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322" r:id="rId2"/>
    <p:sldId id="323" r:id="rId3"/>
    <p:sldId id="324" r:id="rId4"/>
    <p:sldId id="325" r:id="rId5"/>
    <p:sldId id="326" r:id="rId6"/>
    <p:sldId id="327" r:id="rId7"/>
    <p:sldId id="328" r:id="rId8"/>
    <p:sldId id="329" r:id="rId9"/>
    <p:sldId id="330" r:id="rId10"/>
    <p:sldId id="286" r:id="rId11"/>
    <p:sldId id="287" r:id="rId12"/>
    <p:sldId id="288" r:id="rId13"/>
    <p:sldId id="289" r:id="rId14"/>
    <p:sldId id="290" r:id="rId15"/>
    <p:sldId id="263" r:id="rId16"/>
    <p:sldId id="300" r:id="rId17"/>
    <p:sldId id="331" r:id="rId18"/>
    <p:sldId id="256" r:id="rId19"/>
    <p:sldId id="257" r:id="rId20"/>
    <p:sldId id="258" r:id="rId21"/>
    <p:sldId id="260" r:id="rId22"/>
    <p:sldId id="272" r:id="rId23"/>
    <p:sldId id="261" r:id="rId24"/>
    <p:sldId id="302" r:id="rId25"/>
    <p:sldId id="303" r:id="rId26"/>
    <p:sldId id="304" r:id="rId27"/>
    <p:sldId id="305" r:id="rId28"/>
    <p:sldId id="306" r:id="rId29"/>
    <p:sldId id="262" r:id="rId30"/>
    <p:sldId id="307" r:id="rId31"/>
    <p:sldId id="319" r:id="rId32"/>
    <p:sldId id="320" r:id="rId33"/>
    <p:sldId id="284" r:id="rId34"/>
    <p:sldId id="285" r:id="rId35"/>
    <p:sldId id="321" r:id="rId36"/>
    <p:sldId id="269" r:id="rId37"/>
    <p:sldId id="1159" r:id="rId38"/>
    <p:sldId id="1160" r:id="rId39"/>
    <p:sldId id="1161" r:id="rId40"/>
    <p:sldId id="1162" r:id="rId41"/>
    <p:sldId id="1165" r:id="rId42"/>
    <p:sldId id="1169" r:id="rId43"/>
    <p:sldId id="1166" r:id="rId44"/>
    <p:sldId id="1168" r:id="rId45"/>
    <p:sldId id="1170" r:id="rId46"/>
    <p:sldId id="1163" r:id="rId47"/>
    <p:sldId id="1171" r:id="rId48"/>
    <p:sldId id="1176" r:id="rId49"/>
    <p:sldId id="1172" r:id="rId50"/>
    <p:sldId id="1174" r:id="rId51"/>
    <p:sldId id="1175" r:id="rId52"/>
    <p:sldId id="1167" r:id="rId53"/>
  </p:sldIdLst>
  <p:sldSz cx="12192000" cy="6858000"/>
  <p:notesSz cx="6858000" cy="9144000"/>
  <p:custDataLst>
    <p:tags r:id="rId5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568AD"/>
    <a:srgbClr val="384E9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2" d="100"/>
          <a:sy n="82" d="100"/>
        </p:scale>
        <p:origin x="60" y="5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221DAB03-B1AF-4A85-9416-64C5EE20A362}"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A8BDE3D-B952-43B7-9322-AB0CAA62B3A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AB03-B1AF-4A85-9416-64C5EE20A362}" type="datetimeFigureOut">
              <a:rPr lang="zh-CN" altLang="en-US" smtClean="0"/>
              <a:t>2024/9/14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8BDE3D-B952-43B7-9322-AB0CAA62B3A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12"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1.png"/><Relationship Id="rId11" Type="http://schemas.openxmlformats.org/officeDocument/2006/relationships/image" Target="../media/image2.png"/><Relationship Id="rId5" Type="http://schemas.openxmlformats.org/officeDocument/2006/relationships/image" Target="../media/image20.png"/><Relationship Id="rId10" Type="http://schemas.openxmlformats.org/officeDocument/2006/relationships/image" Target="../media/image25.png"/><Relationship Id="rId4" Type="http://schemas.openxmlformats.org/officeDocument/2006/relationships/image" Target="../media/image19.png"/><Relationship Id="rId9"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3" Type="http://schemas.openxmlformats.org/officeDocument/2006/relationships/image" Target="../media/image28.png"/><Relationship Id="rId7"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30.png"/><Relationship Id="rId4" Type="http://schemas.openxmlformats.org/officeDocument/2006/relationships/image" Target="../media/image29.png"/></Relationships>
</file>

<file path=ppt/slides/_rels/slide2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31.png"/></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10.png"/><Relationship Id="rId2" Type="http://schemas.openxmlformats.org/officeDocument/2006/relationships/image" Target="../media/image21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36.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3.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70.png"/><Relationship Id="rId4" Type="http://schemas.openxmlformats.org/officeDocument/2006/relationships/image" Target="../media/image37.png"/></Relationships>
</file>

<file path=ppt/slides/_rels/slide4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8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00.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4.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4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43.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6.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80.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7.xml.rels><?xml version="1.0" encoding="UTF-8" standalone="yes"?>
<Relationships xmlns="http://schemas.openxmlformats.org/package/2006/relationships"><Relationship Id="rId3"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80.png"/></Relationships>
</file>

<file path=ppt/slides/_rels/slide48.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0.png"/><Relationship Id="rId7"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180.png"/><Relationship Id="rId5" Type="http://schemas.openxmlformats.org/officeDocument/2006/relationships/image" Target="../media/image45.png"/><Relationship Id="rId4" Type="http://schemas.openxmlformats.org/officeDocument/2006/relationships/image" Target="../media/image190.png"/></Relationships>
</file>

<file path=ppt/slides/_rels/slide4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70.png"/><Relationship Id="rId7"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180.png"/><Relationship Id="rId4" Type="http://schemas.openxmlformats.org/officeDocument/2006/relationships/image" Target="../media/image4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3"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80.png"/></Relationships>
</file>

<file path=ppt/slides/_rels/slide51.xml.rels><?xml version="1.0" encoding="UTF-8" standalone="yes"?>
<Relationships xmlns="http://schemas.openxmlformats.org/package/2006/relationships"><Relationship Id="rId3" Type="http://schemas.openxmlformats.org/officeDocument/2006/relationships/image" Target="../media/image170.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80.png"/></Relationships>
</file>

<file path=ppt/slides/_rels/slide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 y="0"/>
            <a:ext cx="12192000" cy="6858000"/>
          </a:xfrm>
          <a:prstGeom prst="rect">
            <a:avLst/>
          </a:prstGeom>
        </p:spPr>
      </p:pic>
      <p:sp>
        <p:nvSpPr>
          <p:cNvPr id="7" name="文本框 6"/>
          <p:cNvSpPr txBox="1"/>
          <p:nvPr/>
        </p:nvSpPr>
        <p:spPr>
          <a:xfrm>
            <a:off x="3042285" y="2035810"/>
            <a:ext cx="8423910" cy="1753235"/>
          </a:xfrm>
          <a:prstGeom prst="rect">
            <a:avLst/>
          </a:prstGeom>
          <a:noFill/>
        </p:spPr>
        <p:txBody>
          <a:bodyPr wrap="square" rtlCol="0">
            <a:spAutoFit/>
          </a:bodyPr>
          <a:lstStyle/>
          <a:p>
            <a:pPr algn="ctr"/>
            <a:r>
              <a:rPr lang="zh-CN" altLang="en-US" sz="5400" b="1" dirty="0">
                <a:solidFill>
                  <a:srgbClr val="384E9B"/>
                </a:solidFill>
                <a:latin typeface="等线" panose="02010600030101010101" pitchFamily="2" charset="-122"/>
                <a:ea typeface="等线" panose="02010600030101010101" pitchFamily="2" charset="-122"/>
              </a:rPr>
              <a:t>深度学习模型压缩方法（一）知识蒸馏</a:t>
            </a:r>
            <a:endParaRPr lang="en-US" altLang="zh-CN" sz="5400" b="1" dirty="0">
              <a:solidFill>
                <a:srgbClr val="384E9B"/>
              </a:solidFill>
              <a:latin typeface="等线" panose="02010600030101010101" pitchFamily="2" charset="-122"/>
              <a:ea typeface="等线" panose="02010600030101010101" pitchFamily="2" charset="-122"/>
            </a:endParaRPr>
          </a:p>
        </p:txBody>
      </p:sp>
      <p:sp>
        <p:nvSpPr>
          <p:cNvPr id="9" name="文本框 8"/>
          <p:cNvSpPr txBox="1"/>
          <p:nvPr/>
        </p:nvSpPr>
        <p:spPr>
          <a:xfrm flipH="1">
            <a:off x="7536815" y="4888230"/>
            <a:ext cx="1316990" cy="369570"/>
          </a:xfrm>
          <a:prstGeom prst="rect">
            <a:avLst/>
          </a:prstGeom>
          <a:noFill/>
        </p:spPr>
        <p:txBody>
          <a:bodyPr wrap="square" rtlCol="0">
            <a:noAutofit/>
          </a:bodyPr>
          <a:lstStyle/>
          <a:p>
            <a:r>
              <a:rPr lang="zh-CN" altLang="en-US" sz="2400" b="1" dirty="0">
                <a:solidFill>
                  <a:srgbClr val="384E9B"/>
                </a:solidFill>
              </a:rPr>
              <a:t>唐文生</a:t>
            </a:r>
          </a:p>
        </p:txBody>
      </p:sp>
      <p:sp>
        <p:nvSpPr>
          <p:cNvPr id="4" name="文本框 3">
            <a:extLst>
              <a:ext uri="{FF2B5EF4-FFF2-40B4-BE49-F238E27FC236}">
                <a16:creationId xmlns:a16="http://schemas.microsoft.com/office/drawing/2014/main" id="{76D23796-814E-C5E6-8C99-519A246E8504}"/>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5" name="图片 4">
            <a:extLst>
              <a:ext uri="{FF2B5EF4-FFF2-40B4-BE49-F238E27FC236}">
                <a16:creationId xmlns:a16="http://schemas.microsoft.com/office/drawing/2014/main" id="{A138727E-3505-EC8F-D6EE-D765BBC8986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706340" y="5606239"/>
            <a:ext cx="1182668" cy="1162430"/>
          </a:xfrm>
          <a:prstGeom prst="rect">
            <a:avLst/>
          </a:prstGeom>
        </p:spPr>
      </p:pic>
      <p:sp>
        <p:nvSpPr>
          <p:cNvPr id="8" name="流程图: 接点 7">
            <a:extLst>
              <a:ext uri="{FF2B5EF4-FFF2-40B4-BE49-F238E27FC236}">
                <a16:creationId xmlns:a16="http://schemas.microsoft.com/office/drawing/2014/main" id="{540CAA64-39DC-B6CA-736A-C2C2F4929BD8}"/>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4AF7A0D-120D-5366-7DE9-24DF91B90143}"/>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BCEC4BAD-0F25-93D1-1704-87D279653056}"/>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BF61287-9839-2FD4-E140-1AC740901F59}"/>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9A57393B-96C8-4CBA-5317-697DF513B455}"/>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5.3</a:t>
            </a:r>
            <a:r>
              <a:rPr lang="zh-CN" altLang="en-US" sz="3200" b="1" dirty="0">
                <a:solidFill>
                  <a:srgbClr val="384E9B"/>
                </a:solidFill>
              </a:rPr>
              <a:t>、交叉模式蒸馏</a:t>
            </a:r>
          </a:p>
        </p:txBody>
      </p:sp>
      <p:sp>
        <p:nvSpPr>
          <p:cNvPr id="10" name="文本框 9"/>
          <p:cNvSpPr txBox="1"/>
          <p:nvPr/>
        </p:nvSpPr>
        <p:spPr>
          <a:xfrm>
            <a:off x="456565" y="2840990"/>
            <a:ext cx="4679950" cy="147637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在训练或测试期间，某些数据或标签可能不可用。因此，在不同的模型之间传递知识是很重要的。然而，当模型存在差异时，跨模型知识蒸馏是一项具有挑战性的研究，例如，当不同模式之间缺乏配对的样本时。</a:t>
            </a:r>
          </a:p>
        </p:txBody>
      </p:sp>
      <p:pic>
        <p:nvPicPr>
          <p:cNvPr id="486" name="图片 486"/>
          <p:cNvPicPr>
            <a:picLocks noChangeAspect="1"/>
          </p:cNvPicPr>
          <p:nvPr/>
        </p:nvPicPr>
        <p:blipFill>
          <a:blip r:embed="rId3"/>
          <a:stretch>
            <a:fillRect/>
          </a:stretch>
        </p:blipFill>
        <p:spPr>
          <a:xfrm>
            <a:off x="6096000" y="2183765"/>
            <a:ext cx="5932170" cy="2848610"/>
          </a:xfrm>
          <a:prstGeom prst="rect">
            <a:avLst/>
          </a:prstGeom>
        </p:spPr>
      </p:pic>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蒸馏算法</a:t>
            </a:r>
          </a:p>
        </p:txBody>
      </p:sp>
      <p:sp>
        <p:nvSpPr>
          <p:cNvPr id="6" name="文本框 5">
            <a:extLst>
              <a:ext uri="{FF2B5EF4-FFF2-40B4-BE49-F238E27FC236}">
                <a16:creationId xmlns:a16="http://schemas.microsoft.com/office/drawing/2014/main" id="{77BE9465-9C84-50FD-5683-0EB5DA86A549}"/>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BB912A96-362F-F272-2F7C-3C4DE0C5863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E51BE15E-D589-E3C3-2FB6-DCFB7EF1ECB7}"/>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DEF07B7-CBE5-078A-6782-84454CEDEC0A}"/>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A01ED893-1EEC-AA48-5472-925C46992D62}"/>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BC1899E-D543-FEF1-D999-497DFD6E28BB}"/>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0FE6B2D3-63FB-4010-512B-2E359ED7B3DE}"/>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5.4</a:t>
            </a:r>
            <a:r>
              <a:rPr lang="zh-CN" altLang="en-US" sz="3200" b="1" dirty="0">
                <a:solidFill>
                  <a:srgbClr val="384E9B"/>
                </a:solidFill>
              </a:rPr>
              <a:t>、基于图形的蒸馏</a:t>
            </a:r>
          </a:p>
        </p:txBody>
      </p:sp>
      <p:sp>
        <p:nvSpPr>
          <p:cNvPr id="10" name="文本框 9"/>
          <p:cNvSpPr txBox="1"/>
          <p:nvPr/>
        </p:nvSpPr>
        <p:spPr>
          <a:xfrm>
            <a:off x="456565" y="2840990"/>
            <a:ext cx="4679950" cy="92202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基于图的蒸馏方法的主要思想是:</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1、用图作为教师知识的载体；</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2、用图来控制教师知识的信息传递。</a:t>
            </a:r>
          </a:p>
        </p:txBody>
      </p:sp>
      <p:pic>
        <p:nvPicPr>
          <p:cNvPr id="490" name="图片 490"/>
          <p:cNvPicPr>
            <a:picLocks noChangeAspect="1"/>
          </p:cNvPicPr>
          <p:nvPr/>
        </p:nvPicPr>
        <p:blipFill>
          <a:blip r:embed="rId3"/>
          <a:stretch>
            <a:fillRect/>
          </a:stretch>
        </p:blipFill>
        <p:spPr>
          <a:xfrm>
            <a:off x="6096000" y="2183765"/>
            <a:ext cx="5639435" cy="3074670"/>
          </a:xfrm>
          <a:prstGeom prst="rect">
            <a:avLst/>
          </a:prstGeom>
        </p:spPr>
      </p:pic>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蒸馏算法</a:t>
            </a:r>
          </a:p>
        </p:txBody>
      </p:sp>
      <p:sp>
        <p:nvSpPr>
          <p:cNvPr id="6" name="文本框 5">
            <a:extLst>
              <a:ext uri="{FF2B5EF4-FFF2-40B4-BE49-F238E27FC236}">
                <a16:creationId xmlns:a16="http://schemas.microsoft.com/office/drawing/2014/main" id="{29FD5E9F-649E-50BD-415B-271A522E96A6}"/>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FA0E9B85-E772-4E44-8CA4-020D6C17821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8B62B607-99AA-A385-3430-1CB61C01C7A0}"/>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2D6BA00C-FFE8-8372-45A0-FE884A8BC3A5}"/>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7E9058A0-1745-5162-BBC4-C90103D7E4C9}"/>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9F21D71-847B-159A-16F3-6F8042E1F208}"/>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77022E21-CBE6-6629-8801-A1AAE1D06053}"/>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5.5</a:t>
            </a:r>
            <a:r>
              <a:rPr lang="zh-CN" altLang="en-US" sz="3200" b="1" dirty="0">
                <a:solidFill>
                  <a:srgbClr val="384E9B"/>
                </a:solidFill>
              </a:rPr>
              <a:t>、无数据蒸馏</a:t>
            </a:r>
          </a:p>
        </p:txBody>
      </p:sp>
      <p:sp>
        <p:nvSpPr>
          <p:cNvPr id="10" name="文本框 9"/>
          <p:cNvSpPr txBox="1"/>
          <p:nvPr/>
        </p:nvSpPr>
        <p:spPr>
          <a:xfrm>
            <a:off x="456565" y="2840990"/>
            <a:ext cx="4679950" cy="147637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为了克服由隐私、合法性、安全性和保密性问题等原因引起的不可用数据的问题，出现了一些无数据知识蒸馏的方法。无数据蒸馏中的合成数据通常是从预训练教师模型的特征表示中生成的</a:t>
            </a:r>
          </a:p>
        </p:txBody>
      </p:sp>
      <p:pic>
        <p:nvPicPr>
          <p:cNvPr id="491" name="图片 491"/>
          <p:cNvPicPr>
            <a:picLocks noChangeAspect="1"/>
          </p:cNvPicPr>
          <p:nvPr/>
        </p:nvPicPr>
        <p:blipFill>
          <a:blip r:embed="rId3"/>
          <a:stretch>
            <a:fillRect/>
          </a:stretch>
        </p:blipFill>
        <p:spPr>
          <a:xfrm>
            <a:off x="6096000" y="2183765"/>
            <a:ext cx="4572000" cy="3332480"/>
          </a:xfrm>
          <a:prstGeom prst="rect">
            <a:avLst/>
          </a:prstGeom>
        </p:spPr>
      </p:pic>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蒸馏算法</a:t>
            </a:r>
          </a:p>
        </p:txBody>
      </p:sp>
      <p:sp>
        <p:nvSpPr>
          <p:cNvPr id="6" name="文本框 5">
            <a:extLst>
              <a:ext uri="{FF2B5EF4-FFF2-40B4-BE49-F238E27FC236}">
                <a16:creationId xmlns:a16="http://schemas.microsoft.com/office/drawing/2014/main" id="{28A88F5A-6464-0C4E-78D0-437982F3855F}"/>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3CE991D7-F56F-BD2F-F762-AD400B243EC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D6A35B8B-60C2-B81F-B1FF-14541BDB5142}"/>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9EE1CA2-E1E6-6E2D-A105-B3B592D27650}"/>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D1586687-0E60-9A29-266B-D52DAE41AFF0}"/>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1463814-D8CA-8D57-E3A6-4E1637C2DA16}"/>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DB28D065-872D-55D5-1E0E-3F88458BF42F}"/>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5.6</a:t>
            </a:r>
            <a:r>
              <a:rPr lang="zh-CN" altLang="en-US" sz="3200" b="1" dirty="0">
                <a:solidFill>
                  <a:srgbClr val="384E9B"/>
                </a:solidFill>
              </a:rPr>
              <a:t>、量化蒸馏</a:t>
            </a:r>
          </a:p>
        </p:txBody>
      </p:sp>
      <p:sp>
        <p:nvSpPr>
          <p:cNvPr id="10" name="文本框 9"/>
          <p:cNvSpPr txBox="1"/>
          <p:nvPr/>
        </p:nvSpPr>
        <p:spPr>
          <a:xfrm>
            <a:off x="456565" y="2840990"/>
            <a:ext cx="4679950" cy="147637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一个大的高精度的教师网络将知识传递给一个小的低精度的学生网络。为了确保小的学生网络精确地模仿大的教师网络，首先在特征图上量化教师网络，然后将知识从量化的教师转移到量化的学生网络。</a:t>
            </a:r>
          </a:p>
        </p:txBody>
      </p:sp>
      <p:pic>
        <p:nvPicPr>
          <p:cNvPr id="492" name="图片 492"/>
          <p:cNvPicPr>
            <a:picLocks noChangeAspect="1"/>
          </p:cNvPicPr>
          <p:nvPr/>
        </p:nvPicPr>
        <p:blipFill>
          <a:blip r:embed="rId3"/>
          <a:stretch>
            <a:fillRect/>
          </a:stretch>
        </p:blipFill>
        <p:spPr>
          <a:xfrm>
            <a:off x="6096000" y="2104390"/>
            <a:ext cx="5320030" cy="3153410"/>
          </a:xfrm>
          <a:prstGeom prst="rect">
            <a:avLst/>
          </a:prstGeom>
        </p:spPr>
      </p:pic>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蒸馏算法</a:t>
            </a:r>
          </a:p>
        </p:txBody>
      </p:sp>
      <p:sp>
        <p:nvSpPr>
          <p:cNvPr id="6" name="文本框 5">
            <a:extLst>
              <a:ext uri="{FF2B5EF4-FFF2-40B4-BE49-F238E27FC236}">
                <a16:creationId xmlns:a16="http://schemas.microsoft.com/office/drawing/2014/main" id="{74846153-D8F9-1761-D84D-74F2DCE54BF5}"/>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60269768-94AE-9CEE-4F07-F2CB85F0B6E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02C88498-7FC2-5E29-2C77-5C1CD8B57CED}"/>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B58EDC6-3F17-58D4-48B1-9E2D8F2D2C7C}"/>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0C7AAB85-330E-94C3-12E9-F0450DB4C22E}"/>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48D21F1-B977-9989-4C68-34F75FE6F72C}"/>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19F14718-F4FB-E7A0-B29A-EF696E3F4906}"/>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5.7</a:t>
            </a:r>
            <a:r>
              <a:rPr lang="zh-CN" altLang="en-US" sz="3200" b="1" dirty="0">
                <a:solidFill>
                  <a:srgbClr val="384E9B"/>
                </a:solidFill>
              </a:rPr>
              <a:t>、其他知识蒸馏算法</a:t>
            </a:r>
          </a:p>
        </p:txBody>
      </p:sp>
      <p:sp>
        <p:nvSpPr>
          <p:cNvPr id="10" name="文本框 9"/>
          <p:cNvSpPr txBox="1"/>
          <p:nvPr/>
        </p:nvSpPr>
        <p:spPr>
          <a:xfrm>
            <a:off x="935990" y="3510280"/>
            <a:ext cx="2602865" cy="1221740"/>
          </a:xfrm>
          <a:prstGeom prst="rect">
            <a:avLst/>
          </a:prstGeom>
          <a:noFill/>
        </p:spPr>
        <p:txBody>
          <a:bodyPr wrap="square">
            <a:no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基于注意力的蒸馏，终身蒸馏，NAS蒸馏。</a:t>
            </a:r>
          </a:p>
        </p:txBody>
      </p:sp>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蒸馏算法</a:t>
            </a:r>
          </a:p>
        </p:txBody>
      </p:sp>
      <p:pic>
        <p:nvPicPr>
          <p:cNvPr id="8" name="图片 7" descr="05"/>
          <p:cNvPicPr>
            <a:picLocks noChangeAspect="1"/>
          </p:cNvPicPr>
          <p:nvPr/>
        </p:nvPicPr>
        <p:blipFill>
          <a:blip r:embed="rId3"/>
          <a:srcRect l="27857" t="11" r="-234" b="-11"/>
          <a:stretch>
            <a:fillRect/>
          </a:stretch>
        </p:blipFill>
        <p:spPr>
          <a:xfrm>
            <a:off x="6096000" y="2675255"/>
            <a:ext cx="5494020" cy="2892425"/>
          </a:xfrm>
          <a:prstGeom prst="rect">
            <a:avLst/>
          </a:prstGeom>
        </p:spPr>
      </p:pic>
      <p:sp>
        <p:nvSpPr>
          <p:cNvPr id="6" name="文本框 5">
            <a:extLst>
              <a:ext uri="{FF2B5EF4-FFF2-40B4-BE49-F238E27FC236}">
                <a16:creationId xmlns:a16="http://schemas.microsoft.com/office/drawing/2014/main" id="{7C95A253-80BF-A82D-F151-275D4451ACE9}"/>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9" name="图片 8">
            <a:extLst>
              <a:ext uri="{FF2B5EF4-FFF2-40B4-BE49-F238E27FC236}">
                <a16:creationId xmlns:a16="http://schemas.microsoft.com/office/drawing/2014/main" id="{03F6DFFD-48DC-EA6A-7502-FD8BAA78210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1" name="流程图: 接点 10">
            <a:extLst>
              <a:ext uri="{FF2B5EF4-FFF2-40B4-BE49-F238E27FC236}">
                <a16:creationId xmlns:a16="http://schemas.microsoft.com/office/drawing/2014/main" id="{B76C76A1-BEC3-757C-F96F-F8DF9B80B990}"/>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5FA6438-A288-7DB8-8BFD-5EA9F7B3403A}"/>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187D3983-DBA5-7392-3D47-B220C2054F85}"/>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9CD00CA-B1D9-4831-5A2B-1B738D7F056D}"/>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C496752E-4773-590D-CD47-3A1B8CDDB39C}"/>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蒸馏流程</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6</a:t>
            </a:r>
            <a:r>
              <a:rPr lang="zh-CN" altLang="en-US" sz="3200" b="1" dirty="0">
                <a:solidFill>
                  <a:srgbClr val="384E9B"/>
                </a:solidFill>
              </a:rPr>
              <a:t>、蒸馏流程</a:t>
            </a:r>
          </a:p>
        </p:txBody>
      </p:sp>
      <p:sp>
        <p:nvSpPr>
          <p:cNvPr id="12" name="文本框 11"/>
          <p:cNvSpPr txBox="1"/>
          <p:nvPr/>
        </p:nvSpPr>
        <p:spPr>
          <a:xfrm>
            <a:off x="456777" y="2691288"/>
            <a:ext cx="4769564" cy="175323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step1：训练 Teacher 模型。</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step2：利用高温T产生Soft-target，用</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sym typeface="+mn-ea"/>
              </a:rPr>
              <a:t>T=1产生Hard-target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step3：利用{高温T，Soft-target}和{</a:t>
            </a:r>
            <a:r>
              <a:rPr lang="zh-CN" altLang="zh-CN" kern="100" dirty="0">
                <a:effectLst/>
                <a:latin typeface="等线" panose="02010600030101010101" pitchFamily="2" charset="-122"/>
                <a:ea typeface="等线" panose="02010600030101010101" pitchFamily="2" charset="-122"/>
                <a:cs typeface="Times New Roman" panose="02020603050405020304" pitchFamily="18" charset="0"/>
                <a:sym typeface="+mn-ea"/>
              </a:rPr>
              <a:t>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Hard-target} 同时训练 Student 模型。</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step4：设置T=1，Student模型线上做推理。</a:t>
            </a:r>
          </a:p>
        </p:txBody>
      </p:sp>
      <p:pic>
        <p:nvPicPr>
          <p:cNvPr id="424" name="图片 424"/>
          <p:cNvPicPr>
            <a:picLocks noChangeAspect="1"/>
          </p:cNvPicPr>
          <p:nvPr/>
        </p:nvPicPr>
        <p:blipFill>
          <a:blip r:embed="rId3"/>
          <a:stretch>
            <a:fillRect/>
          </a:stretch>
        </p:blipFill>
        <p:spPr>
          <a:xfrm>
            <a:off x="5226050" y="2391410"/>
            <a:ext cx="6717030" cy="3043555"/>
          </a:xfrm>
          <a:prstGeom prst="rect">
            <a:avLst/>
          </a:prstGeom>
        </p:spPr>
      </p:pic>
      <p:sp>
        <p:nvSpPr>
          <p:cNvPr id="7" name="文本框 6">
            <a:extLst>
              <a:ext uri="{FF2B5EF4-FFF2-40B4-BE49-F238E27FC236}">
                <a16:creationId xmlns:a16="http://schemas.microsoft.com/office/drawing/2014/main" id="{27BD256A-4780-FBFB-1AA6-6B854B71B8CF}"/>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72BB40E6-EDAA-23A4-C008-24890A0CFF0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40C512B1-9BA1-417B-4F48-F6032F17E448}"/>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15428C5-4594-E2AD-45B9-0399855242D4}"/>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F7135BC2-F114-D6CB-9E67-E24B834E1C8C}"/>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3E98771-ECBA-B9EF-7013-4774A504BFDA}"/>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16F8262F-EE89-01BD-9334-736047AE7C8E}"/>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蒸馏流程</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6</a:t>
            </a:r>
            <a:r>
              <a:rPr lang="zh-CN" altLang="en-US" sz="3200" b="1" dirty="0">
                <a:solidFill>
                  <a:srgbClr val="384E9B"/>
                </a:solidFill>
              </a:rPr>
              <a:t>、蒸馏流程</a:t>
            </a:r>
          </a:p>
        </p:txBody>
      </p:sp>
      <p:sp>
        <p:nvSpPr>
          <p:cNvPr id="12" name="文本框 11"/>
          <p:cNvSpPr txBox="1"/>
          <p:nvPr/>
        </p:nvSpPr>
        <p:spPr>
          <a:xfrm>
            <a:off x="456777" y="2691288"/>
            <a:ext cx="4769564" cy="64516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我们把步骤2和步骤3统一称为：高温蒸馏的过程。</a:t>
            </a:r>
          </a:p>
        </p:txBody>
      </p:sp>
      <p:pic>
        <p:nvPicPr>
          <p:cNvPr id="424" name="图片 424"/>
          <p:cNvPicPr>
            <a:picLocks noChangeAspect="1"/>
          </p:cNvPicPr>
          <p:nvPr/>
        </p:nvPicPr>
        <p:blipFill>
          <a:blip r:embed="rId3"/>
          <a:stretch>
            <a:fillRect/>
          </a:stretch>
        </p:blipFill>
        <p:spPr>
          <a:xfrm>
            <a:off x="5226050" y="2506345"/>
            <a:ext cx="6717030" cy="3043555"/>
          </a:xfrm>
          <a:prstGeom prst="rect">
            <a:avLst/>
          </a:prstGeom>
        </p:spPr>
      </p:pic>
      <p:pic>
        <p:nvPicPr>
          <p:cNvPr id="590" name="图片 590"/>
          <p:cNvPicPr>
            <a:picLocks noChangeAspect="1"/>
          </p:cNvPicPr>
          <p:nvPr/>
        </p:nvPicPr>
        <p:blipFill>
          <a:blip r:embed="rId4"/>
          <a:srcRect t="10806"/>
          <a:stretch>
            <a:fillRect/>
          </a:stretch>
        </p:blipFill>
        <p:spPr>
          <a:xfrm>
            <a:off x="1683385" y="3373755"/>
            <a:ext cx="2299970" cy="355600"/>
          </a:xfrm>
          <a:prstGeom prst="rect">
            <a:avLst/>
          </a:prstGeom>
        </p:spPr>
      </p:pic>
      <p:sp>
        <p:nvSpPr>
          <p:cNvPr id="7" name="文本框 6"/>
          <p:cNvSpPr txBox="1"/>
          <p:nvPr/>
        </p:nvSpPr>
        <p:spPr>
          <a:xfrm>
            <a:off x="456565" y="3843655"/>
            <a:ext cx="755650" cy="36830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其中：</a:t>
            </a:r>
          </a:p>
        </p:txBody>
      </p:sp>
      <p:pic>
        <p:nvPicPr>
          <p:cNvPr id="591" name="图片 591"/>
          <p:cNvPicPr>
            <a:picLocks noChangeAspect="1"/>
          </p:cNvPicPr>
          <p:nvPr/>
        </p:nvPicPr>
        <p:blipFill>
          <a:blip r:embed="rId5"/>
          <a:stretch>
            <a:fillRect/>
          </a:stretch>
        </p:blipFill>
        <p:spPr>
          <a:xfrm>
            <a:off x="1212215" y="3729355"/>
            <a:ext cx="2256790" cy="539115"/>
          </a:xfrm>
          <a:prstGeom prst="rect">
            <a:avLst/>
          </a:prstGeom>
        </p:spPr>
      </p:pic>
      <p:sp>
        <p:nvSpPr>
          <p:cNvPr id="8" name="文本框 7"/>
          <p:cNvSpPr txBox="1"/>
          <p:nvPr/>
        </p:nvSpPr>
        <p:spPr>
          <a:xfrm>
            <a:off x="456565" y="4338955"/>
            <a:ext cx="5639435" cy="92202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而是 Teacher 模型在温度等于T的条件下 softmax 输出在第i类上的值，指是Student 模型在温度等于T的条件下 softmax 输出在第i类上的值。</a:t>
            </a:r>
          </a:p>
        </p:txBody>
      </p:sp>
      <p:pic>
        <p:nvPicPr>
          <p:cNvPr id="592" name="图片 592"/>
          <p:cNvPicPr>
            <a:picLocks noChangeAspect="1"/>
          </p:cNvPicPr>
          <p:nvPr/>
        </p:nvPicPr>
        <p:blipFill>
          <a:blip r:embed="rId6"/>
          <a:stretch>
            <a:fillRect/>
          </a:stretch>
        </p:blipFill>
        <p:spPr>
          <a:xfrm>
            <a:off x="777558" y="5327650"/>
            <a:ext cx="2105025" cy="551180"/>
          </a:xfrm>
          <a:prstGeom prst="rect">
            <a:avLst/>
          </a:prstGeom>
        </p:spPr>
      </p:pic>
      <p:sp>
        <p:nvSpPr>
          <p:cNvPr id="9" name="文本框 8"/>
          <p:cNvSpPr txBox="1"/>
          <p:nvPr/>
        </p:nvSpPr>
        <p:spPr>
          <a:xfrm>
            <a:off x="456565" y="3405505"/>
            <a:ext cx="1327150" cy="368300"/>
          </a:xfrm>
          <a:prstGeom prst="rect">
            <a:avLst/>
          </a:prstGeom>
          <a:noFill/>
        </p:spPr>
        <p:txBody>
          <a:bodyPr wrap="square">
            <a:spAutoFit/>
          </a:bodyPr>
          <a:lstStyle/>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sym typeface="+mn-ea"/>
              </a:rPr>
              <a:t>损失函数：</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0" name="图片 9" descr="N9)JM80$MF]][{X80M4}R(3"/>
          <p:cNvPicPr>
            <a:picLocks noChangeAspect="1"/>
          </p:cNvPicPr>
          <p:nvPr/>
        </p:nvPicPr>
        <p:blipFill>
          <a:blip r:embed="rId7"/>
          <a:stretch>
            <a:fillRect/>
          </a:stretch>
        </p:blipFill>
        <p:spPr>
          <a:xfrm>
            <a:off x="542290" y="4367530"/>
            <a:ext cx="235585" cy="257810"/>
          </a:xfrm>
          <a:prstGeom prst="rect">
            <a:avLst/>
          </a:prstGeom>
        </p:spPr>
      </p:pic>
      <p:pic>
        <p:nvPicPr>
          <p:cNvPr id="594" name="图片 594"/>
          <p:cNvPicPr>
            <a:picLocks noChangeAspect="1"/>
          </p:cNvPicPr>
          <p:nvPr/>
        </p:nvPicPr>
        <p:blipFill>
          <a:blip r:embed="rId8"/>
          <a:stretch>
            <a:fillRect/>
          </a:stretch>
        </p:blipFill>
        <p:spPr>
          <a:xfrm>
            <a:off x="3165475" y="3720465"/>
            <a:ext cx="2329815" cy="551815"/>
          </a:xfrm>
          <a:prstGeom prst="rect">
            <a:avLst/>
          </a:prstGeom>
        </p:spPr>
      </p:pic>
      <p:pic>
        <p:nvPicPr>
          <p:cNvPr id="593" name="图片 593"/>
          <p:cNvPicPr>
            <a:picLocks noChangeAspect="1"/>
          </p:cNvPicPr>
          <p:nvPr/>
        </p:nvPicPr>
        <p:blipFill>
          <a:blip r:embed="rId9"/>
          <a:stretch>
            <a:fillRect/>
          </a:stretch>
        </p:blipFill>
        <p:spPr>
          <a:xfrm>
            <a:off x="2882900" y="5327650"/>
            <a:ext cx="2076450" cy="551815"/>
          </a:xfrm>
          <a:prstGeom prst="rect">
            <a:avLst/>
          </a:prstGeom>
        </p:spPr>
      </p:pic>
      <p:pic>
        <p:nvPicPr>
          <p:cNvPr id="14" name="图片 13" descr="3GBKAH8BVO7YRNL_6]VE)]M"/>
          <p:cNvPicPr>
            <a:picLocks noChangeAspect="1"/>
          </p:cNvPicPr>
          <p:nvPr/>
        </p:nvPicPr>
        <p:blipFill>
          <a:blip r:embed="rId10"/>
          <a:stretch>
            <a:fillRect/>
          </a:stretch>
        </p:blipFill>
        <p:spPr>
          <a:xfrm>
            <a:off x="2240915" y="4661535"/>
            <a:ext cx="219075" cy="265430"/>
          </a:xfrm>
          <a:prstGeom prst="rect">
            <a:avLst/>
          </a:prstGeom>
        </p:spPr>
      </p:pic>
      <p:sp>
        <p:nvSpPr>
          <p:cNvPr id="11" name="文本框 10">
            <a:extLst>
              <a:ext uri="{FF2B5EF4-FFF2-40B4-BE49-F238E27FC236}">
                <a16:creationId xmlns:a16="http://schemas.microsoft.com/office/drawing/2014/main" id="{092826B6-9FB8-970F-3FC6-B30401F9ACD8}"/>
              </a:ext>
            </a:extLst>
          </p:cNvPr>
          <p:cNvSpPr txBox="1"/>
          <p:nvPr/>
        </p:nvSpPr>
        <p:spPr>
          <a:xfrm>
            <a:off x="5184537" y="6355431"/>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3" name="图片 12">
            <a:extLst>
              <a:ext uri="{FF2B5EF4-FFF2-40B4-BE49-F238E27FC236}">
                <a16:creationId xmlns:a16="http://schemas.microsoft.com/office/drawing/2014/main" id="{5BDB7330-909A-015D-3FB4-2CFE50FA37DA}"/>
              </a:ext>
            </a:extLst>
          </p:cNvPr>
          <p:cNvPicPr>
            <a:picLocks noChangeAspect="1"/>
          </p:cNvPicPr>
          <p:nvPr/>
        </p:nvPicPr>
        <p:blipFill rotWithShape="1">
          <a:blip r:embed="rId11" cstate="print">
            <a:extLst>
              <a:ext uri="{28A0092B-C50C-407E-A947-70E740481C1C}">
                <a14:useLocalDpi xmlns:a14="http://schemas.microsoft.com/office/drawing/2010/main" val="0"/>
              </a:ext>
            </a:extLst>
          </a:blip>
          <a:srcRect l="53462" t="20366" r="20656" b="34409"/>
          <a:stretch/>
        </p:blipFill>
        <p:spPr>
          <a:xfrm>
            <a:off x="7413417" y="5603211"/>
            <a:ext cx="1182668" cy="1162430"/>
          </a:xfrm>
          <a:prstGeom prst="rect">
            <a:avLst/>
          </a:prstGeom>
        </p:spPr>
      </p:pic>
      <p:sp>
        <p:nvSpPr>
          <p:cNvPr id="15" name="流程图: 接点 14">
            <a:extLst>
              <a:ext uri="{FF2B5EF4-FFF2-40B4-BE49-F238E27FC236}">
                <a16:creationId xmlns:a16="http://schemas.microsoft.com/office/drawing/2014/main" id="{FFB87B07-CA6C-AA06-AA29-6B994A57BE25}"/>
              </a:ext>
            </a:extLst>
          </p:cNvPr>
          <p:cNvSpPr/>
          <p:nvPr/>
        </p:nvSpPr>
        <p:spPr>
          <a:xfrm>
            <a:off x="6129416" y="5408264"/>
            <a:ext cx="1055401" cy="1018793"/>
          </a:xfrm>
          <a:prstGeom prst="flowChartConnector">
            <a:avLst/>
          </a:prstGeom>
          <a:blipFill dpi="0" rotWithShape="1">
            <a:blip r:embed="rId1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2E6D119F-8EFA-7A90-B4AA-72C0A757747E}"/>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7" name="流程图: 接点 16">
            <a:extLst>
              <a:ext uri="{FF2B5EF4-FFF2-40B4-BE49-F238E27FC236}">
                <a16:creationId xmlns:a16="http://schemas.microsoft.com/office/drawing/2014/main" id="{BAAF290A-BE39-354B-2AC5-D4387623C370}"/>
              </a:ext>
            </a:extLst>
          </p:cNvPr>
          <p:cNvSpPr/>
          <p:nvPr/>
        </p:nvSpPr>
        <p:spPr>
          <a:xfrm>
            <a:off x="9005494" y="56970"/>
            <a:ext cx="1055401" cy="1018793"/>
          </a:xfrm>
          <a:prstGeom prst="flowChartConnector">
            <a:avLst/>
          </a:prstGeom>
          <a:blipFill dpi="0" rotWithShape="1">
            <a:blip r:embed="rId12"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BF9591AB-74C3-A691-9D53-1F317AA12D38}"/>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9" name="文本框 18">
            <a:extLst>
              <a:ext uri="{FF2B5EF4-FFF2-40B4-BE49-F238E27FC236}">
                <a16:creationId xmlns:a16="http://schemas.microsoft.com/office/drawing/2014/main" id="{2EB3351F-C7CE-8354-6432-EE59255B67C4}"/>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p:cNvSpPr txBox="1"/>
          <p:nvPr/>
        </p:nvSpPr>
        <p:spPr>
          <a:xfrm>
            <a:off x="3967992" y="2967335"/>
            <a:ext cx="4580389" cy="923330"/>
          </a:xfrm>
          <a:prstGeom prst="rect">
            <a:avLst/>
          </a:prstGeom>
          <a:noFill/>
        </p:spPr>
        <p:txBody>
          <a:bodyPr wrap="square" rtlCol="0">
            <a:spAutoFit/>
          </a:bodyPr>
          <a:lstStyle/>
          <a:p>
            <a:r>
              <a:rPr lang="zh-CN" altLang="en-US" sz="5400" b="1" dirty="0">
                <a:solidFill>
                  <a:srgbClr val="4568AD"/>
                </a:solidFill>
              </a:rPr>
              <a:t>感谢大家聆听</a:t>
            </a:r>
          </a:p>
        </p:txBody>
      </p:sp>
      <p:sp>
        <p:nvSpPr>
          <p:cNvPr id="12" name="文本框 11"/>
          <p:cNvSpPr txBox="1"/>
          <p:nvPr/>
        </p:nvSpPr>
        <p:spPr>
          <a:xfrm>
            <a:off x="876300" y="4649470"/>
            <a:ext cx="7178675" cy="469265"/>
          </a:xfrm>
          <a:prstGeom prst="rect">
            <a:avLst/>
          </a:prstGeom>
          <a:noFill/>
        </p:spPr>
        <p:txBody>
          <a:bodyPr wrap="square">
            <a:noAutofit/>
          </a:bodyPr>
          <a:lstStyle/>
          <a:p>
            <a:pPr algn="just"/>
            <a:r>
              <a:rPr lang="zh-CN" sz="1800" kern="100" dirty="0">
                <a:effectLst/>
                <a:latin typeface="等线" panose="02010600030101010101" pitchFamily="2" charset="-122"/>
                <a:ea typeface="等线" panose="02010600030101010101" pitchFamily="2" charset="-122"/>
                <a:cs typeface="Times New Roman" panose="02020603050405020304" pitchFamily="18" charset="0"/>
              </a:rPr>
              <a:t>本期视频主要参考了《Knowledge Distillation: A Survey.》这篇文章。</a:t>
            </a:r>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4" name="文本框 3">
            <a:extLst>
              <a:ext uri="{FF2B5EF4-FFF2-40B4-BE49-F238E27FC236}">
                <a16:creationId xmlns:a16="http://schemas.microsoft.com/office/drawing/2014/main" id="{C7BBD5DF-073D-3857-FA91-391DD508F844}"/>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6" name="图片 5">
            <a:extLst>
              <a:ext uri="{FF2B5EF4-FFF2-40B4-BE49-F238E27FC236}">
                <a16:creationId xmlns:a16="http://schemas.microsoft.com/office/drawing/2014/main" id="{0D188693-DEFE-65FE-F682-F5308E5F64CA}"/>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8" name="流程图: 接点 7">
            <a:extLst>
              <a:ext uri="{FF2B5EF4-FFF2-40B4-BE49-F238E27FC236}">
                <a16:creationId xmlns:a16="http://schemas.microsoft.com/office/drawing/2014/main" id="{B7B7ABDC-EFEC-9345-E953-EA99FC69DBA0}"/>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47EA8B9E-0F6A-D61D-249E-B1B41E372592}"/>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635D9503-82FE-24F2-5368-A26FD3CFC1F3}"/>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C6DB4AF-5E35-D599-CFFE-977B2CEDBC51}"/>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41C7B137-D5CC-02E8-BA75-DBFF7F3551C5}"/>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8" y="0"/>
            <a:ext cx="12192000" cy="6858000"/>
          </a:xfrm>
          <a:prstGeom prst="rect">
            <a:avLst/>
          </a:prstGeom>
        </p:spPr>
      </p:pic>
      <p:sp>
        <p:nvSpPr>
          <p:cNvPr id="7" name="文本框 6"/>
          <p:cNvSpPr txBox="1"/>
          <p:nvPr/>
        </p:nvSpPr>
        <p:spPr>
          <a:xfrm>
            <a:off x="3042285" y="2035810"/>
            <a:ext cx="8423910" cy="1753235"/>
          </a:xfrm>
          <a:prstGeom prst="rect">
            <a:avLst/>
          </a:prstGeom>
          <a:noFill/>
        </p:spPr>
        <p:txBody>
          <a:bodyPr wrap="square" rtlCol="0">
            <a:spAutoFit/>
          </a:bodyPr>
          <a:lstStyle/>
          <a:p>
            <a:pPr algn="ctr"/>
            <a:r>
              <a:rPr lang="zh-CN" altLang="en-US" sz="5400" b="1" dirty="0">
                <a:solidFill>
                  <a:srgbClr val="384E9B"/>
                </a:solidFill>
                <a:latin typeface="等线" panose="02010600030101010101" pitchFamily="2" charset="-122"/>
                <a:ea typeface="等线" panose="02010600030101010101" pitchFamily="2" charset="-122"/>
              </a:rPr>
              <a:t>深度学习模型压缩方法（二）剪枝</a:t>
            </a:r>
            <a:endParaRPr lang="en-US" altLang="zh-CN" sz="5400" b="1" dirty="0">
              <a:solidFill>
                <a:srgbClr val="384E9B"/>
              </a:solidFill>
              <a:latin typeface="等线" panose="02010600030101010101" pitchFamily="2" charset="-122"/>
              <a:ea typeface="等线" panose="02010600030101010101" pitchFamily="2" charset="-122"/>
            </a:endParaRPr>
          </a:p>
        </p:txBody>
      </p:sp>
      <p:sp>
        <p:nvSpPr>
          <p:cNvPr id="9" name="文本框 8"/>
          <p:cNvSpPr txBox="1"/>
          <p:nvPr/>
        </p:nvSpPr>
        <p:spPr>
          <a:xfrm flipH="1">
            <a:off x="7536815" y="4888230"/>
            <a:ext cx="1316990" cy="369570"/>
          </a:xfrm>
          <a:prstGeom prst="rect">
            <a:avLst/>
          </a:prstGeom>
          <a:noFill/>
        </p:spPr>
        <p:txBody>
          <a:bodyPr wrap="square" rtlCol="0">
            <a:noAutofit/>
          </a:bodyPr>
          <a:lstStyle/>
          <a:p>
            <a:r>
              <a:rPr lang="zh-CN" altLang="en-US" sz="2400" b="1" dirty="0">
                <a:solidFill>
                  <a:srgbClr val="384E9B"/>
                </a:solidFill>
              </a:rPr>
              <a:t>唐文生</a:t>
            </a:r>
          </a:p>
        </p:txBody>
      </p:sp>
      <p:sp>
        <p:nvSpPr>
          <p:cNvPr id="4" name="文本框 3">
            <a:extLst>
              <a:ext uri="{FF2B5EF4-FFF2-40B4-BE49-F238E27FC236}">
                <a16:creationId xmlns:a16="http://schemas.microsoft.com/office/drawing/2014/main" id="{76891D80-C736-417B-FD77-F9B8F1D467FE}"/>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5" name="图片 4">
            <a:extLst>
              <a:ext uri="{FF2B5EF4-FFF2-40B4-BE49-F238E27FC236}">
                <a16:creationId xmlns:a16="http://schemas.microsoft.com/office/drawing/2014/main" id="{04BA12D4-EE9D-46EA-9F9E-B87C2BC17C56}"/>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8" name="流程图: 接点 7">
            <a:extLst>
              <a:ext uri="{FF2B5EF4-FFF2-40B4-BE49-F238E27FC236}">
                <a16:creationId xmlns:a16="http://schemas.microsoft.com/office/drawing/2014/main" id="{1E2AF86E-F962-9F30-B4E2-BC497FCB3418}"/>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ED964A8-33A5-F37B-B168-679959681436}"/>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521F3B04-1476-5AFD-EDA4-60A8DB76E54D}"/>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1D86320-F7F1-4B6F-E106-76C7A117940E}"/>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9063B49E-0F5C-C6CA-69CD-9FF716AD7F39}"/>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565" y="1600200"/>
            <a:ext cx="5089525" cy="583565"/>
          </a:xfrm>
          <a:prstGeom prst="rect">
            <a:avLst/>
          </a:prstGeom>
          <a:noFill/>
        </p:spPr>
        <p:txBody>
          <a:bodyPr wrap="square" rtlCol="0">
            <a:spAutoFit/>
          </a:bodyPr>
          <a:lstStyle/>
          <a:p>
            <a:r>
              <a:rPr lang="zh-CN" sz="3200" b="1" dirty="0">
                <a:solidFill>
                  <a:srgbClr val="384E9B"/>
                </a:solidFill>
              </a:rPr>
              <a:t>剪枝</a:t>
            </a:r>
          </a:p>
        </p:txBody>
      </p:sp>
      <p:sp>
        <p:nvSpPr>
          <p:cNvPr id="7" name="文本框 6"/>
          <p:cNvSpPr txBox="1"/>
          <p:nvPr/>
        </p:nvSpPr>
        <p:spPr>
          <a:xfrm>
            <a:off x="1082180" y="2353231"/>
            <a:ext cx="2013358" cy="368300"/>
          </a:xfrm>
          <a:prstGeom prst="rect">
            <a:avLst/>
          </a:prstGeom>
          <a:noFill/>
        </p:spPr>
        <p:txBody>
          <a:bodyPr wrap="square" rtlCol="0">
            <a:spAutoFit/>
          </a:bodyPr>
          <a:lstStyle/>
          <a:p>
            <a:r>
              <a:rPr lang="en-US" altLang="zh-CN" dirty="0"/>
              <a:t>1</a:t>
            </a:r>
            <a:r>
              <a:rPr lang="zh-CN" altLang="en-US" dirty="0"/>
              <a:t>、剪枝简介</a:t>
            </a:r>
          </a:p>
        </p:txBody>
      </p:sp>
      <p:sp>
        <p:nvSpPr>
          <p:cNvPr id="9" name="文本框 8"/>
          <p:cNvSpPr txBox="1"/>
          <p:nvPr/>
        </p:nvSpPr>
        <p:spPr>
          <a:xfrm>
            <a:off x="1082040" y="2810510"/>
            <a:ext cx="3691255" cy="368300"/>
          </a:xfrm>
          <a:prstGeom prst="rect">
            <a:avLst/>
          </a:prstGeom>
          <a:noFill/>
        </p:spPr>
        <p:txBody>
          <a:bodyPr wrap="square" rtlCol="0">
            <a:spAutoFit/>
          </a:bodyPr>
          <a:lstStyle/>
          <a:p>
            <a:r>
              <a:rPr lang="en-US" altLang="zh-CN" dirty="0"/>
              <a:t>2</a:t>
            </a:r>
            <a:r>
              <a:rPr lang="zh-CN" altLang="en-US" dirty="0"/>
              <a:t>、</a:t>
            </a:r>
            <a:r>
              <a:rPr lang="zh-CN" altLang="en-US" dirty="0">
                <a:sym typeface="+mn-ea"/>
              </a:rPr>
              <a:t>剪枝步骤</a:t>
            </a:r>
            <a:endParaRPr lang="zh-CN" altLang="en-US" dirty="0"/>
          </a:p>
        </p:txBody>
      </p:sp>
      <p:sp>
        <p:nvSpPr>
          <p:cNvPr id="10" name="文本框 9"/>
          <p:cNvSpPr txBox="1"/>
          <p:nvPr/>
        </p:nvSpPr>
        <p:spPr>
          <a:xfrm>
            <a:off x="1082040" y="3217545"/>
            <a:ext cx="3691890" cy="368300"/>
          </a:xfrm>
          <a:prstGeom prst="rect">
            <a:avLst/>
          </a:prstGeom>
          <a:noFill/>
        </p:spPr>
        <p:txBody>
          <a:bodyPr wrap="square" rtlCol="0">
            <a:spAutoFit/>
          </a:bodyPr>
          <a:lstStyle/>
          <a:p>
            <a:r>
              <a:rPr lang="en-US" altLang="zh-CN" dirty="0"/>
              <a:t>3</a:t>
            </a:r>
            <a:r>
              <a:rPr lang="zh-CN" altLang="en-US" dirty="0"/>
              <a:t>、</a:t>
            </a:r>
            <a:r>
              <a:rPr lang="zh-CN" altLang="en-US" dirty="0">
                <a:sym typeface="+mn-ea"/>
              </a:rPr>
              <a:t>结构化剪枝与非结构化剪枝</a:t>
            </a:r>
            <a:endParaRPr lang="zh-CN" altLang="en-US" dirty="0"/>
          </a:p>
        </p:txBody>
      </p:sp>
      <p:sp>
        <p:nvSpPr>
          <p:cNvPr id="11" name="文本框 10"/>
          <p:cNvSpPr txBox="1"/>
          <p:nvPr/>
        </p:nvSpPr>
        <p:spPr>
          <a:xfrm>
            <a:off x="1082040" y="3623945"/>
            <a:ext cx="3246755" cy="368300"/>
          </a:xfrm>
          <a:prstGeom prst="rect">
            <a:avLst/>
          </a:prstGeom>
          <a:noFill/>
        </p:spPr>
        <p:txBody>
          <a:bodyPr wrap="square" rtlCol="0">
            <a:spAutoFit/>
          </a:bodyPr>
          <a:lstStyle/>
          <a:p>
            <a:r>
              <a:rPr lang="en-US" altLang="zh-CN" dirty="0"/>
              <a:t>4</a:t>
            </a:r>
            <a:r>
              <a:rPr lang="zh-CN" altLang="en-US" dirty="0"/>
              <a:t>、</a:t>
            </a:r>
            <a:r>
              <a:rPr lang="zh-CN" altLang="en-US" dirty="0">
                <a:sym typeface="+mn-ea"/>
              </a:rPr>
              <a:t>静态剪枝与动态剪枝</a:t>
            </a:r>
            <a:endParaRPr lang="zh-CN" altLang="en-US" dirty="0"/>
          </a:p>
        </p:txBody>
      </p:sp>
      <p:sp>
        <p:nvSpPr>
          <p:cNvPr id="12" name="文本框 11"/>
          <p:cNvSpPr txBox="1"/>
          <p:nvPr/>
        </p:nvSpPr>
        <p:spPr>
          <a:xfrm>
            <a:off x="1080770" y="4030980"/>
            <a:ext cx="3248025" cy="368300"/>
          </a:xfrm>
          <a:prstGeom prst="rect">
            <a:avLst/>
          </a:prstGeom>
          <a:noFill/>
        </p:spPr>
        <p:txBody>
          <a:bodyPr wrap="square" rtlCol="0">
            <a:spAutoFit/>
          </a:bodyPr>
          <a:lstStyle/>
          <a:p>
            <a:r>
              <a:rPr lang="en-US" altLang="zh-CN" dirty="0"/>
              <a:t>5</a:t>
            </a:r>
            <a:r>
              <a:rPr lang="zh-CN" altLang="en-US" dirty="0"/>
              <a:t>、</a:t>
            </a:r>
            <a:r>
              <a:rPr lang="zh-CN" altLang="en-US" dirty="0">
                <a:sym typeface="+mn-ea"/>
              </a:rPr>
              <a:t>硬剪枝与软剪枝</a:t>
            </a:r>
            <a:endParaRPr lang="zh-CN" altLang="en-US" dirty="0"/>
          </a:p>
        </p:txBody>
      </p:sp>
      <p:sp>
        <p:nvSpPr>
          <p:cNvPr id="6" name="文本框 5"/>
          <p:cNvSpPr txBox="1"/>
          <p:nvPr/>
        </p:nvSpPr>
        <p:spPr>
          <a:xfrm>
            <a:off x="1339442" y="199163"/>
            <a:ext cx="995680" cy="583565"/>
          </a:xfrm>
          <a:prstGeom prst="rect">
            <a:avLst/>
          </a:prstGeom>
          <a:noFill/>
        </p:spPr>
        <p:txBody>
          <a:bodyPr wrap="none" rtlCol="0">
            <a:spAutoFit/>
          </a:bodyPr>
          <a:lstStyle/>
          <a:p>
            <a:r>
              <a:rPr lang="zh-CN" altLang="en-US" sz="3200" b="1" dirty="0">
                <a:solidFill>
                  <a:schemeClr val="bg1"/>
                </a:solidFill>
              </a:rPr>
              <a:t>剪枝</a:t>
            </a:r>
          </a:p>
        </p:txBody>
      </p:sp>
      <p:pic>
        <p:nvPicPr>
          <p:cNvPr id="14" name="图片 13" descr="02"/>
          <p:cNvPicPr>
            <a:picLocks noChangeAspect="1"/>
          </p:cNvPicPr>
          <p:nvPr/>
        </p:nvPicPr>
        <p:blipFill>
          <a:blip r:embed="rId3"/>
          <a:srcRect b="10816"/>
          <a:stretch>
            <a:fillRect/>
          </a:stretch>
        </p:blipFill>
        <p:spPr>
          <a:xfrm>
            <a:off x="4773930" y="2485390"/>
            <a:ext cx="7037705" cy="2660650"/>
          </a:xfrm>
          <a:prstGeom prst="rect">
            <a:avLst/>
          </a:prstGeom>
        </p:spPr>
      </p:pic>
      <p:sp>
        <p:nvSpPr>
          <p:cNvPr id="8" name="文本框 7">
            <a:extLst>
              <a:ext uri="{FF2B5EF4-FFF2-40B4-BE49-F238E27FC236}">
                <a16:creationId xmlns:a16="http://schemas.microsoft.com/office/drawing/2014/main" id="{AF18D9FD-4AC0-94D8-DE57-8B30CA1617CE}"/>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3" name="图片 12">
            <a:extLst>
              <a:ext uri="{FF2B5EF4-FFF2-40B4-BE49-F238E27FC236}">
                <a16:creationId xmlns:a16="http://schemas.microsoft.com/office/drawing/2014/main" id="{D61EE548-CFD7-AAD8-1C03-B6B80AAEF9E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5" name="流程图: 接点 14">
            <a:extLst>
              <a:ext uri="{FF2B5EF4-FFF2-40B4-BE49-F238E27FC236}">
                <a16:creationId xmlns:a16="http://schemas.microsoft.com/office/drawing/2014/main" id="{592153A0-C19B-E7DB-01D4-92A7DB4A28D3}"/>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E26C0F24-77FE-949B-8786-051BF6AF23EA}"/>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7" name="流程图: 接点 16">
            <a:extLst>
              <a:ext uri="{FF2B5EF4-FFF2-40B4-BE49-F238E27FC236}">
                <a16:creationId xmlns:a16="http://schemas.microsoft.com/office/drawing/2014/main" id="{39D8E6DA-AA55-4216-CD07-F111AB170400}"/>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文本框 17">
            <a:extLst>
              <a:ext uri="{FF2B5EF4-FFF2-40B4-BE49-F238E27FC236}">
                <a16:creationId xmlns:a16="http://schemas.microsoft.com/office/drawing/2014/main" id="{09D63B2D-11AA-E817-87B5-408D81CAA65F}"/>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9" name="文本框 18">
            <a:extLst>
              <a:ext uri="{FF2B5EF4-FFF2-40B4-BE49-F238E27FC236}">
                <a16:creationId xmlns:a16="http://schemas.microsoft.com/office/drawing/2014/main" id="{8E1FF24B-96EC-0ECA-401B-A663831F9610}"/>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565" y="1600200"/>
            <a:ext cx="5089525" cy="583565"/>
          </a:xfrm>
          <a:prstGeom prst="rect">
            <a:avLst/>
          </a:prstGeom>
          <a:noFill/>
        </p:spPr>
        <p:txBody>
          <a:bodyPr wrap="square" rtlCol="0">
            <a:spAutoFit/>
          </a:bodyPr>
          <a:lstStyle/>
          <a:p>
            <a:r>
              <a:rPr lang="zh-CN" sz="3200" b="1" dirty="0">
                <a:solidFill>
                  <a:srgbClr val="384E9B"/>
                </a:solidFill>
              </a:rPr>
              <a:t>知识蒸馏</a:t>
            </a:r>
          </a:p>
        </p:txBody>
      </p:sp>
      <p:sp>
        <p:nvSpPr>
          <p:cNvPr id="7" name="文本框 6"/>
          <p:cNvSpPr txBox="1"/>
          <p:nvPr/>
        </p:nvSpPr>
        <p:spPr>
          <a:xfrm>
            <a:off x="1082180" y="2353231"/>
            <a:ext cx="2013358" cy="368300"/>
          </a:xfrm>
          <a:prstGeom prst="rect">
            <a:avLst/>
          </a:prstGeom>
          <a:noFill/>
        </p:spPr>
        <p:txBody>
          <a:bodyPr wrap="square" rtlCol="0">
            <a:spAutoFit/>
          </a:bodyPr>
          <a:lstStyle/>
          <a:p>
            <a:r>
              <a:rPr lang="en-US" altLang="zh-CN" dirty="0"/>
              <a:t>1</a:t>
            </a:r>
            <a:r>
              <a:rPr lang="zh-CN" altLang="en-US" dirty="0"/>
              <a:t>、知识蒸馏简介</a:t>
            </a:r>
          </a:p>
        </p:txBody>
      </p:sp>
      <p:sp>
        <p:nvSpPr>
          <p:cNvPr id="9" name="文本框 8"/>
          <p:cNvSpPr txBox="1"/>
          <p:nvPr/>
        </p:nvSpPr>
        <p:spPr>
          <a:xfrm>
            <a:off x="1082180" y="2810449"/>
            <a:ext cx="2013358" cy="368300"/>
          </a:xfrm>
          <a:prstGeom prst="rect">
            <a:avLst/>
          </a:prstGeom>
          <a:noFill/>
        </p:spPr>
        <p:txBody>
          <a:bodyPr wrap="square" rtlCol="0">
            <a:spAutoFit/>
          </a:bodyPr>
          <a:lstStyle/>
          <a:p>
            <a:r>
              <a:rPr lang="en-US" altLang="zh-CN" dirty="0"/>
              <a:t>2</a:t>
            </a:r>
            <a:r>
              <a:rPr lang="zh-CN" altLang="en-US" dirty="0"/>
              <a:t>、知识的种类</a:t>
            </a:r>
          </a:p>
        </p:txBody>
      </p:sp>
      <p:sp>
        <p:nvSpPr>
          <p:cNvPr id="10" name="文本框 9"/>
          <p:cNvSpPr txBox="1"/>
          <p:nvPr/>
        </p:nvSpPr>
        <p:spPr>
          <a:xfrm>
            <a:off x="1082180" y="3217254"/>
            <a:ext cx="2013358" cy="368300"/>
          </a:xfrm>
          <a:prstGeom prst="rect">
            <a:avLst/>
          </a:prstGeom>
          <a:noFill/>
        </p:spPr>
        <p:txBody>
          <a:bodyPr wrap="square" rtlCol="0">
            <a:spAutoFit/>
          </a:bodyPr>
          <a:lstStyle/>
          <a:p>
            <a:r>
              <a:rPr lang="en-US" altLang="zh-CN" dirty="0"/>
              <a:t>3</a:t>
            </a:r>
            <a:r>
              <a:rPr lang="zh-CN" altLang="en-US" dirty="0"/>
              <a:t>、蒸馏机制</a:t>
            </a:r>
          </a:p>
        </p:txBody>
      </p:sp>
      <p:sp>
        <p:nvSpPr>
          <p:cNvPr id="11" name="文本框 10"/>
          <p:cNvSpPr txBox="1"/>
          <p:nvPr/>
        </p:nvSpPr>
        <p:spPr>
          <a:xfrm>
            <a:off x="1081828" y="3624252"/>
            <a:ext cx="2013358" cy="368300"/>
          </a:xfrm>
          <a:prstGeom prst="rect">
            <a:avLst/>
          </a:prstGeom>
          <a:noFill/>
        </p:spPr>
        <p:txBody>
          <a:bodyPr wrap="square" rtlCol="0">
            <a:spAutoFit/>
          </a:bodyPr>
          <a:lstStyle/>
          <a:p>
            <a:r>
              <a:rPr lang="en-US" altLang="zh-CN" dirty="0"/>
              <a:t>4</a:t>
            </a:r>
            <a:r>
              <a:rPr lang="zh-CN" altLang="en-US" dirty="0"/>
              <a:t>、师生网络结构</a:t>
            </a:r>
          </a:p>
        </p:txBody>
      </p:sp>
      <p:sp>
        <p:nvSpPr>
          <p:cNvPr id="12" name="文本框 11"/>
          <p:cNvSpPr txBox="1"/>
          <p:nvPr/>
        </p:nvSpPr>
        <p:spPr>
          <a:xfrm>
            <a:off x="1080558" y="4030982"/>
            <a:ext cx="2013358" cy="368300"/>
          </a:xfrm>
          <a:prstGeom prst="rect">
            <a:avLst/>
          </a:prstGeom>
          <a:noFill/>
        </p:spPr>
        <p:txBody>
          <a:bodyPr wrap="square" rtlCol="0">
            <a:spAutoFit/>
          </a:bodyPr>
          <a:lstStyle/>
          <a:p>
            <a:r>
              <a:rPr lang="en-US" altLang="zh-CN" dirty="0"/>
              <a:t>5</a:t>
            </a:r>
            <a:r>
              <a:rPr lang="zh-CN" altLang="en-US" dirty="0"/>
              <a:t>、蒸馏算法</a:t>
            </a:r>
          </a:p>
        </p:txBody>
      </p:sp>
      <p:sp>
        <p:nvSpPr>
          <p:cNvPr id="8" name="文本框 7"/>
          <p:cNvSpPr txBox="1"/>
          <p:nvPr/>
        </p:nvSpPr>
        <p:spPr>
          <a:xfrm>
            <a:off x="1081828" y="4438017"/>
            <a:ext cx="2013358" cy="368300"/>
          </a:xfrm>
          <a:prstGeom prst="rect">
            <a:avLst/>
          </a:prstGeom>
          <a:noFill/>
        </p:spPr>
        <p:txBody>
          <a:bodyPr wrap="square" rtlCol="0">
            <a:spAutoFit/>
          </a:bodyPr>
          <a:lstStyle/>
          <a:p>
            <a:r>
              <a:rPr lang="en-US" altLang="zh-CN" dirty="0"/>
              <a:t>6</a:t>
            </a:r>
            <a:r>
              <a:rPr lang="zh-CN" altLang="en-US" dirty="0"/>
              <a:t>、蒸馏方法</a:t>
            </a:r>
          </a:p>
        </p:txBody>
      </p:sp>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知识蒸馏</a:t>
            </a:r>
          </a:p>
        </p:txBody>
      </p:sp>
      <p:pic>
        <p:nvPicPr>
          <p:cNvPr id="14" name="图片 13" descr="02"/>
          <p:cNvPicPr>
            <a:picLocks noChangeAspect="1"/>
          </p:cNvPicPr>
          <p:nvPr/>
        </p:nvPicPr>
        <p:blipFill>
          <a:blip r:embed="rId3"/>
          <a:srcRect b="10816"/>
          <a:stretch>
            <a:fillRect/>
          </a:stretch>
        </p:blipFill>
        <p:spPr>
          <a:xfrm>
            <a:off x="4773930" y="2485390"/>
            <a:ext cx="7037705" cy="2660650"/>
          </a:xfrm>
          <a:prstGeom prst="rect">
            <a:avLst/>
          </a:prstGeom>
        </p:spPr>
      </p:pic>
      <p:sp>
        <p:nvSpPr>
          <p:cNvPr id="13" name="文本框 12">
            <a:extLst>
              <a:ext uri="{FF2B5EF4-FFF2-40B4-BE49-F238E27FC236}">
                <a16:creationId xmlns:a16="http://schemas.microsoft.com/office/drawing/2014/main" id="{9D5136DD-E6D3-EBC8-2D3F-117D63FBDDA0}"/>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5" name="图片 14">
            <a:extLst>
              <a:ext uri="{FF2B5EF4-FFF2-40B4-BE49-F238E27FC236}">
                <a16:creationId xmlns:a16="http://schemas.microsoft.com/office/drawing/2014/main" id="{E0C1578E-0D4F-BA77-1E2B-F47475443B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6" name="流程图: 接点 15">
            <a:extLst>
              <a:ext uri="{FF2B5EF4-FFF2-40B4-BE49-F238E27FC236}">
                <a16:creationId xmlns:a16="http://schemas.microsoft.com/office/drawing/2014/main" id="{A951C164-DD5C-91BB-7C8D-0E1570191267}"/>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文本框 16">
            <a:extLst>
              <a:ext uri="{FF2B5EF4-FFF2-40B4-BE49-F238E27FC236}">
                <a16:creationId xmlns:a16="http://schemas.microsoft.com/office/drawing/2014/main" id="{E72DC796-83D2-A4DD-2241-040F19557C7B}"/>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8" name="流程图: 接点 17">
            <a:extLst>
              <a:ext uri="{FF2B5EF4-FFF2-40B4-BE49-F238E27FC236}">
                <a16:creationId xmlns:a16="http://schemas.microsoft.com/office/drawing/2014/main" id="{BBB57C65-3470-CB25-96CA-9622780BDC08}"/>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8">
            <a:extLst>
              <a:ext uri="{FF2B5EF4-FFF2-40B4-BE49-F238E27FC236}">
                <a16:creationId xmlns:a16="http://schemas.microsoft.com/office/drawing/2014/main" id="{F49B3D30-598B-30E3-411B-1A1BC09F02B0}"/>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20" name="文本框 19">
            <a:extLst>
              <a:ext uri="{FF2B5EF4-FFF2-40B4-BE49-F238E27FC236}">
                <a16:creationId xmlns:a16="http://schemas.microsoft.com/office/drawing/2014/main" id="{13D72E75-D76A-B655-1810-F0A3B9829991}"/>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pPr algn="l"/>
            <a:r>
              <a:rPr lang="zh-CN" altLang="en-US" sz="3200" b="1" dirty="0">
                <a:solidFill>
                  <a:schemeClr val="bg1"/>
                </a:solidFill>
                <a:sym typeface="+mn-ea"/>
              </a:rPr>
              <a:t>剪枝简介</a:t>
            </a:r>
            <a:endParaRPr lang="zh-CN" altLang="en-US" sz="3200" b="1" dirty="0">
              <a:solidFill>
                <a:schemeClr val="bg1"/>
              </a:solidFill>
            </a:endParaRP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1</a:t>
            </a:r>
            <a:r>
              <a:rPr lang="zh-CN" altLang="en-US" sz="3200" b="1" dirty="0">
                <a:solidFill>
                  <a:srgbClr val="384E9B"/>
                </a:solidFill>
              </a:rPr>
              <a:t>、剪枝简介</a:t>
            </a:r>
          </a:p>
        </p:txBody>
      </p:sp>
      <p:sp>
        <p:nvSpPr>
          <p:cNvPr id="17" name="文本框 16"/>
          <p:cNvSpPr txBox="1"/>
          <p:nvPr/>
        </p:nvSpPr>
        <p:spPr>
          <a:xfrm>
            <a:off x="8168951" y="5735637"/>
            <a:ext cx="1629390" cy="368300"/>
          </a:xfrm>
          <a:prstGeom prst="rect">
            <a:avLst/>
          </a:prstGeom>
          <a:noFill/>
        </p:spPr>
        <p:txBody>
          <a:bodyPr wrap="square" rtlCol="0">
            <a:spAutoFit/>
          </a:bodyPr>
          <a:lstStyle/>
          <a:p>
            <a:r>
              <a:rPr lang="zh-CN" altLang="en-US" dirty="0"/>
              <a:t>网络</a:t>
            </a:r>
          </a:p>
        </p:txBody>
      </p:sp>
      <p:sp>
        <p:nvSpPr>
          <p:cNvPr id="4" name="文本框 3"/>
          <p:cNvSpPr txBox="1"/>
          <p:nvPr/>
        </p:nvSpPr>
        <p:spPr>
          <a:xfrm>
            <a:off x="1082040" y="2763520"/>
            <a:ext cx="4161790" cy="2682240"/>
          </a:xfrm>
          <a:prstGeom prst="rect">
            <a:avLst/>
          </a:prstGeom>
          <a:noFill/>
        </p:spPr>
        <p:txBody>
          <a:bodyPr wrap="square" rtlCol="0">
            <a:noAutofit/>
          </a:bodyPr>
          <a:lstStyle/>
          <a:p>
            <a:r>
              <a:rPr dirty="0"/>
              <a:t>过参数化主要是指在训练阶段，在数学上需要进行大量的微分求解，去捕捉数据中微小的变化信息，一旦完成迭代式的训练之后，网络模型在推理的时候就不需要这么多参数。而剪枝算法正是基于过参数化的理论基础提出来的。剪枝算法核心思想就是减少网络模型中参数量和计算量，同时尽量保证模型的性能不受影响。</a:t>
            </a:r>
          </a:p>
        </p:txBody>
      </p:sp>
      <p:pic>
        <p:nvPicPr>
          <p:cNvPr id="8" name="图片 1" descr="2"/>
          <p:cNvPicPr>
            <a:picLocks noChangeAspect="1"/>
          </p:cNvPicPr>
          <p:nvPr/>
        </p:nvPicPr>
        <p:blipFill>
          <a:blip r:embed="rId3"/>
          <a:stretch>
            <a:fillRect/>
          </a:stretch>
        </p:blipFill>
        <p:spPr>
          <a:xfrm>
            <a:off x="6096000" y="2547620"/>
            <a:ext cx="5250815" cy="2710180"/>
          </a:xfrm>
          <a:prstGeom prst="rect">
            <a:avLst/>
          </a:prstGeom>
        </p:spPr>
      </p:pic>
      <p:sp>
        <p:nvSpPr>
          <p:cNvPr id="9" name="文本框 8">
            <a:extLst>
              <a:ext uri="{FF2B5EF4-FFF2-40B4-BE49-F238E27FC236}">
                <a16:creationId xmlns:a16="http://schemas.microsoft.com/office/drawing/2014/main" id="{1964B040-EFB0-8EC4-138A-79086640A8DE}"/>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0" name="图片 9">
            <a:extLst>
              <a:ext uri="{FF2B5EF4-FFF2-40B4-BE49-F238E27FC236}">
                <a16:creationId xmlns:a16="http://schemas.microsoft.com/office/drawing/2014/main" id="{2770357C-3E9D-FBF3-1C72-D174E4EFF9F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1" name="流程图: 接点 10">
            <a:extLst>
              <a:ext uri="{FF2B5EF4-FFF2-40B4-BE49-F238E27FC236}">
                <a16:creationId xmlns:a16="http://schemas.microsoft.com/office/drawing/2014/main" id="{277D2C4A-0357-ACF9-96AE-764BE00B3127}"/>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422731D6-C1EC-F6B9-94E9-3C98A89E7D5F}"/>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7FB3BE98-60F2-DC33-D6C4-86B46028A9D1}"/>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46730DB-3ED0-E536-26F3-6B2D7DEFDE5B}"/>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7C875DDB-8C37-2328-AC43-91F7B13DC86A}"/>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剪枝步骤</a:t>
            </a: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a:t>
            </a:r>
            <a:r>
              <a:rPr lang="zh-CN" altLang="en-US" sz="3200" b="1" dirty="0">
                <a:solidFill>
                  <a:srgbClr val="384E9B"/>
                </a:solidFill>
              </a:rPr>
              <a:t>、剪枝步骤</a:t>
            </a:r>
          </a:p>
        </p:txBody>
      </p:sp>
      <p:sp>
        <p:nvSpPr>
          <p:cNvPr id="4" name="文本框 3"/>
          <p:cNvSpPr txBox="1"/>
          <p:nvPr/>
        </p:nvSpPr>
        <p:spPr>
          <a:xfrm>
            <a:off x="1082040" y="2891155"/>
            <a:ext cx="5224145" cy="2808605"/>
          </a:xfrm>
          <a:prstGeom prst="rect">
            <a:avLst/>
          </a:prstGeom>
          <a:noFill/>
        </p:spPr>
        <p:txBody>
          <a:bodyPr wrap="square" rtlCol="0">
            <a:noAutofit/>
          </a:bodyPr>
          <a:lstStyle/>
          <a:p>
            <a:r>
              <a:rPr dirty="0"/>
              <a:t>对模型进行剪枝三种常见做法：</a:t>
            </a:r>
          </a:p>
          <a:p>
            <a:endParaRPr dirty="0"/>
          </a:p>
          <a:p>
            <a:r>
              <a:rPr dirty="0"/>
              <a:t>1）训练一个模型 ——＞对模型进行剪枝 ——＞对剪枝后模型进行微调</a:t>
            </a:r>
          </a:p>
          <a:p>
            <a:endParaRPr dirty="0"/>
          </a:p>
          <a:p>
            <a:r>
              <a:rPr dirty="0"/>
              <a:t>2）在模型训练过程中进行剪枝 ——＞对剪枝后模型进行微调 </a:t>
            </a:r>
          </a:p>
          <a:p>
            <a:endParaRPr dirty="0"/>
          </a:p>
          <a:p>
            <a:r>
              <a:rPr dirty="0"/>
              <a:t>3）进行剪枝——＞从头训练剪枝后模型</a:t>
            </a:r>
          </a:p>
        </p:txBody>
      </p:sp>
      <p:pic>
        <p:nvPicPr>
          <p:cNvPr id="13" name="图片 13" descr="2"/>
          <p:cNvPicPr>
            <a:picLocks noChangeAspect="1"/>
          </p:cNvPicPr>
          <p:nvPr/>
        </p:nvPicPr>
        <p:blipFill>
          <a:blip r:embed="rId3"/>
          <a:stretch>
            <a:fillRect/>
          </a:stretch>
        </p:blipFill>
        <p:spPr>
          <a:xfrm>
            <a:off x="6306185" y="3101975"/>
            <a:ext cx="5271135" cy="1211580"/>
          </a:xfrm>
          <a:prstGeom prst="rect">
            <a:avLst/>
          </a:prstGeom>
        </p:spPr>
      </p:pic>
      <p:sp>
        <p:nvSpPr>
          <p:cNvPr id="8" name="文本框 7">
            <a:extLst>
              <a:ext uri="{FF2B5EF4-FFF2-40B4-BE49-F238E27FC236}">
                <a16:creationId xmlns:a16="http://schemas.microsoft.com/office/drawing/2014/main" id="{AF564E3D-CDD9-9E4A-3CF8-D4B6145B4335}"/>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9" name="图片 8">
            <a:extLst>
              <a:ext uri="{FF2B5EF4-FFF2-40B4-BE49-F238E27FC236}">
                <a16:creationId xmlns:a16="http://schemas.microsoft.com/office/drawing/2014/main" id="{CD850848-152E-14C3-7006-0E9F1978EDC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0" name="流程图: 接点 9">
            <a:extLst>
              <a:ext uri="{FF2B5EF4-FFF2-40B4-BE49-F238E27FC236}">
                <a16:creationId xmlns:a16="http://schemas.microsoft.com/office/drawing/2014/main" id="{6B871A26-4722-F166-6453-54FC9D4C7837}"/>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D81F582E-C7AC-AA3D-4602-1C0BA3EA1089}"/>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557F7CC7-1196-0AC2-8A49-FF1561BD3803}"/>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5E0A338-46FB-5A78-4962-42306D69F75C}"/>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6B6B9933-4D4C-1768-C346-5773BE9906A3}"/>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剪枝步骤</a:t>
            </a:r>
          </a:p>
        </p:txBody>
      </p:sp>
      <p:sp>
        <p:nvSpPr>
          <p:cNvPr id="4" name="文本框 3"/>
          <p:cNvSpPr txBox="1"/>
          <p:nvPr/>
        </p:nvSpPr>
        <p:spPr>
          <a:xfrm>
            <a:off x="821690" y="2511425"/>
            <a:ext cx="5763260" cy="2746375"/>
          </a:xfrm>
          <a:prstGeom prst="rect">
            <a:avLst/>
          </a:prstGeom>
          <a:noFill/>
        </p:spPr>
        <p:txBody>
          <a:bodyPr wrap="square" rtlCol="0">
            <a:noAutofit/>
          </a:bodyPr>
          <a:lstStyle/>
          <a:p>
            <a:r>
              <a:rPr b="1" dirty="0"/>
              <a:t>训练 Training</a:t>
            </a:r>
            <a:r>
              <a:rPr dirty="0"/>
              <a:t>：是对网络模型进行训练。</a:t>
            </a:r>
          </a:p>
          <a:p>
            <a:endParaRPr dirty="0"/>
          </a:p>
          <a:p>
            <a:endParaRPr dirty="0"/>
          </a:p>
          <a:p>
            <a:r>
              <a:rPr b="1" dirty="0"/>
              <a:t>剪枝 Pruning</a:t>
            </a:r>
            <a:r>
              <a:rPr dirty="0"/>
              <a:t> ：在这里面可以进行如细粒度剪枝、向量剪枝、核剪枝、滤波器剪枝等各种不同的剪枝算法。</a:t>
            </a:r>
          </a:p>
          <a:p>
            <a:endParaRPr dirty="0"/>
          </a:p>
          <a:p>
            <a:endParaRPr dirty="0"/>
          </a:p>
          <a:p>
            <a:r>
              <a:rPr b="1" dirty="0"/>
              <a:t>微调 Finetune</a:t>
            </a:r>
            <a:r>
              <a:rPr dirty="0"/>
              <a:t>：微调是恢复被剪枝操作影响的模型表达能力的必要步骤。</a:t>
            </a:r>
          </a:p>
        </p:txBody>
      </p:sp>
      <p:pic>
        <p:nvPicPr>
          <p:cNvPr id="13" name="图片 13" descr="2"/>
          <p:cNvPicPr>
            <a:picLocks noChangeAspect="1"/>
          </p:cNvPicPr>
          <p:nvPr/>
        </p:nvPicPr>
        <p:blipFill>
          <a:blip r:embed="rId3"/>
          <a:stretch>
            <a:fillRect/>
          </a:stretch>
        </p:blipFill>
        <p:spPr>
          <a:xfrm>
            <a:off x="6584950" y="3101975"/>
            <a:ext cx="5271135" cy="1211580"/>
          </a:xfrm>
          <a:prstGeom prst="rect">
            <a:avLst/>
          </a:prstGeom>
        </p:spPr>
      </p:pic>
      <p:sp>
        <p:nvSpPr>
          <p:cNvPr id="7" name="文本框 6">
            <a:extLst>
              <a:ext uri="{FF2B5EF4-FFF2-40B4-BE49-F238E27FC236}">
                <a16:creationId xmlns:a16="http://schemas.microsoft.com/office/drawing/2014/main" id="{ECAFFC3D-14FE-B574-AA29-D0D6DC8CA708}"/>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BB496A3E-CD4B-1F4A-E335-693705972D7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4FBABA32-DC8D-BA7E-AC0F-790751B050EB}"/>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FF96A963-5DE2-8B37-FDE0-D2079C8C3658}"/>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16790796-4724-055D-BFE1-B7A2057F418E}"/>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E1C6CA4-8B15-C61F-87FB-EC3248E008AB}"/>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BF48235A-82E5-1459-1E9E-D5AAA2F81479}"/>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215" y="199390"/>
            <a:ext cx="5803265" cy="583565"/>
          </a:xfrm>
          <a:prstGeom prst="rect">
            <a:avLst/>
          </a:prstGeom>
          <a:noFill/>
        </p:spPr>
        <p:txBody>
          <a:bodyPr wrap="square" rtlCol="0">
            <a:spAutoFit/>
          </a:bodyPr>
          <a:lstStyle/>
          <a:p>
            <a:r>
              <a:rPr lang="zh-CN" altLang="en-US" sz="3200" b="1" dirty="0">
                <a:solidFill>
                  <a:schemeClr val="bg1"/>
                </a:solidFill>
              </a:rPr>
              <a:t>结构化剪枝与非结构化剪枝</a:t>
            </a:r>
          </a:p>
        </p:txBody>
      </p:sp>
      <p:sp>
        <p:nvSpPr>
          <p:cNvPr id="4" name="文本框 3"/>
          <p:cNvSpPr txBox="1"/>
          <p:nvPr/>
        </p:nvSpPr>
        <p:spPr>
          <a:xfrm flipH="1">
            <a:off x="456565" y="1600200"/>
            <a:ext cx="6077585" cy="583565"/>
          </a:xfrm>
          <a:prstGeom prst="rect">
            <a:avLst/>
          </a:prstGeom>
          <a:noFill/>
        </p:spPr>
        <p:txBody>
          <a:bodyPr wrap="square" rtlCol="0">
            <a:spAutoFit/>
          </a:bodyPr>
          <a:lstStyle/>
          <a:p>
            <a:r>
              <a:rPr lang="en-US" altLang="zh-CN" sz="3200" b="1" dirty="0">
                <a:solidFill>
                  <a:srgbClr val="384E9B"/>
                </a:solidFill>
              </a:rPr>
              <a:t>3</a:t>
            </a:r>
            <a:r>
              <a:rPr lang="zh-CN" altLang="en-US" sz="3200" b="1" dirty="0">
                <a:solidFill>
                  <a:srgbClr val="384E9B"/>
                </a:solidFill>
              </a:rPr>
              <a:t>、结构化剪枝与非结构化剪枝</a:t>
            </a:r>
          </a:p>
        </p:txBody>
      </p:sp>
      <p:sp>
        <p:nvSpPr>
          <p:cNvPr id="12" name="文本框 11"/>
          <p:cNvSpPr txBox="1"/>
          <p:nvPr/>
        </p:nvSpPr>
        <p:spPr>
          <a:xfrm>
            <a:off x="960120" y="2910840"/>
            <a:ext cx="4002405" cy="92202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最左边的非结构化剪枝粒度最小，右边结构化剪枝中的层级、通道级、滤波器级剪枝粒度依次增大。</a:t>
            </a:r>
          </a:p>
        </p:txBody>
      </p:sp>
      <p:pic>
        <p:nvPicPr>
          <p:cNvPr id="17" name="图片 17" descr="1"/>
          <p:cNvPicPr>
            <a:picLocks noChangeAspect="1"/>
          </p:cNvPicPr>
          <p:nvPr/>
        </p:nvPicPr>
        <p:blipFill>
          <a:blip r:embed="rId3"/>
          <a:stretch>
            <a:fillRect/>
          </a:stretch>
        </p:blipFill>
        <p:spPr>
          <a:xfrm>
            <a:off x="6107430" y="2807970"/>
            <a:ext cx="5685155" cy="2449830"/>
          </a:xfrm>
          <a:prstGeom prst="rect">
            <a:avLst/>
          </a:prstGeom>
        </p:spPr>
      </p:pic>
      <p:sp>
        <p:nvSpPr>
          <p:cNvPr id="7" name="文本框 6">
            <a:extLst>
              <a:ext uri="{FF2B5EF4-FFF2-40B4-BE49-F238E27FC236}">
                <a16:creationId xmlns:a16="http://schemas.microsoft.com/office/drawing/2014/main" id="{5EAF5093-63BA-5D68-C057-9C6CE2A12F39}"/>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54D0E9D9-9940-8DE1-B18F-6D8C09739BB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3553A916-2AA4-492C-E868-9D9469A7E010}"/>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1F93AB80-4B2D-FD4F-168C-BA4CB80E3CBA}"/>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79905653-F26B-4E14-C38D-A18F0A6B1705}"/>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B26C1794-42CC-9F3A-2299-01C763E71D18}"/>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933BD970-BDAC-3CE6-73DC-786341F2A550}"/>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215" y="199390"/>
            <a:ext cx="5803265" cy="583565"/>
          </a:xfrm>
          <a:prstGeom prst="rect">
            <a:avLst/>
          </a:prstGeom>
          <a:noFill/>
        </p:spPr>
        <p:txBody>
          <a:bodyPr wrap="square" rtlCol="0">
            <a:spAutoFit/>
          </a:bodyPr>
          <a:lstStyle/>
          <a:p>
            <a:r>
              <a:rPr lang="zh-CN" altLang="en-US" sz="3200" b="1" dirty="0">
                <a:solidFill>
                  <a:schemeClr val="bg1"/>
                </a:solidFill>
              </a:rPr>
              <a:t>结构化剪枝与非结构化剪枝</a:t>
            </a:r>
          </a:p>
        </p:txBody>
      </p:sp>
      <p:sp>
        <p:nvSpPr>
          <p:cNvPr id="4" name="文本框 3"/>
          <p:cNvSpPr txBox="1"/>
          <p:nvPr/>
        </p:nvSpPr>
        <p:spPr>
          <a:xfrm flipH="1">
            <a:off x="456565" y="1600200"/>
            <a:ext cx="6077585" cy="583565"/>
          </a:xfrm>
          <a:prstGeom prst="rect">
            <a:avLst/>
          </a:prstGeom>
          <a:noFill/>
        </p:spPr>
        <p:txBody>
          <a:bodyPr wrap="square" rtlCol="0">
            <a:spAutoFit/>
          </a:bodyPr>
          <a:lstStyle/>
          <a:p>
            <a:r>
              <a:rPr lang="en-US" altLang="zh-CN" sz="3200" b="1" dirty="0">
                <a:solidFill>
                  <a:srgbClr val="384E9B"/>
                </a:solidFill>
              </a:rPr>
              <a:t>3.1</a:t>
            </a:r>
            <a:r>
              <a:rPr lang="zh-CN" altLang="en-US" sz="3200" b="1" dirty="0">
                <a:solidFill>
                  <a:srgbClr val="384E9B"/>
                </a:solidFill>
              </a:rPr>
              <a:t>、非结构化剪枝</a:t>
            </a:r>
          </a:p>
        </p:txBody>
      </p:sp>
      <p:sp>
        <p:nvSpPr>
          <p:cNvPr id="12" name="文本框 11"/>
          <p:cNvSpPr txBox="1"/>
          <p:nvPr/>
        </p:nvSpPr>
        <p:spPr>
          <a:xfrm>
            <a:off x="960120" y="2910840"/>
            <a:ext cx="4002405" cy="1412875"/>
          </a:xfrm>
          <a:prstGeom prst="rect">
            <a:avLst/>
          </a:prstGeom>
          <a:noFill/>
        </p:spPr>
        <p:txBody>
          <a:bodyPr wrap="square">
            <a:no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非结构化剪枝主要是对一些独立的权重或者神经元在或者一些神经元的连接接进行剪枝，就是随机的剪，是粒度最小的剪枝。</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7" name="图片 17" descr="1"/>
          <p:cNvPicPr>
            <a:picLocks noChangeAspect="1"/>
          </p:cNvPicPr>
          <p:nvPr/>
        </p:nvPicPr>
        <p:blipFill>
          <a:blip r:embed="rId3"/>
          <a:stretch>
            <a:fillRect/>
          </a:stretch>
        </p:blipFill>
        <p:spPr>
          <a:xfrm>
            <a:off x="6107430" y="2807970"/>
            <a:ext cx="5685155" cy="2449830"/>
          </a:xfrm>
          <a:prstGeom prst="rect">
            <a:avLst/>
          </a:prstGeom>
        </p:spPr>
      </p:pic>
      <p:sp>
        <p:nvSpPr>
          <p:cNvPr id="7" name="文本框 6">
            <a:extLst>
              <a:ext uri="{FF2B5EF4-FFF2-40B4-BE49-F238E27FC236}">
                <a16:creationId xmlns:a16="http://schemas.microsoft.com/office/drawing/2014/main" id="{1C285454-53B6-8774-5C4F-6F0B7818F848}"/>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8DFEF5E9-3D64-3D4D-F7BC-C11E2C56C87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E3A33BF7-8309-87EC-68E1-E6C5B7C0676D}"/>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F527C37-92D1-B19C-13DA-DCCE9E477593}"/>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C1BE81E7-1AF5-FBCB-1F66-3FDE447A2210}"/>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3EC90E4-2E4F-21A0-A284-5312EEB43938}"/>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90819915-0384-DD73-7772-3334394D7316}"/>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215" y="199390"/>
            <a:ext cx="5803265" cy="583565"/>
          </a:xfrm>
          <a:prstGeom prst="rect">
            <a:avLst/>
          </a:prstGeom>
          <a:noFill/>
        </p:spPr>
        <p:txBody>
          <a:bodyPr wrap="square" rtlCol="0">
            <a:spAutoFit/>
          </a:bodyPr>
          <a:lstStyle/>
          <a:p>
            <a:r>
              <a:rPr lang="zh-CN" altLang="en-US" sz="3200" b="1" dirty="0">
                <a:solidFill>
                  <a:schemeClr val="bg1"/>
                </a:solidFill>
              </a:rPr>
              <a:t>结构化剪枝与非结构化剪枝</a:t>
            </a:r>
          </a:p>
        </p:txBody>
      </p:sp>
      <p:sp>
        <p:nvSpPr>
          <p:cNvPr id="4" name="文本框 3"/>
          <p:cNvSpPr txBox="1"/>
          <p:nvPr/>
        </p:nvSpPr>
        <p:spPr>
          <a:xfrm flipH="1">
            <a:off x="456565" y="1600200"/>
            <a:ext cx="6077585" cy="583565"/>
          </a:xfrm>
          <a:prstGeom prst="rect">
            <a:avLst/>
          </a:prstGeom>
          <a:noFill/>
        </p:spPr>
        <p:txBody>
          <a:bodyPr wrap="square" rtlCol="0">
            <a:spAutoFit/>
          </a:bodyPr>
          <a:lstStyle/>
          <a:p>
            <a:r>
              <a:rPr lang="en-US" altLang="zh-CN" sz="3200" b="1" dirty="0">
                <a:solidFill>
                  <a:srgbClr val="384E9B"/>
                </a:solidFill>
              </a:rPr>
              <a:t>3.1</a:t>
            </a:r>
            <a:r>
              <a:rPr lang="zh-CN" altLang="en-US" sz="3200" b="1" dirty="0">
                <a:solidFill>
                  <a:srgbClr val="384E9B"/>
                </a:solidFill>
              </a:rPr>
              <a:t>、非结构化剪枝</a:t>
            </a:r>
          </a:p>
        </p:txBody>
      </p:sp>
      <p:sp>
        <p:nvSpPr>
          <p:cNvPr id="12" name="文本框 11"/>
          <p:cNvSpPr txBox="1"/>
          <p:nvPr/>
        </p:nvSpPr>
        <p:spPr>
          <a:xfrm>
            <a:off x="960120" y="2910840"/>
            <a:ext cx="4002405" cy="1412875"/>
          </a:xfrm>
          <a:prstGeom prst="rect">
            <a:avLst/>
          </a:prstGeom>
          <a:noFill/>
        </p:spPr>
        <p:txBody>
          <a:bodyPr wrap="square">
            <a:no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最简单的方法是预定义一个阈值，低于这个阈值的权重被剪去，高于的被保留。</a:t>
            </a:r>
          </a:p>
        </p:txBody>
      </p:sp>
      <p:pic>
        <p:nvPicPr>
          <p:cNvPr id="17" name="图片 17" descr="1"/>
          <p:cNvPicPr>
            <a:picLocks noChangeAspect="1"/>
          </p:cNvPicPr>
          <p:nvPr/>
        </p:nvPicPr>
        <p:blipFill>
          <a:blip r:embed="rId3"/>
          <a:stretch>
            <a:fillRect/>
          </a:stretch>
        </p:blipFill>
        <p:spPr>
          <a:xfrm>
            <a:off x="6107430" y="2807970"/>
            <a:ext cx="5685155" cy="2449830"/>
          </a:xfrm>
          <a:prstGeom prst="rect">
            <a:avLst/>
          </a:prstGeom>
        </p:spPr>
      </p:pic>
      <p:sp>
        <p:nvSpPr>
          <p:cNvPr id="7" name="文本框 6">
            <a:extLst>
              <a:ext uri="{FF2B5EF4-FFF2-40B4-BE49-F238E27FC236}">
                <a16:creationId xmlns:a16="http://schemas.microsoft.com/office/drawing/2014/main" id="{297CED53-CA37-2E1E-3211-7730AC03C033}"/>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B290CC31-A8C0-CB6F-383C-D3EEB60D64C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85A656A2-0F53-BAC8-6557-9AF534C48389}"/>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6489550-F195-CED6-0DEA-9529922CBCBA}"/>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31DDDFA1-9F19-5578-6660-B91FA699184B}"/>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93081DB-F224-DF10-E989-C40D32948D94}"/>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FB5F3905-A7A2-8A98-AC2D-24FED1285D5F}"/>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215" y="199390"/>
            <a:ext cx="5803265" cy="583565"/>
          </a:xfrm>
          <a:prstGeom prst="rect">
            <a:avLst/>
          </a:prstGeom>
          <a:noFill/>
        </p:spPr>
        <p:txBody>
          <a:bodyPr wrap="square" rtlCol="0">
            <a:spAutoFit/>
          </a:bodyPr>
          <a:lstStyle/>
          <a:p>
            <a:r>
              <a:rPr lang="zh-CN" altLang="en-US" sz="3200" b="1" dirty="0">
                <a:solidFill>
                  <a:schemeClr val="bg1"/>
                </a:solidFill>
              </a:rPr>
              <a:t>结构化剪枝与非结构化剪枝</a:t>
            </a:r>
          </a:p>
        </p:txBody>
      </p:sp>
      <p:sp>
        <p:nvSpPr>
          <p:cNvPr id="4" name="文本框 3"/>
          <p:cNvSpPr txBox="1"/>
          <p:nvPr/>
        </p:nvSpPr>
        <p:spPr>
          <a:xfrm flipH="1">
            <a:off x="456565" y="1600200"/>
            <a:ext cx="6077585" cy="583565"/>
          </a:xfrm>
          <a:prstGeom prst="rect">
            <a:avLst/>
          </a:prstGeom>
          <a:noFill/>
        </p:spPr>
        <p:txBody>
          <a:bodyPr wrap="square" rtlCol="0">
            <a:spAutoFit/>
          </a:bodyPr>
          <a:lstStyle/>
          <a:p>
            <a:r>
              <a:rPr lang="en-US" altLang="zh-CN" sz="3200" b="1" dirty="0">
                <a:solidFill>
                  <a:srgbClr val="384E9B"/>
                </a:solidFill>
              </a:rPr>
              <a:t>3.1</a:t>
            </a:r>
            <a:r>
              <a:rPr lang="zh-CN" altLang="en-US" sz="3200" b="1" dirty="0">
                <a:solidFill>
                  <a:srgbClr val="384E9B"/>
                </a:solidFill>
              </a:rPr>
              <a:t>、非结构化剪枝</a:t>
            </a:r>
          </a:p>
        </p:txBody>
      </p:sp>
      <p:sp>
        <p:nvSpPr>
          <p:cNvPr id="12" name="文本框 11"/>
          <p:cNvSpPr txBox="1"/>
          <p:nvPr/>
        </p:nvSpPr>
        <p:spPr>
          <a:xfrm>
            <a:off x="960120" y="2910840"/>
            <a:ext cx="4002405" cy="633730"/>
          </a:xfrm>
          <a:prstGeom prst="rect">
            <a:avLst/>
          </a:prstGeom>
          <a:noFill/>
        </p:spPr>
        <p:txBody>
          <a:bodyPr wrap="square">
            <a:noAutofit/>
          </a:bodyPr>
          <a:lstStyle/>
          <a:p>
            <a:pPr algn="l">
              <a:buClrTx/>
              <a:buSzTx/>
              <a:buFontTx/>
            </a:pP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还有一种方法是使用一个拼接函数来屏蔽权重。</a:t>
            </a:r>
          </a:p>
        </p:txBody>
      </p:sp>
      <p:pic>
        <p:nvPicPr>
          <p:cNvPr id="17" name="图片 17" descr="1"/>
          <p:cNvPicPr>
            <a:picLocks noChangeAspect="1"/>
          </p:cNvPicPr>
          <p:nvPr/>
        </p:nvPicPr>
        <p:blipFill>
          <a:blip r:embed="rId3"/>
          <a:stretch>
            <a:fillRect/>
          </a:stretch>
        </p:blipFill>
        <p:spPr>
          <a:xfrm>
            <a:off x="6107430" y="2807970"/>
            <a:ext cx="5685155" cy="2449830"/>
          </a:xfrm>
          <a:prstGeom prst="rect">
            <a:avLst/>
          </a:prstGeom>
        </p:spPr>
      </p:pic>
      <p:pic>
        <p:nvPicPr>
          <p:cNvPr id="7" name="图片 4" descr="5"/>
          <p:cNvPicPr>
            <a:picLocks noChangeAspect="1"/>
          </p:cNvPicPr>
          <p:nvPr/>
        </p:nvPicPr>
        <p:blipFill>
          <a:blip r:embed="rId4"/>
          <a:stretch>
            <a:fillRect/>
          </a:stretch>
        </p:blipFill>
        <p:spPr>
          <a:xfrm>
            <a:off x="1259205" y="3602355"/>
            <a:ext cx="3403600" cy="714375"/>
          </a:xfrm>
          <a:prstGeom prst="rect">
            <a:avLst/>
          </a:prstGeom>
        </p:spPr>
      </p:pic>
      <p:pic>
        <p:nvPicPr>
          <p:cNvPr id="8" name="图片 5" descr="6"/>
          <p:cNvPicPr>
            <a:picLocks noChangeAspect="1"/>
          </p:cNvPicPr>
          <p:nvPr/>
        </p:nvPicPr>
        <p:blipFill>
          <a:blip r:embed="rId5"/>
          <a:stretch>
            <a:fillRect/>
          </a:stretch>
        </p:blipFill>
        <p:spPr>
          <a:xfrm>
            <a:off x="1208405" y="5149850"/>
            <a:ext cx="3754120" cy="842645"/>
          </a:xfrm>
          <a:prstGeom prst="rect">
            <a:avLst/>
          </a:prstGeom>
        </p:spPr>
      </p:pic>
      <p:sp>
        <p:nvSpPr>
          <p:cNvPr id="100" name="文本框 99"/>
          <p:cNvSpPr txBox="1"/>
          <p:nvPr/>
        </p:nvSpPr>
        <p:spPr>
          <a:xfrm>
            <a:off x="960120" y="4549140"/>
            <a:ext cx="5080000" cy="368300"/>
          </a:xfrm>
          <a:prstGeom prst="rect">
            <a:avLst/>
          </a:prstGeom>
          <a:noFill/>
          <a:ln w="9525">
            <a:noFill/>
          </a:ln>
        </p:spPr>
        <p:txBody>
          <a:bodyPr>
            <a:spAutoFit/>
          </a:bodyPr>
          <a:lstStyle/>
          <a:p>
            <a:pPr indent="0"/>
            <a:r>
              <a:rPr lang="zh-CN" altLang="zh-CN" b="0" kern="100" dirty="0">
                <a:effectLst/>
                <a:latin typeface="等线" panose="02010600030101010101" pitchFamily="2" charset="-122"/>
                <a:ea typeface="等线" panose="02010600030101010101" pitchFamily="2" charset="-122"/>
                <a:cs typeface="Times New Roman" panose="02020603050405020304" pitchFamily="18" charset="0"/>
              </a:rPr>
              <a:t>里面h（w）逐渐将不必要的权重较少到0</a:t>
            </a:r>
          </a:p>
        </p:txBody>
      </p:sp>
      <p:sp>
        <p:nvSpPr>
          <p:cNvPr id="9" name="文本框 8">
            <a:extLst>
              <a:ext uri="{FF2B5EF4-FFF2-40B4-BE49-F238E27FC236}">
                <a16:creationId xmlns:a16="http://schemas.microsoft.com/office/drawing/2014/main" id="{730E86BE-CF25-FDF4-1472-375EAF5AF1F9}"/>
              </a:ext>
            </a:extLst>
          </p:cNvPr>
          <p:cNvSpPr txBox="1"/>
          <p:nvPr/>
        </p:nvSpPr>
        <p:spPr>
          <a:xfrm>
            <a:off x="3324582"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0" name="图片 9">
            <a:extLst>
              <a:ext uri="{FF2B5EF4-FFF2-40B4-BE49-F238E27FC236}">
                <a16:creationId xmlns:a16="http://schemas.microsoft.com/office/drawing/2014/main" id="{09DF255C-8748-FD25-6196-A35D1B791F03}"/>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462" t="20366" r="20656" b="34409"/>
          <a:stretch/>
        </p:blipFill>
        <p:spPr>
          <a:xfrm>
            <a:off x="5553462" y="5596357"/>
            <a:ext cx="1182668" cy="1162430"/>
          </a:xfrm>
          <a:prstGeom prst="rect">
            <a:avLst/>
          </a:prstGeom>
        </p:spPr>
      </p:pic>
      <p:sp>
        <p:nvSpPr>
          <p:cNvPr id="11" name="流程图: 接点 10">
            <a:extLst>
              <a:ext uri="{FF2B5EF4-FFF2-40B4-BE49-F238E27FC236}">
                <a16:creationId xmlns:a16="http://schemas.microsoft.com/office/drawing/2014/main" id="{2FEA0868-5E83-53DF-C5E0-BC475737E516}"/>
              </a:ext>
            </a:extLst>
          </p:cNvPr>
          <p:cNvSpPr/>
          <p:nvPr/>
        </p:nvSpPr>
        <p:spPr>
          <a:xfrm>
            <a:off x="4269461" y="540141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5294925E-6D44-7CBA-9E75-46C93125F0A7}"/>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4" name="流程图: 接点 13">
            <a:extLst>
              <a:ext uri="{FF2B5EF4-FFF2-40B4-BE49-F238E27FC236}">
                <a16:creationId xmlns:a16="http://schemas.microsoft.com/office/drawing/2014/main" id="{BD379649-8FA3-5D2E-0C9C-9FDC28304737}"/>
              </a:ext>
            </a:extLst>
          </p:cNvPr>
          <p:cNvSpPr/>
          <p:nvPr/>
        </p:nvSpPr>
        <p:spPr>
          <a:xfrm>
            <a:off x="9005494" y="5697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6D77A14B-F2ED-FDB3-0486-65851F0CAAC4}"/>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6" name="文本框 15">
            <a:extLst>
              <a:ext uri="{FF2B5EF4-FFF2-40B4-BE49-F238E27FC236}">
                <a16:creationId xmlns:a16="http://schemas.microsoft.com/office/drawing/2014/main" id="{E1D55020-9F1D-C69A-352A-8366A07D2023}"/>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215" y="199390"/>
            <a:ext cx="5803265" cy="583565"/>
          </a:xfrm>
          <a:prstGeom prst="rect">
            <a:avLst/>
          </a:prstGeom>
          <a:noFill/>
        </p:spPr>
        <p:txBody>
          <a:bodyPr wrap="square" rtlCol="0">
            <a:spAutoFit/>
          </a:bodyPr>
          <a:lstStyle/>
          <a:p>
            <a:r>
              <a:rPr lang="zh-CN" altLang="en-US" sz="3200" b="1" dirty="0">
                <a:solidFill>
                  <a:schemeClr val="bg1"/>
                </a:solidFill>
              </a:rPr>
              <a:t>结构化剪枝与非结构化剪枝</a:t>
            </a:r>
          </a:p>
        </p:txBody>
      </p:sp>
      <p:sp>
        <p:nvSpPr>
          <p:cNvPr id="4" name="文本框 3"/>
          <p:cNvSpPr txBox="1"/>
          <p:nvPr/>
        </p:nvSpPr>
        <p:spPr>
          <a:xfrm flipH="1">
            <a:off x="456565" y="1600200"/>
            <a:ext cx="6077585" cy="583565"/>
          </a:xfrm>
          <a:prstGeom prst="rect">
            <a:avLst/>
          </a:prstGeom>
          <a:noFill/>
        </p:spPr>
        <p:txBody>
          <a:bodyPr wrap="square" rtlCol="0">
            <a:spAutoFit/>
          </a:bodyPr>
          <a:lstStyle/>
          <a:p>
            <a:r>
              <a:rPr lang="en-US" altLang="zh-CN" sz="3200" b="1" dirty="0">
                <a:solidFill>
                  <a:srgbClr val="384E9B"/>
                </a:solidFill>
              </a:rPr>
              <a:t>3.2</a:t>
            </a:r>
            <a:r>
              <a:rPr lang="zh-CN" altLang="en-US" sz="3200" b="1" dirty="0">
                <a:solidFill>
                  <a:srgbClr val="384E9B"/>
                </a:solidFill>
              </a:rPr>
              <a:t>、结构化剪枝</a:t>
            </a:r>
          </a:p>
        </p:txBody>
      </p:sp>
      <p:sp>
        <p:nvSpPr>
          <p:cNvPr id="12" name="文本框 11"/>
          <p:cNvSpPr txBox="1"/>
          <p:nvPr/>
        </p:nvSpPr>
        <p:spPr>
          <a:xfrm>
            <a:off x="960120" y="2910840"/>
            <a:ext cx="4002405" cy="1876425"/>
          </a:xfrm>
          <a:prstGeom prst="rect">
            <a:avLst/>
          </a:prstGeom>
          <a:noFill/>
        </p:spPr>
        <p:txBody>
          <a:bodyPr wrap="square">
            <a:noAutofit/>
          </a:bodyPr>
          <a:lstStyle/>
          <a:p>
            <a:pPr algn="l">
              <a:buClrTx/>
              <a:buSzTx/>
              <a:buFontTx/>
            </a:pP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右边的这三个图是结构化剪枝，结构化的剪枝是有规律、有顺序的。对神经网络，或者计算图进行剪枝，几个比较经典的就是对layer进行剪枝，对channel进行剪枝，对Filter进行剪枝，剪枝粒度依次增大。</a:t>
            </a:r>
          </a:p>
        </p:txBody>
      </p:sp>
      <p:pic>
        <p:nvPicPr>
          <p:cNvPr id="17" name="图片 17" descr="1"/>
          <p:cNvPicPr>
            <a:picLocks noChangeAspect="1"/>
          </p:cNvPicPr>
          <p:nvPr/>
        </p:nvPicPr>
        <p:blipFill>
          <a:blip r:embed="rId3"/>
          <a:stretch>
            <a:fillRect/>
          </a:stretch>
        </p:blipFill>
        <p:spPr>
          <a:xfrm>
            <a:off x="6107430" y="2807970"/>
            <a:ext cx="5685155" cy="2449830"/>
          </a:xfrm>
          <a:prstGeom prst="rect">
            <a:avLst/>
          </a:prstGeom>
        </p:spPr>
      </p:pic>
      <p:sp>
        <p:nvSpPr>
          <p:cNvPr id="7" name="文本框 6">
            <a:extLst>
              <a:ext uri="{FF2B5EF4-FFF2-40B4-BE49-F238E27FC236}">
                <a16:creationId xmlns:a16="http://schemas.microsoft.com/office/drawing/2014/main" id="{8D6C0A9B-0C7D-A480-CCFA-2E93F7604023}"/>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88C83895-96EE-5E98-B15E-732AD60F66C0}"/>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C1810183-DA48-D31D-98DA-6D962157008E}"/>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26592D8C-F6D3-897D-8D13-CF31BBFB4516}"/>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F2671170-4A6C-811B-346A-230030426635}"/>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1E5680A-DE33-EF13-A90A-A32A35B6CAAF}"/>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EE02FA3B-5436-15F0-AEAD-178505E0C38D}"/>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215" y="199390"/>
            <a:ext cx="5803265" cy="583565"/>
          </a:xfrm>
          <a:prstGeom prst="rect">
            <a:avLst/>
          </a:prstGeom>
          <a:noFill/>
        </p:spPr>
        <p:txBody>
          <a:bodyPr wrap="square" rtlCol="0">
            <a:spAutoFit/>
          </a:bodyPr>
          <a:lstStyle/>
          <a:p>
            <a:r>
              <a:rPr lang="zh-CN" altLang="en-US" sz="3200" b="1" dirty="0">
                <a:solidFill>
                  <a:schemeClr val="bg1"/>
                </a:solidFill>
              </a:rPr>
              <a:t>结构化剪枝与非结构化剪枝</a:t>
            </a:r>
          </a:p>
        </p:txBody>
      </p:sp>
      <p:sp>
        <p:nvSpPr>
          <p:cNvPr id="4" name="文本框 3"/>
          <p:cNvSpPr txBox="1"/>
          <p:nvPr/>
        </p:nvSpPr>
        <p:spPr>
          <a:xfrm flipH="1">
            <a:off x="456565" y="1600200"/>
            <a:ext cx="6077585" cy="583565"/>
          </a:xfrm>
          <a:prstGeom prst="rect">
            <a:avLst/>
          </a:prstGeom>
          <a:noFill/>
        </p:spPr>
        <p:txBody>
          <a:bodyPr wrap="square" rtlCol="0">
            <a:spAutoFit/>
          </a:bodyPr>
          <a:lstStyle/>
          <a:p>
            <a:r>
              <a:rPr lang="en-US" altLang="zh-CN" sz="3200" b="1" dirty="0">
                <a:solidFill>
                  <a:srgbClr val="384E9B"/>
                </a:solidFill>
              </a:rPr>
              <a:t>3.2</a:t>
            </a:r>
            <a:r>
              <a:rPr lang="zh-CN" altLang="en-US" sz="3200" b="1" dirty="0">
                <a:solidFill>
                  <a:srgbClr val="384E9B"/>
                </a:solidFill>
              </a:rPr>
              <a:t>、结构化剪枝</a:t>
            </a:r>
          </a:p>
        </p:txBody>
      </p:sp>
      <p:sp>
        <p:nvSpPr>
          <p:cNvPr id="12" name="文本框 11"/>
          <p:cNvSpPr txBox="1"/>
          <p:nvPr/>
        </p:nvSpPr>
        <p:spPr>
          <a:xfrm>
            <a:off x="960120" y="2910840"/>
            <a:ext cx="4002405" cy="1309370"/>
          </a:xfrm>
          <a:prstGeom prst="rect">
            <a:avLst/>
          </a:prstGeom>
          <a:noFill/>
        </p:spPr>
        <p:txBody>
          <a:bodyPr wrap="square">
            <a:noAutofit/>
          </a:bodyPr>
          <a:lstStyle/>
          <a:p>
            <a:pPr algn="l">
              <a:buClrTx/>
              <a:buSzTx/>
              <a:buFontTx/>
            </a:pPr>
            <a:r>
              <a:rPr lang="zh-CN" altLang="zh-CN" kern="100" dirty="0">
                <a:effectLst/>
                <a:latin typeface="等线" panose="02010600030101010101" pitchFamily="2" charset="-122"/>
                <a:ea typeface="等线" panose="02010600030101010101" pitchFamily="2" charset="-122"/>
                <a:cs typeface="Times New Roman" panose="02020603050405020304" pitchFamily="18" charset="0"/>
              </a:rPr>
              <a:t>在滤波器剪枝中，有一种方法是使用滤波器的Lp范数（p为1则使用L1范数，p为2则使用L2范数）来评估每个滤波器的重要性。</a:t>
            </a:r>
          </a:p>
        </p:txBody>
      </p:sp>
      <p:pic>
        <p:nvPicPr>
          <p:cNvPr id="17" name="图片 17" descr="1"/>
          <p:cNvPicPr>
            <a:picLocks noChangeAspect="1"/>
          </p:cNvPicPr>
          <p:nvPr/>
        </p:nvPicPr>
        <p:blipFill>
          <a:blip r:embed="rId3"/>
          <a:stretch>
            <a:fillRect/>
          </a:stretch>
        </p:blipFill>
        <p:spPr>
          <a:xfrm>
            <a:off x="6107430" y="2807970"/>
            <a:ext cx="5685155" cy="2449830"/>
          </a:xfrm>
          <a:prstGeom prst="rect">
            <a:avLst/>
          </a:prstGeom>
        </p:spPr>
      </p:pic>
      <p:pic>
        <p:nvPicPr>
          <p:cNvPr id="7" name="图片 3" descr="4"/>
          <p:cNvPicPr>
            <a:picLocks noChangeAspect="1"/>
          </p:cNvPicPr>
          <p:nvPr/>
        </p:nvPicPr>
        <p:blipFill>
          <a:blip r:embed="rId4"/>
          <a:stretch>
            <a:fillRect/>
          </a:stretch>
        </p:blipFill>
        <p:spPr>
          <a:xfrm>
            <a:off x="132080" y="4220210"/>
            <a:ext cx="5658485" cy="1074420"/>
          </a:xfrm>
          <a:prstGeom prst="rect">
            <a:avLst/>
          </a:prstGeom>
        </p:spPr>
      </p:pic>
      <p:sp>
        <p:nvSpPr>
          <p:cNvPr id="8" name="文本框 7">
            <a:extLst>
              <a:ext uri="{FF2B5EF4-FFF2-40B4-BE49-F238E27FC236}">
                <a16:creationId xmlns:a16="http://schemas.microsoft.com/office/drawing/2014/main" id="{412B156F-87B4-6475-E70C-3335C1529ED7}"/>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9" name="图片 8">
            <a:extLst>
              <a:ext uri="{FF2B5EF4-FFF2-40B4-BE49-F238E27FC236}">
                <a16:creationId xmlns:a16="http://schemas.microsoft.com/office/drawing/2014/main" id="{A305F067-98ED-3985-164E-7659B7300817}"/>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0" name="流程图: 接点 9">
            <a:extLst>
              <a:ext uri="{FF2B5EF4-FFF2-40B4-BE49-F238E27FC236}">
                <a16:creationId xmlns:a16="http://schemas.microsoft.com/office/drawing/2014/main" id="{74F372A7-2D55-48A7-787E-E43109DC7B5A}"/>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6A8E2B7E-FD37-DBE0-EB7B-DBB02707F7A5}"/>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8CE7D4B1-1C3D-07C1-4133-E28AA4AE33B6}"/>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47B2FA3-22F0-8963-9C33-B127ACFA3519}"/>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AA82FD3A-400B-3CF6-2B70-BF19138B4341}"/>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840480" cy="583565"/>
          </a:xfrm>
          <a:prstGeom prst="rect">
            <a:avLst/>
          </a:prstGeom>
          <a:noFill/>
        </p:spPr>
        <p:txBody>
          <a:bodyPr wrap="none" rtlCol="0">
            <a:spAutoFit/>
          </a:bodyPr>
          <a:lstStyle/>
          <a:p>
            <a:pPr algn="l"/>
            <a:r>
              <a:rPr lang="zh-CN" altLang="en-US" sz="3200" b="1" dirty="0">
                <a:solidFill>
                  <a:schemeClr val="bg1"/>
                </a:solidFill>
              </a:rPr>
              <a:t>静态剪枝与动态剪枝</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4</a:t>
            </a:r>
            <a:r>
              <a:rPr lang="zh-CN" altLang="en-US" sz="3200" b="1" dirty="0">
                <a:solidFill>
                  <a:srgbClr val="384E9B"/>
                </a:solidFill>
              </a:rPr>
              <a:t>、静态剪枝与动态剪枝</a:t>
            </a:r>
          </a:p>
        </p:txBody>
      </p:sp>
      <p:sp>
        <p:nvSpPr>
          <p:cNvPr id="10" name="文本框 9"/>
          <p:cNvSpPr txBox="1"/>
          <p:nvPr/>
        </p:nvSpPr>
        <p:spPr>
          <a:xfrm>
            <a:off x="456777" y="2924455"/>
            <a:ext cx="3880331" cy="119888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这张图显示了静态剪枝和动态剪枝之间的差异。静态剪枝在推断之前离线执行所有剪枝步骤，而动态剪枝在运行时执行。</a:t>
            </a:r>
          </a:p>
        </p:txBody>
      </p:sp>
      <p:pic>
        <p:nvPicPr>
          <p:cNvPr id="21" name="图片 21" descr="7"/>
          <p:cNvPicPr>
            <a:picLocks noChangeAspect="1"/>
          </p:cNvPicPr>
          <p:nvPr/>
        </p:nvPicPr>
        <p:blipFill>
          <a:blip r:embed="rId3"/>
          <a:stretch>
            <a:fillRect/>
          </a:stretch>
        </p:blipFill>
        <p:spPr>
          <a:xfrm>
            <a:off x="5179695" y="2743200"/>
            <a:ext cx="6625590" cy="1657350"/>
          </a:xfrm>
          <a:prstGeom prst="rect">
            <a:avLst/>
          </a:prstGeom>
        </p:spPr>
      </p:pic>
      <p:sp>
        <p:nvSpPr>
          <p:cNvPr id="7" name="文本框 6">
            <a:extLst>
              <a:ext uri="{FF2B5EF4-FFF2-40B4-BE49-F238E27FC236}">
                <a16:creationId xmlns:a16="http://schemas.microsoft.com/office/drawing/2014/main" id="{64AA8856-D43C-C3C6-B098-9A928D6FDA15}"/>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64BACEC0-C930-D3D6-618B-34D8C8E05F6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A01F19FE-5ADE-D0F5-D97A-CD2AC4BB3651}"/>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1A01A7BC-13CA-6D62-84A0-1746BCFB83B2}"/>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B949BB09-7C6D-8740-D544-622D0FAEF976}"/>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CB351BEF-0430-56B3-F71E-49C5AF0F4407}"/>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7F964CF4-8604-DB47-3ADA-9B6E048E3807}"/>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2621280" cy="583565"/>
          </a:xfrm>
          <a:prstGeom prst="rect">
            <a:avLst/>
          </a:prstGeom>
          <a:noFill/>
        </p:spPr>
        <p:txBody>
          <a:bodyPr wrap="none" rtlCol="0">
            <a:spAutoFit/>
          </a:bodyPr>
          <a:lstStyle/>
          <a:p>
            <a:pPr algn="l"/>
            <a:r>
              <a:rPr lang="zh-CN" altLang="en-US" sz="3200" b="1" dirty="0">
                <a:solidFill>
                  <a:schemeClr val="bg1"/>
                </a:solidFill>
                <a:sym typeface="+mn-ea"/>
              </a:rPr>
              <a:t>知识蒸馏简介</a:t>
            </a:r>
            <a:endParaRPr lang="zh-CN" altLang="en-US" sz="3200" b="1" dirty="0">
              <a:solidFill>
                <a:schemeClr val="bg1"/>
              </a:solidFill>
            </a:endParaRP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1</a:t>
            </a:r>
            <a:r>
              <a:rPr lang="zh-CN" altLang="en-US" sz="3200" b="1" dirty="0">
                <a:solidFill>
                  <a:srgbClr val="384E9B"/>
                </a:solidFill>
              </a:rPr>
              <a:t>、知识蒸馏简介</a:t>
            </a:r>
          </a:p>
        </p:txBody>
      </p:sp>
      <p:sp>
        <p:nvSpPr>
          <p:cNvPr id="17" name="文本框 16"/>
          <p:cNvSpPr txBox="1"/>
          <p:nvPr/>
        </p:nvSpPr>
        <p:spPr>
          <a:xfrm>
            <a:off x="8168951" y="5735637"/>
            <a:ext cx="1629390" cy="368300"/>
          </a:xfrm>
          <a:prstGeom prst="rect">
            <a:avLst/>
          </a:prstGeom>
          <a:noFill/>
        </p:spPr>
        <p:txBody>
          <a:bodyPr wrap="square" rtlCol="0">
            <a:spAutoFit/>
          </a:bodyPr>
          <a:lstStyle/>
          <a:p>
            <a:r>
              <a:rPr lang="zh-CN" altLang="en-US" dirty="0"/>
              <a:t>网络</a:t>
            </a:r>
          </a:p>
        </p:txBody>
      </p:sp>
      <p:pic>
        <p:nvPicPr>
          <p:cNvPr id="40" name="图片 40"/>
          <p:cNvPicPr>
            <a:picLocks noChangeAspect="1"/>
          </p:cNvPicPr>
          <p:nvPr/>
        </p:nvPicPr>
        <p:blipFill>
          <a:blip r:embed="rId3"/>
          <a:stretch>
            <a:fillRect/>
          </a:stretch>
        </p:blipFill>
        <p:spPr>
          <a:xfrm>
            <a:off x="6096000" y="2183765"/>
            <a:ext cx="5245100" cy="3261995"/>
          </a:xfrm>
          <a:prstGeom prst="rect">
            <a:avLst/>
          </a:prstGeom>
        </p:spPr>
      </p:pic>
      <p:sp>
        <p:nvSpPr>
          <p:cNvPr id="4" name="文本框 3"/>
          <p:cNvSpPr txBox="1"/>
          <p:nvPr/>
        </p:nvSpPr>
        <p:spPr>
          <a:xfrm>
            <a:off x="1082040" y="2999740"/>
            <a:ext cx="4161790" cy="2193925"/>
          </a:xfrm>
          <a:prstGeom prst="rect">
            <a:avLst/>
          </a:prstGeom>
          <a:noFill/>
        </p:spPr>
        <p:txBody>
          <a:bodyPr wrap="square" rtlCol="0">
            <a:noAutofit/>
          </a:bodyPr>
          <a:lstStyle/>
          <a:p>
            <a:r>
              <a:rPr dirty="0"/>
              <a:t>知识蒸馏是指通过教师模型指导学生模型训练，通过蒸馏的方式让学生模型学习到教师模型的知识</a:t>
            </a:r>
            <a:r>
              <a:rPr lang="zh-CN" dirty="0"/>
              <a:t>，最终使学生模型达到或媲美老师模型的准确度。</a:t>
            </a:r>
          </a:p>
        </p:txBody>
      </p:sp>
      <p:sp>
        <p:nvSpPr>
          <p:cNvPr id="8" name="文本框 7">
            <a:extLst>
              <a:ext uri="{FF2B5EF4-FFF2-40B4-BE49-F238E27FC236}">
                <a16:creationId xmlns:a16="http://schemas.microsoft.com/office/drawing/2014/main" id="{560959A5-673B-58B9-63C4-A4118D199440}"/>
              </a:ext>
            </a:extLst>
          </p:cNvPr>
          <p:cNvSpPr txBox="1"/>
          <p:nvPr/>
        </p:nvSpPr>
        <p:spPr>
          <a:xfrm>
            <a:off x="383937" y="6353772"/>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9" name="图片 8">
            <a:extLst>
              <a:ext uri="{FF2B5EF4-FFF2-40B4-BE49-F238E27FC236}">
                <a16:creationId xmlns:a16="http://schemas.microsoft.com/office/drawing/2014/main" id="{162CD428-B805-8D37-636E-6B88606ED621}"/>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601552"/>
            <a:ext cx="1182668" cy="1162430"/>
          </a:xfrm>
          <a:prstGeom prst="rect">
            <a:avLst/>
          </a:prstGeom>
        </p:spPr>
      </p:pic>
      <p:sp>
        <p:nvSpPr>
          <p:cNvPr id="10" name="流程图: 接点 9">
            <a:extLst>
              <a:ext uri="{FF2B5EF4-FFF2-40B4-BE49-F238E27FC236}">
                <a16:creationId xmlns:a16="http://schemas.microsoft.com/office/drawing/2014/main" id="{927DB77E-3794-2241-2A4D-3AFF800DE494}"/>
              </a:ext>
            </a:extLst>
          </p:cNvPr>
          <p:cNvSpPr/>
          <p:nvPr/>
        </p:nvSpPr>
        <p:spPr>
          <a:xfrm>
            <a:off x="1328816" y="5406605"/>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AD01510-885E-90CB-36F4-54B53A399C81}"/>
              </a:ext>
            </a:extLst>
          </p:cNvPr>
          <p:cNvSpPr txBox="1"/>
          <p:nvPr/>
        </p:nvSpPr>
        <p:spPr>
          <a:xfrm>
            <a:off x="9584588" y="249309"/>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D9F16F91-175E-1BC8-6CC2-580EC5F009CE}"/>
              </a:ext>
            </a:extLst>
          </p:cNvPr>
          <p:cNvSpPr/>
          <p:nvPr/>
        </p:nvSpPr>
        <p:spPr>
          <a:xfrm>
            <a:off x="9005494" y="62165"/>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864F502F-385D-3A76-0500-7AC6A36E4EC4}"/>
              </a:ext>
            </a:extLst>
          </p:cNvPr>
          <p:cNvSpPr txBox="1"/>
          <p:nvPr/>
        </p:nvSpPr>
        <p:spPr>
          <a:xfrm rot="19532560">
            <a:off x="2156656" y="2910323"/>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46E22131-58B4-C5B1-6C91-8C1AE0C391A8}"/>
              </a:ext>
            </a:extLst>
          </p:cNvPr>
          <p:cNvSpPr txBox="1"/>
          <p:nvPr/>
        </p:nvSpPr>
        <p:spPr>
          <a:xfrm rot="19456111">
            <a:off x="5562600" y="2846210"/>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840480" cy="583565"/>
          </a:xfrm>
          <a:prstGeom prst="rect">
            <a:avLst/>
          </a:prstGeom>
          <a:noFill/>
        </p:spPr>
        <p:txBody>
          <a:bodyPr wrap="none" rtlCol="0">
            <a:spAutoFit/>
          </a:bodyPr>
          <a:lstStyle/>
          <a:p>
            <a:pPr algn="l"/>
            <a:r>
              <a:rPr lang="zh-CN" altLang="en-US" sz="3200" b="1" dirty="0">
                <a:solidFill>
                  <a:schemeClr val="bg1"/>
                </a:solidFill>
              </a:rPr>
              <a:t>静态剪枝与动态剪枝</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4.1</a:t>
            </a:r>
            <a:r>
              <a:rPr lang="zh-CN" altLang="en-US" sz="3200" b="1" dirty="0">
                <a:solidFill>
                  <a:srgbClr val="384E9B"/>
                </a:solidFill>
              </a:rPr>
              <a:t>、静态剪枝</a:t>
            </a:r>
          </a:p>
        </p:txBody>
      </p:sp>
      <p:sp>
        <p:nvSpPr>
          <p:cNvPr id="10" name="文本框 9"/>
          <p:cNvSpPr txBox="1"/>
          <p:nvPr/>
        </p:nvSpPr>
        <p:spPr>
          <a:xfrm>
            <a:off x="456777" y="2924455"/>
            <a:ext cx="3880331" cy="2584450"/>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静态剪枝在训练后和推理前进行剪枝。在推理过程中，不需要对网络进行额外的剪枝。 </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静态剪枝通常包括三个部分:</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1 剪枝参数的选择；</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2 剪枝的方法；</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3 选择性微调或再训练。</a:t>
            </a:r>
          </a:p>
        </p:txBody>
      </p:sp>
      <p:pic>
        <p:nvPicPr>
          <p:cNvPr id="21" name="图片 21" descr="7"/>
          <p:cNvPicPr>
            <a:picLocks noChangeAspect="1"/>
          </p:cNvPicPr>
          <p:nvPr/>
        </p:nvPicPr>
        <p:blipFill>
          <a:blip r:embed="rId3"/>
          <a:stretch>
            <a:fillRect/>
          </a:stretch>
        </p:blipFill>
        <p:spPr>
          <a:xfrm>
            <a:off x="5179695" y="3387725"/>
            <a:ext cx="6625590" cy="1657350"/>
          </a:xfrm>
          <a:prstGeom prst="rect">
            <a:avLst/>
          </a:prstGeom>
        </p:spPr>
      </p:pic>
      <p:sp>
        <p:nvSpPr>
          <p:cNvPr id="7" name="文本框 6">
            <a:extLst>
              <a:ext uri="{FF2B5EF4-FFF2-40B4-BE49-F238E27FC236}">
                <a16:creationId xmlns:a16="http://schemas.microsoft.com/office/drawing/2014/main" id="{98E7E2EF-3A7D-8E09-B4B4-505E0F7ECC6B}"/>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44468B24-2116-3325-2F2F-FD9CBEA9255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D18CB044-C449-9409-148D-7BB330FB7C4F}"/>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D9D2ED3-A955-48F5-F942-8D45E9916C72}"/>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627F58F1-DD1F-6F0C-7B85-867BFF2CF708}"/>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0D131C4-E990-4865-EE2E-700D7CACDF10}"/>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0C5B8207-0AC3-6022-5B0F-D3A36C32E46A}"/>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840480" cy="583565"/>
          </a:xfrm>
          <a:prstGeom prst="rect">
            <a:avLst/>
          </a:prstGeom>
          <a:noFill/>
        </p:spPr>
        <p:txBody>
          <a:bodyPr wrap="none" rtlCol="0">
            <a:spAutoFit/>
          </a:bodyPr>
          <a:lstStyle/>
          <a:p>
            <a:pPr algn="l"/>
            <a:r>
              <a:rPr lang="zh-CN" altLang="en-US" sz="3200" b="1" dirty="0">
                <a:solidFill>
                  <a:schemeClr val="bg1"/>
                </a:solidFill>
              </a:rPr>
              <a:t>静态剪枝与动态剪枝</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4.2</a:t>
            </a:r>
            <a:r>
              <a:rPr lang="zh-CN" altLang="en-US" sz="3200" b="1" dirty="0">
                <a:solidFill>
                  <a:srgbClr val="384E9B"/>
                </a:solidFill>
              </a:rPr>
              <a:t>、动态剪枝</a:t>
            </a:r>
          </a:p>
        </p:txBody>
      </p:sp>
      <p:sp>
        <p:nvSpPr>
          <p:cNvPr id="10" name="文本框 9"/>
          <p:cNvSpPr txBox="1"/>
          <p:nvPr/>
        </p:nvSpPr>
        <p:spPr>
          <a:xfrm>
            <a:off x="456777" y="2924455"/>
            <a:ext cx="3880331" cy="203009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络中有一些奇怪的权重，他们在某些迭代中作用不大，但在其他的迭代却很重要。动态剪枝就是通过动态的恢复权重来得到更好的网络性能。动态剪枝在运行时才决定哪些层、通道或神经元不会参与进一步的活动。</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21" name="图片 21" descr="7"/>
          <p:cNvPicPr>
            <a:picLocks noChangeAspect="1"/>
          </p:cNvPicPr>
          <p:nvPr/>
        </p:nvPicPr>
        <p:blipFill>
          <a:blip r:embed="rId3"/>
          <a:stretch>
            <a:fillRect/>
          </a:stretch>
        </p:blipFill>
        <p:spPr>
          <a:xfrm>
            <a:off x="5179695" y="3387725"/>
            <a:ext cx="6625590" cy="1657350"/>
          </a:xfrm>
          <a:prstGeom prst="rect">
            <a:avLst/>
          </a:prstGeom>
        </p:spPr>
      </p:pic>
      <p:sp>
        <p:nvSpPr>
          <p:cNvPr id="7" name="文本框 6">
            <a:extLst>
              <a:ext uri="{FF2B5EF4-FFF2-40B4-BE49-F238E27FC236}">
                <a16:creationId xmlns:a16="http://schemas.microsoft.com/office/drawing/2014/main" id="{B19723C3-665C-CFF8-2B4A-E6442167CFC9}"/>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60F13D5C-6F2E-1172-E47B-AAD090E6932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887EDD5B-6ED8-DD5D-C6D0-75B148BE445A}"/>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A81A4DC5-3291-0037-E7A6-52366D6A3A6B}"/>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3E5B1683-C956-723D-61C1-76AFCF84D56D}"/>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32C6DDD7-FD46-5700-3D87-9A76243DE047}"/>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141A5AB0-8DB8-B88F-B945-D16EB6AF38BC}"/>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3840480" cy="583565"/>
          </a:xfrm>
          <a:prstGeom prst="rect">
            <a:avLst/>
          </a:prstGeom>
          <a:noFill/>
        </p:spPr>
        <p:txBody>
          <a:bodyPr wrap="none" rtlCol="0">
            <a:spAutoFit/>
          </a:bodyPr>
          <a:lstStyle/>
          <a:p>
            <a:pPr algn="l"/>
            <a:r>
              <a:rPr lang="zh-CN" altLang="en-US" sz="3200" b="1" dirty="0">
                <a:solidFill>
                  <a:schemeClr val="bg1"/>
                </a:solidFill>
              </a:rPr>
              <a:t>静态剪枝与动态剪枝</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4.2</a:t>
            </a:r>
            <a:r>
              <a:rPr lang="zh-CN" altLang="en-US" sz="3200" b="1" dirty="0">
                <a:solidFill>
                  <a:srgbClr val="384E9B"/>
                </a:solidFill>
              </a:rPr>
              <a:t>、动态剪枝</a:t>
            </a:r>
          </a:p>
        </p:txBody>
      </p:sp>
      <p:sp>
        <p:nvSpPr>
          <p:cNvPr id="10" name="文本框 9"/>
          <p:cNvSpPr txBox="1"/>
          <p:nvPr/>
        </p:nvSpPr>
        <p:spPr>
          <a:xfrm>
            <a:off x="456777" y="2924455"/>
            <a:ext cx="3880331" cy="2861310"/>
          </a:xfrm>
          <a:prstGeom prst="rect">
            <a:avLst/>
          </a:prstGeom>
          <a:noFill/>
        </p:spPr>
        <p:txBody>
          <a:bodyPr wrap="square">
            <a:spAutoFit/>
          </a:bodyPr>
          <a:lstStyle/>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sym typeface="+mn-ea"/>
              </a:rPr>
              <a:t>动态剪枝也存在一些问题：</a:t>
            </a: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sym typeface="+mn-ea"/>
              </a:rPr>
              <a:t>1：之前有方法通过强化学习来实现动态剪枝，但在训练过程中要消耗非常多的运算资源。</a:t>
            </a: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sym typeface="+mn-ea"/>
              </a:rPr>
              <a:t>2：很多动态剪枝的方法都是通过强化学习的方式来实现的，但是”阀门的开关“，是不可微的，也就是说，梯度下降法在这里是用不了的。</a:t>
            </a:r>
          </a:p>
          <a:p>
            <a:pPr algn="just"/>
            <a:r>
              <a:rPr lang="zh-CN" altLang="zh-CN" kern="100" dirty="0">
                <a:effectLst/>
                <a:latin typeface="等线" panose="02010600030101010101" pitchFamily="2" charset="-122"/>
                <a:ea typeface="等线" panose="02010600030101010101" pitchFamily="2" charset="-122"/>
                <a:cs typeface="Times New Roman" panose="02020603050405020304" pitchFamily="18" charset="0"/>
                <a:sym typeface="+mn-ea"/>
              </a:rPr>
              <a:t>3：存储成本高，不适用于资源有限的边缘设备。</a:t>
            </a:r>
          </a:p>
        </p:txBody>
      </p:sp>
      <p:pic>
        <p:nvPicPr>
          <p:cNvPr id="21" name="图片 21" descr="7"/>
          <p:cNvPicPr>
            <a:picLocks noChangeAspect="1"/>
          </p:cNvPicPr>
          <p:nvPr/>
        </p:nvPicPr>
        <p:blipFill>
          <a:blip r:embed="rId3"/>
          <a:stretch>
            <a:fillRect/>
          </a:stretch>
        </p:blipFill>
        <p:spPr>
          <a:xfrm>
            <a:off x="5179695" y="3387725"/>
            <a:ext cx="6625590" cy="1657350"/>
          </a:xfrm>
          <a:prstGeom prst="rect">
            <a:avLst/>
          </a:prstGeom>
        </p:spPr>
      </p:pic>
      <p:sp>
        <p:nvSpPr>
          <p:cNvPr id="7" name="文本框 6">
            <a:extLst>
              <a:ext uri="{FF2B5EF4-FFF2-40B4-BE49-F238E27FC236}">
                <a16:creationId xmlns:a16="http://schemas.microsoft.com/office/drawing/2014/main" id="{EDCDF158-68D8-4BAE-E3E2-9FB5A860B1E6}"/>
              </a:ext>
            </a:extLst>
          </p:cNvPr>
          <p:cNvSpPr txBox="1"/>
          <p:nvPr/>
        </p:nvSpPr>
        <p:spPr>
          <a:xfrm>
            <a:off x="119442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3A0E77EA-2F2D-0341-B7A1-13C1D0EF0E05}"/>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3423307" y="5596357"/>
            <a:ext cx="1182668" cy="1162430"/>
          </a:xfrm>
          <a:prstGeom prst="rect">
            <a:avLst/>
          </a:prstGeom>
        </p:spPr>
      </p:pic>
      <p:sp>
        <p:nvSpPr>
          <p:cNvPr id="9" name="流程图: 接点 8">
            <a:extLst>
              <a:ext uri="{FF2B5EF4-FFF2-40B4-BE49-F238E27FC236}">
                <a16:creationId xmlns:a16="http://schemas.microsoft.com/office/drawing/2014/main" id="{BE8A169B-1470-0E42-0166-96068E4B1EF9}"/>
              </a:ext>
            </a:extLst>
          </p:cNvPr>
          <p:cNvSpPr/>
          <p:nvPr/>
        </p:nvSpPr>
        <p:spPr>
          <a:xfrm>
            <a:off x="213930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46583BAE-A062-F824-2644-7E52758FBBC9}"/>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3D4AF4F4-677E-2E21-DE4A-030CC0F6EBBD}"/>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1DBC95F-6619-313A-BDB1-AC21E6374D35}"/>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8904768B-0E17-A702-6761-FFAD37F33975}"/>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5.1</a:t>
            </a:r>
            <a:r>
              <a:rPr lang="zh-CN" altLang="en-US" sz="3200" b="1" dirty="0">
                <a:solidFill>
                  <a:srgbClr val="384E9B"/>
                </a:solidFill>
              </a:rPr>
              <a:t>、硬剪枝</a:t>
            </a:r>
          </a:p>
        </p:txBody>
      </p:sp>
      <p:sp>
        <p:nvSpPr>
          <p:cNvPr id="10" name="文本框 9"/>
          <p:cNvSpPr txBox="1"/>
          <p:nvPr/>
        </p:nvSpPr>
        <p:spPr>
          <a:xfrm>
            <a:off x="456565" y="2840990"/>
            <a:ext cx="4679950" cy="147637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在每个epoch后会将卷积核直接剪掉，被剪掉的卷积核在下一个epoch中不会再出现。</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存在的问题：</a:t>
            </a:r>
          </a:p>
          <a:p>
            <a:pPr lvl="1"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1）模型性能降低；</a:t>
            </a:r>
          </a:p>
          <a:p>
            <a:pPr lvl="1"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2）依赖预先训练的模型。</a:t>
            </a:r>
          </a:p>
        </p:txBody>
      </p:sp>
      <p:sp>
        <p:nvSpPr>
          <p:cNvPr id="7" name="文本框 6"/>
          <p:cNvSpPr txBox="1"/>
          <p:nvPr/>
        </p:nvSpPr>
        <p:spPr>
          <a:xfrm>
            <a:off x="1339215" y="199390"/>
            <a:ext cx="4211955" cy="583565"/>
          </a:xfrm>
          <a:prstGeom prst="rect">
            <a:avLst/>
          </a:prstGeom>
          <a:noFill/>
        </p:spPr>
        <p:txBody>
          <a:bodyPr wrap="square" rtlCol="0">
            <a:spAutoFit/>
          </a:bodyPr>
          <a:lstStyle/>
          <a:p>
            <a:r>
              <a:rPr lang="zh-CN" altLang="en-US" sz="3200" b="1" dirty="0">
                <a:solidFill>
                  <a:schemeClr val="bg1"/>
                </a:solidFill>
              </a:rPr>
              <a:t>硬剪枝与软剪枝</a:t>
            </a:r>
          </a:p>
        </p:txBody>
      </p:sp>
      <p:pic>
        <p:nvPicPr>
          <p:cNvPr id="18" name="图片 18" descr="3"/>
          <p:cNvPicPr>
            <a:picLocks noChangeAspect="1"/>
          </p:cNvPicPr>
          <p:nvPr/>
        </p:nvPicPr>
        <p:blipFill>
          <a:blip r:embed="rId3"/>
          <a:stretch>
            <a:fillRect/>
          </a:stretch>
        </p:blipFill>
        <p:spPr>
          <a:xfrm>
            <a:off x="6095683" y="2183765"/>
            <a:ext cx="5269865" cy="3638550"/>
          </a:xfrm>
          <a:prstGeom prst="rect">
            <a:avLst/>
          </a:prstGeom>
        </p:spPr>
      </p:pic>
      <p:sp>
        <p:nvSpPr>
          <p:cNvPr id="6" name="文本框 5">
            <a:extLst>
              <a:ext uri="{FF2B5EF4-FFF2-40B4-BE49-F238E27FC236}">
                <a16:creationId xmlns:a16="http://schemas.microsoft.com/office/drawing/2014/main" id="{4F1D4514-6EEC-CD83-FA3E-CE4E86DAAD1A}"/>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E2F0FEB3-8853-CBB9-A384-9429EDD6532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36E226BF-C3B8-FBC7-422E-163AE4F3C815}"/>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B1198450-CA48-BA8D-93AF-CE46905FF719}"/>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0164D71F-5BED-94D4-F157-07CE622DB6BA}"/>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0DDE0E73-5814-EE02-078E-F276E31451E9}"/>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8F7F43F6-A772-8D4B-B0CE-D107F54F696F}"/>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5.2</a:t>
            </a:r>
            <a:r>
              <a:rPr lang="zh-CN" altLang="en-US" sz="3200" b="1" dirty="0">
                <a:solidFill>
                  <a:srgbClr val="384E9B"/>
                </a:solidFill>
              </a:rPr>
              <a:t>、软剪枝</a:t>
            </a:r>
          </a:p>
        </p:txBody>
      </p:sp>
      <p:sp>
        <p:nvSpPr>
          <p:cNvPr id="10" name="文本框 9"/>
          <p:cNvSpPr txBox="1"/>
          <p:nvPr/>
        </p:nvSpPr>
        <p:spPr>
          <a:xfrm>
            <a:off x="456565" y="2840990"/>
            <a:ext cx="4679950" cy="147637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相比较硬剪枝，软剪枝剪枝后进行训练时，上一个epoch中被剪掉的卷积核在当前epoch训练时仍参与迭代，只是将其参数置为0，因此那些卷积核不会被直接丢弃，在所有epoch循环结束后进行权重修剪。</a:t>
            </a:r>
          </a:p>
        </p:txBody>
      </p:sp>
      <p:pic>
        <p:nvPicPr>
          <p:cNvPr id="6" name="图片 2" descr="1"/>
          <p:cNvPicPr>
            <a:picLocks noChangeAspect="1"/>
          </p:cNvPicPr>
          <p:nvPr/>
        </p:nvPicPr>
        <p:blipFill>
          <a:blip r:embed="rId3"/>
          <a:stretch>
            <a:fillRect/>
          </a:stretch>
        </p:blipFill>
        <p:spPr>
          <a:xfrm>
            <a:off x="5136515" y="3001010"/>
            <a:ext cx="6987540" cy="1718945"/>
          </a:xfrm>
          <a:prstGeom prst="rect">
            <a:avLst/>
          </a:prstGeom>
        </p:spPr>
      </p:pic>
      <p:sp>
        <p:nvSpPr>
          <p:cNvPr id="8" name="文本框 7"/>
          <p:cNvSpPr txBox="1"/>
          <p:nvPr/>
        </p:nvSpPr>
        <p:spPr>
          <a:xfrm>
            <a:off x="1339215" y="199390"/>
            <a:ext cx="4211955" cy="583565"/>
          </a:xfrm>
          <a:prstGeom prst="rect">
            <a:avLst/>
          </a:prstGeom>
          <a:noFill/>
        </p:spPr>
        <p:txBody>
          <a:bodyPr wrap="square" rtlCol="0">
            <a:spAutoFit/>
          </a:bodyPr>
          <a:lstStyle/>
          <a:p>
            <a:r>
              <a:rPr lang="zh-CN" altLang="en-US" sz="3200" b="1" dirty="0">
                <a:solidFill>
                  <a:schemeClr val="bg1"/>
                </a:solidFill>
              </a:rPr>
              <a:t>硬剪枝与软剪枝</a:t>
            </a:r>
          </a:p>
        </p:txBody>
      </p:sp>
      <p:sp>
        <p:nvSpPr>
          <p:cNvPr id="7" name="文本框 6">
            <a:extLst>
              <a:ext uri="{FF2B5EF4-FFF2-40B4-BE49-F238E27FC236}">
                <a16:creationId xmlns:a16="http://schemas.microsoft.com/office/drawing/2014/main" id="{2E3D48F4-1D72-A5DE-3690-A2C2CD3DF9BB}"/>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9" name="图片 8">
            <a:extLst>
              <a:ext uri="{FF2B5EF4-FFF2-40B4-BE49-F238E27FC236}">
                <a16:creationId xmlns:a16="http://schemas.microsoft.com/office/drawing/2014/main" id="{EAADCE0B-C05B-52C4-D3C7-4F864A1E4A6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1" name="流程图: 接点 10">
            <a:extLst>
              <a:ext uri="{FF2B5EF4-FFF2-40B4-BE49-F238E27FC236}">
                <a16:creationId xmlns:a16="http://schemas.microsoft.com/office/drawing/2014/main" id="{4B00C8DC-5EBF-6109-C439-C7532BE01EA4}"/>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04E8940-587D-4EC8-C4F2-3E43C5B41C98}"/>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3D294DEC-2124-13C6-6C41-FCD7E27676F6}"/>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42E87B38-8A45-3834-0FBE-F4C4F64D7166}"/>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9A097E35-1706-C1A4-08A1-AC658591312B}"/>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5.2</a:t>
            </a:r>
            <a:r>
              <a:rPr lang="zh-CN" altLang="en-US" sz="3200" b="1" dirty="0">
                <a:solidFill>
                  <a:srgbClr val="384E9B"/>
                </a:solidFill>
              </a:rPr>
              <a:t>、软剪枝</a:t>
            </a:r>
          </a:p>
        </p:txBody>
      </p:sp>
      <p:sp>
        <p:nvSpPr>
          <p:cNvPr id="10" name="文本框 9"/>
          <p:cNvSpPr txBox="1"/>
          <p:nvPr/>
        </p:nvSpPr>
        <p:spPr>
          <a:xfrm>
            <a:off x="1129665" y="2898140"/>
            <a:ext cx="2691130" cy="1753235"/>
          </a:xfrm>
          <a:prstGeom prst="rect">
            <a:avLst/>
          </a:prstGeom>
          <a:noFill/>
        </p:spPr>
        <p:txBody>
          <a:bodyPr wrap="square">
            <a:spAutoFit/>
          </a:bodyPr>
          <a:lstStyle/>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一般有四个步骤：</a:t>
            </a:r>
          </a:p>
          <a:p>
            <a:pPr algn="just"/>
            <a:endPar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滤波器选择</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滤波器剪枝</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3</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重建</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获得紧凑模型</a:t>
            </a:r>
          </a:p>
        </p:txBody>
      </p:sp>
      <p:pic>
        <p:nvPicPr>
          <p:cNvPr id="6" name="图片 2" descr="1"/>
          <p:cNvPicPr>
            <a:picLocks noChangeAspect="1"/>
          </p:cNvPicPr>
          <p:nvPr/>
        </p:nvPicPr>
        <p:blipFill>
          <a:blip r:embed="rId3"/>
          <a:stretch>
            <a:fillRect/>
          </a:stretch>
        </p:blipFill>
        <p:spPr>
          <a:xfrm>
            <a:off x="3593465" y="2743835"/>
            <a:ext cx="8381365" cy="2061845"/>
          </a:xfrm>
          <a:prstGeom prst="rect">
            <a:avLst/>
          </a:prstGeom>
        </p:spPr>
      </p:pic>
      <p:sp>
        <p:nvSpPr>
          <p:cNvPr id="8" name="文本框 7"/>
          <p:cNvSpPr txBox="1"/>
          <p:nvPr/>
        </p:nvSpPr>
        <p:spPr>
          <a:xfrm>
            <a:off x="1339215" y="199390"/>
            <a:ext cx="4211955" cy="583565"/>
          </a:xfrm>
          <a:prstGeom prst="rect">
            <a:avLst/>
          </a:prstGeom>
          <a:noFill/>
        </p:spPr>
        <p:txBody>
          <a:bodyPr wrap="square" rtlCol="0">
            <a:spAutoFit/>
          </a:bodyPr>
          <a:lstStyle/>
          <a:p>
            <a:r>
              <a:rPr lang="zh-CN" altLang="en-US" sz="3200" b="1" dirty="0">
                <a:solidFill>
                  <a:schemeClr val="bg1"/>
                </a:solidFill>
              </a:rPr>
              <a:t>硬剪枝与软剪枝</a:t>
            </a:r>
          </a:p>
        </p:txBody>
      </p:sp>
      <p:sp>
        <p:nvSpPr>
          <p:cNvPr id="7" name="文本框 6">
            <a:extLst>
              <a:ext uri="{FF2B5EF4-FFF2-40B4-BE49-F238E27FC236}">
                <a16:creationId xmlns:a16="http://schemas.microsoft.com/office/drawing/2014/main" id="{4C4BBAD4-91AD-AC47-54FD-97171D6C1DDA}"/>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9" name="图片 8">
            <a:extLst>
              <a:ext uri="{FF2B5EF4-FFF2-40B4-BE49-F238E27FC236}">
                <a16:creationId xmlns:a16="http://schemas.microsoft.com/office/drawing/2014/main" id="{B7726AFF-2D36-43F8-C2F7-94E7DFFB809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1" name="流程图: 接点 10">
            <a:extLst>
              <a:ext uri="{FF2B5EF4-FFF2-40B4-BE49-F238E27FC236}">
                <a16:creationId xmlns:a16="http://schemas.microsoft.com/office/drawing/2014/main" id="{CD0633D9-7897-D04B-5ADD-E7AFFA6ACFCA}"/>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C0ABBD7B-1F4E-62F3-4B24-2CC08133CEF6}"/>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E497D9A3-B30A-F548-B0F3-8682492CC438}"/>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CFB13DDF-7A27-174C-47F6-3624140644D9}"/>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B8D12C6F-4E82-4546-D70A-972513DE27F2}"/>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文本框 6"/>
          <p:cNvSpPr txBox="1"/>
          <p:nvPr/>
        </p:nvSpPr>
        <p:spPr>
          <a:xfrm>
            <a:off x="3967992" y="2967335"/>
            <a:ext cx="4580389" cy="923330"/>
          </a:xfrm>
          <a:prstGeom prst="rect">
            <a:avLst/>
          </a:prstGeom>
          <a:noFill/>
        </p:spPr>
        <p:txBody>
          <a:bodyPr wrap="square" rtlCol="0">
            <a:spAutoFit/>
          </a:bodyPr>
          <a:lstStyle/>
          <a:p>
            <a:r>
              <a:rPr lang="zh-CN" altLang="en-US" sz="5400" b="1" dirty="0">
                <a:solidFill>
                  <a:srgbClr val="4568AD"/>
                </a:solidFill>
              </a:rPr>
              <a:t>感谢大家聆听</a:t>
            </a:r>
          </a:p>
        </p:txBody>
      </p:sp>
      <p:sp>
        <p:nvSpPr>
          <p:cNvPr id="12" name="文本框 11"/>
          <p:cNvSpPr txBox="1"/>
          <p:nvPr/>
        </p:nvSpPr>
        <p:spPr>
          <a:xfrm>
            <a:off x="876300" y="4649470"/>
            <a:ext cx="9425940" cy="1687830"/>
          </a:xfrm>
          <a:prstGeom prst="rect">
            <a:avLst/>
          </a:prstGeom>
          <a:noFill/>
        </p:spPr>
        <p:txBody>
          <a:bodyPr wrap="square">
            <a:noAutofit/>
          </a:bodyPr>
          <a:lstStyle/>
          <a:p>
            <a:pPr algn="just"/>
            <a:r>
              <a:rPr lang="zh-CN" sz="1800" kern="100" dirty="0">
                <a:effectLst/>
                <a:latin typeface="等线" panose="02010600030101010101" pitchFamily="2" charset="-122"/>
                <a:ea typeface="等线" panose="02010600030101010101" pitchFamily="2" charset="-122"/>
                <a:cs typeface="Times New Roman" panose="02020603050405020304" pitchFamily="18" charset="0"/>
              </a:rPr>
              <a:t>参考：</a:t>
            </a:r>
          </a:p>
          <a:p>
            <a:pPr algn="just"/>
            <a:r>
              <a:rPr lang="zh-CN" sz="1800" kern="100" dirty="0">
                <a:effectLst/>
                <a:latin typeface="等线" panose="02010600030101010101" pitchFamily="2" charset="-122"/>
                <a:ea typeface="等线" panose="02010600030101010101" pitchFamily="2" charset="-122"/>
                <a:cs typeface="Times New Roman" panose="02020603050405020304" pitchFamily="18" charset="0"/>
              </a:rPr>
              <a:t>《Soft Filter Pruning for Accelerating Deep Convolutional Neural Networks.》</a:t>
            </a:r>
          </a:p>
          <a:p>
            <a:pPr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https://www.zhihu.com/zvideo/1601174809257484288</a:t>
            </a:r>
          </a:p>
        </p:txBody>
      </p:sp>
      <p:sp>
        <p:nvSpPr>
          <p:cNvPr id="4" name="文本框 3">
            <a:extLst>
              <a:ext uri="{FF2B5EF4-FFF2-40B4-BE49-F238E27FC236}">
                <a16:creationId xmlns:a16="http://schemas.microsoft.com/office/drawing/2014/main" id="{2D9F0B5C-7437-BB95-0051-DB803DF5C961}"/>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6" name="图片 5">
            <a:extLst>
              <a:ext uri="{FF2B5EF4-FFF2-40B4-BE49-F238E27FC236}">
                <a16:creationId xmlns:a16="http://schemas.microsoft.com/office/drawing/2014/main" id="{B46F8E87-2853-EB2D-E994-5D3644EE80F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8" name="流程图: 接点 7">
            <a:extLst>
              <a:ext uri="{FF2B5EF4-FFF2-40B4-BE49-F238E27FC236}">
                <a16:creationId xmlns:a16="http://schemas.microsoft.com/office/drawing/2014/main" id="{3CFD8A93-1CAA-ACF0-2999-4F1086E51C3E}"/>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120ADD6-44F0-C011-EC5A-8E6C47D15387}"/>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E9092275-3AC4-E488-9687-BFA672DB1963}"/>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E5FD82DC-38ED-1AB8-9666-5BB808D22244}"/>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AD0A5941-5483-8B3B-CBA0-3F381CAFEF79}"/>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任意多边形 22">
            <a:extLst>
              <a:ext uri="{FF2B5EF4-FFF2-40B4-BE49-F238E27FC236}">
                <a16:creationId xmlns:a16="http://schemas.microsoft.com/office/drawing/2014/main" id="{92493908-DC5F-E157-2037-C20DB49E313C}"/>
              </a:ext>
            </a:extLst>
          </p:cNvPr>
          <p:cNvSpPr/>
          <p:nvPr/>
        </p:nvSpPr>
        <p:spPr bwMode="auto">
          <a:xfrm>
            <a:off x="2" y="189"/>
            <a:ext cx="3404924" cy="6867783"/>
          </a:xfrm>
          <a:custGeom>
            <a:avLst/>
            <a:gdLst>
              <a:gd name="connsiteX0" fmla="*/ 0 w 9922865"/>
              <a:gd name="connsiteY0" fmla="*/ 0 h 7492075"/>
              <a:gd name="connsiteX1" fmla="*/ 9922865 w 9922865"/>
              <a:gd name="connsiteY1" fmla="*/ 0 h 7492075"/>
              <a:gd name="connsiteX2" fmla="*/ 1647718 w 9922865"/>
              <a:gd name="connsiteY2" fmla="*/ 7492075 h 7492075"/>
              <a:gd name="connsiteX3" fmla="*/ 0 w 9922865"/>
              <a:gd name="connsiteY3" fmla="*/ 7492075 h 7492075"/>
              <a:gd name="connsiteX0" fmla="*/ 0 w 4261582"/>
              <a:gd name="connsiteY0" fmla="*/ 0 h 7492075"/>
              <a:gd name="connsiteX1" fmla="*/ 4261582 w 4261582"/>
              <a:gd name="connsiteY1" fmla="*/ 11100 h 7492075"/>
              <a:gd name="connsiteX2" fmla="*/ 1647718 w 4261582"/>
              <a:gd name="connsiteY2" fmla="*/ 7492075 h 7492075"/>
              <a:gd name="connsiteX3" fmla="*/ 0 w 4261582"/>
              <a:gd name="connsiteY3" fmla="*/ 7492075 h 7492075"/>
              <a:gd name="connsiteX4" fmla="*/ 0 w 4261582"/>
              <a:gd name="connsiteY4" fmla="*/ 0 h 7492075"/>
              <a:gd name="connsiteX0" fmla="*/ 0 w 4261582"/>
              <a:gd name="connsiteY0" fmla="*/ 0 h 7503175"/>
              <a:gd name="connsiteX1" fmla="*/ 4261582 w 4261582"/>
              <a:gd name="connsiteY1" fmla="*/ 11100 h 7503175"/>
              <a:gd name="connsiteX2" fmla="*/ 1147825 w 4261582"/>
              <a:gd name="connsiteY2" fmla="*/ 7503175 h 7503175"/>
              <a:gd name="connsiteX3" fmla="*/ 0 w 4261582"/>
              <a:gd name="connsiteY3" fmla="*/ 7492075 h 7503175"/>
              <a:gd name="connsiteX4" fmla="*/ 0 w 4261582"/>
              <a:gd name="connsiteY4" fmla="*/ 0 h 7503175"/>
              <a:gd name="connsiteX0" fmla="*/ 0 w 4298258"/>
              <a:gd name="connsiteY0" fmla="*/ 0 h 7503175"/>
              <a:gd name="connsiteX1" fmla="*/ 4298258 w 4298258"/>
              <a:gd name="connsiteY1" fmla="*/ 241 h 7503175"/>
              <a:gd name="connsiteX2" fmla="*/ 1147825 w 4298258"/>
              <a:gd name="connsiteY2" fmla="*/ 7503175 h 7503175"/>
              <a:gd name="connsiteX3" fmla="*/ 0 w 4298258"/>
              <a:gd name="connsiteY3" fmla="*/ 7492075 h 7503175"/>
              <a:gd name="connsiteX4" fmla="*/ 0 w 4298258"/>
              <a:gd name="connsiteY4" fmla="*/ 0 h 7503175"/>
              <a:gd name="connsiteX0" fmla="*/ 0 w 4237129"/>
              <a:gd name="connsiteY0" fmla="*/ 0 h 7503175"/>
              <a:gd name="connsiteX1" fmla="*/ 4237129 w 4237129"/>
              <a:gd name="connsiteY1" fmla="*/ 241 h 7503175"/>
              <a:gd name="connsiteX2" fmla="*/ 1147825 w 4237129"/>
              <a:gd name="connsiteY2" fmla="*/ 7503175 h 7503175"/>
              <a:gd name="connsiteX3" fmla="*/ 0 w 4237129"/>
              <a:gd name="connsiteY3" fmla="*/ 7492075 h 7503175"/>
              <a:gd name="connsiteX4" fmla="*/ 0 w 4237129"/>
              <a:gd name="connsiteY4" fmla="*/ 0 h 7503175"/>
              <a:gd name="connsiteX0" fmla="*/ 0 w 4163775"/>
              <a:gd name="connsiteY0" fmla="*/ 0 h 7503175"/>
              <a:gd name="connsiteX1" fmla="*/ 4163775 w 4163775"/>
              <a:gd name="connsiteY1" fmla="*/ 11100 h 7503175"/>
              <a:gd name="connsiteX2" fmla="*/ 1147825 w 4163775"/>
              <a:gd name="connsiteY2" fmla="*/ 7503175 h 7503175"/>
              <a:gd name="connsiteX3" fmla="*/ 0 w 4163775"/>
              <a:gd name="connsiteY3" fmla="*/ 7492075 h 7503175"/>
              <a:gd name="connsiteX4" fmla="*/ 0 w 4163775"/>
              <a:gd name="connsiteY4" fmla="*/ 0 h 7503175"/>
              <a:gd name="connsiteX0" fmla="*/ 0 w 4139324"/>
              <a:gd name="connsiteY0" fmla="*/ 0 h 7503175"/>
              <a:gd name="connsiteX1" fmla="*/ 4139324 w 4139324"/>
              <a:gd name="connsiteY1" fmla="*/ 241 h 7503175"/>
              <a:gd name="connsiteX2" fmla="*/ 1147825 w 4139324"/>
              <a:gd name="connsiteY2" fmla="*/ 7503175 h 7503175"/>
              <a:gd name="connsiteX3" fmla="*/ 0 w 4139324"/>
              <a:gd name="connsiteY3" fmla="*/ 7492075 h 7503175"/>
              <a:gd name="connsiteX4" fmla="*/ 0 w 4139324"/>
              <a:gd name="connsiteY4" fmla="*/ 0 h 7503175"/>
              <a:gd name="connsiteX0" fmla="*/ 0 w 4188227"/>
              <a:gd name="connsiteY0" fmla="*/ 0 h 7503175"/>
              <a:gd name="connsiteX1" fmla="*/ 4188227 w 4188227"/>
              <a:gd name="connsiteY1" fmla="*/ 241 h 7503175"/>
              <a:gd name="connsiteX2" fmla="*/ 1147825 w 4188227"/>
              <a:gd name="connsiteY2" fmla="*/ 7503175 h 7503175"/>
              <a:gd name="connsiteX3" fmla="*/ 0 w 4188227"/>
              <a:gd name="connsiteY3" fmla="*/ 7492075 h 7503175"/>
              <a:gd name="connsiteX4" fmla="*/ 0 w 4188227"/>
              <a:gd name="connsiteY4" fmla="*/ 0 h 75031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88227" h="7503175">
                <a:moveTo>
                  <a:pt x="0" y="0"/>
                </a:moveTo>
                <a:lnTo>
                  <a:pt x="4188227" y="241"/>
                </a:lnTo>
                <a:lnTo>
                  <a:pt x="1147825" y="7503175"/>
                </a:lnTo>
                <a:lnTo>
                  <a:pt x="0" y="7492075"/>
                </a:lnTo>
                <a:lnTo>
                  <a:pt x="0" y="0"/>
                </a:lnTo>
                <a:close/>
              </a:path>
            </a:pathLst>
          </a:custGeom>
          <a:solidFill>
            <a:schemeClr val="tx1">
              <a:lumMod val="50000"/>
              <a:lumOff val="50000"/>
            </a:schemeClr>
          </a:solidFill>
          <a:ln w="0">
            <a:noFill/>
            <a:prstDash val="solid"/>
            <a:round/>
          </a:ln>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5" name="任意多边形 24">
            <a:extLst>
              <a:ext uri="{FF2B5EF4-FFF2-40B4-BE49-F238E27FC236}">
                <a16:creationId xmlns:a16="http://schemas.microsoft.com/office/drawing/2014/main" id="{5964DB61-E884-8AAB-4FD6-6F703F5274B8}"/>
              </a:ext>
            </a:extLst>
          </p:cNvPr>
          <p:cNvSpPr/>
          <p:nvPr/>
        </p:nvSpPr>
        <p:spPr bwMode="auto">
          <a:xfrm>
            <a:off x="-10442" y="-9309"/>
            <a:ext cx="2894115" cy="6867561"/>
          </a:xfrm>
          <a:custGeom>
            <a:avLst/>
            <a:gdLst>
              <a:gd name="connsiteX0" fmla="*/ 0 w 9219111"/>
              <a:gd name="connsiteY0" fmla="*/ 0 h 7492076"/>
              <a:gd name="connsiteX1" fmla="*/ 9219111 w 9219111"/>
              <a:gd name="connsiteY1" fmla="*/ 0 h 7492076"/>
              <a:gd name="connsiteX2" fmla="*/ 948639 w 9219111"/>
              <a:gd name="connsiteY2" fmla="*/ 7492076 h 7492076"/>
              <a:gd name="connsiteX3" fmla="*/ 0 w 9219111"/>
              <a:gd name="connsiteY3" fmla="*/ 7492076 h 7492076"/>
              <a:gd name="connsiteX0" fmla="*/ 0 w 9219111"/>
              <a:gd name="connsiteY0" fmla="*/ 0 h 7514276"/>
              <a:gd name="connsiteX1" fmla="*/ 9219111 w 9219111"/>
              <a:gd name="connsiteY1" fmla="*/ 0 h 7514276"/>
              <a:gd name="connsiteX2" fmla="*/ 505931 w 9219111"/>
              <a:gd name="connsiteY2" fmla="*/ 7514276 h 7514276"/>
              <a:gd name="connsiteX3" fmla="*/ 0 w 9219111"/>
              <a:gd name="connsiteY3" fmla="*/ 7492076 h 7514276"/>
              <a:gd name="connsiteX4" fmla="*/ 0 w 9219111"/>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22200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514276"/>
              <a:gd name="connsiteX1" fmla="*/ 3603053 w 3603053"/>
              <a:gd name="connsiteY1" fmla="*/ 11341 h 7514276"/>
              <a:gd name="connsiteX2" fmla="*/ 505931 w 3603053"/>
              <a:gd name="connsiteY2" fmla="*/ 7514276 h 7514276"/>
              <a:gd name="connsiteX3" fmla="*/ 0 w 3603053"/>
              <a:gd name="connsiteY3" fmla="*/ 7492076 h 7514276"/>
              <a:gd name="connsiteX4" fmla="*/ 0 w 3603053"/>
              <a:gd name="connsiteY4" fmla="*/ 0 h 7514276"/>
              <a:gd name="connsiteX0" fmla="*/ 0 w 3603053"/>
              <a:gd name="connsiteY0" fmla="*/ 0 h 7492558"/>
              <a:gd name="connsiteX1" fmla="*/ 3603053 w 3603053"/>
              <a:gd name="connsiteY1" fmla="*/ 11341 h 7492558"/>
              <a:gd name="connsiteX2" fmla="*/ 518305 w 3603053"/>
              <a:gd name="connsiteY2" fmla="*/ 7492558 h 7492558"/>
              <a:gd name="connsiteX3" fmla="*/ 0 w 3603053"/>
              <a:gd name="connsiteY3" fmla="*/ 7492076 h 7492558"/>
              <a:gd name="connsiteX4" fmla="*/ 0 w 3603053"/>
              <a:gd name="connsiteY4" fmla="*/ 0 h 7492558"/>
              <a:gd name="connsiteX0" fmla="*/ 0 w 3603053"/>
              <a:gd name="connsiteY0" fmla="*/ 10376 h 7502934"/>
              <a:gd name="connsiteX1" fmla="*/ 3603053 w 3603053"/>
              <a:gd name="connsiteY1" fmla="*/ 0 h 7502934"/>
              <a:gd name="connsiteX2" fmla="*/ 518305 w 3603053"/>
              <a:gd name="connsiteY2" fmla="*/ 7502934 h 7502934"/>
              <a:gd name="connsiteX3" fmla="*/ 0 w 3603053"/>
              <a:gd name="connsiteY3" fmla="*/ 7502452 h 7502934"/>
              <a:gd name="connsiteX4" fmla="*/ 0 w 3603053"/>
              <a:gd name="connsiteY4" fmla="*/ 10376 h 75029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603053" h="7502934">
                <a:moveTo>
                  <a:pt x="0" y="10376"/>
                </a:moveTo>
                <a:lnTo>
                  <a:pt x="3603053" y="0"/>
                </a:lnTo>
                <a:lnTo>
                  <a:pt x="518305" y="7502934"/>
                </a:lnTo>
                <a:lnTo>
                  <a:pt x="0" y="7502452"/>
                </a:lnTo>
                <a:lnTo>
                  <a:pt x="0" y="10376"/>
                </a:lnTo>
                <a:close/>
              </a:path>
            </a:pathLst>
          </a:custGeom>
          <a:solidFill>
            <a:srgbClr val="3A4795"/>
          </a:solidFill>
          <a:ln w="0">
            <a:noFill/>
            <a:prstDash val="solid"/>
            <a:round/>
          </a:ln>
          <a:effectLst>
            <a:outerShdw blurRad="50800" dist="38100" dir="2700000" algn="tl" rotWithShape="0">
              <a:prstClr val="black">
                <a:alpha val="40000"/>
              </a:prstClr>
            </a:outerShdw>
          </a:effectLst>
        </p:spPr>
        <p:txBody>
          <a:bodyPr vert="horz" wrap="square" lIns="121913" tIns="60956" rIns="121913" bIns="60956" numCol="1" anchor="t" anchorCtr="0" compatLnSpc="1">
            <a:noAutofit/>
          </a:bodyPr>
          <a:lstStyle/>
          <a:p>
            <a:endParaRPr lang="zh-CN" altLang="en-US" sz="1707">
              <a:cs typeface="+mn-ea"/>
              <a:sym typeface="+mn-lt"/>
            </a:endParaRPr>
          </a:p>
        </p:txBody>
      </p:sp>
      <p:sp>
        <p:nvSpPr>
          <p:cNvPr id="6" name="矩形 259">
            <a:extLst>
              <a:ext uri="{FF2B5EF4-FFF2-40B4-BE49-F238E27FC236}">
                <a16:creationId xmlns:a16="http://schemas.microsoft.com/office/drawing/2014/main" id="{BDF70E8F-322C-20D7-7337-95BE61AE4325}"/>
              </a:ext>
            </a:extLst>
          </p:cNvPr>
          <p:cNvSpPr>
            <a:spLocks noChangeArrowheads="1"/>
          </p:cNvSpPr>
          <p:nvPr/>
        </p:nvSpPr>
        <p:spPr bwMode="auto">
          <a:xfrm>
            <a:off x="2466587" y="2275410"/>
            <a:ext cx="9589944" cy="166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pitchFamily="34" charset="0"/>
              </a:defRPr>
            </a:lvl9pPr>
          </a:lstStyle>
          <a:p>
            <a:pPr algn="ctr" defTabSz="1219170">
              <a:buNone/>
            </a:pPr>
            <a:r>
              <a:rPr lang="zh-CN" altLang="en-US" sz="5400" b="1" dirty="0">
                <a:solidFill>
                  <a:srgbClr val="3A4795"/>
                </a:solidFill>
              </a:rPr>
              <a:t>深度学习模型压缩方法（三）量化</a:t>
            </a:r>
          </a:p>
        </p:txBody>
      </p:sp>
      <p:sp>
        <p:nvSpPr>
          <p:cNvPr id="7" name="TextBox 43">
            <a:extLst>
              <a:ext uri="{FF2B5EF4-FFF2-40B4-BE49-F238E27FC236}">
                <a16:creationId xmlns:a16="http://schemas.microsoft.com/office/drawing/2014/main" id="{2FC5811C-BE84-CDFE-EE6C-FFE2F3DC46F1}"/>
              </a:ext>
            </a:extLst>
          </p:cNvPr>
          <p:cNvSpPr txBox="1"/>
          <p:nvPr/>
        </p:nvSpPr>
        <p:spPr>
          <a:xfrm>
            <a:off x="8727442" y="272960"/>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ea typeface="微软雅黑" panose="020B0503020204020204" pitchFamily="34" charset="-122"/>
              </a:rPr>
              <a:t>编译论坛</a:t>
            </a:r>
            <a:endParaRPr lang="en-US" altLang="zh-CN" sz="2667" b="1" dirty="0">
              <a:solidFill>
                <a:srgbClr val="3A4795"/>
              </a:solidFill>
              <a:latin typeface="微软雅黑" panose="020B0503020204020204" pitchFamily="34" charset="-122"/>
              <a:ea typeface="微软雅黑" panose="020B0503020204020204" pitchFamily="34" charset="-122"/>
            </a:endParaRPr>
          </a:p>
        </p:txBody>
      </p:sp>
      <p:sp>
        <p:nvSpPr>
          <p:cNvPr id="8" name="TextBox 25">
            <a:extLst>
              <a:ext uri="{FF2B5EF4-FFF2-40B4-BE49-F238E27FC236}">
                <a16:creationId xmlns:a16="http://schemas.microsoft.com/office/drawing/2014/main" id="{2AF5E3FF-1CA0-5BEC-88D6-DBE0BD726C14}"/>
              </a:ext>
            </a:extLst>
          </p:cNvPr>
          <p:cNvSpPr>
            <a:spLocks noChangeArrowheads="1"/>
          </p:cNvSpPr>
          <p:nvPr/>
        </p:nvSpPr>
        <p:spPr bwMode="auto">
          <a:xfrm>
            <a:off x="6096000" y="4715781"/>
            <a:ext cx="193899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p>
            <a:pPr defTabSz="1219170"/>
            <a:r>
              <a:rPr lang="zh-CN" altLang="en-US" sz="2400" b="1" dirty="0">
                <a:solidFill>
                  <a:srgbClr val="3A4795"/>
                </a:solidFill>
                <a:latin typeface="微软雅黑" pitchFamily="34" charset="-122"/>
                <a:ea typeface="微软雅黑" pitchFamily="34" charset="-122"/>
              </a:rPr>
              <a:t>嘉宾：魏铭康</a:t>
            </a:r>
            <a:endParaRPr lang="zh-CN" altLang="en-US" sz="5333" b="1" dirty="0">
              <a:solidFill>
                <a:srgbClr val="3A4795"/>
              </a:solidFill>
              <a:latin typeface="Calibri"/>
              <a:ea typeface="宋体" panose="02010600030101010101" pitchFamily="2" charset="-122"/>
            </a:endParaRPr>
          </a:p>
        </p:txBody>
      </p:sp>
      <p:sp>
        <p:nvSpPr>
          <p:cNvPr id="9" name="Freeform 8">
            <a:extLst>
              <a:ext uri="{FF2B5EF4-FFF2-40B4-BE49-F238E27FC236}">
                <a16:creationId xmlns:a16="http://schemas.microsoft.com/office/drawing/2014/main" id="{F27A0E0E-B69F-7C6E-3E58-C07116CD2A26}"/>
              </a:ext>
            </a:extLst>
          </p:cNvPr>
          <p:cNvSpPr/>
          <p:nvPr/>
        </p:nvSpPr>
        <p:spPr bwMode="auto">
          <a:xfrm>
            <a:off x="1739548" y="524343"/>
            <a:ext cx="1725012" cy="1709479"/>
          </a:xfrm>
          <a:custGeom>
            <a:avLst/>
            <a:gdLst>
              <a:gd name="T0" fmla="*/ 1168 w 2120"/>
              <a:gd name="T1" fmla="*/ 5 h 2119"/>
              <a:gd name="T2" fmla="*/ 1374 w 2120"/>
              <a:gd name="T3" fmla="*/ 47 h 2119"/>
              <a:gd name="T4" fmla="*/ 1564 w 2120"/>
              <a:gd name="T5" fmla="*/ 127 h 2119"/>
              <a:gd name="T6" fmla="*/ 1734 w 2120"/>
              <a:gd name="T7" fmla="*/ 243 h 2119"/>
              <a:gd name="T8" fmla="*/ 1877 w 2120"/>
              <a:gd name="T9" fmla="*/ 386 h 2119"/>
              <a:gd name="T10" fmla="*/ 1991 w 2120"/>
              <a:gd name="T11" fmla="*/ 555 h 2119"/>
              <a:gd name="T12" fmla="*/ 2071 w 2120"/>
              <a:gd name="T13" fmla="*/ 743 h 2119"/>
              <a:gd name="T14" fmla="*/ 2114 w 2120"/>
              <a:gd name="T15" fmla="*/ 951 h 2119"/>
              <a:gd name="T16" fmla="*/ 2114 w 2120"/>
              <a:gd name="T17" fmla="*/ 1167 h 2119"/>
              <a:gd name="T18" fmla="*/ 2071 w 2120"/>
              <a:gd name="T19" fmla="*/ 1373 h 2119"/>
              <a:gd name="T20" fmla="*/ 1991 w 2120"/>
              <a:gd name="T21" fmla="*/ 1564 h 2119"/>
              <a:gd name="T22" fmla="*/ 1877 w 2120"/>
              <a:gd name="T23" fmla="*/ 1733 h 2119"/>
              <a:gd name="T24" fmla="*/ 1734 w 2120"/>
              <a:gd name="T25" fmla="*/ 1876 h 2119"/>
              <a:gd name="T26" fmla="*/ 1564 w 2120"/>
              <a:gd name="T27" fmla="*/ 1989 h 2119"/>
              <a:gd name="T28" fmla="*/ 1374 w 2120"/>
              <a:gd name="T29" fmla="*/ 2070 h 2119"/>
              <a:gd name="T30" fmla="*/ 1168 w 2120"/>
              <a:gd name="T31" fmla="*/ 2112 h 2119"/>
              <a:gd name="T32" fmla="*/ 952 w 2120"/>
              <a:gd name="T33" fmla="*/ 2112 h 2119"/>
              <a:gd name="T34" fmla="*/ 744 w 2120"/>
              <a:gd name="T35" fmla="*/ 2070 h 2119"/>
              <a:gd name="T36" fmla="*/ 555 w 2120"/>
              <a:gd name="T37" fmla="*/ 1989 h 2119"/>
              <a:gd name="T38" fmla="*/ 386 w 2120"/>
              <a:gd name="T39" fmla="*/ 1876 h 2119"/>
              <a:gd name="T40" fmla="*/ 243 w 2120"/>
              <a:gd name="T41" fmla="*/ 1733 h 2119"/>
              <a:gd name="T42" fmla="*/ 128 w 2120"/>
              <a:gd name="T43" fmla="*/ 1564 h 2119"/>
              <a:gd name="T44" fmla="*/ 47 w 2120"/>
              <a:gd name="T45" fmla="*/ 1373 h 2119"/>
              <a:gd name="T46" fmla="*/ 5 w 2120"/>
              <a:gd name="T47" fmla="*/ 1167 h 2119"/>
              <a:gd name="T48" fmla="*/ 5 w 2120"/>
              <a:gd name="T49" fmla="*/ 951 h 2119"/>
              <a:gd name="T50" fmla="*/ 47 w 2120"/>
              <a:gd name="T51" fmla="*/ 743 h 2119"/>
              <a:gd name="T52" fmla="*/ 128 w 2120"/>
              <a:gd name="T53" fmla="*/ 555 h 2119"/>
              <a:gd name="T54" fmla="*/ 243 w 2120"/>
              <a:gd name="T55" fmla="*/ 386 h 2119"/>
              <a:gd name="T56" fmla="*/ 386 w 2120"/>
              <a:gd name="T57" fmla="*/ 243 h 2119"/>
              <a:gd name="T58" fmla="*/ 555 w 2120"/>
              <a:gd name="T59" fmla="*/ 127 h 2119"/>
              <a:gd name="T60" fmla="*/ 744 w 2120"/>
              <a:gd name="T61" fmla="*/ 47 h 2119"/>
              <a:gd name="T62" fmla="*/ 952 w 2120"/>
              <a:gd name="T63" fmla="*/ 5 h 2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120" h="2119">
                <a:moveTo>
                  <a:pt x="1060" y="0"/>
                </a:moveTo>
                <a:lnTo>
                  <a:pt x="1168" y="5"/>
                </a:lnTo>
                <a:lnTo>
                  <a:pt x="1273" y="21"/>
                </a:lnTo>
                <a:lnTo>
                  <a:pt x="1374" y="47"/>
                </a:lnTo>
                <a:lnTo>
                  <a:pt x="1472" y="84"/>
                </a:lnTo>
                <a:lnTo>
                  <a:pt x="1564" y="127"/>
                </a:lnTo>
                <a:lnTo>
                  <a:pt x="1652" y="181"/>
                </a:lnTo>
                <a:lnTo>
                  <a:pt x="1734" y="243"/>
                </a:lnTo>
                <a:lnTo>
                  <a:pt x="1809" y="311"/>
                </a:lnTo>
                <a:lnTo>
                  <a:pt x="1877" y="386"/>
                </a:lnTo>
                <a:lnTo>
                  <a:pt x="1938" y="466"/>
                </a:lnTo>
                <a:lnTo>
                  <a:pt x="1991" y="555"/>
                </a:lnTo>
                <a:lnTo>
                  <a:pt x="2036" y="647"/>
                </a:lnTo>
                <a:lnTo>
                  <a:pt x="2071" y="743"/>
                </a:lnTo>
                <a:lnTo>
                  <a:pt x="2097" y="845"/>
                </a:lnTo>
                <a:lnTo>
                  <a:pt x="2114" y="951"/>
                </a:lnTo>
                <a:lnTo>
                  <a:pt x="2120" y="1059"/>
                </a:lnTo>
                <a:lnTo>
                  <a:pt x="2114" y="1167"/>
                </a:lnTo>
                <a:lnTo>
                  <a:pt x="2097" y="1272"/>
                </a:lnTo>
                <a:lnTo>
                  <a:pt x="2071" y="1373"/>
                </a:lnTo>
                <a:lnTo>
                  <a:pt x="2036" y="1471"/>
                </a:lnTo>
                <a:lnTo>
                  <a:pt x="1991" y="1564"/>
                </a:lnTo>
                <a:lnTo>
                  <a:pt x="1938" y="1651"/>
                </a:lnTo>
                <a:lnTo>
                  <a:pt x="1877" y="1733"/>
                </a:lnTo>
                <a:lnTo>
                  <a:pt x="1809" y="1808"/>
                </a:lnTo>
                <a:lnTo>
                  <a:pt x="1734" y="1876"/>
                </a:lnTo>
                <a:lnTo>
                  <a:pt x="1652" y="1937"/>
                </a:lnTo>
                <a:lnTo>
                  <a:pt x="1564" y="1989"/>
                </a:lnTo>
                <a:lnTo>
                  <a:pt x="1472" y="2035"/>
                </a:lnTo>
                <a:lnTo>
                  <a:pt x="1374" y="2070"/>
                </a:lnTo>
                <a:lnTo>
                  <a:pt x="1273" y="2096"/>
                </a:lnTo>
                <a:lnTo>
                  <a:pt x="1168" y="2112"/>
                </a:lnTo>
                <a:lnTo>
                  <a:pt x="1060" y="2119"/>
                </a:lnTo>
                <a:lnTo>
                  <a:pt x="952" y="2112"/>
                </a:lnTo>
                <a:lnTo>
                  <a:pt x="847" y="2096"/>
                </a:lnTo>
                <a:lnTo>
                  <a:pt x="744" y="2070"/>
                </a:lnTo>
                <a:lnTo>
                  <a:pt x="648" y="2035"/>
                </a:lnTo>
                <a:lnTo>
                  <a:pt x="555" y="1989"/>
                </a:lnTo>
                <a:lnTo>
                  <a:pt x="468" y="1937"/>
                </a:lnTo>
                <a:lnTo>
                  <a:pt x="386" y="1876"/>
                </a:lnTo>
                <a:lnTo>
                  <a:pt x="311" y="1808"/>
                </a:lnTo>
                <a:lnTo>
                  <a:pt x="243" y="1733"/>
                </a:lnTo>
                <a:lnTo>
                  <a:pt x="182" y="1651"/>
                </a:lnTo>
                <a:lnTo>
                  <a:pt x="128" y="1564"/>
                </a:lnTo>
                <a:lnTo>
                  <a:pt x="84" y="1471"/>
                </a:lnTo>
                <a:lnTo>
                  <a:pt x="47" y="1373"/>
                </a:lnTo>
                <a:lnTo>
                  <a:pt x="21" y="1272"/>
                </a:lnTo>
                <a:lnTo>
                  <a:pt x="5" y="1167"/>
                </a:lnTo>
                <a:lnTo>
                  <a:pt x="0" y="1059"/>
                </a:lnTo>
                <a:lnTo>
                  <a:pt x="5" y="951"/>
                </a:lnTo>
                <a:lnTo>
                  <a:pt x="21" y="845"/>
                </a:lnTo>
                <a:lnTo>
                  <a:pt x="47" y="743"/>
                </a:lnTo>
                <a:lnTo>
                  <a:pt x="84" y="647"/>
                </a:lnTo>
                <a:lnTo>
                  <a:pt x="128" y="555"/>
                </a:lnTo>
                <a:lnTo>
                  <a:pt x="182" y="466"/>
                </a:lnTo>
                <a:lnTo>
                  <a:pt x="243" y="386"/>
                </a:lnTo>
                <a:lnTo>
                  <a:pt x="311" y="311"/>
                </a:lnTo>
                <a:lnTo>
                  <a:pt x="386" y="243"/>
                </a:lnTo>
                <a:lnTo>
                  <a:pt x="468" y="181"/>
                </a:lnTo>
                <a:lnTo>
                  <a:pt x="555" y="127"/>
                </a:lnTo>
                <a:lnTo>
                  <a:pt x="648" y="84"/>
                </a:lnTo>
                <a:lnTo>
                  <a:pt x="744" y="47"/>
                </a:lnTo>
                <a:lnTo>
                  <a:pt x="847" y="21"/>
                </a:lnTo>
                <a:lnTo>
                  <a:pt x="952" y="5"/>
                </a:lnTo>
                <a:lnTo>
                  <a:pt x="1060" y="0"/>
                </a:lnTo>
                <a:close/>
              </a:path>
            </a:pathLst>
          </a:custGeom>
          <a:solidFill>
            <a:schemeClr val="bg1"/>
          </a:solidFill>
          <a:ln w="0">
            <a:noFill/>
            <a:prstDash val="solid"/>
            <a:round/>
          </a:ln>
          <a:effectLst>
            <a:outerShdw blurRad="444500" dist="127000" dir="2700000" algn="tl" rotWithShape="0">
              <a:prstClr val="black">
                <a:alpha val="40000"/>
              </a:prstClr>
            </a:outerShdw>
          </a:effectLst>
        </p:spPr>
        <p:txBody>
          <a:bodyPr vert="horz" wrap="square" lIns="121913" tIns="60956" rIns="121913" bIns="60956" numCol="1" anchor="t" anchorCtr="0" compatLnSpc="1"/>
          <a:lstStyle/>
          <a:p>
            <a:endParaRPr lang="zh-CN" altLang="en-US" sz="1707">
              <a:cs typeface="+mn-ea"/>
              <a:sym typeface="+mn-lt"/>
            </a:endParaRPr>
          </a:p>
        </p:txBody>
      </p:sp>
      <p:sp>
        <p:nvSpPr>
          <p:cNvPr id="10" name="流程图: 接点 9">
            <a:extLst>
              <a:ext uri="{FF2B5EF4-FFF2-40B4-BE49-F238E27FC236}">
                <a16:creationId xmlns:a16="http://schemas.microsoft.com/office/drawing/2014/main" id="{4CEE19F9-946D-B900-FBAF-45D515A37EAA}"/>
              </a:ext>
            </a:extLst>
          </p:cNvPr>
          <p:cNvSpPr/>
          <p:nvPr/>
        </p:nvSpPr>
        <p:spPr>
          <a:xfrm>
            <a:off x="1739548" y="524343"/>
            <a:ext cx="1725012" cy="1709479"/>
          </a:xfrm>
          <a:prstGeom prst="flowChartConnector">
            <a:avLst/>
          </a:prstGeom>
          <a:blipFill dpi="0" rotWithShape="1">
            <a:blip r:embed="rId2">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a:extLst>
              <a:ext uri="{FF2B5EF4-FFF2-40B4-BE49-F238E27FC236}">
                <a16:creationId xmlns:a16="http://schemas.microsoft.com/office/drawing/2014/main" id="{1D144E76-EECA-EC41-9C26-E0CBC4B9B080}"/>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B512921D-B457-74F9-A8C2-B5B22F1CF34C}"/>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1" name="流程图: 接点 10">
            <a:extLst>
              <a:ext uri="{FF2B5EF4-FFF2-40B4-BE49-F238E27FC236}">
                <a16:creationId xmlns:a16="http://schemas.microsoft.com/office/drawing/2014/main" id="{3FD6C2FC-BF67-A8FB-B73C-3F88F24CFE7D}"/>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001148D-D9BE-96F3-2011-8B2850E8F8D6}"/>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6B0BDAB1-8A0C-5950-4053-A056192C52FC}"/>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0715B4AE-8A06-17C7-0101-71C9472F6D2A}"/>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0ACF7747-531A-DB69-F528-CC62BB8A5B4D}"/>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13547813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目录</a:t>
            </a:r>
            <a:endParaRPr lang="en-US" altLang="zh-CN" sz="2667" b="1" dirty="0">
              <a:solidFill>
                <a:srgbClr val="3A4795"/>
              </a:solidFill>
              <a:latin typeface="微软雅黑" panose="020B0503020204020204" pitchFamily="34" charset="-122"/>
            </a:endParaRPr>
          </a:p>
        </p:txBody>
      </p:sp>
      <p:sp>
        <p:nvSpPr>
          <p:cNvPr id="5" name="文本框 4">
            <a:extLst>
              <a:ext uri="{FF2B5EF4-FFF2-40B4-BE49-F238E27FC236}">
                <a16:creationId xmlns:a16="http://schemas.microsoft.com/office/drawing/2014/main" id="{4CB37764-993A-4548-83FD-CF7E44B14103}"/>
              </a:ext>
            </a:extLst>
          </p:cNvPr>
          <p:cNvSpPr txBox="1"/>
          <p:nvPr/>
        </p:nvSpPr>
        <p:spPr>
          <a:xfrm>
            <a:off x="923940" y="1890383"/>
            <a:ext cx="1762021" cy="1688411"/>
          </a:xfrm>
          <a:prstGeom prst="rect">
            <a:avLst/>
          </a:prstGeom>
          <a:noFill/>
        </p:spPr>
        <p:txBody>
          <a:bodyPr wrap="none" rtlCol="0">
            <a:spAutoFit/>
          </a:bodyPr>
          <a:lstStyle/>
          <a:p>
            <a:pPr marL="342900" indent="-342900">
              <a:lnSpc>
                <a:spcPct val="150000"/>
              </a:lnSpc>
              <a:buFont typeface="Wingdings" panose="05000000000000000000" pitchFamily="2" charset="2"/>
              <a:buChar char="n"/>
            </a:pPr>
            <a:r>
              <a:rPr lang="zh-CN" altLang="en-US" dirty="0"/>
              <a:t>量化概念</a:t>
            </a:r>
            <a:endParaRPr lang="en-US" altLang="zh-CN" dirty="0"/>
          </a:p>
          <a:p>
            <a:pPr marL="342900" indent="-342900">
              <a:lnSpc>
                <a:spcPct val="150000"/>
              </a:lnSpc>
              <a:buFont typeface="Wingdings" panose="05000000000000000000" pitchFamily="2" charset="2"/>
              <a:buChar char="n"/>
            </a:pPr>
            <a:r>
              <a:rPr lang="zh-CN" altLang="en-US" dirty="0"/>
              <a:t>量化方式</a:t>
            </a:r>
            <a:endParaRPr lang="en-US" altLang="zh-CN" dirty="0"/>
          </a:p>
          <a:p>
            <a:pPr marL="342900" indent="-342900">
              <a:lnSpc>
                <a:spcPct val="150000"/>
              </a:lnSpc>
              <a:buFont typeface="Wingdings" panose="05000000000000000000" pitchFamily="2" charset="2"/>
              <a:buChar char="n"/>
            </a:pPr>
            <a:r>
              <a:rPr lang="zh-CN" altLang="en-US" dirty="0"/>
              <a:t>校准方法</a:t>
            </a:r>
            <a:endParaRPr lang="en-US" altLang="zh-CN" dirty="0"/>
          </a:p>
        </p:txBody>
      </p:sp>
      <p:sp>
        <p:nvSpPr>
          <p:cNvPr id="2" name="文本框 1">
            <a:extLst>
              <a:ext uri="{FF2B5EF4-FFF2-40B4-BE49-F238E27FC236}">
                <a16:creationId xmlns:a16="http://schemas.microsoft.com/office/drawing/2014/main" id="{D536EC42-9BA9-D2E0-3BC7-47C96C253219}"/>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9F195BCE-A4D7-43BE-E499-A9B843B10B8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4" name="流程图: 接点 3">
            <a:extLst>
              <a:ext uri="{FF2B5EF4-FFF2-40B4-BE49-F238E27FC236}">
                <a16:creationId xmlns:a16="http://schemas.microsoft.com/office/drawing/2014/main" id="{CFF533DC-F3C5-CFDC-2340-EEF59E8CFEA7}"/>
              </a:ext>
            </a:extLst>
          </p:cNvPr>
          <p:cNvSpPr/>
          <p:nvPr/>
        </p:nvSpPr>
        <p:spPr>
          <a:xfrm>
            <a:off x="1328816" y="540141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DE7E0387-EF84-0C48-617A-F83000E37011}"/>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8" name="流程图: 接点 7">
            <a:extLst>
              <a:ext uri="{FF2B5EF4-FFF2-40B4-BE49-F238E27FC236}">
                <a16:creationId xmlns:a16="http://schemas.microsoft.com/office/drawing/2014/main" id="{F7ECFC9C-8EE9-0A76-325B-B81F5824E310}"/>
              </a:ext>
            </a:extLst>
          </p:cNvPr>
          <p:cNvSpPr/>
          <p:nvPr/>
        </p:nvSpPr>
        <p:spPr>
          <a:xfrm>
            <a:off x="9005494" y="56970"/>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9DFD44BF-D7C6-707A-4F0A-0FB75244B92A}"/>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0" name="文本框 9">
            <a:extLst>
              <a:ext uri="{FF2B5EF4-FFF2-40B4-BE49-F238E27FC236}">
                <a16:creationId xmlns:a16="http://schemas.microsoft.com/office/drawing/2014/main" id="{371126B8-3D80-AAD8-D9E7-5F377E556F5F}"/>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290049943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量化概念</a:t>
            </a:r>
            <a:endParaRPr lang="en-US" altLang="zh-CN" sz="2667" b="1" dirty="0">
              <a:solidFill>
                <a:srgbClr val="3A4795"/>
              </a:solidFill>
              <a:latin typeface="微软雅黑" panose="020B0503020204020204" pitchFamily="34" charset="-122"/>
            </a:endParaRPr>
          </a:p>
        </p:txBody>
      </p:sp>
      <p:sp>
        <p:nvSpPr>
          <p:cNvPr id="3" name="文本框 2">
            <a:extLst>
              <a:ext uri="{FF2B5EF4-FFF2-40B4-BE49-F238E27FC236}">
                <a16:creationId xmlns:a16="http://schemas.microsoft.com/office/drawing/2014/main" id="{C8FACA7B-F6F4-F1DA-C167-EB2F77C424F7}"/>
              </a:ext>
            </a:extLst>
          </p:cNvPr>
          <p:cNvSpPr txBox="1"/>
          <p:nvPr/>
        </p:nvSpPr>
        <p:spPr>
          <a:xfrm>
            <a:off x="930168" y="1778882"/>
            <a:ext cx="6239820" cy="1200329"/>
          </a:xfrm>
          <a:prstGeom prst="rect">
            <a:avLst/>
          </a:prstGeom>
          <a:noFill/>
        </p:spPr>
        <p:txBody>
          <a:bodyPr wrap="square" rtlCol="0">
            <a:spAutoFit/>
          </a:bodyPr>
          <a:lstStyle/>
          <a:p>
            <a:r>
              <a:rPr lang="en-US" altLang="zh-CN" dirty="0"/>
              <a:t>        </a:t>
            </a:r>
            <a:r>
              <a:rPr lang="zh-CN" altLang="en-US" dirty="0"/>
              <a:t>模型量化是指将神经网络模型中的连续取值的权重或激活值近似为有限多个离散值的过程。</a:t>
            </a:r>
          </a:p>
        </p:txBody>
      </p:sp>
      <p:sp>
        <p:nvSpPr>
          <p:cNvPr id="4" name="文本框 3">
            <a:extLst>
              <a:ext uri="{FF2B5EF4-FFF2-40B4-BE49-F238E27FC236}">
                <a16:creationId xmlns:a16="http://schemas.microsoft.com/office/drawing/2014/main" id="{2009F37D-59FD-1902-483A-10AA141C9E4D}"/>
              </a:ext>
            </a:extLst>
          </p:cNvPr>
          <p:cNvSpPr txBox="1"/>
          <p:nvPr/>
        </p:nvSpPr>
        <p:spPr>
          <a:xfrm>
            <a:off x="1214306" y="3429000"/>
            <a:ext cx="3204375" cy="2308324"/>
          </a:xfrm>
          <a:prstGeom prst="rect">
            <a:avLst/>
          </a:prstGeom>
          <a:noFill/>
        </p:spPr>
        <p:txBody>
          <a:bodyPr wrap="square" rtlCol="0">
            <a:spAutoFit/>
          </a:bodyPr>
          <a:lstStyle/>
          <a:p>
            <a:r>
              <a:rPr lang="zh-CN" altLang="en-US" dirty="0"/>
              <a:t>优势：</a:t>
            </a:r>
            <a:endParaRPr lang="en-US" altLang="zh-CN" dirty="0"/>
          </a:p>
          <a:p>
            <a:r>
              <a:rPr lang="en-US" altLang="zh-CN" dirty="0"/>
              <a:t>        </a:t>
            </a:r>
            <a:r>
              <a:rPr lang="zh-CN" altLang="en-US" dirty="0"/>
              <a:t>压缩参数</a:t>
            </a:r>
            <a:endParaRPr lang="en-US" altLang="zh-CN" dirty="0"/>
          </a:p>
          <a:p>
            <a:r>
              <a:rPr lang="en-US" altLang="zh-CN" dirty="0"/>
              <a:t>        </a:t>
            </a:r>
            <a:r>
              <a:rPr lang="zh-CN" altLang="en-US" dirty="0"/>
              <a:t>提升速度</a:t>
            </a:r>
            <a:endParaRPr lang="en-US" altLang="zh-CN" dirty="0"/>
          </a:p>
          <a:p>
            <a:r>
              <a:rPr lang="en-US" altLang="zh-CN" dirty="0"/>
              <a:t>        </a:t>
            </a:r>
            <a:r>
              <a:rPr lang="zh-CN" altLang="en-US" dirty="0"/>
              <a:t>降低内存占用</a:t>
            </a:r>
            <a:endParaRPr lang="en-US" altLang="zh-CN" dirty="0"/>
          </a:p>
          <a:p>
            <a:r>
              <a:rPr lang="zh-CN" altLang="en-US" dirty="0"/>
              <a:t>劣势：</a:t>
            </a:r>
            <a:endParaRPr lang="en-US" altLang="zh-CN" dirty="0"/>
          </a:p>
          <a:p>
            <a:r>
              <a:rPr lang="en-US" altLang="zh-CN" dirty="0"/>
              <a:t>        </a:t>
            </a:r>
            <a:r>
              <a:rPr lang="zh-CN" altLang="en-US" dirty="0"/>
              <a:t>模型精度下降</a:t>
            </a:r>
          </a:p>
        </p:txBody>
      </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A88C76EB-A2A6-8276-265F-118C9D211576}"/>
                  </a:ext>
                </a:extLst>
              </p:cNvPr>
              <p:cNvSpPr txBox="1"/>
              <p:nvPr/>
            </p:nvSpPr>
            <p:spPr>
              <a:xfrm>
                <a:off x="8141923" y="2719252"/>
                <a:ext cx="3451394" cy="1002006"/>
              </a:xfrm>
              <a:prstGeom prst="rect">
                <a:avLst/>
              </a:prstGeom>
              <a:noFill/>
            </p:spPr>
            <p:txBody>
              <a:bodyPr wrap="none" lIns="0" tIns="0" rIns="0" bIns="0" rtlCol="0">
                <a:spAutoFit/>
              </a:bodyPr>
              <a:lstStyle/>
              <a:p>
                <a:r>
                  <a:rPr lang="zh-CN" altLang="en-US" dirty="0"/>
                  <a:t> 量化：</a:t>
                </a:r>
                <a:endParaRPr lang="en-US" altLang="zh-CN" dirty="0"/>
              </a:p>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oMath>
                  </m:oMathPara>
                </a14:m>
                <a:endParaRPr lang="en-US" altLang="zh-CN" dirty="0"/>
              </a:p>
            </p:txBody>
          </p:sp>
        </mc:Choice>
        <mc:Fallback xmlns="">
          <p:sp>
            <p:nvSpPr>
              <p:cNvPr id="9" name="文本框 8">
                <a:extLst>
                  <a:ext uri="{FF2B5EF4-FFF2-40B4-BE49-F238E27FC236}">
                    <a16:creationId xmlns:a16="http://schemas.microsoft.com/office/drawing/2014/main" id="{A88C76EB-A2A6-8276-265F-118C9D211576}"/>
                  </a:ext>
                </a:extLst>
              </p:cNvPr>
              <p:cNvSpPr txBox="1">
                <a:spLocks noRot="1" noChangeAspect="1" noMove="1" noResize="1" noEditPoints="1" noAdjustHandles="1" noChangeArrowheads="1" noChangeShapeType="1" noTextEdit="1"/>
              </p:cNvSpPr>
              <p:nvPr/>
            </p:nvSpPr>
            <p:spPr>
              <a:xfrm>
                <a:off x="8141923" y="2719252"/>
                <a:ext cx="3451394" cy="1002006"/>
              </a:xfrm>
              <a:prstGeom prst="rect">
                <a:avLst/>
              </a:prstGeom>
              <a:blipFill>
                <a:blip r:embed="rId2"/>
                <a:stretch>
                  <a:fillRect l="-3004" t="-9146"/>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948685B1-076C-38CA-71EC-0C18F857DF3A}"/>
              </a:ext>
            </a:extLst>
          </p:cNvPr>
          <p:cNvSpPr txBox="1"/>
          <p:nvPr/>
        </p:nvSpPr>
        <p:spPr>
          <a:xfrm>
            <a:off x="8084804" y="1545550"/>
            <a:ext cx="1805878" cy="461665"/>
          </a:xfrm>
          <a:prstGeom prst="rect">
            <a:avLst/>
          </a:prstGeom>
          <a:noFill/>
        </p:spPr>
        <p:txBody>
          <a:bodyPr wrap="square">
            <a:spAutoFit/>
          </a:bodyPr>
          <a:lstStyle/>
          <a:p>
            <a:r>
              <a:rPr lang="en-US" altLang="zh-CN" dirty="0"/>
              <a:t> r</a:t>
            </a:r>
            <a:r>
              <a:rPr lang="zh-CN" altLang="en-US" dirty="0"/>
              <a:t>：浮点值</a:t>
            </a:r>
            <a:endParaRPr lang="en-US" altLang="zh-CN" dirty="0"/>
          </a:p>
        </p:txBody>
      </p:sp>
      <p:sp>
        <p:nvSpPr>
          <p:cNvPr id="13" name="文本框 12">
            <a:extLst>
              <a:ext uri="{FF2B5EF4-FFF2-40B4-BE49-F238E27FC236}">
                <a16:creationId xmlns:a16="http://schemas.microsoft.com/office/drawing/2014/main" id="{9CD1984A-BDCE-F9F9-2032-6C3BA7918DAC}"/>
              </a:ext>
            </a:extLst>
          </p:cNvPr>
          <p:cNvSpPr txBox="1"/>
          <p:nvPr/>
        </p:nvSpPr>
        <p:spPr>
          <a:xfrm>
            <a:off x="8141923" y="2132401"/>
            <a:ext cx="2164237" cy="461665"/>
          </a:xfrm>
          <a:prstGeom prst="rect">
            <a:avLst/>
          </a:prstGeom>
          <a:noFill/>
        </p:spPr>
        <p:txBody>
          <a:bodyPr wrap="square">
            <a:spAutoFit/>
          </a:bodyPr>
          <a:lstStyle/>
          <a:p>
            <a:r>
              <a:rPr lang="en-US" altLang="zh-CN" dirty="0"/>
              <a:t>Q</a:t>
            </a:r>
            <a:r>
              <a:rPr lang="zh-CN" altLang="en-US" dirty="0"/>
              <a:t>：整型值</a:t>
            </a:r>
            <a:endParaRPr lang="en-US" altLang="zh-CN" dirty="0"/>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BC6C473D-ABC9-5A28-BA66-A577FA10AE64}"/>
                  </a:ext>
                </a:extLst>
              </p:cNvPr>
              <p:cNvSpPr txBox="1"/>
              <p:nvPr/>
            </p:nvSpPr>
            <p:spPr>
              <a:xfrm>
                <a:off x="8141923" y="3721258"/>
                <a:ext cx="2631757" cy="461665"/>
              </a:xfrm>
              <a:prstGeom prst="rect">
                <a:avLst/>
              </a:prstGeom>
              <a:noFill/>
            </p:spPr>
            <p:txBody>
              <a:bodyPr wrap="square">
                <a:spAutoFit/>
              </a:bodyPr>
              <a:lstStyle/>
              <a:p>
                <a:r>
                  <a:rPr lang="zh-CN" altLang="en-US" dirty="0"/>
                  <a:t>反量化：</a:t>
                </a:r>
                <a14:m>
                  <m:oMath xmlns:m="http://schemas.openxmlformats.org/officeDocument/2006/math">
                    <m:r>
                      <a:rPr lang="en-US" altLang="zh-CN" b="0" i="1" smtClean="0">
                        <a:latin typeface="Cambria Math" panose="02040503050406030204" pitchFamily="18" charset="0"/>
                      </a:rPr>
                      <m:t>𝑟</m:t>
                    </m:r>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oMath>
                </a14:m>
                <a:endParaRPr lang="zh-CN" altLang="en-US" dirty="0"/>
              </a:p>
            </p:txBody>
          </p:sp>
        </mc:Choice>
        <mc:Fallback xmlns="">
          <p:sp>
            <p:nvSpPr>
              <p:cNvPr id="15" name="文本框 14">
                <a:extLst>
                  <a:ext uri="{FF2B5EF4-FFF2-40B4-BE49-F238E27FC236}">
                    <a16:creationId xmlns:a16="http://schemas.microsoft.com/office/drawing/2014/main" id="{BC6C473D-ABC9-5A28-BA66-A577FA10AE64}"/>
                  </a:ext>
                </a:extLst>
              </p:cNvPr>
              <p:cNvSpPr txBox="1">
                <a:spLocks noRot="1" noChangeAspect="1" noMove="1" noResize="1" noEditPoints="1" noAdjustHandles="1" noChangeArrowheads="1" noChangeShapeType="1" noTextEdit="1"/>
              </p:cNvSpPr>
              <p:nvPr/>
            </p:nvSpPr>
            <p:spPr>
              <a:xfrm>
                <a:off x="8141923" y="3721258"/>
                <a:ext cx="2631757" cy="461665"/>
              </a:xfrm>
              <a:prstGeom prst="rect">
                <a:avLst/>
              </a:prstGeom>
              <a:blipFill>
                <a:blip r:embed="rId3"/>
                <a:stretch>
                  <a:fillRect l="-3712" t="-10526" b="-28947"/>
                </a:stretch>
              </a:blipFill>
            </p:spPr>
            <p:txBody>
              <a:bodyPr/>
              <a:lstStyle/>
              <a:p>
                <a:r>
                  <a:rPr lang="zh-CN" altLang="en-US">
                    <a:noFill/>
                  </a:rPr>
                  <a:t> </a:t>
                </a:r>
              </a:p>
            </p:txBody>
          </p:sp>
        </mc:Fallback>
      </mc:AlternateContent>
      <p:pic>
        <p:nvPicPr>
          <p:cNvPr id="16" name="图片 15">
            <a:extLst>
              <a:ext uri="{FF2B5EF4-FFF2-40B4-BE49-F238E27FC236}">
                <a16:creationId xmlns:a16="http://schemas.microsoft.com/office/drawing/2014/main" id="{2C5D651C-F656-A540-61ED-464BAE958CDB}"/>
              </a:ext>
            </a:extLst>
          </p:cNvPr>
          <p:cNvPicPr>
            <a:picLocks noChangeAspect="1"/>
          </p:cNvPicPr>
          <p:nvPr/>
        </p:nvPicPr>
        <p:blipFill>
          <a:blip r:embed="rId4"/>
          <a:stretch>
            <a:fillRect/>
          </a:stretch>
        </p:blipFill>
        <p:spPr>
          <a:xfrm>
            <a:off x="8378789" y="4220959"/>
            <a:ext cx="2158024" cy="1927940"/>
          </a:xfrm>
          <a:prstGeom prst="rect">
            <a:avLst/>
          </a:prstGeom>
        </p:spPr>
      </p:pic>
      <p:sp>
        <p:nvSpPr>
          <p:cNvPr id="2" name="文本框 1">
            <a:extLst>
              <a:ext uri="{FF2B5EF4-FFF2-40B4-BE49-F238E27FC236}">
                <a16:creationId xmlns:a16="http://schemas.microsoft.com/office/drawing/2014/main" id="{E1B2DC1B-26C6-6359-5615-5D31CB346458}"/>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5" name="图片 4">
            <a:extLst>
              <a:ext uri="{FF2B5EF4-FFF2-40B4-BE49-F238E27FC236}">
                <a16:creationId xmlns:a16="http://schemas.microsoft.com/office/drawing/2014/main" id="{B02E6D2B-6310-4BCF-C9C8-8E2FDE524D68}"/>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6" name="流程图: 接点 5">
            <a:extLst>
              <a:ext uri="{FF2B5EF4-FFF2-40B4-BE49-F238E27FC236}">
                <a16:creationId xmlns:a16="http://schemas.microsoft.com/office/drawing/2014/main" id="{1431895D-4EF9-0C39-19BC-90506B44FA7B}"/>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47F0BC8B-752B-2656-8612-89C3E8DBC184}"/>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95AA8616-D7BA-C355-F38C-68AAD5CCB6F4}"/>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3A53DAE-E15A-BE87-3C6F-35B9592DDB44}"/>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8DA00267-5FA5-193A-B27C-8E0DAB5563F7}"/>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17411931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知识种类</a:t>
            </a: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2</a:t>
            </a:r>
            <a:r>
              <a:rPr lang="zh-CN" altLang="en-US" sz="3200" b="1" dirty="0">
                <a:solidFill>
                  <a:srgbClr val="384E9B"/>
                </a:solidFill>
              </a:rPr>
              <a:t>、知识种类</a:t>
            </a:r>
          </a:p>
        </p:txBody>
      </p:sp>
      <p:sp>
        <p:nvSpPr>
          <p:cNvPr id="4" name="文本框 3"/>
          <p:cNvSpPr txBox="1"/>
          <p:nvPr/>
        </p:nvSpPr>
        <p:spPr>
          <a:xfrm>
            <a:off x="1082180" y="2891076"/>
            <a:ext cx="2013358" cy="368300"/>
          </a:xfrm>
          <a:prstGeom prst="rect">
            <a:avLst/>
          </a:prstGeom>
          <a:noFill/>
        </p:spPr>
        <p:txBody>
          <a:bodyPr wrap="square" rtlCol="0">
            <a:spAutoFit/>
          </a:bodyPr>
          <a:lstStyle/>
          <a:p>
            <a:r>
              <a:rPr lang="en-US" altLang="zh-CN" dirty="0"/>
              <a:t>1</a:t>
            </a:r>
            <a:r>
              <a:rPr lang="zh-CN" altLang="en-US" dirty="0"/>
              <a:t>、输出特征知识</a:t>
            </a:r>
          </a:p>
        </p:txBody>
      </p:sp>
      <p:sp>
        <p:nvSpPr>
          <p:cNvPr id="8" name="文本框 7"/>
          <p:cNvSpPr txBox="1"/>
          <p:nvPr/>
        </p:nvSpPr>
        <p:spPr>
          <a:xfrm>
            <a:off x="1082180" y="3602276"/>
            <a:ext cx="2013358" cy="368300"/>
          </a:xfrm>
          <a:prstGeom prst="rect">
            <a:avLst/>
          </a:prstGeom>
          <a:noFill/>
        </p:spPr>
        <p:txBody>
          <a:bodyPr wrap="square" rtlCol="0">
            <a:spAutoFit/>
          </a:bodyPr>
          <a:lstStyle/>
          <a:p>
            <a:r>
              <a:rPr lang="en-US" altLang="zh-CN" dirty="0"/>
              <a:t>2</a:t>
            </a:r>
            <a:r>
              <a:rPr lang="zh-CN" altLang="en-US" dirty="0"/>
              <a:t>、中间特征知识</a:t>
            </a:r>
          </a:p>
        </p:txBody>
      </p:sp>
      <p:sp>
        <p:nvSpPr>
          <p:cNvPr id="10" name="文本框 9"/>
          <p:cNvSpPr txBox="1"/>
          <p:nvPr/>
        </p:nvSpPr>
        <p:spPr>
          <a:xfrm>
            <a:off x="1082180" y="4313476"/>
            <a:ext cx="2013358" cy="368300"/>
          </a:xfrm>
          <a:prstGeom prst="rect">
            <a:avLst/>
          </a:prstGeom>
          <a:noFill/>
        </p:spPr>
        <p:txBody>
          <a:bodyPr wrap="square" rtlCol="0">
            <a:spAutoFit/>
          </a:bodyPr>
          <a:lstStyle/>
          <a:p>
            <a:r>
              <a:rPr lang="en-US" altLang="zh-CN" dirty="0"/>
              <a:t>3</a:t>
            </a:r>
            <a:r>
              <a:rPr lang="zh-CN" altLang="en-US" dirty="0"/>
              <a:t>、关系特征知识</a:t>
            </a:r>
          </a:p>
        </p:txBody>
      </p:sp>
      <p:pic>
        <p:nvPicPr>
          <p:cNvPr id="43" name="图片 43"/>
          <p:cNvPicPr>
            <a:picLocks noChangeAspect="1"/>
          </p:cNvPicPr>
          <p:nvPr/>
        </p:nvPicPr>
        <p:blipFill>
          <a:blip r:embed="rId3"/>
          <a:stretch>
            <a:fillRect/>
          </a:stretch>
        </p:blipFill>
        <p:spPr>
          <a:xfrm>
            <a:off x="5668010" y="2183765"/>
            <a:ext cx="5731510" cy="3934460"/>
          </a:xfrm>
          <a:prstGeom prst="rect">
            <a:avLst/>
          </a:prstGeom>
        </p:spPr>
      </p:pic>
      <p:sp>
        <p:nvSpPr>
          <p:cNvPr id="12" name="文本框 11"/>
          <p:cNvSpPr txBox="1"/>
          <p:nvPr/>
        </p:nvSpPr>
        <p:spPr>
          <a:xfrm>
            <a:off x="1082180" y="5024676"/>
            <a:ext cx="2013358" cy="368300"/>
          </a:xfrm>
          <a:prstGeom prst="rect">
            <a:avLst/>
          </a:prstGeom>
          <a:noFill/>
        </p:spPr>
        <p:txBody>
          <a:bodyPr wrap="square" rtlCol="0">
            <a:spAutoFit/>
          </a:bodyPr>
          <a:lstStyle/>
          <a:p>
            <a:r>
              <a:rPr lang="en-US" altLang="zh-CN" dirty="0"/>
              <a:t>4</a:t>
            </a:r>
            <a:r>
              <a:rPr lang="zh-CN" altLang="en-US" dirty="0"/>
              <a:t>、结构特征知识</a:t>
            </a:r>
          </a:p>
        </p:txBody>
      </p:sp>
      <p:sp>
        <p:nvSpPr>
          <p:cNvPr id="9" name="文本框 8">
            <a:extLst>
              <a:ext uri="{FF2B5EF4-FFF2-40B4-BE49-F238E27FC236}">
                <a16:creationId xmlns:a16="http://schemas.microsoft.com/office/drawing/2014/main" id="{91F2C12D-8D82-2EC5-8D91-3DAB1A2EFE58}"/>
              </a:ext>
            </a:extLst>
          </p:cNvPr>
          <p:cNvSpPr txBox="1"/>
          <p:nvPr/>
        </p:nvSpPr>
        <p:spPr>
          <a:xfrm>
            <a:off x="383937" y="6353772"/>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1" name="图片 10">
            <a:extLst>
              <a:ext uri="{FF2B5EF4-FFF2-40B4-BE49-F238E27FC236}">
                <a16:creationId xmlns:a16="http://schemas.microsoft.com/office/drawing/2014/main" id="{31674964-AD0B-DE59-A820-D19039CA64B4}"/>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601552"/>
            <a:ext cx="1182668" cy="1162430"/>
          </a:xfrm>
          <a:prstGeom prst="rect">
            <a:avLst/>
          </a:prstGeom>
        </p:spPr>
      </p:pic>
      <p:sp>
        <p:nvSpPr>
          <p:cNvPr id="13" name="流程图: 接点 12">
            <a:extLst>
              <a:ext uri="{FF2B5EF4-FFF2-40B4-BE49-F238E27FC236}">
                <a16:creationId xmlns:a16="http://schemas.microsoft.com/office/drawing/2014/main" id="{432A93C1-AC14-55DE-F7AC-4E6CB7778CBA}"/>
              </a:ext>
            </a:extLst>
          </p:cNvPr>
          <p:cNvSpPr/>
          <p:nvPr/>
        </p:nvSpPr>
        <p:spPr>
          <a:xfrm>
            <a:off x="1328816" y="5406605"/>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7B1CA52-1E8C-6E80-2E84-C481154C0BFD}"/>
              </a:ext>
            </a:extLst>
          </p:cNvPr>
          <p:cNvSpPr txBox="1"/>
          <p:nvPr/>
        </p:nvSpPr>
        <p:spPr>
          <a:xfrm>
            <a:off x="9584588" y="249309"/>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5" name="流程图: 接点 14">
            <a:extLst>
              <a:ext uri="{FF2B5EF4-FFF2-40B4-BE49-F238E27FC236}">
                <a16:creationId xmlns:a16="http://schemas.microsoft.com/office/drawing/2014/main" id="{42255E01-3A3A-3FF2-153D-4907D3D72968}"/>
              </a:ext>
            </a:extLst>
          </p:cNvPr>
          <p:cNvSpPr/>
          <p:nvPr/>
        </p:nvSpPr>
        <p:spPr>
          <a:xfrm>
            <a:off x="9005494" y="62165"/>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563543C6-8613-79BD-23C6-FDDBB0E4B003}"/>
              </a:ext>
            </a:extLst>
          </p:cNvPr>
          <p:cNvSpPr txBox="1"/>
          <p:nvPr/>
        </p:nvSpPr>
        <p:spPr>
          <a:xfrm rot="19532560">
            <a:off x="2156656" y="2910323"/>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7" name="文本框 16">
            <a:extLst>
              <a:ext uri="{FF2B5EF4-FFF2-40B4-BE49-F238E27FC236}">
                <a16:creationId xmlns:a16="http://schemas.microsoft.com/office/drawing/2014/main" id="{EA0F8D04-2370-9552-6D57-09FE7114B6D0}"/>
              </a:ext>
            </a:extLst>
          </p:cNvPr>
          <p:cNvSpPr txBox="1"/>
          <p:nvPr/>
        </p:nvSpPr>
        <p:spPr>
          <a:xfrm rot="19456111">
            <a:off x="5562600" y="2846210"/>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量化概念</a:t>
            </a:r>
            <a:r>
              <a:rPr lang="en-US" altLang="zh-CN" sz="2667" b="1" dirty="0">
                <a:solidFill>
                  <a:srgbClr val="3A4795"/>
                </a:solidFill>
                <a:latin typeface="微软雅黑" panose="020B0503020204020204" pitchFamily="34" charset="-122"/>
              </a:rPr>
              <a:t>-</a:t>
            </a:r>
            <a:r>
              <a:rPr lang="zh-CN" altLang="en-US" sz="2667" b="1" dirty="0">
                <a:solidFill>
                  <a:srgbClr val="3A4795"/>
                </a:solidFill>
                <a:latin typeface="微软雅黑" panose="020B0503020204020204" pitchFamily="34" charset="-122"/>
              </a:rPr>
              <a:t>量化分类</a:t>
            </a:r>
            <a:endParaRPr lang="en-US" altLang="zh-CN" sz="2667" b="1" dirty="0">
              <a:solidFill>
                <a:srgbClr val="3A4795"/>
              </a:solidFill>
              <a:latin typeface="微软雅黑" panose="020B0503020204020204" pitchFamily="34" charset="-122"/>
            </a:endParaRPr>
          </a:p>
        </p:txBody>
      </p:sp>
      <p:sp>
        <p:nvSpPr>
          <p:cNvPr id="2" name="文本框 1">
            <a:extLst>
              <a:ext uri="{FF2B5EF4-FFF2-40B4-BE49-F238E27FC236}">
                <a16:creationId xmlns:a16="http://schemas.microsoft.com/office/drawing/2014/main" id="{315FC0D8-2699-2F0F-CE31-CFEDA11475A0}"/>
              </a:ext>
            </a:extLst>
          </p:cNvPr>
          <p:cNvSpPr txBox="1"/>
          <p:nvPr/>
        </p:nvSpPr>
        <p:spPr>
          <a:xfrm>
            <a:off x="399262" y="1450033"/>
            <a:ext cx="3262432" cy="461665"/>
          </a:xfrm>
          <a:prstGeom prst="rect">
            <a:avLst/>
          </a:prstGeom>
          <a:noFill/>
        </p:spPr>
        <p:txBody>
          <a:bodyPr wrap="none" rtlCol="0">
            <a:spAutoFit/>
          </a:bodyPr>
          <a:lstStyle/>
          <a:p>
            <a:r>
              <a:rPr lang="zh-CN" altLang="en-US" dirty="0"/>
              <a:t>线性量化与非线性量化</a:t>
            </a:r>
            <a:endParaRPr lang="en-US" altLang="zh-CN" dirty="0"/>
          </a:p>
        </p:txBody>
      </p:sp>
      <p:sp>
        <p:nvSpPr>
          <p:cNvPr id="3" name="文本框 2">
            <a:extLst>
              <a:ext uri="{FF2B5EF4-FFF2-40B4-BE49-F238E27FC236}">
                <a16:creationId xmlns:a16="http://schemas.microsoft.com/office/drawing/2014/main" id="{62534BEB-E1AF-B8F7-F577-297EDD9AAE86}"/>
              </a:ext>
            </a:extLst>
          </p:cNvPr>
          <p:cNvSpPr txBox="1"/>
          <p:nvPr/>
        </p:nvSpPr>
        <p:spPr>
          <a:xfrm>
            <a:off x="1335340" y="2176588"/>
            <a:ext cx="1415772" cy="461665"/>
          </a:xfrm>
          <a:prstGeom prst="rect">
            <a:avLst/>
          </a:prstGeom>
          <a:noFill/>
        </p:spPr>
        <p:txBody>
          <a:bodyPr wrap="none" rtlCol="0">
            <a:spAutoFit/>
          </a:bodyPr>
          <a:lstStyle/>
          <a:p>
            <a:r>
              <a:rPr lang="zh-CN" altLang="en-US" dirty="0"/>
              <a:t>线性量化</a:t>
            </a:r>
          </a:p>
        </p:txBody>
      </p:sp>
      <p:sp>
        <p:nvSpPr>
          <p:cNvPr id="4" name="文本框 3">
            <a:extLst>
              <a:ext uri="{FF2B5EF4-FFF2-40B4-BE49-F238E27FC236}">
                <a16:creationId xmlns:a16="http://schemas.microsoft.com/office/drawing/2014/main" id="{A179F863-0BC5-6B2F-4665-02567909FBA1}"/>
              </a:ext>
            </a:extLst>
          </p:cNvPr>
          <p:cNvSpPr txBox="1"/>
          <p:nvPr/>
        </p:nvSpPr>
        <p:spPr>
          <a:xfrm>
            <a:off x="6691141" y="2176588"/>
            <a:ext cx="1741182" cy="461665"/>
          </a:xfrm>
          <a:prstGeom prst="rect">
            <a:avLst/>
          </a:prstGeom>
          <a:noFill/>
        </p:spPr>
        <p:txBody>
          <a:bodyPr wrap="none" rtlCol="0">
            <a:spAutoFit/>
          </a:bodyPr>
          <a:lstStyle/>
          <a:p>
            <a:r>
              <a:rPr lang="zh-CN" altLang="en-US" dirty="0"/>
              <a:t>非线性量化</a:t>
            </a:r>
          </a:p>
        </p:txBody>
      </p:sp>
      <p:pic>
        <p:nvPicPr>
          <p:cNvPr id="5" name="图片 4">
            <a:extLst>
              <a:ext uri="{FF2B5EF4-FFF2-40B4-BE49-F238E27FC236}">
                <a16:creationId xmlns:a16="http://schemas.microsoft.com/office/drawing/2014/main" id="{A7B62A8C-273E-0EEF-4435-6DA5E020BD90}"/>
              </a:ext>
            </a:extLst>
          </p:cNvPr>
          <p:cNvPicPr>
            <a:picLocks noChangeAspect="1"/>
          </p:cNvPicPr>
          <p:nvPr/>
        </p:nvPicPr>
        <p:blipFill>
          <a:blip r:embed="rId2"/>
          <a:stretch>
            <a:fillRect/>
          </a:stretch>
        </p:blipFill>
        <p:spPr>
          <a:xfrm>
            <a:off x="1335340" y="3468911"/>
            <a:ext cx="3361241" cy="3002873"/>
          </a:xfrm>
          <a:prstGeom prst="rect">
            <a:avLst/>
          </a:prstGeom>
        </p:spPr>
      </p:pic>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6D7BC46-4EC9-47F3-FBFF-7CAC1E8B2F98}"/>
                  </a:ext>
                </a:extLst>
              </p:cNvPr>
              <p:cNvSpPr txBox="1"/>
              <p:nvPr/>
            </p:nvSpPr>
            <p:spPr>
              <a:xfrm>
                <a:off x="1335340" y="2546864"/>
                <a:ext cx="3969676" cy="922047"/>
              </a:xfrm>
              <a:prstGeom prst="rect">
                <a:avLst/>
              </a:prstGeom>
              <a:noFill/>
            </p:spPr>
            <p:txBody>
              <a:bodyPr wrap="none" lIns="0" tIns="0" rIns="0" bIns="0" rtlCol="0">
                <a:spAutoFit/>
              </a:bodyPr>
              <a:lstStyle/>
              <a:p>
                <a:r>
                  <a:rPr lang="zh-CN" altLang="en-US" b="0" dirty="0"/>
                  <a:t>量化：</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oMath>
                </a14:m>
                <a:endParaRPr lang="en-US" altLang="zh-CN" dirty="0"/>
              </a:p>
              <a:p>
                <a:r>
                  <a:rPr lang="zh-CN" altLang="en-US" dirty="0"/>
                  <a:t>反量化：</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oMath>
                </a14:m>
                <a:endParaRPr lang="zh-CN" altLang="en-US" dirty="0"/>
              </a:p>
            </p:txBody>
          </p:sp>
        </mc:Choice>
        <mc:Fallback xmlns="">
          <p:sp>
            <p:nvSpPr>
              <p:cNvPr id="6" name="文本框 5">
                <a:extLst>
                  <a:ext uri="{FF2B5EF4-FFF2-40B4-BE49-F238E27FC236}">
                    <a16:creationId xmlns:a16="http://schemas.microsoft.com/office/drawing/2014/main" id="{06D7BC46-4EC9-47F3-FBFF-7CAC1E8B2F98}"/>
                  </a:ext>
                </a:extLst>
              </p:cNvPr>
              <p:cNvSpPr txBox="1">
                <a:spLocks noRot="1" noChangeAspect="1" noMove="1" noResize="1" noEditPoints="1" noAdjustHandles="1" noChangeArrowheads="1" noChangeShapeType="1" noTextEdit="1"/>
              </p:cNvSpPr>
              <p:nvPr/>
            </p:nvSpPr>
            <p:spPr>
              <a:xfrm>
                <a:off x="1335340" y="2546864"/>
                <a:ext cx="3969676" cy="922047"/>
              </a:xfrm>
              <a:prstGeom prst="rect">
                <a:avLst/>
              </a:prstGeom>
              <a:blipFill>
                <a:blip r:embed="rId3"/>
                <a:stretch>
                  <a:fillRect l="-4792" r="-2556" b="-18919"/>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7454A461-6A4C-5BFE-AFA5-19BD7A097CF2}"/>
              </a:ext>
            </a:extLst>
          </p:cNvPr>
          <p:cNvPicPr>
            <a:picLocks noChangeAspect="1"/>
          </p:cNvPicPr>
          <p:nvPr/>
        </p:nvPicPr>
        <p:blipFill rotWithShape="1">
          <a:blip r:embed="rId4"/>
          <a:srcRect t="6932"/>
          <a:stretch/>
        </p:blipFill>
        <p:spPr>
          <a:xfrm>
            <a:off x="6691140" y="3466622"/>
            <a:ext cx="3361240" cy="3007449"/>
          </a:xfrm>
          <a:prstGeom prst="rect">
            <a:avLst/>
          </a:prstGeom>
        </p:spPr>
      </p:pic>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59DC756-A0BA-BFFE-754E-430E69736A68}"/>
                  </a:ext>
                </a:extLst>
              </p:cNvPr>
              <p:cNvSpPr txBox="1"/>
              <p:nvPr/>
            </p:nvSpPr>
            <p:spPr>
              <a:xfrm>
                <a:off x="6691140" y="2678534"/>
                <a:ext cx="316689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𝑋</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r>
                        <a:rPr lang="en-US" altLang="zh-CN" b="0" i="1" smtClean="0">
                          <a:latin typeface="Cambria Math" panose="02040503050406030204" pitchFamily="18" charset="0"/>
                        </a:rPr>
                        <m:t>𝑖𝑓</m:t>
                      </m:r>
                      <m:r>
                        <a:rPr lang="en-US" altLang="zh-CN" b="0" i="1" smtClean="0">
                          <a:latin typeface="Cambria Math" panose="02040503050406030204" pitchFamily="18" charset="0"/>
                        </a:rPr>
                        <m:t> </m:t>
                      </m:r>
                      <m:r>
                        <a:rPr lang="en-US" altLang="zh-CN" b="0" i="1" smtClean="0">
                          <a:latin typeface="Cambria Math" panose="02040503050406030204" pitchFamily="18" charset="0"/>
                        </a:rPr>
                        <m:t>𝑟</m:t>
                      </m:r>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𝑖</m:t>
                          </m:r>
                        </m:sub>
                      </m:sSub>
                      <m:r>
                        <a:rPr lang="en-US" altLang="zh-CN" b="0" i="1" smtClean="0">
                          <a:latin typeface="Cambria Math" panose="02040503050406030204" pitchFamily="18" charset="0"/>
                          <a:ea typeface="Cambria Math" panose="02040503050406030204" pitchFamily="18" charset="0"/>
                        </a:rPr>
                        <m:t>,</m:t>
                      </m:r>
                      <m:sSub>
                        <m:sSubPr>
                          <m:ctrlPr>
                            <a:rPr lang="en-US" altLang="zh-CN" b="0" i="1" smtClean="0">
                              <a:latin typeface="Cambria Math" panose="02040503050406030204" pitchFamily="18" charset="0"/>
                              <a:ea typeface="Cambria Math" panose="02040503050406030204" pitchFamily="18" charset="0"/>
                            </a:rPr>
                          </m:ctrlPr>
                        </m:sSubPr>
                        <m:e>
                          <m:r>
                            <a:rPr lang="en-US" altLang="zh-CN" b="0" i="1" smtClean="0">
                              <a:latin typeface="Cambria Math" panose="02040503050406030204" pitchFamily="18" charset="0"/>
                              <a:ea typeface="Cambria Math" panose="02040503050406030204" pitchFamily="18" charset="0"/>
                            </a:rPr>
                            <m:t>∆</m:t>
                          </m:r>
                        </m:e>
                        <m:sub>
                          <m:r>
                            <a:rPr lang="en-US" altLang="zh-CN" b="0" i="1" smtClean="0">
                              <a:latin typeface="Cambria Math" panose="02040503050406030204" pitchFamily="18" charset="0"/>
                              <a:ea typeface="Cambria Math" panose="02040503050406030204" pitchFamily="18" charset="0"/>
                            </a:rPr>
                            <m:t>𝑖</m:t>
                          </m:r>
                          <m:r>
                            <a:rPr lang="en-US" altLang="zh-CN" b="0" i="1" smtClean="0">
                              <a:latin typeface="Cambria Math" panose="02040503050406030204" pitchFamily="18" charset="0"/>
                              <a:ea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oMath>
                  </m:oMathPara>
                </a14:m>
                <a:endParaRPr lang="zh-CN" altLang="en-US" dirty="0"/>
              </a:p>
            </p:txBody>
          </p:sp>
        </mc:Choice>
        <mc:Fallback xmlns="">
          <p:sp>
            <p:nvSpPr>
              <p:cNvPr id="11" name="文本框 10">
                <a:extLst>
                  <a:ext uri="{FF2B5EF4-FFF2-40B4-BE49-F238E27FC236}">
                    <a16:creationId xmlns:a16="http://schemas.microsoft.com/office/drawing/2014/main" id="{959DC756-A0BA-BFFE-754E-430E69736A68}"/>
                  </a:ext>
                </a:extLst>
              </p:cNvPr>
              <p:cNvSpPr txBox="1">
                <a:spLocks noRot="1" noChangeAspect="1" noMove="1" noResize="1" noEditPoints="1" noAdjustHandles="1" noChangeArrowheads="1" noChangeShapeType="1" noTextEdit="1"/>
              </p:cNvSpPr>
              <p:nvPr/>
            </p:nvSpPr>
            <p:spPr>
              <a:xfrm>
                <a:off x="6691140" y="2678534"/>
                <a:ext cx="3166893" cy="369332"/>
              </a:xfrm>
              <a:prstGeom prst="rect">
                <a:avLst/>
              </a:prstGeom>
              <a:blipFill>
                <a:blip r:embed="rId5"/>
                <a:stretch>
                  <a:fillRect l="-2505" r="-2697" b="-37705"/>
                </a:stretch>
              </a:blipFill>
            </p:spPr>
            <p:txBody>
              <a:bodyPr/>
              <a:lstStyle/>
              <a:p>
                <a:r>
                  <a:rPr lang="zh-CN" altLang="en-US">
                    <a:noFill/>
                  </a:rPr>
                  <a:t> </a:t>
                </a:r>
              </a:p>
            </p:txBody>
          </p:sp>
        </mc:Fallback>
      </mc:AlternateContent>
      <p:sp>
        <p:nvSpPr>
          <p:cNvPr id="8" name="文本框 7">
            <a:extLst>
              <a:ext uri="{FF2B5EF4-FFF2-40B4-BE49-F238E27FC236}">
                <a16:creationId xmlns:a16="http://schemas.microsoft.com/office/drawing/2014/main" id="{288C95C1-91F5-44EA-7168-C61529437DA5}"/>
              </a:ext>
            </a:extLst>
          </p:cNvPr>
          <p:cNvSpPr txBox="1"/>
          <p:nvPr/>
        </p:nvSpPr>
        <p:spPr>
          <a:xfrm>
            <a:off x="3116762"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0" name="图片 9">
            <a:extLst>
              <a:ext uri="{FF2B5EF4-FFF2-40B4-BE49-F238E27FC236}">
                <a16:creationId xmlns:a16="http://schemas.microsoft.com/office/drawing/2014/main" id="{6D72C647-E527-92C1-80E8-7AF63C7A4C8A}"/>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53462" t="20366" r="20656" b="34409"/>
          <a:stretch/>
        </p:blipFill>
        <p:spPr>
          <a:xfrm>
            <a:off x="5345642" y="5596357"/>
            <a:ext cx="1182668" cy="1162430"/>
          </a:xfrm>
          <a:prstGeom prst="rect">
            <a:avLst/>
          </a:prstGeom>
        </p:spPr>
      </p:pic>
      <p:sp>
        <p:nvSpPr>
          <p:cNvPr id="12" name="流程图: 接点 11">
            <a:extLst>
              <a:ext uri="{FF2B5EF4-FFF2-40B4-BE49-F238E27FC236}">
                <a16:creationId xmlns:a16="http://schemas.microsoft.com/office/drawing/2014/main" id="{9EE3A145-10DB-B9D2-D3A4-DFBF2C2F13AD}"/>
              </a:ext>
            </a:extLst>
          </p:cNvPr>
          <p:cNvSpPr/>
          <p:nvPr/>
        </p:nvSpPr>
        <p:spPr>
          <a:xfrm>
            <a:off x="4061641" y="540141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21F0B4E6-417D-D87F-30D1-130ABC691D11}"/>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4" name="流程图: 接点 13">
            <a:extLst>
              <a:ext uri="{FF2B5EF4-FFF2-40B4-BE49-F238E27FC236}">
                <a16:creationId xmlns:a16="http://schemas.microsoft.com/office/drawing/2014/main" id="{C5FB113B-7991-D60F-AADB-3F0FB2216086}"/>
              </a:ext>
            </a:extLst>
          </p:cNvPr>
          <p:cNvSpPr/>
          <p:nvPr/>
        </p:nvSpPr>
        <p:spPr>
          <a:xfrm>
            <a:off x="9005494" y="56970"/>
            <a:ext cx="1055401" cy="1018793"/>
          </a:xfrm>
          <a:prstGeom prst="flowChartConnector">
            <a:avLst/>
          </a:prstGeom>
          <a:blipFill dpi="0" rotWithShape="1">
            <a:blip r:embed="rId7"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a:extLst>
              <a:ext uri="{FF2B5EF4-FFF2-40B4-BE49-F238E27FC236}">
                <a16:creationId xmlns:a16="http://schemas.microsoft.com/office/drawing/2014/main" id="{C76057EF-0A9D-A67A-26C6-F8F75ADCEEE3}"/>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6" name="文本框 15">
            <a:extLst>
              <a:ext uri="{FF2B5EF4-FFF2-40B4-BE49-F238E27FC236}">
                <a16:creationId xmlns:a16="http://schemas.microsoft.com/office/drawing/2014/main" id="{7EBC2108-60FD-1742-B08B-3B9176788A23}"/>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35936883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量化概念</a:t>
            </a:r>
            <a:r>
              <a:rPr lang="en-US" altLang="zh-CN" sz="2667" b="1" dirty="0">
                <a:solidFill>
                  <a:srgbClr val="3A4795"/>
                </a:solidFill>
                <a:latin typeface="微软雅黑" panose="020B0503020204020204" pitchFamily="34" charset="-122"/>
              </a:rPr>
              <a:t>-</a:t>
            </a:r>
            <a:r>
              <a:rPr lang="zh-CN" altLang="en-US" sz="2667" b="1" dirty="0">
                <a:solidFill>
                  <a:srgbClr val="3A4795"/>
                </a:solidFill>
                <a:latin typeface="微软雅黑" panose="020B0503020204020204" pitchFamily="34" charset="-122"/>
              </a:rPr>
              <a:t>量化分类</a:t>
            </a:r>
            <a:endParaRPr lang="en-US" altLang="zh-CN" sz="2667" b="1" dirty="0">
              <a:solidFill>
                <a:srgbClr val="3A4795"/>
              </a:solidFill>
              <a:latin typeface="微软雅黑" panose="020B0503020204020204" pitchFamily="34" charset="-122"/>
            </a:endParaRPr>
          </a:p>
        </p:txBody>
      </p:sp>
      <p:sp>
        <p:nvSpPr>
          <p:cNvPr id="2" name="文本框 1">
            <a:extLst>
              <a:ext uri="{FF2B5EF4-FFF2-40B4-BE49-F238E27FC236}">
                <a16:creationId xmlns:a16="http://schemas.microsoft.com/office/drawing/2014/main" id="{315FC0D8-2699-2F0F-CE31-CFEDA11475A0}"/>
              </a:ext>
            </a:extLst>
          </p:cNvPr>
          <p:cNvSpPr txBox="1"/>
          <p:nvPr/>
        </p:nvSpPr>
        <p:spPr>
          <a:xfrm>
            <a:off x="243116" y="1450033"/>
            <a:ext cx="3262432" cy="461665"/>
          </a:xfrm>
          <a:prstGeom prst="rect">
            <a:avLst/>
          </a:prstGeom>
          <a:noFill/>
        </p:spPr>
        <p:txBody>
          <a:bodyPr wrap="none" rtlCol="0">
            <a:spAutoFit/>
          </a:bodyPr>
          <a:lstStyle/>
          <a:p>
            <a:r>
              <a:rPr lang="zh-CN" altLang="en-US" dirty="0"/>
              <a:t>对称量化与非对称量化</a:t>
            </a:r>
            <a:endParaRPr lang="en-US" altLang="zh-CN" dirty="0"/>
          </a:p>
        </p:txBody>
      </p:sp>
      <p:sp>
        <p:nvSpPr>
          <p:cNvPr id="3" name="文本框 2">
            <a:extLst>
              <a:ext uri="{FF2B5EF4-FFF2-40B4-BE49-F238E27FC236}">
                <a16:creationId xmlns:a16="http://schemas.microsoft.com/office/drawing/2014/main" id="{BDC329F5-1149-3E01-7FF3-9FD5A7C84957}"/>
              </a:ext>
            </a:extLst>
          </p:cNvPr>
          <p:cNvSpPr txBox="1"/>
          <p:nvPr/>
        </p:nvSpPr>
        <p:spPr>
          <a:xfrm>
            <a:off x="6728763" y="2211438"/>
            <a:ext cx="1723549" cy="461665"/>
          </a:xfrm>
          <a:prstGeom prst="rect">
            <a:avLst/>
          </a:prstGeom>
          <a:noFill/>
        </p:spPr>
        <p:txBody>
          <a:bodyPr wrap="none" rtlCol="0">
            <a:spAutoFit/>
          </a:bodyPr>
          <a:lstStyle/>
          <a:p>
            <a:r>
              <a:rPr lang="zh-CN" altLang="en-US" dirty="0"/>
              <a:t>非对称量化</a:t>
            </a:r>
            <a:endParaRPr lang="en-US" altLang="zh-CN" dirty="0"/>
          </a:p>
        </p:txBody>
      </p:sp>
      <p:sp>
        <p:nvSpPr>
          <p:cNvPr id="5" name="文本框 4">
            <a:extLst>
              <a:ext uri="{FF2B5EF4-FFF2-40B4-BE49-F238E27FC236}">
                <a16:creationId xmlns:a16="http://schemas.microsoft.com/office/drawing/2014/main" id="{6B05D526-F997-8657-4369-124DAC7E5E71}"/>
              </a:ext>
            </a:extLst>
          </p:cNvPr>
          <p:cNvSpPr txBox="1"/>
          <p:nvPr/>
        </p:nvSpPr>
        <p:spPr>
          <a:xfrm>
            <a:off x="854214" y="2211438"/>
            <a:ext cx="1415772" cy="461665"/>
          </a:xfrm>
          <a:prstGeom prst="rect">
            <a:avLst/>
          </a:prstGeom>
          <a:noFill/>
        </p:spPr>
        <p:txBody>
          <a:bodyPr wrap="none" rtlCol="0">
            <a:spAutoFit/>
          </a:bodyPr>
          <a:lstStyle/>
          <a:p>
            <a:r>
              <a:rPr lang="zh-CN" altLang="en-US" dirty="0"/>
              <a:t>对称量化</a:t>
            </a:r>
            <a:endParaRPr lang="en-US" altLang="zh-CN" dirty="0"/>
          </a:p>
        </p:txBody>
      </p:sp>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D7F3B7F3-0C1F-D6F3-4CF5-9284592CFD63}"/>
                  </a:ext>
                </a:extLst>
              </p:cNvPr>
              <p:cNvSpPr txBox="1"/>
              <p:nvPr/>
            </p:nvSpPr>
            <p:spPr>
              <a:xfrm>
                <a:off x="854214" y="2663999"/>
                <a:ext cx="3969676" cy="922047"/>
              </a:xfrm>
              <a:prstGeom prst="rect">
                <a:avLst/>
              </a:prstGeom>
              <a:noFill/>
            </p:spPr>
            <p:txBody>
              <a:bodyPr wrap="none" lIns="0" tIns="0" rIns="0" bIns="0" rtlCol="0">
                <a:spAutoFit/>
              </a:bodyPr>
              <a:lstStyle/>
              <a:p>
                <a:r>
                  <a:rPr lang="zh-CN" altLang="en-US" b="0" dirty="0"/>
                  <a:t>量化</a:t>
                </a:r>
                <a14:m>
                  <m:oMath xmlns:m="http://schemas.openxmlformats.org/officeDocument/2006/math">
                    <m:r>
                      <a:rPr lang="zh-CN" altLang="en-US" i="1">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oMath>
                </a14:m>
                <a:endParaRPr lang="en-US" altLang="zh-CN" dirty="0"/>
              </a:p>
              <a:p>
                <a:r>
                  <a:rPr lang="zh-CN" altLang="en-US" dirty="0"/>
                  <a:t>反量化： </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oMath>
                </a14:m>
                <a:endParaRPr lang="zh-CN" altLang="en-US" dirty="0"/>
              </a:p>
            </p:txBody>
          </p:sp>
        </mc:Choice>
        <mc:Fallback xmlns="">
          <p:sp>
            <p:nvSpPr>
              <p:cNvPr id="6" name="文本框 5">
                <a:extLst>
                  <a:ext uri="{FF2B5EF4-FFF2-40B4-BE49-F238E27FC236}">
                    <a16:creationId xmlns:a16="http://schemas.microsoft.com/office/drawing/2014/main" id="{D7F3B7F3-0C1F-D6F3-4CF5-9284592CFD63}"/>
                  </a:ext>
                </a:extLst>
              </p:cNvPr>
              <p:cNvSpPr txBox="1">
                <a:spLocks noRot="1" noChangeAspect="1" noMove="1" noResize="1" noEditPoints="1" noAdjustHandles="1" noChangeArrowheads="1" noChangeShapeType="1" noTextEdit="1"/>
              </p:cNvSpPr>
              <p:nvPr/>
            </p:nvSpPr>
            <p:spPr>
              <a:xfrm>
                <a:off x="854214" y="2663999"/>
                <a:ext cx="3969676" cy="922047"/>
              </a:xfrm>
              <a:prstGeom prst="rect">
                <a:avLst/>
              </a:prstGeom>
              <a:blipFill>
                <a:blip r:embed="rId2"/>
                <a:stretch>
                  <a:fillRect l="-4792" r="-2556" b="-18919"/>
                </a:stretch>
              </a:blipFill>
            </p:spPr>
            <p:txBody>
              <a:bodyPr/>
              <a:lstStyle/>
              <a:p>
                <a:r>
                  <a:rPr lang="zh-CN" altLang="en-US">
                    <a:noFill/>
                  </a:rPr>
                  <a:t> </a:t>
                </a:r>
              </a:p>
            </p:txBody>
          </p:sp>
        </mc:Fallback>
      </mc:AlternateContent>
      <p:pic>
        <p:nvPicPr>
          <p:cNvPr id="9" name="图片 8">
            <a:extLst>
              <a:ext uri="{FF2B5EF4-FFF2-40B4-BE49-F238E27FC236}">
                <a16:creationId xmlns:a16="http://schemas.microsoft.com/office/drawing/2014/main" id="{31BBA23A-9F5E-1353-3D9E-28622CC970EF}"/>
              </a:ext>
            </a:extLst>
          </p:cNvPr>
          <p:cNvPicPr>
            <a:picLocks noChangeAspect="1"/>
          </p:cNvPicPr>
          <p:nvPr/>
        </p:nvPicPr>
        <p:blipFill>
          <a:blip r:embed="rId3"/>
          <a:stretch>
            <a:fillRect/>
          </a:stretch>
        </p:blipFill>
        <p:spPr>
          <a:xfrm>
            <a:off x="416648" y="3677767"/>
            <a:ext cx="11358703" cy="2693414"/>
          </a:xfrm>
          <a:prstGeom prst="rect">
            <a:avLst/>
          </a:prstGeom>
        </p:spPr>
      </p:pic>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E983392-DE06-98BE-BA06-9D55DF139E7E}"/>
                  </a:ext>
                </a:extLst>
              </p:cNvPr>
              <p:cNvSpPr txBox="1"/>
              <p:nvPr/>
            </p:nvSpPr>
            <p:spPr>
              <a:xfrm>
                <a:off x="6728763" y="2663999"/>
                <a:ext cx="4525983" cy="922047"/>
              </a:xfrm>
              <a:prstGeom prst="rect">
                <a:avLst/>
              </a:prstGeom>
              <a:noFill/>
            </p:spPr>
            <p:txBody>
              <a:bodyPr wrap="none" lIns="0" tIns="0" rIns="0" bIns="0" rtlCol="0">
                <a:spAutoFit/>
              </a:bodyPr>
              <a:lstStyle/>
              <a:p>
                <a:r>
                  <a:rPr lang="zh-CN" altLang="en-US" b="0" dirty="0"/>
                  <a:t>量化：</a:t>
                </a:r>
                <a14:m>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r>
                      <a:rPr lang="en-US" altLang="zh-CN" b="0" i="1" smtClean="0">
                        <a:latin typeface="Cambria Math" panose="02040503050406030204" pitchFamily="18" charset="0"/>
                      </a:rPr>
                      <m:t>𝑍</m:t>
                    </m:r>
                    <m:r>
                      <a:rPr lang="en-US" altLang="zh-CN" b="0" i="1" smtClean="0">
                        <a:latin typeface="Cambria Math" panose="02040503050406030204" pitchFamily="18" charset="0"/>
                      </a:rPr>
                      <m:t>)</m:t>
                    </m:r>
                  </m:oMath>
                </a14:m>
                <a:endParaRPr lang="en-US" altLang="zh-CN" dirty="0"/>
              </a:p>
              <a:p>
                <a:r>
                  <a:rPr lang="zh-CN" altLang="en-US" dirty="0"/>
                  <a:t>反量化： </a:t>
                </a:r>
                <a14:m>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𝑍</m:t>
                    </m:r>
                    <m:r>
                      <a:rPr lang="en-US" altLang="zh-CN" b="0" i="1" smtClean="0">
                        <a:latin typeface="Cambria Math" panose="02040503050406030204" pitchFamily="18" charset="0"/>
                      </a:rPr>
                      <m:t>)</m:t>
                    </m:r>
                  </m:oMath>
                </a14:m>
                <a:endParaRPr lang="zh-CN" altLang="en-US" dirty="0"/>
              </a:p>
            </p:txBody>
          </p:sp>
        </mc:Choice>
        <mc:Fallback xmlns="">
          <p:sp>
            <p:nvSpPr>
              <p:cNvPr id="10" name="文本框 9">
                <a:extLst>
                  <a:ext uri="{FF2B5EF4-FFF2-40B4-BE49-F238E27FC236}">
                    <a16:creationId xmlns:a16="http://schemas.microsoft.com/office/drawing/2014/main" id="{4E983392-DE06-98BE-BA06-9D55DF139E7E}"/>
                  </a:ext>
                </a:extLst>
              </p:cNvPr>
              <p:cNvSpPr txBox="1">
                <a:spLocks noRot="1" noChangeAspect="1" noMove="1" noResize="1" noEditPoints="1" noAdjustHandles="1" noChangeArrowheads="1" noChangeShapeType="1" noTextEdit="1"/>
              </p:cNvSpPr>
              <p:nvPr/>
            </p:nvSpPr>
            <p:spPr>
              <a:xfrm>
                <a:off x="6728763" y="2663999"/>
                <a:ext cx="4525983" cy="922047"/>
              </a:xfrm>
              <a:prstGeom prst="rect">
                <a:avLst/>
              </a:prstGeom>
              <a:blipFill>
                <a:blip r:embed="rId4"/>
                <a:stretch>
                  <a:fillRect l="-3911" r="-1955" b="-18919"/>
                </a:stretch>
              </a:blipFill>
            </p:spPr>
            <p:txBody>
              <a:bodyPr/>
              <a:lstStyle/>
              <a:p>
                <a:r>
                  <a:rPr lang="zh-CN" altLang="en-US">
                    <a:noFill/>
                  </a:rPr>
                  <a:t> </a:t>
                </a:r>
              </a:p>
            </p:txBody>
          </p:sp>
        </mc:Fallback>
      </mc:AlternateContent>
      <p:sp>
        <p:nvSpPr>
          <p:cNvPr id="4" name="文本框 3">
            <a:extLst>
              <a:ext uri="{FF2B5EF4-FFF2-40B4-BE49-F238E27FC236}">
                <a16:creationId xmlns:a16="http://schemas.microsoft.com/office/drawing/2014/main" id="{9CBBF40C-3B50-711C-D6F4-AD86CDF89FBB}"/>
              </a:ext>
            </a:extLst>
          </p:cNvPr>
          <p:cNvSpPr txBox="1"/>
          <p:nvPr/>
        </p:nvSpPr>
        <p:spPr>
          <a:xfrm>
            <a:off x="0" y="6341320"/>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698E4FC4-168C-70B0-43D0-85797E64EAE5}"/>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4033641" y="5496486"/>
            <a:ext cx="1182668" cy="1162430"/>
          </a:xfrm>
          <a:prstGeom prst="rect">
            <a:avLst/>
          </a:prstGeom>
        </p:spPr>
      </p:pic>
      <p:sp>
        <p:nvSpPr>
          <p:cNvPr id="11" name="流程图: 接点 10">
            <a:extLst>
              <a:ext uri="{FF2B5EF4-FFF2-40B4-BE49-F238E27FC236}">
                <a16:creationId xmlns:a16="http://schemas.microsoft.com/office/drawing/2014/main" id="{F65AEC8A-0B07-D0D6-B1D4-B83887C3A62B}"/>
              </a:ext>
            </a:extLst>
          </p:cNvPr>
          <p:cNvSpPr/>
          <p:nvPr/>
        </p:nvSpPr>
        <p:spPr>
          <a:xfrm>
            <a:off x="944879" y="5394153"/>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AF272E8-4E20-E9B3-07A0-6DA604ABF433}"/>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5213FED6-A5CB-F621-0A9D-BC01E866B13C}"/>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238415F4-B089-471F-3A2F-26EAFEAF0902}"/>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5494D85E-B218-99C8-3D78-59A8AA021ABA}"/>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332660509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量化概念</a:t>
            </a:r>
            <a:r>
              <a:rPr lang="en-US" altLang="zh-CN" sz="2667" b="1" dirty="0">
                <a:solidFill>
                  <a:srgbClr val="3A4795"/>
                </a:solidFill>
                <a:latin typeface="微软雅黑" panose="020B0503020204020204" pitchFamily="34" charset="-122"/>
              </a:rPr>
              <a:t>-</a:t>
            </a:r>
            <a:r>
              <a:rPr lang="zh-CN" altLang="en-US" sz="2667" b="1" dirty="0">
                <a:solidFill>
                  <a:srgbClr val="3A4795"/>
                </a:solidFill>
                <a:latin typeface="微软雅黑" panose="020B0503020204020204" pitchFamily="34" charset="-122"/>
              </a:rPr>
              <a:t>量化分类</a:t>
            </a:r>
            <a:endParaRPr lang="en-US" altLang="zh-CN" sz="2667" b="1" dirty="0">
              <a:solidFill>
                <a:srgbClr val="3A4795"/>
              </a:solidFill>
              <a:latin typeface="微软雅黑" panose="020B0503020204020204" pitchFamily="34" charset="-122"/>
            </a:endParaRPr>
          </a:p>
        </p:txBody>
      </p:sp>
      <p:sp>
        <p:nvSpPr>
          <p:cNvPr id="4" name="文本框 3">
            <a:extLst>
              <a:ext uri="{FF2B5EF4-FFF2-40B4-BE49-F238E27FC236}">
                <a16:creationId xmlns:a16="http://schemas.microsoft.com/office/drawing/2014/main" id="{89B263A2-685D-FC49-3E05-167465430625}"/>
              </a:ext>
            </a:extLst>
          </p:cNvPr>
          <p:cNvSpPr txBox="1"/>
          <p:nvPr/>
        </p:nvSpPr>
        <p:spPr>
          <a:xfrm>
            <a:off x="560069" y="1740589"/>
            <a:ext cx="2403222" cy="1688411"/>
          </a:xfrm>
          <a:prstGeom prst="rect">
            <a:avLst/>
          </a:prstGeom>
          <a:noFill/>
        </p:spPr>
        <p:txBody>
          <a:bodyPr wrap="none" rtlCol="0">
            <a:spAutoFit/>
          </a:bodyPr>
          <a:lstStyle/>
          <a:p>
            <a:pPr>
              <a:lnSpc>
                <a:spcPct val="150000"/>
              </a:lnSpc>
            </a:pPr>
            <a:r>
              <a:rPr lang="zh-CN" altLang="en-US" dirty="0"/>
              <a:t>量化粒度</a:t>
            </a:r>
            <a:endParaRPr lang="en-US" altLang="zh-CN" dirty="0"/>
          </a:p>
          <a:p>
            <a:pPr>
              <a:lnSpc>
                <a:spcPct val="150000"/>
              </a:lnSpc>
            </a:pPr>
            <a:r>
              <a:rPr lang="en-US" altLang="zh-CN" dirty="0"/>
              <a:t>        </a:t>
            </a:r>
            <a:r>
              <a:rPr lang="zh-CN" altLang="en-US" dirty="0"/>
              <a:t>逐层量化</a:t>
            </a:r>
            <a:endParaRPr lang="en-US" altLang="zh-CN" dirty="0"/>
          </a:p>
          <a:p>
            <a:pPr>
              <a:lnSpc>
                <a:spcPct val="150000"/>
              </a:lnSpc>
            </a:pPr>
            <a:r>
              <a:rPr lang="en-US" altLang="zh-CN" dirty="0"/>
              <a:t>        </a:t>
            </a:r>
            <a:r>
              <a:rPr lang="zh-CN" altLang="en-US" dirty="0"/>
              <a:t>逐通道量化</a:t>
            </a:r>
            <a:endParaRPr lang="en-US" altLang="zh-CN" dirty="0"/>
          </a:p>
        </p:txBody>
      </p:sp>
      <p:sp>
        <p:nvSpPr>
          <p:cNvPr id="8" name="文本框 7">
            <a:extLst>
              <a:ext uri="{FF2B5EF4-FFF2-40B4-BE49-F238E27FC236}">
                <a16:creationId xmlns:a16="http://schemas.microsoft.com/office/drawing/2014/main" id="{2C8610E3-AA57-D1EE-8860-0757395C5FB5}"/>
              </a:ext>
            </a:extLst>
          </p:cNvPr>
          <p:cNvSpPr txBox="1"/>
          <p:nvPr/>
        </p:nvSpPr>
        <p:spPr>
          <a:xfrm>
            <a:off x="560069" y="3556188"/>
            <a:ext cx="2095445" cy="1688411"/>
          </a:xfrm>
          <a:prstGeom prst="rect">
            <a:avLst/>
          </a:prstGeom>
          <a:noFill/>
        </p:spPr>
        <p:txBody>
          <a:bodyPr wrap="none" rtlCol="0">
            <a:spAutoFit/>
          </a:bodyPr>
          <a:lstStyle/>
          <a:p>
            <a:pPr>
              <a:lnSpc>
                <a:spcPct val="150000"/>
              </a:lnSpc>
            </a:pPr>
            <a:r>
              <a:rPr lang="zh-CN" altLang="en-US" dirty="0"/>
              <a:t>量化位宽</a:t>
            </a:r>
            <a:endParaRPr lang="en-US" altLang="zh-CN" dirty="0"/>
          </a:p>
          <a:p>
            <a:pPr>
              <a:lnSpc>
                <a:spcPct val="150000"/>
              </a:lnSpc>
            </a:pPr>
            <a:r>
              <a:rPr lang="en-US" altLang="zh-CN" dirty="0"/>
              <a:t>        </a:t>
            </a:r>
            <a:r>
              <a:rPr lang="zh-CN" altLang="en-US" dirty="0"/>
              <a:t>统一精度</a:t>
            </a:r>
            <a:endParaRPr lang="en-US" altLang="zh-CN" dirty="0"/>
          </a:p>
          <a:p>
            <a:pPr>
              <a:lnSpc>
                <a:spcPct val="150000"/>
              </a:lnSpc>
            </a:pPr>
            <a:r>
              <a:rPr lang="en-US" altLang="zh-CN" dirty="0"/>
              <a:t>        </a:t>
            </a:r>
            <a:r>
              <a:rPr lang="zh-CN" altLang="en-US" dirty="0"/>
              <a:t>混合精度</a:t>
            </a:r>
            <a:endParaRPr lang="en-US" altLang="zh-CN" dirty="0"/>
          </a:p>
        </p:txBody>
      </p:sp>
      <p:pic>
        <p:nvPicPr>
          <p:cNvPr id="12" name="图片 11">
            <a:extLst>
              <a:ext uri="{FF2B5EF4-FFF2-40B4-BE49-F238E27FC236}">
                <a16:creationId xmlns:a16="http://schemas.microsoft.com/office/drawing/2014/main" id="{2B780C8E-FAFB-A13E-ABA0-5CD220A20731}"/>
              </a:ext>
            </a:extLst>
          </p:cNvPr>
          <p:cNvPicPr>
            <a:picLocks noChangeAspect="1"/>
          </p:cNvPicPr>
          <p:nvPr/>
        </p:nvPicPr>
        <p:blipFill>
          <a:blip r:embed="rId2"/>
          <a:stretch>
            <a:fillRect/>
          </a:stretch>
        </p:blipFill>
        <p:spPr>
          <a:xfrm>
            <a:off x="5001014" y="1900236"/>
            <a:ext cx="6039027" cy="3905521"/>
          </a:xfrm>
          <a:prstGeom prst="rect">
            <a:avLst/>
          </a:prstGeom>
        </p:spPr>
      </p:pic>
      <p:sp>
        <p:nvSpPr>
          <p:cNvPr id="2" name="文本框 1">
            <a:extLst>
              <a:ext uri="{FF2B5EF4-FFF2-40B4-BE49-F238E27FC236}">
                <a16:creationId xmlns:a16="http://schemas.microsoft.com/office/drawing/2014/main" id="{6B7939DB-01AC-EC52-B35E-813455839DAE}"/>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7C26A78F-8D22-84D2-459B-C06FAEAE7B1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5" name="流程图: 接点 4">
            <a:extLst>
              <a:ext uri="{FF2B5EF4-FFF2-40B4-BE49-F238E27FC236}">
                <a16:creationId xmlns:a16="http://schemas.microsoft.com/office/drawing/2014/main" id="{993610FE-B639-3F39-CA7C-A9F2C8FA7F12}"/>
              </a:ext>
            </a:extLst>
          </p:cNvPr>
          <p:cNvSpPr/>
          <p:nvPr/>
        </p:nvSpPr>
        <p:spPr>
          <a:xfrm>
            <a:off x="1328816" y="540141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BCE0F7E6-4FBE-44DB-51BE-4987E0761C05}"/>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9" name="流程图: 接点 8">
            <a:extLst>
              <a:ext uri="{FF2B5EF4-FFF2-40B4-BE49-F238E27FC236}">
                <a16:creationId xmlns:a16="http://schemas.microsoft.com/office/drawing/2014/main" id="{323CFC0D-2CE0-D9CD-ECD4-808A907C2CED}"/>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714B37B-D126-72DA-05CE-98299C9F328A}"/>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1" name="文本框 10">
            <a:extLst>
              <a:ext uri="{FF2B5EF4-FFF2-40B4-BE49-F238E27FC236}">
                <a16:creationId xmlns:a16="http://schemas.microsoft.com/office/drawing/2014/main" id="{B6386E13-ED7A-A541-99F5-816A59F0DDB1}"/>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3745154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量化方式</a:t>
            </a:r>
            <a:r>
              <a:rPr lang="en-US" altLang="zh-CN" sz="2667" b="1" dirty="0">
                <a:solidFill>
                  <a:srgbClr val="3A4795"/>
                </a:solidFill>
                <a:latin typeface="微软雅黑" panose="020B0503020204020204" pitchFamily="34" charset="-122"/>
              </a:rPr>
              <a:t>-</a:t>
            </a:r>
            <a:r>
              <a:rPr lang="zh-CN" altLang="en-US" sz="2667" b="1" dirty="0">
                <a:solidFill>
                  <a:srgbClr val="3A4795"/>
                </a:solidFill>
                <a:latin typeface="微软雅黑" panose="020B0503020204020204" pitchFamily="34" charset="-122"/>
              </a:rPr>
              <a:t>训练后量化</a:t>
            </a:r>
            <a:endParaRPr lang="en-US" altLang="zh-CN" sz="2667" b="1" dirty="0">
              <a:solidFill>
                <a:srgbClr val="3A4795"/>
              </a:solidFill>
              <a:latin typeface="微软雅黑" panose="020B0503020204020204" pitchFamily="34" charset="-122"/>
            </a:endParaRPr>
          </a:p>
        </p:txBody>
      </p:sp>
      <p:sp>
        <p:nvSpPr>
          <p:cNvPr id="5" name="文本框 4">
            <a:extLst>
              <a:ext uri="{FF2B5EF4-FFF2-40B4-BE49-F238E27FC236}">
                <a16:creationId xmlns:a16="http://schemas.microsoft.com/office/drawing/2014/main" id="{D394642A-BC8F-3280-C47B-F3A80AE7B98C}"/>
              </a:ext>
            </a:extLst>
          </p:cNvPr>
          <p:cNvSpPr txBox="1"/>
          <p:nvPr/>
        </p:nvSpPr>
        <p:spPr>
          <a:xfrm>
            <a:off x="540296" y="3429000"/>
            <a:ext cx="1107996" cy="461665"/>
          </a:xfrm>
          <a:prstGeom prst="rect">
            <a:avLst/>
          </a:prstGeom>
          <a:noFill/>
        </p:spPr>
        <p:txBody>
          <a:bodyPr wrap="none" rtlCol="0">
            <a:spAutoFit/>
          </a:bodyPr>
          <a:lstStyle/>
          <a:p>
            <a:r>
              <a:rPr lang="zh-CN" altLang="en-US" dirty="0"/>
              <a:t>全量化</a:t>
            </a:r>
          </a:p>
        </p:txBody>
      </p:sp>
      <p:sp>
        <p:nvSpPr>
          <p:cNvPr id="6" name="文本框 5">
            <a:extLst>
              <a:ext uri="{FF2B5EF4-FFF2-40B4-BE49-F238E27FC236}">
                <a16:creationId xmlns:a16="http://schemas.microsoft.com/office/drawing/2014/main" id="{4D55A9A2-11B1-C0BC-8F42-B4A5FC36683F}"/>
              </a:ext>
            </a:extLst>
          </p:cNvPr>
          <p:cNvSpPr txBox="1"/>
          <p:nvPr/>
        </p:nvSpPr>
        <p:spPr>
          <a:xfrm>
            <a:off x="540297" y="1799358"/>
            <a:ext cx="6846242" cy="1200329"/>
          </a:xfrm>
          <a:prstGeom prst="rect">
            <a:avLst/>
          </a:prstGeom>
          <a:noFill/>
        </p:spPr>
        <p:txBody>
          <a:bodyPr wrap="square" rtlCol="0">
            <a:spAutoFit/>
          </a:bodyPr>
          <a:lstStyle/>
          <a:p>
            <a:r>
              <a:rPr lang="zh-CN" altLang="en-US" dirty="0"/>
              <a:t>权重量化</a:t>
            </a:r>
            <a:endParaRPr lang="en-US" altLang="zh-CN" dirty="0"/>
          </a:p>
          <a:p>
            <a:r>
              <a:rPr lang="en-US" altLang="zh-CN" dirty="0"/>
              <a:t>        </a:t>
            </a:r>
            <a:r>
              <a:rPr lang="zh-CN" altLang="en-US" dirty="0"/>
              <a:t>量化模型的权重，仅压缩模型大小，推理时先将权重反量化为浮点值</a:t>
            </a:r>
          </a:p>
        </p:txBody>
      </p:sp>
      <p:sp>
        <p:nvSpPr>
          <p:cNvPr id="8" name="文本框 7">
            <a:extLst>
              <a:ext uri="{FF2B5EF4-FFF2-40B4-BE49-F238E27FC236}">
                <a16:creationId xmlns:a16="http://schemas.microsoft.com/office/drawing/2014/main" id="{1A7F58EC-C750-E1C6-A8CB-0B2AD6CB9A20}"/>
              </a:ext>
            </a:extLst>
          </p:cNvPr>
          <p:cNvSpPr txBox="1"/>
          <p:nvPr/>
        </p:nvSpPr>
        <p:spPr>
          <a:xfrm>
            <a:off x="917488" y="3938653"/>
            <a:ext cx="3887976" cy="1569660"/>
          </a:xfrm>
          <a:prstGeom prst="rect">
            <a:avLst/>
          </a:prstGeom>
          <a:noFill/>
        </p:spPr>
        <p:txBody>
          <a:bodyPr wrap="square" rtlCol="0">
            <a:spAutoFit/>
          </a:bodyPr>
          <a:lstStyle/>
          <a:p>
            <a:r>
              <a:rPr lang="zh-CN" altLang="en-US" dirty="0"/>
              <a:t>    静态量化：离线计算权重与激活的量化参数</a:t>
            </a:r>
            <a:endParaRPr lang="en-US" altLang="zh-CN" dirty="0"/>
          </a:p>
          <a:p>
            <a:r>
              <a:rPr lang="zh-CN" altLang="en-US" dirty="0"/>
              <a:t>    动态量化：推理时动态计算激活的量化参数</a:t>
            </a:r>
          </a:p>
        </p:txBody>
      </p:sp>
      <p:pic>
        <p:nvPicPr>
          <p:cNvPr id="10" name="图片 9">
            <a:extLst>
              <a:ext uri="{FF2B5EF4-FFF2-40B4-BE49-F238E27FC236}">
                <a16:creationId xmlns:a16="http://schemas.microsoft.com/office/drawing/2014/main" id="{6DF81E25-513D-3129-3BB4-443D91EB4B71}"/>
              </a:ext>
            </a:extLst>
          </p:cNvPr>
          <p:cNvPicPr>
            <a:picLocks noChangeAspect="1"/>
          </p:cNvPicPr>
          <p:nvPr/>
        </p:nvPicPr>
        <p:blipFill>
          <a:blip r:embed="rId2"/>
          <a:stretch>
            <a:fillRect/>
          </a:stretch>
        </p:blipFill>
        <p:spPr>
          <a:xfrm>
            <a:off x="4719166" y="2822071"/>
            <a:ext cx="2667372" cy="3410426"/>
          </a:xfrm>
          <a:prstGeom prst="rect">
            <a:avLst/>
          </a:prstGeom>
        </p:spPr>
      </p:pic>
      <p:pic>
        <p:nvPicPr>
          <p:cNvPr id="2" name="图片 1">
            <a:extLst>
              <a:ext uri="{FF2B5EF4-FFF2-40B4-BE49-F238E27FC236}">
                <a16:creationId xmlns:a16="http://schemas.microsoft.com/office/drawing/2014/main" id="{06B1AD89-99A7-1253-C5BF-8DAB1DF20EC0}"/>
              </a:ext>
            </a:extLst>
          </p:cNvPr>
          <p:cNvPicPr>
            <a:picLocks noChangeAspect="1"/>
          </p:cNvPicPr>
          <p:nvPr/>
        </p:nvPicPr>
        <p:blipFill>
          <a:blip r:embed="rId3"/>
          <a:stretch>
            <a:fillRect/>
          </a:stretch>
        </p:blipFill>
        <p:spPr>
          <a:xfrm>
            <a:off x="8234207" y="2790303"/>
            <a:ext cx="3526626" cy="2200724"/>
          </a:xfrm>
          <a:prstGeom prst="rect">
            <a:avLst/>
          </a:prstGeom>
        </p:spPr>
      </p:pic>
      <p:sp>
        <p:nvSpPr>
          <p:cNvPr id="3" name="文本框 2">
            <a:extLst>
              <a:ext uri="{FF2B5EF4-FFF2-40B4-BE49-F238E27FC236}">
                <a16:creationId xmlns:a16="http://schemas.microsoft.com/office/drawing/2014/main" id="{B2AE65F0-650B-1F63-027B-CF4572BD329D}"/>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4" name="图片 3">
            <a:extLst>
              <a:ext uri="{FF2B5EF4-FFF2-40B4-BE49-F238E27FC236}">
                <a16:creationId xmlns:a16="http://schemas.microsoft.com/office/drawing/2014/main" id="{563A2E8A-B2C7-6B10-C93D-F85E76E41066}"/>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3AE91E75-35E4-9C6D-AC48-57E0CA61BFEB}"/>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596E61FD-82EE-F187-9D8A-9F05CFA6B601}"/>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DEBBA7EA-3CEF-1298-9D4D-4FBFD0A195D4}"/>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D8260EA3-C0D9-39D6-D949-2AC03F8720A6}"/>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E57B6D77-8B64-4190-67A7-7D34B92C4D18}"/>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31232845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量化方式</a:t>
            </a:r>
            <a:r>
              <a:rPr lang="en-US" altLang="zh-CN" sz="2667" b="1" dirty="0">
                <a:solidFill>
                  <a:srgbClr val="3A4795"/>
                </a:solidFill>
                <a:latin typeface="微软雅黑" panose="020B0503020204020204" pitchFamily="34" charset="-122"/>
              </a:rPr>
              <a:t>-</a:t>
            </a:r>
            <a:r>
              <a:rPr lang="zh-CN" altLang="en-US" sz="2667" b="1" dirty="0">
                <a:solidFill>
                  <a:srgbClr val="3A4795"/>
                </a:solidFill>
                <a:latin typeface="微软雅黑" panose="020B0503020204020204" pitchFamily="34" charset="-122"/>
              </a:rPr>
              <a:t>量化感知训练</a:t>
            </a:r>
            <a:endParaRPr lang="en-US" altLang="zh-CN" sz="2667" b="1" dirty="0">
              <a:solidFill>
                <a:srgbClr val="3A4795"/>
              </a:solidFill>
              <a:latin typeface="微软雅黑" panose="020B0503020204020204" pitchFamily="34" charset="-122"/>
            </a:endParaRPr>
          </a:p>
        </p:txBody>
      </p:sp>
      <p:sp>
        <p:nvSpPr>
          <p:cNvPr id="5" name="文本框 4">
            <a:extLst>
              <a:ext uri="{FF2B5EF4-FFF2-40B4-BE49-F238E27FC236}">
                <a16:creationId xmlns:a16="http://schemas.microsoft.com/office/drawing/2014/main" id="{D49D6070-D790-7DF8-EAB4-0F356F81A2E2}"/>
              </a:ext>
            </a:extLst>
          </p:cNvPr>
          <p:cNvSpPr txBox="1"/>
          <p:nvPr/>
        </p:nvSpPr>
        <p:spPr>
          <a:xfrm>
            <a:off x="519164" y="1492905"/>
            <a:ext cx="3262432" cy="461665"/>
          </a:xfrm>
          <a:prstGeom prst="rect">
            <a:avLst/>
          </a:prstGeom>
          <a:noFill/>
        </p:spPr>
        <p:txBody>
          <a:bodyPr wrap="none" rtlCol="0">
            <a:spAutoFit/>
          </a:bodyPr>
          <a:lstStyle/>
          <a:p>
            <a:r>
              <a:rPr lang="zh-CN" altLang="en-US" dirty="0"/>
              <a:t>通过训练调整量化参数</a:t>
            </a: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07555CF4-640D-93EB-AEDE-861F57E0A0F9}"/>
                  </a:ext>
                </a:extLst>
              </p:cNvPr>
              <p:cNvSpPr txBox="1"/>
              <p:nvPr/>
            </p:nvSpPr>
            <p:spPr>
              <a:xfrm>
                <a:off x="519164" y="2046133"/>
                <a:ext cx="5244128" cy="645048"/>
              </a:xfrm>
              <a:prstGeom prst="rect">
                <a:avLst/>
              </a:prstGeom>
              <a:noFill/>
            </p:spPr>
            <p:txBody>
              <a:bodyPr wrap="none" rtlCol="0">
                <a:spAutoFit/>
              </a:bodyPr>
              <a:lstStyle/>
              <a:p>
                <a:r>
                  <a:rPr lang="en-US" altLang="zh-CN" dirty="0"/>
                  <a:t>Quantizer</a:t>
                </a:r>
                <a:r>
                  <a:rPr lang="zh-CN" altLang="en-US" dirty="0"/>
                  <a:t>：</a:t>
                </a:r>
                <a14:m>
                  <m:oMath xmlns:m="http://schemas.openxmlformats.org/officeDocument/2006/math">
                    <m:acc>
                      <m:accPr>
                        <m:chr m:val="̃"/>
                        <m:ctrlPr>
                          <a:rPr lang="en-US" altLang="zh-CN" b="0" i="1" smtClean="0">
                            <a:latin typeface="Cambria Math" panose="02040503050406030204" pitchFamily="18" charset="0"/>
                          </a:rPr>
                        </m:ctrlPr>
                      </m:accPr>
                      <m:e>
                        <m:r>
                          <a:rPr lang="en-US" altLang="zh-CN" b="0" i="1" smtClean="0">
                            <a:latin typeface="Cambria Math" panose="02040503050406030204" pitchFamily="18" charset="0"/>
                          </a:rPr>
                          <m:t>𝑟</m:t>
                        </m:r>
                      </m:e>
                    </m:acc>
                    <m:r>
                      <a:rPr lang="en-US" altLang="zh-CN" b="0" i="1" smtClean="0">
                        <a:latin typeface="Cambria Math" panose="02040503050406030204" pitchFamily="18" charset="0"/>
                      </a:rPr>
                      <m:t>=</m:t>
                    </m:r>
                    <m:r>
                      <a:rPr lang="en-US" altLang="zh-CN" b="0" i="1" smtClean="0">
                        <a:latin typeface="Cambria Math" panose="02040503050406030204" pitchFamily="18" charset="0"/>
                      </a:rPr>
                      <m:t>𝑠</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oMath>
                </a14:m>
                <a:endParaRPr lang="zh-CN" altLang="en-US" dirty="0"/>
              </a:p>
            </p:txBody>
          </p:sp>
        </mc:Choice>
        <mc:Fallback xmlns="">
          <p:sp>
            <p:nvSpPr>
              <p:cNvPr id="8" name="文本框 7">
                <a:extLst>
                  <a:ext uri="{FF2B5EF4-FFF2-40B4-BE49-F238E27FC236}">
                    <a16:creationId xmlns:a16="http://schemas.microsoft.com/office/drawing/2014/main" id="{07555CF4-640D-93EB-AEDE-861F57E0A0F9}"/>
                  </a:ext>
                </a:extLst>
              </p:cNvPr>
              <p:cNvSpPr txBox="1">
                <a:spLocks noRot="1" noChangeAspect="1" noMove="1" noResize="1" noEditPoints="1" noAdjustHandles="1" noChangeArrowheads="1" noChangeShapeType="1" noTextEdit="1"/>
              </p:cNvSpPr>
              <p:nvPr/>
            </p:nvSpPr>
            <p:spPr>
              <a:xfrm>
                <a:off x="519164" y="2046133"/>
                <a:ext cx="5244128" cy="645048"/>
              </a:xfrm>
              <a:prstGeom prst="rect">
                <a:avLst/>
              </a:prstGeom>
              <a:blipFill>
                <a:blip r:embed="rId2"/>
                <a:stretch>
                  <a:fillRect l="-1691" r="-242" b="-7843"/>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6445D7A1-D7BC-E42C-B72D-5FBC58483535}"/>
              </a:ext>
            </a:extLst>
          </p:cNvPr>
          <p:cNvPicPr>
            <a:picLocks noChangeAspect="1"/>
          </p:cNvPicPr>
          <p:nvPr/>
        </p:nvPicPr>
        <p:blipFill>
          <a:blip r:embed="rId3"/>
          <a:stretch>
            <a:fillRect/>
          </a:stretch>
        </p:blipFill>
        <p:spPr>
          <a:xfrm>
            <a:off x="761193" y="2691181"/>
            <a:ext cx="4760069" cy="3763569"/>
          </a:xfrm>
          <a:prstGeom prst="rect">
            <a:avLst/>
          </a:prstGeom>
        </p:spPr>
      </p:pic>
      <p:pic>
        <p:nvPicPr>
          <p:cNvPr id="2" name="图片 1">
            <a:extLst>
              <a:ext uri="{FF2B5EF4-FFF2-40B4-BE49-F238E27FC236}">
                <a16:creationId xmlns:a16="http://schemas.microsoft.com/office/drawing/2014/main" id="{22CD0A22-0681-DE3C-ABAD-ECAB4F474B78}"/>
              </a:ext>
            </a:extLst>
          </p:cNvPr>
          <p:cNvPicPr>
            <a:picLocks noChangeAspect="1"/>
          </p:cNvPicPr>
          <p:nvPr/>
        </p:nvPicPr>
        <p:blipFill>
          <a:blip r:embed="rId4"/>
          <a:stretch>
            <a:fillRect/>
          </a:stretch>
        </p:blipFill>
        <p:spPr>
          <a:xfrm>
            <a:off x="7170093" y="2371693"/>
            <a:ext cx="4260714" cy="2714355"/>
          </a:xfrm>
          <a:prstGeom prst="rect">
            <a:avLst/>
          </a:prstGeom>
        </p:spPr>
      </p:pic>
      <p:sp>
        <p:nvSpPr>
          <p:cNvPr id="3" name="文本框 2">
            <a:extLst>
              <a:ext uri="{FF2B5EF4-FFF2-40B4-BE49-F238E27FC236}">
                <a16:creationId xmlns:a16="http://schemas.microsoft.com/office/drawing/2014/main" id="{ED635E6C-0ED3-1E51-4503-4F730D2CEB8D}"/>
              </a:ext>
            </a:extLst>
          </p:cNvPr>
          <p:cNvSpPr txBox="1"/>
          <p:nvPr/>
        </p:nvSpPr>
        <p:spPr>
          <a:xfrm>
            <a:off x="7740701" y="6203676"/>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4" name="图片 3">
            <a:extLst>
              <a:ext uri="{FF2B5EF4-FFF2-40B4-BE49-F238E27FC236}">
                <a16:creationId xmlns:a16="http://schemas.microsoft.com/office/drawing/2014/main" id="{7DF554E7-3B79-6A34-2FF1-25EF60F581CC}"/>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9969581" y="5451456"/>
            <a:ext cx="1182668" cy="1162430"/>
          </a:xfrm>
          <a:prstGeom prst="rect">
            <a:avLst/>
          </a:prstGeom>
        </p:spPr>
      </p:pic>
      <p:sp>
        <p:nvSpPr>
          <p:cNvPr id="6" name="流程图: 接点 5">
            <a:extLst>
              <a:ext uri="{FF2B5EF4-FFF2-40B4-BE49-F238E27FC236}">
                <a16:creationId xmlns:a16="http://schemas.microsoft.com/office/drawing/2014/main" id="{F4678DB7-5A33-D77D-85D1-0CC3173E3C53}"/>
              </a:ext>
            </a:extLst>
          </p:cNvPr>
          <p:cNvSpPr/>
          <p:nvPr/>
        </p:nvSpPr>
        <p:spPr>
          <a:xfrm>
            <a:off x="8685580" y="5256509"/>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74158A33-15D4-9DCB-7156-52E8535B2053}"/>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2644A6F5-4790-B837-1872-7907BEBE7183}"/>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09BBE5D3-E952-EDF8-1615-63268E8AD942}"/>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D0E58783-B910-6F2B-6349-DBDA3CC26947}"/>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9030206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量化方式</a:t>
            </a:r>
            <a:r>
              <a:rPr lang="en-US" altLang="zh-CN" sz="2667" b="1" dirty="0">
                <a:solidFill>
                  <a:srgbClr val="3A4795"/>
                </a:solidFill>
                <a:latin typeface="微软雅黑" panose="020B0503020204020204" pitchFamily="34" charset="-122"/>
              </a:rPr>
              <a:t>-</a:t>
            </a:r>
            <a:r>
              <a:rPr lang="zh-CN" altLang="en-US" sz="2667" b="1" dirty="0">
                <a:solidFill>
                  <a:srgbClr val="3A4795"/>
                </a:solidFill>
                <a:latin typeface="微软雅黑" panose="020B0503020204020204" pitchFamily="34" charset="-122"/>
              </a:rPr>
              <a:t>量化感知训练</a:t>
            </a:r>
            <a:endParaRPr lang="en-US" altLang="zh-CN" sz="2667" b="1" dirty="0">
              <a:solidFill>
                <a:srgbClr val="3A4795"/>
              </a:solidFill>
              <a:latin typeface="微软雅黑" panose="020B0503020204020204" pitchFamily="34" charset="-122"/>
            </a:endParaRPr>
          </a:p>
        </p:txBody>
      </p:sp>
      <p:pic>
        <p:nvPicPr>
          <p:cNvPr id="3" name="图片 2">
            <a:extLst>
              <a:ext uri="{FF2B5EF4-FFF2-40B4-BE49-F238E27FC236}">
                <a16:creationId xmlns:a16="http://schemas.microsoft.com/office/drawing/2014/main" id="{36E73CAF-8935-F03C-542D-2A1F5961F605}"/>
              </a:ext>
            </a:extLst>
          </p:cNvPr>
          <p:cNvPicPr>
            <a:picLocks noChangeAspect="1"/>
          </p:cNvPicPr>
          <p:nvPr/>
        </p:nvPicPr>
        <p:blipFill>
          <a:blip r:embed="rId2"/>
          <a:stretch>
            <a:fillRect/>
          </a:stretch>
        </p:blipFill>
        <p:spPr>
          <a:xfrm>
            <a:off x="694341" y="2286000"/>
            <a:ext cx="8174419" cy="3886200"/>
          </a:xfrm>
          <a:prstGeom prst="rect">
            <a:avLst/>
          </a:prstGeom>
        </p:spPr>
      </p:pic>
      <p:sp>
        <p:nvSpPr>
          <p:cNvPr id="2" name="文本框 1">
            <a:extLst>
              <a:ext uri="{FF2B5EF4-FFF2-40B4-BE49-F238E27FC236}">
                <a16:creationId xmlns:a16="http://schemas.microsoft.com/office/drawing/2014/main" id="{E70C1367-8B3C-630B-BDEF-38445369BDAA}"/>
              </a:ext>
            </a:extLst>
          </p:cNvPr>
          <p:cNvSpPr txBox="1"/>
          <p:nvPr/>
        </p:nvSpPr>
        <p:spPr>
          <a:xfrm>
            <a:off x="727482" y="1525365"/>
            <a:ext cx="4907113" cy="461665"/>
          </a:xfrm>
          <a:prstGeom prst="rect">
            <a:avLst/>
          </a:prstGeom>
          <a:noFill/>
        </p:spPr>
        <p:txBody>
          <a:bodyPr wrap="none" rtlCol="0">
            <a:spAutoFit/>
          </a:bodyPr>
          <a:lstStyle/>
          <a:p>
            <a:r>
              <a:rPr lang="en-US" altLang="zh-CN" dirty="0"/>
              <a:t>straight-through estimator</a:t>
            </a:r>
            <a:r>
              <a:rPr lang="zh-CN" altLang="en-US" dirty="0"/>
              <a:t>（</a:t>
            </a:r>
            <a:r>
              <a:rPr lang="en-US" altLang="zh-CN" dirty="0"/>
              <a:t>STE</a:t>
            </a:r>
            <a:r>
              <a:rPr lang="zh-CN" altLang="en-US" dirty="0"/>
              <a:t>）</a:t>
            </a:r>
          </a:p>
        </p:txBody>
      </p:sp>
      <p:sp>
        <p:nvSpPr>
          <p:cNvPr id="4" name="文本框 3">
            <a:extLst>
              <a:ext uri="{FF2B5EF4-FFF2-40B4-BE49-F238E27FC236}">
                <a16:creationId xmlns:a16="http://schemas.microsoft.com/office/drawing/2014/main" id="{7F98A4DA-6D1D-2BFF-AD64-98D1DE130482}"/>
              </a:ext>
            </a:extLst>
          </p:cNvPr>
          <p:cNvSpPr txBox="1"/>
          <p:nvPr/>
        </p:nvSpPr>
        <p:spPr>
          <a:xfrm>
            <a:off x="8477460" y="6332454"/>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5" name="图片 4">
            <a:extLst>
              <a:ext uri="{FF2B5EF4-FFF2-40B4-BE49-F238E27FC236}">
                <a16:creationId xmlns:a16="http://schemas.microsoft.com/office/drawing/2014/main" id="{8B3641B7-0824-E798-A7AC-351677EDFDFB}"/>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53462" t="20366" r="20656" b="34409"/>
          <a:stretch/>
        </p:blipFill>
        <p:spPr>
          <a:xfrm>
            <a:off x="10706340" y="5580234"/>
            <a:ext cx="1182668" cy="1162430"/>
          </a:xfrm>
          <a:prstGeom prst="rect">
            <a:avLst/>
          </a:prstGeom>
        </p:spPr>
      </p:pic>
      <p:sp>
        <p:nvSpPr>
          <p:cNvPr id="6" name="流程图: 接点 5">
            <a:extLst>
              <a:ext uri="{FF2B5EF4-FFF2-40B4-BE49-F238E27FC236}">
                <a16:creationId xmlns:a16="http://schemas.microsoft.com/office/drawing/2014/main" id="{A52DBD91-5159-80E9-D6BD-9EC49E5C5B5F}"/>
              </a:ext>
            </a:extLst>
          </p:cNvPr>
          <p:cNvSpPr/>
          <p:nvPr/>
        </p:nvSpPr>
        <p:spPr>
          <a:xfrm>
            <a:off x="9422339" y="5385287"/>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BF619BC9-9C3C-C008-B5F3-1278DFF2D72F}"/>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9" name="流程图: 接点 8">
            <a:extLst>
              <a:ext uri="{FF2B5EF4-FFF2-40B4-BE49-F238E27FC236}">
                <a16:creationId xmlns:a16="http://schemas.microsoft.com/office/drawing/2014/main" id="{F4F08614-708C-EF1D-9EEB-85C276B86157}"/>
              </a:ext>
            </a:extLst>
          </p:cNvPr>
          <p:cNvSpPr/>
          <p:nvPr/>
        </p:nvSpPr>
        <p:spPr>
          <a:xfrm>
            <a:off x="9005494" y="56970"/>
            <a:ext cx="1055401" cy="1018793"/>
          </a:xfrm>
          <a:prstGeom prst="flowChartConnector">
            <a:avLst/>
          </a:prstGeom>
          <a:blipFill dpi="0" rotWithShape="1">
            <a:blip r:embed="rId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BE8D3423-5746-9612-D14B-6BC34195AA76}"/>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1" name="文本框 10">
            <a:extLst>
              <a:ext uri="{FF2B5EF4-FFF2-40B4-BE49-F238E27FC236}">
                <a16:creationId xmlns:a16="http://schemas.microsoft.com/office/drawing/2014/main" id="{C457933F-37A3-96C2-D22C-90D2BB915F28}"/>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202159512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校准方法</a:t>
            </a:r>
            <a:endParaRPr lang="en-US" altLang="zh-CN" sz="2667" b="1" dirty="0">
              <a:solidFill>
                <a:srgbClr val="3A4795"/>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C095BB6-0312-A713-17FF-F6099320DA50}"/>
                  </a:ext>
                </a:extLst>
              </p:cNvPr>
              <p:cNvSpPr txBox="1"/>
              <p:nvPr/>
            </p:nvSpPr>
            <p:spPr>
              <a:xfrm>
                <a:off x="4280535" y="1521010"/>
                <a:ext cx="1948815" cy="6988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𝑡h𝑟𝑒𝑠h𝑜𝑙𝑑</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𝑏</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den>
                      </m:f>
                    </m:oMath>
                  </m:oMathPara>
                </a14:m>
                <a:endParaRPr lang="zh-CN" altLang="en-US" dirty="0"/>
              </a:p>
            </p:txBody>
          </p:sp>
        </mc:Choice>
        <mc:Fallback xmlns="">
          <p:sp>
            <p:nvSpPr>
              <p:cNvPr id="2" name="文本框 1">
                <a:extLst>
                  <a:ext uri="{FF2B5EF4-FFF2-40B4-BE49-F238E27FC236}">
                    <a16:creationId xmlns:a16="http://schemas.microsoft.com/office/drawing/2014/main" id="{4C095BB6-0312-A713-17FF-F6099320DA50}"/>
                  </a:ext>
                </a:extLst>
              </p:cNvPr>
              <p:cNvSpPr txBox="1">
                <a:spLocks noRot="1" noChangeAspect="1" noMove="1" noResize="1" noEditPoints="1" noAdjustHandles="1" noChangeArrowheads="1" noChangeShapeType="1" noTextEdit="1"/>
              </p:cNvSpPr>
              <p:nvPr/>
            </p:nvSpPr>
            <p:spPr>
              <a:xfrm>
                <a:off x="4280535" y="1521010"/>
                <a:ext cx="1948815" cy="698846"/>
              </a:xfrm>
              <a:prstGeom prst="rect">
                <a:avLst/>
              </a:prstGeom>
              <a:blipFill>
                <a:blip r:embed="rId2"/>
                <a:stretch>
                  <a:fillRect l="-1290" t="-3636" r="-3226" b="-1272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2CE4B-8FAD-DBC2-5EC5-34605FEFC6CC}"/>
                  </a:ext>
                </a:extLst>
              </p:cNvPr>
              <p:cNvSpPr txBox="1"/>
              <p:nvPr/>
            </p:nvSpPr>
            <p:spPr>
              <a:xfrm>
                <a:off x="520065" y="1554160"/>
                <a:ext cx="3158172" cy="632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6F22CE4B-8FAD-DBC2-5EC5-34605FEFC6CC}"/>
                  </a:ext>
                </a:extLst>
              </p:cNvPr>
              <p:cNvSpPr txBox="1">
                <a:spLocks noRot="1" noChangeAspect="1" noMove="1" noResize="1" noEditPoints="1" noAdjustHandles="1" noChangeArrowheads="1" noChangeShapeType="1" noTextEdit="1"/>
              </p:cNvSpPr>
              <p:nvPr/>
            </p:nvSpPr>
            <p:spPr>
              <a:xfrm>
                <a:off x="520065" y="1554160"/>
                <a:ext cx="3158172" cy="632674"/>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3429AE2-C643-7FB5-4EF7-CDAA3DA479B7}"/>
              </a:ext>
            </a:extLst>
          </p:cNvPr>
          <p:cNvSpPr txBox="1"/>
          <p:nvPr/>
        </p:nvSpPr>
        <p:spPr>
          <a:xfrm>
            <a:off x="778948" y="2583179"/>
            <a:ext cx="4787462" cy="2215991"/>
          </a:xfrm>
          <a:prstGeom prst="rect">
            <a:avLst/>
          </a:prstGeom>
          <a:noFill/>
        </p:spPr>
        <p:txBody>
          <a:bodyPr wrap="square" lIns="0" tIns="0" rIns="0" bIns="0" rtlCol="0">
            <a:spAutoFit/>
          </a:bodyPr>
          <a:lstStyle/>
          <a:p>
            <a:pPr marL="342900" indent="-342900">
              <a:buFont typeface="Wingdings" panose="05000000000000000000" pitchFamily="2" charset="2"/>
              <a:buChar char="l"/>
            </a:pPr>
            <a:r>
              <a:rPr lang="en-US" altLang="zh-CN" dirty="0"/>
              <a:t>global</a:t>
            </a:r>
          </a:p>
          <a:p>
            <a:pPr marL="342900" indent="-342900">
              <a:buFont typeface="Wingdings" panose="05000000000000000000" pitchFamily="2" charset="2"/>
              <a:buChar char="l"/>
            </a:pPr>
            <a:r>
              <a:rPr lang="en-US" altLang="zh-CN" dirty="0"/>
              <a:t>max</a:t>
            </a:r>
          </a:p>
          <a:p>
            <a:pPr marL="342900" indent="-342900">
              <a:buFont typeface="Wingdings" panose="05000000000000000000" pitchFamily="2" charset="2"/>
              <a:buChar char="l"/>
            </a:pPr>
            <a:r>
              <a:rPr lang="en-US" altLang="zh-CN" dirty="0"/>
              <a:t>percentile</a:t>
            </a:r>
          </a:p>
          <a:p>
            <a:pPr marL="342900" indent="-342900">
              <a:buFont typeface="Wingdings" panose="05000000000000000000" pitchFamily="2" charset="2"/>
              <a:buChar char="l"/>
            </a:pPr>
            <a:r>
              <a:rPr lang="en-US" altLang="zh-CN" dirty="0" err="1"/>
              <a:t>mse</a:t>
            </a:r>
            <a:endParaRPr lang="en-US" altLang="zh-CN" dirty="0"/>
          </a:p>
          <a:p>
            <a:pPr marL="342900" indent="-342900">
              <a:buFont typeface="Wingdings" panose="05000000000000000000" pitchFamily="2" charset="2"/>
              <a:buChar char="l"/>
            </a:pPr>
            <a:r>
              <a:rPr lang="en-US" altLang="zh-CN" dirty="0"/>
              <a:t>KL-divergence</a:t>
            </a:r>
          </a:p>
          <a:p>
            <a:pPr marL="342900" indent="-342900">
              <a:buFont typeface="Wingdings" panose="05000000000000000000" pitchFamily="2" charset="2"/>
              <a:buChar char="l"/>
            </a:pPr>
            <a:endParaRPr lang="zh-CN" altLang="en-US" dirty="0"/>
          </a:p>
        </p:txBody>
      </p:sp>
      <p:sp>
        <p:nvSpPr>
          <p:cNvPr id="3" name="文本框 2">
            <a:extLst>
              <a:ext uri="{FF2B5EF4-FFF2-40B4-BE49-F238E27FC236}">
                <a16:creationId xmlns:a16="http://schemas.microsoft.com/office/drawing/2014/main" id="{5C75722C-B7DB-D42B-FC47-26D566E3E889}"/>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4" name="图片 3">
            <a:extLst>
              <a:ext uri="{FF2B5EF4-FFF2-40B4-BE49-F238E27FC236}">
                <a16:creationId xmlns:a16="http://schemas.microsoft.com/office/drawing/2014/main" id="{D48A066D-38FD-71D7-565C-DBD8B22D2B8B}"/>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6" name="流程图: 接点 5">
            <a:extLst>
              <a:ext uri="{FF2B5EF4-FFF2-40B4-BE49-F238E27FC236}">
                <a16:creationId xmlns:a16="http://schemas.microsoft.com/office/drawing/2014/main" id="{03953349-19B0-2A6A-ECB2-62EEF516D580}"/>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22F3B453-0162-DEB2-0982-BA39BDD3672A}"/>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9" name="流程图: 接点 8">
            <a:extLst>
              <a:ext uri="{FF2B5EF4-FFF2-40B4-BE49-F238E27FC236}">
                <a16:creationId xmlns:a16="http://schemas.microsoft.com/office/drawing/2014/main" id="{CD4F84C7-3B57-4DF6-E478-E9C0724C5301}"/>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513E294E-D1DD-2DF5-DE3F-3A0AC2388C83}"/>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2" name="文本框 11">
            <a:extLst>
              <a:ext uri="{FF2B5EF4-FFF2-40B4-BE49-F238E27FC236}">
                <a16:creationId xmlns:a16="http://schemas.microsoft.com/office/drawing/2014/main" id="{F9CE487E-1719-7A4F-1203-1474EB2ABCC4}"/>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31702636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校准方法</a:t>
            </a:r>
            <a:endParaRPr lang="en-US" altLang="zh-CN" sz="2667" b="1" dirty="0">
              <a:solidFill>
                <a:srgbClr val="3A4795"/>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2CE4B-8FAD-DBC2-5EC5-34605FEFC6CC}"/>
                  </a:ext>
                </a:extLst>
              </p:cNvPr>
              <p:cNvSpPr txBox="1"/>
              <p:nvPr/>
            </p:nvSpPr>
            <p:spPr>
              <a:xfrm>
                <a:off x="520065" y="1554160"/>
                <a:ext cx="3158172" cy="632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6F22CE4B-8FAD-DBC2-5EC5-34605FEFC6CC}"/>
                  </a:ext>
                </a:extLst>
              </p:cNvPr>
              <p:cNvSpPr txBox="1">
                <a:spLocks noRot="1" noChangeAspect="1" noMove="1" noResize="1" noEditPoints="1" noAdjustHandles="1" noChangeArrowheads="1" noChangeShapeType="1" noTextEdit="1"/>
              </p:cNvSpPr>
              <p:nvPr/>
            </p:nvSpPr>
            <p:spPr>
              <a:xfrm>
                <a:off x="520065" y="1554160"/>
                <a:ext cx="3158172" cy="632674"/>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3429AE2-C643-7FB5-4EF7-CDAA3DA479B7}"/>
              </a:ext>
            </a:extLst>
          </p:cNvPr>
          <p:cNvSpPr txBox="1"/>
          <p:nvPr/>
        </p:nvSpPr>
        <p:spPr>
          <a:xfrm>
            <a:off x="778948" y="2583179"/>
            <a:ext cx="4787462" cy="2215991"/>
          </a:xfrm>
          <a:prstGeom prst="rect">
            <a:avLst/>
          </a:prstGeom>
          <a:noFill/>
        </p:spPr>
        <p:txBody>
          <a:bodyPr wrap="square" lIns="0" tIns="0" rIns="0" bIns="0" rtlCol="0">
            <a:spAutoFit/>
          </a:bodyPr>
          <a:lstStyle/>
          <a:p>
            <a:pPr marL="342900" indent="-342900">
              <a:buFont typeface="Wingdings" panose="05000000000000000000" pitchFamily="2" charset="2"/>
              <a:buChar char="ü"/>
            </a:pPr>
            <a:r>
              <a:rPr lang="en-US" altLang="zh-CN" dirty="0">
                <a:solidFill>
                  <a:srgbClr val="FF0000"/>
                </a:solidFill>
              </a:rPr>
              <a:t>global</a:t>
            </a:r>
            <a:endParaRPr lang="en-US" altLang="zh-CN" dirty="0"/>
          </a:p>
          <a:p>
            <a:pPr marL="342900" indent="-342900">
              <a:buFont typeface="Wingdings" panose="05000000000000000000" pitchFamily="2" charset="2"/>
              <a:buChar char="l"/>
            </a:pPr>
            <a:r>
              <a:rPr lang="en-US" altLang="zh-CN" dirty="0"/>
              <a:t>max </a:t>
            </a:r>
          </a:p>
          <a:p>
            <a:pPr marL="342900" indent="-342900">
              <a:buFont typeface="Wingdings" panose="05000000000000000000" pitchFamily="2" charset="2"/>
              <a:buChar char="l"/>
            </a:pPr>
            <a:r>
              <a:rPr lang="en-US" altLang="zh-CN" dirty="0"/>
              <a:t>percentile</a:t>
            </a:r>
          </a:p>
          <a:p>
            <a:pPr marL="342900" indent="-342900">
              <a:buFont typeface="Wingdings" panose="05000000000000000000" pitchFamily="2" charset="2"/>
              <a:buChar char="l"/>
            </a:pPr>
            <a:r>
              <a:rPr lang="en-US" altLang="zh-CN" dirty="0" err="1"/>
              <a:t>mse</a:t>
            </a:r>
            <a:endParaRPr lang="en-US" altLang="zh-CN" dirty="0"/>
          </a:p>
          <a:p>
            <a:pPr marL="342900" indent="-342900">
              <a:buFont typeface="Wingdings" panose="05000000000000000000" pitchFamily="2" charset="2"/>
              <a:buChar char="l"/>
            </a:pPr>
            <a:r>
              <a:rPr lang="en-US" altLang="zh-CN" dirty="0"/>
              <a:t>KL-divergence</a:t>
            </a:r>
          </a:p>
          <a:p>
            <a:pPr marL="342900" indent="-342900">
              <a:buFont typeface="Wingdings" panose="05000000000000000000" pitchFamily="2" charset="2"/>
              <a:buChar char="l"/>
            </a:pPr>
            <a:endParaRPr lang="zh-CN" altLang="en-US" dirty="0"/>
          </a:p>
        </p:txBody>
      </p:sp>
      <p:sp>
        <p:nvSpPr>
          <p:cNvPr id="3" name="文本框 2">
            <a:extLst>
              <a:ext uri="{FF2B5EF4-FFF2-40B4-BE49-F238E27FC236}">
                <a16:creationId xmlns:a16="http://schemas.microsoft.com/office/drawing/2014/main" id="{D77B704E-7417-982D-CB53-033B807938BF}"/>
              </a:ext>
            </a:extLst>
          </p:cNvPr>
          <p:cNvSpPr txBox="1"/>
          <p:nvPr/>
        </p:nvSpPr>
        <p:spPr>
          <a:xfrm>
            <a:off x="5566410" y="2583179"/>
            <a:ext cx="2991525" cy="461665"/>
          </a:xfrm>
          <a:prstGeom prst="rect">
            <a:avLst/>
          </a:prstGeom>
          <a:noFill/>
        </p:spPr>
        <p:txBody>
          <a:bodyPr wrap="none" rtlCol="0">
            <a:spAutoFit/>
          </a:bodyPr>
          <a:lstStyle/>
          <a:p>
            <a:r>
              <a:rPr lang="zh-CN" altLang="en-US" dirty="0"/>
              <a:t>指定全局的</a:t>
            </a:r>
            <a:r>
              <a:rPr lang="en-US" altLang="zh-CN" dirty="0"/>
              <a:t>threshold</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85D15F06-EC08-AE98-A5DC-5CB59600C214}"/>
                  </a:ext>
                </a:extLst>
              </p:cNvPr>
              <p:cNvSpPr txBox="1"/>
              <p:nvPr/>
            </p:nvSpPr>
            <p:spPr>
              <a:xfrm>
                <a:off x="4280535" y="1521010"/>
                <a:ext cx="1948815" cy="6988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𝑡h𝑟𝑒𝑠h𝑜𝑙𝑑</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𝑏</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den>
                      </m:f>
                    </m:oMath>
                  </m:oMathPara>
                </a14:m>
                <a:endParaRPr lang="zh-CN" altLang="en-US" dirty="0"/>
              </a:p>
            </p:txBody>
          </p:sp>
        </mc:Choice>
        <mc:Fallback xmlns="">
          <p:sp>
            <p:nvSpPr>
              <p:cNvPr id="4" name="文本框 3">
                <a:extLst>
                  <a:ext uri="{FF2B5EF4-FFF2-40B4-BE49-F238E27FC236}">
                    <a16:creationId xmlns:a16="http://schemas.microsoft.com/office/drawing/2014/main" id="{85D15F06-EC08-AE98-A5DC-5CB59600C214}"/>
                  </a:ext>
                </a:extLst>
              </p:cNvPr>
              <p:cNvSpPr txBox="1">
                <a:spLocks noRot="1" noChangeAspect="1" noMove="1" noResize="1" noEditPoints="1" noAdjustHandles="1" noChangeArrowheads="1" noChangeShapeType="1" noTextEdit="1"/>
              </p:cNvSpPr>
              <p:nvPr/>
            </p:nvSpPr>
            <p:spPr>
              <a:xfrm>
                <a:off x="4280535" y="1521010"/>
                <a:ext cx="1948815" cy="698846"/>
              </a:xfrm>
              <a:prstGeom prst="rect">
                <a:avLst/>
              </a:prstGeom>
              <a:blipFill>
                <a:blip r:embed="rId4"/>
                <a:stretch>
                  <a:fillRect l="-1290" t="-3636" r="-3226" b="-1272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47482D46-F9C3-1BEE-879B-21C876B2EDFA}"/>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6" name="图片 5">
            <a:extLst>
              <a:ext uri="{FF2B5EF4-FFF2-40B4-BE49-F238E27FC236}">
                <a16:creationId xmlns:a16="http://schemas.microsoft.com/office/drawing/2014/main" id="{364C8415-F40D-DF40-6B09-6C3EFF00348D}"/>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8" name="流程图: 接点 7">
            <a:extLst>
              <a:ext uri="{FF2B5EF4-FFF2-40B4-BE49-F238E27FC236}">
                <a16:creationId xmlns:a16="http://schemas.microsoft.com/office/drawing/2014/main" id="{520D776F-FE4A-843D-42AE-B58DCBEC23CD}"/>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19406FB0-F65E-50F5-DE8B-DFA133B3F458}"/>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91CC46A8-AF01-E693-7206-DC9F1E9CA42A}"/>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9FFEAA7C-7C91-98C0-3C6D-EA34A4FD7EF0}"/>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14025B68-A6E9-954A-0070-D1161202240B}"/>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230058646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校准方法</a:t>
            </a:r>
            <a:endParaRPr lang="en-US" altLang="zh-CN" sz="2667" b="1" dirty="0">
              <a:solidFill>
                <a:srgbClr val="3A4795"/>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2CE4B-8FAD-DBC2-5EC5-34605FEFC6CC}"/>
                  </a:ext>
                </a:extLst>
              </p:cNvPr>
              <p:cNvSpPr txBox="1"/>
              <p:nvPr/>
            </p:nvSpPr>
            <p:spPr>
              <a:xfrm>
                <a:off x="520065" y="1554160"/>
                <a:ext cx="3158172" cy="632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6F22CE4B-8FAD-DBC2-5EC5-34605FEFC6CC}"/>
                  </a:ext>
                </a:extLst>
              </p:cNvPr>
              <p:cNvSpPr txBox="1">
                <a:spLocks noRot="1" noChangeAspect="1" noMove="1" noResize="1" noEditPoints="1" noAdjustHandles="1" noChangeArrowheads="1" noChangeShapeType="1" noTextEdit="1"/>
              </p:cNvSpPr>
              <p:nvPr/>
            </p:nvSpPr>
            <p:spPr>
              <a:xfrm>
                <a:off x="520065" y="1554160"/>
                <a:ext cx="3158172" cy="632674"/>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3429AE2-C643-7FB5-4EF7-CDAA3DA479B7}"/>
              </a:ext>
            </a:extLst>
          </p:cNvPr>
          <p:cNvSpPr txBox="1"/>
          <p:nvPr/>
        </p:nvSpPr>
        <p:spPr>
          <a:xfrm>
            <a:off x="778948" y="2583179"/>
            <a:ext cx="4787462" cy="2215991"/>
          </a:xfrm>
          <a:prstGeom prst="rect">
            <a:avLst/>
          </a:prstGeom>
          <a:noFill/>
        </p:spPr>
        <p:txBody>
          <a:bodyPr wrap="square" lIns="0" tIns="0" rIns="0" bIns="0" rtlCol="0">
            <a:spAutoFit/>
          </a:bodyPr>
          <a:lstStyle/>
          <a:p>
            <a:pPr marL="342900" indent="-342900">
              <a:buFont typeface="Wingdings" panose="05000000000000000000" pitchFamily="2" charset="2"/>
              <a:buChar char="l"/>
            </a:pPr>
            <a:r>
              <a:rPr lang="en-US" altLang="zh-CN" dirty="0"/>
              <a:t>global</a:t>
            </a:r>
          </a:p>
          <a:p>
            <a:pPr marL="342900" indent="-342900">
              <a:buFont typeface="Wingdings" panose="05000000000000000000" pitchFamily="2" charset="2"/>
              <a:buChar char="ü"/>
            </a:pPr>
            <a:r>
              <a:rPr lang="en-US" altLang="zh-CN" dirty="0">
                <a:solidFill>
                  <a:srgbClr val="FF0000"/>
                </a:solidFill>
              </a:rPr>
              <a:t>max </a:t>
            </a:r>
            <a:endParaRPr lang="en-US" altLang="zh-CN" dirty="0"/>
          </a:p>
          <a:p>
            <a:pPr marL="342900" indent="-342900">
              <a:buFont typeface="Wingdings" panose="05000000000000000000" pitchFamily="2" charset="2"/>
              <a:buChar char="l"/>
            </a:pPr>
            <a:r>
              <a:rPr lang="en-US" altLang="zh-CN" dirty="0"/>
              <a:t>percentile</a:t>
            </a:r>
          </a:p>
          <a:p>
            <a:pPr marL="342900" indent="-342900">
              <a:buFont typeface="Wingdings" panose="05000000000000000000" pitchFamily="2" charset="2"/>
              <a:buChar char="l"/>
            </a:pPr>
            <a:r>
              <a:rPr lang="en-US" altLang="zh-CN" dirty="0" err="1"/>
              <a:t>mse</a:t>
            </a:r>
            <a:endParaRPr lang="en-US" altLang="zh-CN" dirty="0"/>
          </a:p>
          <a:p>
            <a:pPr marL="342900" indent="-342900">
              <a:buFont typeface="Wingdings" panose="05000000000000000000" pitchFamily="2" charset="2"/>
              <a:buChar char="l"/>
            </a:pPr>
            <a:r>
              <a:rPr lang="en-US" altLang="zh-CN" dirty="0"/>
              <a:t>KL-divergence</a:t>
            </a:r>
          </a:p>
          <a:p>
            <a:pPr marL="342900" indent="-342900">
              <a:buFont typeface="Wingdings" panose="05000000000000000000" pitchFamily="2" charset="2"/>
              <a:buChar char="l"/>
            </a:pPr>
            <a:endParaRPr lang="zh-CN" altLang="en-US" dirty="0"/>
          </a:p>
        </p:txBody>
      </p:sp>
      <mc:AlternateContent xmlns:mc="http://schemas.openxmlformats.org/markup-compatibility/2006" xmlns:a14="http://schemas.microsoft.com/office/drawing/2010/main">
        <mc:Choice Requires="a14">
          <p:sp>
            <p:nvSpPr>
              <p:cNvPr id="19" name="文本框 18">
                <a:extLst>
                  <a:ext uri="{FF2B5EF4-FFF2-40B4-BE49-F238E27FC236}">
                    <a16:creationId xmlns:a16="http://schemas.microsoft.com/office/drawing/2014/main" id="{471E6820-BB4B-AB1D-4D3E-55256F479FE5}"/>
                  </a:ext>
                </a:extLst>
              </p:cNvPr>
              <p:cNvSpPr txBox="1"/>
              <p:nvPr/>
            </p:nvSpPr>
            <p:spPr>
              <a:xfrm>
                <a:off x="4830678" y="2482502"/>
                <a:ext cx="47874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𝑡h𝑟𝑒𝑠h𝑜𝑙𝑑</m:t>
                      </m:r>
                      <m:r>
                        <a:rPr lang="en-US" altLang="zh-CN" b="0" i="1" smtClean="0">
                          <a:latin typeface="Cambria Math" panose="02040503050406030204" pitchFamily="18" charset="0"/>
                        </a:rPr>
                        <m:t>=</m:t>
                      </m:r>
                      <m:r>
                        <m:rPr>
                          <m:sty m:val="p"/>
                        </m:rPr>
                        <a:rPr lang="en-US" altLang="zh-CN" b="0" i="0" smtClean="0">
                          <a:latin typeface="Cambria Math" panose="02040503050406030204" pitchFamily="18" charset="0"/>
                        </a:rPr>
                        <m:t>max</m:t>
                      </m:r>
                      <m:r>
                        <a:rPr lang="en-US" altLang="zh-CN" b="0" i="1" smtClean="0">
                          <a:latin typeface="Cambria Math" panose="02040503050406030204" pitchFamily="18" charset="0"/>
                        </a:rPr>
                        <m:t>⁡(|</m:t>
                      </m:r>
                      <m:r>
                        <a:rPr lang="en-US" altLang="zh-CN" b="0" i="1" smtClean="0">
                          <a:latin typeface="Cambria Math" panose="02040503050406030204" pitchFamily="18" charset="0"/>
                        </a:rPr>
                        <m:t>𝑟</m:t>
                      </m:r>
                      <m:r>
                        <a:rPr lang="en-US" altLang="zh-CN" b="0" i="1" smtClean="0">
                          <a:latin typeface="Cambria Math" panose="02040503050406030204" pitchFamily="18" charset="0"/>
                        </a:rPr>
                        <m:t>|)</m:t>
                      </m:r>
                    </m:oMath>
                  </m:oMathPara>
                </a14:m>
                <a:endParaRPr lang="en-US" altLang="zh-CN" dirty="0"/>
              </a:p>
            </p:txBody>
          </p:sp>
        </mc:Choice>
        <mc:Fallback xmlns="">
          <p:sp>
            <p:nvSpPr>
              <p:cNvPr id="19" name="文本框 18">
                <a:extLst>
                  <a:ext uri="{FF2B5EF4-FFF2-40B4-BE49-F238E27FC236}">
                    <a16:creationId xmlns:a16="http://schemas.microsoft.com/office/drawing/2014/main" id="{471E6820-BB4B-AB1D-4D3E-55256F479FE5}"/>
                  </a:ext>
                </a:extLst>
              </p:cNvPr>
              <p:cNvSpPr txBox="1">
                <a:spLocks noRot="1" noChangeAspect="1" noMove="1" noResize="1" noEditPoints="1" noAdjustHandles="1" noChangeArrowheads="1" noChangeShapeType="1" noTextEdit="1"/>
              </p:cNvSpPr>
              <p:nvPr/>
            </p:nvSpPr>
            <p:spPr>
              <a:xfrm>
                <a:off x="4830678" y="2482502"/>
                <a:ext cx="4787462" cy="461665"/>
              </a:xfrm>
              <a:prstGeom prst="rect">
                <a:avLst/>
              </a:prstGeom>
              <a:blipFill>
                <a:blip r:embed="rId4"/>
                <a:stretch>
                  <a:fillRect b="-21622"/>
                </a:stretch>
              </a:blipFill>
            </p:spPr>
            <p:txBody>
              <a:bodyPr/>
              <a:lstStyle/>
              <a:p>
                <a:r>
                  <a:rPr lang="zh-CN" altLang="en-US">
                    <a:noFill/>
                  </a:rPr>
                  <a:t> </a:t>
                </a:r>
              </a:p>
            </p:txBody>
          </p:sp>
        </mc:Fallback>
      </mc:AlternateContent>
      <p:pic>
        <p:nvPicPr>
          <p:cNvPr id="4" name="图片 3">
            <a:extLst>
              <a:ext uri="{FF2B5EF4-FFF2-40B4-BE49-F238E27FC236}">
                <a16:creationId xmlns:a16="http://schemas.microsoft.com/office/drawing/2014/main" id="{36AF03C5-F007-B436-EEF5-5120C2806C19}"/>
              </a:ext>
            </a:extLst>
          </p:cNvPr>
          <p:cNvPicPr>
            <a:picLocks noChangeAspect="1"/>
          </p:cNvPicPr>
          <p:nvPr/>
        </p:nvPicPr>
        <p:blipFill>
          <a:blip r:embed="rId5"/>
          <a:stretch>
            <a:fillRect/>
          </a:stretch>
        </p:blipFill>
        <p:spPr>
          <a:xfrm>
            <a:off x="5308735" y="3307490"/>
            <a:ext cx="3874770" cy="1932577"/>
          </a:xfrm>
          <a:prstGeom prst="rect">
            <a:avLst/>
          </a:prstGeom>
        </p:spPr>
      </p:pic>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38C8A26D-A312-CAA4-716E-86AC6F31394D}"/>
                  </a:ext>
                </a:extLst>
              </p:cNvPr>
              <p:cNvSpPr txBox="1"/>
              <p:nvPr/>
            </p:nvSpPr>
            <p:spPr>
              <a:xfrm>
                <a:off x="4280535" y="1521010"/>
                <a:ext cx="1948815" cy="6988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𝑡h𝑟𝑒𝑠h𝑜𝑙𝑑</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𝑏</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den>
                      </m:f>
                    </m:oMath>
                  </m:oMathPara>
                </a14:m>
                <a:endParaRPr lang="zh-CN" altLang="en-US" dirty="0"/>
              </a:p>
            </p:txBody>
          </p:sp>
        </mc:Choice>
        <mc:Fallback xmlns="">
          <p:sp>
            <p:nvSpPr>
              <p:cNvPr id="3" name="文本框 2">
                <a:extLst>
                  <a:ext uri="{FF2B5EF4-FFF2-40B4-BE49-F238E27FC236}">
                    <a16:creationId xmlns:a16="http://schemas.microsoft.com/office/drawing/2014/main" id="{38C8A26D-A312-CAA4-716E-86AC6F31394D}"/>
                  </a:ext>
                </a:extLst>
              </p:cNvPr>
              <p:cNvSpPr txBox="1">
                <a:spLocks noRot="1" noChangeAspect="1" noMove="1" noResize="1" noEditPoints="1" noAdjustHandles="1" noChangeArrowheads="1" noChangeShapeType="1" noTextEdit="1"/>
              </p:cNvSpPr>
              <p:nvPr/>
            </p:nvSpPr>
            <p:spPr>
              <a:xfrm>
                <a:off x="4280535" y="1521010"/>
                <a:ext cx="1948815" cy="698846"/>
              </a:xfrm>
              <a:prstGeom prst="rect">
                <a:avLst/>
              </a:prstGeom>
              <a:blipFill>
                <a:blip r:embed="rId6"/>
                <a:stretch>
                  <a:fillRect l="-1290" t="-3636" r="-3226" b="-1272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03BE5257-CFA1-D902-680F-015FC9B88628}"/>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6" name="图片 5">
            <a:extLst>
              <a:ext uri="{FF2B5EF4-FFF2-40B4-BE49-F238E27FC236}">
                <a16:creationId xmlns:a16="http://schemas.microsoft.com/office/drawing/2014/main" id="{EF938F27-83E1-275C-50B2-B280A479A0B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8" name="流程图: 接点 7">
            <a:extLst>
              <a:ext uri="{FF2B5EF4-FFF2-40B4-BE49-F238E27FC236}">
                <a16:creationId xmlns:a16="http://schemas.microsoft.com/office/drawing/2014/main" id="{4F327EFD-DF4E-481D-A259-6C116E68C339}"/>
              </a:ext>
            </a:extLst>
          </p:cNvPr>
          <p:cNvSpPr/>
          <p:nvPr/>
        </p:nvSpPr>
        <p:spPr>
          <a:xfrm>
            <a:off x="1328816" y="540141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DC308AE-5D39-63D2-3F5F-BE543C3851CB}"/>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6B52A7EC-243D-11CD-152D-551442667F9D}"/>
              </a:ext>
            </a:extLst>
          </p:cNvPr>
          <p:cNvSpPr/>
          <p:nvPr/>
        </p:nvSpPr>
        <p:spPr>
          <a:xfrm>
            <a:off x="9005494" y="5697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66D937A6-7040-6D62-C933-1FB13363AD3D}"/>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33C9801E-9CBA-42D7-43A8-A3C08CA563A0}"/>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8310504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校准方法</a:t>
            </a:r>
            <a:endParaRPr lang="en-US" altLang="zh-CN" sz="2667" b="1" dirty="0">
              <a:solidFill>
                <a:srgbClr val="3A4795"/>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2CE4B-8FAD-DBC2-5EC5-34605FEFC6CC}"/>
                  </a:ext>
                </a:extLst>
              </p:cNvPr>
              <p:cNvSpPr txBox="1"/>
              <p:nvPr/>
            </p:nvSpPr>
            <p:spPr>
              <a:xfrm>
                <a:off x="520065" y="1554160"/>
                <a:ext cx="3158172" cy="632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6F22CE4B-8FAD-DBC2-5EC5-34605FEFC6CC}"/>
                  </a:ext>
                </a:extLst>
              </p:cNvPr>
              <p:cNvSpPr txBox="1">
                <a:spLocks noRot="1" noChangeAspect="1" noMove="1" noResize="1" noEditPoints="1" noAdjustHandles="1" noChangeArrowheads="1" noChangeShapeType="1" noTextEdit="1"/>
              </p:cNvSpPr>
              <p:nvPr/>
            </p:nvSpPr>
            <p:spPr>
              <a:xfrm>
                <a:off x="520065" y="1554160"/>
                <a:ext cx="3158172" cy="632674"/>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3429AE2-C643-7FB5-4EF7-CDAA3DA479B7}"/>
              </a:ext>
            </a:extLst>
          </p:cNvPr>
          <p:cNvSpPr txBox="1"/>
          <p:nvPr/>
        </p:nvSpPr>
        <p:spPr>
          <a:xfrm>
            <a:off x="778948" y="2583179"/>
            <a:ext cx="4787462" cy="2215991"/>
          </a:xfrm>
          <a:prstGeom prst="rect">
            <a:avLst/>
          </a:prstGeom>
          <a:noFill/>
        </p:spPr>
        <p:txBody>
          <a:bodyPr wrap="square" lIns="0" tIns="0" rIns="0" bIns="0" rtlCol="0">
            <a:spAutoFit/>
          </a:bodyPr>
          <a:lstStyle/>
          <a:p>
            <a:pPr marL="342900" indent="-342900">
              <a:buFont typeface="Wingdings" panose="05000000000000000000" pitchFamily="2" charset="2"/>
              <a:buChar char="l"/>
            </a:pPr>
            <a:r>
              <a:rPr lang="en-US" altLang="zh-CN" dirty="0"/>
              <a:t>global</a:t>
            </a:r>
          </a:p>
          <a:p>
            <a:pPr marL="342900" indent="-342900">
              <a:buFont typeface="Wingdings" panose="05000000000000000000" pitchFamily="2" charset="2"/>
              <a:buChar char="l"/>
            </a:pPr>
            <a:r>
              <a:rPr lang="en-US" altLang="zh-CN" dirty="0"/>
              <a:t>max </a:t>
            </a:r>
          </a:p>
          <a:p>
            <a:pPr marL="342900" indent="-342900">
              <a:buFont typeface="Wingdings" panose="05000000000000000000" pitchFamily="2" charset="2"/>
              <a:buChar char="ü"/>
            </a:pPr>
            <a:r>
              <a:rPr lang="en-US" altLang="zh-CN" dirty="0">
                <a:solidFill>
                  <a:srgbClr val="FF0000"/>
                </a:solidFill>
              </a:rPr>
              <a:t>percentile</a:t>
            </a:r>
          </a:p>
          <a:p>
            <a:pPr marL="342900" indent="-342900">
              <a:buFont typeface="Wingdings" panose="05000000000000000000" pitchFamily="2" charset="2"/>
              <a:buChar char="l"/>
            </a:pPr>
            <a:r>
              <a:rPr lang="en-US" altLang="zh-CN" dirty="0" err="1"/>
              <a:t>mse</a:t>
            </a:r>
            <a:endParaRPr lang="en-US" altLang="zh-CN" dirty="0"/>
          </a:p>
          <a:p>
            <a:pPr marL="342900" indent="-342900">
              <a:buFont typeface="Wingdings" panose="05000000000000000000" pitchFamily="2" charset="2"/>
              <a:buChar char="l"/>
            </a:pPr>
            <a:r>
              <a:rPr lang="en-US" altLang="zh-CN" dirty="0"/>
              <a:t>KL-divergence</a:t>
            </a:r>
          </a:p>
          <a:p>
            <a:pPr marL="342900" indent="-342900">
              <a:buFont typeface="Wingdings" panose="05000000000000000000" pitchFamily="2" charset="2"/>
              <a:buChar char="l"/>
            </a:pPr>
            <a:endParaRPr lang="zh-CN" altLang="en-US" dirty="0"/>
          </a:p>
        </p:txBody>
      </p:sp>
      <p:pic>
        <p:nvPicPr>
          <p:cNvPr id="4" name="图片 3">
            <a:extLst>
              <a:ext uri="{FF2B5EF4-FFF2-40B4-BE49-F238E27FC236}">
                <a16:creationId xmlns:a16="http://schemas.microsoft.com/office/drawing/2014/main" id="{5076410B-DABD-84AC-10CC-EB58D5F3C702}"/>
              </a:ext>
            </a:extLst>
          </p:cNvPr>
          <p:cNvPicPr>
            <a:picLocks noChangeAspect="1"/>
          </p:cNvPicPr>
          <p:nvPr/>
        </p:nvPicPr>
        <p:blipFill>
          <a:blip r:embed="rId4"/>
          <a:stretch>
            <a:fillRect/>
          </a:stretch>
        </p:blipFill>
        <p:spPr>
          <a:xfrm>
            <a:off x="3723517" y="4053551"/>
            <a:ext cx="3057176" cy="1631019"/>
          </a:xfrm>
          <a:prstGeom prst="rect">
            <a:avLst/>
          </a:prstGeom>
        </p:spPr>
      </p:pic>
      <p:sp>
        <p:nvSpPr>
          <p:cNvPr id="6" name="文本框 5">
            <a:extLst>
              <a:ext uri="{FF2B5EF4-FFF2-40B4-BE49-F238E27FC236}">
                <a16:creationId xmlns:a16="http://schemas.microsoft.com/office/drawing/2014/main" id="{8E655886-D75A-04FB-0B62-EF8D38AFB505}"/>
              </a:ext>
            </a:extLst>
          </p:cNvPr>
          <p:cNvSpPr txBox="1"/>
          <p:nvPr/>
        </p:nvSpPr>
        <p:spPr>
          <a:xfrm>
            <a:off x="3613791" y="3004821"/>
            <a:ext cx="4250531" cy="461665"/>
          </a:xfrm>
          <a:prstGeom prst="rect">
            <a:avLst/>
          </a:prstGeom>
          <a:noFill/>
        </p:spPr>
        <p:txBody>
          <a:bodyPr wrap="square" rtlCol="0">
            <a:spAutoFit/>
          </a:bodyPr>
          <a:lstStyle/>
          <a:p>
            <a:r>
              <a:rPr lang="zh-CN" altLang="en-US" dirty="0"/>
              <a:t>以分位数作为</a:t>
            </a:r>
            <a:r>
              <a:rPr lang="en-US" altLang="zh-CN" dirty="0"/>
              <a:t>threshold</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BCC6BA2-03AB-848C-1F3E-724DE54A816B}"/>
                  </a:ext>
                </a:extLst>
              </p:cNvPr>
              <p:cNvSpPr txBox="1"/>
              <p:nvPr/>
            </p:nvSpPr>
            <p:spPr>
              <a:xfrm>
                <a:off x="4280535" y="1521010"/>
                <a:ext cx="1948815" cy="6988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𝑡h𝑟𝑒𝑠h𝑜𝑙𝑑</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𝑏</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den>
                      </m:f>
                    </m:oMath>
                  </m:oMathPara>
                </a14:m>
                <a:endParaRPr lang="zh-CN" altLang="en-US" dirty="0"/>
              </a:p>
            </p:txBody>
          </p:sp>
        </mc:Choice>
        <mc:Fallback xmlns="">
          <p:sp>
            <p:nvSpPr>
              <p:cNvPr id="3" name="文本框 2">
                <a:extLst>
                  <a:ext uri="{FF2B5EF4-FFF2-40B4-BE49-F238E27FC236}">
                    <a16:creationId xmlns:a16="http://schemas.microsoft.com/office/drawing/2014/main" id="{5BCC6BA2-03AB-848C-1F3E-724DE54A816B}"/>
                  </a:ext>
                </a:extLst>
              </p:cNvPr>
              <p:cNvSpPr txBox="1">
                <a:spLocks noRot="1" noChangeAspect="1" noMove="1" noResize="1" noEditPoints="1" noAdjustHandles="1" noChangeArrowheads="1" noChangeShapeType="1" noTextEdit="1"/>
              </p:cNvSpPr>
              <p:nvPr/>
            </p:nvSpPr>
            <p:spPr>
              <a:xfrm>
                <a:off x="4280535" y="1521010"/>
                <a:ext cx="1948815" cy="698846"/>
              </a:xfrm>
              <a:prstGeom prst="rect">
                <a:avLst/>
              </a:prstGeom>
              <a:blipFill>
                <a:blip r:embed="rId5"/>
                <a:stretch>
                  <a:fillRect l="-1290" t="-3636" r="-3226" b="-12727"/>
                </a:stretch>
              </a:blipFill>
            </p:spPr>
            <p:txBody>
              <a:bodyPr/>
              <a:lstStyle/>
              <a:p>
                <a:r>
                  <a:rPr lang="zh-CN" altLang="en-US">
                    <a:noFill/>
                  </a:rPr>
                  <a:t> </a:t>
                </a:r>
              </a:p>
            </p:txBody>
          </p:sp>
        </mc:Fallback>
      </mc:AlternateContent>
      <p:pic>
        <p:nvPicPr>
          <p:cNvPr id="10" name="图片 9">
            <a:extLst>
              <a:ext uri="{FF2B5EF4-FFF2-40B4-BE49-F238E27FC236}">
                <a16:creationId xmlns:a16="http://schemas.microsoft.com/office/drawing/2014/main" id="{2AD4D0FA-13E0-70B1-309D-F2AD18072ED8}"/>
              </a:ext>
            </a:extLst>
          </p:cNvPr>
          <p:cNvPicPr>
            <a:picLocks noChangeAspect="1"/>
          </p:cNvPicPr>
          <p:nvPr/>
        </p:nvPicPr>
        <p:blipFill>
          <a:blip r:embed="rId6"/>
          <a:stretch>
            <a:fillRect/>
          </a:stretch>
        </p:blipFill>
        <p:spPr>
          <a:xfrm>
            <a:off x="7657467" y="1763825"/>
            <a:ext cx="4014468" cy="3920745"/>
          </a:xfrm>
          <a:prstGeom prst="rect">
            <a:avLst/>
          </a:prstGeom>
        </p:spPr>
      </p:pic>
      <p:sp>
        <p:nvSpPr>
          <p:cNvPr id="2" name="文本框 1">
            <a:extLst>
              <a:ext uri="{FF2B5EF4-FFF2-40B4-BE49-F238E27FC236}">
                <a16:creationId xmlns:a16="http://schemas.microsoft.com/office/drawing/2014/main" id="{245A0B4B-E891-62CC-A1BC-04DEECB99340}"/>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6211615E-3F2E-7247-AE86-3373913C7F56}"/>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FAA357E7-1A4D-29D6-9EB8-FC64074B399C}"/>
              </a:ext>
            </a:extLst>
          </p:cNvPr>
          <p:cNvSpPr/>
          <p:nvPr/>
        </p:nvSpPr>
        <p:spPr>
          <a:xfrm>
            <a:off x="1328816" y="540141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F27E8FEB-1621-6ED9-C9D3-DF2BC03CD27F}"/>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59EC4569-262F-0480-0CF8-32989AEA21E9}"/>
              </a:ext>
            </a:extLst>
          </p:cNvPr>
          <p:cNvSpPr/>
          <p:nvPr/>
        </p:nvSpPr>
        <p:spPr>
          <a:xfrm>
            <a:off x="9005494" y="56970"/>
            <a:ext cx="1055401" cy="1018793"/>
          </a:xfrm>
          <a:prstGeom prst="flowChartConnector">
            <a:avLst/>
          </a:prstGeom>
          <a:blipFill dpi="0" rotWithShape="1">
            <a:blip r:embed="rId8"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8AB59928-9DBC-2E58-AA29-743230853FD6}"/>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DAAA160D-277F-5AF5-13D1-5A2FECCDCB79}"/>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33527067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蒸馏机制</a:t>
            </a:r>
          </a:p>
        </p:txBody>
      </p:sp>
      <p:sp>
        <p:nvSpPr>
          <p:cNvPr id="7" name="文本框 6"/>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3</a:t>
            </a:r>
            <a:r>
              <a:rPr lang="zh-CN" altLang="en-US" sz="3200" b="1" dirty="0">
                <a:solidFill>
                  <a:srgbClr val="384E9B"/>
                </a:solidFill>
              </a:rPr>
              <a:t>、蒸馏机制</a:t>
            </a:r>
          </a:p>
        </p:txBody>
      </p:sp>
      <p:sp>
        <p:nvSpPr>
          <p:cNvPr id="4" name="文本框 3"/>
          <p:cNvSpPr txBox="1"/>
          <p:nvPr/>
        </p:nvSpPr>
        <p:spPr>
          <a:xfrm>
            <a:off x="1082180" y="2891076"/>
            <a:ext cx="2013358" cy="368300"/>
          </a:xfrm>
          <a:prstGeom prst="rect">
            <a:avLst/>
          </a:prstGeom>
          <a:noFill/>
        </p:spPr>
        <p:txBody>
          <a:bodyPr wrap="square" rtlCol="0">
            <a:spAutoFit/>
          </a:bodyPr>
          <a:lstStyle/>
          <a:p>
            <a:r>
              <a:rPr lang="en-US" altLang="zh-CN" dirty="0"/>
              <a:t>1</a:t>
            </a:r>
            <a:r>
              <a:rPr lang="zh-CN" altLang="en-US" dirty="0"/>
              <a:t>、</a:t>
            </a:r>
            <a:r>
              <a:rPr lang="zh-CN" altLang="en-US" dirty="0">
                <a:sym typeface="+mn-ea"/>
              </a:rPr>
              <a:t>离线蒸馏</a:t>
            </a:r>
            <a:endParaRPr lang="zh-CN" altLang="en-US" dirty="0"/>
          </a:p>
        </p:txBody>
      </p:sp>
      <p:sp>
        <p:nvSpPr>
          <p:cNvPr id="8" name="文本框 7"/>
          <p:cNvSpPr txBox="1"/>
          <p:nvPr/>
        </p:nvSpPr>
        <p:spPr>
          <a:xfrm>
            <a:off x="1082180" y="3843576"/>
            <a:ext cx="2013358" cy="368300"/>
          </a:xfrm>
          <a:prstGeom prst="rect">
            <a:avLst/>
          </a:prstGeom>
          <a:noFill/>
        </p:spPr>
        <p:txBody>
          <a:bodyPr wrap="square" rtlCol="0">
            <a:spAutoFit/>
          </a:bodyPr>
          <a:lstStyle/>
          <a:p>
            <a:r>
              <a:rPr lang="en-US" altLang="zh-CN" dirty="0"/>
              <a:t>2</a:t>
            </a:r>
            <a:r>
              <a:rPr lang="zh-CN" altLang="en-US" dirty="0"/>
              <a:t>、</a:t>
            </a:r>
            <a:r>
              <a:rPr lang="zh-CN" altLang="en-US" dirty="0">
                <a:sym typeface="+mn-ea"/>
              </a:rPr>
              <a:t>在线蒸馏</a:t>
            </a:r>
            <a:endParaRPr lang="zh-CN" altLang="en-US" dirty="0"/>
          </a:p>
        </p:txBody>
      </p:sp>
      <p:sp>
        <p:nvSpPr>
          <p:cNvPr id="10" name="文本框 9"/>
          <p:cNvSpPr txBox="1"/>
          <p:nvPr/>
        </p:nvSpPr>
        <p:spPr>
          <a:xfrm>
            <a:off x="1082180" y="4796076"/>
            <a:ext cx="2013358" cy="645160"/>
          </a:xfrm>
          <a:prstGeom prst="rect">
            <a:avLst/>
          </a:prstGeom>
          <a:noFill/>
        </p:spPr>
        <p:txBody>
          <a:bodyPr wrap="square" rtlCol="0">
            <a:spAutoFit/>
          </a:bodyPr>
          <a:lstStyle/>
          <a:p>
            <a:r>
              <a:rPr lang="en-US" altLang="zh-CN" dirty="0"/>
              <a:t>3</a:t>
            </a:r>
            <a:r>
              <a:rPr lang="zh-CN" altLang="en-US" dirty="0"/>
              <a:t>、</a:t>
            </a:r>
            <a:r>
              <a:rPr lang="zh-CN" altLang="en-US" dirty="0">
                <a:sym typeface="+mn-ea"/>
              </a:rPr>
              <a:t>自蒸馏</a:t>
            </a:r>
            <a:endParaRPr lang="zh-CN" altLang="en-US" dirty="0"/>
          </a:p>
          <a:p>
            <a:endParaRPr lang="zh-CN" altLang="en-US" dirty="0"/>
          </a:p>
        </p:txBody>
      </p:sp>
      <p:pic>
        <p:nvPicPr>
          <p:cNvPr id="11" name="图片 10" descr="a72902a1fb0e04cf1c03ae09c260ab9"/>
          <p:cNvPicPr>
            <a:picLocks noChangeAspect="1"/>
          </p:cNvPicPr>
          <p:nvPr/>
        </p:nvPicPr>
        <p:blipFill>
          <a:blip r:embed="rId3"/>
          <a:stretch>
            <a:fillRect/>
          </a:stretch>
        </p:blipFill>
        <p:spPr>
          <a:xfrm>
            <a:off x="6587490" y="2101215"/>
            <a:ext cx="4467225" cy="3853180"/>
          </a:xfrm>
          <a:prstGeom prst="rect">
            <a:avLst/>
          </a:prstGeom>
        </p:spPr>
      </p:pic>
      <p:sp>
        <p:nvSpPr>
          <p:cNvPr id="9" name="文本框 8">
            <a:extLst>
              <a:ext uri="{FF2B5EF4-FFF2-40B4-BE49-F238E27FC236}">
                <a16:creationId xmlns:a16="http://schemas.microsoft.com/office/drawing/2014/main" id="{AA383D3D-37D3-8FA2-17B7-7B4D5D13FB0A}"/>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12" name="图片 11">
            <a:extLst>
              <a:ext uri="{FF2B5EF4-FFF2-40B4-BE49-F238E27FC236}">
                <a16:creationId xmlns:a16="http://schemas.microsoft.com/office/drawing/2014/main" id="{6ECC3EBD-6BA1-B8EE-DB0A-65618025BDFE}"/>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3" name="流程图: 接点 12">
            <a:extLst>
              <a:ext uri="{FF2B5EF4-FFF2-40B4-BE49-F238E27FC236}">
                <a16:creationId xmlns:a16="http://schemas.microsoft.com/office/drawing/2014/main" id="{AEA32B02-A282-E333-9018-8CEA05491243}"/>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F48499E7-7663-FDF9-BD12-B792727CCBA4}"/>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5" name="流程图: 接点 14">
            <a:extLst>
              <a:ext uri="{FF2B5EF4-FFF2-40B4-BE49-F238E27FC236}">
                <a16:creationId xmlns:a16="http://schemas.microsoft.com/office/drawing/2014/main" id="{198C6026-8434-942A-485E-33C36B9611F2}"/>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a:extLst>
              <a:ext uri="{FF2B5EF4-FFF2-40B4-BE49-F238E27FC236}">
                <a16:creationId xmlns:a16="http://schemas.microsoft.com/office/drawing/2014/main" id="{17E3E97C-BF8F-F1DB-EDD0-AFB0A9D2880E}"/>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7" name="文本框 16">
            <a:extLst>
              <a:ext uri="{FF2B5EF4-FFF2-40B4-BE49-F238E27FC236}">
                <a16:creationId xmlns:a16="http://schemas.microsoft.com/office/drawing/2014/main" id="{AD0C0E0B-D9CF-34C0-B4DB-A96611B080C9}"/>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校准方法</a:t>
            </a:r>
            <a:endParaRPr lang="en-US" altLang="zh-CN" sz="2667" b="1" dirty="0">
              <a:solidFill>
                <a:srgbClr val="3A4795"/>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2CE4B-8FAD-DBC2-5EC5-34605FEFC6CC}"/>
                  </a:ext>
                </a:extLst>
              </p:cNvPr>
              <p:cNvSpPr txBox="1"/>
              <p:nvPr/>
            </p:nvSpPr>
            <p:spPr>
              <a:xfrm>
                <a:off x="520065" y="1554160"/>
                <a:ext cx="3158172" cy="632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6F22CE4B-8FAD-DBC2-5EC5-34605FEFC6CC}"/>
                  </a:ext>
                </a:extLst>
              </p:cNvPr>
              <p:cNvSpPr txBox="1">
                <a:spLocks noRot="1" noChangeAspect="1" noMove="1" noResize="1" noEditPoints="1" noAdjustHandles="1" noChangeArrowheads="1" noChangeShapeType="1" noTextEdit="1"/>
              </p:cNvSpPr>
              <p:nvPr/>
            </p:nvSpPr>
            <p:spPr>
              <a:xfrm>
                <a:off x="520065" y="1554160"/>
                <a:ext cx="3158172" cy="632674"/>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3429AE2-C643-7FB5-4EF7-CDAA3DA479B7}"/>
              </a:ext>
            </a:extLst>
          </p:cNvPr>
          <p:cNvSpPr txBox="1"/>
          <p:nvPr/>
        </p:nvSpPr>
        <p:spPr>
          <a:xfrm>
            <a:off x="778948" y="2583179"/>
            <a:ext cx="4787462" cy="2215991"/>
          </a:xfrm>
          <a:prstGeom prst="rect">
            <a:avLst/>
          </a:prstGeom>
          <a:noFill/>
        </p:spPr>
        <p:txBody>
          <a:bodyPr wrap="square" lIns="0" tIns="0" rIns="0" bIns="0" rtlCol="0">
            <a:spAutoFit/>
          </a:bodyPr>
          <a:lstStyle/>
          <a:p>
            <a:pPr marL="342900" indent="-342900">
              <a:buFont typeface="Wingdings" panose="05000000000000000000" pitchFamily="2" charset="2"/>
              <a:buChar char="l"/>
            </a:pPr>
            <a:r>
              <a:rPr lang="en-US" altLang="zh-CN" dirty="0"/>
              <a:t>global</a:t>
            </a:r>
          </a:p>
          <a:p>
            <a:pPr marL="342900" indent="-342900">
              <a:buFont typeface="Wingdings" panose="05000000000000000000" pitchFamily="2" charset="2"/>
              <a:buChar char="l"/>
            </a:pPr>
            <a:r>
              <a:rPr lang="en-US" altLang="zh-CN" dirty="0"/>
              <a:t>max </a:t>
            </a:r>
          </a:p>
          <a:p>
            <a:pPr marL="342900" indent="-342900">
              <a:buFont typeface="Wingdings" panose="05000000000000000000" pitchFamily="2" charset="2"/>
              <a:buChar char="l"/>
            </a:pPr>
            <a:r>
              <a:rPr lang="en-US" altLang="zh-CN" dirty="0"/>
              <a:t>percentile</a:t>
            </a:r>
          </a:p>
          <a:p>
            <a:pPr marL="342900" indent="-342900">
              <a:buFont typeface="Wingdings" panose="05000000000000000000" pitchFamily="2" charset="2"/>
              <a:buChar char="ü"/>
            </a:pPr>
            <a:r>
              <a:rPr lang="en-US" altLang="zh-CN" dirty="0" err="1">
                <a:solidFill>
                  <a:srgbClr val="FF0000"/>
                </a:solidFill>
              </a:rPr>
              <a:t>mse</a:t>
            </a:r>
            <a:endParaRPr lang="en-US" altLang="zh-CN" dirty="0">
              <a:solidFill>
                <a:srgbClr val="FF0000"/>
              </a:solidFill>
            </a:endParaRPr>
          </a:p>
          <a:p>
            <a:pPr marL="342900" indent="-342900">
              <a:buFont typeface="Wingdings" panose="05000000000000000000" pitchFamily="2" charset="2"/>
              <a:buChar char="l"/>
            </a:pPr>
            <a:r>
              <a:rPr lang="en-US" altLang="zh-CN" dirty="0"/>
              <a:t>KL-divergence</a:t>
            </a:r>
          </a:p>
          <a:p>
            <a:pPr marL="342900" indent="-342900">
              <a:buFont typeface="Wingdings" panose="05000000000000000000" pitchFamily="2" charset="2"/>
              <a:buChar char="l"/>
            </a:pPr>
            <a:endParaRPr lang="zh-CN" altLang="en-US" dirty="0"/>
          </a:p>
        </p:txBody>
      </p:sp>
      <p:sp>
        <p:nvSpPr>
          <p:cNvPr id="3" name="文本框 2">
            <a:extLst>
              <a:ext uri="{FF2B5EF4-FFF2-40B4-BE49-F238E27FC236}">
                <a16:creationId xmlns:a16="http://schemas.microsoft.com/office/drawing/2014/main" id="{2C83360C-2C6A-8BB9-BB33-8754C71C9BD6}"/>
              </a:ext>
            </a:extLst>
          </p:cNvPr>
          <p:cNvSpPr txBox="1"/>
          <p:nvPr/>
        </p:nvSpPr>
        <p:spPr>
          <a:xfrm>
            <a:off x="4429125" y="2746948"/>
            <a:ext cx="6386513" cy="1200329"/>
          </a:xfrm>
          <a:prstGeom prst="rect">
            <a:avLst/>
          </a:prstGeom>
          <a:noFill/>
        </p:spPr>
        <p:txBody>
          <a:bodyPr wrap="square" rtlCol="0">
            <a:spAutoFit/>
          </a:bodyPr>
          <a:lstStyle/>
          <a:p>
            <a:r>
              <a:rPr lang="zh-CN" altLang="en-US" dirty="0"/>
              <a:t>        测试不同</a:t>
            </a:r>
            <a:r>
              <a:rPr lang="en-US" altLang="zh-CN" dirty="0"/>
              <a:t>threshold</a:t>
            </a:r>
            <a:r>
              <a:rPr lang="zh-CN" altLang="en-US" dirty="0"/>
              <a:t>下模拟量化值与原始值之间的均方误差，选择使均方误差最小的值作为最终</a:t>
            </a:r>
            <a:r>
              <a:rPr lang="en-US" altLang="zh-CN" dirty="0"/>
              <a:t>threshold</a:t>
            </a:r>
            <a:endParaRPr lang="zh-CN" altLang="en-US" dirty="0"/>
          </a:p>
        </p:txBody>
      </p:sp>
      <mc:AlternateContent xmlns:mc="http://schemas.openxmlformats.org/markup-compatibility/2006" xmlns:a14="http://schemas.microsoft.com/office/drawing/2010/main">
        <mc:Choice Requires="a14">
          <p:sp>
            <p:nvSpPr>
              <p:cNvPr id="4" name="文本框 3">
                <a:extLst>
                  <a:ext uri="{FF2B5EF4-FFF2-40B4-BE49-F238E27FC236}">
                    <a16:creationId xmlns:a16="http://schemas.microsoft.com/office/drawing/2014/main" id="{3B146E46-7E47-7789-EA98-43589C858CD2}"/>
                  </a:ext>
                </a:extLst>
              </p:cNvPr>
              <p:cNvSpPr txBox="1"/>
              <p:nvPr/>
            </p:nvSpPr>
            <p:spPr>
              <a:xfrm>
                <a:off x="4280535" y="1521010"/>
                <a:ext cx="1948815" cy="6988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𝑡h𝑟𝑒𝑠h𝑜𝑙𝑑</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𝑏</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den>
                      </m:f>
                    </m:oMath>
                  </m:oMathPara>
                </a14:m>
                <a:endParaRPr lang="zh-CN" altLang="en-US" dirty="0"/>
              </a:p>
            </p:txBody>
          </p:sp>
        </mc:Choice>
        <mc:Fallback xmlns="">
          <p:sp>
            <p:nvSpPr>
              <p:cNvPr id="4" name="文本框 3">
                <a:extLst>
                  <a:ext uri="{FF2B5EF4-FFF2-40B4-BE49-F238E27FC236}">
                    <a16:creationId xmlns:a16="http://schemas.microsoft.com/office/drawing/2014/main" id="{3B146E46-7E47-7789-EA98-43589C858CD2}"/>
                  </a:ext>
                </a:extLst>
              </p:cNvPr>
              <p:cNvSpPr txBox="1">
                <a:spLocks noRot="1" noChangeAspect="1" noMove="1" noResize="1" noEditPoints="1" noAdjustHandles="1" noChangeArrowheads="1" noChangeShapeType="1" noTextEdit="1"/>
              </p:cNvSpPr>
              <p:nvPr/>
            </p:nvSpPr>
            <p:spPr>
              <a:xfrm>
                <a:off x="4280535" y="1521010"/>
                <a:ext cx="1948815" cy="698846"/>
              </a:xfrm>
              <a:prstGeom prst="rect">
                <a:avLst/>
              </a:prstGeom>
              <a:blipFill>
                <a:blip r:embed="rId4"/>
                <a:stretch>
                  <a:fillRect l="-1290" t="-3636" r="-3226" b="-1272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9FEA512D-7097-6768-E43E-46E7DC2943E5}"/>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6" name="图片 5">
            <a:extLst>
              <a:ext uri="{FF2B5EF4-FFF2-40B4-BE49-F238E27FC236}">
                <a16:creationId xmlns:a16="http://schemas.microsoft.com/office/drawing/2014/main" id="{FF17E8BF-BFD0-2938-96D7-0B97E383C94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8" name="流程图: 接点 7">
            <a:extLst>
              <a:ext uri="{FF2B5EF4-FFF2-40B4-BE49-F238E27FC236}">
                <a16:creationId xmlns:a16="http://schemas.microsoft.com/office/drawing/2014/main" id="{0F1872FE-31F3-9DCE-B7E0-B341C6C6383E}"/>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0A77ED4B-552E-D11F-66B9-AA5427D9420C}"/>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DE9BDBF6-A472-42FA-6C0C-45DF2E7DAFB0}"/>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3066989-3F61-EF4D-EF7F-2C445D9EF1AF}"/>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927DBACD-81C2-D06B-63D9-0143EE17E8EF}"/>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95143700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校准方法</a:t>
            </a:r>
            <a:endParaRPr lang="en-US" altLang="zh-CN" sz="2667" b="1" dirty="0">
              <a:solidFill>
                <a:srgbClr val="3A4795"/>
              </a:solidFill>
              <a:latin typeface="微软雅黑" panose="020B0503020204020204" pitchFamily="34" charset="-122"/>
            </a:endParaRPr>
          </a:p>
        </p:txBody>
      </p:sp>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6F22CE4B-8FAD-DBC2-5EC5-34605FEFC6CC}"/>
                  </a:ext>
                </a:extLst>
              </p:cNvPr>
              <p:cNvSpPr txBox="1"/>
              <p:nvPr/>
            </p:nvSpPr>
            <p:spPr>
              <a:xfrm>
                <a:off x="520065" y="1554160"/>
                <a:ext cx="3158172" cy="6326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r>
                        <a:rPr lang="en-US" altLang="zh-CN" b="0" i="1" smtClean="0">
                          <a:latin typeface="Cambria Math" panose="02040503050406030204" pitchFamily="18" charset="0"/>
                        </a:rPr>
                        <m:t>=</m:t>
                      </m:r>
                      <m:r>
                        <a:rPr lang="en-US" altLang="zh-CN" b="0" i="1" smtClean="0">
                          <a:latin typeface="Cambria Math" panose="02040503050406030204" pitchFamily="18" charset="0"/>
                        </a:rPr>
                        <m:t>𝑐𝑙𝑎𝑚𝑝</m:t>
                      </m:r>
                      <m:r>
                        <a:rPr lang="en-US" altLang="zh-CN" b="0" i="1" smtClean="0">
                          <a:latin typeface="Cambria Math" panose="02040503050406030204" pitchFamily="18" charset="0"/>
                        </a:rPr>
                        <m:t>(</m:t>
                      </m:r>
                      <m:r>
                        <a:rPr lang="en-US" altLang="zh-CN" b="0" i="1" smtClean="0">
                          <a:latin typeface="Cambria Math" panose="02040503050406030204" pitchFamily="18" charset="0"/>
                        </a:rPr>
                        <m:t>𝑟𝑜𝑢𝑛𝑑</m:t>
                      </m:r>
                      <m:d>
                        <m:dPr>
                          <m:ctrlPr>
                            <a:rPr lang="en-US" altLang="zh-CN" b="0" i="1" smtClean="0">
                              <a:latin typeface="Cambria Math" panose="02040503050406030204" pitchFamily="18" charset="0"/>
                            </a:rPr>
                          </m:ctrlPr>
                        </m:dPr>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𝑟</m:t>
                              </m:r>
                            </m:num>
                            <m:den>
                              <m:r>
                                <a:rPr lang="en-US" altLang="zh-CN" b="0" i="1" smtClean="0">
                                  <a:latin typeface="Cambria Math" panose="02040503050406030204" pitchFamily="18" charset="0"/>
                                </a:rPr>
                                <m:t>𝑠</m:t>
                              </m:r>
                            </m:den>
                          </m:f>
                        </m:e>
                      </m:d>
                      <m:r>
                        <a:rPr lang="en-US" altLang="zh-CN" b="0" i="1" smtClean="0">
                          <a:latin typeface="Cambria Math" panose="02040503050406030204" pitchFamily="18" charset="0"/>
                        </a:rPr>
                        <m:t>)</m:t>
                      </m:r>
                    </m:oMath>
                  </m:oMathPara>
                </a14:m>
                <a:endParaRPr lang="zh-CN" altLang="en-US" dirty="0"/>
              </a:p>
            </p:txBody>
          </p:sp>
        </mc:Choice>
        <mc:Fallback xmlns="">
          <p:sp>
            <p:nvSpPr>
              <p:cNvPr id="5" name="文本框 4">
                <a:extLst>
                  <a:ext uri="{FF2B5EF4-FFF2-40B4-BE49-F238E27FC236}">
                    <a16:creationId xmlns:a16="http://schemas.microsoft.com/office/drawing/2014/main" id="{6F22CE4B-8FAD-DBC2-5EC5-34605FEFC6CC}"/>
                  </a:ext>
                </a:extLst>
              </p:cNvPr>
              <p:cNvSpPr txBox="1">
                <a:spLocks noRot="1" noChangeAspect="1" noMove="1" noResize="1" noEditPoints="1" noAdjustHandles="1" noChangeArrowheads="1" noChangeShapeType="1" noTextEdit="1"/>
              </p:cNvSpPr>
              <p:nvPr/>
            </p:nvSpPr>
            <p:spPr>
              <a:xfrm>
                <a:off x="520065" y="1554160"/>
                <a:ext cx="3158172" cy="632674"/>
              </a:xfrm>
              <a:prstGeom prst="rect">
                <a:avLst/>
              </a:prstGeom>
              <a:blipFill>
                <a:blip r:embed="rId3"/>
                <a:stretch>
                  <a:fillRect/>
                </a:stretch>
              </a:blipFill>
            </p:spPr>
            <p:txBody>
              <a:bodyPr/>
              <a:lstStyle/>
              <a:p>
                <a:r>
                  <a:rPr lang="zh-CN" altLang="en-US">
                    <a:noFill/>
                  </a:rPr>
                  <a:t> </a:t>
                </a:r>
              </a:p>
            </p:txBody>
          </p:sp>
        </mc:Fallback>
      </mc:AlternateContent>
      <p:sp>
        <p:nvSpPr>
          <p:cNvPr id="11" name="文本框 10">
            <a:extLst>
              <a:ext uri="{FF2B5EF4-FFF2-40B4-BE49-F238E27FC236}">
                <a16:creationId xmlns:a16="http://schemas.microsoft.com/office/drawing/2014/main" id="{63429AE2-C643-7FB5-4EF7-CDAA3DA479B7}"/>
              </a:ext>
            </a:extLst>
          </p:cNvPr>
          <p:cNvSpPr txBox="1"/>
          <p:nvPr/>
        </p:nvSpPr>
        <p:spPr>
          <a:xfrm>
            <a:off x="778948" y="2583179"/>
            <a:ext cx="4787462" cy="2215991"/>
          </a:xfrm>
          <a:prstGeom prst="rect">
            <a:avLst/>
          </a:prstGeom>
          <a:noFill/>
        </p:spPr>
        <p:txBody>
          <a:bodyPr wrap="square" lIns="0" tIns="0" rIns="0" bIns="0" rtlCol="0">
            <a:spAutoFit/>
          </a:bodyPr>
          <a:lstStyle/>
          <a:p>
            <a:pPr marL="342900" indent="-342900">
              <a:buFont typeface="Wingdings" panose="05000000000000000000" pitchFamily="2" charset="2"/>
              <a:buChar char="l"/>
            </a:pPr>
            <a:r>
              <a:rPr lang="en-US" altLang="zh-CN" dirty="0"/>
              <a:t>global</a:t>
            </a:r>
          </a:p>
          <a:p>
            <a:pPr marL="342900" indent="-342900">
              <a:buFont typeface="Wingdings" panose="05000000000000000000" pitchFamily="2" charset="2"/>
              <a:buChar char="l"/>
            </a:pPr>
            <a:r>
              <a:rPr lang="en-US" altLang="zh-CN" dirty="0"/>
              <a:t>max </a:t>
            </a:r>
          </a:p>
          <a:p>
            <a:pPr marL="342900" indent="-342900">
              <a:buFont typeface="Wingdings" panose="05000000000000000000" pitchFamily="2" charset="2"/>
              <a:buChar char="l"/>
            </a:pPr>
            <a:r>
              <a:rPr lang="en-US" altLang="zh-CN" dirty="0"/>
              <a:t>percentile</a:t>
            </a:r>
          </a:p>
          <a:p>
            <a:pPr marL="342900" indent="-342900">
              <a:buFont typeface="Wingdings" panose="05000000000000000000" pitchFamily="2" charset="2"/>
              <a:buChar char="l"/>
            </a:pPr>
            <a:r>
              <a:rPr lang="en-US" altLang="zh-CN" dirty="0" err="1"/>
              <a:t>mse</a:t>
            </a:r>
            <a:endParaRPr lang="en-US" altLang="zh-CN" dirty="0"/>
          </a:p>
          <a:p>
            <a:pPr marL="342900" indent="-342900">
              <a:buFont typeface="Wingdings" panose="05000000000000000000" pitchFamily="2" charset="2"/>
              <a:buChar char="ü"/>
            </a:pPr>
            <a:r>
              <a:rPr lang="en-US" altLang="zh-CN" dirty="0">
                <a:solidFill>
                  <a:srgbClr val="FF0000"/>
                </a:solidFill>
              </a:rPr>
              <a:t>KL-divergence</a:t>
            </a:r>
          </a:p>
          <a:p>
            <a:pPr marL="342900" indent="-342900">
              <a:buFont typeface="Wingdings" panose="05000000000000000000" pitchFamily="2" charset="2"/>
              <a:buChar char="l"/>
            </a:pPr>
            <a:endParaRPr lang="zh-CN" altLang="en-US" dirty="0"/>
          </a:p>
        </p:txBody>
      </p:sp>
      <p:sp>
        <p:nvSpPr>
          <p:cNvPr id="4" name="文本框 3">
            <a:extLst>
              <a:ext uri="{FF2B5EF4-FFF2-40B4-BE49-F238E27FC236}">
                <a16:creationId xmlns:a16="http://schemas.microsoft.com/office/drawing/2014/main" id="{F1094A11-F41C-3F05-BCEB-6A265B065DD8}"/>
              </a:ext>
            </a:extLst>
          </p:cNvPr>
          <p:cNvSpPr txBox="1"/>
          <p:nvPr/>
        </p:nvSpPr>
        <p:spPr>
          <a:xfrm>
            <a:off x="4432935" y="2746426"/>
            <a:ext cx="6093618" cy="1200329"/>
          </a:xfrm>
          <a:prstGeom prst="rect">
            <a:avLst/>
          </a:prstGeom>
          <a:noFill/>
        </p:spPr>
        <p:txBody>
          <a:bodyPr wrap="square">
            <a:spAutoFit/>
          </a:bodyPr>
          <a:lstStyle/>
          <a:p>
            <a:r>
              <a:rPr lang="zh-CN" altLang="en-US" dirty="0"/>
              <a:t>        测试不同</a:t>
            </a:r>
            <a:r>
              <a:rPr lang="en-US" altLang="zh-CN" dirty="0"/>
              <a:t>threshold</a:t>
            </a:r>
            <a:r>
              <a:rPr lang="zh-CN" altLang="en-US" dirty="0"/>
              <a:t>下模拟量化值的分布与原始值分布之间的</a:t>
            </a:r>
            <a:r>
              <a:rPr lang="en-US" altLang="zh-CN" dirty="0"/>
              <a:t>KL</a:t>
            </a:r>
            <a:r>
              <a:rPr lang="zh-CN" altLang="en-US" dirty="0"/>
              <a:t>散度，选择使</a:t>
            </a:r>
            <a:r>
              <a:rPr lang="en-US" altLang="zh-CN" dirty="0"/>
              <a:t>KL</a:t>
            </a:r>
            <a:r>
              <a:rPr lang="zh-CN" altLang="en-US" dirty="0"/>
              <a:t>散度最小的值作为最终</a:t>
            </a:r>
            <a:r>
              <a:rPr lang="en-US" altLang="zh-CN" dirty="0"/>
              <a:t>threshold</a:t>
            </a:r>
            <a:endParaRPr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96E6940B-D7C9-306E-9803-23924F28ED14}"/>
                  </a:ext>
                </a:extLst>
              </p:cNvPr>
              <p:cNvSpPr txBox="1"/>
              <p:nvPr/>
            </p:nvSpPr>
            <p:spPr>
              <a:xfrm>
                <a:off x="4280535" y="1521010"/>
                <a:ext cx="1948815" cy="6988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𝑠</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𝑡h𝑟𝑒𝑠h𝑜𝑙𝑑</m:t>
                          </m:r>
                        </m:num>
                        <m:den>
                          <m:sSup>
                            <m:sSupPr>
                              <m:ctrlPr>
                                <a:rPr lang="en-US" altLang="zh-CN" b="0" i="1" smtClean="0">
                                  <a:latin typeface="Cambria Math" panose="02040503050406030204" pitchFamily="18" charset="0"/>
                                </a:rPr>
                              </m:ctrlPr>
                            </m:sSupPr>
                            <m:e>
                              <m:r>
                                <a:rPr lang="en-US" altLang="zh-CN" b="0" i="1" smtClean="0">
                                  <a:latin typeface="Cambria Math" panose="02040503050406030204" pitchFamily="18" charset="0"/>
                                </a:rPr>
                                <m:t>2</m:t>
                              </m:r>
                            </m:e>
                            <m:sup>
                              <m:r>
                                <a:rPr lang="en-US" altLang="zh-CN" b="0" i="1" smtClean="0">
                                  <a:latin typeface="Cambria Math" panose="02040503050406030204" pitchFamily="18" charset="0"/>
                                </a:rPr>
                                <m:t>𝑏</m:t>
                              </m:r>
                              <m:r>
                                <a:rPr lang="en-US" altLang="zh-CN" b="0" i="1" smtClean="0">
                                  <a:latin typeface="Cambria Math" panose="02040503050406030204" pitchFamily="18" charset="0"/>
                                </a:rPr>
                                <m:t>−1</m:t>
                              </m:r>
                            </m:sup>
                          </m:sSup>
                          <m:r>
                            <a:rPr lang="en-US" altLang="zh-CN" b="0" i="1" smtClean="0">
                              <a:latin typeface="Cambria Math" panose="02040503050406030204" pitchFamily="18" charset="0"/>
                            </a:rPr>
                            <m:t>−1</m:t>
                          </m:r>
                        </m:den>
                      </m:f>
                    </m:oMath>
                  </m:oMathPara>
                </a14:m>
                <a:endParaRPr lang="zh-CN" altLang="en-US" dirty="0"/>
              </a:p>
            </p:txBody>
          </p:sp>
        </mc:Choice>
        <mc:Fallback xmlns="">
          <p:sp>
            <p:nvSpPr>
              <p:cNvPr id="3" name="文本框 2">
                <a:extLst>
                  <a:ext uri="{FF2B5EF4-FFF2-40B4-BE49-F238E27FC236}">
                    <a16:creationId xmlns:a16="http://schemas.microsoft.com/office/drawing/2014/main" id="{96E6940B-D7C9-306E-9803-23924F28ED14}"/>
                  </a:ext>
                </a:extLst>
              </p:cNvPr>
              <p:cNvSpPr txBox="1">
                <a:spLocks noRot="1" noChangeAspect="1" noMove="1" noResize="1" noEditPoints="1" noAdjustHandles="1" noChangeArrowheads="1" noChangeShapeType="1" noTextEdit="1"/>
              </p:cNvSpPr>
              <p:nvPr/>
            </p:nvSpPr>
            <p:spPr>
              <a:xfrm>
                <a:off x="4280535" y="1521010"/>
                <a:ext cx="1948815" cy="698846"/>
              </a:xfrm>
              <a:prstGeom prst="rect">
                <a:avLst/>
              </a:prstGeom>
              <a:blipFill>
                <a:blip r:embed="rId4"/>
                <a:stretch>
                  <a:fillRect l="-1290" t="-3636" r="-3226" b="-12727"/>
                </a:stretch>
              </a:blipFill>
            </p:spPr>
            <p:txBody>
              <a:bodyPr/>
              <a:lstStyle/>
              <a:p>
                <a:r>
                  <a:rPr lang="zh-CN" altLang="en-US">
                    <a:noFill/>
                  </a:rPr>
                  <a:t> </a:t>
                </a:r>
              </a:p>
            </p:txBody>
          </p:sp>
        </mc:Fallback>
      </mc:AlternateContent>
      <p:sp>
        <p:nvSpPr>
          <p:cNvPr id="2" name="文本框 1">
            <a:extLst>
              <a:ext uri="{FF2B5EF4-FFF2-40B4-BE49-F238E27FC236}">
                <a16:creationId xmlns:a16="http://schemas.microsoft.com/office/drawing/2014/main" id="{5F45DC34-F146-F95E-8BBC-6DF67F092C03}"/>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6" name="图片 5">
            <a:extLst>
              <a:ext uri="{FF2B5EF4-FFF2-40B4-BE49-F238E27FC236}">
                <a16:creationId xmlns:a16="http://schemas.microsoft.com/office/drawing/2014/main" id="{C0F54E8C-EB62-820A-41C8-83FDA7D7C722}"/>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8" name="流程图: 接点 7">
            <a:extLst>
              <a:ext uri="{FF2B5EF4-FFF2-40B4-BE49-F238E27FC236}">
                <a16:creationId xmlns:a16="http://schemas.microsoft.com/office/drawing/2014/main" id="{3211E344-CC64-0297-430D-72C77104A4A3}"/>
              </a:ext>
            </a:extLst>
          </p:cNvPr>
          <p:cNvSpPr/>
          <p:nvPr/>
        </p:nvSpPr>
        <p:spPr>
          <a:xfrm>
            <a:off x="1328816" y="540141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6DEF4E88-B937-6B50-AD1B-212981C8D8F1}"/>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0" name="流程图: 接点 9">
            <a:extLst>
              <a:ext uri="{FF2B5EF4-FFF2-40B4-BE49-F238E27FC236}">
                <a16:creationId xmlns:a16="http://schemas.microsoft.com/office/drawing/2014/main" id="{320E34F6-08F8-93AD-F1C6-6E03414B145C}"/>
              </a:ext>
            </a:extLst>
          </p:cNvPr>
          <p:cNvSpPr/>
          <p:nvPr/>
        </p:nvSpPr>
        <p:spPr>
          <a:xfrm>
            <a:off x="9005494" y="56970"/>
            <a:ext cx="1055401" cy="1018793"/>
          </a:xfrm>
          <a:prstGeom prst="flowChartConnector">
            <a:avLst/>
          </a:prstGeom>
          <a:blipFill dpi="0" rotWithShape="1">
            <a:blip r:embed="rId6"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15357A58-CC56-FC2B-D5E6-9F76EB469BF9}"/>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BEE0C03C-2C10-3512-9179-19BA33700D7D}"/>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210100646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3">
            <a:extLst>
              <a:ext uri="{FF2B5EF4-FFF2-40B4-BE49-F238E27FC236}">
                <a16:creationId xmlns:a16="http://schemas.microsoft.com/office/drawing/2014/main" id="{2FC5811C-BE84-CDFE-EE6C-FFE2F3DC46F1}"/>
              </a:ext>
            </a:extLst>
          </p:cNvPr>
          <p:cNvSpPr txBox="1"/>
          <p:nvPr/>
        </p:nvSpPr>
        <p:spPr>
          <a:xfrm>
            <a:off x="243116" y="266429"/>
            <a:ext cx="3790525" cy="502766"/>
          </a:xfrm>
          <a:prstGeom prst="rect">
            <a:avLst/>
          </a:prstGeom>
          <a:noFill/>
        </p:spPr>
        <p:txBody>
          <a:bodyPr wrap="square" rtlCol="0">
            <a:spAutoFit/>
          </a:bodyPr>
          <a:lstStyle/>
          <a:p>
            <a:pPr defTabSz="1219170"/>
            <a:r>
              <a:rPr lang="zh-CN" altLang="en-US" sz="2667" b="1" dirty="0">
                <a:solidFill>
                  <a:srgbClr val="3A4795"/>
                </a:solidFill>
                <a:latin typeface="微软雅黑" panose="020B0503020204020204" pitchFamily="34" charset="-122"/>
              </a:rPr>
              <a:t>参考内容</a:t>
            </a:r>
            <a:endParaRPr lang="en-US" altLang="zh-CN" sz="2667" b="1" dirty="0">
              <a:solidFill>
                <a:srgbClr val="3A4795"/>
              </a:solidFill>
              <a:latin typeface="微软雅黑" panose="020B0503020204020204" pitchFamily="34" charset="-122"/>
            </a:endParaRPr>
          </a:p>
        </p:txBody>
      </p:sp>
      <p:sp>
        <p:nvSpPr>
          <p:cNvPr id="2" name="文本框 1">
            <a:extLst>
              <a:ext uri="{FF2B5EF4-FFF2-40B4-BE49-F238E27FC236}">
                <a16:creationId xmlns:a16="http://schemas.microsoft.com/office/drawing/2014/main" id="{1FBBC1EF-FE31-C832-71C6-4114BBC79232}"/>
              </a:ext>
            </a:extLst>
          </p:cNvPr>
          <p:cNvSpPr txBox="1"/>
          <p:nvPr/>
        </p:nvSpPr>
        <p:spPr>
          <a:xfrm>
            <a:off x="354330" y="1691640"/>
            <a:ext cx="10961370" cy="3416320"/>
          </a:xfrm>
          <a:prstGeom prst="rect">
            <a:avLst/>
          </a:prstGeom>
          <a:noFill/>
        </p:spPr>
        <p:txBody>
          <a:bodyPr wrap="square" rtlCol="0">
            <a:spAutoFit/>
          </a:bodyPr>
          <a:lstStyle/>
          <a:p>
            <a:r>
              <a:rPr lang="en-US" altLang="zh-CN" sz="1800" dirty="0"/>
              <a:t>[1] </a:t>
            </a:r>
            <a:r>
              <a:rPr lang="en" altLang="zh-CN" sz="1800" b="0" i="0" u="none" strike="noStrike" dirty="0" err="1">
                <a:solidFill>
                  <a:srgbClr val="222222"/>
                </a:solidFill>
                <a:effectLst/>
                <a:latin typeface="Arial" panose="020B0604020202020204" pitchFamily="34" charset="0"/>
              </a:rPr>
              <a:t>Gholami</a:t>
            </a:r>
            <a:r>
              <a:rPr lang="en" altLang="zh-CN" sz="1800" b="0" i="0" u="none" strike="noStrike" dirty="0">
                <a:solidFill>
                  <a:srgbClr val="222222"/>
                </a:solidFill>
                <a:effectLst/>
                <a:latin typeface="Arial" panose="020B0604020202020204" pitchFamily="34" charset="0"/>
              </a:rPr>
              <a:t> A, Kim S, Dong Z, et al. A survey of quantization methods for efficient neural network inference[J]. </a:t>
            </a:r>
            <a:r>
              <a:rPr lang="en" altLang="zh-CN" sz="1800" b="0" i="0" u="none" strike="noStrike" dirty="0" err="1">
                <a:solidFill>
                  <a:srgbClr val="222222"/>
                </a:solidFill>
                <a:effectLst/>
                <a:latin typeface="Arial" panose="020B0604020202020204" pitchFamily="34" charset="0"/>
              </a:rPr>
              <a:t>arXiv</a:t>
            </a:r>
            <a:r>
              <a:rPr lang="en" altLang="zh-CN" sz="1800" b="0" i="0" u="none" strike="noStrike" dirty="0">
                <a:solidFill>
                  <a:srgbClr val="222222"/>
                </a:solidFill>
                <a:effectLst/>
                <a:latin typeface="Arial" panose="020B0604020202020204" pitchFamily="34" charset="0"/>
              </a:rPr>
              <a:t> preprint arXiv:2103.13630, 2021.</a:t>
            </a:r>
            <a:endParaRPr lang="en-US" altLang="zh-CN" sz="1800" dirty="0"/>
          </a:p>
          <a:p>
            <a:r>
              <a:rPr lang="en-US" altLang="zh-CN" sz="1800" dirty="0"/>
              <a:t>[2] </a:t>
            </a:r>
            <a:r>
              <a:rPr lang="en" altLang="zh-CN" sz="1800" b="0" i="0" u="none" strike="noStrike" dirty="0">
                <a:solidFill>
                  <a:srgbClr val="222222"/>
                </a:solidFill>
                <a:effectLst/>
                <a:latin typeface="Arial" panose="020B0604020202020204" pitchFamily="34" charset="0"/>
              </a:rPr>
              <a:t>Nagel M, </a:t>
            </a:r>
            <a:r>
              <a:rPr lang="en" altLang="zh-CN" sz="1800" b="0" i="0" u="none" strike="noStrike" dirty="0" err="1">
                <a:solidFill>
                  <a:srgbClr val="222222"/>
                </a:solidFill>
                <a:effectLst/>
                <a:latin typeface="Arial" panose="020B0604020202020204" pitchFamily="34" charset="0"/>
              </a:rPr>
              <a:t>Fournarakis</a:t>
            </a:r>
            <a:r>
              <a:rPr lang="en" altLang="zh-CN" sz="1800" b="0" i="0" u="none" strike="noStrike" dirty="0">
                <a:solidFill>
                  <a:srgbClr val="222222"/>
                </a:solidFill>
                <a:effectLst/>
                <a:latin typeface="Arial" panose="020B0604020202020204" pitchFamily="34" charset="0"/>
              </a:rPr>
              <a:t> M, Amjad R A, et al. A white paper on neural network quantization[J]. </a:t>
            </a:r>
            <a:r>
              <a:rPr lang="en" altLang="zh-CN" sz="1800" b="0" i="0" u="none" strike="noStrike" dirty="0" err="1">
                <a:solidFill>
                  <a:srgbClr val="222222"/>
                </a:solidFill>
                <a:effectLst/>
                <a:latin typeface="Arial" panose="020B0604020202020204" pitchFamily="34" charset="0"/>
              </a:rPr>
              <a:t>arXiv</a:t>
            </a:r>
            <a:r>
              <a:rPr lang="en" altLang="zh-CN" sz="1800" b="0" i="0" u="none" strike="noStrike" dirty="0">
                <a:solidFill>
                  <a:srgbClr val="222222"/>
                </a:solidFill>
                <a:effectLst/>
                <a:latin typeface="Arial" panose="020B0604020202020204" pitchFamily="34" charset="0"/>
              </a:rPr>
              <a:t> preprint arXiv:2106.08295, 2021.</a:t>
            </a:r>
            <a:endParaRPr lang="en-US" altLang="zh-CN" sz="1800" dirty="0"/>
          </a:p>
          <a:p>
            <a:r>
              <a:rPr lang="en-US" altLang="zh-CN" sz="1800" dirty="0"/>
              <a:t>[3] </a:t>
            </a:r>
            <a:r>
              <a:rPr lang="en" altLang="zh-CN" sz="1800" b="0" i="0" u="none" strike="noStrike" dirty="0">
                <a:solidFill>
                  <a:srgbClr val="222222"/>
                </a:solidFill>
                <a:effectLst/>
                <a:latin typeface="Arial" panose="020B0604020202020204" pitchFamily="34" charset="0"/>
              </a:rPr>
              <a:t>Krishnamoorthi R. Quantizing deep convolutional networks for efficient inference: A whitepaper[J]. </a:t>
            </a:r>
            <a:r>
              <a:rPr lang="en" altLang="zh-CN" sz="1800" b="0" i="0" u="none" strike="noStrike" dirty="0" err="1">
                <a:solidFill>
                  <a:srgbClr val="222222"/>
                </a:solidFill>
                <a:effectLst/>
                <a:latin typeface="Arial" panose="020B0604020202020204" pitchFamily="34" charset="0"/>
              </a:rPr>
              <a:t>arXiv</a:t>
            </a:r>
            <a:r>
              <a:rPr lang="en" altLang="zh-CN" sz="1800" b="0" i="0" u="none" strike="noStrike" dirty="0">
                <a:solidFill>
                  <a:srgbClr val="222222"/>
                </a:solidFill>
                <a:effectLst/>
                <a:latin typeface="Arial" panose="020B0604020202020204" pitchFamily="34" charset="0"/>
              </a:rPr>
              <a:t> preprint arXiv:1806.08342, 2018.</a:t>
            </a:r>
            <a:endParaRPr lang="en-US" altLang="zh-CN" sz="1800" dirty="0"/>
          </a:p>
          <a:p>
            <a:r>
              <a:rPr lang="en-US" altLang="zh-CN" sz="1800" dirty="0"/>
              <a:t>[4] </a:t>
            </a:r>
            <a:r>
              <a:rPr lang="en" altLang="zh-CN" sz="1800" b="0" i="0" u="none" strike="noStrike" dirty="0">
                <a:solidFill>
                  <a:srgbClr val="222222"/>
                </a:solidFill>
                <a:effectLst/>
                <a:latin typeface="Arial" panose="020B0604020202020204" pitchFamily="34" charset="0"/>
              </a:rPr>
              <a:t>Jacob B, </a:t>
            </a:r>
            <a:r>
              <a:rPr lang="en" altLang="zh-CN" sz="1800" b="0" i="0" u="none" strike="noStrike" dirty="0" err="1">
                <a:solidFill>
                  <a:srgbClr val="222222"/>
                </a:solidFill>
                <a:effectLst/>
                <a:latin typeface="Arial" panose="020B0604020202020204" pitchFamily="34" charset="0"/>
              </a:rPr>
              <a:t>Kligys</a:t>
            </a:r>
            <a:r>
              <a:rPr lang="en" altLang="zh-CN" sz="1800" b="0" i="0" u="none" strike="noStrike" dirty="0">
                <a:solidFill>
                  <a:srgbClr val="222222"/>
                </a:solidFill>
                <a:effectLst/>
                <a:latin typeface="Arial" panose="020B0604020202020204" pitchFamily="34" charset="0"/>
              </a:rPr>
              <a:t> S, Chen B, et al. Quantization and training of neural networks for efficient integer-arithmetic-only inference[C]//Proceedings of the IEEE conference on computer vision and pattern recognition. 2018: 2704-2713.</a:t>
            </a:r>
            <a:endParaRPr lang="en-US" altLang="zh-CN" sz="1800" dirty="0"/>
          </a:p>
          <a:p>
            <a:r>
              <a:rPr lang="en-US" altLang="zh-CN" sz="1800" dirty="0"/>
              <a:t>[5] https://on-demand.gputechconf.com/gtc/2017/presentation/s7310-8-bit-inference-with-tensorrt.pdf</a:t>
            </a:r>
          </a:p>
          <a:p>
            <a:r>
              <a:rPr lang="en-US" altLang="zh-CN" sz="1800" dirty="0"/>
              <a:t>[6] https://</a:t>
            </a:r>
            <a:r>
              <a:rPr lang="en-US" altLang="zh-CN" sz="1800" dirty="0" err="1"/>
              <a:t>zhuanlan.zhihu.com</a:t>
            </a:r>
            <a:r>
              <a:rPr lang="en-US" altLang="zh-CN" sz="1800" dirty="0"/>
              <a:t>/p/548174416</a:t>
            </a:r>
          </a:p>
          <a:p>
            <a:r>
              <a:rPr lang="en-US" altLang="zh-CN" sz="1800" dirty="0"/>
              <a:t>[7] https://www.bilibili.com/video/BV1fB4y1m7fJ</a:t>
            </a:r>
          </a:p>
        </p:txBody>
      </p:sp>
      <p:sp>
        <p:nvSpPr>
          <p:cNvPr id="3" name="文本框 2">
            <a:extLst>
              <a:ext uri="{FF2B5EF4-FFF2-40B4-BE49-F238E27FC236}">
                <a16:creationId xmlns:a16="http://schemas.microsoft.com/office/drawing/2014/main" id="{3EC83E85-F977-5F24-C25A-33685E3A0733}"/>
              </a:ext>
            </a:extLst>
          </p:cNvPr>
          <p:cNvSpPr txBox="1"/>
          <p:nvPr/>
        </p:nvSpPr>
        <p:spPr>
          <a:xfrm>
            <a:off x="383937" y="6343382"/>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4" name="图片 3">
            <a:extLst>
              <a:ext uri="{FF2B5EF4-FFF2-40B4-BE49-F238E27FC236}">
                <a16:creationId xmlns:a16="http://schemas.microsoft.com/office/drawing/2014/main" id="{D74FC1D7-5437-CD98-5132-4B6B8276941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53462" t="20366" r="20656" b="34409"/>
          <a:stretch/>
        </p:blipFill>
        <p:spPr>
          <a:xfrm>
            <a:off x="2612817" y="5591162"/>
            <a:ext cx="1182668" cy="1162430"/>
          </a:xfrm>
          <a:prstGeom prst="rect">
            <a:avLst/>
          </a:prstGeom>
        </p:spPr>
      </p:pic>
      <p:sp>
        <p:nvSpPr>
          <p:cNvPr id="5" name="流程图: 接点 4">
            <a:extLst>
              <a:ext uri="{FF2B5EF4-FFF2-40B4-BE49-F238E27FC236}">
                <a16:creationId xmlns:a16="http://schemas.microsoft.com/office/drawing/2014/main" id="{45646114-E111-0FA9-9049-0F47A9981C9B}"/>
              </a:ext>
            </a:extLst>
          </p:cNvPr>
          <p:cNvSpPr/>
          <p:nvPr/>
        </p:nvSpPr>
        <p:spPr>
          <a:xfrm>
            <a:off x="1328816" y="5396215"/>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7DB0AAD-5486-A876-FA8D-92160C73D696}"/>
              </a:ext>
            </a:extLst>
          </p:cNvPr>
          <p:cNvSpPr txBox="1"/>
          <p:nvPr/>
        </p:nvSpPr>
        <p:spPr>
          <a:xfrm>
            <a:off x="9584588" y="238919"/>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8" name="流程图: 接点 7">
            <a:extLst>
              <a:ext uri="{FF2B5EF4-FFF2-40B4-BE49-F238E27FC236}">
                <a16:creationId xmlns:a16="http://schemas.microsoft.com/office/drawing/2014/main" id="{0638C693-248B-1BE5-6D76-6C0086E3646F}"/>
              </a:ext>
            </a:extLst>
          </p:cNvPr>
          <p:cNvSpPr/>
          <p:nvPr/>
        </p:nvSpPr>
        <p:spPr>
          <a:xfrm>
            <a:off x="9005494" y="51775"/>
            <a:ext cx="1055401" cy="1018793"/>
          </a:xfrm>
          <a:prstGeom prst="flowChartConnector">
            <a:avLst/>
          </a:prstGeom>
          <a:blipFill dpi="0" rotWithShape="1">
            <a:blip r:embed="rId3"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文本框 8">
            <a:extLst>
              <a:ext uri="{FF2B5EF4-FFF2-40B4-BE49-F238E27FC236}">
                <a16:creationId xmlns:a16="http://schemas.microsoft.com/office/drawing/2014/main" id="{DCDF3573-EF6A-FBA0-9B39-C1EE1B882133}"/>
              </a:ext>
            </a:extLst>
          </p:cNvPr>
          <p:cNvSpPr txBox="1"/>
          <p:nvPr/>
        </p:nvSpPr>
        <p:spPr>
          <a:xfrm rot="19532560">
            <a:off x="2156656" y="2899933"/>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0" name="文本框 9">
            <a:extLst>
              <a:ext uri="{FF2B5EF4-FFF2-40B4-BE49-F238E27FC236}">
                <a16:creationId xmlns:a16="http://schemas.microsoft.com/office/drawing/2014/main" id="{6C4FBA31-0F31-D4B3-76F9-20DB6ABFDEF0}"/>
              </a:ext>
            </a:extLst>
          </p:cNvPr>
          <p:cNvSpPr txBox="1"/>
          <p:nvPr/>
        </p:nvSpPr>
        <p:spPr>
          <a:xfrm rot="19456111">
            <a:off x="5562600" y="2835820"/>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extLst>
      <p:ext uri="{BB962C8B-B14F-4D97-AF65-F5344CB8AC3E}">
        <p14:creationId xmlns:p14="http://schemas.microsoft.com/office/powerpoint/2010/main" val="2052609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2621280" cy="583565"/>
          </a:xfrm>
          <a:prstGeom prst="rect">
            <a:avLst/>
          </a:prstGeom>
          <a:noFill/>
        </p:spPr>
        <p:txBody>
          <a:bodyPr wrap="none" rtlCol="0">
            <a:spAutoFit/>
          </a:bodyPr>
          <a:lstStyle/>
          <a:p>
            <a:r>
              <a:rPr lang="zh-CN" altLang="en-US" sz="3200" b="1" dirty="0">
                <a:solidFill>
                  <a:schemeClr val="bg1"/>
                </a:solidFill>
              </a:rPr>
              <a:t>师生网络架构</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4</a:t>
            </a:r>
            <a:r>
              <a:rPr lang="zh-CN" altLang="en-US" sz="3200" b="1" dirty="0">
                <a:solidFill>
                  <a:srgbClr val="384E9B"/>
                </a:solidFill>
              </a:rPr>
              <a:t>、师生网络架构</a:t>
            </a:r>
          </a:p>
        </p:txBody>
      </p:sp>
      <p:sp>
        <p:nvSpPr>
          <p:cNvPr id="12" name="文本框 11"/>
          <p:cNvSpPr txBox="1"/>
          <p:nvPr/>
        </p:nvSpPr>
        <p:spPr>
          <a:xfrm>
            <a:off x="456777" y="2910708"/>
            <a:ext cx="5446444" cy="203009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学生网络一般是:</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1）教师网络的简化版本，具有较少的层和每层中较少的信道。</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2）教师网络的量化版本，其中网络的结构被保留。</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3）具有高效基本操作的小型网络。</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4）具有优化的</a:t>
            </a:r>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整体</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网络结构的小型网络。</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5）与教师相同的网络。</a:t>
            </a:r>
          </a:p>
        </p:txBody>
      </p:sp>
      <p:pic>
        <p:nvPicPr>
          <p:cNvPr id="437" name="图片 437"/>
          <p:cNvPicPr>
            <a:picLocks noChangeAspect="1"/>
          </p:cNvPicPr>
          <p:nvPr/>
        </p:nvPicPr>
        <p:blipFill>
          <a:blip r:embed="rId3"/>
          <a:srcRect b="11185"/>
          <a:stretch>
            <a:fillRect/>
          </a:stretch>
        </p:blipFill>
        <p:spPr>
          <a:xfrm>
            <a:off x="5902960" y="2095500"/>
            <a:ext cx="5338445" cy="3660775"/>
          </a:xfrm>
          <a:prstGeom prst="rect">
            <a:avLst/>
          </a:prstGeom>
        </p:spPr>
      </p:pic>
      <p:sp>
        <p:nvSpPr>
          <p:cNvPr id="7" name="文本框 6">
            <a:extLst>
              <a:ext uri="{FF2B5EF4-FFF2-40B4-BE49-F238E27FC236}">
                <a16:creationId xmlns:a16="http://schemas.microsoft.com/office/drawing/2014/main" id="{2E3E9775-29CB-DB9E-67F1-CBDC56E9A640}"/>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1A6478DC-2005-2634-CFF3-45BED7AC3A9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289F8F12-D1CC-907E-DA97-F14EC2372E90}"/>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88D06D1A-39B5-9B9F-AF4E-28898A414081}"/>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D373F9B3-3EF8-9D6E-2BF1-0A13877FD43B}"/>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9339A342-24F6-7DA8-9F00-E564B0D91266}"/>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17CDD87B-8F81-F2A1-C91F-762709F577D3}"/>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6" name="文本框 5"/>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蒸馏算法</a:t>
            </a:r>
          </a:p>
        </p:txBody>
      </p:sp>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a:t>
            </a:r>
            <a:r>
              <a:rPr lang="zh-CN" altLang="en-US" sz="3200" b="1" dirty="0">
                <a:solidFill>
                  <a:srgbClr val="384E9B"/>
                </a:solidFill>
              </a:rPr>
              <a:t>、蒸馏算法</a:t>
            </a:r>
          </a:p>
        </p:txBody>
      </p:sp>
      <p:sp>
        <p:nvSpPr>
          <p:cNvPr id="10" name="文本框 9"/>
          <p:cNvSpPr txBox="1"/>
          <p:nvPr/>
        </p:nvSpPr>
        <p:spPr>
          <a:xfrm>
            <a:off x="456777" y="2924455"/>
            <a:ext cx="3880331" cy="147637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为了改进在更复杂的环境中传递知识的过程，已经出现了许多不同的知识蒸馏算法。下面，我们一起回顾知识蒸馏领域中最近提出的几种典型的蒸馏方法。</a:t>
            </a:r>
          </a:p>
        </p:txBody>
      </p:sp>
      <p:pic>
        <p:nvPicPr>
          <p:cNvPr id="8" name="图片 7" descr="03"/>
          <p:cNvPicPr>
            <a:picLocks noChangeAspect="1"/>
          </p:cNvPicPr>
          <p:nvPr/>
        </p:nvPicPr>
        <p:blipFill>
          <a:blip r:embed="rId3"/>
          <a:srcRect t="8232" b="11843"/>
          <a:stretch>
            <a:fillRect/>
          </a:stretch>
        </p:blipFill>
        <p:spPr>
          <a:xfrm>
            <a:off x="6096000" y="2390775"/>
            <a:ext cx="5476875" cy="2009775"/>
          </a:xfrm>
          <a:prstGeom prst="rect">
            <a:avLst/>
          </a:prstGeom>
        </p:spPr>
      </p:pic>
      <p:sp>
        <p:nvSpPr>
          <p:cNvPr id="7" name="文本框 6">
            <a:extLst>
              <a:ext uri="{FF2B5EF4-FFF2-40B4-BE49-F238E27FC236}">
                <a16:creationId xmlns:a16="http://schemas.microsoft.com/office/drawing/2014/main" id="{72170F15-9E74-8D54-4533-5A03791F2454}"/>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9" name="图片 8">
            <a:extLst>
              <a:ext uri="{FF2B5EF4-FFF2-40B4-BE49-F238E27FC236}">
                <a16:creationId xmlns:a16="http://schemas.microsoft.com/office/drawing/2014/main" id="{2A87E760-C636-76F6-8E1D-AB4E2B65A01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11" name="流程图: 接点 10">
            <a:extLst>
              <a:ext uri="{FF2B5EF4-FFF2-40B4-BE49-F238E27FC236}">
                <a16:creationId xmlns:a16="http://schemas.microsoft.com/office/drawing/2014/main" id="{6D0D780A-46F6-CC3B-ACE7-ECF61E0234B4}"/>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815D3862-0950-BC59-F111-47DECF2A6CEF}"/>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3" name="流程图: 接点 12">
            <a:extLst>
              <a:ext uri="{FF2B5EF4-FFF2-40B4-BE49-F238E27FC236}">
                <a16:creationId xmlns:a16="http://schemas.microsoft.com/office/drawing/2014/main" id="{9BD790CB-BEAB-8FF3-3558-6666C6F45BBF}"/>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文本框 13">
            <a:extLst>
              <a:ext uri="{FF2B5EF4-FFF2-40B4-BE49-F238E27FC236}">
                <a16:creationId xmlns:a16="http://schemas.microsoft.com/office/drawing/2014/main" id="{68D04D24-73B1-7B71-332F-A63E622B12DC}"/>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5" name="文本框 14">
            <a:extLst>
              <a:ext uri="{FF2B5EF4-FFF2-40B4-BE49-F238E27FC236}">
                <a16:creationId xmlns:a16="http://schemas.microsoft.com/office/drawing/2014/main" id="{E96C8A6C-B645-2039-2BC5-BC6A23D127AF}"/>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5.1</a:t>
            </a:r>
            <a:r>
              <a:rPr lang="zh-CN" altLang="en-US" sz="3200" b="1" dirty="0">
                <a:solidFill>
                  <a:srgbClr val="384E9B"/>
                </a:solidFill>
              </a:rPr>
              <a:t>、对抗蒸馏</a:t>
            </a:r>
          </a:p>
        </p:txBody>
      </p:sp>
      <p:sp>
        <p:nvSpPr>
          <p:cNvPr id="10" name="文本框 9"/>
          <p:cNvSpPr txBox="1"/>
          <p:nvPr/>
        </p:nvSpPr>
        <p:spPr>
          <a:xfrm>
            <a:off x="456565" y="2840990"/>
            <a:ext cx="4679950" cy="175323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对抗性学习中，对抗网络中的鉴别器用来估计样本来自训练数据分布的概率，而生成器试图使用生成的数据样本来欺骗鉴别器。受此启发，已经出现了许多基于对抗的知识蒸馏方法，以使教师和学生网络能够更好地理解真实的数据分布。</a:t>
            </a:r>
          </a:p>
        </p:txBody>
      </p:sp>
      <p:pic>
        <p:nvPicPr>
          <p:cNvPr id="484" name="图片 484"/>
          <p:cNvPicPr>
            <a:picLocks noChangeAspect="1"/>
          </p:cNvPicPr>
          <p:nvPr/>
        </p:nvPicPr>
        <p:blipFill>
          <a:blip r:embed="rId3"/>
          <a:stretch>
            <a:fillRect/>
          </a:stretch>
        </p:blipFill>
        <p:spPr>
          <a:xfrm>
            <a:off x="6096000" y="2183765"/>
            <a:ext cx="5684520" cy="3074035"/>
          </a:xfrm>
          <a:prstGeom prst="rect">
            <a:avLst/>
          </a:prstGeom>
        </p:spPr>
      </p:pic>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蒸馏算法</a:t>
            </a:r>
          </a:p>
        </p:txBody>
      </p:sp>
      <p:sp>
        <p:nvSpPr>
          <p:cNvPr id="6" name="文本框 5">
            <a:extLst>
              <a:ext uri="{FF2B5EF4-FFF2-40B4-BE49-F238E27FC236}">
                <a16:creationId xmlns:a16="http://schemas.microsoft.com/office/drawing/2014/main" id="{164C02D6-619B-EB37-8099-5CED535BB118}"/>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A34FEFA1-AA15-7012-3DBA-3F371D5B9C19}"/>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F1F81A91-3250-D72E-2064-CC6023FC1FAB}"/>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78BB197-1875-B8D6-6267-CDA7CF228CBC}"/>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68A74A44-9FF5-A646-8F90-3A0FD5753EC0}"/>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7D5BBBA2-2B24-DE79-6478-E57F08646EB2}"/>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17195076-EDBE-AC5D-632D-7FF11CD7A2FA}"/>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a:p>
        </p:txBody>
      </p:sp>
      <p:sp>
        <p:nvSpPr>
          <p:cNvPr id="3" name="副标题 2"/>
          <p:cNvSpPr>
            <a:spLocks noGrp="1"/>
          </p:cNvSpPr>
          <p:nvPr>
            <p:ph type="subTitle" idx="1"/>
          </p:nvPr>
        </p:nvSpPr>
        <p:spPr/>
        <p:txBody>
          <a:bodyPr/>
          <a:lstStyle/>
          <a:p>
            <a:endParaRPr lang="zh-CN" altLang="en-US"/>
          </a:p>
        </p:txBody>
      </p:sp>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文本框 3"/>
          <p:cNvSpPr txBox="1"/>
          <p:nvPr/>
        </p:nvSpPr>
        <p:spPr>
          <a:xfrm flipH="1">
            <a:off x="456777" y="1600200"/>
            <a:ext cx="5639222" cy="583565"/>
          </a:xfrm>
          <a:prstGeom prst="rect">
            <a:avLst/>
          </a:prstGeom>
          <a:noFill/>
        </p:spPr>
        <p:txBody>
          <a:bodyPr wrap="square" rtlCol="0">
            <a:spAutoFit/>
          </a:bodyPr>
          <a:lstStyle/>
          <a:p>
            <a:r>
              <a:rPr lang="en-US" altLang="zh-CN" sz="3200" b="1" dirty="0">
                <a:solidFill>
                  <a:srgbClr val="384E9B"/>
                </a:solidFill>
              </a:rPr>
              <a:t>5.2</a:t>
            </a:r>
            <a:r>
              <a:rPr lang="zh-CN" altLang="en-US" sz="3200" b="1" dirty="0">
                <a:solidFill>
                  <a:srgbClr val="384E9B"/>
                </a:solidFill>
              </a:rPr>
              <a:t>、多教师蒸馏</a:t>
            </a:r>
          </a:p>
        </p:txBody>
      </p:sp>
      <p:sp>
        <p:nvSpPr>
          <p:cNvPr id="10" name="文本框 9"/>
          <p:cNvSpPr txBox="1"/>
          <p:nvPr/>
        </p:nvSpPr>
        <p:spPr>
          <a:xfrm>
            <a:off x="456565" y="2840990"/>
            <a:ext cx="4679950" cy="1753235"/>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不同的教师架构可以为学生网络提供不同有用的知识。在训练学生网络期间，多个教师网络可以单独地，也可以整体地用于蒸馏。为了传递来自多个教师的知识，最简单的方法是使用来自所有教师的平均响应作为监督信号。</a:t>
            </a:r>
          </a:p>
        </p:txBody>
      </p:sp>
      <p:pic>
        <p:nvPicPr>
          <p:cNvPr id="485" name="图片 485"/>
          <p:cNvPicPr>
            <a:picLocks noChangeAspect="1"/>
          </p:cNvPicPr>
          <p:nvPr/>
        </p:nvPicPr>
        <p:blipFill>
          <a:blip r:embed="rId3"/>
          <a:stretch>
            <a:fillRect/>
          </a:stretch>
        </p:blipFill>
        <p:spPr>
          <a:xfrm>
            <a:off x="6096000" y="2524125"/>
            <a:ext cx="5394960" cy="2733675"/>
          </a:xfrm>
          <a:prstGeom prst="rect">
            <a:avLst/>
          </a:prstGeom>
        </p:spPr>
      </p:pic>
      <p:sp>
        <p:nvSpPr>
          <p:cNvPr id="7" name="文本框 6"/>
          <p:cNvSpPr txBox="1"/>
          <p:nvPr/>
        </p:nvSpPr>
        <p:spPr>
          <a:xfrm>
            <a:off x="1339442" y="199163"/>
            <a:ext cx="1808480" cy="583565"/>
          </a:xfrm>
          <a:prstGeom prst="rect">
            <a:avLst/>
          </a:prstGeom>
          <a:noFill/>
        </p:spPr>
        <p:txBody>
          <a:bodyPr wrap="none" rtlCol="0">
            <a:spAutoFit/>
          </a:bodyPr>
          <a:lstStyle/>
          <a:p>
            <a:r>
              <a:rPr lang="zh-CN" altLang="en-US" sz="3200" b="1" dirty="0">
                <a:solidFill>
                  <a:schemeClr val="bg1"/>
                </a:solidFill>
              </a:rPr>
              <a:t>蒸馏算法</a:t>
            </a:r>
          </a:p>
        </p:txBody>
      </p:sp>
      <p:sp>
        <p:nvSpPr>
          <p:cNvPr id="6" name="文本框 5">
            <a:extLst>
              <a:ext uri="{FF2B5EF4-FFF2-40B4-BE49-F238E27FC236}">
                <a16:creationId xmlns:a16="http://schemas.microsoft.com/office/drawing/2014/main" id="{B1F33ADB-D877-AFB2-CDBF-CED4606571D0}"/>
              </a:ext>
            </a:extLst>
          </p:cNvPr>
          <p:cNvSpPr txBox="1"/>
          <p:nvPr/>
        </p:nvSpPr>
        <p:spPr>
          <a:xfrm>
            <a:off x="383937" y="634857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B9ADBECA-0C09-22AF-3800-C61BC524413F}"/>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53462" t="20366" r="20656" b="34409"/>
          <a:stretch/>
        </p:blipFill>
        <p:spPr>
          <a:xfrm>
            <a:off x="2612817" y="5596357"/>
            <a:ext cx="1182668" cy="1162430"/>
          </a:xfrm>
          <a:prstGeom prst="rect">
            <a:avLst/>
          </a:prstGeom>
        </p:spPr>
      </p:pic>
      <p:sp>
        <p:nvSpPr>
          <p:cNvPr id="9" name="流程图: 接点 8">
            <a:extLst>
              <a:ext uri="{FF2B5EF4-FFF2-40B4-BE49-F238E27FC236}">
                <a16:creationId xmlns:a16="http://schemas.microsoft.com/office/drawing/2014/main" id="{30F99831-589F-56A3-DCE2-3211F54E2249}"/>
              </a:ext>
            </a:extLst>
          </p:cNvPr>
          <p:cNvSpPr/>
          <p:nvPr/>
        </p:nvSpPr>
        <p:spPr>
          <a:xfrm>
            <a:off x="1328816" y="540141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0EFFC02C-88F7-0417-8E47-99C27ED807D4}"/>
              </a:ext>
            </a:extLst>
          </p:cNvPr>
          <p:cNvSpPr txBox="1"/>
          <p:nvPr/>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2" name="流程图: 接点 11">
            <a:extLst>
              <a:ext uri="{FF2B5EF4-FFF2-40B4-BE49-F238E27FC236}">
                <a16:creationId xmlns:a16="http://schemas.microsoft.com/office/drawing/2014/main" id="{56CE4A70-4C63-78F4-1A01-5AE328196C84}"/>
              </a:ext>
            </a:extLst>
          </p:cNvPr>
          <p:cNvSpPr/>
          <p:nvPr/>
        </p:nvSpPr>
        <p:spPr>
          <a:xfrm>
            <a:off x="9005494" y="56970"/>
            <a:ext cx="1055401" cy="1018793"/>
          </a:xfrm>
          <a:prstGeom prst="flowChartConnector">
            <a:avLst/>
          </a:prstGeom>
          <a:blipFill dpi="0" rotWithShape="1">
            <a:blip r:embed="rId5"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E81ACF34-9DEE-96D0-DD80-E849A00BC394}"/>
              </a:ext>
            </a:extLst>
          </p:cNvPr>
          <p:cNvSpPr txBox="1"/>
          <p:nvPr/>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4" name="文本框 13">
            <a:extLst>
              <a:ext uri="{FF2B5EF4-FFF2-40B4-BE49-F238E27FC236}">
                <a16:creationId xmlns:a16="http://schemas.microsoft.com/office/drawing/2014/main" id="{70620C91-276E-475C-12F9-EAB68BEBDAE8}"/>
              </a:ext>
            </a:extLst>
          </p:cNvPr>
          <p:cNvSpPr txBox="1"/>
          <p:nvPr/>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KSO_WPP_MARK_KEY" val="e8eda66a-82d3-4b9d-b564-0cf9d44ca91f"/>
  <p:tag name="COMMONDATA" val="eyJoZGlkIjoiNjc5MWM3NDMzNDdlNjA0NWI0ZjM0MDg2MTIwYzdkN2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TotalTime>
  <Words>3309</Words>
  <Application>Microsoft Office PowerPoint</Application>
  <PresentationFormat>宽屏</PresentationFormat>
  <Paragraphs>694</Paragraphs>
  <Slides>52</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52</vt:i4>
      </vt:variant>
    </vt:vector>
  </HeadingPairs>
  <TitlesOfParts>
    <vt:vector size="61" baseType="lpstr">
      <vt:lpstr>等线</vt:lpstr>
      <vt:lpstr>等线 Light</vt:lpstr>
      <vt:lpstr>华文中宋</vt:lpstr>
      <vt:lpstr>微软雅黑</vt:lpstr>
      <vt:lpstr>Arial</vt:lpstr>
      <vt:lpstr>Calibri</vt:lpstr>
      <vt:lpstr>Cambria Math</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樊 文龙</dc:creator>
  <cp:lastModifiedBy>Lei Wang</cp:lastModifiedBy>
  <cp:revision>80</cp:revision>
  <dcterms:created xsi:type="dcterms:W3CDTF">2023-02-02T10:22:00Z</dcterms:created>
  <dcterms:modified xsi:type="dcterms:W3CDTF">2024-09-14T09:24:53Z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5188E325BB2A464EBB614AC7410ED2AD</vt:lpwstr>
  </property>
  <property fmtid="{D5CDD505-2E9C-101B-9397-08002B2CF9AE}" pid="3" name="KSOProductBuildVer">
    <vt:lpwstr>2052-11.1.0.12970</vt:lpwstr>
  </property>
</Properties>
</file>