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3" r:id="rId2"/>
    <p:sldMasterId id="2147483677" r:id="rId3"/>
  </p:sldMasterIdLst>
  <p:notesMasterIdLst>
    <p:notesMasterId r:id="rId15"/>
  </p:notesMasterIdLst>
  <p:sldIdLst>
    <p:sldId id="259" r:id="rId4"/>
    <p:sldId id="260" r:id="rId5"/>
    <p:sldId id="270" r:id="rId6"/>
    <p:sldId id="261" r:id="rId7"/>
    <p:sldId id="268" r:id="rId8"/>
    <p:sldId id="267" r:id="rId9"/>
    <p:sldId id="264" r:id="rId10"/>
    <p:sldId id="269" r:id="rId11"/>
    <p:sldId id="263" r:id="rId12"/>
    <p:sldId id="262" r:id="rId13"/>
    <p:sldId id="272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47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00" autoAdjust="0"/>
    <p:restoredTop sz="85781" autoAdjust="0"/>
  </p:normalViewPr>
  <p:slideViewPr>
    <p:cSldViewPr snapToGrid="0">
      <p:cViewPr varScale="1">
        <p:scale>
          <a:sx n="79" d="100"/>
          <a:sy n="79" d="100"/>
        </p:scale>
        <p:origin x="5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lenovo\Desktop\&#23637;&#24320;&#25928;&#26524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[展开效果.xlsx]Sheet1!$H$12</c:f>
              <c:strCache>
                <c:ptCount val="1"/>
                <c:pt idx="0">
                  <c:v>加速比</c:v>
                </c:pt>
              </c:strCache>
            </c:strRef>
          </c:tx>
          <c:spPr>
            <a:solidFill>
              <a:srgbClr val="3A4795"/>
            </a:solidFill>
            <a:ln>
              <a:noFill/>
            </a:ln>
            <a:effectLst/>
          </c:spPr>
          <c:invertIfNegative val="0"/>
          <c:cat>
            <c:strRef>
              <c:f>[展开效果.xlsx]Sheet1!$I$11:$M$11</c:f>
              <c:strCache>
                <c:ptCount val="5"/>
                <c:pt idx="0">
                  <c:v>内层循环展开两次</c:v>
                </c:pt>
                <c:pt idx="1">
                  <c:v>内层循环展开四次</c:v>
                </c:pt>
                <c:pt idx="2">
                  <c:v>内层循环展开八次</c:v>
                </c:pt>
                <c:pt idx="3">
                  <c:v>内层循环展开十六次</c:v>
                </c:pt>
                <c:pt idx="4">
                  <c:v>外层循环展开两次</c:v>
                </c:pt>
              </c:strCache>
            </c:strRef>
          </c:cat>
          <c:val>
            <c:numRef>
              <c:f>[展开效果.xlsx]Sheet1!$I$12:$M$12</c:f>
              <c:numCache>
                <c:formatCode>General</c:formatCode>
                <c:ptCount val="5"/>
                <c:pt idx="0">
                  <c:v>1.1588594704684301</c:v>
                </c:pt>
                <c:pt idx="1">
                  <c:v>1.1792746113989601</c:v>
                </c:pt>
                <c:pt idx="2">
                  <c:v>1.1841831425598299</c:v>
                </c:pt>
                <c:pt idx="3">
                  <c:v>1.19287211740042</c:v>
                </c:pt>
                <c:pt idx="4">
                  <c:v>1.08380952380952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43E-4BC7-B3A2-8145FC5790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48238842"/>
        <c:axId val="292325371"/>
      </c:barChart>
      <c:catAx>
        <c:axId val="24823884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92325371"/>
        <c:crosses val="autoZero"/>
        <c:auto val="1"/>
        <c:lblAlgn val="ctr"/>
        <c:lblOffset val="100"/>
        <c:noMultiLvlLbl val="0"/>
      </c:catAx>
      <c:valAx>
        <c:axId val="2923253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24823884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bg1"/>
    </a:solidFill>
    <a:ln w="9525" cap="flat" cmpd="sng" algn="ctr">
      <a:solidFill>
        <a:srgbClr val="3A4795"/>
      </a:solidFill>
      <a:round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7DE697-6DEC-4AF0-AAAC-B6DBC56BF790}" type="datetimeFigureOut">
              <a:rPr lang="zh-CN" altLang="en-US" smtClean="0"/>
              <a:t>2024/9/14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D4633E-4EC2-4458-B229-094DB3242B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88681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50161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B0EEB6-161F-46A1-A30A-2D4F16F319B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00863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B0EEB6-161F-46A1-A30A-2D4F16F319B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34681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B0EEB6-161F-46A1-A30A-2D4F16F319B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271454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B0EEB6-161F-46A1-A30A-2D4F16F319B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08215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B0EEB6-161F-46A1-A30A-2D4F16F319B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384773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B0EEB6-161F-46A1-A30A-2D4F16F319B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74556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B0EEB6-161F-46A1-A30A-2D4F16F319B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29584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B0EEB6-161F-46A1-A30A-2D4F16F319B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292483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B0EEB6-161F-46A1-A30A-2D4F16F319B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330275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B0EEB6-161F-46A1-A30A-2D4F16F319B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07590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1130309" y="6603677"/>
            <a:ext cx="11078624" cy="266467"/>
          </a:xfrm>
          <a:prstGeom prst="rect">
            <a:avLst/>
          </a:prstGeom>
          <a:solidFill>
            <a:srgbClr val="013B6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60" dirty="0"/>
          </a:p>
        </p:txBody>
      </p:sp>
      <p:sp>
        <p:nvSpPr>
          <p:cNvPr id="10" name="矩形 9"/>
          <p:cNvSpPr/>
          <p:nvPr userDrawn="1"/>
        </p:nvSpPr>
        <p:spPr>
          <a:xfrm>
            <a:off x="3" y="6603677"/>
            <a:ext cx="1130308" cy="26646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160"/>
          </a:p>
        </p:txBody>
      </p:sp>
      <p:cxnSp>
        <p:nvCxnSpPr>
          <p:cNvPr id="11" name="直接连接符 10"/>
          <p:cNvCxnSpPr/>
          <p:nvPr userDrawn="1"/>
        </p:nvCxnSpPr>
        <p:spPr>
          <a:xfrm flipH="1">
            <a:off x="2" y="6569386"/>
            <a:ext cx="12208932" cy="0"/>
          </a:xfrm>
          <a:prstGeom prst="line">
            <a:avLst/>
          </a:prstGeom>
          <a:ln w="12700">
            <a:solidFill>
              <a:srgbClr val="013B6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0578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0"/>
    </mc:Choice>
    <mc:Fallback xmlns="">
      <p:transition spd="slow" advClick="0" advTm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04079-B362-4F76-9D29-0A311EC580E5}" type="datetimeFigureOut">
              <a:rPr lang="zh-CN" altLang="en-US" smtClean="0"/>
              <a:t>2024/9/14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7EC2A-D11A-439F-B4DF-7F2F2A8F4D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1156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04079-B362-4F76-9D29-0A311EC580E5}" type="datetimeFigureOut">
              <a:rPr lang="zh-CN" altLang="en-US" smtClean="0"/>
              <a:t>2024/9/14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7EC2A-D11A-439F-B4DF-7F2F2A8F4D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55722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04079-B362-4F76-9D29-0A311EC580E5}" type="datetimeFigureOut">
              <a:rPr lang="zh-CN" altLang="en-US" smtClean="0"/>
              <a:t>2024/9/14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7EC2A-D11A-439F-B4DF-7F2F2A8F4D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70561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1658887" y="5464966"/>
            <a:ext cx="8874224" cy="830997"/>
          </a:xfrm>
          <a:prstGeom prst="rect">
            <a:avLst/>
          </a:prstGeom>
          <a:noFill/>
        </p:spPr>
        <p:txBody>
          <a:bodyPr vert="horz"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1" i="0" u="none" strike="noStrike" kern="1200" cap="none" spc="40" normalizeH="0" baseline="0" noProof="0" dirty="0">
                <a:ln w="28575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热烈欢迎各位专家领导莅临指导</a:t>
            </a:r>
            <a:endParaRPr kumimoji="0" lang="en-US" sz="4800" b="1" i="0" u="none" strike="noStrike" kern="1200" cap="none" spc="40" normalizeH="0" baseline="0" noProof="0" dirty="0">
              <a:ln w="28575"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>
            <a:off x="11386904" y="404664"/>
            <a:ext cx="461665" cy="156196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1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军民融合专题</a:t>
            </a:r>
            <a:endParaRPr kumimoji="0" lang="en-US" sz="1800" b="0" i="0" u="none" strike="noStrike" kern="1200" cap="none" spc="11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" name="矩形 11"/>
          <p:cNvSpPr/>
          <p:nvPr userDrawn="1"/>
        </p:nvSpPr>
        <p:spPr>
          <a:xfrm flipV="1">
            <a:off x="0" y="4923343"/>
            <a:ext cx="1219200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260648"/>
            <a:ext cx="12192000" cy="4959343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-24680" y="0"/>
            <a:ext cx="12216680" cy="71490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9936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空心弧 3"/>
          <p:cNvSpPr/>
          <p:nvPr userDrawn="1"/>
        </p:nvSpPr>
        <p:spPr>
          <a:xfrm>
            <a:off x="767408" y="836712"/>
            <a:ext cx="5472816" cy="5472816"/>
          </a:xfrm>
          <a:prstGeom prst="blockArc">
            <a:avLst>
              <a:gd name="adj1" fmla="val 18900000"/>
              <a:gd name="adj2" fmla="val 2700000"/>
              <a:gd name="adj3" fmla="val 395"/>
            </a:avLst>
          </a:prstGeom>
          <a:solidFill>
            <a:schemeClr val="accent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sp>
      <p:sp>
        <p:nvSpPr>
          <p:cNvPr id="36" name="矩形 35"/>
          <p:cNvSpPr/>
          <p:nvPr userDrawn="1"/>
        </p:nvSpPr>
        <p:spPr>
          <a:xfrm>
            <a:off x="9637358" y="346070"/>
            <a:ext cx="2003258" cy="850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分享内容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 panose="020F0502020204030204"/>
                <a:ea typeface="宋体" panose="02010600030101010101" pitchFamily="2" charset="-122"/>
                <a:cs typeface="+mn-cs"/>
              </a:rPr>
              <a:t>CONTENTS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椭圆 6"/>
          <p:cNvSpPr/>
          <p:nvPr userDrawn="1"/>
        </p:nvSpPr>
        <p:spPr>
          <a:xfrm>
            <a:off x="623392" y="1450699"/>
            <a:ext cx="4035357" cy="4195491"/>
          </a:xfrm>
          <a:prstGeom prst="ellipse">
            <a:avLst/>
          </a:prstGeom>
          <a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>
              <a:ln w="18000">
                <a:solidFill>
                  <a:srgbClr val="C0504D">
                    <a:satMod val="140000"/>
                  </a:srgb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43" name="组合 42"/>
          <p:cNvGrpSpPr/>
          <p:nvPr userDrawn="1"/>
        </p:nvGrpSpPr>
        <p:grpSpPr>
          <a:xfrm>
            <a:off x="5623220" y="2110419"/>
            <a:ext cx="5971437" cy="784636"/>
            <a:chOff x="1537511" y="1628159"/>
            <a:chExt cx="5971437" cy="784636"/>
          </a:xfrm>
        </p:grpSpPr>
        <p:grpSp>
          <p:nvGrpSpPr>
            <p:cNvPr id="44" name="组合 43"/>
            <p:cNvGrpSpPr/>
            <p:nvPr/>
          </p:nvGrpSpPr>
          <p:grpSpPr>
            <a:xfrm>
              <a:off x="1537511" y="1631288"/>
              <a:ext cx="5971437" cy="781507"/>
              <a:chOff x="1537511" y="1631288"/>
              <a:chExt cx="5971437" cy="781507"/>
            </a:xfrm>
          </p:grpSpPr>
          <p:grpSp>
            <p:nvGrpSpPr>
              <p:cNvPr id="46" name="组合 45"/>
              <p:cNvGrpSpPr/>
              <p:nvPr userDrawn="1"/>
            </p:nvGrpSpPr>
            <p:grpSpPr>
              <a:xfrm>
                <a:off x="1928264" y="1709439"/>
                <a:ext cx="5580684" cy="625205"/>
                <a:chOff x="460128" y="312440"/>
                <a:chExt cx="5580684" cy="625205"/>
              </a:xfrm>
            </p:grpSpPr>
            <p:sp>
              <p:nvSpPr>
                <p:cNvPr id="50" name="矩形 49"/>
                <p:cNvSpPr/>
                <p:nvPr userDrawn="1"/>
              </p:nvSpPr>
              <p:spPr>
                <a:xfrm>
                  <a:off x="460128" y="312440"/>
                  <a:ext cx="5580684" cy="625205"/>
                </a:xfrm>
                <a:prstGeom prst="rect">
                  <a:avLst/>
                </a:prstGeom>
                <a:gradFill>
                  <a:gsLst>
                    <a:gs pos="100000">
                      <a:srgbClr val="FFFFFF"/>
                    </a:gs>
                    <a:gs pos="51657">
                      <a:srgbClr val="F0F0F0"/>
                    </a:gs>
                    <a:gs pos="0">
                      <a:srgbClr val="FFFFFF"/>
                    </a:gs>
                  </a:gsLst>
                  <a:lin ang="5400000" scaled="1"/>
                </a:gradFill>
                <a:ln w="9525">
                  <a:solidFill>
                    <a:srgbClr val="DDDDDD"/>
                  </a:solidFill>
                  <a:round/>
                </a:ln>
                <a:effectLst>
                  <a:outerShdw blurRad="63500" sx="101000" sy="101000" algn="ctr" rotWithShape="0">
                    <a:prstClr val="black">
                      <a:alpha val="8000"/>
                    </a:prstClr>
                  </a:outerShdw>
                </a:effectLst>
              </p:spPr>
            </p:sp>
            <p:sp>
              <p:nvSpPr>
                <p:cNvPr id="51" name="矩形 50"/>
                <p:cNvSpPr/>
                <p:nvPr/>
              </p:nvSpPr>
              <p:spPr>
                <a:xfrm>
                  <a:off x="460128" y="312440"/>
                  <a:ext cx="5580684" cy="62520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spcFirstLastPara="0" vert="horz" wrap="square" lIns="496257" tIns="60960" rIns="60960" bIns="60960" numCol="1" spcCol="1270" anchor="ctr" anchorCtr="0">
                  <a:noAutofit/>
                </a:bodyPr>
                <a:lstStyle/>
                <a:p>
                  <a:pPr marL="0" marR="0" lvl="0" indent="0" algn="l" defTabSz="1066800" rtl="0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46464"/>
                      </a:solidFill>
                      <a:effectLst/>
                      <a:uLnTx/>
                      <a:uFillTx/>
                      <a:latin typeface="Calibri" panose="020F0502020204030204"/>
                      <a:ea typeface="微软雅黑" panose="020B0503020204020204" pitchFamily="34" charset="-122"/>
                      <a:cs typeface="+mn-cs"/>
                    </a:rPr>
                    <a:t>单击此处添加文字内容</a:t>
                  </a:r>
                  <a:endPara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2" name="矩形 51"/>
                <p:cNvSpPr/>
                <p:nvPr userDrawn="1"/>
              </p:nvSpPr>
              <p:spPr>
                <a:xfrm>
                  <a:off x="503540" y="341314"/>
                  <a:ext cx="5537272" cy="560790"/>
                </a:xfrm>
                <a:prstGeom prst="rect">
                  <a:avLst/>
                </a:prstGeom>
                <a:gradFill rotWithShape="1">
                  <a:gsLst>
                    <a:gs pos="98000">
                      <a:srgbClr val="F9F9F9"/>
                    </a:gs>
                    <a:gs pos="100000">
                      <a:srgbClr val="FFFFFF"/>
                    </a:gs>
                    <a:gs pos="51657">
                      <a:srgbClr val="E8E8E8"/>
                    </a:gs>
                    <a:gs pos="50000">
                      <a:srgbClr val="ECECEC"/>
                    </a:gs>
                    <a:gs pos="8000">
                      <a:srgbClr val="F8F8F8"/>
                    </a:gs>
                  </a:gsLst>
                  <a:lin ang="5400000" scaled="1"/>
                </a:gradFill>
                <a:ln w="9525">
                  <a:noFill/>
                  <a:round/>
                </a:ln>
              </p:spPr>
            </p:sp>
          </p:grpSp>
          <p:sp>
            <p:nvSpPr>
              <p:cNvPr id="48" name="椭圆 47"/>
              <p:cNvSpPr/>
              <p:nvPr/>
            </p:nvSpPr>
            <p:spPr>
              <a:xfrm>
                <a:off x="1537511" y="1631288"/>
                <a:ext cx="781507" cy="78150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3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Impact" panose="020B0806030902050204" pitchFamily="34" charset="0"/>
                    <a:ea typeface="宋体" panose="02010600030101010101" pitchFamily="2" charset="-122"/>
                    <a:cs typeface="+mn-cs"/>
                  </a:rPr>
                  <a:t>1</a:t>
                </a:r>
                <a:endParaRPr kumimoji="0" lang="zh-CN" altLang="en-US" sz="32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Impact" panose="020B080603090205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45" name="Rectangle 38"/>
            <p:cNvSpPr>
              <a:spLocks noChangeArrowheads="1"/>
            </p:cNvSpPr>
            <p:nvPr/>
          </p:nvSpPr>
          <p:spPr bwMode="auto">
            <a:xfrm>
              <a:off x="2584932" y="1628159"/>
              <a:ext cx="4796944" cy="6475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646464"/>
                  </a:solidFill>
                  <a:effectLst/>
                  <a:uLnTx/>
                  <a:uFillTx/>
                  <a:latin typeface="Calibri"/>
                  <a:ea typeface="微软雅黑" panose="020B0503020204020204" pitchFamily="34" charset="-122"/>
                  <a:cs typeface="+mn-cs"/>
                </a:rPr>
                <a:t>前端</a:t>
              </a:r>
            </a:p>
          </p:txBody>
        </p:sp>
      </p:grpSp>
      <p:grpSp>
        <p:nvGrpSpPr>
          <p:cNvPr id="83" name="组合 82"/>
          <p:cNvGrpSpPr/>
          <p:nvPr userDrawn="1"/>
        </p:nvGrpSpPr>
        <p:grpSpPr>
          <a:xfrm>
            <a:off x="5833405" y="3179693"/>
            <a:ext cx="5985786" cy="784682"/>
            <a:chOff x="1537511" y="1628113"/>
            <a:chExt cx="5971436" cy="784682"/>
          </a:xfrm>
        </p:grpSpPr>
        <p:grpSp>
          <p:nvGrpSpPr>
            <p:cNvPr id="84" name="组合 83"/>
            <p:cNvGrpSpPr/>
            <p:nvPr userDrawn="1"/>
          </p:nvGrpSpPr>
          <p:grpSpPr>
            <a:xfrm>
              <a:off x="1537511" y="1631288"/>
              <a:ext cx="5971436" cy="781507"/>
              <a:chOff x="1537511" y="1631288"/>
              <a:chExt cx="5971437" cy="781507"/>
            </a:xfrm>
          </p:grpSpPr>
          <p:grpSp>
            <p:nvGrpSpPr>
              <p:cNvPr id="86" name="组合 85"/>
              <p:cNvGrpSpPr/>
              <p:nvPr/>
            </p:nvGrpSpPr>
            <p:grpSpPr>
              <a:xfrm>
                <a:off x="1928263" y="1709439"/>
                <a:ext cx="5580685" cy="625475"/>
                <a:chOff x="460127" y="312440"/>
                <a:chExt cx="5580685" cy="625475"/>
              </a:xfrm>
            </p:grpSpPr>
            <p:sp>
              <p:nvSpPr>
                <p:cNvPr id="90" name="矩形 89"/>
                <p:cNvSpPr/>
                <p:nvPr/>
              </p:nvSpPr>
              <p:spPr>
                <a:xfrm>
                  <a:off x="460127" y="312440"/>
                  <a:ext cx="5356688" cy="625475"/>
                </a:xfrm>
                <a:prstGeom prst="rect">
                  <a:avLst/>
                </a:prstGeom>
                <a:gradFill>
                  <a:gsLst>
                    <a:gs pos="100000">
                      <a:srgbClr val="FFFFFF"/>
                    </a:gs>
                    <a:gs pos="51657">
                      <a:srgbClr val="F0F0F0"/>
                    </a:gs>
                    <a:gs pos="0">
                      <a:srgbClr val="FFFFFF"/>
                    </a:gs>
                  </a:gsLst>
                  <a:lin ang="5400000" scaled="1"/>
                </a:gradFill>
                <a:ln w="9525">
                  <a:solidFill>
                    <a:srgbClr val="DDDDDD"/>
                  </a:solidFill>
                  <a:round/>
                </a:ln>
                <a:effectLst>
                  <a:outerShdw blurRad="63500" sx="101000" sy="101000" algn="ctr" rotWithShape="0">
                    <a:prstClr val="black">
                      <a:alpha val="8000"/>
                    </a:prstClr>
                  </a:outerShdw>
                </a:effectLst>
              </p:spPr>
            </p:sp>
            <p:sp>
              <p:nvSpPr>
                <p:cNvPr id="91" name="矩形 90"/>
                <p:cNvSpPr/>
                <p:nvPr/>
              </p:nvSpPr>
              <p:spPr>
                <a:xfrm>
                  <a:off x="460128" y="312440"/>
                  <a:ext cx="5580684" cy="62520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spcFirstLastPara="0" vert="horz" wrap="square" lIns="496257" tIns="60960" rIns="60960" bIns="60960" numCol="1" spcCol="1270" anchor="ctr" anchorCtr="0">
                  <a:noAutofit/>
                </a:bodyPr>
                <a:lstStyle/>
                <a:p>
                  <a:pPr marL="0" marR="0" lvl="0" indent="0" algn="l" defTabSz="1066800" rtl="0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46464"/>
                      </a:solidFill>
                      <a:effectLst/>
                      <a:uLnTx/>
                      <a:uFillTx/>
                      <a:latin typeface="Calibri" panose="020F0502020204030204"/>
                      <a:ea typeface="微软雅黑" panose="020B0503020204020204" pitchFamily="34" charset="-122"/>
                      <a:cs typeface="+mn-cs"/>
                    </a:rPr>
                    <a:t>单击此处添加文字内容</a:t>
                  </a:r>
                  <a:endPara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93" name="矩形 92"/>
                <p:cNvSpPr/>
                <p:nvPr/>
              </p:nvSpPr>
              <p:spPr>
                <a:xfrm>
                  <a:off x="503837" y="341015"/>
                  <a:ext cx="5289540" cy="560705"/>
                </a:xfrm>
                <a:prstGeom prst="rect">
                  <a:avLst/>
                </a:prstGeom>
                <a:gradFill rotWithShape="1">
                  <a:gsLst>
                    <a:gs pos="98000">
                      <a:srgbClr val="F9F9F9"/>
                    </a:gs>
                    <a:gs pos="100000">
                      <a:srgbClr val="FFFFFF"/>
                    </a:gs>
                    <a:gs pos="51657">
                      <a:srgbClr val="E8E8E8"/>
                    </a:gs>
                    <a:gs pos="50000">
                      <a:srgbClr val="ECECEC"/>
                    </a:gs>
                    <a:gs pos="8000">
                      <a:srgbClr val="F8F8F8"/>
                    </a:gs>
                  </a:gsLst>
                  <a:lin ang="5400000" scaled="1"/>
                </a:gradFill>
                <a:ln w="9525">
                  <a:noFill/>
                  <a:round/>
                </a:ln>
              </p:spPr>
            </p:sp>
          </p:grpSp>
          <p:sp>
            <p:nvSpPr>
              <p:cNvPr id="88" name="椭圆 87"/>
              <p:cNvSpPr/>
              <p:nvPr/>
            </p:nvSpPr>
            <p:spPr>
              <a:xfrm>
                <a:off x="1537511" y="1631288"/>
                <a:ext cx="781507" cy="78150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3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Impact" panose="020B0806030902050204" pitchFamily="34" charset="0"/>
                    <a:ea typeface="宋体" panose="02010600030101010101" pitchFamily="2" charset="-122"/>
                    <a:cs typeface="+mn-cs"/>
                  </a:rPr>
                  <a:t>2</a:t>
                </a:r>
                <a:endParaRPr kumimoji="0" lang="zh-CN" altLang="en-US" sz="32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Impact" panose="020B0806030902050204" pitchFamily="34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85" name="Rectangle 38"/>
            <p:cNvSpPr>
              <a:spLocks noChangeArrowheads="1"/>
            </p:cNvSpPr>
            <p:nvPr/>
          </p:nvSpPr>
          <p:spPr bwMode="auto">
            <a:xfrm>
              <a:off x="2584650" y="1628113"/>
              <a:ext cx="4699137" cy="647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2" name="组合 1"/>
          <p:cNvGrpSpPr/>
          <p:nvPr userDrawn="1"/>
        </p:nvGrpSpPr>
        <p:grpSpPr>
          <a:xfrm>
            <a:off x="5578135" y="4262368"/>
            <a:ext cx="6015886" cy="784682"/>
            <a:chOff x="1537511" y="1628113"/>
            <a:chExt cx="6001464" cy="784682"/>
          </a:xfrm>
        </p:grpSpPr>
        <p:grpSp>
          <p:nvGrpSpPr>
            <p:cNvPr id="3" name="组合 2"/>
            <p:cNvGrpSpPr/>
            <p:nvPr userDrawn="1"/>
          </p:nvGrpSpPr>
          <p:grpSpPr>
            <a:xfrm>
              <a:off x="1537511" y="1631288"/>
              <a:ext cx="6001464" cy="781507"/>
              <a:chOff x="1537511" y="1631288"/>
              <a:chExt cx="6001465" cy="781507"/>
            </a:xfrm>
          </p:grpSpPr>
          <p:grpSp>
            <p:nvGrpSpPr>
              <p:cNvPr id="5" name="组合 4"/>
              <p:cNvGrpSpPr/>
              <p:nvPr/>
            </p:nvGrpSpPr>
            <p:grpSpPr>
              <a:xfrm>
                <a:off x="1928263" y="1709439"/>
                <a:ext cx="5610713" cy="625475"/>
                <a:chOff x="460127" y="312440"/>
                <a:chExt cx="5610713" cy="625475"/>
              </a:xfrm>
            </p:grpSpPr>
            <p:sp>
              <p:nvSpPr>
                <p:cNvPr id="6" name="矩形 5"/>
                <p:cNvSpPr/>
                <p:nvPr/>
              </p:nvSpPr>
              <p:spPr>
                <a:xfrm>
                  <a:off x="460127" y="312440"/>
                  <a:ext cx="5610713" cy="625475"/>
                </a:xfrm>
                <a:prstGeom prst="rect">
                  <a:avLst/>
                </a:prstGeom>
                <a:gradFill>
                  <a:gsLst>
                    <a:gs pos="100000">
                      <a:srgbClr val="FFFFFF"/>
                    </a:gs>
                    <a:gs pos="51657">
                      <a:srgbClr val="F0F0F0"/>
                    </a:gs>
                    <a:gs pos="0">
                      <a:srgbClr val="FFFFFF"/>
                    </a:gs>
                  </a:gsLst>
                  <a:lin ang="5400000" scaled="1"/>
                </a:gradFill>
                <a:ln w="9525">
                  <a:solidFill>
                    <a:srgbClr val="DDDDDD"/>
                  </a:solidFill>
                  <a:round/>
                </a:ln>
                <a:effectLst>
                  <a:outerShdw blurRad="63500" sx="101000" sy="101000" algn="ctr" rotWithShape="0">
                    <a:prstClr val="black">
                      <a:alpha val="8000"/>
                    </a:prstClr>
                  </a:outerShdw>
                </a:effectLst>
              </p:spPr>
            </p:sp>
            <p:sp>
              <p:nvSpPr>
                <p:cNvPr id="8" name="矩形 7"/>
                <p:cNvSpPr/>
                <p:nvPr/>
              </p:nvSpPr>
              <p:spPr>
                <a:xfrm>
                  <a:off x="460128" y="312440"/>
                  <a:ext cx="5580684" cy="62520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spcFirstLastPara="0" vert="horz" wrap="square" lIns="496257" tIns="60960" rIns="60960" bIns="60960" numCol="1" spcCol="1270" anchor="ctr" anchorCtr="0">
                  <a:noAutofit/>
                </a:bodyPr>
                <a:lstStyle/>
                <a:p>
                  <a:pPr marL="0" marR="0" lvl="0" indent="0" algn="l" defTabSz="1066800" rtl="0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zh-CN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46464"/>
                      </a:solidFill>
                      <a:effectLst/>
                      <a:uLnTx/>
                      <a:uFillTx/>
                      <a:latin typeface="Calibri" panose="020F0502020204030204"/>
                      <a:ea typeface="微软雅黑" panose="020B0503020204020204" pitchFamily="34" charset="-122"/>
                      <a:cs typeface="+mn-cs"/>
                    </a:rPr>
                    <a:t>单击此处添加文字内容</a:t>
                  </a:r>
                  <a:endPara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 panose="020F0502020204030204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9" name="矩形 8"/>
                <p:cNvSpPr/>
                <p:nvPr/>
              </p:nvSpPr>
              <p:spPr>
                <a:xfrm>
                  <a:off x="503837" y="341015"/>
                  <a:ext cx="5565736" cy="560705"/>
                </a:xfrm>
                <a:prstGeom prst="rect">
                  <a:avLst/>
                </a:prstGeom>
                <a:gradFill rotWithShape="1">
                  <a:gsLst>
                    <a:gs pos="98000">
                      <a:srgbClr val="F9F9F9"/>
                    </a:gs>
                    <a:gs pos="100000">
                      <a:srgbClr val="FFFFFF"/>
                    </a:gs>
                    <a:gs pos="51657">
                      <a:srgbClr val="E8E8E8"/>
                    </a:gs>
                    <a:gs pos="50000">
                      <a:srgbClr val="ECECEC"/>
                    </a:gs>
                    <a:gs pos="8000">
                      <a:srgbClr val="F8F8F8"/>
                    </a:gs>
                  </a:gsLst>
                  <a:lin ang="5400000" scaled="1"/>
                </a:gradFill>
                <a:ln w="9525">
                  <a:noFill/>
                  <a:round/>
                </a:ln>
              </p:spPr>
            </p:sp>
          </p:grpSp>
          <p:sp>
            <p:nvSpPr>
              <p:cNvPr id="11" name="椭圆 10"/>
              <p:cNvSpPr/>
              <p:nvPr/>
            </p:nvSpPr>
            <p:spPr>
              <a:xfrm>
                <a:off x="1537511" y="1631288"/>
                <a:ext cx="781507" cy="78150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3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Impact" panose="020B0806030902050204" pitchFamily="34" charset="0"/>
                    <a:ea typeface="+mn-ea"/>
                    <a:cs typeface="+mn-cs"/>
                  </a:rPr>
                  <a:t>3</a:t>
                </a:r>
              </a:p>
            </p:txBody>
          </p:sp>
        </p:grpSp>
        <p:sp>
          <p:nvSpPr>
            <p:cNvPr id="13" name="Rectangle 38"/>
            <p:cNvSpPr>
              <a:spLocks noChangeArrowheads="1"/>
            </p:cNvSpPr>
            <p:nvPr/>
          </p:nvSpPr>
          <p:spPr bwMode="auto">
            <a:xfrm>
              <a:off x="2635961" y="1628113"/>
              <a:ext cx="4759951" cy="647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646464"/>
                  </a:solidFill>
                  <a:effectLst/>
                  <a:uLnTx/>
                  <a:uFillTx/>
                  <a:latin typeface="Calibri"/>
                  <a:ea typeface="微软雅黑" panose="020B0503020204020204" pitchFamily="34" charset="-122"/>
                  <a:cs typeface="+mn-cs"/>
                </a:rPr>
                <a:t>后端</a:t>
              </a:r>
            </a:p>
          </p:txBody>
        </p:sp>
      </p:grpSp>
      <p:sp>
        <p:nvSpPr>
          <p:cNvPr id="14" name="矩形 13"/>
          <p:cNvSpPr/>
          <p:nvPr userDrawn="1"/>
        </p:nvSpPr>
        <p:spPr>
          <a:xfrm>
            <a:off x="6840482" y="3339113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中端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79771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3339000"/>
            <a:ext cx="2736000" cy="180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2736000" y="3339000"/>
            <a:ext cx="9456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6" name="图片 5"/>
          <p:cNvPicPr/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3032" y1="21498" x2="76968" y2="73941"/>
                        <a14:foregroundMark x1="48397" y1="17264" x2="44898" y2="85016"/>
                        <a14:foregroundMark x1="22449" y1="75896" x2="77259" y2="34853"/>
                        <a14:foregroundMark x1="69388" y1="25407" x2="16327" y2="61564"/>
                        <a14:foregroundMark x1="16910" y1="40717" x2="60641" y2="85342"/>
                        <a14:foregroundMark x1="76385" y1="33876" x2="79009" y2="67752"/>
                        <a14:foregroundMark x1="66764" y1="24756" x2="27988" y2="21824"/>
                        <a14:foregroundMark x1="56560" y1="40065" x2="65306" y2="35831"/>
                        <a14:backgroundMark x1="22741" y1="21173" x2="22741" y2="211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6688" y="-99392"/>
            <a:ext cx="2091055" cy="187134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5690330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69148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8"/>
          <p:cNvSpPr txBox="1"/>
          <p:nvPr userDrawn="1"/>
        </p:nvSpPr>
        <p:spPr>
          <a:xfrm>
            <a:off x="50180" y="333321"/>
            <a:ext cx="4965700" cy="39878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01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项目综述</a:t>
            </a:r>
          </a:p>
        </p:txBody>
      </p:sp>
    </p:spTree>
    <p:extLst>
      <p:ext uri="{BB962C8B-B14F-4D97-AF65-F5344CB8AC3E}">
        <p14:creationId xmlns:p14="http://schemas.microsoft.com/office/powerpoint/2010/main" val="18152385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8"/>
          <p:cNvSpPr txBox="1"/>
          <p:nvPr userDrawn="1"/>
        </p:nvSpPr>
        <p:spPr>
          <a:xfrm>
            <a:off x="50180" y="333321"/>
            <a:ext cx="4965700" cy="39878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02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项目执行情况</a:t>
            </a:r>
          </a:p>
        </p:txBody>
      </p:sp>
    </p:spTree>
    <p:extLst>
      <p:ext uri="{BB962C8B-B14F-4D97-AF65-F5344CB8AC3E}">
        <p14:creationId xmlns:p14="http://schemas.microsoft.com/office/powerpoint/2010/main" val="232957177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8"/>
          <p:cNvSpPr txBox="1"/>
          <p:nvPr userDrawn="1"/>
        </p:nvSpPr>
        <p:spPr>
          <a:xfrm>
            <a:off x="50180" y="333321"/>
            <a:ext cx="4965700" cy="39878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02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项目执行情况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-IR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优化</a:t>
            </a:r>
          </a:p>
        </p:txBody>
      </p:sp>
    </p:spTree>
    <p:extLst>
      <p:ext uri="{BB962C8B-B14F-4D97-AF65-F5344CB8AC3E}">
        <p14:creationId xmlns:p14="http://schemas.microsoft.com/office/powerpoint/2010/main" val="4212797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04079-B362-4F76-9D29-0A311EC580E5}" type="datetimeFigureOut">
              <a:rPr lang="zh-CN" altLang="en-US" smtClean="0"/>
              <a:t>2024/9/14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7EC2A-D11A-439F-B4DF-7F2F2A8F4D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64085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8"/>
          <p:cNvSpPr txBox="1"/>
          <p:nvPr userDrawn="1"/>
        </p:nvSpPr>
        <p:spPr>
          <a:xfrm>
            <a:off x="50180" y="333321"/>
            <a:ext cx="4965700" cy="39878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02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项目执行情况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-OpenMP Offload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237131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8"/>
          <p:cNvSpPr txBox="1"/>
          <p:nvPr userDrawn="1"/>
        </p:nvSpPr>
        <p:spPr>
          <a:xfrm>
            <a:off x="50180" y="333321"/>
            <a:ext cx="4965700" cy="39878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02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项目执行情况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</a:t>
            </a:r>
            <a:r>
              <a:rPr kumimoji="0" lang="en-GB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hip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代码自动生成工具</a:t>
            </a:r>
          </a:p>
        </p:txBody>
      </p:sp>
    </p:spTree>
    <p:extLst>
      <p:ext uri="{BB962C8B-B14F-4D97-AF65-F5344CB8AC3E}">
        <p14:creationId xmlns:p14="http://schemas.microsoft.com/office/powerpoint/2010/main" val="394300629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8"/>
          <p:cNvSpPr txBox="1"/>
          <p:nvPr userDrawn="1"/>
        </p:nvSpPr>
        <p:spPr>
          <a:xfrm>
            <a:off x="50180" y="333321"/>
            <a:ext cx="4965700" cy="39878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03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项目测试情况</a:t>
            </a:r>
          </a:p>
        </p:txBody>
      </p:sp>
    </p:spTree>
    <p:extLst>
      <p:ext uri="{BB962C8B-B14F-4D97-AF65-F5344CB8AC3E}">
        <p14:creationId xmlns:p14="http://schemas.microsoft.com/office/powerpoint/2010/main" val="124790491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8"/>
          <p:cNvSpPr txBox="1"/>
          <p:nvPr userDrawn="1"/>
        </p:nvSpPr>
        <p:spPr>
          <a:xfrm>
            <a:off x="50180" y="333321"/>
            <a:ext cx="2301404" cy="39878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03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项目测试情况</a:t>
            </a:r>
          </a:p>
        </p:txBody>
      </p:sp>
      <p:sp>
        <p:nvSpPr>
          <p:cNvPr id="8" name="圆角矩形 2"/>
          <p:cNvSpPr/>
          <p:nvPr userDrawn="1"/>
        </p:nvSpPr>
        <p:spPr>
          <a:xfrm>
            <a:off x="2999656" y="333321"/>
            <a:ext cx="1296144" cy="462122"/>
          </a:xfrm>
          <a:prstGeom prst="roundRect">
            <a:avLst/>
          </a:prstGeom>
          <a:solidFill>
            <a:srgbClr val="C00000"/>
          </a:solidFill>
        </p:spPr>
        <p:txBody>
          <a:bodyPr wrap="square" lIns="108849" tIns="54424" rIns="108849" bIns="54424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功能测试</a:t>
            </a:r>
          </a:p>
        </p:txBody>
      </p:sp>
    </p:spTree>
    <p:extLst>
      <p:ext uri="{BB962C8B-B14F-4D97-AF65-F5344CB8AC3E}">
        <p14:creationId xmlns:p14="http://schemas.microsoft.com/office/powerpoint/2010/main" val="240872820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Documents and Settings\t11318\桌面\setwalls.ru-8387.jpg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3"/>
          <p:cNvSpPr txBox="1"/>
          <p:nvPr userDrawn="1"/>
        </p:nvSpPr>
        <p:spPr>
          <a:xfrm>
            <a:off x="7104112" y="4293096"/>
            <a:ext cx="45365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敬请批评指正！</a:t>
            </a:r>
          </a:p>
        </p:txBody>
      </p:sp>
    </p:spTree>
    <p:extLst>
      <p:ext uri="{BB962C8B-B14F-4D97-AF65-F5344CB8AC3E}">
        <p14:creationId xmlns:p14="http://schemas.microsoft.com/office/powerpoint/2010/main" val="4086939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8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50683955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769126-261B-4AB3-AE34-BF25147D233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2024/9/14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F6EA43-3C6F-4633-B10B-50EEF8029DF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469644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769126-261B-4AB3-AE34-BF25147D233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2024/9/14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F6EA43-3C6F-4633-B10B-50EEF8029DF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0782113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769126-261B-4AB3-AE34-BF25147D233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2024/9/14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F6EA43-3C6F-4633-B10B-50EEF8029DF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195575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769126-261B-4AB3-AE34-BF25147D233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2024/9/14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F6EA43-3C6F-4633-B10B-50EEF8029DF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05957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04079-B362-4F76-9D29-0A311EC580E5}" type="datetimeFigureOut">
              <a:rPr lang="zh-CN" altLang="en-US" smtClean="0"/>
              <a:t>2024/9/14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7EC2A-D11A-439F-B4DF-7F2F2A8F4D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623075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769126-261B-4AB3-AE34-BF25147D233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2024/9/14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F6EA43-3C6F-4633-B10B-50EEF8029DF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215250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769126-261B-4AB3-AE34-BF25147D233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2024/9/14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F6EA43-3C6F-4633-B10B-50EEF8029DF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226173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769126-261B-4AB3-AE34-BF25147D233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2024/9/14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F6EA43-3C6F-4633-B10B-50EEF8029DF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410028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769126-261B-4AB3-AE34-BF25147D233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2024/9/14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F6EA43-3C6F-4633-B10B-50EEF8029DF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272717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769126-261B-4AB3-AE34-BF25147D233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2024/9/14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F6EA43-3C6F-4633-B10B-50EEF8029DF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45291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769126-261B-4AB3-AE34-BF25147D233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2024/9/14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F6EA43-3C6F-4633-B10B-50EEF8029DF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784331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769126-261B-4AB3-AE34-BF25147D233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2024/9/14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F6EA43-3C6F-4633-B10B-50EEF8029DF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0054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04079-B362-4F76-9D29-0A311EC580E5}" type="datetimeFigureOut">
              <a:rPr lang="zh-CN" altLang="en-US" smtClean="0"/>
              <a:t>2024/9/14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7EC2A-D11A-439F-B4DF-7F2F2A8F4D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2146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04079-B362-4F76-9D29-0A311EC580E5}" type="datetimeFigureOut">
              <a:rPr lang="zh-CN" altLang="en-US" smtClean="0"/>
              <a:t>2024/9/14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7EC2A-D11A-439F-B4DF-7F2F2A8F4D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9675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04079-B362-4F76-9D29-0A311EC580E5}" type="datetimeFigureOut">
              <a:rPr lang="zh-CN" altLang="en-US" smtClean="0"/>
              <a:t>2024/9/14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7EC2A-D11A-439F-B4DF-7F2F2A8F4D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0140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04079-B362-4F76-9D29-0A311EC580E5}" type="datetimeFigureOut">
              <a:rPr lang="zh-CN" altLang="en-US" smtClean="0"/>
              <a:t>2024/9/14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7EC2A-D11A-439F-B4DF-7F2F2A8F4D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7094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04079-B362-4F76-9D29-0A311EC580E5}" type="datetimeFigureOut">
              <a:rPr lang="zh-CN" altLang="en-US" smtClean="0"/>
              <a:t>2024/9/14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7EC2A-D11A-439F-B4DF-7F2F2A8F4D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800442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604079-B362-4F76-9D29-0A311EC580E5}" type="datetimeFigureOut">
              <a:rPr lang="zh-CN" altLang="en-US" smtClean="0"/>
              <a:t>2024/9/14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F7EC2A-D11A-439F-B4DF-7F2F2A8F4D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0973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604079-B362-4F76-9D29-0A311EC580E5}" type="datetimeFigureOut">
              <a:rPr lang="zh-CN" altLang="en-US" smtClean="0"/>
              <a:t>2024/9/14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F7EC2A-D11A-439F-B4DF-7F2F2A8F4D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088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836712"/>
            <a:ext cx="2736000" cy="180000"/>
          </a:xfrm>
          <a:prstGeom prst="rect">
            <a:avLst/>
          </a:prstGeom>
          <a:solidFill>
            <a:srgbClr val="3A47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2736000" y="836712"/>
            <a:ext cx="9456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11098432" y="467380"/>
            <a:ext cx="1093568" cy="36933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 </a:t>
            </a:r>
            <a:fld id="{2EEF1883-7A0E-4F66-9932-E581691AD397}" type="slidenum"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t> 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页</a:t>
            </a:r>
          </a:p>
        </p:txBody>
      </p:sp>
    </p:spTree>
    <p:extLst>
      <p:ext uri="{BB962C8B-B14F-4D97-AF65-F5344CB8AC3E}">
        <p14:creationId xmlns:p14="http://schemas.microsoft.com/office/powerpoint/2010/main" val="1765776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  <p:sldLayoutId id="2147483676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B769126-261B-4AB3-AE34-BF25147D233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2024/9/14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0F6EA43-3C6F-4633-B10B-50EEF8029DF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0861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任意多边形 22"/>
          <p:cNvSpPr/>
          <p:nvPr/>
        </p:nvSpPr>
        <p:spPr bwMode="auto">
          <a:xfrm>
            <a:off x="2" y="189"/>
            <a:ext cx="3404924" cy="6867783"/>
          </a:xfrm>
          <a:custGeom>
            <a:avLst/>
            <a:gdLst>
              <a:gd name="connsiteX0" fmla="*/ 0 w 9922865"/>
              <a:gd name="connsiteY0" fmla="*/ 0 h 7492075"/>
              <a:gd name="connsiteX1" fmla="*/ 9922865 w 9922865"/>
              <a:gd name="connsiteY1" fmla="*/ 0 h 7492075"/>
              <a:gd name="connsiteX2" fmla="*/ 1647718 w 9922865"/>
              <a:gd name="connsiteY2" fmla="*/ 7492075 h 7492075"/>
              <a:gd name="connsiteX3" fmla="*/ 0 w 9922865"/>
              <a:gd name="connsiteY3" fmla="*/ 7492075 h 7492075"/>
              <a:gd name="connsiteX0" fmla="*/ 0 w 4261582"/>
              <a:gd name="connsiteY0" fmla="*/ 0 h 7492075"/>
              <a:gd name="connsiteX1" fmla="*/ 4261582 w 4261582"/>
              <a:gd name="connsiteY1" fmla="*/ 11100 h 7492075"/>
              <a:gd name="connsiteX2" fmla="*/ 1647718 w 4261582"/>
              <a:gd name="connsiteY2" fmla="*/ 7492075 h 7492075"/>
              <a:gd name="connsiteX3" fmla="*/ 0 w 4261582"/>
              <a:gd name="connsiteY3" fmla="*/ 7492075 h 7492075"/>
              <a:gd name="connsiteX4" fmla="*/ 0 w 4261582"/>
              <a:gd name="connsiteY4" fmla="*/ 0 h 7492075"/>
              <a:gd name="connsiteX0" fmla="*/ 0 w 4261582"/>
              <a:gd name="connsiteY0" fmla="*/ 0 h 7503175"/>
              <a:gd name="connsiteX1" fmla="*/ 4261582 w 4261582"/>
              <a:gd name="connsiteY1" fmla="*/ 11100 h 7503175"/>
              <a:gd name="connsiteX2" fmla="*/ 1147825 w 4261582"/>
              <a:gd name="connsiteY2" fmla="*/ 7503175 h 7503175"/>
              <a:gd name="connsiteX3" fmla="*/ 0 w 4261582"/>
              <a:gd name="connsiteY3" fmla="*/ 7492075 h 7503175"/>
              <a:gd name="connsiteX4" fmla="*/ 0 w 4261582"/>
              <a:gd name="connsiteY4" fmla="*/ 0 h 7503175"/>
              <a:gd name="connsiteX0" fmla="*/ 0 w 4298258"/>
              <a:gd name="connsiteY0" fmla="*/ 0 h 7503175"/>
              <a:gd name="connsiteX1" fmla="*/ 4298258 w 4298258"/>
              <a:gd name="connsiteY1" fmla="*/ 241 h 7503175"/>
              <a:gd name="connsiteX2" fmla="*/ 1147825 w 4298258"/>
              <a:gd name="connsiteY2" fmla="*/ 7503175 h 7503175"/>
              <a:gd name="connsiteX3" fmla="*/ 0 w 4298258"/>
              <a:gd name="connsiteY3" fmla="*/ 7492075 h 7503175"/>
              <a:gd name="connsiteX4" fmla="*/ 0 w 4298258"/>
              <a:gd name="connsiteY4" fmla="*/ 0 h 7503175"/>
              <a:gd name="connsiteX0" fmla="*/ 0 w 4237129"/>
              <a:gd name="connsiteY0" fmla="*/ 0 h 7503175"/>
              <a:gd name="connsiteX1" fmla="*/ 4237129 w 4237129"/>
              <a:gd name="connsiteY1" fmla="*/ 241 h 7503175"/>
              <a:gd name="connsiteX2" fmla="*/ 1147825 w 4237129"/>
              <a:gd name="connsiteY2" fmla="*/ 7503175 h 7503175"/>
              <a:gd name="connsiteX3" fmla="*/ 0 w 4237129"/>
              <a:gd name="connsiteY3" fmla="*/ 7492075 h 7503175"/>
              <a:gd name="connsiteX4" fmla="*/ 0 w 4237129"/>
              <a:gd name="connsiteY4" fmla="*/ 0 h 7503175"/>
              <a:gd name="connsiteX0" fmla="*/ 0 w 4163775"/>
              <a:gd name="connsiteY0" fmla="*/ 0 h 7503175"/>
              <a:gd name="connsiteX1" fmla="*/ 4163775 w 4163775"/>
              <a:gd name="connsiteY1" fmla="*/ 11100 h 7503175"/>
              <a:gd name="connsiteX2" fmla="*/ 1147825 w 4163775"/>
              <a:gd name="connsiteY2" fmla="*/ 7503175 h 7503175"/>
              <a:gd name="connsiteX3" fmla="*/ 0 w 4163775"/>
              <a:gd name="connsiteY3" fmla="*/ 7492075 h 7503175"/>
              <a:gd name="connsiteX4" fmla="*/ 0 w 4163775"/>
              <a:gd name="connsiteY4" fmla="*/ 0 h 7503175"/>
              <a:gd name="connsiteX0" fmla="*/ 0 w 4139324"/>
              <a:gd name="connsiteY0" fmla="*/ 0 h 7503175"/>
              <a:gd name="connsiteX1" fmla="*/ 4139324 w 4139324"/>
              <a:gd name="connsiteY1" fmla="*/ 241 h 7503175"/>
              <a:gd name="connsiteX2" fmla="*/ 1147825 w 4139324"/>
              <a:gd name="connsiteY2" fmla="*/ 7503175 h 7503175"/>
              <a:gd name="connsiteX3" fmla="*/ 0 w 4139324"/>
              <a:gd name="connsiteY3" fmla="*/ 7492075 h 7503175"/>
              <a:gd name="connsiteX4" fmla="*/ 0 w 4139324"/>
              <a:gd name="connsiteY4" fmla="*/ 0 h 7503175"/>
              <a:gd name="connsiteX0" fmla="*/ 0 w 4188227"/>
              <a:gd name="connsiteY0" fmla="*/ 0 h 7503175"/>
              <a:gd name="connsiteX1" fmla="*/ 4188227 w 4188227"/>
              <a:gd name="connsiteY1" fmla="*/ 241 h 7503175"/>
              <a:gd name="connsiteX2" fmla="*/ 1147825 w 4188227"/>
              <a:gd name="connsiteY2" fmla="*/ 7503175 h 7503175"/>
              <a:gd name="connsiteX3" fmla="*/ 0 w 4188227"/>
              <a:gd name="connsiteY3" fmla="*/ 7492075 h 7503175"/>
              <a:gd name="connsiteX4" fmla="*/ 0 w 4188227"/>
              <a:gd name="connsiteY4" fmla="*/ 0 h 7503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88227" h="7503175">
                <a:moveTo>
                  <a:pt x="0" y="0"/>
                </a:moveTo>
                <a:lnTo>
                  <a:pt x="4188227" y="241"/>
                </a:lnTo>
                <a:lnTo>
                  <a:pt x="1147825" y="7503175"/>
                </a:lnTo>
                <a:lnTo>
                  <a:pt x="0" y="7492075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0">
            <a:noFill/>
            <a:prstDash val="solid"/>
            <a:round/>
          </a:ln>
        </p:spPr>
        <p:txBody>
          <a:bodyPr vert="horz" wrap="square" lIns="121913" tIns="60956" rIns="121913" bIns="60956" numCol="1" anchor="t" anchorCtr="0" compatLnSpc="1">
            <a:noAutofit/>
          </a:bodyPr>
          <a:lstStyle/>
          <a:p>
            <a:endParaRPr lang="zh-CN" altLang="en-US" sz="1707">
              <a:cs typeface="+mn-ea"/>
              <a:sym typeface="+mn-lt"/>
            </a:endParaRPr>
          </a:p>
        </p:txBody>
      </p:sp>
      <p:sp>
        <p:nvSpPr>
          <p:cNvPr id="25" name="任意多边形 24"/>
          <p:cNvSpPr/>
          <p:nvPr/>
        </p:nvSpPr>
        <p:spPr bwMode="auto">
          <a:xfrm>
            <a:off x="-10442" y="-9309"/>
            <a:ext cx="2894115" cy="6867561"/>
          </a:xfrm>
          <a:custGeom>
            <a:avLst/>
            <a:gdLst>
              <a:gd name="connsiteX0" fmla="*/ 0 w 9219111"/>
              <a:gd name="connsiteY0" fmla="*/ 0 h 7492076"/>
              <a:gd name="connsiteX1" fmla="*/ 9219111 w 9219111"/>
              <a:gd name="connsiteY1" fmla="*/ 0 h 7492076"/>
              <a:gd name="connsiteX2" fmla="*/ 948639 w 9219111"/>
              <a:gd name="connsiteY2" fmla="*/ 7492076 h 7492076"/>
              <a:gd name="connsiteX3" fmla="*/ 0 w 9219111"/>
              <a:gd name="connsiteY3" fmla="*/ 7492076 h 7492076"/>
              <a:gd name="connsiteX0" fmla="*/ 0 w 9219111"/>
              <a:gd name="connsiteY0" fmla="*/ 0 h 7514276"/>
              <a:gd name="connsiteX1" fmla="*/ 9219111 w 9219111"/>
              <a:gd name="connsiteY1" fmla="*/ 0 h 7514276"/>
              <a:gd name="connsiteX2" fmla="*/ 505931 w 9219111"/>
              <a:gd name="connsiteY2" fmla="*/ 7514276 h 7514276"/>
              <a:gd name="connsiteX3" fmla="*/ 0 w 9219111"/>
              <a:gd name="connsiteY3" fmla="*/ 7492076 h 7514276"/>
              <a:gd name="connsiteX4" fmla="*/ 0 w 9219111"/>
              <a:gd name="connsiteY4" fmla="*/ 0 h 7514276"/>
              <a:gd name="connsiteX0" fmla="*/ 0 w 3603053"/>
              <a:gd name="connsiteY0" fmla="*/ 0 h 7514276"/>
              <a:gd name="connsiteX1" fmla="*/ 3603053 w 3603053"/>
              <a:gd name="connsiteY1" fmla="*/ 22200 h 7514276"/>
              <a:gd name="connsiteX2" fmla="*/ 505931 w 3603053"/>
              <a:gd name="connsiteY2" fmla="*/ 7514276 h 7514276"/>
              <a:gd name="connsiteX3" fmla="*/ 0 w 3603053"/>
              <a:gd name="connsiteY3" fmla="*/ 7492076 h 7514276"/>
              <a:gd name="connsiteX4" fmla="*/ 0 w 3603053"/>
              <a:gd name="connsiteY4" fmla="*/ 0 h 7514276"/>
              <a:gd name="connsiteX0" fmla="*/ 0 w 3603053"/>
              <a:gd name="connsiteY0" fmla="*/ 0 h 7514276"/>
              <a:gd name="connsiteX1" fmla="*/ 3603053 w 3603053"/>
              <a:gd name="connsiteY1" fmla="*/ 22200 h 7514276"/>
              <a:gd name="connsiteX2" fmla="*/ 505931 w 3603053"/>
              <a:gd name="connsiteY2" fmla="*/ 7514276 h 7514276"/>
              <a:gd name="connsiteX3" fmla="*/ 0 w 3603053"/>
              <a:gd name="connsiteY3" fmla="*/ 7492076 h 7514276"/>
              <a:gd name="connsiteX4" fmla="*/ 0 w 3603053"/>
              <a:gd name="connsiteY4" fmla="*/ 0 h 7514276"/>
              <a:gd name="connsiteX0" fmla="*/ 0 w 3603053"/>
              <a:gd name="connsiteY0" fmla="*/ 0 h 7514276"/>
              <a:gd name="connsiteX1" fmla="*/ 3603053 w 3603053"/>
              <a:gd name="connsiteY1" fmla="*/ 11341 h 7514276"/>
              <a:gd name="connsiteX2" fmla="*/ 505931 w 3603053"/>
              <a:gd name="connsiteY2" fmla="*/ 7514276 h 7514276"/>
              <a:gd name="connsiteX3" fmla="*/ 0 w 3603053"/>
              <a:gd name="connsiteY3" fmla="*/ 7492076 h 7514276"/>
              <a:gd name="connsiteX4" fmla="*/ 0 w 3603053"/>
              <a:gd name="connsiteY4" fmla="*/ 0 h 7514276"/>
              <a:gd name="connsiteX0" fmla="*/ 0 w 3603053"/>
              <a:gd name="connsiteY0" fmla="*/ 0 h 7492558"/>
              <a:gd name="connsiteX1" fmla="*/ 3603053 w 3603053"/>
              <a:gd name="connsiteY1" fmla="*/ 11341 h 7492558"/>
              <a:gd name="connsiteX2" fmla="*/ 518305 w 3603053"/>
              <a:gd name="connsiteY2" fmla="*/ 7492558 h 7492558"/>
              <a:gd name="connsiteX3" fmla="*/ 0 w 3603053"/>
              <a:gd name="connsiteY3" fmla="*/ 7492076 h 7492558"/>
              <a:gd name="connsiteX4" fmla="*/ 0 w 3603053"/>
              <a:gd name="connsiteY4" fmla="*/ 0 h 7492558"/>
              <a:gd name="connsiteX0" fmla="*/ 0 w 3603053"/>
              <a:gd name="connsiteY0" fmla="*/ 10376 h 7502934"/>
              <a:gd name="connsiteX1" fmla="*/ 3603053 w 3603053"/>
              <a:gd name="connsiteY1" fmla="*/ 0 h 7502934"/>
              <a:gd name="connsiteX2" fmla="*/ 518305 w 3603053"/>
              <a:gd name="connsiteY2" fmla="*/ 7502934 h 7502934"/>
              <a:gd name="connsiteX3" fmla="*/ 0 w 3603053"/>
              <a:gd name="connsiteY3" fmla="*/ 7502452 h 7502934"/>
              <a:gd name="connsiteX4" fmla="*/ 0 w 3603053"/>
              <a:gd name="connsiteY4" fmla="*/ 10376 h 75029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03053" h="7502934">
                <a:moveTo>
                  <a:pt x="0" y="10376"/>
                </a:moveTo>
                <a:lnTo>
                  <a:pt x="3603053" y="0"/>
                </a:lnTo>
                <a:lnTo>
                  <a:pt x="518305" y="7502934"/>
                </a:lnTo>
                <a:lnTo>
                  <a:pt x="0" y="7502452"/>
                </a:lnTo>
                <a:lnTo>
                  <a:pt x="0" y="10376"/>
                </a:lnTo>
                <a:close/>
              </a:path>
            </a:pathLst>
          </a:custGeom>
          <a:solidFill>
            <a:srgbClr val="3A4795"/>
          </a:solidFill>
          <a:ln w="0">
            <a:noFill/>
            <a:prstDash val="solid"/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21913" tIns="60956" rIns="121913" bIns="60956" numCol="1" anchor="t" anchorCtr="0" compatLnSpc="1">
            <a:noAutofit/>
          </a:bodyPr>
          <a:lstStyle/>
          <a:p>
            <a:endParaRPr lang="zh-CN" altLang="en-US" sz="1707">
              <a:solidFill>
                <a:srgbClr val="FF0000"/>
              </a:solidFill>
              <a:cs typeface="+mn-ea"/>
              <a:sym typeface="+mn-lt"/>
            </a:endParaRPr>
          </a:p>
        </p:txBody>
      </p:sp>
      <p:sp>
        <p:nvSpPr>
          <p:cNvPr id="14" name="矩形 259"/>
          <p:cNvSpPr>
            <a:spLocks noChangeArrowheads="1"/>
          </p:cNvSpPr>
          <p:nvPr/>
        </p:nvSpPr>
        <p:spPr bwMode="auto">
          <a:xfrm>
            <a:off x="3379976" y="3039288"/>
            <a:ext cx="5432049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1219170">
              <a:buNone/>
            </a:pPr>
            <a:r>
              <a:rPr lang="zh-CN" altLang="en-US" sz="6000" b="1" dirty="0">
                <a:solidFill>
                  <a:srgbClr val="3A4795"/>
                </a:solidFill>
              </a:rPr>
              <a:t>循环展开和压紧</a:t>
            </a:r>
          </a:p>
        </p:txBody>
      </p:sp>
      <p:sp>
        <p:nvSpPr>
          <p:cNvPr id="19" name="TextBox 43"/>
          <p:cNvSpPr txBox="1"/>
          <p:nvPr/>
        </p:nvSpPr>
        <p:spPr>
          <a:xfrm>
            <a:off x="8774349" y="1127699"/>
            <a:ext cx="3258626" cy="5027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170"/>
            <a:r>
              <a:rPr lang="zh-CN" altLang="en-US" sz="2667" b="1" dirty="0">
                <a:solidFill>
                  <a:srgbClr val="3A47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循环优化系列第一讲</a:t>
            </a:r>
            <a:endParaRPr lang="zh-CN" altLang="en-US" b="1" dirty="0">
              <a:solidFill>
                <a:srgbClr val="3A47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Box 25"/>
          <p:cNvSpPr>
            <a:spLocks noChangeArrowheads="1"/>
          </p:cNvSpPr>
          <p:nvPr/>
        </p:nvSpPr>
        <p:spPr bwMode="auto">
          <a:xfrm>
            <a:off x="5704479" y="4773143"/>
            <a:ext cx="19389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170"/>
            <a:r>
              <a:rPr lang="zh-CN" altLang="en-US" sz="2400" b="1" dirty="0">
                <a:solidFill>
                  <a:srgbClr val="3A4795"/>
                </a:solidFill>
                <a:latin typeface="微软雅黑" pitchFamily="34" charset="-122"/>
                <a:ea typeface="微软雅黑" pitchFamily="34" charset="-122"/>
              </a:rPr>
              <a:t>嘉宾：柴赟达</a:t>
            </a:r>
            <a:endParaRPr lang="zh-CN" altLang="en-US" sz="5333" b="1" dirty="0">
              <a:solidFill>
                <a:srgbClr val="3A4795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9" name="Freeform 8"/>
          <p:cNvSpPr/>
          <p:nvPr/>
        </p:nvSpPr>
        <p:spPr bwMode="auto">
          <a:xfrm>
            <a:off x="1739548" y="524343"/>
            <a:ext cx="1725012" cy="1709479"/>
          </a:xfrm>
          <a:custGeom>
            <a:avLst/>
            <a:gdLst>
              <a:gd name="T0" fmla="*/ 1168 w 2120"/>
              <a:gd name="T1" fmla="*/ 5 h 2119"/>
              <a:gd name="T2" fmla="*/ 1374 w 2120"/>
              <a:gd name="T3" fmla="*/ 47 h 2119"/>
              <a:gd name="T4" fmla="*/ 1564 w 2120"/>
              <a:gd name="T5" fmla="*/ 127 h 2119"/>
              <a:gd name="T6" fmla="*/ 1734 w 2120"/>
              <a:gd name="T7" fmla="*/ 243 h 2119"/>
              <a:gd name="T8" fmla="*/ 1877 w 2120"/>
              <a:gd name="T9" fmla="*/ 386 h 2119"/>
              <a:gd name="T10" fmla="*/ 1991 w 2120"/>
              <a:gd name="T11" fmla="*/ 555 h 2119"/>
              <a:gd name="T12" fmla="*/ 2071 w 2120"/>
              <a:gd name="T13" fmla="*/ 743 h 2119"/>
              <a:gd name="T14" fmla="*/ 2114 w 2120"/>
              <a:gd name="T15" fmla="*/ 951 h 2119"/>
              <a:gd name="T16" fmla="*/ 2114 w 2120"/>
              <a:gd name="T17" fmla="*/ 1167 h 2119"/>
              <a:gd name="T18" fmla="*/ 2071 w 2120"/>
              <a:gd name="T19" fmla="*/ 1373 h 2119"/>
              <a:gd name="T20" fmla="*/ 1991 w 2120"/>
              <a:gd name="T21" fmla="*/ 1564 h 2119"/>
              <a:gd name="T22" fmla="*/ 1877 w 2120"/>
              <a:gd name="T23" fmla="*/ 1733 h 2119"/>
              <a:gd name="T24" fmla="*/ 1734 w 2120"/>
              <a:gd name="T25" fmla="*/ 1876 h 2119"/>
              <a:gd name="T26" fmla="*/ 1564 w 2120"/>
              <a:gd name="T27" fmla="*/ 1989 h 2119"/>
              <a:gd name="T28" fmla="*/ 1374 w 2120"/>
              <a:gd name="T29" fmla="*/ 2070 h 2119"/>
              <a:gd name="T30" fmla="*/ 1168 w 2120"/>
              <a:gd name="T31" fmla="*/ 2112 h 2119"/>
              <a:gd name="T32" fmla="*/ 952 w 2120"/>
              <a:gd name="T33" fmla="*/ 2112 h 2119"/>
              <a:gd name="T34" fmla="*/ 744 w 2120"/>
              <a:gd name="T35" fmla="*/ 2070 h 2119"/>
              <a:gd name="T36" fmla="*/ 555 w 2120"/>
              <a:gd name="T37" fmla="*/ 1989 h 2119"/>
              <a:gd name="T38" fmla="*/ 386 w 2120"/>
              <a:gd name="T39" fmla="*/ 1876 h 2119"/>
              <a:gd name="T40" fmla="*/ 243 w 2120"/>
              <a:gd name="T41" fmla="*/ 1733 h 2119"/>
              <a:gd name="T42" fmla="*/ 128 w 2120"/>
              <a:gd name="T43" fmla="*/ 1564 h 2119"/>
              <a:gd name="T44" fmla="*/ 47 w 2120"/>
              <a:gd name="T45" fmla="*/ 1373 h 2119"/>
              <a:gd name="T46" fmla="*/ 5 w 2120"/>
              <a:gd name="T47" fmla="*/ 1167 h 2119"/>
              <a:gd name="T48" fmla="*/ 5 w 2120"/>
              <a:gd name="T49" fmla="*/ 951 h 2119"/>
              <a:gd name="T50" fmla="*/ 47 w 2120"/>
              <a:gd name="T51" fmla="*/ 743 h 2119"/>
              <a:gd name="T52" fmla="*/ 128 w 2120"/>
              <a:gd name="T53" fmla="*/ 555 h 2119"/>
              <a:gd name="T54" fmla="*/ 243 w 2120"/>
              <a:gd name="T55" fmla="*/ 386 h 2119"/>
              <a:gd name="T56" fmla="*/ 386 w 2120"/>
              <a:gd name="T57" fmla="*/ 243 h 2119"/>
              <a:gd name="T58" fmla="*/ 555 w 2120"/>
              <a:gd name="T59" fmla="*/ 127 h 2119"/>
              <a:gd name="T60" fmla="*/ 744 w 2120"/>
              <a:gd name="T61" fmla="*/ 47 h 2119"/>
              <a:gd name="T62" fmla="*/ 952 w 2120"/>
              <a:gd name="T63" fmla="*/ 5 h 2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120" h="2119">
                <a:moveTo>
                  <a:pt x="1060" y="0"/>
                </a:moveTo>
                <a:lnTo>
                  <a:pt x="1168" y="5"/>
                </a:lnTo>
                <a:lnTo>
                  <a:pt x="1273" y="21"/>
                </a:lnTo>
                <a:lnTo>
                  <a:pt x="1374" y="47"/>
                </a:lnTo>
                <a:lnTo>
                  <a:pt x="1472" y="84"/>
                </a:lnTo>
                <a:lnTo>
                  <a:pt x="1564" y="127"/>
                </a:lnTo>
                <a:lnTo>
                  <a:pt x="1652" y="181"/>
                </a:lnTo>
                <a:lnTo>
                  <a:pt x="1734" y="243"/>
                </a:lnTo>
                <a:lnTo>
                  <a:pt x="1809" y="311"/>
                </a:lnTo>
                <a:lnTo>
                  <a:pt x="1877" y="386"/>
                </a:lnTo>
                <a:lnTo>
                  <a:pt x="1938" y="466"/>
                </a:lnTo>
                <a:lnTo>
                  <a:pt x="1991" y="555"/>
                </a:lnTo>
                <a:lnTo>
                  <a:pt x="2036" y="647"/>
                </a:lnTo>
                <a:lnTo>
                  <a:pt x="2071" y="743"/>
                </a:lnTo>
                <a:lnTo>
                  <a:pt x="2097" y="845"/>
                </a:lnTo>
                <a:lnTo>
                  <a:pt x="2114" y="951"/>
                </a:lnTo>
                <a:lnTo>
                  <a:pt x="2120" y="1059"/>
                </a:lnTo>
                <a:lnTo>
                  <a:pt x="2114" y="1167"/>
                </a:lnTo>
                <a:lnTo>
                  <a:pt x="2097" y="1272"/>
                </a:lnTo>
                <a:lnTo>
                  <a:pt x="2071" y="1373"/>
                </a:lnTo>
                <a:lnTo>
                  <a:pt x="2036" y="1471"/>
                </a:lnTo>
                <a:lnTo>
                  <a:pt x="1991" y="1564"/>
                </a:lnTo>
                <a:lnTo>
                  <a:pt x="1938" y="1651"/>
                </a:lnTo>
                <a:lnTo>
                  <a:pt x="1877" y="1733"/>
                </a:lnTo>
                <a:lnTo>
                  <a:pt x="1809" y="1808"/>
                </a:lnTo>
                <a:lnTo>
                  <a:pt x="1734" y="1876"/>
                </a:lnTo>
                <a:lnTo>
                  <a:pt x="1652" y="1937"/>
                </a:lnTo>
                <a:lnTo>
                  <a:pt x="1564" y="1989"/>
                </a:lnTo>
                <a:lnTo>
                  <a:pt x="1472" y="2035"/>
                </a:lnTo>
                <a:lnTo>
                  <a:pt x="1374" y="2070"/>
                </a:lnTo>
                <a:lnTo>
                  <a:pt x="1273" y="2096"/>
                </a:lnTo>
                <a:lnTo>
                  <a:pt x="1168" y="2112"/>
                </a:lnTo>
                <a:lnTo>
                  <a:pt x="1060" y="2119"/>
                </a:lnTo>
                <a:lnTo>
                  <a:pt x="952" y="2112"/>
                </a:lnTo>
                <a:lnTo>
                  <a:pt x="847" y="2096"/>
                </a:lnTo>
                <a:lnTo>
                  <a:pt x="744" y="2070"/>
                </a:lnTo>
                <a:lnTo>
                  <a:pt x="648" y="2035"/>
                </a:lnTo>
                <a:lnTo>
                  <a:pt x="555" y="1989"/>
                </a:lnTo>
                <a:lnTo>
                  <a:pt x="468" y="1937"/>
                </a:lnTo>
                <a:lnTo>
                  <a:pt x="386" y="1876"/>
                </a:lnTo>
                <a:lnTo>
                  <a:pt x="311" y="1808"/>
                </a:lnTo>
                <a:lnTo>
                  <a:pt x="243" y="1733"/>
                </a:lnTo>
                <a:lnTo>
                  <a:pt x="182" y="1651"/>
                </a:lnTo>
                <a:lnTo>
                  <a:pt x="128" y="1564"/>
                </a:lnTo>
                <a:lnTo>
                  <a:pt x="84" y="1471"/>
                </a:lnTo>
                <a:lnTo>
                  <a:pt x="47" y="1373"/>
                </a:lnTo>
                <a:lnTo>
                  <a:pt x="21" y="1272"/>
                </a:lnTo>
                <a:lnTo>
                  <a:pt x="5" y="1167"/>
                </a:lnTo>
                <a:lnTo>
                  <a:pt x="0" y="1059"/>
                </a:lnTo>
                <a:lnTo>
                  <a:pt x="5" y="951"/>
                </a:lnTo>
                <a:lnTo>
                  <a:pt x="21" y="845"/>
                </a:lnTo>
                <a:lnTo>
                  <a:pt x="47" y="743"/>
                </a:lnTo>
                <a:lnTo>
                  <a:pt x="84" y="647"/>
                </a:lnTo>
                <a:lnTo>
                  <a:pt x="128" y="555"/>
                </a:lnTo>
                <a:lnTo>
                  <a:pt x="182" y="466"/>
                </a:lnTo>
                <a:lnTo>
                  <a:pt x="243" y="386"/>
                </a:lnTo>
                <a:lnTo>
                  <a:pt x="311" y="311"/>
                </a:lnTo>
                <a:lnTo>
                  <a:pt x="386" y="243"/>
                </a:lnTo>
                <a:lnTo>
                  <a:pt x="468" y="181"/>
                </a:lnTo>
                <a:lnTo>
                  <a:pt x="555" y="127"/>
                </a:lnTo>
                <a:lnTo>
                  <a:pt x="648" y="84"/>
                </a:lnTo>
                <a:lnTo>
                  <a:pt x="744" y="47"/>
                </a:lnTo>
                <a:lnTo>
                  <a:pt x="847" y="21"/>
                </a:lnTo>
                <a:lnTo>
                  <a:pt x="952" y="5"/>
                </a:lnTo>
                <a:lnTo>
                  <a:pt x="106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  <a:effectLst>
            <a:outerShdw blurRad="444500" dist="1270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21913" tIns="60956" rIns="121913" bIns="60956" numCol="1" anchor="t" anchorCtr="0" compatLnSpc="1"/>
          <a:lstStyle/>
          <a:p>
            <a:endParaRPr lang="zh-CN" altLang="en-US" sz="1707">
              <a:cs typeface="+mn-ea"/>
              <a:sym typeface="+mn-lt"/>
            </a:endParaRPr>
          </a:p>
        </p:txBody>
      </p:sp>
      <p:sp>
        <p:nvSpPr>
          <p:cNvPr id="10" name="流程图: 接点 9"/>
          <p:cNvSpPr/>
          <p:nvPr/>
        </p:nvSpPr>
        <p:spPr>
          <a:xfrm>
            <a:off x="1739548" y="524343"/>
            <a:ext cx="1725012" cy="1709479"/>
          </a:xfrm>
          <a:prstGeom prst="flowChartConnector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89A7870-3410-0CA1-6A6B-14DC0CCE5CEA}"/>
              </a:ext>
            </a:extLst>
          </p:cNvPr>
          <p:cNvSpPr txBox="1"/>
          <p:nvPr/>
        </p:nvSpPr>
        <p:spPr>
          <a:xfrm>
            <a:off x="383937" y="6348577"/>
            <a:ext cx="2849488" cy="516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先进编译实验室</a:t>
            </a:r>
            <a:endParaRPr lang="en-US" altLang="zh-CN" sz="12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2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Advanced Compiler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786455A-8BCE-091F-7185-2F3335F55C7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62" t="20366" r="20656" b="34409"/>
          <a:stretch/>
        </p:blipFill>
        <p:spPr>
          <a:xfrm>
            <a:off x="10874861" y="5508641"/>
            <a:ext cx="1182668" cy="1162430"/>
          </a:xfrm>
          <a:prstGeom prst="rect">
            <a:avLst/>
          </a:prstGeom>
        </p:spPr>
      </p:pic>
      <p:sp>
        <p:nvSpPr>
          <p:cNvPr id="4" name="流程图: 接点 3">
            <a:extLst>
              <a:ext uri="{FF2B5EF4-FFF2-40B4-BE49-F238E27FC236}">
                <a16:creationId xmlns:a16="http://schemas.microsoft.com/office/drawing/2014/main" id="{73BE6269-B501-1110-9094-7E23C1597BA7}"/>
              </a:ext>
            </a:extLst>
          </p:cNvPr>
          <p:cNvSpPr/>
          <p:nvPr/>
        </p:nvSpPr>
        <p:spPr>
          <a:xfrm>
            <a:off x="1328816" y="5401410"/>
            <a:ext cx="1055401" cy="1018793"/>
          </a:xfrm>
          <a:prstGeom prst="flowChartConnector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1B1C544-B911-BC14-6A17-7F53E37B894B}"/>
              </a:ext>
            </a:extLst>
          </p:cNvPr>
          <p:cNvSpPr txBox="1"/>
          <p:nvPr/>
        </p:nvSpPr>
        <p:spPr>
          <a:xfrm>
            <a:off x="9584588" y="244114"/>
            <a:ext cx="2849488" cy="658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先进编译实验室</a:t>
            </a:r>
            <a:endParaRPr lang="en-US" altLang="zh-CN" sz="16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Advanced Compiler</a:t>
            </a:r>
          </a:p>
        </p:txBody>
      </p:sp>
      <p:sp>
        <p:nvSpPr>
          <p:cNvPr id="6" name="流程图: 接点 5">
            <a:extLst>
              <a:ext uri="{FF2B5EF4-FFF2-40B4-BE49-F238E27FC236}">
                <a16:creationId xmlns:a16="http://schemas.microsoft.com/office/drawing/2014/main" id="{83647EB3-14D7-798C-A338-CD7B29202542}"/>
              </a:ext>
            </a:extLst>
          </p:cNvPr>
          <p:cNvSpPr/>
          <p:nvPr/>
        </p:nvSpPr>
        <p:spPr>
          <a:xfrm>
            <a:off x="9005494" y="56970"/>
            <a:ext cx="1055401" cy="1018793"/>
          </a:xfrm>
          <a:prstGeom prst="flowChartConnector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3C83C766-D121-4F6B-8E56-D56860AFE8E5}"/>
              </a:ext>
            </a:extLst>
          </p:cNvPr>
          <p:cNvSpPr txBox="1"/>
          <p:nvPr/>
        </p:nvSpPr>
        <p:spPr>
          <a:xfrm rot="19532560">
            <a:off x="2156656" y="2905128"/>
            <a:ext cx="2849488" cy="658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b="1" dirty="0">
                <a:solidFill>
                  <a:schemeClr val="bg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先进编译实验室</a:t>
            </a:r>
            <a:endParaRPr lang="en-US" altLang="zh-CN" sz="1600" b="1" dirty="0">
              <a:solidFill>
                <a:schemeClr val="bg1">
                  <a:lumMod val="7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600" b="1" dirty="0">
                <a:solidFill>
                  <a:schemeClr val="bg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Advanced Compiler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1E5129A-3EE9-18DE-23A1-29FEB417FBB8}"/>
              </a:ext>
            </a:extLst>
          </p:cNvPr>
          <p:cNvSpPr txBox="1"/>
          <p:nvPr/>
        </p:nvSpPr>
        <p:spPr>
          <a:xfrm rot="19456111">
            <a:off x="5562600" y="2841015"/>
            <a:ext cx="6096000" cy="7288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800" b="1" dirty="0">
                <a:solidFill>
                  <a:schemeClr val="bg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先进编译实验室</a:t>
            </a:r>
            <a:endParaRPr lang="en-US" altLang="zh-CN" sz="1800" b="1" dirty="0">
              <a:solidFill>
                <a:schemeClr val="bg1">
                  <a:lumMod val="7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800" b="1" dirty="0">
                <a:solidFill>
                  <a:schemeClr val="bg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Advanced Compiler</a:t>
            </a:r>
          </a:p>
        </p:txBody>
      </p:sp>
    </p:spTree>
    <p:extLst>
      <p:ext uri="{BB962C8B-B14F-4D97-AF65-F5344CB8AC3E}">
        <p14:creationId xmlns:p14="http://schemas.microsoft.com/office/powerpoint/2010/main" val="2903782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0180" y="986347"/>
            <a:ext cx="4172339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097280">
              <a:lnSpc>
                <a:spcPct val="150000"/>
              </a:lnSpc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针对向量程序的循环展开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 defTabSz="1097280"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可以针对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向量化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指令的程序进行循环展开，以</a:t>
            </a: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进一步挖掘数据级的并行性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，提高程序执行的性能。</a:t>
            </a:r>
            <a:endParaRPr lang="zh-CN" altLang="en-US" sz="14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222520" y="2358737"/>
            <a:ext cx="3170501" cy="4324261"/>
          </a:xfrm>
          <a:prstGeom prst="rect">
            <a:avLst/>
          </a:prstGeom>
          <a:ln>
            <a:solidFill>
              <a:srgbClr val="3A4795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1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altLang="zh-CN" sz="11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altLang="zh-CN" sz="11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altLang="zh-CN" sz="11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&lt;x86intrin.h&gt;</a:t>
            </a:r>
          </a:p>
          <a:p>
            <a:r>
              <a:rPr lang="en-US" altLang="zh-CN" sz="11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11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main(){</a:t>
            </a:r>
          </a:p>
          <a:p>
            <a:r>
              <a:rPr lang="en-US" altLang="zh-CN" sz="11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__m256 ymm0,ymm1,ymm2,ymm3,ymm4,ymm5;                                                                                                                                                                           </a:t>
            </a:r>
          </a:p>
          <a:p>
            <a:r>
              <a:rPr lang="en-US" altLang="zh-CN" sz="11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1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11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 = 256;</a:t>
            </a:r>
          </a:p>
          <a:p>
            <a:r>
              <a:rPr lang="en-US" altLang="zh-CN" sz="11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double A[N][N],B[N][N],C[N][N];</a:t>
            </a:r>
          </a:p>
          <a:p>
            <a:r>
              <a:rPr lang="en-US" altLang="zh-CN" sz="11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1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11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1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i,j,k</a:t>
            </a:r>
            <a:r>
              <a:rPr lang="en-US" altLang="zh-CN" sz="11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altLang="zh-CN" sz="11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for(</a:t>
            </a:r>
            <a:r>
              <a:rPr lang="en-US" altLang="zh-CN" sz="11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1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=0;i&lt;</a:t>
            </a:r>
            <a:r>
              <a:rPr lang="en-US" altLang="zh-CN" sz="11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N;i</a:t>
            </a:r>
            <a:r>
              <a:rPr lang="en-US" altLang="zh-CN" sz="11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++){</a:t>
            </a:r>
          </a:p>
          <a:p>
            <a:r>
              <a:rPr lang="en-US" altLang="zh-CN" sz="11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for(j=0;j&lt;</a:t>
            </a:r>
            <a:r>
              <a:rPr lang="en-US" altLang="zh-CN" sz="11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N;j</a:t>
            </a:r>
            <a:r>
              <a:rPr lang="en-US" altLang="zh-CN" sz="11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++){</a:t>
            </a:r>
          </a:p>
          <a:p>
            <a:r>
              <a:rPr lang="en-US" altLang="zh-CN" sz="11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A[</a:t>
            </a:r>
            <a:r>
              <a:rPr lang="en-US" altLang="zh-CN" sz="11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1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][j] = 1.0;</a:t>
            </a:r>
          </a:p>
          <a:p>
            <a:r>
              <a:rPr lang="en-US" altLang="zh-CN" sz="11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B[</a:t>
            </a:r>
            <a:r>
              <a:rPr lang="en-US" altLang="zh-CN" sz="11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1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][j] = 2.0;</a:t>
            </a:r>
          </a:p>
          <a:p>
            <a:r>
              <a:rPr lang="en-US" altLang="zh-CN" sz="11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C[</a:t>
            </a:r>
            <a:r>
              <a:rPr lang="en-US" altLang="zh-CN" sz="11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1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][j] = 3.0;</a:t>
            </a:r>
          </a:p>
          <a:p>
            <a:r>
              <a:rPr lang="en-US" altLang="zh-CN" sz="11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r>
              <a:rPr lang="en-US" altLang="zh-CN" sz="11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</a:p>
          <a:p>
            <a:r>
              <a:rPr lang="en-US" altLang="zh-CN" sz="11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for(</a:t>
            </a:r>
            <a:r>
              <a:rPr lang="en-US" altLang="zh-CN" sz="11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1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=0;i&lt;</a:t>
            </a:r>
            <a:r>
              <a:rPr lang="en-US" altLang="zh-CN" sz="11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N;i</a:t>
            </a:r>
            <a:r>
              <a:rPr lang="en-US" altLang="zh-CN" sz="11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++){</a:t>
            </a:r>
          </a:p>
          <a:p>
            <a:r>
              <a:rPr lang="en-US" altLang="zh-CN" sz="11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for(j=0;j&lt;</a:t>
            </a:r>
            <a:r>
              <a:rPr lang="en-US" altLang="zh-CN" sz="11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N;j</a:t>
            </a:r>
            <a:r>
              <a:rPr lang="en-US" altLang="zh-CN" sz="11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+=4){</a:t>
            </a:r>
          </a:p>
          <a:p>
            <a:r>
              <a:rPr lang="en-US" altLang="zh-CN" sz="11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ymm3 = _mm256_loadu_pd(A[</a:t>
            </a:r>
            <a:r>
              <a:rPr lang="en-US" altLang="zh-CN" sz="11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1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]+j);</a:t>
            </a:r>
          </a:p>
          <a:p>
            <a:r>
              <a:rPr lang="en-US" altLang="zh-CN" sz="11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ymm4 = _mm256_loadu_pd(B[</a:t>
            </a:r>
            <a:r>
              <a:rPr lang="en-US" altLang="zh-CN" sz="11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1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]+j);</a:t>
            </a:r>
          </a:p>
          <a:p>
            <a:r>
              <a:rPr lang="en-US" altLang="zh-CN" sz="11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ymm5 = _mm256_loadu_pd(C[</a:t>
            </a:r>
            <a:r>
              <a:rPr lang="en-US" altLang="zh-CN" sz="11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1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]+j);</a:t>
            </a:r>
          </a:p>
          <a:p>
            <a:r>
              <a:rPr lang="en-US" altLang="zh-CN" sz="11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ymm4 = _mm256_mul_pd(ymm4,ymm5);</a:t>
            </a:r>
          </a:p>
          <a:p>
            <a:r>
              <a:rPr lang="en-US" altLang="zh-CN" sz="11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ymm3 = _mm256_add_pd(ymm3,ymm4);</a:t>
            </a:r>
          </a:p>
          <a:p>
            <a:r>
              <a:rPr lang="en-US" altLang="zh-CN" sz="11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_mm256_storeu_pd(A[</a:t>
            </a:r>
            <a:r>
              <a:rPr lang="en-US" altLang="zh-CN" sz="11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1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]+j,ymm3);</a:t>
            </a:r>
          </a:p>
          <a:p>
            <a:r>
              <a:rPr lang="en-US" altLang="zh-CN" sz="11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r>
              <a:rPr lang="en-US" altLang="zh-CN" sz="11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</a:p>
          <a:p>
            <a:r>
              <a:rPr lang="en-US" altLang="zh-CN" sz="11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zh-CN" sz="11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53262" y="2723475"/>
            <a:ext cx="2894377" cy="3970318"/>
          </a:xfrm>
          <a:prstGeom prst="rect">
            <a:avLst/>
          </a:prstGeom>
          <a:ln>
            <a:solidFill>
              <a:srgbClr val="3A4795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altLang="zh-CN" sz="12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altLang="zh-CN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zh-CN" altLang="zh-CN" sz="12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2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main() {</a:t>
            </a:r>
            <a:endParaRPr lang="zh-CN" altLang="zh-CN" sz="12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2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</a:t>
            </a:r>
            <a:r>
              <a:rPr lang="en-US" altLang="zh-CN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 = 256;</a:t>
            </a:r>
            <a:endParaRPr lang="zh-CN" altLang="zh-CN" sz="12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double A[N][N], B[N][N], C[N][N];</a:t>
            </a:r>
            <a:endParaRPr lang="zh-CN" altLang="zh-CN" sz="12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altLang="zh-CN" sz="12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j, k;</a:t>
            </a:r>
            <a:endParaRPr lang="zh-CN" altLang="zh-CN" sz="12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for (</a:t>
            </a:r>
            <a:r>
              <a:rPr lang="en-US" altLang="zh-CN" sz="12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altLang="zh-CN" sz="12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N; </a:t>
            </a:r>
            <a:r>
              <a:rPr lang="en-US" altLang="zh-CN" sz="12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 {</a:t>
            </a:r>
            <a:endParaRPr lang="zh-CN" altLang="zh-CN" sz="12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for (j = 0; j &lt; N; </a:t>
            </a:r>
            <a:r>
              <a:rPr lang="en-US" altLang="zh-CN" sz="12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j++</a:t>
            </a:r>
            <a:r>
              <a:rPr lang="en-US" altLang="zh-CN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zh-CN" altLang="zh-CN" sz="12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A[</a:t>
            </a:r>
            <a:r>
              <a:rPr lang="en-US" altLang="zh-CN" sz="12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][j] = 1.0;</a:t>
            </a:r>
            <a:endParaRPr lang="zh-CN" altLang="zh-CN" sz="12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B[</a:t>
            </a:r>
            <a:r>
              <a:rPr lang="en-US" altLang="zh-CN" sz="12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][j] = 2.0;</a:t>
            </a:r>
            <a:endParaRPr lang="zh-CN" altLang="zh-CN" sz="12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C[</a:t>
            </a:r>
            <a:r>
              <a:rPr lang="en-US" altLang="zh-CN" sz="12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][j] = 3.0;</a:t>
            </a:r>
            <a:endParaRPr lang="zh-CN" altLang="zh-CN" sz="12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  <a:endParaRPr lang="zh-CN" altLang="zh-CN" sz="12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zh-CN" altLang="zh-CN" sz="12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for (</a:t>
            </a:r>
            <a:r>
              <a:rPr lang="en-US" altLang="zh-CN" sz="12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altLang="zh-CN" sz="12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N; </a:t>
            </a:r>
            <a:r>
              <a:rPr lang="en-US" altLang="zh-CN" sz="12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 {</a:t>
            </a:r>
            <a:endParaRPr lang="zh-CN" altLang="zh-CN" sz="12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for (j = 0; j &lt; N; </a:t>
            </a:r>
            <a:r>
              <a:rPr lang="en-US" altLang="zh-CN" sz="12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j++</a:t>
            </a:r>
            <a:r>
              <a:rPr lang="en-US" altLang="zh-CN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zh-CN" altLang="zh-CN" sz="12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A[</a:t>
            </a:r>
            <a:r>
              <a:rPr lang="en-US" altLang="zh-CN" sz="12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][j] = A[</a:t>
            </a:r>
            <a:r>
              <a:rPr lang="en-US" altLang="zh-CN" sz="12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][j] + B[</a:t>
            </a:r>
            <a:r>
              <a:rPr lang="en-US" altLang="zh-CN" sz="12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][j] * C[</a:t>
            </a:r>
            <a:r>
              <a:rPr lang="en-US" altLang="zh-CN" sz="12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][j];</a:t>
            </a:r>
            <a:endParaRPr lang="zh-CN" altLang="zh-CN" sz="12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  <a:endParaRPr lang="zh-CN" altLang="zh-CN" sz="12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  <a:endParaRPr lang="zh-CN" altLang="zh-CN" sz="12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for (</a:t>
            </a:r>
            <a:r>
              <a:rPr lang="en-US" altLang="zh-CN" sz="12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altLang="zh-CN" sz="12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N; </a:t>
            </a:r>
            <a:r>
              <a:rPr lang="en-US" altLang="zh-CN" sz="12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</a:t>
            </a:r>
            <a:endParaRPr lang="zh-CN" altLang="zh-CN" sz="12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for (j = 0; j &lt; N; </a:t>
            </a:r>
            <a:r>
              <a:rPr lang="en-US" altLang="zh-CN" sz="12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j++</a:t>
            </a:r>
            <a:r>
              <a:rPr lang="en-US" altLang="zh-CN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zh-CN" sz="12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</a:t>
            </a:r>
            <a:r>
              <a:rPr lang="en-US" altLang="zh-CN" sz="12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("%f\n", A[</a:t>
            </a:r>
            <a:r>
              <a:rPr lang="en-US" altLang="zh-CN" sz="12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][j]);</a:t>
            </a:r>
            <a:endParaRPr lang="zh-CN" altLang="zh-CN" sz="12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180" y="332656"/>
            <a:ext cx="344762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循环优化</a:t>
            </a:r>
            <a:r>
              <a:rPr lang="en-US" altLang="zh-CN" sz="2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循环展开和压紧</a:t>
            </a:r>
          </a:p>
        </p:txBody>
      </p:sp>
      <p:sp>
        <p:nvSpPr>
          <p:cNvPr id="3" name="矩形 2"/>
          <p:cNvSpPr/>
          <p:nvPr/>
        </p:nvSpPr>
        <p:spPr>
          <a:xfrm>
            <a:off x="8481911" y="3882231"/>
            <a:ext cx="3099880" cy="2800767"/>
          </a:xfrm>
          <a:prstGeom prst="rect">
            <a:avLst/>
          </a:prstGeom>
          <a:ln>
            <a:solidFill>
              <a:srgbClr val="3A4795"/>
            </a:solidFill>
          </a:ln>
        </p:spPr>
        <p:txBody>
          <a:bodyPr wrap="square">
            <a:spAutoFit/>
          </a:bodyPr>
          <a:lstStyle/>
          <a:p>
            <a:r>
              <a: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(i = 0; i &lt; N; i++) {</a:t>
            </a:r>
          </a:p>
          <a:p>
            <a:r>
              <a: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for (j = 0; j &lt; N; j+=8) {</a:t>
            </a:r>
          </a:p>
          <a:p>
            <a:r>
              <a: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ymm3 = _mm256_loadu_pd(A[i] + j);</a:t>
            </a:r>
          </a:p>
          <a:p>
            <a:r>
              <a: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ymm4 = _mm256_loadu_pd(B[i] + j);</a:t>
            </a:r>
          </a:p>
          <a:p>
            <a:r>
              <a: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ymm5 = _mm256_loadu_pd(C[i] + j);</a:t>
            </a:r>
          </a:p>
          <a:p>
            <a:r>
              <a: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ymm4 = _mm256_mul_pd(ymm4, ymm5);</a:t>
            </a:r>
          </a:p>
          <a:p>
            <a:r>
              <a: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ymm6 = _mm256_add_pd(ymm3, ymm4);</a:t>
            </a:r>
          </a:p>
          <a:p>
            <a:r>
              <a: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_mm256_storeu_pd(A[i] + j, ymm6);</a:t>
            </a:r>
          </a:p>
          <a:p>
            <a:r>
              <a: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ymm3 = _mm256_loadu_pd(A[i] + j +4);</a:t>
            </a:r>
          </a:p>
          <a:p>
            <a:r>
              <a: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ymm4 = _mm256_loadu_pd(B[i] + j +4);</a:t>
            </a:r>
          </a:p>
          <a:p>
            <a:r>
              <a: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ymm5 = _mm256_loadu_pd(C[i] + j +4);</a:t>
            </a:r>
          </a:p>
          <a:p>
            <a:r>
              <a: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ymm4 = _mm256_mul_pd(ymm4, ymm5);</a:t>
            </a:r>
          </a:p>
          <a:p>
            <a:r>
              <a: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ymm6 = _mm256_add_pd(ymm3, ymm4);</a:t>
            </a:r>
          </a:p>
          <a:p>
            <a:r>
              <a: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_mm256_storeu_pd(A[i] + j +4, ymm6);</a:t>
            </a:r>
          </a:p>
          <a:p>
            <a:r>
              <a: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 </a:t>
            </a:r>
          </a:p>
          <a:p>
            <a:r>
              <a:rPr lang="zh-CN" alt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7393021" y="4085617"/>
            <a:ext cx="1088890" cy="768485"/>
          </a:xfrm>
          <a:prstGeom prst="straightConnector1">
            <a:avLst/>
          </a:prstGeom>
          <a:ln>
            <a:solidFill>
              <a:srgbClr val="3A479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7393021" y="6021421"/>
            <a:ext cx="1088890" cy="515566"/>
          </a:xfrm>
          <a:prstGeom prst="straightConnector1">
            <a:avLst/>
          </a:prstGeom>
          <a:ln>
            <a:solidFill>
              <a:srgbClr val="3A479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091D1789-5D6C-DA3B-8B02-E4553CFFB061}"/>
              </a:ext>
            </a:extLst>
          </p:cNvPr>
          <p:cNvSpPr txBox="1"/>
          <p:nvPr/>
        </p:nvSpPr>
        <p:spPr>
          <a:xfrm>
            <a:off x="383937" y="6348577"/>
            <a:ext cx="2849488" cy="516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先进编译实验室</a:t>
            </a:r>
            <a:endParaRPr lang="en-US" altLang="zh-CN" sz="12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2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Advanced Compiler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497F1D9-00B0-DA81-FDEC-3B30DB05926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62" t="20366" r="20656" b="34409"/>
          <a:stretch/>
        </p:blipFill>
        <p:spPr>
          <a:xfrm>
            <a:off x="10874861" y="5508641"/>
            <a:ext cx="1182668" cy="1162430"/>
          </a:xfrm>
          <a:prstGeom prst="rect">
            <a:avLst/>
          </a:prstGeom>
        </p:spPr>
      </p:pic>
      <p:sp>
        <p:nvSpPr>
          <p:cNvPr id="11" name="流程图: 接点 10">
            <a:extLst>
              <a:ext uri="{FF2B5EF4-FFF2-40B4-BE49-F238E27FC236}">
                <a16:creationId xmlns:a16="http://schemas.microsoft.com/office/drawing/2014/main" id="{DAF82C59-A32C-BE51-88F1-962424A5111A}"/>
              </a:ext>
            </a:extLst>
          </p:cNvPr>
          <p:cNvSpPr/>
          <p:nvPr/>
        </p:nvSpPr>
        <p:spPr>
          <a:xfrm>
            <a:off x="1328816" y="5401410"/>
            <a:ext cx="1055401" cy="1018793"/>
          </a:xfrm>
          <a:prstGeom prst="flowChartConnector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C89EFE8-275C-7E82-D9C2-B71316375794}"/>
              </a:ext>
            </a:extLst>
          </p:cNvPr>
          <p:cNvSpPr txBox="1"/>
          <p:nvPr/>
        </p:nvSpPr>
        <p:spPr>
          <a:xfrm>
            <a:off x="9584588" y="244114"/>
            <a:ext cx="2849488" cy="658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先进编译实验室</a:t>
            </a:r>
            <a:endParaRPr lang="en-US" altLang="zh-CN" sz="16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Advanced Compiler</a:t>
            </a:r>
          </a:p>
        </p:txBody>
      </p:sp>
      <p:sp>
        <p:nvSpPr>
          <p:cNvPr id="13" name="流程图: 接点 12">
            <a:extLst>
              <a:ext uri="{FF2B5EF4-FFF2-40B4-BE49-F238E27FC236}">
                <a16:creationId xmlns:a16="http://schemas.microsoft.com/office/drawing/2014/main" id="{3C1FF5B0-5481-B25C-B6B3-A5685F2489DF}"/>
              </a:ext>
            </a:extLst>
          </p:cNvPr>
          <p:cNvSpPr/>
          <p:nvPr/>
        </p:nvSpPr>
        <p:spPr>
          <a:xfrm>
            <a:off x="9005494" y="56970"/>
            <a:ext cx="1055401" cy="1018793"/>
          </a:xfrm>
          <a:prstGeom prst="flowChartConnector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873582C-B322-BAC6-CBC2-BEDAC4792964}"/>
              </a:ext>
            </a:extLst>
          </p:cNvPr>
          <p:cNvSpPr txBox="1"/>
          <p:nvPr/>
        </p:nvSpPr>
        <p:spPr>
          <a:xfrm rot="19532560">
            <a:off x="2156656" y="2905128"/>
            <a:ext cx="2849488" cy="658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b="1" dirty="0">
                <a:solidFill>
                  <a:schemeClr val="bg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先进编译实验室</a:t>
            </a:r>
            <a:endParaRPr lang="en-US" altLang="zh-CN" sz="1600" b="1" dirty="0">
              <a:solidFill>
                <a:schemeClr val="bg1">
                  <a:lumMod val="7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600" b="1" dirty="0">
                <a:solidFill>
                  <a:schemeClr val="bg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Advanced Compiler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5815CDBB-0220-6190-4582-71A484E3570A}"/>
              </a:ext>
            </a:extLst>
          </p:cNvPr>
          <p:cNvSpPr txBox="1"/>
          <p:nvPr/>
        </p:nvSpPr>
        <p:spPr>
          <a:xfrm rot="19456111">
            <a:off x="5562600" y="2841015"/>
            <a:ext cx="6096000" cy="7288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800" b="1" dirty="0">
                <a:solidFill>
                  <a:schemeClr val="bg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先进编译实验室</a:t>
            </a:r>
            <a:endParaRPr lang="en-US" altLang="zh-CN" sz="1800" b="1" dirty="0">
              <a:solidFill>
                <a:schemeClr val="bg1">
                  <a:lumMod val="7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800" b="1" dirty="0">
                <a:solidFill>
                  <a:schemeClr val="bg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Advanced Compiler</a:t>
            </a:r>
          </a:p>
        </p:txBody>
      </p:sp>
    </p:spTree>
    <p:extLst>
      <p:ext uri="{BB962C8B-B14F-4D97-AF65-F5344CB8AC3E}">
        <p14:creationId xmlns:p14="http://schemas.microsoft.com/office/powerpoint/2010/main" val="2086852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143672" y="476672"/>
            <a:ext cx="58272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分享完毕，感谢聆听！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23392" y="1556792"/>
            <a:ext cx="11040072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参考文献：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lvl="0">
              <a:lnSpc>
                <a:spcPct val="150000"/>
              </a:lnSpc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[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1] 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高伟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赵荣彩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于海宁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张庆花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循环展开技术在向量程序中的应用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[J].</a:t>
            </a:r>
            <a:r>
              <a:rPr lang="zh-CN" altLang="en-US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计算机科学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,2016,43(01):226-231+245.</a:t>
            </a: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[2] Optimizing Compilers for Modern Architectures: A Dependence-Based Approach [Book Review][J]. Computer,2002,35(4).</a:t>
            </a:r>
          </a:p>
          <a:p>
            <a:pPr lvl="0">
              <a:lnSpc>
                <a:spcPct val="150000"/>
              </a:lnSpc>
            </a:pP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D07077A-9193-B417-4FF4-93B2354BAA25}"/>
              </a:ext>
            </a:extLst>
          </p:cNvPr>
          <p:cNvSpPr txBox="1"/>
          <p:nvPr/>
        </p:nvSpPr>
        <p:spPr>
          <a:xfrm>
            <a:off x="383937" y="6348577"/>
            <a:ext cx="2849488" cy="516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先进编译实验室</a:t>
            </a:r>
            <a:endParaRPr lang="en-US" altLang="zh-CN" sz="12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2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Advanced Compiler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16473B5-67A9-63F5-0CAE-5B4F476D81C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62" t="20366" r="20656" b="34409"/>
          <a:stretch/>
        </p:blipFill>
        <p:spPr>
          <a:xfrm>
            <a:off x="10874861" y="5508641"/>
            <a:ext cx="1182668" cy="1162430"/>
          </a:xfrm>
          <a:prstGeom prst="rect">
            <a:avLst/>
          </a:prstGeom>
        </p:spPr>
      </p:pic>
      <p:sp>
        <p:nvSpPr>
          <p:cNvPr id="4" name="流程图: 接点 3">
            <a:extLst>
              <a:ext uri="{FF2B5EF4-FFF2-40B4-BE49-F238E27FC236}">
                <a16:creationId xmlns:a16="http://schemas.microsoft.com/office/drawing/2014/main" id="{56602154-5CC9-D35E-B242-4806AD65CADE}"/>
              </a:ext>
            </a:extLst>
          </p:cNvPr>
          <p:cNvSpPr/>
          <p:nvPr/>
        </p:nvSpPr>
        <p:spPr>
          <a:xfrm>
            <a:off x="1328816" y="5401410"/>
            <a:ext cx="1055401" cy="1018793"/>
          </a:xfrm>
          <a:prstGeom prst="flowChartConnector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F6CFC53-1655-CFE5-E718-BB9AB568CDFE}"/>
              </a:ext>
            </a:extLst>
          </p:cNvPr>
          <p:cNvSpPr txBox="1"/>
          <p:nvPr/>
        </p:nvSpPr>
        <p:spPr>
          <a:xfrm>
            <a:off x="9584588" y="244114"/>
            <a:ext cx="2849488" cy="658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先进编译实验室</a:t>
            </a:r>
            <a:endParaRPr lang="en-US" altLang="zh-CN" sz="16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Advanced Compiler</a:t>
            </a:r>
          </a:p>
        </p:txBody>
      </p:sp>
      <p:sp>
        <p:nvSpPr>
          <p:cNvPr id="8" name="流程图: 接点 7">
            <a:extLst>
              <a:ext uri="{FF2B5EF4-FFF2-40B4-BE49-F238E27FC236}">
                <a16:creationId xmlns:a16="http://schemas.microsoft.com/office/drawing/2014/main" id="{4161B080-AAE6-D00E-2FEC-048D1B52B296}"/>
              </a:ext>
            </a:extLst>
          </p:cNvPr>
          <p:cNvSpPr/>
          <p:nvPr/>
        </p:nvSpPr>
        <p:spPr>
          <a:xfrm>
            <a:off x="9005494" y="56970"/>
            <a:ext cx="1055401" cy="1018793"/>
          </a:xfrm>
          <a:prstGeom prst="flowChartConnector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4EEF73C-96A0-E489-C823-E81B59642821}"/>
              </a:ext>
            </a:extLst>
          </p:cNvPr>
          <p:cNvSpPr txBox="1"/>
          <p:nvPr/>
        </p:nvSpPr>
        <p:spPr>
          <a:xfrm rot="19532560">
            <a:off x="2156656" y="2905128"/>
            <a:ext cx="2849488" cy="658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b="1" dirty="0">
                <a:solidFill>
                  <a:schemeClr val="bg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先进编译实验室</a:t>
            </a:r>
            <a:endParaRPr lang="en-US" altLang="zh-CN" sz="1600" b="1" dirty="0">
              <a:solidFill>
                <a:schemeClr val="bg1">
                  <a:lumMod val="7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600" b="1" dirty="0">
                <a:solidFill>
                  <a:schemeClr val="bg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Advanced Compiler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BFA4E34-4A45-3379-6B05-254B9D0723EA}"/>
              </a:ext>
            </a:extLst>
          </p:cNvPr>
          <p:cNvSpPr txBox="1"/>
          <p:nvPr/>
        </p:nvSpPr>
        <p:spPr>
          <a:xfrm rot="19456111">
            <a:off x="5562600" y="2841015"/>
            <a:ext cx="6096000" cy="7288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800" b="1" dirty="0">
                <a:solidFill>
                  <a:schemeClr val="bg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先进编译实验室</a:t>
            </a:r>
            <a:endParaRPr lang="en-US" altLang="zh-CN" sz="1800" b="1" dirty="0">
              <a:solidFill>
                <a:schemeClr val="bg1">
                  <a:lumMod val="7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800" b="1" dirty="0">
                <a:solidFill>
                  <a:schemeClr val="bg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Advanced Compiler</a:t>
            </a:r>
          </a:p>
        </p:txBody>
      </p:sp>
    </p:spTree>
    <p:extLst>
      <p:ext uri="{BB962C8B-B14F-4D97-AF65-F5344CB8AC3E}">
        <p14:creationId xmlns:p14="http://schemas.microsoft.com/office/powerpoint/2010/main" val="35040652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8"/>
          <p:cNvSpPr txBox="1"/>
          <p:nvPr/>
        </p:nvSpPr>
        <p:spPr>
          <a:xfrm>
            <a:off x="50180" y="332656"/>
            <a:ext cx="344762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循环优化</a:t>
            </a:r>
            <a:r>
              <a:rPr lang="en-US" altLang="zh-CN" sz="2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循环展开和压紧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50180" y="1029243"/>
            <a:ext cx="11650589" cy="2677656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基础概念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循环展开：英文称</a:t>
            </a:r>
            <a:r>
              <a:rPr 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loop unrolling，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是一种牺牲程序的尺寸来加快程序的执行速度的优化方法，可以由程序员完成，也可由编译器自动优化完成。</a:t>
            </a:r>
            <a:r>
              <a:rPr lang="en-US" sz="1400" b="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它通过将循环体内的代码复制多次的操作，进而减少循环分支指令执行的次数，增大处理器指令调度的空间，获得更多的指令级并行</a:t>
            </a:r>
            <a:r>
              <a:rPr lang="en-US" sz="1400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循环压紧</a:t>
            </a:r>
            <a:r>
              <a:rPr lang="zh-CN" altLang="en-US" sz="1400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：</a:t>
            </a:r>
            <a:r>
              <a:rPr lang="en-US" sz="1400" b="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是指调整复制后的语句执行，将原来一条语句复制得到的多条语句合并到一起</a:t>
            </a:r>
            <a:r>
              <a:rPr lang="en-US" sz="1400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。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优点：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 marL="7200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减少循环分支指令执行的次数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200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获得了更多的指令级并行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7200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增加了寄存器的重用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836702" y="4126691"/>
            <a:ext cx="3038347" cy="2304000"/>
          </a:xfrm>
          <a:prstGeom prst="rect">
            <a:avLst/>
          </a:prstGeom>
          <a:ln>
            <a:solidFill>
              <a:srgbClr val="3A4795"/>
            </a:solidFill>
          </a:ln>
        </p:spPr>
        <p:txBody>
          <a:bodyPr wrap="square">
            <a:spAutoFit/>
          </a:bodyPr>
          <a:lstStyle/>
          <a:p>
            <a:pPr defTabSz="1097280">
              <a:lnSpc>
                <a:spcPct val="150000"/>
              </a:lnSpc>
            </a:pPr>
            <a:endParaRPr lang="en-US" altLang="zh-CN" sz="1200" i="1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defTabSz="1097280"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for (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= 0;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&lt; N;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++) {</a:t>
            </a:r>
          </a:p>
          <a:p>
            <a:pPr defTabSz="1097280"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for (j = 0; j &lt; N;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j++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) {</a:t>
            </a:r>
          </a:p>
          <a:p>
            <a:pPr defTabSz="1097280"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    A[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][j] = A[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][j] + B[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][j] * C[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i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][j];</a:t>
            </a:r>
          </a:p>
          <a:p>
            <a:pPr defTabSz="1097280"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    }</a:t>
            </a:r>
          </a:p>
          <a:p>
            <a:pPr defTabSz="1097280"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   }</a:t>
            </a:r>
          </a:p>
        </p:txBody>
      </p:sp>
      <p:sp>
        <p:nvSpPr>
          <p:cNvPr id="6" name="矩形 5"/>
          <p:cNvSpPr/>
          <p:nvPr/>
        </p:nvSpPr>
        <p:spPr>
          <a:xfrm>
            <a:off x="6675401" y="4126691"/>
            <a:ext cx="4153562" cy="2308324"/>
          </a:xfrm>
          <a:prstGeom prst="rect">
            <a:avLst/>
          </a:prstGeom>
          <a:ln>
            <a:solidFill>
              <a:srgbClr val="3A4795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for (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0;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&lt; N;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++) {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for (j = 0; j &lt; N; j += 4) {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A[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][j] = A[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][j] + B[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][j] * C[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][j];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A[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][j + 1] = A[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][j + 1] + B[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][j + 1] * C[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][j + 1];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A[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][j + 2] = A[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][j + 2] + B[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][j + 2] * C[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][j + 2];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A[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][j + 3] = A[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][j + 3] + B[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][j + 3] * C[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][j + 3];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}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}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489413" y="4791075"/>
            <a:ext cx="157162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层进行循环展开</a:t>
            </a:r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4525962" y="5068074"/>
            <a:ext cx="1448594" cy="1"/>
          </a:xfrm>
          <a:prstGeom prst="straightConnector1">
            <a:avLst/>
          </a:prstGeom>
          <a:ln>
            <a:solidFill>
              <a:srgbClr val="3A479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本框 3">
            <a:extLst>
              <a:ext uri="{FF2B5EF4-FFF2-40B4-BE49-F238E27FC236}">
                <a16:creationId xmlns:a16="http://schemas.microsoft.com/office/drawing/2014/main" id="{821EA976-2C55-5DD1-AD61-A591AD835355}"/>
              </a:ext>
            </a:extLst>
          </p:cNvPr>
          <p:cNvSpPr txBox="1"/>
          <p:nvPr/>
        </p:nvSpPr>
        <p:spPr>
          <a:xfrm>
            <a:off x="383937" y="6348577"/>
            <a:ext cx="2849488" cy="516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先进编译实验室</a:t>
            </a:r>
            <a:endParaRPr lang="en-US" altLang="zh-CN" sz="12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2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Advanced Compiler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0870B7B-E527-FF72-8249-9047BE75B0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62" t="20366" r="20656" b="34409"/>
          <a:stretch/>
        </p:blipFill>
        <p:spPr>
          <a:xfrm>
            <a:off x="10874861" y="5508641"/>
            <a:ext cx="1182668" cy="1162430"/>
          </a:xfrm>
          <a:prstGeom prst="rect">
            <a:avLst/>
          </a:prstGeom>
        </p:spPr>
      </p:pic>
      <p:sp>
        <p:nvSpPr>
          <p:cNvPr id="9" name="流程图: 接点 8">
            <a:extLst>
              <a:ext uri="{FF2B5EF4-FFF2-40B4-BE49-F238E27FC236}">
                <a16:creationId xmlns:a16="http://schemas.microsoft.com/office/drawing/2014/main" id="{275D18D4-3117-CC22-4BF3-7313CE273636}"/>
              </a:ext>
            </a:extLst>
          </p:cNvPr>
          <p:cNvSpPr/>
          <p:nvPr/>
        </p:nvSpPr>
        <p:spPr>
          <a:xfrm>
            <a:off x="1328816" y="5401410"/>
            <a:ext cx="1055401" cy="1018793"/>
          </a:xfrm>
          <a:prstGeom prst="flowChartConnector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8A2DD30D-41F7-BF5D-027E-E55F00F8B7F8}"/>
              </a:ext>
            </a:extLst>
          </p:cNvPr>
          <p:cNvSpPr txBox="1"/>
          <p:nvPr/>
        </p:nvSpPr>
        <p:spPr>
          <a:xfrm>
            <a:off x="9584588" y="244114"/>
            <a:ext cx="2849488" cy="658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先进编译实验室</a:t>
            </a:r>
            <a:endParaRPr lang="en-US" altLang="zh-CN" sz="16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Advanced Compiler</a:t>
            </a:r>
          </a:p>
        </p:txBody>
      </p:sp>
      <p:sp>
        <p:nvSpPr>
          <p:cNvPr id="11" name="流程图: 接点 10">
            <a:extLst>
              <a:ext uri="{FF2B5EF4-FFF2-40B4-BE49-F238E27FC236}">
                <a16:creationId xmlns:a16="http://schemas.microsoft.com/office/drawing/2014/main" id="{42ABEEA4-B9CD-3109-7B35-0EFC28DC3E09}"/>
              </a:ext>
            </a:extLst>
          </p:cNvPr>
          <p:cNvSpPr/>
          <p:nvPr/>
        </p:nvSpPr>
        <p:spPr>
          <a:xfrm>
            <a:off x="9005494" y="56970"/>
            <a:ext cx="1055401" cy="1018793"/>
          </a:xfrm>
          <a:prstGeom prst="flowChartConnector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E5680CE-8E4D-BDE0-0B7B-C1AF1EECB4CE}"/>
              </a:ext>
            </a:extLst>
          </p:cNvPr>
          <p:cNvSpPr txBox="1"/>
          <p:nvPr/>
        </p:nvSpPr>
        <p:spPr>
          <a:xfrm rot="19532560">
            <a:off x="2156656" y="2905128"/>
            <a:ext cx="2849488" cy="658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b="1" dirty="0">
                <a:solidFill>
                  <a:schemeClr val="bg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先进编译实验室</a:t>
            </a:r>
            <a:endParaRPr lang="en-US" altLang="zh-CN" sz="1600" b="1" dirty="0">
              <a:solidFill>
                <a:schemeClr val="bg1">
                  <a:lumMod val="7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600" b="1" dirty="0">
                <a:solidFill>
                  <a:schemeClr val="bg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Advanced Compiler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92733A4E-1866-B04D-93B9-4AF41041B244}"/>
              </a:ext>
            </a:extLst>
          </p:cNvPr>
          <p:cNvSpPr txBox="1"/>
          <p:nvPr/>
        </p:nvSpPr>
        <p:spPr>
          <a:xfrm rot="19456111">
            <a:off x="5562600" y="2841015"/>
            <a:ext cx="6096000" cy="7288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800" b="1" dirty="0">
                <a:solidFill>
                  <a:schemeClr val="bg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先进编译实验室</a:t>
            </a:r>
            <a:endParaRPr lang="en-US" altLang="zh-CN" sz="1800" b="1" dirty="0">
              <a:solidFill>
                <a:schemeClr val="bg1">
                  <a:lumMod val="7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800" b="1" dirty="0">
                <a:solidFill>
                  <a:schemeClr val="bg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Advanced Compiler</a:t>
            </a:r>
          </a:p>
        </p:txBody>
      </p:sp>
    </p:spTree>
    <p:extLst>
      <p:ext uri="{BB962C8B-B14F-4D97-AF65-F5344CB8AC3E}">
        <p14:creationId xmlns:p14="http://schemas.microsoft.com/office/powerpoint/2010/main" val="22130723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50180" y="1076195"/>
            <a:ext cx="5888283" cy="73866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循环展开的合法性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循环展开需要在不影响原程序语义的情况下进行。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63195" y="1836269"/>
            <a:ext cx="3776542" cy="1477328"/>
          </a:xfrm>
          <a:prstGeom prst="rect">
            <a:avLst/>
          </a:prstGeom>
          <a:noFill/>
          <a:ln w="9525">
            <a:solidFill>
              <a:srgbClr val="3A4795"/>
            </a:solidFill>
          </a:ln>
        </p:spPr>
        <p:txBody>
          <a:bodyPr wrap="square">
            <a:spAutoFit/>
          </a:bodyPr>
          <a:lstStyle/>
          <a:p>
            <a:pPr algn="l" defTabSz="1097280">
              <a:lnSpc>
                <a:spcPct val="150000"/>
              </a:lnSpc>
              <a:buClrTx/>
              <a:buSzTx/>
              <a:buNone/>
            </a:pPr>
            <a:r>
              <a:rPr lang="pl-PL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 (i = </a:t>
            </a:r>
            <a:r>
              <a:rPr 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pl-PL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 i &lt;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pl-PL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 i++) {                                                                                                                                                                                       </a:t>
            </a:r>
          </a:p>
          <a:p>
            <a:pPr defTabSz="1097280">
              <a:lnSpc>
                <a:spcPct val="150000"/>
              </a:lnSpc>
            </a:pPr>
            <a:r>
              <a:rPr lang="pl-PL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for (j = </a:t>
            </a:r>
            <a:r>
              <a:rPr 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pl-PL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 j &lt; </a:t>
            </a:r>
            <a:r>
              <a:rPr 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pl-PL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 j</a:t>
            </a:r>
            <a:r>
              <a:rPr 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++</a:t>
            </a:r>
            <a:r>
              <a:rPr lang="pl-PL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{</a:t>
            </a:r>
          </a:p>
          <a:p>
            <a:pPr defTabSz="1097280">
              <a:lnSpc>
                <a:spcPct val="150000"/>
              </a:lnSpc>
            </a:pPr>
            <a:r>
              <a:rPr 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A[i+1][j-1] = A[</a:t>
            </a:r>
            <a:r>
              <a:rPr lang="en-US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][j] +3;   </a:t>
            </a:r>
          </a:p>
          <a:p>
            <a:pPr defTabSz="1097280">
              <a:lnSpc>
                <a:spcPct val="150000"/>
              </a:lnSpc>
            </a:pPr>
            <a:r>
              <a:rPr 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pl-PL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 defTabSz="1097280">
              <a:lnSpc>
                <a:spcPct val="150000"/>
              </a:lnSpc>
            </a:pPr>
            <a:r>
              <a:rPr lang="pl-PL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8"/>
          <p:cNvSpPr txBox="1"/>
          <p:nvPr/>
        </p:nvSpPr>
        <p:spPr>
          <a:xfrm>
            <a:off x="50180" y="332656"/>
            <a:ext cx="344762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循环优化</a:t>
            </a:r>
            <a:r>
              <a:rPr lang="en-US" altLang="zh-CN" sz="2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循环展开和压紧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63195" y="3313597"/>
            <a:ext cx="2035475" cy="41549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针对数组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A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的依赖分析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: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976382"/>
              </p:ext>
            </p:extLst>
          </p:nvPr>
        </p:nvGraphicFramePr>
        <p:xfrm>
          <a:off x="50180" y="3869025"/>
          <a:ext cx="5754718" cy="220369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57192">
                  <a:extLst>
                    <a:ext uri="{9D8B030D-6E8A-4147-A177-3AD203B41FA5}">
                      <a16:colId xmlns:a16="http://schemas.microsoft.com/office/drawing/2014/main" val="1656131247"/>
                    </a:ext>
                  </a:extLst>
                </a:gridCol>
                <a:gridCol w="1259783">
                  <a:extLst>
                    <a:ext uri="{9D8B030D-6E8A-4147-A177-3AD203B41FA5}">
                      <a16:colId xmlns:a16="http://schemas.microsoft.com/office/drawing/2014/main" val="1615335706"/>
                    </a:ext>
                  </a:extLst>
                </a:gridCol>
                <a:gridCol w="1243173">
                  <a:extLst>
                    <a:ext uri="{9D8B030D-6E8A-4147-A177-3AD203B41FA5}">
                      <a16:colId xmlns:a16="http://schemas.microsoft.com/office/drawing/2014/main" val="272218205"/>
                    </a:ext>
                  </a:extLst>
                </a:gridCol>
                <a:gridCol w="1253447">
                  <a:extLst>
                    <a:ext uri="{9D8B030D-6E8A-4147-A177-3AD203B41FA5}">
                      <a16:colId xmlns:a16="http://schemas.microsoft.com/office/drawing/2014/main" val="3092971347"/>
                    </a:ext>
                  </a:extLst>
                </a:gridCol>
                <a:gridCol w="1321056">
                  <a:extLst>
                    <a:ext uri="{9D8B030D-6E8A-4147-A177-3AD203B41FA5}">
                      <a16:colId xmlns:a16="http://schemas.microsoft.com/office/drawing/2014/main" val="2421901827"/>
                    </a:ext>
                  </a:extLst>
                </a:gridCol>
                <a:gridCol w="220067">
                  <a:extLst>
                    <a:ext uri="{9D8B030D-6E8A-4147-A177-3AD203B41FA5}">
                      <a16:colId xmlns:a16="http://schemas.microsoft.com/office/drawing/2014/main" val="1050421054"/>
                    </a:ext>
                  </a:extLst>
                </a:gridCol>
              </a:tblGrid>
              <a:tr h="374846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j=1</a:t>
                      </a:r>
                      <a:endParaRPr lang="zh-CN" altLang="en-US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j=2</a:t>
                      </a:r>
                      <a:endParaRPr lang="zh-CN" altLang="en-US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j=3</a:t>
                      </a:r>
                      <a:endParaRPr lang="zh-CN" altLang="en-US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j=4</a:t>
                      </a:r>
                      <a:endParaRPr lang="zh-CN" altLang="en-US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</a:t>
                      </a:r>
                      <a:endParaRPr lang="zh-CN" altLang="en-US" sz="1200" b="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33081812"/>
                  </a:ext>
                </a:extLst>
              </a:tr>
              <a:tr h="3748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</a:t>
                      </a: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=1</a:t>
                      </a:r>
                      <a:endParaRPr lang="zh-CN" altLang="en-US" sz="12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A[2][0]=A[1][1]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accent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A[2][1]</a:t>
                      </a: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=A[1][2]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accent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A[2][2]</a:t>
                      </a: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=A[1][3]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accent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A[2][3]</a:t>
                      </a: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=A[1][4]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29846173"/>
                  </a:ext>
                </a:extLst>
              </a:tr>
              <a:tr h="3748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</a:t>
                      </a:r>
                      <a:r>
                        <a:rPr lang="en-US" altLang="zh-CN" sz="12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=2</a:t>
                      </a:r>
                      <a:endParaRPr lang="zh-CN" altLang="en-US" sz="12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A[3][0]=</a:t>
                      </a:r>
                      <a:r>
                        <a:rPr lang="en-US" altLang="zh-CN" sz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A[2][1]</a:t>
                      </a:r>
                      <a:endParaRPr lang="zh-CN" altLang="en-US" sz="12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A[3][1]=</a:t>
                      </a:r>
                      <a:r>
                        <a:rPr lang="en-US" altLang="zh-CN" sz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A[2][2]</a:t>
                      </a:r>
                      <a:endParaRPr lang="zh-CN" altLang="en-US" sz="12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A[3][2]=</a:t>
                      </a:r>
                      <a:r>
                        <a:rPr lang="en-US" altLang="zh-CN" sz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A[2][3]</a:t>
                      </a:r>
                      <a:endParaRPr lang="zh-CN" altLang="en-US" sz="12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A[3][3] =A[2][4]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497093853"/>
                  </a:ext>
                </a:extLst>
              </a:tr>
              <a:tr h="3748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</a:t>
                      </a: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=3</a:t>
                      </a:r>
                      <a:endParaRPr lang="zh-CN" altLang="en-US" sz="12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A[4][0]=</a:t>
                      </a:r>
                      <a:r>
                        <a:rPr lang="en-US" altLang="zh-CN" sz="12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A[3][1]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accent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A[4][1]</a:t>
                      </a: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=A[3][2]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accent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A[4][2]</a:t>
                      </a: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=A[3][3]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accent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A[4][3]</a:t>
                      </a: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=A[3][4]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22157171"/>
                  </a:ext>
                </a:extLst>
              </a:tr>
              <a:tr h="374846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</a:t>
                      </a: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=4</a:t>
                      </a:r>
                      <a:endParaRPr lang="zh-CN" altLang="en-US" sz="12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A[5][0]=</a:t>
                      </a:r>
                      <a:r>
                        <a:rPr lang="en-US" altLang="zh-CN" sz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A[4][1]</a:t>
                      </a:r>
                      <a:endParaRPr lang="zh-CN" altLang="en-US" sz="12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A[5][1]=</a:t>
                      </a:r>
                      <a:r>
                        <a:rPr lang="en-US" altLang="zh-CN" sz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A[4][2]</a:t>
                      </a:r>
                      <a:endParaRPr lang="zh-CN" altLang="en-US" sz="12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A[5][2]=</a:t>
                      </a:r>
                      <a:r>
                        <a:rPr lang="en-US" altLang="zh-CN" sz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A[4][3]</a:t>
                      </a:r>
                      <a:endParaRPr lang="zh-CN" altLang="en-US" sz="12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A[5][3]=A[4][4]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730345528"/>
                  </a:ext>
                </a:extLst>
              </a:tr>
              <a:tr h="32946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b="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</a:t>
                      </a:r>
                      <a:endParaRPr lang="zh-CN" altLang="en-US" sz="1200" b="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…</a:t>
                      </a:r>
                      <a:endParaRPr lang="zh-CN" altLang="en-US" sz="1200" dirty="0">
                        <a:solidFill>
                          <a:schemeClr val="tx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67510057"/>
                  </a:ext>
                </a:extLst>
              </a:tr>
            </a:tbl>
          </a:graphicData>
        </a:graphic>
      </p:graphicFrame>
      <p:sp>
        <p:nvSpPr>
          <p:cNvPr id="15" name="文本框 14"/>
          <p:cNvSpPr txBox="1"/>
          <p:nvPr/>
        </p:nvSpPr>
        <p:spPr>
          <a:xfrm>
            <a:off x="4627971" y="2064217"/>
            <a:ext cx="1749511" cy="415498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对</a:t>
            </a:r>
            <a:r>
              <a:rPr lang="en-US" altLang="zh-CN" sz="1400" dirty="0" err="1">
                <a:solidFill>
                  <a:srgbClr val="3A4795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i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层进行循环展开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7065717" y="1836269"/>
            <a:ext cx="3776542" cy="1754326"/>
          </a:xfrm>
          <a:prstGeom prst="rect">
            <a:avLst/>
          </a:prstGeom>
          <a:noFill/>
          <a:ln w="9525">
            <a:solidFill>
              <a:srgbClr val="3A4795"/>
            </a:solidFill>
          </a:ln>
        </p:spPr>
        <p:txBody>
          <a:bodyPr wrap="square">
            <a:spAutoFit/>
          </a:bodyPr>
          <a:lstStyle/>
          <a:p>
            <a:pPr algn="l" defTabSz="1097280">
              <a:lnSpc>
                <a:spcPct val="150000"/>
              </a:lnSpc>
              <a:buClrTx/>
              <a:buSzTx/>
              <a:buNone/>
            </a:pPr>
            <a:r>
              <a:rPr lang="pl-PL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 (i = </a:t>
            </a:r>
            <a:r>
              <a:rPr 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pl-PL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 i &lt; 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pl-PL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 i+</a:t>
            </a:r>
            <a:r>
              <a:rPr 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=2</a:t>
            </a:r>
            <a:r>
              <a:rPr lang="pl-PL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{   </a:t>
            </a:r>
          </a:p>
          <a:p>
            <a:pPr defTabSz="1097280">
              <a:lnSpc>
                <a:spcPct val="150000"/>
              </a:lnSpc>
            </a:pPr>
            <a:r>
              <a:rPr lang="pl-PL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for (j = </a:t>
            </a:r>
            <a:r>
              <a:rPr 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pl-PL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 j &lt; </a:t>
            </a:r>
            <a:r>
              <a:rPr 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pl-PL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 j</a:t>
            </a:r>
            <a:r>
              <a:rPr 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++</a:t>
            </a:r>
            <a:r>
              <a:rPr lang="pl-PL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{</a:t>
            </a:r>
          </a:p>
          <a:p>
            <a:pPr defTabSz="1097280">
              <a:lnSpc>
                <a:spcPct val="150000"/>
              </a:lnSpc>
            </a:pPr>
            <a:r>
              <a:rPr 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A[i+1][j-1] = A[</a:t>
            </a:r>
            <a:r>
              <a:rPr lang="en-US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][j] +3; </a:t>
            </a:r>
          </a:p>
          <a:p>
            <a:pPr defTabSz="1097280">
              <a:lnSpc>
                <a:spcPct val="150000"/>
              </a:lnSpc>
            </a:pPr>
            <a:r>
              <a:rPr 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A[i+2][j-1] = A[</a:t>
            </a:r>
            <a:r>
              <a:rPr lang="en-US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][j] +3; </a:t>
            </a:r>
          </a:p>
          <a:p>
            <a:pPr defTabSz="1097280">
              <a:lnSpc>
                <a:spcPct val="150000"/>
              </a:lnSpc>
            </a:pPr>
            <a:r>
              <a:rPr 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</a:t>
            </a:r>
            <a:r>
              <a:rPr lang="pl-PL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  <a:p>
            <a:pPr defTabSz="1097280">
              <a:lnSpc>
                <a:spcPct val="150000"/>
              </a:lnSpc>
            </a:pPr>
            <a:r>
              <a:rPr lang="pl-PL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9010534"/>
              </p:ext>
            </p:extLst>
          </p:nvPr>
        </p:nvGraphicFramePr>
        <p:xfrm>
          <a:off x="6170487" y="3869026"/>
          <a:ext cx="5816364" cy="14529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9512">
                  <a:extLst>
                    <a:ext uri="{9D8B030D-6E8A-4147-A177-3AD203B41FA5}">
                      <a16:colId xmlns:a16="http://schemas.microsoft.com/office/drawing/2014/main" val="2098281711"/>
                    </a:ext>
                  </a:extLst>
                </a:gridCol>
                <a:gridCol w="1238091">
                  <a:extLst>
                    <a:ext uri="{9D8B030D-6E8A-4147-A177-3AD203B41FA5}">
                      <a16:colId xmlns:a16="http://schemas.microsoft.com/office/drawing/2014/main" val="803797505"/>
                    </a:ext>
                  </a:extLst>
                </a:gridCol>
                <a:gridCol w="1287754">
                  <a:extLst>
                    <a:ext uri="{9D8B030D-6E8A-4147-A177-3AD203B41FA5}">
                      <a16:colId xmlns:a16="http://schemas.microsoft.com/office/drawing/2014/main" val="1021577966"/>
                    </a:ext>
                  </a:extLst>
                </a:gridCol>
                <a:gridCol w="1253447">
                  <a:extLst>
                    <a:ext uri="{9D8B030D-6E8A-4147-A177-3AD203B41FA5}">
                      <a16:colId xmlns:a16="http://schemas.microsoft.com/office/drawing/2014/main" val="2937285520"/>
                    </a:ext>
                  </a:extLst>
                </a:gridCol>
                <a:gridCol w="1407560">
                  <a:extLst>
                    <a:ext uri="{9D8B030D-6E8A-4147-A177-3AD203B41FA5}">
                      <a16:colId xmlns:a16="http://schemas.microsoft.com/office/drawing/2014/main" val="3465012920"/>
                    </a:ext>
                  </a:extLst>
                </a:gridCol>
              </a:tblGrid>
              <a:tr h="327621">
                <a:tc>
                  <a:txBody>
                    <a:bodyPr/>
                    <a:lstStyle/>
                    <a:p>
                      <a:pPr algn="ctr"/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j=1</a:t>
                      </a:r>
                      <a:endParaRPr lang="zh-CN" altLang="en-US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j=2</a:t>
                      </a:r>
                      <a:endParaRPr lang="zh-CN" altLang="en-US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j=3</a:t>
                      </a:r>
                      <a:endParaRPr lang="zh-CN" altLang="en-US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j=4</a:t>
                      </a:r>
                      <a:endParaRPr lang="zh-CN" altLang="en-US" sz="1200" b="1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85169375"/>
                  </a:ext>
                </a:extLst>
              </a:tr>
              <a:tr h="5626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</a:t>
                      </a: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=1</a:t>
                      </a:r>
                      <a:endParaRPr lang="zh-CN" altLang="en-US" sz="12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A[2][0]=A[1][1]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A[3][0]=</a:t>
                      </a:r>
                      <a:r>
                        <a:rPr lang="en-US" altLang="zh-CN" sz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A[2][1]</a:t>
                      </a:r>
                      <a:endParaRPr lang="zh-CN" altLang="en-US" sz="12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accent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A[2][1]</a:t>
                      </a: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=A[1][2]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A[3][1]=</a:t>
                      </a:r>
                      <a:r>
                        <a:rPr lang="en-US" altLang="zh-CN" sz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A[2][2]</a:t>
                      </a:r>
                      <a:endParaRPr lang="zh-CN" altLang="en-US" sz="12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accent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A[2][2]</a:t>
                      </a: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=A[1][3]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A[3][2]=</a:t>
                      </a:r>
                      <a:r>
                        <a:rPr lang="en-US" altLang="zh-CN" sz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A[2][3]</a:t>
                      </a:r>
                      <a:endParaRPr lang="zh-CN" altLang="en-US" sz="12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accent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A[2][3]</a:t>
                      </a: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=A[1][4]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A[3][3] =A[2][4]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35497058"/>
                  </a:ext>
                </a:extLst>
              </a:tr>
              <a:tr h="56268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 err="1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i</a:t>
                      </a: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=3</a:t>
                      </a:r>
                      <a:endParaRPr lang="zh-CN" altLang="en-US" sz="1200" b="1" dirty="0">
                        <a:solidFill>
                          <a:schemeClr val="bg1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A[4][0]=</a:t>
                      </a:r>
                      <a:r>
                        <a:rPr lang="en-US" altLang="zh-CN" sz="1200" baseline="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A[3][1]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A[5][0]=</a:t>
                      </a:r>
                      <a:r>
                        <a:rPr lang="en-US" altLang="zh-CN" sz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A[4][1]</a:t>
                      </a:r>
                      <a:endParaRPr lang="zh-CN" altLang="en-US" sz="12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accent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A[4][1]</a:t>
                      </a: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=A[3][2]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A[5][1]=</a:t>
                      </a:r>
                      <a:r>
                        <a:rPr lang="en-US" altLang="zh-CN" sz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A[4][2]</a:t>
                      </a:r>
                      <a:endParaRPr lang="zh-CN" altLang="en-US" sz="12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accent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A[4][2]</a:t>
                      </a: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=A[3][3]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A[5][2]=</a:t>
                      </a:r>
                      <a:r>
                        <a:rPr lang="en-US" altLang="zh-CN" sz="1200" dirty="0">
                          <a:solidFill>
                            <a:srgbClr val="FF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A[4][3]</a:t>
                      </a:r>
                      <a:endParaRPr lang="zh-CN" altLang="en-US" sz="1200" dirty="0">
                        <a:solidFill>
                          <a:srgbClr val="FF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accent2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A[4][3]</a:t>
                      </a:r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=A[3][4]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  <a:p>
                      <a:pPr algn="ctr"/>
                      <a:r>
                        <a:rPr lang="en-US" altLang="zh-CN" sz="12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A[5][3]=A[4][4]</a:t>
                      </a:r>
                      <a:endParaRPr lang="zh-CN" altLang="en-US" sz="1200" dirty="0"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77119919"/>
                  </a:ext>
                </a:extLst>
              </a:tr>
            </a:tbl>
          </a:graphicData>
        </a:graphic>
      </p:graphicFrame>
      <p:cxnSp>
        <p:nvCxnSpPr>
          <p:cNvPr id="8" name="直接箭头连接符 7"/>
          <p:cNvCxnSpPr/>
          <p:nvPr/>
        </p:nvCxnSpPr>
        <p:spPr>
          <a:xfrm>
            <a:off x="4580352" y="2479715"/>
            <a:ext cx="1844748" cy="0"/>
          </a:xfrm>
          <a:prstGeom prst="straightConnector1">
            <a:avLst/>
          </a:prstGeom>
          <a:ln>
            <a:solidFill>
              <a:srgbClr val="3A479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文本框 2">
            <a:extLst>
              <a:ext uri="{FF2B5EF4-FFF2-40B4-BE49-F238E27FC236}">
                <a16:creationId xmlns:a16="http://schemas.microsoft.com/office/drawing/2014/main" id="{060EF67C-3E2B-F587-98C9-0CC37320D40C}"/>
              </a:ext>
            </a:extLst>
          </p:cNvPr>
          <p:cNvSpPr txBox="1"/>
          <p:nvPr/>
        </p:nvSpPr>
        <p:spPr>
          <a:xfrm>
            <a:off x="383937" y="6348577"/>
            <a:ext cx="2849488" cy="516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先进编译实验室</a:t>
            </a:r>
            <a:endParaRPr lang="en-US" altLang="zh-CN" sz="12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2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Advanced Compiler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C417FBC-89A9-F0D9-FF33-447A03E198E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62" t="20366" r="20656" b="34409"/>
          <a:stretch/>
        </p:blipFill>
        <p:spPr>
          <a:xfrm>
            <a:off x="10874861" y="5508641"/>
            <a:ext cx="1182668" cy="1162430"/>
          </a:xfrm>
          <a:prstGeom prst="rect">
            <a:avLst/>
          </a:prstGeom>
        </p:spPr>
      </p:pic>
      <p:sp>
        <p:nvSpPr>
          <p:cNvPr id="7" name="流程图: 接点 6">
            <a:extLst>
              <a:ext uri="{FF2B5EF4-FFF2-40B4-BE49-F238E27FC236}">
                <a16:creationId xmlns:a16="http://schemas.microsoft.com/office/drawing/2014/main" id="{1171E2E5-9E4E-3B23-BACB-132D2DF6EC52}"/>
              </a:ext>
            </a:extLst>
          </p:cNvPr>
          <p:cNvSpPr/>
          <p:nvPr/>
        </p:nvSpPr>
        <p:spPr>
          <a:xfrm>
            <a:off x="1328816" y="5401410"/>
            <a:ext cx="1055401" cy="1018793"/>
          </a:xfrm>
          <a:prstGeom prst="flowChartConnector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689362A-E600-6719-61D9-2C95B2009B8E}"/>
              </a:ext>
            </a:extLst>
          </p:cNvPr>
          <p:cNvSpPr txBox="1"/>
          <p:nvPr/>
        </p:nvSpPr>
        <p:spPr>
          <a:xfrm>
            <a:off x="9584588" y="244114"/>
            <a:ext cx="2849488" cy="658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先进编译实验室</a:t>
            </a:r>
            <a:endParaRPr lang="en-US" altLang="zh-CN" sz="16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Advanced Compiler</a:t>
            </a:r>
          </a:p>
        </p:txBody>
      </p:sp>
      <p:sp>
        <p:nvSpPr>
          <p:cNvPr id="13" name="流程图: 接点 12">
            <a:extLst>
              <a:ext uri="{FF2B5EF4-FFF2-40B4-BE49-F238E27FC236}">
                <a16:creationId xmlns:a16="http://schemas.microsoft.com/office/drawing/2014/main" id="{4D9626D8-C113-0DEE-A69B-B5C53F51A368}"/>
              </a:ext>
            </a:extLst>
          </p:cNvPr>
          <p:cNvSpPr/>
          <p:nvPr/>
        </p:nvSpPr>
        <p:spPr>
          <a:xfrm>
            <a:off x="9005494" y="56970"/>
            <a:ext cx="1055401" cy="1018793"/>
          </a:xfrm>
          <a:prstGeom prst="flowChartConnector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666A1369-D0F1-CADD-2873-29EAC6BA67DF}"/>
              </a:ext>
            </a:extLst>
          </p:cNvPr>
          <p:cNvSpPr txBox="1"/>
          <p:nvPr/>
        </p:nvSpPr>
        <p:spPr>
          <a:xfrm rot="19532560">
            <a:off x="2156656" y="2905128"/>
            <a:ext cx="2849488" cy="658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b="1" dirty="0">
                <a:solidFill>
                  <a:schemeClr val="bg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先进编译实验室</a:t>
            </a:r>
            <a:endParaRPr lang="en-US" altLang="zh-CN" sz="1600" b="1" dirty="0">
              <a:solidFill>
                <a:schemeClr val="bg1">
                  <a:lumMod val="7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600" b="1" dirty="0">
                <a:solidFill>
                  <a:schemeClr val="bg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Advanced Compiler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4C49FB40-DD9C-A218-F593-AAE6ABA83931}"/>
              </a:ext>
            </a:extLst>
          </p:cNvPr>
          <p:cNvSpPr txBox="1"/>
          <p:nvPr/>
        </p:nvSpPr>
        <p:spPr>
          <a:xfrm rot="19456111">
            <a:off x="5562600" y="2841015"/>
            <a:ext cx="6096000" cy="7288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800" b="1" dirty="0">
                <a:solidFill>
                  <a:schemeClr val="bg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先进编译实验室</a:t>
            </a:r>
            <a:endParaRPr lang="en-US" altLang="zh-CN" sz="1800" b="1" dirty="0">
              <a:solidFill>
                <a:schemeClr val="bg1">
                  <a:lumMod val="7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800" b="1" dirty="0">
                <a:solidFill>
                  <a:schemeClr val="bg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Advanced Compiler</a:t>
            </a:r>
          </a:p>
        </p:txBody>
      </p:sp>
    </p:spTree>
    <p:extLst>
      <p:ext uri="{BB962C8B-B14F-4D97-AF65-F5344CB8AC3E}">
        <p14:creationId xmlns:p14="http://schemas.microsoft.com/office/powerpoint/2010/main" val="493184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50180" y="1133034"/>
            <a:ext cx="11537762" cy="1061829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b="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循环完全展开</a:t>
            </a:r>
            <a:r>
              <a:rPr lang="zh-CN" altLang="en-US" sz="1400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：按照迭代次数对循环进行展开，该方法</a:t>
            </a:r>
            <a:r>
              <a:rPr lang="en-US" sz="1400" b="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对循环嵌套的最内层循环或者向量化后的循环加速效果更明显</a:t>
            </a:r>
            <a:r>
              <a:rPr lang="zh-CN" altLang="en-US" sz="1400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。要注意的是</a:t>
            </a:r>
            <a:r>
              <a:rPr lang="en-US" sz="1400" b="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并不是循环展开的次数越多获得的程序性能越高，过度地进行循环展开可能会增加寄存器的压力，可能会引起指令缓存区的溢出</a:t>
            </a:r>
            <a:r>
              <a:rPr lang="en-US" sz="1400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</a:t>
            </a:r>
            <a:r>
              <a:rPr lang="zh-CN" altLang="en-US" sz="1400" b="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。</a:t>
            </a:r>
            <a:endParaRPr lang="en-US" altLang="zh-CN" sz="1400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1400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079728" y="2454394"/>
            <a:ext cx="2836147" cy="1477328"/>
          </a:xfrm>
          <a:prstGeom prst="rect">
            <a:avLst/>
          </a:prstGeom>
          <a:noFill/>
          <a:ln w="9525">
            <a:solidFill>
              <a:srgbClr val="3A4795"/>
            </a:solidFill>
          </a:ln>
        </p:spPr>
        <p:txBody>
          <a:bodyPr wrap="square">
            <a:spAutoFit/>
          </a:bodyPr>
          <a:lstStyle/>
          <a:p>
            <a:pPr algn="l" defTabSz="1097280">
              <a:lnSpc>
                <a:spcPct val="150000"/>
              </a:lnSpc>
              <a:buClrTx/>
              <a:buSzTx/>
              <a:buNone/>
            </a:pPr>
            <a:r>
              <a:rPr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void loop_unroll1(void){</a:t>
            </a:r>
          </a:p>
          <a:p>
            <a:pPr algn="l" defTabSz="1097280">
              <a:lnSpc>
                <a:spcPct val="150000"/>
              </a:lnSpc>
              <a:buClrTx/>
              <a:buSzTx/>
              <a:buNone/>
            </a:pPr>
            <a:r>
              <a:rPr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float a[</a:t>
            </a:r>
            <a:r>
              <a:rPr 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];</a:t>
            </a:r>
          </a:p>
          <a:p>
            <a:pPr algn="l" defTabSz="1097280">
              <a:lnSpc>
                <a:spcPct val="150000"/>
              </a:lnSpc>
              <a:buClrTx/>
              <a:buSzTx/>
              <a:buNone/>
            </a:pPr>
            <a:r>
              <a:rPr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for (</a:t>
            </a:r>
            <a:r>
              <a:rPr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0; </a:t>
            </a:r>
            <a:r>
              <a:rPr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&lt; </a:t>
            </a:r>
            <a:r>
              <a:rPr 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 </a:t>
            </a:r>
            <a:r>
              <a:rPr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indent="457200" algn="l" defTabSz="1097280">
              <a:lnSpc>
                <a:spcPct val="150000"/>
              </a:lnSpc>
              <a:buClrTx/>
              <a:buSzTx/>
              <a:buNone/>
            </a:pPr>
            <a:r>
              <a:rPr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a[</a:t>
            </a:r>
            <a:r>
              <a:rPr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 = a[</a:t>
            </a:r>
            <a:r>
              <a:rPr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 + 3</a:t>
            </a:r>
            <a:r>
              <a:rPr 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  <a:endParaRPr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 defTabSz="1097280">
              <a:lnSpc>
                <a:spcPct val="150000"/>
              </a:lnSpc>
              <a:buClrTx/>
              <a:buSzTx/>
              <a:buNone/>
            </a:pPr>
            <a:r>
              <a:rPr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  <p:sp>
        <p:nvSpPr>
          <p:cNvPr id="12" name="TextBox 8"/>
          <p:cNvSpPr txBox="1"/>
          <p:nvPr/>
        </p:nvSpPr>
        <p:spPr>
          <a:xfrm>
            <a:off x="50180" y="332656"/>
            <a:ext cx="344762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循环优化</a:t>
            </a:r>
            <a:r>
              <a:rPr lang="en-US" altLang="zh-CN" sz="2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循环展开和压紧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7214855" y="2443438"/>
            <a:ext cx="2836147" cy="3416320"/>
          </a:xfrm>
          <a:prstGeom prst="rect">
            <a:avLst/>
          </a:prstGeom>
          <a:noFill/>
          <a:ln w="9525">
            <a:solidFill>
              <a:srgbClr val="3A4795"/>
            </a:solidFill>
          </a:ln>
        </p:spPr>
        <p:txBody>
          <a:bodyPr wrap="square">
            <a:spAutoFit/>
          </a:bodyPr>
          <a:lstStyle/>
          <a:p>
            <a:pPr algn="l" defTabSz="1097280">
              <a:lnSpc>
                <a:spcPct val="150000"/>
              </a:lnSpc>
              <a:buClrTx/>
              <a:buSzTx/>
              <a:buNone/>
            </a:pPr>
            <a:r>
              <a:rPr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void loop_unroll1(void){</a:t>
            </a:r>
          </a:p>
          <a:p>
            <a:pPr algn="l" defTabSz="1097280">
              <a:lnSpc>
                <a:spcPct val="150000"/>
              </a:lnSpc>
              <a:buClrTx/>
              <a:buSzTx/>
              <a:buNone/>
            </a:pPr>
            <a:r>
              <a:rPr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float a[</a:t>
            </a:r>
            <a:r>
              <a:rPr 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];</a:t>
            </a:r>
          </a:p>
          <a:p>
            <a:pPr algn="l" defTabSz="1097280">
              <a:lnSpc>
                <a:spcPct val="150000"/>
              </a:lnSpc>
              <a:buClrTx/>
              <a:buSzTx/>
              <a:buNone/>
            </a:pPr>
            <a:r>
              <a:rPr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for (</a:t>
            </a:r>
            <a:r>
              <a:rPr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0; </a:t>
            </a:r>
            <a:r>
              <a:rPr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&lt; </a:t>
            </a:r>
            <a:r>
              <a:rPr 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8</a:t>
            </a:r>
            <a:r>
              <a:rPr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 </a:t>
            </a:r>
            <a:r>
              <a:rPr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</a:t>
            </a:r>
            <a:r>
              <a:rPr 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=8</a:t>
            </a:r>
            <a:r>
              <a:rPr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indent="457200" algn="l" defTabSz="1097280">
              <a:lnSpc>
                <a:spcPct val="150000"/>
              </a:lnSpc>
              <a:buClrTx/>
              <a:buSzTx/>
              <a:buNone/>
            </a:pPr>
            <a:r>
              <a:rPr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a[</a:t>
            </a:r>
            <a:r>
              <a:rPr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 = a[</a:t>
            </a:r>
            <a:r>
              <a:rPr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 + 3</a:t>
            </a:r>
            <a:r>
              <a:rPr 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pPr indent="457200" defTabSz="1097280"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a[i+1] = a[i+1] + 3;</a:t>
            </a:r>
          </a:p>
          <a:p>
            <a:pPr indent="457200" defTabSz="1097280"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a[i+2] = a[i+2] + 3;</a:t>
            </a:r>
          </a:p>
          <a:p>
            <a:pPr indent="457200" defTabSz="1097280"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a[i+3] = a[i+3] + 3;</a:t>
            </a:r>
          </a:p>
          <a:p>
            <a:pPr indent="457200" defTabSz="1097280"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a[i+4] = a[i+4] + 3;</a:t>
            </a:r>
          </a:p>
          <a:p>
            <a:pPr indent="457200" defTabSz="1097280"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a[i+5] = a[i+5] + 3;</a:t>
            </a:r>
          </a:p>
          <a:p>
            <a:pPr indent="457200" defTabSz="1097280"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a[i+6] = a[i+6] + 3;</a:t>
            </a:r>
          </a:p>
          <a:p>
            <a:pPr indent="457200" defTabSz="1097280"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a[i+7] = a[i+7] + 3;</a:t>
            </a:r>
          </a:p>
          <a:p>
            <a:pPr algn="l" defTabSz="1097280">
              <a:lnSpc>
                <a:spcPct val="150000"/>
              </a:lnSpc>
              <a:buClrTx/>
              <a:buSzTx/>
              <a:buNone/>
            </a:pPr>
            <a:r>
              <a:rPr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BDD6754B-F06F-E2FA-20CB-C1C764BD0B2E}"/>
              </a:ext>
            </a:extLst>
          </p:cNvPr>
          <p:cNvSpPr txBox="1"/>
          <p:nvPr/>
        </p:nvSpPr>
        <p:spPr>
          <a:xfrm>
            <a:off x="383937" y="6348577"/>
            <a:ext cx="2849488" cy="516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先进编译实验室</a:t>
            </a:r>
            <a:endParaRPr lang="en-US" altLang="zh-CN" sz="12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2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Advanced Compiler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3A70114-6D54-1C9C-9DA8-F1580FB77CF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62" t="20366" r="20656" b="34409"/>
          <a:stretch/>
        </p:blipFill>
        <p:spPr>
          <a:xfrm>
            <a:off x="10874861" y="5508641"/>
            <a:ext cx="1182668" cy="1162430"/>
          </a:xfrm>
          <a:prstGeom prst="rect">
            <a:avLst/>
          </a:prstGeom>
        </p:spPr>
      </p:pic>
      <p:sp>
        <p:nvSpPr>
          <p:cNvPr id="4" name="流程图: 接点 3">
            <a:extLst>
              <a:ext uri="{FF2B5EF4-FFF2-40B4-BE49-F238E27FC236}">
                <a16:creationId xmlns:a16="http://schemas.microsoft.com/office/drawing/2014/main" id="{A5072A4A-4916-D0DC-1CA7-F4AE31830BA0}"/>
              </a:ext>
            </a:extLst>
          </p:cNvPr>
          <p:cNvSpPr/>
          <p:nvPr/>
        </p:nvSpPr>
        <p:spPr>
          <a:xfrm>
            <a:off x="1328816" y="5401410"/>
            <a:ext cx="1055401" cy="1018793"/>
          </a:xfrm>
          <a:prstGeom prst="flowChartConnector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C829692-D931-38A0-578D-5BB2554A5D97}"/>
              </a:ext>
            </a:extLst>
          </p:cNvPr>
          <p:cNvSpPr txBox="1"/>
          <p:nvPr/>
        </p:nvSpPr>
        <p:spPr>
          <a:xfrm>
            <a:off x="9584588" y="244114"/>
            <a:ext cx="2849488" cy="658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先进编译实验室</a:t>
            </a:r>
            <a:endParaRPr lang="en-US" altLang="zh-CN" sz="16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Advanced Compiler</a:t>
            </a:r>
          </a:p>
        </p:txBody>
      </p:sp>
      <p:sp>
        <p:nvSpPr>
          <p:cNvPr id="6" name="流程图: 接点 5">
            <a:extLst>
              <a:ext uri="{FF2B5EF4-FFF2-40B4-BE49-F238E27FC236}">
                <a16:creationId xmlns:a16="http://schemas.microsoft.com/office/drawing/2014/main" id="{9627A35F-C51A-FC36-053C-CE6237CDE69C}"/>
              </a:ext>
            </a:extLst>
          </p:cNvPr>
          <p:cNvSpPr/>
          <p:nvPr/>
        </p:nvSpPr>
        <p:spPr>
          <a:xfrm>
            <a:off x="9005494" y="56970"/>
            <a:ext cx="1055401" cy="1018793"/>
          </a:xfrm>
          <a:prstGeom prst="flowChartConnector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E506EEA1-F464-4224-05D3-8346DA8D8F95}"/>
              </a:ext>
            </a:extLst>
          </p:cNvPr>
          <p:cNvSpPr txBox="1"/>
          <p:nvPr/>
        </p:nvSpPr>
        <p:spPr>
          <a:xfrm rot="19532560">
            <a:off x="2156656" y="2905128"/>
            <a:ext cx="2849488" cy="658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b="1" dirty="0">
                <a:solidFill>
                  <a:schemeClr val="bg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先进编译实验室</a:t>
            </a:r>
            <a:endParaRPr lang="en-US" altLang="zh-CN" sz="1600" b="1" dirty="0">
              <a:solidFill>
                <a:schemeClr val="bg1">
                  <a:lumMod val="7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600" b="1" dirty="0">
                <a:solidFill>
                  <a:schemeClr val="bg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Advanced Compiler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58256D72-F0BB-2638-77E8-07EEF3D013D3}"/>
              </a:ext>
            </a:extLst>
          </p:cNvPr>
          <p:cNvSpPr txBox="1"/>
          <p:nvPr/>
        </p:nvSpPr>
        <p:spPr>
          <a:xfrm rot="19456111">
            <a:off x="5562600" y="2841015"/>
            <a:ext cx="6096000" cy="7288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800" b="1" dirty="0">
                <a:solidFill>
                  <a:schemeClr val="bg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先进编译实验室</a:t>
            </a:r>
            <a:endParaRPr lang="en-US" altLang="zh-CN" sz="1800" b="1" dirty="0">
              <a:solidFill>
                <a:schemeClr val="bg1">
                  <a:lumMod val="7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800" b="1" dirty="0">
                <a:solidFill>
                  <a:schemeClr val="bg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Advanced Compiler</a:t>
            </a:r>
          </a:p>
        </p:txBody>
      </p:sp>
    </p:spTree>
    <p:extLst>
      <p:ext uri="{BB962C8B-B14F-4D97-AF65-F5344CB8AC3E}">
        <p14:creationId xmlns:p14="http://schemas.microsoft.com/office/powerpoint/2010/main" val="3161435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50180" y="1056834"/>
            <a:ext cx="11537762" cy="738664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循环展开</a:t>
            </a:r>
            <a:endParaRPr lang="en-US" sz="14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当迭代次数不能被循环展开次数整除的情况下，需要在进行循环展开的同时考虑尾循环的处理。</a:t>
            </a:r>
            <a:endParaRPr lang="zh-CN" altLang="en-US" sz="1400" b="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185875" y="1984290"/>
            <a:ext cx="3776542" cy="2862322"/>
          </a:xfrm>
          <a:prstGeom prst="rect">
            <a:avLst/>
          </a:prstGeom>
          <a:noFill/>
          <a:ln w="9525">
            <a:solidFill>
              <a:srgbClr val="3A4795"/>
            </a:solidFill>
          </a:ln>
        </p:spPr>
        <p:txBody>
          <a:bodyPr wrap="square">
            <a:spAutoFit/>
          </a:bodyPr>
          <a:lstStyle/>
          <a:p>
            <a:pPr algn="l" defTabSz="1097280">
              <a:lnSpc>
                <a:spcPct val="150000"/>
              </a:lnSpc>
              <a:buClrTx/>
              <a:buSzTx/>
              <a:buNone/>
            </a:pPr>
            <a:r>
              <a:rPr lang="pl-PL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for (i = 0; i &lt; </a:t>
            </a:r>
            <a:r>
              <a:rPr 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512</a:t>
            </a:r>
            <a:r>
              <a:rPr lang="pl-PL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 i++) {                                                                                                                                                                                       </a:t>
            </a:r>
          </a:p>
          <a:p>
            <a:pPr defTabSz="1097280">
              <a:lnSpc>
                <a:spcPct val="150000"/>
              </a:lnSpc>
            </a:pPr>
            <a:r>
              <a:rPr lang="pl-PL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for (j = 0; j &lt; 510; j+=</a:t>
            </a:r>
            <a:r>
              <a:rPr lang="pl-PL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pl-PL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{</a:t>
            </a:r>
          </a:p>
          <a:p>
            <a:pPr defTabSz="1097280">
              <a:lnSpc>
                <a:spcPct val="150000"/>
              </a:lnSpc>
            </a:pPr>
            <a:r>
              <a:rPr lang="pl-PL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A[i][j] = A[i][j] + B[i][j] * C[i][j];</a:t>
            </a:r>
          </a:p>
          <a:p>
            <a:pPr defTabSz="1097280">
              <a:lnSpc>
                <a:spcPct val="150000"/>
              </a:lnSpc>
            </a:pPr>
            <a:r>
              <a:rPr lang="pl-PL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A[i][j+1] = A[i][j+1] + B[i][j+1] * C[i][j+1];</a:t>
            </a:r>
          </a:p>
          <a:p>
            <a:pPr defTabSz="1097280">
              <a:lnSpc>
                <a:spcPct val="150000"/>
              </a:lnSpc>
            </a:pPr>
            <a:r>
              <a:rPr lang="pl-PL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A[i][j+2] = A[i][j+2] + B[i][j+2] * C[i][j+2];</a:t>
            </a:r>
          </a:p>
          <a:p>
            <a:pPr defTabSz="1097280">
              <a:lnSpc>
                <a:spcPct val="150000"/>
              </a:lnSpc>
            </a:pPr>
            <a:r>
              <a:rPr lang="pl-PL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}</a:t>
            </a:r>
          </a:p>
          <a:p>
            <a:pPr defTabSz="1097280">
              <a:lnSpc>
                <a:spcPct val="150000"/>
              </a:lnSpc>
            </a:pPr>
            <a:r>
              <a:rPr lang="pl-PL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for (j = 510; j &lt; </a:t>
            </a:r>
            <a:r>
              <a:rPr 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512</a:t>
            </a:r>
            <a:r>
              <a:rPr lang="pl-PL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j++) {</a:t>
            </a:r>
          </a:p>
          <a:p>
            <a:pPr defTabSz="1097280">
              <a:lnSpc>
                <a:spcPct val="150000"/>
              </a:lnSpc>
            </a:pPr>
            <a:r>
              <a:rPr lang="pl-PL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A[i][j] = A[i][j] + B[i][j] * C[i][j];</a:t>
            </a:r>
          </a:p>
          <a:p>
            <a:pPr defTabSz="1097280">
              <a:lnSpc>
                <a:spcPct val="150000"/>
              </a:lnSpc>
            </a:pPr>
            <a:r>
              <a:rPr lang="pl-PL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}</a:t>
            </a:r>
          </a:p>
          <a:p>
            <a:pPr defTabSz="1097280">
              <a:lnSpc>
                <a:spcPct val="150000"/>
              </a:lnSpc>
            </a:pPr>
            <a:r>
              <a:rPr lang="pl-PL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}</a:t>
            </a:r>
            <a:endParaRPr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TextBox 8"/>
          <p:cNvSpPr txBox="1"/>
          <p:nvPr/>
        </p:nvSpPr>
        <p:spPr>
          <a:xfrm>
            <a:off x="50180" y="332656"/>
            <a:ext cx="344762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循环优化</a:t>
            </a:r>
            <a:r>
              <a:rPr lang="en-US" altLang="zh-CN" sz="2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循环展开和压紧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6362099" y="1984290"/>
            <a:ext cx="3716850" cy="4491679"/>
          </a:xfrm>
          <a:prstGeom prst="rect">
            <a:avLst/>
          </a:prstGeom>
          <a:noFill/>
          <a:ln w="9525">
            <a:solidFill>
              <a:srgbClr val="3A4795"/>
            </a:solidFill>
          </a:ln>
        </p:spPr>
        <p:txBody>
          <a:bodyPr wrap="square">
            <a:spAutoFit/>
          </a:bodyPr>
          <a:lstStyle/>
          <a:p>
            <a:pPr defTabSz="1097280">
              <a:lnSpc>
                <a:spcPct val="150000"/>
              </a:lnSpc>
            </a:pPr>
            <a:r>
              <a:rPr lang="pl-PL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for (i = 0; i &lt; </a:t>
            </a:r>
            <a:r>
              <a:rPr 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512</a:t>
            </a:r>
            <a:r>
              <a:rPr lang="pl-PL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 i++) {</a:t>
            </a:r>
          </a:p>
          <a:p>
            <a:pPr defTabSz="1097280">
              <a:lnSpc>
                <a:spcPct val="150000"/>
              </a:lnSpc>
            </a:pPr>
            <a:r>
              <a:rPr lang="pl-PL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for (j = 0; j &lt; 504; j+=</a:t>
            </a:r>
            <a:r>
              <a:rPr lang="pl-PL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9</a:t>
            </a:r>
            <a:r>
              <a:rPr lang="pl-PL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{</a:t>
            </a:r>
          </a:p>
          <a:p>
            <a:pPr defTabSz="1097280">
              <a:lnSpc>
                <a:spcPct val="150000"/>
              </a:lnSpc>
            </a:pPr>
            <a:r>
              <a:rPr lang="pl-PL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A[i][j] = A[i][j] + B[i][j] * C[i][j];</a:t>
            </a:r>
          </a:p>
          <a:p>
            <a:pPr defTabSz="1097280">
              <a:lnSpc>
                <a:spcPct val="150000"/>
              </a:lnSpc>
            </a:pPr>
            <a:r>
              <a:rPr lang="pl-PL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A[i][j+1] = A[i][j+1] + B[i][j+1] * C[i][j+1];</a:t>
            </a:r>
          </a:p>
          <a:p>
            <a:pPr defTabSz="1097280">
              <a:lnSpc>
                <a:spcPct val="150000"/>
              </a:lnSpc>
            </a:pPr>
            <a:r>
              <a:rPr lang="pl-PL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A[i][j+2] = A[i][j+2] + B[i][j+2] * C[i][j+2];</a:t>
            </a:r>
          </a:p>
          <a:p>
            <a:pPr defTabSz="1097280">
              <a:lnSpc>
                <a:spcPct val="150000"/>
              </a:lnSpc>
            </a:pPr>
            <a:r>
              <a:rPr lang="pl-PL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A[i][j+3] = A[i][j+3] + B[i][j+3] * C[i][j+3];</a:t>
            </a:r>
          </a:p>
          <a:p>
            <a:pPr defTabSz="1097280">
              <a:lnSpc>
                <a:spcPct val="150000"/>
              </a:lnSpc>
            </a:pPr>
            <a:r>
              <a:rPr lang="pl-PL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A[i][j+4] = A[i][j+4] + B[i][j+4] * C[i][j+4];</a:t>
            </a:r>
          </a:p>
          <a:p>
            <a:pPr defTabSz="1097280">
              <a:lnSpc>
                <a:spcPct val="150000"/>
              </a:lnSpc>
            </a:pPr>
            <a:r>
              <a:rPr lang="pl-PL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A[i][j+5] = A[i][j+5] + B[i][j+5] * C[i][j+5];</a:t>
            </a:r>
          </a:p>
          <a:p>
            <a:pPr defTabSz="1097280">
              <a:lnSpc>
                <a:spcPct val="150000"/>
              </a:lnSpc>
            </a:pPr>
            <a:r>
              <a:rPr lang="pl-PL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A[i][j+6] = A[i][j+6] + B[i][j+6] * C[i][j+6];</a:t>
            </a:r>
          </a:p>
          <a:p>
            <a:pPr defTabSz="1097280">
              <a:lnSpc>
                <a:spcPct val="150000"/>
              </a:lnSpc>
            </a:pPr>
            <a:r>
              <a:rPr lang="pl-PL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A[i][j+7] = A[i][j+7] + B[i][j+7] * C[i][j+7];</a:t>
            </a:r>
          </a:p>
          <a:p>
            <a:pPr defTabSz="1097280">
              <a:lnSpc>
                <a:spcPct val="150000"/>
              </a:lnSpc>
            </a:pPr>
            <a:r>
              <a:rPr lang="pl-PL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A[i][j+8] = A[i][j+8] + B[i][j+8] * C[i][j+8];</a:t>
            </a:r>
          </a:p>
          <a:p>
            <a:pPr defTabSz="1097280">
              <a:lnSpc>
                <a:spcPct val="150000"/>
              </a:lnSpc>
            </a:pPr>
            <a:r>
              <a:rPr lang="pl-PL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}</a:t>
            </a:r>
          </a:p>
          <a:p>
            <a:pPr defTabSz="1097280">
              <a:lnSpc>
                <a:spcPct val="150000"/>
              </a:lnSpc>
            </a:pPr>
            <a:r>
              <a:rPr lang="pl-PL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for (j = 504; j &lt; </a:t>
            </a:r>
            <a:r>
              <a:rPr lang="en-US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512</a:t>
            </a:r>
            <a:r>
              <a:rPr lang="pl-PL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; j++) {</a:t>
            </a:r>
          </a:p>
          <a:p>
            <a:pPr defTabSz="1097280">
              <a:lnSpc>
                <a:spcPct val="150000"/>
              </a:lnSpc>
            </a:pPr>
            <a:r>
              <a:rPr lang="pl-PL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  A[i][j] = A[i][j] + B[i][j] * C[i][j];</a:t>
            </a:r>
          </a:p>
          <a:p>
            <a:pPr defTabSz="1097280">
              <a:lnSpc>
                <a:spcPct val="150000"/>
              </a:lnSpc>
            </a:pPr>
            <a:r>
              <a:rPr lang="pl-PL" sz="12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  }</a:t>
            </a:r>
          </a:p>
          <a:p>
            <a:pPr defTabSz="1097280">
              <a:lnSpc>
                <a:spcPct val="150000"/>
              </a:lnSpc>
            </a:pPr>
            <a:r>
              <a:rPr lang="pl-PL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}</a:t>
            </a:r>
            <a:endParaRPr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16B9C1D-943A-3BE1-64C4-967EBB128A22}"/>
              </a:ext>
            </a:extLst>
          </p:cNvPr>
          <p:cNvSpPr txBox="1"/>
          <p:nvPr/>
        </p:nvSpPr>
        <p:spPr>
          <a:xfrm>
            <a:off x="383937" y="6348577"/>
            <a:ext cx="2849488" cy="516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先进编译实验室</a:t>
            </a:r>
            <a:endParaRPr lang="en-US" altLang="zh-CN" sz="12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2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Advanced Compiler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7F8B84D-0EBF-FF64-756E-9734198151B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62" t="20366" r="20656" b="34409"/>
          <a:stretch/>
        </p:blipFill>
        <p:spPr>
          <a:xfrm>
            <a:off x="10874861" y="5508641"/>
            <a:ext cx="1182668" cy="1162430"/>
          </a:xfrm>
          <a:prstGeom prst="rect">
            <a:avLst/>
          </a:prstGeom>
        </p:spPr>
      </p:pic>
      <p:sp>
        <p:nvSpPr>
          <p:cNvPr id="4" name="流程图: 接点 3">
            <a:extLst>
              <a:ext uri="{FF2B5EF4-FFF2-40B4-BE49-F238E27FC236}">
                <a16:creationId xmlns:a16="http://schemas.microsoft.com/office/drawing/2014/main" id="{45DAA9A0-6752-7FD1-1929-9D5DD3C34091}"/>
              </a:ext>
            </a:extLst>
          </p:cNvPr>
          <p:cNvSpPr/>
          <p:nvPr/>
        </p:nvSpPr>
        <p:spPr>
          <a:xfrm>
            <a:off x="1328816" y="5401410"/>
            <a:ext cx="1055401" cy="1018793"/>
          </a:xfrm>
          <a:prstGeom prst="flowChartConnector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E0CA083-A3FC-505D-8934-CFD4E8668B36}"/>
              </a:ext>
            </a:extLst>
          </p:cNvPr>
          <p:cNvSpPr txBox="1"/>
          <p:nvPr/>
        </p:nvSpPr>
        <p:spPr>
          <a:xfrm>
            <a:off x="9584588" y="244114"/>
            <a:ext cx="2849488" cy="658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先进编译实验室</a:t>
            </a:r>
            <a:endParaRPr lang="en-US" altLang="zh-CN" sz="16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Advanced Compiler</a:t>
            </a:r>
          </a:p>
        </p:txBody>
      </p:sp>
      <p:sp>
        <p:nvSpPr>
          <p:cNvPr id="6" name="流程图: 接点 5">
            <a:extLst>
              <a:ext uri="{FF2B5EF4-FFF2-40B4-BE49-F238E27FC236}">
                <a16:creationId xmlns:a16="http://schemas.microsoft.com/office/drawing/2014/main" id="{7D2A49F4-DD2A-BCCE-5E1C-EA2BBB4792B8}"/>
              </a:ext>
            </a:extLst>
          </p:cNvPr>
          <p:cNvSpPr/>
          <p:nvPr/>
        </p:nvSpPr>
        <p:spPr>
          <a:xfrm>
            <a:off x="9005494" y="56970"/>
            <a:ext cx="1055401" cy="1018793"/>
          </a:xfrm>
          <a:prstGeom prst="flowChartConnector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02EE966-77C3-A402-02E5-D874689C2351}"/>
              </a:ext>
            </a:extLst>
          </p:cNvPr>
          <p:cNvSpPr txBox="1"/>
          <p:nvPr/>
        </p:nvSpPr>
        <p:spPr>
          <a:xfrm rot="19532560">
            <a:off x="2156656" y="2905128"/>
            <a:ext cx="2849488" cy="658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b="1" dirty="0">
                <a:solidFill>
                  <a:schemeClr val="bg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先进编译实验室</a:t>
            </a:r>
            <a:endParaRPr lang="en-US" altLang="zh-CN" sz="1600" b="1" dirty="0">
              <a:solidFill>
                <a:schemeClr val="bg1">
                  <a:lumMod val="7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600" b="1" dirty="0">
                <a:solidFill>
                  <a:schemeClr val="bg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Advanced Compiler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6573C18-5C4D-A6ED-A33A-A90B85BE76E1}"/>
              </a:ext>
            </a:extLst>
          </p:cNvPr>
          <p:cNvSpPr txBox="1"/>
          <p:nvPr/>
        </p:nvSpPr>
        <p:spPr>
          <a:xfrm rot="19456111">
            <a:off x="5562600" y="2841015"/>
            <a:ext cx="6096000" cy="7288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800" b="1" dirty="0">
                <a:solidFill>
                  <a:schemeClr val="bg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先进编译实验室</a:t>
            </a:r>
            <a:endParaRPr lang="en-US" altLang="zh-CN" sz="1800" b="1" dirty="0">
              <a:solidFill>
                <a:schemeClr val="bg1">
                  <a:lumMod val="7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800" b="1" dirty="0">
                <a:solidFill>
                  <a:schemeClr val="bg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Advanced Compiler</a:t>
            </a:r>
          </a:p>
        </p:txBody>
      </p:sp>
    </p:spTree>
    <p:extLst>
      <p:ext uri="{BB962C8B-B14F-4D97-AF65-F5344CB8AC3E}">
        <p14:creationId xmlns:p14="http://schemas.microsoft.com/office/powerpoint/2010/main" val="35778276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0180" y="942918"/>
            <a:ext cx="5069336" cy="175432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109728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循环展开效果</a:t>
            </a:r>
            <a:endParaRPr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defTabSz="109728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测试环境：</a:t>
            </a:r>
            <a:r>
              <a:rPr lang="it-IT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Hygon C86 7185 32-core Processor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；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x86_64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；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defTabSz="109728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编译器版本：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llvm-13</a:t>
            </a:r>
          </a:p>
          <a:p>
            <a:pPr defTabSz="109728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数据规模：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512 * 512</a:t>
            </a:r>
          </a:p>
          <a:p>
            <a:pPr defTabSz="109728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基准测试例：</a:t>
            </a:r>
          </a:p>
        </p:txBody>
      </p:sp>
      <p:sp>
        <p:nvSpPr>
          <p:cNvPr id="4" name="矩形 3"/>
          <p:cNvSpPr/>
          <p:nvPr/>
        </p:nvSpPr>
        <p:spPr>
          <a:xfrm>
            <a:off x="1177533" y="2245195"/>
            <a:ext cx="3768093" cy="4524315"/>
          </a:xfrm>
          <a:prstGeom prst="rect">
            <a:avLst/>
          </a:prstGeom>
          <a:ln>
            <a:solidFill>
              <a:srgbClr val="3A4795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#include &lt;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stdio.h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#include &lt;sys/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time.h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&gt;</a:t>
            </a:r>
          </a:p>
          <a:p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main() {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const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N = 512;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double A[N][N], B[N][N], C[N][N];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j;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struct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timeval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time_start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time_end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for (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0;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&lt; N;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++) {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for (j = 0; j &lt; N;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j++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{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A[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][j] = j;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B[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][j] = j;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C[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][j] = j;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}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}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gettimeofday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(&amp;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time_start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NULL);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for (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0;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&lt; N;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++) {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for (j = 0; j &lt; N;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j++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{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A[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][j] = A[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][j] + B[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][j] * C[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][j];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}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}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gettimeofday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(&amp;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time_end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, NULL);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printf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("unroll used time %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ld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us\n",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time_end.tv_usec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- 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time_start.tv_usec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);                                                                                                                                                            </a:t>
            </a:r>
          </a:p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}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180" y="332656"/>
            <a:ext cx="344762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循环优化</a:t>
            </a:r>
            <a:r>
              <a:rPr lang="en-US" altLang="zh-CN" sz="2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循环展开和压紧</a:t>
            </a:r>
          </a:p>
        </p:txBody>
      </p:sp>
      <p:graphicFrame>
        <p:nvGraphicFramePr>
          <p:cNvPr id="11" name="图表 10"/>
          <p:cNvGraphicFramePr/>
          <p:nvPr/>
        </p:nvGraphicFramePr>
        <p:xfrm>
          <a:off x="5348388" y="2245195"/>
          <a:ext cx="6456619" cy="35038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50E7C799-3324-CB26-BDCA-9192C351E603}"/>
              </a:ext>
            </a:extLst>
          </p:cNvPr>
          <p:cNvSpPr txBox="1"/>
          <p:nvPr/>
        </p:nvSpPr>
        <p:spPr>
          <a:xfrm>
            <a:off x="383937" y="6348577"/>
            <a:ext cx="2849488" cy="516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先进编译实验室</a:t>
            </a:r>
            <a:endParaRPr lang="en-US" altLang="zh-CN" sz="12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2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Advanced Compiler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863AA2A-4351-4114-2C99-B72DE9C677A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62" t="20366" r="20656" b="34409"/>
          <a:stretch/>
        </p:blipFill>
        <p:spPr>
          <a:xfrm>
            <a:off x="10874861" y="5508641"/>
            <a:ext cx="1182668" cy="1162430"/>
          </a:xfrm>
          <a:prstGeom prst="rect">
            <a:avLst/>
          </a:prstGeom>
        </p:spPr>
      </p:pic>
      <p:sp>
        <p:nvSpPr>
          <p:cNvPr id="6" name="流程图: 接点 5">
            <a:extLst>
              <a:ext uri="{FF2B5EF4-FFF2-40B4-BE49-F238E27FC236}">
                <a16:creationId xmlns:a16="http://schemas.microsoft.com/office/drawing/2014/main" id="{50C592B4-B235-F266-3846-0C868219623D}"/>
              </a:ext>
            </a:extLst>
          </p:cNvPr>
          <p:cNvSpPr/>
          <p:nvPr/>
        </p:nvSpPr>
        <p:spPr>
          <a:xfrm>
            <a:off x="1328816" y="5401410"/>
            <a:ext cx="1055401" cy="1018793"/>
          </a:xfrm>
          <a:prstGeom prst="flowChartConnector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B0C0AE9-05A0-D5B6-5FB2-8C1A79138889}"/>
              </a:ext>
            </a:extLst>
          </p:cNvPr>
          <p:cNvSpPr txBox="1"/>
          <p:nvPr/>
        </p:nvSpPr>
        <p:spPr>
          <a:xfrm>
            <a:off x="9584588" y="244114"/>
            <a:ext cx="2849488" cy="658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先进编译实验室</a:t>
            </a:r>
            <a:endParaRPr lang="en-US" altLang="zh-CN" sz="16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Advanced Compiler</a:t>
            </a:r>
          </a:p>
        </p:txBody>
      </p:sp>
      <p:sp>
        <p:nvSpPr>
          <p:cNvPr id="8" name="流程图: 接点 7">
            <a:extLst>
              <a:ext uri="{FF2B5EF4-FFF2-40B4-BE49-F238E27FC236}">
                <a16:creationId xmlns:a16="http://schemas.microsoft.com/office/drawing/2014/main" id="{D2CE6F5F-903D-9BAC-B9CE-9B7FCCD7DD0B}"/>
              </a:ext>
            </a:extLst>
          </p:cNvPr>
          <p:cNvSpPr/>
          <p:nvPr/>
        </p:nvSpPr>
        <p:spPr>
          <a:xfrm>
            <a:off x="9005494" y="56970"/>
            <a:ext cx="1055401" cy="1018793"/>
          </a:xfrm>
          <a:prstGeom prst="flowChartConnector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FB99885-FEA1-467B-A4E4-2B7A567537CC}"/>
              </a:ext>
            </a:extLst>
          </p:cNvPr>
          <p:cNvSpPr txBox="1"/>
          <p:nvPr/>
        </p:nvSpPr>
        <p:spPr>
          <a:xfrm rot="19532560">
            <a:off x="2156656" y="2905128"/>
            <a:ext cx="2849488" cy="658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b="1" dirty="0">
                <a:solidFill>
                  <a:schemeClr val="bg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先进编译实验室</a:t>
            </a:r>
            <a:endParaRPr lang="en-US" altLang="zh-CN" sz="1600" b="1" dirty="0">
              <a:solidFill>
                <a:schemeClr val="bg1">
                  <a:lumMod val="7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600" b="1" dirty="0">
                <a:solidFill>
                  <a:schemeClr val="bg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Advanced Compiler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546C2EA0-2FD9-4015-DA0E-771D1E7F5E16}"/>
              </a:ext>
            </a:extLst>
          </p:cNvPr>
          <p:cNvSpPr txBox="1"/>
          <p:nvPr/>
        </p:nvSpPr>
        <p:spPr>
          <a:xfrm rot="19456111">
            <a:off x="5562600" y="2841015"/>
            <a:ext cx="6096000" cy="7288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800" b="1" dirty="0">
                <a:solidFill>
                  <a:schemeClr val="bg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先进编译实验室</a:t>
            </a:r>
            <a:endParaRPr lang="en-US" altLang="zh-CN" sz="1800" b="1" dirty="0">
              <a:solidFill>
                <a:schemeClr val="bg1">
                  <a:lumMod val="7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800" b="1" dirty="0">
                <a:solidFill>
                  <a:schemeClr val="bg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Advanced Compiler</a:t>
            </a:r>
          </a:p>
        </p:txBody>
      </p:sp>
    </p:spTree>
    <p:extLst>
      <p:ext uri="{BB962C8B-B14F-4D97-AF65-F5344CB8AC3E}">
        <p14:creationId xmlns:p14="http://schemas.microsoft.com/office/powerpoint/2010/main" val="27982465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/>
        </p:nvSpPr>
        <p:spPr>
          <a:xfrm>
            <a:off x="5673213" y="2871647"/>
            <a:ext cx="5259574" cy="1721690"/>
          </a:xfrm>
          <a:prstGeom prst="rect">
            <a:avLst/>
          </a:prstGeom>
          <a:ln>
            <a:solidFill>
              <a:srgbClr val="3A4795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unroll.c:10:9: remark: unrolled loop by a factor of 8 with a breakout at trip 0 [-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Rpass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=loop-unroll]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for(j=0;j&lt;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N;j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++) {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unroll.c:7:9: remark: unrolled loop by a factor of 4 with a breakout at trip 0 [-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Rpass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=loop-unroll]</a:t>
            </a:r>
          </a:p>
          <a:p>
            <a:pPr>
              <a:lnSpc>
                <a:spcPct val="150000"/>
              </a:lnSpc>
            </a:pP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  for(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=0;i&lt;</a:t>
            </a:r>
            <a:r>
              <a:rPr lang="en-US" altLang="zh-CN" sz="12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N;i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++){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50180" y="964943"/>
            <a:ext cx="2676395" cy="41819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编译器中的循环展开</a:t>
            </a:r>
          </a:p>
        </p:txBody>
      </p:sp>
      <p:sp>
        <p:nvSpPr>
          <p:cNvPr id="4" name="矩形 3"/>
          <p:cNvSpPr/>
          <p:nvPr/>
        </p:nvSpPr>
        <p:spPr>
          <a:xfrm>
            <a:off x="132358" y="2120452"/>
            <a:ext cx="2241755" cy="2677656"/>
          </a:xfrm>
          <a:prstGeom prst="rect">
            <a:avLst/>
          </a:prstGeom>
          <a:ln>
            <a:solidFill>
              <a:srgbClr val="3A4795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#include &lt;</a:t>
            </a:r>
            <a:r>
              <a:rPr lang="en-US" altLang="zh-CN" sz="12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stdio.h</a:t>
            </a:r>
            <a:r>
              <a:rPr lang="en-US" altLang="zh-CN" sz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</a:t>
            </a:r>
          </a:p>
          <a:p>
            <a:r>
              <a:rPr lang="en-US" altLang="zh-CN" sz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#define N 128</a:t>
            </a:r>
          </a:p>
          <a:p>
            <a:r>
              <a:rPr lang="en-US" altLang="zh-CN" sz="12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en-US" altLang="zh-CN" sz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main(){</a:t>
            </a:r>
          </a:p>
          <a:p>
            <a:r>
              <a:rPr lang="en-US" altLang="zh-CN" sz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float sum = 0;</a:t>
            </a:r>
          </a:p>
          <a:p>
            <a:r>
              <a:rPr lang="en-US" altLang="zh-CN" sz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float a[N];</a:t>
            </a:r>
          </a:p>
          <a:p>
            <a:r>
              <a:rPr lang="en-US" altLang="zh-CN" sz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en-US" altLang="zh-CN" sz="12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en-US" altLang="zh-CN" sz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2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i,j</a:t>
            </a:r>
            <a:r>
              <a:rPr lang="en-US" altLang="zh-CN" sz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;</a:t>
            </a:r>
          </a:p>
          <a:p>
            <a:r>
              <a:rPr lang="en-US" altLang="zh-CN" sz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for(</a:t>
            </a:r>
            <a:r>
              <a:rPr lang="en-US" altLang="zh-CN" sz="12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=0;i&lt;</a:t>
            </a:r>
            <a:r>
              <a:rPr lang="en-US" altLang="zh-CN" sz="12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N;i</a:t>
            </a:r>
            <a:r>
              <a:rPr lang="en-US" altLang="zh-CN" sz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++){</a:t>
            </a:r>
          </a:p>
          <a:p>
            <a:r>
              <a:rPr lang="en-US" altLang="zh-CN" sz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a[</a:t>
            </a:r>
            <a:r>
              <a:rPr lang="en-US" altLang="zh-CN" sz="12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 = </a:t>
            </a:r>
            <a:r>
              <a:rPr lang="en-US" altLang="zh-CN" sz="12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;</a:t>
            </a:r>
          </a:p>
          <a:p>
            <a:r>
              <a:rPr lang="en-US" altLang="zh-CN" sz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}</a:t>
            </a:r>
          </a:p>
          <a:p>
            <a:r>
              <a:rPr lang="en-US" altLang="zh-CN" sz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for(j=0;j&lt;</a:t>
            </a:r>
            <a:r>
              <a:rPr lang="en-US" altLang="zh-CN" sz="12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N;j</a:t>
            </a:r>
            <a:r>
              <a:rPr lang="en-US" altLang="zh-CN" sz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++) {</a:t>
            </a:r>
          </a:p>
          <a:p>
            <a:r>
              <a:rPr lang="en-US" altLang="zh-CN" sz="12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        sum = sum + a[j];</a:t>
            </a:r>
          </a:p>
          <a:p>
            <a:r>
              <a:rPr lang="en-US" altLang="zh-CN" sz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}</a:t>
            </a:r>
          </a:p>
          <a:p>
            <a:r>
              <a:rPr lang="en-US" altLang="zh-CN" sz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en-US" altLang="zh-CN" sz="12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printf</a:t>
            </a:r>
            <a:r>
              <a:rPr lang="en-US" altLang="zh-CN" sz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("sum = %</a:t>
            </a:r>
            <a:r>
              <a:rPr lang="en-US" altLang="zh-CN" sz="12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f",sum</a:t>
            </a:r>
            <a:r>
              <a:rPr lang="en-US" altLang="zh-CN" sz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);</a:t>
            </a:r>
          </a:p>
          <a:p>
            <a:r>
              <a:rPr lang="en-US" altLang="zh-CN" sz="12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  <a:endParaRPr lang="zh-CN" altLang="en-US" sz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673213" y="1174038"/>
            <a:ext cx="6145160" cy="5339923"/>
          </a:xfrm>
          <a:prstGeom prst="rect">
            <a:avLst/>
          </a:prstGeom>
          <a:ln>
            <a:solidFill>
              <a:srgbClr val="3A4795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1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%</a:t>
            </a:r>
            <a:r>
              <a:rPr lang="en-US" altLang="zh-CN" sz="1100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indvars.iv</a:t>
            </a:r>
            <a:r>
              <a:rPr lang="en-US" altLang="zh-CN" sz="11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phi i64 [ %indvars.iv.next.7, %for.body4 ], [ 0, %</a:t>
            </a:r>
            <a:r>
              <a:rPr lang="en-US" altLang="zh-CN" sz="1100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for.body</a:t>
            </a:r>
            <a:r>
              <a:rPr lang="en-US" altLang="zh-CN" sz="11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]</a:t>
            </a:r>
          </a:p>
          <a:p>
            <a:r>
              <a:rPr lang="en-US" altLang="zh-CN" sz="11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%sum.020 = phi float [ %add.7, %for.body4 ], [ 0.000000e+00, %</a:t>
            </a:r>
            <a:r>
              <a:rPr lang="en-US" altLang="zh-CN" sz="1100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for.body</a:t>
            </a:r>
            <a:r>
              <a:rPr lang="en-US" altLang="zh-CN" sz="11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]</a:t>
            </a:r>
          </a:p>
          <a:p>
            <a:r>
              <a:rPr lang="en-US" altLang="zh-CN" sz="11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%arrayidx6 = </a:t>
            </a:r>
            <a:r>
              <a:rPr lang="en-US" altLang="zh-CN" sz="1100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getelementptr</a:t>
            </a:r>
            <a:r>
              <a:rPr lang="en-US" altLang="zh-CN" sz="11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inbounds [128 x float], [128 x float]* %a, i64 0, i64 %</a:t>
            </a:r>
            <a:r>
              <a:rPr lang="en-US" altLang="zh-CN" sz="1100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indvars.iv</a:t>
            </a:r>
            <a:endParaRPr lang="en-US" altLang="zh-CN" sz="11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11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%5 = load float, float* %arrayidx6, align 16, !</a:t>
            </a:r>
            <a:r>
              <a:rPr lang="en-US" altLang="zh-CN" sz="1100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tbaa</a:t>
            </a:r>
            <a:r>
              <a:rPr lang="en-US" altLang="zh-CN" sz="11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!2</a:t>
            </a:r>
          </a:p>
          <a:p>
            <a:r>
              <a:rPr lang="en-US" altLang="zh-CN" sz="11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%add = </a:t>
            </a:r>
            <a:r>
              <a:rPr lang="en-US" altLang="zh-CN" sz="1100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fadd</a:t>
            </a:r>
            <a:r>
              <a:rPr lang="en-US" altLang="zh-CN" sz="11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float %sum.020, %5</a:t>
            </a:r>
          </a:p>
          <a:p>
            <a:r>
              <a:rPr lang="en-US" altLang="zh-CN" sz="1100" dirty="0">
                <a:solidFill>
                  <a:srgbClr val="3A479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%</a:t>
            </a:r>
            <a:r>
              <a:rPr lang="en-US" altLang="zh-CN" sz="1100" dirty="0" err="1">
                <a:solidFill>
                  <a:srgbClr val="3A479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indvars.iv.next</a:t>
            </a:r>
            <a:r>
              <a:rPr lang="en-US" altLang="zh-CN" sz="1100" dirty="0">
                <a:solidFill>
                  <a:srgbClr val="3A479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or i64 %</a:t>
            </a:r>
            <a:r>
              <a:rPr lang="en-US" altLang="zh-CN" sz="1100" dirty="0" err="1">
                <a:solidFill>
                  <a:srgbClr val="3A479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indvars.iv</a:t>
            </a:r>
            <a:r>
              <a:rPr lang="en-US" altLang="zh-CN" sz="1100" dirty="0">
                <a:solidFill>
                  <a:srgbClr val="3A479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1</a:t>
            </a:r>
          </a:p>
          <a:p>
            <a:r>
              <a:rPr lang="en-US" altLang="zh-CN" sz="1100" dirty="0">
                <a:solidFill>
                  <a:srgbClr val="3A479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%arrayidx6.1 = </a:t>
            </a:r>
            <a:r>
              <a:rPr lang="en-US" altLang="zh-CN" sz="1100" dirty="0" err="1">
                <a:solidFill>
                  <a:srgbClr val="3A479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getelementptr</a:t>
            </a:r>
            <a:r>
              <a:rPr lang="en-US" altLang="zh-CN" sz="1100" dirty="0">
                <a:solidFill>
                  <a:srgbClr val="3A479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inbounds [128 x float], [128 x float]* %a, i64 0, i64 %</a:t>
            </a:r>
            <a:r>
              <a:rPr lang="en-US" altLang="zh-CN" sz="1100" dirty="0" err="1">
                <a:solidFill>
                  <a:srgbClr val="3A479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indvars.iv.next</a:t>
            </a:r>
            <a:endParaRPr lang="en-US" altLang="zh-CN" sz="1100" dirty="0">
              <a:solidFill>
                <a:srgbClr val="3A4795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1100" dirty="0">
                <a:solidFill>
                  <a:srgbClr val="3A479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%6 = load float, float* %arrayidx6.1, align 4, !</a:t>
            </a:r>
            <a:r>
              <a:rPr lang="en-US" altLang="zh-CN" sz="1100" dirty="0" err="1">
                <a:solidFill>
                  <a:srgbClr val="3A479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tbaa</a:t>
            </a:r>
            <a:r>
              <a:rPr lang="en-US" altLang="zh-CN" sz="1100" dirty="0">
                <a:solidFill>
                  <a:srgbClr val="3A479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!2</a:t>
            </a:r>
          </a:p>
          <a:p>
            <a:r>
              <a:rPr lang="en-US" altLang="zh-CN" sz="1100" dirty="0">
                <a:solidFill>
                  <a:srgbClr val="3A479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%add.1 = </a:t>
            </a:r>
            <a:r>
              <a:rPr lang="en-US" altLang="zh-CN" sz="1100" dirty="0" err="1">
                <a:solidFill>
                  <a:srgbClr val="3A479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fadd</a:t>
            </a:r>
            <a:r>
              <a:rPr lang="en-US" altLang="zh-CN" sz="1100" dirty="0">
                <a:solidFill>
                  <a:srgbClr val="3A479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float %add, %6</a:t>
            </a:r>
          </a:p>
          <a:p>
            <a:r>
              <a:rPr lang="en-US" altLang="zh-CN" sz="11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%indvars.iv.next.1 = or i64 %</a:t>
            </a:r>
            <a:r>
              <a:rPr lang="en-US" altLang="zh-CN" sz="1100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indvars.iv</a:t>
            </a:r>
            <a:r>
              <a:rPr lang="en-US" altLang="zh-CN" sz="11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2</a:t>
            </a:r>
          </a:p>
          <a:p>
            <a:r>
              <a:rPr lang="en-US" altLang="zh-CN" sz="11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%arrayidx6.2 = </a:t>
            </a:r>
            <a:r>
              <a:rPr lang="en-US" altLang="zh-CN" sz="1100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getelementptr</a:t>
            </a:r>
            <a:r>
              <a:rPr lang="en-US" altLang="zh-CN" sz="11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inbounds [128 x float], [128 x float]* %a, i64 0, i64 %indvars.iv.next.1</a:t>
            </a:r>
          </a:p>
          <a:p>
            <a:r>
              <a:rPr lang="en-US" altLang="zh-CN" sz="11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%7 = load float, float* %arrayidx6.2, align 8, !</a:t>
            </a:r>
            <a:r>
              <a:rPr lang="en-US" altLang="zh-CN" sz="1100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tbaa</a:t>
            </a:r>
            <a:r>
              <a:rPr lang="en-US" altLang="zh-CN" sz="11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!2</a:t>
            </a:r>
          </a:p>
          <a:p>
            <a:r>
              <a:rPr lang="en-US" altLang="zh-CN" sz="11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%add.2 = </a:t>
            </a:r>
            <a:r>
              <a:rPr lang="en-US" altLang="zh-CN" sz="1100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fadd</a:t>
            </a:r>
            <a:r>
              <a:rPr lang="en-US" altLang="zh-CN" sz="11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float %add.1, %7</a:t>
            </a:r>
          </a:p>
          <a:p>
            <a:r>
              <a:rPr lang="en-US" altLang="zh-CN" sz="1100" dirty="0">
                <a:solidFill>
                  <a:srgbClr val="3A479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%indvars.iv.next.2 = or i64 %</a:t>
            </a:r>
            <a:r>
              <a:rPr lang="en-US" altLang="zh-CN" sz="1100" dirty="0" err="1">
                <a:solidFill>
                  <a:srgbClr val="3A479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indvars.iv</a:t>
            </a:r>
            <a:r>
              <a:rPr lang="en-US" altLang="zh-CN" sz="1100" dirty="0">
                <a:solidFill>
                  <a:srgbClr val="3A479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3</a:t>
            </a:r>
          </a:p>
          <a:p>
            <a:r>
              <a:rPr lang="en-US" altLang="zh-CN" sz="1100" dirty="0">
                <a:solidFill>
                  <a:srgbClr val="3A479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%arrayidx6.3 = </a:t>
            </a:r>
            <a:r>
              <a:rPr lang="en-US" altLang="zh-CN" sz="1100" dirty="0" err="1">
                <a:solidFill>
                  <a:srgbClr val="3A479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getelementptr</a:t>
            </a:r>
            <a:r>
              <a:rPr lang="en-US" altLang="zh-CN" sz="1100" dirty="0">
                <a:solidFill>
                  <a:srgbClr val="3A479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inbounds [128 x float], [128 x float]* %a, i64 0, i64 %indvars.iv.next.2</a:t>
            </a:r>
          </a:p>
          <a:p>
            <a:r>
              <a:rPr lang="en-US" altLang="zh-CN" sz="1100" dirty="0">
                <a:solidFill>
                  <a:srgbClr val="3A479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%8 = load float, float* %arrayidx6.3, align 4, !</a:t>
            </a:r>
            <a:r>
              <a:rPr lang="en-US" altLang="zh-CN" sz="1100" dirty="0" err="1">
                <a:solidFill>
                  <a:srgbClr val="3A479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tbaa</a:t>
            </a:r>
            <a:r>
              <a:rPr lang="en-US" altLang="zh-CN" sz="1100" dirty="0">
                <a:solidFill>
                  <a:srgbClr val="3A479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!2</a:t>
            </a:r>
          </a:p>
          <a:p>
            <a:r>
              <a:rPr lang="en-US" altLang="zh-CN" sz="1100" dirty="0">
                <a:solidFill>
                  <a:srgbClr val="3A479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%add.3 = </a:t>
            </a:r>
            <a:r>
              <a:rPr lang="en-US" altLang="zh-CN" sz="1100" dirty="0" err="1">
                <a:solidFill>
                  <a:srgbClr val="3A479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fadd</a:t>
            </a:r>
            <a:r>
              <a:rPr lang="en-US" altLang="zh-CN" sz="1100" dirty="0">
                <a:solidFill>
                  <a:srgbClr val="3A479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float %add.2, %8</a:t>
            </a:r>
          </a:p>
          <a:p>
            <a:r>
              <a:rPr lang="en-US" altLang="zh-CN" sz="11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%indvars.iv.next.3 = or i64 %</a:t>
            </a:r>
            <a:r>
              <a:rPr lang="en-US" altLang="zh-CN" sz="1100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indvars.iv</a:t>
            </a:r>
            <a:r>
              <a:rPr lang="en-US" altLang="zh-CN" sz="11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4</a:t>
            </a:r>
          </a:p>
          <a:p>
            <a:r>
              <a:rPr lang="en-US" altLang="zh-CN" sz="11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%arrayidx6.4 = </a:t>
            </a:r>
            <a:r>
              <a:rPr lang="en-US" altLang="zh-CN" sz="1100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getelementptr</a:t>
            </a:r>
            <a:r>
              <a:rPr lang="en-US" altLang="zh-CN" sz="11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inbounds [128 x float], [128 x float]* %a, i64 0, i64 %indvars.iv.next.3</a:t>
            </a:r>
          </a:p>
          <a:p>
            <a:r>
              <a:rPr lang="en-US" altLang="zh-CN" sz="11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%9 = load float, float* %arrayidx6.4, align 16, !</a:t>
            </a:r>
            <a:r>
              <a:rPr lang="en-US" altLang="zh-CN" sz="1100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tbaa</a:t>
            </a:r>
            <a:r>
              <a:rPr lang="en-US" altLang="zh-CN" sz="11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!2</a:t>
            </a:r>
          </a:p>
          <a:p>
            <a:r>
              <a:rPr lang="en-US" altLang="zh-CN" sz="11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%add.4 = </a:t>
            </a:r>
            <a:r>
              <a:rPr lang="en-US" altLang="zh-CN" sz="1100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fadd</a:t>
            </a:r>
            <a:r>
              <a:rPr lang="en-US" altLang="zh-CN" sz="11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float %add.3, %9</a:t>
            </a:r>
          </a:p>
          <a:p>
            <a:r>
              <a:rPr lang="en-US" altLang="zh-CN" sz="1100" dirty="0">
                <a:solidFill>
                  <a:srgbClr val="3A479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%indvars.iv.next.4 = or i64 %</a:t>
            </a:r>
            <a:r>
              <a:rPr lang="en-US" altLang="zh-CN" sz="1100" dirty="0" err="1">
                <a:solidFill>
                  <a:srgbClr val="3A479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indvars.iv</a:t>
            </a:r>
            <a:r>
              <a:rPr lang="en-US" altLang="zh-CN" sz="1100" dirty="0">
                <a:solidFill>
                  <a:srgbClr val="3A479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5</a:t>
            </a:r>
          </a:p>
          <a:p>
            <a:r>
              <a:rPr lang="en-US" altLang="zh-CN" sz="1100" dirty="0">
                <a:solidFill>
                  <a:srgbClr val="3A479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%arrayidx6.5 = </a:t>
            </a:r>
            <a:r>
              <a:rPr lang="en-US" altLang="zh-CN" sz="1100" dirty="0" err="1">
                <a:solidFill>
                  <a:srgbClr val="3A479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getelementptr</a:t>
            </a:r>
            <a:r>
              <a:rPr lang="en-US" altLang="zh-CN" sz="1100" dirty="0">
                <a:solidFill>
                  <a:srgbClr val="3A479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inbounds [128 x float], [128 x float]* %a, i64 0, i64 %indvars.iv.next.4</a:t>
            </a:r>
          </a:p>
          <a:p>
            <a:r>
              <a:rPr lang="en-US" altLang="zh-CN" sz="1100" dirty="0">
                <a:solidFill>
                  <a:srgbClr val="3A479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%10 = load float, float* %arrayidx6.5, align 4, !</a:t>
            </a:r>
            <a:r>
              <a:rPr lang="en-US" altLang="zh-CN" sz="1100" dirty="0" err="1">
                <a:solidFill>
                  <a:srgbClr val="3A479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tbaa</a:t>
            </a:r>
            <a:r>
              <a:rPr lang="en-US" altLang="zh-CN" sz="1100" dirty="0">
                <a:solidFill>
                  <a:srgbClr val="3A479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!2</a:t>
            </a:r>
          </a:p>
          <a:p>
            <a:r>
              <a:rPr lang="en-US" altLang="zh-CN" sz="1100" dirty="0">
                <a:solidFill>
                  <a:srgbClr val="3A479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%add.5 = </a:t>
            </a:r>
            <a:r>
              <a:rPr lang="en-US" altLang="zh-CN" sz="1100" dirty="0" err="1">
                <a:solidFill>
                  <a:srgbClr val="3A479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fadd</a:t>
            </a:r>
            <a:r>
              <a:rPr lang="en-US" altLang="zh-CN" sz="1100" dirty="0">
                <a:solidFill>
                  <a:srgbClr val="3A4795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float %add.4, %10</a:t>
            </a:r>
          </a:p>
          <a:p>
            <a:r>
              <a:rPr lang="en-US" altLang="zh-CN" sz="11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%indvars.iv.next.5 = or i64 %</a:t>
            </a:r>
            <a:r>
              <a:rPr lang="en-US" altLang="zh-CN" sz="1100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indvars.iv</a:t>
            </a:r>
            <a:r>
              <a:rPr lang="en-US" altLang="zh-CN" sz="11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6</a:t>
            </a:r>
          </a:p>
          <a:p>
            <a:r>
              <a:rPr lang="en-US" altLang="zh-CN" sz="11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%arrayidx6.6 = </a:t>
            </a:r>
            <a:r>
              <a:rPr lang="en-US" altLang="zh-CN" sz="1100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getelementptr</a:t>
            </a:r>
            <a:r>
              <a:rPr lang="en-US" altLang="zh-CN" sz="11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inbounds [128 x float], [128 x float]* %a, i64 0, i64 %indvars.iv.next.5</a:t>
            </a:r>
          </a:p>
          <a:p>
            <a:r>
              <a:rPr lang="en-US" altLang="zh-CN" sz="11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%11 = load float, float* %arrayidx6.6, align 8, !</a:t>
            </a:r>
            <a:r>
              <a:rPr lang="en-US" altLang="zh-CN" sz="1100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tbaa</a:t>
            </a:r>
            <a:r>
              <a:rPr lang="en-US" altLang="zh-CN" sz="11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!2</a:t>
            </a:r>
          </a:p>
          <a:p>
            <a:r>
              <a:rPr lang="en-US" altLang="zh-CN" sz="11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%add.6 = </a:t>
            </a:r>
            <a:r>
              <a:rPr lang="en-US" altLang="zh-CN" sz="1100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fadd</a:t>
            </a:r>
            <a:r>
              <a:rPr lang="en-US" altLang="zh-CN" sz="1100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float %add.5, %11</a:t>
            </a:r>
          </a:p>
          <a:p>
            <a:r>
              <a:rPr lang="en-US" altLang="zh-CN" sz="1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%indvars.iv.next.6 = or i64 %</a:t>
            </a:r>
            <a:r>
              <a:rPr lang="en-US" altLang="zh-CN" sz="11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indvars.iv</a:t>
            </a:r>
            <a:r>
              <a:rPr lang="en-US" altLang="zh-CN" sz="1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, 7</a:t>
            </a:r>
          </a:p>
          <a:p>
            <a:r>
              <a:rPr lang="en-US" altLang="zh-CN" sz="1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……</a:t>
            </a:r>
            <a:endParaRPr lang="zh-CN" altLang="en-US" sz="11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2491798" y="3071701"/>
            <a:ext cx="311976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clang unroll.c -O1 -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funroll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-loops -emit-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llvm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-S </a:t>
            </a:r>
          </a:p>
          <a:p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altLang="zh-CN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Rpass</a:t>
            </a:r>
            <a:r>
              <a:rPr lang="en-US" altLang="zh-CN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=loop-unroll 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直接箭头连接符 11"/>
          <p:cNvCxnSpPr/>
          <p:nvPr/>
        </p:nvCxnSpPr>
        <p:spPr>
          <a:xfrm>
            <a:off x="2620720" y="3547207"/>
            <a:ext cx="2805886" cy="0"/>
          </a:xfrm>
          <a:prstGeom prst="straightConnector1">
            <a:avLst/>
          </a:prstGeom>
          <a:ln>
            <a:solidFill>
              <a:srgbClr val="3A479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8"/>
          <p:cNvSpPr txBox="1"/>
          <p:nvPr/>
        </p:nvSpPr>
        <p:spPr>
          <a:xfrm>
            <a:off x="50180" y="332656"/>
            <a:ext cx="344762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循环优化</a:t>
            </a:r>
            <a:r>
              <a:rPr lang="en-US" altLang="zh-CN" sz="2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循环展开和压紧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F71F0AB-9082-96EA-E67B-63D4411F0F51}"/>
              </a:ext>
            </a:extLst>
          </p:cNvPr>
          <p:cNvSpPr txBox="1"/>
          <p:nvPr/>
        </p:nvSpPr>
        <p:spPr>
          <a:xfrm>
            <a:off x="383937" y="6348577"/>
            <a:ext cx="2849488" cy="516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先进编译实验室</a:t>
            </a:r>
            <a:endParaRPr lang="en-US" altLang="zh-CN" sz="12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2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Advanced Compiler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71C0D9D-25C0-AE13-1617-01EBBEB2FDB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62" t="20366" r="20656" b="34409"/>
          <a:stretch/>
        </p:blipFill>
        <p:spPr>
          <a:xfrm>
            <a:off x="10874861" y="5508641"/>
            <a:ext cx="1182668" cy="1162430"/>
          </a:xfrm>
          <a:prstGeom prst="rect">
            <a:avLst/>
          </a:prstGeom>
        </p:spPr>
      </p:pic>
      <p:sp>
        <p:nvSpPr>
          <p:cNvPr id="5" name="流程图: 接点 4">
            <a:extLst>
              <a:ext uri="{FF2B5EF4-FFF2-40B4-BE49-F238E27FC236}">
                <a16:creationId xmlns:a16="http://schemas.microsoft.com/office/drawing/2014/main" id="{6B0E172C-7F24-6EBE-F539-5D7FAAD4CB4C}"/>
              </a:ext>
            </a:extLst>
          </p:cNvPr>
          <p:cNvSpPr/>
          <p:nvPr/>
        </p:nvSpPr>
        <p:spPr>
          <a:xfrm>
            <a:off x="1328816" y="5401410"/>
            <a:ext cx="1055401" cy="1018793"/>
          </a:xfrm>
          <a:prstGeom prst="flowChartConnector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78EC161-7731-295E-2973-568E9190E8FE}"/>
              </a:ext>
            </a:extLst>
          </p:cNvPr>
          <p:cNvSpPr txBox="1"/>
          <p:nvPr/>
        </p:nvSpPr>
        <p:spPr>
          <a:xfrm>
            <a:off x="9584588" y="244114"/>
            <a:ext cx="2849488" cy="658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先进编译实验室</a:t>
            </a:r>
            <a:endParaRPr lang="en-US" altLang="zh-CN" sz="16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Advanced Compiler</a:t>
            </a:r>
          </a:p>
        </p:txBody>
      </p:sp>
      <p:sp>
        <p:nvSpPr>
          <p:cNvPr id="9" name="流程图: 接点 8">
            <a:extLst>
              <a:ext uri="{FF2B5EF4-FFF2-40B4-BE49-F238E27FC236}">
                <a16:creationId xmlns:a16="http://schemas.microsoft.com/office/drawing/2014/main" id="{CDBBBCE3-7126-54EE-961B-51967900F792}"/>
              </a:ext>
            </a:extLst>
          </p:cNvPr>
          <p:cNvSpPr/>
          <p:nvPr/>
        </p:nvSpPr>
        <p:spPr>
          <a:xfrm>
            <a:off x="9005494" y="56970"/>
            <a:ext cx="1055401" cy="1018793"/>
          </a:xfrm>
          <a:prstGeom prst="flowChartConnector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70CCC98-BA22-B89F-A49F-2691C8F71434}"/>
              </a:ext>
            </a:extLst>
          </p:cNvPr>
          <p:cNvSpPr txBox="1"/>
          <p:nvPr/>
        </p:nvSpPr>
        <p:spPr>
          <a:xfrm rot="19532560">
            <a:off x="2156656" y="2905128"/>
            <a:ext cx="2849488" cy="658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b="1" dirty="0">
                <a:solidFill>
                  <a:schemeClr val="bg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先进编译实验室</a:t>
            </a:r>
            <a:endParaRPr lang="en-US" altLang="zh-CN" sz="1600" b="1" dirty="0">
              <a:solidFill>
                <a:schemeClr val="bg1">
                  <a:lumMod val="7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600" b="1" dirty="0">
                <a:solidFill>
                  <a:schemeClr val="bg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Advanced Compiler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BD671C1-781A-EBCE-3C82-03DFFE8AFF34}"/>
              </a:ext>
            </a:extLst>
          </p:cNvPr>
          <p:cNvSpPr txBox="1"/>
          <p:nvPr/>
        </p:nvSpPr>
        <p:spPr>
          <a:xfrm rot="19456111">
            <a:off x="5562600" y="2841015"/>
            <a:ext cx="6096000" cy="7288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800" b="1" dirty="0">
                <a:solidFill>
                  <a:schemeClr val="bg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先进编译实验室</a:t>
            </a:r>
            <a:endParaRPr lang="en-US" altLang="zh-CN" sz="1800" b="1" dirty="0">
              <a:solidFill>
                <a:schemeClr val="bg1">
                  <a:lumMod val="7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800" b="1" dirty="0">
                <a:solidFill>
                  <a:schemeClr val="bg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Advanced Compiler</a:t>
            </a:r>
          </a:p>
        </p:txBody>
      </p:sp>
    </p:spTree>
    <p:extLst>
      <p:ext uri="{BB962C8B-B14F-4D97-AF65-F5344CB8AC3E}">
        <p14:creationId xmlns:p14="http://schemas.microsoft.com/office/powerpoint/2010/main" val="3663206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文本框 9"/>
          <p:cNvSpPr txBox="1"/>
          <p:nvPr/>
        </p:nvSpPr>
        <p:spPr>
          <a:xfrm>
            <a:off x="0" y="964943"/>
            <a:ext cx="4367708" cy="78483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编译器中的循环展开</a:t>
            </a:r>
            <a:endParaRPr lang="en-US" altLang="zh-CN" sz="1600" b="1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与循环展开有关的编译选项</a:t>
            </a:r>
          </a:p>
        </p:txBody>
      </p:sp>
      <p:sp>
        <p:nvSpPr>
          <p:cNvPr id="15" name="TextBox 8"/>
          <p:cNvSpPr txBox="1"/>
          <p:nvPr/>
        </p:nvSpPr>
        <p:spPr>
          <a:xfrm>
            <a:off x="50180" y="332656"/>
            <a:ext cx="344762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循环优化</a:t>
            </a:r>
            <a:r>
              <a:rPr lang="en-US" altLang="zh-CN" sz="2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循环展开和压紧</a:t>
            </a:r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8455005"/>
              </p:ext>
            </p:extLst>
          </p:nvPr>
        </p:nvGraphicFramePr>
        <p:xfrm>
          <a:off x="2512613" y="1981950"/>
          <a:ext cx="7083451" cy="4022111"/>
        </p:xfrm>
        <a:graphic>
          <a:graphicData uri="http://schemas.openxmlformats.org/drawingml/2006/table">
            <a:tbl>
              <a:tblPr firstRow="1" firstCol="1" bandRow="1">
                <a:tableStyleId>{0660B408-B3CF-4A94-85FC-2B1E0A45F4A2}</a:tableStyleId>
              </a:tblPr>
              <a:tblGrid>
                <a:gridCol w="2726130">
                  <a:extLst>
                    <a:ext uri="{9D8B030D-6E8A-4147-A177-3AD203B41FA5}">
                      <a16:colId xmlns:a16="http://schemas.microsoft.com/office/drawing/2014/main" val="2331674197"/>
                    </a:ext>
                  </a:extLst>
                </a:gridCol>
                <a:gridCol w="4357321">
                  <a:extLst>
                    <a:ext uri="{9D8B030D-6E8A-4147-A177-3AD203B41FA5}">
                      <a16:colId xmlns:a16="http://schemas.microsoft.com/office/drawing/2014/main" val="3906275139"/>
                    </a:ext>
                  </a:extLst>
                </a:gridCol>
              </a:tblGrid>
              <a:tr h="372431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</a:rPr>
                        <a:t>选项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3A4795"/>
                    </a:solidFill>
                  </a:tcPr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effectLst/>
                        </a:rPr>
                        <a:t>功能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rgbClr val="3A479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7531036"/>
                  </a:ext>
                </a:extLst>
              </a:tr>
              <a:tr h="405683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en-US" sz="1400" kern="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funroll</a:t>
                      </a:r>
                      <a:r>
                        <a:rPr lang="en-US" sz="14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-loops</a:t>
                      </a:r>
                      <a:endParaRPr lang="zh-CN" sz="14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打开循环展开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73697885"/>
                  </a:ext>
                </a:extLst>
              </a:tr>
              <a:tr h="405683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en-US" sz="1400" kern="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fno</a:t>
                      </a:r>
                      <a:r>
                        <a:rPr lang="en-US" sz="14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-unroll-loops</a:t>
                      </a:r>
                      <a:endParaRPr lang="zh-CN" sz="14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关闭循环展开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11300683"/>
                  </a:ext>
                </a:extLst>
              </a:tr>
              <a:tr h="404216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en-US" sz="1400" kern="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mllvm</a:t>
                      </a:r>
                      <a:r>
                        <a:rPr lang="en-US" sz="14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-unroll-max-count</a:t>
                      </a:r>
                      <a:endParaRPr lang="zh-CN" sz="14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为部分和运行时展开设置最大展开计数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15153645"/>
                  </a:ext>
                </a:extLst>
              </a:tr>
              <a:tr h="405683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en-US" sz="1400" kern="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mllvm</a:t>
                      </a:r>
                      <a:r>
                        <a:rPr lang="en-US" sz="14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-unroll-count</a:t>
                      </a:r>
                      <a:endParaRPr lang="zh-CN" sz="14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确定展开次数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346719330"/>
                  </a:ext>
                </a:extLst>
              </a:tr>
              <a:tr h="405683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en-US" sz="1400" kern="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mllvm</a:t>
                      </a:r>
                      <a:r>
                        <a:rPr lang="en-US" sz="14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-unroll-runtime</a:t>
                      </a:r>
                      <a:endParaRPr lang="zh-CN" sz="14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使用运行时行程计数展开循环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63114666"/>
                  </a:ext>
                </a:extLst>
              </a:tr>
              <a:tr h="405683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en-US" sz="1400" kern="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mllvm</a:t>
                      </a:r>
                      <a:r>
                        <a:rPr lang="en-US" sz="14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-unroll-threshold</a:t>
                      </a:r>
                      <a:endParaRPr lang="zh-CN" sz="14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设定循环展开的成本</a:t>
                      </a:r>
                      <a:r>
                        <a:rPr lang="zh-CN" altLang="en-US" sz="14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限</a:t>
                      </a:r>
                      <a:r>
                        <a:rPr lang="zh-CN" sz="14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值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08217085"/>
                  </a:ext>
                </a:extLst>
              </a:tr>
              <a:tr h="405683"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</a:t>
                      </a:r>
                      <a:r>
                        <a:rPr lang="en-US" sz="1400" kern="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mllvm</a:t>
                      </a:r>
                      <a:r>
                        <a:rPr lang="en-US" sz="14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 -unroll-remainder</a:t>
                      </a:r>
                      <a:endParaRPr lang="zh-CN" sz="1400" b="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允许循环展开后有尾循环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05072757"/>
                  </a:ext>
                </a:extLst>
              </a:tr>
              <a:tr h="405683"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-</a:t>
                      </a:r>
                      <a:r>
                        <a:rPr lang="en-US" sz="1400" kern="0" dirty="0" err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Rpass</a:t>
                      </a:r>
                      <a:r>
                        <a:rPr lang="en-US" sz="14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=loop-unroll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显示循环展开的优化信息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417203181"/>
                  </a:ext>
                </a:extLst>
              </a:tr>
              <a:tr h="405683"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en-US" sz="1400" kern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-Rpass-missed=loop-unroll</a:t>
                      </a:r>
                      <a:endParaRPr lang="zh-CN" sz="1400" kern="10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indent="0" algn="ctr">
                        <a:lnSpc>
                          <a:spcPts val="2000"/>
                        </a:lnSpc>
                        <a:spcAft>
                          <a:spcPts val="0"/>
                        </a:spcAft>
                      </a:pPr>
                      <a:r>
                        <a:rPr lang="zh-CN" sz="1400" kern="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显示循环展开失败的信息</a:t>
                      </a:r>
                      <a:endParaRPr lang="zh-CN" sz="1400" kern="10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26816862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A6E8276B-6488-D204-189C-E3C75968AE02}"/>
              </a:ext>
            </a:extLst>
          </p:cNvPr>
          <p:cNvSpPr txBox="1"/>
          <p:nvPr/>
        </p:nvSpPr>
        <p:spPr>
          <a:xfrm>
            <a:off x="383937" y="6348577"/>
            <a:ext cx="2849488" cy="516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先进编译实验室</a:t>
            </a:r>
            <a:endParaRPr lang="en-US" altLang="zh-CN" sz="12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2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Advanced Compiler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E276E09-632B-1362-CDDA-06A25575936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62" t="20366" r="20656" b="34409"/>
          <a:stretch/>
        </p:blipFill>
        <p:spPr>
          <a:xfrm>
            <a:off x="10874861" y="5508641"/>
            <a:ext cx="1182668" cy="1162430"/>
          </a:xfrm>
          <a:prstGeom prst="rect">
            <a:avLst/>
          </a:prstGeom>
        </p:spPr>
      </p:pic>
      <p:sp>
        <p:nvSpPr>
          <p:cNvPr id="5" name="流程图: 接点 4">
            <a:extLst>
              <a:ext uri="{FF2B5EF4-FFF2-40B4-BE49-F238E27FC236}">
                <a16:creationId xmlns:a16="http://schemas.microsoft.com/office/drawing/2014/main" id="{9AB64F45-E501-3C98-7418-EDD8B1F4CC16}"/>
              </a:ext>
            </a:extLst>
          </p:cNvPr>
          <p:cNvSpPr/>
          <p:nvPr/>
        </p:nvSpPr>
        <p:spPr>
          <a:xfrm>
            <a:off x="1328816" y="5401410"/>
            <a:ext cx="1055401" cy="1018793"/>
          </a:xfrm>
          <a:prstGeom prst="flowChartConnector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37E4AC7-ABCE-7C01-FE5A-E4F653CB3CF4}"/>
              </a:ext>
            </a:extLst>
          </p:cNvPr>
          <p:cNvSpPr txBox="1"/>
          <p:nvPr/>
        </p:nvSpPr>
        <p:spPr>
          <a:xfrm>
            <a:off x="9584588" y="244114"/>
            <a:ext cx="2849488" cy="658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先进编译实验室</a:t>
            </a:r>
            <a:endParaRPr lang="en-US" altLang="zh-CN" sz="16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Advanced Compiler</a:t>
            </a:r>
          </a:p>
        </p:txBody>
      </p:sp>
      <p:sp>
        <p:nvSpPr>
          <p:cNvPr id="7" name="流程图: 接点 6">
            <a:extLst>
              <a:ext uri="{FF2B5EF4-FFF2-40B4-BE49-F238E27FC236}">
                <a16:creationId xmlns:a16="http://schemas.microsoft.com/office/drawing/2014/main" id="{D1BBE9B1-3332-0B0A-A883-2FA1CBFA97AD}"/>
              </a:ext>
            </a:extLst>
          </p:cNvPr>
          <p:cNvSpPr/>
          <p:nvPr/>
        </p:nvSpPr>
        <p:spPr>
          <a:xfrm>
            <a:off x="9005494" y="56970"/>
            <a:ext cx="1055401" cy="1018793"/>
          </a:xfrm>
          <a:prstGeom prst="flowChartConnector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714D5F3D-359B-9D66-40A2-70C5BDD23DCE}"/>
              </a:ext>
            </a:extLst>
          </p:cNvPr>
          <p:cNvSpPr txBox="1"/>
          <p:nvPr/>
        </p:nvSpPr>
        <p:spPr>
          <a:xfrm rot="19532560">
            <a:off x="2156656" y="2905128"/>
            <a:ext cx="2849488" cy="658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b="1" dirty="0">
                <a:solidFill>
                  <a:schemeClr val="bg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先进编译实验室</a:t>
            </a:r>
            <a:endParaRPr lang="en-US" altLang="zh-CN" sz="1600" b="1" dirty="0">
              <a:solidFill>
                <a:schemeClr val="bg1">
                  <a:lumMod val="7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600" b="1" dirty="0">
                <a:solidFill>
                  <a:schemeClr val="bg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Advanced Compiler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64CF32C-905A-96E0-F68A-2D34BA13B5A8}"/>
              </a:ext>
            </a:extLst>
          </p:cNvPr>
          <p:cNvSpPr txBox="1"/>
          <p:nvPr/>
        </p:nvSpPr>
        <p:spPr>
          <a:xfrm rot="19456111">
            <a:off x="5562600" y="2841015"/>
            <a:ext cx="6096000" cy="7288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800" b="1" dirty="0">
                <a:solidFill>
                  <a:schemeClr val="bg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先进编译实验室</a:t>
            </a:r>
            <a:endParaRPr lang="en-US" altLang="zh-CN" sz="1800" b="1" dirty="0">
              <a:solidFill>
                <a:schemeClr val="bg1">
                  <a:lumMod val="7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800" b="1" dirty="0">
                <a:solidFill>
                  <a:schemeClr val="bg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Advanced Compiler</a:t>
            </a:r>
          </a:p>
        </p:txBody>
      </p:sp>
    </p:spTree>
    <p:extLst>
      <p:ext uri="{BB962C8B-B14F-4D97-AF65-F5344CB8AC3E}">
        <p14:creationId xmlns:p14="http://schemas.microsoft.com/office/powerpoint/2010/main" val="4005754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172" y="1027850"/>
            <a:ext cx="3034805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defTabSz="1097280">
              <a:spcBef>
                <a:spcPts val="0"/>
              </a:spcBef>
              <a:spcAft>
                <a:spcPts val="0"/>
              </a:spcAft>
            </a:pP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通过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pragma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指令实现循环展开</a:t>
            </a:r>
          </a:p>
        </p:txBody>
      </p:sp>
      <p:sp>
        <p:nvSpPr>
          <p:cNvPr id="4" name="矩形 3"/>
          <p:cNvSpPr/>
          <p:nvPr/>
        </p:nvSpPr>
        <p:spPr>
          <a:xfrm>
            <a:off x="323676" y="1975225"/>
            <a:ext cx="3061855" cy="3994812"/>
          </a:xfrm>
          <a:prstGeom prst="rect">
            <a:avLst/>
          </a:prstGeom>
          <a:ln>
            <a:solidFill>
              <a:srgbClr val="3A4795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altLang="zh-CN" sz="1200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altLang="zh-CN" sz="12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zh-CN" altLang="zh-CN" sz="12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altLang="zh-CN" sz="1200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stdlib.h</a:t>
            </a:r>
            <a:r>
              <a:rPr lang="en-US" altLang="zh-CN" sz="12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zh-CN" altLang="zh-CN" sz="12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12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main( ){</a:t>
            </a:r>
            <a:endParaRPr lang="zh-CN" altLang="zh-CN" sz="12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200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12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i,N,sum</a:t>
            </a:r>
            <a:r>
              <a:rPr lang="en-US" altLang="zh-CN" sz="12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CN" altLang="zh-CN" sz="12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N=1024;</a:t>
            </a:r>
            <a:endParaRPr lang="zh-CN" altLang="zh-CN" sz="12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sum = 0;</a:t>
            </a:r>
            <a:endParaRPr lang="zh-CN" altLang="zh-CN" sz="12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200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12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A[N],B[N];</a:t>
            </a:r>
            <a:endParaRPr lang="zh-CN" altLang="zh-CN" sz="12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for (</a:t>
            </a:r>
            <a:r>
              <a:rPr lang="en-US" altLang="zh-CN" sz="1200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2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altLang="zh-CN" sz="1200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2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 N; ++</a:t>
            </a:r>
            <a:r>
              <a:rPr lang="en-US" altLang="zh-CN" sz="1200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2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  <a:endParaRPr lang="zh-CN" altLang="zh-CN" sz="12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A[</a:t>
            </a:r>
            <a:r>
              <a:rPr lang="en-US" altLang="zh-CN" sz="1200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2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= </a:t>
            </a:r>
            <a:r>
              <a:rPr lang="en-US" altLang="zh-CN" sz="1200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2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zh-CN" altLang="zh-CN" sz="12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B[</a:t>
            </a:r>
            <a:r>
              <a:rPr lang="en-US" altLang="zh-CN" sz="1200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2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= rand()%10;</a:t>
            </a:r>
            <a:endParaRPr lang="zh-CN" altLang="zh-CN" sz="12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zh-CN" altLang="zh-CN" sz="12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#pragma clang loop unroll(enable) </a:t>
            </a:r>
            <a:endParaRPr lang="zh-CN" altLang="zh-CN" sz="1200" kern="100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for (</a:t>
            </a:r>
            <a:r>
              <a:rPr lang="en-US" altLang="zh-CN" sz="1200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2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altLang="zh-CN" sz="1200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2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&lt; N; </a:t>
            </a:r>
            <a:r>
              <a:rPr lang="en-US" altLang="zh-CN" sz="1200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2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++) {</a:t>
            </a:r>
            <a:endParaRPr lang="zh-CN" altLang="zh-CN" sz="12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sum= sum + A[</a:t>
            </a:r>
            <a:r>
              <a:rPr lang="en-US" altLang="zh-CN" sz="1200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2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+ B[</a:t>
            </a:r>
            <a:r>
              <a:rPr lang="en-US" altLang="zh-CN" sz="1200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2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  <a:endParaRPr lang="zh-CN" altLang="zh-CN" sz="12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  <a:endParaRPr lang="zh-CN" altLang="zh-CN" sz="12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200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12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("%d\</a:t>
            </a:r>
            <a:r>
              <a:rPr lang="en-US" altLang="zh-CN" sz="1200" kern="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n",sum</a:t>
            </a:r>
            <a:r>
              <a:rPr lang="en-US" altLang="zh-CN" sz="1200" kern="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zh-CN" altLang="zh-CN" sz="1200" kern="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5000"/>
              </a:lnSpc>
            </a:pPr>
            <a:r>
              <a:rPr lang="en-US" altLang="zh-CN" sz="1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  <a:endParaRPr lang="zh-CN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4243857" y="1975225"/>
            <a:ext cx="3320598" cy="3994812"/>
          </a:xfrm>
          <a:prstGeom prst="rect">
            <a:avLst/>
          </a:prstGeom>
          <a:ln>
            <a:solidFill>
              <a:srgbClr val="3A4795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#include &lt;</a:t>
            </a:r>
            <a:r>
              <a:rPr lang="en-US" altLang="zh-CN" sz="1200" kern="1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stdio.h</a:t>
            </a:r>
            <a:r>
              <a:rPr lang="en-US" altLang="zh-CN" sz="12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</a:t>
            </a:r>
          </a:p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#include &lt;</a:t>
            </a:r>
            <a:r>
              <a:rPr lang="en-US" altLang="zh-CN" sz="1200" kern="1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stdlib.h</a:t>
            </a:r>
            <a:r>
              <a:rPr lang="en-US" altLang="zh-CN" sz="12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&gt;</a:t>
            </a:r>
          </a:p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en-US" altLang="zh-CN" sz="12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main( ){</a:t>
            </a:r>
          </a:p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altLang="zh-CN" sz="1200" kern="1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en-US" altLang="zh-CN" sz="12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200" kern="1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i,N,sum</a:t>
            </a:r>
            <a:r>
              <a:rPr lang="en-US" altLang="zh-CN" sz="12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;</a:t>
            </a:r>
          </a:p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N=1024;</a:t>
            </a:r>
          </a:p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sum = 0;</a:t>
            </a:r>
          </a:p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altLang="zh-CN" sz="1200" kern="1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int</a:t>
            </a:r>
            <a:r>
              <a:rPr lang="en-US" altLang="zh-CN" sz="12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A[N],B[N];</a:t>
            </a:r>
          </a:p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for (</a:t>
            </a:r>
            <a:r>
              <a:rPr lang="en-US" altLang="zh-CN" sz="1200" kern="1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12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0; </a:t>
            </a:r>
            <a:r>
              <a:rPr lang="en-US" altLang="zh-CN" sz="1200" kern="1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12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&lt; N; ++</a:t>
            </a:r>
            <a:r>
              <a:rPr lang="en-US" altLang="zh-CN" sz="1200" kern="1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12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 {</a:t>
            </a:r>
          </a:p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A[</a:t>
            </a:r>
            <a:r>
              <a:rPr lang="en-US" altLang="zh-CN" sz="1200" kern="1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12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 = </a:t>
            </a:r>
            <a:r>
              <a:rPr lang="en-US" altLang="zh-CN" sz="1200" kern="1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12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;</a:t>
            </a:r>
          </a:p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B[</a:t>
            </a:r>
            <a:r>
              <a:rPr lang="en-US" altLang="zh-CN" sz="1200" kern="1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12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 = rand()%10;</a:t>
            </a:r>
          </a:p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}</a:t>
            </a:r>
          </a:p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#pragma clang loop unroll(full)</a:t>
            </a:r>
          </a:p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for (</a:t>
            </a:r>
            <a:r>
              <a:rPr lang="en-US" altLang="zh-CN" sz="1200" kern="1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12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= 0; </a:t>
            </a:r>
            <a:r>
              <a:rPr lang="en-US" altLang="zh-CN" sz="1200" kern="1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12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&lt; N; </a:t>
            </a:r>
            <a:r>
              <a:rPr lang="en-US" altLang="zh-CN" sz="1200" kern="1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12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++) {</a:t>
            </a:r>
          </a:p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sum= sum + A[</a:t>
            </a:r>
            <a:r>
              <a:rPr lang="en-US" altLang="zh-CN" sz="1200" kern="1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12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 + B[</a:t>
            </a:r>
            <a:r>
              <a:rPr lang="en-US" altLang="zh-CN" sz="1200" kern="1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</a:t>
            </a:r>
            <a:r>
              <a:rPr lang="en-US" altLang="zh-CN" sz="12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];</a:t>
            </a:r>
          </a:p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}</a:t>
            </a:r>
          </a:p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</a:t>
            </a:r>
            <a:r>
              <a:rPr lang="en-US" altLang="zh-CN" sz="1200" kern="1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printf</a:t>
            </a:r>
            <a:r>
              <a:rPr lang="en-US" altLang="zh-CN" sz="12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("%d\</a:t>
            </a:r>
            <a:r>
              <a:rPr lang="en-US" altLang="zh-CN" sz="1200" kern="1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n",sum</a:t>
            </a:r>
            <a:r>
              <a:rPr lang="en-US" altLang="zh-CN" sz="12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);</a:t>
            </a:r>
          </a:p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}</a:t>
            </a:r>
            <a:endParaRPr lang="zh-CN" altLang="en-US" sz="12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291427" y="1975225"/>
            <a:ext cx="3463102" cy="3994812"/>
          </a:xfrm>
          <a:prstGeom prst="rect">
            <a:avLst/>
          </a:prstGeom>
          <a:ln>
            <a:solidFill>
              <a:srgbClr val="3A4795"/>
            </a:solidFill>
          </a:ln>
        </p:spPr>
        <p:txBody>
          <a:bodyPr wrap="square">
            <a:spAutoFit/>
          </a:bodyPr>
          <a:lstStyle/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altLang="zh-CN" sz="12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altLang="zh-CN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altLang="zh-CN" sz="12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stdlib.h</a:t>
            </a:r>
            <a:r>
              <a:rPr lang="en-US" altLang="zh-CN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main( ){</a:t>
            </a:r>
          </a:p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2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2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i,N,sum</a:t>
            </a:r>
            <a:r>
              <a:rPr lang="en-US" altLang="zh-CN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N=1024;</a:t>
            </a:r>
          </a:p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sum = 0;</a:t>
            </a:r>
          </a:p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2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altLang="zh-CN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A[N],B[N];</a:t>
            </a:r>
          </a:p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for (</a:t>
            </a:r>
            <a:r>
              <a:rPr lang="en-US" altLang="zh-CN" sz="12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altLang="zh-CN" sz="12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N; ++</a:t>
            </a:r>
            <a:r>
              <a:rPr lang="en-US" altLang="zh-CN" sz="12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{</a:t>
            </a:r>
          </a:p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A[</a:t>
            </a:r>
            <a:r>
              <a:rPr lang="en-US" altLang="zh-CN" sz="12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</a:t>
            </a:r>
            <a:r>
              <a:rPr lang="en-US" altLang="zh-CN" sz="12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B[</a:t>
            </a:r>
            <a:r>
              <a:rPr lang="en-US" altLang="zh-CN" sz="12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rand()%10;</a:t>
            </a:r>
          </a:p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</a:p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#pragma clang loop </a:t>
            </a:r>
            <a:r>
              <a:rPr lang="en-US" altLang="zh-CN" sz="1200" kern="1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unroll_count</a:t>
            </a:r>
            <a:r>
              <a:rPr lang="en-US" altLang="zh-CN" sz="1200" kern="1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(8) </a:t>
            </a:r>
          </a:p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for (</a:t>
            </a:r>
            <a:r>
              <a:rPr lang="en-US" altLang="zh-CN" sz="12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0; </a:t>
            </a:r>
            <a:r>
              <a:rPr lang="en-US" altLang="zh-CN" sz="12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 N; </a:t>
            </a:r>
            <a:r>
              <a:rPr lang="en-US" altLang="zh-CN" sz="12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++) {</a:t>
            </a:r>
          </a:p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sum= sum + A[</a:t>
            </a:r>
            <a:r>
              <a:rPr lang="en-US" altLang="zh-CN" sz="12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+ B[</a:t>
            </a:r>
            <a:r>
              <a:rPr lang="en-US" altLang="zh-CN" sz="12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</a:p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12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("%d\</a:t>
            </a:r>
            <a:r>
              <a:rPr lang="en-US" altLang="zh-CN" sz="1200" kern="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n",sum</a:t>
            </a:r>
            <a:r>
              <a:rPr lang="en-US" altLang="zh-CN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algn="just">
              <a:lnSpc>
                <a:spcPct val="125000"/>
              </a:lnSpc>
              <a:spcAft>
                <a:spcPts val="0"/>
              </a:spcAft>
            </a:pPr>
            <a:r>
              <a:rPr lang="en-US" altLang="zh-CN" sz="1200" kern="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11" name="TextBox 8"/>
          <p:cNvSpPr txBox="1"/>
          <p:nvPr/>
        </p:nvSpPr>
        <p:spPr>
          <a:xfrm>
            <a:off x="50180" y="332656"/>
            <a:ext cx="344762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循环优化</a:t>
            </a:r>
            <a:r>
              <a:rPr lang="en-US" altLang="zh-CN" sz="20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循环展开和压紧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6021C3F4-B5F0-0535-0B87-973180115229}"/>
              </a:ext>
            </a:extLst>
          </p:cNvPr>
          <p:cNvSpPr txBox="1"/>
          <p:nvPr/>
        </p:nvSpPr>
        <p:spPr>
          <a:xfrm>
            <a:off x="383937" y="6348577"/>
            <a:ext cx="2849488" cy="516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先进编译实验室</a:t>
            </a:r>
            <a:endParaRPr lang="en-US" altLang="zh-CN" sz="12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2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Advanced Compiler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B99D896-D78A-6F85-DE1E-32CFD386F2E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62" t="20366" r="20656" b="34409"/>
          <a:stretch/>
        </p:blipFill>
        <p:spPr>
          <a:xfrm>
            <a:off x="10874861" y="5508641"/>
            <a:ext cx="1182668" cy="1162430"/>
          </a:xfrm>
          <a:prstGeom prst="rect">
            <a:avLst/>
          </a:prstGeom>
        </p:spPr>
      </p:pic>
      <p:sp>
        <p:nvSpPr>
          <p:cNvPr id="8" name="流程图: 接点 7">
            <a:extLst>
              <a:ext uri="{FF2B5EF4-FFF2-40B4-BE49-F238E27FC236}">
                <a16:creationId xmlns:a16="http://schemas.microsoft.com/office/drawing/2014/main" id="{846C2282-F197-B947-1481-19A9C4A330E9}"/>
              </a:ext>
            </a:extLst>
          </p:cNvPr>
          <p:cNvSpPr/>
          <p:nvPr/>
        </p:nvSpPr>
        <p:spPr>
          <a:xfrm>
            <a:off x="1328816" y="5401410"/>
            <a:ext cx="1055401" cy="1018793"/>
          </a:xfrm>
          <a:prstGeom prst="flowChartConnector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6586587-5B7A-CDDF-FB38-6532D1BCC96D}"/>
              </a:ext>
            </a:extLst>
          </p:cNvPr>
          <p:cNvSpPr txBox="1"/>
          <p:nvPr/>
        </p:nvSpPr>
        <p:spPr>
          <a:xfrm>
            <a:off x="9584588" y="244114"/>
            <a:ext cx="2849488" cy="658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先进编译实验室</a:t>
            </a:r>
            <a:endParaRPr lang="en-US" altLang="zh-CN" sz="16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Advanced Compiler</a:t>
            </a:r>
          </a:p>
        </p:txBody>
      </p:sp>
      <p:sp>
        <p:nvSpPr>
          <p:cNvPr id="10" name="流程图: 接点 9">
            <a:extLst>
              <a:ext uri="{FF2B5EF4-FFF2-40B4-BE49-F238E27FC236}">
                <a16:creationId xmlns:a16="http://schemas.microsoft.com/office/drawing/2014/main" id="{3C9909E8-D45B-195A-BC93-682099FA98B7}"/>
              </a:ext>
            </a:extLst>
          </p:cNvPr>
          <p:cNvSpPr/>
          <p:nvPr/>
        </p:nvSpPr>
        <p:spPr>
          <a:xfrm>
            <a:off x="9005494" y="56970"/>
            <a:ext cx="1055401" cy="1018793"/>
          </a:xfrm>
          <a:prstGeom prst="flowChartConnector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6855F79-68CF-DE90-AF5F-730B2FAE7FD1}"/>
              </a:ext>
            </a:extLst>
          </p:cNvPr>
          <p:cNvSpPr txBox="1"/>
          <p:nvPr/>
        </p:nvSpPr>
        <p:spPr>
          <a:xfrm rot="19532560">
            <a:off x="2156656" y="2905128"/>
            <a:ext cx="2849488" cy="658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b="1" dirty="0">
                <a:solidFill>
                  <a:schemeClr val="bg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先进编译实验室</a:t>
            </a:r>
            <a:endParaRPr lang="en-US" altLang="zh-CN" sz="1600" b="1" dirty="0">
              <a:solidFill>
                <a:schemeClr val="bg1">
                  <a:lumMod val="7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600" b="1" dirty="0">
                <a:solidFill>
                  <a:schemeClr val="bg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Advanced Compiler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3FF9E8D-03A6-B015-98B7-8AD45A6F7EBD}"/>
              </a:ext>
            </a:extLst>
          </p:cNvPr>
          <p:cNvSpPr txBox="1"/>
          <p:nvPr/>
        </p:nvSpPr>
        <p:spPr>
          <a:xfrm rot="19456111">
            <a:off x="5562600" y="2841015"/>
            <a:ext cx="6096000" cy="7288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800" b="1" dirty="0">
                <a:solidFill>
                  <a:schemeClr val="bg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先进编译实验室</a:t>
            </a:r>
            <a:endParaRPr lang="en-US" altLang="zh-CN" sz="1800" b="1" dirty="0">
              <a:solidFill>
                <a:schemeClr val="bg1">
                  <a:lumMod val="7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800" b="1" dirty="0">
                <a:solidFill>
                  <a:schemeClr val="bg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Advanced Compiler</a:t>
            </a:r>
          </a:p>
        </p:txBody>
      </p:sp>
    </p:spTree>
    <p:extLst>
      <p:ext uri="{BB962C8B-B14F-4D97-AF65-F5344CB8AC3E}">
        <p14:creationId xmlns:p14="http://schemas.microsoft.com/office/powerpoint/2010/main" val="2793669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108849" tIns="54424" rIns="108849" bIns="54424">
        <a:spAutoFit/>
      </a:bodyPr>
      <a:lstStyle>
        <a:defPPr marL="285750" indent="-285750">
          <a:lnSpc>
            <a:spcPct val="150000"/>
          </a:lnSpc>
          <a:buFont typeface="Wingdings" panose="05000000000000000000" pitchFamily="2" charset="2"/>
          <a:buChar char="l"/>
          <a:defRPr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8470</TotalTime>
  <Words>4446</Words>
  <Application>Microsoft Office PowerPoint</Application>
  <PresentationFormat>宽屏</PresentationFormat>
  <Paragraphs>473</Paragraphs>
  <Slides>11</Slides>
  <Notes>11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11</vt:i4>
      </vt:variant>
    </vt:vector>
  </HeadingPairs>
  <TitlesOfParts>
    <vt:vector size="22" baseType="lpstr">
      <vt:lpstr>等线</vt:lpstr>
      <vt:lpstr>等线 Light</vt:lpstr>
      <vt:lpstr>华文中宋</vt:lpstr>
      <vt:lpstr>微软雅黑</vt:lpstr>
      <vt:lpstr>Arial</vt:lpstr>
      <vt:lpstr>Calibri</vt:lpstr>
      <vt:lpstr>Impact</vt:lpstr>
      <vt:lpstr>Times New Roman</vt:lpstr>
      <vt:lpstr>Office 主题​​</vt:lpstr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Lei Wang</cp:lastModifiedBy>
  <cp:revision>169</cp:revision>
  <dcterms:created xsi:type="dcterms:W3CDTF">2022-08-02T03:32:11Z</dcterms:created>
  <dcterms:modified xsi:type="dcterms:W3CDTF">2024-09-14T06:52:44Z</dcterms:modified>
</cp:coreProperties>
</file>