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</p:sldMasterIdLst>
  <p:notesMasterIdLst>
    <p:notesMasterId r:id="rId13"/>
  </p:notesMasterIdLst>
  <p:sldIdLst>
    <p:sldId id="263" r:id="rId4"/>
    <p:sldId id="257" r:id="rId5"/>
    <p:sldId id="258" r:id="rId6"/>
    <p:sldId id="259" r:id="rId7"/>
    <p:sldId id="265" r:id="rId8"/>
    <p:sldId id="260" r:id="rId9"/>
    <p:sldId id="261" r:id="rId10"/>
    <p:sldId id="262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3A4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9" autoAdjust="0"/>
    <p:restoredTop sz="84615" autoAdjust="0"/>
  </p:normalViewPr>
  <p:slideViewPr>
    <p:cSldViewPr snapToGrid="0">
      <p:cViewPr varScale="1">
        <p:scale>
          <a:sx n="80" d="100"/>
          <a:sy n="80" d="100"/>
        </p:scale>
        <p:origin x="6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637;&#24320;&#25928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Sheet1!$A$29</c:f>
              <c:strCache>
                <c:ptCount val="1"/>
                <c:pt idx="0">
                  <c:v>时间(us)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9DB-42E9-A929-9C9A1DE46AAE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9DB-42E9-A929-9C9A1DE46AA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zh-CN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Sheet1!$B$28:$C$28</c:f>
              <c:strCache>
                <c:ptCount val="2"/>
                <c:pt idx="0">
                  <c:v>循环合并前</c:v>
                </c:pt>
                <c:pt idx="1">
                  <c:v>循环合并后</c:v>
                </c:pt>
              </c:strCache>
            </c:strRef>
          </c:cat>
          <c:val>
            <c:numRef>
              <c:f>Sheet1!$B$29:$C$29</c:f>
              <c:numCache>
                <c:formatCode>General</c:formatCode>
                <c:ptCount val="2"/>
                <c:pt idx="0">
                  <c:v>561</c:v>
                </c:pt>
                <c:pt idx="1">
                  <c:v>369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9DB-42E9-A929-9C9A1DE46A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6845679"/>
        <c:axId val="788125554"/>
      </c:barChart>
      <c:catAx>
        <c:axId val="96845679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788125554"/>
        <c:crosses val="autoZero"/>
        <c:auto val="1"/>
        <c:lblAlgn val="ctr"/>
        <c:lblOffset val="100"/>
        <c:noMultiLvlLbl val="0"/>
      </c:catAx>
      <c:valAx>
        <c:axId val="78812555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968456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3A4795"/>
      </a:solidFill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2CF4-5C76-491D-AC42-4B1286DCACC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9EFA-1D6C-4D47-BDAC-FD207C1A4D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754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284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10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66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0940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325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57602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054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58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096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81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09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924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658887" y="5464966"/>
            <a:ext cx="8874224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40" normalizeH="0" baseline="0" noProof="0" dirty="0">
                <a:ln w="285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热烈欢迎各位专家领导莅临指导</a:t>
            </a:r>
            <a:endParaRPr kumimoji="0" lang="en-US" sz="4800" b="1" i="0" u="none" strike="noStrike" kern="1200" cap="none" spc="40" normalizeH="0" baseline="0" noProof="0" dirty="0">
              <a:ln w="285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386904" y="404664"/>
            <a:ext cx="461665" cy="1561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军民融合专题</a:t>
            </a:r>
            <a:endParaRPr kumimoji="0" lang="en-US" sz="18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4923343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0648"/>
            <a:ext cx="12192000" cy="4959343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4680" y="0"/>
            <a:ext cx="12216680" cy="714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613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 userDrawn="1"/>
        </p:nvSpPr>
        <p:spPr>
          <a:xfrm>
            <a:off x="767408" y="83671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6" name="矩形 35"/>
          <p:cNvSpPr/>
          <p:nvPr userDrawn="1"/>
        </p:nvSpPr>
        <p:spPr>
          <a:xfrm>
            <a:off x="9637358" y="346070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分享内容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CONTENTS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23392" y="1450699"/>
            <a:ext cx="4035357" cy="419549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5623220" y="2110419"/>
            <a:ext cx="5971437" cy="784636"/>
            <a:chOff x="1537511" y="1628159"/>
            <a:chExt cx="5971437" cy="78463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46" name="组合 45"/>
              <p:cNvGrpSpPr/>
              <p:nvPr userDrawn="1"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50" name="矩形 49"/>
                <p:cNvSpPr/>
                <p:nvPr userDrawn="1"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51" name="矩形 5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 userDrawn="1"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48" name="椭圆 4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584932" y="1628159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前端</a:t>
              </a:r>
            </a:p>
          </p:txBody>
        </p:sp>
      </p:grpSp>
      <p:grpSp>
        <p:nvGrpSpPr>
          <p:cNvPr id="83" name="组合 82"/>
          <p:cNvGrpSpPr/>
          <p:nvPr userDrawn="1"/>
        </p:nvGrpSpPr>
        <p:grpSpPr>
          <a:xfrm>
            <a:off x="5833405" y="3179693"/>
            <a:ext cx="5985786" cy="784682"/>
            <a:chOff x="1537511" y="1628113"/>
            <a:chExt cx="5971436" cy="784682"/>
          </a:xfrm>
        </p:grpSpPr>
        <p:grpSp>
          <p:nvGrpSpPr>
            <p:cNvPr id="84" name="组合 83"/>
            <p:cNvGrpSpPr/>
            <p:nvPr userDrawn="1"/>
          </p:nvGrpSpPr>
          <p:grpSpPr>
            <a:xfrm>
              <a:off x="1537511" y="1631288"/>
              <a:ext cx="5971436" cy="781507"/>
              <a:chOff x="1537511" y="1631288"/>
              <a:chExt cx="5971437" cy="78150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928263" y="1709439"/>
                <a:ext cx="5580685" cy="625475"/>
                <a:chOff x="460127" y="312440"/>
                <a:chExt cx="5580685" cy="62547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60127" y="312440"/>
                  <a:ext cx="5356688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91" name="矩形 9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503837" y="341015"/>
                  <a:ext cx="5289540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88" name="椭圆 8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2584650" y="1628113"/>
              <a:ext cx="46991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5578135" y="4262368"/>
            <a:ext cx="6015886" cy="784682"/>
            <a:chOff x="1537511" y="1628113"/>
            <a:chExt cx="6001464" cy="784682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537511" y="1631288"/>
              <a:ext cx="6001464" cy="781507"/>
              <a:chOff x="1537511" y="1631288"/>
              <a:chExt cx="6001465" cy="7815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928263" y="1709439"/>
                <a:ext cx="5610713" cy="625475"/>
                <a:chOff x="460127" y="312440"/>
                <a:chExt cx="5610713" cy="62547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60127" y="312440"/>
                  <a:ext cx="5610713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8" name="矩形 7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03837" y="341015"/>
                  <a:ext cx="5565736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11" name="椭圆 10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635961" y="1628113"/>
              <a:ext cx="4759951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后端</a:t>
              </a: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840482" y="33391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中端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528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032" y1="21498" x2="76968" y2="73941"/>
                        <a14:foregroundMark x1="48397" y1="17264" x2="44898" y2="85016"/>
                        <a14:foregroundMark x1="22449" y1="75896" x2="77259" y2="34853"/>
                        <a14:foregroundMark x1="69388" y1="25407" x2="16327" y2="61564"/>
                        <a14:foregroundMark x1="16910" y1="40717" x2="60641" y2="85342"/>
                        <a14:foregroundMark x1="76385" y1="33876" x2="79009" y2="67752"/>
                        <a14:foregroundMark x1="66764" y1="24756" x2="27988" y2="21824"/>
                        <a14:foregroundMark x1="56560" y1="40065" x2="65306" y2="35831"/>
                        <a14:backgroundMark x1="22741" y1="21173" x2="22741" y2="2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99392"/>
            <a:ext cx="2091055" cy="1871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96755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6136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项目综述</a:t>
            </a:r>
          </a:p>
        </p:txBody>
      </p:sp>
    </p:spTree>
    <p:extLst>
      <p:ext uri="{BB962C8B-B14F-4D97-AF65-F5344CB8AC3E}">
        <p14:creationId xmlns:p14="http://schemas.microsoft.com/office/powerpoint/2010/main" val="172811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</a:p>
        </p:txBody>
      </p:sp>
    </p:spTree>
    <p:extLst>
      <p:ext uri="{BB962C8B-B14F-4D97-AF65-F5344CB8AC3E}">
        <p14:creationId xmlns:p14="http://schemas.microsoft.com/office/powerpoint/2010/main" val="18048106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33673563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-OpenMP Offload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135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11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代码自动生成工具</a:t>
            </a:r>
          </a:p>
        </p:txBody>
      </p:sp>
    </p:spTree>
    <p:extLst>
      <p:ext uri="{BB962C8B-B14F-4D97-AF65-F5344CB8AC3E}">
        <p14:creationId xmlns:p14="http://schemas.microsoft.com/office/powerpoint/2010/main" val="33030733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</p:spTree>
    <p:extLst>
      <p:ext uri="{BB962C8B-B14F-4D97-AF65-F5344CB8AC3E}">
        <p14:creationId xmlns:p14="http://schemas.microsoft.com/office/powerpoint/2010/main" val="1072170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2301404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  <p:sp>
        <p:nvSpPr>
          <p:cNvPr id="8" name="圆角矩形 2"/>
          <p:cNvSpPr/>
          <p:nvPr userDrawn="1"/>
        </p:nvSpPr>
        <p:spPr>
          <a:xfrm>
            <a:off x="2999656" y="333321"/>
            <a:ext cx="1296144" cy="462122"/>
          </a:xfrm>
          <a:prstGeom prst="roundRect">
            <a:avLst/>
          </a:prstGeom>
          <a:solidFill>
            <a:srgbClr val="C00000"/>
          </a:solidFill>
        </p:spPr>
        <p:txBody>
          <a:bodyPr wrap="square" lIns="108849" tIns="54424" rIns="108849" bIns="54424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42257775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t11318\桌面\setwalls.ru-8387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 userDrawn="1"/>
        </p:nvSpPr>
        <p:spPr>
          <a:xfrm>
            <a:off x="7104112" y="4293096"/>
            <a:ext cx="453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198094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719635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9342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02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1462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30121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925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03371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2613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69924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40945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75176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42698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795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64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424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806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71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6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956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700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6712"/>
            <a:ext cx="2736000" cy="180000"/>
          </a:xfrm>
          <a:prstGeom prst="rect">
            <a:avLst/>
          </a:prstGeom>
          <a:solidFill>
            <a:srgbClr val="3A4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36000" y="836712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098432" y="467380"/>
            <a:ext cx="1093568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fld id="{2EEF1883-7A0E-4F66-9932-E581691AD397}" type="slidenum"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862703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576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" fmla="*/ 0 w 4261582"/>
              <a:gd name="connsiteY0" fmla="*/ 0 h 7492075"/>
              <a:gd name="connsiteX1" fmla="*/ 4261582 w 4261582"/>
              <a:gd name="connsiteY1" fmla="*/ 11100 h 7492075"/>
              <a:gd name="connsiteX2" fmla="*/ 1647718 w 4261582"/>
              <a:gd name="connsiteY2" fmla="*/ 7492075 h 7492075"/>
              <a:gd name="connsiteX3" fmla="*/ 0 w 4261582"/>
              <a:gd name="connsiteY3" fmla="*/ 7492075 h 7492075"/>
              <a:gd name="connsiteX4" fmla="*/ 0 w 4261582"/>
              <a:gd name="connsiteY4" fmla="*/ 0 h 7492075"/>
              <a:gd name="connsiteX0" fmla="*/ 0 w 4261582"/>
              <a:gd name="connsiteY0" fmla="*/ 0 h 7503175"/>
              <a:gd name="connsiteX1" fmla="*/ 4261582 w 4261582"/>
              <a:gd name="connsiteY1" fmla="*/ 11100 h 7503175"/>
              <a:gd name="connsiteX2" fmla="*/ 1147825 w 4261582"/>
              <a:gd name="connsiteY2" fmla="*/ 7503175 h 7503175"/>
              <a:gd name="connsiteX3" fmla="*/ 0 w 4261582"/>
              <a:gd name="connsiteY3" fmla="*/ 7492075 h 7503175"/>
              <a:gd name="connsiteX4" fmla="*/ 0 w 4261582"/>
              <a:gd name="connsiteY4" fmla="*/ 0 h 7503175"/>
              <a:gd name="connsiteX0" fmla="*/ 0 w 4298258"/>
              <a:gd name="connsiteY0" fmla="*/ 0 h 7503175"/>
              <a:gd name="connsiteX1" fmla="*/ 4298258 w 4298258"/>
              <a:gd name="connsiteY1" fmla="*/ 241 h 7503175"/>
              <a:gd name="connsiteX2" fmla="*/ 1147825 w 4298258"/>
              <a:gd name="connsiteY2" fmla="*/ 7503175 h 7503175"/>
              <a:gd name="connsiteX3" fmla="*/ 0 w 4298258"/>
              <a:gd name="connsiteY3" fmla="*/ 7492075 h 7503175"/>
              <a:gd name="connsiteX4" fmla="*/ 0 w 4298258"/>
              <a:gd name="connsiteY4" fmla="*/ 0 h 7503175"/>
              <a:gd name="connsiteX0" fmla="*/ 0 w 4237129"/>
              <a:gd name="connsiteY0" fmla="*/ 0 h 7503175"/>
              <a:gd name="connsiteX1" fmla="*/ 4237129 w 4237129"/>
              <a:gd name="connsiteY1" fmla="*/ 241 h 7503175"/>
              <a:gd name="connsiteX2" fmla="*/ 1147825 w 4237129"/>
              <a:gd name="connsiteY2" fmla="*/ 7503175 h 7503175"/>
              <a:gd name="connsiteX3" fmla="*/ 0 w 4237129"/>
              <a:gd name="connsiteY3" fmla="*/ 7492075 h 7503175"/>
              <a:gd name="connsiteX4" fmla="*/ 0 w 4237129"/>
              <a:gd name="connsiteY4" fmla="*/ 0 h 7503175"/>
              <a:gd name="connsiteX0" fmla="*/ 0 w 4163775"/>
              <a:gd name="connsiteY0" fmla="*/ 0 h 7503175"/>
              <a:gd name="connsiteX1" fmla="*/ 4163775 w 4163775"/>
              <a:gd name="connsiteY1" fmla="*/ 11100 h 7503175"/>
              <a:gd name="connsiteX2" fmla="*/ 1147825 w 4163775"/>
              <a:gd name="connsiteY2" fmla="*/ 7503175 h 7503175"/>
              <a:gd name="connsiteX3" fmla="*/ 0 w 4163775"/>
              <a:gd name="connsiteY3" fmla="*/ 7492075 h 7503175"/>
              <a:gd name="connsiteX4" fmla="*/ 0 w 4163775"/>
              <a:gd name="connsiteY4" fmla="*/ 0 h 7503175"/>
              <a:gd name="connsiteX0" fmla="*/ 0 w 4139324"/>
              <a:gd name="connsiteY0" fmla="*/ 0 h 7503175"/>
              <a:gd name="connsiteX1" fmla="*/ 4139324 w 4139324"/>
              <a:gd name="connsiteY1" fmla="*/ 241 h 7503175"/>
              <a:gd name="connsiteX2" fmla="*/ 1147825 w 4139324"/>
              <a:gd name="connsiteY2" fmla="*/ 7503175 h 7503175"/>
              <a:gd name="connsiteX3" fmla="*/ 0 w 4139324"/>
              <a:gd name="connsiteY3" fmla="*/ 7492075 h 7503175"/>
              <a:gd name="connsiteX4" fmla="*/ 0 w 4139324"/>
              <a:gd name="connsiteY4" fmla="*/ 0 h 7503175"/>
              <a:gd name="connsiteX0" fmla="*/ 0 w 4188227"/>
              <a:gd name="connsiteY0" fmla="*/ 0 h 7503175"/>
              <a:gd name="connsiteX1" fmla="*/ 4188227 w 4188227"/>
              <a:gd name="connsiteY1" fmla="*/ 241 h 7503175"/>
              <a:gd name="connsiteX2" fmla="*/ 1147825 w 4188227"/>
              <a:gd name="connsiteY2" fmla="*/ 7503175 h 7503175"/>
              <a:gd name="connsiteX3" fmla="*/ 0 w 4188227"/>
              <a:gd name="connsiteY3" fmla="*/ 7492075 h 7503175"/>
              <a:gd name="connsiteX4" fmla="*/ 0 w 4188227"/>
              <a:gd name="connsiteY4" fmla="*/ 0 h 750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" fmla="*/ 0 w 9219111"/>
              <a:gd name="connsiteY0" fmla="*/ 0 h 7514276"/>
              <a:gd name="connsiteX1" fmla="*/ 9219111 w 9219111"/>
              <a:gd name="connsiteY1" fmla="*/ 0 h 7514276"/>
              <a:gd name="connsiteX2" fmla="*/ 505931 w 9219111"/>
              <a:gd name="connsiteY2" fmla="*/ 7514276 h 7514276"/>
              <a:gd name="connsiteX3" fmla="*/ 0 w 9219111"/>
              <a:gd name="connsiteY3" fmla="*/ 7492076 h 7514276"/>
              <a:gd name="connsiteX4" fmla="*/ 0 w 9219111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11341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492558"/>
              <a:gd name="connsiteX1" fmla="*/ 3603053 w 3603053"/>
              <a:gd name="connsiteY1" fmla="*/ 11341 h 7492558"/>
              <a:gd name="connsiteX2" fmla="*/ 518305 w 3603053"/>
              <a:gd name="connsiteY2" fmla="*/ 7492558 h 7492558"/>
              <a:gd name="connsiteX3" fmla="*/ 0 w 3603053"/>
              <a:gd name="connsiteY3" fmla="*/ 7492076 h 7492558"/>
              <a:gd name="connsiteX4" fmla="*/ 0 w 3603053"/>
              <a:gd name="connsiteY4" fmla="*/ 0 h 7492558"/>
              <a:gd name="connsiteX0" fmla="*/ 0 w 3603053"/>
              <a:gd name="connsiteY0" fmla="*/ 10376 h 7502934"/>
              <a:gd name="connsiteX1" fmla="*/ 3603053 w 3603053"/>
              <a:gd name="connsiteY1" fmla="*/ 0 h 7502934"/>
              <a:gd name="connsiteX2" fmla="*/ 518305 w 3603053"/>
              <a:gd name="connsiteY2" fmla="*/ 7502934 h 7502934"/>
              <a:gd name="connsiteX3" fmla="*/ 0 w 3603053"/>
              <a:gd name="connsiteY3" fmla="*/ 7502452 h 7502934"/>
              <a:gd name="connsiteX4" fmla="*/ 0 w 3603053"/>
              <a:gd name="connsiteY4" fmla="*/ 10376 h 75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4548530" y="3039288"/>
            <a:ext cx="309494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17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循环合并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8572500" y="1127699"/>
            <a:ext cx="3460475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循环优化系列第二讲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5704479" y="4773143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3A4795"/>
                </a:solidFill>
                <a:latin typeface="微软雅黑" pitchFamily="34" charset="-122"/>
                <a:ea typeface="微软雅黑" pitchFamily="34" charset="-122"/>
              </a:rPr>
              <a:t>嘉宾：柴赟达</a:t>
            </a:r>
            <a:endParaRPr lang="zh-CN" altLang="en-US" sz="5333" b="1" dirty="0">
              <a:solidFill>
                <a:srgbClr val="3A4795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DE8351B-3754-5E60-517E-747AB3A34717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F284CB9-FC09-423D-87D1-FBCC924E26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47CEEA60-48EA-979D-CC28-EC82CF7CD886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DE0B11-4C11-F430-29B9-7A201A8DB137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74C36FF-0F31-3B0E-F95B-EB89FEAB7B67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020EF66-1989-0BFB-972A-ADE4BFD28117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3AFFC4F-7777-0EC6-C3A5-E66CD9C19982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413183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循环合并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837" y="1092788"/>
            <a:ext cx="17729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基础概念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</a:p>
        </p:txBody>
      </p:sp>
      <p:sp>
        <p:nvSpPr>
          <p:cNvPr id="2" name="矩形 1"/>
          <p:cNvSpPr/>
          <p:nvPr/>
        </p:nvSpPr>
        <p:spPr>
          <a:xfrm>
            <a:off x="226837" y="3453119"/>
            <a:ext cx="576406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优点：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减小循环的迭代开销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增强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数据重用，</a:t>
            </a:r>
            <a:r>
              <a:rPr lang="en-US" altLang="zh-CN" sz="1400" dirty="0" err="1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寄存器重用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减小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并行化的启动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开销，消除合并前多个循环间的线程同步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开销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140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增加循环优化的范围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017523" y="2068124"/>
            <a:ext cx="3920246" cy="1387006"/>
            <a:chOff x="4075889" y="2205149"/>
            <a:chExt cx="3920246" cy="1387006"/>
          </a:xfrm>
        </p:grpSpPr>
        <p:sp>
          <p:nvSpPr>
            <p:cNvPr id="3" name="矩形 2"/>
            <p:cNvSpPr/>
            <p:nvPr/>
          </p:nvSpPr>
          <p:spPr>
            <a:xfrm>
              <a:off x="4075889" y="2205149"/>
              <a:ext cx="1883922" cy="1384995"/>
            </a:xfrm>
            <a:prstGeom prst="rect">
              <a:avLst/>
            </a:prstGeom>
            <a:ln>
              <a:solidFill>
                <a:srgbClr val="3A4795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109728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  <a:sym typeface="+mn-ea"/>
                </a:rPr>
                <a:t> for (i = 0; i &lt; N; i++)</a:t>
              </a:r>
            </a:p>
            <a:p>
              <a:pPr marL="0" marR="0" lvl="0" indent="0" algn="l" defTabSz="109728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  <a:sym typeface="+mn-ea"/>
                </a:rPr>
                <a:t>        x[i] = a[i] + b[i];</a:t>
              </a:r>
            </a:p>
            <a:p>
              <a:pPr marL="0" marR="0" lvl="0" indent="0" algn="l" defTabSz="109728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  <a:sym typeface="+mn-ea"/>
                </a:rPr>
                <a:t> for (i = 0; i &lt; N; i++)</a:t>
              </a:r>
            </a:p>
            <a:p>
              <a:pPr marL="0" marR="0" lvl="0" indent="0" algn="l" defTabSz="109728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n-NO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  <a:sym typeface="+mn-ea"/>
                </a:rPr>
                <a:t>        y[i] = a[i] - b[i];</a:t>
              </a:r>
            </a:p>
          </p:txBody>
        </p:sp>
        <p:sp>
          <p:nvSpPr>
            <p:cNvPr id="4" name="矩形 3"/>
            <p:cNvSpPr/>
            <p:nvPr/>
          </p:nvSpPr>
          <p:spPr>
            <a:xfrm>
              <a:off x="5959811" y="2207160"/>
              <a:ext cx="2036324" cy="1384995"/>
            </a:xfrm>
            <a:prstGeom prst="rect">
              <a:avLst/>
            </a:prstGeom>
            <a:ln>
              <a:solidFill>
                <a:srgbClr val="3A4795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for (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= 0;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&lt; N; 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++) {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    x[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 = a[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 + b[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        y[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 = a[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 - b[</a:t>
              </a:r>
              <a:r>
                <a:rPr kumimoji="0" lang="en-US" altLang="zh-CN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];</a:t>
              </a:r>
            </a:p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charset="0"/>
                  <a:ea typeface="宋体" panose="02010600030101010101" pitchFamily="2" charset="-122"/>
                  <a:cs typeface="+mn-cs"/>
                </a:rPr>
                <a:t>}</a:t>
              </a:r>
            </a:p>
          </p:txBody>
        </p:sp>
      </p:grpSp>
      <p:sp>
        <p:nvSpPr>
          <p:cNvPr id="10" name="矩形 9"/>
          <p:cNvSpPr/>
          <p:nvPr/>
        </p:nvSpPr>
        <p:spPr>
          <a:xfrm>
            <a:off x="505837" y="1437781"/>
            <a:ext cx="937158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循环合并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Loop Fusion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是将具有相同迭代空间的两个循环合成一个循环的过程，属于语句层次的循环变换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473DF6-88D8-FBAB-A375-DDF13FB319D6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C3975E-4F4F-D33B-455D-9F581FC3A5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372C75BD-4123-9CE0-897D-9B4254A43878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2B5CE72-1E34-2ADF-D42E-6AA207C0D7B9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772D0221-948D-6AB3-0143-BDD95CC6853C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0CFF456-C229-44DB-C169-B944FDAFEAB6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60DE79F-10FC-5063-9325-20140E17F096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06802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循环合并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47779" y="1144531"/>
            <a:ext cx="9990455" cy="4181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循环合并的合法性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7778" y="1539835"/>
            <a:ext cx="1192406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不能违反原来的依赖关系图。如果两个循环之间存在一条循环无关的依赖路径，这条路径包含一个未与它们合并的循环语句，则它们不能被合并。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不能产生新的依赖。如果两个循环之间存在一个阻止合并的依赖，则它们不能被合并。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03503" y="2386049"/>
            <a:ext cx="2788597" cy="138499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&lt;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++)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A[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= B[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+ C;//S1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语句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for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&lt;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++)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D[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= A[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+ 1] + E;//S2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语句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571652" y="2383879"/>
            <a:ext cx="2655652" cy="138499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N;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 {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A[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B[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+ C;//S1语句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D[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A[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+ 1] + E;//S2语句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6957" y="4188103"/>
            <a:ext cx="1321688" cy="174000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5349766" y="2931073"/>
            <a:ext cx="819806" cy="407280"/>
            <a:chOff x="5349766" y="2931073"/>
            <a:chExt cx="819806" cy="407280"/>
          </a:xfrm>
        </p:grpSpPr>
        <p:sp>
          <p:nvSpPr>
            <p:cNvPr id="12" name="右箭头 11"/>
            <p:cNvSpPr/>
            <p:nvPr/>
          </p:nvSpPr>
          <p:spPr>
            <a:xfrm>
              <a:off x="5349766" y="3016468"/>
              <a:ext cx="819806" cy="241738"/>
            </a:xfrm>
            <a:prstGeom prst="rightArrow">
              <a:avLst>
                <a:gd name="adj1" fmla="val 50000"/>
                <a:gd name="adj2" fmla="val 52174"/>
              </a:avLst>
            </a:prstGeom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509751" y="2931073"/>
              <a:ext cx="435014" cy="407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5509751" y="2931073"/>
              <a:ext cx="435014" cy="407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228" y="4188103"/>
            <a:ext cx="1510500" cy="174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5699EE0-D890-0B61-821B-4301DEC37B30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9BA7EF5-18C9-A9D7-AFBF-A9D77579EC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700BD0EA-FA19-7CB8-EA9F-C375AFFE8F3A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6061A12-8434-2AB3-188D-068B5B71DFF8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3A253D27-73CB-711A-DCA8-49B1F3E61991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0FA2014-F2B9-73B4-06B4-9664DC6B5919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25AA6FA-17E2-AD44-8ED7-FD276FE508D2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259313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循环合并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84826" y="1179230"/>
            <a:ext cx="9990455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循环合并的有利性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404269" y="2442216"/>
            <a:ext cx="2398959" cy="1384995"/>
          </a:xfrm>
          <a:prstGeom prst="rect">
            <a:avLst/>
          </a:prstGeom>
          <a:noFill/>
          <a:ln>
            <a:solidFill>
              <a:srgbClr val="3A479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for (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&lt; N;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++)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A[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= B[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+ 1;//S1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for (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&lt; N;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++)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C[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= A[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+ C[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- 1];//S2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49802" y="1597421"/>
            <a:ext cx="1098992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循环合并的一个重要应用场景为并行化，但并不是所有循环合并都可以给并行化带来收益，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有以下两种情况：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分离限制：当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一个并行循环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一个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串行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循环合并</a:t>
            </a: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时，结果必然是串行执行的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49800" y="4186692"/>
            <a:ext cx="10228709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2"/>
              <a:tabLst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阻止并行性的依赖限制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当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两个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都可并行的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存在一个阻止并行的依赖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，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进行循环合并后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该依赖被合并后的循环携带。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404269" y="4781894"/>
            <a:ext cx="2398959" cy="1384995"/>
          </a:xfrm>
          <a:prstGeom prst="rect">
            <a:avLst/>
          </a:prstGeom>
          <a:noFill/>
          <a:ln>
            <a:solidFill>
              <a:srgbClr val="3A479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 (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N;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A[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+ 1] = B[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+ C;//S1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for (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1;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N;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D[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A[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+ E;//S2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716110" y="2442216"/>
            <a:ext cx="2398959" cy="1384995"/>
          </a:xfrm>
          <a:prstGeom prst="rect">
            <a:avLst/>
          </a:prstGeom>
          <a:noFill/>
          <a:ln>
            <a:solidFill>
              <a:srgbClr val="3A479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for (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&lt; N;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++)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{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A[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= B[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+ 1;//S1</a:t>
            </a: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= A[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] + C[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- 1];//S2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5349766" y="2931073"/>
            <a:ext cx="819806" cy="407280"/>
            <a:chOff x="5349766" y="2931073"/>
            <a:chExt cx="819806" cy="407280"/>
          </a:xfrm>
        </p:grpSpPr>
        <p:sp>
          <p:nvSpPr>
            <p:cNvPr id="4" name="右箭头 3"/>
            <p:cNvSpPr/>
            <p:nvPr/>
          </p:nvSpPr>
          <p:spPr>
            <a:xfrm>
              <a:off x="5349766" y="3016468"/>
              <a:ext cx="819806" cy="241738"/>
            </a:xfrm>
            <a:prstGeom prst="rightArrow">
              <a:avLst>
                <a:gd name="adj1" fmla="val 50000"/>
                <a:gd name="adj2" fmla="val 52174"/>
              </a:avLst>
            </a:prstGeom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flipV="1">
              <a:off x="5509751" y="2931073"/>
              <a:ext cx="435014" cy="407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509751" y="2931073"/>
              <a:ext cx="435014" cy="4072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8" name="右箭头 17"/>
          <p:cNvSpPr/>
          <p:nvPr/>
        </p:nvSpPr>
        <p:spPr>
          <a:xfrm>
            <a:off x="5349766" y="5297451"/>
            <a:ext cx="819806" cy="241738"/>
          </a:xfrm>
          <a:prstGeom prst="rightArrow">
            <a:avLst>
              <a:gd name="adj1" fmla="val 50000"/>
              <a:gd name="adj2" fmla="val 52174"/>
            </a:avLst>
          </a:prstGeom>
          <a:ln>
            <a:solidFill>
              <a:srgbClr val="3A4795"/>
            </a:solidFill>
          </a:ln>
        </p:spPr>
        <p:txBody>
          <a:bodyPr wrap="square" lIns="108849" tIns="54424" rIns="108849" bIns="54424" rtlCol="0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716110" y="4781894"/>
            <a:ext cx="2398959" cy="1384995"/>
          </a:xfrm>
          <a:prstGeom prst="rect">
            <a:avLst/>
          </a:prstGeom>
          <a:noFill/>
          <a:ln>
            <a:solidFill>
              <a:srgbClr val="3A4795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09728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for (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= 1;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&lt; N; </a:t>
            </a:r>
            <a:r>
              <a:rPr kumimoji="0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kumimoji="0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++)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{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0" defTabSz="109728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A[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+ 1] = B[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+ C;//S1</a:t>
            </a:r>
          </a:p>
          <a:p>
            <a:pPr lvl="0" defTabSz="109728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D[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+ E;//S2</a:t>
            </a:r>
          </a:p>
          <a:p>
            <a:pPr lvl="0" defTabSz="1097280">
              <a:lnSpc>
                <a:spcPct val="150000"/>
              </a:lnSpc>
              <a:defRPr/>
            </a:pPr>
            <a:r>
              <a:rPr lang="en-US" altLang="zh-CN" sz="1400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5509751" y="5212056"/>
            <a:ext cx="435014" cy="407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509751" y="5212056"/>
            <a:ext cx="435014" cy="40728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607" y="4781894"/>
            <a:ext cx="1321688" cy="1740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1982766-1B0F-763D-5A51-813E4055EC33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27719A-C980-D115-8C06-2C0C565A6A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1F2DB727-226D-8EBE-B082-4FBABAF8D94D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041FF3F-7610-7BD9-E798-7FBA8A7BDC78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032898B8-1FF5-BD98-EF2A-1F2912135DB1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0F3F5F0-B4B9-9A29-DCD3-55103477794F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41C599-DE65-709C-4EA3-863E95DB098A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9671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循环合并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50180" y="975157"/>
            <a:ext cx="6045820" cy="144655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优化效果</a:t>
            </a:r>
            <a:endParaRPr lang="en-US" altLang="zh-CN" sz="16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1097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测试环境：</a:t>
            </a:r>
            <a:r>
              <a:rPr lang="it-IT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Hygon C86 7185 32-core Processor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x86_64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1097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编译器版本：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llvm-13</a:t>
            </a:r>
          </a:p>
          <a:p>
            <a:pPr defTabSz="1097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测试例：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80104" y="2089896"/>
            <a:ext cx="5676770" cy="4616648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time.h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#define N 51200 </a:t>
            </a:r>
          </a:p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a[N], b[N], x[N], y[N];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timeval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time_start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time_end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rand()%100;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rand()%100;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gettimeofday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time_start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x[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y[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-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gettimeofday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time_end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NULL);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("unroll used time %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us\n",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time_end.tv_usec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time_start.tv_usec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x[4]);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("%d\n", y[3]);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图表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9874590"/>
              </p:ext>
            </p:extLst>
          </p:nvPr>
        </p:nvGraphicFramePr>
        <p:xfrm>
          <a:off x="7776681" y="4020494"/>
          <a:ext cx="3239135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3C616221-5A99-E1B4-F796-4070D7D73F49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FED939-148D-CD02-6525-A989F2D266D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6EB2421A-8986-8F25-AA57-A4F5FAB0BA36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2EBD93-4922-797A-C30A-B42793AEC772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C8263EFC-ABEC-0249-3B0C-5DA2B163ED64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1FEC06-5268-6AE3-E81B-0A19CB0501B8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46B943-861C-E424-54DA-316F17A17139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000517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循环合并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50180" y="1066700"/>
            <a:ext cx="2251586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编译器中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循环合并</a:t>
            </a:r>
          </a:p>
        </p:txBody>
      </p:sp>
      <p:sp>
        <p:nvSpPr>
          <p:cNvPr id="2" name="矩形 1"/>
          <p:cNvSpPr/>
          <p:nvPr/>
        </p:nvSpPr>
        <p:spPr>
          <a:xfrm>
            <a:off x="50179" y="1405254"/>
            <a:ext cx="81471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中进行循环合并需要满足以下条件：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两个循环必须相邻，即两个循环之间不能有语句。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两个循环必须有相同的迭代次数。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循环必须是等价的控制流，如果一个循环执行，另一个循环也保证执行。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循环之间不能有负距离依赖关系，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比如两个循环，当第二个循环的迭代次数为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时，使用第一个循环在未来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m+n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次迭代时计算的值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 &gt; 0)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777664"/>
              </p:ext>
            </p:extLst>
          </p:nvPr>
        </p:nvGraphicFramePr>
        <p:xfrm>
          <a:off x="2301766" y="4745426"/>
          <a:ext cx="6747642" cy="14833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3373821">
                  <a:extLst>
                    <a:ext uri="{9D8B030D-6E8A-4147-A177-3AD203B41FA5}">
                      <a16:colId xmlns:a16="http://schemas.microsoft.com/office/drawing/2014/main" val="3184875314"/>
                    </a:ext>
                  </a:extLst>
                </a:gridCol>
                <a:gridCol w="3373821">
                  <a:extLst>
                    <a:ext uri="{9D8B030D-6E8A-4147-A177-3AD203B41FA5}">
                      <a16:colId xmlns:a16="http://schemas.microsoft.com/office/drawing/2014/main" val="16830564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选项</a:t>
                      </a:r>
                    </a:p>
                  </a:txBody>
                  <a:tcPr anchor="ctr">
                    <a:solidFill>
                      <a:srgbClr val="3A479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</a:p>
                  </a:txBody>
                  <a:tcPr anchor="ctr">
                    <a:solidFill>
                      <a:srgbClr val="3A47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1057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-fproactive-loop-fusion-analysis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打开循环合并分析遍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354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-fproactive-loop-fusion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打开循环合并优化遍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571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-loop-fusion </a:t>
                      </a:r>
                      <a:endParaRPr lang="zh-CN" altLang="en-US" sz="14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</a:t>
                      </a:r>
                      <a:r>
                        <a:rPr lang="en-US" altLang="zh-CN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opt</a:t>
                      </a:r>
                      <a:r>
                        <a:rPr lang="zh-CN" altLang="en-US" sz="14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工具对中间码进行循环合并优化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552578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526755" y="3490204"/>
            <a:ext cx="2843343" cy="954107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B[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C;//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D[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+ 4] + E;//L</a:t>
            </a:r>
            <a:r>
              <a:rPr lang="en-US" altLang="zh-CN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6590" y="1108434"/>
            <a:ext cx="1808148" cy="351621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1300" y="1041282"/>
            <a:ext cx="1575414" cy="36505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D4F6547-A10F-DC97-97D5-355F20607518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F156EAB-E77F-5A73-E540-F0386E6FC98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F311DDE9-B8C4-18B0-4FE0-DE41C33439BA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B6CF1C-BF54-1394-5924-263899487FB5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F06DE6B-7A7B-11E8-072E-AD9EB3F39228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597B948-1EDE-49A3-B881-D789DF7E4908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5420CB9-4191-B309-3BD0-4D36CCCD444B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437153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循环合并</a:t>
            </a:r>
          </a:p>
        </p:txBody>
      </p:sp>
      <p:sp>
        <p:nvSpPr>
          <p:cNvPr id="3" name="TextBox 8"/>
          <p:cNvSpPr txBox="1"/>
          <p:nvPr/>
        </p:nvSpPr>
        <p:spPr>
          <a:xfrm>
            <a:off x="0" y="973273"/>
            <a:ext cx="209393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编译器中的循环合并</a:t>
            </a:r>
          </a:p>
        </p:txBody>
      </p:sp>
      <p:sp>
        <p:nvSpPr>
          <p:cNvPr id="4" name="矩形 3"/>
          <p:cNvSpPr/>
          <p:nvPr/>
        </p:nvSpPr>
        <p:spPr>
          <a:xfrm>
            <a:off x="50180" y="1427667"/>
            <a:ext cx="5302870" cy="536400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bb7:           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%bb, %bb14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%.014 = phi i32 [ 0, %bb ], [ %tmp15, %bb14 ]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%indvars.iv23 = phi i64 [ 0, %bb ], [ %indvars.iv.next3, %bb14 ]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i32 %.014, -3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%tmp8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i64 %indvars.iv23,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%tmp13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getelementptr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inbounds i32, i32*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i64 %indvars.iv23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store i32 %tmp12, i32* %tmp13, align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label %bb14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bb14:          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%indvars.iv.next3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i64 %indvars.iv23,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%tmp15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i32 %.014,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%exitcond4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 i64 %indvars.iv.next3,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i1 %exitcond4, label %bb7, label %bb17.preheader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bb17.preheader: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label %bb19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bb19:          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%bb17.preheader, %bb27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%.02 = phi i32 [ 0, %bb17.preheader ], [ %tmp28, %bb27 ]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%indvars.iv1 = phi i64 [ 0, %bb17.preheader ], [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indvars.iv.next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%bb27 ]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%tmp26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getelementptr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inbounds [1024 x i32], [1024 x i32]* @B, i64 0, i64 %indvars.iv1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store i32 %tmp25, i32* %tmp26, align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label %bb27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bb27:          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indvars.iv.next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i64 %indvars.iv1,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%tmp28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i32 %.02,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exitcond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 i64 %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indvars.iv.next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i1 %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exitcond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label %bb19, label %bb18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00775" y="1419159"/>
            <a:ext cx="5886450" cy="5078313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bb7:           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%bb27, %bb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%.014 = phi i32 [ 0, %bb ], [ %tmp15, %bb27 ]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%indvars.iv23 = phi i64 [ 0, %bb ], [ %indvars.iv.next3, %bb27 ]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%.02 = phi i32 [ 0, %bb ], [ %tmp28, %bb27 ]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%indvars.iv1 = phi i64 [ 0, %bb ], [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indvars.iv.next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%bb27 ]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tmp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i32 %.014, -3    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%tmp8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i64 %indvars.iv23,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%tmp13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getelementptr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inbounds i32, i32*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arg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i64 %indvars.iv23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store i32 %tmp12, i32* %tmp13, align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label %bb14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bb14:          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%indvars.iv.next3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i64 %indvars.iv23,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%tmp15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i32 %.014,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%exitcond4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 i64 %indvars.iv.next3,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i1 %exitcond4, label %bb19, label %bb19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bb19:          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%bb14, %bb14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%tmp26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getelementptr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inbounds [1024 x i32], [1024 x i32]* @B, i64 0, i64 %indvars.iv1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store i32 %tmp25, i32* %tmp26, align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label %bb27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bb27:                                             ;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preds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%bb19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indvars.iv.next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i64 %indvars.iv1,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%tmp28 = add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nsw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i32 %.02, 1                                                                                                                                                                   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exitcond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icmp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ne i64 %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indvars.iv.next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100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i1 %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exitcond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3A4795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label %bb7, label %bb18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07029" y="518878"/>
            <a:ext cx="2244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 -S -loop-fusion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file.ll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上弧形箭头 7"/>
          <p:cNvSpPr/>
          <p:nvPr/>
        </p:nvSpPr>
        <p:spPr>
          <a:xfrm>
            <a:off x="5014933" y="879845"/>
            <a:ext cx="1628719" cy="525409"/>
          </a:xfrm>
          <a:prstGeom prst="curvedDownArrow">
            <a:avLst/>
          </a:prstGeom>
          <a:solidFill>
            <a:srgbClr val="3A4795"/>
          </a:solidFill>
          <a:ln>
            <a:solidFill>
              <a:srgbClr val="3A4795"/>
            </a:solidFill>
          </a:ln>
        </p:spPr>
        <p:txBody>
          <a:bodyPr wrap="square" lIns="108849" tIns="54424" rIns="108849" bIns="54424" rtlCol="0" anchor="ctr">
            <a:spAutoFit/>
          </a:bodyPr>
          <a:lstStyle/>
          <a:p>
            <a:pPr marL="285750" marR="0" lvl="0" indent="-28575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3A479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D87236-C008-7F9C-6E4F-CBA0585E59B5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6E2D8D-14A0-6164-98FD-2D5844AE259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6FD5B9F3-4281-2F13-4982-C2A5A029BD3D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B6A406D-B86B-0075-2782-41C6A75EA54F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DE03F05-531D-E38C-4F3B-1376F9F032CC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8056905-6279-9C4F-AE36-C6CCCF33DA3B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45A12D1-FDC8-0700-3CFB-E41D4A1882BB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854649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107330" y="71046"/>
            <a:ext cx="2110353" cy="6617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编译器中</a:t>
            </a: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循环合并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对应生成的控制流图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4162" y="1208000"/>
            <a:ext cx="4461938" cy="472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04" y="193664"/>
            <a:ext cx="4461938" cy="6510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26577" y="2831772"/>
            <a:ext cx="22445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opt -S -loop-fusion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file.ll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5311554" y="3170326"/>
            <a:ext cx="1874569" cy="147068"/>
          </a:xfrm>
          <a:prstGeom prst="rightArrow">
            <a:avLst/>
          </a:prstGeom>
          <a:solidFill>
            <a:srgbClr val="5B9BD5"/>
          </a:solidFill>
          <a:ln>
            <a:solidFill>
              <a:srgbClr val="5B9BD5"/>
            </a:solidFill>
          </a:ln>
        </p:spPr>
        <p:txBody>
          <a:bodyPr wrap="square" lIns="108849" tIns="54424" rIns="108849" bIns="54424" rtlCol="0" anchor="ctr">
            <a:spAutoFit/>
          </a:bodyPr>
          <a:lstStyle/>
          <a:p>
            <a:pPr marL="285750" indent="-285750" algn="ctr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D1E134B-BFEE-01A4-412A-5460142B612B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CC710D9-F930-ACCC-1BC7-BE3FE299537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646EE6DD-E420-9032-F05A-C7808DA72725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5E01081-01B5-464A-2199-A5E446E6CFD7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AFB0D2C3-C496-9498-6E6D-94FB56B516C0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8121AAE-5474-2E91-322C-73BC172AA327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AE3159F-42EC-55A5-20FC-A4C63FADB08A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115163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3672" y="476672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分享完毕，感谢聆听！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3392" y="1556792"/>
            <a:ext cx="109452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[1] Kai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Nacke.Learn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LLVM 12, A beginner’s guide to learning LLVM compiler tools and core libraries with C++[M].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Packt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Publishing Ltd.,2021 </a:t>
            </a:r>
          </a:p>
          <a:p>
            <a:pPr lvl="0">
              <a:lnSpc>
                <a:spcPct val="150000"/>
              </a:lnSpc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[2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Optimizing Compilers for Modern Architectures: A Dependence-Based Approach [Book Review][J]. Computer,2002,35(4).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[3]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胡伟方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陈云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李颖颖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商建东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基于数据重用分析的多面体循环合并策略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,2021,48(12):49-58.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059AB51-7F93-4E24-6625-1F291387F946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B0AB07-377D-3337-F2B1-AE00BA14492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D2B1F9BA-99F3-2C8C-DC91-1B8664B3FBBC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CB3AD6-8E18-A440-7855-ACE9F93608AD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36CA341-3D74-69AF-D587-6AA57E930FAD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9458DA-15B2-B009-12E5-1515F77CB2D0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4C0799-43BD-56C3-F3CF-BE7996CA4A54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108690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108849" tIns="54424" rIns="108849" bIns="54424">
        <a:spAutoFit/>
      </a:bodyPr>
      <a:lstStyle>
        <a:defPPr marL="285750" indent="-285750">
          <a:lnSpc>
            <a:spcPct val="150000"/>
          </a:lnSpc>
          <a:buFont typeface="Wingdings" panose="05000000000000000000" pitchFamily="2" charset="2"/>
          <a:buChar char="l"/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11228</TotalTime>
  <Words>2079</Words>
  <Application>Microsoft Office PowerPoint</Application>
  <PresentationFormat>宽屏</PresentationFormat>
  <Paragraphs>246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等线</vt:lpstr>
      <vt:lpstr>等线 Light</vt:lpstr>
      <vt:lpstr>华文中宋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Lei Wang</cp:lastModifiedBy>
  <cp:revision>111</cp:revision>
  <dcterms:created xsi:type="dcterms:W3CDTF">2022-08-15T01:56:21Z</dcterms:created>
  <dcterms:modified xsi:type="dcterms:W3CDTF">2024-09-14T06:52:08Z</dcterms:modified>
</cp:coreProperties>
</file>