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3"/>
  </p:notesMasterIdLst>
  <p:sldIdLst>
    <p:sldId id="263" r:id="rId4"/>
    <p:sldId id="257" r:id="rId5"/>
    <p:sldId id="267" r:id="rId6"/>
    <p:sldId id="270" r:id="rId7"/>
    <p:sldId id="271" r:id="rId8"/>
    <p:sldId id="268" r:id="rId9"/>
    <p:sldId id="272" r:id="rId10"/>
    <p:sldId id="269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4" autoAdjust="0"/>
    <p:restoredTop sz="82634" autoAdjust="0"/>
  </p:normalViewPr>
  <p:slideViewPr>
    <p:cSldViewPr snapToGrid="0">
      <p:cViewPr varScale="1">
        <p:scale>
          <a:sx n="79" d="100"/>
          <a:sy n="79" d="100"/>
        </p:scale>
        <p:origin x="5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10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0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5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51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79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7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6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4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2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75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13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  <p:extLst>
      <p:ext uri="{BB962C8B-B14F-4D97-AF65-F5344CB8AC3E}">
        <p14:creationId xmlns:p14="http://schemas.microsoft.com/office/powerpoint/2010/main" val="172811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  <p:extLst>
      <p:ext uri="{BB962C8B-B14F-4D97-AF65-F5344CB8AC3E}">
        <p14:creationId xmlns:p14="http://schemas.microsoft.com/office/powerpoint/2010/main" val="1804810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367356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3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1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  <p:extLst>
      <p:ext uri="{BB962C8B-B14F-4D97-AF65-F5344CB8AC3E}">
        <p14:creationId xmlns:p14="http://schemas.microsoft.com/office/powerpoint/2010/main" val="3303073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  <p:extLst>
      <p:ext uri="{BB962C8B-B14F-4D97-AF65-F5344CB8AC3E}">
        <p14:creationId xmlns:p14="http://schemas.microsoft.com/office/powerpoint/2010/main" val="1072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422577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9809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1963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93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0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46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01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5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3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613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92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94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5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2698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1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5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62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57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717085" y="2837854"/>
            <a:ext cx="30949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17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循环分布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循环优化系列第三讲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5873034" y="4677975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嘉宾：柴赟达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52462A-8EE0-F22C-0456-49A7A7DE7691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0DCC8A-E3AD-FC05-9FDB-3A1DDAA7E4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0DF631B1-006A-EDA2-6CA3-33CF327DE838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EDDD2A-20F3-190B-7FCC-82DC6877D286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CA36ED8-A3DB-3553-0F8E-776F84F421EB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E75F4C-0AF9-96AA-6ED5-972F8DA3126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3D2D8D-87E4-45B3-E33E-7B4AAEF9E56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4131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226837" y="3916674"/>
            <a:ext cx="702063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lvl="0" indent="-2844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将一个串行循环转变为多个并行循环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indent="-2844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实现循环的部分并行化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indent="-2844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增加循环优化的范围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缺点：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indent="-2844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减小并行性粒度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indent="-2844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增加额外的通信和同步开销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4400" indent="-284400"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670" y="1476317"/>
            <a:ext cx="104472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循环分布，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Loop Distribute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，将一个循环分解为多个循环，且每个循环都有与原循环相同的迭代空间，但只包含原循环的语句子集，常用于分解出可向量化或者可并行化的循环，进而将可向量化部分的代码转为向量执行。</a:t>
            </a:r>
          </a:p>
        </p:txBody>
      </p:sp>
      <p:sp>
        <p:nvSpPr>
          <p:cNvPr id="8" name="矩形 7"/>
          <p:cNvSpPr/>
          <p:nvPr/>
        </p:nvSpPr>
        <p:spPr>
          <a:xfrm>
            <a:off x="2160616" y="2316236"/>
            <a:ext cx="2674372" cy="1169551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&lt; n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i++) { 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A[i] = i;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B[i] = 2 + B[i];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C[i] = 3 + C[i - 1];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6423516" y="2316236"/>
            <a:ext cx="2772697" cy="160043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&lt; n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i++){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A[i] = i;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B[i] = 2 + B[i];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i = 0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&lt; n</a:t>
            </a:r>
            <a:r>
              <a:rPr lang="zh-CN" altLang="n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i++){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C[i] = 3 + C[i - 1];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348FF4-D6C3-7614-D02C-4991AE756038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C4073-1700-A61C-8D5E-BB526E08E9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DDC62B4-36C9-B8A0-BFD9-36F2458D37A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94E4DC-531B-1E78-1A48-B68E7182EC10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90A10ABD-B053-0D4A-26A1-582C7683D82E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FBFAC-008F-1A32-E0EE-0A14DF4863FD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66BAE8-313F-DB4D-9B07-E26937C45DD5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0680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6" name="矩形 5"/>
          <p:cNvSpPr/>
          <p:nvPr/>
        </p:nvSpPr>
        <p:spPr>
          <a:xfrm>
            <a:off x="1941038" y="2030100"/>
            <a:ext cx="2792361" cy="205200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for(j=1;j&lt;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][j];//S1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][j-1] * 2;//S2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4758" y="2029242"/>
            <a:ext cx="2792361" cy="203132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for(j=1;j&lt;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][j];//S1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for(j=1;j&lt;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][j-1] * 2;//S2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85782" y="2643969"/>
            <a:ext cx="1083011" cy="412131"/>
            <a:chOff x="2800731" y="4984955"/>
            <a:chExt cx="1083011" cy="412131"/>
          </a:xfrm>
        </p:grpSpPr>
        <p:sp>
          <p:nvSpPr>
            <p:cNvPr id="16" name="右箭头 15"/>
            <p:cNvSpPr/>
            <p:nvPr/>
          </p:nvSpPr>
          <p:spPr>
            <a:xfrm>
              <a:off x="2800731" y="5188378"/>
              <a:ext cx="1052052" cy="208708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30227" y="4984955"/>
              <a:ext cx="1053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循环分布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0180" y="1046489"/>
            <a:ext cx="21459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循环分布的效果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5DAEFE-4C37-5BBB-699B-C2AB4671ACF6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B78F20-882B-7D05-E994-8B30252B67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317978F-D8A6-B044-62DB-C79E346035F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53B172-1465-804E-140F-1C9035C5268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E2E83A6-FA67-DF0D-2E4E-862CBE190954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4E55CB-3115-09E9-DB4A-29CCB35D224F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D7CC3C-5DA8-5BBE-4D47-B7FE8F66CA86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8418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2" name="矩形 1"/>
          <p:cNvSpPr/>
          <p:nvPr/>
        </p:nvSpPr>
        <p:spPr>
          <a:xfrm>
            <a:off x="336310" y="1767082"/>
            <a:ext cx="91331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若循环不是紧嵌套循环导致无法进行后续优化操作时，可以使用循环分布将循环体变换为紧嵌套循环。</a:t>
            </a:r>
          </a:p>
        </p:txBody>
      </p:sp>
      <p:sp>
        <p:nvSpPr>
          <p:cNvPr id="3" name="矩形 2"/>
          <p:cNvSpPr/>
          <p:nvPr/>
        </p:nvSpPr>
        <p:spPr>
          <a:xfrm>
            <a:off x="336310" y="2476972"/>
            <a:ext cx="4186813" cy="181588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D;//S1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 = 1; k &lt; N; k++)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* C[k][j];//S2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1169" y="2476972"/>
            <a:ext cx="4096378" cy="180000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D;//S1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(k = 1; k &lt; N; k++)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* C[k][j];//S2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180" y="1122966"/>
            <a:ext cx="26711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和循环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交换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优化的配合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35640" y="3010830"/>
            <a:ext cx="1083011" cy="412131"/>
            <a:chOff x="2800731" y="4984955"/>
            <a:chExt cx="1083011" cy="412131"/>
          </a:xfrm>
        </p:grpSpPr>
        <p:sp>
          <p:nvSpPr>
            <p:cNvPr id="12" name="右箭头 11"/>
            <p:cNvSpPr/>
            <p:nvPr/>
          </p:nvSpPr>
          <p:spPr>
            <a:xfrm>
              <a:off x="2800731" y="5188378"/>
              <a:ext cx="1052052" cy="208708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227" y="4984955"/>
              <a:ext cx="1053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循环分布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0EC81DD-D5F9-B969-81CD-0023DF74F55D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56E7AD-EB40-B073-DC71-C680024E99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69751DB-B133-98A1-37F9-AEC2ECEFD417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33EBD3-D3D8-A1D1-E96E-3FE37465E5D3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49331DE-B0BA-FAC6-3FFB-3FF3B77F74E5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4EB983-4E0E-F70D-EC54-CAB21DF32ABD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116E87-20C0-52A3-38B5-64E1A4D2863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4467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18" name="矩形 17"/>
          <p:cNvSpPr/>
          <p:nvPr/>
        </p:nvSpPr>
        <p:spPr>
          <a:xfrm>
            <a:off x="1259024" y="1959946"/>
            <a:ext cx="2107676" cy="170816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+ 1;//S1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C[i-1];//S2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x;//S3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2451" y="1959946"/>
            <a:ext cx="2000865" cy="203132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+ 1;//S1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C[i-1];//S2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x; //S3</a:t>
            </a:r>
          </a:p>
        </p:txBody>
      </p:sp>
      <p:sp>
        <p:nvSpPr>
          <p:cNvPr id="20" name="矩形 19"/>
          <p:cNvSpPr/>
          <p:nvPr/>
        </p:nvSpPr>
        <p:spPr>
          <a:xfrm>
            <a:off x="8592750" y="1959945"/>
            <a:ext cx="2046579" cy="203132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+ 1;//S1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x;//S3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C[i-1];//S2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09053" y="2395398"/>
            <a:ext cx="1083011" cy="412131"/>
            <a:chOff x="2800731" y="4984955"/>
            <a:chExt cx="1083011" cy="412131"/>
          </a:xfrm>
        </p:grpSpPr>
        <p:sp>
          <p:nvSpPr>
            <p:cNvPr id="22" name="右箭头 21"/>
            <p:cNvSpPr/>
            <p:nvPr/>
          </p:nvSpPr>
          <p:spPr>
            <a:xfrm>
              <a:off x="2800731" y="5188378"/>
              <a:ext cx="1052052" cy="208708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30227" y="4984955"/>
              <a:ext cx="1053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循环分布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7252007" y="2598821"/>
            <a:ext cx="1052052" cy="208708"/>
          </a:xfrm>
          <a:prstGeom prst="rightArrow">
            <a:avLst/>
          </a:prstGeom>
          <a:solidFill>
            <a:srgbClr val="3A4795"/>
          </a:solidFill>
          <a:ln>
            <a:solidFill>
              <a:srgbClr val="3A4795"/>
            </a:solidFill>
          </a:ln>
        </p:spPr>
        <p:txBody>
          <a:bodyPr wrap="square" lIns="108849" tIns="54424" rIns="108849" bIns="54424" rtlCol="0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20730" y="2395398"/>
            <a:ext cx="105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循环合并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180" y="1115523"/>
            <a:ext cx="28821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与循环合并优化的配合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55210"/>
              </p:ext>
            </p:extLst>
          </p:nvPr>
        </p:nvGraphicFramePr>
        <p:xfrm>
          <a:off x="2594708" y="4749054"/>
          <a:ext cx="7112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3081507576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5544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循环合并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增加循环判断条件执行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减少循环判断条件执行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7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将一个循环拆分为多个循环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将多个循环拆合并为一个循环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029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000F075-2AA1-B5EA-D327-A8DAB0B00ACE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00AA9C-1346-63E8-7CD9-EE91E519D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7F37702-563C-EE6A-1BE1-DA0A732479D5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A53E1A-C27C-0C34-894F-1EDFBBA9CB3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3918DB-DE70-933D-C9D4-8A9BFDDBC6E2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C2F5E-9DD0-9DBA-34F9-889696BCA746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3F16FB-1DE0-123B-48B0-130EAC2830BE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1241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80" y="1014130"/>
            <a:ext cx="24770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编译器中的循环分布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720" y="1456837"/>
            <a:ext cx="2664542" cy="461664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1280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A[N],B[N],C[N];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               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rand();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rand();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 +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 + 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3679373" y="1441289"/>
            <a:ext cx="7188036" cy="3754874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[llvm@2021]$ clang -O1 -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mllvm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-enable-loop-distribute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loop.c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-Rpass=loop-distribute    -Rpass-missed=loop-distribute   -Rpass-analysis=loop-distribute -emit-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loop.c:16:9: remark: loop not distributed: use -Rpass-analysis=loop-distribute for more info [-Rpass-missed=loop-distribute]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loop.c:16:9: remark: loop not distributed: no unsafe dependences to isolate [-Rpass-analysis=loop-distribute]</a:t>
            </a:r>
          </a:p>
          <a:p>
            <a:r>
              <a:rPr lang="en-US" altLang="zh-CN" sz="1400" dirty="0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loop.c:11:9: remark: distributed loop [-Rpass=loop-distribute]</a:t>
            </a:r>
          </a:p>
          <a:p>
            <a:r>
              <a:rPr lang="en-US" altLang="zh-CN" sz="1400" dirty="0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1400" dirty="0" err="1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solidFill>
                  <a:srgbClr val="3A47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loop.c:7:9: remark: loop not distributed: use -Rpass-analysis=loop-distribute for more info [-Rpass-missed=loop-distribute]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               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^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loop.c:7:9: remark: loop not distributed: no unsafe dependences to isolate [-Rpass-analysis=loop-distribute]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50677"/>
              </p:ext>
            </p:extLst>
          </p:nvPr>
        </p:nvGraphicFramePr>
        <p:xfrm>
          <a:off x="3679373" y="5320633"/>
          <a:ext cx="5598160" cy="104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50463721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378304081"/>
                    </a:ext>
                  </a:extLst>
                </a:gridCol>
              </a:tblGrid>
              <a:tr h="306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选项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LLVM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mllvm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-enable-loop-distribute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ftree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-loop-distribution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868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B769DF9-05D5-15AC-F776-C219CBECD41D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F05FC-4936-AB3E-856C-845C17BCA6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2152685-156E-BBE7-391B-05D3A79CA8CD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D6311E-7C53-C273-7BC3-0E10D68F2C24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481FBA0-919A-B46A-9E8A-041B3C3151AB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EFC375-88E3-B7CB-970A-D9AD72B6F486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769BEF-919E-B6E7-6B6A-F8CF9910EF5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4202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80" y="1014130"/>
            <a:ext cx="24770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编译器中的循环分布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80" y="1558922"/>
            <a:ext cx="5697477" cy="378565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for.body6:                                        ;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preds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%for.body6.preheader, %for.body6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store_forwarded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phi i32 [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load_initial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%for.body6.preheader ], [ %add15, %for.body6 ]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%indvars.iv56 = phi i64 [ 1, %for.body6.preheader ], [ %indvars.iv.next57, %for.body6 ]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%arrayidx8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!27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%3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trunc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i64 %indvars.iv56 to i32,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!28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i32 %3, i32* %arrayidx8,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!28,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%arrayidx10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%B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!29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%4 = load i32, i32* %arrayidx10,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!29,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 = add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i32 %4, 2,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!30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i32 %add, i32* %arrayidx10,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!31,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%add15 = add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i32 %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store_forwarded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!32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%arrayidx17 =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%C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!33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i32 %add15, i32* %arrayidx17, align 4,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!34,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%indvars.iv.next57 = add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i64 %indvars.iv56, 1,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!35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%exitcond59.not =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icmp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i64 %indvars.iv.next57, 1280,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!36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i1 %exitcond59.not, label %for.body23, label %for.body6,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!26,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llvm.loop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!37</a:t>
            </a:r>
          </a:p>
        </p:txBody>
      </p:sp>
      <p:sp>
        <p:nvSpPr>
          <p:cNvPr id="4" name="矩形 3"/>
          <p:cNvSpPr/>
          <p:nvPr/>
        </p:nvSpPr>
        <p:spPr>
          <a:xfrm>
            <a:off x="5921828" y="1103699"/>
            <a:ext cx="6096000" cy="5632311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for.body6.ldist1:                                 ;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preds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%for.body6.ldist1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%indvars.iv56.ldist1 = phi i64 [ %indvars.iv.next57.ldist1, %for.body6.ldist1 ], [ 1, %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]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%arrayidx8.ldist1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i64 %indvars.iv56.ldist1,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!26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%3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trunc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i64 %indvars.iv56.ldist1 to i32,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!27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i32 %3, i32* %arrayidx8.ldist1,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!27,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%arrayidx10.ldist1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%B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i64 %indvars.iv56.ldist1,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!28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%4 = load i32, i32* %arrayidx10.ldist1,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!28,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%add.ldist1 = add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i32 %4, 2,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!29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i32 %add.ldist1, i32* %arrayidx10.ldist1, align 4,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!30,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%indvars.iv.next57.ldist1 = add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nuw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i64 %indvars.iv56.ldist1, 1,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!31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%exitcond59.not.ldist1 =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icmp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i64 %indvars.iv.next57.ldist1, 1280,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!32</a:t>
            </a:r>
          </a:p>
          <a:p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i1 %exitcond59.not.ldist1, label %for.body6.preheader, label %for.body6.ldist1,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!33, !</a:t>
            </a:r>
            <a:r>
              <a:rPr lang="en-US" altLang="zh-CN" sz="12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llvm.loop</a:t>
            </a:r>
            <a:r>
              <a:rPr lang="en-US" altLang="zh-CN" sz="12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!34</a:t>
            </a:r>
          </a:p>
          <a:p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for.body6.preheader:                              ;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preds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%for.body6.ldist1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load_initial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load i32, i32* %C63, align 16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label %for.body6, !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!33</a:t>
            </a:r>
          </a:p>
          <a:p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for.body6:                                        ;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preds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%for.body6.preheader, %for.body6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store_forwarded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phi i32 [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load_initial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%for.body6.preheader ], [ %add15, %for.body6 ]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%indvars.iv56 = phi i64 [ 1, %for.body6.preheader ], [ %indvars.iv.next57, %for.body6 ]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%add15 = add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i32 %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store_forwarded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!36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%arrayidx17 =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[1280 x i32], [1280 x i32]*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%C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i64 0, i64 %indvars.iv56,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!37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store i32 %add15, i32* %arrayidx17, align 4,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!38,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!13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%indvars.iv.next57 = add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nsw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i64 %indvars.iv56, 1,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!31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%exitcond59.not =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icmp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i64 %indvars.iv.next57, 1280,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!32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i1 %exitcond59.not, label %for.body23, label %for.body6,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dbg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!33, !</a:t>
            </a:r>
            <a:r>
              <a:rPr lang="en-US" altLang="zh-CN" sz="1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llvm.loop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!34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BF2216-4E9C-AAE7-3BC5-89F5A1893012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14665-15E0-0C48-F054-C5CA1EBF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F7BA5C5-FA85-1700-7164-04A2BC124A41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77A546-1C3B-06E6-46F5-A183D4C77DC6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C920282-4CB3-B302-E8FA-240C6B77005A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A496C5-9697-3F4B-0C29-7E2987CEFD23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D12BB7-C01F-40BE-5444-D5227DD9994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75946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80" y="1014130"/>
            <a:ext cx="344762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通过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pragma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码进行循环分布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6029" y="1891293"/>
            <a:ext cx="3393637" cy="397031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){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i,N;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N=1024;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A[N],B[N],C[N],D[N],E[N];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0; i &lt; N; ++i) {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A[i] = i;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B[i] = i + 1;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D[i] = i + 2;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E[i] = i + 3;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#pragma clang loop distribute(enable) 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0; i &lt; N; ++i) {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A[i + 1] = A[i] + B[i];//S1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C[i] = D[i] * E[i];//S2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A[8];</a:t>
            </a:r>
          </a:p>
          <a:p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316992" y="1475795"/>
            <a:ext cx="114117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如果优化人员想指定某一个循环实现循环分布，则可以通过编译指示语句指定循环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#pragma clang loop distribute(enable)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开启循环分布优化。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7759A4-FD04-9DD9-4D6B-13D8AC69A98F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A2414B-2319-D96C-7354-58A2E2F30B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C8B8B70-4E5E-897B-17F9-8F5334EDCCE7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703B23-894D-EA78-EB57-56247498CEC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4D03F89-08ED-C2AA-3BFD-85CD17E2F18E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6CC639-01D3-8133-C88E-9E0FBA7CE894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9422CF-191F-D998-E4BE-9F9F0AB3B54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9818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98415" y="335158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6049" y="1246113"/>
            <a:ext cx="105119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韩林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徐金龙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李颖颖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王阳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面向部分向量化的循环分布及聚合优化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,2017,44(02):70-74+81.</a:t>
            </a:r>
          </a:p>
          <a:p>
            <a:pPr lvl="0" algn="just">
              <a:lnSpc>
                <a:spcPct val="150000"/>
              </a:lnSpc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陈梦尧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面向申威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编译系统的循环分布技术研究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[D].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郑州大学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,2021.DOI:10.27466/d.cnki.gzzdu.2021.001990.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Optimizing Compilers for Modern Architectures: A Dependence-Based Approach [Book Review][J]. Computer,2002,35(4).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923102-A203-2F54-486A-0CAC0DDDCD49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E466AD-D5D4-381B-DCE8-5B4B32B49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1927F806-C90F-EA2B-4B84-660C62D9F86A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D1EFB-1973-C2C4-3460-71BAFF57A5E2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2C89749A-85C1-EDF5-8B21-63A389E8DBB0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B5332-2A59-B9F6-1C28-DD0654797170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3348AD-7EC0-A2DC-B2FC-E19A8E69993D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086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16727</TotalTime>
  <Words>2744</Words>
  <Application>Microsoft Office PowerPoint</Application>
  <PresentationFormat>宽屏</PresentationFormat>
  <Paragraphs>279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237</cp:revision>
  <dcterms:created xsi:type="dcterms:W3CDTF">2022-08-15T01:56:21Z</dcterms:created>
  <dcterms:modified xsi:type="dcterms:W3CDTF">2024-09-14T06:51:37Z</dcterms:modified>
</cp:coreProperties>
</file>