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4" r:id="rId3"/>
  </p:sldMasterIdLst>
  <p:notesMasterIdLst>
    <p:notesMasterId r:id="rId13"/>
  </p:notesMasterIdLst>
  <p:sldIdLst>
    <p:sldId id="263" r:id="rId4"/>
    <p:sldId id="257" r:id="rId5"/>
    <p:sldId id="270" r:id="rId6"/>
    <p:sldId id="267" r:id="rId7"/>
    <p:sldId id="268" r:id="rId8"/>
    <p:sldId id="272" r:id="rId9"/>
    <p:sldId id="269" r:id="rId10"/>
    <p:sldId id="273" r:id="rId11"/>
    <p:sldId id="266"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795"/>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8435" autoAdjust="0"/>
  </p:normalViewPr>
  <p:slideViewPr>
    <p:cSldViewPr snapToGrid="0">
      <p:cViewPr varScale="1">
        <p:scale>
          <a:sx n="82" d="100"/>
          <a:sy n="82" d="100"/>
        </p:scale>
        <p:origin x="60"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lenovo\Desktop\&#23637;&#24320;&#25928;&#26524;.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lenovo\Desktop\&#23637;&#24320;&#25928;&#2652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[展开效果.xlsx]Sheet1!$A$46</c:f>
              <c:strCache>
                <c:ptCount val="1"/>
                <c:pt idx="0">
                  <c:v>时间(s)</c:v>
                </c:pt>
              </c:strCache>
            </c:strRef>
          </c:tx>
          <c:spPr>
            <a:solidFill>
              <a:schemeClr val="accent1"/>
            </a:solidFill>
            <a:ln>
              <a:noFill/>
            </a:ln>
            <a:effectLst/>
          </c:spPr>
          <c:invertIfNegative val="0"/>
          <c:cat>
            <c:strRef>
              <c:f>[展开效果.xlsx]Sheet1!$B$45:$C$45</c:f>
              <c:strCache>
                <c:ptCount val="2"/>
                <c:pt idx="0">
                  <c:v>循环交换前</c:v>
                </c:pt>
                <c:pt idx="1">
                  <c:v>循环交换后</c:v>
                </c:pt>
              </c:strCache>
            </c:strRef>
          </c:cat>
          <c:val>
            <c:numRef>
              <c:f>[展开效果.xlsx]Sheet1!$B$46:$C$46</c:f>
              <c:numCache>
                <c:formatCode>General</c:formatCode>
                <c:ptCount val="2"/>
                <c:pt idx="0" formatCode="0.00_ ">
                  <c:v>1.6033333333333299</c:v>
                </c:pt>
                <c:pt idx="1">
                  <c:v>0.81</c:v>
                </c:pt>
              </c:numCache>
            </c:numRef>
          </c:val>
          <c:extLst>
            <c:ext xmlns:c16="http://schemas.microsoft.com/office/drawing/2014/chart" uri="{C3380CC4-5D6E-409C-BE32-E72D297353CC}">
              <c16:uniqueId val="{00000000-8AFB-414E-A0FD-1A781915D796}"/>
            </c:ext>
          </c:extLst>
        </c:ser>
        <c:dLbls>
          <c:showLegendKey val="0"/>
          <c:showVal val="0"/>
          <c:showCatName val="0"/>
          <c:showSerName val="0"/>
          <c:showPercent val="0"/>
          <c:showBubbleSize val="0"/>
        </c:dLbls>
        <c:gapWidth val="219"/>
        <c:overlap val="-27"/>
        <c:axId val="483478080"/>
        <c:axId val="483478496"/>
      </c:barChart>
      <c:catAx>
        <c:axId val="483478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483478496"/>
        <c:crosses val="autoZero"/>
        <c:auto val="1"/>
        <c:lblAlgn val="ctr"/>
        <c:lblOffset val="100"/>
        <c:noMultiLvlLbl val="0"/>
      </c:catAx>
      <c:valAx>
        <c:axId val="483478496"/>
        <c:scaling>
          <c:orientation val="minMax"/>
        </c:scaling>
        <c:delete val="0"/>
        <c:axPos val="l"/>
        <c:majorGridlines>
          <c:spPr>
            <a:ln w="9525" cap="flat" cmpd="sng" algn="ctr">
              <a:solidFill>
                <a:schemeClr val="tx1">
                  <a:lumMod val="15000"/>
                  <a:lumOff val="85000"/>
                </a:schemeClr>
              </a:solidFill>
              <a:round/>
            </a:ln>
            <a:effectLst/>
          </c:spPr>
        </c:majorGridlines>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483478080"/>
        <c:crosses val="autoZero"/>
        <c:crossBetween val="between"/>
      </c:valAx>
      <c:spPr>
        <a:noFill/>
        <a:ln>
          <a:noFill/>
        </a:ln>
        <a:effectLst/>
      </c:spPr>
    </c:plotArea>
    <c:plotVisOnly val="1"/>
    <c:dispBlanksAs val="gap"/>
    <c:showDLblsOverMax val="0"/>
  </c:chart>
  <c:spPr>
    <a:solidFill>
      <a:schemeClr val="bg1"/>
    </a:solidFill>
    <a:ln w="9525" cap="flat" cmpd="sng" algn="ctr">
      <a:solidFill>
        <a:srgbClr val="3A4795"/>
      </a:solidFill>
      <a:round/>
    </a:ln>
    <a:effectLst/>
  </c:spPr>
  <c:txPr>
    <a:bodyPr/>
    <a:lstStyle/>
    <a:p>
      <a:pPr>
        <a:defRPr lang="zh-CN"/>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[展开效果.xlsx]Sheet1!$A$56</c:f>
              <c:strCache>
                <c:ptCount val="1"/>
                <c:pt idx="0">
                  <c:v>时间(ms)</c:v>
                </c:pt>
              </c:strCache>
            </c:strRef>
          </c:tx>
          <c:spPr>
            <a:solidFill>
              <a:schemeClr val="accent1"/>
            </a:solidFill>
            <a:ln>
              <a:noFill/>
            </a:ln>
            <a:effectLst/>
          </c:spPr>
          <c:invertIfNegative val="0"/>
          <c:cat>
            <c:strRef>
              <c:f>[展开效果.xlsx]Sheet1!$B$55:$C$55</c:f>
              <c:strCache>
                <c:ptCount val="2"/>
                <c:pt idx="0">
                  <c:v>循环交换前</c:v>
                </c:pt>
                <c:pt idx="1">
                  <c:v>循环交换后</c:v>
                </c:pt>
              </c:strCache>
            </c:strRef>
          </c:cat>
          <c:val>
            <c:numRef>
              <c:f>[展开效果.xlsx]Sheet1!$B$56:$C$56</c:f>
              <c:numCache>
                <c:formatCode>0.00_ </c:formatCode>
                <c:ptCount val="2"/>
                <c:pt idx="0">
                  <c:v>49.1666666666667</c:v>
                </c:pt>
                <c:pt idx="1">
                  <c:v>19.566666666666698</c:v>
                </c:pt>
              </c:numCache>
            </c:numRef>
          </c:val>
          <c:extLst>
            <c:ext xmlns:c16="http://schemas.microsoft.com/office/drawing/2014/chart" uri="{C3380CC4-5D6E-409C-BE32-E72D297353CC}">
              <c16:uniqueId val="{00000000-835C-4E27-B609-416DAA941CF6}"/>
            </c:ext>
          </c:extLst>
        </c:ser>
        <c:dLbls>
          <c:showLegendKey val="0"/>
          <c:showVal val="0"/>
          <c:showCatName val="0"/>
          <c:showSerName val="0"/>
          <c:showPercent val="0"/>
          <c:showBubbleSize val="0"/>
        </c:dLbls>
        <c:gapWidth val="219"/>
        <c:overlap val="-27"/>
        <c:axId val="453635056"/>
        <c:axId val="453638384"/>
      </c:barChart>
      <c:catAx>
        <c:axId val="453635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453638384"/>
        <c:crosses val="autoZero"/>
        <c:auto val="1"/>
        <c:lblAlgn val="ctr"/>
        <c:lblOffset val="100"/>
        <c:noMultiLvlLbl val="0"/>
      </c:catAx>
      <c:valAx>
        <c:axId val="453638384"/>
        <c:scaling>
          <c:orientation val="minMax"/>
        </c:scaling>
        <c:delete val="0"/>
        <c:axPos val="l"/>
        <c:majorGridlines>
          <c:spPr>
            <a:ln w="9525" cap="flat" cmpd="sng" algn="ctr">
              <a:solidFill>
                <a:schemeClr val="tx1">
                  <a:lumMod val="15000"/>
                  <a:lumOff val="85000"/>
                </a:schemeClr>
              </a:solidFill>
              <a:round/>
            </a:ln>
            <a:effectLst/>
          </c:spPr>
        </c:majorGridlines>
        <c:numFmt formatCode="0.00_ "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endParaRPr lang="zh-CN"/>
          </a:p>
        </c:txPr>
        <c:crossAx val="453635056"/>
        <c:crosses val="autoZero"/>
        <c:crossBetween val="between"/>
      </c:valAx>
      <c:spPr>
        <a:noFill/>
        <a:ln>
          <a:noFill/>
        </a:ln>
        <a:effectLst/>
      </c:spPr>
    </c:plotArea>
    <c:plotVisOnly val="1"/>
    <c:dispBlanksAs val="gap"/>
    <c:showDLblsOverMax val="0"/>
  </c:chart>
  <c:spPr>
    <a:solidFill>
      <a:schemeClr val="bg1"/>
    </a:solidFill>
    <a:ln w="9525" cap="flat" cmpd="sng" algn="ctr">
      <a:solidFill>
        <a:srgbClr val="3A4795"/>
      </a:solidFill>
      <a:round/>
    </a:ln>
    <a:effectLst/>
  </c:spPr>
  <c:txPr>
    <a:bodyPr/>
    <a:lstStyle/>
    <a:p>
      <a:pPr>
        <a:defRPr lang="zh-CN"/>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392CF4-5C76-491D-AC42-4B1286DCACC7}" type="datetimeFigureOut">
              <a:rPr lang="zh-CN" altLang="en-US" smtClean="0"/>
              <a:t>2024/9/14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09EFA-1D6C-4D47-BDAC-FD207C1A4D7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9B0EEB6-161F-46A1-A30A-2D4F16F319B4}"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9B0EEB6-161F-46A1-A30A-2D4F16F319B4}"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9B0EEB6-161F-46A1-A30A-2D4F16F319B4}"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9B0EEB6-161F-46A1-A30A-2D4F16F319B4}"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9B0EEB6-161F-46A1-A30A-2D4F16F319B4}"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9B0EEB6-161F-46A1-A30A-2D4F16F319B4}"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9B0EEB6-161F-46A1-A30A-2D4F16F319B4}"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9B0EEB6-161F-46A1-A30A-2D4F16F319B4}"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C00000"/>
        </a:solidFill>
        <a:effectLst/>
      </p:bgPr>
    </p:bg>
    <p:spTree>
      <p:nvGrpSpPr>
        <p:cNvPr id="1" name=""/>
        <p:cNvGrpSpPr/>
        <p:nvPr/>
      </p:nvGrpSpPr>
      <p:grpSpPr>
        <a:xfrm>
          <a:off x="0" y="0"/>
          <a:ext cx="0" cy="0"/>
          <a:chOff x="0" y="0"/>
          <a:chExt cx="0" cy="0"/>
        </a:xfrm>
      </p:grpSpPr>
      <p:sp>
        <p:nvSpPr>
          <p:cNvPr id="14" name="TextBox 13"/>
          <p:cNvSpPr txBox="1"/>
          <p:nvPr userDrawn="1"/>
        </p:nvSpPr>
        <p:spPr>
          <a:xfrm>
            <a:off x="1658887" y="5464966"/>
            <a:ext cx="8874224" cy="830997"/>
          </a:xfrm>
          <a:prstGeom prst="rect">
            <a:avLst/>
          </a:prstGeom>
          <a:noFill/>
        </p:spPr>
        <p:txBody>
          <a:bodyPr vert="horz" wrap="non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40" normalizeH="0" baseline="0" noProof="0" dirty="0">
                <a:ln w="28575">
                  <a:noFill/>
                </a:ln>
                <a:solidFill>
                  <a:prstClr val="white"/>
                </a:solidFill>
                <a:effectLst/>
                <a:uLnTx/>
                <a:uFillTx/>
                <a:latin typeface="微软雅黑" panose="020B0503020204020204" pitchFamily="34" charset="-122"/>
                <a:ea typeface="微软雅黑" panose="020B0503020204020204" pitchFamily="34" charset="-122"/>
                <a:cs typeface="+mn-cs"/>
              </a:rPr>
              <a:t>热烈欢迎各位专家领导莅临指导</a:t>
            </a:r>
            <a:endParaRPr kumimoji="0" lang="en-US" sz="4800" b="1" i="0" u="none" strike="noStrike" kern="1200" cap="none" spc="40" normalizeH="0" baseline="0" noProof="0" dirty="0">
              <a:ln w="28575">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2" name="TextBox 21"/>
          <p:cNvSpPr txBox="1"/>
          <p:nvPr userDrawn="1"/>
        </p:nvSpPr>
        <p:spPr>
          <a:xfrm>
            <a:off x="11386904" y="404664"/>
            <a:ext cx="461665" cy="1561966"/>
          </a:xfrm>
          <a:prstGeom prst="rect">
            <a:avLst/>
          </a:prstGeom>
          <a:noFill/>
        </p:spPr>
        <p:txBody>
          <a:bodyPr vert="eaVert"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11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军民融合专题</a:t>
            </a:r>
            <a:endParaRPr kumimoji="0" lang="en-US" sz="1800" b="0" i="0" u="none" strike="noStrike" kern="1200" cap="none" spc="11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2" name="矩形 11"/>
          <p:cNvSpPr/>
          <p:nvPr userDrawn="1"/>
        </p:nvSpPr>
        <p:spPr>
          <a:xfrm flipV="1">
            <a:off x="0" y="4923343"/>
            <a:ext cx="12192000" cy="3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itchFamily="2" charset="-122"/>
              <a:cs typeface="+mn-cs"/>
            </a:endParaRPr>
          </a:p>
        </p:txBody>
      </p:sp>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0" y="260648"/>
            <a:ext cx="12192000" cy="4959343"/>
          </a:xfrm>
          <a:prstGeom prst="rect">
            <a:avLst/>
          </a:prstGeom>
        </p:spPr>
      </p:pic>
      <p:sp>
        <p:nvSpPr>
          <p:cNvPr id="2" name="矩形 1"/>
          <p:cNvSpPr/>
          <p:nvPr userDrawn="1"/>
        </p:nvSpPr>
        <p:spPr>
          <a:xfrm>
            <a:off x="-24680" y="0"/>
            <a:ext cx="12216680" cy="71490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25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750" fill="hold"/>
                                        <p:tgtEl>
                                          <p:spTgt spid="14"/>
                                        </p:tgtEl>
                                        <p:attrNameLst>
                                          <p:attrName>ppt_x</p:attrName>
                                        </p:attrNameLst>
                                      </p:cBhvr>
                                      <p:tavLst>
                                        <p:tav tm="0">
                                          <p:val>
                                            <p:strVal val="1+#ppt_w/2"/>
                                          </p:val>
                                        </p:tav>
                                        <p:tav tm="100000">
                                          <p:val>
                                            <p:strVal val="#ppt_x"/>
                                          </p:val>
                                        </p:tav>
                                      </p:tavLst>
                                    </p:anim>
                                    <p:anim calcmode="lin" valueType="num">
                                      <p:cBhvr additive="base">
                                        <p:cTn id="8" dur="7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4" name="空心弧 3"/>
          <p:cNvSpPr/>
          <p:nvPr userDrawn="1"/>
        </p:nvSpPr>
        <p:spPr>
          <a:xfrm>
            <a:off x="767408" y="836712"/>
            <a:ext cx="5472816" cy="5472816"/>
          </a:xfrm>
          <a:prstGeom prst="blockArc">
            <a:avLst>
              <a:gd name="adj1" fmla="val 18900000"/>
              <a:gd name="adj2" fmla="val 2700000"/>
              <a:gd name="adj3" fmla="val 395"/>
            </a:avLst>
          </a:prstGeom>
          <a:solidFill>
            <a:schemeClr val="accent1"/>
          </a:solidFill>
        </p:spPr>
        <p:style>
          <a:lnRef idx="2">
            <a:schemeClr val="accent1"/>
          </a:lnRef>
          <a:fillRef idx="1">
            <a:schemeClr val="lt1"/>
          </a:fillRef>
          <a:effectRef idx="0">
            <a:schemeClr val="accent1"/>
          </a:effectRef>
          <a:fontRef idx="minor">
            <a:schemeClr val="dk1"/>
          </a:fontRef>
        </p:style>
      </p:sp>
      <p:sp>
        <p:nvSpPr>
          <p:cNvPr id="36" name="矩形 35"/>
          <p:cNvSpPr/>
          <p:nvPr userDrawn="1"/>
        </p:nvSpPr>
        <p:spPr>
          <a:xfrm>
            <a:off x="9637358" y="346070"/>
            <a:ext cx="2003258" cy="850682"/>
          </a:xfrm>
          <a:prstGeom prst="rect">
            <a:avLst/>
          </a:prstGeom>
        </p:spPr>
        <p:txBody>
          <a:bodyPr wrap="square">
            <a:spAutoFit/>
          </a:bodyPr>
          <a:lstStyle/>
          <a:p>
            <a:pPr marL="0" marR="0" lvl="0" indent="0" algn="r" defTabSz="914400" rtl="0" eaLnBrk="1" fontAlgn="auto" latinLnBrk="0" hangingPunct="1">
              <a:lnSpc>
                <a:spcPct val="112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1F497D">
                    <a:lumMod val="60000"/>
                    <a:lumOff val="40000"/>
                  </a:srgbClr>
                </a:solidFill>
                <a:effectLst/>
                <a:uLnTx/>
                <a:uFillTx/>
                <a:latin typeface="微软雅黑" panose="020B0503020204020204" pitchFamily="34" charset="-122"/>
                <a:ea typeface="微软雅黑" panose="020B0503020204020204" pitchFamily="34" charset="-122"/>
                <a:cs typeface="+mn-cs"/>
              </a:rPr>
              <a:t>分享内容</a:t>
            </a:r>
            <a:r>
              <a:rPr kumimoji="0" lang="en-US" altLang="zh-CN" sz="1600" b="0" i="0" u="none" strike="noStrike" kern="1200" cap="none" spc="0" normalizeH="0" baseline="0" noProof="0" dirty="0">
                <a:ln>
                  <a:noFill/>
                </a:ln>
                <a:solidFill>
                  <a:prstClr val="white">
                    <a:lumMod val="50000"/>
                  </a:prstClr>
                </a:solidFill>
                <a:effectLst/>
                <a:uLnTx/>
                <a:uFillTx/>
                <a:latin typeface="Calibri"/>
                <a:ea typeface="宋体" pitchFamily="2" charset="-122"/>
                <a:cs typeface="+mn-cs"/>
              </a:rPr>
              <a:t>CONTENTS</a:t>
            </a:r>
            <a:endParaRPr kumimoji="0" lang="zh-CN" altLang="en-US" sz="1800" b="0" i="0" u="none" strike="noStrike" kern="0" cap="none" spc="0" normalizeH="0" baseline="0" noProof="0" dirty="0">
              <a:ln>
                <a:noFill/>
              </a:ln>
              <a:solidFill>
                <a:prstClr val="white">
                  <a:lumMod val="50000"/>
                </a:prstClr>
              </a:solidFill>
              <a:effectLst/>
              <a:uLnTx/>
              <a:uFillTx/>
              <a:latin typeface="Calibri"/>
              <a:ea typeface="宋体" pitchFamily="2" charset="-122"/>
              <a:cs typeface="+mn-cs"/>
            </a:endParaRPr>
          </a:p>
        </p:txBody>
      </p:sp>
      <p:sp>
        <p:nvSpPr>
          <p:cNvPr id="7" name="椭圆 6"/>
          <p:cNvSpPr/>
          <p:nvPr userDrawn="1"/>
        </p:nvSpPr>
        <p:spPr>
          <a:xfrm>
            <a:off x="623392" y="1450699"/>
            <a:ext cx="4035357" cy="4195491"/>
          </a:xfrm>
          <a:prstGeom prst="ellipse">
            <a:avLst/>
          </a:prstGeom>
          <a:blipFill>
            <a:blip r:embed="rId2" cstate="print">
              <a:extLst>
                <a:ext uri="{28A0092B-C50C-407E-A947-70E740481C1C}">
                  <a14:useLocalDpi xmlns:a14="http://schemas.microsoft.com/office/drawing/2010/main" val="0"/>
                </a:ext>
              </a:extLst>
            </a:blip>
            <a:stretch>
              <a:fillRect/>
            </a:stretch>
          </a:blip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a:ln w="18000">
                <a:solidFill>
                  <a:srgbClr val="C0504D">
                    <a:satMod val="140000"/>
                  </a:srgbClr>
                </a:solidFill>
                <a:prstDash val="solid"/>
                <a:miter lim="800000"/>
              </a:ln>
              <a:noFill/>
              <a:effectLst>
                <a:outerShdw blurRad="25500" dist="23000" dir="7020000" algn="tl">
                  <a:srgbClr val="000000">
                    <a:alpha val="50000"/>
                  </a:srgbClr>
                </a:outerShdw>
              </a:effectLst>
              <a:uLnTx/>
              <a:uFillTx/>
              <a:latin typeface="Calibri"/>
              <a:ea typeface="宋体" pitchFamily="2" charset="-122"/>
              <a:cs typeface="+mn-cs"/>
            </a:endParaRPr>
          </a:p>
        </p:txBody>
      </p:sp>
      <p:grpSp>
        <p:nvGrpSpPr>
          <p:cNvPr id="43" name="组合 42"/>
          <p:cNvGrpSpPr/>
          <p:nvPr userDrawn="1"/>
        </p:nvGrpSpPr>
        <p:grpSpPr>
          <a:xfrm>
            <a:off x="5623220" y="2110419"/>
            <a:ext cx="5971437" cy="784636"/>
            <a:chOff x="1537511" y="1628159"/>
            <a:chExt cx="5971437" cy="784636"/>
          </a:xfrm>
        </p:grpSpPr>
        <p:grpSp>
          <p:nvGrpSpPr>
            <p:cNvPr id="44" name="组合 43"/>
            <p:cNvGrpSpPr/>
            <p:nvPr/>
          </p:nvGrpSpPr>
          <p:grpSpPr>
            <a:xfrm>
              <a:off x="1537511" y="1631288"/>
              <a:ext cx="5971437" cy="781507"/>
              <a:chOff x="1537511" y="1631288"/>
              <a:chExt cx="5971437" cy="781507"/>
            </a:xfrm>
          </p:grpSpPr>
          <p:grpSp>
            <p:nvGrpSpPr>
              <p:cNvPr id="46" name="组合 45"/>
              <p:cNvGrpSpPr/>
              <p:nvPr userDrawn="1"/>
            </p:nvGrpSpPr>
            <p:grpSpPr>
              <a:xfrm>
                <a:off x="1928264" y="1709439"/>
                <a:ext cx="5580684" cy="625205"/>
                <a:chOff x="460128" y="312440"/>
                <a:chExt cx="5580684" cy="625205"/>
              </a:xfrm>
            </p:grpSpPr>
            <p:sp>
              <p:nvSpPr>
                <p:cNvPr id="50" name="矩形 49"/>
                <p:cNvSpPr/>
                <p:nvPr userDrawn="1"/>
              </p:nvSpPr>
              <p:spPr>
                <a:xfrm>
                  <a:off x="460128" y="312440"/>
                  <a:ext cx="5580684" cy="62520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51" name="矩形 5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rtl="0" eaLnBrk="1" fontAlgn="auto"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a:ea typeface="宋体" pitchFamily="2" charset="-122"/>
                    <a:cs typeface="+mn-cs"/>
                  </a:endParaRPr>
                </a:p>
              </p:txBody>
            </p:sp>
            <p:sp>
              <p:nvSpPr>
                <p:cNvPr id="52" name="矩形 51"/>
                <p:cNvSpPr/>
                <p:nvPr userDrawn="1"/>
              </p:nvSpPr>
              <p:spPr>
                <a:xfrm>
                  <a:off x="503540" y="341314"/>
                  <a:ext cx="5537272" cy="560790"/>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48" name="椭圆 47"/>
              <p:cNvSpPr/>
              <p:nvPr/>
            </p:nvSpPr>
            <p:spPr>
              <a:xfrm>
                <a:off x="1537511" y="1631288"/>
                <a:ext cx="781507" cy="781507"/>
              </a:xfrm>
              <a:prstGeom prst="ellipse">
                <a:avLst/>
              </a:prstGeom>
              <a:solidFill>
                <a:schemeClr val="accent1"/>
              </a:solidFill>
              <a:ln w="9525">
                <a:solidFill>
                  <a:schemeClr val="accent1"/>
                </a:solid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ea typeface="宋体" pitchFamily="2" charset="-122"/>
                    <a:cs typeface="+mn-cs"/>
                  </a:rPr>
                  <a:t>1</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a typeface="宋体" pitchFamily="2" charset="-122"/>
                  <a:cs typeface="+mn-cs"/>
                </a:endParaRPr>
              </a:p>
            </p:txBody>
          </p:sp>
        </p:grpSp>
        <p:sp>
          <p:nvSpPr>
            <p:cNvPr id="45" name="Rectangle 38"/>
            <p:cNvSpPr>
              <a:spLocks noChangeArrowheads="1"/>
            </p:cNvSpPr>
            <p:nvPr/>
          </p:nvSpPr>
          <p:spPr bwMode="auto">
            <a:xfrm>
              <a:off x="2584932" y="1628159"/>
              <a:ext cx="4796944" cy="64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46464"/>
                  </a:solidFill>
                  <a:effectLst/>
                  <a:uLnTx/>
                  <a:uFillTx/>
                  <a:latin typeface="Calibri"/>
                  <a:ea typeface="微软雅黑" panose="020B0503020204020204" pitchFamily="34" charset="-122"/>
                  <a:cs typeface="+mn-cs"/>
                </a:rPr>
                <a:t>前端</a:t>
              </a:r>
            </a:p>
          </p:txBody>
        </p:sp>
      </p:grpSp>
      <p:grpSp>
        <p:nvGrpSpPr>
          <p:cNvPr id="83" name="组合 82"/>
          <p:cNvGrpSpPr/>
          <p:nvPr userDrawn="1"/>
        </p:nvGrpSpPr>
        <p:grpSpPr>
          <a:xfrm>
            <a:off x="5833405" y="3179693"/>
            <a:ext cx="5985786" cy="784682"/>
            <a:chOff x="1537511" y="1628113"/>
            <a:chExt cx="5971436" cy="784682"/>
          </a:xfrm>
        </p:grpSpPr>
        <p:grpSp>
          <p:nvGrpSpPr>
            <p:cNvPr id="84" name="组合 83"/>
            <p:cNvGrpSpPr/>
            <p:nvPr userDrawn="1"/>
          </p:nvGrpSpPr>
          <p:grpSpPr>
            <a:xfrm>
              <a:off x="1537511" y="1631288"/>
              <a:ext cx="5971436" cy="781507"/>
              <a:chOff x="1537511" y="1631288"/>
              <a:chExt cx="5971437" cy="781507"/>
            </a:xfrm>
          </p:grpSpPr>
          <p:grpSp>
            <p:nvGrpSpPr>
              <p:cNvPr id="86" name="组合 85"/>
              <p:cNvGrpSpPr/>
              <p:nvPr/>
            </p:nvGrpSpPr>
            <p:grpSpPr>
              <a:xfrm>
                <a:off x="1928263" y="1709439"/>
                <a:ext cx="5580685" cy="625475"/>
                <a:chOff x="460127" y="312440"/>
                <a:chExt cx="5580685" cy="625475"/>
              </a:xfrm>
            </p:grpSpPr>
            <p:sp>
              <p:nvSpPr>
                <p:cNvPr id="90" name="矩形 89"/>
                <p:cNvSpPr/>
                <p:nvPr/>
              </p:nvSpPr>
              <p:spPr>
                <a:xfrm>
                  <a:off x="460127" y="312440"/>
                  <a:ext cx="5356688"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91" name="矩形 90"/>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rtl="0" eaLnBrk="1" fontAlgn="auto"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a:ea typeface="宋体" pitchFamily="2" charset="-122"/>
                    <a:cs typeface="+mn-cs"/>
                  </a:endParaRPr>
                </a:p>
              </p:txBody>
            </p:sp>
            <p:sp>
              <p:nvSpPr>
                <p:cNvPr id="93" name="矩形 92"/>
                <p:cNvSpPr/>
                <p:nvPr/>
              </p:nvSpPr>
              <p:spPr>
                <a:xfrm>
                  <a:off x="503837" y="341015"/>
                  <a:ext cx="5289540"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88" name="椭圆 87"/>
              <p:cNvSpPr/>
              <p:nvPr/>
            </p:nvSpPr>
            <p:spPr>
              <a:xfrm>
                <a:off x="1537511" y="1631288"/>
                <a:ext cx="781507" cy="781507"/>
              </a:xfrm>
              <a:prstGeom prst="ellipse">
                <a:avLst/>
              </a:prstGeom>
              <a:solidFill>
                <a:schemeClr val="accent1"/>
              </a:solidFill>
              <a:ln w="9525">
                <a:solidFill>
                  <a:schemeClr val="accent1"/>
                </a:solid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0" normalizeH="0" baseline="0" noProof="0" dirty="0">
                    <a:ln>
                      <a:noFill/>
                    </a:ln>
                    <a:solidFill>
                      <a:sysClr val="window" lastClr="FFFFFF"/>
                    </a:solidFill>
                    <a:effectLst/>
                    <a:uLnTx/>
                    <a:uFillTx/>
                    <a:latin typeface="Impact" panose="020B0806030902050204" pitchFamily="34" charset="0"/>
                    <a:ea typeface="宋体" pitchFamily="2" charset="-122"/>
                    <a:cs typeface="+mn-cs"/>
                  </a:rPr>
                  <a:t>2</a:t>
                </a:r>
                <a:endParaRPr kumimoji="0" lang="zh-CN" altLang="en-US" sz="3200" b="0" i="0" u="none" strike="noStrike" kern="0" cap="none" spc="0" normalizeH="0" baseline="0" noProof="0" dirty="0">
                  <a:ln>
                    <a:noFill/>
                  </a:ln>
                  <a:solidFill>
                    <a:sysClr val="window" lastClr="FFFFFF"/>
                  </a:solidFill>
                  <a:effectLst/>
                  <a:uLnTx/>
                  <a:uFillTx/>
                  <a:latin typeface="Impact" panose="020B0806030902050204" pitchFamily="34" charset="0"/>
                  <a:ea typeface="宋体" pitchFamily="2" charset="-122"/>
                  <a:cs typeface="+mn-cs"/>
                </a:endParaRPr>
              </a:p>
            </p:txBody>
          </p:sp>
        </p:grpSp>
        <p:sp>
          <p:nvSpPr>
            <p:cNvPr id="85" name="Rectangle 38"/>
            <p:cNvSpPr>
              <a:spLocks noChangeArrowheads="1"/>
            </p:cNvSpPr>
            <p:nvPr/>
          </p:nvSpPr>
          <p:spPr bwMode="auto">
            <a:xfrm>
              <a:off x="2584650" y="1628113"/>
              <a:ext cx="46991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fontAlgn="auto" latinLnBrk="0" hangingPunct="1">
                <a:lnSpc>
                  <a:spcPct val="150000"/>
                </a:lnSpc>
                <a:spcBef>
                  <a:spcPts val="0"/>
                </a:spcBef>
                <a:spcAft>
                  <a:spcPts val="0"/>
                </a:spcAft>
                <a:buClrTx/>
                <a:buSzTx/>
                <a:buFontTx/>
                <a:buNone/>
                <a:defRPr/>
              </a:pPr>
              <a:endParaRPr kumimoji="0" lang="zh-CN" altLang="en-US" sz="2400" b="1" i="0" u="none" strike="noStrike" kern="0" cap="none" spc="0" normalizeH="0" baseline="0" noProof="0" dirty="0">
                <a:ln>
                  <a:noFill/>
                </a:ln>
                <a:solidFill>
                  <a:srgbClr val="646464"/>
                </a:solidFill>
                <a:effectLst/>
                <a:uLnTx/>
                <a:uFillTx/>
                <a:latin typeface="Calibri"/>
                <a:ea typeface="微软雅黑" panose="020B0503020204020204" pitchFamily="34" charset="-122"/>
                <a:cs typeface="+mn-cs"/>
              </a:endParaRPr>
            </a:p>
          </p:txBody>
        </p:sp>
      </p:grpSp>
      <p:grpSp>
        <p:nvGrpSpPr>
          <p:cNvPr id="2" name="组合 1"/>
          <p:cNvGrpSpPr/>
          <p:nvPr userDrawn="1"/>
        </p:nvGrpSpPr>
        <p:grpSpPr>
          <a:xfrm>
            <a:off x="5578135" y="4262368"/>
            <a:ext cx="6015886" cy="784682"/>
            <a:chOff x="1537511" y="1628113"/>
            <a:chExt cx="6001464" cy="784682"/>
          </a:xfrm>
        </p:grpSpPr>
        <p:grpSp>
          <p:nvGrpSpPr>
            <p:cNvPr id="3" name="组合 2"/>
            <p:cNvGrpSpPr/>
            <p:nvPr userDrawn="1"/>
          </p:nvGrpSpPr>
          <p:grpSpPr>
            <a:xfrm>
              <a:off x="1537511" y="1631288"/>
              <a:ext cx="6001464" cy="781507"/>
              <a:chOff x="1537511" y="1631288"/>
              <a:chExt cx="6001465" cy="781507"/>
            </a:xfrm>
          </p:grpSpPr>
          <p:grpSp>
            <p:nvGrpSpPr>
              <p:cNvPr id="5" name="组合 4"/>
              <p:cNvGrpSpPr/>
              <p:nvPr/>
            </p:nvGrpSpPr>
            <p:grpSpPr>
              <a:xfrm>
                <a:off x="1928263" y="1709439"/>
                <a:ext cx="5610713" cy="625475"/>
                <a:chOff x="460127" y="312440"/>
                <a:chExt cx="5610713" cy="625475"/>
              </a:xfrm>
            </p:grpSpPr>
            <p:sp>
              <p:nvSpPr>
                <p:cNvPr id="6" name="矩形 5"/>
                <p:cNvSpPr/>
                <p:nvPr/>
              </p:nvSpPr>
              <p:spPr>
                <a:xfrm>
                  <a:off x="460127" y="312440"/>
                  <a:ext cx="5610713" cy="625475"/>
                </a:xfrm>
                <a:prstGeom prst="rect">
                  <a:avLst/>
                </a:prstGeom>
                <a:gradFill>
                  <a:gsLst>
                    <a:gs pos="100000">
                      <a:srgbClr val="FFFFFF"/>
                    </a:gs>
                    <a:gs pos="51657">
                      <a:srgbClr val="F0F0F0"/>
                    </a:gs>
                    <a:gs pos="0">
                      <a:srgbClr val="FFFFFF"/>
                    </a:gs>
                  </a:gsLst>
                  <a:lin ang="5400000" scaled="1"/>
                </a:gradFill>
                <a:ln w="9525">
                  <a:solidFill>
                    <a:srgbClr val="DDDDDD"/>
                  </a:solidFill>
                  <a:round/>
                </a:ln>
                <a:effectLst>
                  <a:outerShdw blurRad="63500" sx="101000" sy="101000" algn="ctr" rotWithShape="0">
                    <a:prstClr val="black">
                      <a:alpha val="8000"/>
                    </a:prstClr>
                  </a:outerShdw>
                </a:effectLst>
              </p:spPr>
            </p:sp>
            <p:sp>
              <p:nvSpPr>
                <p:cNvPr id="8" name="矩形 7"/>
                <p:cNvSpPr/>
                <p:nvPr/>
              </p:nvSpPr>
              <p:spPr>
                <a:xfrm>
                  <a:off x="460128" y="312440"/>
                  <a:ext cx="5580684" cy="625205"/>
                </a:xfrm>
                <a:prstGeom prst="rect">
                  <a:avLst/>
                </a:prstGeom>
                <a:noFill/>
                <a:ln>
                  <a:noFill/>
                </a:ln>
                <a:effectLst/>
              </p:spPr>
              <p:txBody>
                <a:bodyPr spcFirstLastPara="0" vert="horz" wrap="square" lIns="496257" tIns="60960" rIns="60960" bIns="60960" numCol="1" spcCol="1270" anchor="ctr" anchorCtr="0">
                  <a:noAutofit/>
                </a:bodyPr>
                <a:lstStyle/>
                <a:p>
                  <a:pPr marL="0" marR="0" lvl="0" indent="0" algn="l" defTabSz="1066800" rtl="0" eaLnBrk="1" fontAlgn="auto" latinLnBrk="0" hangingPunct="1">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rgbClr val="646464"/>
                      </a:solidFill>
                      <a:effectLst/>
                      <a:uLnTx/>
                      <a:uFillTx/>
                      <a:latin typeface="Calibri"/>
                      <a:ea typeface="微软雅黑" panose="020B0503020204020204" pitchFamily="34" charset="-122"/>
                      <a:cs typeface="+mn-cs"/>
                    </a:rPr>
                    <a:t>单击此处添加文字内容</a:t>
                  </a:r>
                  <a:endParaRPr kumimoji="0" lang="zh-CN" altLang="en-US" sz="2400" b="0" i="0" u="none" strike="noStrike" kern="1200" cap="none" spc="0" normalizeH="0" baseline="0" noProof="0" dirty="0">
                    <a:ln>
                      <a:noFill/>
                    </a:ln>
                    <a:solidFill>
                      <a:sysClr val="window" lastClr="FFFFFF"/>
                    </a:solidFill>
                    <a:effectLst/>
                    <a:uLnTx/>
                    <a:uFillTx/>
                    <a:latin typeface="Calibri"/>
                    <a:ea typeface="宋体" pitchFamily="2" charset="-122"/>
                    <a:cs typeface="+mn-cs"/>
                  </a:endParaRPr>
                </a:p>
              </p:txBody>
            </p:sp>
            <p:sp>
              <p:nvSpPr>
                <p:cNvPr id="9" name="矩形 8"/>
                <p:cNvSpPr/>
                <p:nvPr/>
              </p:nvSpPr>
              <p:spPr>
                <a:xfrm>
                  <a:off x="503837" y="341015"/>
                  <a:ext cx="5565736" cy="560705"/>
                </a:xfrm>
                <a:prstGeom prst="rect">
                  <a:avLst/>
                </a:prstGeom>
                <a:gradFill rotWithShape="1">
                  <a:gsLst>
                    <a:gs pos="98000">
                      <a:srgbClr val="F9F9F9"/>
                    </a:gs>
                    <a:gs pos="100000">
                      <a:srgbClr val="FFFFFF"/>
                    </a:gs>
                    <a:gs pos="51657">
                      <a:srgbClr val="E8E8E8"/>
                    </a:gs>
                    <a:gs pos="50000">
                      <a:srgbClr val="ECECEC"/>
                    </a:gs>
                    <a:gs pos="8000">
                      <a:srgbClr val="F8F8F8"/>
                    </a:gs>
                  </a:gsLst>
                  <a:lin ang="5400000" scaled="1"/>
                </a:gradFill>
                <a:ln w="9525">
                  <a:noFill/>
                  <a:round/>
                </a:ln>
              </p:spPr>
            </p:sp>
          </p:grpSp>
          <p:sp>
            <p:nvSpPr>
              <p:cNvPr id="11" name="椭圆 10"/>
              <p:cNvSpPr/>
              <p:nvPr/>
            </p:nvSpPr>
            <p:spPr>
              <a:xfrm>
                <a:off x="1537511" y="1631288"/>
                <a:ext cx="781507" cy="781507"/>
              </a:xfrm>
              <a:prstGeom prst="ellipse">
                <a:avLst/>
              </a:prstGeom>
              <a:solidFill>
                <a:schemeClr val="accent1"/>
              </a:solidFill>
              <a:ln w="9525">
                <a:solidFill>
                  <a:schemeClr val="accent1"/>
                </a:solidFill>
                <a:roun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3200" b="0" i="0" u="none" strike="noStrike" kern="0" cap="none" spc="0" normalizeH="0" baseline="0" noProof="0" dirty="0">
                    <a:ln>
                      <a:noFill/>
                    </a:ln>
                    <a:solidFill>
                      <a:sysClr val="window" lastClr="FFFFFF"/>
                    </a:solidFill>
                    <a:effectLst/>
                    <a:uLnTx/>
                    <a:uFillTx/>
                    <a:latin typeface="Impact" panose="020B0806030902050204" pitchFamily="34" charset="0"/>
                    <a:ea typeface="+mn-ea"/>
                    <a:cs typeface="+mn-cs"/>
                  </a:rPr>
                  <a:t>3</a:t>
                </a:r>
              </a:p>
            </p:txBody>
          </p:sp>
        </p:grpSp>
        <p:sp>
          <p:nvSpPr>
            <p:cNvPr id="13" name="Rectangle 38"/>
            <p:cNvSpPr>
              <a:spLocks noChangeArrowheads="1"/>
            </p:cNvSpPr>
            <p:nvPr/>
          </p:nvSpPr>
          <p:spPr bwMode="auto">
            <a:xfrm>
              <a:off x="2635961" y="1628113"/>
              <a:ext cx="4759951"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46464"/>
                  </a:solidFill>
                  <a:effectLst/>
                  <a:uLnTx/>
                  <a:uFillTx/>
                  <a:latin typeface="Calibri"/>
                  <a:ea typeface="微软雅黑" panose="020B0503020204020204" pitchFamily="34" charset="-122"/>
                  <a:cs typeface="+mn-cs"/>
                </a:rPr>
                <a:t>后端</a:t>
              </a:r>
            </a:p>
          </p:txBody>
        </p:sp>
      </p:grpSp>
      <p:sp>
        <p:nvSpPr>
          <p:cNvPr id="14" name="矩形 13"/>
          <p:cNvSpPr/>
          <p:nvPr userDrawn="1"/>
        </p:nvSpPr>
        <p:spPr>
          <a:xfrm>
            <a:off x="6840482" y="3339113"/>
            <a:ext cx="80021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646464"/>
                </a:solidFill>
                <a:effectLst/>
                <a:uLnTx/>
                <a:uFillTx/>
                <a:latin typeface="Calibri"/>
                <a:ea typeface="微软雅黑" panose="020B0503020204020204" pitchFamily="34" charset="-122"/>
                <a:cs typeface="+mn-cs"/>
              </a:rPr>
              <a:t>中端</a:t>
            </a:r>
            <a:endParaRPr kumimoji="0" lang="zh-CN" altLang="en-US" sz="2400" b="0" i="0" u="none" strike="noStrike" kern="1200" cap="none" spc="0" normalizeH="0" baseline="0" noProof="0" dirty="0">
              <a:ln>
                <a:noFill/>
              </a:ln>
              <a:solidFill>
                <a:prstClr val="black"/>
              </a:solidFill>
              <a:effectLst/>
              <a:uLnTx/>
              <a:uFillTx/>
              <a:latin typeface="Calibri"/>
              <a:ea typeface="宋体"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3" name="矩形 2"/>
          <p:cNvSpPr/>
          <p:nvPr userDrawn="1"/>
        </p:nvSpPr>
        <p:spPr>
          <a:xfrm>
            <a:off x="0" y="3339000"/>
            <a:ext cx="2736000" cy="180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C00000"/>
              </a:solidFill>
              <a:effectLst/>
              <a:uLnTx/>
              <a:uFillTx/>
              <a:latin typeface="Calibri"/>
              <a:ea typeface="宋体" pitchFamily="2" charset="-122"/>
              <a:cs typeface="+mn-cs"/>
            </a:endParaRPr>
          </a:p>
        </p:txBody>
      </p:sp>
      <p:sp>
        <p:nvSpPr>
          <p:cNvPr id="4" name="矩形 3"/>
          <p:cNvSpPr/>
          <p:nvPr userDrawn="1"/>
        </p:nvSpPr>
        <p:spPr>
          <a:xfrm>
            <a:off x="2736000" y="3339000"/>
            <a:ext cx="9456000" cy="1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itchFamily="2" charset="-122"/>
              <a:cs typeface="+mn-cs"/>
            </a:endParaRPr>
          </a:p>
        </p:txBody>
      </p:sp>
      <p:pic>
        <p:nvPicPr>
          <p:cNvPr id="6" name="图片 5"/>
          <p:cNvPicPr/>
          <p:nvPr userDrawn="1"/>
        </p:nvPicPr>
        <p:blipFill>
          <a:blip r:embed="rId2">
            <a:extLst>
              <a:ext uri="{BEBA8EAE-BF5A-486C-A8C5-ECC9F3942E4B}">
                <a14:imgProps xmlns:a14="http://schemas.microsoft.com/office/drawing/2010/main">
                  <a14:imgLayer r:embed="rId3">
                    <a14:imgEffect>
                      <a14:backgroundRemoval t="10000" b="90000" l="10000" r="90000">
                        <a14:foregroundMark x1="23032" y1="21498" x2="76968" y2="73941"/>
                        <a14:foregroundMark x1="48397" y1="17264" x2="44898" y2="85016"/>
                        <a14:foregroundMark x1="22449" y1="75896" x2="77259" y2="34853"/>
                        <a14:foregroundMark x1="69388" y1="25407" x2="16327" y2="61564"/>
                        <a14:foregroundMark x1="16910" y1="40717" x2="60641" y2="85342"/>
                        <a14:foregroundMark x1="76385" y1="33876" x2="79009" y2="67752"/>
                        <a14:foregroundMark x1="66764" y1="24756" x2="27988" y2="21824"/>
                        <a14:foregroundMark x1="56560" y1="40065" x2="65306" y2="35831"/>
                        <a14:backgroundMark x1="22741" y1="21173" x2="22741" y2="21173"/>
                      </a14:backgroundRemoval>
                    </a14:imgEffect>
                  </a14:imgLayer>
                </a14:imgProps>
              </a:ext>
              <a:ext uri="{28A0092B-C50C-407E-A947-70E740481C1C}">
                <a14:useLocalDpi xmlns:a14="http://schemas.microsoft.com/office/drawing/2010/main" val="0"/>
              </a:ext>
            </a:extLst>
          </a:blip>
          <a:srcRect/>
          <a:stretch>
            <a:fillRect/>
          </a:stretch>
        </p:blipFill>
        <p:spPr bwMode="auto">
          <a:xfrm>
            <a:off x="-96688" y="-99392"/>
            <a:ext cx="2091055" cy="1871345"/>
          </a:xfrm>
          <a:prstGeom prst="rect">
            <a:avLst/>
          </a:prstGeom>
          <a:noFill/>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TextBox 8"/>
          <p:cNvSpPr txBox="1"/>
          <p:nvPr userDrawn="1"/>
        </p:nvSpPr>
        <p:spPr>
          <a:xfrm>
            <a:off x="50180" y="333321"/>
            <a:ext cx="4965700" cy="39878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01</a:t>
            </a:r>
            <a:r>
              <a:rPr kumimoji="0" lang="en-US" altLang="zh-CN" sz="16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项目综述</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02</a:t>
            </a:r>
            <a:r>
              <a:rPr kumimoji="0" lang="en-US" altLang="zh-CN" sz="16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项目执行情况</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02</a:t>
            </a:r>
            <a:r>
              <a:rPr kumimoji="0" lang="en-US" altLang="zh-CN" sz="16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项目执行情况</a:t>
            </a:r>
            <a:r>
              <a:rPr kumimoji="0" lang="en-US" altLang="zh-CN"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-IR</a:t>
            </a: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优化</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02</a:t>
            </a:r>
            <a:r>
              <a:rPr kumimoji="0" lang="en-US" altLang="zh-CN" sz="16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项目执行情况</a:t>
            </a:r>
            <a:r>
              <a:rPr kumimoji="0" lang="en-US" altLang="zh-CN"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-OpenMP Offload</a:t>
            </a:r>
            <a:endPar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02</a:t>
            </a:r>
            <a:r>
              <a:rPr kumimoji="0" lang="en-US" altLang="zh-CN" sz="16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项目执行情况</a:t>
            </a:r>
            <a:r>
              <a:rPr kumimoji="0" lang="en-US" altLang="zh-CN"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en-GB" altLang="zh-CN"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hip</a:t>
            </a: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代码自动生成工具</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4965700" cy="39878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03</a:t>
            </a:r>
            <a:r>
              <a:rPr kumimoji="0" lang="en-US" altLang="zh-CN" sz="16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项目测试情况</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内容与标题">
    <p:spTree>
      <p:nvGrpSpPr>
        <p:cNvPr id="1" name=""/>
        <p:cNvGrpSpPr/>
        <p:nvPr/>
      </p:nvGrpSpPr>
      <p:grpSpPr>
        <a:xfrm>
          <a:off x="0" y="0"/>
          <a:ext cx="0" cy="0"/>
          <a:chOff x="0" y="0"/>
          <a:chExt cx="0" cy="0"/>
        </a:xfrm>
      </p:grpSpPr>
      <p:sp>
        <p:nvSpPr>
          <p:cNvPr id="5" name="TextBox 8"/>
          <p:cNvSpPr txBox="1"/>
          <p:nvPr userDrawn="1"/>
        </p:nvSpPr>
        <p:spPr>
          <a:xfrm>
            <a:off x="50180" y="333321"/>
            <a:ext cx="2301404" cy="39878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03</a:t>
            </a:r>
            <a:r>
              <a:rPr kumimoji="0" lang="en-US" altLang="zh-CN" sz="16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20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 项目测试情况</a:t>
            </a:r>
          </a:p>
        </p:txBody>
      </p:sp>
      <p:sp>
        <p:nvSpPr>
          <p:cNvPr id="8" name="圆角矩形 2"/>
          <p:cNvSpPr/>
          <p:nvPr userDrawn="1"/>
        </p:nvSpPr>
        <p:spPr>
          <a:xfrm>
            <a:off x="2999656" y="333321"/>
            <a:ext cx="1296144" cy="462122"/>
          </a:xfrm>
          <a:prstGeom prst="roundRect">
            <a:avLst/>
          </a:prstGeom>
          <a:solidFill>
            <a:srgbClr val="C00000"/>
          </a:solidFill>
        </p:spPr>
        <p:txBody>
          <a:bodyPr wrap="square" lIns="108849" tIns="54424" rIns="108849" bIns="54424"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功能测试</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标题和竖排文字">
    <p:spTree>
      <p:nvGrpSpPr>
        <p:cNvPr id="1" name=""/>
        <p:cNvGrpSpPr/>
        <p:nvPr/>
      </p:nvGrpSpPr>
      <p:grpSpPr>
        <a:xfrm>
          <a:off x="0" y="0"/>
          <a:ext cx="0" cy="0"/>
          <a:chOff x="0" y="0"/>
          <a:chExt cx="0" cy="0"/>
        </a:xfrm>
      </p:grpSpPr>
      <p:pic>
        <p:nvPicPr>
          <p:cNvPr id="2050" name="Picture 2" descr="C:\Documents and Settings\t11318\桌面\setwalls.ru-8387.jpg"/>
          <p:cNvPicPr>
            <a:picLocks noChangeAspect="1" noChangeArrowheads="1"/>
          </p:cNvPicPr>
          <p:nvPr userDrawn="1"/>
        </p:nvPicPr>
        <p:blipFill rotWithShape="1">
          <a:blip r:embed="rId2" cstate="screen">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3"/>
          <p:cNvSpPr txBox="1"/>
          <p:nvPr userDrawn="1"/>
        </p:nvSpPr>
        <p:spPr>
          <a:xfrm>
            <a:off x="7104112" y="4293096"/>
            <a:ext cx="4536504"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敬请批评指正！</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type="lt">
                                    <p:tmPct val="18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strVal val="4*#ppt_w"/>
                                          </p:val>
                                        </p:tav>
                                        <p:tav tm="100000">
                                          <p:val>
                                            <p:strVal val="#ppt_w"/>
                                          </p:val>
                                        </p:tav>
                                      </p:tavLst>
                                    </p:anim>
                                    <p:anim calcmode="lin" valueType="num">
                                      <p:cBhvr>
                                        <p:cTn id="8" dur="500" fill="hold"/>
                                        <p:tgtEl>
                                          <p:spTgt spid="21"/>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D4E45-A385-4A10-876B-06FF5FE930D8}"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BD2247-4DC8-40BD-84CB-DE95947A3E5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D4E45-A385-4A10-876B-06FF5FE930D8}" type="datetimeFigureOut">
              <a:rPr lang="zh-CN" altLang="en-US" smtClean="0"/>
              <a:t>2024/9/14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BD2247-4DC8-40BD-84CB-DE95947A3E5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836712"/>
            <a:ext cx="2736000" cy="180000"/>
          </a:xfrm>
          <a:prstGeom prst="rect">
            <a:avLst/>
          </a:prstGeom>
          <a:solidFill>
            <a:srgbClr val="3A47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itchFamily="2" charset="-122"/>
              <a:cs typeface="+mn-cs"/>
            </a:endParaRPr>
          </a:p>
        </p:txBody>
      </p:sp>
      <p:sp>
        <p:nvSpPr>
          <p:cNvPr id="8" name="矩形 7"/>
          <p:cNvSpPr/>
          <p:nvPr userDrawn="1"/>
        </p:nvSpPr>
        <p:spPr>
          <a:xfrm>
            <a:off x="2736000" y="836712"/>
            <a:ext cx="9456000" cy="1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a:ea typeface="宋体" pitchFamily="2" charset="-122"/>
              <a:cs typeface="+mn-cs"/>
            </a:endParaRPr>
          </a:p>
        </p:txBody>
      </p:sp>
      <p:sp>
        <p:nvSpPr>
          <p:cNvPr id="9" name="矩形 8"/>
          <p:cNvSpPr/>
          <p:nvPr userDrawn="1"/>
        </p:nvSpPr>
        <p:spPr>
          <a:xfrm>
            <a:off x="11098432" y="467380"/>
            <a:ext cx="1093568" cy="369332"/>
          </a:xfrm>
          <a:prstGeom prst="rect">
            <a:avLst/>
          </a:prstGeo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第 </a:t>
            </a:r>
            <a:fld id="{2EEF1883-7A0E-4F66-9932-E581691AD397}" type="slidenum">
              <a:rPr kumimoji="0" lang="zh-CN" altLang="en-US" sz="1400" b="0" i="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a:t>
            </a:fld>
            <a:r>
              <a:rPr kumimoji="0" lang="zh-CN" altLang="en-US" sz="1400" b="0" i="0" u="none" strike="noStrike" kern="1200" cap="none" spc="0" normalizeH="0" baseline="0" noProof="0" dirty="0">
                <a:ln>
                  <a:noFill/>
                </a:ln>
                <a:solidFill>
                  <a:prstClr val="white">
                    <a:lumMod val="65000"/>
                  </a:prstClr>
                </a:solidFill>
                <a:effectLst/>
                <a:uLnTx/>
                <a:uFillTx/>
                <a:latin typeface="Calibri"/>
                <a:ea typeface="宋体" pitchFamily="2" charset="-122"/>
                <a:cs typeface="+mn-cs"/>
              </a:rPr>
              <a:t>  </a:t>
            </a:r>
            <a:r>
              <a:rPr kumimoji="0" lang="zh-CN" altLang="en-US" sz="1400" b="0" i="0" u="none" strike="noStrike" kern="1200" cap="none" spc="0" normalizeH="0" baseline="0" noProof="0" dirty="0">
                <a:ln>
                  <a:noFill/>
                </a:ln>
                <a:solidFill>
                  <a:prstClr val="white">
                    <a:lumMod val="65000"/>
                  </a:prstClr>
                </a:solidFill>
                <a:effectLst/>
                <a:uLnTx/>
                <a:uFillTx/>
                <a:latin typeface="微软雅黑" panose="020B0503020204020204" pitchFamily="34" charset="-122"/>
                <a:ea typeface="微软雅黑" panose="020B0503020204020204" pitchFamily="34" charset="-122"/>
                <a:cs typeface="+mn-cs"/>
              </a:rPr>
              <a:t>页</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B769126-261B-4AB3-AE34-BF25147D2333}"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2024/9/14</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A0F6EA43-3C6F-4633-B10B-50EEF8029DF4}" type="slidenum">
              <a:rPr kumimoji="0" lang="zh-CN" altLang="en-US" sz="1200" b="0" i="0" u="none" strike="noStrike" kern="1200" cap="none" spc="0" normalizeH="0" baseline="0" noProof="0" smtClean="0">
                <a:ln>
                  <a:noFill/>
                </a:ln>
                <a:solidFill>
                  <a:prstClr val="black">
                    <a:tint val="75000"/>
                  </a:prstClr>
                </a:solidFill>
                <a:effectLst/>
                <a:uLnTx/>
                <a:uFillTx/>
                <a:latin typeface="Calibri"/>
                <a:ea typeface="宋体" pitchFamily="2" charset="-122"/>
                <a:cs typeface="+mn-cs"/>
              </a:rPr>
              <a:t>‹#›</a:t>
            </a:fld>
            <a:endParaRPr kumimoji="0" lang="zh-CN" altLang="en-US" sz="1200" b="0" i="0" u="none" strike="noStrike" kern="1200" cap="none" spc="0" normalizeH="0" baseline="0" noProof="0">
              <a:ln>
                <a:noFill/>
              </a:ln>
              <a:solidFill>
                <a:prstClr val="black">
                  <a:tint val="75000"/>
                </a:prstClr>
              </a:solidFill>
              <a:effectLst/>
              <a:uLnTx/>
              <a:uFillTx/>
              <a:latin typeface="Calibri"/>
              <a:ea typeface="宋体" pitchFamily="2" charset="-122"/>
              <a:cs typeface="+mn-c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任意多边形 22"/>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1" fmla="*/ 0 w 4261582"/>
              <a:gd name="connsiteY0-2" fmla="*/ 0 h 7492075"/>
              <a:gd name="connsiteX1-3" fmla="*/ 4261582 w 4261582"/>
              <a:gd name="connsiteY1-4" fmla="*/ 11100 h 7492075"/>
              <a:gd name="connsiteX2-5" fmla="*/ 1647718 w 4261582"/>
              <a:gd name="connsiteY2-6" fmla="*/ 7492075 h 7492075"/>
              <a:gd name="connsiteX3-7" fmla="*/ 0 w 4261582"/>
              <a:gd name="connsiteY3-8" fmla="*/ 7492075 h 7492075"/>
              <a:gd name="connsiteX4" fmla="*/ 0 w 4261582"/>
              <a:gd name="connsiteY4" fmla="*/ 0 h 7492075"/>
              <a:gd name="connsiteX0-9" fmla="*/ 0 w 4261582"/>
              <a:gd name="connsiteY0-10" fmla="*/ 0 h 7503175"/>
              <a:gd name="connsiteX1-11" fmla="*/ 4261582 w 4261582"/>
              <a:gd name="connsiteY1-12" fmla="*/ 11100 h 7503175"/>
              <a:gd name="connsiteX2-13" fmla="*/ 1147825 w 4261582"/>
              <a:gd name="connsiteY2-14" fmla="*/ 7503175 h 7503175"/>
              <a:gd name="connsiteX3-15" fmla="*/ 0 w 4261582"/>
              <a:gd name="connsiteY3-16" fmla="*/ 7492075 h 7503175"/>
              <a:gd name="connsiteX4-17" fmla="*/ 0 w 4261582"/>
              <a:gd name="connsiteY4-18" fmla="*/ 0 h 7503175"/>
              <a:gd name="connsiteX0-19" fmla="*/ 0 w 4298258"/>
              <a:gd name="connsiteY0-20" fmla="*/ 0 h 7503175"/>
              <a:gd name="connsiteX1-21" fmla="*/ 4298258 w 4298258"/>
              <a:gd name="connsiteY1-22" fmla="*/ 241 h 7503175"/>
              <a:gd name="connsiteX2-23" fmla="*/ 1147825 w 4298258"/>
              <a:gd name="connsiteY2-24" fmla="*/ 7503175 h 7503175"/>
              <a:gd name="connsiteX3-25" fmla="*/ 0 w 4298258"/>
              <a:gd name="connsiteY3-26" fmla="*/ 7492075 h 7503175"/>
              <a:gd name="connsiteX4-27" fmla="*/ 0 w 4298258"/>
              <a:gd name="connsiteY4-28" fmla="*/ 0 h 7503175"/>
              <a:gd name="connsiteX0-29" fmla="*/ 0 w 4237129"/>
              <a:gd name="connsiteY0-30" fmla="*/ 0 h 7503175"/>
              <a:gd name="connsiteX1-31" fmla="*/ 4237129 w 4237129"/>
              <a:gd name="connsiteY1-32" fmla="*/ 241 h 7503175"/>
              <a:gd name="connsiteX2-33" fmla="*/ 1147825 w 4237129"/>
              <a:gd name="connsiteY2-34" fmla="*/ 7503175 h 7503175"/>
              <a:gd name="connsiteX3-35" fmla="*/ 0 w 4237129"/>
              <a:gd name="connsiteY3-36" fmla="*/ 7492075 h 7503175"/>
              <a:gd name="connsiteX4-37" fmla="*/ 0 w 4237129"/>
              <a:gd name="connsiteY4-38" fmla="*/ 0 h 7503175"/>
              <a:gd name="connsiteX0-39" fmla="*/ 0 w 4163775"/>
              <a:gd name="connsiteY0-40" fmla="*/ 0 h 7503175"/>
              <a:gd name="connsiteX1-41" fmla="*/ 4163775 w 4163775"/>
              <a:gd name="connsiteY1-42" fmla="*/ 11100 h 7503175"/>
              <a:gd name="connsiteX2-43" fmla="*/ 1147825 w 4163775"/>
              <a:gd name="connsiteY2-44" fmla="*/ 7503175 h 7503175"/>
              <a:gd name="connsiteX3-45" fmla="*/ 0 w 4163775"/>
              <a:gd name="connsiteY3-46" fmla="*/ 7492075 h 7503175"/>
              <a:gd name="connsiteX4-47" fmla="*/ 0 w 4163775"/>
              <a:gd name="connsiteY4-48" fmla="*/ 0 h 7503175"/>
              <a:gd name="connsiteX0-49" fmla="*/ 0 w 4139324"/>
              <a:gd name="connsiteY0-50" fmla="*/ 0 h 7503175"/>
              <a:gd name="connsiteX1-51" fmla="*/ 4139324 w 4139324"/>
              <a:gd name="connsiteY1-52" fmla="*/ 241 h 7503175"/>
              <a:gd name="connsiteX2-53" fmla="*/ 1147825 w 4139324"/>
              <a:gd name="connsiteY2-54" fmla="*/ 7503175 h 7503175"/>
              <a:gd name="connsiteX3-55" fmla="*/ 0 w 4139324"/>
              <a:gd name="connsiteY3-56" fmla="*/ 7492075 h 7503175"/>
              <a:gd name="connsiteX4-57" fmla="*/ 0 w 4139324"/>
              <a:gd name="connsiteY4-58" fmla="*/ 0 h 7503175"/>
              <a:gd name="connsiteX0-59" fmla="*/ 0 w 4188227"/>
              <a:gd name="connsiteY0-60" fmla="*/ 0 h 7503175"/>
              <a:gd name="connsiteX1-61" fmla="*/ 4188227 w 4188227"/>
              <a:gd name="connsiteY1-62" fmla="*/ 241 h 7503175"/>
              <a:gd name="connsiteX2-63" fmla="*/ 1147825 w 4188227"/>
              <a:gd name="connsiteY2-64" fmla="*/ 7503175 h 7503175"/>
              <a:gd name="connsiteX3-65" fmla="*/ 0 w 4188227"/>
              <a:gd name="connsiteY3-66" fmla="*/ 7492075 h 7503175"/>
              <a:gd name="connsiteX4-67" fmla="*/ 0 w 4188227"/>
              <a:gd name="connsiteY4-68" fmla="*/ 0 h 7503175"/>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5">
              <a:cs typeface="+mn-ea"/>
              <a:sym typeface="+mn-lt"/>
            </a:endParaRPr>
          </a:p>
        </p:txBody>
      </p:sp>
      <p:sp>
        <p:nvSpPr>
          <p:cNvPr id="25" name="任意多边形 24"/>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1" fmla="*/ 0 w 9219111"/>
              <a:gd name="connsiteY0-2" fmla="*/ 0 h 7514276"/>
              <a:gd name="connsiteX1-3" fmla="*/ 9219111 w 9219111"/>
              <a:gd name="connsiteY1-4" fmla="*/ 0 h 7514276"/>
              <a:gd name="connsiteX2-5" fmla="*/ 505931 w 9219111"/>
              <a:gd name="connsiteY2-6" fmla="*/ 7514276 h 7514276"/>
              <a:gd name="connsiteX3-7" fmla="*/ 0 w 9219111"/>
              <a:gd name="connsiteY3-8" fmla="*/ 7492076 h 7514276"/>
              <a:gd name="connsiteX4" fmla="*/ 0 w 9219111"/>
              <a:gd name="connsiteY4" fmla="*/ 0 h 7514276"/>
              <a:gd name="connsiteX0-9" fmla="*/ 0 w 3603053"/>
              <a:gd name="connsiteY0-10" fmla="*/ 0 h 7514276"/>
              <a:gd name="connsiteX1-11" fmla="*/ 3603053 w 3603053"/>
              <a:gd name="connsiteY1-12" fmla="*/ 22200 h 7514276"/>
              <a:gd name="connsiteX2-13" fmla="*/ 505931 w 3603053"/>
              <a:gd name="connsiteY2-14" fmla="*/ 7514276 h 7514276"/>
              <a:gd name="connsiteX3-15" fmla="*/ 0 w 3603053"/>
              <a:gd name="connsiteY3-16" fmla="*/ 7492076 h 7514276"/>
              <a:gd name="connsiteX4-17" fmla="*/ 0 w 3603053"/>
              <a:gd name="connsiteY4-18" fmla="*/ 0 h 7514276"/>
              <a:gd name="connsiteX0-19" fmla="*/ 0 w 3603053"/>
              <a:gd name="connsiteY0-20" fmla="*/ 0 h 7514276"/>
              <a:gd name="connsiteX1-21" fmla="*/ 3603053 w 3603053"/>
              <a:gd name="connsiteY1-22" fmla="*/ 22200 h 7514276"/>
              <a:gd name="connsiteX2-23" fmla="*/ 505931 w 3603053"/>
              <a:gd name="connsiteY2-24" fmla="*/ 7514276 h 7514276"/>
              <a:gd name="connsiteX3-25" fmla="*/ 0 w 3603053"/>
              <a:gd name="connsiteY3-26" fmla="*/ 7492076 h 7514276"/>
              <a:gd name="connsiteX4-27" fmla="*/ 0 w 3603053"/>
              <a:gd name="connsiteY4-28" fmla="*/ 0 h 7514276"/>
              <a:gd name="connsiteX0-29" fmla="*/ 0 w 3603053"/>
              <a:gd name="connsiteY0-30" fmla="*/ 0 h 7514276"/>
              <a:gd name="connsiteX1-31" fmla="*/ 3603053 w 3603053"/>
              <a:gd name="connsiteY1-32" fmla="*/ 11341 h 7514276"/>
              <a:gd name="connsiteX2-33" fmla="*/ 505931 w 3603053"/>
              <a:gd name="connsiteY2-34" fmla="*/ 7514276 h 7514276"/>
              <a:gd name="connsiteX3-35" fmla="*/ 0 w 3603053"/>
              <a:gd name="connsiteY3-36" fmla="*/ 7492076 h 7514276"/>
              <a:gd name="connsiteX4-37" fmla="*/ 0 w 3603053"/>
              <a:gd name="connsiteY4-38" fmla="*/ 0 h 7514276"/>
              <a:gd name="connsiteX0-39" fmla="*/ 0 w 3603053"/>
              <a:gd name="connsiteY0-40" fmla="*/ 0 h 7492558"/>
              <a:gd name="connsiteX1-41" fmla="*/ 3603053 w 3603053"/>
              <a:gd name="connsiteY1-42" fmla="*/ 11341 h 7492558"/>
              <a:gd name="connsiteX2-43" fmla="*/ 518305 w 3603053"/>
              <a:gd name="connsiteY2-44" fmla="*/ 7492558 h 7492558"/>
              <a:gd name="connsiteX3-45" fmla="*/ 0 w 3603053"/>
              <a:gd name="connsiteY3-46" fmla="*/ 7492076 h 7492558"/>
              <a:gd name="connsiteX4-47" fmla="*/ 0 w 3603053"/>
              <a:gd name="connsiteY4-48" fmla="*/ 0 h 7492558"/>
              <a:gd name="connsiteX0-49" fmla="*/ 0 w 3603053"/>
              <a:gd name="connsiteY0-50" fmla="*/ 10376 h 7502934"/>
              <a:gd name="connsiteX1-51" fmla="*/ 3603053 w 3603053"/>
              <a:gd name="connsiteY1-52" fmla="*/ 0 h 7502934"/>
              <a:gd name="connsiteX2-53" fmla="*/ 518305 w 3603053"/>
              <a:gd name="connsiteY2-54" fmla="*/ 7502934 h 7502934"/>
              <a:gd name="connsiteX3-55" fmla="*/ 0 w 3603053"/>
              <a:gd name="connsiteY3-56" fmla="*/ 7502452 h 7502934"/>
              <a:gd name="connsiteX4-57" fmla="*/ 0 w 3603053"/>
              <a:gd name="connsiteY4-58" fmla="*/ 10376 h 7502934"/>
            </a:gdLst>
            <a:ahLst/>
            <a:cxnLst>
              <a:cxn ang="0">
                <a:pos x="connsiteX0-1" y="connsiteY0-2"/>
              </a:cxn>
              <a:cxn ang="0">
                <a:pos x="connsiteX1-3" y="connsiteY1-4"/>
              </a:cxn>
              <a:cxn ang="0">
                <a:pos x="connsiteX2-5" y="connsiteY2-6"/>
              </a:cxn>
              <a:cxn ang="0">
                <a:pos x="connsiteX3-7" y="connsiteY3-8"/>
              </a:cxn>
              <a:cxn ang="0">
                <a:pos x="connsiteX4-17" y="connsiteY4-18"/>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5">
              <a:solidFill>
                <a:srgbClr val="FF0000"/>
              </a:solidFill>
              <a:cs typeface="+mn-ea"/>
              <a:sym typeface="+mn-lt"/>
            </a:endParaRPr>
          </a:p>
        </p:txBody>
      </p:sp>
      <p:sp>
        <p:nvSpPr>
          <p:cNvPr id="14" name="矩形 259"/>
          <p:cNvSpPr>
            <a:spLocks noChangeArrowheads="1"/>
          </p:cNvSpPr>
          <p:nvPr/>
        </p:nvSpPr>
        <p:spPr bwMode="auto">
          <a:xfrm>
            <a:off x="5037062" y="3080074"/>
            <a:ext cx="31812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defTabSz="1219200">
              <a:buNone/>
            </a:pPr>
            <a:r>
              <a:rPr lang="zh-CN" altLang="en-US" sz="6000" b="1" dirty="0">
                <a:solidFill>
                  <a:srgbClr val="3A4795"/>
                </a:solidFill>
              </a:rPr>
              <a:t>循环交换</a:t>
            </a:r>
            <a:endParaRPr lang="en-US" altLang="zh-CN" sz="6000" b="1" dirty="0">
              <a:solidFill>
                <a:srgbClr val="3A4795"/>
              </a:solidFill>
            </a:endParaRPr>
          </a:p>
        </p:txBody>
      </p:sp>
      <p:sp>
        <p:nvSpPr>
          <p:cNvPr id="19" name="TextBox 43"/>
          <p:cNvSpPr txBox="1"/>
          <p:nvPr/>
        </p:nvSpPr>
        <p:spPr>
          <a:xfrm>
            <a:off x="8572500" y="1127699"/>
            <a:ext cx="3460475" cy="502766"/>
          </a:xfrm>
          <a:prstGeom prst="rect">
            <a:avLst/>
          </a:prstGeom>
          <a:noFill/>
        </p:spPr>
        <p:txBody>
          <a:bodyPr wrap="square" rtlCol="0">
            <a:spAutoFit/>
          </a:bodyPr>
          <a:lstStyle/>
          <a:p>
            <a:pPr defTabSz="1219200"/>
            <a:r>
              <a:rPr lang="zh-CN" altLang="en-US" sz="2665" b="1" dirty="0">
                <a:solidFill>
                  <a:srgbClr val="3A4795"/>
                </a:solidFill>
                <a:latin typeface="微软雅黑" panose="020B0503020204020204" pitchFamily="34" charset="-122"/>
                <a:ea typeface="微软雅黑" panose="020B0503020204020204" pitchFamily="34" charset="-122"/>
              </a:rPr>
              <a:t>循环优化系列第四讲</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21" name="TextBox 25"/>
          <p:cNvSpPr>
            <a:spLocks noChangeArrowheads="1"/>
          </p:cNvSpPr>
          <p:nvPr/>
        </p:nvSpPr>
        <p:spPr bwMode="auto">
          <a:xfrm>
            <a:off x="6633508" y="4910795"/>
            <a:ext cx="1938992" cy="368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200"/>
            <a:r>
              <a:rPr lang="zh-CN" altLang="en-US" sz="2400" b="1" dirty="0">
                <a:solidFill>
                  <a:srgbClr val="3A4795"/>
                </a:solidFill>
                <a:latin typeface="微软雅黑" panose="020B0503020204020204" pitchFamily="34" charset="-122"/>
                <a:ea typeface="微软雅黑" panose="020B0503020204020204" pitchFamily="34" charset="-122"/>
              </a:rPr>
              <a:t>嘉宾：</a:t>
            </a:r>
            <a:r>
              <a:rPr lang="zh-CN" altLang="en-US" sz="2400" dirty="0">
                <a:solidFill>
                  <a:srgbClr val="3A4795"/>
                </a:solidFill>
                <a:latin typeface="微软雅黑" charset="0"/>
                <a:ea typeface="微软雅黑" charset="0"/>
              </a:rPr>
              <a:t>柴赟达</a:t>
            </a:r>
          </a:p>
        </p:txBody>
      </p:sp>
      <p:sp>
        <p:nvSpPr>
          <p:cNvPr id="9" name="Freeform 8"/>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5">
              <a:cs typeface="+mn-ea"/>
              <a:sym typeface="+mn-lt"/>
            </a:endParaRPr>
          </a:p>
        </p:txBody>
      </p:sp>
      <p:sp>
        <p:nvSpPr>
          <p:cNvPr id="10" name="流程图: 接点 9"/>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AA338394-7D38-5E05-F119-446663F34763}"/>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6A7B2975-3D3E-F4D0-26D0-256BBC0FBF5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4" name="流程图: 接点 3">
            <a:extLst>
              <a:ext uri="{FF2B5EF4-FFF2-40B4-BE49-F238E27FC236}">
                <a16:creationId xmlns:a16="http://schemas.microsoft.com/office/drawing/2014/main" id="{10857ACC-97B5-4916-DB05-C11377965D8A}"/>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9352FD7-4AF3-DC87-B9FB-C258FA1BD0B5}"/>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D3A1D130-914B-5BAE-06AF-94508CEE1EB6}"/>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8174356-9BAA-146F-E05B-E6CE584AE482}"/>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8" name="文本框 7">
            <a:extLst>
              <a:ext uri="{FF2B5EF4-FFF2-40B4-BE49-F238E27FC236}">
                <a16:creationId xmlns:a16="http://schemas.microsoft.com/office/drawing/2014/main" id="{7E0A56FB-68FC-191C-46C4-A02F9717B79D}"/>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180" y="332656"/>
            <a:ext cx="3447622" cy="40011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循环交换</a:t>
            </a:r>
          </a:p>
        </p:txBody>
      </p:sp>
      <p:sp>
        <p:nvSpPr>
          <p:cNvPr id="7" name="文本框 6"/>
          <p:cNvSpPr txBox="1"/>
          <p:nvPr/>
        </p:nvSpPr>
        <p:spPr>
          <a:xfrm>
            <a:off x="226837" y="1092788"/>
            <a:ext cx="1772906" cy="461665"/>
          </a:xfrm>
          <a:prstGeom prst="rect">
            <a:avLst/>
          </a:prstGeom>
          <a:noFill/>
          <a:ln w="9525">
            <a:noFill/>
          </a:ln>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charset="0"/>
              </a:rPr>
              <a:t>基础概念</a:t>
            </a:r>
            <a:r>
              <a:rPr kumimoji="0" 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charset="0"/>
              </a:rPr>
              <a:t>   </a:t>
            </a:r>
          </a:p>
        </p:txBody>
      </p:sp>
      <p:sp>
        <p:nvSpPr>
          <p:cNvPr id="2" name="矩形 1"/>
          <p:cNvSpPr/>
          <p:nvPr/>
        </p:nvSpPr>
        <p:spPr>
          <a:xfrm>
            <a:off x="226837" y="4243572"/>
            <a:ext cx="4286170" cy="1106805"/>
          </a:xfrm>
          <a:prstGeom prst="rect">
            <a:avLst/>
          </a:prstGeom>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kumimoji="0" lang="zh-CN" alt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charset="0"/>
              </a:rPr>
              <a:t>优点：</a:t>
            </a:r>
            <a:endParaRPr kumimoji="0" lang="en-US" altLang="zh-CN"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charset="0"/>
            </a:endParaRPr>
          </a:p>
          <a:p>
            <a:pPr marL="342900" lvl="0" indent="-342900">
              <a:lnSpc>
                <a:spcPct val="150000"/>
              </a:lnSpc>
              <a:buFont typeface="+mj-ea"/>
              <a:buAutoNum type="circleNumDbPlain"/>
              <a:defRPr/>
            </a:pPr>
            <a:r>
              <a:rPr lang="zh-CN" altLang="en-US" sz="1400" dirty="0">
                <a:solidFill>
                  <a:prstClr val="black"/>
                </a:solidFill>
                <a:latin typeface="微软雅黑" panose="020B0503020204020204" pitchFamily="34" charset="-122"/>
                <a:ea typeface="微软雅黑" panose="020B0503020204020204" pitchFamily="34" charset="-122"/>
                <a:cs typeface="Times New Roman" panose="02020603050405020304" charset="0"/>
              </a:rPr>
              <a:t>增强数据局部性</a:t>
            </a:r>
            <a:endParaRPr lang="en-US" altLang="zh-CN" sz="1400" dirty="0">
              <a:solidFill>
                <a:prstClr val="black"/>
              </a:solidFill>
              <a:latin typeface="微软雅黑" panose="020B0503020204020204" pitchFamily="34" charset="-122"/>
              <a:ea typeface="微软雅黑" panose="020B0503020204020204" pitchFamily="34" charset="-122"/>
              <a:cs typeface="Times New Roman" panose="02020603050405020304" charset="0"/>
            </a:endParaRPr>
          </a:p>
          <a:p>
            <a:pPr marL="342900" indent="-342900">
              <a:lnSpc>
                <a:spcPct val="150000"/>
              </a:lnSpc>
              <a:buFont typeface="+mj-ea"/>
              <a:buAutoNum type="circleNumDbPlain"/>
              <a:defRPr/>
            </a:pPr>
            <a:r>
              <a:rPr lang="zh-CN" altLang="en-US" sz="1400" dirty="0">
                <a:solidFill>
                  <a:prstClr val="black"/>
                </a:solidFill>
                <a:latin typeface="微软雅黑" panose="020B0503020204020204" pitchFamily="34" charset="-122"/>
                <a:ea typeface="微软雅黑" panose="020B0503020204020204" pitchFamily="34" charset="-122"/>
                <a:cs typeface="Times New Roman" panose="02020603050405020304" charset="0"/>
              </a:rPr>
              <a:t>增强向量化和并行化的识别</a:t>
            </a:r>
            <a:endParaRPr lang="en-US" altLang="zh-CN" sz="1400" dirty="0">
              <a:solidFill>
                <a:prstClr val="black"/>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6" name="矩形 5"/>
          <p:cNvSpPr/>
          <p:nvPr/>
        </p:nvSpPr>
        <p:spPr>
          <a:xfrm>
            <a:off x="527252" y="1454344"/>
            <a:ext cx="10333427" cy="1060450"/>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当一个循环体中包含一个以上的循环，且循环语句之间不包含其它语句，则称这个循环为紧嵌套循环，交换紧嵌套中两个循环的嵌套顺序是提高程序性能最有效的变换之一。实际上，循环交换是一个重排序变换，仅改变了参数化迭代的执行顺序，但是并没有删除任何语句或产生任何新的语句，所以循环交换的合法性需要通过循环的依赖关系进行判定。</a:t>
            </a:r>
          </a:p>
        </p:txBody>
      </p:sp>
      <p:sp>
        <p:nvSpPr>
          <p:cNvPr id="3" name="矩形 2"/>
          <p:cNvSpPr/>
          <p:nvPr/>
        </p:nvSpPr>
        <p:spPr>
          <a:xfrm>
            <a:off x="1113290" y="2856119"/>
            <a:ext cx="3399717" cy="954107"/>
          </a:xfrm>
          <a:prstGeom prst="rect">
            <a:avLst/>
          </a:prstGeom>
          <a:ln>
            <a:solidFill>
              <a:srgbClr val="3A4795"/>
            </a:solidFill>
          </a:ln>
        </p:spPr>
        <p:txBody>
          <a:bodyPr wrap="square">
            <a:spAutoFit/>
          </a:bodyPr>
          <a:lstStyle/>
          <a:p>
            <a:r>
              <a:rPr lang="nn-NO" altLang="zh-CN" sz="1400" dirty="0">
                <a:latin typeface="Times New Roman" panose="02020603050405020304" charset="0"/>
                <a:cs typeface="Times New Roman" panose="02020603050405020304" charset="0"/>
              </a:rPr>
              <a:t> for (j = 0; j &lt; N; j++)</a:t>
            </a:r>
          </a:p>
          <a:p>
            <a:r>
              <a:rPr lang="nn-NO" altLang="zh-CN" sz="1400" dirty="0">
                <a:solidFill>
                  <a:srgbClr val="C00000"/>
                </a:solidFill>
                <a:latin typeface="Times New Roman" panose="02020603050405020304" charset="0"/>
                <a:cs typeface="Times New Roman" panose="02020603050405020304" charset="0"/>
              </a:rPr>
              <a:t>        for (k = 0; k &lt; N; k++)</a:t>
            </a:r>
          </a:p>
          <a:p>
            <a:r>
              <a:rPr lang="nn-NO" altLang="zh-CN" sz="1400" dirty="0">
                <a:solidFill>
                  <a:srgbClr val="C00000"/>
                </a:solidFill>
                <a:latin typeface="Times New Roman" panose="02020603050405020304" charset="0"/>
                <a:cs typeface="Times New Roman" panose="02020603050405020304" charset="0"/>
              </a:rPr>
              <a:t>            for (i = 0; i &lt; N; i++)</a:t>
            </a:r>
          </a:p>
          <a:p>
            <a:r>
              <a:rPr lang="nn-NO" altLang="zh-CN" sz="1400" dirty="0">
                <a:latin typeface="Times New Roman" panose="02020603050405020304" charset="0"/>
                <a:cs typeface="Times New Roman" panose="02020603050405020304" charset="0"/>
              </a:rPr>
              <a:t>                A[i][j] = A[i][j] + B[i][k] * C[k][j];</a:t>
            </a:r>
          </a:p>
        </p:txBody>
      </p:sp>
      <p:sp>
        <p:nvSpPr>
          <p:cNvPr id="4" name="矩形 3"/>
          <p:cNvSpPr/>
          <p:nvPr/>
        </p:nvSpPr>
        <p:spPr>
          <a:xfrm>
            <a:off x="6312309" y="2848894"/>
            <a:ext cx="3463062" cy="954107"/>
          </a:xfrm>
          <a:prstGeom prst="rect">
            <a:avLst/>
          </a:prstGeom>
          <a:ln>
            <a:solidFill>
              <a:srgbClr val="3A4795"/>
            </a:solidFill>
          </a:ln>
        </p:spPr>
        <p:txBody>
          <a:bodyPr wrap="square">
            <a:spAutoFit/>
          </a:bodyPr>
          <a:lstStyle/>
          <a:p>
            <a:r>
              <a:rPr lang="nn-NO" altLang="zh-CN" sz="1400" dirty="0">
                <a:latin typeface="Times New Roman" panose="02020603050405020304" charset="0"/>
                <a:cs typeface="Times New Roman" panose="02020603050405020304" charset="0"/>
              </a:rPr>
              <a:t> for (j = 0; j &lt; N; j++)</a:t>
            </a:r>
          </a:p>
          <a:p>
            <a:r>
              <a:rPr lang="nn-NO" altLang="zh-CN" sz="1400" dirty="0">
                <a:solidFill>
                  <a:srgbClr val="C00000"/>
                </a:solidFill>
                <a:latin typeface="Times New Roman" panose="02020603050405020304" charset="0"/>
                <a:cs typeface="Times New Roman" panose="02020603050405020304" charset="0"/>
              </a:rPr>
              <a:t>        for (i = 0; i &lt; N; i++)</a:t>
            </a:r>
          </a:p>
          <a:p>
            <a:r>
              <a:rPr lang="nn-NO" altLang="zh-CN" sz="1400" dirty="0">
                <a:solidFill>
                  <a:srgbClr val="C00000"/>
                </a:solidFill>
                <a:latin typeface="Times New Roman" panose="02020603050405020304" charset="0"/>
                <a:cs typeface="Times New Roman" panose="02020603050405020304" charset="0"/>
              </a:rPr>
              <a:t>            for (k = 0; k &lt; N; k++)</a:t>
            </a:r>
          </a:p>
          <a:p>
            <a:r>
              <a:rPr lang="nn-NO" altLang="zh-CN" sz="1400" dirty="0">
                <a:latin typeface="Times New Roman" panose="02020603050405020304" charset="0"/>
                <a:cs typeface="Times New Roman" panose="02020603050405020304" charset="0"/>
              </a:rPr>
              <a:t>                A[i][j] = A[i][j] + B[i][k] * C[k][j];</a:t>
            </a:r>
            <a:endParaRPr lang="zh-CN" altLang="en-US" sz="1400" dirty="0">
              <a:latin typeface="Times New Roman" panose="02020603050405020304" charset="0"/>
              <a:cs typeface="Times New Roman" panose="02020603050405020304" charset="0"/>
            </a:endParaRPr>
          </a:p>
        </p:txBody>
      </p:sp>
      <p:grpSp>
        <p:nvGrpSpPr>
          <p:cNvPr id="12" name="组合 11"/>
          <p:cNvGrpSpPr/>
          <p:nvPr/>
        </p:nvGrpSpPr>
        <p:grpSpPr>
          <a:xfrm>
            <a:off x="4927716" y="2985512"/>
            <a:ext cx="944599" cy="445631"/>
            <a:chOff x="4927716" y="2985512"/>
            <a:chExt cx="944599" cy="445631"/>
          </a:xfrm>
        </p:grpSpPr>
        <p:sp>
          <p:nvSpPr>
            <p:cNvPr id="5" name="右箭头 4"/>
            <p:cNvSpPr/>
            <p:nvPr/>
          </p:nvSpPr>
          <p:spPr>
            <a:xfrm>
              <a:off x="5020772" y="3235200"/>
              <a:ext cx="783771" cy="195943"/>
            </a:xfrm>
            <a:prstGeom prst="rightArrow">
              <a:avLst/>
            </a:prstGeom>
            <a:solidFill>
              <a:srgbClr val="3A4795"/>
            </a:solidFill>
            <a:ln>
              <a:solidFill>
                <a:srgbClr val="3A4795"/>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4927716" y="2985512"/>
              <a:ext cx="944599"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循环交换</a:t>
              </a:r>
            </a:p>
          </p:txBody>
        </p:sp>
      </p:grpSp>
      <p:sp>
        <p:nvSpPr>
          <p:cNvPr id="8" name="文本框 7">
            <a:extLst>
              <a:ext uri="{FF2B5EF4-FFF2-40B4-BE49-F238E27FC236}">
                <a16:creationId xmlns:a16="http://schemas.microsoft.com/office/drawing/2014/main" id="{12DF7779-6F98-CC9E-99E2-BE62C7008EF2}"/>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10" name="图片 9">
            <a:extLst>
              <a:ext uri="{FF2B5EF4-FFF2-40B4-BE49-F238E27FC236}">
                <a16:creationId xmlns:a16="http://schemas.microsoft.com/office/drawing/2014/main" id="{B1C8D036-32EB-91C3-D3FE-D35047F68AB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13" name="流程图: 接点 12">
            <a:extLst>
              <a:ext uri="{FF2B5EF4-FFF2-40B4-BE49-F238E27FC236}">
                <a16:creationId xmlns:a16="http://schemas.microsoft.com/office/drawing/2014/main" id="{387A37F2-47B7-377F-C8C6-DF502F47F0D1}"/>
              </a:ext>
            </a:extLst>
          </p:cNvPr>
          <p:cNvSpPr/>
          <p:nvPr/>
        </p:nvSpPr>
        <p:spPr>
          <a:xfrm>
            <a:off x="1328816" y="540141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FCE8D4A-C811-FAB7-87F2-CC1A3D566292}"/>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5" name="流程图: 接点 14">
            <a:extLst>
              <a:ext uri="{FF2B5EF4-FFF2-40B4-BE49-F238E27FC236}">
                <a16:creationId xmlns:a16="http://schemas.microsoft.com/office/drawing/2014/main" id="{05500BF3-3310-11F0-167B-48D569F691B2}"/>
              </a:ext>
            </a:extLst>
          </p:cNvPr>
          <p:cNvSpPr/>
          <p:nvPr/>
        </p:nvSpPr>
        <p:spPr>
          <a:xfrm>
            <a:off x="9005494" y="5697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D911EB82-9070-3B64-02AD-929C1E4C88A2}"/>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7" name="文本框 16">
            <a:extLst>
              <a:ext uri="{FF2B5EF4-FFF2-40B4-BE49-F238E27FC236}">
                <a16:creationId xmlns:a16="http://schemas.microsoft.com/office/drawing/2014/main" id="{4A718828-F31C-180A-D3A8-7308F950E3E3}"/>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180" y="332656"/>
            <a:ext cx="3447622" cy="40011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循环交换</a:t>
            </a:r>
          </a:p>
        </p:txBody>
      </p:sp>
      <p:sp>
        <p:nvSpPr>
          <p:cNvPr id="2" name="矩形 1"/>
          <p:cNvSpPr/>
          <p:nvPr/>
        </p:nvSpPr>
        <p:spPr>
          <a:xfrm>
            <a:off x="6466463" y="3455408"/>
            <a:ext cx="2130886" cy="1061829"/>
          </a:xfrm>
          <a:prstGeom prst="rect">
            <a:avLst/>
          </a:prstGeom>
          <a:ln>
            <a:solidFill>
              <a:srgbClr val="3A4795"/>
            </a:solidFill>
          </a:ln>
        </p:spPr>
        <p:txBody>
          <a:bodyPr wrap="square">
            <a:spAutoFit/>
          </a:bodyPr>
          <a:lstStyle/>
          <a:p>
            <a:pPr>
              <a:lnSpc>
                <a:spcPct val="150000"/>
              </a:lnSpc>
            </a:pPr>
            <a:r>
              <a:rPr lang="en-US" altLang="zh-CN" sz="1400" dirty="0">
                <a:solidFill>
                  <a:srgbClr val="0070C0"/>
                </a:solidFill>
                <a:latin typeface="Times New Roman" panose="02020603050405020304" charset="0"/>
                <a:cs typeface="Times New Roman" panose="02020603050405020304" charset="0"/>
              </a:rPr>
              <a:t>for (</a:t>
            </a:r>
            <a:r>
              <a:rPr lang="en-US" altLang="zh-CN" sz="1400" dirty="0" err="1">
                <a:solidFill>
                  <a:srgbClr val="0070C0"/>
                </a:solidFill>
                <a:latin typeface="Times New Roman" panose="02020603050405020304" charset="0"/>
                <a:cs typeface="Times New Roman" panose="02020603050405020304" charset="0"/>
              </a:rPr>
              <a:t>i</a:t>
            </a:r>
            <a:r>
              <a:rPr lang="en-US" altLang="zh-CN" sz="1400" dirty="0">
                <a:solidFill>
                  <a:srgbClr val="0070C0"/>
                </a:solidFill>
                <a:latin typeface="Times New Roman" panose="02020603050405020304" charset="0"/>
                <a:cs typeface="Times New Roman" panose="02020603050405020304" charset="0"/>
              </a:rPr>
              <a:t> = 1; j &lt; M; </a:t>
            </a:r>
            <a:r>
              <a:rPr lang="en-US" altLang="zh-CN" sz="1400" dirty="0" err="1">
                <a:solidFill>
                  <a:srgbClr val="0070C0"/>
                </a:solidFill>
                <a:latin typeface="Times New Roman" panose="02020603050405020304" charset="0"/>
                <a:cs typeface="Times New Roman" panose="02020603050405020304" charset="0"/>
              </a:rPr>
              <a:t>j++</a:t>
            </a:r>
            <a:r>
              <a:rPr lang="en-US" altLang="zh-CN" sz="1400" dirty="0">
                <a:solidFill>
                  <a:srgbClr val="0070C0"/>
                </a:solidFill>
                <a:latin typeface="Times New Roman" panose="02020603050405020304" charset="0"/>
                <a:cs typeface="Times New Roman" panose="02020603050405020304" charset="0"/>
              </a:rPr>
              <a:t>)</a:t>
            </a:r>
          </a:p>
          <a:p>
            <a:pPr>
              <a:lnSpc>
                <a:spcPct val="150000"/>
              </a:lnSpc>
            </a:pPr>
            <a:r>
              <a:rPr lang="en-US" altLang="zh-CN" sz="1400" dirty="0">
                <a:solidFill>
                  <a:srgbClr val="C00000"/>
                </a:solidFill>
                <a:latin typeface="Times New Roman" panose="02020603050405020304" charset="0"/>
                <a:cs typeface="Times New Roman" panose="02020603050405020304" charset="0"/>
              </a:rPr>
              <a:t>        for (j = 1; </a:t>
            </a:r>
            <a:r>
              <a:rPr lang="en-US" altLang="zh-CN" sz="1400" dirty="0" err="1">
                <a:solidFill>
                  <a:srgbClr val="C00000"/>
                </a:solidFill>
                <a:latin typeface="Times New Roman" panose="02020603050405020304" charset="0"/>
                <a:cs typeface="Times New Roman" panose="02020603050405020304" charset="0"/>
              </a:rPr>
              <a:t>i</a:t>
            </a:r>
            <a:r>
              <a:rPr lang="en-US" altLang="zh-CN" sz="1400" dirty="0">
                <a:solidFill>
                  <a:srgbClr val="C00000"/>
                </a:solidFill>
                <a:latin typeface="Times New Roman" panose="02020603050405020304" charset="0"/>
                <a:cs typeface="Times New Roman" panose="02020603050405020304" charset="0"/>
              </a:rPr>
              <a:t> &lt; N; </a:t>
            </a:r>
            <a:r>
              <a:rPr lang="en-US" altLang="zh-CN" sz="1400" dirty="0" err="1">
                <a:solidFill>
                  <a:srgbClr val="C00000"/>
                </a:solidFill>
                <a:latin typeface="Times New Roman" panose="02020603050405020304" charset="0"/>
                <a:cs typeface="Times New Roman" panose="02020603050405020304" charset="0"/>
              </a:rPr>
              <a:t>i</a:t>
            </a:r>
            <a:r>
              <a:rPr lang="en-US" altLang="zh-CN" sz="1400" dirty="0">
                <a:solidFill>
                  <a:srgbClr val="C00000"/>
                </a:solidFill>
                <a:latin typeface="Times New Roman" panose="02020603050405020304" charset="0"/>
                <a:cs typeface="Times New Roman" panose="02020603050405020304" charset="0"/>
              </a:rPr>
              <a:t>++)</a:t>
            </a:r>
          </a:p>
          <a:p>
            <a:pPr>
              <a:lnSpc>
                <a:spcPct val="150000"/>
              </a:lnSpc>
            </a:pPr>
            <a:r>
              <a:rPr lang="en-US" altLang="zh-CN" sz="1400" dirty="0">
                <a:latin typeface="Times New Roman" panose="02020603050405020304" charset="0"/>
                <a:cs typeface="Times New Roman" panose="02020603050405020304" charset="0"/>
              </a:rPr>
              <a:t>            A[</a:t>
            </a:r>
            <a:r>
              <a:rPr lang="en-US" altLang="zh-CN" sz="1400" dirty="0" err="1">
                <a:latin typeface="Times New Roman" panose="02020603050405020304" charset="0"/>
                <a:cs typeface="Times New Roman" panose="02020603050405020304" charset="0"/>
              </a:rPr>
              <a:t>i</a:t>
            </a:r>
            <a:r>
              <a:rPr lang="en-US" altLang="zh-CN" sz="1400" dirty="0">
                <a:latin typeface="Times New Roman" panose="02020603050405020304" charset="0"/>
                <a:cs typeface="Times New Roman" panose="02020603050405020304" charset="0"/>
              </a:rPr>
              <a:t>][j] = A[</a:t>
            </a:r>
            <a:r>
              <a:rPr lang="en-US" altLang="zh-CN" sz="1400" dirty="0" err="1">
                <a:latin typeface="Times New Roman" panose="02020603050405020304" charset="0"/>
                <a:cs typeface="Times New Roman" panose="02020603050405020304" charset="0"/>
              </a:rPr>
              <a:t>i</a:t>
            </a:r>
            <a:r>
              <a:rPr lang="en-US" altLang="zh-CN" sz="1400" dirty="0">
                <a:latin typeface="Times New Roman" panose="02020603050405020304" charset="0"/>
                <a:cs typeface="Times New Roman" panose="02020603050405020304" charset="0"/>
              </a:rPr>
              <a:t> - 1][j];</a:t>
            </a:r>
          </a:p>
        </p:txBody>
      </p:sp>
      <p:sp>
        <p:nvSpPr>
          <p:cNvPr id="4" name="矩形 3"/>
          <p:cNvSpPr/>
          <p:nvPr/>
        </p:nvSpPr>
        <p:spPr>
          <a:xfrm>
            <a:off x="3087084" y="3455408"/>
            <a:ext cx="2185051" cy="1061829"/>
          </a:xfrm>
          <a:prstGeom prst="rect">
            <a:avLst/>
          </a:prstGeom>
          <a:ln>
            <a:solidFill>
              <a:srgbClr val="3A4795"/>
            </a:solidFill>
          </a:ln>
        </p:spPr>
        <p:txBody>
          <a:bodyPr wrap="square">
            <a:spAutoFit/>
          </a:bodyPr>
          <a:lstStyle/>
          <a:p>
            <a:pPr>
              <a:lnSpc>
                <a:spcPct val="150000"/>
              </a:lnSpc>
            </a:pPr>
            <a:r>
              <a:rPr lang="en-US" altLang="zh-CN" sz="1400" dirty="0">
                <a:solidFill>
                  <a:srgbClr val="C00000"/>
                </a:solidFill>
                <a:latin typeface="Times New Roman" panose="02020603050405020304" charset="0"/>
                <a:cs typeface="Times New Roman" panose="02020603050405020304" charset="0"/>
              </a:rPr>
              <a:t>for (j = 1; j &lt; N; </a:t>
            </a:r>
            <a:r>
              <a:rPr lang="en-US" altLang="zh-CN" sz="1400" dirty="0" err="1">
                <a:solidFill>
                  <a:srgbClr val="C00000"/>
                </a:solidFill>
                <a:latin typeface="Times New Roman" panose="02020603050405020304" charset="0"/>
                <a:cs typeface="Times New Roman" panose="02020603050405020304" charset="0"/>
              </a:rPr>
              <a:t>j++</a:t>
            </a:r>
            <a:r>
              <a:rPr lang="en-US" altLang="zh-CN" sz="1400" dirty="0">
                <a:solidFill>
                  <a:srgbClr val="C00000"/>
                </a:solidFill>
                <a:latin typeface="Times New Roman" panose="02020603050405020304" charset="0"/>
                <a:cs typeface="Times New Roman" panose="02020603050405020304" charset="0"/>
              </a:rPr>
              <a:t>)</a:t>
            </a:r>
          </a:p>
          <a:p>
            <a:pPr>
              <a:lnSpc>
                <a:spcPct val="150000"/>
              </a:lnSpc>
            </a:pPr>
            <a:r>
              <a:rPr lang="en-US" altLang="zh-CN" sz="1400" dirty="0">
                <a:solidFill>
                  <a:srgbClr val="0070C0"/>
                </a:solidFill>
                <a:latin typeface="Times New Roman" panose="02020603050405020304" charset="0"/>
                <a:cs typeface="Times New Roman" panose="02020603050405020304" charset="0"/>
              </a:rPr>
              <a:t>        for (</a:t>
            </a:r>
            <a:r>
              <a:rPr lang="en-US" altLang="zh-CN" sz="1400" dirty="0" err="1">
                <a:solidFill>
                  <a:srgbClr val="0070C0"/>
                </a:solidFill>
                <a:latin typeface="Times New Roman" panose="02020603050405020304" charset="0"/>
                <a:cs typeface="Times New Roman" panose="02020603050405020304" charset="0"/>
              </a:rPr>
              <a:t>i</a:t>
            </a:r>
            <a:r>
              <a:rPr lang="en-US" altLang="zh-CN" sz="1400" dirty="0">
                <a:solidFill>
                  <a:srgbClr val="0070C0"/>
                </a:solidFill>
                <a:latin typeface="Times New Roman" panose="02020603050405020304" charset="0"/>
                <a:cs typeface="Times New Roman" panose="02020603050405020304" charset="0"/>
              </a:rPr>
              <a:t> = 1; </a:t>
            </a:r>
            <a:r>
              <a:rPr lang="en-US" altLang="zh-CN" sz="1400" dirty="0" err="1">
                <a:solidFill>
                  <a:srgbClr val="0070C0"/>
                </a:solidFill>
                <a:latin typeface="Times New Roman" panose="02020603050405020304" charset="0"/>
                <a:cs typeface="Times New Roman" panose="02020603050405020304" charset="0"/>
              </a:rPr>
              <a:t>i</a:t>
            </a:r>
            <a:r>
              <a:rPr lang="en-US" altLang="zh-CN" sz="1400" dirty="0">
                <a:solidFill>
                  <a:srgbClr val="0070C0"/>
                </a:solidFill>
                <a:latin typeface="Times New Roman" panose="02020603050405020304" charset="0"/>
                <a:cs typeface="Times New Roman" panose="02020603050405020304" charset="0"/>
              </a:rPr>
              <a:t> &lt; M; </a:t>
            </a:r>
            <a:r>
              <a:rPr lang="en-US" altLang="zh-CN" sz="1400" dirty="0" err="1">
                <a:solidFill>
                  <a:srgbClr val="0070C0"/>
                </a:solidFill>
                <a:latin typeface="Times New Roman" panose="02020603050405020304" charset="0"/>
                <a:cs typeface="Times New Roman" panose="02020603050405020304" charset="0"/>
              </a:rPr>
              <a:t>i</a:t>
            </a:r>
            <a:r>
              <a:rPr lang="en-US" altLang="zh-CN" sz="1400" dirty="0">
                <a:solidFill>
                  <a:srgbClr val="0070C0"/>
                </a:solidFill>
                <a:latin typeface="Times New Roman" panose="02020603050405020304" charset="0"/>
                <a:cs typeface="Times New Roman" panose="02020603050405020304" charset="0"/>
              </a:rPr>
              <a:t>++)</a:t>
            </a:r>
          </a:p>
          <a:p>
            <a:pPr>
              <a:lnSpc>
                <a:spcPct val="150000"/>
              </a:lnSpc>
            </a:pPr>
            <a:r>
              <a:rPr lang="en-US" altLang="zh-CN" sz="1400" dirty="0">
                <a:latin typeface="Times New Roman" panose="02020603050405020304" charset="0"/>
                <a:cs typeface="Times New Roman" panose="02020603050405020304" charset="0"/>
              </a:rPr>
              <a:t>            A[</a:t>
            </a:r>
            <a:r>
              <a:rPr lang="en-US" altLang="zh-CN" sz="1400" dirty="0" err="1">
                <a:latin typeface="Times New Roman" panose="02020603050405020304" charset="0"/>
                <a:cs typeface="Times New Roman" panose="02020603050405020304" charset="0"/>
              </a:rPr>
              <a:t>i</a:t>
            </a:r>
            <a:r>
              <a:rPr lang="en-US" altLang="zh-CN" sz="1400" dirty="0">
                <a:latin typeface="Times New Roman" panose="02020603050405020304" charset="0"/>
                <a:cs typeface="Times New Roman" panose="02020603050405020304" charset="0"/>
              </a:rPr>
              <a:t>][j] = A[</a:t>
            </a:r>
            <a:r>
              <a:rPr lang="en-US" altLang="zh-CN" sz="1400" dirty="0" err="1">
                <a:latin typeface="Times New Roman" panose="02020603050405020304" charset="0"/>
                <a:cs typeface="Times New Roman" panose="02020603050405020304" charset="0"/>
              </a:rPr>
              <a:t>i</a:t>
            </a:r>
            <a:r>
              <a:rPr lang="en-US" altLang="zh-CN" sz="1400" dirty="0">
                <a:latin typeface="Times New Roman" panose="02020603050405020304" charset="0"/>
                <a:cs typeface="Times New Roman" panose="02020603050405020304" charset="0"/>
              </a:rPr>
              <a:t> - 1][j];</a:t>
            </a:r>
          </a:p>
        </p:txBody>
      </p:sp>
      <p:sp>
        <p:nvSpPr>
          <p:cNvPr id="6" name="文本框 5"/>
          <p:cNvSpPr txBox="1"/>
          <p:nvPr/>
        </p:nvSpPr>
        <p:spPr>
          <a:xfrm>
            <a:off x="3023584" y="1772456"/>
            <a:ext cx="2248614" cy="1061829"/>
          </a:xfrm>
          <a:prstGeom prst="rect">
            <a:avLst/>
          </a:prstGeom>
          <a:noFill/>
          <a:ln>
            <a:solidFill>
              <a:srgbClr val="3A4795"/>
            </a:solidFill>
          </a:ln>
        </p:spPr>
        <p:txBody>
          <a:bodyPr wrap="square" rtlCol="0">
            <a:spAutoFit/>
          </a:bodyPr>
          <a:lstStyle/>
          <a:p>
            <a:pPr>
              <a:lnSpc>
                <a:spcPct val="150000"/>
              </a:lnSpc>
            </a:pPr>
            <a:r>
              <a:rPr lang="en-US" altLang="zh-CN" sz="1400" dirty="0">
                <a:solidFill>
                  <a:srgbClr val="C00000"/>
                </a:solidFill>
                <a:latin typeface="Times New Roman" panose="02020603050405020304" charset="0"/>
                <a:cs typeface="Times New Roman" panose="02020603050405020304" charset="0"/>
              </a:rPr>
              <a:t>for(</a:t>
            </a:r>
            <a:r>
              <a:rPr lang="en-US" altLang="zh-CN" sz="1400" dirty="0" err="1">
                <a:solidFill>
                  <a:srgbClr val="C00000"/>
                </a:solidFill>
                <a:latin typeface="Times New Roman" panose="02020603050405020304" charset="0"/>
                <a:cs typeface="Times New Roman" panose="02020603050405020304" charset="0"/>
              </a:rPr>
              <a:t>i</a:t>
            </a:r>
            <a:r>
              <a:rPr lang="en-US" altLang="zh-CN" sz="1400" dirty="0">
                <a:solidFill>
                  <a:srgbClr val="C00000"/>
                </a:solidFill>
                <a:latin typeface="Times New Roman" panose="02020603050405020304" charset="0"/>
                <a:cs typeface="Times New Roman" panose="02020603050405020304" charset="0"/>
              </a:rPr>
              <a:t>=1;i&lt;</a:t>
            </a:r>
            <a:r>
              <a:rPr lang="en-US" altLang="zh-CN" sz="1400" dirty="0" err="1">
                <a:solidFill>
                  <a:srgbClr val="C00000"/>
                </a:solidFill>
                <a:latin typeface="Times New Roman" panose="02020603050405020304" charset="0"/>
                <a:cs typeface="Times New Roman" panose="02020603050405020304" charset="0"/>
              </a:rPr>
              <a:t>N;i</a:t>
            </a:r>
            <a:r>
              <a:rPr lang="en-US" altLang="zh-CN" sz="1400" dirty="0">
                <a:solidFill>
                  <a:srgbClr val="C00000"/>
                </a:solidFill>
                <a:latin typeface="Times New Roman" panose="02020603050405020304" charset="0"/>
                <a:cs typeface="Times New Roman" panose="02020603050405020304" charset="0"/>
              </a:rPr>
              <a:t>++)</a:t>
            </a:r>
          </a:p>
          <a:p>
            <a:pPr>
              <a:lnSpc>
                <a:spcPct val="150000"/>
              </a:lnSpc>
            </a:pPr>
            <a:r>
              <a:rPr lang="en-US" altLang="zh-CN" sz="1400" dirty="0">
                <a:latin typeface="Times New Roman" panose="02020603050405020304" charset="0"/>
                <a:cs typeface="Times New Roman" panose="02020603050405020304" charset="0"/>
              </a:rPr>
              <a:t>    </a:t>
            </a:r>
            <a:r>
              <a:rPr lang="en-US" altLang="zh-CN" sz="1400" dirty="0">
                <a:solidFill>
                  <a:srgbClr val="0070C0"/>
                </a:solidFill>
                <a:latin typeface="Times New Roman" panose="02020603050405020304" charset="0"/>
                <a:cs typeface="Times New Roman" panose="02020603050405020304" charset="0"/>
              </a:rPr>
              <a:t>for(j=1;j&lt;</a:t>
            </a:r>
            <a:r>
              <a:rPr lang="en-US" altLang="zh-CN" sz="1400" dirty="0" err="1">
                <a:solidFill>
                  <a:srgbClr val="0070C0"/>
                </a:solidFill>
                <a:latin typeface="Times New Roman" panose="02020603050405020304" charset="0"/>
                <a:cs typeface="Times New Roman" panose="02020603050405020304" charset="0"/>
              </a:rPr>
              <a:t>N;j</a:t>
            </a:r>
            <a:r>
              <a:rPr lang="en-US" altLang="zh-CN" sz="1400" dirty="0">
                <a:solidFill>
                  <a:srgbClr val="0070C0"/>
                </a:solidFill>
                <a:latin typeface="Times New Roman" panose="02020603050405020304" charset="0"/>
                <a:cs typeface="Times New Roman" panose="02020603050405020304" charset="0"/>
              </a:rPr>
              <a:t>++)</a:t>
            </a:r>
          </a:p>
          <a:p>
            <a:pPr>
              <a:lnSpc>
                <a:spcPct val="150000"/>
              </a:lnSpc>
            </a:pPr>
            <a:r>
              <a:rPr lang="en-US" altLang="zh-CN" sz="1400" dirty="0">
                <a:latin typeface="Times New Roman" panose="02020603050405020304" charset="0"/>
                <a:cs typeface="Times New Roman" panose="02020603050405020304" charset="0"/>
              </a:rPr>
              <a:t>        A[</a:t>
            </a:r>
            <a:r>
              <a:rPr lang="en-US" altLang="zh-CN" sz="1400" dirty="0" err="1">
                <a:latin typeface="Times New Roman" panose="02020603050405020304" charset="0"/>
                <a:cs typeface="Times New Roman" panose="02020603050405020304" charset="0"/>
              </a:rPr>
              <a:t>i</a:t>
            </a:r>
            <a:r>
              <a:rPr lang="en-US" altLang="zh-CN" sz="1400" dirty="0">
                <a:latin typeface="Times New Roman" panose="02020603050405020304" charset="0"/>
                <a:cs typeface="Times New Roman" panose="02020603050405020304" charset="0"/>
              </a:rPr>
              <a:t>][j+1] = A[</a:t>
            </a:r>
            <a:r>
              <a:rPr lang="en-US" altLang="zh-CN" sz="1400" dirty="0" err="1">
                <a:latin typeface="Times New Roman" panose="02020603050405020304" charset="0"/>
                <a:cs typeface="Times New Roman" panose="02020603050405020304" charset="0"/>
              </a:rPr>
              <a:t>i</a:t>
            </a:r>
            <a:r>
              <a:rPr lang="en-US" altLang="zh-CN" sz="1400" dirty="0">
                <a:latin typeface="Times New Roman" panose="02020603050405020304" charset="0"/>
                <a:cs typeface="Times New Roman" panose="02020603050405020304" charset="0"/>
              </a:rPr>
              <a:t>][j] + 2;</a:t>
            </a:r>
          </a:p>
        </p:txBody>
      </p:sp>
      <p:sp>
        <p:nvSpPr>
          <p:cNvPr id="7" name="文本框 6"/>
          <p:cNvSpPr txBox="1"/>
          <p:nvPr/>
        </p:nvSpPr>
        <p:spPr>
          <a:xfrm>
            <a:off x="6402901" y="1772456"/>
            <a:ext cx="2194447" cy="1061829"/>
          </a:xfrm>
          <a:prstGeom prst="rect">
            <a:avLst/>
          </a:prstGeom>
          <a:noFill/>
          <a:ln>
            <a:solidFill>
              <a:srgbClr val="3A4795"/>
            </a:solidFill>
          </a:ln>
        </p:spPr>
        <p:txBody>
          <a:bodyPr wrap="square" rtlCol="0">
            <a:spAutoFit/>
          </a:bodyPr>
          <a:lstStyle/>
          <a:p>
            <a:pPr>
              <a:lnSpc>
                <a:spcPct val="150000"/>
              </a:lnSpc>
            </a:pPr>
            <a:r>
              <a:rPr lang="en-US" altLang="zh-CN" sz="1400" dirty="0">
                <a:solidFill>
                  <a:srgbClr val="0070C0"/>
                </a:solidFill>
                <a:latin typeface="Times New Roman" panose="02020603050405020304" charset="0"/>
                <a:cs typeface="Times New Roman" panose="02020603050405020304" charset="0"/>
              </a:rPr>
              <a:t>for(j=1;j&lt;</a:t>
            </a:r>
            <a:r>
              <a:rPr lang="en-US" altLang="zh-CN" sz="1400" dirty="0" err="1">
                <a:solidFill>
                  <a:srgbClr val="0070C0"/>
                </a:solidFill>
                <a:latin typeface="Times New Roman" panose="02020603050405020304" charset="0"/>
                <a:cs typeface="Times New Roman" panose="02020603050405020304" charset="0"/>
              </a:rPr>
              <a:t>N;j</a:t>
            </a:r>
            <a:r>
              <a:rPr lang="en-US" altLang="zh-CN" sz="1400" dirty="0">
                <a:solidFill>
                  <a:srgbClr val="0070C0"/>
                </a:solidFill>
                <a:latin typeface="Times New Roman" panose="02020603050405020304" charset="0"/>
                <a:cs typeface="Times New Roman" panose="02020603050405020304" charset="0"/>
              </a:rPr>
              <a:t>++)</a:t>
            </a:r>
          </a:p>
          <a:p>
            <a:pPr>
              <a:lnSpc>
                <a:spcPct val="150000"/>
              </a:lnSpc>
            </a:pPr>
            <a:r>
              <a:rPr lang="en-US" altLang="zh-CN" sz="1400" dirty="0">
                <a:solidFill>
                  <a:srgbClr val="C00000"/>
                </a:solidFill>
                <a:latin typeface="Times New Roman" panose="02020603050405020304" charset="0"/>
                <a:cs typeface="Times New Roman" panose="02020603050405020304" charset="0"/>
              </a:rPr>
              <a:t>    for(</a:t>
            </a:r>
            <a:r>
              <a:rPr lang="en-US" altLang="zh-CN" sz="1400" dirty="0" err="1">
                <a:solidFill>
                  <a:srgbClr val="C00000"/>
                </a:solidFill>
                <a:latin typeface="Times New Roman" panose="02020603050405020304" charset="0"/>
                <a:cs typeface="Times New Roman" panose="02020603050405020304" charset="0"/>
              </a:rPr>
              <a:t>i</a:t>
            </a:r>
            <a:r>
              <a:rPr lang="en-US" altLang="zh-CN" sz="1400" dirty="0">
                <a:solidFill>
                  <a:srgbClr val="C00000"/>
                </a:solidFill>
                <a:latin typeface="Times New Roman" panose="02020603050405020304" charset="0"/>
                <a:cs typeface="Times New Roman" panose="02020603050405020304" charset="0"/>
              </a:rPr>
              <a:t>=1;i&lt;</a:t>
            </a:r>
            <a:r>
              <a:rPr lang="en-US" altLang="zh-CN" sz="1400" dirty="0" err="1">
                <a:solidFill>
                  <a:srgbClr val="C00000"/>
                </a:solidFill>
                <a:latin typeface="Times New Roman" panose="02020603050405020304" charset="0"/>
                <a:cs typeface="Times New Roman" panose="02020603050405020304" charset="0"/>
              </a:rPr>
              <a:t>N;i</a:t>
            </a:r>
            <a:r>
              <a:rPr lang="en-US" altLang="zh-CN" sz="1400" dirty="0">
                <a:solidFill>
                  <a:srgbClr val="C00000"/>
                </a:solidFill>
                <a:latin typeface="Times New Roman" panose="02020603050405020304" charset="0"/>
                <a:cs typeface="Times New Roman" panose="02020603050405020304" charset="0"/>
              </a:rPr>
              <a:t>++)</a:t>
            </a:r>
          </a:p>
          <a:p>
            <a:pPr>
              <a:lnSpc>
                <a:spcPct val="150000"/>
              </a:lnSpc>
            </a:pPr>
            <a:r>
              <a:rPr lang="en-US" altLang="zh-CN" sz="1400" dirty="0">
                <a:latin typeface="Times New Roman" panose="02020603050405020304" charset="0"/>
                <a:cs typeface="Times New Roman" panose="02020603050405020304" charset="0"/>
              </a:rPr>
              <a:t>        A[</a:t>
            </a:r>
            <a:r>
              <a:rPr lang="en-US" altLang="zh-CN" sz="1400" dirty="0" err="1">
                <a:latin typeface="Times New Roman" panose="02020603050405020304" charset="0"/>
                <a:cs typeface="Times New Roman" panose="02020603050405020304" charset="0"/>
              </a:rPr>
              <a:t>i</a:t>
            </a:r>
            <a:r>
              <a:rPr lang="en-US" altLang="zh-CN" sz="1400" dirty="0">
                <a:latin typeface="Times New Roman" panose="02020603050405020304" charset="0"/>
                <a:cs typeface="Times New Roman" panose="02020603050405020304" charset="0"/>
              </a:rPr>
              <a:t>][j+1] = A[</a:t>
            </a:r>
            <a:r>
              <a:rPr lang="en-US" altLang="zh-CN" sz="1400" dirty="0" err="1">
                <a:latin typeface="Times New Roman" panose="02020603050405020304" charset="0"/>
                <a:cs typeface="Times New Roman" panose="02020603050405020304" charset="0"/>
              </a:rPr>
              <a:t>i</a:t>
            </a:r>
            <a:r>
              <a:rPr lang="en-US" altLang="zh-CN" sz="1400" dirty="0">
                <a:latin typeface="Times New Roman" panose="02020603050405020304" charset="0"/>
                <a:cs typeface="Times New Roman" panose="02020603050405020304" charset="0"/>
              </a:rPr>
              <a:t>][j] + 2;</a:t>
            </a:r>
          </a:p>
        </p:txBody>
      </p:sp>
      <p:sp>
        <p:nvSpPr>
          <p:cNvPr id="8" name="文本框 7"/>
          <p:cNvSpPr txBox="1"/>
          <p:nvPr/>
        </p:nvSpPr>
        <p:spPr>
          <a:xfrm>
            <a:off x="226836" y="1092788"/>
            <a:ext cx="2146245" cy="418191"/>
          </a:xfrm>
          <a:prstGeom prst="rect">
            <a:avLst/>
          </a:prstGeom>
          <a:noFill/>
          <a:ln w="9525">
            <a:noFill/>
          </a:ln>
        </p:spPr>
        <p:txBody>
          <a:bodyPr wrap="square">
            <a:spAutoFit/>
          </a:bodyPr>
          <a:lstStyle/>
          <a:p>
            <a:pPr marL="285750" indent="-285750">
              <a:lnSpc>
                <a:spcPct val="150000"/>
              </a:lnSpc>
              <a:buFont typeface="Arial" panose="020B0604020202020204" pitchFamily="34" charset="0"/>
              <a:buChar char="•"/>
              <a:defRPr/>
            </a:pPr>
            <a:r>
              <a:rPr lang="zh-CN" altLang="en-US" sz="1600" b="1" dirty="0">
                <a:solidFill>
                  <a:prstClr val="black"/>
                </a:solidFill>
                <a:latin typeface="微软雅黑" panose="020B0503020204020204" pitchFamily="34" charset="-122"/>
                <a:ea typeface="微软雅黑" panose="020B0503020204020204" pitchFamily="34" charset="-122"/>
                <a:cs typeface="Times New Roman" panose="02020603050405020304" charset="0"/>
              </a:rPr>
              <a:t>循环交换的有利性</a:t>
            </a:r>
            <a:endParaRPr kumimoji="0" 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charset="0"/>
            </a:endParaRPr>
          </a:p>
        </p:txBody>
      </p:sp>
      <p:grpSp>
        <p:nvGrpSpPr>
          <p:cNvPr id="10" name="组合 9"/>
          <p:cNvGrpSpPr/>
          <p:nvPr/>
        </p:nvGrpSpPr>
        <p:grpSpPr>
          <a:xfrm>
            <a:off x="5352608" y="1985115"/>
            <a:ext cx="944599" cy="445631"/>
            <a:chOff x="4927716" y="2985512"/>
            <a:chExt cx="944599" cy="445631"/>
          </a:xfrm>
        </p:grpSpPr>
        <p:sp>
          <p:nvSpPr>
            <p:cNvPr id="11" name="右箭头 10"/>
            <p:cNvSpPr/>
            <p:nvPr/>
          </p:nvSpPr>
          <p:spPr>
            <a:xfrm>
              <a:off x="5020772" y="3235200"/>
              <a:ext cx="783771" cy="195943"/>
            </a:xfrm>
            <a:prstGeom prst="rightArrow">
              <a:avLst/>
            </a:prstGeom>
            <a:solidFill>
              <a:srgbClr val="3A4795"/>
            </a:solidFill>
            <a:ln>
              <a:solidFill>
                <a:srgbClr val="3A4795"/>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4927716" y="2985512"/>
              <a:ext cx="944599"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循环交换</a:t>
              </a:r>
            </a:p>
          </p:txBody>
        </p:sp>
      </p:grpSp>
      <p:grpSp>
        <p:nvGrpSpPr>
          <p:cNvPr id="13" name="组合 12"/>
          <p:cNvGrpSpPr/>
          <p:nvPr/>
        </p:nvGrpSpPr>
        <p:grpSpPr>
          <a:xfrm>
            <a:off x="5352607" y="3619332"/>
            <a:ext cx="944599" cy="445631"/>
            <a:chOff x="4927716" y="2985512"/>
            <a:chExt cx="944599" cy="445631"/>
          </a:xfrm>
        </p:grpSpPr>
        <p:sp>
          <p:nvSpPr>
            <p:cNvPr id="14" name="右箭头 13"/>
            <p:cNvSpPr/>
            <p:nvPr/>
          </p:nvSpPr>
          <p:spPr>
            <a:xfrm>
              <a:off x="5020772" y="3235200"/>
              <a:ext cx="783771" cy="195943"/>
            </a:xfrm>
            <a:prstGeom prst="rightArrow">
              <a:avLst/>
            </a:prstGeom>
            <a:solidFill>
              <a:srgbClr val="3A4795"/>
            </a:solidFill>
            <a:ln>
              <a:solidFill>
                <a:srgbClr val="3A4795"/>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4927716" y="2985512"/>
              <a:ext cx="944599"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循环交换</a:t>
              </a:r>
            </a:p>
          </p:txBody>
        </p:sp>
      </p:grpSp>
      <p:graphicFrame>
        <p:nvGraphicFramePr>
          <p:cNvPr id="3" name="表格 2"/>
          <p:cNvGraphicFramePr/>
          <p:nvPr>
            <p:custDataLst>
              <p:tags r:id="rId1"/>
            </p:custDataLst>
          </p:nvPr>
        </p:nvGraphicFramePr>
        <p:xfrm>
          <a:off x="454660" y="5151120"/>
          <a:ext cx="4827905" cy="1104900"/>
        </p:xfrm>
        <a:graphic>
          <a:graphicData uri="http://schemas.openxmlformats.org/drawingml/2006/table">
            <a:tbl>
              <a:tblPr firstRow="1" bandRow="1">
                <a:tableStyleId>{BC89EF96-8CEA-46FF-86C4-4CE0E7609802}</a:tableStyleId>
              </a:tblPr>
              <a:tblGrid>
                <a:gridCol w="1632585">
                  <a:extLst>
                    <a:ext uri="{9D8B030D-6E8A-4147-A177-3AD203B41FA5}">
                      <a16:colId xmlns:a16="http://schemas.microsoft.com/office/drawing/2014/main" val="20000"/>
                    </a:ext>
                  </a:extLst>
                </a:gridCol>
                <a:gridCol w="1632585">
                  <a:extLst>
                    <a:ext uri="{9D8B030D-6E8A-4147-A177-3AD203B41FA5}">
                      <a16:colId xmlns:a16="http://schemas.microsoft.com/office/drawing/2014/main" val="20001"/>
                    </a:ext>
                  </a:extLst>
                </a:gridCol>
                <a:gridCol w="1562735">
                  <a:extLst>
                    <a:ext uri="{9D8B030D-6E8A-4147-A177-3AD203B41FA5}">
                      <a16:colId xmlns:a16="http://schemas.microsoft.com/office/drawing/2014/main" val="20002"/>
                    </a:ext>
                  </a:extLst>
                </a:gridCol>
              </a:tblGrid>
              <a:tr h="368300">
                <a:tc>
                  <a:txBody>
                    <a:bodyPr/>
                    <a:lstStyle/>
                    <a:p>
                      <a:pPr>
                        <a:buNone/>
                      </a:pPr>
                      <a:r>
                        <a:rPr lang="en-US" altLang="zh-CN" sz="1400" b="0">
                          <a:latin typeface="Times New Roman Regular" panose="02020603050405020304" charset="0"/>
                          <a:cs typeface="Times New Roman Regular" panose="02020603050405020304" charset="0"/>
                        </a:rPr>
                        <a:t>A[1][1] = A[0][1]</a:t>
                      </a:r>
                    </a:p>
                  </a:txBody>
                  <a:tcPr/>
                </a:tc>
                <a:tc>
                  <a:txBody>
                    <a:bodyPr/>
                    <a:lstStyle/>
                    <a:p>
                      <a:pPr>
                        <a:buNone/>
                      </a:pPr>
                      <a:r>
                        <a:rPr lang="en-US" altLang="zh-CN" sz="1400" b="0">
                          <a:latin typeface="Times New Roman Regular" panose="02020603050405020304" charset="0"/>
                          <a:cs typeface="Times New Roman Regular" panose="02020603050405020304" charset="0"/>
                        </a:rPr>
                        <a:t>A[2][1] = A[1][1]</a:t>
                      </a:r>
                    </a:p>
                  </a:txBody>
                  <a:tcPr/>
                </a:tc>
                <a:tc>
                  <a:txBody>
                    <a:bodyPr/>
                    <a:lstStyle/>
                    <a:p>
                      <a:pPr>
                        <a:buNone/>
                      </a:pPr>
                      <a:r>
                        <a:rPr lang="en-US" altLang="zh-CN" sz="1400" b="0">
                          <a:latin typeface="Times New Roman Regular" panose="02020603050405020304" charset="0"/>
                          <a:cs typeface="Times New Roman Regular" panose="02020603050405020304" charset="0"/>
                        </a:rPr>
                        <a:t>A[3][1] = A[2][1]</a:t>
                      </a:r>
                    </a:p>
                  </a:txBody>
                  <a:tcPr/>
                </a:tc>
                <a:extLst>
                  <a:ext uri="{0D108BD9-81ED-4DB2-BD59-A6C34878D82A}">
                    <a16:rowId xmlns:a16="http://schemas.microsoft.com/office/drawing/2014/main" val="10000"/>
                  </a:ext>
                </a:extLst>
              </a:tr>
              <a:tr h="368300">
                <a:tc>
                  <a:txBody>
                    <a:bodyPr/>
                    <a:lstStyle/>
                    <a:p>
                      <a:pPr>
                        <a:buNone/>
                      </a:pPr>
                      <a:r>
                        <a:rPr lang="en-US" altLang="zh-CN" sz="1400" b="0">
                          <a:latin typeface="Times New Roman Regular" panose="02020603050405020304" charset="0"/>
                          <a:cs typeface="Times New Roman Regular" panose="02020603050405020304" charset="0"/>
                        </a:rPr>
                        <a:t>A[1][2] = A[0][2]</a:t>
                      </a:r>
                    </a:p>
                  </a:txBody>
                  <a:tcPr/>
                </a:tc>
                <a:tc>
                  <a:txBody>
                    <a:bodyPr/>
                    <a:lstStyle/>
                    <a:p>
                      <a:pPr>
                        <a:buNone/>
                      </a:pPr>
                      <a:r>
                        <a:rPr lang="en-US" altLang="zh-CN" sz="1400" b="0">
                          <a:latin typeface="Times New Roman Regular" panose="02020603050405020304" charset="0"/>
                          <a:cs typeface="Times New Roman Regular" panose="02020603050405020304" charset="0"/>
                        </a:rPr>
                        <a:t>A[2][2] = A[1][2]</a:t>
                      </a:r>
                    </a:p>
                  </a:txBody>
                  <a:tcPr/>
                </a:tc>
                <a:tc>
                  <a:txBody>
                    <a:bodyPr/>
                    <a:lstStyle/>
                    <a:p>
                      <a:pPr>
                        <a:buNone/>
                      </a:pPr>
                      <a:r>
                        <a:rPr lang="en-US" altLang="zh-CN" sz="1400" b="0">
                          <a:latin typeface="Times New Roman Regular" panose="02020603050405020304" charset="0"/>
                          <a:cs typeface="Times New Roman Regular" panose="02020603050405020304" charset="0"/>
                        </a:rPr>
                        <a:t>A[3][2] = A[2][2]</a:t>
                      </a:r>
                    </a:p>
                  </a:txBody>
                  <a:tcPr/>
                </a:tc>
                <a:extLst>
                  <a:ext uri="{0D108BD9-81ED-4DB2-BD59-A6C34878D82A}">
                    <a16:rowId xmlns:a16="http://schemas.microsoft.com/office/drawing/2014/main" val="10001"/>
                  </a:ext>
                </a:extLst>
              </a:tr>
              <a:tr h="368300">
                <a:tc>
                  <a:txBody>
                    <a:bodyPr/>
                    <a:lstStyle/>
                    <a:p>
                      <a:pPr>
                        <a:buNone/>
                      </a:pPr>
                      <a:r>
                        <a:rPr lang="en-US" altLang="zh-CN" sz="1400" b="0" dirty="0">
                          <a:latin typeface="Times New Roman Regular" panose="02020603050405020304" charset="0"/>
                          <a:cs typeface="Times New Roman Regular" panose="02020603050405020304" charset="0"/>
                        </a:rPr>
                        <a:t>A[1][3] = A[0][3]</a:t>
                      </a:r>
                    </a:p>
                  </a:txBody>
                  <a:tcPr/>
                </a:tc>
                <a:tc>
                  <a:txBody>
                    <a:bodyPr/>
                    <a:lstStyle/>
                    <a:p>
                      <a:pPr>
                        <a:buNone/>
                      </a:pPr>
                      <a:r>
                        <a:rPr lang="en-US" altLang="zh-CN" sz="1400" b="0">
                          <a:latin typeface="Times New Roman Regular" panose="02020603050405020304" charset="0"/>
                          <a:cs typeface="Times New Roman Regular" panose="02020603050405020304" charset="0"/>
                        </a:rPr>
                        <a:t>A[2][3] = A[1][3]</a:t>
                      </a:r>
                    </a:p>
                  </a:txBody>
                  <a:tcPr/>
                </a:tc>
                <a:tc>
                  <a:txBody>
                    <a:bodyPr/>
                    <a:lstStyle/>
                    <a:p>
                      <a:pPr>
                        <a:buNone/>
                      </a:pPr>
                      <a:r>
                        <a:rPr lang="en-US" altLang="zh-CN" sz="1400" b="0" dirty="0">
                          <a:latin typeface="Times New Roman Regular" panose="02020603050405020304" charset="0"/>
                          <a:cs typeface="Times New Roman Regular" panose="02020603050405020304" charset="0"/>
                        </a:rPr>
                        <a:t>A[3][3] = A[2][3]</a:t>
                      </a:r>
                    </a:p>
                  </a:txBody>
                  <a:tcPr/>
                </a:tc>
                <a:extLst>
                  <a:ext uri="{0D108BD9-81ED-4DB2-BD59-A6C34878D82A}">
                    <a16:rowId xmlns:a16="http://schemas.microsoft.com/office/drawing/2014/main" val="10002"/>
                  </a:ext>
                </a:extLst>
              </a:tr>
            </a:tbl>
          </a:graphicData>
        </a:graphic>
      </p:graphicFrame>
      <p:graphicFrame>
        <p:nvGraphicFramePr>
          <p:cNvPr id="5" name="表格 4"/>
          <p:cNvGraphicFramePr/>
          <p:nvPr>
            <p:custDataLst>
              <p:tags r:id="rId2"/>
            </p:custDataLst>
          </p:nvPr>
        </p:nvGraphicFramePr>
        <p:xfrm>
          <a:off x="6466205" y="5139055"/>
          <a:ext cx="4897755" cy="1104900"/>
        </p:xfrm>
        <a:graphic>
          <a:graphicData uri="http://schemas.openxmlformats.org/drawingml/2006/table">
            <a:tbl>
              <a:tblPr firstRow="1" bandRow="1">
                <a:tableStyleId>{BC89EF96-8CEA-46FF-86C4-4CE0E7609802}</a:tableStyleId>
              </a:tblPr>
              <a:tblGrid>
                <a:gridCol w="1632585">
                  <a:extLst>
                    <a:ext uri="{9D8B030D-6E8A-4147-A177-3AD203B41FA5}">
                      <a16:colId xmlns:a16="http://schemas.microsoft.com/office/drawing/2014/main" val="20000"/>
                    </a:ext>
                  </a:extLst>
                </a:gridCol>
                <a:gridCol w="1632585">
                  <a:extLst>
                    <a:ext uri="{9D8B030D-6E8A-4147-A177-3AD203B41FA5}">
                      <a16:colId xmlns:a16="http://schemas.microsoft.com/office/drawing/2014/main" val="20001"/>
                    </a:ext>
                  </a:extLst>
                </a:gridCol>
                <a:gridCol w="1632585">
                  <a:extLst>
                    <a:ext uri="{9D8B030D-6E8A-4147-A177-3AD203B41FA5}">
                      <a16:colId xmlns:a16="http://schemas.microsoft.com/office/drawing/2014/main" val="20002"/>
                    </a:ext>
                  </a:extLst>
                </a:gridCol>
              </a:tblGrid>
              <a:tr h="368300">
                <a:tc>
                  <a:txBody>
                    <a:bodyPr/>
                    <a:lstStyle/>
                    <a:p>
                      <a:pPr>
                        <a:buNone/>
                      </a:pPr>
                      <a:r>
                        <a:rPr lang="en-US" altLang="zh-CN" sz="1400" b="0">
                          <a:latin typeface="Times New Roman Regular" panose="02020603050405020304" charset="0"/>
                          <a:cs typeface="Times New Roman Regular" panose="02020603050405020304" charset="0"/>
                          <a:sym typeface="+mn-ea"/>
                        </a:rPr>
                        <a:t>A[1][1] = A[0][1]</a:t>
                      </a:r>
                      <a:endParaRPr lang="en-US" altLang="zh-CN" sz="1400" b="0">
                        <a:latin typeface="Times New Roman Regular" panose="02020603050405020304" charset="0"/>
                        <a:cs typeface="Times New Roman Regular" panose="02020603050405020304" charset="0"/>
                      </a:endParaRPr>
                    </a:p>
                  </a:txBody>
                  <a:tcPr/>
                </a:tc>
                <a:tc>
                  <a:txBody>
                    <a:bodyPr/>
                    <a:lstStyle/>
                    <a:p>
                      <a:pPr>
                        <a:buNone/>
                      </a:pPr>
                      <a:r>
                        <a:rPr lang="en-US" altLang="zh-CN" sz="1400" b="0">
                          <a:latin typeface="Times New Roman Regular" panose="02020603050405020304" charset="0"/>
                          <a:cs typeface="Times New Roman Regular" panose="02020603050405020304" charset="0"/>
                          <a:sym typeface="+mn-ea"/>
                        </a:rPr>
                        <a:t>A[1][2] =A[0][2]</a:t>
                      </a:r>
                      <a:endParaRPr lang="en-US" altLang="zh-CN" sz="1400" b="0">
                        <a:latin typeface="Times New Roman Regular" panose="02020603050405020304" charset="0"/>
                        <a:cs typeface="Times New Roman Regular" panose="02020603050405020304" charset="0"/>
                      </a:endParaRPr>
                    </a:p>
                  </a:txBody>
                  <a:tcPr/>
                </a:tc>
                <a:tc>
                  <a:txBody>
                    <a:bodyPr/>
                    <a:lstStyle/>
                    <a:p>
                      <a:pPr>
                        <a:buNone/>
                      </a:pPr>
                      <a:r>
                        <a:rPr lang="en-US" altLang="zh-CN" sz="1400" b="0">
                          <a:latin typeface="Times New Roman Regular" panose="02020603050405020304" charset="0"/>
                          <a:cs typeface="Times New Roman Regular" panose="02020603050405020304" charset="0"/>
                          <a:sym typeface="+mn-ea"/>
                        </a:rPr>
                        <a:t>A[1][3] = A[0][3]</a:t>
                      </a:r>
                      <a:endParaRPr lang="en-US" altLang="zh-CN" sz="1400" b="0">
                        <a:latin typeface="Times New Roman Regular" panose="02020603050405020304" charset="0"/>
                        <a:cs typeface="Times New Roman Regular" panose="02020603050405020304" charset="0"/>
                      </a:endParaRPr>
                    </a:p>
                  </a:txBody>
                  <a:tcPr/>
                </a:tc>
                <a:extLst>
                  <a:ext uri="{0D108BD9-81ED-4DB2-BD59-A6C34878D82A}">
                    <a16:rowId xmlns:a16="http://schemas.microsoft.com/office/drawing/2014/main" val="10000"/>
                  </a:ext>
                </a:extLst>
              </a:tr>
              <a:tr h="368300">
                <a:tc>
                  <a:txBody>
                    <a:bodyPr/>
                    <a:lstStyle/>
                    <a:p>
                      <a:pPr>
                        <a:buNone/>
                      </a:pPr>
                      <a:r>
                        <a:rPr lang="en-US" altLang="zh-CN" sz="1400">
                          <a:latin typeface="Times New Roman Regular" panose="02020603050405020304" charset="0"/>
                          <a:cs typeface="Times New Roman Regular" panose="02020603050405020304" charset="0"/>
                          <a:sym typeface="+mn-ea"/>
                        </a:rPr>
                        <a:t>A[2][1] = A[1][1]</a:t>
                      </a:r>
                      <a:endParaRPr lang="en-US" altLang="zh-CN" sz="1400" b="0">
                        <a:latin typeface="Times New Roman Regular" panose="02020603050405020304" charset="0"/>
                        <a:cs typeface="Times New Roman Regular" panose="02020603050405020304" charset="0"/>
                      </a:endParaRPr>
                    </a:p>
                  </a:txBody>
                  <a:tcPr/>
                </a:tc>
                <a:tc>
                  <a:txBody>
                    <a:bodyPr/>
                    <a:lstStyle/>
                    <a:p>
                      <a:pPr>
                        <a:buNone/>
                      </a:pPr>
                      <a:r>
                        <a:rPr lang="en-US" altLang="zh-CN" sz="1400">
                          <a:latin typeface="Times New Roman Regular" panose="02020603050405020304" charset="0"/>
                          <a:cs typeface="Times New Roman Regular" panose="02020603050405020304" charset="0"/>
                          <a:sym typeface="+mn-ea"/>
                        </a:rPr>
                        <a:t>A[2][2] = A[1][2]</a:t>
                      </a:r>
                      <a:endParaRPr lang="en-US" altLang="zh-CN" sz="1400" b="0">
                        <a:latin typeface="Times New Roman Regular" panose="02020603050405020304" charset="0"/>
                        <a:cs typeface="Times New Roman Regular" panose="02020603050405020304" charset="0"/>
                      </a:endParaRPr>
                    </a:p>
                  </a:txBody>
                  <a:tcPr/>
                </a:tc>
                <a:tc>
                  <a:txBody>
                    <a:bodyPr/>
                    <a:lstStyle/>
                    <a:p>
                      <a:pPr>
                        <a:buNone/>
                      </a:pPr>
                      <a:r>
                        <a:rPr lang="en-US" altLang="zh-CN" sz="1400">
                          <a:latin typeface="Times New Roman Regular" panose="02020603050405020304" charset="0"/>
                          <a:cs typeface="Times New Roman Regular" panose="02020603050405020304" charset="0"/>
                          <a:sym typeface="+mn-ea"/>
                        </a:rPr>
                        <a:t>A[2][3] = A[1][3]</a:t>
                      </a:r>
                      <a:endParaRPr lang="en-US" altLang="zh-CN" sz="1400" b="0">
                        <a:latin typeface="Times New Roman Regular" panose="02020603050405020304" charset="0"/>
                        <a:cs typeface="Times New Roman Regular" panose="02020603050405020304" charset="0"/>
                      </a:endParaRPr>
                    </a:p>
                  </a:txBody>
                  <a:tcPr/>
                </a:tc>
                <a:extLst>
                  <a:ext uri="{0D108BD9-81ED-4DB2-BD59-A6C34878D82A}">
                    <a16:rowId xmlns:a16="http://schemas.microsoft.com/office/drawing/2014/main" val="10001"/>
                  </a:ext>
                </a:extLst>
              </a:tr>
              <a:tr h="368300">
                <a:tc>
                  <a:txBody>
                    <a:bodyPr/>
                    <a:lstStyle/>
                    <a:p>
                      <a:pPr>
                        <a:buNone/>
                      </a:pPr>
                      <a:r>
                        <a:rPr lang="en-US" altLang="zh-CN" sz="1400">
                          <a:latin typeface="Times New Roman Regular" panose="02020603050405020304" charset="0"/>
                          <a:cs typeface="Times New Roman Regular" panose="02020603050405020304" charset="0"/>
                          <a:sym typeface="+mn-ea"/>
                        </a:rPr>
                        <a:t>A[3][1] = A[2][1]</a:t>
                      </a:r>
                      <a:endParaRPr lang="en-US" altLang="zh-CN" sz="1400" b="0">
                        <a:latin typeface="Times New Roman Regular" panose="02020603050405020304" charset="0"/>
                        <a:cs typeface="Times New Roman Regular" panose="02020603050405020304" charset="0"/>
                      </a:endParaRPr>
                    </a:p>
                  </a:txBody>
                  <a:tcPr/>
                </a:tc>
                <a:tc>
                  <a:txBody>
                    <a:bodyPr/>
                    <a:lstStyle/>
                    <a:p>
                      <a:pPr>
                        <a:buNone/>
                      </a:pPr>
                      <a:r>
                        <a:rPr lang="en-US" altLang="zh-CN" sz="1400">
                          <a:latin typeface="Times New Roman Regular" panose="02020603050405020304" charset="0"/>
                          <a:cs typeface="Times New Roman Regular" panose="02020603050405020304" charset="0"/>
                          <a:sym typeface="+mn-ea"/>
                        </a:rPr>
                        <a:t>A[3][2] = A[2][2]</a:t>
                      </a:r>
                      <a:endParaRPr lang="en-US" altLang="zh-CN" sz="1400" b="0">
                        <a:latin typeface="Times New Roman Regular" panose="02020603050405020304" charset="0"/>
                        <a:cs typeface="Times New Roman Regular" panose="02020603050405020304" charset="0"/>
                      </a:endParaRPr>
                    </a:p>
                  </a:txBody>
                  <a:tcPr/>
                </a:tc>
                <a:tc>
                  <a:txBody>
                    <a:bodyPr/>
                    <a:lstStyle/>
                    <a:p>
                      <a:pPr>
                        <a:buNone/>
                      </a:pPr>
                      <a:r>
                        <a:rPr lang="en-US" altLang="zh-CN" sz="1400">
                          <a:latin typeface="Times New Roman Regular" panose="02020603050405020304" charset="0"/>
                          <a:cs typeface="Times New Roman Regular" panose="02020603050405020304" charset="0"/>
                          <a:sym typeface="+mn-ea"/>
                        </a:rPr>
                        <a:t>A[3][3] = A[2][3]</a:t>
                      </a:r>
                      <a:endParaRPr lang="en-US" altLang="zh-CN" sz="1400" b="0">
                        <a:latin typeface="Times New Roman Regular" panose="02020603050405020304" charset="0"/>
                        <a:cs typeface="Times New Roman Regular" panose="02020603050405020304" charset="0"/>
                      </a:endParaRPr>
                    </a:p>
                  </a:txBody>
                  <a:tcPr/>
                </a:tc>
                <a:extLst>
                  <a:ext uri="{0D108BD9-81ED-4DB2-BD59-A6C34878D82A}">
                    <a16:rowId xmlns:a16="http://schemas.microsoft.com/office/drawing/2014/main" val="10002"/>
                  </a:ext>
                </a:extLst>
              </a:tr>
            </a:tbl>
          </a:graphicData>
        </a:graphic>
      </p:graphicFrame>
      <p:sp>
        <p:nvSpPr>
          <p:cNvPr id="16" name="右箭头 15"/>
          <p:cNvSpPr/>
          <p:nvPr/>
        </p:nvSpPr>
        <p:spPr>
          <a:xfrm>
            <a:off x="6466205" y="4598035"/>
            <a:ext cx="786130" cy="154305"/>
          </a:xfrm>
          <a:prstGeom prst="rightArrow">
            <a:avLst/>
          </a:prstGeom>
          <a:solidFill>
            <a:schemeClr val="accent2"/>
          </a:solidFill>
        </p:spPr>
        <p:txBody>
          <a:bodyPr wrap="square" lIns="108849" tIns="54424" rIns="108849" bIns="54424">
            <a:spAutoFit/>
          </a:bodyPr>
          <a:lstStyle/>
          <a:p>
            <a:pPr marL="285750" indent="-285750">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6719570" y="4752340"/>
            <a:ext cx="278765" cy="368300"/>
          </a:xfrm>
          <a:prstGeom prst="rect">
            <a:avLst/>
          </a:prstGeom>
          <a:noFill/>
        </p:spPr>
        <p:txBody>
          <a:bodyPr wrap="square" rtlCol="0">
            <a:spAutoFit/>
          </a:bodyPr>
          <a:lstStyle/>
          <a:p>
            <a:r>
              <a:rPr lang="en-US" altLang="zh-CN" b="1">
                <a:solidFill>
                  <a:schemeClr val="accent2"/>
                </a:solidFill>
                <a:latin typeface="Times New Roman Bold" panose="02020603050405020304" charset="0"/>
                <a:cs typeface="Times New Roman Bold" panose="02020603050405020304" charset="0"/>
              </a:rPr>
              <a:t>j</a:t>
            </a:r>
          </a:p>
        </p:txBody>
      </p:sp>
      <p:grpSp>
        <p:nvGrpSpPr>
          <p:cNvPr id="25" name="组合 24"/>
          <p:cNvGrpSpPr/>
          <p:nvPr/>
        </p:nvGrpSpPr>
        <p:grpSpPr>
          <a:xfrm>
            <a:off x="49847" y="5173663"/>
            <a:ext cx="433388" cy="786130"/>
            <a:chOff x="49847" y="5173663"/>
            <a:chExt cx="433388" cy="786130"/>
          </a:xfrm>
        </p:grpSpPr>
        <p:sp>
          <p:nvSpPr>
            <p:cNvPr id="18" name="右箭头 17"/>
            <p:cNvSpPr/>
            <p:nvPr/>
          </p:nvSpPr>
          <p:spPr>
            <a:xfrm rot="5400000">
              <a:off x="-266065" y="5489575"/>
              <a:ext cx="786130" cy="154305"/>
            </a:xfrm>
            <a:prstGeom prst="rightArrow">
              <a:avLst/>
            </a:prstGeom>
            <a:solidFill>
              <a:schemeClr val="accent2"/>
            </a:solidFill>
          </p:spPr>
          <p:txBody>
            <a:bodyPr wrap="square" lIns="108849" tIns="54424" rIns="108849" bIns="54424">
              <a:spAutoFit/>
            </a:bodyPr>
            <a:lstStyle/>
            <a:p>
              <a:pPr marL="285750" indent="-285750">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204470" y="5382895"/>
              <a:ext cx="278765" cy="368300"/>
            </a:xfrm>
            <a:prstGeom prst="rect">
              <a:avLst/>
            </a:prstGeom>
            <a:noFill/>
          </p:spPr>
          <p:txBody>
            <a:bodyPr wrap="square" rtlCol="0">
              <a:spAutoFit/>
            </a:bodyPr>
            <a:lstStyle/>
            <a:p>
              <a:r>
                <a:rPr lang="en-US" altLang="zh-CN" b="1">
                  <a:solidFill>
                    <a:schemeClr val="accent2"/>
                  </a:solidFill>
                </a:rPr>
                <a:t>j</a:t>
              </a:r>
            </a:p>
          </p:txBody>
        </p:sp>
      </p:grpSp>
      <p:sp>
        <p:nvSpPr>
          <p:cNvPr id="21" name="右箭头 20"/>
          <p:cNvSpPr/>
          <p:nvPr/>
        </p:nvSpPr>
        <p:spPr>
          <a:xfrm rot="5400000">
            <a:off x="5728335" y="5512435"/>
            <a:ext cx="786130" cy="154305"/>
          </a:xfrm>
          <a:prstGeom prst="rightArrow">
            <a:avLst/>
          </a:prstGeom>
          <a:solidFill>
            <a:schemeClr val="accent1"/>
          </a:solidFill>
        </p:spPr>
        <p:txBody>
          <a:bodyPr wrap="square" lIns="108849" tIns="54424" rIns="108849" bIns="54424">
            <a:spAutoFit/>
          </a:bodyPr>
          <a:lstStyle/>
          <a:p>
            <a:pPr marL="285750" indent="-285750">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6187440" y="5405755"/>
            <a:ext cx="278765" cy="368300"/>
          </a:xfrm>
          <a:prstGeom prst="rect">
            <a:avLst/>
          </a:prstGeom>
          <a:noFill/>
        </p:spPr>
        <p:txBody>
          <a:bodyPr wrap="square" rtlCol="0">
            <a:spAutoFit/>
          </a:bodyPr>
          <a:lstStyle/>
          <a:p>
            <a:r>
              <a:rPr lang="en-US" altLang="zh-CN" b="1">
                <a:solidFill>
                  <a:schemeClr val="accent1"/>
                </a:solidFill>
                <a:latin typeface="Times New Roman Bold" panose="02020603050405020304" charset="0"/>
                <a:cs typeface="Times New Roman Bold" panose="02020603050405020304" charset="0"/>
              </a:rPr>
              <a:t>i</a:t>
            </a:r>
          </a:p>
        </p:txBody>
      </p:sp>
      <p:grpSp>
        <p:nvGrpSpPr>
          <p:cNvPr id="19" name="组合 18"/>
          <p:cNvGrpSpPr/>
          <p:nvPr/>
        </p:nvGrpSpPr>
        <p:grpSpPr>
          <a:xfrm>
            <a:off x="483235" y="4586605"/>
            <a:ext cx="786130" cy="522605"/>
            <a:chOff x="483235" y="4586605"/>
            <a:chExt cx="786130" cy="522605"/>
          </a:xfrm>
        </p:grpSpPr>
        <p:sp>
          <p:nvSpPr>
            <p:cNvPr id="23" name="右箭头 22"/>
            <p:cNvSpPr/>
            <p:nvPr/>
          </p:nvSpPr>
          <p:spPr>
            <a:xfrm>
              <a:off x="483235" y="4586605"/>
              <a:ext cx="786130" cy="154305"/>
            </a:xfrm>
            <a:prstGeom prst="rightArrow">
              <a:avLst/>
            </a:prstGeom>
            <a:solidFill>
              <a:schemeClr val="accent1"/>
            </a:solidFill>
          </p:spPr>
          <p:txBody>
            <a:bodyPr wrap="square" lIns="108849" tIns="54424" rIns="108849" bIns="54424">
              <a:spAutoFit/>
            </a:bodyPr>
            <a:lstStyle/>
            <a:p>
              <a:pPr marL="285750" indent="-285750">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4" name="文本框 23"/>
            <p:cNvSpPr txBox="1"/>
            <p:nvPr/>
          </p:nvSpPr>
          <p:spPr>
            <a:xfrm>
              <a:off x="736600" y="4740910"/>
              <a:ext cx="278765" cy="368300"/>
            </a:xfrm>
            <a:prstGeom prst="rect">
              <a:avLst/>
            </a:prstGeom>
            <a:noFill/>
          </p:spPr>
          <p:txBody>
            <a:bodyPr wrap="square" rtlCol="0">
              <a:spAutoFit/>
            </a:bodyPr>
            <a:lstStyle/>
            <a:p>
              <a:r>
                <a:rPr lang="en-US" altLang="zh-CN" b="1">
                  <a:solidFill>
                    <a:schemeClr val="accent1"/>
                  </a:solidFill>
                  <a:latin typeface="Times New Roman Bold" panose="02020603050405020304" charset="0"/>
                  <a:cs typeface="Times New Roman Bold" panose="02020603050405020304" charset="0"/>
                </a:rPr>
                <a:t>i</a:t>
              </a:r>
            </a:p>
          </p:txBody>
        </p:sp>
      </p:grpSp>
      <p:sp>
        <p:nvSpPr>
          <p:cNvPr id="26" name="文本框 25">
            <a:extLst>
              <a:ext uri="{FF2B5EF4-FFF2-40B4-BE49-F238E27FC236}">
                <a16:creationId xmlns:a16="http://schemas.microsoft.com/office/drawing/2014/main" id="{FFDF6A2C-DDC2-98D5-B716-3E2FB664D67A}"/>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27" name="图片 26">
            <a:extLst>
              <a:ext uri="{FF2B5EF4-FFF2-40B4-BE49-F238E27FC236}">
                <a16:creationId xmlns:a16="http://schemas.microsoft.com/office/drawing/2014/main" id="{0DC8B24A-DEED-CFA1-6C1C-88C100B451C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28" name="流程图: 接点 27">
            <a:extLst>
              <a:ext uri="{FF2B5EF4-FFF2-40B4-BE49-F238E27FC236}">
                <a16:creationId xmlns:a16="http://schemas.microsoft.com/office/drawing/2014/main" id="{414029F8-7FDC-3539-0ACB-D0A39B4EE97B}"/>
              </a:ext>
            </a:extLst>
          </p:cNvPr>
          <p:cNvSpPr/>
          <p:nvPr/>
        </p:nvSpPr>
        <p:spPr>
          <a:xfrm>
            <a:off x="1328816" y="540141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D490F76D-7B68-0F58-7CC9-19B0EE0ECBB6}"/>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30" name="流程图: 接点 29">
            <a:extLst>
              <a:ext uri="{FF2B5EF4-FFF2-40B4-BE49-F238E27FC236}">
                <a16:creationId xmlns:a16="http://schemas.microsoft.com/office/drawing/2014/main" id="{66D4CBA5-9026-9325-5AF9-8ACD730BD0A1}"/>
              </a:ext>
            </a:extLst>
          </p:cNvPr>
          <p:cNvSpPr/>
          <p:nvPr/>
        </p:nvSpPr>
        <p:spPr>
          <a:xfrm>
            <a:off x="9005494" y="5697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8E93E9B3-7760-F6D3-0248-8EA7831FDAD6}"/>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32" name="文本框 31">
            <a:extLst>
              <a:ext uri="{FF2B5EF4-FFF2-40B4-BE49-F238E27FC236}">
                <a16:creationId xmlns:a16="http://schemas.microsoft.com/office/drawing/2014/main" id="{662B96BE-0913-DA41-07F6-9942B5FB0934}"/>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p:bldP spid="17" grpId="1"/>
      <p:bldP spid="18" grpId="1" animBg="1"/>
      <p:bldP spid="20" grpId="1"/>
      <p:bldP spid="21" grpId="0" animBg="1"/>
      <p:bldP spid="21" grpId="1" animBg="1"/>
      <p:bldP spid="22" grpId="0"/>
      <p:bldP spid="22" grpId="1"/>
      <p:bldP spid="23" grpId="1" animBg="1"/>
      <p:bldP spid="24"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180" y="332656"/>
            <a:ext cx="3447622" cy="40011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循环交换</a:t>
            </a:r>
          </a:p>
        </p:txBody>
      </p:sp>
      <p:sp>
        <p:nvSpPr>
          <p:cNvPr id="4" name="矩形 3"/>
          <p:cNvSpPr/>
          <p:nvPr/>
        </p:nvSpPr>
        <p:spPr>
          <a:xfrm>
            <a:off x="560705" y="1468755"/>
            <a:ext cx="8972550" cy="737235"/>
          </a:xfrm>
          <a:prstGeom prst="rect">
            <a:avLst/>
          </a:prstGeom>
        </p:spPr>
        <p:txBody>
          <a:bodyPr wrap="square">
            <a:spAutoFit/>
          </a:bodyPr>
          <a:lstStyle/>
          <a:p>
            <a:pPr indent="0">
              <a:lnSpc>
                <a:spcPct val="150000"/>
              </a:lnSpc>
              <a:buFont typeface="+mj-ea"/>
              <a:buNone/>
            </a:pPr>
            <a:r>
              <a:rPr lang="zh-CN" altLang="en-US" sz="1400" dirty="0">
                <a:latin typeface="微软雅黑" panose="020B0503020204020204" pitchFamily="34" charset="-122"/>
                <a:ea typeface="微软雅黑" panose="020B0503020204020204" pitchFamily="34" charset="-122"/>
              </a:rPr>
              <a:t>重排序某个依赖端点的循环交换是不合法的，即不要引起依赖关系的反转。</a:t>
            </a:r>
            <a:endParaRPr lang="en-US" altLang="zh-CN" sz="1400" dirty="0">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endParaRPr lang="en-US" altLang="zh-CN" sz="14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2060886" y="2417501"/>
            <a:ext cx="2873832" cy="1023165"/>
          </a:xfrm>
          <a:prstGeom prst="rect">
            <a:avLst/>
          </a:prstGeom>
          <a:noFill/>
          <a:ln>
            <a:solidFill>
              <a:srgbClr val="3A4795"/>
            </a:solidFill>
          </a:ln>
        </p:spPr>
        <p:txBody>
          <a:bodyPr wrap="square" rtlCol="0">
            <a:spAutoFit/>
          </a:bodyPr>
          <a:lstStyle/>
          <a:p>
            <a:pPr>
              <a:lnSpc>
                <a:spcPct val="150000"/>
              </a:lnSpc>
            </a:pPr>
            <a:r>
              <a:rPr lang="en-US" altLang="zh-CN" sz="1400" dirty="0">
                <a:latin typeface="Times New Roman" panose="02020603050405020304" charset="0"/>
                <a:cs typeface="Times New Roman" panose="02020603050405020304" charset="0"/>
              </a:rPr>
              <a:t>for(j=1;j&lt;</a:t>
            </a:r>
            <a:r>
              <a:rPr lang="en-US" altLang="zh-CN" sz="1400" dirty="0" err="1">
                <a:latin typeface="Times New Roman" panose="02020603050405020304" charset="0"/>
                <a:cs typeface="Times New Roman" panose="02020603050405020304" charset="0"/>
              </a:rPr>
              <a:t>N;j</a:t>
            </a:r>
            <a:r>
              <a:rPr lang="en-US" altLang="zh-CN" sz="1400" dirty="0">
                <a:latin typeface="Times New Roman" panose="02020603050405020304" charset="0"/>
                <a:cs typeface="Times New Roman" panose="02020603050405020304" charset="0"/>
              </a:rPr>
              <a:t>++)</a:t>
            </a:r>
          </a:p>
          <a:p>
            <a:pPr>
              <a:lnSpc>
                <a:spcPct val="150000"/>
              </a:lnSpc>
            </a:pPr>
            <a:r>
              <a:rPr lang="en-US" altLang="zh-CN" sz="1400" dirty="0">
                <a:latin typeface="Times New Roman" panose="02020603050405020304" charset="0"/>
                <a:cs typeface="Times New Roman" panose="02020603050405020304" charset="0"/>
              </a:rPr>
              <a:t>    for(</a:t>
            </a:r>
            <a:r>
              <a:rPr lang="en-US" altLang="zh-CN" sz="1400" dirty="0" err="1">
                <a:latin typeface="Times New Roman" panose="02020603050405020304" charset="0"/>
                <a:cs typeface="Times New Roman" panose="02020603050405020304" charset="0"/>
              </a:rPr>
              <a:t>i</a:t>
            </a:r>
            <a:r>
              <a:rPr lang="en-US" altLang="zh-CN" sz="1400" dirty="0">
                <a:latin typeface="Times New Roman" panose="02020603050405020304" charset="0"/>
                <a:cs typeface="Times New Roman" panose="02020603050405020304" charset="0"/>
              </a:rPr>
              <a:t>=1;i&lt;</a:t>
            </a:r>
            <a:r>
              <a:rPr lang="en-US" altLang="zh-CN" sz="1400" dirty="0" err="1">
                <a:latin typeface="Times New Roman" panose="02020603050405020304" charset="0"/>
                <a:cs typeface="Times New Roman" panose="02020603050405020304" charset="0"/>
              </a:rPr>
              <a:t>N;i</a:t>
            </a:r>
            <a:r>
              <a:rPr lang="en-US" altLang="zh-CN" sz="1400" dirty="0">
                <a:latin typeface="Times New Roman" panose="02020603050405020304" charset="0"/>
                <a:cs typeface="Times New Roman" panose="02020603050405020304" charset="0"/>
              </a:rPr>
              <a:t>++)</a:t>
            </a:r>
          </a:p>
          <a:p>
            <a:pPr>
              <a:lnSpc>
                <a:spcPct val="150000"/>
              </a:lnSpc>
            </a:pPr>
            <a:r>
              <a:rPr lang="en-US" altLang="zh-CN" sz="1400" dirty="0">
                <a:latin typeface="Times New Roman" panose="02020603050405020304" charset="0"/>
                <a:cs typeface="Times New Roman" panose="02020603050405020304" charset="0"/>
              </a:rPr>
              <a:t>        A[</a:t>
            </a:r>
            <a:r>
              <a:rPr lang="en-US" altLang="zh-CN" sz="1400" dirty="0" err="1">
                <a:latin typeface="Times New Roman" panose="02020603050405020304" charset="0"/>
                <a:cs typeface="Times New Roman" panose="02020603050405020304" charset="0"/>
              </a:rPr>
              <a:t>i</a:t>
            </a:r>
            <a:r>
              <a:rPr lang="en-US" altLang="zh-CN" sz="1400" dirty="0">
                <a:latin typeface="Times New Roman" panose="02020603050405020304" charset="0"/>
                <a:cs typeface="Times New Roman" panose="02020603050405020304" charset="0"/>
              </a:rPr>
              <a:t>][j+1] = A[i+1][j] + 2;</a:t>
            </a:r>
          </a:p>
        </p:txBody>
      </p:sp>
      <p:sp>
        <p:nvSpPr>
          <p:cNvPr id="7" name="文本框 6"/>
          <p:cNvSpPr txBox="1"/>
          <p:nvPr/>
        </p:nvSpPr>
        <p:spPr>
          <a:xfrm>
            <a:off x="6488249" y="2417501"/>
            <a:ext cx="2873832" cy="1023165"/>
          </a:xfrm>
          <a:prstGeom prst="rect">
            <a:avLst/>
          </a:prstGeom>
          <a:noFill/>
          <a:ln>
            <a:solidFill>
              <a:srgbClr val="3A4795"/>
            </a:solidFill>
          </a:ln>
        </p:spPr>
        <p:txBody>
          <a:bodyPr wrap="square" rtlCol="0">
            <a:spAutoFit/>
          </a:bodyPr>
          <a:lstStyle/>
          <a:p>
            <a:pPr>
              <a:lnSpc>
                <a:spcPct val="150000"/>
              </a:lnSpc>
            </a:pPr>
            <a:r>
              <a:rPr lang="en-US" altLang="zh-CN" sz="1400" dirty="0">
                <a:latin typeface="Times New Roman" panose="02020603050405020304" charset="0"/>
                <a:cs typeface="Times New Roman" panose="02020603050405020304" charset="0"/>
              </a:rPr>
              <a:t>for(</a:t>
            </a:r>
            <a:r>
              <a:rPr lang="en-US" altLang="zh-CN" sz="1400" dirty="0" err="1">
                <a:latin typeface="Times New Roman" panose="02020603050405020304" charset="0"/>
                <a:cs typeface="Times New Roman" panose="02020603050405020304" charset="0"/>
              </a:rPr>
              <a:t>i</a:t>
            </a:r>
            <a:r>
              <a:rPr lang="en-US" altLang="zh-CN" sz="1400" dirty="0">
                <a:latin typeface="Times New Roman" panose="02020603050405020304" charset="0"/>
                <a:cs typeface="Times New Roman" panose="02020603050405020304" charset="0"/>
              </a:rPr>
              <a:t>=1;i&lt;</a:t>
            </a:r>
            <a:r>
              <a:rPr lang="en-US" altLang="zh-CN" sz="1400" dirty="0" err="1">
                <a:latin typeface="Times New Roman" panose="02020603050405020304" charset="0"/>
                <a:cs typeface="Times New Roman" panose="02020603050405020304" charset="0"/>
              </a:rPr>
              <a:t>N;i</a:t>
            </a:r>
            <a:r>
              <a:rPr lang="en-US" altLang="zh-CN" sz="1400" dirty="0">
                <a:latin typeface="Times New Roman" panose="02020603050405020304" charset="0"/>
                <a:cs typeface="Times New Roman" panose="02020603050405020304" charset="0"/>
              </a:rPr>
              <a:t>++)</a:t>
            </a:r>
          </a:p>
          <a:p>
            <a:pPr>
              <a:lnSpc>
                <a:spcPct val="150000"/>
              </a:lnSpc>
            </a:pPr>
            <a:r>
              <a:rPr lang="en-US" altLang="zh-CN" sz="1400" dirty="0">
                <a:latin typeface="Times New Roman" panose="02020603050405020304" charset="0"/>
                <a:cs typeface="Times New Roman" panose="02020603050405020304" charset="0"/>
              </a:rPr>
              <a:t>    for(j=1;j&lt;</a:t>
            </a:r>
            <a:r>
              <a:rPr lang="en-US" altLang="zh-CN" sz="1400" dirty="0" err="1">
                <a:latin typeface="Times New Roman" panose="02020603050405020304" charset="0"/>
                <a:cs typeface="Times New Roman" panose="02020603050405020304" charset="0"/>
              </a:rPr>
              <a:t>N;j</a:t>
            </a:r>
            <a:r>
              <a:rPr lang="en-US" altLang="zh-CN" sz="1400" dirty="0">
                <a:latin typeface="Times New Roman" panose="02020603050405020304" charset="0"/>
                <a:cs typeface="Times New Roman" panose="02020603050405020304" charset="0"/>
              </a:rPr>
              <a:t>++)</a:t>
            </a:r>
          </a:p>
          <a:p>
            <a:pPr>
              <a:lnSpc>
                <a:spcPct val="150000"/>
              </a:lnSpc>
            </a:pPr>
            <a:r>
              <a:rPr lang="en-US" altLang="zh-CN" sz="1400" dirty="0">
                <a:latin typeface="Times New Roman" panose="02020603050405020304" charset="0"/>
                <a:cs typeface="Times New Roman" panose="02020603050405020304" charset="0"/>
              </a:rPr>
              <a:t>        A[</a:t>
            </a:r>
            <a:r>
              <a:rPr lang="en-US" altLang="zh-CN" sz="1400" dirty="0" err="1">
                <a:latin typeface="Times New Roman" panose="02020603050405020304" charset="0"/>
                <a:cs typeface="Times New Roman" panose="02020603050405020304" charset="0"/>
              </a:rPr>
              <a:t>i</a:t>
            </a:r>
            <a:r>
              <a:rPr lang="en-US" altLang="zh-CN" sz="1400" dirty="0">
                <a:latin typeface="Times New Roman" panose="02020603050405020304" charset="0"/>
                <a:cs typeface="Times New Roman" panose="02020603050405020304" charset="0"/>
              </a:rPr>
              <a:t>][j+1] = A[i+1][j] + 2;</a:t>
            </a:r>
          </a:p>
        </p:txBody>
      </p:sp>
      <p:sp>
        <p:nvSpPr>
          <p:cNvPr id="13" name="右箭头 12"/>
          <p:cNvSpPr/>
          <p:nvPr/>
        </p:nvSpPr>
        <p:spPr>
          <a:xfrm>
            <a:off x="1286107" y="4222196"/>
            <a:ext cx="682147" cy="170931"/>
          </a:xfrm>
          <a:prstGeom prst="rightArrow">
            <a:avLst/>
          </a:prstGeom>
          <a:solidFill>
            <a:schemeClr val="tx1">
              <a:lumMod val="85000"/>
              <a:lumOff val="15000"/>
            </a:schemeClr>
          </a:solidFill>
          <a:ln>
            <a:no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4" name="下箭头 13"/>
          <p:cNvSpPr/>
          <p:nvPr/>
        </p:nvSpPr>
        <p:spPr>
          <a:xfrm>
            <a:off x="6330933" y="4661753"/>
            <a:ext cx="157316" cy="550606"/>
          </a:xfrm>
          <a:prstGeom prst="downArrow">
            <a:avLst/>
          </a:prstGeom>
          <a:solidFill>
            <a:schemeClr val="tx1">
              <a:lumMod val="85000"/>
              <a:lumOff val="15000"/>
            </a:schemeClr>
          </a:solidFill>
          <a:ln>
            <a:no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226836" y="1092788"/>
            <a:ext cx="2146245" cy="461665"/>
          </a:xfrm>
          <a:prstGeom prst="rect">
            <a:avLst/>
          </a:prstGeom>
          <a:noFill/>
          <a:ln w="9525">
            <a:noFill/>
          </a:ln>
        </p:spPr>
        <p:txBody>
          <a:bodyPr wrap="square">
            <a:spAutoFit/>
          </a:bodyPr>
          <a:lstStyle/>
          <a:p>
            <a:pPr marL="285750" indent="-285750">
              <a:lnSpc>
                <a:spcPct val="150000"/>
              </a:lnSpc>
              <a:buFont typeface="Arial" panose="020B0604020202020204" pitchFamily="34" charset="0"/>
              <a:buChar char="•"/>
              <a:defRPr/>
            </a:pPr>
            <a:r>
              <a:rPr lang="zh-CN" altLang="en-US" sz="1600" b="1" dirty="0">
                <a:solidFill>
                  <a:prstClr val="black"/>
                </a:solidFill>
                <a:latin typeface="微软雅黑" panose="020B0503020204020204" pitchFamily="34" charset="-122"/>
                <a:ea typeface="微软雅黑" panose="020B0503020204020204" pitchFamily="34" charset="-122"/>
                <a:cs typeface="Times New Roman" panose="02020603050405020304" charset="0"/>
              </a:rPr>
              <a:t>循环交换的合法性</a:t>
            </a:r>
            <a:endParaRPr kumimoji="0" 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charset="0"/>
            </a:endParaRPr>
          </a:p>
        </p:txBody>
      </p:sp>
      <p:grpSp>
        <p:nvGrpSpPr>
          <p:cNvPr id="18" name="组合 17"/>
          <p:cNvGrpSpPr/>
          <p:nvPr/>
        </p:nvGrpSpPr>
        <p:grpSpPr>
          <a:xfrm>
            <a:off x="5226542" y="2591700"/>
            <a:ext cx="944599" cy="445631"/>
            <a:chOff x="4927716" y="2985512"/>
            <a:chExt cx="944599" cy="445631"/>
          </a:xfrm>
        </p:grpSpPr>
        <p:sp>
          <p:nvSpPr>
            <p:cNvPr id="19" name="右箭头 18"/>
            <p:cNvSpPr/>
            <p:nvPr/>
          </p:nvSpPr>
          <p:spPr>
            <a:xfrm>
              <a:off x="5020772" y="3235200"/>
              <a:ext cx="783771" cy="195943"/>
            </a:xfrm>
            <a:prstGeom prst="rightArrow">
              <a:avLst/>
            </a:prstGeom>
            <a:solidFill>
              <a:srgbClr val="3A4795"/>
            </a:solidFill>
            <a:ln>
              <a:solidFill>
                <a:srgbClr val="3A4795"/>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4927716" y="2985512"/>
              <a:ext cx="944599"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循环交换</a:t>
              </a:r>
            </a:p>
          </p:txBody>
        </p:sp>
      </p:grpSp>
      <p:pic>
        <p:nvPicPr>
          <p:cNvPr id="3" name="图片 2"/>
          <p:cNvPicPr>
            <a:picLocks noChangeAspect="1"/>
          </p:cNvPicPr>
          <p:nvPr/>
        </p:nvPicPr>
        <p:blipFill>
          <a:blip r:embed="rId3"/>
          <a:stretch>
            <a:fillRect/>
          </a:stretch>
        </p:blipFill>
        <p:spPr>
          <a:xfrm>
            <a:off x="560659" y="4307661"/>
            <a:ext cx="5150824" cy="2356008"/>
          </a:xfrm>
          <a:prstGeom prst="rect">
            <a:avLst/>
          </a:prstGeom>
        </p:spPr>
      </p:pic>
      <p:pic>
        <p:nvPicPr>
          <p:cNvPr id="5" name="图片 4"/>
          <p:cNvPicPr>
            <a:picLocks noChangeAspect="1"/>
          </p:cNvPicPr>
          <p:nvPr/>
        </p:nvPicPr>
        <p:blipFill>
          <a:blip r:embed="rId4"/>
          <a:stretch>
            <a:fillRect/>
          </a:stretch>
        </p:blipFill>
        <p:spPr>
          <a:xfrm>
            <a:off x="6488249" y="4307661"/>
            <a:ext cx="5199462" cy="2378255"/>
          </a:xfrm>
          <a:prstGeom prst="rect">
            <a:avLst/>
          </a:prstGeom>
        </p:spPr>
      </p:pic>
      <p:sp>
        <p:nvSpPr>
          <p:cNvPr id="6" name="文本框 5">
            <a:extLst>
              <a:ext uri="{FF2B5EF4-FFF2-40B4-BE49-F238E27FC236}">
                <a16:creationId xmlns:a16="http://schemas.microsoft.com/office/drawing/2014/main" id="{6D927A4A-8C65-0A87-5E95-D2A7529B0A15}"/>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0F86E420-4AC7-F7E8-D380-A10B8D7F8E8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10" name="流程图: 接点 9">
            <a:extLst>
              <a:ext uri="{FF2B5EF4-FFF2-40B4-BE49-F238E27FC236}">
                <a16:creationId xmlns:a16="http://schemas.microsoft.com/office/drawing/2014/main" id="{C47832E1-3D6D-90A7-A8AF-E722780D36A4}"/>
              </a:ext>
            </a:extLst>
          </p:cNvPr>
          <p:cNvSpPr/>
          <p:nvPr/>
        </p:nvSpPr>
        <p:spPr>
          <a:xfrm>
            <a:off x="1328816" y="540141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1317AF6-B68E-D6DC-1FC5-0BB7D440DD58}"/>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2" name="流程图: 接点 11">
            <a:extLst>
              <a:ext uri="{FF2B5EF4-FFF2-40B4-BE49-F238E27FC236}">
                <a16:creationId xmlns:a16="http://schemas.microsoft.com/office/drawing/2014/main" id="{47537C8C-4769-1328-36C2-DB47721AE1DD}"/>
              </a:ext>
            </a:extLst>
          </p:cNvPr>
          <p:cNvSpPr/>
          <p:nvPr/>
        </p:nvSpPr>
        <p:spPr>
          <a:xfrm>
            <a:off x="9005494" y="5697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148F48DA-0BAB-71C0-FBB5-07CBBE033BB7}"/>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6" name="文本框 15">
            <a:extLst>
              <a:ext uri="{FF2B5EF4-FFF2-40B4-BE49-F238E27FC236}">
                <a16:creationId xmlns:a16="http://schemas.microsoft.com/office/drawing/2014/main" id="{76B218D4-9BEE-A8E0-996C-D5D13EF61F6D}"/>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180" y="332656"/>
            <a:ext cx="3447622" cy="40011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循环交换</a:t>
            </a:r>
          </a:p>
        </p:txBody>
      </p:sp>
      <p:sp>
        <p:nvSpPr>
          <p:cNvPr id="2" name="矩形 1"/>
          <p:cNvSpPr/>
          <p:nvPr/>
        </p:nvSpPr>
        <p:spPr>
          <a:xfrm>
            <a:off x="346939" y="1222419"/>
            <a:ext cx="7599633" cy="738664"/>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测试环境：</a:t>
            </a:r>
            <a:r>
              <a:rPr lang="en-US" altLang="zh-CN" sz="1400" dirty="0" err="1">
                <a:latin typeface="微软雅黑" panose="020B0503020204020204" pitchFamily="34" charset="-122"/>
                <a:ea typeface="微软雅黑" panose="020B0503020204020204" pitchFamily="34" charset="-122"/>
              </a:rPr>
              <a:t>Hygon</a:t>
            </a:r>
            <a:r>
              <a:rPr lang="en-US" altLang="zh-CN" sz="1400" dirty="0">
                <a:latin typeface="微软雅黑" panose="020B0503020204020204" pitchFamily="34" charset="-122"/>
                <a:ea typeface="微软雅黑" panose="020B0503020204020204" pitchFamily="34" charset="-122"/>
              </a:rPr>
              <a:t> C86 7185 32-core Processor</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x86_64</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编译器版本：</a:t>
            </a:r>
            <a:r>
              <a:rPr lang="en-US" altLang="zh-CN" sz="1400" dirty="0">
                <a:latin typeface="微软雅黑" panose="020B0503020204020204" pitchFamily="34" charset="-122"/>
                <a:ea typeface="微软雅黑" panose="020B0503020204020204" pitchFamily="34" charset="-122"/>
              </a:rPr>
              <a:t>llvm-13</a:t>
            </a:r>
            <a:endParaRPr lang="zh-CN" altLang="en-US" sz="1400" dirty="0">
              <a:latin typeface="微软雅黑" panose="020B0503020204020204" pitchFamily="34" charset="-122"/>
              <a:ea typeface="微软雅黑" panose="020B0503020204020204" pitchFamily="34" charset="-122"/>
            </a:endParaRPr>
          </a:p>
        </p:txBody>
      </p:sp>
      <p:sp>
        <p:nvSpPr>
          <p:cNvPr id="4" name="矩形 3"/>
          <p:cNvSpPr/>
          <p:nvPr/>
        </p:nvSpPr>
        <p:spPr>
          <a:xfrm>
            <a:off x="134442" y="1969541"/>
            <a:ext cx="3744684" cy="4708981"/>
          </a:xfrm>
          <a:prstGeom prst="rect">
            <a:avLst/>
          </a:prstGeom>
          <a:ln>
            <a:solidFill>
              <a:srgbClr val="3A4795"/>
            </a:solidFill>
          </a:ln>
        </p:spPr>
        <p:txBody>
          <a:bodyPr wrap="square">
            <a:spAutoFit/>
          </a:bodyPr>
          <a:lstStyle/>
          <a:p>
            <a:r>
              <a:rPr lang="en-US" altLang="zh-CN" sz="1200" dirty="0">
                <a:latin typeface="Times New Roman" panose="02020603050405020304" charset="0"/>
                <a:cs typeface="Times New Roman" panose="02020603050405020304" charset="0"/>
              </a:rPr>
              <a:t>#include &lt;</a:t>
            </a:r>
            <a:r>
              <a:rPr lang="en-US" altLang="zh-CN" sz="1200" dirty="0" err="1">
                <a:latin typeface="Times New Roman" panose="02020603050405020304" charset="0"/>
                <a:cs typeface="Times New Roman" panose="02020603050405020304" charset="0"/>
              </a:rPr>
              <a:t>stdio.h</a:t>
            </a:r>
            <a:r>
              <a:rPr lang="en-US" altLang="zh-CN" sz="1200" dirty="0">
                <a:latin typeface="Times New Roman" panose="02020603050405020304" charset="0"/>
                <a:cs typeface="Times New Roman" panose="02020603050405020304" charset="0"/>
              </a:rPr>
              <a:t>&gt;</a:t>
            </a:r>
          </a:p>
          <a:p>
            <a:r>
              <a:rPr lang="en-US" altLang="zh-CN" sz="1200" dirty="0">
                <a:latin typeface="Times New Roman" panose="02020603050405020304" charset="0"/>
                <a:cs typeface="Times New Roman" panose="02020603050405020304" charset="0"/>
              </a:rPr>
              <a:t>#include &lt;</a:t>
            </a:r>
            <a:r>
              <a:rPr lang="en-US" altLang="zh-CN" sz="1200" dirty="0" err="1">
                <a:latin typeface="Times New Roman" panose="02020603050405020304" charset="0"/>
                <a:cs typeface="Times New Roman" panose="02020603050405020304" charset="0"/>
              </a:rPr>
              <a:t>time.h</a:t>
            </a:r>
            <a:r>
              <a:rPr lang="en-US" altLang="zh-CN" sz="1200" dirty="0">
                <a:latin typeface="Times New Roman" panose="02020603050405020304" charset="0"/>
                <a:cs typeface="Times New Roman" panose="02020603050405020304" charset="0"/>
              </a:rPr>
              <a:t>&gt;</a:t>
            </a:r>
          </a:p>
          <a:p>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main()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clock_t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start,finish</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double </a:t>
            </a:r>
            <a:r>
              <a:rPr lang="en-US" altLang="zh-CN" sz="1200" dirty="0" err="1">
                <a:latin typeface="Times New Roman" panose="02020603050405020304" charset="0"/>
                <a:cs typeface="Times New Roman" panose="02020603050405020304" charset="0"/>
              </a:rPr>
              <a:t>total_time</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const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N = 512;</a:t>
            </a:r>
          </a:p>
          <a:p>
            <a:r>
              <a:rPr lang="en-US" altLang="zh-CN" sz="1200" dirty="0">
                <a:latin typeface="Times New Roman" panose="02020603050405020304" charset="0"/>
                <a:cs typeface="Times New Roman" panose="02020603050405020304" charset="0"/>
              </a:rPr>
              <a:t>  double A[N][N], B[N][N], C[N][N];</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j, k;</a:t>
            </a:r>
          </a:p>
          <a:p>
            <a:r>
              <a:rPr lang="en-US" altLang="zh-CN" sz="1200" dirty="0">
                <a:latin typeface="Times New Roman" panose="02020603050405020304" charset="0"/>
                <a:cs typeface="Times New Roman" panose="02020603050405020304" charset="0"/>
              </a:rPr>
              <a:t>  for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0;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&lt; N;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for (j = 0; j &lt; N; </a:t>
            </a:r>
            <a:r>
              <a:rPr lang="en-US" altLang="zh-CN" sz="1200" dirty="0" err="1">
                <a:latin typeface="Times New Roman" panose="02020603050405020304" charset="0"/>
                <a:cs typeface="Times New Roman" panose="02020603050405020304" charset="0"/>
              </a:rPr>
              <a:t>j++</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j;</a:t>
            </a:r>
          </a:p>
          <a:p>
            <a:r>
              <a:rPr lang="en-US" altLang="zh-CN" sz="1200" dirty="0">
                <a:latin typeface="Times New Roman" panose="02020603050405020304" charset="0"/>
                <a:cs typeface="Times New Roman" panose="02020603050405020304" charset="0"/>
              </a:rPr>
              <a:t>      B[</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j;</a:t>
            </a:r>
          </a:p>
          <a:p>
            <a:r>
              <a:rPr lang="en-US" altLang="zh-CN" sz="1200" dirty="0">
                <a:latin typeface="Times New Roman" panose="02020603050405020304" charset="0"/>
                <a:cs typeface="Times New Roman" panose="02020603050405020304" charset="0"/>
              </a:rPr>
              <a:t>      C[</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start = clock();</a:t>
            </a:r>
          </a:p>
          <a:p>
            <a:r>
              <a:rPr lang="en-US" altLang="zh-CN" sz="1200" dirty="0">
                <a:solidFill>
                  <a:srgbClr val="C00000"/>
                </a:solidFill>
                <a:latin typeface="Times New Roman" panose="02020603050405020304" charset="0"/>
                <a:cs typeface="Times New Roman" panose="02020603050405020304" charset="0"/>
              </a:rPr>
              <a:t>  for (j = 0; j &lt; N; </a:t>
            </a:r>
            <a:r>
              <a:rPr lang="en-US" altLang="zh-CN" sz="1200" dirty="0" err="1">
                <a:solidFill>
                  <a:srgbClr val="C00000"/>
                </a:solidFill>
                <a:latin typeface="Times New Roman" panose="02020603050405020304" charset="0"/>
                <a:cs typeface="Times New Roman" panose="02020603050405020304" charset="0"/>
              </a:rPr>
              <a:t>j++</a:t>
            </a:r>
            <a:r>
              <a:rPr lang="en-US" altLang="zh-CN" sz="1200" dirty="0">
                <a:solidFill>
                  <a:srgbClr val="C00000"/>
                </a:solidFill>
                <a:latin typeface="Times New Roman" panose="02020603050405020304" charset="0"/>
                <a:cs typeface="Times New Roman" panose="02020603050405020304" charset="0"/>
              </a:rPr>
              <a:t>)</a:t>
            </a:r>
          </a:p>
          <a:p>
            <a:r>
              <a:rPr lang="en-US" altLang="zh-CN" sz="1200" dirty="0">
                <a:solidFill>
                  <a:srgbClr val="C00000"/>
                </a:solidFill>
                <a:latin typeface="Times New Roman" panose="02020603050405020304" charset="0"/>
                <a:cs typeface="Times New Roman" panose="02020603050405020304" charset="0"/>
              </a:rPr>
              <a:t>    for (k = 0; k &lt; N; k++)</a:t>
            </a:r>
          </a:p>
          <a:p>
            <a:r>
              <a:rPr lang="en-US" altLang="zh-CN" sz="1200" dirty="0">
                <a:solidFill>
                  <a:srgbClr val="C00000"/>
                </a:solidFill>
                <a:latin typeface="Times New Roman" panose="02020603050405020304" charset="0"/>
                <a:cs typeface="Times New Roman" panose="02020603050405020304" charset="0"/>
              </a:rPr>
              <a:t>      for (</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 = 0; </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 &lt; N; </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a:t>
            </a:r>
          </a:p>
          <a:p>
            <a:r>
              <a:rPr lang="en-US" altLang="zh-CN" sz="1200" dirty="0">
                <a:solidFill>
                  <a:srgbClr val="C00000"/>
                </a:solidFill>
                <a:latin typeface="Times New Roman" panose="02020603050405020304" charset="0"/>
                <a:cs typeface="Times New Roman" panose="02020603050405020304" charset="0"/>
              </a:rPr>
              <a:t>        A[</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][j] = A[</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][j] + B[</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][k] * C[k][j];</a:t>
            </a:r>
          </a:p>
          <a:p>
            <a:r>
              <a:rPr lang="en-US" altLang="zh-CN" sz="1200" dirty="0">
                <a:latin typeface="Times New Roman" panose="02020603050405020304" charset="0"/>
                <a:cs typeface="Times New Roman" panose="02020603050405020304" charset="0"/>
              </a:rPr>
              <a:t>  finish = clock();</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total_time</a:t>
            </a:r>
            <a:r>
              <a:rPr lang="en-US" altLang="zh-CN" sz="1200" dirty="0">
                <a:latin typeface="Times New Roman" panose="02020603050405020304" charset="0"/>
                <a:cs typeface="Times New Roman" panose="02020603050405020304" charset="0"/>
              </a:rPr>
              <a:t> = (double)(finish-start)/CLOCKS_PER_SEC;</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printf</a:t>
            </a:r>
            <a:r>
              <a:rPr lang="en-US" altLang="zh-CN" sz="1200" dirty="0">
                <a:latin typeface="Times New Roman" panose="02020603050405020304" charset="0"/>
                <a:cs typeface="Times New Roman" panose="02020603050405020304" charset="0"/>
              </a:rPr>
              <a:t>("used time %f seconds\n",</a:t>
            </a:r>
            <a:r>
              <a:rPr lang="en-US" altLang="zh-CN" sz="1200" dirty="0" err="1">
                <a:latin typeface="Times New Roman" panose="02020603050405020304" charset="0"/>
                <a:cs typeface="Times New Roman" panose="02020603050405020304" charset="0"/>
              </a:rPr>
              <a:t>total_time</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return A[4][5];</a:t>
            </a:r>
          </a:p>
          <a:p>
            <a:r>
              <a:rPr lang="en-US" altLang="zh-CN" sz="1200" dirty="0">
                <a:latin typeface="Times New Roman" panose="02020603050405020304" charset="0"/>
                <a:cs typeface="Times New Roman" panose="02020603050405020304" charset="0"/>
              </a:rPr>
              <a:t>}</a:t>
            </a:r>
            <a:endParaRPr lang="zh-CN" altLang="en-US" sz="1200" dirty="0">
              <a:latin typeface="Times New Roman" panose="02020603050405020304" charset="0"/>
              <a:cs typeface="Times New Roman" panose="02020603050405020304" charset="0"/>
            </a:endParaRPr>
          </a:p>
        </p:txBody>
      </p:sp>
      <p:sp>
        <p:nvSpPr>
          <p:cNvPr id="6" name="文本框 5"/>
          <p:cNvSpPr txBox="1"/>
          <p:nvPr/>
        </p:nvSpPr>
        <p:spPr>
          <a:xfrm>
            <a:off x="50180" y="914347"/>
            <a:ext cx="2146245" cy="418191"/>
          </a:xfrm>
          <a:prstGeom prst="rect">
            <a:avLst/>
          </a:prstGeom>
          <a:noFill/>
          <a:ln w="9525">
            <a:noFill/>
          </a:ln>
        </p:spPr>
        <p:txBody>
          <a:bodyPr wrap="square">
            <a:spAutoFit/>
          </a:bodyPr>
          <a:lstStyle/>
          <a:p>
            <a:pPr marL="285750" indent="-285750">
              <a:lnSpc>
                <a:spcPct val="150000"/>
              </a:lnSpc>
              <a:buFont typeface="Arial" panose="020B0604020202020204" pitchFamily="34" charset="0"/>
              <a:buChar char="•"/>
              <a:defRPr/>
            </a:pPr>
            <a:r>
              <a:rPr lang="zh-CN" altLang="en-US" sz="1600" b="1" dirty="0">
                <a:solidFill>
                  <a:prstClr val="black"/>
                </a:solidFill>
                <a:latin typeface="微软雅黑" panose="020B0503020204020204" pitchFamily="34" charset="-122"/>
                <a:ea typeface="微软雅黑" panose="020B0503020204020204" pitchFamily="34" charset="-122"/>
                <a:cs typeface="Times New Roman" panose="02020603050405020304" charset="0"/>
              </a:rPr>
              <a:t>优化效果</a:t>
            </a:r>
            <a:endParaRPr kumimoji="0" 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charset="0"/>
            </a:endParaRPr>
          </a:p>
        </p:txBody>
      </p:sp>
      <p:sp>
        <p:nvSpPr>
          <p:cNvPr id="7" name="矩形 6"/>
          <p:cNvSpPr/>
          <p:nvPr/>
        </p:nvSpPr>
        <p:spPr>
          <a:xfrm>
            <a:off x="4801528" y="1959550"/>
            <a:ext cx="3754244" cy="4708981"/>
          </a:xfrm>
          <a:prstGeom prst="rect">
            <a:avLst/>
          </a:prstGeom>
          <a:ln>
            <a:solidFill>
              <a:srgbClr val="3A4795"/>
            </a:solidFill>
          </a:ln>
        </p:spPr>
        <p:txBody>
          <a:bodyPr wrap="square">
            <a:spAutoFit/>
          </a:bodyPr>
          <a:lstStyle/>
          <a:p>
            <a:r>
              <a:rPr lang="en-US" altLang="zh-CN" sz="1200" dirty="0">
                <a:latin typeface="Times New Roman" panose="02020603050405020304" charset="0"/>
                <a:cs typeface="Times New Roman" panose="02020603050405020304" charset="0"/>
              </a:rPr>
              <a:t>#include &lt;</a:t>
            </a:r>
            <a:r>
              <a:rPr lang="en-US" altLang="zh-CN" sz="1200" dirty="0" err="1">
                <a:latin typeface="Times New Roman" panose="02020603050405020304" charset="0"/>
                <a:cs typeface="Times New Roman" panose="02020603050405020304" charset="0"/>
              </a:rPr>
              <a:t>stdio.h</a:t>
            </a:r>
            <a:r>
              <a:rPr lang="en-US" altLang="zh-CN" sz="1200" dirty="0">
                <a:latin typeface="Times New Roman" panose="02020603050405020304" charset="0"/>
                <a:cs typeface="Times New Roman" panose="02020603050405020304" charset="0"/>
              </a:rPr>
              <a:t>&gt;                                                                                                                                                          </a:t>
            </a:r>
          </a:p>
          <a:p>
            <a:r>
              <a:rPr lang="en-US" altLang="zh-CN" sz="1200" dirty="0">
                <a:latin typeface="Times New Roman" panose="02020603050405020304" charset="0"/>
                <a:cs typeface="Times New Roman" panose="02020603050405020304" charset="0"/>
              </a:rPr>
              <a:t>#include &lt;</a:t>
            </a:r>
            <a:r>
              <a:rPr lang="en-US" altLang="zh-CN" sz="1200" dirty="0" err="1">
                <a:latin typeface="Times New Roman" panose="02020603050405020304" charset="0"/>
                <a:cs typeface="Times New Roman" panose="02020603050405020304" charset="0"/>
              </a:rPr>
              <a:t>time.h</a:t>
            </a:r>
            <a:r>
              <a:rPr lang="en-US" altLang="zh-CN" sz="1200" dirty="0">
                <a:latin typeface="Times New Roman" panose="02020603050405020304" charset="0"/>
                <a:cs typeface="Times New Roman" panose="02020603050405020304" charset="0"/>
              </a:rPr>
              <a:t>&gt;</a:t>
            </a:r>
          </a:p>
          <a:p>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main()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clock_t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start,finish</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double </a:t>
            </a:r>
            <a:r>
              <a:rPr lang="en-US" altLang="zh-CN" sz="1200" dirty="0" err="1">
                <a:latin typeface="Times New Roman" panose="02020603050405020304" charset="0"/>
                <a:cs typeface="Times New Roman" panose="02020603050405020304" charset="0"/>
              </a:rPr>
              <a:t>total_time</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const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N = 512;</a:t>
            </a:r>
          </a:p>
          <a:p>
            <a:r>
              <a:rPr lang="en-US" altLang="zh-CN" sz="1200" dirty="0">
                <a:latin typeface="Times New Roman" panose="02020603050405020304" charset="0"/>
                <a:cs typeface="Times New Roman" panose="02020603050405020304" charset="0"/>
              </a:rPr>
              <a:t>  double A[N][N], B[N][N], C[N][N];</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j, k;</a:t>
            </a:r>
          </a:p>
          <a:p>
            <a:r>
              <a:rPr lang="en-US" altLang="zh-CN" sz="1200" dirty="0">
                <a:latin typeface="Times New Roman" panose="02020603050405020304" charset="0"/>
                <a:cs typeface="Times New Roman" panose="02020603050405020304" charset="0"/>
              </a:rPr>
              <a:t>  for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0;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&lt; N;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for (j = 0; j &lt; N; </a:t>
            </a:r>
            <a:r>
              <a:rPr lang="en-US" altLang="zh-CN" sz="1200" dirty="0" err="1">
                <a:latin typeface="Times New Roman" panose="02020603050405020304" charset="0"/>
                <a:cs typeface="Times New Roman" panose="02020603050405020304" charset="0"/>
              </a:rPr>
              <a:t>j++</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j;</a:t>
            </a:r>
          </a:p>
          <a:p>
            <a:r>
              <a:rPr lang="en-US" altLang="zh-CN" sz="1200" dirty="0">
                <a:latin typeface="Times New Roman" panose="02020603050405020304" charset="0"/>
                <a:cs typeface="Times New Roman" panose="02020603050405020304" charset="0"/>
              </a:rPr>
              <a:t>      B[</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j;</a:t>
            </a:r>
          </a:p>
          <a:p>
            <a:r>
              <a:rPr lang="en-US" altLang="zh-CN" sz="1200" dirty="0">
                <a:latin typeface="Times New Roman" panose="02020603050405020304" charset="0"/>
                <a:cs typeface="Times New Roman" panose="02020603050405020304" charset="0"/>
              </a:rPr>
              <a:t>      C[</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start = clock();</a:t>
            </a:r>
          </a:p>
          <a:p>
            <a:r>
              <a:rPr lang="en-US" altLang="zh-CN" sz="1200" dirty="0">
                <a:solidFill>
                  <a:srgbClr val="C00000"/>
                </a:solidFill>
                <a:latin typeface="Times New Roman" panose="02020603050405020304" charset="0"/>
                <a:cs typeface="Times New Roman" panose="02020603050405020304" charset="0"/>
              </a:rPr>
              <a:t>  for (j = 0; j &lt; N; </a:t>
            </a:r>
            <a:r>
              <a:rPr lang="en-US" altLang="zh-CN" sz="1200" dirty="0" err="1">
                <a:solidFill>
                  <a:srgbClr val="C00000"/>
                </a:solidFill>
                <a:latin typeface="Times New Roman" panose="02020603050405020304" charset="0"/>
                <a:cs typeface="Times New Roman" panose="02020603050405020304" charset="0"/>
              </a:rPr>
              <a:t>j++</a:t>
            </a:r>
            <a:r>
              <a:rPr lang="en-US" altLang="zh-CN" sz="1200" dirty="0">
                <a:solidFill>
                  <a:srgbClr val="C00000"/>
                </a:solidFill>
                <a:latin typeface="Times New Roman" panose="02020603050405020304" charset="0"/>
                <a:cs typeface="Times New Roman" panose="02020603050405020304" charset="0"/>
              </a:rPr>
              <a:t>)</a:t>
            </a:r>
          </a:p>
          <a:p>
            <a:r>
              <a:rPr lang="en-US" altLang="zh-CN" sz="1200" dirty="0">
                <a:solidFill>
                  <a:srgbClr val="C00000"/>
                </a:solidFill>
                <a:latin typeface="Times New Roman" panose="02020603050405020304" charset="0"/>
                <a:cs typeface="Times New Roman" panose="02020603050405020304" charset="0"/>
              </a:rPr>
              <a:t>    for (</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 = 0; </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 &lt; N; </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a:t>
            </a:r>
          </a:p>
          <a:p>
            <a:r>
              <a:rPr lang="en-US" altLang="zh-CN" sz="1200" dirty="0">
                <a:solidFill>
                  <a:srgbClr val="C00000"/>
                </a:solidFill>
                <a:latin typeface="Times New Roman" panose="02020603050405020304" charset="0"/>
                <a:cs typeface="Times New Roman" panose="02020603050405020304" charset="0"/>
              </a:rPr>
              <a:t>      for (k = 0; k &lt; N; k++)</a:t>
            </a:r>
          </a:p>
          <a:p>
            <a:r>
              <a:rPr lang="en-US" altLang="zh-CN" sz="1200" dirty="0">
                <a:solidFill>
                  <a:srgbClr val="C00000"/>
                </a:solidFill>
                <a:latin typeface="Times New Roman" panose="02020603050405020304" charset="0"/>
                <a:cs typeface="Times New Roman" panose="02020603050405020304" charset="0"/>
              </a:rPr>
              <a:t>        A[</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][j] = A[</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][j] + B[</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][k] * C[k][j];</a:t>
            </a:r>
          </a:p>
          <a:p>
            <a:r>
              <a:rPr lang="en-US" altLang="zh-CN" sz="1200" dirty="0">
                <a:latin typeface="Times New Roman" panose="02020603050405020304" charset="0"/>
                <a:cs typeface="Times New Roman" panose="02020603050405020304" charset="0"/>
              </a:rPr>
              <a:t>  finish = clock();</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total_time</a:t>
            </a:r>
            <a:r>
              <a:rPr lang="en-US" altLang="zh-CN" sz="1200" dirty="0">
                <a:latin typeface="Times New Roman" panose="02020603050405020304" charset="0"/>
                <a:cs typeface="Times New Roman" panose="02020603050405020304" charset="0"/>
              </a:rPr>
              <a:t> = (double)(finish-start)/CLOCKS_PER_SEC;</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printf</a:t>
            </a:r>
            <a:r>
              <a:rPr lang="en-US" altLang="zh-CN" sz="1200" dirty="0">
                <a:latin typeface="Times New Roman" panose="02020603050405020304" charset="0"/>
                <a:cs typeface="Times New Roman" panose="02020603050405020304" charset="0"/>
              </a:rPr>
              <a:t>("used time %f seconds\n",</a:t>
            </a:r>
            <a:r>
              <a:rPr lang="en-US" altLang="zh-CN" sz="1200" dirty="0" err="1">
                <a:latin typeface="Times New Roman" panose="02020603050405020304" charset="0"/>
                <a:cs typeface="Times New Roman" panose="02020603050405020304" charset="0"/>
              </a:rPr>
              <a:t>total_time</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return A[4][5];</a:t>
            </a:r>
          </a:p>
          <a:p>
            <a:r>
              <a:rPr lang="en-US" altLang="zh-CN" sz="1200" dirty="0">
                <a:latin typeface="Times New Roman" panose="02020603050405020304" charset="0"/>
                <a:cs typeface="Times New Roman" panose="02020603050405020304" charset="0"/>
              </a:rPr>
              <a:t>}</a:t>
            </a:r>
            <a:endParaRPr lang="zh-CN" altLang="en-US" sz="1200" dirty="0">
              <a:latin typeface="Times New Roman" panose="02020603050405020304" charset="0"/>
              <a:cs typeface="Times New Roman" panose="02020603050405020304" charset="0"/>
            </a:endParaRPr>
          </a:p>
        </p:txBody>
      </p:sp>
      <p:grpSp>
        <p:nvGrpSpPr>
          <p:cNvPr id="10" name="组合 9"/>
          <p:cNvGrpSpPr/>
          <p:nvPr/>
        </p:nvGrpSpPr>
        <p:grpSpPr>
          <a:xfrm>
            <a:off x="3868027" y="3868409"/>
            <a:ext cx="944599" cy="445631"/>
            <a:chOff x="4927716" y="2985512"/>
            <a:chExt cx="944599" cy="445631"/>
          </a:xfrm>
        </p:grpSpPr>
        <p:sp>
          <p:nvSpPr>
            <p:cNvPr id="11" name="右箭头 10"/>
            <p:cNvSpPr/>
            <p:nvPr/>
          </p:nvSpPr>
          <p:spPr>
            <a:xfrm>
              <a:off x="5020772" y="3235200"/>
              <a:ext cx="783771" cy="195943"/>
            </a:xfrm>
            <a:prstGeom prst="rightArrow">
              <a:avLst/>
            </a:prstGeom>
            <a:solidFill>
              <a:srgbClr val="3A4795"/>
            </a:solidFill>
            <a:ln>
              <a:solidFill>
                <a:srgbClr val="3A4795"/>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4927716" y="2985512"/>
              <a:ext cx="944599"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循环交换</a:t>
              </a:r>
            </a:p>
          </p:txBody>
        </p:sp>
      </p:grpSp>
      <p:graphicFrame>
        <p:nvGraphicFramePr>
          <p:cNvPr id="14" name="图表 13"/>
          <p:cNvGraphicFramePr/>
          <p:nvPr/>
        </p:nvGraphicFramePr>
        <p:xfrm>
          <a:off x="9058377" y="1959550"/>
          <a:ext cx="2771775"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文本框 2">
            <a:extLst>
              <a:ext uri="{FF2B5EF4-FFF2-40B4-BE49-F238E27FC236}">
                <a16:creationId xmlns:a16="http://schemas.microsoft.com/office/drawing/2014/main" id="{31E0983F-ADA6-D374-775E-F97DFFD23868}"/>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5" name="图片 4">
            <a:extLst>
              <a:ext uri="{FF2B5EF4-FFF2-40B4-BE49-F238E27FC236}">
                <a16:creationId xmlns:a16="http://schemas.microsoft.com/office/drawing/2014/main" id="{34EF6D80-B871-A009-17FC-63546A7A35B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8" name="流程图: 接点 7">
            <a:extLst>
              <a:ext uri="{FF2B5EF4-FFF2-40B4-BE49-F238E27FC236}">
                <a16:creationId xmlns:a16="http://schemas.microsoft.com/office/drawing/2014/main" id="{095AB024-D496-3AD3-D50C-2C04F3D66044}"/>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AC08C28-8994-C9AC-1E41-72AFA1A58C1D}"/>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5" name="流程图: 接点 14">
            <a:extLst>
              <a:ext uri="{FF2B5EF4-FFF2-40B4-BE49-F238E27FC236}">
                <a16:creationId xmlns:a16="http://schemas.microsoft.com/office/drawing/2014/main" id="{059DFC81-DB8C-5BD5-23AB-928E76349630}"/>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F87D9A89-CEB3-455A-5C11-F517F8B1B8EE}"/>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7" name="文本框 16">
            <a:extLst>
              <a:ext uri="{FF2B5EF4-FFF2-40B4-BE49-F238E27FC236}">
                <a16:creationId xmlns:a16="http://schemas.microsoft.com/office/drawing/2014/main" id="{AC846127-118F-E882-B559-458698129DC5}"/>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180" y="332656"/>
            <a:ext cx="3447622" cy="40011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循环交换</a:t>
            </a:r>
          </a:p>
        </p:txBody>
      </p:sp>
      <p:sp>
        <p:nvSpPr>
          <p:cNvPr id="2" name="矩形 1"/>
          <p:cNvSpPr/>
          <p:nvPr/>
        </p:nvSpPr>
        <p:spPr>
          <a:xfrm>
            <a:off x="346939" y="1222419"/>
            <a:ext cx="7599633" cy="738664"/>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测试环境：</a:t>
            </a:r>
            <a:r>
              <a:rPr lang="en-US" altLang="zh-CN" sz="1400" dirty="0" err="1">
                <a:latin typeface="微软雅黑" panose="020B0503020204020204" pitchFamily="34" charset="-122"/>
                <a:ea typeface="微软雅黑" panose="020B0503020204020204" pitchFamily="34" charset="-122"/>
              </a:rPr>
              <a:t>Hygon</a:t>
            </a:r>
            <a:r>
              <a:rPr lang="en-US" altLang="zh-CN" sz="1400" dirty="0">
                <a:latin typeface="微软雅黑" panose="020B0503020204020204" pitchFamily="34" charset="-122"/>
                <a:ea typeface="微软雅黑" panose="020B0503020204020204" pitchFamily="34" charset="-122"/>
              </a:rPr>
              <a:t> C86 7185 32-core Processor</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x86_64</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编译器版本：</a:t>
            </a:r>
            <a:r>
              <a:rPr lang="en-US" altLang="zh-CN" sz="1400" dirty="0">
                <a:latin typeface="微软雅黑" panose="020B0503020204020204" pitchFamily="34" charset="-122"/>
                <a:ea typeface="微软雅黑" panose="020B0503020204020204" pitchFamily="34" charset="-122"/>
              </a:rPr>
              <a:t>llvm-13</a:t>
            </a:r>
            <a:endParaRPr lang="zh-CN" altLang="en-US" sz="1400" dirty="0">
              <a:latin typeface="微软雅黑" panose="020B0503020204020204" pitchFamily="34" charset="-122"/>
              <a:ea typeface="微软雅黑" panose="020B0503020204020204" pitchFamily="34" charset="-122"/>
            </a:endParaRPr>
          </a:p>
        </p:txBody>
      </p:sp>
      <p:sp>
        <p:nvSpPr>
          <p:cNvPr id="4" name="矩形 3"/>
          <p:cNvSpPr/>
          <p:nvPr/>
        </p:nvSpPr>
        <p:spPr>
          <a:xfrm>
            <a:off x="402071" y="1954730"/>
            <a:ext cx="3320843" cy="4339650"/>
          </a:xfrm>
          <a:prstGeom prst="rect">
            <a:avLst/>
          </a:prstGeom>
          <a:ln>
            <a:solidFill>
              <a:srgbClr val="3A4795"/>
            </a:solidFill>
          </a:ln>
        </p:spPr>
        <p:txBody>
          <a:bodyPr wrap="square">
            <a:spAutoFit/>
          </a:bodyPr>
          <a:lstStyle/>
          <a:p>
            <a:r>
              <a:rPr lang="en-US" altLang="zh-CN" sz="1200" dirty="0">
                <a:latin typeface="Times New Roman" panose="02020603050405020304" charset="0"/>
                <a:cs typeface="Times New Roman" panose="02020603050405020304" charset="0"/>
              </a:rPr>
              <a:t>#include &lt;</a:t>
            </a:r>
            <a:r>
              <a:rPr lang="en-US" altLang="zh-CN" sz="1200" dirty="0" err="1">
                <a:latin typeface="Times New Roman" panose="02020603050405020304" charset="0"/>
                <a:cs typeface="Times New Roman" panose="02020603050405020304" charset="0"/>
              </a:rPr>
              <a:t>stdio.h</a:t>
            </a:r>
            <a:r>
              <a:rPr lang="en-US" altLang="zh-CN" sz="1200" dirty="0">
                <a:latin typeface="Times New Roman" panose="02020603050405020304" charset="0"/>
                <a:cs typeface="Times New Roman" panose="02020603050405020304" charset="0"/>
              </a:rPr>
              <a:t>&gt;                                                                                                                                                          </a:t>
            </a:r>
          </a:p>
          <a:p>
            <a:r>
              <a:rPr lang="en-US" altLang="zh-CN" sz="1200" dirty="0">
                <a:latin typeface="Times New Roman" panose="02020603050405020304" charset="0"/>
                <a:cs typeface="Times New Roman" panose="02020603050405020304" charset="0"/>
              </a:rPr>
              <a:t>#include &lt;sys/</a:t>
            </a:r>
            <a:r>
              <a:rPr lang="en-US" altLang="zh-CN" sz="1200" dirty="0" err="1">
                <a:latin typeface="Times New Roman" panose="02020603050405020304" charset="0"/>
                <a:cs typeface="Times New Roman" panose="02020603050405020304" charset="0"/>
              </a:rPr>
              <a:t>time.h</a:t>
            </a:r>
            <a:r>
              <a:rPr lang="en-US" altLang="zh-CN" sz="1200" dirty="0">
                <a:latin typeface="Times New Roman" panose="02020603050405020304" charset="0"/>
                <a:cs typeface="Times New Roman" panose="02020603050405020304" charset="0"/>
              </a:rPr>
              <a:t>&gt;</a:t>
            </a:r>
          </a:p>
          <a:p>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main()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struct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timeval</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time_start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time_end</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const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N = 2048;</a:t>
            </a:r>
          </a:p>
          <a:p>
            <a:r>
              <a:rPr lang="en-US" altLang="zh-CN" sz="1200" dirty="0">
                <a:latin typeface="Times New Roman" panose="02020603050405020304" charset="0"/>
                <a:cs typeface="Times New Roman" panose="02020603050405020304" charset="0"/>
              </a:rPr>
              <a:t>  double A[N][N], B[N][N], C[N][N];</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j, k;</a:t>
            </a:r>
          </a:p>
          <a:p>
            <a:r>
              <a:rPr lang="en-US" altLang="zh-CN" sz="1200" dirty="0">
                <a:latin typeface="Times New Roman" panose="02020603050405020304" charset="0"/>
                <a:cs typeface="Times New Roman" panose="02020603050405020304" charset="0"/>
              </a:rPr>
              <a:t>  for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0;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&lt; N;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for (j = 0; j &lt; N; </a:t>
            </a:r>
            <a:r>
              <a:rPr lang="en-US" altLang="zh-CN" sz="1200" dirty="0" err="1">
                <a:latin typeface="Times New Roman" panose="02020603050405020304" charset="0"/>
                <a:cs typeface="Times New Roman" panose="02020603050405020304" charset="0"/>
              </a:rPr>
              <a:t>j++</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j;</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gettimeofday</a:t>
            </a:r>
            <a:r>
              <a:rPr lang="en-US" altLang="zh-CN" sz="1200" dirty="0">
                <a:latin typeface="Times New Roman" panose="02020603050405020304" charset="0"/>
                <a:cs typeface="Times New Roman" panose="02020603050405020304" charset="0"/>
              </a:rPr>
              <a:t>(&amp;</a:t>
            </a:r>
            <a:r>
              <a:rPr lang="en-US" altLang="zh-CN" sz="1200" dirty="0" err="1">
                <a:latin typeface="Times New Roman" panose="02020603050405020304" charset="0"/>
                <a:cs typeface="Times New Roman" panose="02020603050405020304" charset="0"/>
              </a:rPr>
              <a:t>time_start</a:t>
            </a:r>
            <a:r>
              <a:rPr lang="en-US" altLang="zh-CN" sz="1200" dirty="0">
                <a:latin typeface="Times New Roman" panose="02020603050405020304" charset="0"/>
                <a:cs typeface="Times New Roman" panose="02020603050405020304" charset="0"/>
              </a:rPr>
              <a:t>, NULL);</a:t>
            </a:r>
          </a:p>
          <a:p>
            <a:r>
              <a:rPr lang="en-US" altLang="zh-CN" sz="1200" dirty="0">
                <a:solidFill>
                  <a:srgbClr val="C00000"/>
                </a:solidFill>
                <a:latin typeface="Times New Roman" panose="02020603050405020304" charset="0"/>
                <a:cs typeface="Times New Roman" panose="02020603050405020304" charset="0"/>
              </a:rPr>
              <a:t>  for (j = 1; j &lt; N; </a:t>
            </a:r>
            <a:r>
              <a:rPr lang="en-US" altLang="zh-CN" sz="1200" dirty="0" err="1">
                <a:solidFill>
                  <a:srgbClr val="C00000"/>
                </a:solidFill>
                <a:latin typeface="Times New Roman" panose="02020603050405020304" charset="0"/>
                <a:cs typeface="Times New Roman" panose="02020603050405020304" charset="0"/>
              </a:rPr>
              <a:t>j++</a:t>
            </a:r>
            <a:r>
              <a:rPr lang="en-US" altLang="zh-CN" sz="1200" dirty="0">
                <a:solidFill>
                  <a:srgbClr val="C00000"/>
                </a:solidFill>
                <a:latin typeface="Times New Roman" panose="02020603050405020304" charset="0"/>
                <a:cs typeface="Times New Roman" panose="02020603050405020304" charset="0"/>
              </a:rPr>
              <a:t>){</a:t>
            </a:r>
          </a:p>
          <a:p>
            <a:r>
              <a:rPr lang="en-US" altLang="zh-CN" sz="1200" dirty="0">
                <a:solidFill>
                  <a:srgbClr val="C00000"/>
                </a:solidFill>
                <a:latin typeface="Times New Roman" panose="02020603050405020304" charset="0"/>
                <a:cs typeface="Times New Roman" panose="02020603050405020304" charset="0"/>
              </a:rPr>
              <a:t>    for (</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 = 1; </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 &lt; N; </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a:t>
            </a:r>
          </a:p>
          <a:p>
            <a:r>
              <a:rPr lang="en-US" altLang="zh-CN" sz="1200" dirty="0">
                <a:solidFill>
                  <a:srgbClr val="C00000"/>
                </a:solidFill>
                <a:latin typeface="Times New Roman" panose="02020603050405020304" charset="0"/>
                <a:cs typeface="Times New Roman" panose="02020603050405020304" charset="0"/>
              </a:rPr>
              <a:t>      A[</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][j] = A[i-1][j];</a:t>
            </a:r>
          </a:p>
          <a:p>
            <a:r>
              <a:rPr lang="en-US" altLang="zh-CN" sz="1200" dirty="0">
                <a:solidFill>
                  <a:srgbClr val="C00000"/>
                </a:solidFill>
                <a:latin typeface="Times New Roman" panose="02020603050405020304" charset="0"/>
                <a:cs typeface="Times New Roman" panose="02020603050405020304" charset="0"/>
              </a:rPr>
              <a:t>    }</a:t>
            </a:r>
          </a:p>
          <a:p>
            <a:r>
              <a:rPr lang="en-US" altLang="zh-CN" sz="1200" dirty="0">
                <a:solidFill>
                  <a:srgbClr val="C00000"/>
                </a:solidFill>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gettimeofday</a:t>
            </a:r>
            <a:r>
              <a:rPr lang="en-US" altLang="zh-CN" sz="1200" dirty="0">
                <a:latin typeface="Times New Roman" panose="02020603050405020304" charset="0"/>
                <a:cs typeface="Times New Roman" panose="02020603050405020304" charset="0"/>
              </a:rPr>
              <a:t>(&amp;</a:t>
            </a:r>
            <a:r>
              <a:rPr lang="en-US" altLang="zh-CN" sz="1200" dirty="0" err="1">
                <a:latin typeface="Times New Roman" panose="02020603050405020304" charset="0"/>
                <a:cs typeface="Times New Roman" panose="02020603050405020304" charset="0"/>
              </a:rPr>
              <a:t>time_end</a:t>
            </a:r>
            <a:r>
              <a:rPr lang="en-US" altLang="zh-CN" sz="1200" dirty="0">
                <a:latin typeface="Times New Roman" panose="02020603050405020304" charset="0"/>
                <a:cs typeface="Times New Roman" panose="02020603050405020304" charset="0"/>
              </a:rPr>
              <a:t>, NULL);</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printf</a:t>
            </a:r>
            <a:r>
              <a:rPr lang="en-US" altLang="zh-CN" sz="1200" dirty="0">
                <a:latin typeface="Times New Roman" panose="02020603050405020304" charset="0"/>
                <a:cs typeface="Times New Roman" panose="02020603050405020304" charset="0"/>
              </a:rPr>
              <a:t>("used time %</a:t>
            </a:r>
            <a:r>
              <a:rPr lang="en-US" altLang="zh-CN" sz="1200" dirty="0" err="1">
                <a:latin typeface="Times New Roman" panose="02020603050405020304" charset="0"/>
                <a:cs typeface="Times New Roman" panose="02020603050405020304" charset="0"/>
              </a:rPr>
              <a:t>ld</a:t>
            </a:r>
            <a:r>
              <a:rPr lang="en-US" altLang="zh-CN" sz="1200" dirty="0">
                <a:latin typeface="Times New Roman" panose="02020603050405020304" charset="0"/>
                <a:cs typeface="Times New Roman" panose="02020603050405020304" charset="0"/>
              </a:rPr>
              <a:t> us\n",</a:t>
            </a:r>
            <a:r>
              <a:rPr lang="en-US" altLang="zh-CN" sz="1200" dirty="0" err="1">
                <a:latin typeface="Times New Roman" panose="02020603050405020304" charset="0"/>
                <a:cs typeface="Times New Roman" panose="02020603050405020304" charset="0"/>
              </a:rPr>
              <a:t>time_end.tv_usec</a:t>
            </a:r>
            <a:r>
              <a:rPr lang="en-US" altLang="zh-CN" sz="1200" dirty="0">
                <a:latin typeface="Times New Roman" panose="02020603050405020304" charset="0"/>
                <a:cs typeface="Times New Roman" panose="02020603050405020304" charset="0"/>
              </a:rPr>
              <a:t> - </a:t>
            </a:r>
            <a:r>
              <a:rPr lang="en-US" altLang="zh-CN" sz="1200" dirty="0" err="1">
                <a:latin typeface="Times New Roman" panose="02020603050405020304" charset="0"/>
                <a:cs typeface="Times New Roman" panose="02020603050405020304" charset="0"/>
              </a:rPr>
              <a:t>time_start.tv_usec</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return A[4][5];</a:t>
            </a:r>
          </a:p>
          <a:p>
            <a:r>
              <a:rPr lang="en-US" altLang="zh-CN" sz="1200" dirty="0">
                <a:latin typeface="Times New Roman" panose="02020603050405020304" charset="0"/>
                <a:cs typeface="Times New Roman" panose="02020603050405020304" charset="0"/>
              </a:rPr>
              <a:t>}</a:t>
            </a:r>
          </a:p>
        </p:txBody>
      </p:sp>
      <p:sp>
        <p:nvSpPr>
          <p:cNvPr id="6" name="文本框 5"/>
          <p:cNvSpPr txBox="1"/>
          <p:nvPr/>
        </p:nvSpPr>
        <p:spPr>
          <a:xfrm>
            <a:off x="50180" y="914347"/>
            <a:ext cx="2146245" cy="418191"/>
          </a:xfrm>
          <a:prstGeom prst="rect">
            <a:avLst/>
          </a:prstGeom>
          <a:noFill/>
          <a:ln w="9525">
            <a:noFill/>
          </a:ln>
        </p:spPr>
        <p:txBody>
          <a:bodyPr wrap="square">
            <a:spAutoFit/>
          </a:bodyPr>
          <a:lstStyle/>
          <a:p>
            <a:pPr marL="285750" indent="-285750">
              <a:lnSpc>
                <a:spcPct val="150000"/>
              </a:lnSpc>
              <a:buFont typeface="Arial" panose="020B0604020202020204" pitchFamily="34" charset="0"/>
              <a:buChar char="•"/>
              <a:defRPr/>
            </a:pPr>
            <a:r>
              <a:rPr lang="zh-CN" altLang="en-US" sz="1600" b="1" dirty="0">
                <a:solidFill>
                  <a:prstClr val="black"/>
                </a:solidFill>
                <a:latin typeface="微软雅黑" panose="020B0503020204020204" pitchFamily="34" charset="-122"/>
                <a:ea typeface="微软雅黑" panose="020B0503020204020204" pitchFamily="34" charset="-122"/>
                <a:cs typeface="Times New Roman" panose="02020603050405020304" charset="0"/>
              </a:rPr>
              <a:t>优化效果</a:t>
            </a:r>
            <a:endParaRPr kumimoji="0" 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charset="0"/>
            </a:endParaRPr>
          </a:p>
        </p:txBody>
      </p:sp>
      <p:sp>
        <p:nvSpPr>
          <p:cNvPr id="3" name="矩形 2"/>
          <p:cNvSpPr/>
          <p:nvPr/>
        </p:nvSpPr>
        <p:spPr>
          <a:xfrm>
            <a:off x="4689868" y="1954730"/>
            <a:ext cx="3256704" cy="4339650"/>
          </a:xfrm>
          <a:prstGeom prst="rect">
            <a:avLst/>
          </a:prstGeom>
          <a:ln>
            <a:solidFill>
              <a:srgbClr val="3A4795"/>
            </a:solidFill>
          </a:ln>
        </p:spPr>
        <p:txBody>
          <a:bodyPr wrap="square">
            <a:spAutoFit/>
          </a:bodyPr>
          <a:lstStyle/>
          <a:p>
            <a:r>
              <a:rPr lang="en-US" altLang="zh-CN" sz="1200" dirty="0">
                <a:latin typeface="Times New Roman" panose="02020603050405020304" charset="0"/>
                <a:cs typeface="Times New Roman" panose="02020603050405020304" charset="0"/>
              </a:rPr>
              <a:t>#include &lt;</a:t>
            </a:r>
            <a:r>
              <a:rPr lang="en-US" altLang="zh-CN" sz="1200" dirty="0" err="1">
                <a:latin typeface="Times New Roman" panose="02020603050405020304" charset="0"/>
                <a:cs typeface="Times New Roman" panose="02020603050405020304" charset="0"/>
              </a:rPr>
              <a:t>stdio.h</a:t>
            </a:r>
            <a:r>
              <a:rPr lang="en-US" altLang="zh-CN" sz="1200" dirty="0">
                <a:latin typeface="Times New Roman" panose="02020603050405020304" charset="0"/>
                <a:cs typeface="Times New Roman" panose="02020603050405020304" charset="0"/>
              </a:rPr>
              <a:t>&gt;</a:t>
            </a:r>
          </a:p>
          <a:p>
            <a:r>
              <a:rPr lang="en-US" altLang="zh-CN" sz="1200" dirty="0">
                <a:latin typeface="Times New Roman" panose="02020603050405020304" charset="0"/>
                <a:cs typeface="Times New Roman" panose="02020603050405020304" charset="0"/>
              </a:rPr>
              <a:t>#include &lt;sys/</a:t>
            </a:r>
            <a:r>
              <a:rPr lang="en-US" altLang="zh-CN" sz="1200" dirty="0" err="1">
                <a:latin typeface="Times New Roman" panose="02020603050405020304" charset="0"/>
                <a:cs typeface="Times New Roman" panose="02020603050405020304" charset="0"/>
              </a:rPr>
              <a:t>time.h</a:t>
            </a:r>
            <a:r>
              <a:rPr lang="en-US" altLang="zh-CN" sz="1200" dirty="0">
                <a:latin typeface="Times New Roman" panose="02020603050405020304" charset="0"/>
                <a:cs typeface="Times New Roman" panose="02020603050405020304" charset="0"/>
              </a:rPr>
              <a:t>&gt;</a:t>
            </a:r>
          </a:p>
          <a:p>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main()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struct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timeval</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time_start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time_end</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const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N = 2048;</a:t>
            </a:r>
          </a:p>
          <a:p>
            <a:r>
              <a:rPr lang="en-US" altLang="zh-CN" sz="1200" dirty="0">
                <a:latin typeface="Times New Roman" panose="02020603050405020304" charset="0"/>
                <a:cs typeface="Times New Roman" panose="02020603050405020304" charset="0"/>
              </a:rPr>
              <a:t>  double A[N][N], B[N][N], C[N][N];</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int</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j, k;</a:t>
            </a:r>
          </a:p>
          <a:p>
            <a:r>
              <a:rPr lang="en-US" altLang="zh-CN" sz="1200" dirty="0">
                <a:latin typeface="Times New Roman" panose="02020603050405020304" charset="0"/>
                <a:cs typeface="Times New Roman" panose="02020603050405020304" charset="0"/>
              </a:rPr>
              <a:t>  for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 0;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&lt; N; </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for (j = 0; j &lt; N; </a:t>
            </a:r>
            <a:r>
              <a:rPr lang="en-US" altLang="zh-CN" sz="1200" dirty="0" err="1">
                <a:latin typeface="Times New Roman" panose="02020603050405020304" charset="0"/>
                <a:cs typeface="Times New Roman" panose="02020603050405020304" charset="0"/>
              </a:rPr>
              <a:t>j++</a:t>
            </a:r>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a:t>
            </a:r>
            <a:r>
              <a:rPr lang="en-US" altLang="zh-CN" sz="1200" dirty="0" err="1">
                <a:latin typeface="Times New Roman" panose="02020603050405020304" charset="0"/>
                <a:cs typeface="Times New Roman" panose="02020603050405020304" charset="0"/>
              </a:rPr>
              <a:t>i</a:t>
            </a:r>
            <a:r>
              <a:rPr lang="en-US" altLang="zh-CN" sz="1200" dirty="0">
                <a:latin typeface="Times New Roman" panose="02020603050405020304" charset="0"/>
                <a:cs typeface="Times New Roman" panose="02020603050405020304" charset="0"/>
              </a:rPr>
              <a:t>][j] = j;</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gettimeofday</a:t>
            </a:r>
            <a:r>
              <a:rPr lang="en-US" altLang="zh-CN" sz="1200" dirty="0">
                <a:latin typeface="Times New Roman" panose="02020603050405020304" charset="0"/>
                <a:cs typeface="Times New Roman" panose="02020603050405020304" charset="0"/>
              </a:rPr>
              <a:t>(&amp;</a:t>
            </a:r>
            <a:r>
              <a:rPr lang="en-US" altLang="zh-CN" sz="1200" dirty="0" err="1">
                <a:latin typeface="Times New Roman" panose="02020603050405020304" charset="0"/>
                <a:cs typeface="Times New Roman" panose="02020603050405020304" charset="0"/>
              </a:rPr>
              <a:t>time_start</a:t>
            </a:r>
            <a:r>
              <a:rPr lang="en-US" altLang="zh-CN" sz="1200" dirty="0">
                <a:latin typeface="Times New Roman" panose="02020603050405020304" charset="0"/>
                <a:cs typeface="Times New Roman" panose="02020603050405020304" charset="0"/>
              </a:rPr>
              <a:t>, NULL);</a:t>
            </a:r>
          </a:p>
          <a:p>
            <a:r>
              <a:rPr lang="en-US" altLang="zh-CN" sz="1200" dirty="0">
                <a:solidFill>
                  <a:srgbClr val="C00000"/>
                </a:solidFill>
                <a:latin typeface="Times New Roman" panose="02020603050405020304" charset="0"/>
                <a:cs typeface="Times New Roman" panose="02020603050405020304" charset="0"/>
              </a:rPr>
              <a:t>  for (</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 = 1; </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 &lt; N; </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a:t>
            </a:r>
          </a:p>
          <a:p>
            <a:r>
              <a:rPr lang="en-US" altLang="zh-CN" sz="1200" dirty="0">
                <a:solidFill>
                  <a:srgbClr val="C00000"/>
                </a:solidFill>
                <a:latin typeface="Times New Roman" panose="02020603050405020304" charset="0"/>
                <a:cs typeface="Times New Roman" panose="02020603050405020304" charset="0"/>
              </a:rPr>
              <a:t>    for (j = 1; j &lt; N; </a:t>
            </a:r>
            <a:r>
              <a:rPr lang="en-US" altLang="zh-CN" sz="1200" dirty="0" err="1">
                <a:solidFill>
                  <a:srgbClr val="C00000"/>
                </a:solidFill>
                <a:latin typeface="Times New Roman" panose="02020603050405020304" charset="0"/>
                <a:cs typeface="Times New Roman" panose="02020603050405020304" charset="0"/>
              </a:rPr>
              <a:t>j++</a:t>
            </a:r>
            <a:r>
              <a:rPr lang="en-US" altLang="zh-CN" sz="1200" dirty="0">
                <a:solidFill>
                  <a:srgbClr val="C00000"/>
                </a:solidFill>
                <a:latin typeface="Times New Roman" panose="02020603050405020304" charset="0"/>
                <a:cs typeface="Times New Roman" panose="02020603050405020304" charset="0"/>
              </a:rPr>
              <a:t>){                                </a:t>
            </a:r>
          </a:p>
          <a:p>
            <a:r>
              <a:rPr lang="en-US" altLang="zh-CN" sz="1200" dirty="0">
                <a:solidFill>
                  <a:srgbClr val="C00000"/>
                </a:solidFill>
                <a:latin typeface="Times New Roman" panose="02020603050405020304" charset="0"/>
                <a:cs typeface="Times New Roman" panose="02020603050405020304" charset="0"/>
              </a:rPr>
              <a:t>      A[</a:t>
            </a:r>
            <a:r>
              <a:rPr lang="en-US" altLang="zh-CN" sz="1200" dirty="0" err="1">
                <a:solidFill>
                  <a:srgbClr val="C00000"/>
                </a:solidFill>
                <a:latin typeface="Times New Roman" panose="02020603050405020304" charset="0"/>
                <a:cs typeface="Times New Roman" panose="02020603050405020304" charset="0"/>
              </a:rPr>
              <a:t>i</a:t>
            </a:r>
            <a:r>
              <a:rPr lang="en-US" altLang="zh-CN" sz="1200" dirty="0">
                <a:solidFill>
                  <a:srgbClr val="C00000"/>
                </a:solidFill>
                <a:latin typeface="Times New Roman" panose="02020603050405020304" charset="0"/>
                <a:cs typeface="Times New Roman" panose="02020603050405020304" charset="0"/>
              </a:rPr>
              <a:t>][j] = A[i-1][j];</a:t>
            </a:r>
          </a:p>
          <a:p>
            <a:r>
              <a:rPr lang="en-US" altLang="zh-CN" sz="1200" dirty="0">
                <a:solidFill>
                  <a:srgbClr val="C00000"/>
                </a:solidFill>
                <a:latin typeface="Times New Roman" panose="02020603050405020304" charset="0"/>
                <a:cs typeface="Times New Roman" panose="02020603050405020304" charset="0"/>
              </a:rPr>
              <a:t>    }</a:t>
            </a:r>
          </a:p>
          <a:p>
            <a:r>
              <a:rPr lang="en-US" altLang="zh-CN" sz="1200" dirty="0">
                <a:solidFill>
                  <a:srgbClr val="C00000"/>
                </a:solidFill>
                <a:latin typeface="Times New Roman" panose="02020603050405020304" charset="0"/>
                <a:cs typeface="Times New Roman" panose="02020603050405020304" charset="0"/>
              </a:rPr>
              <a:t>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gettimeofday</a:t>
            </a:r>
            <a:r>
              <a:rPr lang="en-US" altLang="zh-CN" sz="1200" dirty="0">
                <a:latin typeface="Times New Roman" panose="02020603050405020304" charset="0"/>
                <a:cs typeface="Times New Roman" panose="02020603050405020304" charset="0"/>
              </a:rPr>
              <a:t>(&amp;</a:t>
            </a:r>
            <a:r>
              <a:rPr lang="en-US" altLang="zh-CN" sz="1200" dirty="0" err="1">
                <a:latin typeface="Times New Roman" panose="02020603050405020304" charset="0"/>
                <a:cs typeface="Times New Roman" panose="02020603050405020304" charset="0"/>
              </a:rPr>
              <a:t>time_end</a:t>
            </a:r>
            <a:r>
              <a:rPr lang="en-US" altLang="zh-CN" sz="1200" dirty="0">
                <a:latin typeface="Times New Roman" panose="02020603050405020304" charset="0"/>
                <a:cs typeface="Times New Roman" panose="02020603050405020304" charset="0"/>
              </a:rPr>
              <a:t>, NULL);</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printf</a:t>
            </a:r>
            <a:r>
              <a:rPr lang="en-US" altLang="zh-CN" sz="1200" dirty="0">
                <a:latin typeface="Times New Roman" panose="02020603050405020304" charset="0"/>
                <a:cs typeface="Times New Roman" panose="02020603050405020304" charset="0"/>
              </a:rPr>
              <a:t>("used time %</a:t>
            </a:r>
            <a:r>
              <a:rPr lang="en-US" altLang="zh-CN" sz="1200" dirty="0" err="1">
                <a:latin typeface="Times New Roman" panose="02020603050405020304" charset="0"/>
                <a:cs typeface="Times New Roman" panose="02020603050405020304" charset="0"/>
              </a:rPr>
              <a:t>ld</a:t>
            </a:r>
            <a:r>
              <a:rPr lang="en-US" altLang="zh-CN" sz="1200" dirty="0">
                <a:latin typeface="Times New Roman" panose="02020603050405020304" charset="0"/>
                <a:cs typeface="Times New Roman" panose="02020603050405020304" charset="0"/>
              </a:rPr>
              <a:t> us\n",</a:t>
            </a:r>
            <a:r>
              <a:rPr lang="en-US" altLang="zh-CN" sz="1200" dirty="0" err="1">
                <a:latin typeface="Times New Roman" panose="02020603050405020304" charset="0"/>
                <a:cs typeface="Times New Roman" panose="02020603050405020304" charset="0"/>
              </a:rPr>
              <a:t>time_end.tv_usec</a:t>
            </a:r>
            <a:r>
              <a:rPr lang="en-US" altLang="zh-CN" sz="1200" dirty="0">
                <a:latin typeface="Times New Roman" panose="02020603050405020304" charset="0"/>
                <a:cs typeface="Times New Roman" panose="02020603050405020304" charset="0"/>
              </a:rPr>
              <a:t> - </a:t>
            </a:r>
            <a:r>
              <a:rPr lang="en-US" altLang="zh-CN" sz="1200" dirty="0" err="1">
                <a:latin typeface="Times New Roman" panose="02020603050405020304" charset="0"/>
                <a:cs typeface="Times New Roman" panose="02020603050405020304" charset="0"/>
              </a:rPr>
              <a:t>time_start.tv_usec</a:t>
            </a:r>
            <a:r>
              <a:rPr lang="en-US" altLang="zh-CN" sz="1200" dirty="0">
                <a:latin typeface="Times New Roman" panose="02020603050405020304" charset="0"/>
                <a:cs typeface="Times New Roman" panose="02020603050405020304" charset="0"/>
              </a:rPr>
              <a:t>);</a:t>
            </a:r>
          </a:p>
          <a:p>
            <a:r>
              <a:rPr lang="en-US" altLang="zh-CN" sz="1200" dirty="0">
                <a:latin typeface="Times New Roman" panose="02020603050405020304" charset="0"/>
                <a:cs typeface="Times New Roman" panose="02020603050405020304" charset="0"/>
              </a:rPr>
              <a:t>  return A[4][5];</a:t>
            </a:r>
          </a:p>
          <a:p>
            <a:r>
              <a:rPr lang="en-US" altLang="zh-CN" sz="1200" dirty="0">
                <a:latin typeface="Times New Roman" panose="02020603050405020304" charset="0"/>
                <a:cs typeface="Times New Roman" panose="02020603050405020304" charset="0"/>
              </a:rPr>
              <a:t>}</a:t>
            </a:r>
            <a:endParaRPr lang="zh-CN" altLang="en-US" sz="1200" dirty="0">
              <a:latin typeface="Times New Roman" panose="02020603050405020304" charset="0"/>
              <a:cs typeface="Times New Roman" panose="02020603050405020304" charset="0"/>
            </a:endParaRPr>
          </a:p>
        </p:txBody>
      </p:sp>
      <p:grpSp>
        <p:nvGrpSpPr>
          <p:cNvPr id="7" name="组合 6"/>
          <p:cNvGrpSpPr/>
          <p:nvPr/>
        </p:nvGrpSpPr>
        <p:grpSpPr>
          <a:xfrm>
            <a:off x="3738718" y="3890775"/>
            <a:ext cx="944599" cy="445631"/>
            <a:chOff x="4927716" y="2985512"/>
            <a:chExt cx="944599" cy="445631"/>
          </a:xfrm>
        </p:grpSpPr>
        <p:sp>
          <p:nvSpPr>
            <p:cNvPr id="8" name="右箭头 7"/>
            <p:cNvSpPr/>
            <p:nvPr/>
          </p:nvSpPr>
          <p:spPr>
            <a:xfrm>
              <a:off x="5020772" y="3235200"/>
              <a:ext cx="783771" cy="195943"/>
            </a:xfrm>
            <a:prstGeom prst="rightArrow">
              <a:avLst/>
            </a:prstGeom>
            <a:solidFill>
              <a:srgbClr val="3A4795"/>
            </a:solidFill>
            <a:ln>
              <a:solidFill>
                <a:srgbClr val="3A4795"/>
              </a:solidFill>
            </a:ln>
          </p:spPr>
          <p:txBody>
            <a:bodyPr wrap="square" lIns="108849" tIns="54424" rIns="108849" bIns="54424" rtlCol="0" anchor="ctr">
              <a:spAutoFit/>
            </a:bodyPr>
            <a:lstStyle/>
            <a:p>
              <a:pPr marL="285750" indent="-285750" algn="ctr">
                <a:lnSpc>
                  <a:spcPct val="150000"/>
                </a:lnSpc>
                <a:buFont typeface="Wingdings" panose="05000000000000000000" pitchFamily="2" charset="2"/>
                <a:buChar char="l"/>
              </a:pPr>
              <a:endParaRPr lang="zh-CN" altLang="en-US"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4927716" y="2985512"/>
              <a:ext cx="944599"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循环交换</a:t>
              </a:r>
            </a:p>
          </p:txBody>
        </p:sp>
      </p:grpSp>
      <p:graphicFrame>
        <p:nvGraphicFramePr>
          <p:cNvPr id="13" name="图表 12"/>
          <p:cNvGraphicFramePr/>
          <p:nvPr/>
        </p:nvGraphicFramePr>
        <p:xfrm>
          <a:off x="8771910" y="1954730"/>
          <a:ext cx="2605405"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4">
            <a:extLst>
              <a:ext uri="{FF2B5EF4-FFF2-40B4-BE49-F238E27FC236}">
                <a16:creationId xmlns:a16="http://schemas.microsoft.com/office/drawing/2014/main" id="{BC78BFC7-4674-BC2F-5678-A1D59CA22055}"/>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11" name="图片 10">
            <a:extLst>
              <a:ext uri="{FF2B5EF4-FFF2-40B4-BE49-F238E27FC236}">
                <a16:creationId xmlns:a16="http://schemas.microsoft.com/office/drawing/2014/main" id="{3B14FB26-B527-96D8-B63E-54E3AF2A2C3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12" name="流程图: 接点 11">
            <a:extLst>
              <a:ext uri="{FF2B5EF4-FFF2-40B4-BE49-F238E27FC236}">
                <a16:creationId xmlns:a16="http://schemas.microsoft.com/office/drawing/2014/main" id="{A3B0A73C-F5CE-9A91-055F-6291953FCA22}"/>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3F5B49B2-BA2E-4222-05F6-695A7F7366ED}"/>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5" name="流程图: 接点 14">
            <a:extLst>
              <a:ext uri="{FF2B5EF4-FFF2-40B4-BE49-F238E27FC236}">
                <a16:creationId xmlns:a16="http://schemas.microsoft.com/office/drawing/2014/main" id="{F4F71324-204F-FB6C-47F7-F33B65380925}"/>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5154BA19-F6B4-55FD-AC31-C3AAA2E727A5}"/>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7" name="文本框 16">
            <a:extLst>
              <a:ext uri="{FF2B5EF4-FFF2-40B4-BE49-F238E27FC236}">
                <a16:creationId xmlns:a16="http://schemas.microsoft.com/office/drawing/2014/main" id="{2BC3C34B-3463-3932-F824-85C2D2185F43}"/>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180" y="332656"/>
            <a:ext cx="3447622" cy="40011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循环交换</a:t>
            </a:r>
          </a:p>
        </p:txBody>
      </p:sp>
      <p:sp>
        <p:nvSpPr>
          <p:cNvPr id="3" name="文本框 2"/>
          <p:cNvSpPr txBox="1"/>
          <p:nvPr/>
        </p:nvSpPr>
        <p:spPr>
          <a:xfrm>
            <a:off x="50180" y="953259"/>
            <a:ext cx="2352552" cy="461665"/>
          </a:xfrm>
          <a:prstGeom prst="rect">
            <a:avLst/>
          </a:prstGeom>
          <a:noFill/>
          <a:ln w="9525">
            <a:noFill/>
          </a:ln>
        </p:spPr>
        <p:txBody>
          <a:bodyPr wrap="square">
            <a:spAutoFit/>
          </a:bodyPr>
          <a:lstStyle/>
          <a:p>
            <a:pPr marL="285750" indent="-285750">
              <a:lnSpc>
                <a:spcPct val="150000"/>
              </a:lnSpc>
              <a:buFont typeface="Arial" panose="020B0604020202020204" pitchFamily="34" charset="0"/>
              <a:buChar char="•"/>
              <a:defRPr/>
            </a:pPr>
            <a:r>
              <a:rPr lang="zh-CN" altLang="en-US" sz="1600" b="1" dirty="0">
                <a:solidFill>
                  <a:prstClr val="black"/>
                </a:solidFill>
                <a:latin typeface="微软雅黑" panose="020B0503020204020204" pitchFamily="34" charset="-122"/>
                <a:ea typeface="微软雅黑" panose="020B0503020204020204" pitchFamily="34" charset="-122"/>
                <a:cs typeface="Times New Roman" panose="02020603050405020304" charset="0"/>
              </a:rPr>
              <a:t>编译器中的循环交换</a:t>
            </a:r>
            <a:endParaRPr kumimoji="0" 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charset="0"/>
            </a:endParaRPr>
          </a:p>
        </p:txBody>
      </p:sp>
      <p:sp>
        <p:nvSpPr>
          <p:cNvPr id="2" name="矩形 1"/>
          <p:cNvSpPr/>
          <p:nvPr/>
        </p:nvSpPr>
        <p:spPr>
          <a:xfrm>
            <a:off x="3867453" y="1508958"/>
            <a:ext cx="6669932" cy="2031325"/>
          </a:xfrm>
          <a:prstGeom prst="rect">
            <a:avLst/>
          </a:prstGeom>
          <a:ln>
            <a:solidFill>
              <a:srgbClr val="3A4795"/>
            </a:solidFill>
          </a:ln>
        </p:spPr>
        <p:txBody>
          <a:bodyPr wrap="square">
            <a:spAutoFit/>
          </a:bodyPr>
          <a:lstStyle/>
          <a:p>
            <a:r>
              <a:rPr lang="en-US" altLang="zh-CN" sz="1400" dirty="0">
                <a:latin typeface="Times New Roman" panose="02020603050405020304" charset="0"/>
                <a:cs typeface="Times New Roman" panose="02020603050405020304" charset="0"/>
              </a:rPr>
              <a:t>[llvm@2022] clang </a:t>
            </a:r>
            <a:r>
              <a:rPr lang="en-US" altLang="zh-CN" sz="1400" dirty="0" err="1">
                <a:latin typeface="Times New Roman" panose="02020603050405020304" charset="0"/>
                <a:cs typeface="Times New Roman" panose="02020603050405020304" charset="0"/>
              </a:rPr>
              <a:t>test.c</a:t>
            </a:r>
            <a:r>
              <a:rPr lang="en-US" altLang="zh-CN" sz="1400" dirty="0">
                <a:latin typeface="Times New Roman" panose="02020603050405020304" charset="0"/>
                <a:cs typeface="Times New Roman" panose="02020603050405020304" charset="0"/>
              </a:rPr>
              <a:t> -O1  </a:t>
            </a:r>
            <a:r>
              <a:rPr lang="en-US" altLang="zh-CN" sz="1400" dirty="0">
                <a:solidFill>
                  <a:srgbClr val="FF0000"/>
                </a:solidFill>
                <a:latin typeface="Times New Roman" panose="02020603050405020304" charset="0"/>
                <a:cs typeface="Times New Roman" panose="02020603050405020304" charset="0"/>
              </a:rPr>
              <a:t>-</a:t>
            </a:r>
            <a:r>
              <a:rPr lang="en-US" altLang="zh-CN" sz="1400" dirty="0" err="1">
                <a:solidFill>
                  <a:srgbClr val="FF0000"/>
                </a:solidFill>
                <a:latin typeface="Times New Roman" panose="02020603050405020304" charset="0"/>
                <a:cs typeface="Times New Roman" panose="02020603050405020304" charset="0"/>
              </a:rPr>
              <a:t>mllvm</a:t>
            </a:r>
            <a:r>
              <a:rPr lang="en-US" altLang="zh-CN" sz="1400" dirty="0">
                <a:solidFill>
                  <a:srgbClr val="FF0000"/>
                </a:solidFill>
                <a:latin typeface="Times New Roman" panose="02020603050405020304" charset="0"/>
                <a:cs typeface="Times New Roman" panose="02020603050405020304" charset="0"/>
              </a:rPr>
              <a:t> -enable-</a:t>
            </a:r>
            <a:r>
              <a:rPr lang="en-US" altLang="zh-CN" sz="1400" dirty="0" err="1">
                <a:solidFill>
                  <a:srgbClr val="FF0000"/>
                </a:solidFill>
                <a:latin typeface="Times New Roman" panose="02020603050405020304" charset="0"/>
                <a:cs typeface="Times New Roman" panose="02020603050405020304" charset="0"/>
              </a:rPr>
              <a:t>loopinterchange</a:t>
            </a:r>
            <a:r>
              <a:rPr lang="en-US" altLang="zh-CN" sz="1400" dirty="0">
                <a:solidFill>
                  <a:srgbClr val="FF0000"/>
                </a:solidFill>
                <a:latin typeface="Times New Roman" panose="02020603050405020304" charset="0"/>
                <a:cs typeface="Times New Roman" panose="02020603050405020304" charset="0"/>
              </a:rPr>
              <a:t> </a:t>
            </a:r>
            <a:r>
              <a:rPr lang="en-US" altLang="zh-CN" sz="1400" dirty="0">
                <a:latin typeface="Times New Roman" panose="02020603050405020304" charset="0"/>
                <a:cs typeface="Times New Roman" panose="02020603050405020304" charset="0"/>
              </a:rPr>
              <a:t>-</a:t>
            </a:r>
            <a:r>
              <a:rPr lang="en-US" altLang="zh-CN" sz="1400" dirty="0" err="1">
                <a:latin typeface="Times New Roman" panose="02020603050405020304" charset="0"/>
                <a:cs typeface="Times New Roman" panose="02020603050405020304" charset="0"/>
              </a:rPr>
              <a:t>Rpass</a:t>
            </a:r>
            <a:r>
              <a:rPr lang="en-US" altLang="zh-CN" sz="1400" dirty="0">
                <a:latin typeface="Times New Roman" panose="02020603050405020304" charset="0"/>
                <a:cs typeface="Times New Roman" panose="02020603050405020304" charset="0"/>
              </a:rPr>
              <a:t>=loop-interchange -</a:t>
            </a:r>
            <a:r>
              <a:rPr lang="en-US" altLang="zh-CN" sz="1400" dirty="0" err="1">
                <a:latin typeface="Times New Roman" panose="02020603050405020304" charset="0"/>
                <a:cs typeface="Times New Roman" panose="02020603050405020304" charset="0"/>
              </a:rPr>
              <a:t>Rpass</a:t>
            </a:r>
            <a:r>
              <a:rPr lang="en-US" altLang="zh-CN" sz="1400" dirty="0">
                <a:latin typeface="Times New Roman" panose="02020603050405020304" charset="0"/>
                <a:cs typeface="Times New Roman" panose="02020603050405020304" charset="0"/>
              </a:rPr>
              <a:t>-missed=loop-interchange -</a:t>
            </a:r>
            <a:r>
              <a:rPr lang="en-US" altLang="zh-CN" sz="1400" dirty="0" err="1">
                <a:latin typeface="Times New Roman" panose="02020603050405020304" charset="0"/>
                <a:cs typeface="Times New Roman" panose="02020603050405020304" charset="0"/>
              </a:rPr>
              <a:t>Rpass</a:t>
            </a:r>
            <a:r>
              <a:rPr lang="en-US" altLang="zh-CN" sz="1400" dirty="0">
                <a:latin typeface="Times New Roman" panose="02020603050405020304" charset="0"/>
                <a:cs typeface="Times New Roman" panose="02020603050405020304" charset="0"/>
              </a:rPr>
              <a:t>-analysis=loop-interchange</a:t>
            </a:r>
          </a:p>
          <a:p>
            <a:r>
              <a:rPr lang="en-US" altLang="zh-CN" sz="1400" dirty="0">
                <a:latin typeface="Times New Roman" panose="02020603050405020304" charset="0"/>
                <a:cs typeface="Times New Roman" panose="02020603050405020304" charset="0"/>
              </a:rPr>
              <a:t>test.c:8:5: remark: Interchanging loops is too costly (cost=1, threshold=0) and it does not improve parallelism. [-</a:t>
            </a:r>
            <a:r>
              <a:rPr lang="en-US" altLang="zh-CN" sz="1400" dirty="0" err="1">
                <a:latin typeface="Times New Roman" panose="02020603050405020304" charset="0"/>
                <a:cs typeface="Times New Roman" panose="02020603050405020304" charset="0"/>
              </a:rPr>
              <a:t>Rpass</a:t>
            </a:r>
            <a:r>
              <a:rPr lang="en-US" altLang="zh-CN" sz="1400" dirty="0">
                <a:latin typeface="Times New Roman" panose="02020603050405020304" charset="0"/>
                <a:cs typeface="Times New Roman" panose="02020603050405020304" charset="0"/>
              </a:rPr>
              <a:t>-missed=loop-interchange]</a:t>
            </a:r>
          </a:p>
          <a:p>
            <a:r>
              <a:rPr lang="en-US" altLang="zh-CN" sz="1400" dirty="0">
                <a:latin typeface="Times New Roman" panose="02020603050405020304" charset="0"/>
                <a:cs typeface="Times New Roman" panose="02020603050405020304" charset="0"/>
              </a:rPr>
              <a:t>    for (j = 0; j &lt; N; </a:t>
            </a:r>
            <a:r>
              <a:rPr lang="en-US" altLang="zh-CN" sz="1400" dirty="0" err="1">
                <a:latin typeface="Times New Roman" panose="02020603050405020304" charset="0"/>
                <a:cs typeface="Times New Roman" panose="02020603050405020304" charset="0"/>
              </a:rPr>
              <a:t>j++</a:t>
            </a:r>
            <a:r>
              <a:rPr lang="en-US" altLang="zh-CN" sz="1400" dirty="0">
                <a:latin typeface="Times New Roman" panose="02020603050405020304" charset="0"/>
                <a:cs typeface="Times New Roman" panose="02020603050405020304" charset="0"/>
              </a:rPr>
              <a:t>){</a:t>
            </a:r>
          </a:p>
          <a:p>
            <a:r>
              <a:rPr lang="en-US" altLang="zh-CN" sz="1400" dirty="0">
                <a:latin typeface="Times New Roman" panose="02020603050405020304" charset="0"/>
                <a:cs typeface="Times New Roman" panose="02020603050405020304" charset="0"/>
              </a:rPr>
              <a:t>    ^</a:t>
            </a:r>
          </a:p>
          <a:p>
            <a:r>
              <a:rPr lang="en-US" altLang="zh-CN" sz="1400" dirty="0">
                <a:latin typeface="Times New Roman" panose="02020603050405020304" charset="0"/>
                <a:cs typeface="Times New Roman" panose="02020603050405020304" charset="0"/>
              </a:rPr>
              <a:t>test.c:13:5: remark: </a:t>
            </a:r>
            <a:r>
              <a:rPr lang="en-US" altLang="zh-CN" sz="1400" dirty="0">
                <a:solidFill>
                  <a:srgbClr val="FF0000"/>
                </a:solidFill>
                <a:latin typeface="Times New Roman" panose="02020603050405020304" charset="0"/>
                <a:cs typeface="Times New Roman" panose="02020603050405020304" charset="0"/>
              </a:rPr>
              <a:t>Loop interchanged with enclosing loop. </a:t>
            </a:r>
            <a:r>
              <a:rPr lang="en-US" altLang="zh-CN" sz="1400" dirty="0">
                <a:latin typeface="Times New Roman" panose="02020603050405020304" charset="0"/>
                <a:cs typeface="Times New Roman" panose="02020603050405020304" charset="0"/>
              </a:rPr>
              <a:t>[-</a:t>
            </a:r>
            <a:r>
              <a:rPr lang="en-US" altLang="zh-CN" sz="1400" dirty="0" err="1">
                <a:latin typeface="Times New Roman" panose="02020603050405020304" charset="0"/>
                <a:cs typeface="Times New Roman" panose="02020603050405020304" charset="0"/>
              </a:rPr>
              <a:t>Rpass</a:t>
            </a:r>
            <a:r>
              <a:rPr lang="en-US" altLang="zh-CN" sz="1400" dirty="0">
                <a:latin typeface="Times New Roman" panose="02020603050405020304" charset="0"/>
                <a:cs typeface="Times New Roman" panose="02020603050405020304" charset="0"/>
              </a:rPr>
              <a:t>=loop-interchange]</a:t>
            </a:r>
          </a:p>
          <a:p>
            <a:r>
              <a:rPr lang="en-US" altLang="zh-CN" sz="1400" dirty="0">
                <a:latin typeface="Times New Roman" panose="02020603050405020304" charset="0"/>
                <a:cs typeface="Times New Roman" panose="02020603050405020304" charset="0"/>
              </a:rPr>
              <a:t>    for (</a:t>
            </a:r>
            <a:r>
              <a:rPr lang="en-US" altLang="zh-CN" sz="1400" dirty="0" err="1">
                <a:latin typeface="Times New Roman" panose="02020603050405020304" charset="0"/>
                <a:cs typeface="Times New Roman" panose="02020603050405020304" charset="0"/>
              </a:rPr>
              <a:t>i</a:t>
            </a:r>
            <a:r>
              <a:rPr lang="en-US" altLang="zh-CN" sz="1400" dirty="0">
                <a:latin typeface="Times New Roman" panose="02020603050405020304" charset="0"/>
                <a:cs typeface="Times New Roman" panose="02020603050405020304" charset="0"/>
              </a:rPr>
              <a:t> = 0; </a:t>
            </a:r>
            <a:r>
              <a:rPr lang="en-US" altLang="zh-CN" sz="1400" dirty="0" err="1">
                <a:latin typeface="Times New Roman" panose="02020603050405020304" charset="0"/>
                <a:cs typeface="Times New Roman" panose="02020603050405020304" charset="0"/>
              </a:rPr>
              <a:t>i</a:t>
            </a:r>
            <a:r>
              <a:rPr lang="en-US" altLang="zh-CN" sz="1400" dirty="0">
                <a:latin typeface="Times New Roman" panose="02020603050405020304" charset="0"/>
                <a:cs typeface="Times New Roman" panose="02020603050405020304" charset="0"/>
              </a:rPr>
              <a:t> &lt; M; </a:t>
            </a:r>
            <a:r>
              <a:rPr lang="en-US" altLang="zh-CN" sz="1400" dirty="0" err="1">
                <a:latin typeface="Times New Roman" panose="02020603050405020304" charset="0"/>
                <a:cs typeface="Times New Roman" panose="02020603050405020304" charset="0"/>
              </a:rPr>
              <a:t>i</a:t>
            </a:r>
            <a:r>
              <a:rPr lang="en-US" altLang="zh-CN" sz="1400" dirty="0">
                <a:latin typeface="Times New Roman" panose="02020603050405020304" charset="0"/>
                <a:cs typeface="Times New Roman" panose="02020603050405020304" charset="0"/>
              </a:rPr>
              <a:t>++){</a:t>
            </a:r>
          </a:p>
          <a:p>
            <a:r>
              <a:rPr lang="en-US" altLang="zh-CN" sz="1400" dirty="0">
                <a:latin typeface="Times New Roman" panose="02020603050405020304" charset="0"/>
                <a:cs typeface="Times New Roman" panose="02020603050405020304" charset="0"/>
              </a:rPr>
              <a:t>    ^ </a:t>
            </a:r>
          </a:p>
        </p:txBody>
      </p:sp>
      <p:sp>
        <p:nvSpPr>
          <p:cNvPr id="4" name="矩形 3"/>
          <p:cNvSpPr/>
          <p:nvPr/>
        </p:nvSpPr>
        <p:spPr>
          <a:xfrm>
            <a:off x="431260" y="1508958"/>
            <a:ext cx="2175753" cy="3970318"/>
          </a:xfrm>
          <a:prstGeom prst="rect">
            <a:avLst/>
          </a:prstGeom>
          <a:ln>
            <a:solidFill>
              <a:srgbClr val="3A4795"/>
            </a:solidFill>
          </a:ln>
        </p:spPr>
        <p:txBody>
          <a:bodyPr wrap="square">
            <a:spAutoFit/>
          </a:bodyPr>
          <a:lstStyle/>
          <a:p>
            <a:r>
              <a:rPr lang="pt-BR" altLang="zh-CN" sz="1400" dirty="0">
                <a:latin typeface="Times New Roman" panose="02020603050405020304" charset="0"/>
                <a:cs typeface="Times New Roman" panose="02020603050405020304" charset="0"/>
              </a:rPr>
              <a:t>#include &lt;stdio.h&gt;</a:t>
            </a:r>
          </a:p>
          <a:p>
            <a:r>
              <a:rPr lang="pt-BR" altLang="zh-CN" sz="1400" dirty="0">
                <a:latin typeface="Times New Roman" panose="02020603050405020304" charset="0"/>
                <a:cs typeface="Times New Roman" panose="02020603050405020304" charset="0"/>
              </a:rPr>
              <a:t>int main() {</a:t>
            </a:r>
          </a:p>
          <a:p>
            <a:r>
              <a:rPr lang="pt-BR" altLang="zh-CN" sz="1400" dirty="0">
                <a:latin typeface="Times New Roman" panose="02020603050405020304" charset="0"/>
                <a:cs typeface="Times New Roman" panose="02020603050405020304" charset="0"/>
              </a:rPr>
              <a:t>  const int M = 200;</a:t>
            </a:r>
          </a:p>
          <a:p>
            <a:r>
              <a:rPr lang="pt-BR" altLang="zh-CN" sz="1400" dirty="0">
                <a:latin typeface="Times New Roman" panose="02020603050405020304" charset="0"/>
                <a:cs typeface="Times New Roman" panose="02020603050405020304" charset="0"/>
              </a:rPr>
              <a:t>  const int N= 300;</a:t>
            </a:r>
          </a:p>
          <a:p>
            <a:r>
              <a:rPr lang="pt-BR" altLang="zh-CN" sz="1400" dirty="0">
                <a:latin typeface="Times New Roman" panose="02020603050405020304" charset="0"/>
                <a:cs typeface="Times New Roman" panose="02020603050405020304" charset="0"/>
              </a:rPr>
              <a:t>  int i, j;</a:t>
            </a:r>
          </a:p>
          <a:p>
            <a:r>
              <a:rPr lang="pt-BR" altLang="zh-CN" sz="1400" dirty="0">
                <a:latin typeface="Times New Roman" panose="02020603050405020304" charset="0"/>
                <a:cs typeface="Times New Roman" panose="02020603050405020304" charset="0"/>
              </a:rPr>
              <a:t>  int A[M][N];</a:t>
            </a:r>
          </a:p>
          <a:p>
            <a:r>
              <a:rPr lang="pt-BR" altLang="zh-CN" sz="1400" dirty="0">
                <a:latin typeface="Times New Roman" panose="02020603050405020304" charset="0"/>
                <a:cs typeface="Times New Roman" panose="02020603050405020304" charset="0"/>
              </a:rPr>
              <a:t>  for (i = 0; i &lt; M; i++){</a:t>
            </a:r>
          </a:p>
          <a:p>
            <a:r>
              <a:rPr lang="pt-BR" altLang="zh-CN" sz="1400" dirty="0">
                <a:latin typeface="Times New Roman" panose="02020603050405020304" charset="0"/>
                <a:cs typeface="Times New Roman" panose="02020603050405020304" charset="0"/>
              </a:rPr>
              <a:t>    for (j = 0; j &lt; N; j++){                                                 </a:t>
            </a:r>
          </a:p>
          <a:p>
            <a:r>
              <a:rPr lang="pt-BR" altLang="zh-CN" sz="1400" dirty="0">
                <a:latin typeface="Times New Roman" panose="02020603050405020304" charset="0"/>
                <a:cs typeface="Times New Roman" panose="02020603050405020304" charset="0"/>
              </a:rPr>
              <a:t>        A[i][j] = j;</a:t>
            </a:r>
          </a:p>
          <a:p>
            <a:r>
              <a:rPr lang="pt-BR" altLang="zh-CN" sz="1400" dirty="0">
                <a:latin typeface="Times New Roman" panose="02020603050405020304" charset="0"/>
                <a:cs typeface="Times New Roman" panose="02020603050405020304" charset="0"/>
              </a:rPr>
              <a:t>    }</a:t>
            </a:r>
          </a:p>
          <a:p>
            <a:r>
              <a:rPr lang="pt-BR" altLang="zh-CN" sz="1400" dirty="0">
                <a:latin typeface="Times New Roman" panose="02020603050405020304" charset="0"/>
                <a:cs typeface="Times New Roman" panose="02020603050405020304" charset="0"/>
              </a:rPr>
              <a:t>  }</a:t>
            </a:r>
          </a:p>
          <a:p>
            <a:r>
              <a:rPr lang="pt-BR" altLang="zh-CN" sz="1400" dirty="0">
                <a:latin typeface="Times New Roman" panose="02020603050405020304" charset="0"/>
                <a:cs typeface="Times New Roman" panose="02020603050405020304" charset="0"/>
              </a:rPr>
              <a:t>  for (j = 0; j &lt; N; j++){</a:t>
            </a:r>
          </a:p>
          <a:p>
            <a:r>
              <a:rPr lang="pt-BR" altLang="zh-CN" sz="1400" dirty="0">
                <a:latin typeface="Times New Roman" panose="02020603050405020304" charset="0"/>
                <a:cs typeface="Times New Roman" panose="02020603050405020304" charset="0"/>
              </a:rPr>
              <a:t>    for (i = 0; i &lt; M; i++){</a:t>
            </a:r>
          </a:p>
          <a:p>
            <a:r>
              <a:rPr lang="pt-BR" altLang="zh-CN" sz="1400" dirty="0">
                <a:latin typeface="Times New Roman" panose="02020603050405020304" charset="0"/>
                <a:cs typeface="Times New Roman" panose="02020603050405020304" charset="0"/>
              </a:rPr>
              <a:t>      A[i][j] = A[i][j] + 2;</a:t>
            </a:r>
          </a:p>
          <a:p>
            <a:r>
              <a:rPr lang="pt-BR" altLang="zh-CN" sz="1400" dirty="0">
                <a:latin typeface="Times New Roman" panose="02020603050405020304" charset="0"/>
                <a:cs typeface="Times New Roman" panose="02020603050405020304" charset="0"/>
              </a:rPr>
              <a:t>    }</a:t>
            </a:r>
          </a:p>
          <a:p>
            <a:r>
              <a:rPr lang="pt-BR" altLang="zh-CN" sz="1400" dirty="0">
                <a:latin typeface="Times New Roman" panose="02020603050405020304" charset="0"/>
                <a:cs typeface="Times New Roman" panose="02020603050405020304" charset="0"/>
              </a:rPr>
              <a:t>  }</a:t>
            </a:r>
          </a:p>
          <a:p>
            <a:r>
              <a:rPr lang="pt-BR" altLang="zh-CN" sz="1400" dirty="0">
                <a:latin typeface="Times New Roman" panose="02020603050405020304" charset="0"/>
                <a:cs typeface="Times New Roman" panose="02020603050405020304" charset="0"/>
              </a:rPr>
              <a:t>  return A[3][4];</a:t>
            </a:r>
          </a:p>
          <a:p>
            <a:r>
              <a:rPr lang="pt-BR" altLang="zh-CN" sz="1400" dirty="0">
                <a:latin typeface="Times New Roman" panose="02020603050405020304" charset="0"/>
                <a:cs typeface="Times New Roman" panose="02020603050405020304" charset="0"/>
              </a:rPr>
              <a:t>}</a:t>
            </a:r>
            <a:endParaRPr lang="zh-CN" altLang="en-US" sz="1400" dirty="0">
              <a:latin typeface="Times New Roman" panose="02020603050405020304" charset="0"/>
              <a:cs typeface="Times New Roman" panose="02020603050405020304" charset="0"/>
            </a:endParaRPr>
          </a:p>
        </p:txBody>
      </p:sp>
      <p:graphicFrame>
        <p:nvGraphicFramePr>
          <p:cNvPr id="7" name="表格 6"/>
          <p:cNvGraphicFramePr>
            <a:graphicFrameLocks noGrp="1"/>
          </p:cNvGraphicFramePr>
          <p:nvPr/>
        </p:nvGraphicFramePr>
        <p:xfrm>
          <a:off x="3867453" y="4402316"/>
          <a:ext cx="5598160" cy="1048503"/>
        </p:xfrm>
        <a:graphic>
          <a:graphicData uri="http://schemas.openxmlformats.org/drawingml/2006/table">
            <a:tbl>
              <a:tblPr firstRow="1" bandRow="1">
                <a:tableStyleId>{BC89EF96-8CEA-46FF-86C4-4CE0E7609802}</a:tableStyleId>
              </a:tblPr>
              <a:tblGrid>
                <a:gridCol w="1737360">
                  <a:extLst>
                    <a:ext uri="{9D8B030D-6E8A-4147-A177-3AD203B41FA5}">
                      <a16:colId xmlns:a16="http://schemas.microsoft.com/office/drawing/2014/main" val="20000"/>
                    </a:ext>
                  </a:extLst>
                </a:gridCol>
                <a:gridCol w="3860800">
                  <a:extLst>
                    <a:ext uri="{9D8B030D-6E8A-4147-A177-3AD203B41FA5}">
                      <a16:colId xmlns:a16="http://schemas.microsoft.com/office/drawing/2014/main" val="20001"/>
                    </a:ext>
                  </a:extLst>
                </a:gridCol>
              </a:tblGrid>
              <a:tr h="306823">
                <a:tc>
                  <a:txBody>
                    <a:bodyPr/>
                    <a:lstStyle/>
                    <a:p>
                      <a:pPr algn="ctr"/>
                      <a:r>
                        <a:rPr lang="zh-CN" altLang="en-US" sz="1400" dirty="0"/>
                        <a:t>编译器</a:t>
                      </a:r>
                      <a:endParaRPr lang="zh-CN" altLang="en-US" sz="1400" dirty="0">
                        <a:latin typeface="Times New Roman" panose="02020603050405020304" charset="0"/>
                        <a:cs typeface="Times New Roman" panose="02020603050405020304" charset="0"/>
                      </a:endParaRPr>
                    </a:p>
                  </a:txBody>
                  <a:tcPr/>
                </a:tc>
                <a:tc>
                  <a:txBody>
                    <a:bodyPr/>
                    <a:lstStyle/>
                    <a:p>
                      <a:pPr algn="ctr"/>
                      <a:r>
                        <a:rPr lang="zh-CN" altLang="en-US" sz="1400" dirty="0"/>
                        <a:t>选项</a:t>
                      </a:r>
                      <a:endParaRPr lang="zh-CN" altLang="en-US" sz="1400"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0"/>
                  </a:ext>
                </a:extLst>
              </a:tr>
              <a:tr h="370840">
                <a:tc>
                  <a:txBody>
                    <a:bodyPr/>
                    <a:lstStyle/>
                    <a:p>
                      <a:pPr algn="ctr"/>
                      <a:r>
                        <a:rPr lang="en-US" altLang="zh-CN" sz="1400" dirty="0">
                          <a:latin typeface="Times New Roman" panose="02020603050405020304" charset="0"/>
                          <a:cs typeface="Times New Roman" panose="02020603050405020304" charset="0"/>
                        </a:rPr>
                        <a:t>LLVM </a:t>
                      </a:r>
                      <a:endParaRPr lang="zh-CN" altLang="en-US" sz="1400" dirty="0">
                        <a:latin typeface="Times New Roman" panose="02020603050405020304" charset="0"/>
                        <a:cs typeface="Times New Roman" panose="02020603050405020304" charset="0"/>
                      </a:endParaRPr>
                    </a:p>
                  </a:txBody>
                  <a:tcPr/>
                </a:tc>
                <a:tc>
                  <a:txBody>
                    <a:bodyPr/>
                    <a:lstStyle/>
                    <a:p>
                      <a:pPr algn="ctr"/>
                      <a:r>
                        <a:rPr lang="en-US" altLang="zh-CN" sz="1400" dirty="0">
                          <a:latin typeface="Times New Roman" panose="02020603050405020304" charset="0"/>
                          <a:cs typeface="Times New Roman" panose="02020603050405020304" charset="0"/>
                        </a:rPr>
                        <a:t>-</a:t>
                      </a:r>
                      <a:r>
                        <a:rPr lang="en-US" altLang="zh-CN" sz="1400" dirty="0" err="1">
                          <a:latin typeface="Times New Roman" panose="02020603050405020304" charset="0"/>
                          <a:cs typeface="Times New Roman" panose="02020603050405020304" charset="0"/>
                        </a:rPr>
                        <a:t>mllvm</a:t>
                      </a:r>
                      <a:r>
                        <a:rPr lang="en-US" altLang="zh-CN" sz="1400" dirty="0">
                          <a:latin typeface="Times New Roman" panose="02020603050405020304" charset="0"/>
                          <a:cs typeface="Times New Roman" panose="02020603050405020304" charset="0"/>
                        </a:rPr>
                        <a:t> -enable-</a:t>
                      </a:r>
                      <a:r>
                        <a:rPr lang="en-US" altLang="zh-CN" sz="1400" dirty="0" err="1">
                          <a:latin typeface="Times New Roman" panose="02020603050405020304" charset="0"/>
                          <a:cs typeface="Times New Roman" panose="02020603050405020304" charset="0"/>
                        </a:rPr>
                        <a:t>loopinterchange</a:t>
                      </a:r>
                      <a:r>
                        <a:rPr lang="en-US" altLang="zh-CN" sz="1400" dirty="0">
                          <a:latin typeface="Times New Roman" panose="02020603050405020304" charset="0"/>
                          <a:cs typeface="Times New Roman" panose="02020603050405020304" charset="0"/>
                        </a:rPr>
                        <a:t> </a:t>
                      </a:r>
                      <a:endParaRPr lang="zh-CN" altLang="en-US" sz="1400"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1"/>
                  </a:ext>
                </a:extLst>
              </a:tr>
              <a:tr h="370840">
                <a:tc>
                  <a:txBody>
                    <a:bodyPr/>
                    <a:lstStyle/>
                    <a:p>
                      <a:pPr algn="ctr"/>
                      <a:r>
                        <a:rPr lang="en-US" altLang="zh-CN" sz="1400" dirty="0">
                          <a:latin typeface="Times New Roman" panose="02020603050405020304" charset="0"/>
                          <a:cs typeface="Times New Roman" panose="02020603050405020304" charset="0"/>
                        </a:rPr>
                        <a:t>GCC</a:t>
                      </a:r>
                      <a:endParaRPr lang="zh-CN" altLang="en-US" sz="1400" dirty="0">
                        <a:latin typeface="Times New Roman" panose="02020603050405020304" charset="0"/>
                        <a:cs typeface="Times New Roman" panose="02020603050405020304" charset="0"/>
                      </a:endParaRPr>
                    </a:p>
                  </a:txBody>
                  <a:tcPr/>
                </a:tc>
                <a:tc>
                  <a:txBody>
                    <a:bodyPr/>
                    <a:lstStyle/>
                    <a:p>
                      <a:pPr algn="ctr"/>
                      <a:r>
                        <a:rPr lang="en-US" altLang="zh-CN" sz="1400" dirty="0">
                          <a:latin typeface="Times New Roman" panose="02020603050405020304" charset="0"/>
                          <a:cs typeface="Times New Roman" panose="02020603050405020304" charset="0"/>
                        </a:rPr>
                        <a:t>-</a:t>
                      </a:r>
                      <a:r>
                        <a:rPr lang="en-US" altLang="zh-CN" sz="1400" dirty="0" err="1">
                          <a:latin typeface="Times New Roman" panose="02020603050405020304" charset="0"/>
                          <a:cs typeface="Times New Roman" panose="02020603050405020304" charset="0"/>
                        </a:rPr>
                        <a:t>floop</a:t>
                      </a:r>
                      <a:r>
                        <a:rPr lang="en-US" altLang="zh-CN" sz="1400" dirty="0">
                          <a:latin typeface="Times New Roman" panose="02020603050405020304" charset="0"/>
                          <a:cs typeface="Times New Roman" panose="02020603050405020304" charset="0"/>
                        </a:rPr>
                        <a:t>-interchange</a:t>
                      </a:r>
                      <a:endParaRPr lang="zh-CN" altLang="en-US" sz="1400"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val="10002"/>
                  </a:ext>
                </a:extLst>
              </a:tr>
            </a:tbl>
          </a:graphicData>
        </a:graphic>
      </p:graphicFrame>
      <p:sp>
        <p:nvSpPr>
          <p:cNvPr id="5" name="文本框 4">
            <a:extLst>
              <a:ext uri="{FF2B5EF4-FFF2-40B4-BE49-F238E27FC236}">
                <a16:creationId xmlns:a16="http://schemas.microsoft.com/office/drawing/2014/main" id="{421B7A78-28CA-E237-2457-068D74DB1C84}"/>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6" name="图片 5">
            <a:extLst>
              <a:ext uri="{FF2B5EF4-FFF2-40B4-BE49-F238E27FC236}">
                <a16:creationId xmlns:a16="http://schemas.microsoft.com/office/drawing/2014/main" id="{AFB6EFF0-79F9-915C-5DA9-1B18D91E0BA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8" name="流程图: 接点 7">
            <a:extLst>
              <a:ext uri="{FF2B5EF4-FFF2-40B4-BE49-F238E27FC236}">
                <a16:creationId xmlns:a16="http://schemas.microsoft.com/office/drawing/2014/main" id="{E1885944-61C3-B5AF-779D-629B03E938C6}"/>
              </a:ext>
            </a:extLst>
          </p:cNvPr>
          <p:cNvSpPr/>
          <p:nvPr/>
        </p:nvSpPr>
        <p:spPr>
          <a:xfrm>
            <a:off x="1328816" y="540141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DC13DD7E-8B1F-9754-AF9F-56071BAAEF02}"/>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D27D4B92-AE47-1F0C-16D2-DADC146531E4}"/>
              </a:ext>
            </a:extLst>
          </p:cNvPr>
          <p:cNvSpPr/>
          <p:nvPr/>
        </p:nvSpPr>
        <p:spPr>
          <a:xfrm>
            <a:off x="9005494" y="5697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BA0BD98-6A60-9E04-BD39-F274CE4121C9}"/>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3" name="文本框 12">
            <a:extLst>
              <a:ext uri="{FF2B5EF4-FFF2-40B4-BE49-F238E27FC236}">
                <a16:creationId xmlns:a16="http://schemas.microsoft.com/office/drawing/2014/main" id="{40AF64FF-DEC8-80B7-0E38-2D7E9892108D}"/>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180" y="332656"/>
            <a:ext cx="3447622" cy="400110"/>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循环交换</a:t>
            </a:r>
          </a:p>
        </p:txBody>
      </p:sp>
      <p:sp>
        <p:nvSpPr>
          <p:cNvPr id="3" name="文本框 2"/>
          <p:cNvSpPr txBox="1"/>
          <p:nvPr/>
        </p:nvSpPr>
        <p:spPr>
          <a:xfrm>
            <a:off x="50180" y="953259"/>
            <a:ext cx="2352552" cy="461665"/>
          </a:xfrm>
          <a:prstGeom prst="rect">
            <a:avLst/>
          </a:prstGeom>
          <a:noFill/>
          <a:ln w="9525">
            <a:noFill/>
          </a:ln>
        </p:spPr>
        <p:txBody>
          <a:bodyPr wrap="square">
            <a:spAutoFit/>
          </a:bodyPr>
          <a:lstStyle/>
          <a:p>
            <a:pPr marL="285750" indent="-285750">
              <a:lnSpc>
                <a:spcPct val="150000"/>
              </a:lnSpc>
              <a:buFont typeface="Arial" panose="020B0604020202020204" pitchFamily="34" charset="0"/>
              <a:buChar char="•"/>
              <a:defRPr/>
            </a:pPr>
            <a:r>
              <a:rPr lang="zh-CN" altLang="en-US" sz="1600" b="1" dirty="0">
                <a:solidFill>
                  <a:prstClr val="black"/>
                </a:solidFill>
                <a:latin typeface="微软雅黑" panose="020B0503020204020204" pitchFamily="34" charset="-122"/>
                <a:ea typeface="微软雅黑" panose="020B0503020204020204" pitchFamily="34" charset="-122"/>
                <a:cs typeface="Times New Roman" panose="02020603050405020304" charset="0"/>
              </a:rPr>
              <a:t>编译器中的循环交换</a:t>
            </a:r>
            <a:endParaRPr kumimoji="0" lang="en-US" sz="16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charset="0"/>
            </a:endParaRPr>
          </a:p>
        </p:txBody>
      </p:sp>
      <p:sp>
        <p:nvSpPr>
          <p:cNvPr id="4" name="矩形 3"/>
          <p:cNvSpPr/>
          <p:nvPr/>
        </p:nvSpPr>
        <p:spPr>
          <a:xfrm>
            <a:off x="80527" y="1410355"/>
            <a:ext cx="5717158" cy="4524315"/>
          </a:xfrm>
          <a:prstGeom prst="rect">
            <a:avLst/>
          </a:prstGeom>
          <a:ln>
            <a:solidFill>
              <a:srgbClr val="3A4795"/>
            </a:solidFill>
          </a:ln>
        </p:spPr>
        <p:txBody>
          <a:bodyPr wrap="square">
            <a:spAutoFit/>
          </a:bodyPr>
          <a:lstStyle/>
          <a:p>
            <a:r>
              <a:rPr lang="en-US" altLang="zh-CN" sz="1200" dirty="0">
                <a:latin typeface="Times New Roman" panose="02020603050405020304" charset="0"/>
                <a:cs typeface="Times New Roman" panose="02020603050405020304" charset="0"/>
              </a:rPr>
              <a:t>for.cond12.preheader:                             ; </a:t>
            </a:r>
            <a:r>
              <a:rPr lang="en-US" altLang="zh-CN" sz="1200" dirty="0" err="1">
                <a:latin typeface="Times New Roman" panose="02020603050405020304" charset="0"/>
                <a:cs typeface="Times New Roman" panose="02020603050405020304" charset="0"/>
              </a:rPr>
              <a:t>preds</a:t>
            </a:r>
            <a:r>
              <a:rPr lang="en-US" altLang="zh-CN" sz="1200" dirty="0">
                <a:latin typeface="Times New Roman" panose="02020603050405020304" charset="0"/>
                <a:cs typeface="Times New Roman" panose="02020603050405020304" charset="0"/>
              </a:rPr>
              <a:t> = %for.inc6, %for.inc26</a:t>
            </a:r>
          </a:p>
          <a:p>
            <a:r>
              <a:rPr lang="en-US" altLang="zh-CN" sz="1200" dirty="0">
                <a:solidFill>
                  <a:srgbClr val="FF0000"/>
                </a:solidFill>
                <a:latin typeface="Times New Roman" panose="02020603050405020304" charset="0"/>
                <a:cs typeface="Times New Roman" panose="02020603050405020304" charset="0"/>
              </a:rPr>
              <a:t>  %indvars.iv62 = phi i64 [ %indvars.iv.next63, %for.inc26 ], [ 0, %for.inc6 ]</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br</a:t>
            </a:r>
            <a:r>
              <a:rPr lang="en-US" altLang="zh-CN" sz="1200" dirty="0">
                <a:latin typeface="Times New Roman" panose="02020603050405020304" charset="0"/>
                <a:cs typeface="Times New Roman" panose="02020603050405020304" charset="0"/>
              </a:rPr>
              <a:t> label %for.body14, !</a:t>
            </a:r>
            <a:r>
              <a:rPr lang="en-US" altLang="zh-CN" sz="1200" dirty="0" err="1">
                <a:latin typeface="Times New Roman" panose="02020603050405020304" charset="0"/>
                <a:cs typeface="Times New Roman" panose="02020603050405020304" charset="0"/>
              </a:rPr>
              <a:t>dbg</a:t>
            </a:r>
            <a:r>
              <a:rPr lang="en-US" altLang="zh-CN" sz="1200" dirty="0">
                <a:latin typeface="Times New Roman" panose="02020603050405020304" charset="0"/>
                <a:cs typeface="Times New Roman" panose="02020603050405020304" charset="0"/>
              </a:rPr>
              <a:t> !28</a:t>
            </a:r>
          </a:p>
          <a:p>
            <a:endParaRPr lang="en-US" altLang="zh-CN" sz="1200" dirty="0">
              <a:latin typeface="Times New Roman" panose="02020603050405020304" charset="0"/>
              <a:cs typeface="Times New Roman" panose="02020603050405020304" charset="0"/>
            </a:endParaRPr>
          </a:p>
          <a:p>
            <a:r>
              <a:rPr lang="en-US" altLang="zh-CN" sz="1200" dirty="0">
                <a:latin typeface="Times New Roman" panose="02020603050405020304" charset="0"/>
                <a:cs typeface="Times New Roman" panose="02020603050405020304" charset="0"/>
              </a:rPr>
              <a:t>for.body14:                                       ; </a:t>
            </a:r>
            <a:r>
              <a:rPr lang="en-US" altLang="zh-CN" sz="1200" dirty="0" err="1">
                <a:latin typeface="Times New Roman" panose="02020603050405020304" charset="0"/>
                <a:cs typeface="Times New Roman" panose="02020603050405020304" charset="0"/>
              </a:rPr>
              <a:t>preds</a:t>
            </a:r>
            <a:r>
              <a:rPr lang="en-US" altLang="zh-CN" sz="1200" dirty="0">
                <a:latin typeface="Times New Roman" panose="02020603050405020304" charset="0"/>
                <a:cs typeface="Times New Roman" panose="02020603050405020304" charset="0"/>
              </a:rPr>
              <a:t> = %for.cond12.preheader, %for.body14</a:t>
            </a:r>
          </a:p>
          <a:p>
            <a:r>
              <a:rPr lang="en-US" altLang="zh-CN" sz="1200" dirty="0">
                <a:solidFill>
                  <a:schemeClr val="accent1"/>
                </a:solidFill>
                <a:latin typeface="Times New Roman" panose="02020603050405020304" charset="0"/>
                <a:cs typeface="Times New Roman" panose="02020603050405020304" charset="0"/>
              </a:rPr>
              <a:t>  %indvars.iv58 = phi i64 [ 0, %for.cond12.preheader ], [ %indvars.iv.next59, %for.body14 ]</a:t>
            </a:r>
          </a:p>
          <a:p>
            <a:r>
              <a:rPr lang="en-US" altLang="zh-CN" sz="1200" dirty="0">
                <a:solidFill>
                  <a:schemeClr val="accent1"/>
                </a:solidFill>
                <a:latin typeface="Times New Roman" panose="02020603050405020304" charset="0"/>
                <a:cs typeface="Times New Roman" panose="02020603050405020304" charset="0"/>
              </a:rPr>
              <a:t>  %2 = mul </a:t>
            </a:r>
            <a:r>
              <a:rPr lang="en-US" altLang="zh-CN" sz="1200" dirty="0" err="1">
                <a:solidFill>
                  <a:schemeClr val="accent1"/>
                </a:solidFill>
                <a:latin typeface="Times New Roman" panose="02020603050405020304" charset="0"/>
                <a:cs typeface="Times New Roman" panose="02020603050405020304" charset="0"/>
              </a:rPr>
              <a:t>nuw</a:t>
            </a:r>
            <a:r>
              <a:rPr lang="en-US" altLang="zh-CN" sz="1200" dirty="0">
                <a:solidFill>
                  <a:schemeClr val="accent1"/>
                </a:solidFill>
                <a:latin typeface="Times New Roman" panose="02020603050405020304" charset="0"/>
                <a:cs typeface="Times New Roman" panose="02020603050405020304" charset="0"/>
              </a:rPr>
              <a:t> </a:t>
            </a:r>
            <a:r>
              <a:rPr lang="en-US" altLang="zh-CN" sz="1200" dirty="0" err="1">
                <a:solidFill>
                  <a:schemeClr val="accent1"/>
                </a:solidFill>
                <a:latin typeface="Times New Roman" panose="02020603050405020304" charset="0"/>
                <a:cs typeface="Times New Roman" panose="02020603050405020304" charset="0"/>
              </a:rPr>
              <a:t>nsw</a:t>
            </a:r>
            <a:r>
              <a:rPr lang="en-US" altLang="zh-CN" sz="1200" dirty="0">
                <a:solidFill>
                  <a:schemeClr val="accent1"/>
                </a:solidFill>
                <a:latin typeface="Times New Roman" panose="02020603050405020304" charset="0"/>
                <a:cs typeface="Times New Roman" panose="02020603050405020304" charset="0"/>
              </a:rPr>
              <a:t> i64 %indvars.iv58, 300, !</a:t>
            </a:r>
            <a:r>
              <a:rPr lang="en-US" altLang="zh-CN" sz="1200" dirty="0" err="1">
                <a:solidFill>
                  <a:schemeClr val="accent1"/>
                </a:solidFill>
                <a:latin typeface="Times New Roman" panose="02020603050405020304" charset="0"/>
                <a:cs typeface="Times New Roman" panose="02020603050405020304" charset="0"/>
              </a:rPr>
              <a:t>dbg</a:t>
            </a:r>
            <a:r>
              <a:rPr lang="en-US" altLang="zh-CN" sz="1200" dirty="0">
                <a:solidFill>
                  <a:schemeClr val="accent1"/>
                </a:solidFill>
                <a:latin typeface="Times New Roman" panose="02020603050405020304" charset="0"/>
                <a:cs typeface="Times New Roman" panose="02020603050405020304" charset="0"/>
              </a:rPr>
              <a:t> !29</a:t>
            </a:r>
          </a:p>
          <a:p>
            <a:r>
              <a:rPr lang="en-US" altLang="zh-CN" sz="1200" dirty="0">
                <a:solidFill>
                  <a:schemeClr val="accent1"/>
                </a:solidFill>
                <a:latin typeface="Times New Roman" panose="02020603050405020304" charset="0"/>
                <a:cs typeface="Times New Roman" panose="02020603050405020304" charset="0"/>
              </a:rPr>
              <a:t>  %arrayidx16 = </a:t>
            </a:r>
            <a:r>
              <a:rPr lang="en-US" altLang="zh-CN" sz="1200" dirty="0" err="1">
                <a:solidFill>
                  <a:schemeClr val="accent1"/>
                </a:solidFill>
                <a:latin typeface="Times New Roman" panose="02020603050405020304" charset="0"/>
                <a:cs typeface="Times New Roman" panose="02020603050405020304" charset="0"/>
              </a:rPr>
              <a:t>getelementptr</a:t>
            </a:r>
            <a:r>
              <a:rPr lang="en-US" altLang="zh-CN" sz="1200" dirty="0">
                <a:solidFill>
                  <a:schemeClr val="accent1"/>
                </a:solidFill>
                <a:latin typeface="Times New Roman" panose="02020603050405020304" charset="0"/>
                <a:cs typeface="Times New Roman" panose="02020603050405020304" charset="0"/>
              </a:rPr>
              <a:t> inbounds [60000 x i32], [60000 x i32]* %vla48, i64 0, i64 %2, !</a:t>
            </a:r>
            <a:r>
              <a:rPr lang="en-US" altLang="zh-CN" sz="1200" dirty="0" err="1">
                <a:solidFill>
                  <a:schemeClr val="accent1"/>
                </a:solidFill>
                <a:latin typeface="Times New Roman" panose="02020603050405020304" charset="0"/>
                <a:cs typeface="Times New Roman" panose="02020603050405020304" charset="0"/>
              </a:rPr>
              <a:t>dbg</a:t>
            </a:r>
            <a:r>
              <a:rPr lang="en-US" altLang="zh-CN" sz="1200" dirty="0">
                <a:solidFill>
                  <a:schemeClr val="accent1"/>
                </a:solidFill>
                <a:latin typeface="Times New Roman" panose="02020603050405020304" charset="0"/>
                <a:cs typeface="Times New Roman" panose="02020603050405020304" charset="0"/>
              </a:rPr>
              <a:t> !29</a:t>
            </a:r>
          </a:p>
          <a:p>
            <a:r>
              <a:rPr lang="en-US" altLang="zh-CN" sz="1200" dirty="0">
                <a:latin typeface="Times New Roman" panose="02020603050405020304" charset="0"/>
                <a:cs typeface="Times New Roman" panose="02020603050405020304" charset="0"/>
              </a:rPr>
              <a:t>  %arrayidx18 = </a:t>
            </a:r>
            <a:r>
              <a:rPr lang="en-US" altLang="zh-CN" sz="1200" dirty="0" err="1">
                <a:latin typeface="Times New Roman" panose="02020603050405020304" charset="0"/>
                <a:cs typeface="Times New Roman" panose="02020603050405020304" charset="0"/>
              </a:rPr>
              <a:t>getelementptr</a:t>
            </a:r>
            <a:r>
              <a:rPr lang="en-US" altLang="zh-CN" sz="1200" dirty="0">
                <a:latin typeface="Times New Roman" panose="02020603050405020304" charset="0"/>
                <a:cs typeface="Times New Roman" panose="02020603050405020304" charset="0"/>
              </a:rPr>
              <a:t> inbounds i32, i32* %arrayidx16, i64 %indvars.iv62, !</a:t>
            </a:r>
            <a:r>
              <a:rPr lang="en-US" altLang="zh-CN" sz="1200" dirty="0" err="1">
                <a:latin typeface="Times New Roman" panose="02020603050405020304" charset="0"/>
                <a:cs typeface="Times New Roman" panose="02020603050405020304" charset="0"/>
              </a:rPr>
              <a:t>dbg</a:t>
            </a:r>
            <a:r>
              <a:rPr lang="en-US" altLang="zh-CN" sz="1200" dirty="0">
                <a:latin typeface="Times New Roman" panose="02020603050405020304" charset="0"/>
                <a:cs typeface="Times New Roman" panose="02020603050405020304" charset="0"/>
              </a:rPr>
              <a:t> !29</a:t>
            </a:r>
          </a:p>
          <a:p>
            <a:r>
              <a:rPr lang="en-US" altLang="zh-CN" sz="1200" dirty="0">
                <a:latin typeface="Times New Roman" panose="02020603050405020304" charset="0"/>
                <a:cs typeface="Times New Roman" panose="02020603050405020304" charset="0"/>
              </a:rPr>
              <a:t>  %3 = load i32, i32* %arrayidx18, align 4, !</a:t>
            </a:r>
            <a:r>
              <a:rPr lang="en-US" altLang="zh-CN" sz="1200" dirty="0" err="1">
                <a:latin typeface="Times New Roman" panose="02020603050405020304" charset="0"/>
                <a:cs typeface="Times New Roman" panose="02020603050405020304" charset="0"/>
              </a:rPr>
              <a:t>dbg</a:t>
            </a:r>
            <a:r>
              <a:rPr lang="en-US" altLang="zh-CN" sz="1200" dirty="0">
                <a:latin typeface="Times New Roman" panose="02020603050405020304" charset="0"/>
                <a:cs typeface="Times New Roman" panose="02020603050405020304" charset="0"/>
              </a:rPr>
              <a:t> !29, !</a:t>
            </a:r>
            <a:r>
              <a:rPr lang="en-US" altLang="zh-CN" sz="1200" dirty="0" err="1">
                <a:latin typeface="Times New Roman" panose="02020603050405020304" charset="0"/>
                <a:cs typeface="Times New Roman" panose="02020603050405020304" charset="0"/>
              </a:rPr>
              <a:t>tbaa</a:t>
            </a:r>
            <a:r>
              <a:rPr lang="en-US" altLang="zh-CN" sz="1200" dirty="0">
                <a:latin typeface="Times New Roman" panose="02020603050405020304" charset="0"/>
                <a:cs typeface="Times New Roman" panose="02020603050405020304" charset="0"/>
              </a:rPr>
              <a:t> !14</a:t>
            </a:r>
          </a:p>
          <a:p>
            <a:r>
              <a:rPr lang="en-US" altLang="zh-CN" sz="1200" dirty="0">
                <a:latin typeface="Times New Roman" panose="02020603050405020304" charset="0"/>
                <a:cs typeface="Times New Roman" panose="02020603050405020304" charset="0"/>
              </a:rPr>
              <a:t>  %add = add </a:t>
            </a:r>
            <a:r>
              <a:rPr lang="en-US" altLang="zh-CN" sz="1200" dirty="0" err="1">
                <a:latin typeface="Times New Roman" panose="02020603050405020304" charset="0"/>
                <a:cs typeface="Times New Roman" panose="02020603050405020304" charset="0"/>
              </a:rPr>
              <a:t>nsw</a:t>
            </a:r>
            <a:r>
              <a:rPr lang="en-US" altLang="zh-CN" sz="1200" dirty="0">
                <a:latin typeface="Times New Roman" panose="02020603050405020304" charset="0"/>
                <a:cs typeface="Times New Roman" panose="02020603050405020304" charset="0"/>
              </a:rPr>
              <a:t> i32 %3, 2, !</a:t>
            </a:r>
            <a:r>
              <a:rPr lang="en-US" altLang="zh-CN" sz="1200" dirty="0" err="1">
                <a:latin typeface="Times New Roman" panose="02020603050405020304" charset="0"/>
                <a:cs typeface="Times New Roman" panose="02020603050405020304" charset="0"/>
              </a:rPr>
              <a:t>dbg</a:t>
            </a:r>
            <a:r>
              <a:rPr lang="en-US" altLang="zh-CN" sz="1200" dirty="0">
                <a:latin typeface="Times New Roman" panose="02020603050405020304" charset="0"/>
                <a:cs typeface="Times New Roman" panose="02020603050405020304" charset="0"/>
              </a:rPr>
              <a:t> !30</a:t>
            </a:r>
          </a:p>
          <a:p>
            <a:r>
              <a:rPr lang="en-US" altLang="zh-CN" sz="1200" dirty="0">
                <a:latin typeface="Times New Roman" panose="02020603050405020304" charset="0"/>
                <a:cs typeface="Times New Roman" panose="02020603050405020304" charset="0"/>
              </a:rPr>
              <a:t>  store i32 %add, i32* %arrayidx18, align 4, !</a:t>
            </a:r>
            <a:r>
              <a:rPr lang="en-US" altLang="zh-CN" sz="1200" dirty="0" err="1">
                <a:latin typeface="Times New Roman" panose="02020603050405020304" charset="0"/>
                <a:cs typeface="Times New Roman" panose="02020603050405020304" charset="0"/>
              </a:rPr>
              <a:t>dbg</a:t>
            </a:r>
            <a:r>
              <a:rPr lang="en-US" altLang="zh-CN" sz="1200" dirty="0">
                <a:latin typeface="Times New Roman" panose="02020603050405020304" charset="0"/>
                <a:cs typeface="Times New Roman" panose="02020603050405020304" charset="0"/>
              </a:rPr>
              <a:t> !31, !</a:t>
            </a:r>
            <a:r>
              <a:rPr lang="en-US" altLang="zh-CN" sz="1200" dirty="0" err="1">
                <a:latin typeface="Times New Roman" panose="02020603050405020304" charset="0"/>
                <a:cs typeface="Times New Roman" panose="02020603050405020304" charset="0"/>
              </a:rPr>
              <a:t>tbaa</a:t>
            </a:r>
            <a:r>
              <a:rPr lang="en-US" altLang="zh-CN" sz="1200" dirty="0">
                <a:latin typeface="Times New Roman" panose="02020603050405020304" charset="0"/>
                <a:cs typeface="Times New Roman" panose="02020603050405020304" charset="0"/>
              </a:rPr>
              <a:t> !14</a:t>
            </a:r>
          </a:p>
          <a:p>
            <a:r>
              <a:rPr lang="en-US" altLang="zh-CN" sz="1200" dirty="0">
                <a:latin typeface="Times New Roman" panose="02020603050405020304" charset="0"/>
                <a:cs typeface="Times New Roman" panose="02020603050405020304" charset="0"/>
              </a:rPr>
              <a:t>  %indvars.iv.next59 = add </a:t>
            </a:r>
            <a:r>
              <a:rPr lang="en-US" altLang="zh-CN" sz="1200" dirty="0" err="1">
                <a:latin typeface="Times New Roman" panose="02020603050405020304" charset="0"/>
                <a:cs typeface="Times New Roman" panose="02020603050405020304" charset="0"/>
              </a:rPr>
              <a:t>nuw</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nsw</a:t>
            </a:r>
            <a:r>
              <a:rPr lang="en-US" altLang="zh-CN" sz="1200" dirty="0">
                <a:latin typeface="Times New Roman" panose="02020603050405020304" charset="0"/>
                <a:cs typeface="Times New Roman" panose="02020603050405020304" charset="0"/>
              </a:rPr>
              <a:t> i64 %indvars.iv58, 1, !</a:t>
            </a:r>
            <a:r>
              <a:rPr lang="en-US" altLang="zh-CN" sz="1200" dirty="0" err="1">
                <a:latin typeface="Times New Roman" panose="02020603050405020304" charset="0"/>
                <a:cs typeface="Times New Roman" panose="02020603050405020304" charset="0"/>
              </a:rPr>
              <a:t>dbg</a:t>
            </a:r>
            <a:r>
              <a:rPr lang="en-US" altLang="zh-CN" sz="1200" dirty="0">
                <a:latin typeface="Times New Roman" panose="02020603050405020304" charset="0"/>
                <a:cs typeface="Times New Roman" panose="02020603050405020304" charset="0"/>
              </a:rPr>
              <a:t> !32</a:t>
            </a:r>
          </a:p>
          <a:p>
            <a:r>
              <a:rPr lang="en-US" altLang="zh-CN" sz="1200" dirty="0">
                <a:solidFill>
                  <a:schemeClr val="accent1"/>
                </a:solidFill>
                <a:latin typeface="Times New Roman" panose="02020603050405020304" charset="0"/>
                <a:cs typeface="Times New Roman" panose="02020603050405020304" charset="0"/>
              </a:rPr>
              <a:t>  %exitcond61.not = </a:t>
            </a:r>
            <a:r>
              <a:rPr lang="en-US" altLang="zh-CN" sz="1200" dirty="0" err="1">
                <a:solidFill>
                  <a:schemeClr val="accent1"/>
                </a:solidFill>
                <a:latin typeface="Times New Roman" panose="02020603050405020304" charset="0"/>
                <a:cs typeface="Times New Roman" panose="02020603050405020304" charset="0"/>
              </a:rPr>
              <a:t>icmp</a:t>
            </a:r>
            <a:r>
              <a:rPr lang="en-US" altLang="zh-CN" sz="1200" dirty="0">
                <a:solidFill>
                  <a:schemeClr val="accent1"/>
                </a:solidFill>
                <a:latin typeface="Times New Roman" panose="02020603050405020304" charset="0"/>
                <a:cs typeface="Times New Roman" panose="02020603050405020304" charset="0"/>
              </a:rPr>
              <a:t> </a:t>
            </a:r>
            <a:r>
              <a:rPr lang="en-US" altLang="zh-CN" sz="1200" dirty="0" err="1">
                <a:solidFill>
                  <a:schemeClr val="accent1"/>
                </a:solidFill>
                <a:latin typeface="Times New Roman" panose="02020603050405020304" charset="0"/>
                <a:cs typeface="Times New Roman" panose="02020603050405020304" charset="0"/>
              </a:rPr>
              <a:t>eq</a:t>
            </a:r>
            <a:r>
              <a:rPr lang="en-US" altLang="zh-CN" sz="1200" dirty="0">
                <a:solidFill>
                  <a:schemeClr val="accent1"/>
                </a:solidFill>
                <a:latin typeface="Times New Roman" panose="02020603050405020304" charset="0"/>
                <a:cs typeface="Times New Roman" panose="02020603050405020304" charset="0"/>
              </a:rPr>
              <a:t> i64 %indvars.iv.next59, 200, !</a:t>
            </a:r>
            <a:r>
              <a:rPr lang="en-US" altLang="zh-CN" sz="1200" dirty="0" err="1">
                <a:solidFill>
                  <a:schemeClr val="accent1"/>
                </a:solidFill>
                <a:latin typeface="Times New Roman" panose="02020603050405020304" charset="0"/>
                <a:cs typeface="Times New Roman" panose="02020603050405020304" charset="0"/>
              </a:rPr>
              <a:t>dbg</a:t>
            </a:r>
            <a:r>
              <a:rPr lang="en-US" altLang="zh-CN" sz="1200" dirty="0">
                <a:solidFill>
                  <a:schemeClr val="accent1"/>
                </a:solidFill>
                <a:latin typeface="Times New Roman" panose="02020603050405020304" charset="0"/>
                <a:cs typeface="Times New Roman" panose="02020603050405020304" charset="0"/>
              </a:rPr>
              <a:t> !33</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br</a:t>
            </a:r>
            <a:r>
              <a:rPr lang="en-US" altLang="zh-CN" sz="1200" dirty="0">
                <a:latin typeface="Times New Roman" panose="02020603050405020304" charset="0"/>
                <a:cs typeface="Times New Roman" panose="02020603050405020304" charset="0"/>
              </a:rPr>
              <a:t> i1 %exitcond61.not, label %for.inc26, label %for.body14, !</a:t>
            </a:r>
            <a:r>
              <a:rPr lang="en-US" altLang="zh-CN" sz="1200" dirty="0" err="1">
                <a:latin typeface="Times New Roman" panose="02020603050405020304" charset="0"/>
                <a:cs typeface="Times New Roman" panose="02020603050405020304" charset="0"/>
              </a:rPr>
              <a:t>dbg</a:t>
            </a:r>
            <a:r>
              <a:rPr lang="en-US" altLang="zh-CN" sz="1200" dirty="0">
                <a:latin typeface="Times New Roman" panose="02020603050405020304" charset="0"/>
                <a:cs typeface="Times New Roman" panose="02020603050405020304" charset="0"/>
              </a:rPr>
              <a:t> !28, !</a:t>
            </a:r>
            <a:r>
              <a:rPr lang="en-US" altLang="zh-CN" sz="1200" dirty="0" err="1">
                <a:latin typeface="Times New Roman" panose="02020603050405020304" charset="0"/>
                <a:cs typeface="Times New Roman" panose="02020603050405020304" charset="0"/>
              </a:rPr>
              <a:t>llvm.loop</a:t>
            </a:r>
            <a:r>
              <a:rPr lang="en-US" altLang="zh-CN" sz="1200" dirty="0">
                <a:latin typeface="Times New Roman" panose="02020603050405020304" charset="0"/>
                <a:cs typeface="Times New Roman" panose="02020603050405020304" charset="0"/>
              </a:rPr>
              <a:t> !34</a:t>
            </a:r>
          </a:p>
          <a:p>
            <a:endParaRPr lang="en-US" altLang="zh-CN" sz="1200" dirty="0">
              <a:latin typeface="Times New Roman" panose="02020603050405020304" charset="0"/>
              <a:cs typeface="Times New Roman" panose="02020603050405020304" charset="0"/>
            </a:endParaRPr>
          </a:p>
          <a:p>
            <a:r>
              <a:rPr lang="en-US" altLang="zh-CN" sz="1200" dirty="0">
                <a:latin typeface="Times New Roman" panose="02020603050405020304" charset="0"/>
                <a:cs typeface="Times New Roman" panose="02020603050405020304" charset="0"/>
              </a:rPr>
              <a:t>for.inc26:                                        ; </a:t>
            </a:r>
            <a:r>
              <a:rPr lang="en-US" altLang="zh-CN" sz="1200" dirty="0" err="1">
                <a:latin typeface="Times New Roman" panose="02020603050405020304" charset="0"/>
                <a:cs typeface="Times New Roman" panose="02020603050405020304" charset="0"/>
              </a:rPr>
              <a:t>preds</a:t>
            </a:r>
            <a:r>
              <a:rPr lang="en-US" altLang="zh-CN" sz="1200" dirty="0">
                <a:latin typeface="Times New Roman" panose="02020603050405020304" charset="0"/>
                <a:cs typeface="Times New Roman" panose="02020603050405020304" charset="0"/>
              </a:rPr>
              <a:t> = %for.body14</a:t>
            </a:r>
          </a:p>
          <a:p>
            <a:r>
              <a:rPr lang="en-US" altLang="zh-CN" sz="1200" dirty="0">
                <a:latin typeface="Times New Roman" panose="02020603050405020304" charset="0"/>
                <a:cs typeface="Times New Roman" panose="02020603050405020304" charset="0"/>
              </a:rPr>
              <a:t>  %indvars.iv.next63 = add </a:t>
            </a:r>
            <a:r>
              <a:rPr lang="en-US" altLang="zh-CN" sz="1200" dirty="0" err="1">
                <a:latin typeface="Times New Roman" panose="02020603050405020304" charset="0"/>
                <a:cs typeface="Times New Roman" panose="02020603050405020304" charset="0"/>
              </a:rPr>
              <a:t>nuw</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nsw</a:t>
            </a:r>
            <a:r>
              <a:rPr lang="en-US" altLang="zh-CN" sz="1200" dirty="0">
                <a:latin typeface="Times New Roman" panose="02020603050405020304" charset="0"/>
                <a:cs typeface="Times New Roman" panose="02020603050405020304" charset="0"/>
              </a:rPr>
              <a:t> i64 %indvars.iv62, 1, !</a:t>
            </a:r>
            <a:r>
              <a:rPr lang="en-US" altLang="zh-CN" sz="1200" dirty="0" err="1">
                <a:latin typeface="Times New Roman" panose="02020603050405020304" charset="0"/>
                <a:cs typeface="Times New Roman" panose="02020603050405020304" charset="0"/>
              </a:rPr>
              <a:t>dbg</a:t>
            </a:r>
            <a:r>
              <a:rPr lang="en-US" altLang="zh-CN" sz="1200" dirty="0">
                <a:latin typeface="Times New Roman" panose="02020603050405020304" charset="0"/>
                <a:cs typeface="Times New Roman" panose="02020603050405020304" charset="0"/>
              </a:rPr>
              <a:t> !36</a:t>
            </a:r>
          </a:p>
          <a:p>
            <a:r>
              <a:rPr lang="en-US" altLang="zh-CN" sz="1200" dirty="0">
                <a:solidFill>
                  <a:srgbClr val="FF0000"/>
                </a:solidFill>
                <a:latin typeface="Times New Roman" panose="02020603050405020304" charset="0"/>
                <a:cs typeface="Times New Roman" panose="02020603050405020304" charset="0"/>
              </a:rPr>
              <a:t>  %exitcond65.not = </a:t>
            </a:r>
            <a:r>
              <a:rPr lang="en-US" altLang="zh-CN" sz="1200" dirty="0" err="1">
                <a:solidFill>
                  <a:srgbClr val="FF0000"/>
                </a:solidFill>
                <a:latin typeface="Times New Roman" panose="02020603050405020304" charset="0"/>
                <a:cs typeface="Times New Roman" panose="02020603050405020304" charset="0"/>
              </a:rPr>
              <a:t>icmp</a:t>
            </a:r>
            <a:r>
              <a:rPr lang="en-US" altLang="zh-CN" sz="1200" dirty="0">
                <a:solidFill>
                  <a:srgbClr val="FF0000"/>
                </a:solidFill>
                <a:latin typeface="Times New Roman" panose="02020603050405020304" charset="0"/>
                <a:cs typeface="Times New Roman" panose="02020603050405020304" charset="0"/>
              </a:rPr>
              <a:t> </a:t>
            </a:r>
            <a:r>
              <a:rPr lang="en-US" altLang="zh-CN" sz="1200" dirty="0" err="1">
                <a:solidFill>
                  <a:srgbClr val="FF0000"/>
                </a:solidFill>
                <a:latin typeface="Times New Roman" panose="02020603050405020304" charset="0"/>
                <a:cs typeface="Times New Roman" panose="02020603050405020304" charset="0"/>
              </a:rPr>
              <a:t>eq</a:t>
            </a:r>
            <a:r>
              <a:rPr lang="en-US" altLang="zh-CN" sz="1200" dirty="0">
                <a:solidFill>
                  <a:srgbClr val="FF0000"/>
                </a:solidFill>
                <a:latin typeface="Times New Roman" panose="02020603050405020304" charset="0"/>
                <a:cs typeface="Times New Roman" panose="02020603050405020304" charset="0"/>
              </a:rPr>
              <a:t> i64 %indvars.iv.next63, 300, !</a:t>
            </a:r>
            <a:r>
              <a:rPr lang="en-US" altLang="zh-CN" sz="1200" dirty="0" err="1">
                <a:solidFill>
                  <a:srgbClr val="FF0000"/>
                </a:solidFill>
                <a:latin typeface="Times New Roman" panose="02020603050405020304" charset="0"/>
                <a:cs typeface="Times New Roman" panose="02020603050405020304" charset="0"/>
              </a:rPr>
              <a:t>dbg</a:t>
            </a:r>
            <a:r>
              <a:rPr lang="en-US" altLang="zh-CN" sz="1200" dirty="0">
                <a:solidFill>
                  <a:srgbClr val="FF0000"/>
                </a:solidFill>
                <a:latin typeface="Times New Roman" panose="02020603050405020304" charset="0"/>
                <a:cs typeface="Times New Roman" panose="02020603050405020304" charset="0"/>
              </a:rPr>
              <a:t> !37</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br</a:t>
            </a:r>
            <a:r>
              <a:rPr lang="en-US" altLang="zh-CN" sz="1200" dirty="0">
                <a:latin typeface="Times New Roman" panose="02020603050405020304" charset="0"/>
                <a:cs typeface="Times New Roman" panose="02020603050405020304" charset="0"/>
              </a:rPr>
              <a:t> i1 %exitcond65.not, label %for.end28, label %for.cond12.preheader, !</a:t>
            </a:r>
            <a:r>
              <a:rPr lang="en-US" altLang="zh-CN" sz="1200" dirty="0" err="1">
                <a:latin typeface="Times New Roman" panose="02020603050405020304" charset="0"/>
                <a:cs typeface="Times New Roman" panose="02020603050405020304" charset="0"/>
              </a:rPr>
              <a:t>dbg</a:t>
            </a:r>
            <a:r>
              <a:rPr lang="en-US" altLang="zh-CN" sz="1200" dirty="0">
                <a:latin typeface="Times New Roman" panose="02020603050405020304" charset="0"/>
                <a:cs typeface="Times New Roman" panose="02020603050405020304" charset="0"/>
              </a:rPr>
              <a:t> !38, !</a:t>
            </a:r>
            <a:r>
              <a:rPr lang="en-US" altLang="zh-CN" sz="1200" dirty="0" err="1">
                <a:latin typeface="Times New Roman" panose="02020603050405020304" charset="0"/>
                <a:cs typeface="Times New Roman" panose="02020603050405020304" charset="0"/>
              </a:rPr>
              <a:t>llvm.loop</a:t>
            </a:r>
            <a:r>
              <a:rPr lang="en-US" altLang="zh-CN" sz="1200" dirty="0">
                <a:latin typeface="Times New Roman" panose="02020603050405020304" charset="0"/>
                <a:cs typeface="Times New Roman" panose="02020603050405020304" charset="0"/>
              </a:rPr>
              <a:t> !39</a:t>
            </a:r>
          </a:p>
        </p:txBody>
      </p:sp>
      <p:sp>
        <p:nvSpPr>
          <p:cNvPr id="5" name="矩形 4"/>
          <p:cNvSpPr/>
          <p:nvPr/>
        </p:nvSpPr>
        <p:spPr>
          <a:xfrm>
            <a:off x="6138153" y="1410355"/>
            <a:ext cx="5894961" cy="4154984"/>
          </a:xfrm>
          <a:prstGeom prst="rect">
            <a:avLst/>
          </a:prstGeom>
          <a:ln>
            <a:solidFill>
              <a:srgbClr val="3A4795"/>
            </a:solidFill>
          </a:ln>
        </p:spPr>
        <p:txBody>
          <a:bodyPr wrap="square">
            <a:spAutoFit/>
          </a:bodyPr>
          <a:lstStyle/>
          <a:p>
            <a:r>
              <a:rPr lang="en-US" altLang="zh-CN" sz="1200" dirty="0">
                <a:latin typeface="Times New Roman" panose="02020603050405020304" charset="0"/>
                <a:cs typeface="Times New Roman" panose="02020603050405020304" charset="0"/>
              </a:rPr>
              <a:t>for.body14:                                       ; </a:t>
            </a:r>
            <a:r>
              <a:rPr lang="en-US" altLang="zh-CN" sz="1200" dirty="0" err="1">
                <a:latin typeface="Times New Roman" panose="02020603050405020304" charset="0"/>
                <a:cs typeface="Times New Roman" panose="02020603050405020304" charset="0"/>
              </a:rPr>
              <a:t>preds</a:t>
            </a:r>
            <a:r>
              <a:rPr lang="en-US" altLang="zh-CN" sz="1200" dirty="0">
                <a:latin typeface="Times New Roman" panose="02020603050405020304" charset="0"/>
                <a:cs typeface="Times New Roman" panose="02020603050405020304" charset="0"/>
              </a:rPr>
              <a:t> = %for.inc6, %for.body14.split</a:t>
            </a:r>
          </a:p>
          <a:p>
            <a:r>
              <a:rPr lang="en-US" altLang="zh-CN" sz="1200" dirty="0">
                <a:solidFill>
                  <a:schemeClr val="accent1"/>
                </a:solidFill>
                <a:latin typeface="Times New Roman" panose="02020603050405020304" charset="0"/>
                <a:cs typeface="Times New Roman" panose="02020603050405020304" charset="0"/>
              </a:rPr>
              <a:t>  %indvars.iv58 = phi i64 [ %4, %for.body14.split ], [ 0, %for.inc6 ]</a:t>
            </a:r>
          </a:p>
          <a:p>
            <a:r>
              <a:rPr lang="en-US" altLang="zh-CN" sz="1200" dirty="0">
                <a:solidFill>
                  <a:schemeClr val="accent1"/>
                </a:solidFill>
                <a:latin typeface="Times New Roman" panose="02020603050405020304" charset="0"/>
                <a:cs typeface="Times New Roman" panose="02020603050405020304" charset="0"/>
              </a:rPr>
              <a:t>  %3 = mul </a:t>
            </a:r>
            <a:r>
              <a:rPr lang="en-US" altLang="zh-CN" sz="1200" dirty="0" err="1">
                <a:solidFill>
                  <a:schemeClr val="accent1"/>
                </a:solidFill>
                <a:latin typeface="Times New Roman" panose="02020603050405020304" charset="0"/>
                <a:cs typeface="Times New Roman" panose="02020603050405020304" charset="0"/>
              </a:rPr>
              <a:t>nuw</a:t>
            </a:r>
            <a:r>
              <a:rPr lang="en-US" altLang="zh-CN" sz="1200" dirty="0">
                <a:solidFill>
                  <a:schemeClr val="accent1"/>
                </a:solidFill>
                <a:latin typeface="Times New Roman" panose="02020603050405020304" charset="0"/>
                <a:cs typeface="Times New Roman" panose="02020603050405020304" charset="0"/>
              </a:rPr>
              <a:t> </a:t>
            </a:r>
            <a:r>
              <a:rPr lang="en-US" altLang="zh-CN" sz="1200" dirty="0" err="1">
                <a:solidFill>
                  <a:schemeClr val="accent1"/>
                </a:solidFill>
                <a:latin typeface="Times New Roman" panose="02020603050405020304" charset="0"/>
                <a:cs typeface="Times New Roman" panose="02020603050405020304" charset="0"/>
              </a:rPr>
              <a:t>nsw</a:t>
            </a:r>
            <a:r>
              <a:rPr lang="en-US" altLang="zh-CN" sz="1200" dirty="0">
                <a:solidFill>
                  <a:schemeClr val="accent1"/>
                </a:solidFill>
                <a:latin typeface="Times New Roman" panose="02020603050405020304" charset="0"/>
                <a:cs typeface="Times New Roman" panose="02020603050405020304" charset="0"/>
              </a:rPr>
              <a:t> i64 %indvars.iv58, 300</a:t>
            </a:r>
          </a:p>
          <a:p>
            <a:r>
              <a:rPr lang="en-US" altLang="zh-CN" sz="1200" dirty="0">
                <a:solidFill>
                  <a:schemeClr val="accent1"/>
                </a:solidFill>
                <a:latin typeface="Times New Roman" panose="02020603050405020304" charset="0"/>
                <a:cs typeface="Times New Roman" panose="02020603050405020304" charset="0"/>
              </a:rPr>
              <a:t>  %arrayidx16 = </a:t>
            </a:r>
            <a:r>
              <a:rPr lang="en-US" altLang="zh-CN" sz="1200" dirty="0" err="1">
                <a:solidFill>
                  <a:schemeClr val="accent1"/>
                </a:solidFill>
                <a:latin typeface="Times New Roman" panose="02020603050405020304" charset="0"/>
                <a:cs typeface="Times New Roman" panose="02020603050405020304" charset="0"/>
              </a:rPr>
              <a:t>getelementptr</a:t>
            </a:r>
            <a:r>
              <a:rPr lang="en-US" altLang="zh-CN" sz="1200" dirty="0">
                <a:solidFill>
                  <a:schemeClr val="accent1"/>
                </a:solidFill>
                <a:latin typeface="Times New Roman" panose="02020603050405020304" charset="0"/>
                <a:cs typeface="Times New Roman" panose="02020603050405020304" charset="0"/>
              </a:rPr>
              <a:t> inbounds [60000 x i32], [60000 x i32]* %vla48, i64 0, i64 %3</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br</a:t>
            </a:r>
            <a:r>
              <a:rPr lang="en-US" altLang="zh-CN" sz="1200" dirty="0">
                <a:latin typeface="Times New Roman" panose="02020603050405020304" charset="0"/>
                <a:cs typeface="Times New Roman" panose="02020603050405020304" charset="0"/>
              </a:rPr>
              <a:t> label %for.cond12.preheader, !</a:t>
            </a:r>
            <a:r>
              <a:rPr lang="en-US" altLang="zh-CN" sz="1200" dirty="0" err="1">
                <a:latin typeface="Times New Roman" panose="02020603050405020304" charset="0"/>
                <a:cs typeface="Times New Roman" panose="02020603050405020304" charset="0"/>
              </a:rPr>
              <a:t>dbg</a:t>
            </a:r>
            <a:r>
              <a:rPr lang="en-US" altLang="zh-CN" sz="1200" dirty="0">
                <a:latin typeface="Times New Roman" panose="02020603050405020304" charset="0"/>
                <a:cs typeface="Times New Roman" panose="02020603050405020304" charset="0"/>
              </a:rPr>
              <a:t> !33</a:t>
            </a:r>
          </a:p>
          <a:p>
            <a:endParaRPr lang="en-US" altLang="zh-CN" sz="1200" dirty="0">
              <a:latin typeface="Times New Roman" panose="02020603050405020304" charset="0"/>
              <a:cs typeface="Times New Roman" panose="02020603050405020304" charset="0"/>
            </a:endParaRPr>
          </a:p>
          <a:p>
            <a:r>
              <a:rPr lang="en-US" altLang="zh-CN" sz="1200" dirty="0">
                <a:latin typeface="Times New Roman" panose="02020603050405020304" charset="0"/>
                <a:cs typeface="Times New Roman" panose="02020603050405020304" charset="0"/>
              </a:rPr>
              <a:t>for.cond12.preheader:                             ; </a:t>
            </a:r>
            <a:r>
              <a:rPr lang="en-US" altLang="zh-CN" sz="1200" dirty="0" err="1">
                <a:latin typeface="Times New Roman" panose="02020603050405020304" charset="0"/>
                <a:cs typeface="Times New Roman" panose="02020603050405020304" charset="0"/>
              </a:rPr>
              <a:t>preds</a:t>
            </a:r>
            <a:r>
              <a:rPr lang="en-US" altLang="zh-CN" sz="1200" dirty="0">
                <a:latin typeface="Times New Roman" panose="02020603050405020304" charset="0"/>
                <a:cs typeface="Times New Roman" panose="02020603050405020304" charset="0"/>
              </a:rPr>
              <a:t> = %for.body14, %for.cond12.preheader</a:t>
            </a:r>
          </a:p>
          <a:p>
            <a:r>
              <a:rPr lang="en-US" altLang="zh-CN" sz="1200" dirty="0">
                <a:solidFill>
                  <a:srgbClr val="FF0000"/>
                </a:solidFill>
                <a:latin typeface="Times New Roman" panose="02020603050405020304" charset="0"/>
                <a:cs typeface="Times New Roman" panose="02020603050405020304" charset="0"/>
              </a:rPr>
              <a:t>  %indvars.iv62 = phi i64 [ 0, %for.body14 ], [ %indvars.iv.next63, %for.cond12.preheader ]</a:t>
            </a:r>
          </a:p>
          <a:p>
            <a:r>
              <a:rPr lang="en-US" altLang="zh-CN" sz="1200" dirty="0">
                <a:latin typeface="Times New Roman" panose="02020603050405020304" charset="0"/>
                <a:cs typeface="Times New Roman" panose="02020603050405020304" charset="0"/>
              </a:rPr>
              <a:t>  %arrayidx18 = </a:t>
            </a:r>
            <a:r>
              <a:rPr lang="en-US" altLang="zh-CN" sz="1200" dirty="0" err="1">
                <a:latin typeface="Times New Roman" panose="02020603050405020304" charset="0"/>
                <a:cs typeface="Times New Roman" panose="02020603050405020304" charset="0"/>
              </a:rPr>
              <a:t>getelementptr</a:t>
            </a:r>
            <a:r>
              <a:rPr lang="en-US" altLang="zh-CN" sz="1200" dirty="0">
                <a:latin typeface="Times New Roman" panose="02020603050405020304" charset="0"/>
                <a:cs typeface="Times New Roman" panose="02020603050405020304" charset="0"/>
              </a:rPr>
              <a:t> inbounds i32, i32* %arrayidx16, i64 %indvars.iv62, !</a:t>
            </a:r>
            <a:r>
              <a:rPr lang="en-US" altLang="zh-CN" sz="1200" dirty="0" err="1">
                <a:latin typeface="Times New Roman" panose="02020603050405020304" charset="0"/>
                <a:cs typeface="Times New Roman" panose="02020603050405020304" charset="0"/>
              </a:rPr>
              <a:t>dbg</a:t>
            </a:r>
            <a:r>
              <a:rPr lang="en-US" altLang="zh-CN" sz="1200" dirty="0">
                <a:latin typeface="Times New Roman" panose="02020603050405020304" charset="0"/>
                <a:cs typeface="Times New Roman" panose="02020603050405020304" charset="0"/>
              </a:rPr>
              <a:t> !28</a:t>
            </a:r>
          </a:p>
          <a:p>
            <a:r>
              <a:rPr lang="en-US" altLang="zh-CN" sz="1200" dirty="0">
                <a:latin typeface="Times New Roman" panose="02020603050405020304" charset="0"/>
                <a:cs typeface="Times New Roman" panose="02020603050405020304" charset="0"/>
              </a:rPr>
              <a:t>  %2 = load i32, i32* %arrayidx18, align 4, !</a:t>
            </a:r>
            <a:r>
              <a:rPr lang="en-US" altLang="zh-CN" sz="1200" dirty="0" err="1">
                <a:latin typeface="Times New Roman" panose="02020603050405020304" charset="0"/>
                <a:cs typeface="Times New Roman" panose="02020603050405020304" charset="0"/>
              </a:rPr>
              <a:t>dbg</a:t>
            </a:r>
            <a:r>
              <a:rPr lang="en-US" altLang="zh-CN" sz="1200" dirty="0">
                <a:latin typeface="Times New Roman" panose="02020603050405020304" charset="0"/>
                <a:cs typeface="Times New Roman" panose="02020603050405020304" charset="0"/>
              </a:rPr>
              <a:t> !28, !</a:t>
            </a:r>
            <a:r>
              <a:rPr lang="en-US" altLang="zh-CN" sz="1200" dirty="0" err="1">
                <a:latin typeface="Times New Roman" panose="02020603050405020304" charset="0"/>
                <a:cs typeface="Times New Roman" panose="02020603050405020304" charset="0"/>
              </a:rPr>
              <a:t>tbaa</a:t>
            </a:r>
            <a:r>
              <a:rPr lang="en-US" altLang="zh-CN" sz="1200" dirty="0">
                <a:latin typeface="Times New Roman" panose="02020603050405020304" charset="0"/>
                <a:cs typeface="Times New Roman" panose="02020603050405020304" charset="0"/>
              </a:rPr>
              <a:t> !14</a:t>
            </a:r>
          </a:p>
          <a:p>
            <a:r>
              <a:rPr lang="en-US" altLang="zh-CN" sz="1200" dirty="0">
                <a:latin typeface="Times New Roman" panose="02020603050405020304" charset="0"/>
                <a:cs typeface="Times New Roman" panose="02020603050405020304" charset="0"/>
              </a:rPr>
              <a:t>  %add = add </a:t>
            </a:r>
            <a:r>
              <a:rPr lang="en-US" altLang="zh-CN" sz="1200" dirty="0" err="1">
                <a:latin typeface="Times New Roman" panose="02020603050405020304" charset="0"/>
                <a:cs typeface="Times New Roman" panose="02020603050405020304" charset="0"/>
              </a:rPr>
              <a:t>nsw</a:t>
            </a:r>
            <a:r>
              <a:rPr lang="en-US" altLang="zh-CN" sz="1200" dirty="0">
                <a:latin typeface="Times New Roman" panose="02020603050405020304" charset="0"/>
                <a:cs typeface="Times New Roman" panose="02020603050405020304" charset="0"/>
              </a:rPr>
              <a:t> i32 %2, 2, !</a:t>
            </a:r>
            <a:r>
              <a:rPr lang="en-US" altLang="zh-CN" sz="1200" dirty="0" err="1">
                <a:latin typeface="Times New Roman" panose="02020603050405020304" charset="0"/>
                <a:cs typeface="Times New Roman" panose="02020603050405020304" charset="0"/>
              </a:rPr>
              <a:t>dbg</a:t>
            </a:r>
            <a:r>
              <a:rPr lang="en-US" altLang="zh-CN" sz="1200" dirty="0">
                <a:latin typeface="Times New Roman" panose="02020603050405020304" charset="0"/>
                <a:cs typeface="Times New Roman" panose="02020603050405020304" charset="0"/>
              </a:rPr>
              <a:t> !29</a:t>
            </a:r>
          </a:p>
          <a:p>
            <a:r>
              <a:rPr lang="en-US" altLang="zh-CN" sz="1200" dirty="0">
                <a:latin typeface="Times New Roman" panose="02020603050405020304" charset="0"/>
                <a:cs typeface="Times New Roman" panose="02020603050405020304" charset="0"/>
              </a:rPr>
              <a:t>  store i32 %add, i32* %arrayidx18, align 4, !</a:t>
            </a:r>
            <a:r>
              <a:rPr lang="en-US" altLang="zh-CN" sz="1200" dirty="0" err="1">
                <a:latin typeface="Times New Roman" panose="02020603050405020304" charset="0"/>
                <a:cs typeface="Times New Roman" panose="02020603050405020304" charset="0"/>
              </a:rPr>
              <a:t>dbg</a:t>
            </a:r>
            <a:r>
              <a:rPr lang="en-US" altLang="zh-CN" sz="1200" dirty="0">
                <a:latin typeface="Times New Roman" panose="02020603050405020304" charset="0"/>
                <a:cs typeface="Times New Roman" panose="02020603050405020304" charset="0"/>
              </a:rPr>
              <a:t> !30, !</a:t>
            </a:r>
            <a:r>
              <a:rPr lang="en-US" altLang="zh-CN" sz="1200" dirty="0" err="1">
                <a:latin typeface="Times New Roman" panose="02020603050405020304" charset="0"/>
                <a:cs typeface="Times New Roman" panose="02020603050405020304" charset="0"/>
              </a:rPr>
              <a:t>tbaa</a:t>
            </a:r>
            <a:r>
              <a:rPr lang="en-US" altLang="zh-CN" sz="1200" dirty="0">
                <a:latin typeface="Times New Roman" panose="02020603050405020304" charset="0"/>
                <a:cs typeface="Times New Roman" panose="02020603050405020304" charset="0"/>
              </a:rPr>
              <a:t> !14</a:t>
            </a:r>
          </a:p>
          <a:p>
            <a:r>
              <a:rPr lang="en-US" altLang="zh-CN" sz="1200" dirty="0">
                <a:latin typeface="Times New Roman" panose="02020603050405020304" charset="0"/>
                <a:cs typeface="Times New Roman" panose="02020603050405020304" charset="0"/>
              </a:rPr>
              <a:t>  %indvars.iv.next63 = add </a:t>
            </a:r>
            <a:r>
              <a:rPr lang="en-US" altLang="zh-CN" sz="1200" dirty="0" err="1">
                <a:latin typeface="Times New Roman" panose="02020603050405020304" charset="0"/>
                <a:cs typeface="Times New Roman" panose="02020603050405020304" charset="0"/>
              </a:rPr>
              <a:t>nuw</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nsw</a:t>
            </a:r>
            <a:r>
              <a:rPr lang="en-US" altLang="zh-CN" sz="1200" dirty="0">
                <a:latin typeface="Times New Roman" panose="02020603050405020304" charset="0"/>
                <a:cs typeface="Times New Roman" panose="02020603050405020304" charset="0"/>
              </a:rPr>
              <a:t> i64 %indvars.iv62, 1, !</a:t>
            </a:r>
            <a:r>
              <a:rPr lang="en-US" altLang="zh-CN" sz="1200" dirty="0" err="1">
                <a:latin typeface="Times New Roman" panose="02020603050405020304" charset="0"/>
                <a:cs typeface="Times New Roman" panose="02020603050405020304" charset="0"/>
              </a:rPr>
              <a:t>dbg</a:t>
            </a:r>
            <a:r>
              <a:rPr lang="en-US" altLang="zh-CN" sz="1200" dirty="0">
                <a:latin typeface="Times New Roman" panose="02020603050405020304" charset="0"/>
                <a:cs typeface="Times New Roman" panose="02020603050405020304" charset="0"/>
              </a:rPr>
              <a:t> !31</a:t>
            </a:r>
          </a:p>
          <a:p>
            <a:r>
              <a:rPr lang="en-US" altLang="zh-CN" sz="1200" dirty="0">
                <a:solidFill>
                  <a:srgbClr val="FF0000"/>
                </a:solidFill>
                <a:latin typeface="Times New Roman" panose="02020603050405020304" charset="0"/>
                <a:cs typeface="Times New Roman" panose="02020603050405020304" charset="0"/>
              </a:rPr>
              <a:t>  %exitcond65.not = </a:t>
            </a:r>
            <a:r>
              <a:rPr lang="en-US" altLang="zh-CN" sz="1200" dirty="0" err="1">
                <a:solidFill>
                  <a:srgbClr val="FF0000"/>
                </a:solidFill>
                <a:latin typeface="Times New Roman" panose="02020603050405020304" charset="0"/>
                <a:cs typeface="Times New Roman" panose="02020603050405020304" charset="0"/>
              </a:rPr>
              <a:t>icmp</a:t>
            </a:r>
            <a:r>
              <a:rPr lang="en-US" altLang="zh-CN" sz="1200" dirty="0">
                <a:solidFill>
                  <a:srgbClr val="FF0000"/>
                </a:solidFill>
                <a:latin typeface="Times New Roman" panose="02020603050405020304" charset="0"/>
                <a:cs typeface="Times New Roman" panose="02020603050405020304" charset="0"/>
              </a:rPr>
              <a:t> </a:t>
            </a:r>
            <a:r>
              <a:rPr lang="en-US" altLang="zh-CN" sz="1200" dirty="0" err="1">
                <a:solidFill>
                  <a:srgbClr val="FF0000"/>
                </a:solidFill>
                <a:latin typeface="Times New Roman" panose="02020603050405020304" charset="0"/>
                <a:cs typeface="Times New Roman" panose="02020603050405020304" charset="0"/>
              </a:rPr>
              <a:t>eq</a:t>
            </a:r>
            <a:r>
              <a:rPr lang="en-US" altLang="zh-CN" sz="1200" dirty="0">
                <a:solidFill>
                  <a:srgbClr val="FF0000"/>
                </a:solidFill>
                <a:latin typeface="Times New Roman" panose="02020603050405020304" charset="0"/>
                <a:cs typeface="Times New Roman" panose="02020603050405020304" charset="0"/>
              </a:rPr>
              <a:t> i64 %indvars.iv.next63, 300, !</a:t>
            </a:r>
            <a:r>
              <a:rPr lang="en-US" altLang="zh-CN" sz="1200" dirty="0" err="1">
                <a:solidFill>
                  <a:srgbClr val="FF0000"/>
                </a:solidFill>
                <a:latin typeface="Times New Roman" panose="02020603050405020304" charset="0"/>
                <a:cs typeface="Times New Roman" panose="02020603050405020304" charset="0"/>
              </a:rPr>
              <a:t>dbg</a:t>
            </a:r>
            <a:r>
              <a:rPr lang="en-US" altLang="zh-CN" sz="1200" dirty="0">
                <a:solidFill>
                  <a:srgbClr val="FF0000"/>
                </a:solidFill>
                <a:latin typeface="Times New Roman" panose="02020603050405020304" charset="0"/>
                <a:cs typeface="Times New Roman" panose="02020603050405020304" charset="0"/>
              </a:rPr>
              <a:t> !32</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br</a:t>
            </a:r>
            <a:r>
              <a:rPr lang="en-US" altLang="zh-CN" sz="1200" dirty="0">
                <a:latin typeface="Times New Roman" panose="02020603050405020304" charset="0"/>
                <a:cs typeface="Times New Roman" panose="02020603050405020304" charset="0"/>
              </a:rPr>
              <a:t> i1 %exitcond65.not, label %for.body14.split, label %for.cond12.preheader, !</a:t>
            </a:r>
            <a:r>
              <a:rPr lang="en-US" altLang="zh-CN" sz="1200" dirty="0" err="1">
                <a:latin typeface="Times New Roman" panose="02020603050405020304" charset="0"/>
                <a:cs typeface="Times New Roman" panose="02020603050405020304" charset="0"/>
              </a:rPr>
              <a:t>dbg</a:t>
            </a:r>
            <a:r>
              <a:rPr lang="en-US" altLang="zh-CN" sz="1200" dirty="0">
                <a:latin typeface="Times New Roman" panose="02020603050405020304" charset="0"/>
                <a:cs typeface="Times New Roman" panose="02020603050405020304" charset="0"/>
              </a:rPr>
              <a:t> !33, !</a:t>
            </a:r>
            <a:r>
              <a:rPr lang="en-US" altLang="zh-CN" sz="1200" dirty="0" err="1">
                <a:latin typeface="Times New Roman" panose="02020603050405020304" charset="0"/>
                <a:cs typeface="Times New Roman" panose="02020603050405020304" charset="0"/>
              </a:rPr>
              <a:t>llvm.loop</a:t>
            </a:r>
            <a:r>
              <a:rPr lang="en-US" altLang="zh-CN" sz="1200" dirty="0">
                <a:latin typeface="Times New Roman" panose="02020603050405020304" charset="0"/>
                <a:cs typeface="Times New Roman" panose="02020603050405020304" charset="0"/>
              </a:rPr>
              <a:t> !34</a:t>
            </a:r>
          </a:p>
          <a:p>
            <a:endParaRPr lang="en-US" altLang="zh-CN" sz="1200" dirty="0">
              <a:latin typeface="Times New Roman" panose="02020603050405020304" charset="0"/>
              <a:cs typeface="Times New Roman" panose="02020603050405020304" charset="0"/>
            </a:endParaRPr>
          </a:p>
          <a:p>
            <a:r>
              <a:rPr lang="en-US" altLang="zh-CN" sz="1200" dirty="0">
                <a:latin typeface="Times New Roman" panose="02020603050405020304" charset="0"/>
                <a:cs typeface="Times New Roman" panose="02020603050405020304" charset="0"/>
              </a:rPr>
              <a:t>for.body14.split:                                 ; </a:t>
            </a:r>
            <a:r>
              <a:rPr lang="en-US" altLang="zh-CN" sz="1200" dirty="0" err="1">
                <a:latin typeface="Times New Roman" panose="02020603050405020304" charset="0"/>
                <a:cs typeface="Times New Roman" panose="02020603050405020304" charset="0"/>
              </a:rPr>
              <a:t>preds</a:t>
            </a:r>
            <a:r>
              <a:rPr lang="en-US" altLang="zh-CN" sz="1200" dirty="0">
                <a:latin typeface="Times New Roman" panose="02020603050405020304" charset="0"/>
                <a:cs typeface="Times New Roman" panose="02020603050405020304" charset="0"/>
              </a:rPr>
              <a:t> = %for.cond12.preheader</a:t>
            </a:r>
          </a:p>
          <a:p>
            <a:r>
              <a:rPr lang="en-US" altLang="zh-CN" sz="1200" dirty="0">
                <a:latin typeface="Times New Roman" panose="02020603050405020304" charset="0"/>
                <a:cs typeface="Times New Roman" panose="02020603050405020304" charset="0"/>
              </a:rPr>
              <a:t>  %4 = add </a:t>
            </a:r>
            <a:r>
              <a:rPr lang="en-US" altLang="zh-CN" sz="1200" dirty="0" err="1">
                <a:latin typeface="Times New Roman" panose="02020603050405020304" charset="0"/>
                <a:cs typeface="Times New Roman" panose="02020603050405020304" charset="0"/>
              </a:rPr>
              <a:t>nuw</a:t>
            </a:r>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nsw</a:t>
            </a:r>
            <a:r>
              <a:rPr lang="en-US" altLang="zh-CN" sz="1200" dirty="0">
                <a:latin typeface="Times New Roman" panose="02020603050405020304" charset="0"/>
                <a:cs typeface="Times New Roman" panose="02020603050405020304" charset="0"/>
              </a:rPr>
              <a:t> i64 %indvars.iv58, 1, !</a:t>
            </a:r>
            <a:r>
              <a:rPr lang="en-US" altLang="zh-CN" sz="1200" dirty="0" err="1">
                <a:latin typeface="Times New Roman" panose="02020603050405020304" charset="0"/>
                <a:cs typeface="Times New Roman" panose="02020603050405020304" charset="0"/>
              </a:rPr>
              <a:t>dbg</a:t>
            </a:r>
            <a:r>
              <a:rPr lang="en-US" altLang="zh-CN" sz="1200" dirty="0">
                <a:latin typeface="Times New Roman" panose="02020603050405020304" charset="0"/>
                <a:cs typeface="Times New Roman" panose="02020603050405020304" charset="0"/>
              </a:rPr>
              <a:t> !36</a:t>
            </a:r>
          </a:p>
          <a:p>
            <a:r>
              <a:rPr lang="en-US" altLang="zh-CN" sz="1200" dirty="0">
                <a:solidFill>
                  <a:schemeClr val="accent1"/>
                </a:solidFill>
                <a:latin typeface="Times New Roman" panose="02020603050405020304" charset="0"/>
                <a:cs typeface="Times New Roman" panose="02020603050405020304" charset="0"/>
              </a:rPr>
              <a:t>  %.not = </a:t>
            </a:r>
            <a:r>
              <a:rPr lang="en-US" altLang="zh-CN" sz="1200" dirty="0" err="1">
                <a:solidFill>
                  <a:schemeClr val="accent1"/>
                </a:solidFill>
                <a:latin typeface="Times New Roman" panose="02020603050405020304" charset="0"/>
                <a:cs typeface="Times New Roman" panose="02020603050405020304" charset="0"/>
              </a:rPr>
              <a:t>icmp</a:t>
            </a:r>
            <a:r>
              <a:rPr lang="en-US" altLang="zh-CN" sz="1200" dirty="0">
                <a:solidFill>
                  <a:schemeClr val="accent1"/>
                </a:solidFill>
                <a:latin typeface="Times New Roman" panose="02020603050405020304" charset="0"/>
                <a:cs typeface="Times New Roman" panose="02020603050405020304" charset="0"/>
              </a:rPr>
              <a:t> </a:t>
            </a:r>
            <a:r>
              <a:rPr lang="en-US" altLang="zh-CN" sz="1200" dirty="0" err="1">
                <a:solidFill>
                  <a:schemeClr val="accent1"/>
                </a:solidFill>
                <a:latin typeface="Times New Roman" panose="02020603050405020304" charset="0"/>
                <a:cs typeface="Times New Roman" panose="02020603050405020304" charset="0"/>
              </a:rPr>
              <a:t>eq</a:t>
            </a:r>
            <a:r>
              <a:rPr lang="en-US" altLang="zh-CN" sz="1200" dirty="0">
                <a:solidFill>
                  <a:schemeClr val="accent1"/>
                </a:solidFill>
                <a:latin typeface="Times New Roman" panose="02020603050405020304" charset="0"/>
                <a:cs typeface="Times New Roman" panose="02020603050405020304" charset="0"/>
              </a:rPr>
              <a:t> i64 %4, 200, !</a:t>
            </a:r>
            <a:r>
              <a:rPr lang="en-US" altLang="zh-CN" sz="1200" dirty="0" err="1">
                <a:solidFill>
                  <a:schemeClr val="accent1"/>
                </a:solidFill>
                <a:latin typeface="Times New Roman" panose="02020603050405020304" charset="0"/>
                <a:cs typeface="Times New Roman" panose="02020603050405020304" charset="0"/>
              </a:rPr>
              <a:t>dbg</a:t>
            </a:r>
            <a:r>
              <a:rPr lang="en-US" altLang="zh-CN" sz="1200" dirty="0">
                <a:solidFill>
                  <a:schemeClr val="accent1"/>
                </a:solidFill>
                <a:latin typeface="Times New Roman" panose="02020603050405020304" charset="0"/>
                <a:cs typeface="Times New Roman" panose="02020603050405020304" charset="0"/>
              </a:rPr>
              <a:t> !37</a:t>
            </a:r>
          </a:p>
          <a:p>
            <a:r>
              <a:rPr lang="en-US" altLang="zh-CN" sz="1200" dirty="0">
                <a:latin typeface="Times New Roman" panose="02020603050405020304" charset="0"/>
                <a:cs typeface="Times New Roman" panose="02020603050405020304" charset="0"/>
              </a:rPr>
              <a:t>  </a:t>
            </a:r>
            <a:r>
              <a:rPr lang="en-US" altLang="zh-CN" sz="1200" dirty="0" err="1">
                <a:latin typeface="Times New Roman" panose="02020603050405020304" charset="0"/>
                <a:cs typeface="Times New Roman" panose="02020603050405020304" charset="0"/>
              </a:rPr>
              <a:t>br</a:t>
            </a:r>
            <a:r>
              <a:rPr lang="en-US" altLang="zh-CN" sz="1200" dirty="0">
                <a:latin typeface="Times New Roman" panose="02020603050405020304" charset="0"/>
                <a:cs typeface="Times New Roman" panose="02020603050405020304" charset="0"/>
              </a:rPr>
              <a:t> i1 %.not, label %for.end28, label %for.body14, !</a:t>
            </a:r>
            <a:r>
              <a:rPr lang="en-US" altLang="zh-CN" sz="1200" dirty="0" err="1">
                <a:latin typeface="Times New Roman" panose="02020603050405020304" charset="0"/>
                <a:cs typeface="Times New Roman" panose="02020603050405020304" charset="0"/>
              </a:rPr>
              <a:t>dbg</a:t>
            </a:r>
            <a:r>
              <a:rPr lang="en-US" altLang="zh-CN" sz="1200" dirty="0">
                <a:latin typeface="Times New Roman" panose="02020603050405020304" charset="0"/>
                <a:cs typeface="Times New Roman" panose="02020603050405020304" charset="0"/>
              </a:rPr>
              <a:t> !38, !</a:t>
            </a:r>
            <a:r>
              <a:rPr lang="en-US" altLang="zh-CN" sz="1200" dirty="0" err="1">
                <a:latin typeface="Times New Roman" panose="02020603050405020304" charset="0"/>
                <a:cs typeface="Times New Roman" panose="02020603050405020304" charset="0"/>
              </a:rPr>
              <a:t>llvm.loop</a:t>
            </a:r>
            <a:r>
              <a:rPr lang="en-US" altLang="zh-CN" sz="1200" dirty="0">
                <a:latin typeface="Times New Roman" panose="02020603050405020304" charset="0"/>
                <a:cs typeface="Times New Roman" panose="02020603050405020304" charset="0"/>
              </a:rPr>
              <a:t> !39</a:t>
            </a:r>
          </a:p>
        </p:txBody>
      </p:sp>
      <p:sp>
        <p:nvSpPr>
          <p:cNvPr id="6" name="文本框 5"/>
          <p:cNvSpPr txBox="1"/>
          <p:nvPr/>
        </p:nvSpPr>
        <p:spPr>
          <a:xfrm>
            <a:off x="5012073" y="1579632"/>
            <a:ext cx="291829" cy="369332"/>
          </a:xfrm>
          <a:prstGeom prst="rect">
            <a:avLst/>
          </a:prstGeom>
          <a:noFill/>
        </p:spPr>
        <p:txBody>
          <a:bodyPr wrap="square" rtlCol="0">
            <a:spAutoFit/>
          </a:bodyPr>
          <a:lstStyle/>
          <a:p>
            <a:r>
              <a:rPr lang="en-US" altLang="zh-CN" dirty="0">
                <a:solidFill>
                  <a:srgbClr val="FF0000"/>
                </a:solidFill>
                <a:latin typeface="Times New Roman" panose="02020603050405020304" charset="0"/>
                <a:cs typeface="Times New Roman" panose="02020603050405020304" charset="0"/>
              </a:rPr>
              <a:t>j</a:t>
            </a:r>
            <a:endParaRPr lang="zh-CN" altLang="en-US" dirty="0">
              <a:solidFill>
                <a:srgbClr val="FF0000"/>
              </a:solidFill>
              <a:latin typeface="Times New Roman" panose="02020603050405020304" charset="0"/>
              <a:cs typeface="Times New Roman" panose="02020603050405020304" charset="0"/>
            </a:endParaRPr>
          </a:p>
        </p:txBody>
      </p:sp>
      <p:sp>
        <p:nvSpPr>
          <p:cNvPr id="10" name="文本框 9"/>
          <p:cNvSpPr txBox="1"/>
          <p:nvPr/>
        </p:nvSpPr>
        <p:spPr>
          <a:xfrm>
            <a:off x="5012073" y="2406060"/>
            <a:ext cx="291829" cy="369332"/>
          </a:xfrm>
          <a:prstGeom prst="rect">
            <a:avLst/>
          </a:prstGeom>
          <a:noFill/>
        </p:spPr>
        <p:txBody>
          <a:bodyPr wrap="square" rtlCol="0">
            <a:spAutoFit/>
          </a:bodyPr>
          <a:lstStyle/>
          <a:p>
            <a:r>
              <a:rPr lang="en-US" altLang="zh-CN" dirty="0" err="1">
                <a:solidFill>
                  <a:schemeClr val="accent1"/>
                </a:solidFill>
                <a:latin typeface="Times New Roman" panose="02020603050405020304" charset="0"/>
                <a:cs typeface="Times New Roman" panose="02020603050405020304" charset="0"/>
              </a:rPr>
              <a:t>i</a:t>
            </a:r>
            <a:endParaRPr lang="zh-CN" altLang="en-US" dirty="0">
              <a:solidFill>
                <a:schemeClr val="accent1"/>
              </a:solidFill>
              <a:latin typeface="Times New Roman" panose="02020603050405020304" charset="0"/>
              <a:cs typeface="Times New Roman" panose="02020603050405020304" charset="0"/>
            </a:endParaRPr>
          </a:p>
        </p:txBody>
      </p:sp>
      <p:sp>
        <p:nvSpPr>
          <p:cNvPr id="11" name="文本框 10"/>
          <p:cNvSpPr txBox="1"/>
          <p:nvPr/>
        </p:nvSpPr>
        <p:spPr>
          <a:xfrm>
            <a:off x="10923248" y="3220364"/>
            <a:ext cx="291829" cy="369332"/>
          </a:xfrm>
          <a:prstGeom prst="rect">
            <a:avLst/>
          </a:prstGeom>
          <a:noFill/>
        </p:spPr>
        <p:txBody>
          <a:bodyPr wrap="square" rtlCol="0">
            <a:spAutoFit/>
          </a:bodyPr>
          <a:lstStyle/>
          <a:p>
            <a:r>
              <a:rPr lang="en-US" altLang="zh-CN" dirty="0">
                <a:solidFill>
                  <a:srgbClr val="FF0000"/>
                </a:solidFill>
                <a:latin typeface="Times New Roman" panose="02020603050405020304" charset="0"/>
                <a:cs typeface="Times New Roman" panose="02020603050405020304" charset="0"/>
              </a:rPr>
              <a:t>j</a:t>
            </a:r>
            <a:endParaRPr lang="zh-CN" altLang="en-US" dirty="0">
              <a:solidFill>
                <a:srgbClr val="FF0000"/>
              </a:solidFill>
              <a:latin typeface="Times New Roman" panose="02020603050405020304" charset="0"/>
              <a:cs typeface="Times New Roman" panose="02020603050405020304" charset="0"/>
            </a:endParaRPr>
          </a:p>
        </p:txBody>
      </p:sp>
      <p:sp>
        <p:nvSpPr>
          <p:cNvPr id="12" name="文本框 11"/>
          <p:cNvSpPr txBox="1"/>
          <p:nvPr/>
        </p:nvSpPr>
        <p:spPr>
          <a:xfrm>
            <a:off x="10923248" y="1579632"/>
            <a:ext cx="291829" cy="369332"/>
          </a:xfrm>
          <a:prstGeom prst="rect">
            <a:avLst/>
          </a:prstGeom>
          <a:noFill/>
        </p:spPr>
        <p:txBody>
          <a:bodyPr wrap="square" rtlCol="0">
            <a:spAutoFit/>
          </a:bodyPr>
          <a:lstStyle/>
          <a:p>
            <a:r>
              <a:rPr lang="en-US" altLang="zh-CN" dirty="0">
                <a:solidFill>
                  <a:schemeClr val="accent1"/>
                </a:solidFill>
                <a:latin typeface="Times New Roman" panose="02020603050405020304" charset="0"/>
                <a:cs typeface="Times New Roman" panose="02020603050405020304" charset="0"/>
              </a:rPr>
              <a:t>i</a:t>
            </a:r>
            <a:endParaRPr lang="zh-CN" altLang="en-US" dirty="0">
              <a:solidFill>
                <a:schemeClr val="accent1"/>
              </a:solidFill>
              <a:latin typeface="Times New Roman" panose="02020603050405020304" charset="0"/>
              <a:cs typeface="Times New Roman" panose="02020603050405020304" charset="0"/>
            </a:endParaRPr>
          </a:p>
        </p:txBody>
      </p:sp>
      <p:sp>
        <p:nvSpPr>
          <p:cNvPr id="2" name="文本框 1">
            <a:extLst>
              <a:ext uri="{FF2B5EF4-FFF2-40B4-BE49-F238E27FC236}">
                <a16:creationId xmlns:a16="http://schemas.microsoft.com/office/drawing/2014/main" id="{FCE1912C-1998-D266-3A25-B1029652A1E5}"/>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7" name="图片 6">
            <a:extLst>
              <a:ext uri="{FF2B5EF4-FFF2-40B4-BE49-F238E27FC236}">
                <a16:creationId xmlns:a16="http://schemas.microsoft.com/office/drawing/2014/main" id="{46617246-2C76-BF60-D04C-59102199E14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8" name="流程图: 接点 7">
            <a:extLst>
              <a:ext uri="{FF2B5EF4-FFF2-40B4-BE49-F238E27FC236}">
                <a16:creationId xmlns:a16="http://schemas.microsoft.com/office/drawing/2014/main" id="{D61AA39E-1FF9-BC56-91A5-2E2CEC191CB4}"/>
              </a:ext>
            </a:extLst>
          </p:cNvPr>
          <p:cNvSpPr/>
          <p:nvPr/>
        </p:nvSpPr>
        <p:spPr>
          <a:xfrm>
            <a:off x="1328816" y="540141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306D21B-0E3F-9A1A-364A-1254764CC8A9}"/>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4" name="流程图: 接点 13">
            <a:extLst>
              <a:ext uri="{FF2B5EF4-FFF2-40B4-BE49-F238E27FC236}">
                <a16:creationId xmlns:a16="http://schemas.microsoft.com/office/drawing/2014/main" id="{77362210-35A3-CAC6-D390-CB754B1A157E}"/>
              </a:ext>
            </a:extLst>
          </p:cNvPr>
          <p:cNvSpPr/>
          <p:nvPr/>
        </p:nvSpPr>
        <p:spPr>
          <a:xfrm>
            <a:off x="9005494" y="5697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11F771B-C341-435D-55CE-B80CCCCA4B3D}"/>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6" name="文本框 15">
            <a:extLst>
              <a:ext uri="{FF2B5EF4-FFF2-40B4-BE49-F238E27FC236}">
                <a16:creationId xmlns:a16="http://schemas.microsoft.com/office/drawing/2014/main" id="{E41C5642-FC99-392E-EDCD-247A2006D228}"/>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文本框 5"/>
          <p:cNvSpPr txBox="1"/>
          <p:nvPr/>
        </p:nvSpPr>
        <p:spPr>
          <a:xfrm>
            <a:off x="3143672" y="476672"/>
            <a:ext cx="5827236"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分享完毕，感谢聆听！</a:t>
            </a:r>
          </a:p>
        </p:txBody>
      </p:sp>
      <p:sp>
        <p:nvSpPr>
          <p:cNvPr id="5" name="文本框 4"/>
          <p:cNvSpPr txBox="1"/>
          <p:nvPr/>
        </p:nvSpPr>
        <p:spPr>
          <a:xfrm>
            <a:off x="623392" y="1556792"/>
            <a:ext cx="10945216" cy="175432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参考文献：</a:t>
            </a:r>
            <a:endPar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 </a:t>
            </a:r>
            <a:r>
              <a:rPr lang="en-US" altLang="zh-CN" dirty="0">
                <a:solidFill>
                  <a:prstClr val="black"/>
                </a:solidFill>
                <a:latin typeface="微软雅黑" panose="020B0503020204020204" pitchFamily="34" charset="-122"/>
                <a:ea typeface="微软雅黑" panose="020B0503020204020204" pitchFamily="34" charset="-122"/>
              </a:rPr>
              <a:t> Optimizing Compilers for Modern Architectures: A Dependence-Based Approach [Book Review][J]. Computer,2002,35(4).</a:t>
            </a:r>
          </a:p>
          <a:p>
            <a:pPr lvl="0">
              <a:lnSpc>
                <a:spcPct val="150000"/>
              </a:lnSpc>
            </a:pPr>
            <a:r>
              <a:rPr lang="en-US" altLang="zh-CN" dirty="0">
                <a:solidFill>
                  <a:prstClr val="black"/>
                </a:solidFill>
                <a:latin typeface="微软雅黑" panose="020B0503020204020204" pitchFamily="34" charset="-122"/>
                <a:ea typeface="微软雅黑" panose="020B0503020204020204" pitchFamily="34" charset="-122"/>
              </a:rPr>
              <a:t>[2]</a:t>
            </a:r>
            <a:r>
              <a:rPr lang="zh-CN" altLang="en-US" dirty="0">
                <a:solidFill>
                  <a:prstClr val="black"/>
                </a:solidFill>
                <a:latin typeface="微软雅黑" panose="020B0503020204020204" pitchFamily="34" charset="-122"/>
                <a:ea typeface="微软雅黑" panose="020B0503020204020204" pitchFamily="34" charset="-122"/>
              </a:rPr>
              <a:t> </a:t>
            </a:r>
            <a:endParaRPr lang="en-US" altLang="zh-CN" dirty="0">
              <a:solidFill>
                <a:prstClr val="black"/>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360E9999-A833-C90A-F13D-87C62ADF6133}"/>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2A38CC82-7981-61D5-0B6E-2D6D98305D4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4" name="流程图: 接点 3">
            <a:extLst>
              <a:ext uri="{FF2B5EF4-FFF2-40B4-BE49-F238E27FC236}">
                <a16:creationId xmlns:a16="http://schemas.microsoft.com/office/drawing/2014/main" id="{704A61C2-DFB8-3FA7-590D-777C00660A1F}"/>
              </a:ext>
            </a:extLst>
          </p:cNvPr>
          <p:cNvSpPr/>
          <p:nvPr/>
        </p:nvSpPr>
        <p:spPr>
          <a:xfrm>
            <a:off x="1328816" y="540141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2FE38E7-9233-1783-A390-07C28D9182E4}"/>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8" name="流程图: 接点 7">
            <a:extLst>
              <a:ext uri="{FF2B5EF4-FFF2-40B4-BE49-F238E27FC236}">
                <a16:creationId xmlns:a16="http://schemas.microsoft.com/office/drawing/2014/main" id="{F5EB9846-85F0-490A-8106-579F3B37666E}"/>
              </a:ext>
            </a:extLst>
          </p:cNvPr>
          <p:cNvSpPr/>
          <p:nvPr/>
        </p:nvSpPr>
        <p:spPr>
          <a:xfrm>
            <a:off x="9005494" y="5697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38B7D855-E738-DD6C-18FC-49908582CC0F}"/>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0" name="文本框 9">
            <a:extLst>
              <a:ext uri="{FF2B5EF4-FFF2-40B4-BE49-F238E27FC236}">
                <a16:creationId xmlns:a16="http://schemas.microsoft.com/office/drawing/2014/main" id="{8C450478-0588-8435-1C84-A748DECD37E6}"/>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487fd047-300a-4d2e-a6cf-f2bfe8b68ac1}"/>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0648a694-5ff9-43af-a531-4a8db3d877d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108849" tIns="54424" rIns="108849" bIns="54424">
        <a:spAutoFit/>
      </a:bodyPr>
      <a:lstStyle>
        <a:defPPr marL="285750" indent="-285750">
          <a:lnSpc>
            <a:spcPct val="150000"/>
          </a:lnSpc>
          <a:buFont typeface="Wingdings" panose="05000000000000000000" pitchFamily="2" charset="2"/>
          <a:buChar char="l"/>
          <a:defRPr dirty="0" smtClean="0">
            <a:latin typeface="微软雅黑" panose="020B0503020204020204" pitchFamily="34" charset="-122"/>
            <a:ea typeface="微软雅黑" panose="020B0503020204020204" pitchFamily="34"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91</TotalTime>
  <Words>3049</Words>
  <Application>Microsoft Office PowerPoint</Application>
  <PresentationFormat>宽屏</PresentationFormat>
  <Paragraphs>336</Paragraphs>
  <Slides>9</Slides>
  <Notes>9</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9</vt:i4>
      </vt:variant>
    </vt:vector>
  </HeadingPairs>
  <TitlesOfParts>
    <vt:vector size="23" baseType="lpstr">
      <vt:lpstr>Times New Roman Regular</vt:lpstr>
      <vt:lpstr>等线</vt:lpstr>
      <vt:lpstr>等线 Light</vt:lpstr>
      <vt:lpstr>华文中宋</vt:lpstr>
      <vt:lpstr>微软雅黑</vt:lpstr>
      <vt:lpstr>Arial</vt:lpstr>
      <vt:lpstr>Calibri</vt:lpstr>
      <vt:lpstr>Impact</vt:lpstr>
      <vt:lpstr>Times New Roman</vt:lpstr>
      <vt:lpstr>Times New Roman Bold</vt:lpstr>
      <vt:lpstr>Wingdings</vt:lpstr>
      <vt:lpstr>Office 主题​​</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Lei Wang</cp:lastModifiedBy>
  <cp:revision>284</cp:revision>
  <dcterms:created xsi:type="dcterms:W3CDTF">2022-11-01T08:06:37Z</dcterms:created>
  <dcterms:modified xsi:type="dcterms:W3CDTF">2024-09-14T06:51:01Z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28DA364F7BE01532EE1259638D98D8A7</vt:lpwstr>
  </property>
  <property fmtid="{D5CDD505-2E9C-101B-9397-08002B2CF9AE}" pid="3" name="KSOProductBuildVer">
    <vt:lpwstr>2052-4.2.1.6793</vt:lpwstr>
  </property>
</Properties>
</file>