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4" r:id="rId2"/>
  </p:sldMasterIdLst>
  <p:notesMasterIdLst>
    <p:notesMasterId r:id="rId10"/>
  </p:notesMasterIdLst>
  <p:sldIdLst>
    <p:sldId id="263" r:id="rId3"/>
    <p:sldId id="257" r:id="rId4"/>
    <p:sldId id="269" r:id="rId5"/>
    <p:sldId id="267" r:id="rId6"/>
    <p:sldId id="279" r:id="rId7"/>
    <p:sldId id="283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79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86382" autoAdjust="0"/>
  </p:normalViewPr>
  <p:slideViewPr>
    <p:cSldViewPr snapToGrid="0">
      <p:cViewPr varScale="1">
        <p:scale>
          <a:sx n="78" d="100"/>
          <a:sy n="78" d="100"/>
        </p:scale>
        <p:origin x="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2CF4-5C76-491D-AC42-4B1286DCACC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9EFA-1D6C-4D47-BDAC-FD207C1A4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658887" y="5464966"/>
            <a:ext cx="8874224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40" normalizeH="0" baseline="0" noProof="0" dirty="0">
                <a:ln w="285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热烈欢迎各位专家领导莅临指导</a:t>
            </a:r>
            <a:endParaRPr kumimoji="0" lang="en-US" sz="4800" b="1" i="0" u="none" strike="noStrike" kern="1200" cap="none" spc="40" normalizeH="0" baseline="0" noProof="0" dirty="0">
              <a:ln w="28575"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386904" y="404664"/>
            <a:ext cx="461665" cy="15619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军民融合专题</a:t>
            </a:r>
            <a:endParaRPr kumimoji="0" lang="en-US" sz="18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4923343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0648"/>
            <a:ext cx="12192000" cy="4959343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4680" y="0"/>
            <a:ext cx="12216680" cy="714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2301404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  <p:sp>
        <p:nvSpPr>
          <p:cNvPr id="8" name="圆角矩形 2"/>
          <p:cNvSpPr/>
          <p:nvPr userDrawn="1"/>
        </p:nvSpPr>
        <p:spPr>
          <a:xfrm>
            <a:off x="2999656" y="333321"/>
            <a:ext cx="1296144" cy="462122"/>
          </a:xfrm>
          <a:prstGeom prst="roundRect">
            <a:avLst/>
          </a:prstGeom>
          <a:solidFill>
            <a:srgbClr val="C00000"/>
          </a:solidFill>
        </p:spPr>
        <p:txBody>
          <a:bodyPr wrap="square" lIns="108849" tIns="54424" rIns="108849" bIns="54424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功能测试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t11318\桌面\setwalls.ru-8387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 userDrawn="1"/>
        </p:nvSpPr>
        <p:spPr>
          <a:xfrm>
            <a:off x="7104112" y="4293096"/>
            <a:ext cx="453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敬请批评指正！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 userDrawn="1"/>
        </p:nvSpPr>
        <p:spPr>
          <a:xfrm>
            <a:off x="767408" y="83671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6" name="矩形 35"/>
          <p:cNvSpPr/>
          <p:nvPr userDrawn="1"/>
        </p:nvSpPr>
        <p:spPr>
          <a:xfrm>
            <a:off x="9637358" y="346070"/>
            <a:ext cx="2003258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分享内容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CONTENTS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23392" y="1450699"/>
            <a:ext cx="4035357" cy="4195491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5623220" y="2110419"/>
            <a:ext cx="5971437" cy="784636"/>
            <a:chOff x="1537511" y="1628159"/>
            <a:chExt cx="5971437" cy="78463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46" name="组合 45"/>
              <p:cNvGrpSpPr/>
              <p:nvPr userDrawn="1"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50" name="矩形 49"/>
                <p:cNvSpPr/>
                <p:nvPr userDrawn="1"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51" name="矩形 5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" name="矩形 51"/>
                <p:cNvSpPr/>
                <p:nvPr userDrawn="1"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48" name="椭圆 4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584932" y="1628159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前端</a:t>
              </a:r>
            </a:p>
          </p:txBody>
        </p:sp>
      </p:grpSp>
      <p:grpSp>
        <p:nvGrpSpPr>
          <p:cNvPr id="83" name="组合 82"/>
          <p:cNvGrpSpPr/>
          <p:nvPr userDrawn="1"/>
        </p:nvGrpSpPr>
        <p:grpSpPr>
          <a:xfrm>
            <a:off x="5833405" y="3179693"/>
            <a:ext cx="5985786" cy="784682"/>
            <a:chOff x="1537511" y="1628113"/>
            <a:chExt cx="5971436" cy="784682"/>
          </a:xfrm>
        </p:grpSpPr>
        <p:grpSp>
          <p:nvGrpSpPr>
            <p:cNvPr id="84" name="组合 83"/>
            <p:cNvGrpSpPr/>
            <p:nvPr userDrawn="1"/>
          </p:nvGrpSpPr>
          <p:grpSpPr>
            <a:xfrm>
              <a:off x="1537511" y="1631288"/>
              <a:ext cx="5971436" cy="781507"/>
              <a:chOff x="1537511" y="1631288"/>
              <a:chExt cx="5971437" cy="78150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928263" y="1709439"/>
                <a:ext cx="5580685" cy="625475"/>
                <a:chOff x="460127" y="312440"/>
                <a:chExt cx="5580685" cy="62547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60127" y="312440"/>
                  <a:ext cx="5356688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91" name="矩形 9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503837" y="341015"/>
                  <a:ext cx="5289540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88" name="椭圆 8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2584650" y="1628113"/>
              <a:ext cx="469913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5578135" y="4262368"/>
            <a:ext cx="6015886" cy="784682"/>
            <a:chOff x="1537511" y="1628113"/>
            <a:chExt cx="6001464" cy="784682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537511" y="1631288"/>
              <a:ext cx="6001464" cy="781507"/>
              <a:chOff x="1537511" y="1631288"/>
              <a:chExt cx="6001465" cy="78150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928263" y="1709439"/>
                <a:ext cx="5610713" cy="625475"/>
                <a:chOff x="460127" y="312440"/>
                <a:chExt cx="5610713" cy="62547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60127" y="312440"/>
                  <a:ext cx="5610713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8" name="矩形 7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03837" y="341015"/>
                  <a:ext cx="5565736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11" name="椭圆 10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635961" y="1628113"/>
              <a:ext cx="4759951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后端</a:t>
              </a: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840482" y="33391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中端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339000"/>
            <a:ext cx="2736000" cy="18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736000" y="3339000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032" y1="21498" x2="76968" y2="73941"/>
                        <a14:foregroundMark x1="48397" y1="17264" x2="44898" y2="85016"/>
                        <a14:foregroundMark x1="22449" y1="75896" x2="77259" y2="34853"/>
                        <a14:foregroundMark x1="69388" y1="25407" x2="16327" y2="61564"/>
                        <a14:foregroundMark x1="16910" y1="40717" x2="60641" y2="85342"/>
                        <a14:foregroundMark x1="76385" y1="33876" x2="79009" y2="67752"/>
                        <a14:foregroundMark x1="66764" y1="24756" x2="27988" y2="21824"/>
                        <a14:foregroundMark x1="56560" y1="40065" x2="65306" y2="35831"/>
                        <a14:backgroundMark x1="22741" y1="21173" x2="22741" y2="2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-99392"/>
            <a:ext cx="2091055" cy="18713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项目综述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-IR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-OpenMP Offload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代码自动生成工具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6712"/>
            <a:ext cx="2736000" cy="180000"/>
          </a:xfrm>
          <a:prstGeom prst="rect">
            <a:avLst/>
          </a:prstGeom>
          <a:solidFill>
            <a:srgbClr val="3A4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736000" y="836712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098432" y="467380"/>
            <a:ext cx="1093568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fld id="{2EEF1883-7A0E-4F66-9932-E581691AD397}" type="slidenum"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326765" y="3080385"/>
            <a:ext cx="553847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200">
              <a:buNone/>
            </a:pPr>
            <a:r>
              <a:rPr lang="zh-CN" altLang="en-US" sz="6000" b="1" dirty="0">
                <a:solidFill>
                  <a:srgbClr val="3A4795"/>
                </a:solidFill>
              </a:rPr>
              <a:t>循环不变量外提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8572500" y="1127699"/>
            <a:ext cx="346047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循环优化系列第五讲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5"/>
          <p:cNvSpPr>
            <a:spLocks noChangeArrowheads="1"/>
          </p:cNvSpPr>
          <p:nvPr/>
        </p:nvSpPr>
        <p:spPr bwMode="auto">
          <a:xfrm>
            <a:off x="6633508" y="4910795"/>
            <a:ext cx="193899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400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嘉宾：</a:t>
            </a:r>
            <a:r>
              <a:rPr lang="zh-CN" altLang="en-US" sz="2400" b="1" dirty="0">
                <a:solidFill>
                  <a:srgbClr val="3A4795"/>
                </a:solidFill>
                <a:latin typeface="微软雅黑" charset="0"/>
                <a:ea typeface="微软雅黑" charset="0"/>
              </a:rPr>
              <a:t>柴赟达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2C36CD-8B3E-3547-48EF-CA56D3F807CA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73FC36-62A5-7E87-2CC4-F531BEB81C9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C91E4E60-D58D-EDAB-1292-C625265CBFFE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ED97A6-5B7C-5593-1826-99AD031376C5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8964505-A9AF-CBEE-BF6C-180A3712E7D9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B7D909-42BC-3265-70F6-8CD38B287633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5E3C27-D814-9D70-AD7F-614F9F22EBAE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循环不变量外提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6837" y="1092788"/>
            <a:ext cx="177290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基础概念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</a:p>
        </p:txBody>
      </p:sp>
      <p:sp>
        <p:nvSpPr>
          <p:cNvPr id="2" name="矩形 1"/>
          <p:cNvSpPr/>
          <p:nvPr/>
        </p:nvSpPr>
        <p:spPr>
          <a:xfrm>
            <a:off x="226837" y="4731975"/>
            <a:ext cx="4286170" cy="184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合法性：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变换不能影响源程序的语义</a:t>
            </a:r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优点：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削弱计算强度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None/>
              <a:defRPr/>
            </a:pPr>
            <a:endParaRPr lang="zh-CN" altLang="en-US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7252" y="1454344"/>
            <a:ext cx="10333427" cy="78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循环不变量是指在循环迭代空间内值不发生变化的变量。由于循环不变量的值在循环的迭代空间内不发生变化，因此可将其外提到循环外仅计算一次，避免其在循环体内重复计算。</a:t>
            </a:r>
            <a:r>
              <a:rPr lang="zh-CN" altLang="zh-CN" sz="1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3286" y="2668090"/>
            <a:ext cx="4286170" cy="1156086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for (int </a:t>
            </a:r>
            <a:r>
              <a:rPr lang="en-US" altLang="zh-CN" sz="1600" kern="100" dirty="0" err="1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</a:t>
            </a: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= 1; </a:t>
            </a:r>
            <a:r>
              <a:rPr lang="en-US" altLang="zh-CN" sz="1600" kern="100" dirty="0" err="1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</a:t>
            </a: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&lt; N; </a:t>
            </a:r>
            <a:r>
              <a:rPr lang="en-US" altLang="zh-CN" sz="1600" kern="100" dirty="0" err="1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</a:t>
            </a: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++)</a:t>
            </a:r>
            <a:endParaRPr lang="zh-CN" altLang="zh-CN" sz="1600" kern="100" dirty="0">
              <a:effectLst/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      for (int j = 1; j &lt; M; </a:t>
            </a:r>
            <a:r>
              <a:rPr lang="en-US" altLang="zh-CN" sz="1600" kern="100" dirty="0" err="1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j++</a:t>
            </a: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)</a:t>
            </a:r>
            <a:endParaRPr lang="zh-CN" altLang="zh-CN" sz="1600" kern="100" dirty="0">
              <a:effectLst/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           U[</a:t>
            </a:r>
            <a:r>
              <a:rPr lang="en-US" altLang="zh-CN" sz="1600" kern="100" dirty="0" err="1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</a:t>
            </a: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] = U[</a:t>
            </a:r>
            <a:r>
              <a:rPr lang="en-US" altLang="zh-CN" sz="1600" kern="100" dirty="0" err="1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</a:t>
            </a: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] + 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W[</a:t>
            </a:r>
            <a:r>
              <a:rPr lang="en-US" altLang="zh-CN" sz="1600" kern="100" dirty="0" err="1">
                <a:solidFill>
                  <a:srgbClr val="FF0000"/>
                </a:solidFill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]*W[</a:t>
            </a:r>
            <a:r>
              <a:rPr lang="en-US" altLang="zh-CN" sz="1600" kern="100" dirty="0" err="1">
                <a:solidFill>
                  <a:srgbClr val="FF0000"/>
                </a:solidFill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i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]</a:t>
            </a: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* D[j] /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 (dt * dt)</a:t>
            </a:r>
            <a:r>
              <a:rPr lang="en-US" altLang="zh-CN" sz="1600" kern="100" dirty="0">
                <a:effectLst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;</a:t>
            </a:r>
            <a:endParaRPr lang="nn-NO" altLang="zh-CN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68807" y="2590842"/>
            <a:ext cx="3730852" cy="2264081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 T1 = 1 / (</a:t>
            </a:r>
            <a:r>
              <a:rPr lang="nn-NO" altLang="zh-CN" sz="1600" dirty="0" err="1">
                <a:latin typeface="Times New Roman" panose="02020603050405020304" charset="0"/>
                <a:cs typeface="Times New Roman" panose="02020603050405020304" charset="0"/>
              </a:rPr>
              <a:t>dt</a:t>
            </a: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 * </a:t>
            </a:r>
            <a:r>
              <a:rPr lang="nn-NO" altLang="zh-CN" sz="1600" dirty="0" err="1">
                <a:latin typeface="Times New Roman" panose="02020603050405020304" charset="0"/>
                <a:cs typeface="Times New Roman" panose="02020603050405020304" charset="0"/>
              </a:rPr>
              <a:t>dt</a:t>
            </a: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    for (</a:t>
            </a:r>
            <a:r>
              <a:rPr lang="nn-NO" altLang="zh-CN" sz="16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 i = 1; i &lt; N; i++) {</a:t>
            </a:r>
          </a:p>
          <a:p>
            <a:pPr>
              <a:lnSpc>
                <a:spcPct val="150000"/>
              </a:lnSpc>
            </a:pP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        T2 = W[i]*W[i];</a:t>
            </a:r>
          </a:p>
          <a:p>
            <a:pPr>
              <a:lnSpc>
                <a:spcPct val="150000"/>
              </a:lnSpc>
            </a:pP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        for (</a:t>
            </a:r>
            <a:r>
              <a:rPr lang="nn-NO" altLang="zh-CN" sz="1600" dirty="0" err="1"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 j = 1; j &lt; M; </a:t>
            </a:r>
            <a:r>
              <a:rPr lang="nn-NO" altLang="zh-CN" sz="1600" dirty="0" err="1">
                <a:latin typeface="Times New Roman" panose="02020603050405020304" charset="0"/>
                <a:cs typeface="Times New Roman" panose="02020603050405020304" charset="0"/>
              </a:rPr>
              <a:t>j++</a:t>
            </a: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            U[i] = U[i] + T2 * D[j] * T1;</a:t>
            </a:r>
          </a:p>
          <a:p>
            <a:pPr>
              <a:lnSpc>
                <a:spcPct val="150000"/>
              </a:lnSpc>
            </a:pPr>
            <a:r>
              <a:rPr lang="nn-NO" altLang="zh-CN" sz="16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zh-CN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09190" y="2819042"/>
            <a:ext cx="944599" cy="445631"/>
            <a:chOff x="4927716" y="2985512"/>
            <a:chExt cx="944599" cy="445631"/>
          </a:xfrm>
        </p:grpSpPr>
        <p:sp>
          <p:nvSpPr>
            <p:cNvPr id="5" name="右箭头 4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7716" y="2985512"/>
              <a:ext cx="94459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42CB59F-A5EA-EFE0-008C-BCA9836FC442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A682489-C0EE-EECB-0BA1-53791239AA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2FB4666E-6BAD-7201-579C-078F3CB5AFE3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4743E5-2FC2-AB5E-1362-5294A66B3CF6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7FB60096-F329-AB38-ED1A-A68571BA1199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E92663-8743-EF0E-3637-84DB26BFBD6C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30D07C-3A78-D73A-1C04-BAD74C763202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循环不变量外提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180" y="964054"/>
            <a:ext cx="3005536" cy="4181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编译器中的循环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不变量外提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79060" y="1508760"/>
            <a:ext cx="6342380" cy="267652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charset="0"/>
                <a:cs typeface="Times New Roman" panose="02020603050405020304" charset="0"/>
              </a:rPr>
              <a:t>[llvm@2022]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clang 1.c 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-O1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-Rpass=licm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1.c:14:20: remark: hoisting getelementptr [-Rpass=licm]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1.c:14:27: remark: hoisting getelementptr [-Rpass=licm]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U[i] = U[i] + W[i]*W[i]* D[j] / (dt * dt);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                       ^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1.c:14:27: remark: hoisting load [-Rpass=licm]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1.c:14:31: remark: hoisting fmul [-Rpass=licm]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U[i] = U[i] + W[i]*W[i]* D[j] / (dt * dt);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                              ^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1.c:14:18: remark: Moving accesses to memory location out of the loop [-Rpass=licm]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U[i] = U[i] + W[i]*W[i]* D[j] / (dt * dt);</a:t>
            </a: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            ^</a:t>
            </a:r>
          </a:p>
        </p:txBody>
      </p:sp>
      <p:sp>
        <p:nvSpPr>
          <p:cNvPr id="4" name="矩形 3"/>
          <p:cNvSpPr/>
          <p:nvPr/>
        </p:nvSpPr>
        <p:spPr>
          <a:xfrm>
            <a:off x="431165" y="1508760"/>
            <a:ext cx="3721735" cy="353822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#include &lt;stdio.h&gt;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int main() {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const int M = 256;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const int N = 256;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float U[M], W[M], D[M];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float dt = 5.0;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for (int i = 1; i &lt; N; i++) {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    U[i] = i;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    W[i] = i + 1;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    D[i] = i + 2;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for (int i = 1; i &lt; N; i++)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    for (int j = 1; j &lt; M; j++)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        U[i] = U[i] + </a:t>
            </a:r>
            <a:r>
              <a:rPr lang="pt-BR" altLang="zh-CN" sz="1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W[i]*W[i]</a:t>
            </a:r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* D[j] / (</a:t>
            </a:r>
            <a:r>
              <a:rPr lang="pt-BR" altLang="zh-CN" sz="1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dt * dt)</a:t>
            </a:r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    printf("%f", U[1]);</a:t>
            </a:r>
          </a:p>
          <a:p>
            <a:r>
              <a:rPr lang="pt-BR" altLang="zh-CN" sz="1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9015CF-FD38-8E48-ED7D-E27C470C69CD}"/>
              </a:ext>
            </a:extLst>
          </p:cNvPr>
          <p:cNvSpPr txBox="1"/>
          <p:nvPr/>
        </p:nvSpPr>
        <p:spPr>
          <a:xfrm>
            <a:off x="383937" y="6360934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3C6D23-A37C-14EF-C540-55F38DCA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20998"/>
            <a:ext cx="1182668" cy="1162430"/>
          </a:xfrm>
          <a:prstGeom prst="rect">
            <a:avLst/>
          </a:prstGeom>
        </p:spPr>
      </p:pic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D63C4D28-D76D-5902-BE9F-446E5B2BFD6C}"/>
              </a:ext>
            </a:extLst>
          </p:cNvPr>
          <p:cNvSpPr/>
          <p:nvPr/>
        </p:nvSpPr>
        <p:spPr>
          <a:xfrm>
            <a:off x="1328816" y="5413767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0D936D-357F-CFED-E6DF-C7BC434167A5}"/>
              </a:ext>
            </a:extLst>
          </p:cNvPr>
          <p:cNvSpPr txBox="1"/>
          <p:nvPr/>
        </p:nvSpPr>
        <p:spPr>
          <a:xfrm>
            <a:off x="9584588" y="256471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AF22BA8-7E47-5F6B-E3C4-201DBBF98A9F}"/>
              </a:ext>
            </a:extLst>
          </p:cNvPr>
          <p:cNvSpPr/>
          <p:nvPr/>
        </p:nvSpPr>
        <p:spPr>
          <a:xfrm>
            <a:off x="9005494" y="69327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61FA494-E3FB-46F9-0101-AF0393F71AAE}"/>
              </a:ext>
            </a:extLst>
          </p:cNvPr>
          <p:cNvSpPr txBox="1"/>
          <p:nvPr/>
        </p:nvSpPr>
        <p:spPr>
          <a:xfrm rot="19532560">
            <a:off x="2156656" y="2917485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A13289-0EDC-62B5-0DD6-CD8AB7BD44BF}"/>
              </a:ext>
            </a:extLst>
          </p:cNvPr>
          <p:cNvSpPr txBox="1"/>
          <p:nvPr/>
        </p:nvSpPr>
        <p:spPr>
          <a:xfrm rot="19456111">
            <a:off x="5562600" y="2853372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循环不变量外提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4035" y="1448435"/>
            <a:ext cx="1005586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确定循环：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计算该循环的标头（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header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）结点和支配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dominate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结点和定义（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define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）结点。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寻找循环不变语句。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找到循环的出口（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exit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）块：在循环外有后继节点（successor）的块。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找出符合以下条件的代码并进行外提：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是循环不变量。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且位于支配出口的块中。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且位于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支配循环中所有使用其计算值块的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基本块中。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且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这个变量在循环内只有一次赋值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 startAt="3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对循环采用深度优先算法，进行搜索，从候选项中选出不变量：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如果该不变量所依赖的所有不变操作都已移动，则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把它移动到preheader块里面，完成优化算法。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180" y="953259"/>
            <a:ext cx="3005536" cy="4181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编译器中的循环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不变量外提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D6C3C3-6185-FD7E-F1EB-D7308972434C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B6B4B-640D-F134-8BE0-F63871ABA5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AD7548D9-5FFC-07A5-8057-95357168D09F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CF3ACA-0E01-A88B-2FC3-82AF63CDEB5B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6C37204D-79B4-29FF-F3AC-5278B72D4281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08F2F0-2E9C-8EC9-A816-DC50FCC45D0F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D31915-39EE-9DF1-11D7-FFFE0CD44676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循环不变量外提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165" y="1050290"/>
            <a:ext cx="38030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循环不变量外提的编译器实现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1445" y="1548130"/>
            <a:ext cx="1558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示例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794510" y="1885315"/>
            <a:ext cx="2978150" cy="4100195"/>
            <a:chOff x="8623" y="3195"/>
            <a:chExt cx="4690" cy="6457"/>
          </a:xfrm>
        </p:grpSpPr>
        <p:grpSp>
          <p:nvGrpSpPr>
            <p:cNvPr id="48" name="组合 47"/>
            <p:cNvGrpSpPr/>
            <p:nvPr/>
          </p:nvGrpSpPr>
          <p:grpSpPr>
            <a:xfrm>
              <a:off x="8623" y="3540"/>
              <a:ext cx="4690" cy="6112"/>
              <a:chOff x="8623" y="3540"/>
              <a:chExt cx="4690" cy="6112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9661" y="4248"/>
                <a:ext cx="2324" cy="1047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lIns="108849" tIns="54424" rIns="108849" bIns="54424" numCol="1" spcCol="0" rtlCol="0" fromWordArt="0" anchor="ctr" anchorCtr="0" forceAA="0" compatLnSpc="1">
                <a:spAutoFit/>
              </a:bodyPr>
              <a:lstStyle/>
              <a:p>
                <a:pPr lvl="0"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x = y + 1</a:t>
                </a:r>
              </a:p>
              <a:p>
                <a:pPr lvl="0"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...</a:t>
                </a: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8623" y="5797"/>
                <a:ext cx="1530" cy="1047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lIns="108849" tIns="54424" rIns="108849" bIns="54424" numCol="1" spcCol="0" rtlCol="0" fromWordArt="0" anchor="ctr" anchorCtr="0" forceAA="0" compatLnSpc="1">
                <a:spAutoFit/>
              </a:bodyPr>
              <a:lstStyle/>
              <a:p>
                <a:pPr lvl="0"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 = 2</a:t>
                </a:r>
              </a:p>
              <a:p>
                <a:pPr lvl="0"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...</a:t>
                </a: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1394" y="5797"/>
                <a:ext cx="1530" cy="1047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lIns="108849" tIns="54424" rIns="108849" bIns="54424" numCol="1" spcCol="0" rtlCol="0" fromWordArt="0" anchor="ctr" anchorCtr="0" forceAA="0" compatLnSpc="1">
                <a:spAutoFit/>
              </a:bodyPr>
              <a:lstStyle/>
              <a:p>
                <a:pPr lvl="0"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 = 3</a:t>
                </a:r>
              </a:p>
              <a:p>
                <a:pPr lvl="0"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...</a:t>
                </a: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9863" y="7347"/>
                <a:ext cx="1919" cy="1047"/>
              </a:xfrm>
              <a:prstGeom prst="round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Overflow="overflow" horzOverflow="overflow" vert="horz" wrap="square" lIns="108849" tIns="54424" rIns="108849" bIns="54424" numCol="1" spcCol="0" rtlCol="0" fromWordArt="0" anchor="ctr" anchorCtr="0" forceAA="0" compatLnSpc="1">
                <a:spAutoFit/>
              </a:bodyPr>
              <a:lstStyle/>
              <a:p>
                <a:pPr lvl="0"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z = x + 1</a:t>
                </a:r>
              </a:p>
              <a:p>
                <a:pPr lvl="0"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...</a:t>
                </a:r>
              </a:p>
            </p:txBody>
          </p:sp>
          <p:cxnSp>
            <p:nvCxnSpPr>
              <p:cNvPr id="13" name="直接箭头连接符 12"/>
              <p:cNvCxnSpPr>
                <a:stCxn id="6" idx="2"/>
                <a:endCxn id="7" idx="0"/>
              </p:cNvCxnSpPr>
              <p:nvPr/>
            </p:nvCxnSpPr>
            <p:spPr>
              <a:xfrm flipH="1">
                <a:off x="9388" y="5295"/>
                <a:ext cx="1435" cy="50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6" idx="2"/>
                <a:endCxn id="8" idx="0"/>
              </p:cNvCxnSpPr>
              <p:nvPr/>
            </p:nvCxnSpPr>
            <p:spPr>
              <a:xfrm>
                <a:off x="10823" y="5295"/>
                <a:ext cx="1336" cy="50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7" idx="2"/>
                <a:endCxn id="12" idx="0"/>
              </p:cNvCxnSpPr>
              <p:nvPr/>
            </p:nvCxnSpPr>
            <p:spPr>
              <a:xfrm>
                <a:off x="9388" y="6844"/>
                <a:ext cx="1435" cy="50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stCxn id="8" idx="2"/>
                <a:endCxn id="12" idx="0"/>
              </p:cNvCxnSpPr>
              <p:nvPr/>
            </p:nvCxnSpPr>
            <p:spPr>
              <a:xfrm flipH="1">
                <a:off x="10823" y="6844"/>
                <a:ext cx="1336" cy="503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肘形连接符 18"/>
              <p:cNvCxnSpPr/>
              <p:nvPr/>
            </p:nvCxnSpPr>
            <p:spPr>
              <a:xfrm rot="16200000" flipV="1">
                <a:off x="8773" y="6295"/>
                <a:ext cx="4161" cy="62"/>
              </a:xfrm>
              <a:prstGeom prst="bentConnector5">
                <a:avLst>
                  <a:gd name="adj1" fmla="val -7462"/>
                  <a:gd name="adj2" fmla="val -4007258"/>
                  <a:gd name="adj3" fmla="val 109024"/>
                </a:avLst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10823" y="8396"/>
                <a:ext cx="0" cy="102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0885" y="9169"/>
                <a:ext cx="118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微软雅黑" charset="0"/>
                    <a:ea typeface="微软雅黑" charset="0"/>
                  </a:rPr>
                  <a:t>exit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1985" y="4246"/>
                <a:ext cx="132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微软雅黑" charset="0"/>
                    <a:ea typeface="微软雅黑" charset="0"/>
                  </a:rPr>
                  <a:t>header</a:t>
                </a:r>
              </a:p>
            </p:txBody>
          </p:sp>
          <p:cxnSp>
            <p:nvCxnSpPr>
              <p:cNvPr id="47" name="直接箭头连接符 46"/>
              <p:cNvCxnSpPr/>
              <p:nvPr/>
            </p:nvCxnSpPr>
            <p:spPr>
              <a:xfrm flipV="1">
                <a:off x="10822" y="3540"/>
                <a:ext cx="0" cy="706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/>
            <p:cNvSpPr txBox="1"/>
            <p:nvPr/>
          </p:nvSpPr>
          <p:spPr>
            <a:xfrm>
              <a:off x="10823" y="3195"/>
              <a:ext cx="118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" charset="0"/>
                  <a:ea typeface="微软雅黑" charset="0"/>
                </a:rPr>
                <a:t>start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496175" y="1498600"/>
            <a:ext cx="2945130" cy="4606290"/>
            <a:chOff x="14321" y="2384"/>
            <a:chExt cx="4638" cy="7254"/>
          </a:xfrm>
        </p:grpSpPr>
        <p:grpSp>
          <p:nvGrpSpPr>
            <p:cNvPr id="51" name="组合 50"/>
            <p:cNvGrpSpPr/>
            <p:nvPr/>
          </p:nvGrpSpPr>
          <p:grpSpPr>
            <a:xfrm>
              <a:off x="14321" y="2384"/>
              <a:ext cx="3933" cy="7254"/>
              <a:chOff x="9060" y="2398"/>
              <a:chExt cx="3933" cy="7254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9060" y="4711"/>
                <a:ext cx="3933" cy="4941"/>
                <a:chOff x="9060" y="4711"/>
                <a:chExt cx="3933" cy="4941"/>
              </a:xfrm>
            </p:grpSpPr>
            <p:sp>
              <p:nvSpPr>
                <p:cNvPr id="53" name="圆角矩形 52"/>
                <p:cNvSpPr/>
                <p:nvPr/>
              </p:nvSpPr>
              <p:spPr>
                <a:xfrm>
                  <a:off x="9825" y="4895"/>
                  <a:ext cx="1957" cy="617"/>
                </a:xfrm>
                <a:prstGeom prst="round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lIns="108849" tIns="54424" rIns="108849" bIns="54424" numCol="1" spcCol="0" rtlCol="0" fromWordArt="0" anchor="ctr" anchorCtr="0" forceAA="0" compatLnSpc="1">
                  <a:spAutoFit/>
                </a:bodyPr>
                <a:lstStyle/>
                <a:p>
                  <a:pPr lvl="0" algn="ctr">
                    <a:lnSpc>
                      <a:spcPct val="100000"/>
                    </a:lnSpc>
                    <a:buClrTx/>
                    <a:buSzTx/>
                    <a:buFontTx/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...</a:t>
                  </a:r>
                </a:p>
              </p:txBody>
            </p:sp>
            <p:sp>
              <p:nvSpPr>
                <p:cNvPr id="54" name="圆角矩形 53"/>
                <p:cNvSpPr/>
                <p:nvPr/>
              </p:nvSpPr>
              <p:spPr>
                <a:xfrm>
                  <a:off x="9060" y="6099"/>
                  <a:ext cx="1530" cy="1047"/>
                </a:xfrm>
                <a:prstGeom prst="round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lIns="108849" tIns="54424" rIns="108849" bIns="54424" numCol="1" spcCol="0" rtlCol="0" fromWordArt="0" anchor="ctr" anchorCtr="0" forceAA="0" compatLnSpc="1">
                  <a:spAutoFit/>
                </a:bodyPr>
                <a:lstStyle/>
                <a:p>
                  <a:pPr lvl="0" algn="ctr">
                    <a:lnSpc>
                      <a:spcPct val="100000"/>
                    </a:lnSpc>
                    <a:buClrTx/>
                    <a:buSzTx/>
                    <a:buFontTx/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a = 2</a:t>
                  </a:r>
                </a:p>
                <a:p>
                  <a:pPr lvl="0" algn="ctr">
                    <a:lnSpc>
                      <a:spcPct val="100000"/>
                    </a:lnSpc>
                    <a:buClrTx/>
                    <a:buSzTx/>
                    <a:buFontTx/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...</a:t>
                  </a:r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11118" y="6082"/>
                  <a:ext cx="1530" cy="1047"/>
                </a:xfrm>
                <a:prstGeom prst="round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lIns="108849" tIns="54424" rIns="108849" bIns="54424" numCol="1" spcCol="0" rtlCol="0" fromWordArt="0" anchor="ctr" anchorCtr="0" forceAA="0" compatLnSpc="1">
                  <a:spAutoFit/>
                </a:bodyPr>
                <a:lstStyle/>
                <a:p>
                  <a:pPr lvl="0" algn="ctr">
                    <a:lnSpc>
                      <a:spcPct val="100000"/>
                    </a:lnSpc>
                    <a:buClrTx/>
                    <a:buSzTx/>
                    <a:buFontTx/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a = 3</a:t>
                  </a:r>
                </a:p>
                <a:p>
                  <a:pPr lvl="0" algn="ctr">
                    <a:lnSpc>
                      <a:spcPct val="100000"/>
                    </a:lnSpc>
                    <a:buClrTx/>
                    <a:buSzTx/>
                    <a:buFontTx/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...</a:t>
                  </a: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9863" y="7677"/>
                  <a:ext cx="1919" cy="660"/>
                </a:xfrm>
                <a:prstGeom prst="roundRect">
                  <a:avLst/>
                </a:prstGeom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lIns="108849" tIns="54424" rIns="108849" bIns="54424" numCol="1" spcCol="0" rtlCol="0" fromWordArt="0" anchor="ctr" anchorCtr="0" forceAA="0" compatLnSpc="1">
                  <a:spAutoFit/>
                </a:bodyPr>
                <a:lstStyle/>
                <a:p>
                  <a:pPr lvl="0" algn="ctr">
                    <a:lnSpc>
                      <a:spcPct val="100000"/>
                    </a:lnSpc>
                    <a:buClrTx/>
                    <a:buSzTx/>
                    <a:buFontTx/>
                  </a:pPr>
                  <a:r>
                    <a:rPr lang="en-US" altLang="zh-CN" sz="16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...</a:t>
                  </a:r>
                </a:p>
              </p:txBody>
            </p:sp>
            <p:cxnSp>
              <p:nvCxnSpPr>
                <p:cNvPr id="57" name="直接箭头连接符 56"/>
                <p:cNvCxnSpPr>
                  <a:endCxn id="54" idx="0"/>
                </p:cNvCxnSpPr>
                <p:nvPr/>
              </p:nvCxnSpPr>
              <p:spPr>
                <a:xfrm flipH="1">
                  <a:off x="9825" y="5534"/>
                  <a:ext cx="976" cy="565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/>
                <p:cNvCxnSpPr>
                  <a:stCxn id="53" idx="2"/>
                  <a:endCxn id="55" idx="0"/>
                </p:cNvCxnSpPr>
                <p:nvPr/>
              </p:nvCxnSpPr>
              <p:spPr>
                <a:xfrm>
                  <a:off x="10804" y="5512"/>
                  <a:ext cx="1079" cy="570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/>
                <p:cNvCxnSpPr>
                  <a:stCxn id="54" idx="2"/>
                  <a:endCxn id="56" idx="0"/>
                </p:cNvCxnSpPr>
                <p:nvPr/>
              </p:nvCxnSpPr>
              <p:spPr>
                <a:xfrm>
                  <a:off x="9825" y="7146"/>
                  <a:ext cx="998" cy="531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/>
                <p:cNvCxnSpPr>
                  <a:stCxn id="55" idx="2"/>
                  <a:endCxn id="56" idx="0"/>
                </p:cNvCxnSpPr>
                <p:nvPr/>
              </p:nvCxnSpPr>
              <p:spPr>
                <a:xfrm flipH="1">
                  <a:off x="10823" y="7129"/>
                  <a:ext cx="1060" cy="548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肘形连接符 60"/>
                <p:cNvCxnSpPr/>
                <p:nvPr/>
              </p:nvCxnSpPr>
              <p:spPr>
                <a:xfrm rot="16200000" flipV="1">
                  <a:off x="9082" y="6611"/>
                  <a:ext cx="3512" cy="81"/>
                </a:xfrm>
                <a:prstGeom prst="bentConnector5">
                  <a:avLst>
                    <a:gd name="adj1" fmla="val -10492"/>
                    <a:gd name="adj2" fmla="val -2503086"/>
                    <a:gd name="adj3" fmla="val 110692"/>
                  </a:avLst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/>
                <p:cNvCxnSpPr>
                  <a:stCxn id="56" idx="2"/>
                </p:cNvCxnSpPr>
                <p:nvPr/>
              </p:nvCxnSpPr>
              <p:spPr>
                <a:xfrm>
                  <a:off x="10823" y="8337"/>
                  <a:ext cx="0" cy="1081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文本框 62"/>
                <p:cNvSpPr txBox="1"/>
                <p:nvPr/>
              </p:nvSpPr>
              <p:spPr>
                <a:xfrm>
                  <a:off x="10885" y="9169"/>
                  <a:ext cx="1183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exit</a:t>
                  </a: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11665" y="4711"/>
                  <a:ext cx="1328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>
                      <a:latin typeface="微软雅黑" charset="0"/>
                      <a:ea typeface="微软雅黑" charset="0"/>
                    </a:rPr>
                    <a:t>header</a:t>
                  </a:r>
                </a:p>
              </p:txBody>
            </p:sp>
          </p:grpSp>
          <p:sp>
            <p:nvSpPr>
              <p:cNvPr id="66" name="文本框 65"/>
              <p:cNvSpPr txBox="1"/>
              <p:nvPr/>
            </p:nvSpPr>
            <p:spPr>
              <a:xfrm>
                <a:off x="10885" y="2398"/>
                <a:ext cx="118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微软雅黑" charset="0"/>
                    <a:ea typeface="微软雅黑" charset="0"/>
                  </a:rPr>
                  <a:t>start</a:t>
                </a:r>
              </a:p>
            </p:txBody>
          </p:sp>
        </p:grpSp>
        <p:sp>
          <p:nvSpPr>
            <p:cNvPr id="67" name="圆角矩形 66"/>
            <p:cNvSpPr/>
            <p:nvPr/>
          </p:nvSpPr>
          <p:spPr>
            <a:xfrm>
              <a:off x="14903" y="3165"/>
              <a:ext cx="2324" cy="1047"/>
            </a:xfrm>
            <a:prstGeom prst="roundRect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overflow" horzOverflow="overflow" vert="horz" wrap="square" lIns="108849" tIns="54424" rIns="108849" bIns="54424" numCol="1" spcCol="0" rtlCol="0" fromWordArt="0" anchor="ctr" anchorCtr="0" forceAA="0" compatLnSpc="1">
              <a:spAutoFit/>
            </a:bodyPr>
            <a:lstStyle/>
            <a:p>
              <a:pPr lvl="0" algn="ctr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x = y + 1</a:t>
              </a:r>
            </a:p>
            <a:p>
              <a:pPr lvl="0" algn="ctr">
                <a:lnSpc>
                  <a:spcPct val="100000"/>
                </a:lnSpc>
                <a:buClrTx/>
                <a:buSzTx/>
                <a:buFontTx/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z = x + 1</a:t>
              </a:r>
            </a:p>
          </p:txBody>
        </p:sp>
        <p:cxnSp>
          <p:nvCxnSpPr>
            <p:cNvPr id="68" name="直接箭头连接符 67"/>
            <p:cNvCxnSpPr>
              <a:stCxn id="67" idx="0"/>
            </p:cNvCxnSpPr>
            <p:nvPr/>
          </p:nvCxnSpPr>
          <p:spPr>
            <a:xfrm flipV="1">
              <a:off x="16065" y="2487"/>
              <a:ext cx="0" cy="67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7" idx="2"/>
              <a:endCxn id="53" idx="0"/>
            </p:cNvCxnSpPr>
            <p:nvPr/>
          </p:nvCxnSpPr>
          <p:spPr>
            <a:xfrm>
              <a:off x="16065" y="4212"/>
              <a:ext cx="0" cy="66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17144" y="2993"/>
              <a:ext cx="181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微软雅黑" charset="0"/>
                  <a:ea typeface="微软雅黑" charset="0"/>
                </a:rPr>
                <a:t>preheader</a:t>
              </a:r>
            </a:p>
          </p:txBody>
        </p:sp>
      </p:grpSp>
      <p:sp>
        <p:nvSpPr>
          <p:cNvPr id="72" name="右箭头 71"/>
          <p:cNvSpPr/>
          <p:nvPr/>
        </p:nvSpPr>
        <p:spPr>
          <a:xfrm>
            <a:off x="6212840" y="3837940"/>
            <a:ext cx="449580" cy="201930"/>
          </a:xfrm>
          <a:prstGeom prst="rightArrow">
            <a:avLst/>
          </a:prstGeom>
          <a:solidFill>
            <a:srgbClr val="3A4795"/>
          </a:solidFill>
          <a:ln>
            <a:solidFill>
              <a:srgbClr val="3A4795"/>
            </a:solidFill>
          </a:ln>
        </p:spPr>
        <p:txBody>
          <a:bodyPr wrap="square" lIns="108849" tIns="54424" rIns="108849" bIns="54424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5145" y="6024245"/>
            <a:ext cx="34182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（ 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x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= 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y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 中 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</a:rPr>
              <a:t>y</a:t>
            </a:r>
            <a:r>
              <a:rPr lang="zh-CN" altLang="en-US" sz="1400">
                <a:latin typeface="微软雅黑" charset="0"/>
                <a:ea typeface="微软雅黑" charset="0"/>
                <a:cs typeface="微软雅黑" charset="0"/>
              </a:rPr>
              <a:t> 的定义在循环之外）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3EDA84-BEAA-B73A-FB9A-7D14764DB0F3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958A2B-DE54-AF1B-8150-01D8E48C61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BD462108-DBBB-C202-B75B-A447173EECF2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9B291E-5141-6A07-7FED-AF2931DAE6BE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B5538412-A905-95E5-D290-487DA9830E24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D65C66-9FF4-C09D-AB02-BAF0E8ABAFCB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DE3B197-D72F-7090-39F2-BCEE2CCBC6A9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循环不变量外提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0165" y="1050290"/>
            <a:ext cx="38030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None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循环不变量外提的编译器实现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1445" y="1548130"/>
            <a:ext cx="1829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中间代码示例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6065" y="2157095"/>
            <a:ext cx="4721225" cy="2676525"/>
          </a:xfrm>
          <a:prstGeom prst="rect">
            <a:avLst/>
          </a:prstGeom>
          <a:noFill/>
          <a:ln>
            <a:solidFill>
              <a:srgbClr val="3A4795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define void @func(i32 </a:t>
            </a:r>
            <a:r>
              <a:rPr lang="zh-CN" altLang="en-US" sz="1400">
                <a:highlight>
                  <a:srgbClr val="FFFF00"/>
                </a:highlight>
                <a:latin typeface="微软雅黑" charset="0"/>
                <a:ea typeface="微软雅黑" charset="0"/>
              </a:rPr>
              <a:t>%i</a:t>
            </a:r>
            <a:r>
              <a:rPr lang="zh-CN" altLang="en-US" sz="1400">
                <a:latin typeface="微软雅黑" charset="0"/>
                <a:ea typeface="微软雅黑" charset="0"/>
              </a:rPr>
              <a:t>) {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Entry: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 br label %Loop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Loop: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 %j = phi i32 [ 0, %Entry ], [ %</a:t>
            </a:r>
            <a:r>
              <a:rPr lang="en-US" altLang="zh-CN" sz="1400">
                <a:latin typeface="微软雅黑" charset="0"/>
                <a:ea typeface="微软雅黑" charset="0"/>
              </a:rPr>
              <a:t>Sum</a:t>
            </a:r>
            <a:r>
              <a:rPr lang="zh-CN" altLang="en-US" sz="1400">
                <a:latin typeface="微软雅黑" charset="0"/>
                <a:ea typeface="微软雅黑" charset="0"/>
              </a:rPr>
              <a:t>, %Loop ]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</a:t>
            </a:r>
            <a:r>
              <a:rPr lang="zh-CN" altLang="en-US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 %loopinvar =</a:t>
            </a:r>
            <a:r>
              <a:rPr lang="en-US" altLang="zh-CN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 add</a:t>
            </a:r>
            <a:r>
              <a:rPr lang="zh-CN" altLang="en-US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 i32 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%i</a:t>
            </a:r>
            <a:r>
              <a:rPr lang="zh-CN" altLang="en-US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, </a:t>
            </a:r>
            <a:r>
              <a:rPr lang="en-US" altLang="zh-CN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12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 %</a:t>
            </a:r>
            <a:r>
              <a:rPr lang="en-US" altLang="zh-CN" sz="1400">
                <a:latin typeface="微软雅黑" charset="0"/>
                <a:ea typeface="微软雅黑" charset="0"/>
              </a:rPr>
              <a:t>Sum</a:t>
            </a:r>
            <a:r>
              <a:rPr lang="zh-CN" altLang="en-US" sz="1400">
                <a:latin typeface="微软雅黑" charset="0"/>
                <a:ea typeface="微软雅黑" charset="0"/>
              </a:rPr>
              <a:t> = add i32 %j, %loopinvar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 %cond = icmp eq i32 %</a:t>
            </a:r>
            <a:r>
              <a:rPr lang="en-US" altLang="zh-CN" sz="1400">
                <a:latin typeface="微软雅黑" charset="0"/>
                <a:ea typeface="微软雅黑" charset="0"/>
              </a:rPr>
              <a:t>Sum</a:t>
            </a:r>
            <a:r>
              <a:rPr lang="zh-CN" altLang="en-US" sz="1400">
                <a:latin typeface="微软雅黑" charset="0"/>
                <a:ea typeface="微软雅黑" charset="0"/>
              </a:rPr>
              <a:t>, 0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 br i1 %cond, label %Exit, label %Loop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Exit:            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      ret void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35725" y="1510665"/>
            <a:ext cx="5514975" cy="3538220"/>
          </a:xfrm>
          <a:prstGeom prst="rect">
            <a:avLst/>
          </a:prstGeom>
          <a:noFill/>
          <a:ln>
            <a:solidFill>
              <a:srgbClr val="3A4795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charset="0"/>
                <a:ea typeface="微软雅黑" charset="0"/>
              </a:rPr>
              <a:t>define void @func(i32 </a:t>
            </a:r>
            <a:r>
              <a:rPr lang="zh-CN" altLang="en-US" sz="1400">
                <a:highlight>
                  <a:srgbClr val="FFFF00"/>
                </a:highlight>
                <a:latin typeface="微软雅黑" charset="0"/>
                <a:ea typeface="微软雅黑" charset="0"/>
              </a:rPr>
              <a:t>%i</a:t>
            </a:r>
            <a:r>
              <a:rPr lang="zh-CN" altLang="en-US" sz="1400">
                <a:latin typeface="微软雅黑" charset="0"/>
                <a:ea typeface="微软雅黑" charset="0"/>
              </a:rPr>
              <a:t>) {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Entry: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</a:t>
            </a:r>
            <a:r>
              <a:rPr lang="zh-CN" altLang="en-US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%loopinvar = </a:t>
            </a:r>
            <a:r>
              <a:rPr lang="en-US" altLang="zh-CN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add</a:t>
            </a:r>
            <a:r>
              <a:rPr lang="zh-CN" altLang="en-US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 i32 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%i</a:t>
            </a:r>
            <a:r>
              <a:rPr lang="zh-CN" altLang="en-US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, 1</a:t>
            </a:r>
            <a:r>
              <a:rPr lang="en-US" altLang="zh-CN" sz="1400">
                <a:solidFill>
                  <a:srgbClr val="FF0000"/>
                </a:solidFill>
                <a:latin typeface="微软雅黑" charset="0"/>
                <a:ea typeface="微软雅黑" charset="0"/>
              </a:rPr>
              <a:t>2</a:t>
            </a:r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br label %Loop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Loop:                                             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; preds = %Loop, %Entry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%j = phi i32 [ 0, %Entry ], [ %</a:t>
            </a:r>
            <a:r>
              <a:rPr lang="en-US" altLang="zh-CN" sz="1400">
                <a:latin typeface="微软雅黑" charset="0"/>
                <a:ea typeface="微软雅黑" charset="0"/>
              </a:rPr>
              <a:t>Sum</a:t>
            </a:r>
            <a:r>
              <a:rPr lang="zh-CN" altLang="en-US" sz="1400">
                <a:latin typeface="微软雅黑" charset="0"/>
                <a:ea typeface="微软雅黑" charset="0"/>
              </a:rPr>
              <a:t>, %Loop ]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%</a:t>
            </a:r>
            <a:r>
              <a:rPr lang="en-US" altLang="zh-CN" sz="1400">
                <a:latin typeface="微软雅黑" charset="0"/>
                <a:ea typeface="微软雅黑" charset="0"/>
              </a:rPr>
              <a:t>Sum</a:t>
            </a:r>
            <a:r>
              <a:rPr lang="zh-CN" altLang="en-US" sz="1400">
                <a:latin typeface="微软雅黑" charset="0"/>
                <a:ea typeface="微软雅黑" charset="0"/>
              </a:rPr>
              <a:t> = add i32 %j, %loopinvar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%cond = icmp eq i32 %</a:t>
            </a:r>
            <a:r>
              <a:rPr lang="en-US" altLang="zh-CN" sz="1400">
                <a:latin typeface="微软雅黑" charset="0"/>
                <a:ea typeface="微软雅黑" charset="0"/>
              </a:rPr>
              <a:t>Sum</a:t>
            </a:r>
            <a:r>
              <a:rPr lang="zh-CN" altLang="en-US" sz="1400">
                <a:latin typeface="微软雅黑" charset="0"/>
                <a:ea typeface="微软雅黑" charset="0"/>
              </a:rPr>
              <a:t>, 0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br i1 %cond, label %Exit, label %Loop</a:t>
            </a:r>
          </a:p>
          <a:p>
            <a:endParaRPr lang="zh-CN" altLang="en-US" sz="1400">
              <a:latin typeface="微软雅黑" charset="0"/>
              <a:ea typeface="微软雅黑" charset="0"/>
            </a:endParaRP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Exit:                                             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; preds = %Loop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  ret void</a:t>
            </a:r>
          </a:p>
          <a:p>
            <a:r>
              <a:rPr lang="zh-CN" altLang="en-US" sz="1400">
                <a:latin typeface="微软雅黑" charset="0"/>
                <a:ea typeface="微软雅黑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09190" y="2819042"/>
            <a:ext cx="944599" cy="445631"/>
            <a:chOff x="4927716" y="2985512"/>
            <a:chExt cx="944599" cy="445631"/>
          </a:xfrm>
        </p:grpSpPr>
        <p:sp>
          <p:nvSpPr>
            <p:cNvPr id="10" name="右箭头 9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7716" y="2985512"/>
              <a:ext cx="94459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0A17AB9-1490-47D5-7521-737889CCEEC5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4ADA36-B65E-D7D2-C309-F2D85CF8EF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FF7425EF-6A58-9C07-EA4E-27D9FEB0EF07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799A93-5D59-90F2-4A68-32DB7E66E8B6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1DD099A9-A87F-87CD-21E2-2E618465624B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69E6CB-0FC0-46D9-3EF9-D8A34F696920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4290AA-9E74-A72F-5D3C-CC8F61E6B7D7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43672" y="476672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分享完毕，感谢聆听！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3392" y="1556792"/>
            <a:ext cx="1094521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参考文献：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[1]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Optimizing Compilers for Modern Architectures: A Dependence-Based Approach [Book Review][J]. Computer,2002,35(4).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多伦多大学cscd70编译原理课程课件。https://www.slidestalk.com/u70/Lecture5LICMandStrengthReduction0208201837108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 https://web.cs.wpi.edu/~kal/PLT/PLT10.2.1.html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[4] https://learning.oreilly.com/library/view/llvm-essentials/9781785280801/ch05.html#ch05lvl1sec35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828287-6488-EB0D-E7BF-481D722E0648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E4DC57-D2FA-1EA5-148D-E1AF1399A9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DB497224-7DDA-1F97-9CC3-020D80D193EF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11861A-5E96-B7F9-2C31-87B8CD9296BA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04BD684-8277-E961-AB26-327F3559871E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A11D33-FD2E-9751-01FA-6817EC98B52B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1CDBE7-9B3F-EAC4-9A34-D339AEB6709A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108849" tIns="54424" rIns="108849" bIns="54424">
        <a:spAutoFit/>
      </a:bodyPr>
      <a:lstStyle>
        <a:defPPr marL="285750" indent="-285750">
          <a:lnSpc>
            <a:spcPct val="150000"/>
          </a:lnSpc>
          <a:buFont typeface="Wingdings" panose="05000000000000000000" pitchFamily="2" charset="2"/>
          <a:buChar char="l"/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宽屏</PresentationFormat>
  <Paragraphs>189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华文中宋</vt:lpstr>
      <vt:lpstr>微软雅黑</vt:lpstr>
      <vt:lpstr>Arial</vt:lpstr>
      <vt:lpstr>Calibri</vt:lpstr>
      <vt:lpstr>Impact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Lei Wang</cp:lastModifiedBy>
  <cp:revision>414</cp:revision>
  <dcterms:created xsi:type="dcterms:W3CDTF">2022-11-14T09:39:30Z</dcterms:created>
  <dcterms:modified xsi:type="dcterms:W3CDTF">2024-09-14T06:50:25Z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28DA364F7BE01532EE1259638D98D8A7</vt:lpwstr>
  </property>
  <property fmtid="{D5CDD505-2E9C-101B-9397-08002B2CF9AE}" pid="3" name="KSOProductBuildVer">
    <vt:lpwstr>2052-4.2.1.6793</vt:lpwstr>
  </property>
</Properties>
</file>