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  <p:sldMasterId id="2147483674" r:id="rId3"/>
  </p:sldMasterIdLst>
  <p:notesMasterIdLst>
    <p:notesMasterId r:id="rId9"/>
  </p:notesMasterIdLst>
  <p:sldIdLst>
    <p:sldId id="263" r:id="rId4"/>
    <p:sldId id="257" r:id="rId5"/>
    <p:sldId id="276" r:id="rId6"/>
    <p:sldId id="282" r:id="rId7"/>
    <p:sldId id="266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c" initials="m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4795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08" autoAdjust="0"/>
    <p:restoredTop sz="76224" autoAdjust="0"/>
  </p:normalViewPr>
  <p:slideViewPr>
    <p:cSldViewPr snapToGrid="0">
      <p:cViewPr varScale="1">
        <p:scale>
          <a:sx n="79" d="100"/>
          <a:sy n="79" d="100"/>
        </p:scale>
        <p:origin x="24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commentAuthors" Target="commentAuthors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Wnidows\Desktop\&#27979;&#35797;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zh-CN" altLang="en-US" sz="1600" dirty="0"/>
              <a:t>运行时间</a:t>
            </a:r>
            <a:r>
              <a:rPr lang="en-US" altLang="zh-CN" sz="1600" dirty="0"/>
              <a:t>(us)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Sheet1!$A$3</c:f>
              <c:strCache>
                <c:ptCount val="1"/>
                <c:pt idx="0">
                  <c:v>运行时间(us)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3A479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C5A-413D-A165-97E71B04313F}"/>
              </c:ext>
            </c:extLst>
          </c:dPt>
          <c:dPt>
            <c:idx val="1"/>
            <c:invertIfNegative val="0"/>
            <c:bubble3D val="0"/>
            <c:spPr>
              <a:solidFill>
                <a:srgbClr val="3A479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2-2C5A-413D-A165-97E71B04313F}"/>
              </c:ext>
            </c:extLst>
          </c:dPt>
          <c:cat>
            <c:strRef>
              <c:f>Sheet1!$B$2:$C$2</c:f>
              <c:strCache>
                <c:ptCount val="2"/>
                <c:pt idx="0">
                  <c:v>优化前</c:v>
                </c:pt>
                <c:pt idx="1">
                  <c:v>优化后</c:v>
                </c:pt>
              </c:strCache>
            </c:strRef>
          </c:cat>
          <c:val>
            <c:numRef>
              <c:f>Sheet1!$B$3:$C$3</c:f>
              <c:numCache>
                <c:formatCode>General</c:formatCode>
                <c:ptCount val="2"/>
                <c:pt idx="0">
                  <c:v>838</c:v>
                </c:pt>
                <c:pt idx="1">
                  <c:v>443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2C5A-413D-A165-97E71B04313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01852256"/>
        <c:axId val="1401857664"/>
      </c:barChart>
      <c:catAx>
        <c:axId val="140185225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01857664"/>
        <c:crosses val="autoZero"/>
        <c:auto val="1"/>
        <c:lblAlgn val="ctr"/>
        <c:lblOffset val="100"/>
        <c:noMultiLvlLbl val="0"/>
      </c:catAx>
      <c:valAx>
        <c:axId val="1401857664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0185225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B392CF4-5C76-491D-AC42-4B1286DCACC7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09EFA-1D6C-4D47-BDAC-FD207C1A4D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18F03C3-53C1-4F10-8DAF-D1F318E96C6E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3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248637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9B0EEB6-161F-46A1-A30A-2D4F16F319B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5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rgbClr val="C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 userDrawn="1"/>
        </p:nvSpPr>
        <p:spPr>
          <a:xfrm>
            <a:off x="1658887" y="5464966"/>
            <a:ext cx="8874224" cy="830997"/>
          </a:xfrm>
          <a:prstGeom prst="rect">
            <a:avLst/>
          </a:prstGeom>
          <a:noFill/>
        </p:spPr>
        <p:txBody>
          <a:bodyPr vert="horz" wrap="none" rtlCol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800" b="1" i="0" u="none" strike="noStrike" kern="1200" cap="none" spc="40" normalizeH="0" baseline="0" noProof="0" dirty="0">
                <a:ln w="28575"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热烈欢迎各位专家领导莅临指导</a:t>
            </a:r>
            <a:endParaRPr kumimoji="0" lang="en-US" sz="4800" b="1" i="0" u="none" strike="noStrike" kern="1200" cap="none" spc="40" normalizeH="0" baseline="0" noProof="0" dirty="0">
              <a:ln w="28575"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2" name="TextBox 21"/>
          <p:cNvSpPr txBox="1"/>
          <p:nvPr userDrawn="1"/>
        </p:nvSpPr>
        <p:spPr>
          <a:xfrm>
            <a:off x="11386904" y="404664"/>
            <a:ext cx="461665" cy="1561966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11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军民融合专题</a:t>
            </a:r>
            <a:endParaRPr kumimoji="0" lang="en-US" sz="1800" b="0" i="0" u="none" strike="noStrike" kern="1200" cap="none" spc="11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12" name="矩形 11"/>
          <p:cNvSpPr/>
          <p:nvPr userDrawn="1"/>
        </p:nvSpPr>
        <p:spPr>
          <a:xfrm flipV="1">
            <a:off x="0" y="4923343"/>
            <a:ext cx="12192000" cy="3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0" y="260648"/>
            <a:ext cx="12192000" cy="4959343"/>
          </a:xfrm>
          <a:prstGeom prst="rect">
            <a:avLst/>
          </a:prstGeom>
        </p:spPr>
      </p:pic>
      <p:sp>
        <p:nvSpPr>
          <p:cNvPr id="2" name="矩形 1"/>
          <p:cNvSpPr/>
          <p:nvPr userDrawn="1"/>
        </p:nvSpPr>
        <p:spPr>
          <a:xfrm>
            <a:off x="-24680" y="0"/>
            <a:ext cx="12216680" cy="714906"/>
          </a:xfrm>
          <a:prstGeom prst="rect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空心弧 3"/>
          <p:cNvSpPr/>
          <p:nvPr userDrawn="1"/>
        </p:nvSpPr>
        <p:spPr>
          <a:xfrm>
            <a:off x="767408" y="836712"/>
            <a:ext cx="5472816" cy="5472816"/>
          </a:xfrm>
          <a:prstGeom prst="blockArc">
            <a:avLst>
              <a:gd name="adj1" fmla="val 18900000"/>
              <a:gd name="adj2" fmla="val 2700000"/>
              <a:gd name="adj3" fmla="val 395"/>
            </a:avLst>
          </a:prstGeom>
          <a:solidFill>
            <a:schemeClr val="accent1"/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sp>
      <p:sp>
        <p:nvSpPr>
          <p:cNvPr id="36" name="矩形 35"/>
          <p:cNvSpPr/>
          <p:nvPr userDrawn="1"/>
        </p:nvSpPr>
        <p:spPr>
          <a:xfrm>
            <a:off x="9637358" y="346070"/>
            <a:ext cx="2003258" cy="8506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分享内容</a:t>
            </a:r>
            <a:r>
              <a:rPr kumimoji="0" lang="en-US" altLang="zh-CN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CONTENTS</a:t>
            </a:r>
            <a:endParaRPr kumimoji="0" lang="zh-CN" altLang="en-US" sz="18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椭圆 6"/>
          <p:cNvSpPr/>
          <p:nvPr userDrawn="1"/>
        </p:nvSpPr>
        <p:spPr>
          <a:xfrm>
            <a:off x="623392" y="1450699"/>
            <a:ext cx="4035357" cy="4195491"/>
          </a:xfrm>
          <a:prstGeom prst="ellipse">
            <a:avLst/>
          </a:prstGeom>
          <a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a:blipFill>
          <a:ln>
            <a:noFill/>
          </a:ln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1" i="0" u="none" strike="noStrike" kern="1200" cap="none" spc="0" normalizeH="0" baseline="0" noProof="0">
              <a:ln w="18000">
                <a:solidFill>
                  <a:srgbClr val="C0504D">
                    <a:satMod val="140000"/>
                  </a:srgbClr>
                </a:solidFill>
                <a:prstDash val="solid"/>
                <a:miter lim="800000"/>
              </a:ln>
              <a:noFill/>
              <a:effectLst>
                <a:outerShdw blurRad="25500" dist="23000" dir="7020000" algn="tl">
                  <a:srgbClr val="000000">
                    <a:alpha val="50000"/>
                  </a:srgbClr>
                </a:outerShdw>
              </a:effectLst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grpSp>
        <p:nvGrpSpPr>
          <p:cNvPr id="43" name="组合 42"/>
          <p:cNvGrpSpPr/>
          <p:nvPr userDrawn="1"/>
        </p:nvGrpSpPr>
        <p:grpSpPr>
          <a:xfrm>
            <a:off x="5623220" y="2110419"/>
            <a:ext cx="5971437" cy="784636"/>
            <a:chOff x="1537511" y="1628159"/>
            <a:chExt cx="5971437" cy="784636"/>
          </a:xfrm>
        </p:grpSpPr>
        <p:grpSp>
          <p:nvGrpSpPr>
            <p:cNvPr id="44" name="组合 43"/>
            <p:cNvGrpSpPr/>
            <p:nvPr/>
          </p:nvGrpSpPr>
          <p:grpSpPr>
            <a:xfrm>
              <a:off x="1537511" y="1631288"/>
              <a:ext cx="5971437" cy="781507"/>
              <a:chOff x="1537511" y="1631288"/>
              <a:chExt cx="5971437" cy="781507"/>
            </a:xfrm>
          </p:grpSpPr>
          <p:grpSp>
            <p:nvGrpSpPr>
              <p:cNvPr id="46" name="组合 45"/>
              <p:cNvGrpSpPr/>
              <p:nvPr userDrawn="1"/>
            </p:nvGrpSpPr>
            <p:grpSpPr>
              <a:xfrm>
                <a:off x="1928264" y="1709439"/>
                <a:ext cx="5580684" cy="625205"/>
                <a:chOff x="460128" y="312440"/>
                <a:chExt cx="5580684" cy="625205"/>
              </a:xfrm>
            </p:grpSpPr>
            <p:sp>
              <p:nvSpPr>
                <p:cNvPr id="50" name="矩形 49"/>
                <p:cNvSpPr/>
                <p:nvPr userDrawn="1"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51" name="矩形 5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52" name="矩形 51"/>
                <p:cNvSpPr/>
                <p:nvPr userDrawn="1"/>
              </p:nvSpPr>
              <p:spPr>
                <a:xfrm>
                  <a:off x="503540" y="341314"/>
                  <a:ext cx="5537272" cy="560790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48" name="椭圆 4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1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45" name="Rectangle 38"/>
            <p:cNvSpPr>
              <a:spLocks noChangeArrowheads="1"/>
            </p:cNvSpPr>
            <p:nvPr/>
          </p:nvSpPr>
          <p:spPr bwMode="auto">
            <a:xfrm>
              <a:off x="2584932" y="1628159"/>
              <a:ext cx="4796944" cy="647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前端</a:t>
              </a:r>
            </a:p>
          </p:txBody>
        </p:sp>
      </p:grpSp>
      <p:grpSp>
        <p:nvGrpSpPr>
          <p:cNvPr id="83" name="组合 82"/>
          <p:cNvGrpSpPr/>
          <p:nvPr userDrawn="1"/>
        </p:nvGrpSpPr>
        <p:grpSpPr>
          <a:xfrm>
            <a:off x="5833405" y="3179693"/>
            <a:ext cx="5985786" cy="784682"/>
            <a:chOff x="1537511" y="1628113"/>
            <a:chExt cx="5971436" cy="784682"/>
          </a:xfrm>
        </p:grpSpPr>
        <p:grpSp>
          <p:nvGrpSpPr>
            <p:cNvPr id="84" name="组合 83"/>
            <p:cNvGrpSpPr/>
            <p:nvPr userDrawn="1"/>
          </p:nvGrpSpPr>
          <p:grpSpPr>
            <a:xfrm>
              <a:off x="1537511" y="1631288"/>
              <a:ext cx="5971436" cy="781507"/>
              <a:chOff x="1537511" y="1631288"/>
              <a:chExt cx="5971437" cy="781507"/>
            </a:xfrm>
          </p:grpSpPr>
          <p:grpSp>
            <p:nvGrpSpPr>
              <p:cNvPr id="86" name="组合 85"/>
              <p:cNvGrpSpPr/>
              <p:nvPr/>
            </p:nvGrpSpPr>
            <p:grpSpPr>
              <a:xfrm>
                <a:off x="1928263" y="1709439"/>
                <a:ext cx="5580685" cy="625475"/>
                <a:chOff x="460127" y="312440"/>
                <a:chExt cx="5580685" cy="625475"/>
              </a:xfrm>
            </p:grpSpPr>
            <p:sp>
              <p:nvSpPr>
                <p:cNvPr id="90" name="矩形 89"/>
                <p:cNvSpPr/>
                <p:nvPr/>
              </p:nvSpPr>
              <p:spPr>
                <a:xfrm>
                  <a:off x="460127" y="312440"/>
                  <a:ext cx="5356688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91" name="矩形 90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93" name="矩形 92"/>
                <p:cNvSpPr/>
                <p:nvPr/>
              </p:nvSpPr>
              <p:spPr>
                <a:xfrm>
                  <a:off x="503837" y="341015"/>
                  <a:ext cx="5289540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88" name="椭圆 87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宋体" pitchFamily="2" charset="-122"/>
                    <a:cs typeface="+mn-cs"/>
                  </a:rPr>
                  <a:t>2</a:t>
                </a:r>
                <a:endParaRPr kumimoji="0" lang="zh-CN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ysClr val="window" lastClr="FFFFFF"/>
                  </a:solidFill>
                  <a:effectLst/>
                  <a:uLnTx/>
                  <a:uFillTx/>
                  <a:latin typeface="Impact" panose="020B0806030902050204" pitchFamily="34" charset="0"/>
                  <a:ea typeface="宋体" pitchFamily="2" charset="-122"/>
                  <a:cs typeface="+mn-cs"/>
                </a:endParaRPr>
              </a:p>
            </p:txBody>
          </p:sp>
        </p:grpSp>
        <p:sp>
          <p:nvSpPr>
            <p:cNvPr id="85" name="Rectangle 38"/>
            <p:cNvSpPr>
              <a:spLocks noChangeArrowheads="1"/>
            </p:cNvSpPr>
            <p:nvPr/>
          </p:nvSpPr>
          <p:spPr bwMode="auto">
            <a:xfrm>
              <a:off x="2584650" y="1628113"/>
              <a:ext cx="4699137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endParaRPr>
            </a:p>
          </p:txBody>
        </p:sp>
      </p:grpSp>
      <p:grpSp>
        <p:nvGrpSpPr>
          <p:cNvPr id="2" name="组合 1"/>
          <p:cNvGrpSpPr/>
          <p:nvPr userDrawn="1"/>
        </p:nvGrpSpPr>
        <p:grpSpPr>
          <a:xfrm>
            <a:off x="5578135" y="4262368"/>
            <a:ext cx="6015886" cy="784682"/>
            <a:chOff x="1537511" y="1628113"/>
            <a:chExt cx="6001464" cy="784682"/>
          </a:xfrm>
        </p:grpSpPr>
        <p:grpSp>
          <p:nvGrpSpPr>
            <p:cNvPr id="3" name="组合 2"/>
            <p:cNvGrpSpPr/>
            <p:nvPr userDrawn="1"/>
          </p:nvGrpSpPr>
          <p:grpSpPr>
            <a:xfrm>
              <a:off x="1537511" y="1631288"/>
              <a:ext cx="6001464" cy="781507"/>
              <a:chOff x="1537511" y="1631288"/>
              <a:chExt cx="6001465" cy="781507"/>
            </a:xfrm>
          </p:grpSpPr>
          <p:grpSp>
            <p:nvGrpSpPr>
              <p:cNvPr id="5" name="组合 4"/>
              <p:cNvGrpSpPr/>
              <p:nvPr/>
            </p:nvGrpSpPr>
            <p:grpSpPr>
              <a:xfrm>
                <a:off x="1928263" y="1709439"/>
                <a:ext cx="5610713" cy="625475"/>
                <a:chOff x="460127" y="312440"/>
                <a:chExt cx="5610713" cy="625475"/>
              </a:xfrm>
            </p:grpSpPr>
            <p:sp>
              <p:nvSpPr>
                <p:cNvPr id="6" name="矩形 5"/>
                <p:cNvSpPr/>
                <p:nvPr/>
              </p:nvSpPr>
              <p:spPr>
                <a:xfrm>
                  <a:off x="460127" y="312440"/>
                  <a:ext cx="5610713" cy="625475"/>
                </a:xfrm>
                <a:prstGeom prst="rect">
                  <a:avLst/>
                </a:prstGeom>
                <a:gradFill>
                  <a:gsLst>
                    <a:gs pos="100000">
                      <a:srgbClr val="FFFFFF"/>
                    </a:gs>
                    <a:gs pos="51657">
                      <a:srgbClr val="F0F0F0"/>
                    </a:gs>
                    <a:gs pos="0">
                      <a:srgbClr val="FFFFFF"/>
                    </a:gs>
                  </a:gsLst>
                  <a:lin ang="5400000" scaled="1"/>
                </a:gradFill>
                <a:ln w="9525">
                  <a:solidFill>
                    <a:srgbClr val="DDDDDD"/>
                  </a:solidFill>
                  <a:round/>
                </a:ln>
                <a:effectLst>
                  <a:outerShdw blurRad="63500" sx="101000" sy="101000" algn="ctr" rotWithShape="0">
                    <a:prstClr val="black">
                      <a:alpha val="8000"/>
                    </a:prstClr>
                  </a:outerShdw>
                </a:effectLst>
              </p:spPr>
            </p:sp>
            <p:sp>
              <p:nvSpPr>
                <p:cNvPr id="8" name="矩形 7"/>
                <p:cNvSpPr/>
                <p:nvPr/>
              </p:nvSpPr>
              <p:spPr>
                <a:xfrm>
                  <a:off x="460128" y="312440"/>
                  <a:ext cx="5580684" cy="625205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</p:spPr>
              <p:txBody>
                <a:bodyPr spcFirstLastPara="0" vert="horz" wrap="square" lIns="496257" tIns="60960" rIns="60960" bIns="60960" numCol="1" spcCol="1270" anchor="ctr" anchorCtr="0">
                  <a:noAutofit/>
                </a:bodyPr>
                <a:lstStyle/>
                <a:p>
                  <a:pPr marL="0" marR="0" lvl="0" indent="0" algn="l" defTabSz="1066800" rtl="0" eaLnBrk="1" fontAlgn="auto" latinLnBrk="0" hangingPunct="1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ClrTx/>
                    <a:buSzTx/>
                    <a:buFontTx/>
                    <a:buNone/>
                    <a:defRPr/>
                  </a:pPr>
                  <a:r>
                    <a:rPr kumimoji="0" lang="zh-CN" altLang="en-US" sz="2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46464"/>
                      </a:solidFill>
                      <a:effectLst/>
                      <a:uLnTx/>
                      <a:uFillTx/>
                      <a:latin typeface="Calibri"/>
                      <a:ea typeface="微软雅黑" panose="020B0503020204020204" pitchFamily="34" charset="-122"/>
                      <a:cs typeface="+mn-cs"/>
                    </a:rPr>
                    <a:t>单击此处添加文字内容</a:t>
                  </a:r>
                  <a:endParaRPr kumimoji="0" lang="zh-CN" altLang="en-US" sz="2400" b="0" i="0" u="none" strike="noStrike" kern="120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Calibri"/>
                    <a:ea typeface="宋体" pitchFamily="2" charset="-122"/>
                    <a:cs typeface="+mn-cs"/>
                  </a:endParaRPr>
                </a:p>
              </p:txBody>
            </p:sp>
            <p:sp>
              <p:nvSpPr>
                <p:cNvPr id="9" name="矩形 8"/>
                <p:cNvSpPr/>
                <p:nvPr/>
              </p:nvSpPr>
              <p:spPr>
                <a:xfrm>
                  <a:off x="503837" y="341015"/>
                  <a:ext cx="5565736" cy="560705"/>
                </a:xfrm>
                <a:prstGeom prst="rect">
                  <a:avLst/>
                </a:prstGeom>
                <a:gradFill rotWithShape="1">
                  <a:gsLst>
                    <a:gs pos="98000">
                      <a:srgbClr val="F9F9F9"/>
                    </a:gs>
                    <a:gs pos="100000">
                      <a:srgbClr val="FFFFFF"/>
                    </a:gs>
                    <a:gs pos="51657">
                      <a:srgbClr val="E8E8E8"/>
                    </a:gs>
                    <a:gs pos="50000">
                      <a:srgbClr val="ECECEC"/>
                    </a:gs>
                    <a:gs pos="8000">
                      <a:srgbClr val="F8F8F8"/>
                    </a:gs>
                  </a:gsLst>
                  <a:lin ang="5400000" scaled="1"/>
                </a:gradFill>
                <a:ln w="9525">
                  <a:noFill/>
                  <a:round/>
                </a:ln>
              </p:spPr>
            </p:sp>
          </p:grpSp>
          <p:sp>
            <p:nvSpPr>
              <p:cNvPr id="11" name="椭圆 10"/>
              <p:cNvSpPr/>
              <p:nvPr/>
            </p:nvSpPr>
            <p:spPr>
              <a:xfrm>
                <a:off x="1537511" y="1631288"/>
                <a:ext cx="781507" cy="781507"/>
              </a:xfrm>
              <a:prstGeom prst="ellipse">
                <a:avLst/>
              </a:prstGeom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" lastClr="FFFFFF"/>
                    </a:solidFill>
                    <a:effectLst/>
                    <a:uLnTx/>
                    <a:uFillTx/>
                    <a:latin typeface="Impact" panose="020B0806030902050204" pitchFamily="34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sp>
          <p:nvSpPr>
            <p:cNvPr id="13" name="Rectangle 38"/>
            <p:cNvSpPr>
              <a:spLocks noChangeArrowheads="1"/>
            </p:cNvSpPr>
            <p:nvPr/>
          </p:nvSpPr>
          <p:spPr bwMode="auto">
            <a:xfrm>
              <a:off x="2635961" y="1628113"/>
              <a:ext cx="4759951" cy="6477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anchor="ctr"/>
            <a:lstStyle/>
            <a:p>
              <a:pPr marL="0" marR="0" lvl="0" indent="0" algn="l" defTabSz="914400" rtl="0" eaLnBrk="1" fontAlgn="auto" latinLnBrk="0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2400" b="1" i="0" u="none" strike="noStrike" kern="0" cap="none" spc="0" normalizeH="0" baseline="0" noProof="0" dirty="0">
                  <a:ln>
                    <a:noFill/>
                  </a:ln>
                  <a:solidFill>
                    <a:srgbClr val="646464"/>
                  </a:solidFill>
                  <a:effectLst/>
                  <a:uLnTx/>
                  <a:uFillTx/>
                  <a:latin typeface="Calibri"/>
                  <a:ea typeface="微软雅黑" panose="020B0503020204020204" pitchFamily="34" charset="-122"/>
                  <a:cs typeface="+mn-cs"/>
                </a:rPr>
                <a:t>后端</a:t>
              </a:r>
            </a:p>
          </p:txBody>
        </p:sp>
      </p:grpSp>
      <p:sp>
        <p:nvSpPr>
          <p:cNvPr id="14" name="矩形 13"/>
          <p:cNvSpPr/>
          <p:nvPr userDrawn="1"/>
        </p:nvSpPr>
        <p:spPr>
          <a:xfrm>
            <a:off x="6840482" y="3339113"/>
            <a:ext cx="80021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646464"/>
                </a:solidFill>
                <a:effectLst/>
                <a:uLnTx/>
                <a:uFillTx/>
                <a:latin typeface="Calibri"/>
                <a:ea typeface="微软雅黑" panose="020B0503020204020204" pitchFamily="34" charset="-122"/>
                <a:cs typeface="+mn-cs"/>
              </a:rPr>
              <a:t>中端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 userDrawn="1"/>
        </p:nvSpPr>
        <p:spPr>
          <a:xfrm>
            <a:off x="0" y="3339000"/>
            <a:ext cx="2736000" cy="180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矩形 3"/>
          <p:cNvSpPr/>
          <p:nvPr userDrawn="1"/>
        </p:nvSpPr>
        <p:spPr>
          <a:xfrm>
            <a:off x="2736000" y="3339000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pic>
        <p:nvPicPr>
          <p:cNvPr id="6" name="图片 5"/>
          <p:cNvPicPr/>
          <p:nvPr userDrawn="1"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>
                        <a14:foregroundMark x1="23032" y1="21498" x2="76968" y2="73941"/>
                        <a14:foregroundMark x1="48397" y1="17264" x2="44898" y2="85016"/>
                        <a14:foregroundMark x1="22449" y1="75896" x2="77259" y2="34853"/>
                        <a14:foregroundMark x1="69388" y1="25407" x2="16327" y2="61564"/>
                        <a14:foregroundMark x1="16910" y1="40717" x2="60641" y2="85342"/>
                        <a14:foregroundMark x1="76385" y1="33876" x2="79009" y2="67752"/>
                        <a14:foregroundMark x1="66764" y1="24756" x2="27988" y2="21824"/>
                        <a14:foregroundMark x1="56560" y1="40065" x2="65306" y2="35831"/>
                        <a14:backgroundMark x1="22741" y1="21173" x2="22741" y2="2117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96688" y="-99392"/>
            <a:ext cx="2091055" cy="1871345"/>
          </a:xfrm>
          <a:prstGeom prst="rect">
            <a:avLst/>
          </a:prstGeom>
          <a:noFill/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01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项目综述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-IR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优化</a:t>
            </a: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-OpenMP Offload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>
                  <a:lumMod val="65000"/>
                  <a:lumOff val="35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02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项目执行情况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-</a:t>
            </a:r>
            <a:r>
              <a:rPr kumimoji="0" lang="en-GB" altLang="zh-CN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hip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代码自动生成工具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4965700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8"/>
          <p:cNvSpPr txBox="1"/>
          <p:nvPr userDrawn="1"/>
        </p:nvSpPr>
        <p:spPr>
          <a:xfrm>
            <a:off x="50180" y="333321"/>
            <a:ext cx="2301404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03</a:t>
            </a:r>
            <a:r>
              <a:rPr kumimoji="0" lang="en-US" altLang="zh-CN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</a:t>
            </a: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项目测试情况</a:t>
            </a:r>
          </a:p>
        </p:txBody>
      </p:sp>
      <p:sp>
        <p:nvSpPr>
          <p:cNvPr id="8" name="圆角矩形 2"/>
          <p:cNvSpPr/>
          <p:nvPr userDrawn="1"/>
        </p:nvSpPr>
        <p:spPr>
          <a:xfrm>
            <a:off x="2999656" y="333321"/>
            <a:ext cx="1296144" cy="462122"/>
          </a:xfrm>
          <a:prstGeom prst="roundRect">
            <a:avLst/>
          </a:prstGeom>
          <a:solidFill>
            <a:srgbClr val="C00000"/>
          </a:solidFill>
        </p:spPr>
        <p:txBody>
          <a:bodyPr wrap="square" lIns="108849" tIns="54424" rIns="108849" bIns="54424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功能测试</a:t>
            </a: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Documents and Settings\t11318\桌面\setwalls.ru-8387.jpg"/>
          <p:cNvPicPr>
            <a:picLocks noChangeAspect="1" noChangeArrowheads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3"/>
          <p:cNvSpPr txBox="1"/>
          <p:nvPr userDrawn="1"/>
        </p:nvSpPr>
        <p:spPr>
          <a:xfrm>
            <a:off x="7104112" y="4293096"/>
            <a:ext cx="453650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5400" b="1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敬请批评指正！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32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8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D4E45-A385-4A10-876B-06FF5FE930D8}" type="datetimeFigureOut">
              <a:rPr lang="zh-CN" altLang="en-US" smtClean="0"/>
              <a:t>2024/9/14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D2247-4DC8-40BD-84CB-DE95947A3E5E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836712"/>
            <a:ext cx="2736000" cy="180000"/>
          </a:xfrm>
          <a:prstGeom prst="rect">
            <a:avLst/>
          </a:prstGeom>
          <a:solidFill>
            <a:srgbClr val="3A479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8" name="矩形 7"/>
          <p:cNvSpPr/>
          <p:nvPr userDrawn="1"/>
        </p:nvSpPr>
        <p:spPr>
          <a:xfrm>
            <a:off x="2736000" y="836712"/>
            <a:ext cx="9456000" cy="1800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11098432" y="467380"/>
            <a:ext cx="1093568" cy="369332"/>
          </a:xfrm>
          <a:prstGeom prst="rect">
            <a:avLst/>
          </a:prstGeom>
        </p:spPr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第 </a:t>
            </a:r>
            <a:fld id="{2EEF1883-7A0E-4F66-9932-E581691AD397}" type="slidenum"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‹#›</a:t>
            </a:fld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  </a:t>
            </a:r>
            <a:r>
              <a:rPr kumimoji="0" lang="zh-CN" alt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页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3B769126-261B-4AB3-AE34-BF25147D2333}" type="datetimeFigureOut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2024/9/14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A0F6EA43-3C6F-4633-B10B-50EEF8029DF4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宋体" pitchFamily="2" charset="-122"/>
                <a:cs typeface="+mn-cs"/>
              </a:rPr>
              <a:t>‹#›</a:t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宋体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-1" fmla="*/ 0 w 4261582"/>
              <a:gd name="connsiteY0-2" fmla="*/ 0 h 7492075"/>
              <a:gd name="connsiteX1-3" fmla="*/ 4261582 w 4261582"/>
              <a:gd name="connsiteY1-4" fmla="*/ 11100 h 7492075"/>
              <a:gd name="connsiteX2-5" fmla="*/ 1647718 w 4261582"/>
              <a:gd name="connsiteY2-6" fmla="*/ 7492075 h 7492075"/>
              <a:gd name="connsiteX3-7" fmla="*/ 0 w 4261582"/>
              <a:gd name="connsiteY3-8" fmla="*/ 7492075 h 7492075"/>
              <a:gd name="connsiteX4" fmla="*/ 0 w 4261582"/>
              <a:gd name="connsiteY4" fmla="*/ 0 h 7492075"/>
              <a:gd name="connsiteX0-9" fmla="*/ 0 w 4261582"/>
              <a:gd name="connsiteY0-10" fmla="*/ 0 h 7503175"/>
              <a:gd name="connsiteX1-11" fmla="*/ 4261582 w 4261582"/>
              <a:gd name="connsiteY1-12" fmla="*/ 11100 h 7503175"/>
              <a:gd name="connsiteX2-13" fmla="*/ 1147825 w 4261582"/>
              <a:gd name="connsiteY2-14" fmla="*/ 7503175 h 7503175"/>
              <a:gd name="connsiteX3-15" fmla="*/ 0 w 4261582"/>
              <a:gd name="connsiteY3-16" fmla="*/ 7492075 h 7503175"/>
              <a:gd name="connsiteX4-17" fmla="*/ 0 w 4261582"/>
              <a:gd name="connsiteY4-18" fmla="*/ 0 h 7503175"/>
              <a:gd name="connsiteX0-19" fmla="*/ 0 w 4298258"/>
              <a:gd name="connsiteY0-20" fmla="*/ 0 h 7503175"/>
              <a:gd name="connsiteX1-21" fmla="*/ 4298258 w 4298258"/>
              <a:gd name="connsiteY1-22" fmla="*/ 241 h 7503175"/>
              <a:gd name="connsiteX2-23" fmla="*/ 1147825 w 4298258"/>
              <a:gd name="connsiteY2-24" fmla="*/ 7503175 h 7503175"/>
              <a:gd name="connsiteX3-25" fmla="*/ 0 w 4298258"/>
              <a:gd name="connsiteY3-26" fmla="*/ 7492075 h 7503175"/>
              <a:gd name="connsiteX4-27" fmla="*/ 0 w 4298258"/>
              <a:gd name="connsiteY4-28" fmla="*/ 0 h 7503175"/>
              <a:gd name="connsiteX0-29" fmla="*/ 0 w 4237129"/>
              <a:gd name="connsiteY0-30" fmla="*/ 0 h 7503175"/>
              <a:gd name="connsiteX1-31" fmla="*/ 4237129 w 4237129"/>
              <a:gd name="connsiteY1-32" fmla="*/ 241 h 7503175"/>
              <a:gd name="connsiteX2-33" fmla="*/ 1147825 w 4237129"/>
              <a:gd name="connsiteY2-34" fmla="*/ 7503175 h 7503175"/>
              <a:gd name="connsiteX3-35" fmla="*/ 0 w 4237129"/>
              <a:gd name="connsiteY3-36" fmla="*/ 7492075 h 7503175"/>
              <a:gd name="connsiteX4-37" fmla="*/ 0 w 4237129"/>
              <a:gd name="connsiteY4-38" fmla="*/ 0 h 7503175"/>
              <a:gd name="connsiteX0-39" fmla="*/ 0 w 4163775"/>
              <a:gd name="connsiteY0-40" fmla="*/ 0 h 7503175"/>
              <a:gd name="connsiteX1-41" fmla="*/ 4163775 w 4163775"/>
              <a:gd name="connsiteY1-42" fmla="*/ 11100 h 7503175"/>
              <a:gd name="connsiteX2-43" fmla="*/ 1147825 w 4163775"/>
              <a:gd name="connsiteY2-44" fmla="*/ 7503175 h 7503175"/>
              <a:gd name="connsiteX3-45" fmla="*/ 0 w 4163775"/>
              <a:gd name="connsiteY3-46" fmla="*/ 7492075 h 7503175"/>
              <a:gd name="connsiteX4-47" fmla="*/ 0 w 4163775"/>
              <a:gd name="connsiteY4-48" fmla="*/ 0 h 7503175"/>
              <a:gd name="connsiteX0-49" fmla="*/ 0 w 4139324"/>
              <a:gd name="connsiteY0-50" fmla="*/ 0 h 7503175"/>
              <a:gd name="connsiteX1-51" fmla="*/ 4139324 w 4139324"/>
              <a:gd name="connsiteY1-52" fmla="*/ 241 h 7503175"/>
              <a:gd name="connsiteX2-53" fmla="*/ 1147825 w 4139324"/>
              <a:gd name="connsiteY2-54" fmla="*/ 7503175 h 7503175"/>
              <a:gd name="connsiteX3-55" fmla="*/ 0 w 4139324"/>
              <a:gd name="connsiteY3-56" fmla="*/ 7492075 h 7503175"/>
              <a:gd name="connsiteX4-57" fmla="*/ 0 w 4139324"/>
              <a:gd name="connsiteY4-58" fmla="*/ 0 h 7503175"/>
              <a:gd name="connsiteX0-59" fmla="*/ 0 w 4188227"/>
              <a:gd name="connsiteY0-60" fmla="*/ 0 h 7503175"/>
              <a:gd name="connsiteX1-61" fmla="*/ 4188227 w 4188227"/>
              <a:gd name="connsiteY1-62" fmla="*/ 241 h 7503175"/>
              <a:gd name="connsiteX2-63" fmla="*/ 1147825 w 4188227"/>
              <a:gd name="connsiteY2-64" fmla="*/ 7503175 h 7503175"/>
              <a:gd name="connsiteX3-65" fmla="*/ 0 w 4188227"/>
              <a:gd name="connsiteY3-66" fmla="*/ 7492075 h 7503175"/>
              <a:gd name="connsiteX4-67" fmla="*/ 0 w 4188227"/>
              <a:gd name="connsiteY4-68" fmla="*/ 0 h 7503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2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-1" fmla="*/ 0 w 9219111"/>
              <a:gd name="connsiteY0-2" fmla="*/ 0 h 7514276"/>
              <a:gd name="connsiteX1-3" fmla="*/ 9219111 w 9219111"/>
              <a:gd name="connsiteY1-4" fmla="*/ 0 h 7514276"/>
              <a:gd name="connsiteX2-5" fmla="*/ 505931 w 9219111"/>
              <a:gd name="connsiteY2-6" fmla="*/ 7514276 h 7514276"/>
              <a:gd name="connsiteX3-7" fmla="*/ 0 w 9219111"/>
              <a:gd name="connsiteY3-8" fmla="*/ 7492076 h 7514276"/>
              <a:gd name="connsiteX4" fmla="*/ 0 w 9219111"/>
              <a:gd name="connsiteY4" fmla="*/ 0 h 7514276"/>
              <a:gd name="connsiteX0-9" fmla="*/ 0 w 3603053"/>
              <a:gd name="connsiteY0-10" fmla="*/ 0 h 7514276"/>
              <a:gd name="connsiteX1-11" fmla="*/ 3603053 w 3603053"/>
              <a:gd name="connsiteY1-12" fmla="*/ 22200 h 7514276"/>
              <a:gd name="connsiteX2-13" fmla="*/ 505931 w 3603053"/>
              <a:gd name="connsiteY2-14" fmla="*/ 7514276 h 7514276"/>
              <a:gd name="connsiteX3-15" fmla="*/ 0 w 3603053"/>
              <a:gd name="connsiteY3-16" fmla="*/ 7492076 h 7514276"/>
              <a:gd name="connsiteX4-17" fmla="*/ 0 w 3603053"/>
              <a:gd name="connsiteY4-18" fmla="*/ 0 h 7514276"/>
              <a:gd name="connsiteX0-19" fmla="*/ 0 w 3603053"/>
              <a:gd name="connsiteY0-20" fmla="*/ 0 h 7514276"/>
              <a:gd name="connsiteX1-21" fmla="*/ 3603053 w 3603053"/>
              <a:gd name="connsiteY1-22" fmla="*/ 22200 h 7514276"/>
              <a:gd name="connsiteX2-23" fmla="*/ 505931 w 3603053"/>
              <a:gd name="connsiteY2-24" fmla="*/ 7514276 h 7514276"/>
              <a:gd name="connsiteX3-25" fmla="*/ 0 w 3603053"/>
              <a:gd name="connsiteY3-26" fmla="*/ 7492076 h 7514276"/>
              <a:gd name="connsiteX4-27" fmla="*/ 0 w 3603053"/>
              <a:gd name="connsiteY4-28" fmla="*/ 0 h 7514276"/>
              <a:gd name="connsiteX0-29" fmla="*/ 0 w 3603053"/>
              <a:gd name="connsiteY0-30" fmla="*/ 0 h 7514276"/>
              <a:gd name="connsiteX1-31" fmla="*/ 3603053 w 3603053"/>
              <a:gd name="connsiteY1-32" fmla="*/ 11341 h 7514276"/>
              <a:gd name="connsiteX2-33" fmla="*/ 505931 w 3603053"/>
              <a:gd name="connsiteY2-34" fmla="*/ 7514276 h 7514276"/>
              <a:gd name="connsiteX3-35" fmla="*/ 0 w 3603053"/>
              <a:gd name="connsiteY3-36" fmla="*/ 7492076 h 7514276"/>
              <a:gd name="connsiteX4-37" fmla="*/ 0 w 3603053"/>
              <a:gd name="connsiteY4-38" fmla="*/ 0 h 7514276"/>
              <a:gd name="connsiteX0-39" fmla="*/ 0 w 3603053"/>
              <a:gd name="connsiteY0-40" fmla="*/ 0 h 7492558"/>
              <a:gd name="connsiteX1-41" fmla="*/ 3603053 w 3603053"/>
              <a:gd name="connsiteY1-42" fmla="*/ 11341 h 7492558"/>
              <a:gd name="connsiteX2-43" fmla="*/ 518305 w 3603053"/>
              <a:gd name="connsiteY2-44" fmla="*/ 7492558 h 7492558"/>
              <a:gd name="connsiteX3-45" fmla="*/ 0 w 3603053"/>
              <a:gd name="connsiteY3-46" fmla="*/ 7492076 h 7492558"/>
              <a:gd name="connsiteX4-47" fmla="*/ 0 w 3603053"/>
              <a:gd name="connsiteY4-48" fmla="*/ 0 h 7492558"/>
              <a:gd name="connsiteX0-49" fmla="*/ 0 w 3603053"/>
              <a:gd name="connsiteY0-50" fmla="*/ 10376 h 7502934"/>
              <a:gd name="connsiteX1-51" fmla="*/ 3603053 w 3603053"/>
              <a:gd name="connsiteY1-52" fmla="*/ 0 h 7502934"/>
              <a:gd name="connsiteX2-53" fmla="*/ 518305 w 3603053"/>
              <a:gd name="connsiteY2-54" fmla="*/ 7502934 h 7502934"/>
              <a:gd name="connsiteX3-55" fmla="*/ 0 w 3603053"/>
              <a:gd name="connsiteY3-56" fmla="*/ 7502452 h 7502934"/>
              <a:gd name="connsiteX4-57" fmla="*/ 0 w 3603053"/>
              <a:gd name="connsiteY4-58" fmla="*/ 10376 h 7502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solidFill>
                <a:srgbClr val="FF0000"/>
              </a:solidFill>
              <a:cs typeface="+mn-ea"/>
              <a:sym typeface="+mn-lt"/>
            </a:endParaRPr>
          </a:p>
        </p:txBody>
      </p:sp>
      <p:sp>
        <p:nvSpPr>
          <p:cNvPr id="14" name="矩形 259"/>
          <p:cNvSpPr>
            <a:spLocks noChangeArrowheads="1"/>
          </p:cNvSpPr>
          <p:nvPr/>
        </p:nvSpPr>
        <p:spPr bwMode="auto">
          <a:xfrm>
            <a:off x="5037062" y="3080074"/>
            <a:ext cx="3181250" cy="923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defTabSz="1219200">
              <a:buNone/>
            </a:pPr>
            <a:r>
              <a:rPr lang="zh-CN" altLang="en-US" sz="6000" b="1" dirty="0">
                <a:solidFill>
                  <a:srgbClr val="3A4795"/>
                </a:solidFill>
              </a:rPr>
              <a:t>循环分段</a:t>
            </a:r>
          </a:p>
        </p:txBody>
      </p:sp>
      <p:sp>
        <p:nvSpPr>
          <p:cNvPr id="19" name="TextBox 43"/>
          <p:cNvSpPr txBox="1"/>
          <p:nvPr/>
        </p:nvSpPr>
        <p:spPr>
          <a:xfrm>
            <a:off x="8572500" y="1127699"/>
            <a:ext cx="3460475" cy="501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219200"/>
            <a:r>
              <a:rPr lang="zh-CN" altLang="en-US" sz="2665" b="1" dirty="0">
                <a:solidFill>
                  <a:srgbClr val="3A47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循环优化系列第六讲</a:t>
            </a:r>
            <a:endParaRPr lang="zh-CN" altLang="en-US" b="1" dirty="0">
              <a:solidFill>
                <a:srgbClr val="3A4795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TextBox 25"/>
          <p:cNvSpPr>
            <a:spLocks noChangeArrowheads="1"/>
          </p:cNvSpPr>
          <p:nvPr/>
        </p:nvSpPr>
        <p:spPr bwMode="auto">
          <a:xfrm>
            <a:off x="6633508" y="4910795"/>
            <a:ext cx="1938992" cy="3689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sz="2400" b="1" dirty="0">
                <a:solidFill>
                  <a:srgbClr val="3A4795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嘉宾：</a:t>
            </a:r>
            <a:r>
              <a:rPr lang="zh-CN" altLang="en-US" sz="2400" dirty="0">
                <a:solidFill>
                  <a:srgbClr val="3A4795"/>
                </a:solidFill>
                <a:latin typeface="微软雅黑" charset="0"/>
                <a:ea typeface="微软雅黑" charset="0"/>
              </a:rPr>
              <a:t>柴赟达</a:t>
            </a: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1E084C4-09AB-8973-59C9-541EDCFBAB64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058FBCCC-10D7-CF8A-06F0-AE6C85CC704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B0B95BE0-36F3-2F94-0E8D-85CA601E8858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3B21154-D3DE-B7E2-1669-14296A289C9E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3FFEE63F-157B-843D-C547-F01EEA26B0D1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B82B0AA1-33F3-C075-FDAB-DE02362696BA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9F83C6F-1A12-359B-3796-DAE4EC8E70F3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Tm="0"/>
    </mc:Choice>
    <mc:Fallback xmlns="">
      <p:transition advTm="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3447622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循环分段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226837" y="1092788"/>
            <a:ext cx="1772906" cy="46166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基础概念</a:t>
            </a:r>
            <a:r>
              <a:rPr kumimoji="0" 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</a:t>
            </a:r>
          </a:p>
        </p:txBody>
      </p:sp>
      <p:sp>
        <p:nvSpPr>
          <p:cNvPr id="2" name="矩形 1"/>
          <p:cNvSpPr/>
          <p:nvPr/>
        </p:nvSpPr>
        <p:spPr>
          <a:xfrm>
            <a:off x="226837" y="4909052"/>
            <a:ext cx="4286170" cy="10699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优点：</a:t>
            </a:r>
            <a:endParaRPr kumimoji="0" lang="en-US" altLang="zh-CN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充分利用多个处理器资源</a:t>
            </a: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  <a:defRPr/>
            </a:pPr>
            <a:r>
              <a:rPr lang="zh-CN" altLang="en-US" sz="140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将可用的并行性转换成更适合硬件的形式</a:t>
            </a:r>
            <a:endParaRPr lang="en-US" altLang="zh-CN" sz="140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527252" y="1454344"/>
            <a:ext cx="10333427" cy="7005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循环分段是将单层循环变换为两层嵌套循环，内层循环遍历的是迭代次数为strip的连续区域(或叫条带循环)，外层循环的步进单位为strip，这个strip就是分段因子，分段因子需要根据硬件情况选取。</a:t>
            </a:r>
          </a:p>
        </p:txBody>
      </p:sp>
      <p:sp>
        <p:nvSpPr>
          <p:cNvPr id="3" name="矩形 2"/>
          <p:cNvSpPr/>
          <p:nvPr/>
        </p:nvSpPr>
        <p:spPr>
          <a:xfrm>
            <a:off x="2369922" y="3292217"/>
            <a:ext cx="2232314" cy="1023165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for(i=0;i&lt;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N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;i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++){</a:t>
            </a:r>
          </a:p>
          <a:p>
            <a:pPr>
              <a:lnSpc>
                <a:spcPct val="150000"/>
              </a:lnSpc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A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[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]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= B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[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]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+ C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[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]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}</a:t>
            </a:r>
          </a:p>
        </p:txBody>
      </p:sp>
      <p:sp>
        <p:nvSpPr>
          <p:cNvPr id="4" name="矩形 3"/>
          <p:cNvSpPr/>
          <p:nvPr/>
        </p:nvSpPr>
        <p:spPr>
          <a:xfrm>
            <a:off x="6223540" y="2645886"/>
            <a:ext cx="3230938" cy="1708160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 fontAlgn="auto">
              <a:lnSpc>
                <a:spcPct val="150000"/>
              </a:lnSpc>
            </a:pPr>
            <a:r>
              <a:rPr lang="nn-NO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for(i=0; i&lt;N; i+=k){ 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并行执行</a:t>
            </a:r>
            <a:endParaRPr lang="nn-NO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en-US" altLang="nn-NO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</a:t>
            </a:r>
            <a:r>
              <a:rPr lang="nn-NO" altLang="zh-CN" sz="14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for(j=i; j&lt;=i+k-1; j++){</a:t>
            </a:r>
          </a:p>
          <a:p>
            <a:pPr fontAlgn="auto">
              <a:lnSpc>
                <a:spcPct val="150000"/>
              </a:lnSpc>
            </a:pPr>
            <a:r>
              <a:rPr lang="en-US" altLang="nn-NO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  </a:t>
            </a:r>
            <a:r>
              <a:rPr lang="nn-NO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A[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j</a:t>
            </a:r>
            <a:r>
              <a:rPr lang="nn-NO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] = B[j] + C[j];    //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向量执行</a:t>
            </a:r>
            <a:endParaRPr lang="nn-NO" altLang="zh-CN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  <a:p>
            <a:pPr fontAlgn="auto">
              <a:lnSpc>
                <a:spcPct val="150000"/>
              </a:lnSpc>
            </a:pPr>
            <a:r>
              <a:rPr lang="nn-NO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      }</a:t>
            </a:r>
          </a:p>
          <a:p>
            <a:pPr fontAlgn="auto">
              <a:lnSpc>
                <a:spcPct val="150000"/>
              </a:lnSpc>
            </a:pPr>
            <a:r>
              <a:rPr lang="nn-NO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}</a:t>
            </a:r>
          </a:p>
        </p:txBody>
      </p:sp>
      <p:grpSp>
        <p:nvGrpSpPr>
          <p:cNvPr id="12" name="组合 11"/>
          <p:cNvGrpSpPr/>
          <p:nvPr/>
        </p:nvGrpSpPr>
        <p:grpSpPr>
          <a:xfrm>
            <a:off x="4927716" y="3292217"/>
            <a:ext cx="944599" cy="445631"/>
            <a:chOff x="4927716" y="2985512"/>
            <a:chExt cx="944599" cy="445631"/>
          </a:xfrm>
        </p:grpSpPr>
        <p:sp>
          <p:nvSpPr>
            <p:cNvPr id="5" name="右箭头 4"/>
            <p:cNvSpPr/>
            <p:nvPr/>
          </p:nvSpPr>
          <p:spPr>
            <a:xfrm>
              <a:off x="5020772" y="3235200"/>
              <a:ext cx="783771" cy="195943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文本框 10"/>
            <p:cNvSpPr txBox="1"/>
            <p:nvPr/>
          </p:nvSpPr>
          <p:spPr>
            <a:xfrm>
              <a:off x="4927716" y="2985512"/>
              <a:ext cx="944599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循环分段</a:t>
              </a:r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6223540" y="4385832"/>
            <a:ext cx="4114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假设有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P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个处理器用于执行循环，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次迭代，总共可分为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N/P=K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次迭代。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2BD5DD-B298-D080-E355-0B9077A842FA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4919836B-C4DC-ED65-F23A-4BC86DE311EB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14" name="流程图: 接点 13">
            <a:extLst>
              <a:ext uri="{FF2B5EF4-FFF2-40B4-BE49-F238E27FC236}">
                <a16:creationId xmlns:a16="http://schemas.microsoft.com/office/drawing/2014/main" id="{B9F95343-86B7-8926-18B1-56AE5CACA492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F0B084B3-178F-0982-55D8-37C016DBFEAA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6" name="流程图: 接点 15">
            <a:extLst>
              <a:ext uri="{FF2B5EF4-FFF2-40B4-BE49-F238E27FC236}">
                <a16:creationId xmlns:a16="http://schemas.microsoft.com/office/drawing/2014/main" id="{1A960E06-1124-49D0-6965-9950619D9760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5A0BD233-2FDD-8A53-3042-6E6CBAACD20A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CA3F2285-5F71-3FCC-F665-327CAC7420AD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3447622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循环分段</a:t>
            </a:r>
          </a:p>
        </p:txBody>
      </p:sp>
      <p:sp>
        <p:nvSpPr>
          <p:cNvPr id="2" name="矩形 1"/>
          <p:cNvSpPr/>
          <p:nvPr/>
        </p:nvSpPr>
        <p:spPr>
          <a:xfrm>
            <a:off x="214360" y="1511212"/>
            <a:ext cx="7599633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测试环境：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Hygon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C86 7185 32-core Processor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x86_64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；</a:t>
            </a:r>
            <a:endParaRPr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编译器版本：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llvm-13</a:t>
            </a:r>
            <a:endParaRPr lang="zh-CN" altLang="en-US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402071" y="2574554"/>
            <a:ext cx="2950729" cy="3970318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#include &lt;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stdio.h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&gt;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#include &lt;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stdlib.h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&gt;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#include &lt;sys/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time.h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&gt;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#define N 204800                                                                                                                                             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int main()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int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float A[N], B[N], C[N];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struct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timeval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time_start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time_end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0;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N;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++)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A[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1;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B[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rand()%10;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C[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rand()%10;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}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gettimeofday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(&amp;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time_start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NULL);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0;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N;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++)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A[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B[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+ C[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gettimeofday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(&amp;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time_end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NULL);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printf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("unroll used time %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ld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us\n",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time_end.tv_usec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-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time_start.tv_usec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return A[7];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sp>
        <p:nvSpPr>
          <p:cNvPr id="7" name="矩形 6"/>
          <p:cNvSpPr/>
          <p:nvPr/>
        </p:nvSpPr>
        <p:spPr>
          <a:xfrm>
            <a:off x="5154281" y="1104208"/>
            <a:ext cx="3040204" cy="5447645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#include &lt;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stdio.h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&gt;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#include &lt;sys/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time.h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&gt;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#include &lt;x86intrin.h&gt;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#define N 204800                                                                                                                                             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int main()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__m128 ymm0, ymm1, ymm2, ymm3;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float A[N], B[N], C[N];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struct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timeval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time_start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time_end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int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j;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0;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N;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++)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A[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1;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B[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rand()%10;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C[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] = rand()%10;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}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int K = 32;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gettimeofday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(&amp;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time_start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NULL);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for (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= 0;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&lt; N;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+= K)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for (j 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; 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j &lt;=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i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+ K - 1; j += 4) {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ymm0 = _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mm_load_ps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(B + j);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ymm1 = _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mm_load_ps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(C + j);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ymm2 = _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mm_add_ps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(ymm0, ymm1);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  _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mm_storeu_ps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(A + j, ymm2);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 }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}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gettimeofday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(&amp;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time_end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, NULL);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printf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("unroll used time %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ld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us\n",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time_end.tv_usec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- </a:t>
            </a:r>
            <a:r>
              <a:rPr lang="en-US" altLang="zh-CN" sz="1200" dirty="0" err="1">
                <a:latin typeface="Times New Roman" panose="02020603050405020304" charset="0"/>
                <a:cs typeface="Times New Roman" panose="02020603050405020304" charset="0"/>
              </a:rPr>
              <a:t>time_start.tv_usec</a:t>
            </a:r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);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  return A[7];</a:t>
            </a:r>
          </a:p>
          <a:p>
            <a:r>
              <a:rPr lang="en-US" altLang="zh-CN" sz="1200" dirty="0">
                <a:latin typeface="Times New Roman" panose="02020603050405020304" charset="0"/>
                <a:cs typeface="Times New Roman" panose="02020603050405020304" charset="0"/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3768599" y="3926408"/>
            <a:ext cx="944599" cy="445631"/>
            <a:chOff x="4927716" y="2985512"/>
            <a:chExt cx="944599" cy="445631"/>
          </a:xfrm>
        </p:grpSpPr>
        <p:sp>
          <p:nvSpPr>
            <p:cNvPr id="11" name="右箭头 10"/>
            <p:cNvSpPr/>
            <p:nvPr/>
          </p:nvSpPr>
          <p:spPr>
            <a:xfrm>
              <a:off x="5020772" y="3235200"/>
              <a:ext cx="783771" cy="195943"/>
            </a:xfrm>
            <a:prstGeom prst="rightArrow">
              <a:avLst/>
            </a:prstGeom>
            <a:solidFill>
              <a:srgbClr val="3A4795"/>
            </a:solidFill>
            <a:ln>
              <a:solidFill>
                <a:srgbClr val="3A4795"/>
              </a:solidFill>
            </a:ln>
          </p:spPr>
          <p:txBody>
            <a:bodyPr wrap="square" lIns="108849" tIns="54424" rIns="108849" bIns="54424" rtlCol="0" anchor="ctr">
              <a:spAutoFit/>
            </a:bodyPr>
            <a:lstStyle/>
            <a:p>
              <a:pPr marL="285750" indent="-285750" algn="ctr">
                <a:lnSpc>
                  <a:spcPct val="150000"/>
                </a:lnSpc>
                <a:buFont typeface="Wingdings" panose="05000000000000000000" pitchFamily="2" charset="2"/>
                <a:buChar char="l"/>
              </a:pPr>
              <a:endPara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文本框 11"/>
            <p:cNvSpPr txBox="1"/>
            <p:nvPr/>
          </p:nvSpPr>
          <p:spPr>
            <a:xfrm>
              <a:off x="4927716" y="2985512"/>
              <a:ext cx="944599" cy="30670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14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循环分段</a:t>
              </a:r>
            </a:p>
          </p:txBody>
        </p:sp>
      </p:grpSp>
      <p:sp>
        <p:nvSpPr>
          <p:cNvPr id="13" name="文本框 12"/>
          <p:cNvSpPr txBox="1"/>
          <p:nvPr/>
        </p:nvSpPr>
        <p:spPr>
          <a:xfrm>
            <a:off x="226710" y="1097227"/>
            <a:ext cx="2146245" cy="4181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优化效果</a:t>
            </a:r>
            <a:endParaRPr kumimoji="0" lang="en-US" sz="1600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3D9B63D9-538F-8843-F623-6CE42E4CA58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6767785"/>
              </p:ext>
            </p:extLst>
          </p:nvPr>
        </p:nvGraphicFramePr>
        <p:xfrm>
          <a:off x="8635568" y="3801672"/>
          <a:ext cx="3352976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5" name="文本框 4">
            <a:extLst>
              <a:ext uri="{FF2B5EF4-FFF2-40B4-BE49-F238E27FC236}">
                <a16:creationId xmlns:a16="http://schemas.microsoft.com/office/drawing/2014/main" id="{1701E58C-DBA8-0364-0308-9E6F6F861D2C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F744B4-FF25-8B46-8461-E613911754B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7CAE9EDA-3AB1-9E41-C355-1134422580B1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00D76D5E-D318-B822-6F08-CEDFB26C1B15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5" name="流程图: 接点 14">
            <a:extLst>
              <a:ext uri="{FF2B5EF4-FFF2-40B4-BE49-F238E27FC236}">
                <a16:creationId xmlns:a16="http://schemas.microsoft.com/office/drawing/2014/main" id="{E0915960-B343-6E4D-8E80-156AFEFFCA49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EA4D569-25CD-35BF-039A-1E25CBF662C8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0BC6296-AE72-2945-AA6E-F7D1BCE201B4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/>
          <p:cNvSpPr txBox="1"/>
          <p:nvPr/>
        </p:nvSpPr>
        <p:spPr>
          <a:xfrm>
            <a:off x="50180" y="333321"/>
            <a:ext cx="3447622" cy="39878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R="0" indent="0" defTabSz="91440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kern="1200" cap="none" spc="0" normalizeH="0" baseline="0" noProof="0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循环分段</a:t>
            </a:r>
          </a:p>
        </p:txBody>
      </p:sp>
      <p:sp>
        <p:nvSpPr>
          <p:cNvPr id="13" name="文本框 12"/>
          <p:cNvSpPr txBox="1"/>
          <p:nvPr/>
        </p:nvSpPr>
        <p:spPr>
          <a:xfrm>
            <a:off x="226710" y="1097227"/>
            <a:ext cx="2146245" cy="418191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zh-CN" altLang="en-US" sz="1600" b="1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</a:rPr>
              <a:t>不适用的情况</a:t>
            </a:r>
            <a:endParaRPr kumimoji="0" lang="en-US" sz="1600" b="1" i="0" kern="1200" cap="none" spc="0" normalizeH="0" baseline="0" noProof="0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45EBFF14-4E35-B63C-A491-E0E28FD47E66}"/>
              </a:ext>
            </a:extLst>
          </p:cNvPr>
          <p:cNvSpPr/>
          <p:nvPr/>
        </p:nvSpPr>
        <p:spPr>
          <a:xfrm>
            <a:off x="4525505" y="1892267"/>
            <a:ext cx="3140991" cy="1669496"/>
          </a:xfrm>
          <a:prstGeom prst="rect">
            <a:avLst/>
          </a:prstGeom>
          <a:ln>
            <a:solidFill>
              <a:srgbClr val="3A4795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for(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=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1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;i&lt;</a:t>
            </a:r>
            <a:r>
              <a:rPr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SIZE;i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++){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for(j=1;j&lt;</a:t>
            </a:r>
            <a:r>
              <a:rPr lang="en-US" altLang="zh-CN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i;j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++) {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 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A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[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][j]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= 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A[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][j-1]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+ 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B[</a:t>
            </a:r>
            <a:r>
              <a:rPr lang="en-US" sz="1400" dirty="0" err="1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i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]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;</a:t>
            </a:r>
          </a:p>
          <a:p>
            <a:pPr>
              <a:lnSpc>
                <a:spcPct val="150000"/>
              </a:lnSpc>
            </a:pP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</a:t>
            </a: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  </a:t>
            </a:r>
            <a:r>
              <a:rPr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}</a:t>
            </a:r>
            <a:endParaRPr lang="en-US"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  <a:p>
            <a:pPr>
              <a:lnSpc>
                <a:spcPct val="150000"/>
              </a:lnSpc>
            </a:pPr>
            <a:r>
              <a:rPr lang="en-US" sz="1400" dirty="0"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charset="0"/>
                <a:sym typeface="+mn-ea"/>
              </a:rPr>
              <a:t>}</a:t>
            </a:r>
            <a:endParaRPr sz="1400" dirty="0"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charset="0"/>
              <a:sym typeface="+mn-ea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00582D50-62CD-3F2B-1D3E-FD612418E844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A99BA3F0-3893-5DEC-E924-E0E52916603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A2F9D0E9-F55A-58CB-F7E8-B0B82BF20D9B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285974A-7950-7F70-C912-01B792092690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B66811F2-F833-A5BE-D3C7-CE7FD9553B56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0923C68-8BF5-6B18-8642-C5F5E64BD825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3C4E46F-34F0-AA02-A19E-1A56843FD399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  <p:extLst>
      <p:ext uri="{BB962C8B-B14F-4D97-AF65-F5344CB8AC3E}">
        <p14:creationId xmlns:p14="http://schemas.microsoft.com/office/powerpoint/2010/main" val="3750551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/>
        </p:nvSpPr>
        <p:spPr>
          <a:xfrm>
            <a:off x="3143672" y="476672"/>
            <a:ext cx="582723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分享完毕，感谢聆听！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623392" y="1556792"/>
            <a:ext cx="10945216" cy="17054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参考文献：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[1] </a:t>
            </a: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 Optimizing Compilers for Modern Architectures: A Dependence-Based Approach [Book Review][J]. Computer,2002,35(4).</a:t>
            </a:r>
          </a:p>
          <a:p>
            <a:pPr lvl="0">
              <a:lnSpc>
                <a:spcPct val="150000"/>
              </a:lnSpc>
            </a:pPr>
            <a:r>
              <a:rPr lang="en-US" altLang="zh-CN" dirty="0">
                <a:solidFill>
                  <a:prstClr val="black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[2]</a:t>
            </a:r>
            <a:endParaRPr lang="zh-CN" altLang="en-US" dirty="0">
              <a:solidFill>
                <a:prstClr val="black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CFEB395-EB0C-A3F2-2FCD-3FC474CC7E12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7C9588D-FC9F-6EF9-CF3A-BCEA7323965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C1E95E83-EEB2-F0B4-294B-D5F3687E06F2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361B199-5C92-4DC7-EC97-56399D5A10C2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流程图: 接点 7">
            <a:extLst>
              <a:ext uri="{FF2B5EF4-FFF2-40B4-BE49-F238E27FC236}">
                <a16:creationId xmlns:a16="http://schemas.microsoft.com/office/drawing/2014/main" id="{030115E9-EA9B-F52B-420F-403910B0E90C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242D9F7-0B3E-AE60-7CF1-C61E7BAD9B68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4021114-7B59-5F91-3C58-042B0D849213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108849" tIns="54424" rIns="108849" bIns="54424">
        <a:spAutoFit/>
      </a:bodyPr>
      <a:lstStyle>
        <a:defPPr marL="285750" indent="-285750">
          <a:lnSpc>
            <a:spcPct val="150000"/>
          </a:lnSpc>
          <a:buFont typeface="Wingdings" panose="05000000000000000000" pitchFamily="2" charset="2"/>
          <a:buChar char="l"/>
          <a:defRPr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1331</TotalTime>
  <Words>875</Words>
  <Application>Microsoft Office PowerPoint</Application>
  <PresentationFormat>宽屏</PresentationFormat>
  <Paragraphs>129</Paragraphs>
  <Slides>5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等线 Light</vt:lpstr>
      <vt:lpstr>华文中宋</vt:lpstr>
      <vt:lpstr>微软雅黑</vt:lpstr>
      <vt:lpstr>Arial</vt:lpstr>
      <vt:lpstr>Calibri</vt:lpstr>
      <vt:lpstr>Impact</vt:lpstr>
      <vt:lpstr>Times New Roman</vt:lpstr>
      <vt:lpstr>Wingdings</vt:lpstr>
      <vt:lpstr>Office 主题​​</vt:lpstr>
      <vt:lpstr>Office 主题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Lei Wang</cp:lastModifiedBy>
  <cp:revision>406</cp:revision>
  <dcterms:created xsi:type="dcterms:W3CDTF">2022-11-25T08:43:39Z</dcterms:created>
  <dcterms:modified xsi:type="dcterms:W3CDTF">2024-09-14T06:49:37Z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28DA364F7BE01532EE1259638D98D8A7</vt:lpwstr>
  </property>
  <property fmtid="{D5CDD505-2E9C-101B-9397-08002B2CF9AE}" pid="3" name="KSOProductBuildVer">
    <vt:lpwstr>2052-4.2.1.6793</vt:lpwstr>
  </property>
</Properties>
</file>