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4" r:id="rId3"/>
  </p:sldMasterIdLst>
  <p:notesMasterIdLst>
    <p:notesMasterId r:id="rId14"/>
  </p:notesMasterIdLst>
  <p:sldIdLst>
    <p:sldId id="263" r:id="rId4"/>
    <p:sldId id="279" r:id="rId5"/>
    <p:sldId id="257" r:id="rId6"/>
    <p:sldId id="280" r:id="rId7"/>
    <p:sldId id="277" r:id="rId8"/>
    <p:sldId id="278" r:id="rId9"/>
    <p:sldId id="276" r:id="rId10"/>
    <p:sldId id="268" r:id="rId11"/>
    <p:sldId id="281" r:id="rId12"/>
    <p:sldId id="266"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c"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A4795"/>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85664" autoAdjust="0"/>
  </p:normalViewPr>
  <p:slideViewPr>
    <p:cSldViewPr snapToGrid="0">
      <p:cViewPr varScale="1">
        <p:scale>
          <a:sx n="82" d="100"/>
          <a:sy n="82" d="100"/>
        </p:scale>
        <p:origin x="84"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2022&#25991;&#26723;\&#23637;&#24320;&#25928;&#2652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2022&#25991;&#26723;\&#23637;&#24320;&#25928;&#26524;.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0"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[展开效果.xlsx]Sheet1!$A$74</c:f>
              <c:strCache>
                <c:ptCount val="1"/>
                <c:pt idx="0">
                  <c:v>时间（us）</c:v>
                </c:pt>
              </c:strCache>
            </c:strRef>
          </c:tx>
          <c:spPr>
            <a:solidFill>
              <a:schemeClr val="accent1"/>
            </a:solidFill>
            <a:ln>
              <a:noFill/>
            </a:ln>
            <a:effectLst/>
          </c:spPr>
          <c:invertIfNegative val="0"/>
          <c:cat>
            <c:strRef>
              <c:f>[展开效果.xlsx]Sheet1!$B$73:$C$73</c:f>
              <c:strCache>
                <c:ptCount val="2"/>
                <c:pt idx="0">
                  <c:v>循环分块前(1)</c:v>
                </c:pt>
                <c:pt idx="1">
                  <c:v>循环分块后(1)</c:v>
                </c:pt>
              </c:strCache>
            </c:strRef>
          </c:cat>
          <c:val>
            <c:numRef>
              <c:f>[展开效果.xlsx]Sheet1!$B$74:$C$74</c:f>
              <c:numCache>
                <c:formatCode>General</c:formatCode>
                <c:ptCount val="2"/>
                <c:pt idx="0">
                  <c:v>3681.6666666666702</c:v>
                </c:pt>
                <c:pt idx="1">
                  <c:v>413</c:v>
                </c:pt>
              </c:numCache>
            </c:numRef>
          </c:val>
          <c:extLst>
            <c:ext xmlns:c16="http://schemas.microsoft.com/office/drawing/2014/chart" uri="{C3380CC4-5D6E-409C-BE32-E72D297353CC}">
              <c16:uniqueId val="{00000000-49E1-4323-AAF1-E7C37FD0958F}"/>
            </c:ext>
          </c:extLst>
        </c:ser>
        <c:dLbls>
          <c:showLegendKey val="0"/>
          <c:showVal val="0"/>
          <c:showCatName val="0"/>
          <c:showSerName val="0"/>
          <c:showPercent val="0"/>
          <c:showBubbleSize val="0"/>
        </c:dLbls>
        <c:gapWidth val="219"/>
        <c:overlap val="-27"/>
        <c:axId val="42704221"/>
        <c:axId val="29027198"/>
      </c:barChart>
      <c:catAx>
        <c:axId val="42704221"/>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9027198"/>
        <c:crosses val="autoZero"/>
        <c:auto val="1"/>
        <c:lblAlgn val="ctr"/>
        <c:lblOffset val="100"/>
        <c:noMultiLvlLbl val="0"/>
      </c:catAx>
      <c:valAx>
        <c:axId val="2902719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42704221"/>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dirty="0">
                <a:latin typeface="微软雅黑" panose="020B0503020204020204" pitchFamily="34" charset="-122"/>
                <a:ea typeface="微软雅黑" panose="020B0503020204020204" pitchFamily="34" charset="-122"/>
              </a:rPr>
              <a:t>时间</a:t>
            </a:r>
            <a:r>
              <a:rPr lang="zh-CN" altLang="en-US" dirty="0"/>
              <a:t>（</a:t>
            </a:r>
            <a:r>
              <a:rPr lang="en-US" altLang="zh-CN" dirty="0" err="1">
                <a:latin typeface="Times New Roman" panose="02020603050405020304" pitchFamily="18" charset="0"/>
                <a:cs typeface="Times New Roman" panose="02020603050405020304" pitchFamily="18" charset="0"/>
              </a:rPr>
              <a:t>ms</a:t>
            </a:r>
            <a:r>
              <a:rPr lang="zh-CN" altLang="en-US" dirty="0"/>
              <a:t>）</a:t>
            </a:r>
          </a:p>
        </c:rich>
      </c:tx>
      <c:overlay val="0"/>
      <c:spPr>
        <a:noFill/>
        <a:ln>
          <a:noFill/>
        </a:ln>
        <a:effectLst/>
      </c:spPr>
      <c:txPr>
        <a:bodyPr rot="0" spcFirstLastPara="0"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[展开效果.xlsx]Sheet1!$A$88</c:f>
              <c:strCache>
                <c:ptCount val="1"/>
                <c:pt idx="0">
                  <c:v>时间（ms）</c:v>
                </c:pt>
              </c:strCache>
            </c:strRef>
          </c:tx>
          <c:spPr>
            <a:solidFill>
              <a:schemeClr val="accent1"/>
            </a:solidFill>
            <a:ln>
              <a:noFill/>
            </a:ln>
            <a:effectLst/>
          </c:spPr>
          <c:invertIfNegative val="0"/>
          <c:cat>
            <c:strRef>
              <c:f>[展开效果.xlsx]Sheet1!$B$87:$C$87</c:f>
              <c:strCache>
                <c:ptCount val="2"/>
                <c:pt idx="0">
                  <c:v>循环分块前(2)</c:v>
                </c:pt>
                <c:pt idx="1">
                  <c:v>循环分块后(2)</c:v>
                </c:pt>
              </c:strCache>
            </c:strRef>
          </c:cat>
          <c:val>
            <c:numRef>
              <c:f>[展开效果.xlsx]Sheet1!$B$88:$C$88</c:f>
              <c:numCache>
                <c:formatCode>General</c:formatCode>
                <c:ptCount val="2"/>
                <c:pt idx="0">
                  <c:v>49.831666666666699</c:v>
                </c:pt>
                <c:pt idx="1">
                  <c:v>14.9323333333333</c:v>
                </c:pt>
              </c:numCache>
            </c:numRef>
          </c:val>
          <c:extLst>
            <c:ext xmlns:c16="http://schemas.microsoft.com/office/drawing/2014/chart" uri="{C3380CC4-5D6E-409C-BE32-E72D297353CC}">
              <c16:uniqueId val="{00000000-6F33-4A4E-9216-1E523EACFA33}"/>
            </c:ext>
          </c:extLst>
        </c:ser>
        <c:dLbls>
          <c:showLegendKey val="0"/>
          <c:showVal val="0"/>
          <c:showCatName val="0"/>
          <c:showSerName val="0"/>
          <c:showPercent val="0"/>
          <c:showBubbleSize val="0"/>
        </c:dLbls>
        <c:gapWidth val="219"/>
        <c:overlap val="-27"/>
        <c:axId val="346442714"/>
        <c:axId val="614964801"/>
      </c:barChart>
      <c:catAx>
        <c:axId val="34644271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105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614964801"/>
        <c:crosses val="autoZero"/>
        <c:auto val="1"/>
        <c:lblAlgn val="ctr"/>
        <c:lblOffset val="100"/>
        <c:noMultiLvlLbl val="0"/>
      </c:catAx>
      <c:valAx>
        <c:axId val="61496480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346442714"/>
        <c:crosses val="autoZero"/>
        <c:crossBetween val="between"/>
        <c:majorUnit val="10"/>
        <c:minorUnit val="2"/>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392CF4-5C76-491D-AC42-4B1286DCACC7}" type="datetimeFigureOut">
              <a:rPr lang="zh-CN" altLang="en-US" smtClean="0"/>
              <a:t>2024/9/14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E09EFA-1D6C-4D47-BDAC-FD207C1A4D7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9B0EEB6-161F-46A1-A30A-2D4F16F319B4}" type="slidenum">
              <a:rPr kumimoji="0" lang="zh-CN" altLang="en-US" sz="1200" b="0" i="0" u="none" strike="noStrike" kern="1200" cap="none" spc="0" normalizeH="0" baseline="0" noProof="0" smtClean="0">
                <a:ln>
                  <a:noFill/>
                </a:ln>
                <a:solidFill>
                  <a:prstClr val="black"/>
                </a:solidFill>
                <a:effectLst/>
                <a:uLnTx/>
                <a:uFillTx/>
                <a:latin typeface="Calibri"/>
                <a:ea typeface="宋体"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9B0EEB6-161F-46A1-A30A-2D4F16F319B4}" type="slidenum">
              <a:rPr kumimoji="0" lang="zh-CN" altLang="en-US" sz="1200" b="0" i="0" u="none" strike="noStrike" kern="1200" cap="none" spc="0" normalizeH="0" baseline="0" noProof="0" smtClean="0">
                <a:ln>
                  <a:noFill/>
                </a:ln>
                <a:solidFill>
                  <a:prstClr val="black"/>
                </a:solidFill>
                <a:effectLst/>
                <a:uLnTx/>
                <a:uFillTx/>
                <a:latin typeface="Calibri"/>
                <a:ea typeface="宋体"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spTree>
    <p:extLst>
      <p:ext uri="{BB962C8B-B14F-4D97-AF65-F5344CB8AC3E}">
        <p14:creationId xmlns:p14="http://schemas.microsoft.com/office/powerpoint/2010/main" val="1209379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9B0EEB6-161F-46A1-A30A-2D4F16F319B4}" type="slidenum">
              <a:rPr kumimoji="0" lang="zh-CN" altLang="en-US" sz="1200" b="0" i="0" u="none" strike="noStrike" kern="1200" cap="none" spc="0" normalizeH="0" baseline="0" noProof="0" smtClean="0">
                <a:ln>
                  <a:noFill/>
                </a:ln>
                <a:solidFill>
                  <a:prstClr val="black"/>
                </a:solidFill>
                <a:effectLst/>
                <a:uLnTx/>
                <a:uFillTx/>
                <a:latin typeface="Calibri"/>
                <a:ea typeface="宋体"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9B0EEB6-161F-46A1-A30A-2D4F16F319B4}" type="slidenum">
              <a:rPr kumimoji="0" lang="zh-CN" altLang="en-US" sz="1200" b="0" i="0" u="none" strike="noStrike" kern="1200" cap="none" spc="0" normalizeH="0" baseline="0" noProof="0" smtClean="0">
                <a:ln>
                  <a:noFill/>
                </a:ln>
                <a:solidFill>
                  <a:prstClr val="black"/>
                </a:solidFill>
                <a:effectLst/>
                <a:uLnTx/>
                <a:uFillTx/>
                <a:latin typeface="Calibri"/>
                <a:ea typeface="宋体"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spTree>
    <p:extLst>
      <p:ext uri="{BB962C8B-B14F-4D97-AF65-F5344CB8AC3E}">
        <p14:creationId xmlns:p14="http://schemas.microsoft.com/office/powerpoint/2010/main" val="1598874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9B0EEB6-161F-46A1-A30A-2D4F16F319B4}" type="slidenum">
              <a:rPr kumimoji="0" lang="zh-CN" altLang="en-US" sz="1200" b="0" i="0" u="none" strike="noStrike" kern="1200" cap="none" spc="0" normalizeH="0" baseline="0" noProof="0" smtClean="0">
                <a:ln>
                  <a:noFill/>
                </a:ln>
                <a:solidFill>
                  <a:prstClr val="black"/>
                </a:solidFill>
                <a:effectLst/>
                <a:uLnTx/>
                <a:uFillTx/>
                <a:latin typeface="Calibri"/>
                <a:ea typeface="宋体"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spTree>
    <p:extLst>
      <p:ext uri="{BB962C8B-B14F-4D97-AF65-F5344CB8AC3E}">
        <p14:creationId xmlns:p14="http://schemas.microsoft.com/office/powerpoint/2010/main" val="2772809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9B0EEB6-161F-46A1-A30A-2D4F16F319B4}" type="slidenum">
              <a:rPr kumimoji="0" lang="zh-CN" altLang="en-US" sz="1200" b="0" i="0" u="none" strike="noStrike" kern="1200" cap="none" spc="0" normalizeH="0" baseline="0" noProof="0" smtClean="0">
                <a:ln>
                  <a:noFill/>
                </a:ln>
                <a:solidFill>
                  <a:prstClr val="black"/>
                </a:solidFill>
                <a:effectLst/>
                <a:uLnTx/>
                <a:uFillTx/>
                <a:latin typeface="Calibri"/>
                <a:ea typeface="宋体"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spTree>
    <p:extLst>
      <p:ext uri="{BB962C8B-B14F-4D97-AF65-F5344CB8AC3E}">
        <p14:creationId xmlns:p14="http://schemas.microsoft.com/office/powerpoint/2010/main" val="2856979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9B0EEB6-161F-46A1-A30A-2D4F16F319B4}" type="slidenum">
              <a:rPr kumimoji="0" lang="zh-CN" altLang="en-US" sz="1200" b="0" i="0" u="none" strike="noStrike" kern="1200" cap="none" spc="0" normalizeH="0" baseline="0" noProof="0" smtClean="0">
                <a:ln>
                  <a:noFill/>
                </a:ln>
                <a:solidFill>
                  <a:prstClr val="black"/>
                </a:solidFill>
                <a:effectLst/>
                <a:uLnTx/>
                <a:uFillTx/>
                <a:latin typeface="Calibri"/>
                <a:ea typeface="宋体"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9B0EEB6-161F-46A1-A30A-2D4F16F319B4}" type="slidenum">
              <a:rPr kumimoji="0" lang="zh-CN" altLang="en-US" sz="1200" b="0" i="0" u="none" strike="noStrike" kern="1200" cap="none" spc="0" normalizeH="0" baseline="0" noProof="0" smtClean="0">
                <a:ln>
                  <a:noFill/>
                </a:ln>
                <a:solidFill>
                  <a:prstClr val="black"/>
                </a:solidFill>
                <a:effectLst/>
                <a:uLnTx/>
                <a:uFillTx/>
                <a:latin typeface="Calibri"/>
                <a:ea typeface="宋体"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9B0EEB6-161F-46A1-A30A-2D4F16F319B4}" type="slidenum">
              <a:rPr kumimoji="0" lang="zh-CN" altLang="en-US" sz="1200" b="0" i="0" u="none" strike="noStrike" kern="1200" cap="none" spc="0" normalizeH="0" baseline="0" noProof="0" smtClean="0">
                <a:ln>
                  <a:noFill/>
                </a:ln>
                <a:solidFill>
                  <a:prstClr val="black"/>
                </a:solidFill>
                <a:effectLst/>
                <a:uLnTx/>
                <a:uFillTx/>
                <a:latin typeface="Calibri"/>
                <a:ea typeface="宋体"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spTree>
    <p:extLst>
      <p:ext uri="{BB962C8B-B14F-4D97-AF65-F5344CB8AC3E}">
        <p14:creationId xmlns:p14="http://schemas.microsoft.com/office/powerpoint/2010/main" val="1207478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B3AD4E45-A385-4A10-876B-06FF5FE930D8}"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BD2247-4DC8-40BD-84CB-DE95947A3E5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D4E45-A385-4A10-876B-06FF5FE930D8}"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BD2247-4DC8-40BD-84CB-DE95947A3E5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D4E45-A385-4A10-876B-06FF5FE930D8}"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BD2247-4DC8-40BD-84CB-DE95947A3E5E}"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C00000"/>
        </a:solidFill>
        <a:effectLst/>
      </p:bgPr>
    </p:bg>
    <p:spTree>
      <p:nvGrpSpPr>
        <p:cNvPr id="1" name=""/>
        <p:cNvGrpSpPr/>
        <p:nvPr/>
      </p:nvGrpSpPr>
      <p:grpSpPr>
        <a:xfrm>
          <a:off x="0" y="0"/>
          <a:ext cx="0" cy="0"/>
          <a:chOff x="0" y="0"/>
          <a:chExt cx="0" cy="0"/>
        </a:xfrm>
      </p:grpSpPr>
      <p:sp>
        <p:nvSpPr>
          <p:cNvPr id="14" name="TextBox 13"/>
          <p:cNvSpPr txBox="1"/>
          <p:nvPr userDrawn="1"/>
        </p:nvSpPr>
        <p:spPr>
          <a:xfrm>
            <a:off x="1658887" y="5464966"/>
            <a:ext cx="8874224" cy="830997"/>
          </a:xfrm>
          <a:prstGeom prst="rect">
            <a:avLst/>
          </a:prstGeom>
          <a:noFill/>
        </p:spPr>
        <p:txBody>
          <a:bodyPr vert="horz"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40" normalizeH="0" baseline="0" noProof="0" dirty="0">
                <a:ln w="28575">
                  <a:noFill/>
                </a:ln>
                <a:solidFill>
                  <a:prstClr val="white"/>
                </a:solidFill>
                <a:effectLst/>
                <a:uLnTx/>
                <a:uFillTx/>
                <a:latin typeface="微软雅黑" panose="020B0503020204020204" pitchFamily="34" charset="-122"/>
                <a:ea typeface="微软雅黑" panose="020B0503020204020204" pitchFamily="34" charset="-122"/>
                <a:cs typeface="+mn-cs"/>
              </a:rPr>
              <a:t>热烈欢迎各位专家领导莅临指导</a:t>
            </a:r>
            <a:endParaRPr kumimoji="0" lang="en-US" sz="4800" b="1" i="0" u="none" strike="noStrike" kern="1200" cap="none" spc="40" normalizeH="0" baseline="0" noProof="0" dirty="0">
              <a:ln w="28575">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2" name="TextBox 21"/>
          <p:cNvSpPr txBox="1"/>
          <p:nvPr userDrawn="1"/>
        </p:nvSpPr>
        <p:spPr>
          <a:xfrm>
            <a:off x="11386904" y="404664"/>
            <a:ext cx="461665" cy="1561966"/>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11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军民融合专题</a:t>
            </a:r>
            <a:endParaRPr kumimoji="0" lang="en-US" sz="1800" b="0" i="0" u="none" strike="noStrike" kern="1200" cap="none" spc="11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矩形 11"/>
          <p:cNvSpPr/>
          <p:nvPr userDrawn="1"/>
        </p:nvSpPr>
        <p:spPr>
          <a:xfrm flipV="1">
            <a:off x="0" y="4923343"/>
            <a:ext cx="12192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itchFamily="2" charset="-122"/>
              <a:cs typeface="+mn-cs"/>
            </a:endParaRPr>
          </a:p>
        </p:txBody>
      </p:sp>
      <p:pic>
        <p:nvPicPr>
          <p:cNvPr id="11" name="图片 10"/>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0" y="260648"/>
            <a:ext cx="12192000" cy="4959343"/>
          </a:xfrm>
          <a:prstGeom prst="rect">
            <a:avLst/>
          </a:prstGeom>
        </p:spPr>
      </p:pic>
      <p:sp>
        <p:nvSpPr>
          <p:cNvPr id="2" name="矩形 1"/>
          <p:cNvSpPr/>
          <p:nvPr userDrawn="1"/>
        </p:nvSpPr>
        <p:spPr>
          <a:xfrm>
            <a:off x="-24680" y="0"/>
            <a:ext cx="12216680" cy="71490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25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1+#ppt_w/2"/>
                                          </p:val>
                                        </p:tav>
                                        <p:tav tm="100000">
                                          <p:val>
                                            <p:strVal val="#ppt_x"/>
                                          </p:val>
                                        </p:tav>
                                      </p:tavLst>
                                    </p:anim>
                                    <p:anim calcmode="lin" valueType="num">
                                      <p:cBhvr additive="base">
                                        <p:cTn id="8" dur="75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4" name="空心弧 3"/>
          <p:cNvSpPr/>
          <p:nvPr userDrawn="1"/>
        </p:nvSpPr>
        <p:spPr>
          <a:xfrm>
            <a:off x="767408" y="836712"/>
            <a:ext cx="5472816" cy="5472816"/>
          </a:xfrm>
          <a:prstGeom prst="blockArc">
            <a:avLst>
              <a:gd name="adj1" fmla="val 18900000"/>
              <a:gd name="adj2" fmla="val 2700000"/>
              <a:gd name="adj3" fmla="val 395"/>
            </a:avLst>
          </a:prstGeom>
          <a:solidFill>
            <a:schemeClr val="accent1"/>
          </a:solidFill>
        </p:spPr>
        <p:style>
          <a:lnRef idx="2">
            <a:schemeClr val="accent1"/>
          </a:lnRef>
          <a:fillRef idx="1">
            <a:schemeClr val="lt1"/>
          </a:fillRef>
          <a:effectRef idx="0">
            <a:schemeClr val="accent1"/>
          </a:effectRef>
          <a:fontRef idx="minor">
            <a:schemeClr val="dk1"/>
          </a:fontRef>
        </p:style>
      </p:sp>
      <p:sp>
        <p:nvSpPr>
          <p:cNvPr id="36" name="矩形 35"/>
          <p:cNvSpPr/>
          <p:nvPr userDrawn="1"/>
        </p:nvSpPr>
        <p:spPr>
          <a:xfrm>
            <a:off x="9637358" y="346070"/>
            <a:ext cx="2003258" cy="850682"/>
          </a:xfrm>
          <a:prstGeom prst="rect">
            <a:avLst/>
          </a:prstGeom>
        </p:spPr>
        <p:txBody>
          <a:bodyPr wrap="square">
            <a:spAutoFit/>
          </a:bodyPr>
          <a:lstStyle/>
          <a:p>
            <a:pPr marL="0" marR="0" lvl="0" indent="0" algn="r" defTabSz="914400" rtl="0" eaLnBrk="1" fontAlgn="auto" latinLnBrk="0" hangingPunct="1">
              <a:lnSpc>
                <a:spcPct val="112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1F497D">
                    <a:lumMod val="60000"/>
                    <a:lumOff val="40000"/>
                  </a:srgbClr>
                </a:solidFill>
                <a:effectLst/>
                <a:uLnTx/>
                <a:uFillTx/>
                <a:latin typeface="微软雅黑" panose="020B0503020204020204" pitchFamily="34" charset="-122"/>
                <a:ea typeface="微软雅黑" panose="020B0503020204020204" pitchFamily="34" charset="-122"/>
                <a:cs typeface="+mn-cs"/>
              </a:rPr>
              <a:t>分享内容</a:t>
            </a:r>
            <a:r>
              <a:rPr kumimoji="0" lang="en-US" altLang="zh-CN" sz="1600" b="0" i="0" u="none" strike="noStrike" kern="1200" cap="none" spc="0" normalizeH="0" baseline="0" noProof="0" dirty="0">
                <a:ln>
                  <a:noFill/>
                </a:ln>
                <a:solidFill>
                  <a:prstClr val="white">
                    <a:lumMod val="50000"/>
                  </a:prstClr>
                </a:solidFill>
                <a:effectLst/>
                <a:uLnTx/>
                <a:uFillTx/>
                <a:latin typeface="Calibri"/>
                <a:ea typeface="宋体" pitchFamily="2" charset="-122"/>
                <a:cs typeface="+mn-cs"/>
              </a:rPr>
              <a:t>CONTENTS</a:t>
            </a:r>
            <a:endParaRPr kumimoji="0" lang="zh-CN" altLang="en-US" sz="1800" b="0" i="0" u="none" strike="noStrike" kern="0" cap="none" spc="0" normalizeH="0" baseline="0" noProof="0" dirty="0">
              <a:ln>
                <a:noFill/>
              </a:ln>
              <a:solidFill>
                <a:prstClr val="white">
                  <a:lumMod val="50000"/>
                </a:prstClr>
              </a:solidFill>
              <a:effectLst/>
              <a:uLnTx/>
              <a:uFillTx/>
              <a:latin typeface="Calibri"/>
              <a:ea typeface="宋体" pitchFamily="2" charset="-122"/>
              <a:cs typeface="+mn-cs"/>
            </a:endParaRPr>
          </a:p>
        </p:txBody>
      </p:sp>
      <p:sp>
        <p:nvSpPr>
          <p:cNvPr id="7" name="椭圆 6"/>
          <p:cNvSpPr/>
          <p:nvPr userDrawn="1"/>
        </p:nvSpPr>
        <p:spPr>
          <a:xfrm>
            <a:off x="623392" y="1450699"/>
            <a:ext cx="4035357" cy="4195491"/>
          </a:xfrm>
          <a:prstGeom prst="ellipse">
            <a:avLst/>
          </a:prstGeom>
          <a:blipFill>
            <a:blip r:embed="rId2" cstate="print">
              <a:extLst>
                <a:ext uri="{28A0092B-C50C-407E-A947-70E740481C1C}">
                  <a14:useLocalDpi xmlns:a14="http://schemas.microsoft.com/office/drawing/2010/main" val="0"/>
                </a:ext>
              </a:extLst>
            </a:blip>
            <a:stretch>
              <a:fillRect/>
            </a:stretch>
          </a:blip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w="18000">
                <a:solidFill>
                  <a:srgbClr val="C0504D">
                    <a:satMod val="140000"/>
                  </a:srgbClr>
                </a:solidFill>
                <a:prstDash val="solid"/>
                <a:miter lim="800000"/>
              </a:ln>
              <a:noFill/>
              <a:effectLst>
                <a:outerShdw blurRad="25500" dist="23000" dir="7020000" algn="tl">
                  <a:srgbClr val="000000">
                    <a:alpha val="50000"/>
                  </a:srgbClr>
                </a:outerShdw>
              </a:effectLst>
              <a:uLnTx/>
              <a:uFillTx/>
              <a:latin typeface="Calibri"/>
              <a:ea typeface="宋体" pitchFamily="2" charset="-122"/>
              <a:cs typeface="+mn-cs"/>
            </a:endParaRPr>
          </a:p>
        </p:txBody>
      </p:sp>
      <p:grpSp>
        <p:nvGrpSpPr>
          <p:cNvPr id="43" name="组合 42"/>
          <p:cNvGrpSpPr/>
          <p:nvPr userDrawn="1"/>
        </p:nvGrpSpPr>
        <p:grpSpPr>
          <a:xfrm>
            <a:off x="5623220" y="2110419"/>
            <a:ext cx="5971437" cy="784636"/>
            <a:chOff x="1537511" y="1628159"/>
            <a:chExt cx="5971437" cy="784636"/>
          </a:xfrm>
        </p:grpSpPr>
        <p:grpSp>
          <p:nvGrpSpPr>
            <p:cNvPr id="44" name="组合 43"/>
            <p:cNvGrpSpPr/>
            <p:nvPr/>
          </p:nvGrpSpPr>
          <p:grpSpPr>
            <a:xfrm>
              <a:off x="1537511" y="1631288"/>
              <a:ext cx="5971437" cy="781507"/>
              <a:chOff x="1537511" y="1631288"/>
              <a:chExt cx="5971437" cy="781507"/>
            </a:xfrm>
          </p:grpSpPr>
          <p:grpSp>
            <p:nvGrpSpPr>
              <p:cNvPr id="46" name="组合 45"/>
              <p:cNvGrpSpPr/>
              <p:nvPr userDrawn="1"/>
            </p:nvGrpSpPr>
            <p:grpSpPr>
              <a:xfrm>
                <a:off x="1928264" y="1709439"/>
                <a:ext cx="5580684" cy="625205"/>
                <a:chOff x="460128" y="312440"/>
                <a:chExt cx="5580684" cy="625205"/>
              </a:xfrm>
            </p:grpSpPr>
            <p:sp>
              <p:nvSpPr>
                <p:cNvPr id="50" name="矩形 49"/>
                <p:cNvSpPr/>
                <p:nvPr userDrawn="1"/>
              </p:nvSpPr>
              <p:spPr>
                <a:xfrm>
                  <a:off x="460128" y="312440"/>
                  <a:ext cx="5580684" cy="62520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51" name="矩形 50"/>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rtl="0" eaLnBrk="1" fontAlgn="auto"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rgbClr val="646464"/>
                      </a:solidFill>
                      <a:effectLst/>
                      <a:uLnTx/>
                      <a:uFillTx/>
                      <a:latin typeface="Calibri"/>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a:ea typeface="宋体" pitchFamily="2" charset="-122"/>
                    <a:cs typeface="+mn-cs"/>
                  </a:endParaRPr>
                </a:p>
              </p:txBody>
            </p:sp>
            <p:sp>
              <p:nvSpPr>
                <p:cNvPr id="52" name="矩形 51"/>
                <p:cNvSpPr/>
                <p:nvPr userDrawn="1"/>
              </p:nvSpPr>
              <p:spPr>
                <a:xfrm>
                  <a:off x="503540" y="341314"/>
                  <a:ext cx="5537272" cy="560790"/>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sp>
            <p:nvSpPr>
              <p:cNvPr id="48" name="椭圆 47"/>
              <p:cNvSpPr/>
              <p:nvPr/>
            </p:nvSpPr>
            <p:spPr>
              <a:xfrm>
                <a:off x="1537511" y="1631288"/>
                <a:ext cx="781507" cy="781507"/>
              </a:xfrm>
              <a:prstGeom prst="ellipse">
                <a:avLst/>
              </a:prstGeom>
              <a:solidFill>
                <a:schemeClr val="accent1"/>
              </a:solidFill>
              <a:ln w="9525">
                <a:solidFill>
                  <a:schemeClr val="accent1"/>
                </a:solidFill>
                <a:rou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0" cap="none" spc="0" normalizeH="0" baseline="0" noProof="0" dirty="0">
                    <a:ln>
                      <a:noFill/>
                    </a:ln>
                    <a:solidFill>
                      <a:sysClr val="window" lastClr="FFFFFF"/>
                    </a:solidFill>
                    <a:effectLst/>
                    <a:uLnTx/>
                    <a:uFillTx/>
                    <a:latin typeface="Impact" panose="020B0806030902050204" pitchFamily="34" charset="0"/>
                    <a:ea typeface="宋体" pitchFamily="2" charset="-122"/>
                    <a:cs typeface="+mn-cs"/>
                  </a:rPr>
                  <a:t>1</a:t>
                </a:r>
                <a:endParaRPr kumimoji="0" lang="zh-CN" altLang="en-US" sz="3200" b="0" i="0" u="none" strike="noStrike" kern="0" cap="none" spc="0" normalizeH="0" baseline="0" noProof="0" dirty="0">
                  <a:ln>
                    <a:noFill/>
                  </a:ln>
                  <a:solidFill>
                    <a:sysClr val="window" lastClr="FFFFFF"/>
                  </a:solidFill>
                  <a:effectLst/>
                  <a:uLnTx/>
                  <a:uFillTx/>
                  <a:latin typeface="Impact" panose="020B0806030902050204" pitchFamily="34" charset="0"/>
                  <a:ea typeface="宋体" pitchFamily="2" charset="-122"/>
                  <a:cs typeface="+mn-cs"/>
                </a:endParaRPr>
              </a:p>
            </p:txBody>
          </p:sp>
        </p:grpSp>
        <p:sp>
          <p:nvSpPr>
            <p:cNvPr id="45" name="Rectangle 38"/>
            <p:cNvSpPr>
              <a:spLocks noChangeArrowheads="1"/>
            </p:cNvSpPr>
            <p:nvPr/>
          </p:nvSpPr>
          <p:spPr bwMode="auto">
            <a:xfrm>
              <a:off x="2584932" y="1628159"/>
              <a:ext cx="4796944" cy="647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646464"/>
                  </a:solidFill>
                  <a:effectLst/>
                  <a:uLnTx/>
                  <a:uFillTx/>
                  <a:latin typeface="Calibri"/>
                  <a:ea typeface="微软雅黑" panose="020B0503020204020204" pitchFamily="34" charset="-122"/>
                  <a:cs typeface="+mn-cs"/>
                </a:rPr>
                <a:t>前端</a:t>
              </a:r>
            </a:p>
          </p:txBody>
        </p:sp>
      </p:grpSp>
      <p:grpSp>
        <p:nvGrpSpPr>
          <p:cNvPr id="83" name="组合 82"/>
          <p:cNvGrpSpPr/>
          <p:nvPr userDrawn="1"/>
        </p:nvGrpSpPr>
        <p:grpSpPr>
          <a:xfrm>
            <a:off x="5833405" y="3179693"/>
            <a:ext cx="5985786" cy="784682"/>
            <a:chOff x="1537511" y="1628113"/>
            <a:chExt cx="5971436" cy="784682"/>
          </a:xfrm>
        </p:grpSpPr>
        <p:grpSp>
          <p:nvGrpSpPr>
            <p:cNvPr id="84" name="组合 83"/>
            <p:cNvGrpSpPr/>
            <p:nvPr userDrawn="1"/>
          </p:nvGrpSpPr>
          <p:grpSpPr>
            <a:xfrm>
              <a:off x="1537511" y="1631288"/>
              <a:ext cx="5971436" cy="781507"/>
              <a:chOff x="1537511" y="1631288"/>
              <a:chExt cx="5971437" cy="781507"/>
            </a:xfrm>
          </p:grpSpPr>
          <p:grpSp>
            <p:nvGrpSpPr>
              <p:cNvPr id="86" name="组合 85"/>
              <p:cNvGrpSpPr/>
              <p:nvPr/>
            </p:nvGrpSpPr>
            <p:grpSpPr>
              <a:xfrm>
                <a:off x="1928263" y="1709439"/>
                <a:ext cx="5580685" cy="625475"/>
                <a:chOff x="460127" y="312440"/>
                <a:chExt cx="5580685" cy="625475"/>
              </a:xfrm>
            </p:grpSpPr>
            <p:sp>
              <p:nvSpPr>
                <p:cNvPr id="90" name="矩形 89"/>
                <p:cNvSpPr/>
                <p:nvPr/>
              </p:nvSpPr>
              <p:spPr>
                <a:xfrm>
                  <a:off x="460127" y="312440"/>
                  <a:ext cx="5356688" cy="62547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91" name="矩形 90"/>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rtl="0" eaLnBrk="1" fontAlgn="auto"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rgbClr val="646464"/>
                      </a:solidFill>
                      <a:effectLst/>
                      <a:uLnTx/>
                      <a:uFillTx/>
                      <a:latin typeface="Calibri"/>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a:ea typeface="宋体" pitchFamily="2" charset="-122"/>
                    <a:cs typeface="+mn-cs"/>
                  </a:endParaRPr>
                </a:p>
              </p:txBody>
            </p:sp>
            <p:sp>
              <p:nvSpPr>
                <p:cNvPr id="93" name="矩形 92"/>
                <p:cNvSpPr/>
                <p:nvPr/>
              </p:nvSpPr>
              <p:spPr>
                <a:xfrm>
                  <a:off x="503837" y="341015"/>
                  <a:ext cx="5289540" cy="560705"/>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sp>
            <p:nvSpPr>
              <p:cNvPr id="88" name="椭圆 87"/>
              <p:cNvSpPr/>
              <p:nvPr/>
            </p:nvSpPr>
            <p:spPr>
              <a:xfrm>
                <a:off x="1537511" y="1631288"/>
                <a:ext cx="781507" cy="781507"/>
              </a:xfrm>
              <a:prstGeom prst="ellipse">
                <a:avLst/>
              </a:prstGeom>
              <a:solidFill>
                <a:schemeClr val="accent1"/>
              </a:solidFill>
              <a:ln w="9525">
                <a:solidFill>
                  <a:schemeClr val="accent1"/>
                </a:solidFill>
                <a:rou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0" cap="none" spc="0" normalizeH="0" baseline="0" noProof="0" dirty="0">
                    <a:ln>
                      <a:noFill/>
                    </a:ln>
                    <a:solidFill>
                      <a:sysClr val="window" lastClr="FFFFFF"/>
                    </a:solidFill>
                    <a:effectLst/>
                    <a:uLnTx/>
                    <a:uFillTx/>
                    <a:latin typeface="Impact" panose="020B0806030902050204" pitchFamily="34" charset="0"/>
                    <a:ea typeface="宋体" pitchFamily="2" charset="-122"/>
                    <a:cs typeface="+mn-cs"/>
                  </a:rPr>
                  <a:t>2</a:t>
                </a:r>
                <a:endParaRPr kumimoji="0" lang="zh-CN" altLang="en-US" sz="3200" b="0" i="0" u="none" strike="noStrike" kern="0" cap="none" spc="0" normalizeH="0" baseline="0" noProof="0" dirty="0">
                  <a:ln>
                    <a:noFill/>
                  </a:ln>
                  <a:solidFill>
                    <a:sysClr val="window" lastClr="FFFFFF"/>
                  </a:solidFill>
                  <a:effectLst/>
                  <a:uLnTx/>
                  <a:uFillTx/>
                  <a:latin typeface="Impact" panose="020B0806030902050204" pitchFamily="34" charset="0"/>
                  <a:ea typeface="宋体" pitchFamily="2" charset="-122"/>
                  <a:cs typeface="+mn-cs"/>
                </a:endParaRPr>
              </a:p>
            </p:txBody>
          </p:sp>
        </p:grpSp>
        <p:sp>
          <p:nvSpPr>
            <p:cNvPr id="85" name="Rectangle 38"/>
            <p:cNvSpPr>
              <a:spLocks noChangeArrowheads="1"/>
            </p:cNvSpPr>
            <p:nvPr/>
          </p:nvSpPr>
          <p:spPr bwMode="auto">
            <a:xfrm>
              <a:off x="2584650" y="1628113"/>
              <a:ext cx="46991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1" fontAlgn="auto" latinLnBrk="0" hangingPunct="1">
                <a:lnSpc>
                  <a:spcPct val="150000"/>
                </a:lnSpc>
                <a:spcBef>
                  <a:spcPts val="0"/>
                </a:spcBef>
                <a:spcAft>
                  <a:spcPts val="0"/>
                </a:spcAft>
                <a:buClrTx/>
                <a:buSzTx/>
                <a:buFontTx/>
                <a:buNone/>
                <a:defRPr/>
              </a:pPr>
              <a:endParaRPr kumimoji="0" lang="zh-CN" altLang="en-US" sz="2400" b="1" i="0" u="none" strike="noStrike" kern="0" cap="none" spc="0" normalizeH="0" baseline="0" noProof="0" dirty="0">
                <a:ln>
                  <a:noFill/>
                </a:ln>
                <a:solidFill>
                  <a:srgbClr val="646464"/>
                </a:solidFill>
                <a:effectLst/>
                <a:uLnTx/>
                <a:uFillTx/>
                <a:latin typeface="Calibri"/>
                <a:ea typeface="微软雅黑" panose="020B0503020204020204" pitchFamily="34" charset="-122"/>
                <a:cs typeface="+mn-cs"/>
              </a:endParaRPr>
            </a:p>
          </p:txBody>
        </p:sp>
      </p:grpSp>
      <p:grpSp>
        <p:nvGrpSpPr>
          <p:cNvPr id="2" name="组合 1"/>
          <p:cNvGrpSpPr/>
          <p:nvPr userDrawn="1"/>
        </p:nvGrpSpPr>
        <p:grpSpPr>
          <a:xfrm>
            <a:off x="5578135" y="4262368"/>
            <a:ext cx="6015886" cy="784682"/>
            <a:chOff x="1537511" y="1628113"/>
            <a:chExt cx="6001464" cy="784682"/>
          </a:xfrm>
        </p:grpSpPr>
        <p:grpSp>
          <p:nvGrpSpPr>
            <p:cNvPr id="3" name="组合 2"/>
            <p:cNvGrpSpPr/>
            <p:nvPr userDrawn="1"/>
          </p:nvGrpSpPr>
          <p:grpSpPr>
            <a:xfrm>
              <a:off x="1537511" y="1631288"/>
              <a:ext cx="6001464" cy="781507"/>
              <a:chOff x="1537511" y="1631288"/>
              <a:chExt cx="6001465" cy="781507"/>
            </a:xfrm>
          </p:grpSpPr>
          <p:grpSp>
            <p:nvGrpSpPr>
              <p:cNvPr id="5" name="组合 4"/>
              <p:cNvGrpSpPr/>
              <p:nvPr/>
            </p:nvGrpSpPr>
            <p:grpSpPr>
              <a:xfrm>
                <a:off x="1928263" y="1709439"/>
                <a:ext cx="5610713" cy="625475"/>
                <a:chOff x="460127" y="312440"/>
                <a:chExt cx="5610713" cy="625475"/>
              </a:xfrm>
            </p:grpSpPr>
            <p:sp>
              <p:nvSpPr>
                <p:cNvPr id="6" name="矩形 5"/>
                <p:cNvSpPr/>
                <p:nvPr/>
              </p:nvSpPr>
              <p:spPr>
                <a:xfrm>
                  <a:off x="460127" y="312440"/>
                  <a:ext cx="5610713" cy="62547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8" name="矩形 7"/>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rtl="0" eaLnBrk="1" fontAlgn="auto"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rgbClr val="646464"/>
                      </a:solidFill>
                      <a:effectLst/>
                      <a:uLnTx/>
                      <a:uFillTx/>
                      <a:latin typeface="Calibri"/>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a:ea typeface="宋体" pitchFamily="2" charset="-122"/>
                    <a:cs typeface="+mn-cs"/>
                  </a:endParaRPr>
                </a:p>
              </p:txBody>
            </p:sp>
            <p:sp>
              <p:nvSpPr>
                <p:cNvPr id="9" name="矩形 8"/>
                <p:cNvSpPr/>
                <p:nvPr/>
              </p:nvSpPr>
              <p:spPr>
                <a:xfrm>
                  <a:off x="503837" y="341015"/>
                  <a:ext cx="5565736" cy="560705"/>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sp>
            <p:nvSpPr>
              <p:cNvPr id="11" name="椭圆 10"/>
              <p:cNvSpPr/>
              <p:nvPr/>
            </p:nvSpPr>
            <p:spPr>
              <a:xfrm>
                <a:off x="1537511" y="1631288"/>
                <a:ext cx="781507" cy="781507"/>
              </a:xfrm>
              <a:prstGeom prst="ellipse">
                <a:avLst/>
              </a:prstGeom>
              <a:solidFill>
                <a:schemeClr val="accent1"/>
              </a:solidFill>
              <a:ln w="9525">
                <a:solidFill>
                  <a:schemeClr val="accent1"/>
                </a:solidFill>
                <a:rou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b="0" i="0" u="none" strike="noStrike" kern="0" cap="none" spc="0" normalizeH="0" baseline="0" noProof="0" dirty="0">
                    <a:ln>
                      <a:noFill/>
                    </a:ln>
                    <a:solidFill>
                      <a:sysClr val="window" lastClr="FFFFFF"/>
                    </a:solidFill>
                    <a:effectLst/>
                    <a:uLnTx/>
                    <a:uFillTx/>
                    <a:latin typeface="Impact" panose="020B0806030902050204" pitchFamily="34" charset="0"/>
                    <a:ea typeface="+mn-ea"/>
                    <a:cs typeface="+mn-cs"/>
                  </a:rPr>
                  <a:t>3</a:t>
                </a:r>
              </a:p>
            </p:txBody>
          </p:sp>
        </p:grpSp>
        <p:sp>
          <p:nvSpPr>
            <p:cNvPr id="13" name="Rectangle 38"/>
            <p:cNvSpPr>
              <a:spLocks noChangeArrowheads="1"/>
            </p:cNvSpPr>
            <p:nvPr/>
          </p:nvSpPr>
          <p:spPr bwMode="auto">
            <a:xfrm>
              <a:off x="2635961" y="1628113"/>
              <a:ext cx="4759951"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646464"/>
                  </a:solidFill>
                  <a:effectLst/>
                  <a:uLnTx/>
                  <a:uFillTx/>
                  <a:latin typeface="Calibri"/>
                  <a:ea typeface="微软雅黑" panose="020B0503020204020204" pitchFamily="34" charset="-122"/>
                  <a:cs typeface="+mn-cs"/>
                </a:rPr>
                <a:t>后端</a:t>
              </a:r>
            </a:p>
          </p:txBody>
        </p:sp>
      </p:grpSp>
      <p:sp>
        <p:nvSpPr>
          <p:cNvPr id="14" name="矩形 13"/>
          <p:cNvSpPr/>
          <p:nvPr userDrawn="1"/>
        </p:nvSpPr>
        <p:spPr>
          <a:xfrm>
            <a:off x="6840482" y="3339113"/>
            <a:ext cx="800219"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646464"/>
                </a:solidFill>
                <a:effectLst/>
                <a:uLnTx/>
                <a:uFillTx/>
                <a:latin typeface="Calibri"/>
                <a:ea typeface="微软雅黑" panose="020B0503020204020204" pitchFamily="34" charset="-122"/>
                <a:cs typeface="+mn-cs"/>
              </a:rPr>
              <a:t>中端</a:t>
            </a:r>
            <a:endParaRPr kumimoji="0" lang="zh-CN" altLang="en-US" sz="2400" b="0" i="0" u="none" strike="noStrike" kern="1200" cap="none" spc="0" normalizeH="0" baseline="0" noProof="0" dirty="0">
              <a:ln>
                <a:noFill/>
              </a:ln>
              <a:solidFill>
                <a:prstClr val="black"/>
              </a:solidFill>
              <a:effectLst/>
              <a:uLnTx/>
              <a:uFillTx/>
              <a:latin typeface="Calibri"/>
              <a:ea typeface="宋体"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3" name="矩形 2"/>
          <p:cNvSpPr/>
          <p:nvPr userDrawn="1"/>
        </p:nvSpPr>
        <p:spPr>
          <a:xfrm>
            <a:off x="0" y="3339000"/>
            <a:ext cx="2736000" cy="180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C00000"/>
              </a:solidFill>
              <a:effectLst/>
              <a:uLnTx/>
              <a:uFillTx/>
              <a:latin typeface="Calibri"/>
              <a:ea typeface="宋体" pitchFamily="2" charset="-122"/>
              <a:cs typeface="+mn-cs"/>
            </a:endParaRPr>
          </a:p>
        </p:txBody>
      </p:sp>
      <p:sp>
        <p:nvSpPr>
          <p:cNvPr id="4" name="矩形 3"/>
          <p:cNvSpPr/>
          <p:nvPr userDrawn="1"/>
        </p:nvSpPr>
        <p:spPr>
          <a:xfrm>
            <a:off x="2736000" y="3339000"/>
            <a:ext cx="9456000" cy="18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itchFamily="2" charset="-122"/>
              <a:cs typeface="+mn-cs"/>
            </a:endParaRPr>
          </a:p>
        </p:txBody>
      </p:sp>
      <p:pic>
        <p:nvPicPr>
          <p:cNvPr id="6" name="图片 5"/>
          <p:cNvPicPr/>
          <p:nvPr userDrawn="1"/>
        </p:nvPicPr>
        <p:blipFill>
          <a:blip r:embed="rId2">
            <a:extLst>
              <a:ext uri="{BEBA8EAE-BF5A-486C-A8C5-ECC9F3942E4B}">
                <a14:imgProps xmlns:a14="http://schemas.microsoft.com/office/drawing/2010/main">
                  <a14:imgLayer r:embed="rId3">
                    <a14:imgEffect>
                      <a14:backgroundRemoval t="10000" b="90000" l="10000" r="90000">
                        <a14:foregroundMark x1="23032" y1="21498" x2="76968" y2="73941"/>
                        <a14:foregroundMark x1="48397" y1="17264" x2="44898" y2="85016"/>
                        <a14:foregroundMark x1="22449" y1="75896" x2="77259" y2="34853"/>
                        <a14:foregroundMark x1="69388" y1="25407" x2="16327" y2="61564"/>
                        <a14:foregroundMark x1="16910" y1="40717" x2="60641" y2="85342"/>
                        <a14:foregroundMark x1="76385" y1="33876" x2="79009" y2="67752"/>
                        <a14:foregroundMark x1="66764" y1="24756" x2="27988" y2="21824"/>
                        <a14:foregroundMark x1="56560" y1="40065" x2="65306" y2="35831"/>
                        <a14:backgroundMark x1="22741" y1="21173" x2="22741" y2="21173"/>
                      </a14:backgroundRemoval>
                    </a14:imgEffect>
                  </a14:imgLayer>
                </a14:imgProps>
              </a:ext>
              <a:ext uri="{28A0092B-C50C-407E-A947-70E740481C1C}">
                <a14:useLocalDpi xmlns:a14="http://schemas.microsoft.com/office/drawing/2010/main" val="0"/>
              </a:ext>
            </a:extLst>
          </a:blip>
          <a:srcRect/>
          <a:stretch>
            <a:fillRect/>
          </a:stretch>
        </p:blipFill>
        <p:spPr bwMode="auto">
          <a:xfrm>
            <a:off x="-96688" y="-99392"/>
            <a:ext cx="2091055" cy="1871345"/>
          </a:xfrm>
          <a:prstGeom prst="rect">
            <a:avLst/>
          </a:prstGeom>
          <a:noFill/>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TextBox 8"/>
          <p:cNvSpPr txBox="1"/>
          <p:nvPr userDrawn="1"/>
        </p:nvSpPr>
        <p:spPr>
          <a:xfrm>
            <a:off x="50180" y="333321"/>
            <a:ext cx="4965700" cy="398780"/>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01</a:t>
            </a:r>
            <a:r>
              <a:rPr kumimoji="0" lang="en-US" altLang="zh-CN" sz="16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项目综述</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内容与标题">
    <p:spTree>
      <p:nvGrpSpPr>
        <p:cNvPr id="1" name=""/>
        <p:cNvGrpSpPr/>
        <p:nvPr/>
      </p:nvGrpSpPr>
      <p:grpSpPr>
        <a:xfrm>
          <a:off x="0" y="0"/>
          <a:ext cx="0" cy="0"/>
          <a:chOff x="0" y="0"/>
          <a:chExt cx="0" cy="0"/>
        </a:xfrm>
      </p:grpSpPr>
      <p:sp>
        <p:nvSpPr>
          <p:cNvPr id="5" name="TextBox 8"/>
          <p:cNvSpPr txBox="1"/>
          <p:nvPr userDrawn="1"/>
        </p:nvSpPr>
        <p:spPr>
          <a:xfrm>
            <a:off x="50180" y="333321"/>
            <a:ext cx="4965700" cy="398780"/>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02</a:t>
            </a:r>
            <a:r>
              <a:rPr kumimoji="0" lang="en-US" altLang="zh-CN" sz="16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项目执行情况</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内容与标题">
    <p:spTree>
      <p:nvGrpSpPr>
        <p:cNvPr id="1" name=""/>
        <p:cNvGrpSpPr/>
        <p:nvPr/>
      </p:nvGrpSpPr>
      <p:grpSpPr>
        <a:xfrm>
          <a:off x="0" y="0"/>
          <a:ext cx="0" cy="0"/>
          <a:chOff x="0" y="0"/>
          <a:chExt cx="0" cy="0"/>
        </a:xfrm>
      </p:grpSpPr>
      <p:sp>
        <p:nvSpPr>
          <p:cNvPr id="5" name="TextBox 8"/>
          <p:cNvSpPr txBox="1"/>
          <p:nvPr userDrawn="1"/>
        </p:nvSpPr>
        <p:spPr>
          <a:xfrm>
            <a:off x="50180" y="333321"/>
            <a:ext cx="4965700" cy="398780"/>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02</a:t>
            </a:r>
            <a:r>
              <a:rPr kumimoji="0" lang="en-US" altLang="zh-CN" sz="16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项目执行情况</a:t>
            </a:r>
            <a:r>
              <a:rPr kumimoji="0" lang="en-US" altLang="zh-CN" sz="20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-IR</a:t>
            </a:r>
            <a:r>
              <a:rPr kumimoji="0" lang="zh-CN" altLang="en-US" sz="20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优化</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内容与标题">
    <p:spTree>
      <p:nvGrpSpPr>
        <p:cNvPr id="1" name=""/>
        <p:cNvGrpSpPr/>
        <p:nvPr/>
      </p:nvGrpSpPr>
      <p:grpSpPr>
        <a:xfrm>
          <a:off x="0" y="0"/>
          <a:ext cx="0" cy="0"/>
          <a:chOff x="0" y="0"/>
          <a:chExt cx="0" cy="0"/>
        </a:xfrm>
      </p:grpSpPr>
      <p:sp>
        <p:nvSpPr>
          <p:cNvPr id="5" name="TextBox 8"/>
          <p:cNvSpPr txBox="1"/>
          <p:nvPr userDrawn="1"/>
        </p:nvSpPr>
        <p:spPr>
          <a:xfrm>
            <a:off x="50180" y="333321"/>
            <a:ext cx="4965700" cy="398780"/>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02</a:t>
            </a:r>
            <a:r>
              <a:rPr kumimoji="0" lang="en-US" altLang="zh-CN" sz="16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项目执行情况</a:t>
            </a:r>
            <a:r>
              <a:rPr kumimoji="0" lang="en-US" altLang="zh-CN" sz="20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-OpenMP Offload</a:t>
            </a:r>
            <a:endParaRPr kumimoji="0" lang="zh-CN" altLang="en-US" sz="20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D4E45-A385-4A10-876B-06FF5FE930D8}"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BD2247-4DC8-40BD-84CB-DE95947A3E5E}"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内容与标题">
    <p:spTree>
      <p:nvGrpSpPr>
        <p:cNvPr id="1" name=""/>
        <p:cNvGrpSpPr/>
        <p:nvPr/>
      </p:nvGrpSpPr>
      <p:grpSpPr>
        <a:xfrm>
          <a:off x="0" y="0"/>
          <a:ext cx="0" cy="0"/>
          <a:chOff x="0" y="0"/>
          <a:chExt cx="0" cy="0"/>
        </a:xfrm>
      </p:grpSpPr>
      <p:sp>
        <p:nvSpPr>
          <p:cNvPr id="5" name="TextBox 8"/>
          <p:cNvSpPr txBox="1"/>
          <p:nvPr userDrawn="1"/>
        </p:nvSpPr>
        <p:spPr>
          <a:xfrm>
            <a:off x="50180" y="333321"/>
            <a:ext cx="4965700" cy="398780"/>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02</a:t>
            </a:r>
            <a:r>
              <a:rPr kumimoji="0" lang="en-US" altLang="zh-CN" sz="16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项目执行情况</a:t>
            </a:r>
            <a:r>
              <a:rPr kumimoji="0" lang="en-US" altLang="zh-CN" sz="20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r>
              <a:rPr kumimoji="0" lang="en-GB" altLang="zh-CN" sz="20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hip</a:t>
            </a:r>
            <a:r>
              <a:rPr kumimoji="0" lang="zh-CN" altLang="en-US" sz="20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代码自动生成工具</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内容与标题">
    <p:spTree>
      <p:nvGrpSpPr>
        <p:cNvPr id="1" name=""/>
        <p:cNvGrpSpPr/>
        <p:nvPr/>
      </p:nvGrpSpPr>
      <p:grpSpPr>
        <a:xfrm>
          <a:off x="0" y="0"/>
          <a:ext cx="0" cy="0"/>
          <a:chOff x="0" y="0"/>
          <a:chExt cx="0" cy="0"/>
        </a:xfrm>
      </p:grpSpPr>
      <p:sp>
        <p:nvSpPr>
          <p:cNvPr id="5" name="TextBox 8"/>
          <p:cNvSpPr txBox="1"/>
          <p:nvPr userDrawn="1"/>
        </p:nvSpPr>
        <p:spPr>
          <a:xfrm>
            <a:off x="50180" y="333321"/>
            <a:ext cx="4965700" cy="398780"/>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03</a:t>
            </a:r>
            <a:r>
              <a:rPr kumimoji="0" lang="en-US" altLang="zh-CN" sz="16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项目测试情况</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内容与标题">
    <p:spTree>
      <p:nvGrpSpPr>
        <p:cNvPr id="1" name=""/>
        <p:cNvGrpSpPr/>
        <p:nvPr/>
      </p:nvGrpSpPr>
      <p:grpSpPr>
        <a:xfrm>
          <a:off x="0" y="0"/>
          <a:ext cx="0" cy="0"/>
          <a:chOff x="0" y="0"/>
          <a:chExt cx="0" cy="0"/>
        </a:xfrm>
      </p:grpSpPr>
      <p:sp>
        <p:nvSpPr>
          <p:cNvPr id="5" name="TextBox 8"/>
          <p:cNvSpPr txBox="1"/>
          <p:nvPr userDrawn="1"/>
        </p:nvSpPr>
        <p:spPr>
          <a:xfrm>
            <a:off x="50180" y="333321"/>
            <a:ext cx="2301404" cy="398780"/>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03</a:t>
            </a:r>
            <a:r>
              <a:rPr kumimoji="0" lang="en-US" altLang="zh-CN" sz="16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项目测试情况</a:t>
            </a:r>
          </a:p>
        </p:txBody>
      </p:sp>
      <p:sp>
        <p:nvSpPr>
          <p:cNvPr id="8" name="圆角矩形 2"/>
          <p:cNvSpPr/>
          <p:nvPr userDrawn="1"/>
        </p:nvSpPr>
        <p:spPr>
          <a:xfrm>
            <a:off x="2999656" y="333321"/>
            <a:ext cx="1296144" cy="462122"/>
          </a:xfrm>
          <a:prstGeom prst="roundRect">
            <a:avLst/>
          </a:prstGeom>
          <a:solidFill>
            <a:srgbClr val="C00000"/>
          </a:solidFill>
        </p:spPr>
        <p:txBody>
          <a:bodyPr wrap="square" lIns="108849" tIns="54424" rIns="108849" bIns="54424"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功能测试</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标题和竖排文字">
    <p:spTree>
      <p:nvGrpSpPr>
        <p:cNvPr id="1" name=""/>
        <p:cNvGrpSpPr/>
        <p:nvPr/>
      </p:nvGrpSpPr>
      <p:grpSpPr>
        <a:xfrm>
          <a:off x="0" y="0"/>
          <a:ext cx="0" cy="0"/>
          <a:chOff x="0" y="0"/>
          <a:chExt cx="0" cy="0"/>
        </a:xfrm>
      </p:grpSpPr>
      <p:pic>
        <p:nvPicPr>
          <p:cNvPr id="2050" name="Picture 2" descr="C:\Documents and Settings\t11318\桌面\setwalls.ru-8387.jpg"/>
          <p:cNvPicPr>
            <a:picLocks noChangeAspect="1" noChangeArrowheads="1"/>
          </p:cNvPicPr>
          <p:nvPr userDrawn="1"/>
        </p:nvPicPr>
        <p:blipFill rotWithShape="1">
          <a:blip r:embed="rId2" cstate="screen">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3"/>
          <p:cNvSpPr txBox="1"/>
          <p:nvPr userDrawn="1"/>
        </p:nvSpPr>
        <p:spPr>
          <a:xfrm>
            <a:off x="7104112" y="4293096"/>
            <a:ext cx="4536504"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54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敬请批评指正！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type="lt">
                                    <p:tmPct val="18000"/>
                                  </p:iterate>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4*#ppt_w"/>
                                          </p:val>
                                        </p:tav>
                                        <p:tav tm="100000">
                                          <p:val>
                                            <p:strVal val="#ppt_w"/>
                                          </p:val>
                                        </p:tav>
                                      </p:tavLst>
                                    </p:anim>
                                    <p:anim calcmode="lin" valueType="num">
                                      <p:cBhvr>
                                        <p:cTn id="8" dur="500" fill="hold"/>
                                        <p:tgtEl>
                                          <p:spTgt spid="21"/>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B769126-261B-4AB3-AE34-BF25147D2333}"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2024/9/14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0F6EA43-3C6F-4633-B10B-50EEF8029DF4}"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B769126-261B-4AB3-AE34-BF25147D2333}"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2024/9/14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0F6EA43-3C6F-4633-B10B-50EEF8029DF4}"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B769126-261B-4AB3-AE34-BF25147D2333}"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2024/9/14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0F6EA43-3C6F-4633-B10B-50EEF8029DF4}"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B769126-261B-4AB3-AE34-BF25147D2333}"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2024/9/14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0F6EA43-3C6F-4633-B10B-50EEF8029DF4}"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B769126-261B-4AB3-AE34-BF25147D2333}"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2024/9/14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0F6EA43-3C6F-4633-B10B-50EEF8029DF4}"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3AD4E45-A385-4A10-876B-06FF5FE930D8}"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BD2247-4DC8-40BD-84CB-DE95947A3E5E}"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B769126-261B-4AB3-AE34-BF25147D2333}"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2024/9/14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0F6EA43-3C6F-4633-B10B-50EEF8029DF4}"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B769126-261B-4AB3-AE34-BF25147D2333}"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2024/9/14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0F6EA43-3C6F-4633-B10B-50EEF8029DF4}"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B769126-261B-4AB3-AE34-BF25147D2333}"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2024/9/14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0F6EA43-3C6F-4633-B10B-50EEF8029DF4}"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B769126-261B-4AB3-AE34-BF25147D2333}"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2024/9/14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0F6EA43-3C6F-4633-B10B-50EEF8029DF4}"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B769126-261B-4AB3-AE34-BF25147D2333}"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2024/9/14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0F6EA43-3C6F-4633-B10B-50EEF8029DF4}"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B769126-261B-4AB3-AE34-BF25147D2333}"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2024/9/14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0F6EA43-3C6F-4633-B10B-50EEF8029DF4}"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3AD4E45-A385-4A10-876B-06FF5FE930D8}" type="datetimeFigureOut">
              <a:rPr lang="zh-CN" altLang="en-US" smtClean="0"/>
              <a:t>2024/9/14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BD2247-4DC8-40BD-84CB-DE95947A3E5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3AD4E45-A385-4A10-876B-06FF5FE930D8}" type="datetimeFigureOut">
              <a:rPr lang="zh-CN" altLang="en-US" smtClean="0"/>
              <a:t>2024/9/14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7BD2247-4DC8-40BD-84CB-DE95947A3E5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3AD4E45-A385-4A10-876B-06FF5FE930D8}" type="datetimeFigureOut">
              <a:rPr lang="zh-CN" altLang="en-US" smtClean="0"/>
              <a:t>2024/9/14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7BD2247-4DC8-40BD-84CB-DE95947A3E5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AD4E45-A385-4A10-876B-06FF5FE930D8}" type="datetimeFigureOut">
              <a:rPr lang="zh-CN" altLang="en-US" smtClean="0"/>
              <a:t>2024/9/14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7BD2247-4DC8-40BD-84CB-DE95947A3E5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3AD4E45-A385-4A10-876B-06FF5FE930D8}" type="datetimeFigureOut">
              <a:rPr lang="zh-CN" altLang="en-US" smtClean="0"/>
              <a:t>2024/9/14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BD2247-4DC8-40BD-84CB-DE95947A3E5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3AD4E45-A385-4A10-876B-06FF5FE930D8}" type="datetimeFigureOut">
              <a:rPr lang="zh-CN" altLang="en-US" smtClean="0"/>
              <a:t>2024/9/14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BD2247-4DC8-40BD-84CB-DE95947A3E5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1.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D4E45-A385-4A10-876B-06FF5FE930D8}" type="datetimeFigureOut">
              <a:rPr lang="zh-CN" altLang="en-US" smtClean="0"/>
              <a:t>2024/9/14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BD2247-4DC8-40BD-84CB-DE95947A3E5E}" type="slidenum">
              <a:rPr lang="zh-CN" altLang="en-US" smtClean="0"/>
              <a:t>‹#›</a:t>
            </a:fld>
            <a:endParaRPr lang="zh-CN" altLang="en-US"/>
          </a:p>
        </p:txBody>
      </p:sp>
      <p:sp>
        <p:nvSpPr>
          <p:cNvPr id="7" name="文本框 6">
            <a:extLst>
              <a:ext uri="{FF2B5EF4-FFF2-40B4-BE49-F238E27FC236}">
                <a16:creationId xmlns:a16="http://schemas.microsoft.com/office/drawing/2014/main" id="{96FC6BD9-2D28-3CA3-320D-D0FA263E2757}"/>
              </a:ext>
            </a:extLst>
          </p:cNvPr>
          <p:cNvSpPr txBox="1"/>
          <p:nvPr userDrawn="1"/>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8" name="图片 7">
            <a:extLst>
              <a:ext uri="{FF2B5EF4-FFF2-40B4-BE49-F238E27FC236}">
                <a16:creationId xmlns:a16="http://schemas.microsoft.com/office/drawing/2014/main" id="{E3C27BDC-43C6-81AF-4CD8-5B876D2BF60C}"/>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l="53462" t="20366" r="20656" b="34409"/>
          <a:stretch/>
        </p:blipFill>
        <p:spPr>
          <a:xfrm>
            <a:off x="10874861" y="5508641"/>
            <a:ext cx="1182668" cy="1162430"/>
          </a:xfrm>
          <a:prstGeom prst="rect">
            <a:avLst/>
          </a:prstGeom>
        </p:spPr>
      </p:pic>
      <p:sp>
        <p:nvSpPr>
          <p:cNvPr id="9" name="流程图: 接点 8">
            <a:extLst>
              <a:ext uri="{FF2B5EF4-FFF2-40B4-BE49-F238E27FC236}">
                <a16:creationId xmlns:a16="http://schemas.microsoft.com/office/drawing/2014/main" id="{EFF19F36-B3CA-3148-7860-A854747AE9C0}"/>
              </a:ext>
            </a:extLst>
          </p:cNvPr>
          <p:cNvSpPr/>
          <p:nvPr userDrawn="1"/>
        </p:nvSpPr>
        <p:spPr>
          <a:xfrm>
            <a:off x="1328816" y="5401410"/>
            <a:ext cx="1055401" cy="1018793"/>
          </a:xfrm>
          <a:prstGeom prst="flowChartConnector">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0B7AE9BE-ED70-0ED3-BA1B-D337C2E670E2}"/>
              </a:ext>
            </a:extLst>
          </p:cNvPr>
          <p:cNvSpPr txBox="1"/>
          <p:nvPr userDrawn="1"/>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1" name="流程图: 接点 10">
            <a:extLst>
              <a:ext uri="{FF2B5EF4-FFF2-40B4-BE49-F238E27FC236}">
                <a16:creationId xmlns:a16="http://schemas.microsoft.com/office/drawing/2014/main" id="{4ABA0D36-E3E1-F91B-47CF-EAD837C2AE72}"/>
              </a:ext>
            </a:extLst>
          </p:cNvPr>
          <p:cNvSpPr/>
          <p:nvPr userDrawn="1"/>
        </p:nvSpPr>
        <p:spPr>
          <a:xfrm>
            <a:off x="9005494" y="56970"/>
            <a:ext cx="1055401" cy="1018793"/>
          </a:xfrm>
          <a:prstGeom prst="flowChartConnector">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D01BF726-0956-E821-E8EC-165B044BB659}"/>
              </a:ext>
            </a:extLst>
          </p:cNvPr>
          <p:cNvSpPr txBox="1"/>
          <p:nvPr userDrawn="1"/>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3" name="文本框 12">
            <a:extLst>
              <a:ext uri="{FF2B5EF4-FFF2-40B4-BE49-F238E27FC236}">
                <a16:creationId xmlns:a16="http://schemas.microsoft.com/office/drawing/2014/main" id="{B7A49268-6ABC-D874-545A-9F0B4F5930B3}"/>
              </a:ext>
            </a:extLst>
          </p:cNvPr>
          <p:cNvSpPr txBox="1"/>
          <p:nvPr userDrawn="1"/>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836712"/>
            <a:ext cx="2736000" cy="180000"/>
          </a:xfrm>
          <a:prstGeom prst="rect">
            <a:avLst/>
          </a:prstGeom>
          <a:solidFill>
            <a:srgbClr val="3A47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itchFamily="2" charset="-122"/>
              <a:cs typeface="+mn-cs"/>
            </a:endParaRPr>
          </a:p>
        </p:txBody>
      </p:sp>
      <p:sp>
        <p:nvSpPr>
          <p:cNvPr id="8" name="矩形 7"/>
          <p:cNvSpPr/>
          <p:nvPr userDrawn="1"/>
        </p:nvSpPr>
        <p:spPr>
          <a:xfrm>
            <a:off x="2736000" y="836712"/>
            <a:ext cx="9456000" cy="18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itchFamily="2" charset="-122"/>
              <a:cs typeface="+mn-cs"/>
            </a:endParaRPr>
          </a:p>
        </p:txBody>
      </p:sp>
      <p:sp>
        <p:nvSpPr>
          <p:cNvPr id="9" name="矩形 8"/>
          <p:cNvSpPr/>
          <p:nvPr userDrawn="1"/>
        </p:nvSpPr>
        <p:spPr>
          <a:xfrm>
            <a:off x="11098432" y="467380"/>
            <a:ext cx="1093568" cy="369332"/>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第 </a:t>
            </a:r>
            <a:fld id="{2EEF1883-7A0E-4F66-9932-E581691AD397}" type="slidenum">
              <a:rPr kumimoji="0" lang="zh-CN" altLang="en-US" sz="1400" b="0" i="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a:t>
            </a:fld>
            <a:r>
              <a:rPr kumimoji="0" lang="zh-CN" altLang="en-US" sz="1400" b="0" i="0" u="none" strike="noStrike" kern="1200" cap="none" spc="0" normalizeH="0" baseline="0" noProof="0" dirty="0">
                <a:ln>
                  <a:noFill/>
                </a:ln>
                <a:solidFill>
                  <a:prstClr val="white">
                    <a:lumMod val="65000"/>
                  </a:prstClr>
                </a:solidFill>
                <a:effectLst/>
                <a:uLnTx/>
                <a:uFillTx/>
                <a:latin typeface="Calibri"/>
                <a:ea typeface="宋体" pitchFamily="2" charset="-122"/>
                <a:cs typeface="+mn-cs"/>
              </a:rPr>
              <a:t>  </a:t>
            </a:r>
            <a:r>
              <a:rPr kumimoji="0" lang="zh-CN" altLang="en-US" sz="1400" b="0" i="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页</a:t>
            </a:r>
          </a:p>
        </p:txBody>
      </p:sp>
      <p:sp>
        <p:nvSpPr>
          <p:cNvPr id="2" name="文本框 1">
            <a:extLst>
              <a:ext uri="{FF2B5EF4-FFF2-40B4-BE49-F238E27FC236}">
                <a16:creationId xmlns:a16="http://schemas.microsoft.com/office/drawing/2014/main" id="{1EF3FE69-5E83-504F-0CED-B7FC8E2D1148}"/>
              </a:ext>
            </a:extLst>
          </p:cNvPr>
          <p:cNvSpPr txBox="1"/>
          <p:nvPr userDrawn="1"/>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3" name="图片 2">
            <a:extLst>
              <a:ext uri="{FF2B5EF4-FFF2-40B4-BE49-F238E27FC236}">
                <a16:creationId xmlns:a16="http://schemas.microsoft.com/office/drawing/2014/main" id="{DCD6BCAD-131D-ADBA-51A6-35C3151D69C6}"/>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l="53462" t="20366" r="20656" b="34409"/>
          <a:stretch/>
        </p:blipFill>
        <p:spPr>
          <a:xfrm>
            <a:off x="10874861" y="5508641"/>
            <a:ext cx="1182668" cy="1162430"/>
          </a:xfrm>
          <a:prstGeom prst="rect">
            <a:avLst/>
          </a:prstGeom>
        </p:spPr>
      </p:pic>
      <p:sp>
        <p:nvSpPr>
          <p:cNvPr id="4" name="流程图: 接点 3">
            <a:extLst>
              <a:ext uri="{FF2B5EF4-FFF2-40B4-BE49-F238E27FC236}">
                <a16:creationId xmlns:a16="http://schemas.microsoft.com/office/drawing/2014/main" id="{E14279D1-B4C0-F4BB-523F-79B7B53A73F4}"/>
              </a:ext>
            </a:extLst>
          </p:cNvPr>
          <p:cNvSpPr/>
          <p:nvPr userDrawn="1"/>
        </p:nvSpPr>
        <p:spPr>
          <a:xfrm>
            <a:off x="1328816" y="5401410"/>
            <a:ext cx="1055401" cy="1018793"/>
          </a:xfrm>
          <a:prstGeom prst="flowChartConnector">
            <a:avLst/>
          </a:prstGeom>
          <a:blipFill dpi="0" rotWithShape="1">
            <a:blip r:embed="rId1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41FC26C8-B9E6-497C-3A54-A1F711C2D48C}"/>
              </a:ext>
            </a:extLst>
          </p:cNvPr>
          <p:cNvSpPr txBox="1"/>
          <p:nvPr userDrawn="1"/>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6" name="流程图: 接点 5">
            <a:extLst>
              <a:ext uri="{FF2B5EF4-FFF2-40B4-BE49-F238E27FC236}">
                <a16:creationId xmlns:a16="http://schemas.microsoft.com/office/drawing/2014/main" id="{60BD1BF7-006C-CE1F-75A9-E5882A670AF8}"/>
              </a:ext>
            </a:extLst>
          </p:cNvPr>
          <p:cNvSpPr/>
          <p:nvPr userDrawn="1"/>
        </p:nvSpPr>
        <p:spPr>
          <a:xfrm>
            <a:off x="9005494" y="56970"/>
            <a:ext cx="1055401" cy="1018793"/>
          </a:xfrm>
          <a:prstGeom prst="flowChartConnector">
            <a:avLst/>
          </a:prstGeom>
          <a:blipFill dpi="0" rotWithShape="1">
            <a:blip r:embed="rId1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8983444C-3092-6405-BC08-2D9FF66D9F01}"/>
              </a:ext>
            </a:extLst>
          </p:cNvPr>
          <p:cNvSpPr txBox="1"/>
          <p:nvPr userDrawn="1"/>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1" name="文本框 10">
            <a:extLst>
              <a:ext uri="{FF2B5EF4-FFF2-40B4-BE49-F238E27FC236}">
                <a16:creationId xmlns:a16="http://schemas.microsoft.com/office/drawing/2014/main" id="{12B01317-B867-5FD9-9CC0-920F7ECC43E4}"/>
              </a:ext>
            </a:extLst>
          </p:cNvPr>
          <p:cNvSpPr txBox="1"/>
          <p:nvPr userDrawn="1"/>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B769126-261B-4AB3-AE34-BF25147D2333}"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2024/9/14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0F6EA43-3C6F-4633-B10B-50EEF8029DF4}"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7" name="文本框 6">
            <a:extLst>
              <a:ext uri="{FF2B5EF4-FFF2-40B4-BE49-F238E27FC236}">
                <a16:creationId xmlns:a16="http://schemas.microsoft.com/office/drawing/2014/main" id="{CF2892EC-2712-0551-6AF0-AA42E6F5A04F}"/>
              </a:ext>
            </a:extLst>
          </p:cNvPr>
          <p:cNvSpPr txBox="1"/>
          <p:nvPr userDrawn="1"/>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8" name="图片 7">
            <a:extLst>
              <a:ext uri="{FF2B5EF4-FFF2-40B4-BE49-F238E27FC236}">
                <a16:creationId xmlns:a16="http://schemas.microsoft.com/office/drawing/2014/main" id="{C63A8E28-2184-1608-D892-FEBF175354CB}"/>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l="53462" t="20366" r="20656" b="34409"/>
          <a:stretch/>
        </p:blipFill>
        <p:spPr>
          <a:xfrm>
            <a:off x="10874861" y="5508641"/>
            <a:ext cx="1182668" cy="1162430"/>
          </a:xfrm>
          <a:prstGeom prst="rect">
            <a:avLst/>
          </a:prstGeom>
        </p:spPr>
      </p:pic>
      <p:sp>
        <p:nvSpPr>
          <p:cNvPr id="9" name="流程图: 接点 8">
            <a:extLst>
              <a:ext uri="{FF2B5EF4-FFF2-40B4-BE49-F238E27FC236}">
                <a16:creationId xmlns:a16="http://schemas.microsoft.com/office/drawing/2014/main" id="{65AC44EB-3970-89BC-7017-07A83FB1FD8F}"/>
              </a:ext>
            </a:extLst>
          </p:cNvPr>
          <p:cNvSpPr/>
          <p:nvPr userDrawn="1"/>
        </p:nvSpPr>
        <p:spPr>
          <a:xfrm>
            <a:off x="1328816" y="5401410"/>
            <a:ext cx="1055401" cy="1018793"/>
          </a:xfrm>
          <a:prstGeom prst="flowChartConnector">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B439BA2A-D53C-44EA-D442-DC4A33C5569D}"/>
              </a:ext>
            </a:extLst>
          </p:cNvPr>
          <p:cNvSpPr txBox="1"/>
          <p:nvPr userDrawn="1"/>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1" name="流程图: 接点 10">
            <a:extLst>
              <a:ext uri="{FF2B5EF4-FFF2-40B4-BE49-F238E27FC236}">
                <a16:creationId xmlns:a16="http://schemas.microsoft.com/office/drawing/2014/main" id="{320BA1D7-D9D9-229B-BB3E-AD143E3BB1D9}"/>
              </a:ext>
            </a:extLst>
          </p:cNvPr>
          <p:cNvSpPr/>
          <p:nvPr userDrawn="1"/>
        </p:nvSpPr>
        <p:spPr>
          <a:xfrm>
            <a:off x="9005494" y="56970"/>
            <a:ext cx="1055401" cy="1018793"/>
          </a:xfrm>
          <a:prstGeom prst="flowChartConnector">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8BC3671C-3646-2865-C5EE-A73B985ACA94}"/>
              </a:ext>
            </a:extLst>
          </p:cNvPr>
          <p:cNvSpPr txBox="1"/>
          <p:nvPr userDrawn="1"/>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3" name="文本框 12">
            <a:extLst>
              <a:ext uri="{FF2B5EF4-FFF2-40B4-BE49-F238E27FC236}">
                <a16:creationId xmlns:a16="http://schemas.microsoft.com/office/drawing/2014/main" id="{D2FE440F-7394-678E-D3D1-E16DB1425E9B}"/>
              </a:ext>
            </a:extLst>
          </p:cNvPr>
          <p:cNvSpPr txBox="1"/>
          <p:nvPr userDrawn="1"/>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任意多边形 22"/>
          <p:cNvSpPr/>
          <p:nvPr/>
        </p:nvSpPr>
        <p:spPr bwMode="auto">
          <a:xfrm>
            <a:off x="2" y="189"/>
            <a:ext cx="3404924" cy="6867783"/>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 name="connsiteX0-1" fmla="*/ 0 w 4261582"/>
              <a:gd name="connsiteY0-2" fmla="*/ 0 h 7492075"/>
              <a:gd name="connsiteX1-3" fmla="*/ 4261582 w 4261582"/>
              <a:gd name="connsiteY1-4" fmla="*/ 11100 h 7492075"/>
              <a:gd name="connsiteX2-5" fmla="*/ 1647718 w 4261582"/>
              <a:gd name="connsiteY2-6" fmla="*/ 7492075 h 7492075"/>
              <a:gd name="connsiteX3-7" fmla="*/ 0 w 4261582"/>
              <a:gd name="connsiteY3-8" fmla="*/ 7492075 h 7492075"/>
              <a:gd name="connsiteX4" fmla="*/ 0 w 4261582"/>
              <a:gd name="connsiteY4" fmla="*/ 0 h 7492075"/>
              <a:gd name="connsiteX0-9" fmla="*/ 0 w 4261582"/>
              <a:gd name="connsiteY0-10" fmla="*/ 0 h 7503175"/>
              <a:gd name="connsiteX1-11" fmla="*/ 4261582 w 4261582"/>
              <a:gd name="connsiteY1-12" fmla="*/ 11100 h 7503175"/>
              <a:gd name="connsiteX2-13" fmla="*/ 1147825 w 4261582"/>
              <a:gd name="connsiteY2-14" fmla="*/ 7503175 h 7503175"/>
              <a:gd name="connsiteX3-15" fmla="*/ 0 w 4261582"/>
              <a:gd name="connsiteY3-16" fmla="*/ 7492075 h 7503175"/>
              <a:gd name="connsiteX4-17" fmla="*/ 0 w 4261582"/>
              <a:gd name="connsiteY4-18" fmla="*/ 0 h 7503175"/>
              <a:gd name="connsiteX0-19" fmla="*/ 0 w 4298258"/>
              <a:gd name="connsiteY0-20" fmla="*/ 0 h 7503175"/>
              <a:gd name="connsiteX1-21" fmla="*/ 4298258 w 4298258"/>
              <a:gd name="connsiteY1-22" fmla="*/ 241 h 7503175"/>
              <a:gd name="connsiteX2-23" fmla="*/ 1147825 w 4298258"/>
              <a:gd name="connsiteY2-24" fmla="*/ 7503175 h 7503175"/>
              <a:gd name="connsiteX3-25" fmla="*/ 0 w 4298258"/>
              <a:gd name="connsiteY3-26" fmla="*/ 7492075 h 7503175"/>
              <a:gd name="connsiteX4-27" fmla="*/ 0 w 4298258"/>
              <a:gd name="connsiteY4-28" fmla="*/ 0 h 7503175"/>
              <a:gd name="connsiteX0-29" fmla="*/ 0 w 4237129"/>
              <a:gd name="connsiteY0-30" fmla="*/ 0 h 7503175"/>
              <a:gd name="connsiteX1-31" fmla="*/ 4237129 w 4237129"/>
              <a:gd name="connsiteY1-32" fmla="*/ 241 h 7503175"/>
              <a:gd name="connsiteX2-33" fmla="*/ 1147825 w 4237129"/>
              <a:gd name="connsiteY2-34" fmla="*/ 7503175 h 7503175"/>
              <a:gd name="connsiteX3-35" fmla="*/ 0 w 4237129"/>
              <a:gd name="connsiteY3-36" fmla="*/ 7492075 h 7503175"/>
              <a:gd name="connsiteX4-37" fmla="*/ 0 w 4237129"/>
              <a:gd name="connsiteY4-38" fmla="*/ 0 h 7503175"/>
              <a:gd name="connsiteX0-39" fmla="*/ 0 w 4163775"/>
              <a:gd name="connsiteY0-40" fmla="*/ 0 h 7503175"/>
              <a:gd name="connsiteX1-41" fmla="*/ 4163775 w 4163775"/>
              <a:gd name="connsiteY1-42" fmla="*/ 11100 h 7503175"/>
              <a:gd name="connsiteX2-43" fmla="*/ 1147825 w 4163775"/>
              <a:gd name="connsiteY2-44" fmla="*/ 7503175 h 7503175"/>
              <a:gd name="connsiteX3-45" fmla="*/ 0 w 4163775"/>
              <a:gd name="connsiteY3-46" fmla="*/ 7492075 h 7503175"/>
              <a:gd name="connsiteX4-47" fmla="*/ 0 w 4163775"/>
              <a:gd name="connsiteY4-48" fmla="*/ 0 h 7503175"/>
              <a:gd name="connsiteX0-49" fmla="*/ 0 w 4139324"/>
              <a:gd name="connsiteY0-50" fmla="*/ 0 h 7503175"/>
              <a:gd name="connsiteX1-51" fmla="*/ 4139324 w 4139324"/>
              <a:gd name="connsiteY1-52" fmla="*/ 241 h 7503175"/>
              <a:gd name="connsiteX2-53" fmla="*/ 1147825 w 4139324"/>
              <a:gd name="connsiteY2-54" fmla="*/ 7503175 h 7503175"/>
              <a:gd name="connsiteX3-55" fmla="*/ 0 w 4139324"/>
              <a:gd name="connsiteY3-56" fmla="*/ 7492075 h 7503175"/>
              <a:gd name="connsiteX4-57" fmla="*/ 0 w 4139324"/>
              <a:gd name="connsiteY4-58" fmla="*/ 0 h 7503175"/>
              <a:gd name="connsiteX0-59" fmla="*/ 0 w 4188227"/>
              <a:gd name="connsiteY0-60" fmla="*/ 0 h 7503175"/>
              <a:gd name="connsiteX1-61" fmla="*/ 4188227 w 4188227"/>
              <a:gd name="connsiteY1-62" fmla="*/ 241 h 7503175"/>
              <a:gd name="connsiteX2-63" fmla="*/ 1147825 w 4188227"/>
              <a:gd name="connsiteY2-64" fmla="*/ 7503175 h 7503175"/>
              <a:gd name="connsiteX3-65" fmla="*/ 0 w 4188227"/>
              <a:gd name="connsiteY3-66" fmla="*/ 7492075 h 7503175"/>
              <a:gd name="connsiteX4-67" fmla="*/ 0 w 4188227"/>
              <a:gd name="connsiteY4-68" fmla="*/ 0 h 7503175"/>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188227" h="7503175">
                <a:moveTo>
                  <a:pt x="0" y="0"/>
                </a:moveTo>
                <a:lnTo>
                  <a:pt x="4188227" y="241"/>
                </a:lnTo>
                <a:lnTo>
                  <a:pt x="1147825" y="7503175"/>
                </a:lnTo>
                <a:lnTo>
                  <a:pt x="0" y="7492075"/>
                </a:lnTo>
                <a:lnTo>
                  <a:pt x="0" y="0"/>
                </a:lnTo>
                <a:close/>
              </a:path>
            </a:pathLst>
          </a:custGeom>
          <a:solidFill>
            <a:schemeClr val="tx1">
              <a:lumMod val="50000"/>
              <a:lumOff val="50000"/>
            </a:schemeClr>
          </a:solidFill>
          <a:ln w="0">
            <a:noFill/>
            <a:prstDash val="solid"/>
            <a:round/>
          </a:ln>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25" name="任意多边形 24"/>
          <p:cNvSpPr/>
          <p:nvPr/>
        </p:nvSpPr>
        <p:spPr bwMode="auto">
          <a:xfrm>
            <a:off x="-10442" y="-9309"/>
            <a:ext cx="2894115" cy="6867561"/>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 name="connsiteX0-1" fmla="*/ 0 w 9219111"/>
              <a:gd name="connsiteY0-2" fmla="*/ 0 h 7514276"/>
              <a:gd name="connsiteX1-3" fmla="*/ 9219111 w 9219111"/>
              <a:gd name="connsiteY1-4" fmla="*/ 0 h 7514276"/>
              <a:gd name="connsiteX2-5" fmla="*/ 505931 w 9219111"/>
              <a:gd name="connsiteY2-6" fmla="*/ 7514276 h 7514276"/>
              <a:gd name="connsiteX3-7" fmla="*/ 0 w 9219111"/>
              <a:gd name="connsiteY3-8" fmla="*/ 7492076 h 7514276"/>
              <a:gd name="connsiteX4" fmla="*/ 0 w 9219111"/>
              <a:gd name="connsiteY4" fmla="*/ 0 h 7514276"/>
              <a:gd name="connsiteX0-9" fmla="*/ 0 w 3603053"/>
              <a:gd name="connsiteY0-10" fmla="*/ 0 h 7514276"/>
              <a:gd name="connsiteX1-11" fmla="*/ 3603053 w 3603053"/>
              <a:gd name="connsiteY1-12" fmla="*/ 22200 h 7514276"/>
              <a:gd name="connsiteX2-13" fmla="*/ 505931 w 3603053"/>
              <a:gd name="connsiteY2-14" fmla="*/ 7514276 h 7514276"/>
              <a:gd name="connsiteX3-15" fmla="*/ 0 w 3603053"/>
              <a:gd name="connsiteY3-16" fmla="*/ 7492076 h 7514276"/>
              <a:gd name="connsiteX4-17" fmla="*/ 0 w 3603053"/>
              <a:gd name="connsiteY4-18" fmla="*/ 0 h 7514276"/>
              <a:gd name="connsiteX0-19" fmla="*/ 0 w 3603053"/>
              <a:gd name="connsiteY0-20" fmla="*/ 0 h 7514276"/>
              <a:gd name="connsiteX1-21" fmla="*/ 3603053 w 3603053"/>
              <a:gd name="connsiteY1-22" fmla="*/ 22200 h 7514276"/>
              <a:gd name="connsiteX2-23" fmla="*/ 505931 w 3603053"/>
              <a:gd name="connsiteY2-24" fmla="*/ 7514276 h 7514276"/>
              <a:gd name="connsiteX3-25" fmla="*/ 0 w 3603053"/>
              <a:gd name="connsiteY3-26" fmla="*/ 7492076 h 7514276"/>
              <a:gd name="connsiteX4-27" fmla="*/ 0 w 3603053"/>
              <a:gd name="connsiteY4-28" fmla="*/ 0 h 7514276"/>
              <a:gd name="connsiteX0-29" fmla="*/ 0 w 3603053"/>
              <a:gd name="connsiteY0-30" fmla="*/ 0 h 7514276"/>
              <a:gd name="connsiteX1-31" fmla="*/ 3603053 w 3603053"/>
              <a:gd name="connsiteY1-32" fmla="*/ 11341 h 7514276"/>
              <a:gd name="connsiteX2-33" fmla="*/ 505931 w 3603053"/>
              <a:gd name="connsiteY2-34" fmla="*/ 7514276 h 7514276"/>
              <a:gd name="connsiteX3-35" fmla="*/ 0 w 3603053"/>
              <a:gd name="connsiteY3-36" fmla="*/ 7492076 h 7514276"/>
              <a:gd name="connsiteX4-37" fmla="*/ 0 w 3603053"/>
              <a:gd name="connsiteY4-38" fmla="*/ 0 h 7514276"/>
              <a:gd name="connsiteX0-39" fmla="*/ 0 w 3603053"/>
              <a:gd name="connsiteY0-40" fmla="*/ 0 h 7492558"/>
              <a:gd name="connsiteX1-41" fmla="*/ 3603053 w 3603053"/>
              <a:gd name="connsiteY1-42" fmla="*/ 11341 h 7492558"/>
              <a:gd name="connsiteX2-43" fmla="*/ 518305 w 3603053"/>
              <a:gd name="connsiteY2-44" fmla="*/ 7492558 h 7492558"/>
              <a:gd name="connsiteX3-45" fmla="*/ 0 w 3603053"/>
              <a:gd name="connsiteY3-46" fmla="*/ 7492076 h 7492558"/>
              <a:gd name="connsiteX4-47" fmla="*/ 0 w 3603053"/>
              <a:gd name="connsiteY4-48" fmla="*/ 0 h 7492558"/>
              <a:gd name="connsiteX0-49" fmla="*/ 0 w 3603053"/>
              <a:gd name="connsiteY0-50" fmla="*/ 10376 h 7502934"/>
              <a:gd name="connsiteX1-51" fmla="*/ 3603053 w 3603053"/>
              <a:gd name="connsiteY1-52" fmla="*/ 0 h 7502934"/>
              <a:gd name="connsiteX2-53" fmla="*/ 518305 w 3603053"/>
              <a:gd name="connsiteY2-54" fmla="*/ 7502934 h 7502934"/>
              <a:gd name="connsiteX3-55" fmla="*/ 0 w 3603053"/>
              <a:gd name="connsiteY3-56" fmla="*/ 7502452 h 7502934"/>
              <a:gd name="connsiteX4-57" fmla="*/ 0 w 3603053"/>
              <a:gd name="connsiteY4-58" fmla="*/ 10376 h 750293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603053" h="7502934">
                <a:moveTo>
                  <a:pt x="0" y="10376"/>
                </a:moveTo>
                <a:lnTo>
                  <a:pt x="3603053" y="0"/>
                </a:lnTo>
                <a:lnTo>
                  <a:pt x="518305" y="7502934"/>
                </a:lnTo>
                <a:lnTo>
                  <a:pt x="0" y="7502452"/>
                </a:lnTo>
                <a:lnTo>
                  <a:pt x="0" y="10376"/>
                </a:lnTo>
                <a:close/>
              </a:path>
            </a:pathLst>
          </a:custGeom>
          <a:solidFill>
            <a:srgbClr val="3A4795"/>
          </a:solidFill>
          <a:ln w="0">
            <a:noFill/>
            <a:prstDash val="solid"/>
            <a:round/>
          </a:ln>
          <a:effectLst>
            <a:outerShdw blurRad="50800" dist="38100" dir="2700000" algn="tl" rotWithShape="0">
              <a:prstClr val="black">
                <a:alpha val="40000"/>
              </a:prstClr>
            </a:outerShdw>
          </a:effectLst>
        </p:spPr>
        <p:txBody>
          <a:bodyPr vert="horz" wrap="square" lIns="121913" tIns="60956" rIns="121913" bIns="60956" numCol="1" anchor="t" anchorCtr="0" compatLnSpc="1">
            <a:noAutofit/>
          </a:bodyPr>
          <a:lstStyle/>
          <a:p>
            <a:endParaRPr lang="zh-CN" altLang="en-US" sz="1705">
              <a:solidFill>
                <a:srgbClr val="FF0000"/>
              </a:solidFill>
              <a:cs typeface="+mn-ea"/>
              <a:sym typeface="+mn-lt"/>
            </a:endParaRPr>
          </a:p>
        </p:txBody>
      </p:sp>
      <p:sp>
        <p:nvSpPr>
          <p:cNvPr id="14" name="矩形 259"/>
          <p:cNvSpPr>
            <a:spLocks noChangeArrowheads="1"/>
          </p:cNvSpPr>
          <p:nvPr/>
        </p:nvSpPr>
        <p:spPr bwMode="auto">
          <a:xfrm>
            <a:off x="5037062" y="3080074"/>
            <a:ext cx="3181250" cy="923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1219200">
              <a:buNone/>
            </a:pPr>
            <a:r>
              <a:rPr lang="zh-CN" altLang="en-US" sz="6000" b="1" dirty="0">
                <a:solidFill>
                  <a:srgbClr val="3A4795"/>
                </a:solidFill>
              </a:rPr>
              <a:t>循环分块</a:t>
            </a:r>
          </a:p>
        </p:txBody>
      </p:sp>
      <p:sp>
        <p:nvSpPr>
          <p:cNvPr id="19" name="TextBox 43"/>
          <p:cNvSpPr txBox="1"/>
          <p:nvPr/>
        </p:nvSpPr>
        <p:spPr>
          <a:xfrm>
            <a:off x="8572500" y="1127699"/>
            <a:ext cx="3460475" cy="501650"/>
          </a:xfrm>
          <a:prstGeom prst="rect">
            <a:avLst/>
          </a:prstGeom>
          <a:noFill/>
        </p:spPr>
        <p:txBody>
          <a:bodyPr wrap="square" rtlCol="0">
            <a:spAutoFit/>
          </a:bodyPr>
          <a:lstStyle/>
          <a:p>
            <a:pPr defTabSz="1219200"/>
            <a:r>
              <a:rPr lang="zh-CN" altLang="en-US" sz="2665" b="1" dirty="0">
                <a:solidFill>
                  <a:srgbClr val="3A4795"/>
                </a:solidFill>
                <a:latin typeface="微软雅黑" panose="020B0503020204020204" pitchFamily="34" charset="-122"/>
                <a:ea typeface="微软雅黑" panose="020B0503020204020204" pitchFamily="34" charset="-122"/>
              </a:rPr>
              <a:t>循环优化系列第七讲</a:t>
            </a:r>
            <a:endParaRPr lang="zh-CN" altLang="en-US" b="1" dirty="0">
              <a:solidFill>
                <a:srgbClr val="3A4795"/>
              </a:solidFill>
              <a:latin typeface="微软雅黑" panose="020B0503020204020204" pitchFamily="34" charset="-122"/>
              <a:ea typeface="微软雅黑" panose="020B0503020204020204" pitchFamily="34" charset="-122"/>
            </a:endParaRPr>
          </a:p>
        </p:txBody>
      </p:sp>
      <p:sp>
        <p:nvSpPr>
          <p:cNvPr id="21" name="TextBox 25"/>
          <p:cNvSpPr>
            <a:spLocks noChangeArrowheads="1"/>
          </p:cNvSpPr>
          <p:nvPr/>
        </p:nvSpPr>
        <p:spPr bwMode="auto">
          <a:xfrm>
            <a:off x="6633508" y="4910795"/>
            <a:ext cx="1938992"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400" b="1" dirty="0">
                <a:solidFill>
                  <a:srgbClr val="3A4795"/>
                </a:solidFill>
                <a:latin typeface="微软雅黑" panose="020B0503020204020204" pitchFamily="34" charset="-122"/>
                <a:ea typeface="微软雅黑" panose="020B0503020204020204" pitchFamily="34" charset="-122"/>
              </a:rPr>
              <a:t>嘉宾：</a:t>
            </a:r>
            <a:r>
              <a:rPr lang="zh-CN" altLang="en-US" sz="2400" dirty="0">
                <a:solidFill>
                  <a:srgbClr val="3A4795"/>
                </a:solidFill>
                <a:latin typeface="微软雅黑" charset="0"/>
                <a:ea typeface="微软雅黑" charset="0"/>
              </a:rPr>
              <a:t>柴赟达</a:t>
            </a:r>
          </a:p>
        </p:txBody>
      </p:sp>
      <p:sp>
        <p:nvSpPr>
          <p:cNvPr id="9" name="Freeform 8"/>
          <p:cNvSpPr/>
          <p:nvPr/>
        </p:nvSpPr>
        <p:spPr bwMode="auto">
          <a:xfrm>
            <a:off x="1739548" y="524343"/>
            <a:ext cx="1725012" cy="170947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1913" tIns="60956" rIns="121913" bIns="60956" numCol="1" anchor="t" anchorCtr="0" compatLnSpc="1"/>
          <a:lstStyle/>
          <a:p>
            <a:endParaRPr lang="zh-CN" altLang="en-US" sz="1705">
              <a:cs typeface="+mn-ea"/>
              <a:sym typeface="+mn-lt"/>
            </a:endParaRPr>
          </a:p>
        </p:txBody>
      </p:sp>
      <p:sp>
        <p:nvSpPr>
          <p:cNvPr id="10" name="流程图: 接点 9"/>
          <p:cNvSpPr/>
          <p:nvPr/>
        </p:nvSpPr>
        <p:spPr>
          <a:xfrm>
            <a:off x="1739548" y="524343"/>
            <a:ext cx="1725012" cy="1709479"/>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02BD6E24-D10E-0F44-DA2E-34B87656738B}"/>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3" name="图片 2">
            <a:extLst>
              <a:ext uri="{FF2B5EF4-FFF2-40B4-BE49-F238E27FC236}">
                <a16:creationId xmlns:a16="http://schemas.microsoft.com/office/drawing/2014/main" id="{642E404F-755A-1D1B-DA41-E76B3101E67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462" t="20366" r="20656" b="34409"/>
          <a:stretch/>
        </p:blipFill>
        <p:spPr>
          <a:xfrm>
            <a:off x="10874861" y="5508641"/>
            <a:ext cx="1182668" cy="1162430"/>
          </a:xfrm>
          <a:prstGeom prst="rect">
            <a:avLst/>
          </a:prstGeom>
        </p:spPr>
      </p:pic>
      <p:sp>
        <p:nvSpPr>
          <p:cNvPr id="4" name="流程图: 接点 3">
            <a:extLst>
              <a:ext uri="{FF2B5EF4-FFF2-40B4-BE49-F238E27FC236}">
                <a16:creationId xmlns:a16="http://schemas.microsoft.com/office/drawing/2014/main" id="{3CE0B9BE-07D5-AF55-553D-C53E9E501D7A}"/>
              </a:ext>
            </a:extLst>
          </p:cNvPr>
          <p:cNvSpPr/>
          <p:nvPr/>
        </p:nvSpPr>
        <p:spPr>
          <a:xfrm>
            <a:off x="1328816" y="540141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06BFD521-8129-7308-5986-3C30724FE365}"/>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6" name="流程图: 接点 5">
            <a:extLst>
              <a:ext uri="{FF2B5EF4-FFF2-40B4-BE49-F238E27FC236}">
                <a16:creationId xmlns:a16="http://schemas.microsoft.com/office/drawing/2014/main" id="{7BAF8703-80E3-80B3-6F92-7B2CE31C22B2}"/>
              </a:ext>
            </a:extLst>
          </p:cNvPr>
          <p:cNvSpPr/>
          <p:nvPr/>
        </p:nvSpPr>
        <p:spPr>
          <a:xfrm>
            <a:off x="9005494" y="5697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5BDBDB49-2BBF-163E-84A2-2FAB63337610}"/>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8" name="文本框 7">
            <a:extLst>
              <a:ext uri="{FF2B5EF4-FFF2-40B4-BE49-F238E27FC236}">
                <a16:creationId xmlns:a16="http://schemas.microsoft.com/office/drawing/2014/main" id="{5AAF88A7-8A75-F40C-4774-02786AD16C95}"/>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文本框 5"/>
          <p:cNvSpPr txBox="1"/>
          <p:nvPr/>
        </p:nvSpPr>
        <p:spPr>
          <a:xfrm>
            <a:off x="3143672" y="476672"/>
            <a:ext cx="5827236"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分享完毕，感谢聆听！</a:t>
            </a:r>
          </a:p>
        </p:txBody>
      </p:sp>
      <p:sp>
        <p:nvSpPr>
          <p:cNvPr id="5" name="文本框 4"/>
          <p:cNvSpPr txBox="1"/>
          <p:nvPr/>
        </p:nvSpPr>
        <p:spPr>
          <a:xfrm>
            <a:off x="623392" y="1556792"/>
            <a:ext cx="10945216" cy="300082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参考文献：</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 </a:t>
            </a:r>
            <a:r>
              <a:rPr lang="en-US" altLang="zh-CN" dirty="0">
                <a:solidFill>
                  <a:prstClr val="black"/>
                </a:solidFill>
                <a:latin typeface="微软雅黑" panose="020B0503020204020204" pitchFamily="34" charset="-122"/>
                <a:ea typeface="微软雅黑" panose="020B0503020204020204" pitchFamily="34" charset="-122"/>
              </a:rPr>
              <a:t> Optimizing Compilers for Modern Architectures: A Dependence-Based Approach [Book Review][J]. Computer,2002,35(4).</a:t>
            </a:r>
          </a:p>
          <a:p>
            <a:pPr lvl="0">
              <a:lnSpc>
                <a:spcPct val="150000"/>
              </a:lnSpc>
            </a:pPr>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 知乎，陈清扬</a:t>
            </a:r>
            <a:r>
              <a:rPr lang="en-US" altLang="zh-CN" dirty="0">
                <a:solidFill>
                  <a:prstClr val="black"/>
                </a:solidFill>
                <a:latin typeface="微软雅黑" panose="020B0503020204020204" pitchFamily="34" charset="-122"/>
                <a:ea typeface="微软雅黑" panose="020B0503020204020204" pitchFamily="34" charset="-122"/>
              </a:rPr>
              <a:t>-</a:t>
            </a:r>
            <a:r>
              <a:rPr lang="zh-CN" altLang="en-US" dirty="0">
                <a:solidFill>
                  <a:prstClr val="black"/>
                </a:solidFill>
                <a:latin typeface="微软雅黑" panose="020B0503020204020204" pitchFamily="34" charset="-122"/>
                <a:ea typeface="微软雅黑" panose="020B0503020204020204" pitchFamily="34" charset="-122"/>
              </a:rPr>
              <a:t>循环优化之循环分块，</a:t>
            </a:r>
            <a:r>
              <a:rPr lang="en-US" altLang="zh-CN" dirty="0">
                <a:solidFill>
                  <a:prstClr val="black"/>
                </a:solidFill>
                <a:latin typeface="微软雅黑" panose="020B0503020204020204" pitchFamily="34" charset="-122"/>
                <a:ea typeface="微软雅黑" panose="020B0503020204020204" pitchFamily="34" charset="-122"/>
              </a:rPr>
              <a:t>https://zhuanlan.zhihu.com/p/292539074</a:t>
            </a:r>
          </a:p>
          <a:p>
            <a:pPr lvl="0">
              <a:lnSpc>
                <a:spcPct val="150000"/>
              </a:lnSpc>
            </a:pPr>
            <a:r>
              <a:rPr lang="zh-CN" altLang="en-US" dirty="0">
                <a:solidFill>
                  <a:prstClr val="black"/>
                </a:solidFill>
                <a:latin typeface="微软雅黑" panose="020B0503020204020204" pitchFamily="34" charset="-122"/>
                <a:ea typeface="微软雅黑" panose="020B0503020204020204" pitchFamily="34" charset="-122"/>
              </a:rPr>
              <a:t>Zhao J, Li YY, Zhao RC. "Black Magic" of Polyhedral Compilation. Journal of Software, 2018, 29(8): 2371-2396(in Chinese).http://www.jos.org.cn/1000-9825/5563.htm</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black"/>
                </a:solidFill>
                <a:latin typeface="微软雅黑" panose="020B0503020204020204" pitchFamily="34" charset="-122"/>
                <a:ea typeface="微软雅黑" panose="020B0503020204020204" pitchFamily="34" charset="-122"/>
              </a:rPr>
              <a:t>[3] CSDN,</a:t>
            </a:r>
            <a:r>
              <a:rPr lang="zh-CN" altLang="en-US" dirty="0">
                <a:solidFill>
                  <a:prstClr val="black"/>
                </a:solidFill>
                <a:latin typeface="微软雅黑" panose="020B0503020204020204" pitchFamily="34" charset="-122"/>
                <a:ea typeface="微软雅黑" panose="020B0503020204020204" pitchFamily="34" charset="-122"/>
              </a:rPr>
              <a:t>微热编程</a:t>
            </a:r>
            <a:r>
              <a:rPr lang="en-US" altLang="zh-CN" dirty="0">
                <a:solidFill>
                  <a:prstClr val="black"/>
                </a:solidFill>
                <a:latin typeface="微软雅黑" panose="020B0503020204020204" pitchFamily="34" charset="-122"/>
                <a:ea typeface="微软雅黑" panose="020B0503020204020204" pitchFamily="34" charset="-122"/>
              </a:rPr>
              <a:t>-</a:t>
            </a:r>
            <a:r>
              <a:rPr lang="zh-CN" altLang="en-US" dirty="0">
                <a:solidFill>
                  <a:prstClr val="black"/>
                </a:solidFill>
                <a:latin typeface="微软雅黑" panose="020B0503020204020204" pitchFamily="34" charset="-122"/>
                <a:ea typeface="微软雅黑" panose="020B0503020204020204" pitchFamily="34" charset="-122"/>
              </a:rPr>
              <a:t>代码性能优化分块技巧。</a:t>
            </a:r>
            <a:endParaRPr lang="en-US"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0180" y="333321"/>
            <a:ext cx="3447622" cy="398780"/>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循环分块</a:t>
            </a:r>
          </a:p>
        </p:txBody>
      </p:sp>
      <p:sp>
        <p:nvSpPr>
          <p:cNvPr id="7" name="文本框 6"/>
          <p:cNvSpPr txBox="1"/>
          <p:nvPr/>
        </p:nvSpPr>
        <p:spPr>
          <a:xfrm>
            <a:off x="226837" y="1092788"/>
            <a:ext cx="1772906" cy="461665"/>
          </a:xfrm>
          <a:prstGeom prst="rect">
            <a:avLst/>
          </a:prstGeom>
          <a:noFill/>
          <a:ln w="9525">
            <a:noFill/>
          </a:ln>
        </p:spPr>
        <p:txBody>
          <a:bodyPr wrap="square">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charset="0"/>
              </a:rPr>
              <a:t>基础概念</a:t>
            </a:r>
            <a:r>
              <a:rPr kumimoji="0" 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charset="0"/>
              </a:rPr>
              <a:t>   </a:t>
            </a:r>
          </a:p>
        </p:txBody>
      </p:sp>
      <p:sp>
        <p:nvSpPr>
          <p:cNvPr id="2" name="矩形 1"/>
          <p:cNvSpPr/>
          <p:nvPr/>
        </p:nvSpPr>
        <p:spPr>
          <a:xfrm>
            <a:off x="1592153" y="4345667"/>
            <a:ext cx="2862727" cy="1800000"/>
          </a:xfrm>
          <a:prstGeom prst="rect">
            <a:avLst/>
          </a:prstGeom>
        </p:spPr>
        <p:txBody>
          <a:bodyPr wrap="square">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charset="0"/>
              </a:rPr>
              <a:t>优点：</a:t>
            </a:r>
            <a:endParaRPr kumimoji="0" lang="en-US" altLang="zh-CN"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charset="0"/>
            </a:endParaRPr>
          </a:p>
          <a:p>
            <a:pPr marL="284400" indent="0">
              <a:lnSpc>
                <a:spcPct val="150000"/>
              </a:lnSpc>
              <a:buFont typeface="+mj-ea"/>
              <a:buNone/>
              <a:defRPr/>
            </a:pPr>
            <a:r>
              <a:rPr lang="zh-CN" altLang="en-US" sz="1400" dirty="0">
                <a:solidFill>
                  <a:prstClr val="black"/>
                </a:solidFill>
                <a:latin typeface="微软雅黑" panose="020B0503020204020204" pitchFamily="34" charset="-122"/>
                <a:ea typeface="微软雅黑" panose="020B0503020204020204" pitchFamily="34" charset="-122"/>
                <a:cs typeface="Times New Roman" panose="02020603050405020304" charset="0"/>
              </a:rPr>
              <a:t>提高程序的局部性</a:t>
            </a:r>
          </a:p>
          <a:p>
            <a:pPr marL="285750" indent="-285750" algn="l">
              <a:lnSpc>
                <a:spcPct val="150000"/>
              </a:lnSpc>
              <a:spcBef>
                <a:spcPts val="0"/>
              </a:spcBef>
              <a:spcAft>
                <a:spcPts val="0"/>
              </a:spcAft>
              <a:buClrTx/>
              <a:buSzTx/>
              <a:buFont typeface="Arial" panose="020B0604020202020204" pitchFamily="34" charset="0"/>
              <a:buChar char="•"/>
              <a:defRPr/>
            </a:pPr>
            <a:r>
              <a:rPr lang="zh-CN" altLang="en-US" sz="1600" b="1"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charset="0"/>
              </a:rPr>
              <a:t>合法性</a:t>
            </a:r>
          </a:p>
          <a:p>
            <a:pPr marL="284400" indent="0">
              <a:lnSpc>
                <a:spcPct val="150000"/>
              </a:lnSpc>
              <a:buFont typeface="+mj-ea"/>
              <a:buNone/>
              <a:defRPr/>
            </a:pPr>
            <a:r>
              <a:rPr lang="zh-CN" altLang="en-US" sz="1400" dirty="0">
                <a:solidFill>
                  <a:prstClr val="black"/>
                </a:solidFill>
                <a:latin typeface="微软雅黑" panose="020B0503020204020204" pitchFamily="34" charset="-122"/>
                <a:ea typeface="微软雅黑" panose="020B0503020204020204" pitchFamily="34" charset="-122"/>
                <a:cs typeface="Times New Roman" panose="02020603050405020304" charset="0"/>
              </a:rPr>
              <a:t>（同循环交换）</a:t>
            </a:r>
            <a:endParaRPr lang="en-US" altLang="zh-CN" sz="1400" dirty="0">
              <a:solidFill>
                <a:prstClr val="black"/>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6" name="矩形 5"/>
          <p:cNvSpPr/>
          <p:nvPr/>
        </p:nvSpPr>
        <p:spPr>
          <a:xfrm>
            <a:off x="513397" y="1566374"/>
            <a:ext cx="10333427" cy="377411"/>
          </a:xfrm>
          <a:prstGeom prst="rect">
            <a:avLst/>
          </a:prstGeom>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循环分块是指通过增加循环嵌套的维度来提升数据局部性的循环变换技术，是对多重循环的迭代空间进行重新划分的过程。</a:t>
            </a:r>
            <a:endParaRPr lang="en-US" altLang="zh-CN" sz="1400" dirty="0">
              <a:latin typeface="微软雅黑" panose="020B0503020204020204" pitchFamily="34" charset="-122"/>
              <a:ea typeface="微软雅黑" panose="020B0503020204020204" pitchFamily="34" charset="-122"/>
            </a:endParaRPr>
          </a:p>
        </p:txBody>
      </p:sp>
      <p:sp>
        <p:nvSpPr>
          <p:cNvPr id="3" name="矩形 2"/>
          <p:cNvSpPr/>
          <p:nvPr/>
        </p:nvSpPr>
        <p:spPr>
          <a:xfrm>
            <a:off x="499219" y="2748971"/>
            <a:ext cx="2524297" cy="1168400"/>
          </a:xfrm>
          <a:prstGeom prst="rect">
            <a:avLst/>
          </a:prstGeom>
          <a:ln>
            <a:solidFill>
              <a:srgbClr val="3A4795"/>
            </a:solidFill>
          </a:ln>
        </p:spPr>
        <p:txBody>
          <a:bodyPr wrap="square">
            <a:spAutoFit/>
          </a:bodyPr>
          <a:lstStyle/>
          <a:p>
            <a:r>
              <a:rPr sz="1400" dirty="0">
                <a:latin typeface="Times New Roman" panose="02020603050405020304" charset="0"/>
                <a:cs typeface="Times New Roman" panose="02020603050405020304" charset="0"/>
                <a:sym typeface="+mn-ea"/>
              </a:rPr>
              <a:t>for (i = 0; i &lt; N; i++){</a:t>
            </a:r>
          </a:p>
          <a:p>
            <a:r>
              <a:rPr lang="en-US" sz="1400" dirty="0">
                <a:latin typeface="Times New Roman" panose="02020603050405020304" charset="0"/>
                <a:cs typeface="Times New Roman" panose="02020603050405020304" charset="0"/>
                <a:sym typeface="+mn-ea"/>
              </a:rPr>
              <a:t>  </a:t>
            </a:r>
            <a:r>
              <a:rPr sz="1400" dirty="0">
                <a:latin typeface="Times New Roman" panose="02020603050405020304" charset="0"/>
                <a:cs typeface="Times New Roman" panose="02020603050405020304" charset="0"/>
                <a:sym typeface="+mn-ea"/>
              </a:rPr>
              <a:t>for (j = 0; j &lt; N; j++){</a:t>
            </a:r>
          </a:p>
          <a:p>
            <a:r>
              <a:rPr sz="1400" dirty="0">
                <a:latin typeface="Times New Roman" panose="02020603050405020304" charset="0"/>
                <a:cs typeface="Times New Roman" panose="02020603050405020304" charset="0"/>
                <a:sym typeface="+mn-ea"/>
              </a:rPr>
              <a:t>    </a:t>
            </a:r>
            <a:r>
              <a:rPr lang="en-US" sz="1400" dirty="0">
                <a:latin typeface="Times New Roman" panose="02020603050405020304" charset="0"/>
                <a:cs typeface="Times New Roman" panose="02020603050405020304" charset="0"/>
                <a:sym typeface="+mn-ea"/>
              </a:rPr>
              <a:t> </a:t>
            </a:r>
            <a:r>
              <a:rPr sz="1400" dirty="0">
                <a:latin typeface="Times New Roman" panose="02020603050405020304" charset="0"/>
                <a:cs typeface="Times New Roman" panose="02020603050405020304" charset="0"/>
                <a:sym typeface="+mn-ea"/>
              </a:rPr>
              <a:t>B[</a:t>
            </a:r>
            <a:r>
              <a:rPr sz="1400" dirty="0" err="1">
                <a:latin typeface="Times New Roman" panose="02020603050405020304" charset="0"/>
                <a:cs typeface="Times New Roman" panose="02020603050405020304" charset="0"/>
                <a:sym typeface="+mn-ea"/>
              </a:rPr>
              <a:t>i</a:t>
            </a:r>
            <a:r>
              <a:rPr sz="1400" dirty="0">
                <a:latin typeface="Times New Roman" panose="02020603050405020304" charset="0"/>
                <a:cs typeface="Times New Roman" panose="02020603050405020304" charset="0"/>
                <a:sym typeface="+mn-ea"/>
              </a:rPr>
              <a:t>] = B[i] + A[i][j];</a:t>
            </a:r>
          </a:p>
          <a:p>
            <a:r>
              <a:rPr sz="1400" dirty="0">
                <a:latin typeface="Times New Roman" panose="02020603050405020304" charset="0"/>
                <a:cs typeface="Times New Roman" panose="02020603050405020304" charset="0"/>
                <a:sym typeface="+mn-ea"/>
              </a:rPr>
              <a:t>      }</a:t>
            </a:r>
          </a:p>
          <a:p>
            <a:r>
              <a:rPr sz="1400" dirty="0">
                <a:latin typeface="Times New Roman" panose="02020603050405020304" charset="0"/>
                <a:cs typeface="Times New Roman" panose="02020603050405020304" charset="0"/>
                <a:sym typeface="+mn-ea"/>
              </a:rPr>
              <a:t>   }</a:t>
            </a:r>
          </a:p>
        </p:txBody>
      </p:sp>
      <p:sp>
        <p:nvSpPr>
          <p:cNvPr id="4" name="矩形 3"/>
          <p:cNvSpPr/>
          <p:nvPr/>
        </p:nvSpPr>
        <p:spPr>
          <a:xfrm>
            <a:off x="8853857" y="2139851"/>
            <a:ext cx="3048453" cy="1814830"/>
          </a:xfrm>
          <a:prstGeom prst="rect">
            <a:avLst/>
          </a:prstGeom>
          <a:ln>
            <a:solidFill>
              <a:srgbClr val="3A4795"/>
            </a:solidFill>
          </a:ln>
        </p:spPr>
        <p:txBody>
          <a:bodyPr wrap="square">
            <a:spAutoFit/>
          </a:bodyPr>
          <a:lstStyle/>
          <a:p>
            <a:pPr fontAlgn="auto"/>
            <a:r>
              <a:rPr lang="nn-NO" altLang="zh-CN" sz="1400" dirty="0">
                <a:latin typeface="Times New Roman" panose="02020603050405020304" charset="0"/>
                <a:cs typeface="Times New Roman" panose="02020603050405020304" charset="0"/>
              </a:rPr>
              <a:t>S = 4;</a:t>
            </a:r>
          </a:p>
          <a:p>
            <a:pPr fontAlgn="auto"/>
            <a:r>
              <a:rPr sz="1400" dirty="0">
                <a:latin typeface="Times New Roman" panose="02020603050405020304" charset="0"/>
                <a:cs typeface="Times New Roman" panose="02020603050405020304" charset="0"/>
              </a:rPr>
              <a:t>for (j = 0; j &lt; N; j+=S){</a:t>
            </a:r>
          </a:p>
          <a:p>
            <a:pPr fontAlgn="auto"/>
            <a:r>
              <a:rPr lang="en-US" sz="1400" dirty="0">
                <a:latin typeface="Times New Roman" panose="02020603050405020304" charset="0"/>
                <a:cs typeface="Times New Roman" panose="02020603050405020304" charset="0"/>
              </a:rPr>
              <a:t>  </a:t>
            </a:r>
            <a:r>
              <a:rPr sz="1400" dirty="0">
                <a:latin typeface="Times New Roman" panose="02020603050405020304" charset="0"/>
                <a:cs typeface="Times New Roman" panose="02020603050405020304" charset="0"/>
              </a:rPr>
              <a:t>for (i = 0; i &lt; N; i++){</a:t>
            </a:r>
          </a:p>
          <a:p>
            <a:pPr fontAlgn="auto"/>
            <a:r>
              <a:rPr lang="en-US" sz="1400" dirty="0">
                <a:solidFill>
                  <a:srgbClr val="FF0000"/>
                </a:solidFill>
                <a:latin typeface="Times New Roman" panose="02020603050405020304" charset="0"/>
                <a:cs typeface="Times New Roman" panose="02020603050405020304" charset="0"/>
              </a:rPr>
              <a:t>    </a:t>
            </a:r>
            <a:r>
              <a:rPr sz="1400" dirty="0">
                <a:solidFill>
                  <a:srgbClr val="FF0000"/>
                </a:solidFill>
                <a:latin typeface="Times New Roman" panose="02020603050405020304" charset="0"/>
                <a:cs typeface="Times New Roman" panose="02020603050405020304" charset="0"/>
              </a:rPr>
              <a:t>for (J = j;J &lt;= MIN(j+S-1,N);J++){</a:t>
            </a:r>
          </a:p>
          <a:p>
            <a:pPr fontAlgn="auto"/>
            <a:r>
              <a:rPr lang="en-US" sz="1400" dirty="0">
                <a:latin typeface="Times New Roman" panose="02020603050405020304" charset="0"/>
                <a:cs typeface="Times New Roman" panose="02020603050405020304" charset="0"/>
              </a:rPr>
              <a:t>        </a:t>
            </a:r>
            <a:r>
              <a:rPr sz="1400" dirty="0">
                <a:latin typeface="Times New Roman" panose="02020603050405020304" charset="0"/>
                <a:cs typeface="Times New Roman" panose="02020603050405020304" charset="0"/>
              </a:rPr>
              <a:t>B[</a:t>
            </a:r>
            <a:r>
              <a:rPr sz="1400" dirty="0" err="1">
                <a:latin typeface="Times New Roman" panose="02020603050405020304" charset="0"/>
                <a:cs typeface="Times New Roman" panose="02020603050405020304" charset="0"/>
              </a:rPr>
              <a:t>i</a:t>
            </a:r>
            <a:r>
              <a:rPr sz="1400" dirty="0">
                <a:latin typeface="Times New Roman" panose="02020603050405020304" charset="0"/>
                <a:cs typeface="Times New Roman" panose="02020603050405020304" charset="0"/>
              </a:rPr>
              <a:t>] = B[i] + A[i][J];</a:t>
            </a:r>
          </a:p>
          <a:p>
            <a:pPr fontAlgn="auto"/>
            <a:r>
              <a:rPr lang="en-US" sz="1400" dirty="0">
                <a:latin typeface="Times New Roman" panose="02020603050405020304" charset="0"/>
                <a:cs typeface="Times New Roman" panose="02020603050405020304" charset="0"/>
              </a:rPr>
              <a:t>         </a:t>
            </a:r>
            <a:r>
              <a:rPr sz="1400" dirty="0">
                <a:latin typeface="Times New Roman" panose="02020603050405020304" charset="0"/>
                <a:cs typeface="Times New Roman" panose="02020603050405020304" charset="0"/>
              </a:rPr>
              <a:t>}</a:t>
            </a:r>
          </a:p>
          <a:p>
            <a:pPr fontAlgn="auto"/>
            <a:r>
              <a:rPr lang="en-US" sz="1400" dirty="0">
                <a:latin typeface="Times New Roman" panose="02020603050405020304" charset="0"/>
                <a:cs typeface="Times New Roman" panose="02020603050405020304" charset="0"/>
              </a:rPr>
              <a:t>      </a:t>
            </a:r>
            <a:r>
              <a:rPr sz="1400" dirty="0">
                <a:latin typeface="Times New Roman" panose="02020603050405020304" charset="0"/>
                <a:cs typeface="Times New Roman" panose="02020603050405020304" charset="0"/>
              </a:rPr>
              <a:t>}</a:t>
            </a:r>
          </a:p>
          <a:p>
            <a:pPr fontAlgn="auto"/>
            <a:r>
              <a:rPr lang="en-US" sz="1400" dirty="0">
                <a:latin typeface="Times New Roman" panose="02020603050405020304" charset="0"/>
                <a:cs typeface="Times New Roman" panose="02020603050405020304" charset="0"/>
              </a:rPr>
              <a:t>  </a:t>
            </a:r>
            <a:r>
              <a:rPr sz="1400" dirty="0">
                <a:latin typeface="Times New Roman" panose="02020603050405020304" charset="0"/>
                <a:cs typeface="Times New Roman" panose="02020603050405020304" charset="0"/>
              </a:rPr>
              <a:t>}</a:t>
            </a:r>
          </a:p>
        </p:txBody>
      </p:sp>
      <p:grpSp>
        <p:nvGrpSpPr>
          <p:cNvPr id="12" name="组合 11"/>
          <p:cNvGrpSpPr/>
          <p:nvPr/>
        </p:nvGrpSpPr>
        <p:grpSpPr>
          <a:xfrm>
            <a:off x="3233549" y="2951450"/>
            <a:ext cx="944599" cy="445631"/>
            <a:chOff x="4927716" y="2985512"/>
            <a:chExt cx="944599" cy="445631"/>
          </a:xfrm>
        </p:grpSpPr>
        <p:sp>
          <p:nvSpPr>
            <p:cNvPr id="5" name="右箭头 4"/>
            <p:cNvSpPr/>
            <p:nvPr/>
          </p:nvSpPr>
          <p:spPr>
            <a:xfrm>
              <a:off x="5020772" y="3235200"/>
              <a:ext cx="783771" cy="195943"/>
            </a:xfrm>
            <a:prstGeom prst="rightArrow">
              <a:avLst/>
            </a:prstGeom>
            <a:solidFill>
              <a:srgbClr val="3A4795"/>
            </a:solidFill>
            <a:ln>
              <a:solidFill>
                <a:srgbClr val="3A4795"/>
              </a:solidFill>
            </a:ln>
          </p:spPr>
          <p:txBody>
            <a:bodyPr wrap="square" lIns="108849" tIns="54424" rIns="108849" bIns="54424" rtlCol="0" anchor="ctr">
              <a:spAutoFit/>
            </a:bodyPr>
            <a:lstStyle/>
            <a:p>
              <a:pPr marL="285750" indent="-285750" algn="ctr">
                <a:lnSpc>
                  <a:spcPct val="150000"/>
                </a:lnSpc>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4927716" y="2985512"/>
              <a:ext cx="944599"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循环分段</a:t>
              </a:r>
            </a:p>
          </p:txBody>
        </p:sp>
      </p:grpSp>
      <p:sp>
        <p:nvSpPr>
          <p:cNvPr id="8" name="文本框 7"/>
          <p:cNvSpPr txBox="1"/>
          <p:nvPr/>
        </p:nvSpPr>
        <p:spPr>
          <a:xfrm>
            <a:off x="5872315" y="4333944"/>
            <a:ext cx="5379728" cy="2123658"/>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zh-CN" altLang="en-US" sz="1600" b="1" dirty="0">
                <a:latin typeface="微软雅黑" charset="0"/>
                <a:ea typeface="微软雅黑" charset="0"/>
                <a:cs typeface="微软雅黑" charset="0"/>
              </a:rPr>
              <a:t>时间局部性：</a:t>
            </a:r>
          </a:p>
          <a:p>
            <a:pPr marL="285750" algn="l">
              <a:lnSpc>
                <a:spcPct val="150000"/>
              </a:lnSpc>
            </a:pPr>
            <a:r>
              <a:rPr lang="zh-CN" altLang="en-US" sz="1400" dirty="0">
                <a:latin typeface="微软雅黑" charset="0"/>
                <a:ea typeface="微软雅黑" charset="0"/>
                <a:cs typeface="微软雅黑" charset="0"/>
              </a:rPr>
              <a:t>如果程序中的某条指令或某个数据被访问过，不久以后该指令或该数据可能再次被访问。</a:t>
            </a:r>
          </a:p>
          <a:p>
            <a:pPr marL="285750" indent="-285750" algn="l">
              <a:lnSpc>
                <a:spcPct val="150000"/>
              </a:lnSpc>
              <a:buFont typeface="Arial" panose="020B0604020202020204" pitchFamily="34" charset="0"/>
              <a:buChar char="•"/>
            </a:pPr>
            <a:r>
              <a:rPr lang="zh-CN" altLang="en-US" sz="1600" b="1" dirty="0">
                <a:latin typeface="微软雅黑" charset="0"/>
                <a:ea typeface="微软雅黑" charset="0"/>
                <a:cs typeface="微软雅黑" charset="0"/>
              </a:rPr>
              <a:t>空间局部性：</a:t>
            </a:r>
          </a:p>
          <a:p>
            <a:pPr marL="285750" algn="l">
              <a:lnSpc>
                <a:spcPct val="150000"/>
              </a:lnSpc>
            </a:pPr>
            <a:r>
              <a:rPr lang="zh-CN" altLang="en-US" sz="1400" dirty="0">
                <a:latin typeface="微软雅黑" charset="0"/>
                <a:ea typeface="微软雅黑" charset="0"/>
                <a:cs typeface="微软雅黑" charset="0"/>
              </a:rPr>
              <a:t>一旦程序访问了某个存储单元，在不久之后，其附近的存储单元也将被访问。</a:t>
            </a:r>
          </a:p>
        </p:txBody>
      </p:sp>
      <p:sp>
        <p:nvSpPr>
          <p:cNvPr id="13" name="矩形 12"/>
          <p:cNvSpPr/>
          <p:nvPr/>
        </p:nvSpPr>
        <p:spPr>
          <a:xfrm>
            <a:off x="4383322" y="2138799"/>
            <a:ext cx="2930310" cy="1815882"/>
          </a:xfrm>
          <a:prstGeom prst="rect">
            <a:avLst/>
          </a:prstGeom>
          <a:ln>
            <a:solidFill>
              <a:srgbClr val="3A4795"/>
            </a:solidFill>
          </a:ln>
        </p:spPr>
        <p:txBody>
          <a:bodyPr wrap="square">
            <a:spAutoFit/>
          </a:bodyPr>
          <a:lstStyle/>
          <a:p>
            <a:r>
              <a:rPr lang="en-US" altLang="zh-CN" sz="1400" dirty="0">
                <a:latin typeface="Times New Roman" panose="02020603050405020304" charset="0"/>
                <a:cs typeface="Times New Roman" panose="02020603050405020304" charset="0"/>
                <a:sym typeface="+mn-ea"/>
              </a:rPr>
              <a:t>S=4;</a:t>
            </a:r>
            <a:endParaRPr lang="en-US" sz="1400" dirty="0">
              <a:latin typeface="Times New Roman" panose="02020603050405020304" charset="0"/>
              <a:cs typeface="Times New Roman" panose="02020603050405020304" charset="0"/>
              <a:sym typeface="+mn-ea"/>
            </a:endParaRPr>
          </a:p>
          <a:p>
            <a:r>
              <a:rPr sz="1400" dirty="0">
                <a:latin typeface="Times New Roman" panose="02020603050405020304" charset="0"/>
                <a:cs typeface="Times New Roman" panose="02020603050405020304" charset="0"/>
                <a:sym typeface="+mn-ea"/>
              </a:rPr>
              <a:t>for (i = 0; i &lt; N; </a:t>
            </a:r>
            <a:r>
              <a:rPr sz="1400" dirty="0" err="1">
                <a:latin typeface="Times New Roman" panose="02020603050405020304" charset="0"/>
                <a:cs typeface="Times New Roman" panose="02020603050405020304" charset="0"/>
                <a:sym typeface="+mn-ea"/>
              </a:rPr>
              <a:t>i</a:t>
            </a:r>
            <a:r>
              <a:rPr sz="1400" dirty="0">
                <a:latin typeface="Times New Roman" panose="02020603050405020304" charset="0"/>
                <a:cs typeface="Times New Roman" panose="02020603050405020304" charset="0"/>
                <a:sym typeface="+mn-ea"/>
              </a:rPr>
              <a:t>+</a:t>
            </a:r>
            <a:r>
              <a:rPr lang="en-US" sz="1400" dirty="0">
                <a:latin typeface="Times New Roman" panose="02020603050405020304" charset="0"/>
                <a:cs typeface="Times New Roman" panose="02020603050405020304" charset="0"/>
                <a:sym typeface="+mn-ea"/>
              </a:rPr>
              <a:t>+</a:t>
            </a:r>
            <a:r>
              <a:rPr sz="1400" dirty="0">
                <a:latin typeface="Times New Roman" panose="02020603050405020304" charset="0"/>
                <a:cs typeface="Times New Roman" panose="02020603050405020304" charset="0"/>
                <a:sym typeface="+mn-ea"/>
              </a:rPr>
              <a:t>){</a:t>
            </a:r>
          </a:p>
          <a:p>
            <a:r>
              <a:rPr lang="en-US" sz="1400" dirty="0">
                <a:latin typeface="Times New Roman" panose="02020603050405020304" charset="0"/>
                <a:cs typeface="Times New Roman" panose="02020603050405020304" charset="0"/>
                <a:sym typeface="+mn-ea"/>
              </a:rPr>
              <a:t>  </a:t>
            </a:r>
            <a:r>
              <a:rPr sz="1400" dirty="0">
                <a:latin typeface="Times New Roman" panose="02020603050405020304" charset="0"/>
                <a:cs typeface="Times New Roman" panose="02020603050405020304" charset="0"/>
                <a:sym typeface="+mn-ea"/>
              </a:rPr>
              <a:t>for (j = 0; j &lt; N; j+</a:t>
            </a:r>
            <a:r>
              <a:rPr lang="en-US" sz="1400" dirty="0">
                <a:latin typeface="Times New Roman" panose="02020603050405020304" charset="0"/>
                <a:cs typeface="Times New Roman" panose="02020603050405020304" charset="0"/>
                <a:sym typeface="+mn-ea"/>
              </a:rPr>
              <a:t>=</a:t>
            </a:r>
            <a:r>
              <a:rPr lang="en-US" altLang="zh-CN" sz="1400" dirty="0">
                <a:latin typeface="Times New Roman" panose="02020603050405020304" charset="0"/>
                <a:cs typeface="Times New Roman" panose="02020603050405020304" charset="0"/>
                <a:sym typeface="+mn-ea"/>
              </a:rPr>
              <a:t>S</a:t>
            </a:r>
            <a:r>
              <a:rPr sz="1400" dirty="0">
                <a:latin typeface="Times New Roman" panose="02020603050405020304" charset="0"/>
                <a:cs typeface="Times New Roman" panose="02020603050405020304" charset="0"/>
                <a:sym typeface="+mn-ea"/>
              </a:rPr>
              <a:t>){</a:t>
            </a:r>
            <a:endParaRPr lang="en-US" sz="1400" dirty="0">
              <a:latin typeface="Times New Roman" panose="02020603050405020304" charset="0"/>
              <a:cs typeface="Times New Roman" panose="02020603050405020304" charset="0"/>
              <a:sym typeface="+mn-ea"/>
            </a:endParaRPr>
          </a:p>
          <a:p>
            <a:r>
              <a:rPr lang="da-DK" altLang="zh-CN" sz="1400" dirty="0">
                <a:solidFill>
                  <a:srgbClr val="FF0000"/>
                </a:solidFill>
                <a:latin typeface="Times New Roman" panose="02020603050405020304" charset="0"/>
                <a:cs typeface="Times New Roman" panose="02020603050405020304" charset="0"/>
              </a:rPr>
              <a:t>   for (J = j;J &lt;= MIN(j+S-1,N);J++){</a:t>
            </a:r>
            <a:endParaRPr sz="1400" dirty="0">
              <a:latin typeface="Times New Roman" panose="02020603050405020304" charset="0"/>
              <a:cs typeface="Times New Roman" panose="02020603050405020304" charset="0"/>
              <a:sym typeface="+mn-ea"/>
            </a:endParaRPr>
          </a:p>
          <a:p>
            <a:r>
              <a:rPr sz="1400" dirty="0">
                <a:latin typeface="Times New Roman" panose="02020603050405020304" charset="0"/>
                <a:cs typeface="Times New Roman" panose="02020603050405020304" charset="0"/>
                <a:sym typeface="+mn-ea"/>
              </a:rPr>
              <a:t>    </a:t>
            </a:r>
            <a:r>
              <a:rPr lang="en-US" sz="1400" dirty="0">
                <a:latin typeface="Times New Roman" panose="02020603050405020304" charset="0"/>
                <a:cs typeface="Times New Roman" panose="02020603050405020304" charset="0"/>
                <a:sym typeface="+mn-ea"/>
              </a:rPr>
              <a:t> </a:t>
            </a:r>
            <a:r>
              <a:rPr sz="1400" dirty="0">
                <a:latin typeface="Times New Roman" panose="02020603050405020304" charset="0"/>
                <a:cs typeface="Times New Roman" panose="02020603050405020304" charset="0"/>
                <a:sym typeface="+mn-ea"/>
              </a:rPr>
              <a:t>B[</a:t>
            </a:r>
            <a:r>
              <a:rPr sz="1400" dirty="0" err="1">
                <a:latin typeface="Times New Roman" panose="02020603050405020304" charset="0"/>
                <a:cs typeface="Times New Roman" panose="02020603050405020304" charset="0"/>
                <a:sym typeface="+mn-ea"/>
              </a:rPr>
              <a:t>i</a:t>
            </a:r>
            <a:r>
              <a:rPr sz="1400" dirty="0">
                <a:latin typeface="Times New Roman" panose="02020603050405020304" charset="0"/>
                <a:cs typeface="Times New Roman" panose="02020603050405020304" charset="0"/>
                <a:sym typeface="+mn-ea"/>
              </a:rPr>
              <a:t>] = B[i] + A[</a:t>
            </a:r>
            <a:r>
              <a:rPr sz="1400" dirty="0" err="1">
                <a:latin typeface="Times New Roman" panose="02020603050405020304" charset="0"/>
                <a:cs typeface="Times New Roman" panose="02020603050405020304" charset="0"/>
                <a:sym typeface="+mn-ea"/>
              </a:rPr>
              <a:t>i</a:t>
            </a:r>
            <a:r>
              <a:rPr sz="1400" dirty="0">
                <a:latin typeface="Times New Roman" panose="02020603050405020304" charset="0"/>
                <a:cs typeface="Times New Roman" panose="02020603050405020304" charset="0"/>
                <a:sym typeface="+mn-ea"/>
              </a:rPr>
              <a:t>][</a:t>
            </a:r>
            <a:r>
              <a:rPr lang="en-US" altLang="zh-CN" sz="1400" dirty="0">
                <a:latin typeface="Times New Roman" panose="02020603050405020304" charset="0"/>
                <a:cs typeface="Times New Roman" panose="02020603050405020304" charset="0"/>
                <a:sym typeface="+mn-ea"/>
              </a:rPr>
              <a:t>J</a:t>
            </a:r>
            <a:r>
              <a:rPr sz="1400" dirty="0">
                <a:latin typeface="Times New Roman" panose="02020603050405020304" charset="0"/>
                <a:cs typeface="Times New Roman" panose="02020603050405020304" charset="0"/>
                <a:sym typeface="+mn-ea"/>
              </a:rPr>
              <a:t>];</a:t>
            </a:r>
          </a:p>
          <a:p>
            <a:r>
              <a:rPr sz="1400" dirty="0">
                <a:latin typeface="Times New Roman" panose="02020603050405020304" charset="0"/>
                <a:cs typeface="Times New Roman" panose="02020603050405020304" charset="0"/>
                <a:sym typeface="+mn-ea"/>
              </a:rPr>
              <a:t>      }</a:t>
            </a:r>
          </a:p>
          <a:p>
            <a:r>
              <a:rPr sz="1400" dirty="0">
                <a:latin typeface="Times New Roman" panose="02020603050405020304" charset="0"/>
                <a:cs typeface="Times New Roman" panose="02020603050405020304" charset="0"/>
                <a:sym typeface="+mn-ea"/>
              </a:rPr>
              <a:t>   }</a:t>
            </a:r>
            <a:endParaRPr lang="en-US" sz="1400" dirty="0">
              <a:latin typeface="Times New Roman" panose="02020603050405020304" charset="0"/>
              <a:cs typeface="Times New Roman" panose="02020603050405020304" charset="0"/>
              <a:sym typeface="+mn-ea"/>
            </a:endParaRPr>
          </a:p>
          <a:p>
            <a:r>
              <a:rPr lang="en-US" sz="1400" dirty="0">
                <a:latin typeface="Times New Roman" panose="02020603050405020304" charset="0"/>
                <a:cs typeface="Times New Roman" panose="02020603050405020304" charset="0"/>
                <a:sym typeface="+mn-ea"/>
              </a:rPr>
              <a:t>}</a:t>
            </a:r>
            <a:endParaRPr sz="1400" dirty="0">
              <a:latin typeface="Times New Roman" panose="02020603050405020304" charset="0"/>
              <a:cs typeface="Times New Roman" panose="02020603050405020304" charset="0"/>
              <a:sym typeface="+mn-ea"/>
            </a:endParaRPr>
          </a:p>
        </p:txBody>
      </p:sp>
      <p:grpSp>
        <p:nvGrpSpPr>
          <p:cNvPr id="14" name="组合 13"/>
          <p:cNvGrpSpPr/>
          <p:nvPr/>
        </p:nvGrpSpPr>
        <p:grpSpPr>
          <a:xfrm>
            <a:off x="7611445" y="2835166"/>
            <a:ext cx="944599" cy="445631"/>
            <a:chOff x="4927716" y="2985512"/>
            <a:chExt cx="944599" cy="445631"/>
          </a:xfrm>
        </p:grpSpPr>
        <p:sp>
          <p:nvSpPr>
            <p:cNvPr id="15" name="右箭头 14"/>
            <p:cNvSpPr/>
            <p:nvPr/>
          </p:nvSpPr>
          <p:spPr>
            <a:xfrm>
              <a:off x="5020772" y="3235200"/>
              <a:ext cx="783771" cy="195943"/>
            </a:xfrm>
            <a:prstGeom prst="rightArrow">
              <a:avLst/>
            </a:prstGeom>
            <a:solidFill>
              <a:srgbClr val="3A4795"/>
            </a:solidFill>
            <a:ln>
              <a:solidFill>
                <a:srgbClr val="3A4795"/>
              </a:solidFill>
            </a:ln>
          </p:spPr>
          <p:txBody>
            <a:bodyPr wrap="square" lIns="108849" tIns="54424" rIns="108849" bIns="54424" rtlCol="0" anchor="ctr">
              <a:spAutoFit/>
            </a:bodyPr>
            <a:lstStyle/>
            <a:p>
              <a:pPr marL="285750" indent="-285750" algn="ctr">
                <a:lnSpc>
                  <a:spcPct val="150000"/>
                </a:lnSpc>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4927716" y="2985512"/>
              <a:ext cx="944599"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循环交换</a:t>
              </a:r>
            </a:p>
          </p:txBody>
        </p:sp>
      </p:grpSp>
    </p:spTree>
    <p:extLst>
      <p:ext uri="{BB962C8B-B14F-4D97-AF65-F5344CB8AC3E}">
        <p14:creationId xmlns:p14="http://schemas.microsoft.com/office/powerpoint/2010/main" val="1789998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0180" y="333321"/>
            <a:ext cx="3447622" cy="398780"/>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循环分块</a:t>
            </a:r>
          </a:p>
        </p:txBody>
      </p:sp>
      <p:sp>
        <p:nvSpPr>
          <p:cNvPr id="7" name="文本框 6"/>
          <p:cNvSpPr txBox="1"/>
          <p:nvPr/>
        </p:nvSpPr>
        <p:spPr>
          <a:xfrm>
            <a:off x="226837" y="1092788"/>
            <a:ext cx="1772906" cy="461665"/>
          </a:xfrm>
          <a:prstGeom prst="rect">
            <a:avLst/>
          </a:prstGeom>
          <a:noFill/>
          <a:ln w="9525">
            <a:noFill/>
          </a:ln>
        </p:spPr>
        <p:txBody>
          <a:bodyPr wrap="square">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charset="0"/>
              </a:rPr>
              <a:t>基础概念</a:t>
            </a:r>
            <a:r>
              <a:rPr kumimoji="0" 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charset="0"/>
              </a:rPr>
              <a:t>   </a:t>
            </a:r>
          </a:p>
        </p:txBody>
      </p:sp>
      <p:sp>
        <p:nvSpPr>
          <p:cNvPr id="6" name="矩形 5"/>
          <p:cNvSpPr/>
          <p:nvPr/>
        </p:nvSpPr>
        <p:spPr>
          <a:xfrm>
            <a:off x="527252" y="1454344"/>
            <a:ext cx="10333427" cy="737235"/>
          </a:xfrm>
          <a:prstGeom prst="rect">
            <a:avLst/>
          </a:prstGeom>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循环分块是指通过增加循环嵌套的维度来提升数据局部性的循环变换技术，是对多重循环的迭代空间进行重新划分的过程，循环分块后要保证与分块前的迭代空间相同。</a:t>
            </a:r>
          </a:p>
        </p:txBody>
      </p:sp>
      <p:sp>
        <p:nvSpPr>
          <p:cNvPr id="3" name="矩形 2"/>
          <p:cNvSpPr/>
          <p:nvPr/>
        </p:nvSpPr>
        <p:spPr>
          <a:xfrm>
            <a:off x="552450" y="2844800"/>
            <a:ext cx="3960495" cy="1169551"/>
          </a:xfrm>
          <a:prstGeom prst="rect">
            <a:avLst/>
          </a:prstGeom>
          <a:ln>
            <a:solidFill>
              <a:srgbClr val="3A4795"/>
            </a:solidFill>
          </a:ln>
        </p:spPr>
        <p:txBody>
          <a:bodyPr wrap="square">
            <a:spAutoFit/>
          </a:bodyPr>
          <a:lstStyle/>
          <a:p>
            <a:r>
              <a:rPr lang="en-US" sz="1400" dirty="0">
                <a:latin typeface="Times New Roman" panose="02020603050405020304" charset="0"/>
                <a:cs typeface="Times New Roman" panose="02020603050405020304" charset="0"/>
                <a:sym typeface="+mn-ea"/>
              </a:rPr>
              <a:t> for (j = 0; j &lt; M; </a:t>
            </a:r>
            <a:r>
              <a:rPr lang="en-US" sz="1400" dirty="0" err="1">
                <a:latin typeface="Times New Roman" panose="02020603050405020304" charset="0"/>
                <a:cs typeface="Times New Roman" panose="02020603050405020304" charset="0"/>
                <a:sym typeface="+mn-ea"/>
              </a:rPr>
              <a:t>j++</a:t>
            </a:r>
            <a:r>
              <a:rPr lang="en-US" sz="1400" dirty="0">
                <a:latin typeface="Times New Roman" panose="02020603050405020304" charset="0"/>
                <a:cs typeface="Times New Roman" panose="02020603050405020304" charset="0"/>
                <a:sym typeface="+mn-ea"/>
              </a:rPr>
              <a:t>){</a:t>
            </a:r>
          </a:p>
          <a:p>
            <a:r>
              <a:rPr lang="en-US" sz="1400" dirty="0">
                <a:latin typeface="Times New Roman" panose="02020603050405020304" charset="0"/>
                <a:cs typeface="Times New Roman" panose="02020603050405020304" charset="0"/>
                <a:sym typeface="+mn-ea"/>
              </a:rPr>
              <a:t>    for (</a:t>
            </a:r>
            <a:r>
              <a:rPr lang="en-US" sz="1400" dirty="0" err="1">
                <a:latin typeface="Times New Roman" panose="02020603050405020304" charset="0"/>
                <a:cs typeface="Times New Roman" panose="02020603050405020304" charset="0"/>
                <a:sym typeface="+mn-ea"/>
              </a:rPr>
              <a:t>i</a:t>
            </a:r>
            <a:r>
              <a:rPr lang="en-US" sz="1400" dirty="0">
                <a:latin typeface="Times New Roman" panose="02020603050405020304" charset="0"/>
                <a:cs typeface="Times New Roman" panose="02020603050405020304" charset="0"/>
                <a:sym typeface="+mn-ea"/>
              </a:rPr>
              <a:t> = 0; </a:t>
            </a:r>
            <a:r>
              <a:rPr lang="en-US" sz="1400" dirty="0" err="1">
                <a:latin typeface="Times New Roman" panose="02020603050405020304" charset="0"/>
                <a:cs typeface="Times New Roman" panose="02020603050405020304" charset="0"/>
                <a:sym typeface="+mn-ea"/>
              </a:rPr>
              <a:t>i</a:t>
            </a:r>
            <a:r>
              <a:rPr lang="en-US" sz="1400" dirty="0">
                <a:latin typeface="Times New Roman" panose="02020603050405020304" charset="0"/>
                <a:cs typeface="Times New Roman" panose="02020603050405020304" charset="0"/>
                <a:sym typeface="+mn-ea"/>
              </a:rPr>
              <a:t> &lt; N; </a:t>
            </a:r>
            <a:r>
              <a:rPr lang="en-US" sz="1400" dirty="0" err="1">
                <a:latin typeface="Times New Roman" panose="02020603050405020304" charset="0"/>
                <a:cs typeface="Times New Roman" panose="02020603050405020304" charset="0"/>
                <a:sym typeface="+mn-ea"/>
              </a:rPr>
              <a:t>i</a:t>
            </a:r>
            <a:r>
              <a:rPr lang="en-US" sz="1400" dirty="0">
                <a:latin typeface="Times New Roman" panose="02020603050405020304" charset="0"/>
                <a:cs typeface="Times New Roman" panose="02020603050405020304" charset="0"/>
                <a:sym typeface="+mn-ea"/>
              </a:rPr>
              <a:t>++){</a:t>
            </a:r>
          </a:p>
          <a:p>
            <a:r>
              <a:rPr lang="en-US" sz="1400" dirty="0">
                <a:latin typeface="Times New Roman" panose="02020603050405020304" charset="0"/>
                <a:cs typeface="Times New Roman" panose="02020603050405020304" charset="0"/>
                <a:sym typeface="+mn-ea"/>
              </a:rPr>
              <a:t>      B[</a:t>
            </a:r>
            <a:r>
              <a:rPr lang="en-US" sz="1400" dirty="0" err="1">
                <a:latin typeface="Times New Roman" panose="02020603050405020304" charset="0"/>
                <a:cs typeface="Times New Roman" panose="02020603050405020304" charset="0"/>
                <a:sym typeface="+mn-ea"/>
              </a:rPr>
              <a:t>i</a:t>
            </a:r>
            <a:r>
              <a:rPr lang="en-US" sz="1400" dirty="0">
                <a:latin typeface="Times New Roman" panose="02020603050405020304" charset="0"/>
                <a:cs typeface="Times New Roman" panose="02020603050405020304" charset="0"/>
                <a:sym typeface="+mn-ea"/>
              </a:rPr>
              <a:t>] = B[</a:t>
            </a:r>
            <a:r>
              <a:rPr lang="en-US" sz="1400" dirty="0" err="1">
                <a:latin typeface="Times New Roman" panose="02020603050405020304" charset="0"/>
                <a:cs typeface="Times New Roman" panose="02020603050405020304" charset="0"/>
                <a:sym typeface="+mn-ea"/>
              </a:rPr>
              <a:t>i</a:t>
            </a:r>
            <a:r>
              <a:rPr lang="en-US" sz="1400" dirty="0">
                <a:latin typeface="Times New Roman" panose="02020603050405020304" charset="0"/>
                <a:cs typeface="Times New Roman" panose="02020603050405020304" charset="0"/>
                <a:sym typeface="+mn-ea"/>
              </a:rPr>
              <a:t>] + A[</a:t>
            </a:r>
            <a:r>
              <a:rPr lang="en-US" sz="1400" dirty="0" err="1">
                <a:latin typeface="Times New Roman" panose="02020603050405020304" charset="0"/>
                <a:cs typeface="Times New Roman" panose="02020603050405020304" charset="0"/>
                <a:sym typeface="+mn-ea"/>
              </a:rPr>
              <a:t>i</a:t>
            </a:r>
            <a:r>
              <a:rPr lang="en-US" sz="1400" dirty="0">
                <a:latin typeface="Times New Roman" panose="02020603050405020304" charset="0"/>
                <a:cs typeface="Times New Roman" panose="02020603050405020304" charset="0"/>
                <a:sym typeface="+mn-ea"/>
              </a:rPr>
              <a:t>][j];</a:t>
            </a:r>
          </a:p>
          <a:p>
            <a:r>
              <a:rPr lang="en-US" sz="1400" dirty="0">
                <a:latin typeface="Times New Roman" panose="02020603050405020304" charset="0"/>
                <a:cs typeface="Times New Roman" panose="02020603050405020304" charset="0"/>
                <a:sym typeface="+mn-ea"/>
              </a:rPr>
              <a:t>    }</a:t>
            </a:r>
          </a:p>
          <a:p>
            <a:r>
              <a:rPr lang="en-US" sz="1400" dirty="0">
                <a:latin typeface="Times New Roman" panose="02020603050405020304" charset="0"/>
                <a:cs typeface="Times New Roman" panose="02020603050405020304" charset="0"/>
                <a:sym typeface="+mn-ea"/>
              </a:rPr>
              <a:t>  }</a:t>
            </a:r>
            <a:endParaRPr sz="1400" dirty="0">
              <a:latin typeface="Times New Roman" panose="02020603050405020304" charset="0"/>
              <a:cs typeface="Times New Roman" panose="02020603050405020304" charset="0"/>
              <a:sym typeface="+mn-ea"/>
            </a:endParaRPr>
          </a:p>
        </p:txBody>
      </p:sp>
      <p:grpSp>
        <p:nvGrpSpPr>
          <p:cNvPr id="12" name="组合 11"/>
          <p:cNvGrpSpPr/>
          <p:nvPr/>
        </p:nvGrpSpPr>
        <p:grpSpPr>
          <a:xfrm>
            <a:off x="4927716" y="2985512"/>
            <a:ext cx="944599" cy="445631"/>
            <a:chOff x="4927716" y="2985512"/>
            <a:chExt cx="944599" cy="445631"/>
          </a:xfrm>
        </p:grpSpPr>
        <p:sp>
          <p:nvSpPr>
            <p:cNvPr id="5" name="右箭头 4"/>
            <p:cNvSpPr/>
            <p:nvPr/>
          </p:nvSpPr>
          <p:spPr>
            <a:xfrm>
              <a:off x="5020772" y="3235200"/>
              <a:ext cx="783771" cy="195943"/>
            </a:xfrm>
            <a:prstGeom prst="rightArrow">
              <a:avLst/>
            </a:prstGeom>
            <a:solidFill>
              <a:srgbClr val="3A4795"/>
            </a:solidFill>
            <a:ln>
              <a:solidFill>
                <a:srgbClr val="3A4795"/>
              </a:solidFill>
            </a:ln>
          </p:spPr>
          <p:txBody>
            <a:bodyPr wrap="square" lIns="108849" tIns="54424" rIns="108849" bIns="54424" rtlCol="0" anchor="ctr">
              <a:spAutoFit/>
            </a:bodyPr>
            <a:lstStyle/>
            <a:p>
              <a:pPr marL="285750" indent="-285750" algn="ctr">
                <a:lnSpc>
                  <a:spcPct val="150000"/>
                </a:lnSpc>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4927716" y="2985512"/>
              <a:ext cx="944599" cy="306705"/>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循环分块</a:t>
              </a:r>
            </a:p>
          </p:txBody>
        </p:sp>
      </p:grpSp>
      <p:sp>
        <p:nvSpPr>
          <p:cNvPr id="14" name="矩形 13"/>
          <p:cNvSpPr/>
          <p:nvPr/>
        </p:nvSpPr>
        <p:spPr>
          <a:xfrm>
            <a:off x="6380142" y="2218320"/>
            <a:ext cx="4114800" cy="1815882"/>
          </a:xfrm>
          <a:prstGeom prst="rect">
            <a:avLst/>
          </a:prstGeom>
          <a:ln>
            <a:solidFill>
              <a:srgbClr val="3A4795"/>
            </a:solidFill>
          </a:ln>
        </p:spPr>
        <p:txBody>
          <a:bodyPr wrap="square">
            <a:spAutoFit/>
          </a:bodyPr>
          <a:lstStyle/>
          <a:p>
            <a:pPr fontAlgn="auto"/>
            <a:r>
              <a:rPr lang="nn-NO" altLang="zh-CN" sz="1400" dirty="0">
                <a:latin typeface="Times New Roman" panose="02020603050405020304" charset="0"/>
                <a:cs typeface="Times New Roman" panose="02020603050405020304" charset="0"/>
              </a:rPr>
              <a:t>S=4 </a:t>
            </a:r>
          </a:p>
          <a:p>
            <a:pPr fontAlgn="auto"/>
            <a:r>
              <a:rPr lang="nn-NO" altLang="zh-CN" sz="1400" dirty="0">
                <a:latin typeface="Times New Roman" panose="02020603050405020304" charset="0"/>
                <a:cs typeface="Times New Roman" panose="02020603050405020304" charset="0"/>
              </a:rPr>
              <a:t>for (i = 0; i &lt; N; i+=S){</a:t>
            </a:r>
          </a:p>
          <a:p>
            <a:pPr fontAlgn="auto"/>
            <a:r>
              <a:rPr lang="nn-NO" altLang="zh-CN" sz="1400" dirty="0">
                <a:latin typeface="Times New Roman" panose="02020603050405020304" charset="0"/>
                <a:cs typeface="Times New Roman" panose="02020603050405020304" charset="0"/>
              </a:rPr>
              <a:t>    for (j = 0; j &lt; M; j++){</a:t>
            </a:r>
          </a:p>
          <a:p>
            <a:pPr fontAlgn="auto"/>
            <a:r>
              <a:rPr lang="nn-NO" altLang="zh-CN" sz="1400" dirty="0">
                <a:latin typeface="Times New Roman" panose="02020603050405020304" charset="0"/>
                <a:cs typeface="Times New Roman" panose="02020603050405020304" charset="0"/>
              </a:rPr>
              <a:t>      for (I = i;I &lt; MIN(i+S,N);I++){</a:t>
            </a:r>
          </a:p>
          <a:p>
            <a:pPr fontAlgn="auto"/>
            <a:r>
              <a:rPr lang="nn-NO" altLang="zh-CN" sz="1400" dirty="0">
                <a:latin typeface="Times New Roman" panose="02020603050405020304" charset="0"/>
                <a:cs typeface="Times New Roman" panose="02020603050405020304" charset="0"/>
              </a:rPr>
              <a:t>        B[I] = B[I] + A[I][j];</a:t>
            </a:r>
          </a:p>
          <a:p>
            <a:pPr fontAlgn="auto"/>
            <a:r>
              <a:rPr lang="nn-NO" altLang="zh-CN" sz="1400" dirty="0">
                <a:latin typeface="Times New Roman" panose="02020603050405020304" charset="0"/>
                <a:cs typeface="Times New Roman" panose="02020603050405020304" charset="0"/>
              </a:rPr>
              <a:t>      }</a:t>
            </a:r>
          </a:p>
          <a:p>
            <a:pPr fontAlgn="auto"/>
            <a:r>
              <a:rPr lang="nn-NO" altLang="zh-CN" sz="1400" dirty="0">
                <a:latin typeface="Times New Roman" panose="02020603050405020304" charset="0"/>
                <a:cs typeface="Times New Roman" panose="02020603050405020304" charset="0"/>
              </a:rPr>
              <a:t>    }</a:t>
            </a:r>
          </a:p>
          <a:p>
            <a:pPr fontAlgn="auto"/>
            <a:r>
              <a:rPr lang="nn-NO" altLang="zh-CN" sz="1400" dirty="0">
                <a:latin typeface="Times New Roman" panose="02020603050405020304" charset="0"/>
                <a:cs typeface="Times New Roman" panose="02020603050405020304" charset="0"/>
              </a:rPr>
              <a:t>  }</a:t>
            </a:r>
            <a:endParaRPr sz="1400" dirty="0">
              <a:latin typeface="Times New Roman" panose="02020603050405020304" charset="0"/>
              <a:cs typeface="Times New Roman" panose="02020603050405020304" charset="0"/>
            </a:endParaRPr>
          </a:p>
        </p:txBody>
      </p:sp>
      <p:pic>
        <p:nvPicPr>
          <p:cNvPr id="15" name="图片 14"/>
          <p:cNvPicPr>
            <a:picLocks noChangeAspect="1"/>
          </p:cNvPicPr>
          <p:nvPr/>
        </p:nvPicPr>
        <p:blipFill>
          <a:blip r:embed="rId3"/>
          <a:stretch>
            <a:fillRect/>
          </a:stretch>
        </p:blipFill>
        <p:spPr>
          <a:xfrm>
            <a:off x="1238847" y="4060944"/>
            <a:ext cx="8649432" cy="292910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0180" y="333321"/>
            <a:ext cx="3447622" cy="398780"/>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循环分块</a:t>
            </a:r>
          </a:p>
        </p:txBody>
      </p:sp>
      <p:sp>
        <p:nvSpPr>
          <p:cNvPr id="7" name="文本框 6"/>
          <p:cNvSpPr txBox="1"/>
          <p:nvPr/>
        </p:nvSpPr>
        <p:spPr>
          <a:xfrm>
            <a:off x="226837" y="1092788"/>
            <a:ext cx="1772906" cy="461665"/>
          </a:xfrm>
          <a:prstGeom prst="rect">
            <a:avLst/>
          </a:prstGeom>
          <a:noFill/>
          <a:ln w="9525">
            <a:noFill/>
          </a:ln>
        </p:spPr>
        <p:txBody>
          <a:bodyPr wrap="square">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charset="0"/>
              </a:rPr>
              <a:t>基础概念</a:t>
            </a:r>
            <a:r>
              <a:rPr kumimoji="0" 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charset="0"/>
              </a:rPr>
              <a:t>   </a:t>
            </a:r>
          </a:p>
        </p:txBody>
      </p:sp>
      <p:sp>
        <p:nvSpPr>
          <p:cNvPr id="6" name="矩形 5"/>
          <p:cNvSpPr/>
          <p:nvPr/>
        </p:nvSpPr>
        <p:spPr>
          <a:xfrm>
            <a:off x="527252" y="1454344"/>
            <a:ext cx="10333427" cy="737235"/>
          </a:xfrm>
          <a:prstGeom prst="rect">
            <a:avLst/>
          </a:prstGeom>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循环分块是指通过增加循环嵌套的维度来提升数据局部性的循环变换技术，是对多重循环的迭代空间进行重新划分的过程，循环分块后要保证与分块前的迭代空间相同。</a:t>
            </a:r>
          </a:p>
        </p:txBody>
      </p:sp>
      <p:sp>
        <p:nvSpPr>
          <p:cNvPr id="3" name="矩形 2"/>
          <p:cNvSpPr/>
          <p:nvPr/>
        </p:nvSpPr>
        <p:spPr>
          <a:xfrm>
            <a:off x="552450" y="2844800"/>
            <a:ext cx="3960495" cy="1169551"/>
          </a:xfrm>
          <a:prstGeom prst="rect">
            <a:avLst/>
          </a:prstGeom>
          <a:ln>
            <a:solidFill>
              <a:srgbClr val="3A4795"/>
            </a:solidFill>
          </a:ln>
        </p:spPr>
        <p:txBody>
          <a:bodyPr wrap="square">
            <a:spAutoFit/>
          </a:bodyPr>
          <a:lstStyle/>
          <a:p>
            <a:r>
              <a:rPr lang="en-US" sz="1400" dirty="0">
                <a:latin typeface="Times New Roman" panose="02020603050405020304" charset="0"/>
                <a:cs typeface="Times New Roman" panose="02020603050405020304" charset="0"/>
                <a:sym typeface="+mn-ea"/>
              </a:rPr>
              <a:t> for (j = 0; j &lt; M; </a:t>
            </a:r>
            <a:r>
              <a:rPr lang="en-US" sz="1400" dirty="0" err="1">
                <a:latin typeface="Times New Roman" panose="02020603050405020304" charset="0"/>
                <a:cs typeface="Times New Roman" panose="02020603050405020304" charset="0"/>
                <a:sym typeface="+mn-ea"/>
              </a:rPr>
              <a:t>j++</a:t>
            </a:r>
            <a:r>
              <a:rPr lang="en-US" sz="1400" dirty="0">
                <a:latin typeface="Times New Roman" panose="02020603050405020304" charset="0"/>
                <a:cs typeface="Times New Roman" panose="02020603050405020304" charset="0"/>
                <a:sym typeface="+mn-ea"/>
              </a:rPr>
              <a:t>){</a:t>
            </a:r>
          </a:p>
          <a:p>
            <a:r>
              <a:rPr lang="en-US" sz="1400" dirty="0">
                <a:latin typeface="Times New Roman" panose="02020603050405020304" charset="0"/>
                <a:cs typeface="Times New Roman" panose="02020603050405020304" charset="0"/>
                <a:sym typeface="+mn-ea"/>
              </a:rPr>
              <a:t>    for (</a:t>
            </a:r>
            <a:r>
              <a:rPr lang="en-US" sz="1400" dirty="0" err="1">
                <a:latin typeface="Times New Roman" panose="02020603050405020304" charset="0"/>
                <a:cs typeface="Times New Roman" panose="02020603050405020304" charset="0"/>
                <a:sym typeface="+mn-ea"/>
              </a:rPr>
              <a:t>i</a:t>
            </a:r>
            <a:r>
              <a:rPr lang="en-US" sz="1400" dirty="0">
                <a:latin typeface="Times New Roman" panose="02020603050405020304" charset="0"/>
                <a:cs typeface="Times New Roman" panose="02020603050405020304" charset="0"/>
                <a:sym typeface="+mn-ea"/>
              </a:rPr>
              <a:t> = 0; </a:t>
            </a:r>
            <a:r>
              <a:rPr lang="en-US" sz="1400" dirty="0" err="1">
                <a:latin typeface="Times New Roman" panose="02020603050405020304" charset="0"/>
                <a:cs typeface="Times New Roman" panose="02020603050405020304" charset="0"/>
                <a:sym typeface="+mn-ea"/>
              </a:rPr>
              <a:t>i</a:t>
            </a:r>
            <a:r>
              <a:rPr lang="en-US" sz="1400" dirty="0">
                <a:latin typeface="Times New Roman" panose="02020603050405020304" charset="0"/>
                <a:cs typeface="Times New Roman" panose="02020603050405020304" charset="0"/>
                <a:sym typeface="+mn-ea"/>
              </a:rPr>
              <a:t> &lt; N; </a:t>
            </a:r>
            <a:r>
              <a:rPr lang="en-US" sz="1400" dirty="0" err="1">
                <a:latin typeface="Times New Roman" panose="02020603050405020304" charset="0"/>
                <a:cs typeface="Times New Roman" panose="02020603050405020304" charset="0"/>
                <a:sym typeface="+mn-ea"/>
              </a:rPr>
              <a:t>i</a:t>
            </a:r>
            <a:r>
              <a:rPr lang="en-US" sz="1400" dirty="0">
                <a:latin typeface="Times New Roman" panose="02020603050405020304" charset="0"/>
                <a:cs typeface="Times New Roman" panose="02020603050405020304" charset="0"/>
                <a:sym typeface="+mn-ea"/>
              </a:rPr>
              <a:t>++){</a:t>
            </a:r>
          </a:p>
          <a:p>
            <a:r>
              <a:rPr lang="en-US" sz="1400" dirty="0">
                <a:latin typeface="Times New Roman" panose="02020603050405020304" charset="0"/>
                <a:cs typeface="Times New Roman" panose="02020603050405020304" charset="0"/>
                <a:sym typeface="+mn-ea"/>
              </a:rPr>
              <a:t>      B[</a:t>
            </a:r>
            <a:r>
              <a:rPr lang="en-US" sz="1400" dirty="0" err="1">
                <a:latin typeface="Times New Roman" panose="02020603050405020304" charset="0"/>
                <a:cs typeface="Times New Roman" panose="02020603050405020304" charset="0"/>
                <a:sym typeface="+mn-ea"/>
              </a:rPr>
              <a:t>i</a:t>
            </a:r>
            <a:r>
              <a:rPr lang="en-US" sz="1400" dirty="0">
                <a:latin typeface="Times New Roman" panose="02020603050405020304" charset="0"/>
                <a:cs typeface="Times New Roman" panose="02020603050405020304" charset="0"/>
                <a:sym typeface="+mn-ea"/>
              </a:rPr>
              <a:t>] = B[</a:t>
            </a:r>
            <a:r>
              <a:rPr lang="en-US" sz="1400" dirty="0" err="1">
                <a:latin typeface="Times New Roman" panose="02020603050405020304" charset="0"/>
                <a:cs typeface="Times New Roman" panose="02020603050405020304" charset="0"/>
                <a:sym typeface="+mn-ea"/>
              </a:rPr>
              <a:t>i</a:t>
            </a:r>
            <a:r>
              <a:rPr lang="en-US" sz="1400" dirty="0">
                <a:latin typeface="Times New Roman" panose="02020603050405020304" charset="0"/>
                <a:cs typeface="Times New Roman" panose="02020603050405020304" charset="0"/>
                <a:sym typeface="+mn-ea"/>
              </a:rPr>
              <a:t>] + A[</a:t>
            </a:r>
            <a:r>
              <a:rPr lang="en-US" sz="1400" dirty="0" err="1">
                <a:latin typeface="Times New Roman" panose="02020603050405020304" charset="0"/>
                <a:cs typeface="Times New Roman" panose="02020603050405020304" charset="0"/>
                <a:sym typeface="+mn-ea"/>
              </a:rPr>
              <a:t>i</a:t>
            </a:r>
            <a:r>
              <a:rPr lang="en-US" sz="1400" dirty="0">
                <a:latin typeface="Times New Roman" panose="02020603050405020304" charset="0"/>
                <a:cs typeface="Times New Roman" panose="02020603050405020304" charset="0"/>
                <a:sym typeface="+mn-ea"/>
              </a:rPr>
              <a:t>][j];</a:t>
            </a:r>
          </a:p>
          <a:p>
            <a:r>
              <a:rPr lang="en-US" sz="1400" dirty="0">
                <a:latin typeface="Times New Roman" panose="02020603050405020304" charset="0"/>
                <a:cs typeface="Times New Roman" panose="02020603050405020304" charset="0"/>
                <a:sym typeface="+mn-ea"/>
              </a:rPr>
              <a:t>    }</a:t>
            </a:r>
          </a:p>
          <a:p>
            <a:r>
              <a:rPr lang="en-US" sz="1400" dirty="0">
                <a:latin typeface="Times New Roman" panose="02020603050405020304" charset="0"/>
                <a:cs typeface="Times New Roman" panose="02020603050405020304" charset="0"/>
                <a:sym typeface="+mn-ea"/>
              </a:rPr>
              <a:t>  }</a:t>
            </a:r>
            <a:endParaRPr sz="1400" dirty="0">
              <a:latin typeface="Times New Roman" panose="02020603050405020304" charset="0"/>
              <a:cs typeface="Times New Roman" panose="02020603050405020304" charset="0"/>
              <a:sym typeface="+mn-ea"/>
            </a:endParaRPr>
          </a:p>
        </p:txBody>
      </p:sp>
      <p:grpSp>
        <p:nvGrpSpPr>
          <p:cNvPr id="12" name="组合 11"/>
          <p:cNvGrpSpPr/>
          <p:nvPr/>
        </p:nvGrpSpPr>
        <p:grpSpPr>
          <a:xfrm>
            <a:off x="4927716" y="2985512"/>
            <a:ext cx="944599" cy="445631"/>
            <a:chOff x="4927716" y="2985512"/>
            <a:chExt cx="944599" cy="445631"/>
          </a:xfrm>
        </p:grpSpPr>
        <p:sp>
          <p:nvSpPr>
            <p:cNvPr id="5" name="右箭头 4"/>
            <p:cNvSpPr/>
            <p:nvPr/>
          </p:nvSpPr>
          <p:spPr>
            <a:xfrm>
              <a:off x="5020772" y="3235200"/>
              <a:ext cx="783771" cy="195943"/>
            </a:xfrm>
            <a:prstGeom prst="rightArrow">
              <a:avLst/>
            </a:prstGeom>
            <a:solidFill>
              <a:srgbClr val="3A4795"/>
            </a:solidFill>
            <a:ln>
              <a:solidFill>
                <a:srgbClr val="3A4795"/>
              </a:solidFill>
            </a:ln>
          </p:spPr>
          <p:txBody>
            <a:bodyPr wrap="square" lIns="108849" tIns="54424" rIns="108849" bIns="54424" rtlCol="0" anchor="ctr">
              <a:spAutoFit/>
            </a:bodyPr>
            <a:lstStyle/>
            <a:p>
              <a:pPr marL="285750" indent="-285750" algn="ctr">
                <a:lnSpc>
                  <a:spcPct val="150000"/>
                </a:lnSpc>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4927716" y="2985512"/>
              <a:ext cx="944599" cy="306705"/>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循环分块</a:t>
              </a:r>
            </a:p>
          </p:txBody>
        </p:sp>
      </p:grpSp>
      <p:sp>
        <p:nvSpPr>
          <p:cNvPr id="14" name="矩形 13"/>
          <p:cNvSpPr/>
          <p:nvPr/>
        </p:nvSpPr>
        <p:spPr>
          <a:xfrm>
            <a:off x="6380142" y="2191579"/>
            <a:ext cx="4114800" cy="1815882"/>
          </a:xfrm>
          <a:prstGeom prst="rect">
            <a:avLst/>
          </a:prstGeom>
          <a:ln>
            <a:solidFill>
              <a:srgbClr val="3A4795"/>
            </a:solidFill>
          </a:ln>
        </p:spPr>
        <p:txBody>
          <a:bodyPr wrap="square">
            <a:spAutoFit/>
          </a:bodyPr>
          <a:lstStyle/>
          <a:p>
            <a:pPr fontAlgn="auto"/>
            <a:r>
              <a:rPr lang="en-US" altLang="zh-CN" sz="1400" dirty="0">
                <a:latin typeface="Times New Roman" panose="02020603050405020304" charset="0"/>
                <a:cs typeface="Times New Roman" panose="02020603050405020304" charset="0"/>
              </a:rPr>
              <a:t>S = 4</a:t>
            </a:r>
            <a:r>
              <a:rPr lang="zh-CN" altLang="en-US" sz="1400" dirty="0">
                <a:latin typeface="Times New Roman" panose="02020603050405020304" charset="0"/>
                <a:cs typeface="Times New Roman" panose="02020603050405020304" charset="0"/>
              </a:rPr>
              <a:t>；</a:t>
            </a:r>
            <a:r>
              <a:rPr lang="nn-NO" altLang="zh-CN" sz="1400" dirty="0">
                <a:latin typeface="Times New Roman" panose="02020603050405020304" charset="0"/>
                <a:cs typeface="Times New Roman" panose="02020603050405020304" charset="0"/>
              </a:rPr>
              <a:t> </a:t>
            </a:r>
          </a:p>
          <a:p>
            <a:pPr fontAlgn="auto"/>
            <a:r>
              <a:rPr lang="nn-NO" altLang="zh-CN" sz="1400" dirty="0">
                <a:latin typeface="Times New Roman" panose="02020603050405020304" charset="0"/>
                <a:cs typeface="Times New Roman" panose="02020603050405020304" charset="0"/>
              </a:rPr>
              <a:t>for (i = 0; i &lt; N; i+=S){</a:t>
            </a:r>
          </a:p>
          <a:p>
            <a:pPr fontAlgn="auto"/>
            <a:r>
              <a:rPr lang="nn-NO" altLang="zh-CN" sz="1400" dirty="0">
                <a:latin typeface="Times New Roman" panose="02020603050405020304" charset="0"/>
                <a:cs typeface="Times New Roman" panose="02020603050405020304" charset="0"/>
              </a:rPr>
              <a:t>    for (j = 0; j &lt; M; j++){</a:t>
            </a:r>
          </a:p>
          <a:p>
            <a:pPr fontAlgn="auto"/>
            <a:r>
              <a:rPr lang="nn-NO" altLang="zh-CN" sz="1400" dirty="0">
                <a:latin typeface="Times New Roman" panose="02020603050405020304" charset="0"/>
                <a:cs typeface="Times New Roman" panose="02020603050405020304" charset="0"/>
              </a:rPr>
              <a:t>      for (I = i;I &lt; MIN(i+S,N);I++){</a:t>
            </a:r>
          </a:p>
          <a:p>
            <a:pPr fontAlgn="auto"/>
            <a:r>
              <a:rPr lang="nn-NO" altLang="zh-CN" sz="1400" dirty="0">
                <a:latin typeface="Times New Roman" panose="02020603050405020304" charset="0"/>
                <a:cs typeface="Times New Roman" panose="02020603050405020304" charset="0"/>
              </a:rPr>
              <a:t>        B[I] = B[I] + A[I][j];</a:t>
            </a:r>
          </a:p>
          <a:p>
            <a:pPr fontAlgn="auto"/>
            <a:r>
              <a:rPr lang="nn-NO" altLang="zh-CN" sz="1400" dirty="0">
                <a:latin typeface="Times New Roman" panose="02020603050405020304" charset="0"/>
                <a:cs typeface="Times New Roman" panose="02020603050405020304" charset="0"/>
              </a:rPr>
              <a:t>      }</a:t>
            </a:r>
          </a:p>
          <a:p>
            <a:pPr fontAlgn="auto"/>
            <a:r>
              <a:rPr lang="nn-NO" altLang="zh-CN" sz="1400" dirty="0">
                <a:latin typeface="Times New Roman" panose="02020603050405020304" charset="0"/>
                <a:cs typeface="Times New Roman" panose="02020603050405020304" charset="0"/>
              </a:rPr>
              <a:t>    }</a:t>
            </a:r>
          </a:p>
          <a:p>
            <a:pPr fontAlgn="auto"/>
            <a:r>
              <a:rPr lang="nn-NO" altLang="zh-CN" sz="1400" dirty="0">
                <a:latin typeface="Times New Roman" panose="02020603050405020304" charset="0"/>
                <a:cs typeface="Times New Roman" panose="02020603050405020304" charset="0"/>
              </a:rPr>
              <a:t>  }</a:t>
            </a:r>
            <a:endParaRPr sz="1400" dirty="0">
              <a:latin typeface="Times New Roman" panose="02020603050405020304" charset="0"/>
              <a:cs typeface="Times New Roman" panose="02020603050405020304" charset="0"/>
            </a:endParaRPr>
          </a:p>
        </p:txBody>
      </p:sp>
      <p:pic>
        <p:nvPicPr>
          <p:cNvPr id="2" name="图片 1"/>
          <p:cNvPicPr>
            <a:picLocks noChangeAspect="1"/>
          </p:cNvPicPr>
          <p:nvPr/>
        </p:nvPicPr>
        <p:blipFill>
          <a:blip r:embed="rId3"/>
          <a:stretch>
            <a:fillRect/>
          </a:stretch>
        </p:blipFill>
        <p:spPr>
          <a:xfrm>
            <a:off x="1364405" y="4086150"/>
            <a:ext cx="8449445" cy="2861376"/>
          </a:xfrm>
          <a:prstGeom prst="rect">
            <a:avLst/>
          </a:prstGeom>
        </p:spPr>
      </p:pic>
    </p:spTree>
    <p:extLst>
      <p:ext uri="{BB962C8B-B14F-4D97-AF65-F5344CB8AC3E}">
        <p14:creationId xmlns:p14="http://schemas.microsoft.com/office/powerpoint/2010/main" val="3791004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0180" y="333321"/>
            <a:ext cx="3447622" cy="398780"/>
          </a:xfrm>
          <a:prstGeom prst="rect">
            <a:avLst/>
          </a:prstGeom>
          <a:noFill/>
        </p:spPr>
        <p:txBody>
          <a:bodyPr wrap="square" rtlCol="0" anchor="ctr">
            <a:spAutoFit/>
          </a:bodyPr>
          <a:lstStyle/>
          <a:p>
            <a:pPr marR="0" indent="0" defTabSz="914400" fontAlgn="auto">
              <a:lnSpc>
                <a:spcPct val="100000"/>
              </a:lnSpc>
              <a:spcBef>
                <a:spcPts val="0"/>
              </a:spcBef>
              <a:spcAft>
                <a:spcPts val="0"/>
              </a:spcAft>
              <a:buClrTx/>
              <a:buSzTx/>
              <a:buFontTx/>
              <a:buNone/>
              <a:defRPr/>
            </a:pPr>
            <a:r>
              <a:rPr kumimoji="0" lang="zh-CN" altLang="en-US" sz="2000" b="1" i="0" kern="1200" cap="none" spc="0" normalizeH="0" baseline="0" noProof="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循环分块</a:t>
            </a:r>
          </a:p>
        </p:txBody>
      </p:sp>
      <p:sp>
        <p:nvSpPr>
          <p:cNvPr id="8" name="文本框 7"/>
          <p:cNvSpPr txBox="1"/>
          <p:nvPr/>
        </p:nvSpPr>
        <p:spPr>
          <a:xfrm>
            <a:off x="226836" y="1175912"/>
            <a:ext cx="2146245" cy="460375"/>
          </a:xfrm>
          <a:prstGeom prst="rect">
            <a:avLst/>
          </a:prstGeom>
          <a:noFill/>
          <a:ln w="9525">
            <a:noFill/>
          </a:ln>
        </p:spPr>
        <p:txBody>
          <a:bodyPr wrap="square">
            <a:spAutoFit/>
          </a:bodyPr>
          <a:lstStyle/>
          <a:p>
            <a:pPr marL="285750" indent="-285750">
              <a:lnSpc>
                <a:spcPct val="150000"/>
              </a:lnSpc>
              <a:buFont typeface="Arial" panose="020B0604020202020204" pitchFamily="34" charset="0"/>
              <a:buChar char="•"/>
              <a:defRPr/>
            </a:pPr>
            <a:r>
              <a:rPr lang="zh-CN" altLang="en-US" sz="1600" b="1" dirty="0">
                <a:solidFill>
                  <a:prstClr val="black"/>
                </a:solidFill>
                <a:latin typeface="微软雅黑" panose="020B0503020204020204" pitchFamily="34" charset="-122"/>
                <a:ea typeface="微软雅黑" panose="020B0503020204020204" pitchFamily="34" charset="-122"/>
                <a:cs typeface="Times New Roman" panose="02020603050405020304" charset="0"/>
              </a:rPr>
              <a:t>循环分块的有利性</a:t>
            </a:r>
            <a:endParaRPr kumimoji="0" lang="en-US" sz="1600" b="1" i="0" kern="1200" cap="none" spc="0" normalizeH="0" baseline="0" noProof="0" dirty="0">
              <a:solidFill>
                <a:prstClr val="black"/>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26" name="矩形 25"/>
          <p:cNvSpPr/>
          <p:nvPr/>
        </p:nvSpPr>
        <p:spPr>
          <a:xfrm>
            <a:off x="6588497" y="4842841"/>
            <a:ext cx="5173582" cy="1569660"/>
          </a:xfrm>
          <a:prstGeom prst="rect">
            <a:avLst/>
          </a:prstGeom>
          <a:ln>
            <a:solidFill>
              <a:srgbClr val="3A4795"/>
            </a:solidFill>
          </a:ln>
        </p:spPr>
        <p:txBody>
          <a:bodyPr wrap="square">
            <a:spAutoFit/>
          </a:bodyPr>
          <a:lstStyle/>
          <a:p>
            <a:pPr marL="0" indent="0" algn="l"/>
            <a:r>
              <a:rPr lang="nn-NO" altLang="zh-CN" sz="1600" dirty="0">
                <a:latin typeface="Times New Roman" panose="02020603050405020304" charset="0"/>
                <a:cs typeface="Times New Roman" panose="02020603050405020304" charset="0"/>
              </a:rPr>
              <a:t>for (j = 0; j &lt; N; j+=S)</a:t>
            </a:r>
          </a:p>
          <a:p>
            <a:pPr fontAlgn="auto"/>
            <a:r>
              <a:rPr lang="nn-NO" altLang="zh-CN" sz="1600" dirty="0">
                <a:latin typeface="Times New Roman" panose="02020603050405020304" charset="0"/>
                <a:cs typeface="Times New Roman" panose="02020603050405020304" charset="0"/>
              </a:rPr>
              <a:t>  for (k = 0; k &lt; N; k+=S)</a:t>
            </a:r>
          </a:p>
          <a:p>
            <a:pPr fontAlgn="auto"/>
            <a:r>
              <a:rPr lang="nn-NO" altLang="zh-CN" sz="1600" dirty="0">
                <a:latin typeface="Times New Roman" panose="02020603050405020304" charset="0"/>
                <a:cs typeface="Times New Roman" panose="02020603050405020304" charset="0"/>
              </a:rPr>
              <a:t>    for (i = 0; i &lt; N; i ++)</a:t>
            </a:r>
          </a:p>
          <a:p>
            <a:pPr fontAlgn="auto"/>
            <a:r>
              <a:rPr lang="nn-NO" altLang="zh-CN" sz="1600" dirty="0">
                <a:solidFill>
                  <a:srgbClr val="FF0000"/>
                </a:solidFill>
                <a:latin typeface="Times New Roman" panose="02020603050405020304" charset="0"/>
                <a:cs typeface="Times New Roman" panose="02020603050405020304" charset="0"/>
              </a:rPr>
              <a:t>      for (</a:t>
            </a:r>
            <a:r>
              <a:rPr lang="en-US" altLang="zh-CN" sz="1600" dirty="0">
                <a:solidFill>
                  <a:srgbClr val="FF0000"/>
                </a:solidFill>
                <a:latin typeface="Times New Roman" panose="02020603050405020304" charset="0"/>
                <a:cs typeface="Times New Roman" panose="02020603050405020304" charset="0"/>
              </a:rPr>
              <a:t>J</a:t>
            </a:r>
            <a:r>
              <a:rPr lang="nn-NO" altLang="zh-CN" sz="1600" dirty="0">
                <a:solidFill>
                  <a:srgbClr val="FF0000"/>
                </a:solidFill>
                <a:latin typeface="Times New Roman" panose="02020603050405020304" charset="0"/>
                <a:cs typeface="Times New Roman" panose="02020603050405020304" charset="0"/>
              </a:rPr>
              <a:t> = </a:t>
            </a:r>
            <a:r>
              <a:rPr lang="en-US" altLang="zh-CN" sz="1600" dirty="0">
                <a:solidFill>
                  <a:srgbClr val="FF0000"/>
                </a:solidFill>
                <a:latin typeface="Times New Roman" panose="02020603050405020304" charset="0"/>
                <a:cs typeface="Times New Roman" panose="02020603050405020304" charset="0"/>
              </a:rPr>
              <a:t>j</a:t>
            </a:r>
            <a:r>
              <a:rPr lang="nn-NO" altLang="zh-CN" sz="1600" dirty="0">
                <a:solidFill>
                  <a:srgbClr val="FF0000"/>
                </a:solidFill>
                <a:latin typeface="Times New Roman" panose="02020603050405020304" charset="0"/>
                <a:cs typeface="Times New Roman" panose="02020603050405020304" charset="0"/>
              </a:rPr>
              <a:t>; </a:t>
            </a:r>
            <a:r>
              <a:rPr lang="en-US" altLang="zh-CN" sz="1600" dirty="0">
                <a:solidFill>
                  <a:srgbClr val="FF0000"/>
                </a:solidFill>
                <a:latin typeface="Times New Roman" panose="02020603050405020304" charset="0"/>
                <a:cs typeface="Times New Roman" panose="02020603050405020304" charset="0"/>
              </a:rPr>
              <a:t>J</a:t>
            </a:r>
            <a:r>
              <a:rPr lang="nn-NO" altLang="zh-CN" sz="1600" dirty="0">
                <a:solidFill>
                  <a:srgbClr val="FF0000"/>
                </a:solidFill>
                <a:latin typeface="Times New Roman" panose="02020603050405020304" charset="0"/>
                <a:cs typeface="Times New Roman" panose="02020603050405020304" charset="0"/>
              </a:rPr>
              <a:t> &lt; MIN(</a:t>
            </a:r>
            <a:r>
              <a:rPr lang="en-US" altLang="zh-CN" sz="1600" dirty="0">
                <a:solidFill>
                  <a:srgbClr val="FF0000"/>
                </a:solidFill>
                <a:latin typeface="Times New Roman" panose="02020603050405020304" charset="0"/>
                <a:cs typeface="Times New Roman" panose="02020603050405020304" charset="0"/>
              </a:rPr>
              <a:t>j</a:t>
            </a:r>
            <a:r>
              <a:rPr lang="nn-NO" altLang="zh-CN" sz="1600" dirty="0">
                <a:solidFill>
                  <a:srgbClr val="FF0000"/>
                </a:solidFill>
                <a:latin typeface="Times New Roman" panose="02020603050405020304" charset="0"/>
                <a:cs typeface="Times New Roman" panose="02020603050405020304" charset="0"/>
              </a:rPr>
              <a:t> + S, N); </a:t>
            </a:r>
            <a:r>
              <a:rPr lang="en-US" altLang="zh-CN" sz="1600" dirty="0">
                <a:solidFill>
                  <a:srgbClr val="FF0000"/>
                </a:solidFill>
                <a:latin typeface="Times New Roman" panose="02020603050405020304" charset="0"/>
                <a:cs typeface="Times New Roman" panose="02020603050405020304" charset="0"/>
              </a:rPr>
              <a:t>J</a:t>
            </a:r>
            <a:r>
              <a:rPr lang="nn-NO" altLang="zh-CN" sz="1600" dirty="0">
                <a:solidFill>
                  <a:srgbClr val="FF0000"/>
                </a:solidFill>
                <a:latin typeface="Times New Roman" panose="02020603050405020304" charset="0"/>
                <a:cs typeface="Times New Roman" panose="02020603050405020304" charset="0"/>
              </a:rPr>
              <a:t>++)</a:t>
            </a:r>
          </a:p>
          <a:p>
            <a:r>
              <a:rPr lang="en-US" altLang="zh-CN" sz="1600" dirty="0">
                <a:solidFill>
                  <a:srgbClr val="FF0000"/>
                </a:solidFill>
                <a:latin typeface="Times New Roman" panose="02020603050405020304" charset="0"/>
                <a:cs typeface="宋体" charset="0"/>
                <a:sym typeface="+mn-ea"/>
              </a:rPr>
              <a:t>        for (K = k; K &lt; MIN(k + S, N); K++)</a:t>
            </a:r>
            <a:endParaRPr lang="nn-NO" altLang="zh-CN" sz="1600" dirty="0">
              <a:solidFill>
                <a:srgbClr val="FF0000"/>
              </a:solidFill>
              <a:latin typeface="Times New Roman" panose="02020603050405020304" charset="0"/>
              <a:cs typeface="Times New Roman" panose="02020603050405020304" charset="0"/>
            </a:endParaRPr>
          </a:p>
          <a:p>
            <a:pPr fontAlgn="auto"/>
            <a:r>
              <a:rPr lang="nn-NO" altLang="zh-CN" sz="1600" dirty="0">
                <a:latin typeface="Times New Roman" panose="02020603050405020304" charset="0"/>
                <a:cs typeface="Times New Roman" panose="02020603050405020304" charset="0"/>
              </a:rPr>
              <a:t>          C[i][J] = C[i][J] + A[i][K] * B[K][J];</a:t>
            </a:r>
            <a:endParaRPr lang="zh-CN" altLang="en-US" sz="1600" dirty="0"/>
          </a:p>
        </p:txBody>
      </p:sp>
      <p:cxnSp>
        <p:nvCxnSpPr>
          <p:cNvPr id="41" name="直接箭头连接符 40"/>
          <p:cNvCxnSpPr/>
          <p:nvPr/>
        </p:nvCxnSpPr>
        <p:spPr>
          <a:xfrm>
            <a:off x="2580900" y="3484450"/>
            <a:ext cx="4064" cy="991481"/>
          </a:xfrm>
          <a:prstGeom prst="straightConnector1">
            <a:avLst/>
          </a:prstGeom>
          <a:ln w="79375">
            <a:solidFill>
              <a:srgbClr val="3A4795"/>
            </a:solidFill>
            <a:tailEnd type="triangle"/>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4974664" y="5270166"/>
            <a:ext cx="1489141" cy="357505"/>
            <a:chOff x="5445124" y="4258945"/>
            <a:chExt cx="1489141" cy="357505"/>
          </a:xfrm>
        </p:grpSpPr>
        <p:sp>
          <p:nvSpPr>
            <p:cNvPr id="34" name="文本框 33"/>
            <p:cNvSpPr txBox="1"/>
            <p:nvPr/>
          </p:nvSpPr>
          <p:spPr>
            <a:xfrm>
              <a:off x="5445124" y="4258945"/>
              <a:ext cx="1489141"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第二次循环分块</a:t>
              </a:r>
            </a:p>
          </p:txBody>
        </p:sp>
        <p:cxnSp>
          <p:nvCxnSpPr>
            <p:cNvPr id="43" name="直接箭头连接符 42"/>
            <p:cNvCxnSpPr/>
            <p:nvPr/>
          </p:nvCxnSpPr>
          <p:spPr>
            <a:xfrm flipV="1">
              <a:off x="5518150" y="4612485"/>
              <a:ext cx="1158569" cy="3965"/>
            </a:xfrm>
            <a:prstGeom prst="straightConnector1">
              <a:avLst/>
            </a:prstGeom>
            <a:ln w="79375">
              <a:solidFill>
                <a:srgbClr val="3A4795"/>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684459" y="1891603"/>
            <a:ext cx="4095362" cy="1077218"/>
          </a:xfrm>
          <a:prstGeom prst="rect">
            <a:avLst/>
          </a:prstGeom>
          <a:ln>
            <a:solidFill>
              <a:srgbClr val="3A4795"/>
            </a:solidFill>
          </a:ln>
        </p:spPr>
        <p:txBody>
          <a:bodyPr wrap="square">
            <a:spAutoFit/>
          </a:bodyPr>
          <a:lstStyle/>
          <a:p>
            <a:r>
              <a:rPr lang="nn-NO" altLang="zh-CN" sz="1600" dirty="0">
                <a:latin typeface="Times New Roman" panose="02020603050405020304" charset="0"/>
                <a:cs typeface="Times New Roman" panose="02020603050405020304" charset="0"/>
              </a:rPr>
              <a:t>for (i = 0; i &lt; N; i++)</a:t>
            </a:r>
          </a:p>
          <a:p>
            <a:r>
              <a:rPr lang="nn-NO" altLang="zh-CN" sz="1600" dirty="0">
                <a:latin typeface="Times New Roman" panose="02020603050405020304" charset="0"/>
                <a:cs typeface="Times New Roman" panose="02020603050405020304" charset="0"/>
              </a:rPr>
              <a:t>  for (j = 0; j &lt; N; j++) </a:t>
            </a:r>
          </a:p>
          <a:p>
            <a:r>
              <a:rPr lang="nn-NO" altLang="zh-CN" sz="1600" dirty="0">
                <a:latin typeface="Times New Roman" panose="02020603050405020304" charset="0"/>
                <a:cs typeface="Times New Roman" panose="02020603050405020304" charset="0"/>
              </a:rPr>
              <a:t>    for (k = 0; k &lt; N; k++)</a:t>
            </a:r>
          </a:p>
          <a:p>
            <a:r>
              <a:rPr lang="nn-NO" altLang="zh-CN" sz="1600" dirty="0">
                <a:latin typeface="Times New Roman" panose="02020603050405020304" charset="0"/>
                <a:cs typeface="Times New Roman" panose="02020603050405020304" charset="0"/>
              </a:rPr>
              <a:t>      C[i][j] = C[i][j] + A[i][k] * B[k][j];//语句S</a:t>
            </a:r>
          </a:p>
        </p:txBody>
      </p:sp>
      <p:sp>
        <p:nvSpPr>
          <p:cNvPr id="17" name="矩形 16"/>
          <p:cNvSpPr/>
          <p:nvPr/>
        </p:nvSpPr>
        <p:spPr>
          <a:xfrm>
            <a:off x="803861" y="5048346"/>
            <a:ext cx="3814860" cy="1354217"/>
          </a:xfrm>
          <a:prstGeom prst="rect">
            <a:avLst/>
          </a:prstGeom>
          <a:ln>
            <a:solidFill>
              <a:srgbClr val="3A4795"/>
            </a:solidFill>
          </a:ln>
        </p:spPr>
        <p:txBody>
          <a:bodyPr wrap="square">
            <a:spAutoFit/>
          </a:bodyPr>
          <a:lstStyle/>
          <a:p>
            <a:pPr fontAlgn="auto"/>
            <a:r>
              <a:rPr lang="nn-NO" altLang="zh-CN" sz="1600" dirty="0">
                <a:latin typeface="Times New Roman" panose="02020603050405020304" charset="0"/>
                <a:cs typeface="Times New Roman" panose="02020603050405020304" charset="0"/>
              </a:rPr>
              <a:t>for (k = 0; k &lt; N; k+=</a:t>
            </a:r>
            <a:r>
              <a:rPr lang="en-US" altLang="zh-CN" sz="1600" dirty="0">
                <a:latin typeface="Times New Roman" panose="02020603050405020304" charset="0"/>
                <a:cs typeface="Times New Roman" panose="02020603050405020304" charset="0"/>
              </a:rPr>
              <a:t>S</a:t>
            </a:r>
            <a:r>
              <a:rPr lang="nn-NO" altLang="zh-CN" sz="1600" dirty="0">
                <a:latin typeface="Times New Roman" panose="02020603050405020304" charset="0"/>
                <a:cs typeface="Times New Roman" panose="02020603050405020304" charset="0"/>
              </a:rPr>
              <a:t>)</a:t>
            </a:r>
          </a:p>
          <a:p>
            <a:r>
              <a:rPr lang="nn-NO" altLang="zh-CN" sz="1600" dirty="0">
                <a:latin typeface="Times New Roman" panose="02020603050405020304" charset="0"/>
                <a:cs typeface="Times New Roman" panose="02020603050405020304" charset="0"/>
              </a:rPr>
              <a:t>  for (i = 0; i &lt; N; i ++)</a:t>
            </a:r>
          </a:p>
          <a:p>
            <a:pPr fontAlgn="auto"/>
            <a:r>
              <a:rPr lang="nn-NO" altLang="zh-CN" sz="1600" dirty="0">
                <a:latin typeface="Times New Roman" panose="02020603050405020304" charset="0"/>
                <a:cs typeface="Times New Roman" panose="02020603050405020304" charset="0"/>
              </a:rPr>
              <a:t>    for (j = 0; j &lt; N; j++)</a:t>
            </a:r>
          </a:p>
          <a:p>
            <a:r>
              <a:rPr lang="en-US" altLang="zh-CN" sz="1600" dirty="0">
                <a:solidFill>
                  <a:srgbClr val="FF0000"/>
                </a:solidFill>
                <a:latin typeface="Times New Roman" panose="02020603050405020304" charset="0"/>
                <a:cs typeface="宋体" charset="0"/>
                <a:sym typeface="+mn-ea"/>
              </a:rPr>
              <a:t>        for (K = k; K &lt; MIN(k +S, N); K++)</a:t>
            </a:r>
            <a:endParaRPr lang="nn-NO" altLang="zh-CN" sz="1600" dirty="0">
              <a:latin typeface="Times New Roman" panose="02020603050405020304" charset="0"/>
              <a:cs typeface="Times New Roman" panose="02020603050405020304" charset="0"/>
            </a:endParaRPr>
          </a:p>
          <a:p>
            <a:pPr fontAlgn="auto"/>
            <a:r>
              <a:rPr lang="en-US" altLang="zh-CN" sz="1600" dirty="0">
                <a:solidFill>
                  <a:srgbClr val="FF0000"/>
                </a:solidFill>
                <a:latin typeface="Times New Roman" panose="02020603050405020304" charset="0"/>
                <a:cs typeface="宋体" charset="0"/>
                <a:sym typeface="+mn-ea"/>
              </a:rPr>
              <a:t>            </a:t>
            </a:r>
            <a:r>
              <a:rPr lang="nn-NO" altLang="zh-CN" sz="1600" dirty="0">
                <a:latin typeface="Times New Roman" panose="02020603050405020304" charset="0"/>
                <a:cs typeface="Times New Roman" panose="02020603050405020304" charset="0"/>
              </a:rPr>
              <a:t>C[i][j] = C[i][j] + A[i][K] * B[K][j];</a:t>
            </a:r>
            <a:endParaRPr lang="zh-CN" altLang="en-US" sz="1600" dirty="0"/>
          </a:p>
        </p:txBody>
      </p:sp>
      <p:sp>
        <p:nvSpPr>
          <p:cNvPr id="18" name="矩形 17"/>
          <p:cNvSpPr/>
          <p:nvPr/>
        </p:nvSpPr>
        <p:spPr>
          <a:xfrm>
            <a:off x="6284413" y="1896354"/>
            <a:ext cx="5360707" cy="1815882"/>
          </a:xfrm>
          <a:prstGeom prst="rect">
            <a:avLst/>
          </a:prstGeom>
          <a:ln>
            <a:solidFill>
              <a:srgbClr val="3A4795"/>
            </a:solidFill>
          </a:ln>
        </p:spPr>
        <p:txBody>
          <a:bodyPr wrap="square">
            <a:spAutoFit/>
          </a:bodyPr>
          <a:lstStyle/>
          <a:p>
            <a:pPr marL="0" indent="0" algn="l"/>
            <a:r>
              <a:rPr lang="nn-NO" altLang="zh-CN" sz="1600" dirty="0">
                <a:latin typeface="Times New Roman" panose="02020603050405020304" charset="0"/>
                <a:cs typeface="Times New Roman" panose="02020603050405020304" charset="0"/>
              </a:rPr>
              <a:t>for (i = 0; i &lt; N; i += S)</a:t>
            </a:r>
          </a:p>
          <a:p>
            <a:r>
              <a:rPr lang="nn-NO" altLang="zh-CN" sz="1600" dirty="0">
                <a:latin typeface="Times New Roman" panose="02020603050405020304" charset="0"/>
                <a:cs typeface="Times New Roman" panose="02020603050405020304" charset="0"/>
              </a:rPr>
              <a:t>  for (j = 0; j &lt; N; j+=S )</a:t>
            </a:r>
          </a:p>
          <a:p>
            <a:pPr fontAlgn="auto"/>
            <a:r>
              <a:rPr lang="nn-NO" altLang="zh-CN" sz="1600" dirty="0">
                <a:latin typeface="Times New Roman" panose="02020603050405020304" charset="0"/>
                <a:cs typeface="Times New Roman" panose="02020603050405020304" charset="0"/>
              </a:rPr>
              <a:t>    for (k = 0; k &lt; N; k+=S )</a:t>
            </a:r>
          </a:p>
          <a:p>
            <a:r>
              <a:rPr lang="nn-NO" altLang="zh-CN" sz="1600" dirty="0">
                <a:solidFill>
                  <a:srgbClr val="FF0000"/>
                </a:solidFill>
                <a:latin typeface="Times New Roman" panose="02020603050405020304" charset="0"/>
                <a:cs typeface="Times New Roman" panose="02020603050405020304" charset="0"/>
              </a:rPr>
              <a:t>      for (</a:t>
            </a:r>
            <a:r>
              <a:rPr lang="en-US" altLang="zh-CN" sz="1600" dirty="0">
                <a:solidFill>
                  <a:srgbClr val="FF0000"/>
                </a:solidFill>
                <a:latin typeface="Times New Roman" panose="02020603050405020304" charset="0"/>
                <a:cs typeface="Times New Roman" panose="02020603050405020304" charset="0"/>
              </a:rPr>
              <a:t>I</a:t>
            </a:r>
            <a:r>
              <a:rPr lang="nn-NO" altLang="zh-CN" sz="1600" dirty="0">
                <a:solidFill>
                  <a:srgbClr val="FF0000"/>
                </a:solidFill>
                <a:latin typeface="Times New Roman" panose="02020603050405020304" charset="0"/>
                <a:cs typeface="Times New Roman" panose="02020603050405020304" charset="0"/>
              </a:rPr>
              <a:t> = </a:t>
            </a:r>
            <a:r>
              <a:rPr lang="en-US" altLang="zh-CN" sz="1600" dirty="0">
                <a:solidFill>
                  <a:srgbClr val="FF0000"/>
                </a:solidFill>
                <a:latin typeface="Times New Roman" panose="02020603050405020304" charset="0"/>
                <a:cs typeface="Times New Roman" panose="02020603050405020304" charset="0"/>
              </a:rPr>
              <a:t>i</a:t>
            </a:r>
            <a:r>
              <a:rPr lang="nn-NO" altLang="zh-CN" sz="1600" dirty="0">
                <a:solidFill>
                  <a:srgbClr val="FF0000"/>
                </a:solidFill>
                <a:latin typeface="Times New Roman" panose="02020603050405020304" charset="0"/>
                <a:cs typeface="Times New Roman" panose="02020603050405020304" charset="0"/>
              </a:rPr>
              <a:t>; </a:t>
            </a:r>
            <a:r>
              <a:rPr lang="en-US" altLang="zh-CN" sz="1600" dirty="0">
                <a:solidFill>
                  <a:srgbClr val="FF0000"/>
                </a:solidFill>
                <a:latin typeface="Times New Roman" panose="02020603050405020304" charset="0"/>
                <a:cs typeface="Times New Roman" panose="02020603050405020304" charset="0"/>
              </a:rPr>
              <a:t>I</a:t>
            </a:r>
            <a:r>
              <a:rPr lang="nn-NO" altLang="zh-CN" sz="1600" dirty="0">
                <a:solidFill>
                  <a:srgbClr val="FF0000"/>
                </a:solidFill>
                <a:latin typeface="Times New Roman" panose="02020603050405020304" charset="0"/>
                <a:cs typeface="Times New Roman" panose="02020603050405020304" charset="0"/>
              </a:rPr>
              <a:t> &lt; MIN(</a:t>
            </a:r>
            <a:r>
              <a:rPr lang="en-US" altLang="zh-CN" sz="1600" dirty="0">
                <a:solidFill>
                  <a:srgbClr val="FF0000"/>
                </a:solidFill>
                <a:latin typeface="Times New Roman" panose="02020603050405020304" charset="0"/>
                <a:cs typeface="Times New Roman" panose="02020603050405020304" charset="0"/>
              </a:rPr>
              <a:t>i</a:t>
            </a:r>
            <a:r>
              <a:rPr lang="nn-NO" altLang="zh-CN" sz="1600" dirty="0">
                <a:solidFill>
                  <a:srgbClr val="FF0000"/>
                </a:solidFill>
                <a:latin typeface="Times New Roman" panose="02020603050405020304" charset="0"/>
                <a:cs typeface="Times New Roman" panose="02020603050405020304" charset="0"/>
              </a:rPr>
              <a:t> + S, N); </a:t>
            </a:r>
            <a:r>
              <a:rPr lang="en-US" altLang="zh-CN" sz="1600" dirty="0">
                <a:solidFill>
                  <a:srgbClr val="FF0000"/>
                </a:solidFill>
                <a:latin typeface="Times New Roman" panose="02020603050405020304" charset="0"/>
                <a:cs typeface="Times New Roman" panose="02020603050405020304" charset="0"/>
              </a:rPr>
              <a:t>I</a:t>
            </a:r>
            <a:r>
              <a:rPr lang="nn-NO" altLang="zh-CN" sz="1600" dirty="0">
                <a:solidFill>
                  <a:srgbClr val="FF0000"/>
                </a:solidFill>
                <a:latin typeface="Times New Roman" panose="02020603050405020304" charset="0"/>
                <a:cs typeface="Times New Roman" panose="02020603050405020304" charset="0"/>
              </a:rPr>
              <a:t>++)</a:t>
            </a:r>
            <a:endParaRPr lang="nn-NO" altLang="zh-CN" sz="1600" dirty="0">
              <a:latin typeface="Times New Roman" panose="02020603050405020304" charset="0"/>
              <a:cs typeface="Times New Roman" panose="02020603050405020304" charset="0"/>
            </a:endParaRPr>
          </a:p>
          <a:p>
            <a:pPr fontAlgn="auto"/>
            <a:r>
              <a:rPr lang="nn-NO" altLang="zh-CN" sz="1600" dirty="0">
                <a:solidFill>
                  <a:srgbClr val="FF0000"/>
                </a:solidFill>
                <a:latin typeface="Times New Roman" panose="02020603050405020304" charset="0"/>
                <a:cs typeface="Times New Roman" panose="02020603050405020304" charset="0"/>
              </a:rPr>
              <a:t>        for (</a:t>
            </a:r>
            <a:r>
              <a:rPr lang="en-US" altLang="zh-CN" sz="1600" dirty="0">
                <a:solidFill>
                  <a:srgbClr val="FF0000"/>
                </a:solidFill>
                <a:latin typeface="Times New Roman" panose="02020603050405020304" charset="0"/>
                <a:cs typeface="Times New Roman" panose="02020603050405020304" charset="0"/>
              </a:rPr>
              <a:t>J</a:t>
            </a:r>
            <a:r>
              <a:rPr lang="nn-NO" altLang="zh-CN" sz="1600" dirty="0">
                <a:solidFill>
                  <a:srgbClr val="FF0000"/>
                </a:solidFill>
                <a:latin typeface="Times New Roman" panose="02020603050405020304" charset="0"/>
                <a:cs typeface="Times New Roman" panose="02020603050405020304" charset="0"/>
              </a:rPr>
              <a:t> = </a:t>
            </a:r>
            <a:r>
              <a:rPr lang="en-US" altLang="zh-CN" sz="1600" dirty="0">
                <a:solidFill>
                  <a:srgbClr val="FF0000"/>
                </a:solidFill>
                <a:latin typeface="Times New Roman" panose="02020603050405020304" charset="0"/>
                <a:cs typeface="Times New Roman" panose="02020603050405020304" charset="0"/>
              </a:rPr>
              <a:t>j</a:t>
            </a:r>
            <a:r>
              <a:rPr lang="nn-NO" altLang="zh-CN" sz="1600" dirty="0">
                <a:solidFill>
                  <a:srgbClr val="FF0000"/>
                </a:solidFill>
                <a:latin typeface="Times New Roman" panose="02020603050405020304" charset="0"/>
                <a:cs typeface="Times New Roman" panose="02020603050405020304" charset="0"/>
              </a:rPr>
              <a:t>; </a:t>
            </a:r>
            <a:r>
              <a:rPr lang="en-US" altLang="zh-CN" sz="1600" dirty="0">
                <a:solidFill>
                  <a:srgbClr val="FF0000"/>
                </a:solidFill>
                <a:latin typeface="Times New Roman" panose="02020603050405020304" charset="0"/>
                <a:cs typeface="Times New Roman" panose="02020603050405020304" charset="0"/>
              </a:rPr>
              <a:t>J</a:t>
            </a:r>
            <a:r>
              <a:rPr lang="nn-NO" altLang="zh-CN" sz="1600" dirty="0">
                <a:solidFill>
                  <a:srgbClr val="FF0000"/>
                </a:solidFill>
                <a:latin typeface="Times New Roman" panose="02020603050405020304" charset="0"/>
                <a:cs typeface="Times New Roman" panose="02020603050405020304" charset="0"/>
              </a:rPr>
              <a:t> &lt; MIN(</a:t>
            </a:r>
            <a:r>
              <a:rPr lang="en-US" altLang="zh-CN" sz="1600" dirty="0">
                <a:solidFill>
                  <a:srgbClr val="FF0000"/>
                </a:solidFill>
                <a:latin typeface="Times New Roman" panose="02020603050405020304" charset="0"/>
                <a:cs typeface="Times New Roman" panose="02020603050405020304" charset="0"/>
              </a:rPr>
              <a:t>j</a:t>
            </a:r>
            <a:r>
              <a:rPr lang="nn-NO" altLang="zh-CN" sz="1600" dirty="0">
                <a:solidFill>
                  <a:srgbClr val="FF0000"/>
                </a:solidFill>
                <a:latin typeface="Times New Roman" panose="02020603050405020304" charset="0"/>
                <a:cs typeface="Times New Roman" panose="02020603050405020304" charset="0"/>
              </a:rPr>
              <a:t> + S , N); </a:t>
            </a:r>
            <a:r>
              <a:rPr lang="en-US" altLang="zh-CN" sz="1600" dirty="0">
                <a:solidFill>
                  <a:srgbClr val="FF0000"/>
                </a:solidFill>
                <a:latin typeface="Times New Roman" panose="02020603050405020304" charset="0"/>
                <a:cs typeface="Times New Roman" panose="02020603050405020304" charset="0"/>
              </a:rPr>
              <a:t>J</a:t>
            </a:r>
            <a:r>
              <a:rPr lang="nn-NO" altLang="zh-CN" sz="1600" dirty="0">
                <a:solidFill>
                  <a:srgbClr val="FF0000"/>
                </a:solidFill>
                <a:latin typeface="Times New Roman" panose="02020603050405020304" charset="0"/>
                <a:cs typeface="Times New Roman" panose="02020603050405020304" charset="0"/>
              </a:rPr>
              <a:t>++)</a:t>
            </a:r>
          </a:p>
          <a:p>
            <a:r>
              <a:rPr lang="en-US" altLang="zh-CN" sz="1600" dirty="0">
                <a:solidFill>
                  <a:srgbClr val="FF0000"/>
                </a:solidFill>
                <a:latin typeface="Times New Roman" panose="02020603050405020304" charset="0"/>
                <a:cs typeface="宋体" charset="0"/>
                <a:sym typeface="+mn-ea"/>
              </a:rPr>
              <a:t>          for (K = k; K &lt; MIN(k + S, N); K++)</a:t>
            </a:r>
            <a:endParaRPr lang="nn-NO" altLang="zh-CN" sz="1600" dirty="0">
              <a:solidFill>
                <a:srgbClr val="FF0000"/>
              </a:solidFill>
              <a:latin typeface="Times New Roman" panose="02020603050405020304" charset="0"/>
              <a:cs typeface="Times New Roman" panose="02020603050405020304" charset="0"/>
            </a:endParaRPr>
          </a:p>
          <a:p>
            <a:pPr fontAlgn="auto"/>
            <a:r>
              <a:rPr lang="nn-NO" altLang="zh-CN" sz="1600" dirty="0">
                <a:latin typeface="Times New Roman" panose="02020603050405020304" charset="0"/>
                <a:cs typeface="Times New Roman" panose="02020603050405020304" charset="0"/>
              </a:rPr>
              <a:t>            C[I][J] = C[I][J] + A[I][K] * B[K][J];</a:t>
            </a:r>
            <a:endParaRPr lang="zh-CN" altLang="en-US" sz="1600" dirty="0"/>
          </a:p>
        </p:txBody>
      </p:sp>
      <p:grpSp>
        <p:nvGrpSpPr>
          <p:cNvPr id="19" name="组合 18"/>
          <p:cNvGrpSpPr/>
          <p:nvPr/>
        </p:nvGrpSpPr>
        <p:grpSpPr>
          <a:xfrm rot="16200000">
            <a:off x="8527252" y="3488142"/>
            <a:ext cx="875030" cy="1505778"/>
            <a:chOff x="5518150" y="3210777"/>
            <a:chExt cx="875030" cy="1505778"/>
          </a:xfrm>
        </p:grpSpPr>
        <p:sp>
          <p:nvSpPr>
            <p:cNvPr id="20" name="文本框 19"/>
            <p:cNvSpPr txBox="1"/>
            <p:nvPr/>
          </p:nvSpPr>
          <p:spPr>
            <a:xfrm rot="5400000">
              <a:off x="5188033" y="3809777"/>
              <a:ext cx="1505778"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第三次循环分块</a:t>
              </a:r>
            </a:p>
          </p:txBody>
        </p:sp>
        <p:cxnSp>
          <p:nvCxnSpPr>
            <p:cNvPr id="21" name="直接箭头连接符 20"/>
            <p:cNvCxnSpPr/>
            <p:nvPr/>
          </p:nvCxnSpPr>
          <p:spPr>
            <a:xfrm>
              <a:off x="5518150" y="4616450"/>
              <a:ext cx="875030" cy="0"/>
            </a:xfrm>
            <a:prstGeom prst="straightConnector1">
              <a:avLst/>
            </a:prstGeom>
            <a:ln w="79375">
              <a:solidFill>
                <a:srgbClr val="3A4795"/>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2580900" y="3678879"/>
            <a:ext cx="1518435"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第一次循环分块</a:t>
            </a:r>
          </a:p>
        </p:txBody>
      </p:sp>
    </p:spTree>
    <p:extLst>
      <p:ext uri="{BB962C8B-B14F-4D97-AF65-F5344CB8AC3E}">
        <p14:creationId xmlns:p14="http://schemas.microsoft.com/office/powerpoint/2010/main" val="1010909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0180" y="333321"/>
            <a:ext cx="3447622" cy="398780"/>
          </a:xfrm>
          <a:prstGeom prst="rect">
            <a:avLst/>
          </a:prstGeom>
          <a:noFill/>
        </p:spPr>
        <p:txBody>
          <a:bodyPr wrap="square" rtlCol="0" anchor="ctr">
            <a:spAutoFit/>
          </a:bodyPr>
          <a:lstStyle/>
          <a:p>
            <a:pPr marR="0" indent="0" defTabSz="914400" fontAlgn="auto">
              <a:lnSpc>
                <a:spcPct val="100000"/>
              </a:lnSpc>
              <a:spcBef>
                <a:spcPts val="0"/>
              </a:spcBef>
              <a:spcAft>
                <a:spcPts val="0"/>
              </a:spcAft>
              <a:buClrTx/>
              <a:buSzTx/>
              <a:buFontTx/>
              <a:buNone/>
              <a:defRPr/>
            </a:pPr>
            <a:r>
              <a:rPr kumimoji="0" lang="zh-CN" altLang="en-US" sz="2000" b="1" i="0" kern="1200" cap="none" spc="0" normalizeH="0" baseline="0" noProof="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循环分块</a:t>
            </a:r>
          </a:p>
        </p:txBody>
      </p:sp>
      <p:sp>
        <p:nvSpPr>
          <p:cNvPr id="2" name="矩形 1"/>
          <p:cNvSpPr/>
          <p:nvPr/>
        </p:nvSpPr>
        <p:spPr>
          <a:xfrm>
            <a:off x="346939" y="1222419"/>
            <a:ext cx="7599633" cy="377411"/>
          </a:xfrm>
          <a:prstGeom prst="rect">
            <a:avLst/>
          </a:prstGeom>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编译器版本：</a:t>
            </a:r>
            <a:r>
              <a:rPr lang="en-US" altLang="zh-CN" sz="1400" dirty="0">
                <a:latin typeface="微软雅黑" panose="020B0503020204020204" pitchFamily="34" charset="-122"/>
                <a:ea typeface="微软雅黑" panose="020B0503020204020204" pitchFamily="34" charset="-122"/>
              </a:rPr>
              <a:t>llvm-13</a:t>
            </a:r>
            <a:endParaRPr lang="zh-CN" altLang="en-US" sz="1400" dirty="0">
              <a:latin typeface="微软雅黑" panose="020B0503020204020204" pitchFamily="34" charset="-122"/>
              <a:ea typeface="微软雅黑" panose="020B0503020204020204" pitchFamily="34" charset="-122"/>
            </a:endParaRPr>
          </a:p>
        </p:txBody>
      </p:sp>
      <p:sp>
        <p:nvSpPr>
          <p:cNvPr id="4" name="矩形 3"/>
          <p:cNvSpPr/>
          <p:nvPr/>
        </p:nvSpPr>
        <p:spPr>
          <a:xfrm>
            <a:off x="386648" y="2088276"/>
            <a:ext cx="3420267" cy="4708981"/>
          </a:xfrm>
          <a:prstGeom prst="rect">
            <a:avLst/>
          </a:prstGeom>
          <a:ln>
            <a:solidFill>
              <a:srgbClr val="3A4795"/>
            </a:solidFill>
          </a:ln>
        </p:spPr>
        <p:txBody>
          <a:bodyPr wrap="square">
            <a:spAutoFit/>
          </a:bodyPr>
          <a:lstStyle/>
          <a:p>
            <a:r>
              <a:rPr lang="en-US" altLang="zh-CN" sz="1200" dirty="0">
                <a:latin typeface="Times New Roman" panose="02020603050405020304" charset="0"/>
                <a:cs typeface="Times New Roman" panose="02020603050405020304" charset="0"/>
              </a:rPr>
              <a:t>#include &lt;</a:t>
            </a:r>
            <a:r>
              <a:rPr lang="en-US" altLang="zh-CN" sz="1200" dirty="0" err="1">
                <a:latin typeface="Times New Roman" panose="02020603050405020304" charset="0"/>
                <a:cs typeface="Times New Roman" panose="02020603050405020304" charset="0"/>
              </a:rPr>
              <a:t>stdio.h</a:t>
            </a:r>
            <a:r>
              <a:rPr lang="en-US" altLang="zh-CN" sz="1200" dirty="0">
                <a:latin typeface="Times New Roman" panose="02020603050405020304" charset="0"/>
                <a:cs typeface="Times New Roman" panose="02020603050405020304" charset="0"/>
              </a:rPr>
              <a:t>&gt;</a:t>
            </a:r>
          </a:p>
          <a:p>
            <a:r>
              <a:rPr lang="en-US" altLang="zh-CN" sz="1200" dirty="0">
                <a:latin typeface="Times New Roman" panose="02020603050405020304" charset="0"/>
                <a:cs typeface="Times New Roman" panose="02020603050405020304" charset="0"/>
              </a:rPr>
              <a:t>#include &lt;</a:t>
            </a:r>
            <a:r>
              <a:rPr lang="en-US" altLang="zh-CN" sz="1200" dirty="0" err="1">
                <a:latin typeface="Times New Roman" panose="02020603050405020304" charset="0"/>
                <a:cs typeface="Times New Roman" panose="02020603050405020304" charset="0"/>
              </a:rPr>
              <a:t>stdlib.h</a:t>
            </a:r>
            <a:r>
              <a:rPr lang="en-US" altLang="zh-CN" sz="1200" dirty="0">
                <a:latin typeface="Times New Roman" panose="02020603050405020304" charset="0"/>
                <a:cs typeface="Times New Roman" panose="02020603050405020304" charset="0"/>
              </a:rPr>
              <a:t>&gt;</a:t>
            </a:r>
          </a:p>
          <a:p>
            <a:r>
              <a:rPr lang="en-US" altLang="zh-CN" sz="1200" dirty="0">
                <a:latin typeface="Times New Roman" panose="02020603050405020304" charset="0"/>
                <a:cs typeface="Times New Roman" panose="02020603050405020304" charset="0"/>
              </a:rPr>
              <a:t>#include &lt;sys/</a:t>
            </a:r>
            <a:r>
              <a:rPr lang="en-US" altLang="zh-CN" sz="1200" dirty="0" err="1">
                <a:latin typeface="Times New Roman" panose="02020603050405020304" charset="0"/>
                <a:cs typeface="Times New Roman" panose="02020603050405020304" charset="0"/>
              </a:rPr>
              <a:t>time.h</a:t>
            </a:r>
            <a:r>
              <a:rPr lang="en-US" altLang="zh-CN" sz="1200" dirty="0">
                <a:latin typeface="Times New Roman" panose="02020603050405020304" charset="0"/>
                <a:cs typeface="Times New Roman" panose="02020603050405020304" charset="0"/>
              </a:rPr>
              <a:t>&gt;</a:t>
            </a:r>
          </a:p>
          <a:p>
            <a:r>
              <a:rPr lang="en-US" altLang="zh-CN" sz="1200" dirty="0" err="1">
                <a:latin typeface="Times New Roman" panose="02020603050405020304" charset="0"/>
                <a:cs typeface="Times New Roman" panose="02020603050405020304" charset="0"/>
              </a:rPr>
              <a:t>int</a:t>
            </a:r>
            <a:r>
              <a:rPr lang="en-US" altLang="zh-CN" sz="1200" dirty="0">
                <a:latin typeface="Times New Roman" panose="02020603050405020304" charset="0"/>
                <a:cs typeface="Times New Roman" panose="02020603050405020304" charset="0"/>
              </a:rPr>
              <a:t> main() {</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const</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int</a:t>
            </a:r>
            <a:r>
              <a:rPr lang="en-US" altLang="zh-CN" sz="1200" dirty="0">
                <a:latin typeface="Times New Roman" panose="02020603050405020304" charset="0"/>
                <a:cs typeface="Times New Roman" panose="02020603050405020304" charset="0"/>
              </a:rPr>
              <a:t> N = 512;</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const</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int</a:t>
            </a:r>
            <a:r>
              <a:rPr lang="en-US" altLang="zh-CN" sz="1200" dirty="0">
                <a:latin typeface="Times New Roman" panose="02020603050405020304" charset="0"/>
                <a:cs typeface="Times New Roman" panose="02020603050405020304" charset="0"/>
              </a:rPr>
              <a:t> M = 1024;</a:t>
            </a:r>
          </a:p>
          <a:p>
            <a:r>
              <a:rPr lang="en-US" altLang="zh-CN" sz="1200" dirty="0">
                <a:latin typeface="Times New Roman" panose="02020603050405020304" charset="0"/>
                <a:cs typeface="Times New Roman" panose="02020603050405020304" charset="0"/>
              </a:rPr>
              <a:t>  double A[N][M], B[N];</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int</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j, k;</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struct</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timeval</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time_start</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time_end</a:t>
            </a:r>
            <a:r>
              <a:rPr lang="en-US" altLang="zh-CN" sz="1200" dirty="0">
                <a:latin typeface="Times New Roman" panose="02020603050405020304" charset="0"/>
                <a:cs typeface="Times New Roman" panose="02020603050405020304" charset="0"/>
              </a:rPr>
              <a:t>;</a:t>
            </a:r>
          </a:p>
          <a:p>
            <a:r>
              <a:rPr lang="en-US" altLang="zh-CN" sz="1200" dirty="0">
                <a:latin typeface="Times New Roman" panose="02020603050405020304" charset="0"/>
                <a:cs typeface="Times New Roman" panose="02020603050405020304" charset="0"/>
              </a:rPr>
              <a:t>  for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 0;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&lt; N;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B[</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 rand()%10;</a:t>
            </a:r>
          </a:p>
          <a:p>
            <a:r>
              <a:rPr lang="en-US" altLang="zh-CN" sz="1200" dirty="0">
                <a:latin typeface="Times New Roman" panose="02020603050405020304" charset="0"/>
                <a:cs typeface="Times New Roman" panose="02020603050405020304" charset="0"/>
              </a:rPr>
              <a:t>    for (j = 0; j &lt; N; </a:t>
            </a:r>
            <a:r>
              <a:rPr lang="en-US" altLang="zh-CN" sz="1200" dirty="0" err="1">
                <a:latin typeface="Times New Roman" panose="02020603050405020304" charset="0"/>
                <a:cs typeface="Times New Roman" panose="02020603050405020304" charset="0"/>
              </a:rPr>
              <a:t>j++</a:t>
            </a:r>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A[</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][j] = rand()%10;</a:t>
            </a:r>
          </a:p>
          <a:p>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gettimeofday</a:t>
            </a:r>
            <a:r>
              <a:rPr lang="en-US" altLang="zh-CN" sz="1200" dirty="0">
                <a:latin typeface="Times New Roman" panose="02020603050405020304" charset="0"/>
                <a:cs typeface="Times New Roman" panose="02020603050405020304" charset="0"/>
              </a:rPr>
              <a:t>(&amp;</a:t>
            </a:r>
            <a:r>
              <a:rPr lang="en-US" altLang="zh-CN" sz="1200" dirty="0" err="1">
                <a:latin typeface="Times New Roman" panose="02020603050405020304" charset="0"/>
                <a:cs typeface="Times New Roman" panose="02020603050405020304" charset="0"/>
              </a:rPr>
              <a:t>time_start</a:t>
            </a:r>
            <a:r>
              <a:rPr lang="en-US" altLang="zh-CN" sz="1200" dirty="0">
                <a:latin typeface="Times New Roman" panose="02020603050405020304" charset="0"/>
                <a:cs typeface="Times New Roman" panose="02020603050405020304" charset="0"/>
              </a:rPr>
              <a:t>, NULL);</a:t>
            </a:r>
          </a:p>
          <a:p>
            <a:r>
              <a:rPr lang="en-US" altLang="zh-CN" sz="1200" dirty="0">
                <a:latin typeface="Times New Roman" panose="02020603050405020304" charset="0"/>
                <a:cs typeface="Times New Roman" panose="02020603050405020304" charset="0"/>
              </a:rPr>
              <a:t>  for (j = 0; j &lt; M; </a:t>
            </a:r>
            <a:r>
              <a:rPr lang="en-US" altLang="zh-CN" sz="1200" dirty="0" err="1">
                <a:latin typeface="Times New Roman" panose="02020603050405020304" charset="0"/>
                <a:cs typeface="Times New Roman" panose="02020603050405020304" charset="0"/>
              </a:rPr>
              <a:t>j++</a:t>
            </a:r>
            <a:r>
              <a:rPr lang="en-US" altLang="zh-CN" sz="1200" dirty="0">
                <a:latin typeface="Times New Roman" panose="02020603050405020304" charset="0"/>
                <a:cs typeface="Times New Roman" panose="02020603050405020304" charset="0"/>
              </a:rPr>
              <a:t>){</a:t>
            </a:r>
          </a:p>
          <a:p>
            <a:r>
              <a:rPr lang="en-US" altLang="zh-CN" sz="1200" dirty="0">
                <a:latin typeface="Times New Roman" panose="02020603050405020304" charset="0"/>
                <a:cs typeface="Times New Roman" panose="02020603050405020304" charset="0"/>
              </a:rPr>
              <a:t>    for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 0;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&lt; N;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a:t>
            </a:r>
          </a:p>
          <a:p>
            <a:r>
              <a:rPr lang="en-US" altLang="zh-CN" sz="1200" dirty="0">
                <a:latin typeface="Times New Roman" panose="02020603050405020304" charset="0"/>
                <a:cs typeface="Times New Roman" panose="02020603050405020304" charset="0"/>
              </a:rPr>
              <a:t>      B[</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 B[</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 A[</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][j];//</a:t>
            </a:r>
            <a:r>
              <a:rPr lang="zh-CN" altLang="en-US" sz="1200" dirty="0">
                <a:latin typeface="Times New Roman" panose="02020603050405020304" charset="0"/>
                <a:cs typeface="Times New Roman" panose="02020603050405020304" charset="0"/>
              </a:rPr>
              <a:t>语句</a:t>
            </a:r>
            <a:r>
              <a:rPr lang="en-US" altLang="zh-CN" sz="1200" dirty="0">
                <a:latin typeface="Times New Roman" panose="02020603050405020304" charset="0"/>
                <a:cs typeface="Times New Roman" panose="02020603050405020304" charset="0"/>
              </a:rPr>
              <a:t>S</a:t>
            </a:r>
          </a:p>
          <a:p>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gettimeofday</a:t>
            </a:r>
            <a:r>
              <a:rPr lang="en-US" altLang="zh-CN" sz="1200" dirty="0">
                <a:latin typeface="Times New Roman" panose="02020603050405020304" charset="0"/>
                <a:cs typeface="Times New Roman" panose="02020603050405020304" charset="0"/>
              </a:rPr>
              <a:t>(&amp;</a:t>
            </a:r>
            <a:r>
              <a:rPr lang="en-US" altLang="zh-CN" sz="1200" dirty="0" err="1">
                <a:latin typeface="Times New Roman" panose="02020603050405020304" charset="0"/>
                <a:cs typeface="Times New Roman" panose="02020603050405020304" charset="0"/>
              </a:rPr>
              <a:t>time_end</a:t>
            </a:r>
            <a:r>
              <a:rPr lang="en-US" altLang="zh-CN" sz="1200" dirty="0">
                <a:latin typeface="Times New Roman" panose="02020603050405020304" charset="0"/>
                <a:cs typeface="Times New Roman" panose="02020603050405020304" charset="0"/>
              </a:rPr>
              <a:t>, NULL);</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printf</a:t>
            </a:r>
            <a:r>
              <a:rPr lang="en-US" altLang="zh-CN" sz="1200" dirty="0">
                <a:latin typeface="Times New Roman" panose="02020603050405020304" charset="0"/>
                <a:cs typeface="Times New Roman" panose="02020603050405020304" charset="0"/>
              </a:rPr>
              <a:t>("used time %</a:t>
            </a:r>
            <a:r>
              <a:rPr lang="en-US" altLang="zh-CN" sz="1200" dirty="0" err="1">
                <a:latin typeface="Times New Roman" panose="02020603050405020304" charset="0"/>
                <a:cs typeface="Times New Roman" panose="02020603050405020304" charset="0"/>
              </a:rPr>
              <a:t>ld</a:t>
            </a:r>
            <a:r>
              <a:rPr lang="en-US" altLang="zh-CN" sz="1200" dirty="0">
                <a:latin typeface="Times New Roman" panose="02020603050405020304" charset="0"/>
                <a:cs typeface="Times New Roman" panose="02020603050405020304" charset="0"/>
              </a:rPr>
              <a:t> us\n", </a:t>
            </a:r>
            <a:r>
              <a:rPr lang="en-US" altLang="zh-CN" sz="1200" dirty="0" err="1">
                <a:latin typeface="Times New Roman" panose="02020603050405020304" charset="0"/>
                <a:cs typeface="Times New Roman" panose="02020603050405020304" charset="0"/>
              </a:rPr>
              <a:t>time_end.tv_usec</a:t>
            </a:r>
            <a:r>
              <a:rPr lang="en-US" altLang="zh-CN" sz="1200" dirty="0">
                <a:latin typeface="Times New Roman" panose="02020603050405020304" charset="0"/>
                <a:cs typeface="Times New Roman" panose="02020603050405020304" charset="0"/>
              </a:rPr>
              <a:t> - </a:t>
            </a:r>
            <a:r>
              <a:rPr lang="en-US" altLang="zh-CN" sz="1200" dirty="0" err="1">
                <a:latin typeface="Times New Roman" panose="02020603050405020304" charset="0"/>
                <a:cs typeface="Times New Roman" panose="02020603050405020304" charset="0"/>
              </a:rPr>
              <a:t>time_start.tv_usec</a:t>
            </a:r>
            <a:r>
              <a:rPr lang="en-US" altLang="zh-CN" sz="1200" dirty="0">
                <a:latin typeface="Times New Roman" panose="02020603050405020304" charset="0"/>
                <a:cs typeface="Times New Roman" panose="02020603050405020304" charset="0"/>
              </a:rPr>
              <a:t>);</a:t>
            </a:r>
          </a:p>
          <a:p>
            <a:r>
              <a:rPr lang="en-US" altLang="zh-CN" sz="1200" dirty="0">
                <a:latin typeface="Times New Roman" panose="02020603050405020304" charset="0"/>
                <a:cs typeface="Times New Roman" panose="02020603050405020304" charset="0"/>
              </a:rPr>
              <a:t>}</a:t>
            </a:r>
          </a:p>
        </p:txBody>
      </p:sp>
      <p:sp>
        <p:nvSpPr>
          <p:cNvPr id="6" name="文本框 5"/>
          <p:cNvSpPr txBox="1"/>
          <p:nvPr/>
        </p:nvSpPr>
        <p:spPr>
          <a:xfrm>
            <a:off x="50180" y="914347"/>
            <a:ext cx="2146245" cy="418191"/>
          </a:xfrm>
          <a:prstGeom prst="rect">
            <a:avLst/>
          </a:prstGeom>
          <a:noFill/>
          <a:ln w="9525">
            <a:noFill/>
          </a:ln>
        </p:spPr>
        <p:txBody>
          <a:bodyPr wrap="square">
            <a:spAutoFit/>
          </a:bodyPr>
          <a:lstStyle/>
          <a:p>
            <a:pPr marL="285750" indent="-285750">
              <a:lnSpc>
                <a:spcPct val="150000"/>
              </a:lnSpc>
              <a:buFont typeface="Arial" panose="020B0604020202020204" pitchFamily="34" charset="0"/>
              <a:buChar char="•"/>
              <a:defRPr/>
            </a:pPr>
            <a:r>
              <a:rPr lang="zh-CN" altLang="en-US" sz="1600" b="1" dirty="0">
                <a:solidFill>
                  <a:prstClr val="black"/>
                </a:solidFill>
                <a:latin typeface="微软雅黑" panose="020B0503020204020204" pitchFamily="34" charset="-122"/>
                <a:ea typeface="微软雅黑" panose="020B0503020204020204" pitchFamily="34" charset="-122"/>
                <a:cs typeface="Times New Roman" panose="02020603050405020304" charset="0"/>
              </a:rPr>
              <a:t>优化效果</a:t>
            </a:r>
            <a:endParaRPr kumimoji="0" lang="en-US" sz="1600" b="1" i="0" kern="1200" cap="none" spc="0" normalizeH="0" baseline="0" noProof="0" dirty="0">
              <a:solidFill>
                <a:prstClr val="black"/>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7" name="矩形 6"/>
          <p:cNvSpPr/>
          <p:nvPr/>
        </p:nvSpPr>
        <p:spPr>
          <a:xfrm>
            <a:off x="5431194" y="1349612"/>
            <a:ext cx="3754244" cy="5447645"/>
          </a:xfrm>
          <a:prstGeom prst="rect">
            <a:avLst/>
          </a:prstGeom>
          <a:ln>
            <a:solidFill>
              <a:srgbClr val="3A4795"/>
            </a:solidFill>
          </a:ln>
        </p:spPr>
        <p:txBody>
          <a:bodyPr wrap="square">
            <a:spAutoFit/>
          </a:bodyPr>
          <a:lstStyle/>
          <a:p>
            <a:r>
              <a:rPr lang="en-US" altLang="zh-CN" sz="1200" dirty="0">
                <a:latin typeface="Times New Roman" panose="02020603050405020304" charset="0"/>
                <a:cs typeface="Times New Roman" panose="02020603050405020304" charset="0"/>
              </a:rPr>
              <a:t>#include &lt;</a:t>
            </a:r>
            <a:r>
              <a:rPr lang="en-US" altLang="zh-CN" sz="1200" dirty="0" err="1">
                <a:latin typeface="Times New Roman" panose="02020603050405020304" charset="0"/>
                <a:cs typeface="Times New Roman" panose="02020603050405020304" charset="0"/>
              </a:rPr>
              <a:t>stdio.h</a:t>
            </a:r>
            <a:r>
              <a:rPr lang="en-US" altLang="zh-CN" sz="1200" dirty="0">
                <a:latin typeface="Times New Roman" panose="02020603050405020304" charset="0"/>
                <a:cs typeface="Times New Roman" panose="02020603050405020304" charset="0"/>
              </a:rPr>
              <a:t>&gt;</a:t>
            </a:r>
          </a:p>
          <a:p>
            <a:r>
              <a:rPr lang="en-US" altLang="zh-CN" sz="1200" dirty="0">
                <a:latin typeface="Times New Roman" panose="02020603050405020304" charset="0"/>
                <a:cs typeface="Times New Roman" panose="02020603050405020304" charset="0"/>
              </a:rPr>
              <a:t>#include &lt;</a:t>
            </a:r>
            <a:r>
              <a:rPr lang="en-US" altLang="zh-CN" sz="1200" dirty="0" err="1">
                <a:latin typeface="Times New Roman" panose="02020603050405020304" charset="0"/>
                <a:cs typeface="Times New Roman" panose="02020603050405020304" charset="0"/>
              </a:rPr>
              <a:t>stdlib.h</a:t>
            </a:r>
            <a:r>
              <a:rPr lang="en-US" altLang="zh-CN" sz="1200" dirty="0">
                <a:latin typeface="Times New Roman" panose="02020603050405020304" charset="0"/>
                <a:cs typeface="Times New Roman" panose="02020603050405020304" charset="0"/>
              </a:rPr>
              <a:t>&gt;</a:t>
            </a:r>
          </a:p>
          <a:p>
            <a:r>
              <a:rPr lang="en-US" altLang="zh-CN" sz="1200" dirty="0">
                <a:latin typeface="Times New Roman" panose="02020603050405020304" charset="0"/>
                <a:cs typeface="Times New Roman" panose="02020603050405020304" charset="0"/>
              </a:rPr>
              <a:t>#include &lt;sys/</a:t>
            </a:r>
            <a:r>
              <a:rPr lang="en-US" altLang="zh-CN" sz="1200" dirty="0" err="1">
                <a:latin typeface="Times New Roman" panose="02020603050405020304" charset="0"/>
                <a:cs typeface="Times New Roman" panose="02020603050405020304" charset="0"/>
              </a:rPr>
              <a:t>time.h</a:t>
            </a:r>
            <a:r>
              <a:rPr lang="en-US" altLang="zh-CN" sz="1200" dirty="0">
                <a:latin typeface="Times New Roman" panose="02020603050405020304" charset="0"/>
                <a:cs typeface="Times New Roman" panose="02020603050405020304" charset="0"/>
              </a:rPr>
              <a:t>&gt;</a:t>
            </a:r>
          </a:p>
          <a:p>
            <a:r>
              <a:rPr lang="en-US" altLang="zh-CN" sz="1200" dirty="0">
                <a:latin typeface="Times New Roman" panose="02020603050405020304" charset="0"/>
                <a:cs typeface="Times New Roman" panose="02020603050405020304" charset="0"/>
              </a:rPr>
              <a:t>#define MIN(</a:t>
            </a:r>
            <a:r>
              <a:rPr lang="en-US" altLang="zh-CN" sz="1200" dirty="0" err="1">
                <a:latin typeface="Times New Roman" panose="02020603050405020304" charset="0"/>
                <a:cs typeface="Times New Roman" panose="02020603050405020304" charset="0"/>
              </a:rPr>
              <a:t>i,j</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)&lt;(j))?(</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):(j))</a:t>
            </a:r>
          </a:p>
          <a:p>
            <a:r>
              <a:rPr lang="en-US" altLang="zh-CN" sz="1200" dirty="0" err="1">
                <a:latin typeface="Times New Roman" panose="02020603050405020304" charset="0"/>
                <a:cs typeface="Times New Roman" panose="02020603050405020304" charset="0"/>
              </a:rPr>
              <a:t>int</a:t>
            </a:r>
            <a:r>
              <a:rPr lang="en-US" altLang="zh-CN" sz="1200" dirty="0">
                <a:latin typeface="Times New Roman" panose="02020603050405020304" charset="0"/>
                <a:cs typeface="Times New Roman" panose="02020603050405020304" charset="0"/>
              </a:rPr>
              <a:t> main() {</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const</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int</a:t>
            </a:r>
            <a:r>
              <a:rPr lang="en-US" altLang="zh-CN" sz="1200" dirty="0">
                <a:latin typeface="Times New Roman" panose="02020603050405020304" charset="0"/>
                <a:cs typeface="Times New Roman" panose="02020603050405020304" charset="0"/>
              </a:rPr>
              <a:t> N = 512;</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const</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int</a:t>
            </a:r>
            <a:r>
              <a:rPr lang="en-US" altLang="zh-CN" sz="1200" dirty="0">
                <a:latin typeface="Times New Roman" panose="02020603050405020304" charset="0"/>
                <a:cs typeface="Times New Roman" panose="02020603050405020304" charset="0"/>
              </a:rPr>
              <a:t> M = 1024;</a:t>
            </a:r>
          </a:p>
          <a:p>
            <a:r>
              <a:rPr lang="en-US" altLang="zh-CN" sz="1200" dirty="0">
                <a:latin typeface="Times New Roman" panose="02020603050405020304" charset="0"/>
                <a:cs typeface="Times New Roman" panose="02020603050405020304" charset="0"/>
              </a:rPr>
              <a:t>  double A[N][M], B[N];</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int</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j, </a:t>
            </a:r>
            <a:r>
              <a:rPr lang="en-US" altLang="zh-CN" sz="1200" dirty="0" err="1">
                <a:latin typeface="Times New Roman" panose="02020603050405020304" charset="0"/>
                <a:cs typeface="Times New Roman" panose="02020603050405020304" charset="0"/>
              </a:rPr>
              <a:t>k,I,J,S</a:t>
            </a:r>
            <a:r>
              <a:rPr lang="en-US" altLang="zh-CN" sz="1200" dirty="0">
                <a:latin typeface="Times New Roman" panose="02020603050405020304" charset="0"/>
                <a:cs typeface="Times New Roman" panose="02020603050405020304" charset="0"/>
              </a:rPr>
              <a:t>;</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struct</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timeval</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time_start</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time_end</a:t>
            </a:r>
            <a:r>
              <a:rPr lang="en-US" altLang="zh-CN" sz="1200" dirty="0">
                <a:latin typeface="Times New Roman" panose="02020603050405020304" charset="0"/>
                <a:cs typeface="Times New Roman" panose="02020603050405020304" charset="0"/>
              </a:rPr>
              <a:t>;</a:t>
            </a:r>
          </a:p>
          <a:p>
            <a:r>
              <a:rPr lang="en-US" altLang="zh-CN" sz="1200" dirty="0">
                <a:latin typeface="Times New Roman" panose="02020603050405020304" charset="0"/>
                <a:cs typeface="Times New Roman" panose="02020603050405020304" charset="0"/>
              </a:rPr>
              <a:t>  for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 0;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&lt; N;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B[</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 rand()%10;</a:t>
            </a:r>
          </a:p>
          <a:p>
            <a:r>
              <a:rPr lang="en-US" altLang="zh-CN" sz="1200" dirty="0">
                <a:latin typeface="Times New Roman" panose="02020603050405020304" charset="0"/>
                <a:cs typeface="Times New Roman" panose="02020603050405020304" charset="0"/>
              </a:rPr>
              <a:t>    for (j = 0; j &lt; M; </a:t>
            </a:r>
            <a:r>
              <a:rPr lang="en-US" altLang="zh-CN" sz="1200" dirty="0" err="1">
                <a:latin typeface="Times New Roman" panose="02020603050405020304" charset="0"/>
                <a:cs typeface="Times New Roman" panose="02020603050405020304" charset="0"/>
              </a:rPr>
              <a:t>j++</a:t>
            </a:r>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A[</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][j] = rand()%10;</a:t>
            </a:r>
          </a:p>
          <a:p>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gettimeofday</a:t>
            </a:r>
            <a:r>
              <a:rPr lang="en-US" altLang="zh-CN" sz="1200" dirty="0">
                <a:latin typeface="Times New Roman" panose="02020603050405020304" charset="0"/>
                <a:cs typeface="Times New Roman" panose="02020603050405020304" charset="0"/>
              </a:rPr>
              <a:t>(&amp;</a:t>
            </a:r>
            <a:r>
              <a:rPr lang="en-US" altLang="zh-CN" sz="1200" dirty="0" err="1">
                <a:latin typeface="Times New Roman" panose="02020603050405020304" charset="0"/>
                <a:cs typeface="Times New Roman" panose="02020603050405020304" charset="0"/>
              </a:rPr>
              <a:t>time_start</a:t>
            </a:r>
            <a:r>
              <a:rPr lang="en-US" altLang="zh-CN" sz="1200" dirty="0">
                <a:latin typeface="Times New Roman" panose="02020603050405020304" charset="0"/>
                <a:cs typeface="Times New Roman" panose="02020603050405020304" charset="0"/>
              </a:rPr>
              <a:t>, NULL);</a:t>
            </a:r>
          </a:p>
          <a:p>
            <a:r>
              <a:rPr lang="en-US" altLang="zh-CN" sz="1200" dirty="0">
                <a:latin typeface="Times New Roman" panose="02020603050405020304" charset="0"/>
                <a:cs typeface="Times New Roman" panose="02020603050405020304" charset="0"/>
              </a:rPr>
              <a:t>  S = 8;</a:t>
            </a:r>
          </a:p>
          <a:p>
            <a:r>
              <a:rPr lang="en-US" altLang="zh-CN" sz="1200" dirty="0">
                <a:latin typeface="Times New Roman" panose="02020603050405020304" charset="0"/>
                <a:cs typeface="Times New Roman" panose="02020603050405020304" charset="0"/>
              </a:rPr>
              <a:t>  for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 0;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&lt; N;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+=S){</a:t>
            </a:r>
          </a:p>
          <a:p>
            <a:r>
              <a:rPr lang="en-US" altLang="zh-CN" sz="1200" dirty="0">
                <a:latin typeface="Times New Roman" panose="02020603050405020304" charset="0"/>
                <a:cs typeface="Times New Roman" panose="02020603050405020304" charset="0"/>
              </a:rPr>
              <a:t>    for (j = 0; j &lt; M; </a:t>
            </a:r>
            <a:r>
              <a:rPr lang="en-US" altLang="zh-CN" sz="1200" dirty="0" err="1">
                <a:latin typeface="Times New Roman" panose="02020603050405020304" charset="0"/>
                <a:cs typeface="Times New Roman" panose="02020603050405020304" charset="0"/>
              </a:rPr>
              <a:t>j++</a:t>
            </a:r>
            <a:r>
              <a:rPr lang="en-US" altLang="zh-CN" sz="1200" dirty="0">
                <a:latin typeface="Times New Roman" panose="02020603050405020304" charset="0"/>
                <a:cs typeface="Times New Roman" panose="02020603050405020304" charset="0"/>
              </a:rPr>
              <a:t>){</a:t>
            </a:r>
          </a:p>
          <a:p>
            <a:r>
              <a:rPr lang="en-US" altLang="zh-CN" sz="1200" dirty="0">
                <a:latin typeface="Times New Roman" panose="02020603050405020304" charset="0"/>
                <a:cs typeface="Times New Roman" panose="02020603050405020304" charset="0"/>
              </a:rPr>
              <a:t>      for (I = </a:t>
            </a:r>
            <a:r>
              <a:rPr lang="en-US" altLang="zh-CN" sz="1200" dirty="0" err="1">
                <a:latin typeface="Times New Roman" panose="02020603050405020304" charset="0"/>
                <a:cs typeface="Times New Roman" panose="02020603050405020304" charset="0"/>
              </a:rPr>
              <a:t>i;I</a:t>
            </a:r>
            <a:r>
              <a:rPr lang="en-US" altLang="zh-CN" sz="1200" dirty="0">
                <a:latin typeface="Times New Roman" panose="02020603050405020304" charset="0"/>
                <a:cs typeface="Times New Roman" panose="02020603050405020304" charset="0"/>
              </a:rPr>
              <a:t> &lt; MIN(</a:t>
            </a:r>
            <a:r>
              <a:rPr lang="en-US" altLang="zh-CN" sz="1200" dirty="0" err="1">
                <a:latin typeface="Times New Roman" panose="02020603050405020304" charset="0"/>
                <a:cs typeface="Times New Roman" panose="02020603050405020304" charset="0"/>
              </a:rPr>
              <a:t>i+S,N</a:t>
            </a:r>
            <a:r>
              <a:rPr lang="en-US" altLang="zh-CN" sz="1200" dirty="0">
                <a:latin typeface="Times New Roman" panose="02020603050405020304" charset="0"/>
                <a:cs typeface="Times New Roman" panose="02020603050405020304" charset="0"/>
              </a:rPr>
              <a:t>);I++){</a:t>
            </a:r>
          </a:p>
          <a:p>
            <a:r>
              <a:rPr lang="en-US" altLang="zh-CN" sz="1200" dirty="0">
                <a:latin typeface="Times New Roman" panose="02020603050405020304" charset="0"/>
                <a:cs typeface="Times New Roman" panose="02020603050405020304" charset="0"/>
              </a:rPr>
              <a:t>        B[I] = B[I] + A[I][j];</a:t>
            </a:r>
          </a:p>
          <a:p>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gettimeofday</a:t>
            </a:r>
            <a:r>
              <a:rPr lang="en-US" altLang="zh-CN" sz="1200" dirty="0">
                <a:latin typeface="Times New Roman" panose="02020603050405020304" charset="0"/>
                <a:cs typeface="Times New Roman" panose="02020603050405020304" charset="0"/>
              </a:rPr>
              <a:t>(&amp;</a:t>
            </a:r>
            <a:r>
              <a:rPr lang="en-US" altLang="zh-CN" sz="1200" dirty="0" err="1">
                <a:latin typeface="Times New Roman" panose="02020603050405020304" charset="0"/>
                <a:cs typeface="Times New Roman" panose="02020603050405020304" charset="0"/>
              </a:rPr>
              <a:t>time_end</a:t>
            </a:r>
            <a:r>
              <a:rPr lang="en-US" altLang="zh-CN" sz="1200" dirty="0">
                <a:latin typeface="Times New Roman" panose="02020603050405020304" charset="0"/>
                <a:cs typeface="Times New Roman" panose="02020603050405020304" charset="0"/>
              </a:rPr>
              <a:t>, NULL);</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printf</a:t>
            </a:r>
            <a:r>
              <a:rPr lang="en-US" altLang="zh-CN" sz="1200" dirty="0">
                <a:latin typeface="Times New Roman" panose="02020603050405020304" charset="0"/>
                <a:cs typeface="Times New Roman" panose="02020603050405020304" charset="0"/>
              </a:rPr>
              <a:t>("used time %</a:t>
            </a:r>
            <a:r>
              <a:rPr lang="en-US" altLang="zh-CN" sz="1200" dirty="0" err="1">
                <a:latin typeface="Times New Roman" panose="02020603050405020304" charset="0"/>
                <a:cs typeface="Times New Roman" panose="02020603050405020304" charset="0"/>
              </a:rPr>
              <a:t>ld</a:t>
            </a:r>
            <a:r>
              <a:rPr lang="en-US" altLang="zh-CN" sz="1200" dirty="0">
                <a:latin typeface="Times New Roman" panose="02020603050405020304" charset="0"/>
                <a:cs typeface="Times New Roman" panose="02020603050405020304" charset="0"/>
              </a:rPr>
              <a:t> us\n", </a:t>
            </a:r>
            <a:r>
              <a:rPr lang="en-US" altLang="zh-CN" sz="1200" dirty="0" err="1">
                <a:latin typeface="Times New Roman" panose="02020603050405020304" charset="0"/>
                <a:cs typeface="Times New Roman" panose="02020603050405020304" charset="0"/>
              </a:rPr>
              <a:t>time_end.tv_usec</a:t>
            </a:r>
            <a:r>
              <a:rPr lang="en-US" altLang="zh-CN" sz="1200" dirty="0">
                <a:latin typeface="Times New Roman" panose="02020603050405020304" charset="0"/>
                <a:cs typeface="Times New Roman" panose="02020603050405020304" charset="0"/>
              </a:rPr>
              <a:t> - </a:t>
            </a:r>
            <a:r>
              <a:rPr lang="en-US" altLang="zh-CN" sz="1200" dirty="0" err="1">
                <a:latin typeface="Times New Roman" panose="02020603050405020304" charset="0"/>
                <a:cs typeface="Times New Roman" panose="02020603050405020304" charset="0"/>
              </a:rPr>
              <a:t>time_start.tv_usec</a:t>
            </a:r>
            <a:r>
              <a:rPr lang="en-US" altLang="zh-CN" sz="1200" dirty="0">
                <a:latin typeface="Times New Roman" panose="02020603050405020304" charset="0"/>
                <a:cs typeface="Times New Roman" panose="02020603050405020304" charset="0"/>
              </a:rPr>
              <a:t>);</a:t>
            </a:r>
          </a:p>
          <a:p>
            <a:r>
              <a:rPr lang="en-US" altLang="zh-CN" sz="1200" dirty="0">
                <a:latin typeface="Times New Roman" panose="02020603050405020304" charset="0"/>
                <a:cs typeface="Times New Roman" panose="02020603050405020304" charset="0"/>
              </a:rPr>
              <a:t>}</a:t>
            </a:r>
          </a:p>
        </p:txBody>
      </p:sp>
      <p:grpSp>
        <p:nvGrpSpPr>
          <p:cNvPr id="10" name="组合 9"/>
          <p:cNvGrpSpPr/>
          <p:nvPr/>
        </p:nvGrpSpPr>
        <p:grpSpPr>
          <a:xfrm>
            <a:off x="4146755" y="3920083"/>
            <a:ext cx="944599" cy="445631"/>
            <a:chOff x="4927716" y="2985512"/>
            <a:chExt cx="944599" cy="445631"/>
          </a:xfrm>
        </p:grpSpPr>
        <p:sp>
          <p:nvSpPr>
            <p:cNvPr id="11" name="右箭头 10"/>
            <p:cNvSpPr/>
            <p:nvPr/>
          </p:nvSpPr>
          <p:spPr>
            <a:xfrm>
              <a:off x="5020772" y="3235200"/>
              <a:ext cx="783771" cy="195943"/>
            </a:xfrm>
            <a:prstGeom prst="rightArrow">
              <a:avLst/>
            </a:prstGeom>
            <a:solidFill>
              <a:srgbClr val="3A4795"/>
            </a:solidFill>
            <a:ln>
              <a:solidFill>
                <a:srgbClr val="3A4795"/>
              </a:solidFill>
            </a:ln>
          </p:spPr>
          <p:txBody>
            <a:bodyPr wrap="square" lIns="108849" tIns="54424" rIns="108849" bIns="54424" rtlCol="0" anchor="ctr">
              <a:spAutoFit/>
            </a:bodyPr>
            <a:lstStyle/>
            <a:p>
              <a:pPr marL="285750" indent="-285750" algn="ctr">
                <a:lnSpc>
                  <a:spcPct val="150000"/>
                </a:lnSpc>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4927716" y="2985512"/>
              <a:ext cx="944599" cy="306705"/>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循环分块</a:t>
              </a:r>
            </a:p>
          </p:txBody>
        </p:sp>
      </p:grpSp>
      <p:graphicFrame>
        <p:nvGraphicFramePr>
          <p:cNvPr id="14" name="图表 13"/>
          <p:cNvGraphicFramePr/>
          <p:nvPr>
            <p:extLst>
              <p:ext uri="{D42A27DB-BD31-4B8C-83A1-F6EECF244321}">
                <p14:modId xmlns:p14="http://schemas.microsoft.com/office/powerpoint/2010/main" val="1108349040"/>
              </p:ext>
            </p:extLst>
          </p:nvPr>
        </p:nvGraphicFramePr>
        <p:xfrm>
          <a:off x="9525278" y="3029736"/>
          <a:ext cx="2464271" cy="267195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2475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0180" y="333321"/>
            <a:ext cx="3447622" cy="398780"/>
          </a:xfrm>
          <a:prstGeom prst="rect">
            <a:avLst/>
          </a:prstGeom>
          <a:noFill/>
        </p:spPr>
        <p:txBody>
          <a:bodyPr wrap="square" rtlCol="0" anchor="ctr">
            <a:spAutoFit/>
          </a:bodyPr>
          <a:lstStyle/>
          <a:p>
            <a:pPr marR="0" indent="0" defTabSz="914400" fontAlgn="auto">
              <a:lnSpc>
                <a:spcPct val="100000"/>
              </a:lnSpc>
              <a:spcBef>
                <a:spcPts val="0"/>
              </a:spcBef>
              <a:spcAft>
                <a:spcPts val="0"/>
              </a:spcAft>
              <a:buClrTx/>
              <a:buSzTx/>
              <a:buFontTx/>
              <a:buNone/>
              <a:defRPr/>
            </a:pPr>
            <a:r>
              <a:rPr kumimoji="0" lang="zh-CN" altLang="en-US" sz="2000" b="1" i="0" kern="1200" cap="none" spc="0" normalizeH="0" baseline="0" noProof="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循环分块</a:t>
            </a:r>
          </a:p>
        </p:txBody>
      </p:sp>
      <p:sp>
        <p:nvSpPr>
          <p:cNvPr id="2" name="矩形 1"/>
          <p:cNvSpPr/>
          <p:nvPr/>
        </p:nvSpPr>
        <p:spPr>
          <a:xfrm>
            <a:off x="346939" y="1222419"/>
            <a:ext cx="7599633" cy="377411"/>
          </a:xfrm>
          <a:prstGeom prst="rect">
            <a:avLst/>
          </a:prstGeom>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编译器版本：</a:t>
            </a:r>
            <a:r>
              <a:rPr lang="en-US" altLang="zh-CN" sz="1400" dirty="0">
                <a:latin typeface="微软雅黑" panose="020B0503020204020204" pitchFamily="34" charset="-122"/>
                <a:ea typeface="微软雅黑" panose="020B0503020204020204" pitchFamily="34" charset="-122"/>
              </a:rPr>
              <a:t>llvm-13</a:t>
            </a:r>
            <a:endParaRPr lang="zh-CN" altLang="en-US" sz="1400" dirty="0">
              <a:latin typeface="微软雅黑" panose="020B0503020204020204" pitchFamily="34" charset="-122"/>
              <a:ea typeface="微软雅黑" panose="020B0503020204020204" pitchFamily="34" charset="-122"/>
            </a:endParaRPr>
          </a:p>
        </p:txBody>
      </p:sp>
      <p:sp>
        <p:nvSpPr>
          <p:cNvPr id="4" name="矩形 3"/>
          <p:cNvSpPr/>
          <p:nvPr/>
        </p:nvSpPr>
        <p:spPr>
          <a:xfrm>
            <a:off x="627211" y="2269155"/>
            <a:ext cx="3744684" cy="4524315"/>
          </a:xfrm>
          <a:prstGeom prst="rect">
            <a:avLst/>
          </a:prstGeom>
          <a:ln>
            <a:solidFill>
              <a:srgbClr val="3A4795"/>
            </a:solidFill>
          </a:ln>
        </p:spPr>
        <p:txBody>
          <a:bodyPr wrap="square">
            <a:spAutoFit/>
          </a:bodyPr>
          <a:lstStyle/>
          <a:p>
            <a:r>
              <a:rPr lang="en-US" altLang="zh-CN" sz="1200" dirty="0">
                <a:latin typeface="Times New Roman" panose="02020603050405020304" charset="0"/>
                <a:cs typeface="Times New Roman" panose="02020603050405020304" charset="0"/>
              </a:rPr>
              <a:t>#include &lt;</a:t>
            </a:r>
            <a:r>
              <a:rPr lang="en-US" altLang="zh-CN" sz="1200" dirty="0" err="1">
                <a:latin typeface="Times New Roman" panose="02020603050405020304" charset="0"/>
                <a:cs typeface="Times New Roman" panose="02020603050405020304" charset="0"/>
              </a:rPr>
              <a:t>stdio.h</a:t>
            </a:r>
            <a:r>
              <a:rPr lang="en-US" altLang="zh-CN" sz="1200" dirty="0">
                <a:latin typeface="Times New Roman" panose="02020603050405020304" charset="0"/>
                <a:cs typeface="Times New Roman" panose="02020603050405020304" charset="0"/>
              </a:rPr>
              <a:t>&gt;</a:t>
            </a:r>
          </a:p>
          <a:p>
            <a:r>
              <a:rPr lang="en-US" altLang="zh-CN" sz="1200" dirty="0">
                <a:latin typeface="Times New Roman" panose="02020603050405020304" charset="0"/>
                <a:cs typeface="Times New Roman" panose="02020603050405020304" charset="0"/>
              </a:rPr>
              <a:t>#include &lt;</a:t>
            </a:r>
            <a:r>
              <a:rPr lang="en-US" altLang="zh-CN" sz="1200" dirty="0" err="1">
                <a:latin typeface="Times New Roman" panose="02020603050405020304" charset="0"/>
                <a:cs typeface="Times New Roman" panose="02020603050405020304" charset="0"/>
              </a:rPr>
              <a:t>stdlib.h</a:t>
            </a:r>
            <a:r>
              <a:rPr lang="en-US" altLang="zh-CN" sz="1200" dirty="0">
                <a:latin typeface="Times New Roman" panose="02020603050405020304" charset="0"/>
                <a:cs typeface="Times New Roman" panose="02020603050405020304" charset="0"/>
              </a:rPr>
              <a:t>&gt;</a:t>
            </a:r>
          </a:p>
          <a:p>
            <a:r>
              <a:rPr lang="en-US" altLang="zh-CN" sz="1200" dirty="0">
                <a:latin typeface="Times New Roman" panose="02020603050405020304" charset="0"/>
                <a:cs typeface="Times New Roman" panose="02020603050405020304" charset="0"/>
              </a:rPr>
              <a:t>#include &lt;sys/</a:t>
            </a:r>
            <a:r>
              <a:rPr lang="en-US" altLang="zh-CN" sz="1200" dirty="0" err="1">
                <a:latin typeface="Times New Roman" panose="02020603050405020304" charset="0"/>
                <a:cs typeface="Times New Roman" panose="02020603050405020304" charset="0"/>
              </a:rPr>
              <a:t>time.h</a:t>
            </a:r>
            <a:r>
              <a:rPr lang="en-US" altLang="zh-CN" sz="1200" dirty="0">
                <a:latin typeface="Times New Roman" panose="02020603050405020304" charset="0"/>
                <a:cs typeface="Times New Roman" panose="02020603050405020304" charset="0"/>
              </a:rPr>
              <a:t>&gt;</a:t>
            </a:r>
          </a:p>
          <a:p>
            <a:r>
              <a:rPr lang="en-US" altLang="zh-CN" sz="1200" dirty="0" err="1">
                <a:latin typeface="Times New Roman" panose="02020603050405020304" charset="0"/>
                <a:cs typeface="Times New Roman" panose="02020603050405020304" charset="0"/>
              </a:rPr>
              <a:t>int</a:t>
            </a:r>
            <a:r>
              <a:rPr lang="en-US" altLang="zh-CN" sz="1200" dirty="0">
                <a:latin typeface="Times New Roman" panose="02020603050405020304" charset="0"/>
                <a:cs typeface="Times New Roman" panose="02020603050405020304" charset="0"/>
              </a:rPr>
              <a:t> main() {</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const</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int</a:t>
            </a:r>
            <a:r>
              <a:rPr lang="en-US" altLang="zh-CN" sz="1200" dirty="0">
                <a:latin typeface="Times New Roman" panose="02020603050405020304" charset="0"/>
                <a:cs typeface="Times New Roman" panose="02020603050405020304" charset="0"/>
              </a:rPr>
              <a:t> N = 256;</a:t>
            </a:r>
          </a:p>
          <a:p>
            <a:r>
              <a:rPr lang="en-US" altLang="zh-CN" sz="1200" dirty="0">
                <a:latin typeface="Times New Roman" panose="02020603050405020304" charset="0"/>
                <a:cs typeface="Times New Roman" panose="02020603050405020304" charset="0"/>
              </a:rPr>
              <a:t>  double A[N][N], B[N][N], C[N][N];</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int</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j, k;</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struct</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timeval</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time_start</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time_end</a:t>
            </a:r>
            <a:r>
              <a:rPr lang="en-US" altLang="zh-CN" sz="1200" dirty="0">
                <a:latin typeface="Times New Roman" panose="02020603050405020304" charset="0"/>
                <a:cs typeface="Times New Roman" panose="02020603050405020304" charset="0"/>
              </a:rPr>
              <a:t>;</a:t>
            </a:r>
          </a:p>
          <a:p>
            <a:r>
              <a:rPr lang="en-US" altLang="zh-CN" sz="1200" dirty="0">
                <a:latin typeface="Times New Roman" panose="02020603050405020304" charset="0"/>
                <a:cs typeface="Times New Roman" panose="02020603050405020304" charset="0"/>
              </a:rPr>
              <a:t>  for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 0;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&lt; N;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for (j = 0; j &lt; N; </a:t>
            </a:r>
            <a:r>
              <a:rPr lang="en-US" altLang="zh-CN" sz="1200" dirty="0" err="1">
                <a:latin typeface="Times New Roman" panose="02020603050405020304" charset="0"/>
                <a:cs typeface="Times New Roman" panose="02020603050405020304" charset="0"/>
              </a:rPr>
              <a:t>j++</a:t>
            </a:r>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A[</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][j] = rand()%10;</a:t>
            </a:r>
          </a:p>
          <a:p>
            <a:r>
              <a:rPr lang="en-US" altLang="zh-CN" sz="1200" dirty="0">
                <a:latin typeface="Times New Roman" panose="02020603050405020304" charset="0"/>
                <a:cs typeface="Times New Roman" panose="02020603050405020304" charset="0"/>
              </a:rPr>
              <a:t>      B[</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][j] = rand()%10;</a:t>
            </a:r>
          </a:p>
          <a:p>
            <a:r>
              <a:rPr lang="en-US" altLang="zh-CN" sz="1200" dirty="0">
                <a:latin typeface="Times New Roman" panose="02020603050405020304" charset="0"/>
                <a:cs typeface="Times New Roman" panose="02020603050405020304" charset="0"/>
              </a:rPr>
              <a:t>      C[</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][j] = rand()%10;</a:t>
            </a:r>
          </a:p>
          <a:p>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gettimeofday</a:t>
            </a:r>
            <a:r>
              <a:rPr lang="en-US" altLang="zh-CN" sz="1200" dirty="0">
                <a:latin typeface="Times New Roman" panose="02020603050405020304" charset="0"/>
                <a:cs typeface="Times New Roman" panose="02020603050405020304" charset="0"/>
              </a:rPr>
              <a:t>(&amp;</a:t>
            </a:r>
            <a:r>
              <a:rPr lang="en-US" altLang="zh-CN" sz="1200" dirty="0" err="1">
                <a:latin typeface="Times New Roman" panose="02020603050405020304" charset="0"/>
                <a:cs typeface="Times New Roman" panose="02020603050405020304" charset="0"/>
              </a:rPr>
              <a:t>time_start</a:t>
            </a:r>
            <a:r>
              <a:rPr lang="en-US" altLang="zh-CN" sz="1200" dirty="0">
                <a:latin typeface="Times New Roman" panose="02020603050405020304" charset="0"/>
                <a:cs typeface="Times New Roman" panose="02020603050405020304" charset="0"/>
              </a:rPr>
              <a:t>, NULL);</a:t>
            </a:r>
          </a:p>
          <a:p>
            <a:r>
              <a:rPr lang="en-US" altLang="zh-CN" sz="1200" dirty="0">
                <a:latin typeface="Times New Roman" panose="02020603050405020304" charset="0"/>
                <a:cs typeface="Times New Roman" panose="02020603050405020304" charset="0"/>
              </a:rPr>
              <a:t>  for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 0;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&lt; N;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a:t>
            </a:r>
          </a:p>
          <a:p>
            <a:r>
              <a:rPr lang="en-US" altLang="zh-CN" sz="1200" dirty="0">
                <a:latin typeface="Times New Roman" panose="02020603050405020304" charset="0"/>
                <a:cs typeface="Times New Roman" panose="02020603050405020304" charset="0"/>
              </a:rPr>
              <a:t>    for (j = 0; j &lt; N; </a:t>
            </a:r>
            <a:r>
              <a:rPr lang="en-US" altLang="zh-CN" sz="1200" dirty="0" err="1">
                <a:latin typeface="Times New Roman" panose="02020603050405020304" charset="0"/>
                <a:cs typeface="Times New Roman" panose="02020603050405020304" charset="0"/>
              </a:rPr>
              <a:t>j++</a:t>
            </a:r>
            <a:r>
              <a:rPr lang="en-US" altLang="zh-CN" sz="1200" dirty="0">
                <a:latin typeface="Times New Roman" panose="02020603050405020304" charset="0"/>
                <a:cs typeface="Times New Roman" panose="02020603050405020304" charset="0"/>
              </a:rPr>
              <a:t>)</a:t>
            </a:r>
          </a:p>
          <a:p>
            <a:r>
              <a:rPr lang="en-US" altLang="zh-CN" sz="1200" dirty="0">
                <a:latin typeface="Times New Roman" panose="02020603050405020304" charset="0"/>
                <a:cs typeface="Times New Roman" panose="02020603050405020304" charset="0"/>
              </a:rPr>
              <a:t>      for (k = 0; k &lt; N; k++)</a:t>
            </a:r>
          </a:p>
          <a:p>
            <a:r>
              <a:rPr lang="en-US" altLang="zh-CN" sz="1200" dirty="0">
                <a:latin typeface="Times New Roman" panose="02020603050405020304" charset="0"/>
                <a:cs typeface="Times New Roman" panose="02020603050405020304" charset="0"/>
              </a:rPr>
              <a:t>        C[</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][j] = C[</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][j] + A[</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][k] * B[k][j];//</a:t>
            </a:r>
            <a:r>
              <a:rPr lang="zh-CN" altLang="en-US" sz="1200" dirty="0">
                <a:latin typeface="Times New Roman" panose="02020603050405020304" charset="0"/>
                <a:cs typeface="Times New Roman" panose="02020603050405020304" charset="0"/>
              </a:rPr>
              <a:t>语句</a:t>
            </a:r>
            <a:r>
              <a:rPr lang="en-US" altLang="zh-CN" sz="1200" dirty="0">
                <a:latin typeface="Times New Roman" panose="02020603050405020304" charset="0"/>
                <a:cs typeface="Times New Roman" panose="02020603050405020304" charset="0"/>
              </a:rPr>
              <a:t>S</a:t>
            </a:r>
          </a:p>
          <a:p>
            <a:r>
              <a:rPr lang="en-US" altLang="zh-CN" sz="1200" dirty="0" err="1">
                <a:latin typeface="Times New Roman" panose="02020603050405020304" charset="0"/>
                <a:cs typeface="Times New Roman" panose="02020603050405020304" charset="0"/>
              </a:rPr>
              <a:t>gettimeofday</a:t>
            </a:r>
            <a:r>
              <a:rPr lang="en-US" altLang="zh-CN" sz="1200" dirty="0">
                <a:latin typeface="Times New Roman" panose="02020603050405020304" charset="0"/>
                <a:cs typeface="Times New Roman" panose="02020603050405020304" charset="0"/>
              </a:rPr>
              <a:t>(&amp;</a:t>
            </a:r>
            <a:r>
              <a:rPr lang="en-US" altLang="zh-CN" sz="1200" dirty="0" err="1">
                <a:latin typeface="Times New Roman" panose="02020603050405020304" charset="0"/>
                <a:cs typeface="Times New Roman" panose="02020603050405020304" charset="0"/>
              </a:rPr>
              <a:t>time_end</a:t>
            </a:r>
            <a:r>
              <a:rPr lang="en-US" altLang="zh-CN" sz="1200" dirty="0">
                <a:latin typeface="Times New Roman" panose="02020603050405020304" charset="0"/>
                <a:cs typeface="Times New Roman" panose="02020603050405020304" charset="0"/>
              </a:rPr>
              <a:t>, NULL);</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printf</a:t>
            </a:r>
            <a:r>
              <a:rPr lang="en-US" altLang="zh-CN" sz="1200" dirty="0">
                <a:latin typeface="Times New Roman" panose="02020603050405020304" charset="0"/>
                <a:cs typeface="Times New Roman" panose="02020603050405020304" charset="0"/>
              </a:rPr>
              <a:t>("used time %</a:t>
            </a:r>
            <a:r>
              <a:rPr lang="en-US" altLang="zh-CN" sz="1200" dirty="0" err="1">
                <a:latin typeface="Times New Roman" panose="02020603050405020304" charset="0"/>
                <a:cs typeface="Times New Roman" panose="02020603050405020304" charset="0"/>
              </a:rPr>
              <a:t>ld</a:t>
            </a:r>
            <a:r>
              <a:rPr lang="en-US" altLang="zh-CN" sz="1200" dirty="0">
                <a:latin typeface="Times New Roman" panose="02020603050405020304" charset="0"/>
                <a:cs typeface="Times New Roman" panose="02020603050405020304" charset="0"/>
              </a:rPr>
              <a:t> us\n", </a:t>
            </a:r>
            <a:r>
              <a:rPr lang="en-US" altLang="zh-CN" sz="1200" dirty="0" err="1">
                <a:latin typeface="Times New Roman" panose="02020603050405020304" charset="0"/>
                <a:cs typeface="Times New Roman" panose="02020603050405020304" charset="0"/>
              </a:rPr>
              <a:t>time_end.tv_usec</a:t>
            </a:r>
            <a:r>
              <a:rPr lang="en-US" altLang="zh-CN" sz="1200" dirty="0">
                <a:latin typeface="Times New Roman" panose="02020603050405020304" charset="0"/>
                <a:cs typeface="Times New Roman" panose="02020603050405020304" charset="0"/>
              </a:rPr>
              <a:t> - </a:t>
            </a:r>
            <a:r>
              <a:rPr lang="en-US" altLang="zh-CN" sz="1200" dirty="0" err="1">
                <a:latin typeface="Times New Roman" panose="02020603050405020304" charset="0"/>
                <a:cs typeface="Times New Roman" panose="02020603050405020304" charset="0"/>
              </a:rPr>
              <a:t>time_start.tv_usec</a:t>
            </a:r>
            <a:r>
              <a:rPr lang="en-US" altLang="zh-CN" sz="1200" dirty="0">
                <a:latin typeface="Times New Roman" panose="02020603050405020304" charset="0"/>
                <a:cs typeface="Times New Roman" panose="02020603050405020304" charset="0"/>
              </a:rPr>
              <a:t>);</a:t>
            </a:r>
          </a:p>
          <a:p>
            <a:r>
              <a:rPr lang="en-US" altLang="zh-CN" sz="1200" dirty="0">
                <a:latin typeface="Times New Roman" panose="02020603050405020304" charset="0"/>
                <a:cs typeface="Times New Roman" panose="02020603050405020304" charset="0"/>
              </a:rPr>
              <a:t>}</a:t>
            </a:r>
          </a:p>
        </p:txBody>
      </p:sp>
      <p:sp>
        <p:nvSpPr>
          <p:cNvPr id="6" name="文本框 5"/>
          <p:cNvSpPr txBox="1"/>
          <p:nvPr/>
        </p:nvSpPr>
        <p:spPr>
          <a:xfrm>
            <a:off x="50180" y="914347"/>
            <a:ext cx="2146245" cy="418191"/>
          </a:xfrm>
          <a:prstGeom prst="rect">
            <a:avLst/>
          </a:prstGeom>
          <a:noFill/>
          <a:ln w="9525">
            <a:noFill/>
          </a:ln>
        </p:spPr>
        <p:txBody>
          <a:bodyPr wrap="square">
            <a:spAutoFit/>
          </a:bodyPr>
          <a:lstStyle/>
          <a:p>
            <a:pPr marL="285750" indent="-285750">
              <a:lnSpc>
                <a:spcPct val="150000"/>
              </a:lnSpc>
              <a:buFont typeface="Arial" panose="020B0604020202020204" pitchFamily="34" charset="0"/>
              <a:buChar char="•"/>
              <a:defRPr/>
            </a:pPr>
            <a:r>
              <a:rPr lang="zh-CN" altLang="en-US" sz="1600" b="1" dirty="0">
                <a:solidFill>
                  <a:prstClr val="black"/>
                </a:solidFill>
                <a:latin typeface="微软雅黑" panose="020B0503020204020204" pitchFamily="34" charset="-122"/>
                <a:ea typeface="微软雅黑" panose="020B0503020204020204" pitchFamily="34" charset="-122"/>
                <a:cs typeface="Times New Roman" panose="02020603050405020304" charset="0"/>
              </a:rPr>
              <a:t>优化效果</a:t>
            </a:r>
            <a:endParaRPr kumimoji="0" lang="en-US" sz="1600" b="1" i="0" kern="1200" cap="none" spc="0" normalizeH="0" baseline="0" noProof="0" dirty="0">
              <a:solidFill>
                <a:prstClr val="black"/>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7" name="矩形 6"/>
          <p:cNvSpPr/>
          <p:nvPr/>
        </p:nvSpPr>
        <p:spPr>
          <a:xfrm>
            <a:off x="5913411" y="1161159"/>
            <a:ext cx="3417876" cy="5632311"/>
          </a:xfrm>
          <a:prstGeom prst="rect">
            <a:avLst/>
          </a:prstGeom>
          <a:ln>
            <a:solidFill>
              <a:srgbClr val="3A4795"/>
            </a:solidFill>
          </a:ln>
        </p:spPr>
        <p:txBody>
          <a:bodyPr wrap="square">
            <a:spAutoFit/>
          </a:bodyPr>
          <a:lstStyle/>
          <a:p>
            <a:r>
              <a:rPr lang="en-US" altLang="zh-CN" sz="1200" dirty="0">
                <a:latin typeface="Times New Roman" panose="02020603050405020304" charset="0"/>
                <a:cs typeface="Times New Roman" panose="02020603050405020304" charset="0"/>
              </a:rPr>
              <a:t>#include &lt;</a:t>
            </a:r>
            <a:r>
              <a:rPr lang="en-US" altLang="zh-CN" sz="1200" dirty="0" err="1">
                <a:latin typeface="Times New Roman" panose="02020603050405020304" charset="0"/>
                <a:cs typeface="Times New Roman" panose="02020603050405020304" charset="0"/>
              </a:rPr>
              <a:t>stdio.h</a:t>
            </a:r>
            <a:r>
              <a:rPr lang="en-US" altLang="zh-CN" sz="1200" dirty="0">
                <a:latin typeface="Times New Roman" panose="02020603050405020304" charset="0"/>
                <a:cs typeface="Times New Roman" panose="02020603050405020304" charset="0"/>
              </a:rPr>
              <a:t>&gt;</a:t>
            </a:r>
          </a:p>
          <a:p>
            <a:r>
              <a:rPr lang="en-US" altLang="zh-CN" sz="1200" dirty="0">
                <a:latin typeface="Times New Roman" panose="02020603050405020304" charset="0"/>
                <a:cs typeface="Times New Roman" panose="02020603050405020304" charset="0"/>
              </a:rPr>
              <a:t>#include &lt;</a:t>
            </a:r>
            <a:r>
              <a:rPr lang="en-US" altLang="zh-CN" sz="1200" dirty="0" err="1">
                <a:latin typeface="Times New Roman" panose="02020603050405020304" charset="0"/>
                <a:cs typeface="Times New Roman" panose="02020603050405020304" charset="0"/>
              </a:rPr>
              <a:t>stdlib.h</a:t>
            </a:r>
            <a:r>
              <a:rPr lang="en-US" altLang="zh-CN" sz="1200" dirty="0">
                <a:latin typeface="Times New Roman" panose="02020603050405020304" charset="0"/>
                <a:cs typeface="Times New Roman" panose="02020603050405020304" charset="0"/>
              </a:rPr>
              <a:t>&gt;</a:t>
            </a:r>
          </a:p>
          <a:p>
            <a:r>
              <a:rPr lang="en-US" altLang="zh-CN" sz="1200" dirty="0">
                <a:latin typeface="Times New Roman" panose="02020603050405020304" charset="0"/>
                <a:cs typeface="Times New Roman" panose="02020603050405020304" charset="0"/>
              </a:rPr>
              <a:t>#include &lt;sys/</a:t>
            </a:r>
            <a:r>
              <a:rPr lang="en-US" altLang="zh-CN" sz="1200" dirty="0" err="1">
                <a:latin typeface="Times New Roman" panose="02020603050405020304" charset="0"/>
                <a:cs typeface="Times New Roman" panose="02020603050405020304" charset="0"/>
              </a:rPr>
              <a:t>time.h</a:t>
            </a:r>
            <a:r>
              <a:rPr lang="en-US" altLang="zh-CN" sz="1200" dirty="0">
                <a:latin typeface="Times New Roman" panose="02020603050405020304" charset="0"/>
                <a:cs typeface="Times New Roman" panose="02020603050405020304" charset="0"/>
              </a:rPr>
              <a:t>&gt;</a:t>
            </a:r>
          </a:p>
          <a:p>
            <a:r>
              <a:rPr lang="en-US" altLang="zh-CN" sz="1200" dirty="0">
                <a:latin typeface="Times New Roman" panose="02020603050405020304" charset="0"/>
                <a:cs typeface="Times New Roman" panose="02020603050405020304" charset="0"/>
              </a:rPr>
              <a:t>#define MIN(</a:t>
            </a:r>
            <a:r>
              <a:rPr lang="en-US" altLang="zh-CN" sz="1200" dirty="0" err="1">
                <a:latin typeface="Times New Roman" panose="02020603050405020304" charset="0"/>
                <a:cs typeface="Times New Roman" panose="02020603050405020304" charset="0"/>
              </a:rPr>
              <a:t>i,j</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)&lt;(j))?(</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):(j))</a:t>
            </a:r>
          </a:p>
          <a:p>
            <a:r>
              <a:rPr lang="en-US" altLang="zh-CN" sz="1200" dirty="0" err="1">
                <a:latin typeface="Times New Roman" panose="02020603050405020304" charset="0"/>
                <a:cs typeface="Times New Roman" panose="02020603050405020304" charset="0"/>
              </a:rPr>
              <a:t>int</a:t>
            </a:r>
            <a:r>
              <a:rPr lang="en-US" altLang="zh-CN" sz="1200" dirty="0">
                <a:latin typeface="Times New Roman" panose="02020603050405020304" charset="0"/>
                <a:cs typeface="Times New Roman" panose="02020603050405020304" charset="0"/>
              </a:rPr>
              <a:t> main() {</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const</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int</a:t>
            </a:r>
            <a:r>
              <a:rPr lang="en-US" altLang="zh-CN" sz="1200" dirty="0">
                <a:latin typeface="Times New Roman" panose="02020603050405020304" charset="0"/>
                <a:cs typeface="Times New Roman" panose="02020603050405020304" charset="0"/>
              </a:rPr>
              <a:t> N = 256;</a:t>
            </a:r>
          </a:p>
          <a:p>
            <a:r>
              <a:rPr lang="en-US" altLang="zh-CN" sz="1200" dirty="0">
                <a:latin typeface="Times New Roman" panose="02020603050405020304" charset="0"/>
                <a:cs typeface="Times New Roman" panose="02020603050405020304" charset="0"/>
              </a:rPr>
              <a:t>  double A[N][N], B[N][N], C[N][N];</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int</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j, </a:t>
            </a:r>
            <a:r>
              <a:rPr lang="en-US" altLang="zh-CN" sz="1200" dirty="0" err="1">
                <a:latin typeface="Times New Roman" panose="02020603050405020304" charset="0"/>
                <a:cs typeface="Times New Roman" panose="02020603050405020304" charset="0"/>
              </a:rPr>
              <a:t>k,I,J,K</a:t>
            </a:r>
            <a:r>
              <a:rPr lang="en-US" altLang="zh-CN" sz="1200" dirty="0">
                <a:latin typeface="Times New Roman" panose="02020603050405020304" charset="0"/>
                <a:cs typeface="Times New Roman" panose="02020603050405020304" charset="0"/>
              </a:rPr>
              <a:t>;</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struct</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timeval</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time_start</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time_end</a:t>
            </a:r>
            <a:r>
              <a:rPr lang="en-US" altLang="zh-CN" sz="1200" dirty="0">
                <a:latin typeface="Times New Roman" panose="02020603050405020304" charset="0"/>
                <a:cs typeface="Times New Roman" panose="02020603050405020304" charset="0"/>
              </a:rPr>
              <a:t>;</a:t>
            </a:r>
          </a:p>
          <a:p>
            <a:r>
              <a:rPr lang="en-US" altLang="zh-CN" sz="1200" dirty="0">
                <a:latin typeface="Times New Roman" panose="02020603050405020304" charset="0"/>
                <a:cs typeface="Times New Roman" panose="02020603050405020304" charset="0"/>
              </a:rPr>
              <a:t>  for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 0;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&lt; N;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for (j = 0; j &lt; N; </a:t>
            </a:r>
            <a:r>
              <a:rPr lang="en-US" altLang="zh-CN" sz="1200" dirty="0" err="1">
                <a:latin typeface="Times New Roman" panose="02020603050405020304" charset="0"/>
                <a:cs typeface="Times New Roman" panose="02020603050405020304" charset="0"/>
              </a:rPr>
              <a:t>j++</a:t>
            </a:r>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A[</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][j] = rand()%10;</a:t>
            </a:r>
          </a:p>
          <a:p>
            <a:r>
              <a:rPr lang="en-US" altLang="zh-CN" sz="1200" dirty="0">
                <a:latin typeface="Times New Roman" panose="02020603050405020304" charset="0"/>
                <a:cs typeface="Times New Roman" panose="02020603050405020304" charset="0"/>
              </a:rPr>
              <a:t>      B[</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][j] = rand()%10;</a:t>
            </a:r>
          </a:p>
          <a:p>
            <a:r>
              <a:rPr lang="en-US" altLang="zh-CN" sz="1200" dirty="0">
                <a:latin typeface="Times New Roman" panose="02020603050405020304" charset="0"/>
                <a:cs typeface="Times New Roman" panose="02020603050405020304" charset="0"/>
              </a:rPr>
              <a:t>      C[</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][j] = rand()%10;</a:t>
            </a:r>
          </a:p>
          <a:p>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int</a:t>
            </a:r>
            <a:r>
              <a:rPr lang="en-US" altLang="zh-CN" sz="1200" dirty="0">
                <a:latin typeface="Times New Roman" panose="02020603050405020304" charset="0"/>
                <a:cs typeface="Times New Roman" panose="02020603050405020304" charset="0"/>
              </a:rPr>
              <a:t> S = 4;</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gettimeofday</a:t>
            </a:r>
            <a:r>
              <a:rPr lang="en-US" altLang="zh-CN" sz="1200" dirty="0">
                <a:latin typeface="Times New Roman" panose="02020603050405020304" charset="0"/>
                <a:cs typeface="Times New Roman" panose="02020603050405020304" charset="0"/>
              </a:rPr>
              <a:t>(&amp;</a:t>
            </a:r>
            <a:r>
              <a:rPr lang="en-US" altLang="zh-CN" sz="1200" dirty="0" err="1">
                <a:latin typeface="Times New Roman" panose="02020603050405020304" charset="0"/>
                <a:cs typeface="Times New Roman" panose="02020603050405020304" charset="0"/>
              </a:rPr>
              <a:t>time_start</a:t>
            </a:r>
            <a:r>
              <a:rPr lang="en-US" altLang="zh-CN" sz="1200" dirty="0">
                <a:latin typeface="Times New Roman" panose="02020603050405020304" charset="0"/>
                <a:cs typeface="Times New Roman" panose="02020603050405020304" charset="0"/>
              </a:rPr>
              <a:t>, NULL);</a:t>
            </a:r>
          </a:p>
          <a:p>
            <a:r>
              <a:rPr lang="en-US" altLang="zh-CN" sz="1200" dirty="0">
                <a:latin typeface="Times New Roman" panose="02020603050405020304" charset="0"/>
                <a:cs typeface="Times New Roman" panose="02020603050405020304" charset="0"/>
              </a:rPr>
              <a:t>  for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 0;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&lt; N;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 S)</a:t>
            </a:r>
          </a:p>
          <a:p>
            <a:r>
              <a:rPr lang="en-US" altLang="zh-CN" sz="1200" dirty="0">
                <a:latin typeface="Times New Roman" panose="02020603050405020304" charset="0"/>
                <a:cs typeface="Times New Roman" panose="02020603050405020304" charset="0"/>
              </a:rPr>
              <a:t>    for (j = 0; j &lt; N; j+=S)</a:t>
            </a:r>
          </a:p>
          <a:p>
            <a:r>
              <a:rPr lang="en-US" altLang="zh-CN" sz="1200" dirty="0">
                <a:latin typeface="Times New Roman" panose="02020603050405020304" charset="0"/>
                <a:cs typeface="Times New Roman" panose="02020603050405020304" charset="0"/>
              </a:rPr>
              <a:t>      for (k = 0; k &lt; N; k+=S)</a:t>
            </a:r>
          </a:p>
          <a:p>
            <a:r>
              <a:rPr lang="en-US" altLang="zh-CN" sz="1200" dirty="0">
                <a:latin typeface="Times New Roman" panose="02020603050405020304" charset="0"/>
                <a:cs typeface="Times New Roman" panose="02020603050405020304" charset="0"/>
              </a:rPr>
              <a:t>        for (I =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I &lt; MIN(</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 S, N); I++)</a:t>
            </a:r>
          </a:p>
          <a:p>
            <a:r>
              <a:rPr lang="en-US" altLang="zh-CN" sz="1200" dirty="0">
                <a:latin typeface="Times New Roman" panose="02020603050405020304" charset="0"/>
                <a:cs typeface="Times New Roman" panose="02020603050405020304" charset="0"/>
              </a:rPr>
              <a:t>          for (J = j; J &lt; MIN(j + S , N); J++)</a:t>
            </a:r>
          </a:p>
          <a:p>
            <a:r>
              <a:rPr lang="en-US" altLang="zh-CN" sz="1200" dirty="0">
                <a:latin typeface="Times New Roman" panose="02020603050405020304" charset="0"/>
                <a:cs typeface="Times New Roman" panose="02020603050405020304" charset="0"/>
              </a:rPr>
              <a:t>            for (K = k; K &lt; MIN(k + S, N); K++)</a:t>
            </a:r>
          </a:p>
          <a:p>
            <a:r>
              <a:rPr lang="en-US" altLang="zh-CN" sz="1200" dirty="0">
                <a:latin typeface="Times New Roman" panose="02020603050405020304" charset="0"/>
                <a:cs typeface="Times New Roman" panose="02020603050405020304" charset="0"/>
              </a:rPr>
              <a:t>              C[I][J] = C[I][J] + A[I][K] * B[K][J];</a:t>
            </a:r>
          </a:p>
          <a:p>
            <a:endParaRPr lang="en-US" altLang="zh-CN" sz="1200" dirty="0">
              <a:latin typeface="Times New Roman" panose="02020603050405020304" charset="0"/>
              <a:cs typeface="Times New Roman" panose="02020603050405020304" charset="0"/>
            </a:endParaRP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gettimeofday</a:t>
            </a:r>
            <a:r>
              <a:rPr lang="en-US" altLang="zh-CN" sz="1200" dirty="0">
                <a:latin typeface="Times New Roman" panose="02020603050405020304" charset="0"/>
                <a:cs typeface="Times New Roman" panose="02020603050405020304" charset="0"/>
              </a:rPr>
              <a:t>(&amp;</a:t>
            </a:r>
            <a:r>
              <a:rPr lang="en-US" altLang="zh-CN" sz="1200" dirty="0" err="1">
                <a:latin typeface="Times New Roman" panose="02020603050405020304" charset="0"/>
                <a:cs typeface="Times New Roman" panose="02020603050405020304" charset="0"/>
              </a:rPr>
              <a:t>time_end</a:t>
            </a:r>
            <a:r>
              <a:rPr lang="en-US" altLang="zh-CN" sz="1200" dirty="0">
                <a:latin typeface="Times New Roman" panose="02020603050405020304" charset="0"/>
                <a:cs typeface="Times New Roman" panose="02020603050405020304" charset="0"/>
              </a:rPr>
              <a:t>, NULL);</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printf</a:t>
            </a:r>
            <a:r>
              <a:rPr lang="en-US" altLang="zh-CN" sz="1200" dirty="0">
                <a:latin typeface="Times New Roman" panose="02020603050405020304" charset="0"/>
                <a:cs typeface="Times New Roman" panose="02020603050405020304" charset="0"/>
              </a:rPr>
              <a:t>("used time %</a:t>
            </a:r>
            <a:r>
              <a:rPr lang="en-US" altLang="zh-CN" sz="1200" dirty="0" err="1">
                <a:latin typeface="Times New Roman" panose="02020603050405020304" charset="0"/>
                <a:cs typeface="Times New Roman" panose="02020603050405020304" charset="0"/>
              </a:rPr>
              <a:t>ld</a:t>
            </a:r>
            <a:r>
              <a:rPr lang="en-US" altLang="zh-CN" sz="1200" dirty="0">
                <a:latin typeface="Times New Roman" panose="02020603050405020304" charset="0"/>
                <a:cs typeface="Times New Roman" panose="02020603050405020304" charset="0"/>
              </a:rPr>
              <a:t> us\n", </a:t>
            </a:r>
            <a:r>
              <a:rPr lang="en-US" altLang="zh-CN" sz="1200" dirty="0" err="1">
                <a:latin typeface="Times New Roman" panose="02020603050405020304" charset="0"/>
                <a:cs typeface="Times New Roman" panose="02020603050405020304" charset="0"/>
              </a:rPr>
              <a:t>time_end.tv_usec</a:t>
            </a:r>
            <a:r>
              <a:rPr lang="en-US" altLang="zh-CN" sz="1200" dirty="0">
                <a:latin typeface="Times New Roman" panose="02020603050405020304" charset="0"/>
                <a:cs typeface="Times New Roman" panose="02020603050405020304" charset="0"/>
              </a:rPr>
              <a:t> - </a:t>
            </a:r>
            <a:r>
              <a:rPr lang="en-US" altLang="zh-CN" sz="1200" dirty="0" err="1">
                <a:latin typeface="Times New Roman" panose="02020603050405020304" charset="0"/>
                <a:cs typeface="Times New Roman" panose="02020603050405020304" charset="0"/>
              </a:rPr>
              <a:t>time_start.tv_usec</a:t>
            </a:r>
            <a:r>
              <a:rPr lang="en-US" altLang="zh-CN" sz="1200" dirty="0">
                <a:latin typeface="Times New Roman" panose="02020603050405020304" charset="0"/>
                <a:cs typeface="Times New Roman" panose="02020603050405020304" charset="0"/>
              </a:rPr>
              <a:t>);</a:t>
            </a:r>
          </a:p>
          <a:p>
            <a:r>
              <a:rPr lang="en-US" altLang="zh-CN" sz="1200" dirty="0">
                <a:latin typeface="Times New Roman" panose="02020603050405020304" charset="0"/>
                <a:cs typeface="Times New Roman" panose="02020603050405020304" charset="0"/>
              </a:rPr>
              <a:t>}</a:t>
            </a:r>
          </a:p>
        </p:txBody>
      </p:sp>
      <p:grpSp>
        <p:nvGrpSpPr>
          <p:cNvPr id="10" name="组合 9"/>
          <p:cNvGrpSpPr/>
          <p:nvPr/>
        </p:nvGrpSpPr>
        <p:grpSpPr>
          <a:xfrm>
            <a:off x="4670353" y="3816247"/>
            <a:ext cx="944599" cy="445631"/>
            <a:chOff x="4927716" y="2985512"/>
            <a:chExt cx="944599" cy="445631"/>
          </a:xfrm>
        </p:grpSpPr>
        <p:sp>
          <p:nvSpPr>
            <p:cNvPr id="11" name="右箭头 10"/>
            <p:cNvSpPr/>
            <p:nvPr/>
          </p:nvSpPr>
          <p:spPr>
            <a:xfrm>
              <a:off x="5020772" y="3235200"/>
              <a:ext cx="783771" cy="195943"/>
            </a:xfrm>
            <a:prstGeom prst="rightArrow">
              <a:avLst/>
            </a:prstGeom>
            <a:solidFill>
              <a:srgbClr val="3A4795"/>
            </a:solidFill>
            <a:ln>
              <a:solidFill>
                <a:srgbClr val="3A4795"/>
              </a:solidFill>
            </a:ln>
          </p:spPr>
          <p:txBody>
            <a:bodyPr wrap="square" lIns="108849" tIns="54424" rIns="108849" bIns="54424" rtlCol="0" anchor="ctr">
              <a:spAutoFit/>
            </a:bodyPr>
            <a:lstStyle/>
            <a:p>
              <a:pPr marL="285750" indent="-285750" algn="ctr">
                <a:lnSpc>
                  <a:spcPct val="150000"/>
                </a:lnSpc>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4927716" y="2985512"/>
              <a:ext cx="944599" cy="306705"/>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循环分块</a:t>
              </a:r>
            </a:p>
          </p:txBody>
        </p:sp>
      </p:grpSp>
      <p:graphicFrame>
        <p:nvGraphicFramePr>
          <p:cNvPr id="17" name="图表 16"/>
          <p:cNvGraphicFramePr/>
          <p:nvPr>
            <p:extLst>
              <p:ext uri="{D42A27DB-BD31-4B8C-83A1-F6EECF244321}">
                <p14:modId xmlns:p14="http://schemas.microsoft.com/office/powerpoint/2010/main" val="2965075138"/>
              </p:ext>
            </p:extLst>
          </p:nvPr>
        </p:nvGraphicFramePr>
        <p:xfrm>
          <a:off x="9517840" y="2684774"/>
          <a:ext cx="2618633" cy="315420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0180" y="333321"/>
            <a:ext cx="3447622" cy="398780"/>
          </a:xfrm>
          <a:prstGeom prst="rect">
            <a:avLst/>
          </a:prstGeom>
          <a:noFill/>
        </p:spPr>
        <p:txBody>
          <a:bodyPr wrap="square" rtlCol="0" anchor="ctr">
            <a:spAutoFit/>
          </a:bodyPr>
          <a:lstStyle/>
          <a:p>
            <a:pPr marR="0" indent="0" defTabSz="914400" fontAlgn="auto">
              <a:lnSpc>
                <a:spcPct val="100000"/>
              </a:lnSpc>
              <a:spcBef>
                <a:spcPts val="0"/>
              </a:spcBef>
              <a:spcAft>
                <a:spcPts val="0"/>
              </a:spcAft>
              <a:buClrTx/>
              <a:buSzTx/>
              <a:buFontTx/>
              <a:buNone/>
              <a:defRPr/>
            </a:pPr>
            <a:r>
              <a:rPr kumimoji="0" lang="zh-CN" altLang="en-US" sz="2000" b="1" i="0" kern="1200" cap="none" spc="0" normalizeH="0" baseline="0" noProof="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循环分块</a:t>
            </a:r>
          </a:p>
        </p:txBody>
      </p:sp>
      <p:sp>
        <p:nvSpPr>
          <p:cNvPr id="4" name="矩形 3"/>
          <p:cNvSpPr/>
          <p:nvPr/>
        </p:nvSpPr>
        <p:spPr>
          <a:xfrm>
            <a:off x="5298572" y="1374715"/>
            <a:ext cx="2944990" cy="5139869"/>
          </a:xfrm>
          <a:prstGeom prst="rect">
            <a:avLst/>
          </a:prstGeom>
          <a:ln>
            <a:solidFill>
              <a:srgbClr val="3A4795"/>
            </a:solidFill>
          </a:ln>
        </p:spPr>
        <p:txBody>
          <a:bodyPr wrap="square">
            <a:spAutoFit/>
          </a:bodyPr>
          <a:lstStyle/>
          <a:p>
            <a:r>
              <a:rPr lang="en-US" altLang="zh-CN" sz="1200" dirty="0">
                <a:latin typeface="Times New Roman" panose="02020603050405020304" charset="0"/>
                <a:cs typeface="Times New Roman" panose="02020603050405020304" charset="0"/>
              </a:rPr>
              <a:t>#include &lt;</a:t>
            </a:r>
            <a:r>
              <a:rPr lang="en-US" altLang="zh-CN" sz="1200" dirty="0" err="1">
                <a:latin typeface="Times New Roman" panose="02020603050405020304" charset="0"/>
                <a:cs typeface="Times New Roman" panose="02020603050405020304" charset="0"/>
              </a:rPr>
              <a:t>stdio.h</a:t>
            </a:r>
            <a:r>
              <a:rPr lang="en-US" altLang="zh-CN" sz="1200" dirty="0">
                <a:latin typeface="Times New Roman" panose="02020603050405020304" charset="0"/>
                <a:cs typeface="Times New Roman" panose="02020603050405020304" charset="0"/>
              </a:rPr>
              <a:t>&gt;</a:t>
            </a:r>
          </a:p>
          <a:p>
            <a:r>
              <a:rPr lang="en-US" altLang="zh-CN" sz="1200" dirty="0">
                <a:latin typeface="Times New Roman" panose="02020603050405020304" charset="0"/>
                <a:cs typeface="Times New Roman" panose="02020603050405020304" charset="0"/>
              </a:rPr>
              <a:t>#include &lt;sys/</a:t>
            </a:r>
            <a:r>
              <a:rPr lang="en-US" altLang="zh-CN" sz="1200" dirty="0" err="1">
                <a:latin typeface="Times New Roman" panose="02020603050405020304" charset="0"/>
                <a:cs typeface="Times New Roman" panose="02020603050405020304" charset="0"/>
              </a:rPr>
              <a:t>time.h</a:t>
            </a:r>
            <a:r>
              <a:rPr lang="en-US" altLang="zh-CN" sz="1200" dirty="0">
                <a:latin typeface="Times New Roman" panose="02020603050405020304" charset="0"/>
                <a:cs typeface="Times New Roman" panose="02020603050405020304" charset="0"/>
              </a:rPr>
              <a:t>&gt;</a:t>
            </a:r>
          </a:p>
          <a:p>
            <a:r>
              <a:rPr lang="en-US" altLang="zh-CN" sz="1200" dirty="0">
                <a:latin typeface="Times New Roman" panose="02020603050405020304" charset="0"/>
                <a:cs typeface="Times New Roman" panose="02020603050405020304" charset="0"/>
              </a:rPr>
              <a:t>#include &lt;</a:t>
            </a:r>
            <a:r>
              <a:rPr lang="en-US" altLang="zh-CN" sz="1200" dirty="0" err="1">
                <a:latin typeface="Times New Roman" panose="02020603050405020304" charset="0"/>
                <a:cs typeface="Times New Roman" panose="02020603050405020304" charset="0"/>
              </a:rPr>
              <a:t>stdlib.h</a:t>
            </a:r>
            <a:r>
              <a:rPr lang="en-US" altLang="zh-CN" sz="1200" dirty="0">
                <a:latin typeface="Times New Roman" panose="02020603050405020304" charset="0"/>
                <a:cs typeface="Times New Roman" panose="02020603050405020304" charset="0"/>
              </a:rPr>
              <a:t>&gt;</a:t>
            </a:r>
          </a:p>
          <a:p>
            <a:r>
              <a:rPr lang="en-US" altLang="zh-CN" sz="1200" dirty="0">
                <a:latin typeface="Times New Roman" panose="02020603050405020304" charset="0"/>
                <a:cs typeface="Times New Roman" panose="02020603050405020304" charset="0"/>
              </a:rPr>
              <a:t>#define MIN(</a:t>
            </a:r>
            <a:r>
              <a:rPr lang="en-US" altLang="zh-CN" sz="1200" dirty="0" err="1">
                <a:latin typeface="Times New Roman" panose="02020603050405020304" charset="0"/>
                <a:cs typeface="Times New Roman" panose="02020603050405020304" charset="0"/>
              </a:rPr>
              <a:t>i,j</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)&lt;(j))?(</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):(j))</a:t>
            </a:r>
          </a:p>
          <a:p>
            <a:r>
              <a:rPr lang="en-US" altLang="zh-CN" sz="1200" dirty="0" err="1">
                <a:latin typeface="Times New Roman" panose="02020603050405020304" charset="0"/>
                <a:cs typeface="Times New Roman" panose="02020603050405020304" charset="0"/>
              </a:rPr>
              <a:t>int</a:t>
            </a:r>
            <a:r>
              <a:rPr lang="en-US" altLang="zh-CN" sz="1200" dirty="0">
                <a:latin typeface="Times New Roman" panose="02020603050405020304" charset="0"/>
                <a:cs typeface="Times New Roman" panose="02020603050405020304" charset="0"/>
              </a:rPr>
              <a:t> main() {</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int</a:t>
            </a:r>
            <a:r>
              <a:rPr lang="en-US" altLang="zh-CN" sz="1200" dirty="0">
                <a:latin typeface="Times New Roman" panose="02020603050405020304" charset="0"/>
                <a:cs typeface="Times New Roman" panose="02020603050405020304" charset="0"/>
              </a:rPr>
              <a:t> N = 256;</a:t>
            </a:r>
          </a:p>
          <a:p>
            <a:r>
              <a:rPr lang="en-US" altLang="zh-CN" sz="1200" dirty="0">
                <a:latin typeface="Times New Roman" panose="02020603050405020304" charset="0"/>
                <a:cs typeface="Times New Roman" panose="02020603050405020304" charset="0"/>
              </a:rPr>
              <a:t>  double A[N][N], B[N][N], C[N][N];</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int</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j, k, I,J,K;</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struct</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timeval</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time_start</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time_end</a:t>
            </a:r>
            <a:r>
              <a:rPr lang="en-US" altLang="zh-CN" sz="1200" dirty="0">
                <a:latin typeface="Times New Roman" panose="02020603050405020304" charset="0"/>
                <a:cs typeface="Times New Roman" panose="02020603050405020304" charset="0"/>
              </a:rPr>
              <a:t>;</a:t>
            </a:r>
          </a:p>
          <a:p>
            <a:r>
              <a:rPr lang="en-US" altLang="zh-CN" sz="1200" dirty="0">
                <a:latin typeface="Times New Roman" panose="02020603050405020304" charset="0"/>
                <a:cs typeface="Times New Roman" panose="02020603050405020304" charset="0"/>
              </a:rPr>
              <a:t>  for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 0;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&lt; N;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for (j = 0; j &lt; N; </a:t>
            </a:r>
            <a:r>
              <a:rPr lang="en-US" altLang="zh-CN" sz="1200" dirty="0" err="1">
                <a:latin typeface="Times New Roman" panose="02020603050405020304" charset="0"/>
                <a:cs typeface="Times New Roman" panose="02020603050405020304" charset="0"/>
              </a:rPr>
              <a:t>j++</a:t>
            </a:r>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A[</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][j] = rand()%10;</a:t>
            </a:r>
          </a:p>
          <a:p>
            <a:r>
              <a:rPr lang="en-US" altLang="zh-CN" sz="1200" dirty="0">
                <a:latin typeface="Times New Roman" panose="02020603050405020304" charset="0"/>
                <a:cs typeface="Times New Roman" panose="02020603050405020304" charset="0"/>
              </a:rPr>
              <a:t>      B[</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][j] = rand()%10;</a:t>
            </a:r>
          </a:p>
          <a:p>
            <a:r>
              <a:rPr lang="en-US" altLang="zh-CN" sz="1200" dirty="0">
                <a:latin typeface="Times New Roman" panose="02020603050405020304" charset="0"/>
                <a:cs typeface="Times New Roman" panose="02020603050405020304" charset="0"/>
              </a:rPr>
              <a:t>      C[</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][j] = rand()%10;</a:t>
            </a:r>
          </a:p>
          <a:p>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a:t>
            </a:r>
          </a:p>
          <a:p>
            <a:r>
              <a:rPr lang="en-US" altLang="zh-CN" sz="1600" dirty="0">
                <a:solidFill>
                  <a:srgbClr val="FF0000"/>
                </a:solidFill>
                <a:latin typeface="Times New Roman" panose="02020603050405020304" charset="0"/>
                <a:cs typeface="Times New Roman" panose="02020603050405020304" charset="0"/>
              </a:rPr>
              <a:t>  </a:t>
            </a:r>
            <a:r>
              <a:rPr lang="en-US" altLang="zh-CN" sz="1600" dirty="0" err="1">
                <a:solidFill>
                  <a:srgbClr val="FF0000"/>
                </a:solidFill>
                <a:latin typeface="Times New Roman" panose="02020603050405020304" charset="0"/>
                <a:cs typeface="Times New Roman" panose="02020603050405020304" charset="0"/>
              </a:rPr>
              <a:t>int</a:t>
            </a:r>
            <a:r>
              <a:rPr lang="en-US" altLang="zh-CN" sz="1600" dirty="0">
                <a:solidFill>
                  <a:srgbClr val="FF0000"/>
                </a:solidFill>
                <a:latin typeface="Times New Roman" panose="02020603050405020304" charset="0"/>
                <a:cs typeface="Times New Roman" panose="02020603050405020304" charset="0"/>
              </a:rPr>
              <a:t> S = 8;</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gettimeofday</a:t>
            </a:r>
            <a:r>
              <a:rPr lang="en-US" altLang="zh-CN" sz="1200" dirty="0">
                <a:latin typeface="Times New Roman" panose="02020603050405020304" charset="0"/>
                <a:cs typeface="Times New Roman" panose="02020603050405020304" charset="0"/>
              </a:rPr>
              <a:t>(&amp;</a:t>
            </a:r>
            <a:r>
              <a:rPr lang="en-US" altLang="zh-CN" sz="1200" dirty="0" err="1">
                <a:latin typeface="Times New Roman" panose="02020603050405020304" charset="0"/>
                <a:cs typeface="Times New Roman" panose="02020603050405020304" charset="0"/>
              </a:rPr>
              <a:t>time_start</a:t>
            </a:r>
            <a:r>
              <a:rPr lang="en-US" altLang="zh-CN" sz="1200" dirty="0">
                <a:latin typeface="Times New Roman" panose="02020603050405020304" charset="0"/>
                <a:cs typeface="Times New Roman" panose="02020603050405020304" charset="0"/>
              </a:rPr>
              <a:t>, NULL);</a:t>
            </a:r>
          </a:p>
          <a:p>
            <a:r>
              <a:rPr lang="en-US" altLang="zh-CN" sz="1200" dirty="0">
                <a:latin typeface="Times New Roman" panose="02020603050405020304" charset="0"/>
                <a:cs typeface="Times New Roman" panose="02020603050405020304" charset="0"/>
              </a:rPr>
              <a:t>  for (k = 0; k &lt; N; k+=S )</a:t>
            </a:r>
          </a:p>
          <a:p>
            <a:r>
              <a:rPr lang="en-US" altLang="zh-CN" sz="1200" dirty="0">
                <a:latin typeface="Times New Roman" panose="02020603050405020304" charset="0"/>
                <a:cs typeface="Times New Roman" panose="02020603050405020304" charset="0"/>
              </a:rPr>
              <a:t>    for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 0;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&lt; N;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a:t>
            </a:r>
          </a:p>
          <a:p>
            <a:r>
              <a:rPr lang="en-US" altLang="zh-CN" sz="1200" dirty="0">
                <a:latin typeface="Times New Roman" panose="02020603050405020304" charset="0"/>
                <a:cs typeface="Times New Roman" panose="02020603050405020304" charset="0"/>
              </a:rPr>
              <a:t>      for (j = 0; j &lt; N; </a:t>
            </a:r>
            <a:r>
              <a:rPr lang="en-US" altLang="zh-CN" sz="1200" dirty="0" err="1">
                <a:latin typeface="Times New Roman" panose="02020603050405020304" charset="0"/>
                <a:cs typeface="Times New Roman" panose="02020603050405020304" charset="0"/>
              </a:rPr>
              <a:t>j++</a:t>
            </a:r>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for (K = k; K &lt; MIN(k + S , N); K++){</a:t>
            </a:r>
          </a:p>
          <a:p>
            <a:r>
              <a:rPr lang="en-US" altLang="zh-CN" sz="1200" dirty="0">
                <a:latin typeface="Times New Roman" panose="02020603050405020304" charset="0"/>
                <a:cs typeface="Times New Roman" panose="02020603050405020304" charset="0"/>
              </a:rPr>
              <a:t>          C[</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][j] = C[</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][j]+A[</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][K] * B[K][j];</a:t>
            </a:r>
          </a:p>
          <a:p>
            <a:r>
              <a:rPr lang="en-US" altLang="zh-CN" sz="1200" dirty="0" err="1">
                <a:latin typeface="Times New Roman" panose="02020603050405020304" charset="0"/>
                <a:cs typeface="Times New Roman" panose="02020603050405020304" charset="0"/>
              </a:rPr>
              <a:t>gettimeofday</a:t>
            </a:r>
            <a:r>
              <a:rPr lang="en-US" altLang="zh-CN" sz="1200" dirty="0">
                <a:latin typeface="Times New Roman" panose="02020603050405020304" charset="0"/>
                <a:cs typeface="Times New Roman" panose="02020603050405020304" charset="0"/>
              </a:rPr>
              <a:t>(&amp;</a:t>
            </a:r>
            <a:r>
              <a:rPr lang="en-US" altLang="zh-CN" sz="1200" dirty="0" err="1">
                <a:latin typeface="Times New Roman" panose="02020603050405020304" charset="0"/>
                <a:cs typeface="Times New Roman" panose="02020603050405020304" charset="0"/>
              </a:rPr>
              <a:t>time_end</a:t>
            </a:r>
            <a:r>
              <a:rPr lang="en-US" altLang="zh-CN" sz="1200" dirty="0">
                <a:latin typeface="Times New Roman" panose="02020603050405020304" charset="0"/>
                <a:cs typeface="Times New Roman" panose="02020603050405020304" charset="0"/>
              </a:rPr>
              <a:t>, NULL);</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printf</a:t>
            </a:r>
            <a:r>
              <a:rPr lang="en-US" altLang="zh-CN" sz="1200" dirty="0">
                <a:latin typeface="Times New Roman" panose="02020603050405020304" charset="0"/>
                <a:cs typeface="Times New Roman" panose="02020603050405020304" charset="0"/>
              </a:rPr>
              <a:t>("unroll used time %</a:t>
            </a:r>
            <a:r>
              <a:rPr lang="en-US" altLang="zh-CN" sz="1200" dirty="0" err="1">
                <a:latin typeface="Times New Roman" panose="02020603050405020304" charset="0"/>
                <a:cs typeface="Times New Roman" panose="02020603050405020304" charset="0"/>
              </a:rPr>
              <a:t>ld</a:t>
            </a:r>
            <a:r>
              <a:rPr lang="en-US" altLang="zh-CN" sz="1200" dirty="0">
                <a:latin typeface="Times New Roman" panose="02020603050405020304" charset="0"/>
                <a:cs typeface="Times New Roman" panose="02020603050405020304" charset="0"/>
              </a:rPr>
              <a:t> us\n", </a:t>
            </a:r>
            <a:r>
              <a:rPr lang="en-US" altLang="zh-CN" sz="1200" dirty="0" err="1">
                <a:latin typeface="Times New Roman" panose="02020603050405020304" charset="0"/>
                <a:cs typeface="Times New Roman" panose="02020603050405020304" charset="0"/>
              </a:rPr>
              <a:t>time_end.tv_usec</a:t>
            </a:r>
            <a:r>
              <a:rPr lang="en-US" altLang="zh-CN" sz="1200" dirty="0">
                <a:latin typeface="Times New Roman" panose="02020603050405020304" charset="0"/>
                <a:cs typeface="Times New Roman" panose="02020603050405020304" charset="0"/>
              </a:rPr>
              <a:t> - </a:t>
            </a:r>
            <a:r>
              <a:rPr lang="en-US" altLang="zh-CN" sz="1200" dirty="0" err="1">
                <a:latin typeface="Times New Roman" panose="02020603050405020304" charset="0"/>
                <a:cs typeface="Times New Roman" panose="02020603050405020304" charset="0"/>
              </a:rPr>
              <a:t>time_start.tv_usec</a:t>
            </a:r>
            <a:r>
              <a:rPr lang="en-US" altLang="zh-CN" sz="1200" dirty="0">
                <a:latin typeface="Times New Roman" panose="02020603050405020304" charset="0"/>
                <a:cs typeface="Times New Roman" panose="02020603050405020304" charset="0"/>
              </a:rPr>
              <a:t>);</a:t>
            </a:r>
          </a:p>
          <a:p>
            <a:r>
              <a:rPr lang="en-US" altLang="zh-CN" sz="1200" dirty="0">
                <a:latin typeface="Times New Roman" panose="02020603050405020304" charset="0"/>
                <a:cs typeface="Times New Roman" panose="02020603050405020304" charset="0"/>
              </a:rPr>
              <a:t>}</a:t>
            </a:r>
          </a:p>
        </p:txBody>
      </p:sp>
      <p:sp>
        <p:nvSpPr>
          <p:cNvPr id="6" name="文本框 5"/>
          <p:cNvSpPr txBox="1"/>
          <p:nvPr/>
        </p:nvSpPr>
        <p:spPr>
          <a:xfrm>
            <a:off x="50165" y="914400"/>
            <a:ext cx="3162935" cy="460375"/>
          </a:xfrm>
          <a:prstGeom prst="rect">
            <a:avLst/>
          </a:prstGeom>
          <a:noFill/>
          <a:ln w="9525">
            <a:noFill/>
          </a:ln>
        </p:spPr>
        <p:txBody>
          <a:bodyPr wrap="square">
            <a:spAutoFit/>
          </a:bodyPr>
          <a:lstStyle/>
          <a:p>
            <a:pPr marL="285750" indent="-285750">
              <a:lnSpc>
                <a:spcPct val="150000"/>
              </a:lnSpc>
              <a:buFont typeface="Arial" panose="020B0604020202020204" pitchFamily="34" charset="0"/>
              <a:buChar char="•"/>
              <a:defRPr/>
            </a:pPr>
            <a:r>
              <a:rPr lang="zh-CN" altLang="en-US" sz="1600" b="1" dirty="0">
                <a:solidFill>
                  <a:prstClr val="black"/>
                </a:solidFill>
                <a:latin typeface="微软雅黑" panose="020B0503020204020204" pitchFamily="34" charset="-122"/>
                <a:ea typeface="微软雅黑" panose="020B0503020204020204" pitchFamily="34" charset="-122"/>
                <a:cs typeface="Times New Roman" panose="02020603050405020304" charset="0"/>
              </a:rPr>
              <a:t>不同分块的优化效果</a:t>
            </a:r>
            <a:endParaRPr kumimoji="0" lang="en-US" sz="1600" b="1" i="0" kern="1200" cap="none" spc="0" normalizeH="0" baseline="0" noProof="0" dirty="0">
              <a:solidFill>
                <a:prstClr val="black"/>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7" name="矩形 6"/>
          <p:cNvSpPr/>
          <p:nvPr/>
        </p:nvSpPr>
        <p:spPr>
          <a:xfrm>
            <a:off x="620053" y="1374715"/>
            <a:ext cx="3127982" cy="5139869"/>
          </a:xfrm>
          <a:prstGeom prst="rect">
            <a:avLst/>
          </a:prstGeom>
          <a:ln>
            <a:solidFill>
              <a:srgbClr val="3A4795"/>
            </a:solidFill>
          </a:ln>
        </p:spPr>
        <p:txBody>
          <a:bodyPr wrap="square">
            <a:spAutoFit/>
          </a:bodyPr>
          <a:lstStyle/>
          <a:p>
            <a:r>
              <a:rPr lang="en-US" altLang="zh-CN" sz="1200" dirty="0">
                <a:latin typeface="Times New Roman" panose="02020603050405020304" charset="0"/>
                <a:cs typeface="Times New Roman" panose="02020603050405020304" charset="0"/>
              </a:rPr>
              <a:t>#include &lt;</a:t>
            </a:r>
            <a:r>
              <a:rPr lang="en-US" altLang="zh-CN" sz="1200" dirty="0" err="1">
                <a:latin typeface="Times New Roman" panose="02020603050405020304" charset="0"/>
                <a:cs typeface="Times New Roman" panose="02020603050405020304" charset="0"/>
              </a:rPr>
              <a:t>stdio.h</a:t>
            </a:r>
            <a:r>
              <a:rPr lang="en-US" altLang="zh-CN" sz="1200" dirty="0">
                <a:latin typeface="Times New Roman" panose="02020603050405020304" charset="0"/>
                <a:cs typeface="Times New Roman" panose="02020603050405020304" charset="0"/>
              </a:rPr>
              <a:t>&gt;</a:t>
            </a:r>
          </a:p>
          <a:p>
            <a:r>
              <a:rPr lang="en-US" altLang="zh-CN" sz="1200" dirty="0">
                <a:latin typeface="Times New Roman" panose="02020603050405020304" charset="0"/>
                <a:cs typeface="Times New Roman" panose="02020603050405020304" charset="0"/>
              </a:rPr>
              <a:t>#include &lt;sys/</a:t>
            </a:r>
            <a:r>
              <a:rPr lang="en-US" altLang="zh-CN" sz="1200" dirty="0" err="1">
                <a:latin typeface="Times New Roman" panose="02020603050405020304" charset="0"/>
                <a:cs typeface="Times New Roman" panose="02020603050405020304" charset="0"/>
              </a:rPr>
              <a:t>time.h</a:t>
            </a:r>
            <a:r>
              <a:rPr lang="en-US" altLang="zh-CN" sz="1200" dirty="0">
                <a:latin typeface="Times New Roman" panose="02020603050405020304" charset="0"/>
                <a:cs typeface="Times New Roman" panose="02020603050405020304" charset="0"/>
              </a:rPr>
              <a:t>&gt;</a:t>
            </a:r>
          </a:p>
          <a:p>
            <a:r>
              <a:rPr lang="en-US" altLang="zh-CN" sz="1200" dirty="0">
                <a:latin typeface="Times New Roman" panose="02020603050405020304" charset="0"/>
                <a:cs typeface="Times New Roman" panose="02020603050405020304" charset="0"/>
              </a:rPr>
              <a:t>#include &lt;</a:t>
            </a:r>
            <a:r>
              <a:rPr lang="en-US" altLang="zh-CN" sz="1200" dirty="0" err="1">
                <a:latin typeface="Times New Roman" panose="02020603050405020304" charset="0"/>
                <a:cs typeface="Times New Roman" panose="02020603050405020304" charset="0"/>
              </a:rPr>
              <a:t>stdlib.h</a:t>
            </a:r>
            <a:r>
              <a:rPr lang="en-US" altLang="zh-CN" sz="1200" dirty="0">
                <a:latin typeface="Times New Roman" panose="02020603050405020304" charset="0"/>
                <a:cs typeface="Times New Roman" panose="02020603050405020304" charset="0"/>
              </a:rPr>
              <a:t>&gt;</a:t>
            </a:r>
          </a:p>
          <a:p>
            <a:r>
              <a:rPr lang="en-US" altLang="zh-CN" sz="1200" dirty="0">
                <a:latin typeface="Times New Roman" panose="02020603050405020304" charset="0"/>
                <a:cs typeface="Times New Roman" panose="02020603050405020304" charset="0"/>
              </a:rPr>
              <a:t>#define MIN(</a:t>
            </a:r>
            <a:r>
              <a:rPr lang="en-US" altLang="zh-CN" sz="1200" dirty="0" err="1">
                <a:latin typeface="Times New Roman" panose="02020603050405020304" charset="0"/>
                <a:cs typeface="Times New Roman" panose="02020603050405020304" charset="0"/>
              </a:rPr>
              <a:t>i,j</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)&lt;(j))?(</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):(j))</a:t>
            </a:r>
          </a:p>
          <a:p>
            <a:r>
              <a:rPr lang="en-US" altLang="zh-CN" sz="1200" dirty="0" err="1">
                <a:latin typeface="Times New Roman" panose="02020603050405020304" charset="0"/>
                <a:cs typeface="Times New Roman" panose="02020603050405020304" charset="0"/>
              </a:rPr>
              <a:t>int</a:t>
            </a:r>
            <a:r>
              <a:rPr lang="en-US" altLang="zh-CN" sz="1200" dirty="0">
                <a:latin typeface="Times New Roman" panose="02020603050405020304" charset="0"/>
                <a:cs typeface="Times New Roman" panose="02020603050405020304" charset="0"/>
              </a:rPr>
              <a:t> main() {</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int</a:t>
            </a:r>
            <a:r>
              <a:rPr lang="en-US" altLang="zh-CN" sz="1200" dirty="0">
                <a:latin typeface="Times New Roman" panose="02020603050405020304" charset="0"/>
                <a:cs typeface="Times New Roman" panose="02020603050405020304" charset="0"/>
              </a:rPr>
              <a:t> N = 256;</a:t>
            </a:r>
          </a:p>
          <a:p>
            <a:r>
              <a:rPr lang="en-US" altLang="zh-CN" sz="1200" dirty="0">
                <a:latin typeface="Times New Roman" panose="02020603050405020304" charset="0"/>
                <a:cs typeface="Times New Roman" panose="02020603050405020304" charset="0"/>
              </a:rPr>
              <a:t>  double A[N][N], B[N][N], C[N][N];</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int</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j, k, I,J,K;</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struct</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timeval</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time_start</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time_end</a:t>
            </a:r>
            <a:r>
              <a:rPr lang="en-US" altLang="zh-CN" sz="1200" dirty="0">
                <a:latin typeface="Times New Roman" panose="02020603050405020304" charset="0"/>
                <a:cs typeface="Times New Roman" panose="02020603050405020304" charset="0"/>
              </a:rPr>
              <a:t>;</a:t>
            </a:r>
          </a:p>
          <a:p>
            <a:r>
              <a:rPr lang="en-US" altLang="zh-CN" sz="1200" dirty="0">
                <a:latin typeface="Times New Roman" panose="02020603050405020304" charset="0"/>
                <a:cs typeface="Times New Roman" panose="02020603050405020304" charset="0"/>
              </a:rPr>
              <a:t>  for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 0;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&lt; N;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for (j = 0; j &lt; N; </a:t>
            </a:r>
            <a:r>
              <a:rPr lang="en-US" altLang="zh-CN" sz="1200" dirty="0" err="1">
                <a:latin typeface="Times New Roman" panose="02020603050405020304" charset="0"/>
                <a:cs typeface="Times New Roman" panose="02020603050405020304" charset="0"/>
              </a:rPr>
              <a:t>j++</a:t>
            </a:r>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A[</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][j] = rand()%10;</a:t>
            </a:r>
          </a:p>
          <a:p>
            <a:r>
              <a:rPr lang="en-US" altLang="zh-CN" sz="1200" dirty="0">
                <a:latin typeface="Times New Roman" panose="02020603050405020304" charset="0"/>
                <a:cs typeface="Times New Roman" panose="02020603050405020304" charset="0"/>
              </a:rPr>
              <a:t>      B[</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][j] = rand()%10;</a:t>
            </a:r>
          </a:p>
          <a:p>
            <a:r>
              <a:rPr lang="en-US" altLang="zh-CN" sz="1200" dirty="0">
                <a:latin typeface="Times New Roman" panose="02020603050405020304" charset="0"/>
                <a:cs typeface="Times New Roman" panose="02020603050405020304" charset="0"/>
              </a:rPr>
              <a:t>      C[</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][j] = rand()%10;</a:t>
            </a:r>
          </a:p>
          <a:p>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a:t>
            </a:r>
          </a:p>
          <a:p>
            <a:r>
              <a:rPr lang="en-US" altLang="zh-CN" sz="1600" dirty="0">
                <a:solidFill>
                  <a:srgbClr val="FF0000"/>
                </a:solidFill>
                <a:latin typeface="Times New Roman" panose="02020603050405020304" charset="0"/>
                <a:cs typeface="Times New Roman" panose="02020603050405020304" charset="0"/>
              </a:rPr>
              <a:t>  </a:t>
            </a:r>
            <a:r>
              <a:rPr lang="en-US" altLang="zh-CN" sz="1600" dirty="0" err="1">
                <a:solidFill>
                  <a:srgbClr val="FF0000"/>
                </a:solidFill>
                <a:latin typeface="Times New Roman" panose="02020603050405020304" charset="0"/>
                <a:cs typeface="Times New Roman" panose="02020603050405020304" charset="0"/>
              </a:rPr>
              <a:t>int</a:t>
            </a:r>
            <a:r>
              <a:rPr lang="en-US" altLang="zh-CN" sz="1600" dirty="0">
                <a:solidFill>
                  <a:srgbClr val="FF0000"/>
                </a:solidFill>
                <a:latin typeface="Times New Roman" panose="02020603050405020304" charset="0"/>
                <a:cs typeface="Times New Roman" panose="02020603050405020304" charset="0"/>
              </a:rPr>
              <a:t> S = 4;</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gettimeofday</a:t>
            </a:r>
            <a:r>
              <a:rPr lang="en-US" altLang="zh-CN" sz="1200" dirty="0">
                <a:latin typeface="Times New Roman" panose="02020603050405020304" charset="0"/>
                <a:cs typeface="Times New Roman" panose="02020603050405020304" charset="0"/>
              </a:rPr>
              <a:t>(&amp;</a:t>
            </a:r>
            <a:r>
              <a:rPr lang="en-US" altLang="zh-CN" sz="1200" dirty="0" err="1">
                <a:latin typeface="Times New Roman" panose="02020603050405020304" charset="0"/>
                <a:cs typeface="Times New Roman" panose="02020603050405020304" charset="0"/>
              </a:rPr>
              <a:t>time_start</a:t>
            </a:r>
            <a:r>
              <a:rPr lang="en-US" altLang="zh-CN" sz="1200" dirty="0">
                <a:latin typeface="Times New Roman" panose="02020603050405020304" charset="0"/>
                <a:cs typeface="Times New Roman" panose="02020603050405020304" charset="0"/>
              </a:rPr>
              <a:t>, NULL);</a:t>
            </a:r>
          </a:p>
          <a:p>
            <a:r>
              <a:rPr lang="en-US" altLang="zh-CN" sz="1200" dirty="0">
                <a:latin typeface="Times New Roman" panose="02020603050405020304" charset="0"/>
                <a:cs typeface="Times New Roman" panose="02020603050405020304" charset="0"/>
              </a:rPr>
              <a:t>  for (k = 0; k &lt; N; k+=S )</a:t>
            </a:r>
          </a:p>
          <a:p>
            <a:r>
              <a:rPr lang="en-US" altLang="zh-CN" sz="1200" dirty="0">
                <a:latin typeface="Times New Roman" panose="02020603050405020304" charset="0"/>
                <a:cs typeface="Times New Roman" panose="02020603050405020304" charset="0"/>
              </a:rPr>
              <a:t>    for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 0;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&lt; N;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a:t>
            </a:r>
          </a:p>
          <a:p>
            <a:r>
              <a:rPr lang="en-US" altLang="zh-CN" sz="1200" dirty="0">
                <a:latin typeface="Times New Roman" panose="02020603050405020304" charset="0"/>
                <a:cs typeface="Times New Roman" panose="02020603050405020304" charset="0"/>
              </a:rPr>
              <a:t>      for (j = 0; j &lt; N; </a:t>
            </a:r>
            <a:r>
              <a:rPr lang="en-US" altLang="zh-CN" sz="1200" dirty="0" err="1">
                <a:latin typeface="Times New Roman" panose="02020603050405020304" charset="0"/>
                <a:cs typeface="Times New Roman" panose="02020603050405020304" charset="0"/>
              </a:rPr>
              <a:t>j++</a:t>
            </a:r>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for (K = k; K &lt; MIN(k + S , N); K++){</a:t>
            </a:r>
          </a:p>
          <a:p>
            <a:r>
              <a:rPr lang="en-US" altLang="zh-CN" sz="1200" dirty="0">
                <a:latin typeface="Times New Roman" panose="02020603050405020304" charset="0"/>
                <a:cs typeface="Times New Roman" panose="02020603050405020304" charset="0"/>
              </a:rPr>
              <a:t>          C[</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][j] = C[</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][j]+A[</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][K] * B[K][j];</a:t>
            </a:r>
          </a:p>
          <a:p>
            <a:r>
              <a:rPr lang="en-US" altLang="zh-CN" sz="1200" dirty="0" err="1">
                <a:latin typeface="Times New Roman" panose="02020603050405020304" charset="0"/>
                <a:cs typeface="Times New Roman" panose="02020603050405020304" charset="0"/>
              </a:rPr>
              <a:t>gettimeofday</a:t>
            </a:r>
            <a:r>
              <a:rPr lang="en-US" altLang="zh-CN" sz="1200" dirty="0">
                <a:latin typeface="Times New Roman" panose="02020603050405020304" charset="0"/>
                <a:cs typeface="Times New Roman" panose="02020603050405020304" charset="0"/>
              </a:rPr>
              <a:t>(&amp;</a:t>
            </a:r>
            <a:r>
              <a:rPr lang="en-US" altLang="zh-CN" sz="1200" dirty="0" err="1">
                <a:latin typeface="Times New Roman" panose="02020603050405020304" charset="0"/>
                <a:cs typeface="Times New Roman" panose="02020603050405020304" charset="0"/>
              </a:rPr>
              <a:t>time_end</a:t>
            </a:r>
            <a:r>
              <a:rPr lang="en-US" altLang="zh-CN" sz="1200" dirty="0">
                <a:latin typeface="Times New Roman" panose="02020603050405020304" charset="0"/>
                <a:cs typeface="Times New Roman" panose="02020603050405020304" charset="0"/>
              </a:rPr>
              <a:t>, NULL);</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printf</a:t>
            </a:r>
            <a:r>
              <a:rPr lang="en-US" altLang="zh-CN" sz="1200" dirty="0">
                <a:latin typeface="Times New Roman" panose="02020603050405020304" charset="0"/>
                <a:cs typeface="Times New Roman" panose="02020603050405020304" charset="0"/>
              </a:rPr>
              <a:t>("used time %</a:t>
            </a:r>
            <a:r>
              <a:rPr lang="en-US" altLang="zh-CN" sz="1200" dirty="0" err="1">
                <a:latin typeface="Times New Roman" panose="02020603050405020304" charset="0"/>
                <a:cs typeface="Times New Roman" panose="02020603050405020304" charset="0"/>
              </a:rPr>
              <a:t>ld</a:t>
            </a:r>
            <a:r>
              <a:rPr lang="en-US" altLang="zh-CN" sz="1200" dirty="0">
                <a:latin typeface="Times New Roman" panose="02020603050405020304" charset="0"/>
                <a:cs typeface="Times New Roman" panose="02020603050405020304" charset="0"/>
              </a:rPr>
              <a:t> us\n", </a:t>
            </a:r>
            <a:r>
              <a:rPr lang="en-US" altLang="zh-CN" sz="1200" dirty="0" err="1">
                <a:latin typeface="Times New Roman" panose="02020603050405020304" charset="0"/>
                <a:cs typeface="Times New Roman" panose="02020603050405020304" charset="0"/>
              </a:rPr>
              <a:t>time_end.tv_usec</a:t>
            </a:r>
            <a:r>
              <a:rPr lang="en-US" altLang="zh-CN" sz="1200" dirty="0">
                <a:latin typeface="Times New Roman" panose="02020603050405020304" charset="0"/>
                <a:cs typeface="Times New Roman" panose="02020603050405020304" charset="0"/>
              </a:rPr>
              <a:t> - </a:t>
            </a:r>
            <a:r>
              <a:rPr lang="en-US" altLang="zh-CN" sz="1200" dirty="0" err="1">
                <a:latin typeface="Times New Roman" panose="02020603050405020304" charset="0"/>
                <a:cs typeface="Times New Roman" panose="02020603050405020304" charset="0"/>
              </a:rPr>
              <a:t>time_start.tv_usec</a:t>
            </a:r>
            <a:r>
              <a:rPr lang="en-US" altLang="zh-CN" sz="1200" dirty="0">
                <a:latin typeface="Times New Roman" panose="02020603050405020304" charset="0"/>
                <a:cs typeface="Times New Roman" panose="02020603050405020304" charset="0"/>
              </a:rPr>
              <a:t>);</a:t>
            </a:r>
          </a:p>
          <a:p>
            <a:r>
              <a:rPr lang="en-US" altLang="zh-CN" sz="1200" dirty="0">
                <a:latin typeface="Times New Roman" panose="02020603050405020304" charset="0"/>
                <a:cs typeface="Times New Roman" panose="02020603050405020304" charset="0"/>
              </a:rPr>
              <a:t>}</a:t>
            </a:r>
          </a:p>
        </p:txBody>
      </p:sp>
      <p:grpSp>
        <p:nvGrpSpPr>
          <p:cNvPr id="5" name="组合 4"/>
          <p:cNvGrpSpPr/>
          <p:nvPr/>
        </p:nvGrpSpPr>
        <p:grpSpPr>
          <a:xfrm>
            <a:off x="3858602" y="3115447"/>
            <a:ext cx="1303022" cy="404677"/>
            <a:chOff x="5004576" y="3026466"/>
            <a:chExt cx="799967" cy="404677"/>
          </a:xfrm>
        </p:grpSpPr>
        <p:sp>
          <p:nvSpPr>
            <p:cNvPr id="8" name="右箭头 7"/>
            <p:cNvSpPr/>
            <p:nvPr/>
          </p:nvSpPr>
          <p:spPr>
            <a:xfrm>
              <a:off x="5020772" y="3235200"/>
              <a:ext cx="783771" cy="195943"/>
            </a:xfrm>
            <a:prstGeom prst="rightArrow">
              <a:avLst/>
            </a:prstGeom>
            <a:solidFill>
              <a:srgbClr val="3A4795"/>
            </a:solidFill>
            <a:ln>
              <a:solidFill>
                <a:srgbClr val="3A4795"/>
              </a:solidFill>
            </a:ln>
          </p:spPr>
          <p:txBody>
            <a:bodyPr wrap="square" lIns="108849" tIns="54424" rIns="108849" bIns="54424" rtlCol="0" anchor="ctr">
              <a:spAutoFit/>
            </a:bodyPr>
            <a:lstStyle/>
            <a:p>
              <a:pPr marL="285750" indent="-285750" algn="ctr">
                <a:lnSpc>
                  <a:spcPct val="150000"/>
                </a:lnSpc>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5004576" y="3026466"/>
              <a:ext cx="799967" cy="306705"/>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调整分块大小</a:t>
              </a:r>
            </a:p>
          </p:txBody>
        </p:sp>
      </p:grpSp>
      <p:graphicFrame>
        <p:nvGraphicFramePr>
          <p:cNvPr id="2" name="表格 1"/>
          <p:cNvGraphicFramePr>
            <a:graphicFrameLocks noGrp="1"/>
          </p:cNvGraphicFramePr>
          <p:nvPr>
            <p:extLst>
              <p:ext uri="{D42A27DB-BD31-4B8C-83A1-F6EECF244321}">
                <p14:modId xmlns:p14="http://schemas.microsoft.com/office/powerpoint/2010/main" val="3339225108"/>
              </p:ext>
            </p:extLst>
          </p:nvPr>
        </p:nvGraphicFramePr>
        <p:xfrm>
          <a:off x="8380510" y="3944649"/>
          <a:ext cx="3677515" cy="828040"/>
        </p:xfrm>
        <a:graphic>
          <a:graphicData uri="http://schemas.openxmlformats.org/drawingml/2006/table">
            <a:tbl>
              <a:tblPr firstRow="1" bandRow="1">
                <a:tableStyleId>{5C22544A-7EE6-4342-B048-85BDC9FD1C3A}</a:tableStyleId>
              </a:tblPr>
              <a:tblGrid>
                <a:gridCol w="735503">
                  <a:extLst>
                    <a:ext uri="{9D8B030D-6E8A-4147-A177-3AD203B41FA5}">
                      <a16:colId xmlns:a16="http://schemas.microsoft.com/office/drawing/2014/main" val="2246070652"/>
                    </a:ext>
                  </a:extLst>
                </a:gridCol>
                <a:gridCol w="735503">
                  <a:extLst>
                    <a:ext uri="{9D8B030D-6E8A-4147-A177-3AD203B41FA5}">
                      <a16:colId xmlns:a16="http://schemas.microsoft.com/office/drawing/2014/main" val="1036057900"/>
                    </a:ext>
                  </a:extLst>
                </a:gridCol>
                <a:gridCol w="735503">
                  <a:extLst>
                    <a:ext uri="{9D8B030D-6E8A-4147-A177-3AD203B41FA5}">
                      <a16:colId xmlns:a16="http://schemas.microsoft.com/office/drawing/2014/main" val="1969618882"/>
                    </a:ext>
                  </a:extLst>
                </a:gridCol>
                <a:gridCol w="735503">
                  <a:extLst>
                    <a:ext uri="{9D8B030D-6E8A-4147-A177-3AD203B41FA5}">
                      <a16:colId xmlns:a16="http://schemas.microsoft.com/office/drawing/2014/main" val="1396803954"/>
                    </a:ext>
                  </a:extLst>
                </a:gridCol>
                <a:gridCol w="735503">
                  <a:extLst>
                    <a:ext uri="{9D8B030D-6E8A-4147-A177-3AD203B41FA5}">
                      <a16:colId xmlns:a16="http://schemas.microsoft.com/office/drawing/2014/main" val="1387779060"/>
                    </a:ext>
                  </a:extLst>
                </a:gridCol>
              </a:tblGrid>
              <a:tr h="370840">
                <a:tc>
                  <a:txBody>
                    <a:bodyPr/>
                    <a:lstStyle/>
                    <a:p>
                      <a:pPr algn="ctr"/>
                      <a:endParaRPr lang="zh-CN" altLang="en-US" sz="12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200" dirty="0">
                          <a:latin typeface="Times New Roman" panose="02020603050405020304" pitchFamily="18" charset="0"/>
                          <a:cs typeface="Times New Roman" panose="02020603050405020304" pitchFamily="18" charset="0"/>
                        </a:rPr>
                        <a:t>未分块</a:t>
                      </a:r>
                    </a:p>
                  </a:txBody>
                  <a:tcPr anchor="ctr"/>
                </a:tc>
                <a:tc>
                  <a:txBody>
                    <a:bodyPr/>
                    <a:lstStyle/>
                    <a:p>
                      <a:pPr algn="ctr"/>
                      <a:r>
                        <a:rPr lang="en-US" altLang="zh-CN" sz="1200" dirty="0">
                          <a:latin typeface="Times New Roman" panose="02020603050405020304" pitchFamily="18" charset="0"/>
                          <a:cs typeface="Times New Roman" panose="02020603050405020304" pitchFamily="18" charset="0"/>
                        </a:rPr>
                        <a:t>S=4</a:t>
                      </a:r>
                      <a:endParaRPr lang="zh-CN" altLang="en-US"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200" dirty="0">
                          <a:latin typeface="Times New Roman" panose="02020603050405020304" pitchFamily="18" charset="0"/>
                          <a:cs typeface="Times New Roman" panose="02020603050405020304" pitchFamily="18" charset="0"/>
                        </a:rPr>
                        <a:t>S=8</a:t>
                      </a:r>
                      <a:endParaRPr lang="zh-CN" altLang="en-US"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200" dirty="0">
                          <a:latin typeface="Times New Roman" panose="02020603050405020304" pitchFamily="18" charset="0"/>
                          <a:cs typeface="Times New Roman" panose="02020603050405020304" pitchFamily="18" charset="0"/>
                        </a:rPr>
                        <a:t>S=16</a:t>
                      </a:r>
                      <a:endParaRPr lang="zh-CN" altLang="en-US" sz="1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8594206"/>
                  </a:ext>
                </a:extLst>
              </a:tr>
              <a:tr h="370840">
                <a:tc>
                  <a:txBody>
                    <a:bodyPr/>
                    <a:lstStyle/>
                    <a:p>
                      <a:pPr algn="ctr"/>
                      <a:r>
                        <a:rPr lang="zh-CN" altLang="en-US" sz="1200" dirty="0">
                          <a:latin typeface="Times New Roman" panose="02020603050405020304" pitchFamily="18" charset="0"/>
                          <a:cs typeface="Times New Roman" panose="02020603050405020304" pitchFamily="18" charset="0"/>
                        </a:rPr>
                        <a:t>运行时间（</a:t>
                      </a:r>
                      <a:r>
                        <a:rPr lang="en-US" altLang="zh-CN" sz="1200" dirty="0">
                          <a:latin typeface="Times New Roman" panose="02020603050405020304" pitchFamily="18" charset="0"/>
                          <a:cs typeface="Times New Roman" panose="02020603050405020304" pitchFamily="18" charset="0"/>
                        </a:rPr>
                        <a:t>us</a:t>
                      </a:r>
                      <a:r>
                        <a:rPr lang="zh-CN" altLang="en-US" sz="1200" dirty="0">
                          <a:latin typeface="Times New Roman" panose="02020603050405020304" pitchFamily="18" charset="0"/>
                          <a:cs typeface="Times New Roman" panose="02020603050405020304" pitchFamily="18" charset="0"/>
                        </a:rPr>
                        <a:t>）</a:t>
                      </a:r>
                    </a:p>
                  </a:txBody>
                  <a:tcPr anchor="ctr"/>
                </a:tc>
                <a:tc>
                  <a:txBody>
                    <a:bodyPr/>
                    <a:lstStyle/>
                    <a:p>
                      <a:pPr algn="ctr"/>
                      <a:r>
                        <a:rPr lang="en-US" altLang="zh-CN" sz="1200" dirty="0">
                          <a:latin typeface="Times New Roman" panose="02020603050405020304" pitchFamily="18" charset="0"/>
                          <a:cs typeface="Times New Roman" panose="02020603050405020304" pitchFamily="18" charset="0"/>
                        </a:rPr>
                        <a:t>49639</a:t>
                      </a:r>
                      <a:endParaRPr lang="zh-CN" altLang="en-US"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200" dirty="0">
                          <a:latin typeface="Times New Roman" panose="02020603050405020304" pitchFamily="18" charset="0"/>
                          <a:cs typeface="Times New Roman" panose="02020603050405020304" pitchFamily="18" charset="0"/>
                        </a:rPr>
                        <a:t>6468</a:t>
                      </a:r>
                      <a:endParaRPr lang="zh-CN" altLang="en-US"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200" dirty="0">
                          <a:latin typeface="Times New Roman" panose="02020603050405020304" pitchFamily="18" charset="0"/>
                          <a:cs typeface="Times New Roman" panose="02020603050405020304" pitchFamily="18" charset="0"/>
                        </a:rPr>
                        <a:t>6090</a:t>
                      </a:r>
                      <a:endParaRPr lang="zh-CN" altLang="en-US"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200" dirty="0">
                          <a:latin typeface="Times New Roman" panose="02020603050405020304" pitchFamily="18" charset="0"/>
                          <a:cs typeface="Times New Roman" panose="02020603050405020304" pitchFamily="18" charset="0"/>
                        </a:rPr>
                        <a:t>7442</a:t>
                      </a:r>
                      <a:endParaRPr lang="zh-CN" altLang="en-US" sz="1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8814241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extBox 8"/>
          <p:cNvSpPr txBox="1"/>
          <p:nvPr/>
        </p:nvSpPr>
        <p:spPr>
          <a:xfrm>
            <a:off x="50180" y="333321"/>
            <a:ext cx="3447622" cy="398780"/>
          </a:xfrm>
          <a:prstGeom prst="rect">
            <a:avLst/>
          </a:prstGeom>
          <a:noFill/>
        </p:spPr>
        <p:txBody>
          <a:bodyPr wrap="square" rtlCol="0" anchor="ctr">
            <a:spAutoFit/>
          </a:bodyPr>
          <a:lstStyle/>
          <a:p>
            <a:pPr marR="0" indent="0" defTabSz="914400" fontAlgn="auto">
              <a:lnSpc>
                <a:spcPct val="100000"/>
              </a:lnSpc>
              <a:spcBef>
                <a:spcPts val="0"/>
              </a:spcBef>
              <a:spcAft>
                <a:spcPts val="0"/>
              </a:spcAft>
              <a:buClrTx/>
              <a:buSzTx/>
              <a:buFontTx/>
              <a:buNone/>
              <a:defRPr/>
            </a:pPr>
            <a:r>
              <a:rPr kumimoji="0" lang="zh-CN" altLang="en-US" sz="2000" b="1" i="0" kern="1200" cap="none" spc="0" normalizeH="0" baseline="0" noProof="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循环分块</a:t>
            </a:r>
          </a:p>
        </p:txBody>
      </p:sp>
      <p:sp>
        <p:nvSpPr>
          <p:cNvPr id="4" name="矩形 3"/>
          <p:cNvSpPr/>
          <p:nvPr/>
        </p:nvSpPr>
        <p:spPr>
          <a:xfrm>
            <a:off x="5174980" y="1438408"/>
            <a:ext cx="3516844" cy="3969385"/>
          </a:xfrm>
          <a:prstGeom prst="rect">
            <a:avLst/>
          </a:prstGeom>
          <a:ln>
            <a:solidFill>
              <a:srgbClr val="3A4795"/>
            </a:solidFill>
          </a:ln>
        </p:spPr>
        <p:txBody>
          <a:bodyPr wrap="square">
            <a:spAutoFit/>
          </a:bodyPr>
          <a:lstStyle/>
          <a:p>
            <a:r>
              <a:rPr lang="en-US" altLang="zh-CN" sz="1200">
                <a:latin typeface="Times New Roman" panose="02020603050405020304" charset="0"/>
                <a:cs typeface="Times New Roman" panose="02020603050405020304" charset="0"/>
              </a:rPr>
              <a:t>#include &lt;stdio.h&gt;</a:t>
            </a:r>
          </a:p>
          <a:p>
            <a:r>
              <a:rPr lang="en-US" altLang="zh-CN" sz="1200">
                <a:latin typeface="Times New Roman" panose="02020603050405020304" charset="0"/>
                <a:cs typeface="Times New Roman" panose="02020603050405020304" charset="0"/>
              </a:rPr>
              <a:t>#define MIN(i,j) (((i)&lt;(j))?(i):(j))</a:t>
            </a:r>
          </a:p>
          <a:p>
            <a:r>
              <a:rPr lang="en-US" altLang="zh-CN" sz="1200">
                <a:latin typeface="Times New Roman" panose="02020603050405020304" charset="0"/>
                <a:cs typeface="Times New Roman" panose="02020603050405020304" charset="0"/>
              </a:rPr>
              <a:t>int main(){</a:t>
            </a:r>
          </a:p>
          <a:p>
            <a:r>
              <a:rPr lang="en-US" altLang="zh-CN" sz="1200">
                <a:latin typeface="Times New Roman" panose="02020603050405020304" charset="0"/>
                <a:cs typeface="Times New Roman" panose="02020603050405020304" charset="0"/>
              </a:rPr>
              <a:t>  const int N = 256;</a:t>
            </a:r>
          </a:p>
          <a:p>
            <a:r>
              <a:rPr lang="en-US" altLang="zh-CN" sz="1200">
                <a:latin typeface="Times New Roman" panose="02020603050405020304" charset="0"/>
                <a:cs typeface="Times New Roman" panose="02020603050405020304" charset="0"/>
              </a:rPr>
              <a:t>  double A[N][N],B[N][N],C[N][N];</a:t>
            </a:r>
          </a:p>
          <a:p>
            <a:r>
              <a:rPr lang="en-US" altLang="zh-CN" sz="1200">
                <a:latin typeface="Times New Roman" panose="02020603050405020304" charset="0"/>
                <a:cs typeface="Times New Roman" panose="02020603050405020304" charset="0"/>
              </a:rPr>
              <a:t>  int i,j,k,I,K;</a:t>
            </a:r>
          </a:p>
          <a:p>
            <a:r>
              <a:rPr lang="en-US" altLang="zh-CN" sz="1200">
                <a:latin typeface="Times New Roman" panose="02020603050405020304" charset="0"/>
                <a:cs typeface="Times New Roman" panose="02020603050405020304" charset="0"/>
              </a:rPr>
              <a:t>  for(i=0;i&lt;N;i++){</a:t>
            </a:r>
          </a:p>
          <a:p>
            <a:r>
              <a:rPr lang="en-US" altLang="zh-CN" sz="1200">
                <a:latin typeface="Times New Roman" panose="02020603050405020304" charset="0"/>
                <a:cs typeface="Times New Roman" panose="02020603050405020304" charset="0"/>
              </a:rPr>
              <a:t>    for(j=0;j&lt;N;j++){</a:t>
            </a:r>
          </a:p>
          <a:p>
            <a:r>
              <a:rPr lang="en-US" altLang="zh-CN" sz="1200">
                <a:latin typeface="Times New Roman" panose="02020603050405020304" charset="0"/>
                <a:cs typeface="Times New Roman" panose="02020603050405020304" charset="0"/>
              </a:rPr>
              <a:t>      A[i][j] = 1.0;</a:t>
            </a:r>
          </a:p>
          <a:p>
            <a:r>
              <a:rPr lang="en-US" altLang="zh-CN" sz="1200">
                <a:latin typeface="Times New Roman" panose="02020603050405020304" charset="0"/>
                <a:cs typeface="Times New Roman" panose="02020603050405020304" charset="0"/>
              </a:rPr>
              <a:t>      B[i][j] = 2.0;</a:t>
            </a:r>
          </a:p>
          <a:p>
            <a:r>
              <a:rPr lang="en-US" altLang="zh-CN" sz="1200">
                <a:latin typeface="Times New Roman" panose="02020603050405020304" charset="0"/>
                <a:cs typeface="Times New Roman" panose="02020603050405020304" charset="0"/>
              </a:rPr>
              <a:t>      C[i][j] = 3.0;</a:t>
            </a:r>
          </a:p>
          <a:p>
            <a:r>
              <a:rPr lang="en-US" altLang="zh-CN" sz="1200">
                <a:latin typeface="Times New Roman" panose="02020603050405020304" charset="0"/>
                <a:cs typeface="Times New Roman" panose="02020603050405020304" charset="0"/>
              </a:rPr>
              <a:t>    }</a:t>
            </a:r>
          </a:p>
          <a:p>
            <a:r>
              <a:rPr lang="en-US" altLang="zh-CN" sz="1200">
                <a:latin typeface="Times New Roman" panose="02020603050405020304" charset="0"/>
                <a:cs typeface="Times New Roman" panose="02020603050405020304" charset="0"/>
              </a:rPr>
              <a:t>  }</a:t>
            </a:r>
          </a:p>
          <a:p>
            <a:r>
              <a:rPr lang="en-US" altLang="zh-CN" sz="1200">
                <a:latin typeface="Times New Roman" panose="02020603050405020304" charset="0"/>
                <a:cs typeface="Times New Roman" panose="02020603050405020304" charset="0"/>
              </a:rPr>
              <a:t>  int S = 8, T = 8;</a:t>
            </a:r>
          </a:p>
          <a:p>
            <a:r>
              <a:rPr lang="en-US" altLang="zh-CN" sz="1200">
                <a:latin typeface="Times New Roman" panose="02020603050405020304" charset="0"/>
                <a:cs typeface="Times New Roman" panose="02020603050405020304" charset="0"/>
              </a:rPr>
              <a:t>    for (k = 1; k &lt; N; k += T)</a:t>
            </a:r>
          </a:p>
          <a:p>
            <a:r>
              <a:rPr lang="en-US" altLang="zh-CN" sz="1200">
                <a:latin typeface="Times New Roman" panose="02020603050405020304" charset="0"/>
                <a:cs typeface="Times New Roman" panose="02020603050405020304" charset="0"/>
              </a:rPr>
              <a:t>        for (i = 1; i &lt; N; i += S)</a:t>
            </a:r>
          </a:p>
          <a:p>
            <a:r>
              <a:rPr lang="en-US" altLang="zh-CN" sz="1200">
                <a:latin typeface="Times New Roman" panose="02020603050405020304" charset="0"/>
                <a:cs typeface="Times New Roman" panose="02020603050405020304" charset="0"/>
              </a:rPr>
              <a:t>            for (j = 1; j &lt; N; j++)</a:t>
            </a:r>
          </a:p>
          <a:p>
            <a:r>
              <a:rPr lang="en-US" altLang="zh-CN" sz="1200">
                <a:latin typeface="Times New Roman" panose="02020603050405020304" charset="0"/>
                <a:cs typeface="Times New Roman" panose="02020603050405020304" charset="0"/>
              </a:rPr>
              <a:t>                for (K = k; K &lt; MIN(k + T - 1, N); K++)</a:t>
            </a:r>
          </a:p>
          <a:p>
            <a:r>
              <a:rPr lang="en-US" altLang="zh-CN" sz="1200">
                <a:latin typeface="Times New Roman" panose="02020603050405020304" charset="0"/>
                <a:cs typeface="Times New Roman" panose="02020603050405020304" charset="0"/>
              </a:rPr>
              <a:t>                    for (I = i; I &lt; MIN(i + S - 1, N); I++)</a:t>
            </a:r>
          </a:p>
          <a:p>
            <a:r>
              <a:rPr lang="en-US" altLang="zh-CN" sz="1200">
                <a:latin typeface="Times New Roman" panose="02020603050405020304" charset="0"/>
                <a:cs typeface="Times New Roman" panose="02020603050405020304" charset="0"/>
              </a:rPr>
              <a:t>                        C[I][j] = C[I][j] + A[I][K] * B[K][j];</a:t>
            </a:r>
          </a:p>
          <a:p>
            <a:r>
              <a:rPr lang="en-US" altLang="zh-CN" sz="1200">
                <a:latin typeface="Times New Roman" panose="02020603050405020304" charset="0"/>
                <a:cs typeface="Times New Roman" panose="02020603050405020304" charset="0"/>
              </a:rPr>
              <a:t>}</a:t>
            </a:r>
          </a:p>
        </p:txBody>
      </p:sp>
      <p:sp>
        <p:nvSpPr>
          <p:cNvPr id="6" name="文本框 5"/>
          <p:cNvSpPr txBox="1"/>
          <p:nvPr/>
        </p:nvSpPr>
        <p:spPr>
          <a:xfrm>
            <a:off x="50165" y="914400"/>
            <a:ext cx="3162935" cy="460375"/>
          </a:xfrm>
          <a:prstGeom prst="rect">
            <a:avLst/>
          </a:prstGeom>
          <a:noFill/>
          <a:ln w="9525">
            <a:noFill/>
          </a:ln>
        </p:spPr>
        <p:txBody>
          <a:bodyPr wrap="square">
            <a:spAutoFit/>
          </a:bodyPr>
          <a:lstStyle/>
          <a:p>
            <a:pPr marL="285750" indent="-285750">
              <a:lnSpc>
                <a:spcPct val="150000"/>
              </a:lnSpc>
              <a:buFont typeface="Arial" panose="020B0604020202020204" pitchFamily="34" charset="0"/>
              <a:buChar char="•"/>
              <a:defRPr/>
            </a:pPr>
            <a:r>
              <a:rPr lang="zh-CN" altLang="en-US" sz="1600" b="1" dirty="0">
                <a:solidFill>
                  <a:prstClr val="black"/>
                </a:solidFill>
                <a:latin typeface="微软雅黑" panose="020B0503020204020204" pitchFamily="34" charset="-122"/>
                <a:ea typeface="微软雅黑" panose="020B0503020204020204" pitchFamily="34" charset="-122"/>
                <a:cs typeface="Times New Roman" panose="02020603050405020304" charset="0"/>
              </a:rPr>
              <a:t>不同分块的优化效果</a:t>
            </a:r>
            <a:endParaRPr kumimoji="0" lang="en-US" sz="1600" b="1" i="0" kern="1200" cap="none" spc="0" normalizeH="0" baseline="0" noProof="0" dirty="0">
              <a:solidFill>
                <a:prstClr val="black"/>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7" name="矩形 6"/>
          <p:cNvSpPr/>
          <p:nvPr/>
        </p:nvSpPr>
        <p:spPr>
          <a:xfrm>
            <a:off x="307157" y="1438408"/>
            <a:ext cx="3168176" cy="3784600"/>
          </a:xfrm>
          <a:prstGeom prst="rect">
            <a:avLst/>
          </a:prstGeom>
          <a:ln>
            <a:solidFill>
              <a:srgbClr val="3A4795"/>
            </a:solidFill>
          </a:ln>
        </p:spPr>
        <p:txBody>
          <a:bodyPr wrap="square">
            <a:spAutoFit/>
          </a:bodyPr>
          <a:lstStyle/>
          <a:p>
            <a:r>
              <a:rPr lang="en-US" altLang="zh-CN" sz="1200" dirty="0">
                <a:latin typeface="Times New Roman" panose="02020603050405020304" charset="0"/>
                <a:cs typeface="Times New Roman" panose="02020603050405020304" charset="0"/>
              </a:rPr>
              <a:t>#include &lt;</a:t>
            </a:r>
            <a:r>
              <a:rPr lang="en-US" altLang="zh-CN" sz="1200" dirty="0" err="1">
                <a:latin typeface="Times New Roman" panose="02020603050405020304" charset="0"/>
                <a:cs typeface="Times New Roman" panose="02020603050405020304" charset="0"/>
              </a:rPr>
              <a:t>stdio.h</a:t>
            </a:r>
            <a:r>
              <a:rPr lang="en-US" altLang="zh-CN" sz="1200" dirty="0">
                <a:latin typeface="Times New Roman" panose="02020603050405020304" charset="0"/>
                <a:cs typeface="Times New Roman" panose="02020603050405020304" charset="0"/>
              </a:rPr>
              <a:t>&gt;</a:t>
            </a:r>
          </a:p>
          <a:p>
            <a:r>
              <a:rPr lang="en-US" altLang="zh-CN" sz="1200" dirty="0">
                <a:latin typeface="Times New Roman" panose="02020603050405020304" charset="0"/>
                <a:cs typeface="Times New Roman" panose="02020603050405020304" charset="0"/>
              </a:rPr>
              <a:t>#define MIN(</a:t>
            </a:r>
            <a:r>
              <a:rPr lang="en-US" altLang="zh-CN" sz="1200" dirty="0" err="1">
                <a:latin typeface="Times New Roman" panose="02020603050405020304" charset="0"/>
                <a:cs typeface="Times New Roman" panose="02020603050405020304" charset="0"/>
              </a:rPr>
              <a:t>i,j</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)&lt;(j))?(</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):(j))</a:t>
            </a:r>
          </a:p>
          <a:p>
            <a:r>
              <a:rPr lang="en-US" altLang="zh-CN" sz="1200" dirty="0" err="1">
                <a:latin typeface="Times New Roman" panose="02020603050405020304" charset="0"/>
                <a:cs typeface="Times New Roman" panose="02020603050405020304" charset="0"/>
              </a:rPr>
              <a:t>int</a:t>
            </a:r>
            <a:r>
              <a:rPr lang="en-US" altLang="zh-CN" sz="1200" dirty="0">
                <a:latin typeface="Times New Roman" panose="02020603050405020304" charset="0"/>
                <a:cs typeface="Times New Roman" panose="02020603050405020304" charset="0"/>
              </a:rPr>
              <a:t> main() {</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int</a:t>
            </a:r>
            <a:r>
              <a:rPr lang="en-US" altLang="zh-CN" sz="1200" dirty="0">
                <a:latin typeface="Times New Roman" panose="02020603050405020304" charset="0"/>
                <a:cs typeface="Times New Roman" panose="02020603050405020304" charset="0"/>
              </a:rPr>
              <a:t> N = 256;</a:t>
            </a:r>
          </a:p>
          <a:p>
            <a:r>
              <a:rPr lang="en-US" altLang="zh-CN" sz="1200" dirty="0">
                <a:latin typeface="Times New Roman" panose="02020603050405020304" charset="0"/>
                <a:cs typeface="Times New Roman" panose="02020603050405020304" charset="0"/>
              </a:rPr>
              <a:t>    double A[N][N], B[N][N], C[N][N];</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int</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j, k, I;</a:t>
            </a:r>
          </a:p>
          <a:p>
            <a:r>
              <a:rPr lang="en-US" altLang="zh-CN" sz="1200" dirty="0">
                <a:latin typeface="Times New Roman" panose="02020603050405020304" charset="0"/>
                <a:cs typeface="Times New Roman" panose="02020603050405020304" charset="0"/>
              </a:rPr>
              <a:t>    for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 0;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&lt; N;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for (j = 0; j &lt; N; </a:t>
            </a:r>
            <a:r>
              <a:rPr lang="en-US" altLang="zh-CN" sz="1200" dirty="0" err="1">
                <a:latin typeface="Times New Roman" panose="02020603050405020304" charset="0"/>
                <a:cs typeface="Times New Roman" panose="02020603050405020304" charset="0"/>
              </a:rPr>
              <a:t>j++</a:t>
            </a:r>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A[</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][j] = 1.0;</a:t>
            </a:r>
          </a:p>
          <a:p>
            <a:r>
              <a:rPr lang="en-US" altLang="zh-CN" sz="1200" dirty="0">
                <a:latin typeface="Times New Roman" panose="02020603050405020304" charset="0"/>
                <a:cs typeface="Times New Roman" panose="02020603050405020304" charset="0"/>
              </a:rPr>
              <a:t>            B[</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][j] = 2.0;</a:t>
            </a:r>
          </a:p>
          <a:p>
            <a:r>
              <a:rPr lang="en-US" altLang="zh-CN" sz="1200" dirty="0">
                <a:latin typeface="Times New Roman" panose="02020603050405020304" charset="0"/>
                <a:cs typeface="Times New Roman" panose="02020603050405020304" charset="0"/>
              </a:rPr>
              <a:t>            C[</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][j] = 3.0;</a:t>
            </a:r>
          </a:p>
          <a:p>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int</a:t>
            </a:r>
            <a:r>
              <a:rPr lang="en-US" altLang="zh-CN" sz="1200" dirty="0">
                <a:latin typeface="Times New Roman" panose="02020603050405020304" charset="0"/>
                <a:cs typeface="Times New Roman" panose="02020603050405020304" charset="0"/>
              </a:rPr>
              <a:t> S = 4;</a:t>
            </a:r>
          </a:p>
          <a:p>
            <a:r>
              <a:rPr lang="en-US" altLang="zh-CN" sz="1200" dirty="0">
                <a:latin typeface="Times New Roman" panose="02020603050405020304" charset="0"/>
                <a:cs typeface="Times New Roman" panose="02020603050405020304" charset="0"/>
              </a:rPr>
              <a:t>    for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 1;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&lt; N;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 S)</a:t>
            </a:r>
          </a:p>
          <a:p>
            <a:r>
              <a:rPr lang="en-US" altLang="zh-CN" sz="1200" dirty="0">
                <a:latin typeface="Times New Roman" panose="02020603050405020304" charset="0"/>
                <a:cs typeface="Times New Roman" panose="02020603050405020304" charset="0"/>
              </a:rPr>
              <a:t>        for (j = 1; j &lt; N; </a:t>
            </a:r>
            <a:r>
              <a:rPr lang="en-US" altLang="zh-CN" sz="1200" dirty="0" err="1">
                <a:latin typeface="Times New Roman" panose="02020603050405020304" charset="0"/>
                <a:cs typeface="Times New Roman" panose="02020603050405020304" charset="0"/>
              </a:rPr>
              <a:t>j++</a:t>
            </a:r>
            <a:r>
              <a:rPr lang="en-US" altLang="zh-CN" sz="1200" dirty="0">
                <a:latin typeface="Times New Roman" panose="02020603050405020304" charset="0"/>
                <a:cs typeface="Times New Roman" panose="02020603050405020304" charset="0"/>
              </a:rPr>
              <a:t>)</a:t>
            </a:r>
          </a:p>
          <a:p>
            <a:r>
              <a:rPr lang="en-US" altLang="zh-CN" sz="1200" dirty="0">
                <a:latin typeface="Times New Roman" panose="02020603050405020304" charset="0"/>
                <a:cs typeface="Times New Roman" panose="02020603050405020304" charset="0"/>
              </a:rPr>
              <a:t>            for (k = 1; k &lt; N; k++)</a:t>
            </a:r>
          </a:p>
          <a:p>
            <a:r>
              <a:rPr lang="en-US" altLang="zh-CN" sz="1200" dirty="0">
                <a:latin typeface="Times New Roman" panose="02020603050405020304" charset="0"/>
                <a:cs typeface="Times New Roman" panose="02020603050405020304" charset="0"/>
              </a:rPr>
              <a:t>                for (I =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I &lt; MIN(</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 S - 1, N); I++)</a:t>
            </a:r>
          </a:p>
          <a:p>
            <a:r>
              <a:rPr lang="en-US" altLang="zh-CN" sz="1200" dirty="0">
                <a:latin typeface="Times New Roman" panose="02020603050405020304" charset="0"/>
                <a:cs typeface="Times New Roman" panose="02020603050405020304" charset="0"/>
              </a:rPr>
              <a:t>                    C[I][j] = C[I][j] + A[I][k] * B[k][j];</a:t>
            </a:r>
          </a:p>
          <a:p>
            <a:r>
              <a:rPr lang="en-US" altLang="zh-CN" sz="1200" dirty="0">
                <a:latin typeface="Times New Roman" panose="02020603050405020304" charset="0"/>
                <a:cs typeface="Times New Roman" panose="02020603050405020304" charset="0"/>
              </a:rPr>
              <a:t>}</a:t>
            </a:r>
          </a:p>
        </p:txBody>
      </p:sp>
      <p:grpSp>
        <p:nvGrpSpPr>
          <p:cNvPr id="5" name="组合 4"/>
          <p:cNvGrpSpPr/>
          <p:nvPr/>
        </p:nvGrpSpPr>
        <p:grpSpPr>
          <a:xfrm>
            <a:off x="3535262" y="3044347"/>
            <a:ext cx="1538605" cy="445631"/>
            <a:chOff x="4927716" y="2985512"/>
            <a:chExt cx="944599" cy="445631"/>
          </a:xfrm>
        </p:grpSpPr>
        <p:sp>
          <p:nvSpPr>
            <p:cNvPr id="8" name="右箭头 7"/>
            <p:cNvSpPr/>
            <p:nvPr/>
          </p:nvSpPr>
          <p:spPr>
            <a:xfrm>
              <a:off x="5020772" y="3235200"/>
              <a:ext cx="783771" cy="195943"/>
            </a:xfrm>
            <a:prstGeom prst="rightArrow">
              <a:avLst/>
            </a:prstGeom>
            <a:solidFill>
              <a:srgbClr val="3A4795"/>
            </a:solidFill>
            <a:ln>
              <a:solidFill>
                <a:srgbClr val="3A4795"/>
              </a:solidFill>
            </a:ln>
          </p:spPr>
          <p:txBody>
            <a:bodyPr wrap="square" lIns="108849" tIns="54424" rIns="108849" bIns="54424" rtlCol="0" anchor="ctr">
              <a:spAutoFit/>
            </a:bodyPr>
            <a:lstStyle/>
            <a:p>
              <a:pPr marL="285750" indent="-285750" algn="ctr">
                <a:lnSpc>
                  <a:spcPct val="150000"/>
                </a:lnSpc>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4927716" y="2985512"/>
              <a:ext cx="944599" cy="306705"/>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进一步循环分块</a:t>
              </a:r>
            </a:p>
          </p:txBody>
        </p:sp>
      </p:grpSp>
    </p:spTree>
    <p:extLst>
      <p:ext uri="{BB962C8B-B14F-4D97-AF65-F5344CB8AC3E}">
        <p14:creationId xmlns:p14="http://schemas.microsoft.com/office/powerpoint/2010/main" val="6317484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108849" tIns="54424" rIns="108849" bIns="54424">
        <a:spAutoFit/>
      </a:bodyPr>
      <a:lstStyle>
        <a:defPPr marL="285750" indent="-285750">
          <a:lnSpc>
            <a:spcPct val="150000"/>
          </a:lnSpc>
          <a:buFont typeface="Wingdings" panose="05000000000000000000" pitchFamily="2" charset="2"/>
          <a:buChar char="l"/>
          <a:defRPr dirty="0" smtClean="0">
            <a:latin typeface="微软雅黑" panose="020B0503020204020204" pitchFamily="34" charset="-122"/>
            <a:ea typeface="微软雅黑" panose="020B0503020204020204" pitchFamily="34"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26494</TotalTime>
  <Words>3446</Words>
  <Application>Microsoft Office PowerPoint</Application>
  <PresentationFormat>宽屏</PresentationFormat>
  <Paragraphs>344</Paragraphs>
  <Slides>10</Slides>
  <Notes>10</Notes>
  <HiddenSlides>1</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10</vt:i4>
      </vt:variant>
    </vt:vector>
  </HeadingPairs>
  <TitlesOfParts>
    <vt:vector size="22" baseType="lpstr">
      <vt:lpstr>等线</vt:lpstr>
      <vt:lpstr>等线 Light</vt:lpstr>
      <vt:lpstr>华文中宋</vt:lpstr>
      <vt:lpstr>微软雅黑</vt:lpstr>
      <vt:lpstr>Arial</vt:lpstr>
      <vt:lpstr>Calibri</vt:lpstr>
      <vt:lpstr>Impact</vt:lpstr>
      <vt:lpstr>Times New Roman</vt:lpstr>
      <vt:lpstr>Wingdings</vt:lpstr>
      <vt:lpstr>Office 主题​​</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Lei Wang</cp:lastModifiedBy>
  <cp:revision>436</cp:revision>
  <dcterms:created xsi:type="dcterms:W3CDTF">2022-11-24T08:45:34Z</dcterms:created>
  <dcterms:modified xsi:type="dcterms:W3CDTF">2024-09-14T06:49:08Z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28DA364F7BE01532EE1259638D98D8A7</vt:lpwstr>
  </property>
  <property fmtid="{D5CDD505-2E9C-101B-9397-08002B2CF9AE}" pid="3" name="KSOProductBuildVer">
    <vt:lpwstr>2052-4.2.1.6793</vt:lpwstr>
  </property>
</Properties>
</file>