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4" r:id="rId3"/>
  </p:sldMasterIdLst>
  <p:notesMasterIdLst>
    <p:notesMasterId r:id="rId9"/>
  </p:notesMasterIdLst>
  <p:sldIdLst>
    <p:sldId id="263" r:id="rId4"/>
    <p:sldId id="279" r:id="rId5"/>
    <p:sldId id="278" r:id="rId6"/>
    <p:sldId id="281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79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1469" autoAdjust="0"/>
  </p:normalViewPr>
  <p:slideViewPr>
    <p:cSldViewPr snapToGrid="0">
      <p:cViewPr varScale="1">
        <p:scale>
          <a:sx n="82" d="100"/>
          <a:sy n="82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2CF4-5C76-491D-AC42-4B1286DCACC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9EFA-1D6C-4D47-BDAC-FD207C1A4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379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979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56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658887" y="5464966"/>
            <a:ext cx="8874224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40" normalizeH="0" baseline="0" noProof="0" dirty="0">
                <a:ln w="285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热烈欢迎各位专家领导莅临指导</a:t>
            </a:r>
            <a:endParaRPr kumimoji="0" lang="en-US" sz="4800" b="1" i="0" u="none" strike="noStrike" kern="1200" cap="none" spc="40" normalizeH="0" baseline="0" noProof="0" dirty="0">
              <a:ln w="28575"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386904" y="404664"/>
            <a:ext cx="461665" cy="15619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军民融合专题</a:t>
            </a:r>
            <a:endParaRPr kumimoji="0" lang="en-US" sz="18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4923343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0648"/>
            <a:ext cx="12192000" cy="4959343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4680" y="0"/>
            <a:ext cx="12216680" cy="714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 userDrawn="1"/>
        </p:nvSpPr>
        <p:spPr>
          <a:xfrm>
            <a:off x="767408" y="83671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6" name="矩形 35"/>
          <p:cNvSpPr/>
          <p:nvPr userDrawn="1"/>
        </p:nvSpPr>
        <p:spPr>
          <a:xfrm>
            <a:off x="9637358" y="346070"/>
            <a:ext cx="2003258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分享内容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CONTENTS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23392" y="1450699"/>
            <a:ext cx="4035357" cy="4195491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5623220" y="2110419"/>
            <a:ext cx="5971437" cy="784636"/>
            <a:chOff x="1537511" y="1628159"/>
            <a:chExt cx="5971437" cy="78463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46" name="组合 45"/>
              <p:cNvGrpSpPr/>
              <p:nvPr userDrawn="1"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50" name="矩形 49"/>
                <p:cNvSpPr/>
                <p:nvPr userDrawn="1"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51" name="矩形 5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" name="矩形 51"/>
                <p:cNvSpPr/>
                <p:nvPr userDrawn="1"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48" name="椭圆 4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584932" y="1628159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前端</a:t>
              </a:r>
            </a:p>
          </p:txBody>
        </p:sp>
      </p:grpSp>
      <p:grpSp>
        <p:nvGrpSpPr>
          <p:cNvPr id="83" name="组合 82"/>
          <p:cNvGrpSpPr/>
          <p:nvPr userDrawn="1"/>
        </p:nvGrpSpPr>
        <p:grpSpPr>
          <a:xfrm>
            <a:off x="5833405" y="3179693"/>
            <a:ext cx="5985786" cy="784682"/>
            <a:chOff x="1537511" y="1628113"/>
            <a:chExt cx="5971436" cy="784682"/>
          </a:xfrm>
        </p:grpSpPr>
        <p:grpSp>
          <p:nvGrpSpPr>
            <p:cNvPr id="84" name="组合 83"/>
            <p:cNvGrpSpPr/>
            <p:nvPr userDrawn="1"/>
          </p:nvGrpSpPr>
          <p:grpSpPr>
            <a:xfrm>
              <a:off x="1537511" y="1631288"/>
              <a:ext cx="5971436" cy="781507"/>
              <a:chOff x="1537511" y="1631288"/>
              <a:chExt cx="5971437" cy="78150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928263" y="1709439"/>
                <a:ext cx="5580685" cy="625475"/>
                <a:chOff x="460127" y="312440"/>
                <a:chExt cx="5580685" cy="62547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60127" y="312440"/>
                  <a:ext cx="5356688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91" name="矩形 9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503837" y="341015"/>
                  <a:ext cx="5289540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88" name="椭圆 8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2584650" y="1628113"/>
              <a:ext cx="469913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5578135" y="4262368"/>
            <a:ext cx="6015886" cy="784682"/>
            <a:chOff x="1537511" y="1628113"/>
            <a:chExt cx="6001464" cy="784682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537511" y="1631288"/>
              <a:ext cx="6001464" cy="781507"/>
              <a:chOff x="1537511" y="1631288"/>
              <a:chExt cx="6001465" cy="78150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928263" y="1709439"/>
                <a:ext cx="5610713" cy="625475"/>
                <a:chOff x="460127" y="312440"/>
                <a:chExt cx="5610713" cy="62547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60127" y="312440"/>
                  <a:ext cx="5610713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8" name="矩形 7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03837" y="341015"/>
                  <a:ext cx="5565736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11" name="椭圆 10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635961" y="1628113"/>
              <a:ext cx="4759951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后端</a:t>
              </a: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840482" y="33391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中端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339000"/>
            <a:ext cx="2736000" cy="18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736000" y="3339000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032" y1="21498" x2="76968" y2="73941"/>
                        <a14:foregroundMark x1="48397" y1="17264" x2="44898" y2="85016"/>
                        <a14:foregroundMark x1="22449" y1="75896" x2="77259" y2="34853"/>
                        <a14:foregroundMark x1="69388" y1="25407" x2="16327" y2="61564"/>
                        <a14:foregroundMark x1="16910" y1="40717" x2="60641" y2="85342"/>
                        <a14:foregroundMark x1="76385" y1="33876" x2="79009" y2="67752"/>
                        <a14:foregroundMark x1="66764" y1="24756" x2="27988" y2="21824"/>
                        <a14:foregroundMark x1="56560" y1="40065" x2="65306" y2="35831"/>
                        <a14:backgroundMark x1="22741" y1="21173" x2="22741" y2="2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-99392"/>
            <a:ext cx="2091055" cy="18713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项目综述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-IR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-OpenMP Offload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代码自动生成工具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2301404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  <p:sp>
        <p:nvSpPr>
          <p:cNvPr id="8" name="圆角矩形 2"/>
          <p:cNvSpPr/>
          <p:nvPr userDrawn="1"/>
        </p:nvSpPr>
        <p:spPr>
          <a:xfrm>
            <a:off x="2999656" y="333321"/>
            <a:ext cx="1296144" cy="462122"/>
          </a:xfrm>
          <a:prstGeom prst="roundRect">
            <a:avLst/>
          </a:prstGeom>
          <a:solidFill>
            <a:srgbClr val="C00000"/>
          </a:solidFill>
        </p:spPr>
        <p:txBody>
          <a:bodyPr wrap="square" lIns="108849" tIns="54424" rIns="108849" bIns="54424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功能测试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t11318\桌面\setwalls.ru-8387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 userDrawn="1"/>
        </p:nvSpPr>
        <p:spPr>
          <a:xfrm>
            <a:off x="7104112" y="4293096"/>
            <a:ext cx="453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敬请批评指正！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DF3273-BEA3-5C3F-E21E-D7C106B1DC5B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1C0119-969C-54AF-4364-CE4BB37785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A048263-FF68-EF41-F5F4-0A85A58EA8C0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982CB13-19A5-5CE5-1C3D-5A63896F287A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07C6F23E-E529-43C7-C8D5-92336385637A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112B3F-217C-B3AC-6390-A7CC014C2174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97C2B6-A55C-FF22-47AE-B5AEC1F47DC4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6712"/>
            <a:ext cx="2736000" cy="180000"/>
          </a:xfrm>
          <a:prstGeom prst="rect">
            <a:avLst/>
          </a:prstGeom>
          <a:solidFill>
            <a:srgbClr val="3A4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736000" y="836712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098432" y="467380"/>
            <a:ext cx="1093568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fld id="{2EEF1883-7A0E-4F66-9932-E581691AD397}" type="slidenum"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A8D538-DC90-6B66-2015-72190C787922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B12974-5366-DF73-1171-6BB42C46F5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017357CB-303B-27FD-D02F-37E291A181E3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E4A2F6-C2F8-DCFB-8AEC-8BF9E45A9E95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8710080-F1A0-6A6B-415B-510BA5211D2C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A2C07F-9D2A-30D4-D661-EB23E8A5F0AB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034555-7E84-2BDC-BF44-3209CC35345D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751B1D-83BC-3F10-73C7-B66AFA7BB0EA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F0DEC7-37D3-57BE-D9D2-24A50E622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A8FB27FF-AD70-82CE-7FE8-70C2985268C4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C06C2A-644E-E80B-8575-2FA3B425D794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A210BEB9-6169-1CEA-7243-089E703F151E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3BF566-70BD-5C48-EA46-CA8966E9D9FE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953257-DA8A-7CC5-039C-13659AAEBBD8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037062" y="3080074"/>
            <a:ext cx="3181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200">
              <a:buNone/>
            </a:pPr>
            <a:r>
              <a:rPr lang="zh-CN" altLang="en-US" sz="6000" b="1" dirty="0">
                <a:solidFill>
                  <a:srgbClr val="3A4795"/>
                </a:solidFill>
              </a:rPr>
              <a:t>循环分裂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8572500" y="1127699"/>
            <a:ext cx="346047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循环优化系列第八讲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5"/>
          <p:cNvSpPr>
            <a:spLocks noChangeArrowheads="1"/>
          </p:cNvSpPr>
          <p:nvPr/>
        </p:nvSpPr>
        <p:spPr bwMode="auto">
          <a:xfrm>
            <a:off x="6633508" y="4910795"/>
            <a:ext cx="193899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400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嘉宾：</a:t>
            </a:r>
            <a:r>
              <a:rPr lang="zh-CN" altLang="en-US" sz="2400" dirty="0">
                <a:solidFill>
                  <a:srgbClr val="3A4795"/>
                </a:solidFill>
                <a:latin typeface="微软雅黑" charset="0"/>
                <a:ea typeface="微软雅黑" charset="0"/>
              </a:rPr>
              <a:t>柴赟达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4CB5D1-27E9-6A63-05BF-BF3B10D381CC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AEFD5D-631C-7559-465C-1C6FCFA060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4C88750-660A-9DE7-A9BC-B773E3C3B501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CAD444-FCA5-36ED-CCC3-2BE3C5D7661B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F610D304-5A49-B046-EB3E-806B9A17D7B1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3A2808-0A4D-5088-C17B-CC0D41775E8D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041722-9BA4-D46F-CA02-2A9C5881C16E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204532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6837" y="1092788"/>
            <a:ext cx="177290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基础概念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</a:p>
        </p:txBody>
      </p:sp>
      <p:sp>
        <p:nvSpPr>
          <p:cNvPr id="6" name="矩形 5"/>
          <p:cNvSpPr/>
          <p:nvPr/>
        </p:nvSpPr>
        <p:spPr>
          <a:xfrm>
            <a:off x="513397" y="1566374"/>
            <a:ext cx="1111056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循环分裂是将循环的迭代次数拆成两段或者多段，拆分后的循环不存在主体循环之说，也就是拆分成迭代次数都比较多的两个或者多个循环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2105" y="2973590"/>
            <a:ext cx="3152775" cy="52322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nn-NO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for (i = 1; i &lt; N; i++)</a:t>
            </a:r>
          </a:p>
          <a:p>
            <a:r>
              <a:rPr lang="nn-NO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Vec[i] = Vec[i] + Vec[M];</a:t>
            </a:r>
            <a:endParaRPr sz="1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70435" y="2508458"/>
            <a:ext cx="3048453" cy="954107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fontAlgn="auto"/>
            <a:r>
              <a:rPr lang="nn-NO" altLang="zh-CN" sz="1400" dirty="0">
                <a:latin typeface="Times New Roman" panose="02020603050405020304" charset="0"/>
                <a:cs typeface="Times New Roman" panose="02020603050405020304" charset="0"/>
              </a:rPr>
              <a:t>for (i = 1; i &lt; M; i++)</a:t>
            </a:r>
          </a:p>
          <a:p>
            <a:pPr fontAlgn="auto"/>
            <a:r>
              <a:rPr lang="nn-NO" altLang="zh-CN" sz="1400" dirty="0">
                <a:latin typeface="Times New Roman" panose="02020603050405020304" charset="0"/>
                <a:cs typeface="Times New Roman" panose="02020603050405020304" charset="0"/>
              </a:rPr>
              <a:t>    Vec[i] = Vec[i] + Vec[M];</a:t>
            </a:r>
          </a:p>
          <a:p>
            <a:pPr fontAlgn="auto"/>
            <a:r>
              <a:rPr lang="nn-NO" altLang="zh-CN" sz="1400" dirty="0">
                <a:latin typeface="Times New Roman" panose="02020603050405020304" charset="0"/>
                <a:cs typeface="Times New Roman" panose="02020603050405020304" charset="0"/>
              </a:rPr>
              <a:t>for (i = M ; i &lt; N; i++)</a:t>
            </a:r>
          </a:p>
          <a:p>
            <a:pPr fontAlgn="auto"/>
            <a:r>
              <a:rPr lang="nn-NO" altLang="zh-CN" sz="1400" dirty="0">
                <a:latin typeface="Times New Roman" panose="02020603050405020304" charset="0"/>
                <a:cs typeface="Times New Roman" panose="02020603050405020304" charset="0"/>
              </a:rPr>
              <a:t>    Vec[i] = Vec[i] + Vec[M];</a:t>
            </a:r>
            <a:endParaRPr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27716" y="2985512"/>
            <a:ext cx="944599" cy="445631"/>
            <a:chOff x="4927716" y="2985512"/>
            <a:chExt cx="944599" cy="445631"/>
          </a:xfrm>
        </p:grpSpPr>
        <p:sp>
          <p:nvSpPr>
            <p:cNvPr id="5" name="右箭头 4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7716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循环分裂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26837" y="4074104"/>
            <a:ext cx="22115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循环分裂的有利性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</a:p>
        </p:txBody>
      </p:sp>
      <p:sp>
        <p:nvSpPr>
          <p:cNvPr id="13" name="矩形 12"/>
          <p:cNvSpPr/>
          <p:nvPr/>
        </p:nvSpPr>
        <p:spPr>
          <a:xfrm>
            <a:off x="1302105" y="4984148"/>
            <a:ext cx="3152775" cy="1169551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temp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coff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* temp;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diff[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(c[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d[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/ phi;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39527" y="4553261"/>
            <a:ext cx="3048453" cy="1600438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(i = 0; i &lt; N; i++) {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temp = a[i] - b[i];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coff[i] = (a[i] + b[i]) * temp;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 = M; i &lt; N; i++) {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diff[i] = (c[i] + d[i]) / phi;</a:t>
            </a:r>
          </a:p>
          <a:p>
            <a:r>
              <a:rPr lang="nn-NO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28376" y="5319236"/>
            <a:ext cx="944599" cy="445631"/>
            <a:chOff x="4927716" y="2985512"/>
            <a:chExt cx="944599" cy="445631"/>
          </a:xfrm>
        </p:grpSpPr>
        <p:sp>
          <p:nvSpPr>
            <p:cNvPr id="16" name="右箭头 15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27716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循环分裂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99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</a:t>
            </a:r>
            <a:r>
              <a:rPr lang="zh-CN" altLang="en-US" sz="2000" b="1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分裂</a:t>
            </a:r>
            <a:endParaRPr kumimoji="0" lang="zh-CN" altLang="en-US" sz="20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4279" y="2259726"/>
            <a:ext cx="2242252" cy="2677656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stdio.h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#define N 1024</a:t>
            </a:r>
          </a:p>
          <a:p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main()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[N];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M = 512;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+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[M];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("%d \n",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[3]);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return 0;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180" y="914347"/>
            <a:ext cx="2146245" cy="4181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优化效果</a:t>
            </a:r>
            <a:endParaRPr kumimoji="0" lang="en-US" sz="16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06290" y="1521062"/>
            <a:ext cx="2254615" cy="341632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stdio.h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#define N 1024</a:t>
            </a:r>
          </a:p>
          <a:p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main()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[N],A[N];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M = 512;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M;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+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[M];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M 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+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[M];</a:t>
            </a:r>
          </a:p>
          <a:p>
            <a:endParaRPr lang="en-US" altLang="zh-CN" sz="12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("%d \n",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Vec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[3]);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return 0;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851469" y="3465204"/>
            <a:ext cx="944599" cy="445631"/>
            <a:chOff x="4927716" y="2985512"/>
            <a:chExt cx="944599" cy="445631"/>
          </a:xfrm>
        </p:grpSpPr>
        <p:sp>
          <p:nvSpPr>
            <p:cNvPr id="11" name="右箭头 10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27716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循环分裂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224279" y="4937382"/>
            <a:ext cx="2146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1.c -O3 -</a:t>
            </a:r>
            <a:r>
              <a:rPr lang="en-US" altLang="zh-CN" dirty="0" err="1"/>
              <a:t>fopt</a:t>
            </a:r>
            <a:r>
              <a:rPr lang="en-US" altLang="zh-CN" dirty="0"/>
              <a:t>-info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06290" y="4937382"/>
            <a:ext cx="2536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gcc</a:t>
            </a:r>
            <a:r>
              <a:rPr lang="en-US" altLang="zh-CN" dirty="0"/>
              <a:t> 1-opt.c -</a:t>
            </a:r>
            <a:r>
              <a:rPr lang="en-US" altLang="zh-CN" dirty="0" err="1"/>
              <a:t>fopt</a:t>
            </a:r>
            <a:r>
              <a:rPr lang="en-US" altLang="zh-CN" dirty="0"/>
              <a:t>-info -O3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7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</a:t>
            </a:r>
            <a:r>
              <a:rPr lang="zh-CN" altLang="en-US" sz="2000" b="1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分裂</a:t>
            </a:r>
            <a:endParaRPr kumimoji="0" lang="zh-CN" altLang="en-US" sz="20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624" y="1473259"/>
            <a:ext cx="3420267" cy="4893647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stdio.h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&lt;sys/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#define N 8192 </a:t>
            </a:r>
          </a:p>
          <a:p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main()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temp, phi;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M = 4096;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a[N], b[N], c[N], d[N],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coff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[N], diff[N];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struct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timeval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temp = 2;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phi = 2;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a[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b[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+ 1;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c[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+ 2;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d[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+ 3;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gettimeofday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(&amp;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NULL);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temp = a[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- b[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coff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(a[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+ b[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]) * temp;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diff[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i+M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(c[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i+M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+ d[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i+M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]) / phi;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gettimeofday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(&amp;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NULL);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("used time %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ld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us\n",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time_end.tv_usec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time_start.tv_usec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180" y="914347"/>
            <a:ext cx="2146245" cy="4181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优化效果</a:t>
            </a:r>
            <a:endParaRPr kumimoji="0" lang="en-US" sz="16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31194" y="1349612"/>
            <a:ext cx="3754244" cy="5262979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stdio.h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&lt;sys/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#define N 8192</a:t>
            </a:r>
          </a:p>
          <a:p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main() {</a:t>
            </a:r>
          </a:p>
          <a:p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temp, phi;</a:t>
            </a:r>
          </a:p>
          <a:p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M = 4096;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a[N], b[N], c[N], d[N],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coff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[N], diff[N];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struct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timeval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temp = 2;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phi = 2;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a[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b[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+ 1;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c[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+ 2;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d[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+ 3;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gettimeofday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(&amp;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NULL);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temp = a[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- b[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coff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(a[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+ b[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]) * temp;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M;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  diff[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(c[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+ d[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]) / phi;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gettimeofday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(&amp;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NULL);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("used time %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ld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us\n",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time_end.tv_usec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time_start.tv_usec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146755" y="3920083"/>
            <a:ext cx="944599" cy="445631"/>
            <a:chOff x="4927716" y="2985512"/>
            <a:chExt cx="944599" cy="445631"/>
          </a:xfrm>
        </p:grpSpPr>
        <p:sp>
          <p:nvSpPr>
            <p:cNvPr id="11" name="右箭头 10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27716" y="2985512"/>
              <a:ext cx="9445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循环分裂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304" y="2821590"/>
            <a:ext cx="2114286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43672" y="476672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分享完毕，感谢聆听！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3392" y="1556792"/>
            <a:ext cx="10945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参考文献：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[1]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Optimizing Compilers for Modern Architectures: A Dependence-Based Approach [Book Review][J]. Computer,2002,35(4).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108849" tIns="54424" rIns="108849" bIns="54424">
        <a:spAutoFit/>
      </a:bodyPr>
      <a:lstStyle>
        <a:defPPr marL="285750" indent="-285750">
          <a:lnSpc>
            <a:spcPct val="150000"/>
          </a:lnSpc>
          <a:buFont typeface="Wingdings" panose="05000000000000000000" pitchFamily="2" charset="2"/>
          <a:buChar char="l"/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27133</TotalTime>
  <Words>1140</Words>
  <Application>Microsoft Office PowerPoint</Application>
  <PresentationFormat>宽屏</PresentationFormat>
  <Paragraphs>136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华文中宋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Lei Wang</cp:lastModifiedBy>
  <cp:revision>454</cp:revision>
  <dcterms:created xsi:type="dcterms:W3CDTF">2022-11-24T08:45:34Z</dcterms:created>
  <dcterms:modified xsi:type="dcterms:W3CDTF">2024-09-14T06:48:27Z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28DA364F7BE01532EE1259638D98D8A7</vt:lpwstr>
  </property>
  <property fmtid="{D5CDD505-2E9C-101B-9397-08002B2CF9AE}" pid="3" name="KSOProductBuildVer">
    <vt:lpwstr>2052-4.2.1.6793</vt:lpwstr>
  </property>
</Properties>
</file>