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4" r:id="rId3"/>
  </p:sldMasterIdLst>
  <p:notesMasterIdLst>
    <p:notesMasterId r:id="rId11"/>
  </p:notesMasterIdLst>
  <p:sldIdLst>
    <p:sldId id="263" r:id="rId4"/>
    <p:sldId id="279" r:id="rId5"/>
    <p:sldId id="283" r:id="rId6"/>
    <p:sldId id="282" r:id="rId7"/>
    <p:sldId id="284" r:id="rId8"/>
    <p:sldId id="281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79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71084" autoAdjust="0"/>
  </p:normalViewPr>
  <p:slideViewPr>
    <p:cSldViewPr snapToGrid="0">
      <p:cViewPr varScale="1">
        <p:scale>
          <a:sx n="74" d="100"/>
          <a:sy n="74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92CF4-5C76-491D-AC42-4B1286DCACC7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09EFA-1D6C-4D47-BDAC-FD207C1A4D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379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21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623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916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56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658887" y="5464966"/>
            <a:ext cx="8874224" cy="830997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40" normalizeH="0" baseline="0" noProof="0" dirty="0">
                <a:ln w="285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热烈欢迎各位专家领导莅临指导</a:t>
            </a:r>
            <a:endParaRPr kumimoji="0" lang="en-US" sz="4800" b="1" i="0" u="none" strike="noStrike" kern="1200" cap="none" spc="40" normalizeH="0" baseline="0" noProof="0" dirty="0">
              <a:ln w="28575"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386904" y="404664"/>
            <a:ext cx="461665" cy="15619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军民融合专题</a:t>
            </a:r>
            <a:endParaRPr kumimoji="0" lang="en-US" sz="18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 flipV="1">
            <a:off x="0" y="4923343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60648"/>
            <a:ext cx="12192000" cy="4959343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24680" y="0"/>
            <a:ext cx="12216680" cy="71490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空心弧 3"/>
          <p:cNvSpPr/>
          <p:nvPr userDrawn="1"/>
        </p:nvSpPr>
        <p:spPr>
          <a:xfrm>
            <a:off x="767408" y="836712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36" name="矩形 35"/>
          <p:cNvSpPr/>
          <p:nvPr userDrawn="1"/>
        </p:nvSpPr>
        <p:spPr>
          <a:xfrm>
            <a:off x="9637358" y="346070"/>
            <a:ext cx="2003258" cy="850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分享内容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CONTENTS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623392" y="1450699"/>
            <a:ext cx="4035357" cy="4195491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 w="18000">
                <a:solidFill>
                  <a:srgbClr val="C0504D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5623220" y="2110419"/>
            <a:ext cx="5971437" cy="784636"/>
            <a:chOff x="1537511" y="1628159"/>
            <a:chExt cx="5971437" cy="784636"/>
          </a:xfrm>
        </p:grpSpPr>
        <p:grpSp>
          <p:nvGrpSpPr>
            <p:cNvPr id="44" name="组合 43"/>
            <p:cNvGrpSpPr/>
            <p:nvPr/>
          </p:nvGrpSpPr>
          <p:grpSpPr>
            <a:xfrm>
              <a:off x="1537511" y="1631288"/>
              <a:ext cx="5971437" cy="781507"/>
              <a:chOff x="1537511" y="1631288"/>
              <a:chExt cx="5971437" cy="781507"/>
            </a:xfrm>
          </p:grpSpPr>
          <p:grpSp>
            <p:nvGrpSpPr>
              <p:cNvPr id="46" name="组合 45"/>
              <p:cNvGrpSpPr/>
              <p:nvPr userDrawn="1"/>
            </p:nvGrpSpPr>
            <p:grpSpPr>
              <a:xfrm>
                <a:off x="1928264" y="1709439"/>
                <a:ext cx="5580684" cy="625205"/>
                <a:chOff x="460128" y="312440"/>
                <a:chExt cx="5580684" cy="625205"/>
              </a:xfrm>
            </p:grpSpPr>
            <p:sp>
              <p:nvSpPr>
                <p:cNvPr id="50" name="矩形 49"/>
                <p:cNvSpPr/>
                <p:nvPr userDrawn="1"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51" name="矩形 50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/>
                      <a:ea typeface="微软雅黑" panose="020B0503020204020204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2" name="矩形 51"/>
                <p:cNvSpPr/>
                <p:nvPr userDrawn="1"/>
              </p:nvSpPr>
              <p:spPr>
                <a:xfrm>
                  <a:off x="503540" y="341314"/>
                  <a:ext cx="5537272" cy="560790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</p:sp>
          </p:grpSp>
          <p:sp>
            <p:nvSpPr>
              <p:cNvPr id="48" name="椭圆 47"/>
              <p:cNvSpPr/>
              <p:nvPr/>
            </p:nvSpPr>
            <p:spPr>
              <a:xfrm>
                <a:off x="1537511" y="1631288"/>
                <a:ext cx="781507" cy="7815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itchFamily="2" charset="-122"/>
                    <a:cs typeface="+mn-cs"/>
                  </a:rPr>
                  <a:t>1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2584932" y="1628159"/>
              <a:ext cx="4796944" cy="64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前端</a:t>
              </a:r>
            </a:p>
          </p:txBody>
        </p:sp>
      </p:grpSp>
      <p:grpSp>
        <p:nvGrpSpPr>
          <p:cNvPr id="83" name="组合 82"/>
          <p:cNvGrpSpPr/>
          <p:nvPr userDrawn="1"/>
        </p:nvGrpSpPr>
        <p:grpSpPr>
          <a:xfrm>
            <a:off x="5833405" y="3179693"/>
            <a:ext cx="5985786" cy="784682"/>
            <a:chOff x="1537511" y="1628113"/>
            <a:chExt cx="5971436" cy="784682"/>
          </a:xfrm>
        </p:grpSpPr>
        <p:grpSp>
          <p:nvGrpSpPr>
            <p:cNvPr id="84" name="组合 83"/>
            <p:cNvGrpSpPr/>
            <p:nvPr userDrawn="1"/>
          </p:nvGrpSpPr>
          <p:grpSpPr>
            <a:xfrm>
              <a:off x="1537511" y="1631288"/>
              <a:ext cx="5971436" cy="781507"/>
              <a:chOff x="1537511" y="1631288"/>
              <a:chExt cx="5971437" cy="78150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1928263" y="1709439"/>
                <a:ext cx="5580685" cy="625475"/>
                <a:chOff x="460127" y="312440"/>
                <a:chExt cx="5580685" cy="625475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60127" y="312440"/>
                  <a:ext cx="5356688" cy="62547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91" name="矩形 90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/>
                      <a:ea typeface="微软雅黑" panose="020B0503020204020204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503837" y="341015"/>
                  <a:ext cx="5289540" cy="560705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</p:sp>
          </p:grpSp>
          <p:sp>
            <p:nvSpPr>
              <p:cNvPr id="88" name="椭圆 87"/>
              <p:cNvSpPr/>
              <p:nvPr/>
            </p:nvSpPr>
            <p:spPr>
              <a:xfrm>
                <a:off x="1537511" y="1631288"/>
                <a:ext cx="781507" cy="7815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itchFamily="2" charset="-122"/>
                    <a:cs typeface="+mn-cs"/>
                  </a:rPr>
                  <a:t>2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85" name="Rectangle 38"/>
            <p:cNvSpPr>
              <a:spLocks noChangeArrowheads="1"/>
            </p:cNvSpPr>
            <p:nvPr/>
          </p:nvSpPr>
          <p:spPr bwMode="auto">
            <a:xfrm>
              <a:off x="2584650" y="1628113"/>
              <a:ext cx="4699137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5578135" y="4262368"/>
            <a:ext cx="6015886" cy="784682"/>
            <a:chOff x="1537511" y="1628113"/>
            <a:chExt cx="6001464" cy="784682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1537511" y="1631288"/>
              <a:ext cx="6001464" cy="781507"/>
              <a:chOff x="1537511" y="1631288"/>
              <a:chExt cx="6001465" cy="781507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928263" y="1709439"/>
                <a:ext cx="5610713" cy="625475"/>
                <a:chOff x="460127" y="312440"/>
                <a:chExt cx="5610713" cy="625475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460127" y="312440"/>
                  <a:ext cx="5610713" cy="62547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8" name="矩形 7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/>
                      <a:ea typeface="微软雅黑" panose="020B0503020204020204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03837" y="341015"/>
                  <a:ext cx="5565736" cy="560705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</p:sp>
          </p:grpSp>
          <p:sp>
            <p:nvSpPr>
              <p:cNvPr id="11" name="椭圆 10"/>
              <p:cNvSpPr/>
              <p:nvPr/>
            </p:nvSpPr>
            <p:spPr>
              <a:xfrm>
                <a:off x="1537511" y="1631288"/>
                <a:ext cx="781507" cy="7815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2635961" y="1628113"/>
              <a:ext cx="4759951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后端</a:t>
              </a: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6840482" y="333911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中端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C324E3-96AF-E2D4-BD1D-00A6F2CCE07A}"/>
              </a:ext>
            </a:extLst>
          </p:cNvPr>
          <p:cNvSpPr txBox="1"/>
          <p:nvPr userDrawn="1"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3881BFB-3298-6EB1-B04F-BA998A9118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E3D07F29-19FD-21AC-2064-D77EC7B5A4D5}"/>
              </a:ext>
            </a:extLst>
          </p:cNvPr>
          <p:cNvSpPr/>
          <p:nvPr userDrawn="1"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D5EF40-75B2-F814-311F-DD1073708684}"/>
              </a:ext>
            </a:extLst>
          </p:cNvPr>
          <p:cNvSpPr txBox="1"/>
          <p:nvPr userDrawn="1"/>
        </p:nvSpPr>
        <p:spPr>
          <a:xfrm>
            <a:off x="827437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CCA48B58-93C0-0CEE-728E-956A64AD7A98}"/>
              </a:ext>
            </a:extLst>
          </p:cNvPr>
          <p:cNvSpPr/>
          <p:nvPr userDrawn="1"/>
        </p:nvSpPr>
        <p:spPr>
          <a:xfrm>
            <a:off x="248343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2569E6-1AC8-15CD-C0DF-4CD8B609BB90}"/>
              </a:ext>
            </a:extLst>
          </p:cNvPr>
          <p:cNvSpPr txBox="1"/>
          <p:nvPr userDrawn="1"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3B5CF6-1BDA-295E-58FF-B4520B594A89}"/>
              </a:ext>
            </a:extLst>
          </p:cNvPr>
          <p:cNvSpPr txBox="1"/>
          <p:nvPr userDrawn="1"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339000"/>
            <a:ext cx="2736000" cy="18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736000" y="3339000"/>
            <a:ext cx="945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pic>
        <p:nvPicPr>
          <p:cNvPr id="6" name="图片 5"/>
          <p:cNvPicPr/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032" y1="21498" x2="76968" y2="73941"/>
                        <a14:foregroundMark x1="48397" y1="17264" x2="44898" y2="85016"/>
                        <a14:foregroundMark x1="22449" y1="75896" x2="77259" y2="34853"/>
                        <a14:foregroundMark x1="69388" y1="25407" x2="16327" y2="61564"/>
                        <a14:foregroundMark x1="16910" y1="40717" x2="60641" y2="85342"/>
                        <a14:foregroundMark x1="76385" y1="33876" x2="79009" y2="67752"/>
                        <a14:foregroundMark x1="66764" y1="24756" x2="27988" y2="21824"/>
                        <a14:foregroundMark x1="56560" y1="40065" x2="65306" y2="35831"/>
                        <a14:backgroundMark x1="22741" y1="21173" x2="22741" y2="21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688" y="-99392"/>
            <a:ext cx="2091055" cy="187134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项目综述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-IR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优化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-OpenMP Offload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hip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代码自动生成工具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项目测试情况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2301404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项目测试情况</a:t>
            </a:r>
          </a:p>
        </p:txBody>
      </p:sp>
      <p:sp>
        <p:nvSpPr>
          <p:cNvPr id="8" name="圆角矩形 2"/>
          <p:cNvSpPr/>
          <p:nvPr userDrawn="1"/>
        </p:nvSpPr>
        <p:spPr>
          <a:xfrm>
            <a:off x="2999656" y="333321"/>
            <a:ext cx="1296144" cy="462122"/>
          </a:xfrm>
          <a:prstGeom prst="roundRect">
            <a:avLst/>
          </a:prstGeom>
          <a:solidFill>
            <a:srgbClr val="C00000"/>
          </a:solidFill>
        </p:spPr>
        <p:txBody>
          <a:bodyPr wrap="square" lIns="108849" tIns="54424" rIns="108849" bIns="54424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功能测试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t11318\桌面\setwalls.ru-8387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3"/>
          <p:cNvSpPr txBox="1"/>
          <p:nvPr userDrawn="1"/>
        </p:nvSpPr>
        <p:spPr>
          <a:xfrm>
            <a:off x="7104112" y="4293096"/>
            <a:ext cx="4536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敬请批评指正！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74278B-8182-6E1E-3105-41F673BAAAEA}"/>
              </a:ext>
            </a:extLst>
          </p:cNvPr>
          <p:cNvSpPr txBox="1"/>
          <p:nvPr userDrawn="1"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F03AC2-1D32-C384-8633-DC45AA6465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393AF674-0A59-A330-F774-4A0DE1756F3E}"/>
              </a:ext>
            </a:extLst>
          </p:cNvPr>
          <p:cNvSpPr/>
          <p:nvPr userDrawn="1"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736303-C98C-E4B8-BC03-CC218346E3DF}"/>
              </a:ext>
            </a:extLst>
          </p:cNvPr>
          <p:cNvSpPr txBox="1"/>
          <p:nvPr userDrawn="1"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4188F296-4F8D-56D3-DD43-841877C2E86B}"/>
              </a:ext>
            </a:extLst>
          </p:cNvPr>
          <p:cNvSpPr/>
          <p:nvPr userDrawn="1"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840D4B-69EA-909D-1747-09A4F2D4F1CE}"/>
              </a:ext>
            </a:extLst>
          </p:cNvPr>
          <p:cNvSpPr txBox="1"/>
          <p:nvPr userDrawn="1"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2D4090-A768-218C-C2EE-FBAC72556733}"/>
              </a:ext>
            </a:extLst>
          </p:cNvPr>
          <p:cNvSpPr txBox="1"/>
          <p:nvPr userDrawn="1"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36712"/>
            <a:ext cx="2736000" cy="180000"/>
          </a:xfrm>
          <a:prstGeom prst="rect">
            <a:avLst/>
          </a:prstGeom>
          <a:solidFill>
            <a:srgbClr val="3A4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736000" y="836712"/>
            <a:ext cx="945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098432" y="467380"/>
            <a:ext cx="1093568" cy="36933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 </a:t>
            </a:r>
            <a:fld id="{2EEF1883-7A0E-4F66-9932-E581691AD397}" type="slidenum"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EFBA58-6904-1D7B-268D-E1B63AF56CEB}"/>
              </a:ext>
            </a:extLst>
          </p:cNvPr>
          <p:cNvSpPr txBox="1"/>
          <p:nvPr userDrawn="1"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29385C-D492-BAB4-BF83-E341A0B9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31461911-336D-E03A-CF53-1A0BF859BBE4}"/>
              </a:ext>
            </a:extLst>
          </p:cNvPr>
          <p:cNvSpPr/>
          <p:nvPr userDrawn="1"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0CD05F-39CB-C691-589F-38CD135706FC}"/>
              </a:ext>
            </a:extLst>
          </p:cNvPr>
          <p:cNvSpPr txBox="1"/>
          <p:nvPr userDrawn="1"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D53F433E-A040-E4BC-7827-7BCD535FEC03}"/>
              </a:ext>
            </a:extLst>
          </p:cNvPr>
          <p:cNvSpPr/>
          <p:nvPr userDrawn="1"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9C47DE-8D21-1EE1-5641-17B020798557}"/>
              </a:ext>
            </a:extLst>
          </p:cNvPr>
          <p:cNvSpPr txBox="1"/>
          <p:nvPr userDrawn="1"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F2A2E4-9CDA-5F92-641D-678FE2B02140}"/>
              </a:ext>
            </a:extLst>
          </p:cNvPr>
          <p:cNvSpPr txBox="1"/>
          <p:nvPr userDrawn="1"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3CD2AE-08E9-DA5D-3025-99494AB7252B}"/>
              </a:ext>
            </a:extLst>
          </p:cNvPr>
          <p:cNvSpPr txBox="1"/>
          <p:nvPr userDrawn="1"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360596-3BDB-D84A-64F9-8D9D693595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382D6B36-9155-8B35-C7A8-104F9804CBBF}"/>
              </a:ext>
            </a:extLst>
          </p:cNvPr>
          <p:cNvSpPr/>
          <p:nvPr userDrawn="1"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CF8E21-00F1-306D-7434-1BD0EA1C17AE}"/>
              </a:ext>
            </a:extLst>
          </p:cNvPr>
          <p:cNvSpPr txBox="1"/>
          <p:nvPr userDrawn="1"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6311E339-E9D8-ABB5-A439-F3F11806CFF2}"/>
              </a:ext>
            </a:extLst>
          </p:cNvPr>
          <p:cNvSpPr/>
          <p:nvPr userDrawn="1"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CA820D-D06C-1B91-7069-172A2BEE1A92}"/>
              </a:ext>
            </a:extLst>
          </p:cNvPr>
          <p:cNvSpPr txBox="1"/>
          <p:nvPr userDrawn="1"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7C907D-6A10-5300-02D7-D3D0301B1874}"/>
              </a:ext>
            </a:extLst>
          </p:cNvPr>
          <p:cNvSpPr txBox="1"/>
          <p:nvPr userDrawn="1"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 bwMode="auto">
          <a:xfrm>
            <a:off x="2" y="189"/>
            <a:ext cx="3404924" cy="6867783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  <a:gd name="connsiteX0-1" fmla="*/ 0 w 4261582"/>
              <a:gd name="connsiteY0-2" fmla="*/ 0 h 7492075"/>
              <a:gd name="connsiteX1-3" fmla="*/ 4261582 w 4261582"/>
              <a:gd name="connsiteY1-4" fmla="*/ 11100 h 7492075"/>
              <a:gd name="connsiteX2-5" fmla="*/ 1647718 w 4261582"/>
              <a:gd name="connsiteY2-6" fmla="*/ 7492075 h 7492075"/>
              <a:gd name="connsiteX3-7" fmla="*/ 0 w 4261582"/>
              <a:gd name="connsiteY3-8" fmla="*/ 7492075 h 7492075"/>
              <a:gd name="connsiteX4" fmla="*/ 0 w 4261582"/>
              <a:gd name="connsiteY4" fmla="*/ 0 h 7492075"/>
              <a:gd name="connsiteX0-9" fmla="*/ 0 w 4261582"/>
              <a:gd name="connsiteY0-10" fmla="*/ 0 h 7503175"/>
              <a:gd name="connsiteX1-11" fmla="*/ 4261582 w 4261582"/>
              <a:gd name="connsiteY1-12" fmla="*/ 11100 h 7503175"/>
              <a:gd name="connsiteX2-13" fmla="*/ 1147825 w 4261582"/>
              <a:gd name="connsiteY2-14" fmla="*/ 7503175 h 7503175"/>
              <a:gd name="connsiteX3-15" fmla="*/ 0 w 4261582"/>
              <a:gd name="connsiteY3-16" fmla="*/ 7492075 h 7503175"/>
              <a:gd name="connsiteX4-17" fmla="*/ 0 w 4261582"/>
              <a:gd name="connsiteY4-18" fmla="*/ 0 h 7503175"/>
              <a:gd name="connsiteX0-19" fmla="*/ 0 w 4298258"/>
              <a:gd name="connsiteY0-20" fmla="*/ 0 h 7503175"/>
              <a:gd name="connsiteX1-21" fmla="*/ 4298258 w 4298258"/>
              <a:gd name="connsiteY1-22" fmla="*/ 241 h 7503175"/>
              <a:gd name="connsiteX2-23" fmla="*/ 1147825 w 4298258"/>
              <a:gd name="connsiteY2-24" fmla="*/ 7503175 h 7503175"/>
              <a:gd name="connsiteX3-25" fmla="*/ 0 w 4298258"/>
              <a:gd name="connsiteY3-26" fmla="*/ 7492075 h 7503175"/>
              <a:gd name="connsiteX4-27" fmla="*/ 0 w 4298258"/>
              <a:gd name="connsiteY4-28" fmla="*/ 0 h 7503175"/>
              <a:gd name="connsiteX0-29" fmla="*/ 0 w 4237129"/>
              <a:gd name="connsiteY0-30" fmla="*/ 0 h 7503175"/>
              <a:gd name="connsiteX1-31" fmla="*/ 4237129 w 4237129"/>
              <a:gd name="connsiteY1-32" fmla="*/ 241 h 7503175"/>
              <a:gd name="connsiteX2-33" fmla="*/ 1147825 w 4237129"/>
              <a:gd name="connsiteY2-34" fmla="*/ 7503175 h 7503175"/>
              <a:gd name="connsiteX3-35" fmla="*/ 0 w 4237129"/>
              <a:gd name="connsiteY3-36" fmla="*/ 7492075 h 7503175"/>
              <a:gd name="connsiteX4-37" fmla="*/ 0 w 4237129"/>
              <a:gd name="connsiteY4-38" fmla="*/ 0 h 7503175"/>
              <a:gd name="connsiteX0-39" fmla="*/ 0 w 4163775"/>
              <a:gd name="connsiteY0-40" fmla="*/ 0 h 7503175"/>
              <a:gd name="connsiteX1-41" fmla="*/ 4163775 w 4163775"/>
              <a:gd name="connsiteY1-42" fmla="*/ 11100 h 7503175"/>
              <a:gd name="connsiteX2-43" fmla="*/ 1147825 w 4163775"/>
              <a:gd name="connsiteY2-44" fmla="*/ 7503175 h 7503175"/>
              <a:gd name="connsiteX3-45" fmla="*/ 0 w 4163775"/>
              <a:gd name="connsiteY3-46" fmla="*/ 7492075 h 7503175"/>
              <a:gd name="connsiteX4-47" fmla="*/ 0 w 4163775"/>
              <a:gd name="connsiteY4-48" fmla="*/ 0 h 7503175"/>
              <a:gd name="connsiteX0-49" fmla="*/ 0 w 4139324"/>
              <a:gd name="connsiteY0-50" fmla="*/ 0 h 7503175"/>
              <a:gd name="connsiteX1-51" fmla="*/ 4139324 w 4139324"/>
              <a:gd name="connsiteY1-52" fmla="*/ 241 h 7503175"/>
              <a:gd name="connsiteX2-53" fmla="*/ 1147825 w 4139324"/>
              <a:gd name="connsiteY2-54" fmla="*/ 7503175 h 7503175"/>
              <a:gd name="connsiteX3-55" fmla="*/ 0 w 4139324"/>
              <a:gd name="connsiteY3-56" fmla="*/ 7492075 h 7503175"/>
              <a:gd name="connsiteX4-57" fmla="*/ 0 w 4139324"/>
              <a:gd name="connsiteY4-58" fmla="*/ 0 h 7503175"/>
              <a:gd name="connsiteX0-59" fmla="*/ 0 w 4188227"/>
              <a:gd name="connsiteY0-60" fmla="*/ 0 h 7503175"/>
              <a:gd name="connsiteX1-61" fmla="*/ 4188227 w 4188227"/>
              <a:gd name="connsiteY1-62" fmla="*/ 241 h 7503175"/>
              <a:gd name="connsiteX2-63" fmla="*/ 1147825 w 4188227"/>
              <a:gd name="connsiteY2-64" fmla="*/ 7503175 h 7503175"/>
              <a:gd name="connsiteX3-65" fmla="*/ 0 w 4188227"/>
              <a:gd name="connsiteY3-66" fmla="*/ 7492075 h 7503175"/>
              <a:gd name="connsiteX4-67" fmla="*/ 0 w 4188227"/>
              <a:gd name="connsiteY4-68" fmla="*/ 0 h 75031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188227" h="7503175">
                <a:moveTo>
                  <a:pt x="0" y="0"/>
                </a:moveTo>
                <a:lnTo>
                  <a:pt x="4188227" y="241"/>
                </a:lnTo>
                <a:lnTo>
                  <a:pt x="1147825" y="7503175"/>
                </a:lnTo>
                <a:lnTo>
                  <a:pt x="0" y="74920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 bwMode="auto">
          <a:xfrm>
            <a:off x="-10442" y="-9309"/>
            <a:ext cx="2894115" cy="6867561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  <a:gd name="connsiteX0-1" fmla="*/ 0 w 9219111"/>
              <a:gd name="connsiteY0-2" fmla="*/ 0 h 7514276"/>
              <a:gd name="connsiteX1-3" fmla="*/ 9219111 w 9219111"/>
              <a:gd name="connsiteY1-4" fmla="*/ 0 h 7514276"/>
              <a:gd name="connsiteX2-5" fmla="*/ 505931 w 9219111"/>
              <a:gd name="connsiteY2-6" fmla="*/ 7514276 h 7514276"/>
              <a:gd name="connsiteX3-7" fmla="*/ 0 w 9219111"/>
              <a:gd name="connsiteY3-8" fmla="*/ 7492076 h 7514276"/>
              <a:gd name="connsiteX4" fmla="*/ 0 w 9219111"/>
              <a:gd name="connsiteY4" fmla="*/ 0 h 7514276"/>
              <a:gd name="connsiteX0-9" fmla="*/ 0 w 3603053"/>
              <a:gd name="connsiteY0-10" fmla="*/ 0 h 7514276"/>
              <a:gd name="connsiteX1-11" fmla="*/ 3603053 w 3603053"/>
              <a:gd name="connsiteY1-12" fmla="*/ 22200 h 7514276"/>
              <a:gd name="connsiteX2-13" fmla="*/ 505931 w 3603053"/>
              <a:gd name="connsiteY2-14" fmla="*/ 7514276 h 7514276"/>
              <a:gd name="connsiteX3-15" fmla="*/ 0 w 3603053"/>
              <a:gd name="connsiteY3-16" fmla="*/ 7492076 h 7514276"/>
              <a:gd name="connsiteX4-17" fmla="*/ 0 w 3603053"/>
              <a:gd name="connsiteY4-18" fmla="*/ 0 h 7514276"/>
              <a:gd name="connsiteX0-19" fmla="*/ 0 w 3603053"/>
              <a:gd name="connsiteY0-20" fmla="*/ 0 h 7514276"/>
              <a:gd name="connsiteX1-21" fmla="*/ 3603053 w 3603053"/>
              <a:gd name="connsiteY1-22" fmla="*/ 22200 h 7514276"/>
              <a:gd name="connsiteX2-23" fmla="*/ 505931 w 3603053"/>
              <a:gd name="connsiteY2-24" fmla="*/ 7514276 h 7514276"/>
              <a:gd name="connsiteX3-25" fmla="*/ 0 w 3603053"/>
              <a:gd name="connsiteY3-26" fmla="*/ 7492076 h 7514276"/>
              <a:gd name="connsiteX4-27" fmla="*/ 0 w 3603053"/>
              <a:gd name="connsiteY4-28" fmla="*/ 0 h 7514276"/>
              <a:gd name="connsiteX0-29" fmla="*/ 0 w 3603053"/>
              <a:gd name="connsiteY0-30" fmla="*/ 0 h 7514276"/>
              <a:gd name="connsiteX1-31" fmla="*/ 3603053 w 3603053"/>
              <a:gd name="connsiteY1-32" fmla="*/ 11341 h 7514276"/>
              <a:gd name="connsiteX2-33" fmla="*/ 505931 w 3603053"/>
              <a:gd name="connsiteY2-34" fmla="*/ 7514276 h 7514276"/>
              <a:gd name="connsiteX3-35" fmla="*/ 0 w 3603053"/>
              <a:gd name="connsiteY3-36" fmla="*/ 7492076 h 7514276"/>
              <a:gd name="connsiteX4-37" fmla="*/ 0 w 3603053"/>
              <a:gd name="connsiteY4-38" fmla="*/ 0 h 7514276"/>
              <a:gd name="connsiteX0-39" fmla="*/ 0 w 3603053"/>
              <a:gd name="connsiteY0-40" fmla="*/ 0 h 7492558"/>
              <a:gd name="connsiteX1-41" fmla="*/ 3603053 w 3603053"/>
              <a:gd name="connsiteY1-42" fmla="*/ 11341 h 7492558"/>
              <a:gd name="connsiteX2-43" fmla="*/ 518305 w 3603053"/>
              <a:gd name="connsiteY2-44" fmla="*/ 7492558 h 7492558"/>
              <a:gd name="connsiteX3-45" fmla="*/ 0 w 3603053"/>
              <a:gd name="connsiteY3-46" fmla="*/ 7492076 h 7492558"/>
              <a:gd name="connsiteX4-47" fmla="*/ 0 w 3603053"/>
              <a:gd name="connsiteY4-48" fmla="*/ 0 h 7492558"/>
              <a:gd name="connsiteX0-49" fmla="*/ 0 w 3603053"/>
              <a:gd name="connsiteY0-50" fmla="*/ 10376 h 7502934"/>
              <a:gd name="connsiteX1-51" fmla="*/ 3603053 w 3603053"/>
              <a:gd name="connsiteY1-52" fmla="*/ 0 h 7502934"/>
              <a:gd name="connsiteX2-53" fmla="*/ 518305 w 3603053"/>
              <a:gd name="connsiteY2-54" fmla="*/ 7502934 h 7502934"/>
              <a:gd name="connsiteX3-55" fmla="*/ 0 w 3603053"/>
              <a:gd name="connsiteY3-56" fmla="*/ 7502452 h 7502934"/>
              <a:gd name="connsiteX4-57" fmla="*/ 0 w 3603053"/>
              <a:gd name="connsiteY4-58" fmla="*/ 10376 h 75029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603053" h="7502934">
                <a:moveTo>
                  <a:pt x="0" y="10376"/>
                </a:moveTo>
                <a:lnTo>
                  <a:pt x="3603053" y="0"/>
                </a:lnTo>
                <a:lnTo>
                  <a:pt x="518305" y="7502934"/>
                </a:lnTo>
                <a:lnTo>
                  <a:pt x="0" y="7502452"/>
                </a:lnTo>
                <a:lnTo>
                  <a:pt x="0" y="10376"/>
                </a:lnTo>
                <a:close/>
              </a:path>
            </a:pathLst>
          </a:custGeom>
          <a:solidFill>
            <a:srgbClr val="3A4795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5037062" y="3080074"/>
            <a:ext cx="31812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1219200">
              <a:buNone/>
            </a:pPr>
            <a:r>
              <a:rPr lang="zh-CN" altLang="en-US" sz="6000" b="1" dirty="0">
                <a:solidFill>
                  <a:srgbClr val="3A4795"/>
                </a:solidFill>
              </a:rPr>
              <a:t>循环倾斜</a:t>
            </a:r>
          </a:p>
        </p:txBody>
      </p:sp>
      <p:sp>
        <p:nvSpPr>
          <p:cNvPr id="19" name="TextBox 43"/>
          <p:cNvSpPr txBox="1"/>
          <p:nvPr/>
        </p:nvSpPr>
        <p:spPr>
          <a:xfrm>
            <a:off x="8572500" y="1127699"/>
            <a:ext cx="346047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2665" b="1" dirty="0">
                <a:solidFill>
                  <a:srgbClr val="3A47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循环优化系列第九讲</a:t>
            </a:r>
            <a:endParaRPr lang="zh-CN" altLang="en-US" b="1" dirty="0">
              <a:solidFill>
                <a:srgbClr val="3A47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5"/>
          <p:cNvSpPr>
            <a:spLocks noChangeArrowheads="1"/>
          </p:cNvSpPr>
          <p:nvPr/>
        </p:nvSpPr>
        <p:spPr bwMode="auto">
          <a:xfrm>
            <a:off x="6633508" y="4910795"/>
            <a:ext cx="1938992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400" b="1" dirty="0">
                <a:solidFill>
                  <a:srgbClr val="3A47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嘉宾：</a:t>
            </a:r>
            <a:r>
              <a:rPr lang="zh-CN" altLang="en-US" sz="2400" dirty="0">
                <a:solidFill>
                  <a:srgbClr val="3A4795"/>
                </a:solidFill>
                <a:latin typeface="微软雅黑" charset="0"/>
                <a:ea typeface="微软雅黑" charset="0"/>
              </a:rPr>
              <a:t>柴赟达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1739548" y="524343"/>
            <a:ext cx="1725012" cy="170947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1739548" y="524343"/>
            <a:ext cx="1725012" cy="1709479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3321"/>
            <a:ext cx="204532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循环倾斜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6837" y="1092788"/>
            <a:ext cx="1772906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基础概念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</a:p>
        </p:txBody>
      </p:sp>
      <p:sp>
        <p:nvSpPr>
          <p:cNvPr id="2" name="矩形 1"/>
          <p:cNvSpPr/>
          <p:nvPr/>
        </p:nvSpPr>
        <p:spPr>
          <a:xfrm>
            <a:off x="520557" y="1598182"/>
            <a:ext cx="1122376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循环倾斜是一种改变迭代空间形式的变换，用于挖掘循环中的并行潜能的优化方式，可以把存在的并行性用传统的并行循环的形式表示出来。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826652" y="2376150"/>
            <a:ext cx="1073369" cy="383582"/>
            <a:chOff x="4850160" y="2985512"/>
            <a:chExt cx="1101597" cy="383582"/>
          </a:xfrm>
        </p:grpSpPr>
        <p:sp>
          <p:nvSpPr>
            <p:cNvPr id="19" name="右箭头 18"/>
            <p:cNvSpPr/>
            <p:nvPr/>
          </p:nvSpPr>
          <p:spPr>
            <a:xfrm>
              <a:off x="4850160" y="3217484"/>
              <a:ext cx="1101597" cy="151610"/>
            </a:xfrm>
            <a:prstGeom prst="rightArrow">
              <a:avLst/>
            </a:prstGeom>
            <a:solidFill>
              <a:srgbClr val="3A4795"/>
            </a:solidFill>
            <a:ln>
              <a:solidFill>
                <a:srgbClr val="3A4795"/>
              </a:solidFill>
            </a:ln>
          </p:spPr>
          <p:txBody>
            <a:bodyPr wrap="square" lIns="108849" tIns="54424" rIns="108849" bIns="54424" rtlCol="0" anchor="ctr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927715" y="2985512"/>
              <a:ext cx="94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循环倾斜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1391339" y="2105729"/>
            <a:ext cx="2458917" cy="1061829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(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 4;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for (j = 1; j &lt; 4;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j++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A[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][j] = A[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][j-1] + A[i-1][j];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70889" y="2105729"/>
            <a:ext cx="2877093" cy="1061829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(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 4;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for (j = i+1; j &lt; i+4;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j++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A[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][j-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= A[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][j-i-1] + A[i-1][j -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];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22359"/>
              </p:ext>
            </p:extLst>
          </p:nvPr>
        </p:nvGraphicFramePr>
        <p:xfrm>
          <a:off x="865373" y="4906061"/>
          <a:ext cx="3643690" cy="1427226"/>
        </p:xfrm>
        <a:graphic>
          <a:graphicData uri="http://schemas.openxmlformats.org/drawingml/2006/table">
            <a:tbl>
              <a:tblPr firstRow="1" firstCol="1" bandRow="1"/>
              <a:tblGrid>
                <a:gridCol w="1207614">
                  <a:extLst>
                    <a:ext uri="{9D8B030D-6E8A-4147-A177-3AD203B41FA5}">
                      <a16:colId xmlns:a16="http://schemas.microsoft.com/office/drawing/2014/main" val="744272070"/>
                    </a:ext>
                  </a:extLst>
                </a:gridCol>
                <a:gridCol w="1181887">
                  <a:extLst>
                    <a:ext uri="{9D8B030D-6E8A-4147-A177-3AD203B41FA5}">
                      <a16:colId xmlns:a16="http://schemas.microsoft.com/office/drawing/2014/main" val="4178406653"/>
                    </a:ext>
                  </a:extLst>
                </a:gridCol>
                <a:gridCol w="1254189">
                  <a:extLst>
                    <a:ext uri="{9D8B030D-6E8A-4147-A177-3AD203B41FA5}">
                      <a16:colId xmlns:a16="http://schemas.microsoft.com/office/drawing/2014/main" val="23849240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=3,j=1</a:t>
                      </a: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A31=A30+A21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=3,j=2</a:t>
                      </a: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A32=A31+A22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=3,j=3</a:t>
                      </a: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A33=A32+A23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085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=2,j=1</a:t>
                      </a: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A21=A20+A11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=2,j=2</a:t>
                      </a: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A22=A21+A12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=2,j=3</a:t>
                      </a: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A23=A22+A13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084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=1,j=1</a:t>
                      </a: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A11=A10+A01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=1,j=2</a:t>
                      </a: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A12=A11+A02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=1,j=3</a:t>
                      </a: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A13=A12+A03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89634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4305"/>
              </p:ext>
            </p:extLst>
          </p:nvPr>
        </p:nvGraphicFramePr>
        <p:xfrm>
          <a:off x="5968794" y="4906061"/>
          <a:ext cx="5557840" cy="1427226"/>
        </p:xfrm>
        <a:graphic>
          <a:graphicData uri="http://schemas.openxmlformats.org/drawingml/2006/table">
            <a:tbl>
              <a:tblPr firstRow="1" firstCol="1" bandRow="1"/>
              <a:tblGrid>
                <a:gridCol w="1111568">
                  <a:extLst>
                    <a:ext uri="{9D8B030D-6E8A-4147-A177-3AD203B41FA5}">
                      <a16:colId xmlns:a16="http://schemas.microsoft.com/office/drawing/2014/main" val="3956718069"/>
                    </a:ext>
                  </a:extLst>
                </a:gridCol>
                <a:gridCol w="1111568">
                  <a:extLst>
                    <a:ext uri="{9D8B030D-6E8A-4147-A177-3AD203B41FA5}">
                      <a16:colId xmlns:a16="http://schemas.microsoft.com/office/drawing/2014/main" val="4049904577"/>
                    </a:ext>
                  </a:extLst>
                </a:gridCol>
                <a:gridCol w="1111568">
                  <a:extLst>
                    <a:ext uri="{9D8B030D-6E8A-4147-A177-3AD203B41FA5}">
                      <a16:colId xmlns:a16="http://schemas.microsoft.com/office/drawing/2014/main" val="2838015061"/>
                    </a:ext>
                  </a:extLst>
                </a:gridCol>
                <a:gridCol w="1111568">
                  <a:extLst>
                    <a:ext uri="{9D8B030D-6E8A-4147-A177-3AD203B41FA5}">
                      <a16:colId xmlns:a16="http://schemas.microsoft.com/office/drawing/2014/main" val="244709790"/>
                    </a:ext>
                  </a:extLst>
                </a:gridCol>
                <a:gridCol w="1111568">
                  <a:extLst>
                    <a:ext uri="{9D8B030D-6E8A-4147-A177-3AD203B41FA5}">
                      <a16:colId xmlns:a16="http://schemas.microsoft.com/office/drawing/2014/main" val="34235412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=3,j=4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A31=A30+A21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=3,j=5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A32=A31+A22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=3,j=6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A33=A32+A23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060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=2,j=3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A21=A20+A11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i=2,j=4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A22=A21+A12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=2.j=5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A23=A22+A13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490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=1.j=2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A11=A10+A01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=1,j=3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A12=A11+A02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=1,j=4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12700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A13=A12+A03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739125"/>
                  </a:ext>
                </a:extLst>
              </a:tr>
            </a:tbl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5973804" y="6281775"/>
            <a:ext cx="755015" cy="419326"/>
            <a:chOff x="483235" y="4234148"/>
            <a:chExt cx="786130" cy="506762"/>
          </a:xfrm>
        </p:grpSpPr>
        <p:sp>
          <p:nvSpPr>
            <p:cNvPr id="34" name="右箭头 33"/>
            <p:cNvSpPr/>
            <p:nvPr/>
          </p:nvSpPr>
          <p:spPr>
            <a:xfrm>
              <a:off x="483235" y="4586605"/>
              <a:ext cx="786130" cy="154305"/>
            </a:xfrm>
            <a:prstGeom prst="rightArrow">
              <a:avLst/>
            </a:prstGeom>
            <a:solidFill>
              <a:schemeClr val="accent1"/>
            </a:solidFill>
          </p:spPr>
          <p:txBody>
            <a:bodyPr wrap="square" lIns="108849" tIns="54424" rIns="108849" bIns="54424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44412" y="4234148"/>
              <a:ext cx="278764" cy="44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j</a:t>
              </a:r>
            </a:p>
          </p:txBody>
        </p:sp>
      </p:grpSp>
      <p:sp>
        <p:nvSpPr>
          <p:cNvPr id="37" name="右箭头 36"/>
          <p:cNvSpPr/>
          <p:nvPr/>
        </p:nvSpPr>
        <p:spPr>
          <a:xfrm rot="16200000">
            <a:off x="5502781" y="5930512"/>
            <a:ext cx="676176" cy="149284"/>
          </a:xfrm>
          <a:prstGeom prst="rightArrow">
            <a:avLst/>
          </a:prstGeom>
          <a:solidFill>
            <a:schemeClr val="accent2"/>
          </a:solidFill>
        </p:spPr>
        <p:txBody>
          <a:bodyPr wrap="square" lIns="108849" tIns="54424" rIns="108849" bIns="54424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570370" y="5820487"/>
            <a:ext cx="24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accent2"/>
                </a:solidFill>
              </a:rPr>
              <a:t>i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65373" y="6248766"/>
            <a:ext cx="755015" cy="419326"/>
            <a:chOff x="483235" y="4234148"/>
            <a:chExt cx="786130" cy="506762"/>
          </a:xfrm>
        </p:grpSpPr>
        <p:sp>
          <p:nvSpPr>
            <p:cNvPr id="40" name="右箭头 39"/>
            <p:cNvSpPr/>
            <p:nvPr/>
          </p:nvSpPr>
          <p:spPr>
            <a:xfrm>
              <a:off x="483235" y="4586605"/>
              <a:ext cx="786130" cy="154305"/>
            </a:xfrm>
            <a:prstGeom prst="rightArrow">
              <a:avLst/>
            </a:prstGeom>
            <a:solidFill>
              <a:schemeClr val="accent1"/>
            </a:solidFill>
          </p:spPr>
          <p:txBody>
            <a:bodyPr wrap="square" lIns="108849" tIns="54424" rIns="108849" bIns="54424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44412" y="4234148"/>
              <a:ext cx="278764" cy="44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j</a:t>
              </a:r>
            </a:p>
          </p:txBody>
        </p:sp>
      </p:grpSp>
      <p:sp>
        <p:nvSpPr>
          <p:cNvPr id="43" name="右箭头 42"/>
          <p:cNvSpPr/>
          <p:nvPr/>
        </p:nvSpPr>
        <p:spPr>
          <a:xfrm rot="16200000">
            <a:off x="368291" y="5792704"/>
            <a:ext cx="676176" cy="149284"/>
          </a:xfrm>
          <a:prstGeom prst="rightArrow">
            <a:avLst/>
          </a:prstGeom>
          <a:solidFill>
            <a:schemeClr val="accent2"/>
          </a:solidFill>
        </p:spPr>
        <p:txBody>
          <a:bodyPr wrap="square" lIns="108849" tIns="54424" rIns="108849" bIns="54424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9302" y="5708952"/>
            <a:ext cx="26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accent2"/>
                </a:solidFill>
              </a:rPr>
              <a:t>i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542" y="3195461"/>
            <a:ext cx="1640510" cy="1633171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414" y="3149618"/>
            <a:ext cx="2853704" cy="17248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7438" y="5888142"/>
            <a:ext cx="1168400" cy="4154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=1,j=1</a:t>
            </a:r>
          </a:p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A11=A10+A01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095499" y="5888142"/>
            <a:ext cx="1145645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=1,j=2</a:t>
            </a:r>
          </a:p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A12=A11+A02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79041" y="5422650"/>
            <a:ext cx="1180465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0" algn="just">
              <a:spcAft>
                <a:spcPts val="0"/>
              </a:spcAft>
            </a:pPr>
            <a:r>
              <a:rPr lang="en-US" altLang="zh-CN" sz="105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5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=2,j=1</a:t>
            </a:r>
          </a:p>
          <a:p>
            <a:pPr indent="0" algn="just">
              <a:spcAft>
                <a:spcPts val="0"/>
              </a:spcAft>
            </a:pPr>
            <a:r>
              <a:rPr lang="en-US" altLang="zh-CN" sz="105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A21=A20+A11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293541" y="5888142"/>
            <a:ext cx="1167970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=1,j=3</a:t>
            </a:r>
          </a:p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A13=A12+A03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81305" y="4930597"/>
            <a:ext cx="1175935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=3,j=1</a:t>
            </a:r>
          </a:p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A31=A30+A21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095500" y="5422650"/>
            <a:ext cx="1145644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=2,j=2</a:t>
            </a:r>
          </a:p>
          <a:p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A22=A21+A12</a:t>
            </a:r>
          </a:p>
        </p:txBody>
      </p:sp>
    </p:spTree>
    <p:extLst>
      <p:ext uri="{BB962C8B-B14F-4D97-AF65-F5344CB8AC3E}">
        <p14:creationId xmlns:p14="http://schemas.microsoft.com/office/powerpoint/2010/main" val="178999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7" grpId="0" animBg="1"/>
      <p:bldP spid="38" grpId="0"/>
      <p:bldP spid="40" grpId="0" animBg="1"/>
      <p:bldP spid="41" grpId="0"/>
      <p:bldP spid="43" grpId="0" animBg="1"/>
      <p:bldP spid="44" grpId="0"/>
      <p:bldP spid="3" grpId="0" animBg="1"/>
      <p:bldP spid="25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3321"/>
            <a:ext cx="204532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循环倾斜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6837" y="1092788"/>
            <a:ext cx="1772906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基础概念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</a:p>
        </p:txBody>
      </p:sp>
      <p:sp>
        <p:nvSpPr>
          <p:cNvPr id="2" name="矩形 1"/>
          <p:cNvSpPr/>
          <p:nvPr/>
        </p:nvSpPr>
        <p:spPr>
          <a:xfrm>
            <a:off x="520556" y="1598182"/>
            <a:ext cx="111189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循环倾斜是一种改变迭代空间形式的变换，用于挖掘循环中的并行潜能的优化方式，可以把存在的并行性用传统的并行循环的形式表示出来。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066625" y="2650391"/>
            <a:ext cx="920393" cy="445631"/>
            <a:chOff x="4927716" y="2985512"/>
            <a:chExt cx="944599" cy="445631"/>
          </a:xfrm>
        </p:grpSpPr>
        <p:sp>
          <p:nvSpPr>
            <p:cNvPr id="19" name="右箭头 18"/>
            <p:cNvSpPr/>
            <p:nvPr/>
          </p:nvSpPr>
          <p:spPr>
            <a:xfrm>
              <a:off x="5020772" y="3235200"/>
              <a:ext cx="783771" cy="195943"/>
            </a:xfrm>
            <a:prstGeom prst="rightArrow">
              <a:avLst/>
            </a:prstGeom>
            <a:solidFill>
              <a:srgbClr val="3A4795"/>
            </a:solidFill>
            <a:ln>
              <a:solidFill>
                <a:srgbClr val="3A4795"/>
              </a:solidFill>
            </a:ln>
          </p:spPr>
          <p:txBody>
            <a:bodyPr wrap="square" lIns="108849" tIns="54424" rIns="108849" bIns="54424" rtlCol="0" anchor="ctr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927716" y="2985512"/>
              <a:ext cx="94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循环倾斜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437680" y="2363938"/>
            <a:ext cx="2458917" cy="1061829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(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 4;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for (j = 1; j &lt; 4;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j++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A[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][j] = A[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][j-1] + A[i-1][j];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57046" y="2363938"/>
            <a:ext cx="2877093" cy="1061829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(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 4;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for (j = i+1; j &lt; i+4;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j++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A[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][j-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= A[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][j-i-1] + A[i-1][j -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];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85259" y="2345797"/>
            <a:ext cx="3254290" cy="1061829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(j = 2; j &lt; 8;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j++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for (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max(1,j-4+1);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 min(j-1, 4);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A[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][j-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= A[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][j-i-1] + A[i-1][j -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];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204167" y="2614885"/>
            <a:ext cx="920393" cy="445631"/>
            <a:chOff x="4927716" y="2985512"/>
            <a:chExt cx="944599" cy="445631"/>
          </a:xfrm>
        </p:grpSpPr>
        <p:sp>
          <p:nvSpPr>
            <p:cNvPr id="23" name="右箭头 22"/>
            <p:cNvSpPr/>
            <p:nvPr/>
          </p:nvSpPr>
          <p:spPr>
            <a:xfrm>
              <a:off x="5020772" y="3235200"/>
              <a:ext cx="783771" cy="195943"/>
            </a:xfrm>
            <a:prstGeom prst="rightArrow">
              <a:avLst/>
            </a:prstGeom>
            <a:solidFill>
              <a:srgbClr val="3A4795"/>
            </a:solidFill>
            <a:ln>
              <a:solidFill>
                <a:srgbClr val="3A4795"/>
              </a:solidFill>
            </a:ln>
          </p:spPr>
          <p:txBody>
            <a:bodyPr wrap="square" lIns="108849" tIns="54424" rIns="108849" bIns="54424" rtlCol="0" anchor="ctr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927716" y="2985512"/>
              <a:ext cx="94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循环交换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 rot="5400000">
            <a:off x="7918396" y="5682594"/>
            <a:ext cx="755015" cy="342688"/>
            <a:chOff x="471569" y="4406917"/>
            <a:chExt cx="786130" cy="414144"/>
          </a:xfrm>
        </p:grpSpPr>
        <p:sp>
          <p:nvSpPr>
            <p:cNvPr id="35" name="右箭头 34"/>
            <p:cNvSpPr/>
            <p:nvPr/>
          </p:nvSpPr>
          <p:spPr>
            <a:xfrm rot="10800000">
              <a:off x="471569" y="4406917"/>
              <a:ext cx="786130" cy="154304"/>
            </a:xfrm>
            <a:prstGeom prst="rightArrow">
              <a:avLst/>
            </a:prstGeom>
            <a:solidFill>
              <a:schemeClr val="accent1"/>
            </a:solidFill>
          </p:spPr>
          <p:txBody>
            <a:bodyPr wrap="square" lIns="108849" tIns="54424" rIns="108849" bIns="54424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 rot="16200000">
              <a:off x="594339" y="4467006"/>
              <a:ext cx="323557" cy="384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j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 rot="16200000">
            <a:off x="8776905" y="6101143"/>
            <a:ext cx="415572" cy="676176"/>
            <a:chOff x="49847" y="5173663"/>
            <a:chExt cx="429551" cy="786130"/>
          </a:xfrm>
        </p:grpSpPr>
        <p:sp>
          <p:nvSpPr>
            <p:cNvPr id="38" name="右箭头 37"/>
            <p:cNvSpPr/>
            <p:nvPr/>
          </p:nvSpPr>
          <p:spPr>
            <a:xfrm rot="5400000">
              <a:off x="-266065" y="5489575"/>
              <a:ext cx="786130" cy="154305"/>
            </a:xfrm>
            <a:prstGeom prst="rightArrow">
              <a:avLst/>
            </a:prstGeom>
            <a:solidFill>
              <a:schemeClr val="accent2"/>
            </a:solidFill>
          </p:spPr>
          <p:txBody>
            <a:bodyPr wrap="square" lIns="108849" tIns="54424" rIns="108849" bIns="54424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 rot="5400000">
              <a:off x="111479" y="5375849"/>
              <a:ext cx="354081" cy="381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2"/>
                  </a:solidFill>
                </a:rPr>
                <a:t>i</a:t>
              </a:r>
            </a:p>
          </p:txBody>
        </p:sp>
      </p:grp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815158"/>
              </p:ext>
            </p:extLst>
          </p:nvPr>
        </p:nvGraphicFramePr>
        <p:xfrm>
          <a:off x="2274168" y="4833310"/>
          <a:ext cx="5557840" cy="1427226"/>
        </p:xfrm>
        <a:graphic>
          <a:graphicData uri="http://schemas.openxmlformats.org/drawingml/2006/table">
            <a:tbl>
              <a:tblPr firstRow="1" firstCol="1" bandRow="1"/>
              <a:tblGrid>
                <a:gridCol w="1111568">
                  <a:extLst>
                    <a:ext uri="{9D8B030D-6E8A-4147-A177-3AD203B41FA5}">
                      <a16:colId xmlns:a16="http://schemas.microsoft.com/office/drawing/2014/main" val="3956718069"/>
                    </a:ext>
                  </a:extLst>
                </a:gridCol>
                <a:gridCol w="1111568">
                  <a:extLst>
                    <a:ext uri="{9D8B030D-6E8A-4147-A177-3AD203B41FA5}">
                      <a16:colId xmlns:a16="http://schemas.microsoft.com/office/drawing/2014/main" val="4049904577"/>
                    </a:ext>
                  </a:extLst>
                </a:gridCol>
                <a:gridCol w="1111568">
                  <a:extLst>
                    <a:ext uri="{9D8B030D-6E8A-4147-A177-3AD203B41FA5}">
                      <a16:colId xmlns:a16="http://schemas.microsoft.com/office/drawing/2014/main" val="2838015061"/>
                    </a:ext>
                  </a:extLst>
                </a:gridCol>
                <a:gridCol w="1111568">
                  <a:extLst>
                    <a:ext uri="{9D8B030D-6E8A-4147-A177-3AD203B41FA5}">
                      <a16:colId xmlns:a16="http://schemas.microsoft.com/office/drawing/2014/main" val="244709790"/>
                    </a:ext>
                  </a:extLst>
                </a:gridCol>
                <a:gridCol w="1111568">
                  <a:extLst>
                    <a:ext uri="{9D8B030D-6E8A-4147-A177-3AD203B41FA5}">
                      <a16:colId xmlns:a16="http://schemas.microsoft.com/office/drawing/2014/main" val="34235412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=3,j=4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A31=A30+A21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i=3,j=5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A32=A31+A22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=3,j=6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A33=A32+A23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060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=2,j=3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A21=A20+A11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i=2,j=4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A22=A21+A12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=2.j=5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A23=A22+A13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490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=1.j=2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A11=A10+A01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=1,j=3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A12=A11+A02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=1,j=4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A13=A12+A03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endParaRPr lang="zh-CN" altLang="en-US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/>
                      <a:endParaRPr lang="zh-CN" alt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739125"/>
                  </a:ext>
                </a:extLst>
              </a:tr>
            </a:tbl>
          </a:graphicData>
        </a:graphic>
      </p:graphicFrame>
      <p:grpSp>
        <p:nvGrpSpPr>
          <p:cNvPr id="41" name="组合 40"/>
          <p:cNvGrpSpPr/>
          <p:nvPr/>
        </p:nvGrpSpPr>
        <p:grpSpPr>
          <a:xfrm>
            <a:off x="2288021" y="6181451"/>
            <a:ext cx="755015" cy="419326"/>
            <a:chOff x="483235" y="4234148"/>
            <a:chExt cx="786130" cy="506762"/>
          </a:xfrm>
        </p:grpSpPr>
        <p:sp>
          <p:nvSpPr>
            <p:cNvPr id="42" name="右箭头 41"/>
            <p:cNvSpPr/>
            <p:nvPr/>
          </p:nvSpPr>
          <p:spPr>
            <a:xfrm>
              <a:off x="483235" y="4586605"/>
              <a:ext cx="786130" cy="154305"/>
            </a:xfrm>
            <a:prstGeom prst="rightArrow">
              <a:avLst/>
            </a:prstGeom>
            <a:solidFill>
              <a:schemeClr val="accent1"/>
            </a:solidFill>
          </p:spPr>
          <p:txBody>
            <a:bodyPr wrap="square" lIns="108849" tIns="54424" rIns="108849" bIns="54424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44412" y="4234148"/>
              <a:ext cx="278764" cy="44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  <a:latin typeface="Times New Roman Bold" panose="02020603050405020304" charset="0"/>
                  <a:cs typeface="Times New Roman Bold" panose="02020603050405020304" charset="0"/>
                </a:rPr>
                <a:t>j</a:t>
              </a:r>
            </a:p>
          </p:txBody>
        </p:sp>
      </p:grpSp>
      <p:sp>
        <p:nvSpPr>
          <p:cNvPr id="44" name="右箭头 43"/>
          <p:cNvSpPr/>
          <p:nvPr/>
        </p:nvSpPr>
        <p:spPr>
          <a:xfrm rot="16200000">
            <a:off x="1787754" y="5756639"/>
            <a:ext cx="676176" cy="149284"/>
          </a:xfrm>
          <a:prstGeom prst="rightArrow">
            <a:avLst/>
          </a:prstGeom>
          <a:solidFill>
            <a:schemeClr val="accent2"/>
          </a:solidFill>
        </p:spPr>
        <p:txBody>
          <a:bodyPr wrap="square" lIns="108849" tIns="54424" rIns="108849" bIns="54424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838889" y="5641139"/>
            <a:ext cx="24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accent2"/>
                </a:solidFill>
              </a:rPr>
              <a:t>i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58020"/>
              </p:ext>
            </p:extLst>
          </p:nvPr>
        </p:nvGraphicFramePr>
        <p:xfrm>
          <a:off x="8540932" y="3714874"/>
          <a:ext cx="2890836" cy="2371410"/>
        </p:xfrm>
        <a:graphic>
          <a:graphicData uri="http://schemas.openxmlformats.org/drawingml/2006/table">
            <a:tbl>
              <a:tblPr firstRow="1" firstCol="1" bandRow="1"/>
              <a:tblGrid>
                <a:gridCol w="963612">
                  <a:extLst>
                    <a:ext uri="{9D8B030D-6E8A-4147-A177-3AD203B41FA5}">
                      <a16:colId xmlns:a16="http://schemas.microsoft.com/office/drawing/2014/main" val="987774540"/>
                    </a:ext>
                  </a:extLst>
                </a:gridCol>
                <a:gridCol w="963612">
                  <a:extLst>
                    <a:ext uri="{9D8B030D-6E8A-4147-A177-3AD203B41FA5}">
                      <a16:colId xmlns:a16="http://schemas.microsoft.com/office/drawing/2014/main" val="231031632"/>
                    </a:ext>
                  </a:extLst>
                </a:gridCol>
                <a:gridCol w="963612">
                  <a:extLst>
                    <a:ext uri="{9D8B030D-6E8A-4147-A177-3AD203B41FA5}">
                      <a16:colId xmlns:a16="http://schemas.microsoft.com/office/drawing/2014/main" val="31911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j=6,i=3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A33=A32+A23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769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0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=5,i=2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A23=A22+A13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j=5,i=3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A32=A31+A22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97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j=4,i=1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A13=A12+A03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j=4,i=2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A22=A21+A12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j=4,i=3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A31=A30+A21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875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j=3,i=1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A12=A11+A02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j=3,i=2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A21=A20+A11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672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j=2,i=1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A11=A10+A01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37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01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3321"/>
            <a:ext cx="204532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循环倾斜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6837" y="1092788"/>
            <a:ext cx="1772906" cy="4181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变换方式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745486" y="2792157"/>
            <a:ext cx="944599" cy="445631"/>
            <a:chOff x="4927716" y="2985512"/>
            <a:chExt cx="944599" cy="445631"/>
          </a:xfrm>
        </p:grpSpPr>
        <p:sp>
          <p:nvSpPr>
            <p:cNvPr id="19" name="右箭头 18"/>
            <p:cNvSpPr/>
            <p:nvPr/>
          </p:nvSpPr>
          <p:spPr>
            <a:xfrm>
              <a:off x="5020772" y="3235200"/>
              <a:ext cx="783771" cy="195943"/>
            </a:xfrm>
            <a:prstGeom prst="rightArrow">
              <a:avLst/>
            </a:prstGeom>
            <a:solidFill>
              <a:srgbClr val="3A4795"/>
            </a:solidFill>
            <a:ln>
              <a:solidFill>
                <a:srgbClr val="3A4795"/>
              </a:solidFill>
            </a:ln>
          </p:spPr>
          <p:txBody>
            <a:bodyPr wrap="square" lIns="108849" tIns="54424" rIns="108849" bIns="54424" rtlCol="0" anchor="ctr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927716" y="2985512"/>
              <a:ext cx="94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循环倾斜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1999743" y="2484059"/>
            <a:ext cx="2582237" cy="1061829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(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 N;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for (j = 1; j &lt; N; 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j++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A[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][j] = A[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- 1][j] + A[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 - 1];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78875" y="2484059"/>
            <a:ext cx="3658240" cy="1061829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(j = 2; j &lt; 2 * N; </a:t>
            </a:r>
            <a:r>
              <a:rPr lang="en-US" altLang="zh-C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altLang="zh-C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max(1,j-N+1); </a:t>
            </a:r>
            <a:r>
              <a:rPr lang="en-US" altLang="zh-C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min(</a:t>
            </a:r>
            <a:r>
              <a:rPr lang="en-US" altLang="zh-C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N,j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 -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- 1][j -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 -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- 1];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643" y="5773334"/>
            <a:ext cx="2888856" cy="5300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700" y="3915554"/>
            <a:ext cx="4372587" cy="28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3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3321"/>
            <a:ext cx="204532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循环倾斜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7" t="-1" r="9316" b="61200"/>
          <a:stretch/>
        </p:blipFill>
        <p:spPr>
          <a:xfrm>
            <a:off x="907740" y="1867817"/>
            <a:ext cx="4934260" cy="2945483"/>
          </a:xfrm>
          <a:prstGeom prst="rect">
            <a:avLst/>
          </a:prstGeom>
          <a:ln>
            <a:solidFill>
              <a:srgbClr val="3A4795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97" y="1871666"/>
            <a:ext cx="5151631" cy="2941634"/>
          </a:xfrm>
          <a:prstGeom prst="rect">
            <a:avLst/>
          </a:prstGeom>
          <a:ln>
            <a:solidFill>
              <a:srgbClr val="3A4795"/>
            </a:solidFill>
          </a:ln>
        </p:spPr>
      </p:pic>
    </p:spTree>
    <p:extLst>
      <p:ext uri="{BB962C8B-B14F-4D97-AF65-F5344CB8AC3E}">
        <p14:creationId xmlns:p14="http://schemas.microsoft.com/office/powerpoint/2010/main" val="160140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3321"/>
            <a:ext cx="3447622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</a:t>
            </a:r>
            <a:r>
              <a:rPr lang="zh-CN" altLang="en-US" sz="2000" b="1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倾斜</a:t>
            </a:r>
            <a:endParaRPr kumimoji="0" lang="zh-CN" altLang="en-US" sz="2000" b="1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180" y="914347"/>
            <a:ext cx="2487747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三层嵌套的循环倾斜</a:t>
            </a:r>
            <a:endParaRPr kumimoji="0" lang="en-US" sz="1600" b="1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75958" y="2586575"/>
            <a:ext cx="944599" cy="445631"/>
            <a:chOff x="4927716" y="2985512"/>
            <a:chExt cx="944599" cy="445631"/>
          </a:xfrm>
        </p:grpSpPr>
        <p:sp>
          <p:nvSpPr>
            <p:cNvPr id="11" name="右箭头 10"/>
            <p:cNvSpPr/>
            <p:nvPr/>
          </p:nvSpPr>
          <p:spPr>
            <a:xfrm>
              <a:off x="5020772" y="3235200"/>
              <a:ext cx="783771" cy="195943"/>
            </a:xfrm>
            <a:prstGeom prst="rightArrow">
              <a:avLst/>
            </a:prstGeom>
            <a:solidFill>
              <a:srgbClr val="3A4795"/>
            </a:solidFill>
            <a:ln>
              <a:solidFill>
                <a:srgbClr val="3A4795"/>
              </a:solidFill>
            </a:ln>
          </p:spPr>
          <p:txBody>
            <a:bodyPr wrap="square" lIns="108849" tIns="54424" rIns="108849" bIns="54424" rtlCol="0" anchor="ctr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927716" y="2985512"/>
              <a:ext cx="94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循环倾斜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176666" y="1730414"/>
            <a:ext cx="3852764" cy="2031325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N=16,M=64,L=64;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 + 1;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2; j &lt; M + 1;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(k = 1; k &lt; L; k++)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][j][k] =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 - 1][k] +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- 1][j][k];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][j][k + 1] = B[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][j][k] +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][j][k];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13" name="矩形 12"/>
          <p:cNvSpPr/>
          <p:nvPr/>
        </p:nvSpPr>
        <p:spPr>
          <a:xfrm>
            <a:off x="5088328" y="1939564"/>
            <a:ext cx="4648525" cy="1815882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 + 1;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(j = 2; j &lt; M + 1;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(k =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 + 1; k &lt;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 + L; k++)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][j][k -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j] =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 - 1][k -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j] +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- 1][j][k -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j];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][j][k -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j + 1] = B[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][j][k -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j] +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][j][k -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j];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991712" y="4718614"/>
            <a:ext cx="920393" cy="445631"/>
            <a:chOff x="4927716" y="2985512"/>
            <a:chExt cx="944599" cy="445631"/>
          </a:xfrm>
        </p:grpSpPr>
        <p:sp>
          <p:nvSpPr>
            <p:cNvPr id="15" name="右箭头 14"/>
            <p:cNvSpPr/>
            <p:nvPr/>
          </p:nvSpPr>
          <p:spPr>
            <a:xfrm>
              <a:off x="5020772" y="3235200"/>
              <a:ext cx="783771" cy="195943"/>
            </a:xfrm>
            <a:prstGeom prst="rightArrow">
              <a:avLst/>
            </a:prstGeom>
            <a:solidFill>
              <a:srgbClr val="3A4795"/>
            </a:solidFill>
            <a:ln>
              <a:solidFill>
                <a:srgbClr val="3A4795"/>
              </a:solidFill>
            </a:ln>
          </p:spPr>
          <p:txBody>
            <a:bodyPr wrap="square" lIns="108849" tIns="54424" rIns="108849" bIns="54424" rtlCol="0" anchor="ctr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927716" y="2985512"/>
              <a:ext cx="94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循环交换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4169014" y="4471747"/>
            <a:ext cx="5392429" cy="1384995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(k = 2; k &lt;  M+L ; k++)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max(1, k - M - L - 1);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min(N , k + L -2);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(j = max(1, k -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L);  j &lt; min(M , k +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- 1);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][j][k -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j] =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 - 1][k -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j] +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- 1][j][k -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j];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][j][k -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j] = B[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][j][k -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j] +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][j][k -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j];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8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43672" y="476672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分享完毕，感谢聆听！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3392" y="1556792"/>
            <a:ext cx="1094521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参考文献：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[1]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Optimizing Compilers for Modern Architectures: A Dependence-Based Approach [Book Review][J]. Computer,2002,35(4).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多面体编译理论与深度学习实践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赵捷，李宝亮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.2022.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陈华军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王琦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洪超等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基于全局数据重组的循环倾斜优化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[J].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计算机与现代化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,2017,No.262(06):45-49.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108849" tIns="54424" rIns="108849" bIns="54424">
        <a:spAutoFit/>
      </a:bodyPr>
      <a:lstStyle>
        <a:defPPr marL="285750" indent="-285750">
          <a:lnSpc>
            <a:spcPct val="150000"/>
          </a:lnSpc>
          <a:buFont typeface="Wingdings" panose="05000000000000000000" pitchFamily="2" charset="2"/>
          <a:buChar char="l"/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39077</TotalTime>
  <Words>1536</Words>
  <Application>Microsoft Office PowerPoint</Application>
  <PresentationFormat>宽屏</PresentationFormat>
  <Paragraphs>178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等线</vt:lpstr>
      <vt:lpstr>等线 Light</vt:lpstr>
      <vt:lpstr>华文中宋</vt:lpstr>
      <vt:lpstr>微软雅黑</vt:lpstr>
      <vt:lpstr>Arial</vt:lpstr>
      <vt:lpstr>Calibri</vt:lpstr>
      <vt:lpstr>Impact</vt:lpstr>
      <vt:lpstr>Times New Roman</vt:lpstr>
      <vt:lpstr>Times New Roman Bold</vt:lpstr>
      <vt:lpstr>Wingdings</vt:lpstr>
      <vt:lpstr>Office 主题​​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Lei Wang</cp:lastModifiedBy>
  <cp:revision>588</cp:revision>
  <dcterms:created xsi:type="dcterms:W3CDTF">2022-11-24T08:45:34Z</dcterms:created>
  <dcterms:modified xsi:type="dcterms:W3CDTF">2024-09-14T06:47:44Z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28DA364F7BE01532EE1259638D98D8A7</vt:lpwstr>
  </property>
  <property fmtid="{D5CDD505-2E9C-101B-9397-08002B2CF9AE}" pid="3" name="KSOProductBuildVer">
    <vt:lpwstr>2052-4.2.1.6793</vt:lpwstr>
  </property>
</Properties>
</file>