
<file path=[Content_Types].xml><?xml version="1.0" encoding="utf-8"?>
<Types xmlns="http://schemas.openxmlformats.org/package/2006/content-types">
  <Default Extension="emf" ContentType="image/x-emf"/>
  <Default Extension="jpeg" ContentType="image/jpeg"/>
  <Default Extension="mp3" ContentType="audio/m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57"/>
  </p:notesMasterIdLst>
  <p:sldIdLst>
    <p:sldId id="437" r:id="rId3"/>
    <p:sldId id="257" r:id="rId4"/>
    <p:sldId id="298" r:id="rId5"/>
    <p:sldId id="480" r:id="rId6"/>
    <p:sldId id="481" r:id="rId7"/>
    <p:sldId id="482" r:id="rId8"/>
    <p:sldId id="483" r:id="rId9"/>
    <p:sldId id="484" r:id="rId10"/>
    <p:sldId id="485" r:id="rId11"/>
    <p:sldId id="486" r:id="rId12"/>
    <p:sldId id="487" r:id="rId13"/>
    <p:sldId id="488" r:id="rId14"/>
    <p:sldId id="489" r:id="rId15"/>
    <p:sldId id="490" r:id="rId16"/>
    <p:sldId id="492" r:id="rId17"/>
    <p:sldId id="493" r:id="rId18"/>
    <p:sldId id="494" r:id="rId19"/>
    <p:sldId id="495" r:id="rId20"/>
    <p:sldId id="500" r:id="rId21"/>
    <p:sldId id="498" r:id="rId22"/>
    <p:sldId id="499" r:id="rId23"/>
    <p:sldId id="497" r:id="rId24"/>
    <p:sldId id="501" r:id="rId25"/>
    <p:sldId id="513" r:id="rId26"/>
    <p:sldId id="502" r:id="rId27"/>
    <p:sldId id="504" r:id="rId28"/>
    <p:sldId id="505" r:id="rId29"/>
    <p:sldId id="506" r:id="rId30"/>
    <p:sldId id="507" r:id="rId31"/>
    <p:sldId id="512" r:id="rId32"/>
    <p:sldId id="508" r:id="rId33"/>
    <p:sldId id="509" r:id="rId34"/>
    <p:sldId id="510" r:id="rId35"/>
    <p:sldId id="511" r:id="rId36"/>
    <p:sldId id="514" r:id="rId37"/>
    <p:sldId id="515" r:id="rId38"/>
    <p:sldId id="516" r:id="rId39"/>
    <p:sldId id="518" r:id="rId40"/>
    <p:sldId id="517" r:id="rId41"/>
    <p:sldId id="519" r:id="rId42"/>
    <p:sldId id="520" r:id="rId43"/>
    <p:sldId id="521" r:id="rId44"/>
    <p:sldId id="522" r:id="rId45"/>
    <p:sldId id="524" r:id="rId46"/>
    <p:sldId id="523" r:id="rId47"/>
    <p:sldId id="525" r:id="rId48"/>
    <p:sldId id="526" r:id="rId49"/>
    <p:sldId id="527" r:id="rId50"/>
    <p:sldId id="530" r:id="rId51"/>
    <p:sldId id="528" r:id="rId52"/>
    <p:sldId id="531" r:id="rId53"/>
    <p:sldId id="529" r:id="rId54"/>
    <p:sldId id="532" r:id="rId55"/>
    <p:sldId id="533" r:id="rId56"/>
  </p:sldIdLst>
  <p:sldSz cx="12192000" cy="6858000"/>
  <p:notesSz cx="6858000" cy="9144000"/>
  <p:custDataLst>
    <p:tags r:id="rId5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384CD8F6-96D9-4987-A54C-581C89EC224D}">
          <p14:sldIdLst>
            <p14:sldId id="437"/>
            <p14:sldId id="257"/>
            <p14:sldId id="298"/>
            <p14:sldId id="480"/>
            <p14:sldId id="481"/>
            <p14:sldId id="482"/>
            <p14:sldId id="483"/>
            <p14:sldId id="484"/>
            <p14:sldId id="485"/>
            <p14:sldId id="486"/>
            <p14:sldId id="487"/>
            <p14:sldId id="488"/>
            <p14:sldId id="489"/>
            <p14:sldId id="490"/>
            <p14:sldId id="492"/>
            <p14:sldId id="493"/>
            <p14:sldId id="494"/>
            <p14:sldId id="495"/>
            <p14:sldId id="500"/>
            <p14:sldId id="498"/>
            <p14:sldId id="499"/>
            <p14:sldId id="497"/>
            <p14:sldId id="501"/>
            <p14:sldId id="513"/>
            <p14:sldId id="502"/>
            <p14:sldId id="504"/>
            <p14:sldId id="505"/>
            <p14:sldId id="506"/>
            <p14:sldId id="507"/>
            <p14:sldId id="512"/>
            <p14:sldId id="508"/>
            <p14:sldId id="509"/>
            <p14:sldId id="510"/>
            <p14:sldId id="511"/>
            <p14:sldId id="514"/>
            <p14:sldId id="515"/>
            <p14:sldId id="516"/>
            <p14:sldId id="518"/>
            <p14:sldId id="517"/>
            <p14:sldId id="519"/>
            <p14:sldId id="520"/>
            <p14:sldId id="521"/>
            <p14:sldId id="522"/>
            <p14:sldId id="524"/>
            <p14:sldId id="523"/>
            <p14:sldId id="525"/>
            <p14:sldId id="526"/>
            <p14:sldId id="527"/>
            <p14:sldId id="530"/>
            <p14:sldId id="528"/>
            <p14:sldId id="531"/>
            <p14:sldId id="529"/>
            <p14:sldId id="532"/>
            <p14:sldId id="533"/>
          </p14:sldIdLst>
        </p14:section>
      </p14:sectionLst>
    </p:ext>
    <p:ext uri="{EFAFB233-063F-42B5-8137-9DF3F51BA10A}">
      <p15:sldGuideLst xmlns:p15="http://schemas.microsoft.com/office/powerpoint/2012/main">
        <p15:guide id="1" pos="415" userDrawn="1">
          <p15:clr>
            <a:srgbClr val="A4A3A4"/>
          </p15:clr>
        </p15:guide>
        <p15:guide id="2" pos="7256" userDrawn="1">
          <p15:clr>
            <a:srgbClr val="A4A3A4"/>
          </p15:clr>
        </p15:guide>
        <p15:guide id="3" orient="horz" pos="648" userDrawn="1">
          <p15:clr>
            <a:srgbClr val="A4A3A4"/>
          </p15:clr>
        </p15:guide>
        <p15:guide id="4" orient="horz" pos="712" userDrawn="1">
          <p15:clr>
            <a:srgbClr val="A4A3A4"/>
          </p15:clr>
        </p15:guide>
        <p15:guide id="5" orient="horz" pos="3952" userDrawn="1">
          <p15:clr>
            <a:srgbClr val="A4A3A4"/>
          </p15:clr>
        </p15:guide>
        <p15:guide id="6" orient="horz" pos="3864"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3B6D"/>
    <a:srgbClr val="F2F2F2"/>
    <a:srgbClr val="FFFFFF"/>
    <a:srgbClr val="B9CDE5"/>
    <a:srgbClr val="8064A2"/>
    <a:srgbClr val="4F81BD"/>
    <a:srgbClr val="953735"/>
    <a:srgbClr val="31859C"/>
    <a:srgbClr val="376092"/>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23" autoAdjust="0"/>
    <p:restoredTop sz="88291" autoAdjust="0"/>
  </p:normalViewPr>
  <p:slideViewPr>
    <p:cSldViewPr snapToGrid="0" showGuides="1">
      <p:cViewPr varScale="1">
        <p:scale>
          <a:sx n="78" d="100"/>
          <a:sy n="78" d="100"/>
        </p:scale>
        <p:origin x="54" y="390"/>
      </p:cViewPr>
      <p:guideLst>
        <p:guide pos="415"/>
        <p:guide pos="7256"/>
        <p:guide orient="horz" pos="648"/>
        <p:guide orient="horz" pos="712"/>
        <p:guide orient="horz" pos="3952"/>
        <p:guide orient="horz" pos="3864"/>
      </p:guideLst>
    </p:cSldViewPr>
  </p:slideViewPr>
  <p:outlineViewPr>
    <p:cViewPr>
      <p:scale>
        <a:sx n="33" d="100"/>
        <a:sy n="33" d="100"/>
      </p:scale>
      <p:origin x="0" y="-84"/>
    </p:cViewPr>
  </p:outlineViewPr>
  <p:notesTextViewPr>
    <p:cViewPr>
      <p:scale>
        <a:sx n="1" d="1"/>
        <a:sy n="1" d="1"/>
      </p:scale>
      <p:origin x="0" y="0"/>
    </p:cViewPr>
  </p:notesTextViewPr>
  <p:sorterViewPr>
    <p:cViewPr>
      <p:scale>
        <a:sx n="100" d="100"/>
        <a:sy n="100" d="100"/>
      </p:scale>
      <p:origin x="0" y="-6726"/>
    </p:cViewPr>
  </p:sorterViewPr>
  <p:notesViewPr>
    <p:cSldViewPr snapToGrid="0" showGuides="1">
      <p:cViewPr varScale="1">
        <p:scale>
          <a:sx n="78" d="100"/>
          <a:sy n="78" d="100"/>
        </p:scale>
        <p:origin x="2826"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6FD0E-37A4-47AC-904C-7F4A16CE07BC}"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1E140-2A83-41FB-BBBE-3165915FA9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11</a:t>
            </a:fld>
            <a:endParaRPr lang="zh-CN" altLang="en-US"/>
          </a:p>
        </p:txBody>
      </p:sp>
    </p:spTree>
    <p:extLst>
      <p:ext uri="{BB962C8B-B14F-4D97-AF65-F5344CB8AC3E}">
        <p14:creationId xmlns:p14="http://schemas.microsoft.com/office/powerpoint/2010/main" val="38040211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12</a:t>
            </a:fld>
            <a:endParaRPr lang="zh-CN" altLang="en-US"/>
          </a:p>
        </p:txBody>
      </p:sp>
    </p:spTree>
    <p:extLst>
      <p:ext uri="{BB962C8B-B14F-4D97-AF65-F5344CB8AC3E}">
        <p14:creationId xmlns:p14="http://schemas.microsoft.com/office/powerpoint/2010/main" val="2315757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13</a:t>
            </a:fld>
            <a:endParaRPr lang="zh-CN" altLang="en-US"/>
          </a:p>
        </p:txBody>
      </p:sp>
    </p:spTree>
    <p:extLst>
      <p:ext uri="{BB962C8B-B14F-4D97-AF65-F5344CB8AC3E}">
        <p14:creationId xmlns:p14="http://schemas.microsoft.com/office/powerpoint/2010/main" val="3216271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14</a:t>
            </a:fld>
            <a:endParaRPr lang="zh-CN" altLang="en-US"/>
          </a:p>
        </p:txBody>
      </p:sp>
    </p:spTree>
    <p:extLst>
      <p:ext uri="{BB962C8B-B14F-4D97-AF65-F5344CB8AC3E}">
        <p14:creationId xmlns:p14="http://schemas.microsoft.com/office/powerpoint/2010/main" val="26612409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800" kern="100" dirty="0">
                <a:effectLst/>
                <a:ea typeface="宋体" panose="02010600030101010101" pitchFamily="2" charset="-122"/>
                <a:cs typeface="Times New Roman" panose="02020603050405020304" pitchFamily="18" charset="0"/>
              </a:rPr>
              <a:t>一个</a:t>
            </a:r>
            <a:r>
              <a:rPr lang="en-US" altLang="zh-CN" sz="1800" kern="100" dirty="0">
                <a:effectLst/>
                <a:latin typeface="Times New Roman" panose="02020603050405020304" pitchFamily="18" charset="0"/>
                <a:ea typeface="宋体" panose="02010600030101010101" pitchFamily="2" charset="-122"/>
              </a:rPr>
              <a:t>MPI</a:t>
            </a:r>
            <a:r>
              <a:rPr lang="zh-CN" altLang="zh-CN" sz="1800" kern="100" dirty="0">
                <a:effectLst/>
                <a:ea typeface="宋体" panose="02010600030101010101" pitchFamily="2" charset="-122"/>
                <a:cs typeface="Times New Roman" panose="02020603050405020304" pitchFamily="18" charset="0"/>
              </a:rPr>
              <a:t>程序的基本框架主要由头文件、相关变量声明、程序开始、计算与通信和程序结束五部分组成</a:t>
            </a:r>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15</a:t>
            </a:fld>
            <a:endParaRPr lang="zh-CN" altLang="en-US"/>
          </a:p>
        </p:txBody>
      </p:sp>
    </p:spTree>
    <p:extLst>
      <p:ext uri="{BB962C8B-B14F-4D97-AF65-F5344CB8AC3E}">
        <p14:creationId xmlns:p14="http://schemas.microsoft.com/office/powerpoint/2010/main" val="3507964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16</a:t>
            </a:fld>
            <a:endParaRPr lang="zh-CN" altLang="en-US"/>
          </a:p>
        </p:txBody>
      </p:sp>
    </p:spTree>
    <p:extLst>
      <p:ext uri="{BB962C8B-B14F-4D97-AF65-F5344CB8AC3E}">
        <p14:creationId xmlns:p14="http://schemas.microsoft.com/office/powerpoint/2010/main" val="2164156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17</a:t>
            </a:fld>
            <a:endParaRPr lang="zh-CN" altLang="en-US"/>
          </a:p>
        </p:txBody>
      </p:sp>
    </p:spTree>
    <p:extLst>
      <p:ext uri="{BB962C8B-B14F-4D97-AF65-F5344CB8AC3E}">
        <p14:creationId xmlns:p14="http://schemas.microsoft.com/office/powerpoint/2010/main" val="775383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18</a:t>
            </a:fld>
            <a:endParaRPr lang="zh-CN" altLang="en-US"/>
          </a:p>
        </p:txBody>
      </p:sp>
    </p:spTree>
    <p:extLst>
      <p:ext uri="{BB962C8B-B14F-4D97-AF65-F5344CB8AC3E}">
        <p14:creationId xmlns:p14="http://schemas.microsoft.com/office/powerpoint/2010/main" val="16549938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19</a:t>
            </a:fld>
            <a:endParaRPr lang="zh-CN" altLang="en-US"/>
          </a:p>
        </p:txBody>
      </p:sp>
    </p:spTree>
    <p:extLst>
      <p:ext uri="{BB962C8B-B14F-4D97-AF65-F5344CB8AC3E}">
        <p14:creationId xmlns:p14="http://schemas.microsoft.com/office/powerpoint/2010/main" val="15986522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20</a:t>
            </a:fld>
            <a:endParaRPr lang="zh-CN" altLang="en-US"/>
          </a:p>
        </p:txBody>
      </p:sp>
    </p:spTree>
    <p:extLst>
      <p:ext uri="{BB962C8B-B14F-4D97-AF65-F5344CB8AC3E}">
        <p14:creationId xmlns:p14="http://schemas.microsoft.com/office/powerpoint/2010/main" val="35353237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a:t>
            </a:fld>
            <a:endParaRPr lang="zh-CN" altLang="en-US"/>
          </a:p>
        </p:txBody>
      </p:sp>
    </p:spTree>
    <p:extLst>
      <p:ext uri="{BB962C8B-B14F-4D97-AF65-F5344CB8AC3E}">
        <p14:creationId xmlns:p14="http://schemas.microsoft.com/office/powerpoint/2010/main" val="370994260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21</a:t>
            </a:fld>
            <a:endParaRPr lang="zh-CN" altLang="en-US"/>
          </a:p>
        </p:txBody>
      </p:sp>
    </p:spTree>
    <p:extLst>
      <p:ext uri="{BB962C8B-B14F-4D97-AF65-F5344CB8AC3E}">
        <p14:creationId xmlns:p14="http://schemas.microsoft.com/office/powerpoint/2010/main" val="10188388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22</a:t>
            </a:fld>
            <a:endParaRPr lang="zh-CN" altLang="en-US"/>
          </a:p>
        </p:txBody>
      </p:sp>
    </p:spTree>
    <p:extLst>
      <p:ext uri="{BB962C8B-B14F-4D97-AF65-F5344CB8AC3E}">
        <p14:creationId xmlns:p14="http://schemas.microsoft.com/office/powerpoint/2010/main" val="13114679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23</a:t>
            </a:fld>
            <a:endParaRPr lang="zh-CN" altLang="en-US"/>
          </a:p>
        </p:txBody>
      </p:sp>
    </p:spTree>
    <p:extLst>
      <p:ext uri="{BB962C8B-B14F-4D97-AF65-F5344CB8AC3E}">
        <p14:creationId xmlns:p14="http://schemas.microsoft.com/office/powerpoint/2010/main" val="255685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24</a:t>
            </a:fld>
            <a:endParaRPr lang="zh-CN" altLang="en-US"/>
          </a:p>
        </p:txBody>
      </p:sp>
    </p:spTree>
    <p:extLst>
      <p:ext uri="{BB962C8B-B14F-4D97-AF65-F5344CB8AC3E}">
        <p14:creationId xmlns:p14="http://schemas.microsoft.com/office/powerpoint/2010/main" val="176078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25</a:t>
            </a:fld>
            <a:endParaRPr lang="zh-CN" altLang="en-US"/>
          </a:p>
        </p:txBody>
      </p:sp>
    </p:spTree>
    <p:extLst>
      <p:ext uri="{BB962C8B-B14F-4D97-AF65-F5344CB8AC3E}">
        <p14:creationId xmlns:p14="http://schemas.microsoft.com/office/powerpoint/2010/main" val="23232545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26</a:t>
            </a:fld>
            <a:endParaRPr lang="zh-CN" altLang="en-US"/>
          </a:p>
        </p:txBody>
      </p:sp>
    </p:spTree>
    <p:extLst>
      <p:ext uri="{BB962C8B-B14F-4D97-AF65-F5344CB8AC3E}">
        <p14:creationId xmlns:p14="http://schemas.microsoft.com/office/powerpoint/2010/main" val="246512076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27</a:t>
            </a:fld>
            <a:endParaRPr lang="zh-CN" altLang="en-US"/>
          </a:p>
        </p:txBody>
      </p:sp>
    </p:spTree>
    <p:extLst>
      <p:ext uri="{BB962C8B-B14F-4D97-AF65-F5344CB8AC3E}">
        <p14:creationId xmlns:p14="http://schemas.microsoft.com/office/powerpoint/2010/main" val="404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28</a:t>
            </a:fld>
            <a:endParaRPr lang="zh-CN" altLang="en-US"/>
          </a:p>
        </p:txBody>
      </p:sp>
    </p:spTree>
    <p:extLst>
      <p:ext uri="{BB962C8B-B14F-4D97-AF65-F5344CB8AC3E}">
        <p14:creationId xmlns:p14="http://schemas.microsoft.com/office/powerpoint/2010/main" val="13063187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29</a:t>
            </a:fld>
            <a:endParaRPr lang="zh-CN" altLang="en-US"/>
          </a:p>
        </p:txBody>
      </p:sp>
    </p:spTree>
    <p:extLst>
      <p:ext uri="{BB962C8B-B14F-4D97-AF65-F5344CB8AC3E}">
        <p14:creationId xmlns:p14="http://schemas.microsoft.com/office/powerpoint/2010/main" val="9652122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30</a:t>
            </a:fld>
            <a:endParaRPr lang="zh-CN" altLang="en-US"/>
          </a:p>
        </p:txBody>
      </p:sp>
    </p:spTree>
    <p:extLst>
      <p:ext uri="{BB962C8B-B14F-4D97-AF65-F5344CB8AC3E}">
        <p14:creationId xmlns:p14="http://schemas.microsoft.com/office/powerpoint/2010/main" val="13407748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82279E9-F477-462B-B46D-6E028DEAE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31</a:t>
            </a:fld>
            <a:endParaRPr lang="zh-CN" altLang="en-US"/>
          </a:p>
        </p:txBody>
      </p:sp>
    </p:spTree>
    <p:extLst>
      <p:ext uri="{BB962C8B-B14F-4D97-AF65-F5344CB8AC3E}">
        <p14:creationId xmlns:p14="http://schemas.microsoft.com/office/powerpoint/2010/main" val="26879202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32</a:t>
            </a:fld>
            <a:endParaRPr lang="zh-CN" altLang="en-US"/>
          </a:p>
        </p:txBody>
      </p:sp>
    </p:spTree>
    <p:extLst>
      <p:ext uri="{BB962C8B-B14F-4D97-AF65-F5344CB8AC3E}">
        <p14:creationId xmlns:p14="http://schemas.microsoft.com/office/powerpoint/2010/main" val="31419913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33</a:t>
            </a:fld>
            <a:endParaRPr lang="zh-CN" altLang="en-US"/>
          </a:p>
        </p:txBody>
      </p:sp>
    </p:spTree>
    <p:extLst>
      <p:ext uri="{BB962C8B-B14F-4D97-AF65-F5344CB8AC3E}">
        <p14:creationId xmlns:p14="http://schemas.microsoft.com/office/powerpoint/2010/main" val="9786306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34</a:t>
            </a:fld>
            <a:endParaRPr lang="zh-CN" altLang="en-US"/>
          </a:p>
        </p:txBody>
      </p:sp>
    </p:spTree>
    <p:extLst>
      <p:ext uri="{BB962C8B-B14F-4D97-AF65-F5344CB8AC3E}">
        <p14:creationId xmlns:p14="http://schemas.microsoft.com/office/powerpoint/2010/main" val="23300347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35</a:t>
            </a:fld>
            <a:endParaRPr lang="zh-CN" altLang="en-US"/>
          </a:p>
        </p:txBody>
      </p:sp>
    </p:spTree>
    <p:extLst>
      <p:ext uri="{BB962C8B-B14F-4D97-AF65-F5344CB8AC3E}">
        <p14:creationId xmlns:p14="http://schemas.microsoft.com/office/powerpoint/2010/main" val="2951557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36</a:t>
            </a:fld>
            <a:endParaRPr lang="zh-CN" altLang="en-US"/>
          </a:p>
        </p:txBody>
      </p:sp>
    </p:spTree>
    <p:extLst>
      <p:ext uri="{BB962C8B-B14F-4D97-AF65-F5344CB8AC3E}">
        <p14:creationId xmlns:p14="http://schemas.microsoft.com/office/powerpoint/2010/main" val="8570435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rPr>
              <a:t>当建立进程与分块矩阵之间的虚拟拓扑时，需要使用函数</a:t>
            </a:r>
            <a:r>
              <a:rPr lang="en-US" altLang="zh-CN" sz="1800" kern="100" dirty="0" err="1">
                <a:effectLst/>
                <a:latin typeface="Times New Roman" panose="02020603050405020304" pitchFamily="18" charset="0"/>
                <a:ea typeface="宋体" panose="02010600030101010101" pitchFamily="2" charset="-122"/>
              </a:rPr>
              <a:t>MPI_Cart_create</a:t>
            </a:r>
            <a:r>
              <a:rPr lang="zh-CN" altLang="zh-CN" sz="1800" kern="100" dirty="0">
                <a:effectLst/>
                <a:latin typeface="Times New Roman" panose="02020603050405020304" pitchFamily="18" charset="0"/>
                <a:ea typeface="宋体" panose="02010600030101010101" pitchFamily="2" charset="-122"/>
              </a:rPr>
              <a:t>。在建立虚拟拓扑之后，需要用到函数</a:t>
            </a:r>
            <a:r>
              <a:rPr lang="en-US" altLang="zh-CN" sz="1800" kern="100" dirty="0" err="1">
                <a:effectLst/>
                <a:latin typeface="Times New Roman" panose="02020603050405020304" pitchFamily="18" charset="0"/>
                <a:ea typeface="宋体" panose="02010600030101010101" pitchFamily="2" charset="-122"/>
              </a:rPr>
              <a:t>MPI_Cart_rank</a:t>
            </a:r>
            <a:r>
              <a:rPr lang="zh-CN" altLang="zh-CN" sz="1800" kern="100" dirty="0">
                <a:effectLst/>
                <a:latin typeface="Times New Roman" panose="02020603050405020304" pitchFamily="18" charset="0"/>
                <a:ea typeface="宋体" panose="02010600030101010101" pitchFamily="2" charset="-122"/>
              </a:rPr>
              <a:t>以及</a:t>
            </a:r>
            <a:r>
              <a:rPr lang="en-US" altLang="zh-CN" sz="1800" kern="100" dirty="0" err="1">
                <a:effectLst/>
                <a:latin typeface="Times New Roman" panose="02020603050405020304" pitchFamily="18" charset="0"/>
                <a:ea typeface="宋体" panose="02010600030101010101" pitchFamily="2" charset="-122"/>
              </a:rPr>
              <a:t>MPI_Cart_coords</a:t>
            </a:r>
            <a:r>
              <a:rPr lang="zh-CN" altLang="zh-CN" sz="1800" kern="100" dirty="0">
                <a:effectLst/>
                <a:latin typeface="Times New Roman" panose="02020603050405020304" pitchFamily="18" charset="0"/>
                <a:ea typeface="宋体" panose="02010600030101010101" pitchFamily="2" charset="-122"/>
              </a:rPr>
              <a:t>以方便进程与进程之间进行数据交换。在获取进程的进程号时需要使用函数</a:t>
            </a:r>
            <a:r>
              <a:rPr lang="en-US" altLang="zh-CN" sz="1800" kern="100" dirty="0" err="1">
                <a:effectLst/>
                <a:latin typeface="Times New Roman" panose="02020603050405020304" pitchFamily="18" charset="0"/>
                <a:ea typeface="宋体" panose="02010600030101010101" pitchFamily="2" charset="-122"/>
              </a:rPr>
              <a:t>MPI_Cart_shift</a:t>
            </a:r>
            <a:r>
              <a:rPr lang="zh-CN" altLang="zh-CN" sz="1800" kern="100" dirty="0">
                <a:effectLst/>
                <a:latin typeface="Times New Roman" panose="02020603050405020304" pitchFamily="18" charset="0"/>
                <a:ea typeface="宋体" panose="02010600030101010101" pitchFamily="2" charset="-122"/>
              </a:rPr>
              <a:t>。此外，需要使用</a:t>
            </a:r>
            <a:r>
              <a:rPr lang="en-US" altLang="zh-CN" sz="1800" kern="100" dirty="0" err="1">
                <a:effectLst/>
                <a:latin typeface="Times New Roman" panose="02020603050405020304" pitchFamily="18" charset="0"/>
                <a:ea typeface="宋体" panose="02010600030101010101" pitchFamily="2" charset="-122"/>
              </a:rPr>
              <a:t>MPI_Sendrecv</a:t>
            </a:r>
            <a:r>
              <a:rPr lang="zh-CN" altLang="zh-CN" sz="1800" kern="100" dirty="0">
                <a:effectLst/>
                <a:latin typeface="Times New Roman" panose="02020603050405020304" pitchFamily="18" charset="0"/>
                <a:ea typeface="宋体" panose="02010600030101010101" pitchFamily="2" charset="-122"/>
              </a:rPr>
              <a:t>或</a:t>
            </a:r>
            <a:r>
              <a:rPr lang="en-US" altLang="zh-CN" sz="1800" kern="100" dirty="0" err="1">
                <a:effectLst/>
                <a:latin typeface="Times New Roman" panose="02020603050405020304" pitchFamily="18" charset="0"/>
                <a:ea typeface="宋体" panose="02010600030101010101" pitchFamily="2" charset="-122"/>
              </a:rPr>
              <a:t>MPI_Sendrecv_replace</a:t>
            </a:r>
            <a:r>
              <a:rPr lang="zh-CN" altLang="zh-CN" sz="1800" kern="100" dirty="0">
                <a:effectLst/>
                <a:latin typeface="Times New Roman" panose="02020603050405020304" pitchFamily="18" charset="0"/>
                <a:ea typeface="宋体" panose="02010600030101010101" pitchFamily="2" charset="-122"/>
              </a:rPr>
              <a:t>函数避免由手动控制进程间数据的循环位移可能会引发的死锁问题。下面对这些函数进行详细介绍。</a:t>
            </a:r>
          </a:p>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37</a:t>
            </a:fld>
            <a:endParaRPr lang="zh-CN" altLang="en-US"/>
          </a:p>
        </p:txBody>
      </p:sp>
    </p:spTree>
    <p:extLst>
      <p:ext uri="{BB962C8B-B14F-4D97-AF65-F5344CB8AC3E}">
        <p14:creationId xmlns:p14="http://schemas.microsoft.com/office/powerpoint/2010/main" val="25890270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38</a:t>
            </a:fld>
            <a:endParaRPr lang="zh-CN" altLang="en-US"/>
          </a:p>
        </p:txBody>
      </p:sp>
    </p:spTree>
    <p:extLst>
      <p:ext uri="{BB962C8B-B14F-4D97-AF65-F5344CB8AC3E}">
        <p14:creationId xmlns:p14="http://schemas.microsoft.com/office/powerpoint/2010/main" val="391902263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39</a:t>
            </a:fld>
            <a:endParaRPr lang="zh-CN" altLang="en-US"/>
          </a:p>
        </p:txBody>
      </p:sp>
    </p:spTree>
    <p:extLst>
      <p:ext uri="{BB962C8B-B14F-4D97-AF65-F5344CB8AC3E}">
        <p14:creationId xmlns:p14="http://schemas.microsoft.com/office/powerpoint/2010/main" val="1196729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40</a:t>
            </a:fld>
            <a:endParaRPr lang="zh-CN" altLang="en-US"/>
          </a:p>
        </p:txBody>
      </p:sp>
    </p:spTree>
    <p:extLst>
      <p:ext uri="{BB962C8B-B14F-4D97-AF65-F5344CB8AC3E}">
        <p14:creationId xmlns:p14="http://schemas.microsoft.com/office/powerpoint/2010/main" val="26351099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a:t>
            </a:fld>
            <a:endParaRPr lang="zh-CN" altLang="en-US"/>
          </a:p>
        </p:txBody>
      </p:sp>
    </p:spTree>
    <p:extLst>
      <p:ext uri="{BB962C8B-B14F-4D97-AF65-F5344CB8AC3E}">
        <p14:creationId xmlns:p14="http://schemas.microsoft.com/office/powerpoint/2010/main" val="184041868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41</a:t>
            </a:fld>
            <a:endParaRPr lang="zh-CN" altLang="en-US"/>
          </a:p>
        </p:txBody>
      </p:sp>
    </p:spTree>
    <p:extLst>
      <p:ext uri="{BB962C8B-B14F-4D97-AF65-F5344CB8AC3E}">
        <p14:creationId xmlns:p14="http://schemas.microsoft.com/office/powerpoint/2010/main" val="14608329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42</a:t>
            </a:fld>
            <a:endParaRPr lang="zh-CN" altLang="en-US"/>
          </a:p>
        </p:txBody>
      </p:sp>
    </p:spTree>
    <p:extLst>
      <p:ext uri="{BB962C8B-B14F-4D97-AF65-F5344CB8AC3E}">
        <p14:creationId xmlns:p14="http://schemas.microsoft.com/office/powerpoint/2010/main" val="35654696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43</a:t>
            </a:fld>
            <a:endParaRPr lang="zh-CN" altLang="en-US"/>
          </a:p>
        </p:txBody>
      </p:sp>
    </p:spTree>
    <p:extLst>
      <p:ext uri="{BB962C8B-B14F-4D97-AF65-F5344CB8AC3E}">
        <p14:creationId xmlns:p14="http://schemas.microsoft.com/office/powerpoint/2010/main" val="18383714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44</a:t>
            </a:fld>
            <a:endParaRPr lang="zh-CN" altLang="en-US"/>
          </a:p>
        </p:txBody>
      </p:sp>
    </p:spTree>
    <p:extLst>
      <p:ext uri="{BB962C8B-B14F-4D97-AF65-F5344CB8AC3E}">
        <p14:creationId xmlns:p14="http://schemas.microsoft.com/office/powerpoint/2010/main" val="328444489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45</a:t>
            </a:fld>
            <a:endParaRPr lang="zh-CN" altLang="en-US"/>
          </a:p>
        </p:txBody>
      </p:sp>
    </p:spTree>
    <p:extLst>
      <p:ext uri="{BB962C8B-B14F-4D97-AF65-F5344CB8AC3E}">
        <p14:creationId xmlns:p14="http://schemas.microsoft.com/office/powerpoint/2010/main" val="16982337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46</a:t>
            </a:fld>
            <a:endParaRPr lang="zh-CN" altLang="en-US"/>
          </a:p>
        </p:txBody>
      </p:sp>
    </p:spTree>
    <p:extLst>
      <p:ext uri="{BB962C8B-B14F-4D97-AF65-F5344CB8AC3E}">
        <p14:creationId xmlns:p14="http://schemas.microsoft.com/office/powerpoint/2010/main" val="15870388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47</a:t>
            </a:fld>
            <a:endParaRPr lang="zh-CN" altLang="en-US"/>
          </a:p>
        </p:txBody>
      </p:sp>
    </p:spTree>
    <p:extLst>
      <p:ext uri="{BB962C8B-B14F-4D97-AF65-F5344CB8AC3E}">
        <p14:creationId xmlns:p14="http://schemas.microsoft.com/office/powerpoint/2010/main" val="4664476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48</a:t>
            </a:fld>
            <a:endParaRPr lang="zh-CN" altLang="en-US"/>
          </a:p>
        </p:txBody>
      </p:sp>
    </p:spTree>
    <p:extLst>
      <p:ext uri="{BB962C8B-B14F-4D97-AF65-F5344CB8AC3E}">
        <p14:creationId xmlns:p14="http://schemas.microsoft.com/office/powerpoint/2010/main" val="2010291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49</a:t>
            </a:fld>
            <a:endParaRPr lang="zh-CN" altLang="en-US"/>
          </a:p>
        </p:txBody>
      </p:sp>
    </p:spTree>
    <p:extLst>
      <p:ext uri="{BB962C8B-B14F-4D97-AF65-F5344CB8AC3E}">
        <p14:creationId xmlns:p14="http://schemas.microsoft.com/office/powerpoint/2010/main" val="12109194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50</a:t>
            </a:fld>
            <a:endParaRPr lang="zh-CN" altLang="en-US"/>
          </a:p>
        </p:txBody>
      </p:sp>
    </p:spTree>
    <p:extLst>
      <p:ext uri="{BB962C8B-B14F-4D97-AF65-F5344CB8AC3E}">
        <p14:creationId xmlns:p14="http://schemas.microsoft.com/office/powerpoint/2010/main" val="1476670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6</a:t>
            </a:fld>
            <a:endParaRPr lang="zh-CN" altLang="en-US"/>
          </a:p>
        </p:txBody>
      </p:sp>
    </p:spTree>
    <p:extLst>
      <p:ext uri="{BB962C8B-B14F-4D97-AF65-F5344CB8AC3E}">
        <p14:creationId xmlns:p14="http://schemas.microsoft.com/office/powerpoint/2010/main" val="343301619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51</a:t>
            </a:fld>
            <a:endParaRPr lang="zh-CN" altLang="en-US"/>
          </a:p>
        </p:txBody>
      </p:sp>
    </p:spTree>
    <p:extLst>
      <p:ext uri="{BB962C8B-B14F-4D97-AF65-F5344CB8AC3E}">
        <p14:creationId xmlns:p14="http://schemas.microsoft.com/office/powerpoint/2010/main" val="559965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52</a:t>
            </a:fld>
            <a:endParaRPr lang="zh-CN" altLang="en-US"/>
          </a:p>
        </p:txBody>
      </p:sp>
    </p:spTree>
    <p:extLst>
      <p:ext uri="{BB962C8B-B14F-4D97-AF65-F5344CB8AC3E}">
        <p14:creationId xmlns:p14="http://schemas.microsoft.com/office/powerpoint/2010/main" val="139990004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53</a:t>
            </a:fld>
            <a:endParaRPr lang="zh-CN" altLang="en-US"/>
          </a:p>
        </p:txBody>
      </p:sp>
    </p:spTree>
    <p:extLst>
      <p:ext uri="{BB962C8B-B14F-4D97-AF65-F5344CB8AC3E}">
        <p14:creationId xmlns:p14="http://schemas.microsoft.com/office/powerpoint/2010/main" val="87943426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54</a:t>
            </a:fld>
            <a:endParaRPr lang="zh-CN" altLang="en-US"/>
          </a:p>
        </p:txBody>
      </p:sp>
    </p:spTree>
    <p:extLst>
      <p:ext uri="{BB962C8B-B14F-4D97-AF65-F5344CB8AC3E}">
        <p14:creationId xmlns:p14="http://schemas.microsoft.com/office/powerpoint/2010/main" val="97541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7</a:t>
            </a:fld>
            <a:endParaRPr lang="zh-CN" altLang="en-US"/>
          </a:p>
        </p:txBody>
      </p:sp>
    </p:spTree>
    <p:extLst>
      <p:ext uri="{BB962C8B-B14F-4D97-AF65-F5344CB8AC3E}">
        <p14:creationId xmlns:p14="http://schemas.microsoft.com/office/powerpoint/2010/main" val="219748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8</a:t>
            </a:fld>
            <a:endParaRPr lang="zh-CN" altLang="en-US"/>
          </a:p>
        </p:txBody>
      </p:sp>
    </p:spTree>
    <p:extLst>
      <p:ext uri="{BB962C8B-B14F-4D97-AF65-F5344CB8AC3E}">
        <p14:creationId xmlns:p14="http://schemas.microsoft.com/office/powerpoint/2010/main" val="25355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9</a:t>
            </a:fld>
            <a:endParaRPr lang="zh-CN" altLang="en-US"/>
          </a:p>
        </p:txBody>
      </p:sp>
    </p:spTree>
    <p:extLst>
      <p:ext uri="{BB962C8B-B14F-4D97-AF65-F5344CB8AC3E}">
        <p14:creationId xmlns:p14="http://schemas.microsoft.com/office/powerpoint/2010/main" val="306536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FA1E140-2A83-41FB-BBBE-3165915FA94A}" type="slidenum">
              <a:rPr lang="zh-CN" altLang="en-US" smtClean="0"/>
              <a:t>10</a:t>
            </a:fld>
            <a:endParaRPr lang="zh-CN" altLang="en-US"/>
          </a:p>
        </p:txBody>
      </p:sp>
    </p:spTree>
    <p:extLst>
      <p:ext uri="{BB962C8B-B14F-4D97-AF65-F5344CB8AC3E}">
        <p14:creationId xmlns:p14="http://schemas.microsoft.com/office/powerpoint/2010/main" val="3191866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10" name="矩形 9"/>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cxnSp>
        <p:nvCxnSpPr>
          <p:cNvPr id="11" name="直接连接符 10"/>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8" name="矩形 7"/>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cxnSp>
        <p:nvCxnSpPr>
          <p:cNvPr id="9" name="直接连接符 8"/>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838200" y="6356350"/>
            <a:ext cx="2743200" cy="365125"/>
          </a:xfrm>
        </p:spPr>
        <p:txBody>
          <a:bodyPr/>
          <a:lstStyle>
            <a:lvl1pPr>
              <a:defRPr/>
            </a:lvl1pPr>
          </a:lstStyle>
          <a:p>
            <a:pPr>
              <a:defRPr/>
            </a:pPr>
            <a:fld id="{10E1912B-8292-4CB1-AF5F-1A7B7AA84E35}" type="datetimeFigureOut">
              <a:rPr lang="zh-CN" altLang="en-US"/>
              <a:t>2024/9/14</a:t>
            </a:fld>
            <a:endParaRPr lang="zh-CN" altLang="en-US"/>
          </a:p>
        </p:txBody>
      </p:sp>
      <p:sp>
        <p:nvSpPr>
          <p:cNvPr id="3" name="页脚占位符 4"/>
          <p:cNvSpPr>
            <a:spLocks noGrp="1"/>
          </p:cNvSpPr>
          <p:nvPr>
            <p:ph type="ftr" sz="quarter" idx="11"/>
          </p:nvPr>
        </p:nvSpPr>
        <p:spPr>
          <a:xfrm>
            <a:off x="4038600" y="6356350"/>
            <a:ext cx="4114800" cy="365125"/>
          </a:xfr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8610600" y="6356350"/>
            <a:ext cx="2743200" cy="365125"/>
          </a:xfrm>
        </p:spPr>
        <p:txBody>
          <a:bodyPr/>
          <a:lstStyle>
            <a:lvl1pPr>
              <a:defRPr/>
            </a:lvl1pPr>
          </a:lstStyle>
          <a:p>
            <a:pPr>
              <a:defRPr/>
            </a:pPr>
            <a:fld id="{846C707F-32A8-42C3-A709-9F8EBA6AEBB3}" type="slidenum">
              <a:rPr lang="zh-CN" altLang="en-US"/>
              <a:t>‹#›</a:t>
            </a:fld>
            <a:endParaRPr lang="zh-CN" altLang="en-US"/>
          </a:p>
        </p:txBody>
      </p:sp>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D73C2-88F6-42A8-8D50-BF2CCDFC020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79659BF-769B-E968-8F7D-1C7646318022}"/>
              </a:ext>
            </a:extLst>
          </p:cNvPr>
          <p:cNvSpPr txBox="1"/>
          <p:nvPr userDrawn="1"/>
        </p:nvSpPr>
        <p:spPr>
          <a:xfrm>
            <a:off x="383937" y="5841948"/>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39C1D6A2-FD0A-00DD-4067-2A576AE856C8}"/>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53462" t="20366" r="20656" b="34409"/>
          <a:stretch/>
        </p:blipFill>
        <p:spPr>
          <a:xfrm>
            <a:off x="2612817" y="5089728"/>
            <a:ext cx="1182668" cy="1162430"/>
          </a:xfrm>
          <a:prstGeom prst="rect">
            <a:avLst/>
          </a:prstGeom>
        </p:spPr>
      </p:pic>
      <p:sp>
        <p:nvSpPr>
          <p:cNvPr id="4" name="流程图: 接点 3">
            <a:extLst>
              <a:ext uri="{FF2B5EF4-FFF2-40B4-BE49-F238E27FC236}">
                <a16:creationId xmlns:a16="http://schemas.microsoft.com/office/drawing/2014/main" id="{FE58E842-2E44-A8F6-40BF-FB3315A316C7}"/>
              </a:ext>
            </a:extLst>
          </p:cNvPr>
          <p:cNvSpPr/>
          <p:nvPr userDrawn="1"/>
        </p:nvSpPr>
        <p:spPr>
          <a:xfrm>
            <a:off x="1328816" y="4894781"/>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447DE2F0-DC8D-AFB3-A0BE-8933B8BD0524}"/>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F810F1B0-E5C2-6095-350B-B343190E6AAF}"/>
              </a:ext>
            </a:extLst>
          </p:cNvPr>
          <p:cNvSpPr/>
          <p:nvPr userDrawn="1"/>
        </p:nvSpPr>
        <p:spPr>
          <a:xfrm>
            <a:off x="9005494" y="5697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2653BD64-FA15-F5CF-ED53-D92E7319A599}"/>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84657412-2EF0-9DD2-BA7F-9DDB3A020B11}"/>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slow" advClick="0" advTm="0">
    <p:pull/>
  </p:transition>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Visio_Drawing.vsdx"/><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package" Target="../embeddings/Microsoft_Visio_Drawing2.vsdx"/><Relationship Id="rId2" Type="http://schemas.openxmlformats.org/officeDocument/2006/relationships/notesSlide" Target="../notesSlides/notesSlide22.xml"/><Relationship Id="rId1" Type="http://schemas.openxmlformats.org/officeDocument/2006/relationships/slideLayout" Target="../slideLayouts/slideLayout12.xml"/><Relationship Id="rId4" Type="http://schemas.openxmlformats.org/officeDocument/2006/relationships/image" Target="../media/image6.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notesSlide" Target="../notesSlides/notesSlide24.xm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package" Target="../embeddings/Microsoft_Visio_Drawing4.vsdx"/><Relationship Id="rId2" Type="http://schemas.openxmlformats.org/officeDocument/2006/relationships/notesSlide" Target="../notesSlides/notesSlide26.xml"/><Relationship Id="rId1" Type="http://schemas.openxmlformats.org/officeDocument/2006/relationships/slideLayout" Target="../slideLayouts/slideLayout12.xml"/><Relationship Id="rId4" Type="http://schemas.openxmlformats.org/officeDocument/2006/relationships/image" Target="../media/image8.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package" Target="../embeddings/Microsoft_Visio_Drawing5.vsdx"/><Relationship Id="rId2" Type="http://schemas.openxmlformats.org/officeDocument/2006/relationships/notesSlide" Target="../notesSlides/notesSlide28.xml"/><Relationship Id="rId1" Type="http://schemas.openxmlformats.org/officeDocument/2006/relationships/slideLayout" Target="../slideLayouts/slideLayout12.xml"/><Relationship Id="rId4" Type="http://schemas.openxmlformats.org/officeDocument/2006/relationships/image" Target="../media/image9.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notesSlide" Target="../notesSlides/notesSlide30.xml"/><Relationship Id="rId1" Type="http://schemas.openxmlformats.org/officeDocument/2006/relationships/slideLayout" Target="../slideLayouts/slideLayout12.x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Visio_Drawing7.vsdx"/><Relationship Id="rId2" Type="http://schemas.openxmlformats.org/officeDocument/2006/relationships/notesSlide" Target="../notesSlides/notesSlide35.xml"/><Relationship Id="rId1" Type="http://schemas.openxmlformats.org/officeDocument/2006/relationships/slideLayout" Target="../slideLayouts/slideLayout12.xml"/><Relationship Id="rId4" Type="http://schemas.openxmlformats.org/officeDocument/2006/relationships/image" Target="../media/image12.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notesSlide" Target="../notesSlides/notesSlide40.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Visio_Drawing9.vsdx"/><Relationship Id="rId2" Type="http://schemas.openxmlformats.org/officeDocument/2006/relationships/notesSlide" Target="../notesSlides/notesSlide41.xml"/><Relationship Id="rId1" Type="http://schemas.openxmlformats.org/officeDocument/2006/relationships/slideLayout" Target="../slideLayouts/slideLayout12.xml"/><Relationship Id="rId6" Type="http://schemas.openxmlformats.org/officeDocument/2006/relationships/image" Target="../media/image15.emf"/><Relationship Id="rId5" Type="http://schemas.openxmlformats.org/officeDocument/2006/relationships/package" Target="../embeddings/Microsoft_Visio_Drawing10.vsdx"/><Relationship Id="rId4" Type="http://schemas.openxmlformats.org/officeDocument/2006/relationships/image" Target="../media/image14.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package" Target="../embeddings/Microsoft_Visio_Drawing11.vsdx"/><Relationship Id="rId2" Type="http://schemas.openxmlformats.org/officeDocument/2006/relationships/notesSlide" Target="../notesSlides/notesSlide43.xml"/><Relationship Id="rId1" Type="http://schemas.openxmlformats.org/officeDocument/2006/relationships/slideLayout" Target="../slideLayouts/slideLayout12.xml"/><Relationship Id="rId4" Type="http://schemas.openxmlformats.org/officeDocument/2006/relationships/image" Target="../media/image16.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package" Target="../embeddings/Microsoft_Visio_Drawing12.vsdx"/><Relationship Id="rId2" Type="http://schemas.openxmlformats.org/officeDocument/2006/relationships/notesSlide" Target="../notesSlides/notesSlide48.xml"/><Relationship Id="rId1" Type="http://schemas.openxmlformats.org/officeDocument/2006/relationships/slideLayout" Target="../slideLayouts/slideLayout12.xml"/><Relationship Id="rId4" Type="http://schemas.openxmlformats.org/officeDocument/2006/relationships/image" Target="../media/image17.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package" Target="../embeddings/Microsoft_Visio_Drawing13.vsdx"/><Relationship Id="rId2" Type="http://schemas.openxmlformats.org/officeDocument/2006/relationships/notesSlide" Target="../notesSlides/notesSlide49.xml"/><Relationship Id="rId1" Type="http://schemas.openxmlformats.org/officeDocument/2006/relationships/slideLayout" Target="../slideLayouts/slideLayout12.xml"/><Relationship Id="rId4" Type="http://schemas.openxmlformats.org/officeDocument/2006/relationships/image" Target="../media/image18.emf"/></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package" Target="../embeddings/Microsoft_Visio_Drawing14.vsdx"/><Relationship Id="rId2" Type="http://schemas.openxmlformats.org/officeDocument/2006/relationships/notesSlide" Target="../notesSlides/notesSlide51.xml"/><Relationship Id="rId1" Type="http://schemas.openxmlformats.org/officeDocument/2006/relationships/slideLayout" Target="../slideLayouts/slideLayout12.xml"/><Relationship Id="rId4" Type="http://schemas.openxmlformats.org/officeDocument/2006/relationships/image" Target="../media/image19.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背景音乐 - 学校.mp3">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2322224" y="-977890"/>
            <a:ext cx="731520" cy="731520"/>
          </a:xfrm>
          <a:prstGeom prst="rect">
            <a:avLst/>
          </a:prstGeom>
        </p:spPr>
      </p:pic>
      <p:sp>
        <p:nvSpPr>
          <p:cNvPr id="22" name="Rectangle 33"/>
          <p:cNvSpPr/>
          <p:nvPr/>
        </p:nvSpPr>
        <p:spPr>
          <a:xfrm>
            <a:off x="0" y="1"/>
            <a:ext cx="12207240" cy="3688229"/>
          </a:xfrm>
          <a:prstGeom prst="rect">
            <a:avLst/>
          </a:prstGeom>
          <a:solidFill>
            <a:schemeClr val="accent1">
              <a:lumMod val="75000"/>
            </a:schemeClr>
          </a:solidFill>
          <a:ln w="12700">
            <a:noFill/>
            <a:bevel/>
          </a:ln>
        </p:spPr>
        <p:txBody>
          <a:bodyPr anchor="ctr"/>
          <a:lstStyle/>
          <a:p>
            <a:pPr algn="ctr" defTabSz="1097280"/>
            <a:endParaRPr lang="en-US" sz="2160" dirty="0">
              <a:solidFill>
                <a:prstClr val="white"/>
              </a:solidFill>
              <a:latin typeface="宋体" panose="02010600030101010101" pitchFamily="2" charset="-122"/>
            </a:endParaRPr>
          </a:p>
        </p:txBody>
      </p:sp>
      <p:sp>
        <p:nvSpPr>
          <p:cNvPr id="6" name="文本框 6"/>
          <p:cNvSpPr>
            <a:spLocks noChangeArrowheads="1"/>
          </p:cNvSpPr>
          <p:nvPr/>
        </p:nvSpPr>
        <p:spPr bwMode="auto">
          <a:xfrm>
            <a:off x="1836420" y="1589405"/>
            <a:ext cx="8519160" cy="911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2296" tIns="41148" rIns="82296" bIns="41148">
            <a:spAutoFit/>
          </a:bodyPr>
          <a:lstStyle/>
          <a:p>
            <a:pPr algn="ctr" defTabSz="1097280"/>
            <a:r>
              <a:rPr lang="zh-CN" altLang="en-US" sz="5400" b="1" spc="360" dirty="0">
                <a:solidFill>
                  <a:schemeClr val="bg1"/>
                </a:solidFill>
                <a:latin typeface="微软雅黑" panose="020B0503020204020204" pitchFamily="34" charset="-122"/>
                <a:ea typeface="微软雅黑" panose="020B0503020204020204" pitchFamily="34" charset="-122"/>
                <a:sym typeface="Segoe UI" panose="020B0502040204020203" pitchFamily="34" charset="0"/>
              </a:rPr>
              <a:t>程序性能优化理论与方法</a:t>
            </a:r>
          </a:p>
        </p:txBody>
      </p:sp>
      <p:sp>
        <p:nvSpPr>
          <p:cNvPr id="29" name="TextBox 28"/>
          <p:cNvSpPr txBox="1"/>
          <p:nvPr/>
        </p:nvSpPr>
        <p:spPr>
          <a:xfrm>
            <a:off x="4436190" y="4858729"/>
            <a:ext cx="3106420" cy="583565"/>
          </a:xfrm>
          <a:prstGeom prst="rect">
            <a:avLst/>
          </a:prstGeom>
          <a:noFill/>
        </p:spPr>
        <p:txBody>
          <a:bodyPr wrap="none" rtlCol="0">
            <a:spAutoFit/>
          </a:bodyPr>
          <a:lstStyle/>
          <a:p>
            <a:pPr algn="r" defTabSz="1097280"/>
            <a:r>
              <a:rPr lang="zh-CN" altLang="en-US" sz="3200" spc="360" dirty="0">
                <a:solidFill>
                  <a:srgbClr val="013B6D"/>
                </a:solidFill>
                <a:latin typeface="微软雅黑" panose="020B0503020204020204" pitchFamily="34" charset="-122"/>
                <a:ea typeface="微软雅黑" panose="020B0503020204020204" pitchFamily="34" charset="-122"/>
              </a:rPr>
              <a:t>韩林  高伟  著</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left)">
                                      <p:cBhvr>
                                        <p:cTn id="7" dur="500"/>
                                        <p:tgtEl>
                                          <p:spTgt spid="22"/>
                                        </p:tgtEl>
                                      </p:cBhvr>
                                    </p:animEffect>
                                  </p:childTnLst>
                                </p:cTn>
                              </p:par>
                            </p:childTnLst>
                          </p:cTn>
                        </p:par>
                        <p:par>
                          <p:cTn id="8" fill="hold">
                            <p:stCondLst>
                              <p:cond delay="500"/>
                            </p:stCondLst>
                            <p:childTnLst>
                              <p:par>
                                <p:cTn id="9" presetID="42" presetClass="entr" presetSubtype="0" fill="hold" grpId="0" nodeType="afterEffect">
                                  <p:stCondLst>
                                    <p:cond delay="0"/>
                                  </p:stCondLst>
                                  <p:iterate type="lt">
                                    <p:tmPct val="10000"/>
                                  </p:iterate>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par>
                          <p:cTn id="14" fill="hold">
                            <p:stCondLst>
                              <p:cond delay="2500"/>
                            </p:stCondLst>
                            <p:childTnLst>
                              <p:par>
                                <p:cTn id="15" presetID="41" presetClass="entr" presetSubtype="0" fill="hold" grpId="0" nodeType="afterEffect">
                                  <p:stCondLst>
                                    <p:cond delay="0"/>
                                  </p:stCondLst>
                                  <p:iterate type="lt">
                                    <p:tmPct val="10000"/>
                                  </p:iterate>
                                  <p:childTnLst>
                                    <p:set>
                                      <p:cBhvr>
                                        <p:cTn id="16" dur="1" fill="hold">
                                          <p:stCondLst>
                                            <p:cond delay="0"/>
                                          </p:stCondLst>
                                        </p:cTn>
                                        <p:tgtEl>
                                          <p:spTgt spid="29"/>
                                        </p:tgtEl>
                                        <p:attrNameLst>
                                          <p:attrName>style.visibility</p:attrName>
                                        </p:attrNameLst>
                                      </p:cBhvr>
                                      <p:to>
                                        <p:strVal val="visible"/>
                                      </p:to>
                                    </p:set>
                                    <p:anim calcmode="lin" valueType="num">
                                      <p:cBhvr>
                                        <p:cTn id="17" dur="500" fill="hold"/>
                                        <p:tgtEl>
                                          <p:spTgt spid="29"/>
                                        </p:tgtEl>
                                        <p:attrNameLst>
                                          <p:attrName>ppt_x</p:attrName>
                                        </p:attrNameLst>
                                      </p:cBhvr>
                                      <p:tavLst>
                                        <p:tav tm="0">
                                          <p:val>
                                            <p:strVal val="#ppt_x"/>
                                          </p:val>
                                        </p:tav>
                                        <p:tav tm="50000">
                                          <p:val>
                                            <p:strVal val="#ppt_x+.1"/>
                                          </p:val>
                                        </p:tav>
                                        <p:tav tm="100000">
                                          <p:val>
                                            <p:strVal val="#ppt_x"/>
                                          </p:val>
                                        </p:tav>
                                      </p:tavLst>
                                    </p:anim>
                                    <p:anim calcmode="lin" valueType="num">
                                      <p:cBhvr>
                                        <p:cTn id="18" dur="500" fill="hold"/>
                                        <p:tgtEl>
                                          <p:spTgt spid="29"/>
                                        </p:tgtEl>
                                        <p:attrNameLst>
                                          <p:attrName>ppt_y</p:attrName>
                                        </p:attrNameLst>
                                      </p:cBhvr>
                                      <p:tavLst>
                                        <p:tav tm="0">
                                          <p:val>
                                            <p:strVal val="#ppt_y"/>
                                          </p:val>
                                        </p:tav>
                                        <p:tav tm="100000">
                                          <p:val>
                                            <p:strVal val="#ppt_y"/>
                                          </p:val>
                                        </p:tav>
                                      </p:tavLst>
                                    </p:anim>
                                    <p:anim calcmode="lin" valueType="num">
                                      <p:cBhvr>
                                        <p:cTn id="19" dur="500" fill="hold"/>
                                        <p:tgtEl>
                                          <p:spTgt spid="29"/>
                                        </p:tgtEl>
                                        <p:attrNameLst>
                                          <p:attrName>ppt_h</p:attrName>
                                        </p:attrNameLst>
                                      </p:cBhvr>
                                      <p:tavLst>
                                        <p:tav tm="0">
                                          <p:val>
                                            <p:strVal val="#ppt_h/10"/>
                                          </p:val>
                                        </p:tav>
                                        <p:tav tm="50000">
                                          <p:val>
                                            <p:strVal val="#ppt_h+.01"/>
                                          </p:val>
                                        </p:tav>
                                        <p:tav tm="100000">
                                          <p:val>
                                            <p:strVal val="#ppt_h"/>
                                          </p:val>
                                        </p:tav>
                                      </p:tavLst>
                                    </p:anim>
                                    <p:anim calcmode="lin" valueType="num">
                                      <p:cBhvr>
                                        <p:cTn id="20" dur="500" fill="hold"/>
                                        <p:tgtEl>
                                          <p:spTgt spid="29"/>
                                        </p:tgtEl>
                                        <p:attrNameLst>
                                          <p:attrName>ppt_w</p:attrName>
                                        </p:attrNameLst>
                                      </p:cBhvr>
                                      <p:tavLst>
                                        <p:tav tm="0">
                                          <p:val>
                                            <p:strVal val="#ppt_w/10"/>
                                          </p:val>
                                        </p:tav>
                                        <p:tav tm="50000">
                                          <p:val>
                                            <p:strVal val="#ppt_w+.01"/>
                                          </p:val>
                                        </p:tav>
                                        <p:tav tm="100000">
                                          <p:val>
                                            <p:strVal val="#ppt_w"/>
                                          </p:val>
                                        </p:tav>
                                      </p:tavLst>
                                    </p:anim>
                                    <p:animEffect transition="in" filter="fade">
                                      <p:cBhvr>
                                        <p:cTn id="21" dur="500" tmFilter="0,0; .5, 1; 1, 1"/>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numSld="40" showWhenStopped="0">
                <p:cTn id="22" fill="remove" display="0">
                  <p:stCondLst>
                    <p:cond delay="indefinite"/>
                  </p:stCondLst>
                  <p:endCondLst>
                    <p:cond evt="onStopAudio" delay="0">
                      <p:tgtEl>
                        <p:sldTgt/>
                      </p:tgtEl>
                    </p:cond>
                  </p:endCondLst>
                </p:cTn>
                <p:tgtEl>
                  <p:spTgt spid="30"/>
                </p:tgtEl>
              </p:cMediaNode>
            </p:audio>
          </p:childTnLst>
        </p:cTn>
      </p:par>
    </p:tnLst>
    <p:bldLst>
      <p:bldP spid="22" grpId="0" bldLvl="0" animBg="1"/>
      <p:bldP spid="6" grpId="0"/>
      <p:bldP spid="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11.1.2 MPI</a:t>
              </a:r>
              <a:r>
                <a:rPr lang="zh-CN" altLang="en-US" sz="2400" b="1" dirty="0">
                  <a:solidFill>
                    <a:prstClr val="white"/>
                  </a:solidFill>
                  <a:latin typeface="微软雅黑" panose="020B0503020204020204" pitchFamily="34" charset="-122"/>
                  <a:ea typeface="微软雅黑" panose="020B0503020204020204" pitchFamily="34" charset="-122"/>
                  <a:sym typeface="+mn-ea"/>
                </a:rPr>
                <a:t>函数库</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1012984" y="2306449"/>
            <a:ext cx="10744676" cy="2245102"/>
          </a:xfrm>
          <a:prstGeom prst="rect">
            <a:avLst/>
          </a:prstGeom>
          <a:noFill/>
        </p:spPr>
        <p:txBody>
          <a:bodyPr wrap="square" numCol="1" rtlCol="0" anchor="ctr">
            <a:spAutoFit/>
          </a:bodyPr>
          <a:lstStyle/>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MPI_Test(MPI_Request *request,int *flag,MPI_Status *status); //</a:t>
            </a:r>
            <a:r>
              <a:rPr lang="zh-CN" altLang="en-US" sz="2000" dirty="0">
                <a:latin typeface="Times New Roman" panose="02020603050405020304" pitchFamily="18" charset="0"/>
                <a:ea typeface="微软雅黑 Light" panose="020B0502040204020203" charset="-122"/>
              </a:rPr>
              <a:t>若</a:t>
            </a:r>
            <a:r>
              <a:rPr lang="sv-SE" altLang="zh-CN" sz="2000" dirty="0">
                <a:latin typeface="Times New Roman" panose="02020603050405020304" pitchFamily="18" charset="0"/>
                <a:ea typeface="微软雅黑 Light" panose="020B0502040204020203" charset="-122"/>
              </a:rPr>
              <a:t>flag</a:t>
            </a:r>
            <a:r>
              <a:rPr lang="zh-CN" altLang="en-US" sz="2000" dirty="0">
                <a:latin typeface="Times New Roman" panose="02020603050405020304" pitchFamily="18" charset="0"/>
                <a:ea typeface="微软雅黑 Light" panose="020B0502040204020203" charset="-122"/>
              </a:rPr>
              <a:t>为</a:t>
            </a:r>
            <a:r>
              <a:rPr lang="sv-SE" altLang="zh-CN" sz="2000" dirty="0">
                <a:latin typeface="Times New Roman" panose="02020603050405020304" pitchFamily="18" charset="0"/>
                <a:ea typeface="微软雅黑 Light" panose="020B0502040204020203" charset="-122"/>
              </a:rPr>
              <a:t>true</a:t>
            </a:r>
            <a:r>
              <a:rPr lang="zh-CN" altLang="sv-SE"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则如同执行了</a:t>
            </a:r>
            <a:r>
              <a:rPr lang="sv-SE" altLang="zh-CN" sz="2000" dirty="0">
                <a:latin typeface="Times New Roman" panose="02020603050405020304" pitchFamily="18" charset="0"/>
                <a:ea typeface="微软雅黑 Light" panose="020B0502040204020203" charset="-122"/>
              </a:rPr>
              <a:t>MPI_Wait</a:t>
            </a:r>
            <a:r>
              <a:rPr lang="zh-CN" altLang="en-US" sz="2000" dirty="0">
                <a:latin typeface="Times New Roman" panose="02020603050405020304" pitchFamily="18" charset="0"/>
                <a:ea typeface="微软雅黑 Light" panose="020B0502040204020203" charset="-122"/>
              </a:rPr>
              <a:t>调用；若</a:t>
            </a:r>
            <a:r>
              <a:rPr lang="sv-SE" altLang="zh-CN" sz="2000" dirty="0">
                <a:latin typeface="Times New Roman" panose="02020603050405020304" pitchFamily="18" charset="0"/>
                <a:ea typeface="微软雅黑 Light" panose="020B0502040204020203" charset="-122"/>
              </a:rPr>
              <a:t>flag</a:t>
            </a:r>
            <a:r>
              <a:rPr lang="zh-CN" altLang="en-US" sz="2000" dirty="0">
                <a:latin typeface="Times New Roman" panose="02020603050405020304" pitchFamily="18" charset="0"/>
                <a:ea typeface="微软雅黑 Light" panose="020B0502040204020203" charset="-122"/>
              </a:rPr>
              <a:t>为</a:t>
            </a:r>
            <a:r>
              <a:rPr lang="sv-SE" altLang="zh-CN" sz="2000" dirty="0">
                <a:latin typeface="Times New Roman" panose="02020603050405020304" pitchFamily="18" charset="0"/>
                <a:ea typeface="微软雅黑 Light" panose="020B0502040204020203" charset="-122"/>
              </a:rPr>
              <a:t>false</a:t>
            </a:r>
            <a:r>
              <a:rPr lang="zh-CN" altLang="sv-SE"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则如同执行了一个空操作</a:t>
            </a:r>
            <a:endParaRPr lang="sv-SE" altLang="zh-CN" sz="2000" dirty="0">
              <a:latin typeface="Times New Roman" panose="02020603050405020304" pitchFamily="18" charset="0"/>
              <a:ea typeface="微软雅黑 Light" panose="020B0502040204020203" charset="-122"/>
            </a:endParaRP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MPI_Probe(int source,int tag,MPI_Comm comm,MPI_Status *status); //</a:t>
            </a:r>
            <a:r>
              <a:rPr lang="zh-CN" altLang="en-US" sz="2000" dirty="0">
                <a:latin typeface="Times New Roman" panose="02020603050405020304" pitchFamily="18" charset="0"/>
                <a:ea typeface="微软雅黑 Light" panose="020B0502040204020203" charset="-122"/>
              </a:rPr>
              <a:t>阻塞式检查</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MPI_Iprobe(int source,int tag,MPI_Comm comm,int *flag,MPI_Status *status); //</a:t>
            </a:r>
            <a:r>
              <a:rPr lang="zh-CN" altLang="en-US" sz="2000" dirty="0">
                <a:latin typeface="Times New Roman" panose="02020603050405020304" pitchFamily="18" charset="0"/>
                <a:ea typeface="微软雅黑 Light" panose="020B0502040204020203" charset="-122"/>
              </a:rPr>
              <a:t>非阻塞式检查</a:t>
            </a:r>
          </a:p>
        </p:txBody>
      </p:sp>
      <p:sp>
        <p:nvSpPr>
          <p:cNvPr id="3" name="文本框 2">
            <a:extLst>
              <a:ext uri="{FF2B5EF4-FFF2-40B4-BE49-F238E27FC236}">
                <a16:creationId xmlns:a16="http://schemas.microsoft.com/office/drawing/2014/main" id="{418C63D5-C12A-F367-EB56-F4C83BF8D002}"/>
              </a:ext>
            </a:extLst>
          </p:cNvPr>
          <p:cNvSpPr txBox="1"/>
          <p:nvPr/>
        </p:nvSpPr>
        <p:spPr>
          <a:xfrm>
            <a:off x="512920" y="840055"/>
            <a:ext cx="11152338"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b="1" dirty="0">
                <a:latin typeface="Times New Roman" panose="02020603050405020304" pitchFamily="18" charset="0"/>
                <a:ea typeface="微软雅黑 Light" panose="020B0502040204020203" charset="-122"/>
              </a:rPr>
              <a:t>非阻塞型点对点传递函数</a:t>
            </a:r>
            <a:r>
              <a:rPr lang="zh-CN" altLang="en-US" sz="2000" dirty="0">
                <a:latin typeface="Times New Roman" panose="02020603050405020304" pitchFamily="18" charset="0"/>
                <a:ea typeface="微软雅黑 Light" panose="020B0502040204020203" charset="-122"/>
              </a:rPr>
              <a:t>的调用总是立即返回，而实际操作则由</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系统在后台进行，使用非阻塞会带来性能提升，但是提高了编写程序的难度。常用非阻塞型点对点传递函数及其参数如下。</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24905762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par>
                                <p:cTn id="20" presetID="10" presetClass="entr" presetSubtype="0" fill="hold" grpId="0"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fade">
                                      <p:cBhvr>
                                        <p:cTn id="2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2" grpId="0"/>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11.1.2 MPI</a:t>
              </a:r>
              <a:r>
                <a:rPr lang="zh-CN" altLang="en-US" sz="2400" b="1" dirty="0">
                  <a:solidFill>
                    <a:prstClr val="white"/>
                  </a:solidFill>
                  <a:latin typeface="微软雅黑" panose="020B0503020204020204" pitchFamily="34" charset="-122"/>
                  <a:ea typeface="微软雅黑" panose="020B0503020204020204" pitchFamily="34" charset="-122"/>
                  <a:sym typeface="+mn-ea"/>
                </a:rPr>
                <a:t>函数库</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960044" y="1996444"/>
            <a:ext cx="10744676" cy="4553426"/>
          </a:xfrm>
          <a:prstGeom prst="rect">
            <a:avLst/>
          </a:prstGeom>
          <a:noFill/>
        </p:spPr>
        <p:txBody>
          <a:bodyPr wrap="square" numCol="1" rtlCol="0" anchor="ctr">
            <a:spAutoFit/>
          </a:bodyPr>
          <a:lstStyle/>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MPI_Barrier(MPI_Comm comm);</a:t>
            </a:r>
            <a:r>
              <a:rPr lang="en-US" altLang="zh-CN" sz="2000" dirty="0">
                <a:latin typeface="Times New Roman" panose="02020603050405020304" pitchFamily="18" charset="0"/>
                <a:ea typeface="微软雅黑 Light" panose="020B0502040204020203" charset="-122"/>
              </a:rPr>
              <a:t> //</a:t>
            </a:r>
            <a:r>
              <a:rPr lang="zh-CN" altLang="en-US" sz="2000" dirty="0">
                <a:latin typeface="Times New Roman" panose="02020603050405020304" pitchFamily="18" charset="0"/>
                <a:ea typeface="微软雅黑 Light" panose="020B0502040204020203" charset="-122"/>
              </a:rPr>
              <a:t>障碍同步，阻塞通信体中所有进程，直到所有的进程组成员都调用了它。仅当进程组所有的成员都进入了这个调用后，各个进程中这个调用才可以返回</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MPI_Bcast(void *buf,int count,MPI_Datatype datatype,int root,MPI_Comm comm); //</a:t>
            </a:r>
            <a:r>
              <a:rPr lang="zh-CN" altLang="en-US" sz="2000" dirty="0">
                <a:latin typeface="Times New Roman" panose="02020603050405020304" pitchFamily="18" charset="0"/>
                <a:ea typeface="微软雅黑 Light" panose="020B0502040204020203" charset="-122"/>
              </a:rPr>
              <a:t>是从一个序号为</a:t>
            </a:r>
            <a:r>
              <a:rPr lang="sv-SE" altLang="zh-CN" sz="2000" dirty="0">
                <a:latin typeface="Times New Roman" panose="02020603050405020304" pitchFamily="18" charset="0"/>
                <a:ea typeface="微软雅黑 Light" panose="020B0502040204020203" charset="-122"/>
              </a:rPr>
              <a:t>root</a:t>
            </a:r>
            <a:r>
              <a:rPr lang="zh-CN" altLang="en-US" sz="2000" dirty="0">
                <a:latin typeface="Times New Roman" panose="02020603050405020304" pitchFamily="18" charset="0"/>
                <a:ea typeface="微软雅黑 Light" panose="020B0502040204020203" charset="-122"/>
              </a:rPr>
              <a:t>的进程将一条消息广播发送到进程组内的所有进程</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MPI_Gather(void *sendbuf,int sendcount,MPI_Datatype sendtype,void *recvbuf,int recvcount,MPI_Datatype recvtype,int root,MPI_Comm comm); //</a:t>
            </a:r>
            <a:r>
              <a:rPr lang="zh-CN" altLang="en-US" sz="2000" dirty="0">
                <a:latin typeface="Times New Roman" panose="02020603050405020304" pitchFamily="18" charset="0"/>
                <a:ea typeface="微软雅黑 Light" panose="020B0502040204020203" charset="-122"/>
              </a:rPr>
              <a:t>每个进程将其发送缓冲区中的内容发送到进程，根进程根据发送这些数据的进程序列号将它们依次存放到自己的消息缓冲区中</a:t>
            </a:r>
            <a:endParaRPr lang="sv-SE" altLang="zh-CN" sz="2000" dirty="0">
              <a:latin typeface="Times New Roman" panose="02020603050405020304" pitchFamily="18" charset="0"/>
              <a:ea typeface="微软雅黑 Light" panose="020B0502040204020203" charset="-122"/>
            </a:endParaRPr>
          </a:p>
        </p:txBody>
      </p:sp>
      <p:sp>
        <p:nvSpPr>
          <p:cNvPr id="3" name="文本框 2">
            <a:extLst>
              <a:ext uri="{FF2B5EF4-FFF2-40B4-BE49-F238E27FC236}">
                <a16:creationId xmlns:a16="http://schemas.microsoft.com/office/drawing/2014/main" id="{418C63D5-C12A-F367-EB56-F4C83BF8D002}"/>
              </a:ext>
            </a:extLst>
          </p:cNvPr>
          <p:cNvSpPr txBox="1"/>
          <p:nvPr/>
        </p:nvSpPr>
        <p:spPr>
          <a:xfrm>
            <a:off x="519831" y="688185"/>
            <a:ext cx="11152338" cy="142494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b="1" dirty="0">
                <a:latin typeface="Times New Roman" panose="02020603050405020304" pitchFamily="18" charset="0"/>
                <a:ea typeface="微软雅黑 Light" panose="020B0502040204020203" charset="-122"/>
              </a:rPr>
              <a:t>组消息传递相关函数</a:t>
            </a:r>
            <a:r>
              <a:rPr lang="zh-CN" altLang="en-US" sz="2000" dirty="0">
                <a:latin typeface="Times New Roman" panose="02020603050405020304" pitchFamily="18" charset="0"/>
                <a:ea typeface="微软雅黑 Light" panose="020B0502040204020203" charset="-122"/>
              </a:rPr>
              <a:t>也可称为集合通信函数，集合通信调用可以和点对点通信共用一个通信域，</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保证由集合通信调用产生的消息不会与点对点通信调用产生的消息相混淆。常用集合通信函数及其参数如下。</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178433600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11.1.2 MPI</a:t>
              </a:r>
              <a:r>
                <a:rPr lang="zh-CN" altLang="en-US" sz="2400" b="1" dirty="0">
                  <a:solidFill>
                    <a:prstClr val="white"/>
                  </a:solidFill>
                  <a:latin typeface="微软雅黑" panose="020B0503020204020204" pitchFamily="34" charset="-122"/>
                  <a:ea typeface="微软雅黑" panose="020B0503020204020204" pitchFamily="34" charset="-122"/>
                  <a:sym typeface="+mn-ea"/>
                </a:rPr>
                <a:t>函数库</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849630" y="2342683"/>
            <a:ext cx="10744676" cy="2988895"/>
          </a:xfrm>
          <a:prstGeom prst="rect">
            <a:avLst/>
          </a:prstGeom>
          <a:noFill/>
        </p:spPr>
        <p:txBody>
          <a:bodyPr wrap="square" numCol="1" rtlCol="0" anchor="ctr">
            <a:spAutoFit/>
          </a:bodyPr>
          <a:lstStyle/>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MPI_Scatter(void *sendbuf,int sendcount,MPI_Datatype sendtype,void *recvbuf,int recvcount,MPI_Datatype recvtype,int root,MPI_Comm comm); //</a:t>
            </a:r>
            <a:r>
              <a:rPr lang="zh-CN" altLang="en-US" sz="2000" dirty="0">
                <a:latin typeface="Times New Roman" panose="02020603050405020304" pitchFamily="18" charset="0"/>
                <a:ea typeface="微软雅黑 Light" panose="020B0502040204020203" charset="-122"/>
              </a:rPr>
              <a:t>从根进程部分地散播缓冲区中的值到进程组</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MPI_Reduce(void *sendbuf,void *recvbuf,int count,MPI_Datatype recvtype,MPI_OP op,int root,MPI_Comm comm); //</a:t>
            </a:r>
            <a:r>
              <a:rPr lang="zh-CN" altLang="en-US" sz="2000" dirty="0">
                <a:latin typeface="Times New Roman" panose="02020603050405020304" pitchFamily="18" charset="0"/>
                <a:ea typeface="微软雅黑 Light" panose="020B0502040204020203" charset="-122"/>
              </a:rPr>
              <a:t>将组内每个进程输入缓冲区中的数据按</a:t>
            </a:r>
            <a:r>
              <a:rPr lang="sv-SE" altLang="zh-CN" sz="2000" dirty="0">
                <a:latin typeface="Times New Roman" panose="02020603050405020304" pitchFamily="18" charset="0"/>
                <a:ea typeface="微软雅黑 Light" panose="020B0502040204020203" charset="-122"/>
              </a:rPr>
              <a:t>op</a:t>
            </a:r>
            <a:r>
              <a:rPr lang="zh-CN" altLang="en-US" sz="2000" dirty="0">
                <a:latin typeface="Times New Roman" panose="02020603050405020304" pitchFamily="18" charset="0"/>
                <a:ea typeface="微软雅黑 Light" panose="020B0502040204020203" charset="-122"/>
              </a:rPr>
              <a:t>操作组合起来，并将其结果返回到序号为</a:t>
            </a:r>
            <a:r>
              <a:rPr lang="sv-SE" altLang="zh-CN" sz="2000" dirty="0">
                <a:latin typeface="Times New Roman" panose="02020603050405020304" pitchFamily="18" charset="0"/>
                <a:ea typeface="微软雅黑 Light" panose="020B0502040204020203" charset="-122"/>
              </a:rPr>
              <a:t>root</a:t>
            </a:r>
            <a:r>
              <a:rPr lang="zh-CN" altLang="en-US" sz="2000" dirty="0">
                <a:latin typeface="Times New Roman" panose="02020603050405020304" pitchFamily="18" charset="0"/>
                <a:ea typeface="微软雅黑 Light" panose="020B0502040204020203" charset="-122"/>
              </a:rPr>
              <a:t>的进</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程的输出缓冲区中</a:t>
            </a:r>
            <a:endParaRPr lang="sv-SE" altLang="zh-CN" sz="2000" dirty="0">
              <a:latin typeface="Times New Roman" panose="02020603050405020304" pitchFamily="18" charset="0"/>
              <a:ea typeface="微软雅黑 Light" panose="020B0502040204020203" charset="-122"/>
            </a:endParaRPr>
          </a:p>
        </p:txBody>
      </p:sp>
      <p:sp>
        <p:nvSpPr>
          <p:cNvPr id="3" name="文本框 2">
            <a:extLst>
              <a:ext uri="{FF2B5EF4-FFF2-40B4-BE49-F238E27FC236}">
                <a16:creationId xmlns:a16="http://schemas.microsoft.com/office/drawing/2014/main" id="{418C63D5-C12A-F367-EB56-F4C83BF8D002}"/>
              </a:ext>
            </a:extLst>
          </p:cNvPr>
          <p:cNvSpPr txBox="1"/>
          <p:nvPr/>
        </p:nvSpPr>
        <p:spPr>
          <a:xfrm>
            <a:off x="519831" y="714700"/>
            <a:ext cx="11152338" cy="142494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b="1" dirty="0">
                <a:latin typeface="Times New Roman" panose="02020603050405020304" pitchFamily="18" charset="0"/>
                <a:ea typeface="微软雅黑 Light" panose="020B0502040204020203" charset="-122"/>
              </a:rPr>
              <a:t>组消息传递相关函数</a:t>
            </a:r>
            <a:r>
              <a:rPr lang="zh-CN" altLang="en-US" sz="2000" dirty="0">
                <a:latin typeface="Times New Roman" panose="02020603050405020304" pitchFamily="18" charset="0"/>
                <a:ea typeface="微软雅黑 Light" panose="020B0502040204020203" charset="-122"/>
              </a:rPr>
              <a:t>也可称为集合通信函数，集合通信调用可以和点对点通信共用一个通信域，</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保证由集合通信调用产生的消息不会与点对点通信调用产生的消息相混淆。常用集合通信函数及其参数如下。</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86216374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11.1.2 MPI</a:t>
              </a:r>
              <a:r>
                <a:rPr lang="zh-CN" altLang="en-US" sz="2400" b="1" dirty="0">
                  <a:solidFill>
                    <a:prstClr val="white"/>
                  </a:solidFill>
                  <a:latin typeface="微软雅黑" panose="020B0503020204020204" pitchFamily="34" charset="-122"/>
                  <a:ea typeface="微软雅黑" panose="020B0503020204020204" pitchFamily="34" charset="-122"/>
                  <a:sym typeface="+mn-ea"/>
                </a:rPr>
                <a:t>函数库</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927493" y="2084290"/>
            <a:ext cx="10744676" cy="3168431"/>
          </a:xfrm>
          <a:prstGeom prst="rect">
            <a:avLst/>
          </a:prstGeom>
          <a:noFill/>
        </p:spPr>
        <p:txBody>
          <a:bodyPr wrap="square" numCol="1" rtlCol="0" anchor="ctr">
            <a:spAutoFit/>
          </a:bodyPr>
          <a:lstStyle/>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MPI_Type_contiguous(int count,MPI_Datatype oldtype,MPI_Datatype *newtype);</a:t>
            </a:r>
            <a:r>
              <a:rPr lang="en-US" altLang="zh-CN" sz="2000" dirty="0">
                <a:latin typeface="Times New Roman" panose="02020603050405020304" pitchFamily="18" charset="0"/>
                <a:ea typeface="微软雅黑 Light" panose="020B0502040204020203" charset="-122"/>
              </a:rPr>
              <a:t> //</a:t>
            </a:r>
            <a:r>
              <a:rPr lang="zh-CN" altLang="en-US" sz="2000" dirty="0">
                <a:latin typeface="Times New Roman" panose="02020603050405020304" pitchFamily="18" charset="0"/>
                <a:ea typeface="微软雅黑 Light" panose="020B0502040204020203" charset="-122"/>
              </a:rPr>
              <a:t>连续数据类型生成</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MPI_Type_vector(int count,int blocklength,int stride,MPI_Datatype oldtype,MPI_Datatype *newtype); //</a:t>
            </a:r>
            <a:r>
              <a:rPr lang="zh-CN" altLang="en-US" sz="2000" dirty="0">
                <a:latin typeface="Times New Roman" panose="02020603050405020304" pitchFamily="18" charset="0"/>
                <a:ea typeface="微软雅黑 Light" panose="020B0502040204020203" charset="-122"/>
              </a:rPr>
              <a:t>向量数据类型的生成</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MPI_Type_indexed(int count, int *array_of_blocklengths, MPI_Aint *array_of_displacements, MPI_Datatype oldtype, MPI_Datatype *newtype); //</a:t>
            </a:r>
            <a:r>
              <a:rPr lang="zh-CN" altLang="en-US" sz="2000" dirty="0">
                <a:latin typeface="Times New Roman" panose="02020603050405020304" pitchFamily="18" charset="0"/>
                <a:ea typeface="微软雅黑 Light" panose="020B0502040204020203" charset="-122"/>
              </a:rPr>
              <a:t>索引数据类型的生成</a:t>
            </a:r>
          </a:p>
        </p:txBody>
      </p:sp>
      <p:sp>
        <p:nvSpPr>
          <p:cNvPr id="3" name="文本框 2">
            <a:extLst>
              <a:ext uri="{FF2B5EF4-FFF2-40B4-BE49-F238E27FC236}">
                <a16:creationId xmlns:a16="http://schemas.microsoft.com/office/drawing/2014/main" id="{418C63D5-C12A-F367-EB56-F4C83BF8D002}"/>
              </a:ext>
            </a:extLst>
          </p:cNvPr>
          <p:cNvSpPr txBox="1"/>
          <p:nvPr/>
        </p:nvSpPr>
        <p:spPr>
          <a:xfrm>
            <a:off x="519831" y="919017"/>
            <a:ext cx="11152338"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en-US" altLang="zh-CN" sz="2000" b="1" dirty="0">
                <a:latin typeface="Times New Roman" panose="02020603050405020304" pitchFamily="18" charset="0"/>
                <a:ea typeface="微软雅黑 Light" panose="020B0502040204020203" charset="-122"/>
              </a:rPr>
              <a:t>MPI</a:t>
            </a:r>
            <a:r>
              <a:rPr lang="zh-CN" altLang="en-US" sz="2000" b="1" dirty="0">
                <a:latin typeface="Times New Roman" panose="02020603050405020304" pitchFamily="18" charset="0"/>
                <a:ea typeface="微软雅黑 Light" panose="020B0502040204020203" charset="-122"/>
              </a:rPr>
              <a:t>自定义数据类型函数</a:t>
            </a:r>
            <a:r>
              <a:rPr lang="zh-CN" altLang="en-US" sz="2000" dirty="0">
                <a:latin typeface="Times New Roman" panose="02020603050405020304" pitchFamily="18" charset="0"/>
                <a:ea typeface="微软雅黑 Light" panose="020B0502040204020203" charset="-122"/>
              </a:rPr>
              <a:t>可以有效减少消息传递次数，增大通信力度，同时可以避免或减少消息传递时数据在内存中的拷贝。常用自定义数据类型函数及其参数如下。</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11678611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11.1.2 MPI</a:t>
              </a:r>
              <a:r>
                <a:rPr lang="zh-CN" altLang="en-US" sz="2400" b="1" dirty="0">
                  <a:solidFill>
                    <a:prstClr val="white"/>
                  </a:solidFill>
                  <a:latin typeface="微软雅黑" panose="020B0503020204020204" pitchFamily="34" charset="-122"/>
                  <a:ea typeface="微软雅黑" panose="020B0503020204020204" pitchFamily="34" charset="-122"/>
                  <a:sym typeface="+mn-ea"/>
                </a:rPr>
                <a:t>函数库</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927493" y="2306449"/>
            <a:ext cx="10744676" cy="2245102"/>
          </a:xfrm>
          <a:prstGeom prst="rect">
            <a:avLst/>
          </a:prstGeom>
          <a:noFill/>
        </p:spPr>
        <p:txBody>
          <a:bodyPr wrap="square" numCol="1" rtlCol="0" anchor="ctr">
            <a:spAutoFit/>
          </a:bodyPr>
          <a:lstStyle/>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MPI_Type_struct(int count, int *array_of_blocklengths, MPI_Aint *array_of_displacements, MPI_Datatype array_of_types, MPI_Datatype *newtype); //</a:t>
            </a:r>
            <a:r>
              <a:rPr lang="zh-CN" altLang="en-US" sz="2000" dirty="0">
                <a:latin typeface="Times New Roman" panose="02020603050405020304" pitchFamily="18" charset="0"/>
                <a:ea typeface="微软雅黑 Light" panose="020B0502040204020203" charset="-122"/>
              </a:rPr>
              <a:t>结构数据类型的生成</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MPI_Type_commit(MPI_Datatype *datatype); //</a:t>
            </a:r>
            <a:r>
              <a:rPr lang="zh-CN" altLang="en-US" sz="2000" dirty="0">
                <a:latin typeface="Times New Roman" panose="02020603050405020304" pitchFamily="18" charset="0"/>
                <a:ea typeface="微软雅黑 Light" panose="020B0502040204020203" charset="-122"/>
              </a:rPr>
              <a:t>数据类型的注册</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MPI_Type_free(MPI_Datatype *datatype); //</a:t>
            </a:r>
            <a:r>
              <a:rPr lang="zh-CN" altLang="en-US" sz="2000" dirty="0">
                <a:latin typeface="Times New Roman" panose="02020603050405020304" pitchFamily="18" charset="0"/>
                <a:ea typeface="微软雅黑 Light" panose="020B0502040204020203" charset="-122"/>
              </a:rPr>
              <a:t>数据类型的释放</a:t>
            </a:r>
          </a:p>
        </p:txBody>
      </p:sp>
      <p:sp>
        <p:nvSpPr>
          <p:cNvPr id="3" name="文本框 2">
            <a:extLst>
              <a:ext uri="{FF2B5EF4-FFF2-40B4-BE49-F238E27FC236}">
                <a16:creationId xmlns:a16="http://schemas.microsoft.com/office/drawing/2014/main" id="{418C63D5-C12A-F367-EB56-F4C83BF8D002}"/>
              </a:ext>
            </a:extLst>
          </p:cNvPr>
          <p:cNvSpPr txBox="1"/>
          <p:nvPr/>
        </p:nvSpPr>
        <p:spPr>
          <a:xfrm>
            <a:off x="519831" y="919017"/>
            <a:ext cx="11152338"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en-US" altLang="zh-CN" sz="2000" b="1" dirty="0">
                <a:latin typeface="Times New Roman" panose="02020603050405020304" pitchFamily="18" charset="0"/>
                <a:ea typeface="微软雅黑 Light" panose="020B0502040204020203" charset="-122"/>
              </a:rPr>
              <a:t>MPI</a:t>
            </a:r>
            <a:r>
              <a:rPr lang="zh-CN" altLang="en-US" sz="2000" b="1" dirty="0">
                <a:latin typeface="Times New Roman" panose="02020603050405020304" pitchFamily="18" charset="0"/>
                <a:ea typeface="微软雅黑 Light" panose="020B0502040204020203" charset="-122"/>
              </a:rPr>
              <a:t>自定义数据类型函数</a:t>
            </a:r>
            <a:r>
              <a:rPr lang="zh-CN" altLang="en-US" sz="2000" dirty="0">
                <a:latin typeface="Times New Roman" panose="02020603050405020304" pitchFamily="18" charset="0"/>
                <a:ea typeface="微软雅黑 Light" panose="020B0502040204020203" charset="-122"/>
              </a:rPr>
              <a:t>可以有效减少消息传递次数，增大通信力度，同时可以避免或减少消息传递时数据在内存中的拷贝。常用自定义数据类型函数及其参数如下。</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38417447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11.1.3 MPI</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284456" y="941694"/>
            <a:ext cx="2829608"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en-US" altLang="zh-CN" sz="2000" b="1" dirty="0">
                <a:latin typeface="Times New Roman" panose="02020603050405020304" pitchFamily="18" charset="0"/>
                <a:ea typeface="微软雅黑 Light" panose="020B0502040204020203" charset="-122"/>
              </a:rPr>
              <a:t>MPI</a:t>
            </a:r>
            <a:r>
              <a:rPr lang="zh-CN" altLang="en-US" sz="2000" b="1" dirty="0">
                <a:latin typeface="Times New Roman" panose="02020603050405020304" pitchFamily="18" charset="0"/>
                <a:ea typeface="微软雅黑 Light" panose="020B0502040204020203" charset="-122"/>
              </a:rPr>
              <a:t>程序的基本框架</a:t>
            </a:r>
            <a:endParaRPr lang="en-US" altLang="zh-CN" sz="2000" dirty="0">
              <a:latin typeface="Times New Roman" panose="02020603050405020304" pitchFamily="18" charset="0"/>
              <a:ea typeface="微软雅黑 Light" panose="020B0502040204020203" charset="-122"/>
            </a:endParaRPr>
          </a:p>
        </p:txBody>
      </p:sp>
      <p:sp>
        <p:nvSpPr>
          <p:cNvPr id="6" name="Rectangle 2">
            <a:extLst>
              <a:ext uri="{FF2B5EF4-FFF2-40B4-BE49-F238E27FC236}">
                <a16:creationId xmlns:a16="http://schemas.microsoft.com/office/drawing/2014/main" id="{27A6565F-67BA-D737-B430-2BA651266440}"/>
              </a:ext>
            </a:extLst>
          </p:cNvPr>
          <p:cNvSpPr>
            <a:spLocks noChangeArrowheads="1"/>
          </p:cNvSpPr>
          <p:nvPr/>
        </p:nvSpPr>
        <p:spPr bwMode="auto">
          <a:xfrm>
            <a:off x="6640497" y="2796465"/>
            <a:ext cx="4953740" cy="239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749600ED-5361-AC41-037D-64E1BA9FD93E}"/>
              </a:ext>
            </a:extLst>
          </p:cNvPr>
          <p:cNvGraphicFramePr>
            <a:graphicFrameLocks noChangeAspect="1"/>
          </p:cNvGraphicFramePr>
          <p:nvPr>
            <p:extLst>
              <p:ext uri="{D42A27DB-BD31-4B8C-83A1-F6EECF244321}">
                <p14:modId xmlns:p14="http://schemas.microsoft.com/office/powerpoint/2010/main" val="2627921295"/>
              </p:ext>
            </p:extLst>
          </p:nvPr>
        </p:nvGraphicFramePr>
        <p:xfrm>
          <a:off x="4219390" y="1018366"/>
          <a:ext cx="7625918" cy="5383883"/>
        </p:xfrm>
        <a:graphic>
          <a:graphicData uri="http://schemas.openxmlformats.org/presentationml/2006/ole">
            <mc:AlternateContent xmlns:mc="http://schemas.openxmlformats.org/markup-compatibility/2006">
              <mc:Choice xmlns:v="urn:schemas-microsoft-com:vml" Requires="v">
                <p:oleObj name="Visio" r:id="rId3" imgW="5172053" imgH="3638512" progId="Visio.Drawing.15">
                  <p:embed/>
                </p:oleObj>
              </mc:Choice>
              <mc:Fallback>
                <p:oleObj name="Visio" r:id="rId3" imgW="5172053" imgH="3638512" progId="Visio.Drawing.15">
                  <p:embed/>
                  <p:pic>
                    <p:nvPicPr>
                      <p:cNvPr id="7" name="对象 6">
                        <a:extLst>
                          <a:ext uri="{FF2B5EF4-FFF2-40B4-BE49-F238E27FC236}">
                            <a16:creationId xmlns:a16="http://schemas.microsoft.com/office/drawing/2014/main" id="{749600ED-5361-AC41-037D-64E1BA9FD9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9390" y="1018366"/>
                        <a:ext cx="7625918" cy="5383883"/>
                      </a:xfrm>
                      <a:prstGeom prst="rect">
                        <a:avLst/>
                      </a:prstGeom>
                      <a:noFill/>
                    </p:spPr>
                  </p:pic>
                </p:oleObj>
              </mc:Fallback>
            </mc:AlternateContent>
          </a:graphicData>
        </a:graphic>
      </p:graphicFrame>
      <p:sp>
        <p:nvSpPr>
          <p:cNvPr id="9" name="文本框 8">
            <a:extLst>
              <a:ext uri="{FF2B5EF4-FFF2-40B4-BE49-F238E27FC236}">
                <a16:creationId xmlns:a16="http://schemas.microsoft.com/office/drawing/2014/main" id="{F129F022-02EA-6AE2-A6EF-F5278F9EDCEF}"/>
              </a:ext>
            </a:extLst>
          </p:cNvPr>
          <p:cNvSpPr txBox="1"/>
          <p:nvPr/>
        </p:nvSpPr>
        <p:spPr>
          <a:xfrm>
            <a:off x="911099" y="2485696"/>
            <a:ext cx="2911726" cy="1886607"/>
          </a:xfrm>
          <a:prstGeom prst="rect">
            <a:avLst/>
          </a:prstGeom>
          <a:noFill/>
        </p:spPr>
        <p:txBody>
          <a:bodyPr wrap="square" numCol="1" rtlCol="0" anchor="ctr">
            <a:spAutoFit/>
          </a:bodyPr>
          <a:lstStyle/>
          <a:p>
            <a:pPr algn="just" fontAlgn="auto">
              <a:lnSpc>
                <a:spcPct val="150000"/>
              </a:lnSpc>
              <a:spcBef>
                <a:spcPts val="600"/>
              </a:spcBef>
              <a:spcAft>
                <a:spcPts val="800"/>
              </a:spcAft>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微软雅黑 Light" panose="020B0502040204020203" charset="-122"/>
                <a:ea typeface="微软雅黑 Light" panose="020B0502040204020203" charset="-122"/>
              </a:rPr>
              <a:t>主要由头文件、相关变量声明、程序开始、计算与通信和程序结束五部分组成。</a:t>
            </a:r>
            <a:endParaRPr lang="en-US" altLang="zh-CN" sz="2000" dirty="0">
              <a:latin typeface="微软雅黑 Light" panose="020B0502040204020203" charset="-122"/>
              <a:ea typeface="微软雅黑 Light" panose="020B0502040204020203" charset="-122"/>
            </a:endParaRPr>
          </a:p>
        </p:txBody>
      </p:sp>
    </p:spTree>
    <p:extLst>
      <p:ext uri="{BB962C8B-B14F-4D97-AF65-F5344CB8AC3E}">
        <p14:creationId xmlns:p14="http://schemas.microsoft.com/office/powerpoint/2010/main" val="352506715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11.1.3 MPI</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284456" y="941695"/>
            <a:ext cx="2829608"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b="1" dirty="0">
                <a:latin typeface="Times New Roman" panose="02020603050405020304" pitchFamily="18" charset="0"/>
                <a:ea typeface="微软雅黑 Light" panose="020B0502040204020203" charset="-122"/>
              </a:rPr>
              <a:t>入门的</a:t>
            </a:r>
            <a:r>
              <a:rPr lang="en-US" altLang="zh-CN" sz="2000" b="1" dirty="0">
                <a:latin typeface="Times New Roman" panose="02020603050405020304" pitchFamily="18" charset="0"/>
                <a:ea typeface="微软雅黑 Light" panose="020B0502040204020203" charset="-122"/>
              </a:rPr>
              <a:t>MPI</a:t>
            </a:r>
            <a:r>
              <a:rPr lang="zh-CN" altLang="en-US" sz="2000" b="1" dirty="0">
                <a:latin typeface="Times New Roman" panose="02020603050405020304" pitchFamily="18" charset="0"/>
                <a:ea typeface="微软雅黑 Light" panose="020B0502040204020203" charset="-122"/>
              </a:rPr>
              <a:t>程序</a:t>
            </a:r>
            <a:endParaRPr lang="en-US" altLang="zh-CN" sz="2000" dirty="0">
              <a:latin typeface="Times New Roman" panose="02020603050405020304" pitchFamily="18" charset="0"/>
              <a:ea typeface="微软雅黑 Light" panose="020B0502040204020203" charset="-122"/>
            </a:endParaRPr>
          </a:p>
        </p:txBody>
      </p:sp>
      <p:sp>
        <p:nvSpPr>
          <p:cNvPr id="6" name="Rectangle 2">
            <a:extLst>
              <a:ext uri="{FF2B5EF4-FFF2-40B4-BE49-F238E27FC236}">
                <a16:creationId xmlns:a16="http://schemas.microsoft.com/office/drawing/2014/main" id="{27A6565F-67BA-D737-B430-2BA651266440}"/>
              </a:ext>
            </a:extLst>
          </p:cNvPr>
          <p:cNvSpPr>
            <a:spLocks noChangeArrowheads="1"/>
          </p:cNvSpPr>
          <p:nvPr/>
        </p:nvSpPr>
        <p:spPr bwMode="auto">
          <a:xfrm>
            <a:off x="6640497" y="2796465"/>
            <a:ext cx="4953740" cy="239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5291DFC1-A1DD-5959-F795-B5E90DCBE5EF}"/>
              </a:ext>
            </a:extLst>
          </p:cNvPr>
          <p:cNvSpPr txBox="1"/>
          <p:nvPr/>
        </p:nvSpPr>
        <p:spPr>
          <a:xfrm>
            <a:off x="4077862" y="767747"/>
            <a:ext cx="7829682" cy="5755422"/>
          </a:xfrm>
          <a:prstGeom prst="rect">
            <a:avLst/>
          </a:prstGeom>
          <a:noFill/>
        </p:spPr>
        <p:txBody>
          <a:bodyPr wrap="square" numCol="1" anchor="ctr">
            <a:spAutoFit/>
          </a:bodyPr>
          <a:lstStyle/>
          <a:p>
            <a:r>
              <a:rPr lang="en-US" altLang="zh-CN" sz="1600" dirty="0">
                <a:latin typeface="Times New Roman" panose="02020603050405020304" pitchFamily="18" charset="0"/>
              </a:rPr>
              <a:t>1#include&lt;</a:t>
            </a:r>
            <a:r>
              <a:rPr lang="en-US" altLang="zh-CN" sz="1600" dirty="0" err="1">
                <a:latin typeface="Times New Roman" panose="02020603050405020304" pitchFamily="18" charset="0"/>
              </a:rPr>
              <a:t>stdio.h</a:t>
            </a:r>
            <a:r>
              <a:rPr lang="en-US" altLang="zh-CN" sz="1600" dirty="0">
                <a:latin typeface="Times New Roman" panose="02020603050405020304" pitchFamily="18" charset="0"/>
              </a:rPr>
              <a:t>&gt;</a:t>
            </a:r>
          </a:p>
          <a:p>
            <a:r>
              <a:rPr lang="en-US" altLang="zh-CN" sz="1600" dirty="0">
                <a:latin typeface="Times New Roman" panose="02020603050405020304" pitchFamily="18" charset="0"/>
              </a:rPr>
              <a:t>2#include&lt;</a:t>
            </a:r>
            <a:r>
              <a:rPr lang="en-US" altLang="zh-CN" sz="1600" dirty="0" err="1">
                <a:latin typeface="Times New Roman" panose="02020603050405020304" pitchFamily="18" charset="0"/>
              </a:rPr>
              <a:t>mpi.h</a:t>
            </a:r>
            <a:r>
              <a:rPr lang="en-US" altLang="zh-CN" sz="1600" dirty="0">
                <a:latin typeface="Times New Roman" panose="02020603050405020304" pitchFamily="18" charset="0"/>
              </a:rPr>
              <a:t>&gt;</a:t>
            </a:r>
          </a:p>
          <a:p>
            <a:r>
              <a:rPr lang="en-US" altLang="zh-CN" sz="1600" dirty="0">
                <a:latin typeface="Times New Roman" panose="02020603050405020304" pitchFamily="18" charset="0"/>
              </a:rPr>
              <a:t>3int main(int </a:t>
            </a:r>
            <a:r>
              <a:rPr lang="en-US" altLang="zh-CN" sz="1600" dirty="0" err="1">
                <a:latin typeface="Times New Roman" panose="02020603050405020304" pitchFamily="18" charset="0"/>
              </a:rPr>
              <a:t>argc,char</a:t>
            </a:r>
            <a:r>
              <a:rPr lang="en-US" altLang="zh-CN" sz="1600" dirty="0">
                <a:latin typeface="Times New Roman" panose="02020603050405020304" pitchFamily="18" charset="0"/>
              </a:rPr>
              <a:t> *</a:t>
            </a:r>
            <a:r>
              <a:rPr lang="en-US" altLang="zh-CN" sz="1600" dirty="0" err="1">
                <a:latin typeface="Times New Roman" panose="02020603050405020304" pitchFamily="18" charset="0"/>
              </a:rPr>
              <a:t>argv</a:t>
            </a:r>
            <a:r>
              <a:rPr lang="en-US" altLang="zh-CN" sz="1600" dirty="0">
                <a:latin typeface="Times New Roman" panose="02020603050405020304" pitchFamily="18" charset="0"/>
              </a:rPr>
              <a:t>[]) </a:t>
            </a:r>
          </a:p>
          <a:p>
            <a:r>
              <a:rPr lang="en-US" altLang="zh-CN" sz="1600" dirty="0">
                <a:latin typeface="Times New Roman" panose="02020603050405020304" pitchFamily="18" charset="0"/>
              </a:rPr>
              <a:t>4{ </a:t>
            </a:r>
          </a:p>
          <a:p>
            <a:r>
              <a:rPr lang="en-US" altLang="zh-CN" sz="1600" dirty="0">
                <a:latin typeface="Times New Roman" panose="02020603050405020304" pitchFamily="18" charset="0"/>
              </a:rPr>
              <a:t>5     int </a:t>
            </a:r>
            <a:r>
              <a:rPr lang="en-US" altLang="zh-CN" sz="1600" dirty="0" err="1">
                <a:latin typeface="Times New Roman" panose="02020603050405020304" pitchFamily="18" charset="0"/>
              </a:rPr>
              <a:t>world_rank,world_size,send,recv</a:t>
            </a:r>
            <a:r>
              <a:rPr lang="en-US" altLang="zh-CN" sz="1600" dirty="0">
                <a:latin typeface="Times New Roman" panose="02020603050405020304" pitchFamily="18" charset="0"/>
              </a:rPr>
              <a:t>;</a:t>
            </a:r>
          </a:p>
          <a:p>
            <a:r>
              <a:rPr lang="en-US" altLang="zh-CN" sz="1600" dirty="0">
                <a:latin typeface="Times New Roman" panose="02020603050405020304" pitchFamily="18" charset="0"/>
              </a:rPr>
              <a:t>6     </a:t>
            </a:r>
            <a:r>
              <a:rPr lang="en-US" altLang="zh-CN" sz="1600" dirty="0" err="1">
                <a:latin typeface="Times New Roman" panose="02020603050405020304" pitchFamily="18" charset="0"/>
              </a:rPr>
              <a:t>MPI_Status</a:t>
            </a:r>
            <a:r>
              <a:rPr lang="en-US" altLang="zh-CN" sz="1600" dirty="0">
                <a:latin typeface="Times New Roman" panose="02020603050405020304" pitchFamily="18" charset="0"/>
              </a:rPr>
              <a:t> status;</a:t>
            </a:r>
          </a:p>
          <a:p>
            <a:r>
              <a:rPr lang="en-US" altLang="zh-CN" sz="1600" dirty="0">
                <a:latin typeface="Times New Roman" panose="02020603050405020304" pitchFamily="18" charset="0"/>
              </a:rPr>
              <a:t>7     </a:t>
            </a:r>
            <a:r>
              <a:rPr lang="en-US" altLang="zh-CN" sz="1600" dirty="0" err="1">
                <a:latin typeface="Times New Roman" panose="02020603050405020304" pitchFamily="18" charset="0"/>
              </a:rPr>
              <a:t>MPI_Init</a:t>
            </a:r>
            <a:r>
              <a:rPr lang="en-US" altLang="zh-CN" sz="1600" dirty="0">
                <a:latin typeface="Times New Roman" panose="02020603050405020304" pitchFamily="18" charset="0"/>
              </a:rPr>
              <a:t>(&amp;</a:t>
            </a:r>
            <a:r>
              <a:rPr lang="en-US" altLang="zh-CN" sz="1600" dirty="0" err="1">
                <a:latin typeface="Times New Roman" panose="02020603050405020304" pitchFamily="18" charset="0"/>
              </a:rPr>
              <a:t>argc</a:t>
            </a:r>
            <a:r>
              <a:rPr lang="en-US" altLang="zh-CN" sz="1600" dirty="0">
                <a:latin typeface="Times New Roman" panose="02020603050405020304" pitchFamily="18" charset="0"/>
              </a:rPr>
              <a:t>,&amp;</a:t>
            </a:r>
            <a:r>
              <a:rPr lang="en-US" altLang="zh-CN" sz="1600" dirty="0" err="1">
                <a:latin typeface="Times New Roman" panose="02020603050405020304" pitchFamily="18" charset="0"/>
              </a:rPr>
              <a:t>argv</a:t>
            </a:r>
            <a:r>
              <a:rPr lang="en-US" altLang="zh-CN" sz="1600" dirty="0">
                <a:latin typeface="Times New Roman" panose="02020603050405020304" pitchFamily="18" charset="0"/>
              </a:rPr>
              <a:t>); </a:t>
            </a:r>
          </a:p>
          <a:p>
            <a:r>
              <a:rPr lang="en-US" altLang="zh-CN" sz="1600" dirty="0">
                <a:latin typeface="Times New Roman" panose="02020603050405020304" pitchFamily="18" charset="0"/>
              </a:rPr>
              <a:t>8     </a:t>
            </a:r>
            <a:r>
              <a:rPr lang="en-US" altLang="zh-CN" sz="1600" dirty="0" err="1">
                <a:latin typeface="Times New Roman" panose="02020603050405020304" pitchFamily="18" charset="0"/>
              </a:rPr>
              <a:t>MPI_Comm_rank</a:t>
            </a:r>
            <a:r>
              <a:rPr lang="en-US" altLang="zh-CN" sz="1600" dirty="0">
                <a:latin typeface="Times New Roman" panose="02020603050405020304" pitchFamily="18" charset="0"/>
              </a:rPr>
              <a:t>(MPI_COMM_WORLD,&amp;</a:t>
            </a:r>
            <a:r>
              <a:rPr lang="en-US" altLang="zh-CN" sz="1600" dirty="0" err="1">
                <a:latin typeface="Times New Roman" panose="02020603050405020304" pitchFamily="18" charset="0"/>
              </a:rPr>
              <a:t>world_rank</a:t>
            </a:r>
            <a:r>
              <a:rPr lang="en-US" altLang="zh-CN" sz="1600" dirty="0">
                <a:latin typeface="Times New Roman" panose="02020603050405020304" pitchFamily="18" charset="0"/>
              </a:rPr>
              <a:t>);</a:t>
            </a:r>
          </a:p>
          <a:p>
            <a:r>
              <a:rPr lang="en-US" altLang="zh-CN" sz="1600" dirty="0">
                <a:latin typeface="Times New Roman" panose="02020603050405020304" pitchFamily="18" charset="0"/>
              </a:rPr>
              <a:t>9     </a:t>
            </a:r>
            <a:r>
              <a:rPr lang="en-US" altLang="zh-CN" sz="1600" dirty="0" err="1">
                <a:latin typeface="Times New Roman" panose="02020603050405020304" pitchFamily="18" charset="0"/>
              </a:rPr>
              <a:t>MPI_Comm_size</a:t>
            </a:r>
            <a:r>
              <a:rPr lang="en-US" altLang="zh-CN" sz="1600" dirty="0">
                <a:latin typeface="Times New Roman" panose="02020603050405020304" pitchFamily="18" charset="0"/>
              </a:rPr>
              <a:t>(MPI_COMM_WORLD,&amp;</a:t>
            </a:r>
            <a:r>
              <a:rPr lang="en-US" altLang="zh-CN" sz="1600" dirty="0" err="1">
                <a:latin typeface="Times New Roman" panose="02020603050405020304" pitchFamily="18" charset="0"/>
              </a:rPr>
              <a:t>world_size</a:t>
            </a:r>
            <a:r>
              <a:rPr lang="en-US" altLang="zh-CN" sz="1600" dirty="0">
                <a:latin typeface="Times New Roman" panose="02020603050405020304" pitchFamily="18" charset="0"/>
              </a:rPr>
              <a:t>);</a:t>
            </a:r>
          </a:p>
          <a:p>
            <a:r>
              <a:rPr lang="en-US" altLang="zh-CN" sz="1600" dirty="0">
                <a:latin typeface="Times New Roman" panose="02020603050405020304" pitchFamily="18" charset="0"/>
              </a:rPr>
              <a:t>10    if(</a:t>
            </a:r>
            <a:r>
              <a:rPr lang="en-US" altLang="zh-CN" sz="1600" dirty="0" err="1">
                <a:latin typeface="Times New Roman" panose="02020603050405020304" pitchFamily="18" charset="0"/>
              </a:rPr>
              <a:t>world_rank</a:t>
            </a:r>
            <a:r>
              <a:rPr lang="en-US" altLang="zh-CN" sz="1600" dirty="0">
                <a:latin typeface="Times New Roman" panose="02020603050405020304" pitchFamily="18" charset="0"/>
              </a:rPr>
              <a:t>==0){</a:t>
            </a:r>
          </a:p>
          <a:p>
            <a:r>
              <a:rPr lang="en-US" altLang="zh-CN" sz="1600" dirty="0">
                <a:latin typeface="Times New Roman" panose="02020603050405020304" pitchFamily="18" charset="0"/>
              </a:rPr>
              <a:t>11        send=666; </a:t>
            </a:r>
          </a:p>
          <a:p>
            <a:r>
              <a:rPr lang="en-US" altLang="zh-CN" sz="1600" dirty="0">
                <a:latin typeface="Times New Roman" panose="02020603050405020304" pitchFamily="18" charset="0"/>
              </a:rPr>
              <a:t>12        </a:t>
            </a:r>
            <a:r>
              <a:rPr lang="en-US" altLang="zh-CN" sz="1600" dirty="0" err="1">
                <a:latin typeface="Times New Roman" panose="02020603050405020304" pitchFamily="18" charset="0"/>
              </a:rPr>
              <a:t>MPI_Send</a:t>
            </a:r>
            <a:r>
              <a:rPr lang="en-US" altLang="zh-CN" sz="1600" dirty="0">
                <a:latin typeface="Times New Roman" panose="02020603050405020304" pitchFamily="18" charset="0"/>
              </a:rPr>
              <a:t>(&amp;send,1,MPI_INT,1,0,MPI_COMM_WORLD);</a:t>
            </a:r>
          </a:p>
          <a:p>
            <a:r>
              <a:rPr lang="en-US" altLang="zh-CN" sz="1600" dirty="0">
                <a:latin typeface="Times New Roman" panose="02020603050405020304" pitchFamily="18" charset="0"/>
              </a:rPr>
              <a:t>13        </a:t>
            </a:r>
            <a:r>
              <a:rPr lang="en-US" altLang="zh-CN" sz="1600" dirty="0" err="1">
                <a:latin typeface="Times New Roman" panose="02020603050405020304" pitchFamily="18" charset="0"/>
              </a:rPr>
              <a:t>printf</a:t>
            </a:r>
            <a:r>
              <a:rPr lang="en-US" altLang="zh-CN" sz="1600" dirty="0">
                <a:latin typeface="Times New Roman" panose="02020603050405020304" pitchFamily="18" charset="0"/>
              </a:rPr>
              <a:t>("</a:t>
            </a:r>
            <a:r>
              <a:rPr lang="zh-CN" altLang="en-US" sz="1600" dirty="0">
                <a:latin typeface="Times New Roman" panose="02020603050405020304" pitchFamily="18" charset="0"/>
              </a:rPr>
              <a:t>共</a:t>
            </a:r>
            <a:r>
              <a:rPr lang="en-US" altLang="zh-CN" sz="1600" dirty="0">
                <a:latin typeface="Times New Roman" panose="02020603050405020304" pitchFamily="18" charset="0"/>
              </a:rPr>
              <a:t>%d</a:t>
            </a:r>
            <a:r>
              <a:rPr lang="zh-CN" altLang="en-US" sz="1600" dirty="0">
                <a:latin typeface="Times New Roman" panose="02020603050405020304" pitchFamily="18" charset="0"/>
              </a:rPr>
              <a:t>个进程，其中进程</a:t>
            </a:r>
            <a:r>
              <a:rPr lang="en-US" altLang="zh-CN" sz="1600" dirty="0">
                <a:latin typeface="Times New Roman" panose="02020603050405020304" pitchFamily="18" charset="0"/>
              </a:rPr>
              <a:t>%d</a:t>
            </a:r>
            <a:r>
              <a:rPr lang="zh-CN" altLang="en-US" sz="1600" dirty="0">
                <a:latin typeface="Times New Roman" panose="02020603050405020304" pitchFamily="18" charset="0"/>
              </a:rPr>
              <a:t>成功发送数据</a:t>
            </a:r>
            <a:r>
              <a:rPr lang="en-US" altLang="zh-CN" sz="1600" dirty="0">
                <a:latin typeface="Times New Roman" panose="02020603050405020304" pitchFamily="18" charset="0"/>
              </a:rPr>
              <a:t>%d\n",</a:t>
            </a:r>
            <a:r>
              <a:rPr lang="en-US" altLang="zh-CN" sz="1600" dirty="0" err="1">
                <a:latin typeface="Times New Roman" panose="02020603050405020304" pitchFamily="18" charset="0"/>
              </a:rPr>
              <a:t>world_size,world_rank,send</a:t>
            </a:r>
            <a:r>
              <a:rPr lang="en-US" altLang="zh-CN" sz="1600" dirty="0">
                <a:latin typeface="Times New Roman" panose="02020603050405020304" pitchFamily="18" charset="0"/>
              </a:rPr>
              <a:t>);</a:t>
            </a:r>
          </a:p>
          <a:p>
            <a:r>
              <a:rPr lang="en-US" altLang="zh-CN" sz="1600" dirty="0">
                <a:latin typeface="Times New Roman" panose="02020603050405020304" pitchFamily="18" charset="0"/>
              </a:rPr>
              <a:t>14    } </a:t>
            </a:r>
          </a:p>
          <a:p>
            <a:r>
              <a:rPr lang="en-US" altLang="zh-CN" sz="1600" dirty="0">
                <a:latin typeface="Times New Roman" panose="02020603050405020304" pitchFamily="18" charset="0"/>
              </a:rPr>
              <a:t>15    if(</a:t>
            </a:r>
            <a:r>
              <a:rPr lang="en-US" altLang="zh-CN" sz="1600" dirty="0" err="1">
                <a:latin typeface="Times New Roman" panose="02020603050405020304" pitchFamily="18" charset="0"/>
              </a:rPr>
              <a:t>world_rank</a:t>
            </a:r>
            <a:r>
              <a:rPr lang="en-US" altLang="zh-CN" sz="1600" dirty="0">
                <a:latin typeface="Times New Roman" panose="02020603050405020304" pitchFamily="18" charset="0"/>
              </a:rPr>
              <a:t>==1){</a:t>
            </a:r>
          </a:p>
          <a:p>
            <a:r>
              <a:rPr lang="en-US" altLang="zh-CN" sz="1600" dirty="0">
                <a:latin typeface="Times New Roman" panose="02020603050405020304" pitchFamily="18" charset="0"/>
              </a:rPr>
              <a:t>16        </a:t>
            </a:r>
            <a:r>
              <a:rPr lang="en-US" altLang="zh-CN" sz="1600" dirty="0" err="1">
                <a:latin typeface="Times New Roman" panose="02020603050405020304" pitchFamily="18" charset="0"/>
              </a:rPr>
              <a:t>MPI_Recv</a:t>
            </a:r>
            <a:r>
              <a:rPr lang="en-US" altLang="zh-CN" sz="1600" dirty="0">
                <a:latin typeface="Times New Roman" panose="02020603050405020304" pitchFamily="18" charset="0"/>
              </a:rPr>
              <a:t>(&amp;recv,1,MPI_INT,0,0,MPI_COMM_WORLD,&amp;status);</a:t>
            </a:r>
          </a:p>
          <a:p>
            <a:r>
              <a:rPr lang="en-US" altLang="zh-CN" sz="1600" dirty="0">
                <a:latin typeface="Times New Roman" panose="02020603050405020304" pitchFamily="18" charset="0"/>
              </a:rPr>
              <a:t>17        </a:t>
            </a:r>
            <a:r>
              <a:rPr lang="en-US" altLang="zh-CN" sz="1600" dirty="0" err="1">
                <a:latin typeface="Times New Roman" panose="02020603050405020304" pitchFamily="18" charset="0"/>
              </a:rPr>
              <a:t>printf</a:t>
            </a:r>
            <a:r>
              <a:rPr lang="en-US" altLang="zh-CN" sz="1600" dirty="0">
                <a:latin typeface="Times New Roman" panose="02020603050405020304" pitchFamily="18" charset="0"/>
              </a:rPr>
              <a:t>("</a:t>
            </a:r>
            <a:r>
              <a:rPr lang="zh-CN" altLang="en-US" sz="1600" dirty="0">
                <a:latin typeface="Times New Roman" panose="02020603050405020304" pitchFamily="18" charset="0"/>
              </a:rPr>
              <a:t>共</a:t>
            </a:r>
            <a:r>
              <a:rPr lang="en-US" altLang="zh-CN" sz="1600" dirty="0">
                <a:latin typeface="Times New Roman" panose="02020603050405020304" pitchFamily="18" charset="0"/>
              </a:rPr>
              <a:t>%d</a:t>
            </a:r>
            <a:r>
              <a:rPr lang="zh-CN" altLang="en-US" sz="1600" dirty="0">
                <a:latin typeface="Times New Roman" panose="02020603050405020304" pitchFamily="18" charset="0"/>
              </a:rPr>
              <a:t>个进程，其中进程</a:t>
            </a:r>
            <a:r>
              <a:rPr lang="en-US" altLang="zh-CN" sz="1600" dirty="0">
                <a:latin typeface="Times New Roman" panose="02020603050405020304" pitchFamily="18" charset="0"/>
              </a:rPr>
              <a:t>%d</a:t>
            </a:r>
            <a:r>
              <a:rPr lang="zh-CN" altLang="en-US" sz="1600" dirty="0">
                <a:latin typeface="Times New Roman" panose="02020603050405020304" pitchFamily="18" charset="0"/>
              </a:rPr>
              <a:t>成功接收数据</a:t>
            </a:r>
            <a:r>
              <a:rPr lang="en-US" altLang="zh-CN" sz="1600" dirty="0">
                <a:latin typeface="Times New Roman" panose="02020603050405020304" pitchFamily="18" charset="0"/>
              </a:rPr>
              <a:t>%d\n ", </a:t>
            </a:r>
            <a:r>
              <a:rPr lang="en-US" altLang="zh-CN" sz="1600" dirty="0" err="1">
                <a:latin typeface="Times New Roman" panose="02020603050405020304" pitchFamily="18" charset="0"/>
              </a:rPr>
              <a:t>world_size</a:t>
            </a:r>
            <a:r>
              <a:rPr lang="en-US" altLang="zh-CN" sz="1600" dirty="0">
                <a:latin typeface="Times New Roman" panose="02020603050405020304" pitchFamily="18" charset="0"/>
              </a:rPr>
              <a:t> , </a:t>
            </a:r>
            <a:r>
              <a:rPr lang="en-US" altLang="zh-CN" sz="1600" dirty="0" err="1">
                <a:latin typeface="Times New Roman" panose="02020603050405020304" pitchFamily="18" charset="0"/>
              </a:rPr>
              <a:t>world_rank,recv</a:t>
            </a:r>
            <a:r>
              <a:rPr lang="en-US" altLang="zh-CN" sz="1600" dirty="0">
                <a:latin typeface="Times New Roman" panose="02020603050405020304" pitchFamily="18" charset="0"/>
              </a:rPr>
              <a:t>);</a:t>
            </a:r>
          </a:p>
          <a:p>
            <a:r>
              <a:rPr lang="en-US" altLang="zh-CN" sz="1600" dirty="0">
                <a:latin typeface="Times New Roman" panose="02020603050405020304" pitchFamily="18" charset="0"/>
              </a:rPr>
              <a:t>18    } </a:t>
            </a:r>
          </a:p>
          <a:p>
            <a:r>
              <a:rPr lang="en-US" altLang="zh-CN" sz="1600" dirty="0">
                <a:latin typeface="Times New Roman" panose="02020603050405020304" pitchFamily="18" charset="0"/>
              </a:rPr>
              <a:t>19    </a:t>
            </a:r>
            <a:r>
              <a:rPr lang="en-US" altLang="zh-CN" sz="1600" dirty="0" err="1">
                <a:latin typeface="Times New Roman" panose="02020603050405020304" pitchFamily="18" charset="0"/>
              </a:rPr>
              <a:t>MPI_Finalize</a:t>
            </a:r>
            <a:r>
              <a:rPr lang="en-US" altLang="zh-CN" sz="1600" dirty="0">
                <a:latin typeface="Times New Roman" panose="02020603050405020304" pitchFamily="18" charset="0"/>
              </a:rPr>
              <a:t>();</a:t>
            </a:r>
          </a:p>
          <a:p>
            <a:r>
              <a:rPr lang="en-US" altLang="zh-CN" sz="1600" dirty="0">
                <a:latin typeface="Times New Roman" panose="02020603050405020304" pitchFamily="18" charset="0"/>
              </a:rPr>
              <a:t>20    return 0;</a:t>
            </a:r>
          </a:p>
          <a:p>
            <a:r>
              <a:rPr lang="en-US" altLang="zh-CN" sz="1600" dirty="0">
                <a:latin typeface="Times New Roman" panose="02020603050405020304" pitchFamily="18" charset="0"/>
              </a:rPr>
              <a:t>21}</a:t>
            </a:r>
          </a:p>
        </p:txBody>
      </p:sp>
      <p:sp>
        <p:nvSpPr>
          <p:cNvPr id="11" name="文本框 10">
            <a:extLst>
              <a:ext uri="{FF2B5EF4-FFF2-40B4-BE49-F238E27FC236}">
                <a16:creationId xmlns:a16="http://schemas.microsoft.com/office/drawing/2014/main" id="{67CE6ED8-AA6E-DAFA-EC6C-251753F584B2}"/>
              </a:ext>
            </a:extLst>
          </p:cNvPr>
          <p:cNvSpPr txBox="1"/>
          <p:nvPr/>
        </p:nvSpPr>
        <p:spPr>
          <a:xfrm>
            <a:off x="597763" y="2570008"/>
            <a:ext cx="2940767" cy="1424942"/>
          </a:xfrm>
          <a:prstGeom prst="rect">
            <a:avLst/>
          </a:prstGeom>
          <a:noFill/>
        </p:spPr>
        <p:txBody>
          <a:bodyPr wrap="square" numCol="1" rtlCol="0" anchor="ctr">
            <a:spAutoFit/>
          </a:bodyPr>
          <a:lstStyle/>
          <a:p>
            <a:pPr algn="just" fontAlgn="auto">
              <a:lnSpc>
                <a:spcPct val="150000"/>
              </a:lnSpc>
              <a:spcBef>
                <a:spcPts val="600"/>
              </a:spcBef>
              <a:spcAft>
                <a:spcPts val="800"/>
              </a:spcAft>
              <a:extLst>
                <a:ext uri="{35155182-B16C-46BC-9424-99874614C6A1}">
                  <wpsdc:indentchars xmlns:lc="http://schemas.openxmlformats.org/drawingml/2006/lockedCanvas" xmlns="" xmlns:wpsdc="http://www.wps.cn/officeDocument/2017/drawingmlCustomData" val="200" checksum="59296752"/>
                </a:ext>
              </a:extLst>
            </a:pPr>
            <a:r>
              <a:rPr lang="zh-CN" altLang="zh-CN" sz="2000" dirty="0">
                <a:latin typeface="Times New Roman" panose="02020603050405020304" pitchFamily="18" charset="0"/>
                <a:ea typeface="微软雅黑 Light" panose="020B0502040204020203" charset="-122"/>
              </a:rPr>
              <a:t>此代码的目的是使用</a:t>
            </a:r>
            <a:r>
              <a:rPr lang="en-US" altLang="zh-CN" sz="2000" dirty="0">
                <a:latin typeface="Times New Roman" panose="02020603050405020304" pitchFamily="18" charset="0"/>
                <a:ea typeface="微软雅黑 Light" panose="020B0502040204020203" charset="-122"/>
              </a:rPr>
              <a:t>0</a:t>
            </a:r>
            <a:r>
              <a:rPr lang="zh-CN" altLang="zh-CN" sz="2000" dirty="0">
                <a:latin typeface="Times New Roman" panose="02020603050405020304" pitchFamily="18" charset="0"/>
                <a:ea typeface="微软雅黑 Light" panose="020B0502040204020203" charset="-122"/>
              </a:rPr>
              <a:t>号进程发送一个整型数据，</a:t>
            </a:r>
            <a:r>
              <a:rPr lang="en-US" altLang="zh-CN" sz="2000" dirty="0">
                <a:latin typeface="Times New Roman" panose="02020603050405020304" pitchFamily="18" charset="0"/>
                <a:ea typeface="微软雅黑 Light" panose="020B0502040204020203" charset="-122"/>
              </a:rPr>
              <a:t>1</a:t>
            </a:r>
            <a:r>
              <a:rPr lang="zh-CN" altLang="zh-CN" sz="2000" dirty="0">
                <a:latin typeface="Times New Roman" panose="02020603050405020304" pitchFamily="18" charset="0"/>
                <a:ea typeface="微软雅黑 Light" panose="020B0502040204020203" charset="-122"/>
              </a:rPr>
              <a:t>号进程接收这个数据。</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381951242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11.1.3 MPI</a:t>
              </a:r>
              <a:r>
                <a:rPr lang="zh-CN" altLang="en-US" sz="2400" b="1" dirty="0">
                  <a:solidFill>
                    <a:prstClr val="white"/>
                  </a:solidFill>
                  <a:latin typeface="微软雅黑" panose="020B0503020204020204" pitchFamily="34" charset="-122"/>
                  <a:ea typeface="微软雅黑" panose="020B0503020204020204" pitchFamily="34" charset="-122"/>
                  <a:sym typeface="+mn-ea"/>
                </a:rPr>
                <a:t>程序编写</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04928" y="747406"/>
            <a:ext cx="10777054"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将该程序命名为</a:t>
            </a:r>
            <a:r>
              <a:rPr lang="en-US" altLang="zh-CN" sz="2000" dirty="0" err="1">
                <a:latin typeface="Times New Roman" panose="02020603050405020304" pitchFamily="18" charset="0"/>
                <a:ea typeface="微软雅黑 Light" panose="020B0502040204020203" charset="-122"/>
              </a:rPr>
              <a:t>ex.c</a:t>
            </a:r>
            <a:r>
              <a:rPr lang="zh-CN" altLang="en-US" sz="2000" dirty="0">
                <a:latin typeface="Times New Roman" panose="02020603050405020304" pitchFamily="18" charset="0"/>
                <a:ea typeface="微软雅黑 Light" panose="020B0502040204020203" charset="-122"/>
              </a:rPr>
              <a:t>后，分别使用命令</a:t>
            </a:r>
            <a:r>
              <a:rPr lang="en-US" altLang="zh-CN" sz="2000" dirty="0" err="1">
                <a:latin typeface="Times New Roman" panose="02020603050405020304" pitchFamily="18" charset="0"/>
                <a:ea typeface="微软雅黑 Light" panose="020B0502040204020203" charset="-122"/>
              </a:rPr>
              <a:t>mpicc</a:t>
            </a:r>
            <a:r>
              <a:rPr lang="en-US" altLang="zh-CN" sz="2000" dirty="0">
                <a:latin typeface="Times New Roman" panose="02020603050405020304" pitchFamily="18" charset="0"/>
                <a:ea typeface="微软雅黑 Light" panose="020B0502040204020203" charset="-122"/>
              </a:rPr>
              <a:t> -o ex </a:t>
            </a:r>
            <a:r>
              <a:rPr lang="en-US" altLang="zh-CN" sz="2000" dirty="0" err="1">
                <a:latin typeface="Times New Roman" panose="02020603050405020304" pitchFamily="18" charset="0"/>
                <a:ea typeface="微软雅黑 Light" panose="020B0502040204020203" charset="-122"/>
              </a:rPr>
              <a:t>ex.c</a:t>
            </a:r>
            <a:r>
              <a:rPr lang="zh-CN" altLang="en-US" sz="2000" dirty="0">
                <a:latin typeface="Times New Roman" panose="02020603050405020304" pitchFamily="18" charset="0"/>
                <a:ea typeface="微软雅黑 Light" panose="020B0502040204020203" charset="-122"/>
              </a:rPr>
              <a:t>和</a:t>
            </a:r>
            <a:r>
              <a:rPr lang="en-US" altLang="zh-CN" sz="2000" dirty="0" err="1">
                <a:latin typeface="Times New Roman" panose="02020603050405020304" pitchFamily="18" charset="0"/>
                <a:ea typeface="微软雅黑 Light" panose="020B0502040204020203" charset="-122"/>
              </a:rPr>
              <a:t>mpirun</a:t>
            </a:r>
            <a:r>
              <a:rPr lang="en-US" altLang="zh-CN" sz="2000" dirty="0">
                <a:latin typeface="Times New Roman" panose="02020603050405020304" pitchFamily="18" charset="0"/>
                <a:ea typeface="微软雅黑 Light" panose="020B0502040204020203" charset="-122"/>
              </a:rPr>
              <a:t> -np 2 ex</a:t>
            </a:r>
            <a:r>
              <a:rPr lang="zh-CN" altLang="en-US" sz="2000" dirty="0">
                <a:latin typeface="Times New Roman" panose="02020603050405020304" pitchFamily="18" charset="0"/>
                <a:ea typeface="微软雅黑 Light" panose="020B0502040204020203" charset="-122"/>
              </a:rPr>
              <a:t>对其进行编译运行，得到如下结果：</a:t>
            </a:r>
            <a:endParaRPr lang="en-US" altLang="zh-CN" sz="2000" dirty="0">
              <a:latin typeface="Times New Roman" panose="02020603050405020304" pitchFamily="18" charset="0"/>
              <a:ea typeface="微软雅黑 Light" panose="020B0502040204020203" charset="-122"/>
            </a:endParaRPr>
          </a:p>
        </p:txBody>
      </p:sp>
      <p:sp>
        <p:nvSpPr>
          <p:cNvPr id="6" name="Rectangle 2">
            <a:extLst>
              <a:ext uri="{FF2B5EF4-FFF2-40B4-BE49-F238E27FC236}">
                <a16:creationId xmlns:a16="http://schemas.microsoft.com/office/drawing/2014/main" id="{27A6565F-67BA-D737-B430-2BA651266440}"/>
              </a:ext>
            </a:extLst>
          </p:cNvPr>
          <p:cNvSpPr>
            <a:spLocks noChangeArrowheads="1"/>
          </p:cNvSpPr>
          <p:nvPr/>
        </p:nvSpPr>
        <p:spPr bwMode="auto">
          <a:xfrm>
            <a:off x="6640497" y="2796465"/>
            <a:ext cx="4953740" cy="239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6AD2DB8E-3B2B-A80D-EA2D-C4FC444E675B}"/>
              </a:ext>
            </a:extLst>
          </p:cNvPr>
          <p:cNvSpPr txBox="1"/>
          <p:nvPr/>
        </p:nvSpPr>
        <p:spPr>
          <a:xfrm>
            <a:off x="3735537" y="2294273"/>
            <a:ext cx="6097136" cy="646331"/>
          </a:xfrm>
          <a:prstGeom prst="rect">
            <a:avLst/>
          </a:prstGeom>
          <a:noFill/>
        </p:spPr>
        <p:txBody>
          <a:bodyPr wrap="square">
            <a:spAutoFit/>
          </a:bodyPr>
          <a:lstStyle/>
          <a:p>
            <a:r>
              <a:rPr lang="zh-CN" altLang="en-US" dirty="0">
                <a:latin typeface="Times New Roman" panose="02020603050405020304" pitchFamily="18" charset="0"/>
              </a:rPr>
              <a:t>共</a:t>
            </a:r>
            <a:r>
              <a:rPr lang="en-US" altLang="zh-CN" dirty="0">
                <a:latin typeface="Times New Roman" panose="02020603050405020304" pitchFamily="18" charset="0"/>
              </a:rPr>
              <a:t>2</a:t>
            </a:r>
            <a:r>
              <a:rPr lang="zh-CN" altLang="en-US" dirty="0">
                <a:latin typeface="Times New Roman" panose="02020603050405020304" pitchFamily="18" charset="0"/>
              </a:rPr>
              <a:t>个进程，其中进程</a:t>
            </a:r>
            <a:r>
              <a:rPr lang="en-US" altLang="zh-CN" dirty="0">
                <a:latin typeface="Times New Roman" panose="02020603050405020304" pitchFamily="18" charset="0"/>
              </a:rPr>
              <a:t>0</a:t>
            </a:r>
            <a:r>
              <a:rPr lang="zh-CN" altLang="en-US" dirty="0">
                <a:latin typeface="Times New Roman" panose="02020603050405020304" pitchFamily="18" charset="0"/>
              </a:rPr>
              <a:t>成功发送数据</a:t>
            </a:r>
            <a:r>
              <a:rPr lang="en-US" altLang="zh-CN" dirty="0">
                <a:latin typeface="Times New Roman" panose="02020603050405020304" pitchFamily="18" charset="0"/>
              </a:rPr>
              <a:t>666</a:t>
            </a:r>
          </a:p>
          <a:p>
            <a:r>
              <a:rPr lang="zh-CN" altLang="en-US" dirty="0">
                <a:latin typeface="Times New Roman" panose="02020603050405020304" pitchFamily="18" charset="0"/>
              </a:rPr>
              <a:t>共</a:t>
            </a:r>
            <a:r>
              <a:rPr lang="en-US" altLang="zh-CN" dirty="0">
                <a:latin typeface="Times New Roman" panose="02020603050405020304" pitchFamily="18" charset="0"/>
              </a:rPr>
              <a:t>2</a:t>
            </a:r>
            <a:r>
              <a:rPr lang="zh-CN" altLang="en-US" dirty="0">
                <a:latin typeface="Times New Roman" panose="02020603050405020304" pitchFamily="18" charset="0"/>
              </a:rPr>
              <a:t>个进程，其中进程</a:t>
            </a:r>
            <a:r>
              <a:rPr lang="en-US" altLang="zh-CN" dirty="0">
                <a:latin typeface="Times New Roman" panose="02020603050405020304" pitchFamily="18" charset="0"/>
              </a:rPr>
              <a:t>1</a:t>
            </a:r>
            <a:r>
              <a:rPr lang="zh-CN" altLang="en-US" dirty="0">
                <a:latin typeface="Times New Roman" panose="02020603050405020304" pitchFamily="18" charset="0"/>
              </a:rPr>
              <a:t>成功接收数据</a:t>
            </a:r>
            <a:r>
              <a:rPr lang="en-US" altLang="zh-CN" dirty="0">
                <a:latin typeface="Times New Roman" panose="02020603050405020304" pitchFamily="18" charset="0"/>
              </a:rPr>
              <a:t>666</a:t>
            </a:r>
          </a:p>
        </p:txBody>
      </p:sp>
    </p:spTree>
    <p:extLst>
      <p:ext uri="{BB962C8B-B14F-4D97-AF65-F5344CB8AC3E}">
        <p14:creationId xmlns:p14="http://schemas.microsoft.com/office/powerpoint/2010/main" val="410514963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a:solidFill>
                    <a:prstClr val="white"/>
                  </a:solidFill>
                  <a:latin typeface="微软雅黑" panose="020B0503020204020204" pitchFamily="34" charset="-122"/>
                  <a:ea typeface="微软雅黑" panose="020B0503020204020204" pitchFamily="34" charset="-122"/>
                  <a:sym typeface="+mn-ea"/>
                </a:rPr>
                <a:t>11.1.4 </a:t>
              </a:r>
              <a:r>
                <a:rPr lang="en-US" altLang="zh-CN" sz="2400" b="1" dirty="0">
                  <a:solidFill>
                    <a:prstClr val="white"/>
                  </a:solidFill>
                  <a:latin typeface="微软雅黑" panose="020B0503020204020204" pitchFamily="34" charset="-122"/>
                  <a:ea typeface="微软雅黑" panose="020B0503020204020204" pitchFamily="34" charset="-122"/>
                  <a:sym typeface="+mn-ea"/>
                </a:rPr>
                <a:t>MPI</a:t>
              </a:r>
              <a:r>
                <a:rPr lang="zh-CN" altLang="en-US" sz="2400" b="1" dirty="0">
                  <a:solidFill>
                    <a:prstClr val="white"/>
                  </a:solidFill>
                  <a:latin typeface="微软雅黑" panose="020B0503020204020204" pitchFamily="34" charset="-122"/>
                  <a:ea typeface="微软雅黑" panose="020B0503020204020204" pitchFamily="34" charset="-122"/>
                  <a:sym typeface="+mn-ea"/>
                </a:rPr>
                <a:t>版矩阵乘</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04928" y="978238"/>
            <a:ext cx="10777054"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xmlns:lc="http://schemas.openxmlformats.org/drawingml/2006/lockedCanvas" val="200" checksum="59296752"/>
                </a:ext>
              </a:extLst>
            </a:pPr>
            <a:r>
              <a:rPr lang="zh-CN" altLang="en-US" sz="2000" b="1" dirty="0">
                <a:latin typeface="微软雅黑 Light" panose="020B0502040204020203" charset="-122"/>
                <a:ea typeface="微软雅黑 Light" panose="020B0502040204020203" charset="-122"/>
              </a:rPr>
              <a:t>串行矩阵乘法</a:t>
            </a:r>
            <a:endParaRPr lang="en-US" altLang="zh-CN" sz="2000" dirty="0">
              <a:latin typeface="微软雅黑 Light" panose="020B0502040204020203" charset="-122"/>
              <a:ea typeface="微软雅黑 Light" panose="020B0502040204020203" charset="-122"/>
            </a:endParaRPr>
          </a:p>
        </p:txBody>
      </p:sp>
      <p:sp>
        <p:nvSpPr>
          <p:cNvPr id="6" name="Rectangle 2">
            <a:extLst>
              <a:ext uri="{FF2B5EF4-FFF2-40B4-BE49-F238E27FC236}">
                <a16:creationId xmlns:a16="http://schemas.microsoft.com/office/drawing/2014/main" id="{27A6565F-67BA-D737-B430-2BA651266440}"/>
              </a:ext>
            </a:extLst>
          </p:cNvPr>
          <p:cNvSpPr>
            <a:spLocks noChangeArrowheads="1"/>
          </p:cNvSpPr>
          <p:nvPr/>
        </p:nvSpPr>
        <p:spPr bwMode="auto">
          <a:xfrm>
            <a:off x="6640497" y="2796465"/>
            <a:ext cx="4953740" cy="239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CBCACD74-B685-D2C5-4437-DEC32E79EFD0}"/>
              </a:ext>
            </a:extLst>
          </p:cNvPr>
          <p:cNvSpPr txBox="1"/>
          <p:nvPr/>
        </p:nvSpPr>
        <p:spPr>
          <a:xfrm>
            <a:off x="1156918" y="1741067"/>
            <a:ext cx="10269971" cy="4168451"/>
          </a:xfrm>
          <a:prstGeom prst="rect">
            <a:avLst/>
          </a:prstGeom>
          <a:noFill/>
          <a:ln>
            <a:solidFill>
              <a:schemeClr val="tx1"/>
            </a:solidFill>
          </a:ln>
        </p:spPr>
        <p:txBody>
          <a:bodyPr wrap="square" numCol="2" anchor="ctr" anchorCtr="1">
            <a:noAutofit/>
          </a:bodyPr>
          <a:lstStyle/>
          <a:p>
            <a:r>
              <a:rPr lang="en-US" altLang="zh-CN" dirty="0">
                <a:latin typeface="Times New Roman" panose="02020603050405020304" pitchFamily="18" charset="0"/>
              </a:rPr>
              <a:t>1#include&lt;</a:t>
            </a:r>
            <a:r>
              <a:rPr lang="en-US" altLang="zh-CN" dirty="0" err="1">
                <a:latin typeface="Times New Roman" panose="02020603050405020304" pitchFamily="18" charset="0"/>
              </a:rPr>
              <a:t>stdio.h</a:t>
            </a:r>
            <a:r>
              <a:rPr lang="en-US" altLang="zh-CN" dirty="0">
                <a:latin typeface="Times New Roman" panose="02020603050405020304" pitchFamily="18" charset="0"/>
              </a:rPr>
              <a:t>&gt;</a:t>
            </a:r>
          </a:p>
          <a:p>
            <a:r>
              <a:rPr lang="en-US" altLang="zh-CN" dirty="0">
                <a:latin typeface="Times New Roman" panose="02020603050405020304" pitchFamily="18" charset="0"/>
              </a:rPr>
              <a:t>2#include&lt;</a:t>
            </a:r>
            <a:r>
              <a:rPr lang="en-US" altLang="zh-CN" dirty="0" err="1">
                <a:latin typeface="Times New Roman" panose="02020603050405020304" pitchFamily="18" charset="0"/>
              </a:rPr>
              <a:t>mpi.h</a:t>
            </a:r>
            <a:r>
              <a:rPr lang="en-US" altLang="zh-CN" dirty="0">
                <a:latin typeface="Times New Roman" panose="02020603050405020304" pitchFamily="18" charset="0"/>
              </a:rPr>
              <a:t>&gt;</a:t>
            </a:r>
          </a:p>
          <a:p>
            <a:r>
              <a:rPr lang="en-US" altLang="zh-CN" dirty="0">
                <a:latin typeface="Times New Roman" panose="02020603050405020304" pitchFamily="18" charset="0"/>
              </a:rPr>
              <a:t>3#include&lt;</a:t>
            </a:r>
            <a:r>
              <a:rPr lang="en-US" altLang="zh-CN" dirty="0" err="1">
                <a:latin typeface="Times New Roman" panose="02020603050405020304" pitchFamily="18" charset="0"/>
              </a:rPr>
              <a:t>time.h</a:t>
            </a:r>
            <a:r>
              <a:rPr lang="en-US" altLang="zh-CN" dirty="0">
                <a:latin typeface="Times New Roman" panose="02020603050405020304" pitchFamily="18" charset="0"/>
              </a:rPr>
              <a:t>&gt;</a:t>
            </a:r>
          </a:p>
          <a:p>
            <a:r>
              <a:rPr lang="en-US" altLang="zh-CN" dirty="0">
                <a:latin typeface="Times New Roman" panose="02020603050405020304" pitchFamily="18" charset="0"/>
              </a:rPr>
              <a:t>4#include"mympi.h"</a:t>
            </a:r>
          </a:p>
          <a:p>
            <a:r>
              <a:rPr lang="en-US" altLang="zh-CN" dirty="0">
                <a:latin typeface="Times New Roman" panose="02020603050405020304" pitchFamily="18" charset="0"/>
              </a:rPr>
              <a:t>5#define DIMS 1000</a:t>
            </a:r>
          </a:p>
          <a:p>
            <a:r>
              <a:rPr lang="en-US" altLang="zh-CN" dirty="0">
                <a:latin typeface="Times New Roman" panose="02020603050405020304" pitchFamily="18" charset="0"/>
              </a:rPr>
              <a:t>6int main(int </a:t>
            </a:r>
            <a:r>
              <a:rPr lang="en-US" altLang="zh-CN" dirty="0" err="1">
                <a:latin typeface="Times New Roman" panose="02020603050405020304" pitchFamily="18" charset="0"/>
              </a:rPr>
              <a:t>argc,char</a:t>
            </a:r>
            <a:r>
              <a:rPr lang="en-US" altLang="zh-CN" dirty="0">
                <a:latin typeface="Times New Roman" panose="02020603050405020304" pitchFamily="18" charset="0"/>
              </a:rPr>
              <a:t> *</a:t>
            </a:r>
            <a:r>
              <a:rPr lang="en-US" altLang="zh-CN" dirty="0" err="1">
                <a:latin typeface="Times New Roman" panose="02020603050405020304" pitchFamily="18" charset="0"/>
              </a:rPr>
              <a:t>argv</a:t>
            </a:r>
            <a:r>
              <a:rPr lang="en-US" altLang="zh-CN" dirty="0">
                <a:latin typeface="Times New Roman" panose="02020603050405020304" pitchFamily="18" charset="0"/>
              </a:rPr>
              <a:t>[]){</a:t>
            </a:r>
          </a:p>
          <a:p>
            <a:r>
              <a:rPr lang="en-US" altLang="zh-CN" dirty="0">
                <a:latin typeface="Times New Roman" panose="02020603050405020304" pitchFamily="18" charset="0"/>
              </a:rPr>
              <a:t>7     </a:t>
            </a:r>
            <a:r>
              <a:rPr lang="en-US" altLang="zh-CN" dirty="0" err="1">
                <a:latin typeface="Times New Roman" panose="02020603050405020304" pitchFamily="18" charset="0"/>
              </a:rPr>
              <a:t>data_t</a:t>
            </a:r>
            <a:r>
              <a:rPr lang="en-US" altLang="zh-CN" dirty="0">
                <a:latin typeface="Times New Roman" panose="02020603050405020304" pitchFamily="18" charset="0"/>
              </a:rPr>
              <a:t> *A,*B,*</a:t>
            </a:r>
            <a:r>
              <a:rPr lang="en-US" altLang="zh-CN" dirty="0" err="1">
                <a:latin typeface="Times New Roman" panose="02020603050405020304" pitchFamily="18" charset="0"/>
              </a:rPr>
              <a:t>C,i</a:t>
            </a:r>
            <a:r>
              <a:rPr lang="en-US" altLang="zh-CN" dirty="0">
                <a:latin typeface="Times New Roman" panose="02020603050405020304" pitchFamily="18" charset="0"/>
              </a:rPr>
              <a:t>;</a:t>
            </a:r>
          </a:p>
          <a:p>
            <a:r>
              <a:rPr lang="en-US" altLang="zh-CN" dirty="0">
                <a:latin typeface="Times New Roman" panose="02020603050405020304" pitchFamily="18" charset="0"/>
              </a:rPr>
              <a:t>8     double </a:t>
            </a:r>
            <a:r>
              <a:rPr lang="en-US" altLang="zh-CN" dirty="0" err="1">
                <a:latin typeface="Times New Roman" panose="02020603050405020304" pitchFamily="18" charset="0"/>
              </a:rPr>
              <a:t>start_time,end_time</a:t>
            </a:r>
            <a:r>
              <a:rPr lang="en-US" altLang="zh-CN" dirty="0">
                <a:latin typeface="Times New Roman" panose="02020603050405020304" pitchFamily="18" charset="0"/>
              </a:rPr>
              <a:t>;</a:t>
            </a:r>
          </a:p>
          <a:p>
            <a:r>
              <a:rPr lang="en-US" altLang="zh-CN" dirty="0">
                <a:latin typeface="Times New Roman" panose="02020603050405020304" pitchFamily="18" charset="0"/>
              </a:rPr>
              <a:t>9     A=(</a:t>
            </a:r>
            <a:r>
              <a:rPr lang="en-US" altLang="zh-CN" dirty="0" err="1">
                <a:latin typeface="Times New Roman" panose="02020603050405020304" pitchFamily="18" charset="0"/>
              </a:rPr>
              <a:t>data_t</a:t>
            </a:r>
            <a:r>
              <a:rPr lang="en-US" altLang="zh-CN" dirty="0">
                <a:latin typeface="Times New Roman" panose="02020603050405020304" pitchFamily="18" charset="0"/>
              </a:rPr>
              <a:t>*)malloc(</a:t>
            </a:r>
            <a:r>
              <a:rPr lang="en-US" altLang="zh-CN" dirty="0" err="1">
                <a:latin typeface="Times New Roman" panose="02020603050405020304" pitchFamily="18" charset="0"/>
              </a:rPr>
              <a:t>sizeof</a:t>
            </a:r>
            <a:r>
              <a:rPr lang="en-US" altLang="zh-CN" dirty="0">
                <a:latin typeface="Times New Roman" panose="02020603050405020304" pitchFamily="18" charset="0"/>
              </a:rPr>
              <a:t>(</a:t>
            </a:r>
            <a:r>
              <a:rPr lang="en-US" altLang="zh-CN" dirty="0" err="1">
                <a:latin typeface="Times New Roman" panose="02020603050405020304" pitchFamily="18" charset="0"/>
              </a:rPr>
              <a:t>data_t</a:t>
            </a:r>
            <a:r>
              <a:rPr lang="en-US" altLang="zh-CN" dirty="0">
                <a:latin typeface="Times New Roman" panose="02020603050405020304" pitchFamily="18" charset="0"/>
              </a:rPr>
              <a:t>)*DIMS*DIMS);</a:t>
            </a:r>
          </a:p>
          <a:p>
            <a:r>
              <a:rPr lang="en-US" altLang="zh-CN" dirty="0">
                <a:latin typeface="Times New Roman" panose="02020603050405020304" pitchFamily="18" charset="0"/>
              </a:rPr>
              <a:t>10    B=(</a:t>
            </a:r>
            <a:r>
              <a:rPr lang="en-US" altLang="zh-CN" dirty="0" err="1">
                <a:latin typeface="Times New Roman" panose="02020603050405020304" pitchFamily="18" charset="0"/>
              </a:rPr>
              <a:t>data_t</a:t>
            </a:r>
            <a:r>
              <a:rPr lang="en-US" altLang="zh-CN" dirty="0">
                <a:latin typeface="Times New Roman" panose="02020603050405020304" pitchFamily="18" charset="0"/>
              </a:rPr>
              <a:t>*)malloc(</a:t>
            </a:r>
            <a:r>
              <a:rPr lang="en-US" altLang="zh-CN" dirty="0" err="1">
                <a:latin typeface="Times New Roman" panose="02020603050405020304" pitchFamily="18" charset="0"/>
              </a:rPr>
              <a:t>sizeof</a:t>
            </a:r>
            <a:r>
              <a:rPr lang="en-US" altLang="zh-CN" dirty="0">
                <a:latin typeface="Times New Roman" panose="02020603050405020304" pitchFamily="18" charset="0"/>
              </a:rPr>
              <a:t>(</a:t>
            </a:r>
            <a:r>
              <a:rPr lang="en-US" altLang="zh-CN" dirty="0" err="1">
                <a:latin typeface="Times New Roman" panose="02020603050405020304" pitchFamily="18" charset="0"/>
              </a:rPr>
              <a:t>data_t</a:t>
            </a:r>
            <a:r>
              <a:rPr lang="en-US" altLang="zh-CN" dirty="0">
                <a:latin typeface="Times New Roman" panose="02020603050405020304" pitchFamily="18" charset="0"/>
              </a:rPr>
              <a:t>)*DIMS*DIMS);</a:t>
            </a:r>
          </a:p>
          <a:p>
            <a:r>
              <a:rPr lang="en-US" altLang="zh-CN" dirty="0">
                <a:latin typeface="Times New Roman" panose="02020603050405020304" pitchFamily="18" charset="0"/>
              </a:rPr>
              <a:t>11    C=(</a:t>
            </a:r>
            <a:r>
              <a:rPr lang="en-US" altLang="zh-CN" dirty="0" err="1">
                <a:latin typeface="Times New Roman" panose="02020603050405020304" pitchFamily="18" charset="0"/>
              </a:rPr>
              <a:t>data_t</a:t>
            </a:r>
            <a:r>
              <a:rPr lang="en-US" altLang="zh-CN" dirty="0">
                <a:latin typeface="Times New Roman" panose="02020603050405020304" pitchFamily="18" charset="0"/>
              </a:rPr>
              <a:t>*)malloc(</a:t>
            </a:r>
            <a:r>
              <a:rPr lang="en-US" altLang="zh-CN" dirty="0" err="1">
                <a:latin typeface="Times New Roman" panose="02020603050405020304" pitchFamily="18" charset="0"/>
              </a:rPr>
              <a:t>sizeof</a:t>
            </a:r>
            <a:r>
              <a:rPr lang="en-US" altLang="zh-CN" dirty="0">
                <a:latin typeface="Times New Roman" panose="02020603050405020304" pitchFamily="18" charset="0"/>
              </a:rPr>
              <a:t>(</a:t>
            </a:r>
            <a:r>
              <a:rPr lang="en-US" altLang="zh-CN" dirty="0" err="1">
                <a:latin typeface="Times New Roman" panose="02020603050405020304" pitchFamily="18" charset="0"/>
              </a:rPr>
              <a:t>data_t</a:t>
            </a:r>
            <a:r>
              <a:rPr lang="en-US" altLang="zh-CN" dirty="0">
                <a:latin typeface="Times New Roman" panose="02020603050405020304" pitchFamily="18" charset="0"/>
              </a:rPr>
              <a:t>)*DIMS*DIMS);</a:t>
            </a:r>
          </a:p>
          <a:p>
            <a:r>
              <a:rPr lang="en-US" altLang="zh-CN" dirty="0">
                <a:latin typeface="Times New Roman" panose="02020603050405020304" pitchFamily="18" charset="0"/>
              </a:rPr>
              <a:t>12    //</a:t>
            </a:r>
            <a:r>
              <a:rPr lang="zh-CN" altLang="en-US" dirty="0">
                <a:latin typeface="Times New Roman" panose="02020603050405020304" pitchFamily="18" charset="0"/>
              </a:rPr>
              <a:t>初始化</a:t>
            </a:r>
            <a:r>
              <a:rPr lang="en-US" altLang="zh-CN" dirty="0">
                <a:latin typeface="Times New Roman" panose="02020603050405020304" pitchFamily="18" charset="0"/>
              </a:rPr>
              <a:t>A</a:t>
            </a:r>
            <a:r>
              <a:rPr lang="zh-CN" altLang="en-US" dirty="0">
                <a:latin typeface="Times New Roman" panose="02020603050405020304" pitchFamily="18" charset="0"/>
              </a:rPr>
              <a:t>和</a:t>
            </a:r>
            <a:r>
              <a:rPr lang="en-US" altLang="zh-CN" dirty="0">
                <a:latin typeface="Times New Roman" panose="02020603050405020304" pitchFamily="18" charset="0"/>
              </a:rPr>
              <a:t>B</a:t>
            </a:r>
            <a:r>
              <a:rPr lang="zh-CN" altLang="en-US" dirty="0">
                <a:latin typeface="Times New Roman" panose="02020603050405020304" pitchFamily="18" charset="0"/>
              </a:rPr>
              <a:t>矩阵</a:t>
            </a:r>
          </a:p>
          <a:p>
            <a:r>
              <a:rPr lang="en-US" altLang="zh-CN" dirty="0">
                <a:latin typeface="Times New Roman" panose="02020603050405020304" pitchFamily="18" charset="0"/>
              </a:rPr>
              <a:t>13    //</a:t>
            </a:r>
            <a:r>
              <a:rPr lang="zh-CN" altLang="en-US" dirty="0">
                <a:latin typeface="Times New Roman" panose="02020603050405020304" pitchFamily="18" charset="0"/>
              </a:rPr>
              <a:t>初始化函数传参</a:t>
            </a:r>
            <a:r>
              <a:rPr lang="en-US" altLang="zh-CN" dirty="0">
                <a:latin typeface="Times New Roman" panose="02020603050405020304" pitchFamily="18" charset="0"/>
              </a:rPr>
              <a:t>2</a:t>
            </a:r>
            <a:r>
              <a:rPr lang="zh-CN" altLang="en-US" dirty="0">
                <a:latin typeface="Times New Roman" panose="02020603050405020304" pitchFamily="18" charset="0"/>
              </a:rPr>
              <a:t>意味随机生成</a:t>
            </a:r>
            <a:r>
              <a:rPr lang="en-US" altLang="zh-CN" dirty="0">
                <a:latin typeface="Times New Roman" panose="02020603050405020304" pitchFamily="18" charset="0"/>
              </a:rPr>
              <a:t>0/1</a:t>
            </a:r>
            <a:r>
              <a:rPr lang="zh-CN" altLang="en-US" dirty="0">
                <a:latin typeface="Times New Roman" panose="02020603050405020304" pitchFamily="18" charset="0"/>
              </a:rPr>
              <a:t>矩阵，传入</a:t>
            </a:r>
            <a:r>
              <a:rPr lang="en-US" altLang="zh-CN" dirty="0">
                <a:latin typeface="Times New Roman" panose="02020603050405020304" pitchFamily="18" charset="0"/>
              </a:rPr>
              <a:t>1</a:t>
            </a:r>
            <a:r>
              <a:rPr lang="zh-CN" altLang="en-US" dirty="0">
                <a:latin typeface="Times New Roman" panose="02020603050405020304" pitchFamily="18" charset="0"/>
              </a:rPr>
              <a:t>代表生成</a:t>
            </a:r>
            <a:r>
              <a:rPr lang="en-US" altLang="zh-CN" dirty="0">
                <a:latin typeface="Times New Roman" panose="02020603050405020304" pitchFamily="18" charset="0"/>
              </a:rPr>
              <a:t>0</a:t>
            </a:r>
            <a:r>
              <a:rPr lang="zh-CN" altLang="en-US" dirty="0">
                <a:latin typeface="Times New Roman" panose="02020603050405020304" pitchFamily="18" charset="0"/>
              </a:rPr>
              <a:t>矩阵</a:t>
            </a:r>
          </a:p>
          <a:p>
            <a:r>
              <a:rPr lang="en-US" altLang="zh-CN" dirty="0">
                <a:latin typeface="Times New Roman" panose="02020603050405020304" pitchFamily="18" charset="0"/>
              </a:rPr>
              <a:t>14    </a:t>
            </a:r>
            <a:r>
              <a:rPr lang="en-US" altLang="zh-CN" dirty="0" err="1">
                <a:latin typeface="Times New Roman" panose="02020603050405020304" pitchFamily="18" charset="0"/>
              </a:rPr>
              <a:t>Init_Matrix</a:t>
            </a:r>
            <a:r>
              <a:rPr lang="en-US" altLang="zh-CN" dirty="0">
                <a:latin typeface="Times New Roman" panose="02020603050405020304" pitchFamily="18" charset="0"/>
              </a:rPr>
              <a:t>(A,DIMS*DIMS,2);</a:t>
            </a:r>
          </a:p>
          <a:p>
            <a:r>
              <a:rPr lang="en-US" altLang="zh-CN" dirty="0">
                <a:latin typeface="Times New Roman" panose="02020603050405020304" pitchFamily="18" charset="0"/>
              </a:rPr>
              <a:t>15    </a:t>
            </a:r>
            <a:r>
              <a:rPr lang="en-US" altLang="zh-CN" dirty="0" err="1">
                <a:latin typeface="Times New Roman" panose="02020603050405020304" pitchFamily="18" charset="0"/>
              </a:rPr>
              <a:t>Init_Matrix</a:t>
            </a:r>
            <a:r>
              <a:rPr lang="en-US" altLang="zh-CN" dirty="0">
                <a:latin typeface="Times New Roman" panose="02020603050405020304" pitchFamily="18" charset="0"/>
              </a:rPr>
              <a:t>(B,DIMS*DIMS,2);</a:t>
            </a:r>
          </a:p>
          <a:p>
            <a:r>
              <a:rPr lang="en-US" altLang="zh-CN" dirty="0">
                <a:latin typeface="Times New Roman" panose="02020603050405020304" pitchFamily="18" charset="0"/>
              </a:rPr>
              <a:t>16    </a:t>
            </a:r>
            <a:r>
              <a:rPr lang="en-US" altLang="zh-CN" dirty="0" err="1">
                <a:latin typeface="Times New Roman" panose="02020603050405020304" pitchFamily="18" charset="0"/>
              </a:rPr>
              <a:t>Init_Matrix</a:t>
            </a:r>
            <a:r>
              <a:rPr lang="en-US" altLang="zh-CN" dirty="0">
                <a:latin typeface="Times New Roman" panose="02020603050405020304" pitchFamily="18" charset="0"/>
              </a:rPr>
              <a:t>(C,DIMS*DIMS,1);</a:t>
            </a:r>
          </a:p>
          <a:p>
            <a:r>
              <a:rPr lang="en-US" altLang="zh-CN" dirty="0">
                <a:latin typeface="Times New Roman" panose="02020603050405020304" pitchFamily="18" charset="0"/>
              </a:rPr>
              <a:t>17    </a:t>
            </a:r>
            <a:r>
              <a:rPr lang="en-US" altLang="zh-CN" dirty="0" err="1">
                <a:latin typeface="Times New Roman" panose="02020603050405020304" pitchFamily="18" charset="0"/>
              </a:rPr>
              <a:t>start_time</a:t>
            </a:r>
            <a:r>
              <a:rPr lang="en-US" altLang="zh-CN" dirty="0">
                <a:latin typeface="Times New Roman" panose="02020603050405020304" pitchFamily="18" charset="0"/>
              </a:rPr>
              <a:t>=(double)clock();</a:t>
            </a:r>
          </a:p>
          <a:p>
            <a:r>
              <a:rPr lang="en-US" altLang="zh-CN" dirty="0">
                <a:latin typeface="Times New Roman" panose="02020603050405020304" pitchFamily="18" charset="0"/>
              </a:rPr>
              <a:t>18    //</a:t>
            </a:r>
            <a:r>
              <a:rPr lang="zh-CN" altLang="en-US" dirty="0">
                <a:latin typeface="Times New Roman" panose="02020603050405020304" pitchFamily="18" charset="0"/>
              </a:rPr>
              <a:t>矩阵</a:t>
            </a:r>
            <a:r>
              <a:rPr lang="en-US" altLang="zh-CN" dirty="0">
                <a:latin typeface="Times New Roman" panose="02020603050405020304" pitchFamily="18" charset="0"/>
              </a:rPr>
              <a:t>A</a:t>
            </a:r>
            <a:r>
              <a:rPr lang="zh-CN" altLang="en-US" dirty="0">
                <a:latin typeface="Times New Roman" panose="02020603050405020304" pitchFamily="18" charset="0"/>
              </a:rPr>
              <a:t>与</a:t>
            </a:r>
            <a:r>
              <a:rPr lang="en-US" altLang="zh-CN" dirty="0">
                <a:latin typeface="Times New Roman" panose="02020603050405020304" pitchFamily="18" charset="0"/>
              </a:rPr>
              <a:t>B</a:t>
            </a:r>
            <a:r>
              <a:rPr lang="zh-CN" altLang="en-US" dirty="0">
                <a:latin typeface="Times New Roman" panose="02020603050405020304" pitchFamily="18" charset="0"/>
              </a:rPr>
              <a:t>相乘，结果存于矩阵</a:t>
            </a:r>
            <a:r>
              <a:rPr lang="en-US" altLang="zh-CN" dirty="0">
                <a:latin typeface="Times New Roman" panose="02020603050405020304" pitchFamily="18" charset="0"/>
              </a:rPr>
              <a:t>C</a:t>
            </a:r>
          </a:p>
          <a:p>
            <a:r>
              <a:rPr lang="en-US" altLang="zh-CN" dirty="0">
                <a:latin typeface="Times New Roman" panose="02020603050405020304" pitchFamily="18" charset="0"/>
              </a:rPr>
              <a:t>19    </a:t>
            </a:r>
            <a:r>
              <a:rPr lang="en-US" altLang="zh-CN" dirty="0" err="1">
                <a:latin typeface="Times New Roman" panose="02020603050405020304" pitchFamily="18" charset="0"/>
              </a:rPr>
              <a:t>Mul_Matrix</a:t>
            </a:r>
            <a:r>
              <a:rPr lang="en-US" altLang="zh-CN" dirty="0">
                <a:latin typeface="Times New Roman" panose="02020603050405020304" pitchFamily="18" charset="0"/>
              </a:rPr>
              <a:t>(A,B,C,DIMS,DIMS,DIMS);</a:t>
            </a:r>
          </a:p>
          <a:p>
            <a:r>
              <a:rPr lang="en-US" altLang="zh-CN" dirty="0">
                <a:latin typeface="Times New Roman" panose="02020603050405020304" pitchFamily="18" charset="0"/>
              </a:rPr>
              <a:t>20    </a:t>
            </a:r>
            <a:r>
              <a:rPr lang="en-US" altLang="zh-CN" dirty="0" err="1">
                <a:latin typeface="Times New Roman" panose="02020603050405020304" pitchFamily="18" charset="0"/>
              </a:rPr>
              <a:t>end_time</a:t>
            </a:r>
            <a:r>
              <a:rPr lang="en-US" altLang="zh-CN" dirty="0">
                <a:latin typeface="Times New Roman" panose="02020603050405020304" pitchFamily="18" charset="0"/>
              </a:rPr>
              <a:t>=(double)clock();</a:t>
            </a:r>
          </a:p>
          <a:p>
            <a:r>
              <a:rPr lang="en-US" altLang="zh-CN" dirty="0">
                <a:latin typeface="Times New Roman" panose="02020603050405020304" pitchFamily="18" charset="0"/>
              </a:rPr>
              <a:t>21    </a:t>
            </a:r>
            <a:r>
              <a:rPr lang="en-US" altLang="zh-CN" dirty="0" err="1">
                <a:latin typeface="Times New Roman" panose="02020603050405020304" pitchFamily="18" charset="0"/>
              </a:rPr>
              <a:t>printf</a:t>
            </a:r>
            <a:r>
              <a:rPr lang="en-US" altLang="zh-CN" dirty="0">
                <a:latin typeface="Times New Roman" panose="02020603050405020304" pitchFamily="18" charset="0"/>
              </a:rPr>
              <a:t>("</a:t>
            </a:r>
            <a:r>
              <a:rPr lang="zh-CN" altLang="en-US" dirty="0">
                <a:latin typeface="Times New Roman" panose="02020603050405020304" pitchFamily="18" charset="0"/>
              </a:rPr>
              <a:t>进程的执行时为</a:t>
            </a:r>
            <a:r>
              <a:rPr lang="en-US" altLang="zh-CN" dirty="0">
                <a:latin typeface="Times New Roman" panose="02020603050405020304" pitchFamily="18" charset="0"/>
              </a:rPr>
              <a:t>:%.2lf\n",(</a:t>
            </a:r>
            <a:r>
              <a:rPr lang="en-US" altLang="zh-CN" dirty="0" err="1">
                <a:latin typeface="Times New Roman" panose="02020603050405020304" pitchFamily="18" charset="0"/>
              </a:rPr>
              <a:t>end_time-start_time</a:t>
            </a:r>
            <a:r>
              <a:rPr lang="en-US" altLang="zh-CN" dirty="0">
                <a:latin typeface="Times New Roman" panose="02020603050405020304" pitchFamily="18" charset="0"/>
              </a:rPr>
              <a:t>)/1e3);</a:t>
            </a:r>
          </a:p>
          <a:p>
            <a:r>
              <a:rPr lang="en-US" altLang="zh-CN" dirty="0">
                <a:latin typeface="Times New Roman" panose="02020603050405020304" pitchFamily="18" charset="0"/>
              </a:rPr>
              <a:t>22    free(A);</a:t>
            </a:r>
          </a:p>
          <a:p>
            <a:r>
              <a:rPr lang="en-US" altLang="zh-CN" dirty="0">
                <a:latin typeface="Times New Roman" panose="02020603050405020304" pitchFamily="18" charset="0"/>
              </a:rPr>
              <a:t>23    free(B);</a:t>
            </a:r>
          </a:p>
          <a:p>
            <a:r>
              <a:rPr lang="en-US" altLang="zh-CN" dirty="0">
                <a:latin typeface="Times New Roman" panose="02020603050405020304" pitchFamily="18" charset="0"/>
              </a:rPr>
              <a:t>24    free(C);</a:t>
            </a:r>
          </a:p>
          <a:p>
            <a:r>
              <a:rPr lang="en-US" altLang="zh-CN" dirty="0">
                <a:latin typeface="Times New Roman" panose="02020603050405020304" pitchFamily="18" charset="0"/>
              </a:rPr>
              <a:t>25    return 0;</a:t>
            </a:r>
          </a:p>
          <a:p>
            <a:r>
              <a:rPr lang="en-US" altLang="zh-CN" dirty="0">
                <a:latin typeface="Times New Roman" panose="02020603050405020304" pitchFamily="18" charset="0"/>
              </a:rPr>
              <a:t>26}</a:t>
            </a:r>
          </a:p>
        </p:txBody>
      </p:sp>
    </p:spTree>
    <p:extLst>
      <p:ext uri="{BB962C8B-B14F-4D97-AF65-F5344CB8AC3E}">
        <p14:creationId xmlns:p14="http://schemas.microsoft.com/office/powerpoint/2010/main" val="370784197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a:solidFill>
                    <a:prstClr val="white"/>
                  </a:solidFill>
                  <a:latin typeface="微软雅黑" panose="020B0503020204020204" pitchFamily="34" charset="-122"/>
                  <a:ea typeface="微软雅黑" panose="020B0503020204020204" pitchFamily="34" charset="-122"/>
                  <a:sym typeface="+mn-ea"/>
                </a:rPr>
                <a:t>11.1.4 </a:t>
              </a:r>
              <a:r>
                <a:rPr lang="en-US" altLang="zh-CN" sz="2400" b="1" dirty="0">
                  <a:solidFill>
                    <a:prstClr val="white"/>
                  </a:solidFill>
                  <a:latin typeface="微软雅黑" panose="020B0503020204020204" pitchFamily="34" charset="-122"/>
                  <a:ea typeface="微软雅黑" panose="020B0503020204020204" pitchFamily="34" charset="-122"/>
                  <a:sym typeface="+mn-ea"/>
                </a:rPr>
                <a:t>MPI</a:t>
              </a:r>
              <a:r>
                <a:rPr lang="zh-CN" altLang="en-US" sz="2400" b="1" dirty="0">
                  <a:solidFill>
                    <a:prstClr val="white"/>
                  </a:solidFill>
                  <a:latin typeface="微软雅黑" panose="020B0503020204020204" pitchFamily="34" charset="-122"/>
                  <a:ea typeface="微软雅黑" panose="020B0503020204020204" pitchFamily="34" charset="-122"/>
                  <a:sym typeface="+mn-ea"/>
                </a:rPr>
                <a:t>版矩阵乘</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04928" y="978238"/>
            <a:ext cx="11783608"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wpsdc="http://www.wps.cn/officeDocument/2017/drawingmlCustomData" xmlns="" val="200" checksum="59296752"/>
                </a:ext>
              </a:extLst>
            </a:pPr>
            <a:r>
              <a:rPr lang="en-US" altLang="zh-CN" sz="2000" b="1" dirty="0" err="1">
                <a:latin typeface="微软雅黑 Light" panose="020B0502040204020203" charset="-122"/>
                <a:ea typeface="微软雅黑 Light" panose="020B0502040204020203" charset="-122"/>
              </a:rPr>
              <a:t>MPI_Bcast</a:t>
            </a:r>
            <a:r>
              <a:rPr lang="zh-CN" altLang="en-US" sz="2000" b="1" dirty="0">
                <a:latin typeface="微软雅黑 Light" panose="020B0502040204020203" charset="-122"/>
                <a:ea typeface="微软雅黑 Light" panose="020B0502040204020203" charset="-122"/>
              </a:rPr>
              <a:t>：函数可以使用一个进程将消息广播发送给通信域中所有其它进程，同时包括它本身在内</a:t>
            </a:r>
            <a:endParaRPr lang="en-US" altLang="zh-CN" sz="2000" dirty="0">
              <a:latin typeface="微软雅黑 Light" panose="020B0502040204020203" charset="-122"/>
              <a:ea typeface="微软雅黑 Light" panose="020B0502040204020203" charset="-122"/>
            </a:endParaRPr>
          </a:p>
        </p:txBody>
      </p:sp>
      <p:sp>
        <p:nvSpPr>
          <p:cNvPr id="6" name="Rectangle 2">
            <a:extLst>
              <a:ext uri="{FF2B5EF4-FFF2-40B4-BE49-F238E27FC236}">
                <a16:creationId xmlns:a16="http://schemas.microsoft.com/office/drawing/2014/main" id="{27A6565F-67BA-D737-B430-2BA651266440}"/>
              </a:ext>
            </a:extLst>
          </p:cNvPr>
          <p:cNvSpPr>
            <a:spLocks noChangeArrowheads="1"/>
          </p:cNvSpPr>
          <p:nvPr/>
        </p:nvSpPr>
        <p:spPr bwMode="auto">
          <a:xfrm>
            <a:off x="6640497" y="2796465"/>
            <a:ext cx="4953740" cy="239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D647BEC9-0CB7-E55E-CB0D-01E02D4C3B57}"/>
              </a:ext>
            </a:extLst>
          </p:cNvPr>
          <p:cNvSpPr txBox="1"/>
          <p:nvPr/>
        </p:nvSpPr>
        <p:spPr>
          <a:xfrm>
            <a:off x="597763" y="1534986"/>
            <a:ext cx="8651984" cy="1754326"/>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MPI_Bcast</a:t>
            </a:r>
            <a:r>
              <a:rPr lang="en-US" altLang="zh-CN" dirty="0">
                <a:latin typeface="Times New Roman" panose="02020603050405020304" pitchFamily="18" charset="0"/>
              </a:rPr>
              <a:t>(void *buffer, int count, </a:t>
            </a:r>
            <a:r>
              <a:rPr lang="en-US" altLang="zh-CN" dirty="0" err="1">
                <a:latin typeface="Times New Roman" panose="02020603050405020304" pitchFamily="18" charset="0"/>
              </a:rPr>
              <a:t>MPI_Datatype</a:t>
            </a:r>
            <a:r>
              <a:rPr lang="en-US" altLang="zh-CN" dirty="0">
                <a:latin typeface="Times New Roman" panose="02020603050405020304" pitchFamily="18" charset="0"/>
              </a:rPr>
              <a:t> datatype, int root, </a:t>
            </a:r>
            <a:r>
              <a:rPr lang="en-US" altLang="zh-CN" dirty="0" err="1">
                <a:latin typeface="Times New Roman" panose="02020603050405020304" pitchFamily="18" charset="0"/>
              </a:rPr>
              <a:t>MPI_Comm</a:t>
            </a:r>
            <a:r>
              <a:rPr lang="en-US" altLang="zh-CN" dirty="0">
                <a:latin typeface="Times New Roman" panose="02020603050405020304" pitchFamily="18" charset="0"/>
              </a:rPr>
              <a:t> comm)</a:t>
            </a:r>
          </a:p>
          <a:p>
            <a:r>
              <a:rPr lang="en-US" altLang="zh-CN" dirty="0">
                <a:latin typeface="Times New Roman" panose="02020603050405020304" pitchFamily="18" charset="0"/>
              </a:rPr>
              <a:t>buffer			</a:t>
            </a:r>
            <a:r>
              <a:rPr lang="zh-CN" altLang="en-US" dirty="0">
                <a:latin typeface="Times New Roman" panose="02020603050405020304" pitchFamily="18" charset="0"/>
              </a:rPr>
              <a:t>所要广播</a:t>
            </a:r>
            <a:r>
              <a:rPr lang="en-US" altLang="zh-CN" dirty="0">
                <a:latin typeface="Times New Roman" panose="02020603050405020304" pitchFamily="18" charset="0"/>
              </a:rPr>
              <a:t>/</a:t>
            </a:r>
            <a:r>
              <a:rPr lang="zh-CN" altLang="en-US" dirty="0">
                <a:latin typeface="Times New Roman" panose="02020603050405020304" pitchFamily="18" charset="0"/>
              </a:rPr>
              <a:t>接收的数据的起始地址</a:t>
            </a:r>
          </a:p>
          <a:p>
            <a:r>
              <a:rPr lang="en-US" altLang="zh-CN" dirty="0">
                <a:latin typeface="Times New Roman" panose="02020603050405020304" pitchFamily="18" charset="0"/>
              </a:rPr>
              <a:t>count			</a:t>
            </a:r>
            <a:r>
              <a:rPr lang="zh-CN" altLang="en-US" dirty="0">
                <a:latin typeface="Times New Roman" panose="02020603050405020304" pitchFamily="18" charset="0"/>
              </a:rPr>
              <a:t>所要广播</a:t>
            </a:r>
            <a:r>
              <a:rPr lang="en-US" altLang="zh-CN" dirty="0">
                <a:latin typeface="Times New Roman" panose="02020603050405020304" pitchFamily="18" charset="0"/>
              </a:rPr>
              <a:t>/</a:t>
            </a:r>
            <a:r>
              <a:rPr lang="zh-CN" altLang="en-US" dirty="0">
                <a:latin typeface="Times New Roman" panose="02020603050405020304" pitchFamily="18" charset="0"/>
              </a:rPr>
              <a:t>接收的数据的个数</a:t>
            </a:r>
          </a:p>
          <a:p>
            <a:r>
              <a:rPr lang="en-US" altLang="zh-CN" dirty="0">
                <a:latin typeface="Times New Roman" panose="02020603050405020304" pitchFamily="18" charset="0"/>
              </a:rPr>
              <a:t>datatype			</a:t>
            </a:r>
            <a:r>
              <a:rPr lang="zh-CN" altLang="en-US" dirty="0">
                <a:latin typeface="Times New Roman" panose="02020603050405020304" pitchFamily="18" charset="0"/>
              </a:rPr>
              <a:t>数据类型</a:t>
            </a:r>
          </a:p>
          <a:p>
            <a:r>
              <a:rPr lang="en-US" altLang="zh-CN" dirty="0">
                <a:latin typeface="Times New Roman" panose="02020603050405020304" pitchFamily="18" charset="0"/>
              </a:rPr>
              <a:t>root			</a:t>
            </a:r>
            <a:r>
              <a:rPr lang="zh-CN" altLang="en-US" dirty="0">
                <a:latin typeface="Times New Roman" panose="02020603050405020304" pitchFamily="18" charset="0"/>
              </a:rPr>
              <a:t>要发送广播消息的进程的进程号</a:t>
            </a:r>
          </a:p>
          <a:p>
            <a:r>
              <a:rPr lang="en-US" altLang="zh-CN" dirty="0">
                <a:latin typeface="Times New Roman" panose="02020603050405020304" pitchFamily="18" charset="0"/>
              </a:rPr>
              <a:t>comm			</a:t>
            </a:r>
            <a:r>
              <a:rPr lang="zh-CN" altLang="en-US" dirty="0">
                <a:latin typeface="Times New Roman" panose="02020603050405020304" pitchFamily="18" charset="0"/>
              </a:rPr>
              <a:t>通信域</a:t>
            </a:r>
          </a:p>
        </p:txBody>
      </p:sp>
      <p:sp>
        <p:nvSpPr>
          <p:cNvPr id="12" name="Rectangle 4">
            <a:extLst>
              <a:ext uri="{FF2B5EF4-FFF2-40B4-BE49-F238E27FC236}">
                <a16:creationId xmlns:a16="http://schemas.microsoft.com/office/drawing/2014/main" id="{4B2CB3BC-3080-05BC-1F28-CC7A4870D79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0" name="对象 19">
            <a:extLst>
              <a:ext uri="{FF2B5EF4-FFF2-40B4-BE49-F238E27FC236}">
                <a16:creationId xmlns:a16="http://schemas.microsoft.com/office/drawing/2014/main" id="{D157EA3F-2835-0C8D-8B59-89184CF98C7C}"/>
              </a:ext>
            </a:extLst>
          </p:cNvPr>
          <p:cNvGraphicFramePr>
            <a:graphicFrameLocks noChangeAspect="1"/>
          </p:cNvGraphicFramePr>
          <p:nvPr>
            <p:extLst>
              <p:ext uri="{D42A27DB-BD31-4B8C-83A1-F6EECF244321}">
                <p14:modId xmlns:p14="http://schemas.microsoft.com/office/powerpoint/2010/main" val="1881009537"/>
              </p:ext>
            </p:extLst>
          </p:nvPr>
        </p:nvGraphicFramePr>
        <p:xfrm>
          <a:off x="6552330" y="2640373"/>
          <a:ext cx="5282324" cy="3779516"/>
        </p:xfrm>
        <a:graphic>
          <a:graphicData uri="http://schemas.openxmlformats.org/presentationml/2006/ole">
            <mc:AlternateContent xmlns:mc="http://schemas.openxmlformats.org/markup-compatibility/2006">
              <mc:Choice xmlns:v="urn:schemas-microsoft-com:vml" Requires="v">
                <p:oleObj name="Visio" r:id="rId3" imgW="2811674" imgH="2011586" progId="Visio.Drawing.15">
                  <p:embed/>
                </p:oleObj>
              </mc:Choice>
              <mc:Fallback>
                <p:oleObj name="Visio" r:id="rId3" imgW="2811674" imgH="2011586" progId="Visio.Drawing.15">
                  <p:embed/>
                  <p:pic>
                    <p:nvPicPr>
                      <p:cNvPr id="20" name="对象 19">
                        <a:extLst>
                          <a:ext uri="{FF2B5EF4-FFF2-40B4-BE49-F238E27FC236}">
                            <a16:creationId xmlns:a16="http://schemas.microsoft.com/office/drawing/2014/main" id="{D157EA3F-2835-0C8D-8B59-89184CF98C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2330" y="2640373"/>
                        <a:ext cx="5282324" cy="3779516"/>
                      </a:xfrm>
                      <a:prstGeom prst="rect">
                        <a:avLst/>
                      </a:prstGeom>
                      <a:noFill/>
                    </p:spPr>
                  </p:pic>
                </p:oleObj>
              </mc:Fallback>
            </mc:AlternateContent>
          </a:graphicData>
        </a:graphic>
      </p:graphicFrame>
    </p:spTree>
    <p:extLst>
      <p:ext uri="{BB962C8B-B14F-4D97-AF65-F5344CB8AC3E}">
        <p14:creationId xmlns:p14="http://schemas.microsoft.com/office/powerpoint/2010/main" val="372967298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4"/>
          <p:cNvGrpSpPr/>
          <p:nvPr/>
        </p:nvGrpSpPr>
        <p:grpSpPr bwMode="auto">
          <a:xfrm>
            <a:off x="3416934" y="5481859"/>
            <a:ext cx="8353425" cy="1005205"/>
            <a:chOff x="0" y="0"/>
            <a:chExt cx="4354" cy="633"/>
          </a:xfrm>
        </p:grpSpPr>
        <p:sp>
          <p:nvSpPr>
            <p:cNvPr id="50"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1"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2"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53"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32" name="Group 4"/>
          <p:cNvGrpSpPr/>
          <p:nvPr/>
        </p:nvGrpSpPr>
        <p:grpSpPr bwMode="auto">
          <a:xfrm>
            <a:off x="3410583" y="4487070"/>
            <a:ext cx="8353425" cy="1005205"/>
            <a:chOff x="0" y="0"/>
            <a:chExt cx="4354" cy="633"/>
          </a:xfrm>
        </p:grpSpPr>
        <p:sp>
          <p:nvSpPr>
            <p:cNvPr id="34"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4"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6"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8"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25" name="Group 4"/>
          <p:cNvGrpSpPr/>
          <p:nvPr/>
        </p:nvGrpSpPr>
        <p:grpSpPr bwMode="auto">
          <a:xfrm>
            <a:off x="3410584" y="3437668"/>
            <a:ext cx="8353425" cy="1005205"/>
            <a:chOff x="0" y="0"/>
            <a:chExt cx="4354" cy="633"/>
          </a:xfrm>
        </p:grpSpPr>
        <p:sp>
          <p:nvSpPr>
            <p:cNvPr id="26"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27"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28"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0"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20" name="Group 4"/>
          <p:cNvGrpSpPr/>
          <p:nvPr/>
        </p:nvGrpSpPr>
        <p:grpSpPr bwMode="auto">
          <a:xfrm>
            <a:off x="3416934" y="2493279"/>
            <a:ext cx="8353425" cy="1005205"/>
            <a:chOff x="0" y="0"/>
            <a:chExt cx="4354" cy="633"/>
          </a:xfrm>
        </p:grpSpPr>
        <p:sp>
          <p:nvSpPr>
            <p:cNvPr id="2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22"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2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24"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15" name="Group 4"/>
          <p:cNvGrpSpPr/>
          <p:nvPr/>
        </p:nvGrpSpPr>
        <p:grpSpPr bwMode="auto">
          <a:xfrm>
            <a:off x="3416934" y="1424304"/>
            <a:ext cx="8353425" cy="1005205"/>
            <a:chOff x="0" y="0"/>
            <a:chExt cx="4354" cy="633"/>
          </a:xfrm>
        </p:grpSpPr>
        <p:sp>
          <p:nvSpPr>
            <p:cNvPr id="16"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17"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18"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19"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grpSp>
        <p:nvGrpSpPr>
          <p:cNvPr id="39" name="Group 4"/>
          <p:cNvGrpSpPr/>
          <p:nvPr/>
        </p:nvGrpSpPr>
        <p:grpSpPr bwMode="auto">
          <a:xfrm>
            <a:off x="3416935" y="403225"/>
            <a:ext cx="8353425" cy="1005205"/>
            <a:chOff x="0" y="0"/>
            <a:chExt cx="4354" cy="633"/>
          </a:xfrm>
        </p:grpSpPr>
        <p:sp>
          <p:nvSpPr>
            <p:cNvPr id="40"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1" name="Rectangle 6"/>
            <p:cNvSpPr>
              <a:spLocks noChangeArrowheads="1"/>
            </p:cNvSpPr>
            <p:nvPr/>
          </p:nvSpPr>
          <p:spPr bwMode="auto">
            <a:xfrm>
              <a:off x="181" y="0"/>
              <a:ext cx="110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2"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3" name="AutoShape 10"/>
            <p:cNvSpPr>
              <a:spLocks noChangeArrowheads="1"/>
            </p:cNvSpPr>
            <p:nvPr/>
          </p:nvSpPr>
          <p:spPr bwMode="auto">
            <a:xfrm>
              <a:off x="181" y="320"/>
              <a:ext cx="110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11" name="矩形 10"/>
          <p:cNvSpPr/>
          <p:nvPr/>
        </p:nvSpPr>
        <p:spPr>
          <a:xfrm>
            <a:off x="6250940" y="579755"/>
            <a:ext cx="4199255"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程序性能优化的意义</a:t>
            </a:r>
          </a:p>
        </p:txBody>
      </p:sp>
      <p:sp>
        <p:nvSpPr>
          <p:cNvPr id="12" name="矩形 11"/>
          <p:cNvSpPr/>
          <p:nvPr/>
        </p:nvSpPr>
        <p:spPr>
          <a:xfrm>
            <a:off x="4182880" y="3857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第一章</a:t>
            </a:r>
          </a:p>
        </p:txBody>
      </p:sp>
      <p:sp>
        <p:nvSpPr>
          <p:cNvPr id="35" name="矩形 34"/>
          <p:cNvSpPr/>
          <p:nvPr/>
        </p:nvSpPr>
        <p:spPr>
          <a:xfrm>
            <a:off x="6267585" y="1631759"/>
            <a:ext cx="530352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程序性能的度量指标及优化流程</a:t>
            </a:r>
          </a:p>
        </p:txBody>
      </p:sp>
      <p:sp>
        <p:nvSpPr>
          <p:cNvPr id="47" name="矩形 46"/>
          <p:cNvSpPr/>
          <p:nvPr/>
        </p:nvSpPr>
        <p:spPr>
          <a:xfrm>
            <a:off x="6267450" y="2649220"/>
            <a:ext cx="4641215"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程序性能的分析和测量</a:t>
            </a:r>
          </a:p>
        </p:txBody>
      </p:sp>
      <p:sp>
        <p:nvSpPr>
          <p:cNvPr id="61" name="矩形 60"/>
          <p:cNvSpPr/>
          <p:nvPr/>
        </p:nvSpPr>
        <p:spPr>
          <a:xfrm>
            <a:off x="6304915" y="3641090"/>
            <a:ext cx="2872740"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系统配置优化</a:t>
            </a:r>
          </a:p>
        </p:txBody>
      </p:sp>
      <p:sp>
        <p:nvSpPr>
          <p:cNvPr id="68" name="矩形 67"/>
          <p:cNvSpPr/>
          <p:nvPr/>
        </p:nvSpPr>
        <p:spPr>
          <a:xfrm>
            <a:off x="6279515" y="4683125"/>
            <a:ext cx="3315335"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编译与运行优化</a:t>
            </a:r>
          </a:p>
        </p:txBody>
      </p:sp>
      <p:sp>
        <p:nvSpPr>
          <p:cNvPr id="75" name="矩形 74"/>
          <p:cNvSpPr/>
          <p:nvPr/>
        </p:nvSpPr>
        <p:spPr>
          <a:xfrm>
            <a:off x="6298565" y="5721350"/>
            <a:ext cx="2872740" cy="534035"/>
          </a:xfrm>
          <a:prstGeom prst="rect">
            <a:avLst/>
          </a:prstGeom>
        </p:spPr>
        <p:txBody>
          <a:bodyPr vert="horz" wrap="squar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程序编写优化</a:t>
            </a:r>
          </a:p>
        </p:txBody>
      </p:sp>
      <p:sp>
        <p:nvSpPr>
          <p:cNvPr id="78" name="Rectangle 33"/>
          <p:cNvSpPr/>
          <p:nvPr/>
        </p:nvSpPr>
        <p:spPr>
          <a:xfrm>
            <a:off x="0" y="0"/>
            <a:ext cx="2491105" cy="6857365"/>
          </a:xfrm>
          <a:prstGeom prst="rect">
            <a:avLst/>
          </a:prstGeom>
          <a:solidFill>
            <a:schemeClr val="accent1">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7280"/>
            <a:endParaRPr lang="en-US" sz="2160" dirty="0">
              <a:solidFill>
                <a:prstClr val="white"/>
              </a:solidFill>
              <a:latin typeface="宋体" panose="02010600030101010101" pitchFamily="2" charset="-122"/>
            </a:endParaRPr>
          </a:p>
        </p:txBody>
      </p:sp>
      <p:sp>
        <p:nvSpPr>
          <p:cNvPr id="3" name="矩形 2"/>
          <p:cNvSpPr/>
          <p:nvPr/>
        </p:nvSpPr>
        <p:spPr>
          <a:xfrm>
            <a:off x="288290" y="2165985"/>
            <a:ext cx="1914525" cy="768350"/>
          </a:xfrm>
          <a:prstGeom prst="rect">
            <a:avLst/>
          </a:prstGeom>
        </p:spPr>
        <p:txBody>
          <a:bodyPr wrap="square">
            <a:spAutoFit/>
          </a:bodyPr>
          <a:lstStyle/>
          <a:p>
            <a:pPr algn="ctr" defTabSz="822960"/>
            <a:r>
              <a:rPr lang="zh-CN" altLang="en-US" sz="4400" b="1" dirty="0">
                <a:solidFill>
                  <a:schemeClr val="bg1"/>
                </a:solidFill>
                <a:latin typeface="微软雅黑" panose="020B0503020204020204" pitchFamily="34" charset="-122"/>
                <a:ea typeface="微软雅黑" panose="020B0503020204020204" pitchFamily="34" charset="-122"/>
              </a:rPr>
              <a:t>目录</a:t>
            </a:r>
          </a:p>
        </p:txBody>
      </p:sp>
      <p:sp>
        <p:nvSpPr>
          <p:cNvPr id="36" name="矩形 35"/>
          <p:cNvSpPr/>
          <p:nvPr/>
        </p:nvSpPr>
        <p:spPr>
          <a:xfrm>
            <a:off x="4186055" y="143670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第二章</a:t>
            </a:r>
          </a:p>
        </p:txBody>
      </p:sp>
      <p:sp>
        <p:nvSpPr>
          <p:cNvPr id="89" name="矩形 88"/>
          <p:cNvSpPr/>
          <p:nvPr/>
        </p:nvSpPr>
        <p:spPr>
          <a:xfrm>
            <a:off x="4192750" y="2448228"/>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第三章</a:t>
            </a:r>
          </a:p>
        </p:txBody>
      </p:sp>
      <p:sp>
        <p:nvSpPr>
          <p:cNvPr id="90" name="矩形 89"/>
          <p:cNvSpPr/>
          <p:nvPr/>
        </p:nvSpPr>
        <p:spPr>
          <a:xfrm>
            <a:off x="4189230" y="341155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第四章</a:t>
            </a:r>
          </a:p>
        </p:txBody>
      </p:sp>
      <p:sp>
        <p:nvSpPr>
          <p:cNvPr id="95" name="矩形 94"/>
          <p:cNvSpPr/>
          <p:nvPr/>
        </p:nvSpPr>
        <p:spPr>
          <a:xfrm>
            <a:off x="4189230" y="446883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第五章</a:t>
            </a:r>
          </a:p>
        </p:txBody>
      </p:sp>
      <p:sp>
        <p:nvSpPr>
          <p:cNvPr id="96" name="矩形 95"/>
          <p:cNvSpPr/>
          <p:nvPr/>
        </p:nvSpPr>
        <p:spPr>
          <a:xfrm>
            <a:off x="4192405" y="546260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第六章</a:t>
            </a:r>
          </a:p>
        </p:txBody>
      </p:sp>
      <p:sp>
        <p:nvSpPr>
          <p:cNvPr id="2" name="矩形 1"/>
          <p:cNvSpPr/>
          <p:nvPr/>
        </p:nvSpPr>
        <p:spPr>
          <a:xfrm>
            <a:off x="623570" y="3237230"/>
            <a:ext cx="1243965" cy="583565"/>
          </a:xfrm>
          <a:prstGeom prst="rect">
            <a:avLst/>
          </a:prstGeom>
        </p:spPr>
        <p:txBody>
          <a:bodyPr wrap="square">
            <a:spAutoFit/>
          </a:bodyPr>
          <a:lstStyle/>
          <a:p>
            <a:pPr algn="ctr" defTabSz="822960"/>
            <a:r>
              <a:rPr lang="zh-CN" altLang="en-US" sz="3200" b="1" dirty="0">
                <a:solidFill>
                  <a:schemeClr val="bg1"/>
                </a:solidFill>
                <a:latin typeface="微软雅黑" panose="020B0503020204020204" pitchFamily="34" charset="-122"/>
                <a:ea typeface="微软雅黑" panose="020B0503020204020204" pitchFamily="34" charset="-122"/>
              </a:rPr>
              <a:t>上篇</a:t>
            </a:r>
          </a:p>
        </p:txBody>
      </p:sp>
    </p:spTree>
  </p:cSld>
  <p:clrMapOvr>
    <a:masterClrMapping/>
  </p:clrMapOvr>
  <p:transition spd="slow" advTm="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left)">
                                      <p:cBhvr>
                                        <p:cTn id="10" dur="500"/>
                                        <p:tgtEl>
                                          <p:spTgt spid="12"/>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39"/>
                                        </p:tgtEl>
                                        <p:attrNameLst>
                                          <p:attrName>style.visibility</p:attrName>
                                        </p:attrNameLst>
                                      </p:cBhvr>
                                      <p:to>
                                        <p:strVal val="visible"/>
                                      </p:to>
                                    </p:set>
                                    <p:anim calcmode="lin" valueType="num">
                                      <p:cBhvr additive="base">
                                        <p:cTn id="14" dur="500" fill="hold"/>
                                        <p:tgtEl>
                                          <p:spTgt spid="39"/>
                                        </p:tgtEl>
                                        <p:attrNameLst>
                                          <p:attrName>ppt_x</p:attrName>
                                        </p:attrNameLst>
                                      </p:cBhvr>
                                      <p:tavLst>
                                        <p:tav tm="0">
                                          <p:val>
                                            <p:strVal val="#ppt_x"/>
                                          </p:val>
                                        </p:tav>
                                        <p:tav tm="100000">
                                          <p:val>
                                            <p:strVal val="#ppt_x"/>
                                          </p:val>
                                        </p:tav>
                                      </p:tavLst>
                                    </p:anim>
                                    <p:anim calcmode="lin" valueType="num">
                                      <p:cBhvr additive="base">
                                        <p:cTn id="15" dur="500" fill="hold"/>
                                        <p:tgtEl>
                                          <p:spTgt spid="39"/>
                                        </p:tgtEl>
                                        <p:attrNameLst>
                                          <p:attrName>ppt_y</p:attrName>
                                        </p:attrNameLst>
                                      </p:cBhvr>
                                      <p:tavLst>
                                        <p:tav tm="0">
                                          <p:val>
                                            <p:strVal val="0-#ppt_h/2"/>
                                          </p:val>
                                        </p:tav>
                                        <p:tav tm="100000">
                                          <p:val>
                                            <p:strVal val="#ppt_y"/>
                                          </p:val>
                                        </p:tav>
                                      </p:tavLst>
                                    </p:anim>
                                  </p:childTnLst>
                                </p:cTn>
                              </p:par>
                            </p:childTnLst>
                          </p:cTn>
                        </p:par>
                        <p:par>
                          <p:cTn id="16" fill="hold">
                            <p:stCondLst>
                              <p:cond delay="1000"/>
                            </p:stCondLst>
                            <p:childTnLst>
                              <p:par>
                                <p:cTn id="17" presetID="22" presetClass="entr" presetSubtype="8" fill="hold" grpId="0" nodeType="after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wipe(left)">
                                      <p:cBhvr>
                                        <p:cTn id="19" dur="500"/>
                                        <p:tgtEl>
                                          <p:spTgt spid="3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wipe(left)">
                                      <p:cBhvr>
                                        <p:cTn id="22" dur="500"/>
                                        <p:tgtEl>
                                          <p:spTgt spid="36"/>
                                        </p:tgtEl>
                                      </p:cBhvr>
                                    </p:animEffect>
                                  </p:childTnLst>
                                </p:cTn>
                              </p:par>
                            </p:childTnLst>
                          </p:cTn>
                        </p:par>
                        <p:par>
                          <p:cTn id="23" fill="hold">
                            <p:stCondLst>
                              <p:cond delay="1500"/>
                            </p:stCondLst>
                            <p:childTnLst>
                              <p:par>
                                <p:cTn id="24" presetID="2" presetClass="entr" presetSubtype="1"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0-#ppt_h/2"/>
                                          </p:val>
                                        </p:tav>
                                        <p:tav tm="100000">
                                          <p:val>
                                            <p:strVal val="#ppt_y"/>
                                          </p:val>
                                        </p:tav>
                                      </p:tavLst>
                                    </p:anim>
                                  </p:childTnLst>
                                </p:cTn>
                              </p:par>
                            </p:childTnLst>
                          </p:cTn>
                        </p:par>
                        <p:par>
                          <p:cTn id="28" fill="hold">
                            <p:stCondLst>
                              <p:cond delay="2000"/>
                            </p:stCondLst>
                            <p:childTnLst>
                              <p:par>
                                <p:cTn id="29" presetID="22" presetClass="entr" presetSubtype="8" fill="hold" grpId="0" nodeType="afterEffect">
                                  <p:stCondLst>
                                    <p:cond delay="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89"/>
                                        </p:tgtEl>
                                        <p:attrNameLst>
                                          <p:attrName>style.visibility</p:attrName>
                                        </p:attrNameLst>
                                      </p:cBhvr>
                                      <p:to>
                                        <p:strVal val="visible"/>
                                      </p:to>
                                    </p:set>
                                    <p:animEffect transition="in" filter="wipe(left)">
                                      <p:cBhvr>
                                        <p:cTn id="34" dur="500"/>
                                        <p:tgtEl>
                                          <p:spTgt spid="89"/>
                                        </p:tgtEl>
                                      </p:cBhvr>
                                    </p:animEffect>
                                  </p:childTnLst>
                                </p:cTn>
                              </p:par>
                            </p:childTnLst>
                          </p:cTn>
                        </p:par>
                        <p:par>
                          <p:cTn id="35" fill="hold">
                            <p:stCondLst>
                              <p:cond delay="2500"/>
                            </p:stCondLst>
                            <p:childTnLst>
                              <p:par>
                                <p:cTn id="36" presetID="2" presetClass="entr" presetSubtype="1" fill="hold" nodeType="afterEffect">
                                  <p:stCondLst>
                                    <p:cond delay="0"/>
                                  </p:stCondLst>
                                  <p:childTnLst>
                                    <p:set>
                                      <p:cBhvr>
                                        <p:cTn id="37" dur="1" fill="hold">
                                          <p:stCondLst>
                                            <p:cond delay="0"/>
                                          </p:stCondLst>
                                        </p:cTn>
                                        <p:tgtEl>
                                          <p:spTgt spid="20"/>
                                        </p:tgtEl>
                                        <p:attrNameLst>
                                          <p:attrName>style.visibility</p:attrName>
                                        </p:attrNameLst>
                                      </p:cBhvr>
                                      <p:to>
                                        <p:strVal val="visible"/>
                                      </p:to>
                                    </p:set>
                                    <p:anim calcmode="lin" valueType="num">
                                      <p:cBhvr additive="base">
                                        <p:cTn id="38" dur="500" fill="hold"/>
                                        <p:tgtEl>
                                          <p:spTgt spid="20"/>
                                        </p:tgtEl>
                                        <p:attrNameLst>
                                          <p:attrName>ppt_x</p:attrName>
                                        </p:attrNameLst>
                                      </p:cBhvr>
                                      <p:tavLst>
                                        <p:tav tm="0">
                                          <p:val>
                                            <p:strVal val="#ppt_x"/>
                                          </p:val>
                                        </p:tav>
                                        <p:tav tm="100000">
                                          <p:val>
                                            <p:strVal val="#ppt_x"/>
                                          </p:val>
                                        </p:tav>
                                      </p:tavLst>
                                    </p:anim>
                                    <p:anim calcmode="lin" valueType="num">
                                      <p:cBhvr additive="base">
                                        <p:cTn id="39" dur="500" fill="hold"/>
                                        <p:tgtEl>
                                          <p:spTgt spid="20"/>
                                        </p:tgtEl>
                                        <p:attrNameLst>
                                          <p:attrName>ppt_y</p:attrName>
                                        </p:attrNameLst>
                                      </p:cBhvr>
                                      <p:tavLst>
                                        <p:tav tm="0">
                                          <p:val>
                                            <p:strVal val="0-#ppt_h/2"/>
                                          </p:val>
                                        </p:tav>
                                        <p:tav tm="100000">
                                          <p:val>
                                            <p:strVal val="#ppt_y"/>
                                          </p:val>
                                        </p:tav>
                                      </p:tavLst>
                                    </p:anim>
                                  </p:childTnLst>
                                </p:cTn>
                              </p:par>
                            </p:childTnLst>
                          </p:cTn>
                        </p:par>
                        <p:par>
                          <p:cTn id="40" fill="hold">
                            <p:stCondLst>
                              <p:cond delay="3000"/>
                            </p:stCondLst>
                            <p:childTnLst>
                              <p:par>
                                <p:cTn id="41" presetID="22" presetClass="entr" presetSubtype="8" fill="hold" grpId="0" nodeType="afterEffect">
                                  <p:stCondLst>
                                    <p:cond delay="0"/>
                                  </p:stCondLst>
                                  <p:childTnLst>
                                    <p:set>
                                      <p:cBhvr>
                                        <p:cTn id="42" dur="1" fill="hold">
                                          <p:stCondLst>
                                            <p:cond delay="0"/>
                                          </p:stCondLst>
                                        </p:cTn>
                                        <p:tgtEl>
                                          <p:spTgt spid="61"/>
                                        </p:tgtEl>
                                        <p:attrNameLst>
                                          <p:attrName>style.visibility</p:attrName>
                                        </p:attrNameLst>
                                      </p:cBhvr>
                                      <p:to>
                                        <p:strVal val="visible"/>
                                      </p:to>
                                    </p:set>
                                    <p:animEffect transition="in" filter="wipe(left)">
                                      <p:cBhvr>
                                        <p:cTn id="43" dur="500"/>
                                        <p:tgtEl>
                                          <p:spTgt spid="61"/>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90"/>
                                        </p:tgtEl>
                                        <p:attrNameLst>
                                          <p:attrName>style.visibility</p:attrName>
                                        </p:attrNameLst>
                                      </p:cBhvr>
                                      <p:to>
                                        <p:strVal val="visible"/>
                                      </p:to>
                                    </p:set>
                                    <p:animEffect transition="in" filter="wipe(left)">
                                      <p:cBhvr>
                                        <p:cTn id="46" dur="500"/>
                                        <p:tgtEl>
                                          <p:spTgt spid="90"/>
                                        </p:tgtEl>
                                      </p:cBhvr>
                                    </p:animEffect>
                                  </p:childTnLst>
                                </p:cTn>
                              </p:par>
                            </p:childTnLst>
                          </p:cTn>
                        </p:par>
                        <p:par>
                          <p:cTn id="47" fill="hold">
                            <p:stCondLst>
                              <p:cond delay="3500"/>
                            </p:stCondLst>
                            <p:childTnLst>
                              <p:par>
                                <p:cTn id="48" presetID="2" presetClass="entr" presetSubtype="1" fill="hold"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fill="hold"/>
                                        <p:tgtEl>
                                          <p:spTgt spid="25"/>
                                        </p:tgtEl>
                                        <p:attrNameLst>
                                          <p:attrName>ppt_x</p:attrName>
                                        </p:attrNameLst>
                                      </p:cBhvr>
                                      <p:tavLst>
                                        <p:tav tm="0">
                                          <p:val>
                                            <p:strVal val="#ppt_x"/>
                                          </p:val>
                                        </p:tav>
                                        <p:tav tm="100000">
                                          <p:val>
                                            <p:strVal val="#ppt_x"/>
                                          </p:val>
                                        </p:tav>
                                      </p:tavLst>
                                    </p:anim>
                                    <p:anim calcmode="lin" valueType="num">
                                      <p:cBhvr additive="base">
                                        <p:cTn id="51" dur="500" fill="hold"/>
                                        <p:tgtEl>
                                          <p:spTgt spid="25"/>
                                        </p:tgtEl>
                                        <p:attrNameLst>
                                          <p:attrName>ppt_y</p:attrName>
                                        </p:attrNameLst>
                                      </p:cBhvr>
                                      <p:tavLst>
                                        <p:tav tm="0">
                                          <p:val>
                                            <p:strVal val="0-#ppt_h/2"/>
                                          </p:val>
                                        </p:tav>
                                        <p:tav tm="100000">
                                          <p:val>
                                            <p:strVal val="#ppt_y"/>
                                          </p:val>
                                        </p:tav>
                                      </p:tavLst>
                                    </p:anim>
                                  </p:childTnLst>
                                </p:cTn>
                              </p:par>
                            </p:childTnLst>
                          </p:cTn>
                        </p:par>
                        <p:par>
                          <p:cTn id="52" fill="hold">
                            <p:stCondLst>
                              <p:cond delay="4000"/>
                            </p:stCondLst>
                            <p:childTnLst>
                              <p:par>
                                <p:cTn id="53" presetID="22" presetClass="entr" presetSubtype="8" fill="hold" grpId="0" nodeType="after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wipe(left)">
                                      <p:cBhvr>
                                        <p:cTn id="55" dur="500"/>
                                        <p:tgtEl>
                                          <p:spTgt spid="68"/>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95"/>
                                        </p:tgtEl>
                                        <p:attrNameLst>
                                          <p:attrName>style.visibility</p:attrName>
                                        </p:attrNameLst>
                                      </p:cBhvr>
                                      <p:to>
                                        <p:strVal val="visible"/>
                                      </p:to>
                                    </p:set>
                                    <p:animEffect transition="in" filter="wipe(left)">
                                      <p:cBhvr>
                                        <p:cTn id="58" dur="500"/>
                                        <p:tgtEl>
                                          <p:spTgt spid="95"/>
                                        </p:tgtEl>
                                      </p:cBhvr>
                                    </p:animEffect>
                                  </p:childTnLst>
                                </p:cTn>
                              </p:par>
                            </p:childTnLst>
                          </p:cTn>
                        </p:par>
                        <p:par>
                          <p:cTn id="59" fill="hold">
                            <p:stCondLst>
                              <p:cond delay="4500"/>
                            </p:stCondLst>
                            <p:childTnLst>
                              <p:par>
                                <p:cTn id="60" presetID="2" presetClass="entr" presetSubtype="1" fill="hold" nodeType="afterEffect">
                                  <p:stCondLst>
                                    <p:cond delay="0"/>
                                  </p:stCondLst>
                                  <p:childTnLst>
                                    <p:set>
                                      <p:cBhvr>
                                        <p:cTn id="61" dur="1" fill="hold">
                                          <p:stCondLst>
                                            <p:cond delay="0"/>
                                          </p:stCondLst>
                                        </p:cTn>
                                        <p:tgtEl>
                                          <p:spTgt spid="32"/>
                                        </p:tgtEl>
                                        <p:attrNameLst>
                                          <p:attrName>style.visibility</p:attrName>
                                        </p:attrNameLst>
                                      </p:cBhvr>
                                      <p:to>
                                        <p:strVal val="visible"/>
                                      </p:to>
                                    </p:set>
                                    <p:anim calcmode="lin" valueType="num">
                                      <p:cBhvr additive="base">
                                        <p:cTn id="62" dur="500" fill="hold"/>
                                        <p:tgtEl>
                                          <p:spTgt spid="32"/>
                                        </p:tgtEl>
                                        <p:attrNameLst>
                                          <p:attrName>ppt_x</p:attrName>
                                        </p:attrNameLst>
                                      </p:cBhvr>
                                      <p:tavLst>
                                        <p:tav tm="0">
                                          <p:val>
                                            <p:strVal val="#ppt_x"/>
                                          </p:val>
                                        </p:tav>
                                        <p:tav tm="100000">
                                          <p:val>
                                            <p:strVal val="#ppt_x"/>
                                          </p:val>
                                        </p:tav>
                                      </p:tavLst>
                                    </p:anim>
                                    <p:anim calcmode="lin" valueType="num">
                                      <p:cBhvr additive="base">
                                        <p:cTn id="63" dur="500" fill="hold"/>
                                        <p:tgtEl>
                                          <p:spTgt spid="32"/>
                                        </p:tgtEl>
                                        <p:attrNameLst>
                                          <p:attrName>ppt_y</p:attrName>
                                        </p:attrNameLst>
                                      </p:cBhvr>
                                      <p:tavLst>
                                        <p:tav tm="0">
                                          <p:val>
                                            <p:strVal val="0-#ppt_h/2"/>
                                          </p:val>
                                        </p:tav>
                                        <p:tav tm="100000">
                                          <p:val>
                                            <p:strVal val="#ppt_y"/>
                                          </p:val>
                                        </p:tav>
                                      </p:tavLst>
                                    </p:anim>
                                  </p:childTnLst>
                                </p:cTn>
                              </p:par>
                            </p:childTnLst>
                          </p:cTn>
                        </p:par>
                        <p:par>
                          <p:cTn id="64" fill="hold">
                            <p:stCondLst>
                              <p:cond delay="5000"/>
                            </p:stCondLst>
                            <p:childTnLst>
                              <p:par>
                                <p:cTn id="65" presetID="22" presetClass="entr" presetSubtype="8" fill="hold" grpId="0" nodeType="afterEffect">
                                  <p:stCondLst>
                                    <p:cond delay="0"/>
                                  </p:stCondLst>
                                  <p:childTnLst>
                                    <p:set>
                                      <p:cBhvr>
                                        <p:cTn id="66" dur="1" fill="hold">
                                          <p:stCondLst>
                                            <p:cond delay="0"/>
                                          </p:stCondLst>
                                        </p:cTn>
                                        <p:tgtEl>
                                          <p:spTgt spid="75"/>
                                        </p:tgtEl>
                                        <p:attrNameLst>
                                          <p:attrName>style.visibility</p:attrName>
                                        </p:attrNameLst>
                                      </p:cBhvr>
                                      <p:to>
                                        <p:strVal val="visible"/>
                                      </p:to>
                                    </p:set>
                                    <p:animEffect transition="in" filter="wipe(left)">
                                      <p:cBhvr>
                                        <p:cTn id="67" dur="500"/>
                                        <p:tgtEl>
                                          <p:spTgt spid="75"/>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96"/>
                                        </p:tgtEl>
                                        <p:attrNameLst>
                                          <p:attrName>style.visibility</p:attrName>
                                        </p:attrNameLst>
                                      </p:cBhvr>
                                      <p:to>
                                        <p:strVal val="visible"/>
                                      </p:to>
                                    </p:set>
                                    <p:animEffect transition="in" filter="wipe(left)">
                                      <p:cBhvr>
                                        <p:cTn id="70" dur="500"/>
                                        <p:tgtEl>
                                          <p:spTgt spid="96"/>
                                        </p:tgtEl>
                                      </p:cBhvr>
                                    </p:animEffect>
                                  </p:childTnLst>
                                </p:cTn>
                              </p:par>
                            </p:childTnLst>
                          </p:cTn>
                        </p:par>
                        <p:par>
                          <p:cTn id="71" fill="hold">
                            <p:stCondLst>
                              <p:cond delay="5500"/>
                            </p:stCondLst>
                            <p:childTnLst>
                              <p:par>
                                <p:cTn id="72" presetID="2" presetClass="entr" presetSubtype="1" fill="hold" nodeType="afterEffect">
                                  <p:stCondLst>
                                    <p:cond delay="0"/>
                                  </p:stCondLst>
                                  <p:childTnLst>
                                    <p:set>
                                      <p:cBhvr>
                                        <p:cTn id="73" dur="1" fill="hold">
                                          <p:stCondLst>
                                            <p:cond delay="0"/>
                                          </p:stCondLst>
                                        </p:cTn>
                                        <p:tgtEl>
                                          <p:spTgt spid="49"/>
                                        </p:tgtEl>
                                        <p:attrNameLst>
                                          <p:attrName>style.visibility</p:attrName>
                                        </p:attrNameLst>
                                      </p:cBhvr>
                                      <p:to>
                                        <p:strVal val="visible"/>
                                      </p:to>
                                    </p:set>
                                    <p:anim calcmode="lin" valueType="num">
                                      <p:cBhvr additive="base">
                                        <p:cTn id="74" dur="500" fill="hold"/>
                                        <p:tgtEl>
                                          <p:spTgt spid="49"/>
                                        </p:tgtEl>
                                        <p:attrNameLst>
                                          <p:attrName>ppt_x</p:attrName>
                                        </p:attrNameLst>
                                      </p:cBhvr>
                                      <p:tavLst>
                                        <p:tav tm="0">
                                          <p:val>
                                            <p:strVal val="#ppt_x"/>
                                          </p:val>
                                        </p:tav>
                                        <p:tav tm="100000">
                                          <p:val>
                                            <p:strVal val="#ppt_x"/>
                                          </p:val>
                                        </p:tav>
                                      </p:tavLst>
                                    </p:anim>
                                    <p:anim calcmode="lin" valueType="num">
                                      <p:cBhvr additive="base">
                                        <p:cTn id="75" dur="500" fill="hold"/>
                                        <p:tgtEl>
                                          <p:spTgt spid="49"/>
                                        </p:tgtEl>
                                        <p:attrNameLst>
                                          <p:attrName>ppt_y</p:attrName>
                                        </p:attrNameLst>
                                      </p:cBhvr>
                                      <p:tavLst>
                                        <p:tav tm="0">
                                          <p:val>
                                            <p:strVal val="0-#ppt_h/2"/>
                                          </p:val>
                                        </p:tav>
                                        <p:tav tm="100000">
                                          <p:val>
                                            <p:strVal val="#ppt_y"/>
                                          </p:val>
                                        </p:tav>
                                      </p:tavLst>
                                    </p:anim>
                                  </p:childTnLst>
                                </p:cTn>
                              </p:par>
                            </p:childTnLst>
                          </p:cTn>
                        </p:par>
                        <p:par>
                          <p:cTn id="76" fill="hold">
                            <p:stCondLst>
                              <p:cond delay="6000"/>
                            </p:stCondLst>
                            <p:childTnLst>
                              <p:par>
                                <p:cTn id="77" presetID="22" presetClass="entr" presetSubtype="8" fill="hold" grpId="0" nodeType="afterEffect">
                                  <p:stCondLst>
                                    <p:cond delay="0"/>
                                  </p:stCondLst>
                                  <p:childTnLst>
                                    <p:set>
                                      <p:cBhvr>
                                        <p:cTn id="78" dur="1" fill="hold">
                                          <p:stCondLst>
                                            <p:cond delay="0"/>
                                          </p:stCondLst>
                                        </p:cTn>
                                        <p:tgtEl>
                                          <p:spTgt spid="78"/>
                                        </p:tgtEl>
                                        <p:attrNameLst>
                                          <p:attrName>style.visibility</p:attrName>
                                        </p:attrNameLst>
                                      </p:cBhvr>
                                      <p:to>
                                        <p:strVal val="visible"/>
                                      </p:to>
                                    </p:set>
                                    <p:animEffect transition="in" filter="wipe(left)">
                                      <p:cBhvr>
                                        <p:cTn id="79"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5" grpId="0"/>
      <p:bldP spid="47" grpId="0"/>
      <p:bldP spid="61" grpId="0"/>
      <p:bldP spid="68" grpId="0"/>
      <p:bldP spid="75" grpId="0"/>
      <p:bldP spid="78" grpId="0" bldLvl="0" animBg="1"/>
      <p:bldP spid="36" grpId="0"/>
      <p:bldP spid="89" grpId="0"/>
      <p:bldP spid="90" grpId="0"/>
      <p:bldP spid="95" grpId="0"/>
      <p:bldP spid="9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a:solidFill>
                    <a:prstClr val="white"/>
                  </a:solidFill>
                  <a:latin typeface="微软雅黑" panose="020B0503020204020204" pitchFamily="34" charset="-122"/>
                  <a:ea typeface="微软雅黑" panose="020B0503020204020204" pitchFamily="34" charset="-122"/>
                  <a:sym typeface="+mn-ea"/>
                </a:rPr>
                <a:t>11.1.4 </a:t>
              </a:r>
              <a:r>
                <a:rPr lang="en-US" altLang="zh-CN" sz="2400" b="1" dirty="0">
                  <a:solidFill>
                    <a:prstClr val="white"/>
                  </a:solidFill>
                  <a:latin typeface="微软雅黑" panose="020B0503020204020204" pitchFamily="34" charset="-122"/>
                  <a:ea typeface="微软雅黑" panose="020B0503020204020204" pitchFamily="34" charset="-122"/>
                  <a:sym typeface="+mn-ea"/>
                </a:rPr>
                <a:t>MPI</a:t>
              </a:r>
              <a:r>
                <a:rPr lang="zh-CN" altLang="en-US" sz="2400" b="1" dirty="0">
                  <a:solidFill>
                    <a:prstClr val="white"/>
                  </a:solidFill>
                  <a:latin typeface="微软雅黑" panose="020B0503020204020204" pitchFamily="34" charset="-122"/>
                  <a:ea typeface="微软雅黑" panose="020B0503020204020204" pitchFamily="34" charset="-122"/>
                  <a:sym typeface="+mn-ea"/>
                </a:rPr>
                <a:t>版矩阵乘</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04928" y="978238"/>
            <a:ext cx="10777054"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wpsdc="http://www.wps.cn/officeDocument/2017/drawingmlCustomData" xmlns="" val="200" checksum="59296752"/>
                </a:ext>
              </a:extLst>
            </a:pPr>
            <a:r>
              <a:rPr lang="zh-CN" altLang="en-US" sz="2000" b="1" dirty="0">
                <a:latin typeface="微软雅黑 Light" panose="020B0502040204020203" charset="-122"/>
                <a:ea typeface="微软雅黑 Light" panose="020B0502040204020203" charset="-122"/>
              </a:rPr>
              <a:t>基础并行矩阵乘法</a:t>
            </a:r>
            <a:endParaRPr lang="en-US" altLang="zh-CN" sz="2000" dirty="0">
              <a:latin typeface="微软雅黑 Light" panose="020B0502040204020203" charset="-122"/>
              <a:ea typeface="微软雅黑 Light" panose="020B0502040204020203" charset="-122"/>
            </a:endParaRPr>
          </a:p>
        </p:txBody>
      </p:sp>
      <p:sp>
        <p:nvSpPr>
          <p:cNvPr id="6" name="Rectangle 2">
            <a:extLst>
              <a:ext uri="{FF2B5EF4-FFF2-40B4-BE49-F238E27FC236}">
                <a16:creationId xmlns:a16="http://schemas.microsoft.com/office/drawing/2014/main" id="{27A6565F-67BA-D737-B430-2BA651266440}"/>
              </a:ext>
            </a:extLst>
          </p:cNvPr>
          <p:cNvSpPr>
            <a:spLocks noChangeArrowheads="1"/>
          </p:cNvSpPr>
          <p:nvPr/>
        </p:nvSpPr>
        <p:spPr bwMode="auto">
          <a:xfrm>
            <a:off x="6640497" y="2796465"/>
            <a:ext cx="4953740" cy="239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CBCACD74-B685-D2C5-4437-DEC32E79EFD0}"/>
              </a:ext>
            </a:extLst>
          </p:cNvPr>
          <p:cNvSpPr txBox="1"/>
          <p:nvPr/>
        </p:nvSpPr>
        <p:spPr>
          <a:xfrm>
            <a:off x="1079807" y="1793984"/>
            <a:ext cx="10340034" cy="4085778"/>
          </a:xfrm>
          <a:prstGeom prst="rect">
            <a:avLst/>
          </a:prstGeom>
          <a:noFill/>
          <a:ln>
            <a:solidFill>
              <a:schemeClr val="tx1"/>
            </a:solidFill>
          </a:ln>
        </p:spPr>
        <p:txBody>
          <a:bodyPr wrap="square" numCol="2" anchor="ctr" anchorCtr="1">
            <a:noAutofit/>
          </a:bodyPr>
          <a:lstStyle/>
          <a:p>
            <a:r>
              <a:rPr lang="en-US" altLang="zh-CN" dirty="0">
                <a:latin typeface="Times New Roman" panose="02020603050405020304" pitchFamily="18" charset="0"/>
              </a:rPr>
              <a:t>1#include&lt;</a:t>
            </a:r>
            <a:r>
              <a:rPr lang="en-US" altLang="zh-CN" dirty="0" err="1">
                <a:latin typeface="Times New Roman" panose="02020603050405020304" pitchFamily="18" charset="0"/>
              </a:rPr>
              <a:t>stdio.h</a:t>
            </a:r>
            <a:r>
              <a:rPr lang="en-US" altLang="zh-CN" dirty="0">
                <a:latin typeface="Times New Roman" panose="02020603050405020304" pitchFamily="18" charset="0"/>
              </a:rPr>
              <a:t>&gt;</a:t>
            </a:r>
          </a:p>
          <a:p>
            <a:r>
              <a:rPr lang="en-US" altLang="zh-CN" dirty="0">
                <a:latin typeface="Times New Roman" panose="02020603050405020304" pitchFamily="18" charset="0"/>
              </a:rPr>
              <a:t>2#include&lt;</a:t>
            </a:r>
            <a:r>
              <a:rPr lang="en-US" altLang="zh-CN" dirty="0" err="1">
                <a:latin typeface="Times New Roman" panose="02020603050405020304" pitchFamily="18" charset="0"/>
              </a:rPr>
              <a:t>mpi.h</a:t>
            </a:r>
            <a:r>
              <a:rPr lang="en-US" altLang="zh-CN" dirty="0">
                <a:latin typeface="Times New Roman" panose="02020603050405020304" pitchFamily="18" charset="0"/>
              </a:rPr>
              <a:t>&gt;</a:t>
            </a:r>
          </a:p>
          <a:p>
            <a:r>
              <a:rPr lang="en-US" altLang="zh-CN" dirty="0">
                <a:latin typeface="Times New Roman" panose="02020603050405020304" pitchFamily="18" charset="0"/>
              </a:rPr>
              <a:t>3#include"mympi.h"</a:t>
            </a:r>
          </a:p>
          <a:p>
            <a:r>
              <a:rPr lang="en-US" altLang="zh-CN" dirty="0">
                <a:latin typeface="Times New Roman" panose="02020603050405020304" pitchFamily="18" charset="0"/>
              </a:rPr>
              <a:t>4#define DIMS 1000</a:t>
            </a:r>
          </a:p>
          <a:p>
            <a:r>
              <a:rPr lang="en-US" altLang="zh-CN" dirty="0">
                <a:latin typeface="Times New Roman" panose="02020603050405020304" pitchFamily="18" charset="0"/>
              </a:rPr>
              <a:t>5int main(int </a:t>
            </a:r>
            <a:r>
              <a:rPr lang="en-US" altLang="zh-CN" dirty="0" err="1">
                <a:latin typeface="Times New Roman" panose="02020603050405020304" pitchFamily="18" charset="0"/>
              </a:rPr>
              <a:t>argc</a:t>
            </a:r>
            <a:r>
              <a:rPr lang="en-US" altLang="zh-CN" dirty="0">
                <a:latin typeface="Times New Roman" panose="02020603050405020304" pitchFamily="18" charset="0"/>
              </a:rPr>
              <a:t>, char *</a:t>
            </a:r>
            <a:r>
              <a:rPr lang="en-US" altLang="zh-CN" dirty="0" err="1">
                <a:latin typeface="Times New Roman" panose="02020603050405020304" pitchFamily="18" charset="0"/>
              </a:rPr>
              <a:t>argv</a:t>
            </a:r>
            <a:r>
              <a:rPr lang="en-US" altLang="zh-CN" dirty="0">
                <a:latin typeface="Times New Roman" panose="02020603050405020304" pitchFamily="18" charset="0"/>
              </a:rPr>
              <a:t>[]){</a:t>
            </a:r>
          </a:p>
          <a:p>
            <a:r>
              <a:rPr lang="en-US" altLang="zh-CN" dirty="0">
                <a:latin typeface="Times New Roman" panose="02020603050405020304" pitchFamily="18" charset="0"/>
              </a:rPr>
              <a:t>6     </a:t>
            </a:r>
            <a:r>
              <a:rPr lang="en-US" altLang="zh-CN" dirty="0" err="1">
                <a:latin typeface="Times New Roman" panose="02020603050405020304" pitchFamily="18" charset="0"/>
              </a:rPr>
              <a:t>data_t</a:t>
            </a:r>
            <a:r>
              <a:rPr lang="en-US" altLang="zh-CN" dirty="0">
                <a:latin typeface="Times New Roman" panose="02020603050405020304" pitchFamily="18" charset="0"/>
              </a:rPr>
              <a:t> *A,*B,*C;</a:t>
            </a:r>
          </a:p>
          <a:p>
            <a:r>
              <a:rPr lang="en-US" altLang="zh-CN" dirty="0">
                <a:latin typeface="Times New Roman" panose="02020603050405020304" pitchFamily="18" charset="0"/>
              </a:rPr>
              <a:t>7     int </a:t>
            </a:r>
            <a:r>
              <a:rPr lang="en-US" altLang="zh-CN" dirty="0" err="1">
                <a:latin typeface="Times New Roman" panose="02020603050405020304" pitchFamily="18" charset="0"/>
              </a:rPr>
              <a:t>world_rank</a:t>
            </a:r>
            <a:r>
              <a:rPr lang="en-US" altLang="zh-CN" dirty="0">
                <a:latin typeface="Times New Roman" panose="02020603050405020304" pitchFamily="18" charset="0"/>
              </a:rPr>
              <a:t>, </a:t>
            </a:r>
            <a:r>
              <a:rPr lang="en-US" altLang="zh-CN" dirty="0" err="1">
                <a:latin typeface="Times New Roman" panose="02020603050405020304" pitchFamily="18" charset="0"/>
              </a:rPr>
              <a:t>world_size,lens,i</a:t>
            </a:r>
            <a:r>
              <a:rPr lang="en-US" altLang="zh-CN" dirty="0">
                <a:latin typeface="Times New Roman" panose="02020603050405020304" pitchFamily="18" charset="0"/>
              </a:rPr>
              <a:t>;</a:t>
            </a:r>
          </a:p>
          <a:p>
            <a:r>
              <a:rPr lang="en-US" altLang="zh-CN" dirty="0">
                <a:latin typeface="Times New Roman" panose="02020603050405020304" pitchFamily="18" charset="0"/>
              </a:rPr>
              <a:t>8     double </a:t>
            </a:r>
            <a:r>
              <a:rPr lang="en-US" altLang="zh-CN" dirty="0" err="1">
                <a:latin typeface="Times New Roman" panose="02020603050405020304" pitchFamily="18" charset="0"/>
              </a:rPr>
              <a:t>start_time</a:t>
            </a:r>
            <a:r>
              <a:rPr lang="en-US" altLang="zh-CN" dirty="0">
                <a:latin typeface="Times New Roman" panose="02020603050405020304" pitchFamily="18" charset="0"/>
              </a:rPr>
              <a:t>, </a:t>
            </a:r>
            <a:r>
              <a:rPr lang="en-US" altLang="zh-CN" dirty="0" err="1">
                <a:latin typeface="Times New Roman" panose="02020603050405020304" pitchFamily="18" charset="0"/>
              </a:rPr>
              <a:t>end_time</a:t>
            </a:r>
            <a:r>
              <a:rPr lang="en-US" altLang="zh-CN" dirty="0">
                <a:latin typeface="Times New Roman" panose="02020603050405020304" pitchFamily="18" charset="0"/>
              </a:rPr>
              <a:t>;</a:t>
            </a:r>
          </a:p>
          <a:p>
            <a:r>
              <a:rPr lang="en-US" altLang="zh-CN" dirty="0">
                <a:latin typeface="Times New Roman" panose="02020603050405020304" pitchFamily="18" charset="0"/>
              </a:rPr>
              <a:t>9     </a:t>
            </a:r>
            <a:r>
              <a:rPr lang="en-US" altLang="zh-CN" dirty="0" err="1">
                <a:latin typeface="Times New Roman" panose="02020603050405020304" pitchFamily="18" charset="0"/>
              </a:rPr>
              <a:t>MPI_Init</a:t>
            </a:r>
            <a:r>
              <a:rPr lang="en-US" altLang="zh-CN" dirty="0">
                <a:latin typeface="Times New Roman" panose="02020603050405020304" pitchFamily="18" charset="0"/>
              </a:rPr>
              <a:t>(&amp;</a:t>
            </a:r>
            <a:r>
              <a:rPr lang="en-US" altLang="zh-CN" dirty="0" err="1">
                <a:latin typeface="Times New Roman" panose="02020603050405020304" pitchFamily="18" charset="0"/>
              </a:rPr>
              <a:t>argc</a:t>
            </a:r>
            <a:r>
              <a:rPr lang="en-US" altLang="zh-CN" dirty="0">
                <a:latin typeface="Times New Roman" panose="02020603050405020304" pitchFamily="18" charset="0"/>
              </a:rPr>
              <a:t>, &amp;</a:t>
            </a:r>
            <a:r>
              <a:rPr lang="en-US" altLang="zh-CN" dirty="0" err="1">
                <a:latin typeface="Times New Roman" panose="02020603050405020304" pitchFamily="18" charset="0"/>
              </a:rPr>
              <a:t>argv</a:t>
            </a:r>
            <a:r>
              <a:rPr lang="en-US" altLang="zh-CN" dirty="0">
                <a:latin typeface="Times New Roman" panose="02020603050405020304" pitchFamily="18" charset="0"/>
              </a:rPr>
              <a:t>);</a:t>
            </a:r>
          </a:p>
          <a:p>
            <a:r>
              <a:rPr lang="en-US" altLang="zh-CN" dirty="0">
                <a:latin typeface="Times New Roman" panose="02020603050405020304" pitchFamily="18" charset="0"/>
              </a:rPr>
              <a:t>10    </a:t>
            </a:r>
            <a:r>
              <a:rPr lang="en-US" altLang="zh-CN" dirty="0" err="1">
                <a:latin typeface="Times New Roman" panose="02020603050405020304" pitchFamily="18" charset="0"/>
              </a:rPr>
              <a:t>MPI_Comm_rank</a:t>
            </a:r>
            <a:r>
              <a:rPr lang="en-US" altLang="zh-CN" dirty="0">
                <a:latin typeface="Times New Roman" panose="02020603050405020304" pitchFamily="18" charset="0"/>
              </a:rPr>
              <a:t>(MPI_COMM_WORLD, &amp;</a:t>
            </a:r>
            <a:r>
              <a:rPr lang="en-US" altLang="zh-CN" dirty="0" err="1">
                <a:latin typeface="Times New Roman" panose="02020603050405020304" pitchFamily="18" charset="0"/>
              </a:rPr>
              <a:t>world_rank</a:t>
            </a:r>
            <a:r>
              <a:rPr lang="en-US" altLang="zh-CN" dirty="0">
                <a:latin typeface="Times New Roman" panose="02020603050405020304" pitchFamily="18" charset="0"/>
              </a:rPr>
              <a:t>);</a:t>
            </a:r>
          </a:p>
          <a:p>
            <a:r>
              <a:rPr lang="en-US" altLang="zh-CN" dirty="0">
                <a:latin typeface="Times New Roman" panose="02020603050405020304" pitchFamily="18" charset="0"/>
              </a:rPr>
              <a:t>11    </a:t>
            </a:r>
            <a:r>
              <a:rPr lang="en-US" altLang="zh-CN" dirty="0" err="1">
                <a:latin typeface="Times New Roman" panose="02020603050405020304" pitchFamily="18" charset="0"/>
              </a:rPr>
              <a:t>MPI_Comm_size</a:t>
            </a:r>
            <a:r>
              <a:rPr lang="en-US" altLang="zh-CN" dirty="0">
                <a:latin typeface="Times New Roman" panose="02020603050405020304" pitchFamily="18" charset="0"/>
              </a:rPr>
              <a:t>(MPI_COMM_WORLD, &amp;</a:t>
            </a:r>
            <a:r>
              <a:rPr lang="en-US" altLang="zh-CN" dirty="0" err="1">
                <a:latin typeface="Times New Roman" panose="02020603050405020304" pitchFamily="18" charset="0"/>
              </a:rPr>
              <a:t>world_size</a:t>
            </a:r>
            <a:r>
              <a:rPr lang="en-US" altLang="zh-CN" dirty="0">
                <a:latin typeface="Times New Roman" panose="02020603050405020304" pitchFamily="18" charset="0"/>
              </a:rPr>
              <a:t>);</a:t>
            </a:r>
          </a:p>
          <a:p>
            <a:r>
              <a:rPr lang="en-US" altLang="zh-CN" dirty="0">
                <a:latin typeface="Times New Roman" panose="02020603050405020304" pitchFamily="18" charset="0"/>
              </a:rPr>
              <a:t>12    if(</a:t>
            </a:r>
            <a:r>
              <a:rPr lang="en-US" altLang="zh-CN" dirty="0" err="1">
                <a:latin typeface="Times New Roman" panose="02020603050405020304" pitchFamily="18" charset="0"/>
              </a:rPr>
              <a:t>DIMS%world_size</a:t>
            </a:r>
            <a:r>
              <a:rPr lang="en-US" altLang="zh-CN" dirty="0">
                <a:latin typeface="Times New Roman" panose="02020603050405020304" pitchFamily="18" charset="0"/>
              </a:rPr>
              <a:t>!=0){</a:t>
            </a:r>
          </a:p>
          <a:p>
            <a:r>
              <a:rPr lang="en-US" altLang="zh-CN" dirty="0">
                <a:latin typeface="Times New Roman" panose="02020603050405020304" pitchFamily="18" charset="0"/>
              </a:rPr>
              <a:t>13        </a:t>
            </a:r>
            <a:r>
              <a:rPr lang="en-US" altLang="zh-CN" dirty="0" err="1">
                <a:latin typeface="Times New Roman" panose="02020603050405020304" pitchFamily="18" charset="0"/>
              </a:rPr>
              <a:t>printf</a:t>
            </a:r>
            <a:r>
              <a:rPr lang="en-US" altLang="zh-CN" dirty="0">
                <a:latin typeface="Times New Roman" panose="02020603050405020304" pitchFamily="18" charset="0"/>
              </a:rPr>
              <a:t>("</a:t>
            </a:r>
            <a:r>
              <a:rPr lang="zh-CN" altLang="en-US" dirty="0">
                <a:latin typeface="Times New Roman" panose="02020603050405020304" pitchFamily="18" charset="0"/>
              </a:rPr>
              <a:t>总进程数</a:t>
            </a:r>
            <a:r>
              <a:rPr lang="en-US" altLang="zh-CN" dirty="0" err="1">
                <a:latin typeface="Times New Roman" panose="02020603050405020304" pitchFamily="18" charset="0"/>
              </a:rPr>
              <a:t>world_size</a:t>
            </a:r>
            <a:r>
              <a:rPr lang="zh-CN" altLang="en-US" dirty="0">
                <a:latin typeface="Times New Roman" panose="02020603050405020304" pitchFamily="18" charset="0"/>
              </a:rPr>
              <a:t>应整除矩阵维数</a:t>
            </a:r>
            <a:r>
              <a:rPr lang="en-US" altLang="zh-CN" dirty="0">
                <a:latin typeface="Times New Roman" panose="02020603050405020304" pitchFamily="18" charset="0"/>
              </a:rPr>
              <a:t>DIMS!!!\n");</a:t>
            </a:r>
          </a:p>
          <a:p>
            <a:r>
              <a:rPr lang="en-US" altLang="zh-CN" dirty="0">
                <a:latin typeface="Times New Roman" panose="02020603050405020304" pitchFamily="18" charset="0"/>
              </a:rPr>
              <a:t>14        </a:t>
            </a:r>
            <a:r>
              <a:rPr lang="en-US" altLang="zh-CN" dirty="0" err="1">
                <a:latin typeface="Times New Roman" panose="02020603050405020304" pitchFamily="18" charset="0"/>
              </a:rPr>
              <a:t>MPI_Finalize</a:t>
            </a:r>
            <a:r>
              <a:rPr lang="en-US" altLang="zh-CN" dirty="0">
                <a:latin typeface="Times New Roman" panose="02020603050405020304" pitchFamily="18" charset="0"/>
              </a:rPr>
              <a:t>();</a:t>
            </a:r>
          </a:p>
          <a:p>
            <a:r>
              <a:rPr lang="en-US" altLang="zh-CN" dirty="0">
                <a:latin typeface="Times New Roman" panose="02020603050405020304" pitchFamily="18" charset="0"/>
              </a:rPr>
              <a:t>15        return 0;</a:t>
            </a:r>
          </a:p>
          <a:p>
            <a:r>
              <a:rPr lang="en-US" altLang="zh-CN" dirty="0">
                <a:latin typeface="Times New Roman" panose="02020603050405020304" pitchFamily="18" charset="0"/>
              </a:rPr>
              <a:t>16    }</a:t>
            </a:r>
          </a:p>
          <a:p>
            <a:r>
              <a:rPr lang="en-US" altLang="zh-CN" dirty="0">
                <a:latin typeface="Times New Roman" panose="02020603050405020304" pitchFamily="18" charset="0"/>
              </a:rPr>
              <a:t>17    //</a:t>
            </a:r>
            <a:r>
              <a:rPr lang="zh-CN" altLang="en-US" dirty="0">
                <a:latin typeface="Times New Roman" panose="02020603050405020304" pitchFamily="18" charset="0"/>
              </a:rPr>
              <a:t>为所有进程创建</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a:t>
            </a:r>
            <a:r>
              <a:rPr lang="en-US" altLang="zh-CN" dirty="0">
                <a:latin typeface="Times New Roman" panose="02020603050405020304" pitchFamily="18" charset="0"/>
              </a:rPr>
              <a:t>C</a:t>
            </a:r>
            <a:r>
              <a:rPr lang="zh-CN" altLang="en-US" dirty="0">
                <a:latin typeface="Times New Roman" panose="02020603050405020304" pitchFamily="18" charset="0"/>
              </a:rPr>
              <a:t>的空间并初始化</a:t>
            </a:r>
            <a:r>
              <a:rPr lang="en-US" altLang="zh-CN" dirty="0">
                <a:latin typeface="Times New Roman" panose="02020603050405020304" pitchFamily="18" charset="0"/>
              </a:rPr>
              <a:t>C</a:t>
            </a:r>
          </a:p>
          <a:p>
            <a:r>
              <a:rPr lang="en-US" altLang="zh-CN" dirty="0">
                <a:latin typeface="Times New Roman" panose="02020603050405020304" pitchFamily="18" charset="0"/>
              </a:rPr>
              <a:t>18    //</a:t>
            </a:r>
            <a:r>
              <a:rPr lang="zh-CN" altLang="en-US" dirty="0">
                <a:latin typeface="Times New Roman" panose="02020603050405020304" pitchFamily="18" charset="0"/>
              </a:rPr>
              <a:t>在</a:t>
            </a:r>
            <a:r>
              <a:rPr lang="en-US" altLang="zh-CN" dirty="0">
                <a:latin typeface="Times New Roman" panose="02020603050405020304" pitchFamily="18" charset="0"/>
              </a:rPr>
              <a:t>0</a:t>
            </a:r>
            <a:r>
              <a:rPr lang="zh-CN" altLang="en-US" dirty="0">
                <a:latin typeface="Times New Roman" panose="02020603050405020304" pitchFamily="18" charset="0"/>
              </a:rPr>
              <a:t>进程初始化</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进程</a:t>
            </a:r>
          </a:p>
          <a:p>
            <a:r>
              <a:rPr lang="en-US" altLang="zh-CN" dirty="0">
                <a:latin typeface="Times New Roman" panose="02020603050405020304" pitchFamily="18" charset="0"/>
              </a:rPr>
              <a:t>19    A=malloc(</a:t>
            </a:r>
            <a:r>
              <a:rPr lang="en-US" altLang="zh-CN" dirty="0" err="1">
                <a:latin typeface="Times New Roman" panose="02020603050405020304" pitchFamily="18" charset="0"/>
              </a:rPr>
              <a:t>sizeof</a:t>
            </a:r>
            <a:r>
              <a:rPr lang="en-US" altLang="zh-CN" dirty="0">
                <a:latin typeface="Times New Roman" panose="02020603050405020304" pitchFamily="18" charset="0"/>
              </a:rPr>
              <a:t>(</a:t>
            </a:r>
            <a:r>
              <a:rPr lang="en-US" altLang="zh-CN" dirty="0" err="1">
                <a:latin typeface="Times New Roman" panose="02020603050405020304" pitchFamily="18" charset="0"/>
              </a:rPr>
              <a:t>data_t</a:t>
            </a:r>
            <a:r>
              <a:rPr lang="en-US" altLang="zh-CN" dirty="0">
                <a:latin typeface="Times New Roman" panose="02020603050405020304" pitchFamily="18" charset="0"/>
              </a:rPr>
              <a:t>)*DIMS*DIMS);</a:t>
            </a:r>
          </a:p>
          <a:p>
            <a:r>
              <a:rPr lang="en-US" altLang="zh-CN" dirty="0">
                <a:latin typeface="Times New Roman" panose="02020603050405020304" pitchFamily="18" charset="0"/>
              </a:rPr>
              <a:t>20    B=malloc(</a:t>
            </a:r>
            <a:r>
              <a:rPr lang="en-US" altLang="zh-CN" dirty="0" err="1">
                <a:latin typeface="Times New Roman" panose="02020603050405020304" pitchFamily="18" charset="0"/>
              </a:rPr>
              <a:t>sizeof</a:t>
            </a:r>
            <a:r>
              <a:rPr lang="en-US" altLang="zh-CN" dirty="0">
                <a:latin typeface="Times New Roman" panose="02020603050405020304" pitchFamily="18" charset="0"/>
              </a:rPr>
              <a:t>(</a:t>
            </a:r>
            <a:r>
              <a:rPr lang="en-US" altLang="zh-CN" dirty="0" err="1">
                <a:latin typeface="Times New Roman" panose="02020603050405020304" pitchFamily="18" charset="0"/>
              </a:rPr>
              <a:t>data_t</a:t>
            </a:r>
            <a:r>
              <a:rPr lang="en-US" altLang="zh-CN" dirty="0">
                <a:latin typeface="Times New Roman" panose="02020603050405020304" pitchFamily="18" charset="0"/>
              </a:rPr>
              <a:t>)*DIMS*DIMS);</a:t>
            </a:r>
          </a:p>
          <a:p>
            <a:r>
              <a:rPr lang="en-US" altLang="zh-CN" dirty="0">
                <a:latin typeface="Times New Roman" panose="02020603050405020304" pitchFamily="18" charset="0"/>
              </a:rPr>
              <a:t>21    C=malloc(</a:t>
            </a:r>
            <a:r>
              <a:rPr lang="en-US" altLang="zh-CN" dirty="0" err="1">
                <a:latin typeface="Times New Roman" panose="02020603050405020304" pitchFamily="18" charset="0"/>
              </a:rPr>
              <a:t>sizeof</a:t>
            </a:r>
            <a:r>
              <a:rPr lang="en-US" altLang="zh-CN" dirty="0">
                <a:latin typeface="Times New Roman" panose="02020603050405020304" pitchFamily="18" charset="0"/>
              </a:rPr>
              <a:t>(</a:t>
            </a:r>
            <a:r>
              <a:rPr lang="en-US" altLang="zh-CN" dirty="0" err="1">
                <a:latin typeface="Times New Roman" panose="02020603050405020304" pitchFamily="18" charset="0"/>
              </a:rPr>
              <a:t>data_t</a:t>
            </a:r>
            <a:r>
              <a:rPr lang="en-US" altLang="zh-CN" dirty="0">
                <a:latin typeface="Times New Roman" panose="02020603050405020304" pitchFamily="18" charset="0"/>
              </a:rPr>
              <a:t>)*DIMS*DIMS);</a:t>
            </a:r>
          </a:p>
          <a:p>
            <a:r>
              <a:rPr lang="en-US" altLang="zh-CN" dirty="0">
                <a:latin typeface="Times New Roman" panose="02020603050405020304" pitchFamily="18" charset="0"/>
              </a:rPr>
              <a:t>22    </a:t>
            </a:r>
            <a:r>
              <a:rPr lang="en-US" altLang="zh-CN" dirty="0" err="1">
                <a:latin typeface="Times New Roman" panose="02020603050405020304" pitchFamily="18" charset="0"/>
              </a:rPr>
              <a:t>Init_Matrix</a:t>
            </a:r>
            <a:r>
              <a:rPr lang="en-US" altLang="zh-CN" dirty="0">
                <a:latin typeface="Times New Roman" panose="02020603050405020304" pitchFamily="18" charset="0"/>
              </a:rPr>
              <a:t>(C,DIMS*DIMS,1);</a:t>
            </a:r>
          </a:p>
          <a:p>
            <a:r>
              <a:rPr lang="en-US" altLang="zh-CN" dirty="0">
                <a:latin typeface="Times New Roman" panose="02020603050405020304" pitchFamily="18" charset="0"/>
              </a:rPr>
              <a:t>23    if(</a:t>
            </a:r>
            <a:r>
              <a:rPr lang="en-US" altLang="zh-CN" dirty="0" err="1">
                <a:latin typeface="Times New Roman" panose="02020603050405020304" pitchFamily="18" charset="0"/>
              </a:rPr>
              <a:t>world_rank</a:t>
            </a:r>
            <a:r>
              <a:rPr lang="en-US" altLang="zh-CN" dirty="0">
                <a:latin typeface="Times New Roman" panose="02020603050405020304" pitchFamily="18" charset="0"/>
              </a:rPr>
              <a:t>==0){</a:t>
            </a:r>
          </a:p>
          <a:p>
            <a:r>
              <a:rPr lang="en-US" altLang="zh-CN" dirty="0">
                <a:latin typeface="Times New Roman" panose="02020603050405020304" pitchFamily="18" charset="0"/>
              </a:rPr>
              <a:t>24        </a:t>
            </a:r>
            <a:r>
              <a:rPr lang="en-US" altLang="zh-CN" dirty="0" err="1">
                <a:latin typeface="Times New Roman" panose="02020603050405020304" pitchFamily="18" charset="0"/>
              </a:rPr>
              <a:t>Init_Matrix</a:t>
            </a:r>
            <a:r>
              <a:rPr lang="en-US" altLang="zh-CN" dirty="0">
                <a:latin typeface="Times New Roman" panose="02020603050405020304" pitchFamily="18" charset="0"/>
              </a:rPr>
              <a:t>(A,DIMS*DIMS,2);</a:t>
            </a:r>
          </a:p>
          <a:p>
            <a:r>
              <a:rPr lang="en-US" altLang="zh-CN" dirty="0">
                <a:latin typeface="Times New Roman" panose="02020603050405020304" pitchFamily="18" charset="0"/>
              </a:rPr>
              <a:t>25        </a:t>
            </a:r>
            <a:r>
              <a:rPr lang="en-US" altLang="zh-CN" dirty="0" err="1">
                <a:latin typeface="Times New Roman" panose="02020603050405020304" pitchFamily="18" charset="0"/>
              </a:rPr>
              <a:t>Init_Matrix</a:t>
            </a:r>
            <a:r>
              <a:rPr lang="en-US" altLang="zh-CN" dirty="0">
                <a:latin typeface="Times New Roman" panose="02020603050405020304" pitchFamily="18" charset="0"/>
              </a:rPr>
              <a:t>(B,DIMS*DIMS,2);</a:t>
            </a:r>
          </a:p>
          <a:p>
            <a:r>
              <a:rPr lang="en-US" altLang="zh-CN" dirty="0">
                <a:latin typeface="Times New Roman" panose="02020603050405020304" pitchFamily="18" charset="0"/>
              </a:rPr>
              <a:t>26    }</a:t>
            </a:r>
          </a:p>
          <a:p>
            <a:r>
              <a:rPr lang="en-US" altLang="zh-CN" dirty="0">
                <a:latin typeface="Times New Roman" panose="02020603050405020304" pitchFamily="18" charset="0"/>
              </a:rPr>
              <a:t>27    </a:t>
            </a:r>
            <a:r>
              <a:rPr lang="en-US" altLang="zh-CN" dirty="0" err="1">
                <a:latin typeface="Times New Roman" panose="02020603050405020304" pitchFamily="18" charset="0"/>
              </a:rPr>
              <a:t>start_time</a:t>
            </a:r>
            <a:r>
              <a:rPr lang="en-US" altLang="zh-CN" dirty="0">
                <a:latin typeface="Times New Roman" panose="02020603050405020304" pitchFamily="18" charset="0"/>
              </a:rPr>
              <a:t>=</a:t>
            </a:r>
            <a:r>
              <a:rPr lang="en-US" altLang="zh-CN" dirty="0" err="1">
                <a:latin typeface="Times New Roman" panose="02020603050405020304" pitchFamily="18" charset="0"/>
              </a:rPr>
              <a:t>MPI_Wtime</a:t>
            </a:r>
            <a:r>
              <a:rPr lang="en-US" altLang="zh-CN" dirty="0">
                <a:latin typeface="Times New Roman" panose="02020603050405020304" pitchFamily="18" charset="0"/>
              </a:rPr>
              <a:t>();</a:t>
            </a:r>
          </a:p>
        </p:txBody>
      </p:sp>
    </p:spTree>
    <p:extLst>
      <p:ext uri="{BB962C8B-B14F-4D97-AF65-F5344CB8AC3E}">
        <p14:creationId xmlns:p14="http://schemas.microsoft.com/office/powerpoint/2010/main" val="352996245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a:solidFill>
                    <a:prstClr val="white"/>
                  </a:solidFill>
                  <a:latin typeface="微软雅黑" panose="020B0503020204020204" pitchFamily="34" charset="-122"/>
                  <a:ea typeface="微软雅黑" panose="020B0503020204020204" pitchFamily="34" charset="-122"/>
                  <a:sym typeface="+mn-ea"/>
                </a:rPr>
                <a:t>11.1.4 </a:t>
              </a:r>
              <a:r>
                <a:rPr lang="en-US" altLang="zh-CN" sz="2400" b="1" dirty="0">
                  <a:solidFill>
                    <a:prstClr val="white"/>
                  </a:solidFill>
                  <a:latin typeface="微软雅黑" panose="020B0503020204020204" pitchFamily="34" charset="-122"/>
                  <a:ea typeface="微软雅黑" panose="020B0503020204020204" pitchFamily="34" charset="-122"/>
                  <a:sym typeface="+mn-ea"/>
                </a:rPr>
                <a:t>MPI</a:t>
              </a:r>
              <a:r>
                <a:rPr lang="zh-CN" altLang="en-US" sz="2400" b="1" dirty="0">
                  <a:solidFill>
                    <a:prstClr val="white"/>
                  </a:solidFill>
                  <a:latin typeface="微软雅黑" panose="020B0503020204020204" pitchFamily="34" charset="-122"/>
                  <a:ea typeface="微软雅黑" panose="020B0503020204020204" pitchFamily="34" charset="-122"/>
                  <a:sym typeface="+mn-ea"/>
                </a:rPr>
                <a:t>版矩阵乘</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04928" y="978238"/>
            <a:ext cx="10777054"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xmlns:lc="http://schemas.openxmlformats.org/drawingml/2006/lockedCanvas" val="200" checksum="59296752"/>
                </a:ext>
              </a:extLst>
            </a:pPr>
            <a:r>
              <a:rPr lang="zh-CN" altLang="en-US" sz="2000" b="1" dirty="0">
                <a:latin typeface="微软雅黑 Light" panose="020B0502040204020203" charset="-122"/>
                <a:ea typeface="微软雅黑 Light" panose="020B0502040204020203" charset="-122"/>
              </a:rPr>
              <a:t>基础并行矩阵乘法</a:t>
            </a:r>
            <a:endParaRPr lang="en-US" altLang="zh-CN" sz="2000" dirty="0">
              <a:latin typeface="微软雅黑 Light" panose="020B0502040204020203" charset="-122"/>
              <a:ea typeface="微软雅黑 Light" panose="020B0502040204020203" charset="-122"/>
            </a:endParaRPr>
          </a:p>
        </p:txBody>
      </p:sp>
      <p:sp>
        <p:nvSpPr>
          <p:cNvPr id="6" name="Rectangle 2">
            <a:extLst>
              <a:ext uri="{FF2B5EF4-FFF2-40B4-BE49-F238E27FC236}">
                <a16:creationId xmlns:a16="http://schemas.microsoft.com/office/drawing/2014/main" id="{27A6565F-67BA-D737-B430-2BA651266440}"/>
              </a:ext>
            </a:extLst>
          </p:cNvPr>
          <p:cNvSpPr>
            <a:spLocks noChangeArrowheads="1"/>
          </p:cNvSpPr>
          <p:nvPr/>
        </p:nvSpPr>
        <p:spPr bwMode="auto">
          <a:xfrm>
            <a:off x="6640497" y="2796465"/>
            <a:ext cx="4953740" cy="239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9" name="文本框 8">
            <a:extLst>
              <a:ext uri="{FF2B5EF4-FFF2-40B4-BE49-F238E27FC236}">
                <a16:creationId xmlns:a16="http://schemas.microsoft.com/office/drawing/2014/main" id="{CBCACD74-B685-D2C5-4437-DEC32E79EFD0}"/>
              </a:ext>
            </a:extLst>
          </p:cNvPr>
          <p:cNvSpPr txBox="1"/>
          <p:nvPr/>
        </p:nvSpPr>
        <p:spPr>
          <a:xfrm>
            <a:off x="1005675" y="1766516"/>
            <a:ext cx="10588562" cy="4113246"/>
          </a:xfrm>
          <a:prstGeom prst="rect">
            <a:avLst/>
          </a:prstGeom>
          <a:noFill/>
          <a:ln>
            <a:solidFill>
              <a:schemeClr val="tx1"/>
            </a:solidFill>
          </a:ln>
        </p:spPr>
        <p:txBody>
          <a:bodyPr wrap="square" numCol="2" anchor="ctr" anchorCtr="1">
            <a:noAutofit/>
          </a:bodyPr>
          <a:lstStyle/>
          <a:p>
            <a:r>
              <a:rPr lang="en-US" altLang="zh-CN" dirty="0">
                <a:latin typeface="Times New Roman" panose="02020603050405020304" pitchFamily="18" charset="0"/>
              </a:rPr>
              <a:t>28    //</a:t>
            </a:r>
            <a:r>
              <a:rPr lang="zh-CN" altLang="en-US" dirty="0">
                <a:latin typeface="Times New Roman" panose="02020603050405020304" pitchFamily="18" charset="0"/>
              </a:rPr>
              <a:t>广播矩阵</a:t>
            </a:r>
            <a:r>
              <a:rPr lang="en-US" altLang="zh-CN" dirty="0">
                <a:latin typeface="Times New Roman" panose="02020603050405020304" pitchFamily="18" charset="0"/>
              </a:rPr>
              <a:t>A</a:t>
            </a:r>
            <a:r>
              <a:rPr lang="zh-CN" altLang="en-US" dirty="0">
                <a:latin typeface="Times New Roman" panose="02020603050405020304" pitchFamily="18" charset="0"/>
              </a:rPr>
              <a:t>、</a:t>
            </a:r>
            <a:r>
              <a:rPr lang="en-US" altLang="zh-CN" dirty="0">
                <a:latin typeface="Times New Roman" panose="02020603050405020304" pitchFamily="18" charset="0"/>
              </a:rPr>
              <a:t>B</a:t>
            </a:r>
            <a:r>
              <a:rPr lang="zh-CN" altLang="en-US" dirty="0">
                <a:latin typeface="Times New Roman" panose="02020603050405020304" pitchFamily="18" charset="0"/>
              </a:rPr>
              <a:t>到其它所有进程</a:t>
            </a:r>
          </a:p>
          <a:p>
            <a:r>
              <a:rPr lang="en-US" altLang="zh-CN" dirty="0">
                <a:latin typeface="Times New Roman" panose="02020603050405020304" pitchFamily="18" charset="0"/>
              </a:rPr>
              <a:t>29   </a:t>
            </a:r>
            <a:r>
              <a:rPr lang="en-US" altLang="zh-CN" dirty="0" err="1">
                <a:latin typeface="Times New Roman" panose="02020603050405020304" pitchFamily="18" charset="0"/>
              </a:rPr>
              <a:t>MPI_Bcast</a:t>
            </a:r>
            <a:r>
              <a:rPr lang="en-US" altLang="zh-CN" dirty="0">
                <a:latin typeface="Times New Roman" panose="02020603050405020304" pitchFamily="18" charset="0"/>
              </a:rPr>
              <a:t>(A,DIMS*DIMS,MPI_FLOAT,0,MPI_COMM_WORLD);</a:t>
            </a:r>
          </a:p>
          <a:p>
            <a:r>
              <a:rPr lang="en-US" altLang="zh-CN" dirty="0">
                <a:latin typeface="Times New Roman" panose="02020603050405020304" pitchFamily="18" charset="0"/>
              </a:rPr>
              <a:t>30    </a:t>
            </a:r>
            <a:r>
              <a:rPr lang="en-US" altLang="zh-CN" dirty="0" err="1">
                <a:latin typeface="Times New Roman" panose="02020603050405020304" pitchFamily="18" charset="0"/>
              </a:rPr>
              <a:t>MPI_Bcast</a:t>
            </a:r>
            <a:r>
              <a:rPr lang="en-US" altLang="zh-CN" dirty="0">
                <a:latin typeface="Times New Roman" panose="02020603050405020304" pitchFamily="18" charset="0"/>
              </a:rPr>
              <a:t>(B,DIMS*DIMS,MPI_FLOAT,0,MPI_COMM_WORLD);</a:t>
            </a:r>
          </a:p>
          <a:p>
            <a:r>
              <a:rPr lang="en-US" altLang="zh-CN" dirty="0">
                <a:latin typeface="Times New Roman" panose="02020603050405020304" pitchFamily="18" charset="0"/>
              </a:rPr>
              <a:t>31    //</a:t>
            </a:r>
            <a:r>
              <a:rPr lang="zh-CN" altLang="en-US" dirty="0">
                <a:latin typeface="Times New Roman" panose="02020603050405020304" pitchFamily="18" charset="0"/>
              </a:rPr>
              <a:t>每个矩阵要处理的</a:t>
            </a:r>
            <a:r>
              <a:rPr lang="en-US" altLang="zh-CN" dirty="0">
                <a:latin typeface="Times New Roman" panose="02020603050405020304" pitchFamily="18" charset="0"/>
              </a:rPr>
              <a:t>A</a:t>
            </a:r>
            <a:r>
              <a:rPr lang="zh-CN" altLang="en-US" dirty="0">
                <a:latin typeface="Times New Roman" panose="02020603050405020304" pitchFamily="18" charset="0"/>
              </a:rPr>
              <a:t>的行数</a:t>
            </a:r>
          </a:p>
          <a:p>
            <a:r>
              <a:rPr lang="en-US" altLang="zh-CN" dirty="0">
                <a:latin typeface="Times New Roman" panose="02020603050405020304" pitchFamily="18" charset="0"/>
              </a:rPr>
              <a:t>32    lens = DIMS/</a:t>
            </a:r>
            <a:r>
              <a:rPr lang="en-US" altLang="zh-CN" dirty="0" err="1">
                <a:latin typeface="Times New Roman" panose="02020603050405020304" pitchFamily="18" charset="0"/>
              </a:rPr>
              <a:t>world_size</a:t>
            </a:r>
            <a:r>
              <a:rPr lang="en-US" altLang="zh-CN" dirty="0">
                <a:latin typeface="Times New Roman" panose="02020603050405020304" pitchFamily="18" charset="0"/>
              </a:rPr>
              <a:t>;</a:t>
            </a:r>
          </a:p>
          <a:p>
            <a:r>
              <a:rPr lang="en-US" altLang="zh-CN" dirty="0">
                <a:latin typeface="Times New Roman" panose="02020603050405020304" pitchFamily="18" charset="0"/>
              </a:rPr>
              <a:t>33    //</a:t>
            </a:r>
            <a:r>
              <a:rPr lang="zh-CN" altLang="en-US" dirty="0">
                <a:latin typeface="Times New Roman" panose="02020603050405020304" pitchFamily="18" charset="0"/>
              </a:rPr>
              <a:t>将</a:t>
            </a:r>
            <a:r>
              <a:rPr lang="en-US" altLang="zh-CN" dirty="0">
                <a:latin typeface="Times New Roman" panose="02020603050405020304" pitchFamily="18" charset="0"/>
              </a:rPr>
              <a:t>A</a:t>
            </a:r>
            <a:r>
              <a:rPr lang="zh-CN" altLang="en-US" dirty="0">
                <a:latin typeface="Times New Roman" panose="02020603050405020304" pitchFamily="18" charset="0"/>
              </a:rPr>
              <a:t>对应行与</a:t>
            </a:r>
            <a:r>
              <a:rPr lang="en-US" altLang="zh-CN" dirty="0">
                <a:latin typeface="Times New Roman" panose="02020603050405020304" pitchFamily="18" charset="0"/>
              </a:rPr>
              <a:t>B</a:t>
            </a:r>
            <a:r>
              <a:rPr lang="zh-CN" altLang="en-US" dirty="0">
                <a:latin typeface="Times New Roman" panose="02020603050405020304" pitchFamily="18" charset="0"/>
              </a:rPr>
              <a:t>相乘，结果存于</a:t>
            </a:r>
            <a:r>
              <a:rPr lang="en-US" altLang="zh-CN" dirty="0">
                <a:latin typeface="Times New Roman" panose="02020603050405020304" pitchFamily="18" charset="0"/>
              </a:rPr>
              <a:t>C</a:t>
            </a:r>
            <a:r>
              <a:rPr lang="zh-CN" altLang="en-US" dirty="0">
                <a:latin typeface="Times New Roman" panose="02020603050405020304" pitchFamily="18" charset="0"/>
              </a:rPr>
              <a:t>对应行</a:t>
            </a:r>
          </a:p>
          <a:p>
            <a:r>
              <a:rPr lang="en-US" altLang="zh-CN" dirty="0">
                <a:latin typeface="Times New Roman" panose="02020603050405020304" pitchFamily="18" charset="0"/>
              </a:rPr>
              <a:t>34    </a:t>
            </a:r>
            <a:r>
              <a:rPr lang="en-US" altLang="zh-CN" dirty="0" err="1">
                <a:latin typeface="Times New Roman" panose="02020603050405020304" pitchFamily="18" charset="0"/>
              </a:rPr>
              <a:t>Mul_Matrix</a:t>
            </a:r>
            <a:r>
              <a:rPr lang="en-US" altLang="zh-CN" dirty="0">
                <a:latin typeface="Times New Roman" panose="02020603050405020304" pitchFamily="18" charset="0"/>
              </a:rPr>
              <a:t>(</a:t>
            </a:r>
            <a:r>
              <a:rPr lang="en-US" altLang="zh-CN" dirty="0" err="1">
                <a:latin typeface="Times New Roman" panose="02020603050405020304" pitchFamily="18" charset="0"/>
              </a:rPr>
              <a:t>A+lens</a:t>
            </a:r>
            <a:r>
              <a:rPr lang="en-US" altLang="zh-CN" dirty="0">
                <a:latin typeface="Times New Roman" panose="02020603050405020304" pitchFamily="18" charset="0"/>
              </a:rPr>
              <a:t>*DIMS*</a:t>
            </a:r>
            <a:r>
              <a:rPr lang="en-US" altLang="zh-CN" dirty="0" err="1">
                <a:latin typeface="Times New Roman" panose="02020603050405020304" pitchFamily="18" charset="0"/>
              </a:rPr>
              <a:t>world_rank,B,C+lens</a:t>
            </a:r>
            <a:r>
              <a:rPr lang="en-US" altLang="zh-CN" dirty="0">
                <a:latin typeface="Times New Roman" panose="02020603050405020304" pitchFamily="18" charset="0"/>
              </a:rPr>
              <a:t>*DIMS*</a:t>
            </a:r>
            <a:r>
              <a:rPr lang="en-US" altLang="zh-CN" dirty="0" err="1">
                <a:latin typeface="Times New Roman" panose="02020603050405020304" pitchFamily="18" charset="0"/>
              </a:rPr>
              <a:t>world_rank,lens,DIMS,DIMS</a:t>
            </a:r>
            <a:r>
              <a:rPr lang="en-US" altLang="zh-CN" dirty="0">
                <a:latin typeface="Times New Roman" panose="02020603050405020304" pitchFamily="18" charset="0"/>
              </a:rPr>
              <a:t>);</a:t>
            </a:r>
          </a:p>
          <a:p>
            <a:r>
              <a:rPr lang="en-US" altLang="zh-CN" dirty="0">
                <a:latin typeface="Times New Roman" panose="02020603050405020304" pitchFamily="18" charset="0"/>
              </a:rPr>
              <a:t>35    //</a:t>
            </a:r>
            <a:r>
              <a:rPr lang="zh-CN" altLang="en-US" dirty="0">
                <a:latin typeface="Times New Roman" panose="02020603050405020304" pitchFamily="18" charset="0"/>
              </a:rPr>
              <a:t>各进程将自身计算的</a:t>
            </a:r>
            <a:r>
              <a:rPr lang="en-US" altLang="zh-CN" dirty="0">
                <a:latin typeface="Times New Roman" panose="02020603050405020304" pitchFamily="18" charset="0"/>
              </a:rPr>
              <a:t>C</a:t>
            </a:r>
            <a:r>
              <a:rPr lang="zh-CN" altLang="en-US" dirty="0">
                <a:latin typeface="Times New Roman" panose="02020603050405020304" pitchFamily="18" charset="0"/>
              </a:rPr>
              <a:t>广播到其它进程，组合成完整的</a:t>
            </a:r>
            <a:r>
              <a:rPr lang="en-US" altLang="zh-CN" dirty="0">
                <a:latin typeface="Times New Roman" panose="02020603050405020304" pitchFamily="18" charset="0"/>
              </a:rPr>
              <a:t>C</a:t>
            </a:r>
          </a:p>
          <a:p>
            <a:r>
              <a:rPr lang="en-US" altLang="zh-CN" dirty="0">
                <a:latin typeface="Times New Roman" panose="02020603050405020304" pitchFamily="18" charset="0"/>
              </a:rPr>
              <a:t>36    for(</a:t>
            </a:r>
            <a:r>
              <a:rPr lang="en-US" altLang="zh-CN" dirty="0" err="1">
                <a:latin typeface="Times New Roman" panose="02020603050405020304" pitchFamily="18" charset="0"/>
              </a:rPr>
              <a:t>i</a:t>
            </a:r>
            <a:r>
              <a:rPr lang="en-US" altLang="zh-CN" dirty="0">
                <a:latin typeface="Times New Roman" panose="02020603050405020304" pitchFamily="18" charset="0"/>
              </a:rPr>
              <a:t>=0;i&lt;</a:t>
            </a:r>
            <a:r>
              <a:rPr lang="en-US" altLang="zh-CN" dirty="0" err="1">
                <a:latin typeface="Times New Roman" panose="02020603050405020304" pitchFamily="18" charset="0"/>
              </a:rPr>
              <a:t>world_size;i</a:t>
            </a:r>
            <a:r>
              <a:rPr lang="en-US" altLang="zh-CN" dirty="0">
                <a:latin typeface="Times New Roman" panose="02020603050405020304" pitchFamily="18" charset="0"/>
              </a:rPr>
              <a:t>++){</a:t>
            </a:r>
          </a:p>
          <a:p>
            <a:r>
              <a:rPr lang="en-US" altLang="zh-CN" dirty="0">
                <a:latin typeface="Times New Roman" panose="02020603050405020304" pitchFamily="18" charset="0"/>
              </a:rPr>
              <a:t>37        </a:t>
            </a:r>
            <a:r>
              <a:rPr lang="en-US" altLang="zh-CN" dirty="0" err="1">
                <a:latin typeface="Times New Roman" panose="02020603050405020304" pitchFamily="18" charset="0"/>
              </a:rPr>
              <a:t>MPI_Bcast</a:t>
            </a:r>
            <a:r>
              <a:rPr lang="en-US" altLang="zh-CN" dirty="0">
                <a:latin typeface="Times New Roman" panose="02020603050405020304" pitchFamily="18" charset="0"/>
              </a:rPr>
              <a:t>(</a:t>
            </a:r>
            <a:r>
              <a:rPr lang="en-US" altLang="zh-CN" dirty="0" err="1">
                <a:latin typeface="Times New Roman" panose="02020603050405020304" pitchFamily="18" charset="0"/>
              </a:rPr>
              <a:t>C+i</a:t>
            </a:r>
            <a:r>
              <a:rPr lang="en-US" altLang="zh-CN" dirty="0">
                <a:latin typeface="Times New Roman" panose="02020603050405020304" pitchFamily="18" charset="0"/>
              </a:rPr>
              <a:t>*lens*</a:t>
            </a:r>
            <a:r>
              <a:rPr lang="en-US" altLang="zh-CN" dirty="0" err="1">
                <a:latin typeface="Times New Roman" panose="02020603050405020304" pitchFamily="18" charset="0"/>
              </a:rPr>
              <a:t>DIMS,lens</a:t>
            </a:r>
            <a:r>
              <a:rPr lang="en-US" altLang="zh-CN" dirty="0">
                <a:latin typeface="Times New Roman" panose="02020603050405020304" pitchFamily="18" charset="0"/>
              </a:rPr>
              <a:t>*</a:t>
            </a:r>
            <a:r>
              <a:rPr lang="en-US" altLang="zh-CN" dirty="0" err="1">
                <a:latin typeface="Times New Roman" panose="02020603050405020304" pitchFamily="18" charset="0"/>
              </a:rPr>
              <a:t>DIMS,MPI_FLOAT,i,MPI_COMM_WORLD</a:t>
            </a:r>
            <a:r>
              <a:rPr lang="en-US" altLang="zh-CN" dirty="0">
                <a:latin typeface="Times New Roman" panose="02020603050405020304" pitchFamily="18" charset="0"/>
              </a:rPr>
              <a:t>);</a:t>
            </a:r>
          </a:p>
          <a:p>
            <a:r>
              <a:rPr lang="en-US" altLang="zh-CN" dirty="0">
                <a:latin typeface="Times New Roman" panose="02020603050405020304" pitchFamily="18" charset="0"/>
              </a:rPr>
              <a:t>38    }</a:t>
            </a:r>
          </a:p>
          <a:p>
            <a:r>
              <a:rPr lang="en-US" altLang="zh-CN" dirty="0">
                <a:latin typeface="Times New Roman" panose="02020603050405020304" pitchFamily="18" charset="0"/>
              </a:rPr>
              <a:t>39    </a:t>
            </a:r>
            <a:r>
              <a:rPr lang="en-US" altLang="zh-CN" dirty="0" err="1">
                <a:latin typeface="Times New Roman" panose="02020603050405020304" pitchFamily="18" charset="0"/>
              </a:rPr>
              <a:t>end_time</a:t>
            </a:r>
            <a:r>
              <a:rPr lang="en-US" altLang="zh-CN" dirty="0">
                <a:latin typeface="Times New Roman" panose="02020603050405020304" pitchFamily="18" charset="0"/>
              </a:rPr>
              <a:t>=</a:t>
            </a:r>
            <a:r>
              <a:rPr lang="en-US" altLang="zh-CN" dirty="0" err="1">
                <a:latin typeface="Times New Roman" panose="02020603050405020304" pitchFamily="18" charset="0"/>
              </a:rPr>
              <a:t>MPI_Wtime</a:t>
            </a:r>
            <a:r>
              <a:rPr lang="en-US" altLang="zh-CN" dirty="0">
                <a:latin typeface="Times New Roman" panose="02020603050405020304" pitchFamily="18" charset="0"/>
              </a:rPr>
              <a:t>();</a:t>
            </a:r>
          </a:p>
          <a:p>
            <a:r>
              <a:rPr lang="en-US" altLang="zh-CN" dirty="0">
                <a:latin typeface="Times New Roman" panose="02020603050405020304" pitchFamily="18" charset="0"/>
              </a:rPr>
              <a:t>40    </a:t>
            </a:r>
            <a:r>
              <a:rPr lang="en-US" altLang="zh-CN" dirty="0" err="1">
                <a:latin typeface="Times New Roman" panose="02020603050405020304" pitchFamily="18" charset="0"/>
              </a:rPr>
              <a:t>printf</a:t>
            </a:r>
            <a:r>
              <a:rPr lang="en-US" altLang="zh-CN" dirty="0">
                <a:latin typeface="Times New Roman" panose="02020603050405020304" pitchFamily="18" charset="0"/>
              </a:rPr>
              <a:t>("</a:t>
            </a:r>
            <a:r>
              <a:rPr lang="zh-CN" altLang="en-US" dirty="0">
                <a:latin typeface="Times New Roman" panose="02020603050405020304" pitchFamily="18" charset="0"/>
              </a:rPr>
              <a:t>进程</a:t>
            </a:r>
            <a:r>
              <a:rPr lang="en-US" altLang="zh-CN" dirty="0">
                <a:latin typeface="Times New Roman" panose="02020603050405020304" pitchFamily="18" charset="0"/>
              </a:rPr>
              <a:t>%d</a:t>
            </a:r>
            <a:r>
              <a:rPr lang="zh-CN" altLang="en-US" dirty="0">
                <a:latin typeface="Times New Roman" panose="02020603050405020304" pitchFamily="18" charset="0"/>
              </a:rPr>
              <a:t>的运行时间为</a:t>
            </a:r>
            <a:r>
              <a:rPr lang="en-US" altLang="zh-CN" dirty="0">
                <a:latin typeface="Times New Roman" panose="02020603050405020304" pitchFamily="18" charset="0"/>
              </a:rPr>
              <a:t>:%</a:t>
            </a:r>
            <a:r>
              <a:rPr lang="en-US" altLang="zh-CN" dirty="0" err="1">
                <a:latin typeface="Times New Roman" panose="02020603050405020304" pitchFamily="18" charset="0"/>
              </a:rPr>
              <a:t>lf</a:t>
            </a:r>
            <a:r>
              <a:rPr lang="en-US" altLang="zh-CN" dirty="0">
                <a:latin typeface="Times New Roman" panose="02020603050405020304" pitchFamily="18" charset="0"/>
              </a:rPr>
              <a:t>\n",</a:t>
            </a:r>
            <a:r>
              <a:rPr lang="en-US" altLang="zh-CN" dirty="0" err="1">
                <a:latin typeface="Times New Roman" panose="02020603050405020304" pitchFamily="18" charset="0"/>
              </a:rPr>
              <a:t>world_rank</a:t>
            </a:r>
            <a:r>
              <a:rPr lang="en-US" altLang="zh-CN" dirty="0">
                <a:latin typeface="Times New Roman" panose="02020603050405020304" pitchFamily="18" charset="0"/>
              </a:rPr>
              <a:t>,(</a:t>
            </a:r>
            <a:r>
              <a:rPr lang="en-US" altLang="zh-CN" dirty="0" err="1">
                <a:latin typeface="Times New Roman" panose="02020603050405020304" pitchFamily="18" charset="0"/>
              </a:rPr>
              <a:t>end_time-start_time</a:t>
            </a:r>
            <a:r>
              <a:rPr lang="en-US" altLang="zh-CN" dirty="0">
                <a:latin typeface="Times New Roman" panose="02020603050405020304" pitchFamily="18" charset="0"/>
              </a:rPr>
              <a:t>));</a:t>
            </a:r>
          </a:p>
          <a:p>
            <a:r>
              <a:rPr lang="en-US" altLang="zh-CN" dirty="0">
                <a:latin typeface="Times New Roman" panose="02020603050405020304" pitchFamily="18" charset="0"/>
              </a:rPr>
              <a:t>41    free(A);</a:t>
            </a:r>
          </a:p>
          <a:p>
            <a:r>
              <a:rPr lang="en-US" altLang="zh-CN" dirty="0">
                <a:latin typeface="Times New Roman" panose="02020603050405020304" pitchFamily="18" charset="0"/>
              </a:rPr>
              <a:t>42    free(B);</a:t>
            </a:r>
          </a:p>
          <a:p>
            <a:r>
              <a:rPr lang="en-US" altLang="zh-CN" dirty="0">
                <a:latin typeface="Times New Roman" panose="02020603050405020304" pitchFamily="18" charset="0"/>
              </a:rPr>
              <a:t>43    free(C);</a:t>
            </a:r>
          </a:p>
          <a:p>
            <a:r>
              <a:rPr lang="en-US" altLang="zh-CN" dirty="0">
                <a:latin typeface="Times New Roman" panose="02020603050405020304" pitchFamily="18" charset="0"/>
              </a:rPr>
              <a:t>44    </a:t>
            </a:r>
            <a:r>
              <a:rPr lang="en-US" altLang="zh-CN" dirty="0" err="1">
                <a:latin typeface="Times New Roman" panose="02020603050405020304" pitchFamily="18" charset="0"/>
              </a:rPr>
              <a:t>MPI_Finalize</a:t>
            </a:r>
            <a:r>
              <a:rPr lang="en-US" altLang="zh-CN" dirty="0">
                <a:latin typeface="Times New Roman" panose="02020603050405020304" pitchFamily="18" charset="0"/>
              </a:rPr>
              <a:t>();</a:t>
            </a:r>
          </a:p>
          <a:p>
            <a:r>
              <a:rPr lang="en-US" altLang="zh-CN" dirty="0">
                <a:latin typeface="Times New Roman" panose="02020603050405020304" pitchFamily="18" charset="0"/>
              </a:rPr>
              <a:t>45    return 0;</a:t>
            </a:r>
          </a:p>
          <a:p>
            <a:r>
              <a:rPr lang="en-US" altLang="zh-CN" dirty="0">
                <a:latin typeface="Times New Roman" panose="02020603050405020304" pitchFamily="18" charset="0"/>
              </a:rPr>
              <a:t>46}</a:t>
            </a:r>
          </a:p>
        </p:txBody>
      </p:sp>
    </p:spTree>
    <p:extLst>
      <p:ext uri="{BB962C8B-B14F-4D97-AF65-F5344CB8AC3E}">
        <p14:creationId xmlns:p14="http://schemas.microsoft.com/office/powerpoint/2010/main" val="13567548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597763" y="967547"/>
            <a:ext cx="10777054" cy="4092339"/>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数据划分通常对规模较大的数据进行划分，将分解后的数据块聚集或映射到多个处理器上，实现在多个进程上同时执行以加快程序运行速度。</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在保证结果正确的前提下要使数据划分后程序的性能较好就需要使负载尽可能保持均衡。</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以矩阵乘算法为例，基础的并行算法是使用</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号进程将生成的矩阵完整的广播到各个进程，这样可确保结果的正确性但效率不高，所以可以采用数据划分方法让不同的进程去执行矩阵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某个分块和矩阵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某个分块的乘法计算得到结果</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的不同部分，最后将</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的不同部分聚合以得到完整的结果</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，这里常用的矩阵划分方法有三种，分别为按行、按列以及棋盘式划分方法。</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80853647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11.2.1 </a:t>
              </a:r>
              <a:r>
                <a:rPr lang="zh-CN" altLang="en-US" sz="2400" b="1" dirty="0">
                  <a:solidFill>
                    <a:prstClr val="white"/>
                  </a:solidFill>
                  <a:latin typeface="微软雅黑" panose="020B0503020204020204" pitchFamily="34" charset="-122"/>
                  <a:ea typeface="微软雅黑" panose="020B0503020204020204" pitchFamily="34" charset="-122"/>
                  <a:sym typeface="+mn-ea"/>
                </a:rPr>
                <a:t>按行分解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55261" y="767560"/>
            <a:ext cx="10777054" cy="1424942"/>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由于在计算矩阵</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的第</a:t>
            </a:r>
            <a:r>
              <a:rPr lang="en-US" altLang="zh-CN" sz="2000" dirty="0" err="1">
                <a:latin typeface="Times New Roman" panose="02020603050405020304" pitchFamily="18" charset="0"/>
                <a:ea typeface="微软雅黑 Light" panose="020B0502040204020203" charset="-122"/>
              </a:rPr>
              <a:t>i</a:t>
            </a:r>
            <a:r>
              <a:rPr lang="zh-CN" altLang="en-US" sz="2000" dirty="0">
                <a:latin typeface="Times New Roman" panose="02020603050405020304" pitchFamily="18" charset="0"/>
                <a:ea typeface="微软雅黑 Light" panose="020B0502040204020203" charset="-122"/>
              </a:rPr>
              <a:t>行时只需要用到矩阵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的第</a:t>
            </a:r>
            <a:r>
              <a:rPr lang="en-US" altLang="zh-CN" sz="2000" dirty="0" err="1">
                <a:latin typeface="Times New Roman" panose="02020603050405020304" pitchFamily="18" charset="0"/>
                <a:ea typeface="微软雅黑 Light" panose="020B0502040204020203" charset="-122"/>
              </a:rPr>
              <a:t>i</a:t>
            </a:r>
            <a:r>
              <a:rPr lang="zh-CN" altLang="en-US" sz="2000" dirty="0">
                <a:latin typeface="Times New Roman" panose="02020603050405020304" pitchFamily="18" charset="0"/>
                <a:ea typeface="微软雅黑 Light" panose="020B0502040204020203" charset="-122"/>
              </a:rPr>
              <a:t>行以及完整的矩阵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，因此每个进程上存储</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中多余的行会增加很多不必要的通信，可以使用按行划分解的方式，每个进程负责处理矩阵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的若干行与矩阵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相乘，得到结果</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中的若干行，最后合并结果。</a:t>
            </a:r>
            <a:endParaRPr lang="en-US" altLang="zh-CN" sz="2000" dirty="0">
              <a:latin typeface="Times New Roman" panose="02020603050405020304" pitchFamily="18" charset="0"/>
              <a:ea typeface="微软雅黑 Light" panose="020B0502040204020203" charset="-122"/>
            </a:endParaRPr>
          </a:p>
        </p:txBody>
      </p:sp>
      <p:sp>
        <p:nvSpPr>
          <p:cNvPr id="6" name="Rectangle 2">
            <a:extLst>
              <a:ext uri="{FF2B5EF4-FFF2-40B4-BE49-F238E27FC236}">
                <a16:creationId xmlns:a16="http://schemas.microsoft.com/office/drawing/2014/main" id="{27A6565F-67BA-D737-B430-2BA651266440}"/>
              </a:ext>
            </a:extLst>
          </p:cNvPr>
          <p:cNvSpPr>
            <a:spLocks noChangeArrowheads="1"/>
          </p:cNvSpPr>
          <p:nvPr/>
        </p:nvSpPr>
        <p:spPr bwMode="auto">
          <a:xfrm>
            <a:off x="6640497" y="2796465"/>
            <a:ext cx="4953740" cy="239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EAA508D5-F179-3E26-64D3-49E54C251276}"/>
              </a:ext>
            </a:extLst>
          </p:cNvPr>
          <p:cNvGraphicFramePr>
            <a:graphicFrameLocks noChangeAspect="1"/>
          </p:cNvGraphicFramePr>
          <p:nvPr>
            <p:extLst>
              <p:ext uri="{D42A27DB-BD31-4B8C-83A1-F6EECF244321}">
                <p14:modId xmlns:p14="http://schemas.microsoft.com/office/powerpoint/2010/main" val="300248542"/>
              </p:ext>
            </p:extLst>
          </p:nvPr>
        </p:nvGraphicFramePr>
        <p:xfrm>
          <a:off x="2971436" y="2097479"/>
          <a:ext cx="6249128" cy="3910797"/>
        </p:xfrm>
        <a:graphic>
          <a:graphicData uri="http://schemas.openxmlformats.org/presentationml/2006/ole">
            <mc:AlternateContent xmlns:mc="http://schemas.openxmlformats.org/markup-compatibility/2006">
              <mc:Choice xmlns:v="urn:schemas-microsoft-com:vml" Requires="v">
                <p:oleObj name="Visio" r:id="rId3" imgW="4067108" imgH="2543075" progId="Visio.Drawing.15">
                  <p:embed/>
                </p:oleObj>
              </mc:Choice>
              <mc:Fallback>
                <p:oleObj name="Visio" r:id="rId3" imgW="4067108" imgH="2543075" progId="Visio.Drawing.15">
                  <p:embed/>
                  <p:pic>
                    <p:nvPicPr>
                      <p:cNvPr id="7" name="对象 6">
                        <a:extLst>
                          <a:ext uri="{FF2B5EF4-FFF2-40B4-BE49-F238E27FC236}">
                            <a16:creationId xmlns:a16="http://schemas.microsoft.com/office/drawing/2014/main" id="{EAA508D5-F179-3E26-64D3-49E54C2512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436" y="2097479"/>
                        <a:ext cx="6249128" cy="3910797"/>
                      </a:xfrm>
                      <a:prstGeom prst="rect">
                        <a:avLst/>
                      </a:prstGeom>
                      <a:noFill/>
                    </p:spPr>
                  </p:pic>
                </p:oleObj>
              </mc:Fallback>
            </mc:AlternateContent>
          </a:graphicData>
        </a:graphic>
      </p:graphicFrame>
    </p:spTree>
    <p:extLst>
      <p:ext uri="{BB962C8B-B14F-4D97-AF65-F5344CB8AC3E}">
        <p14:creationId xmlns:p14="http://schemas.microsoft.com/office/powerpoint/2010/main" val="364786842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11.2.1 </a:t>
              </a:r>
              <a:r>
                <a:rPr lang="zh-CN" altLang="en-US" sz="2400" b="1" dirty="0">
                  <a:solidFill>
                    <a:prstClr val="white"/>
                  </a:solidFill>
                  <a:latin typeface="微软雅黑" panose="020B0503020204020204" pitchFamily="34" charset="-122"/>
                  <a:ea typeface="微软雅黑" panose="020B0503020204020204" pitchFamily="34" charset="-122"/>
                  <a:sym typeface="+mn-ea"/>
                </a:rPr>
                <a:t>按行分解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179446" y="925801"/>
            <a:ext cx="11836739"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微软雅黑 Light" panose="020B0502040204020203" charset="-122"/>
                <a:ea typeface="微软雅黑 Light" panose="020B0502040204020203" charset="-122"/>
              </a:rPr>
              <a:t>采用按行分解的矩阵乘并行算法的实现流程如下：</a:t>
            </a:r>
            <a:endParaRPr lang="en-US" altLang="zh-CN" sz="2000" dirty="0">
              <a:latin typeface="微软雅黑 Light" panose="020B0502040204020203" charset="-122"/>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0C763E1B-AD2A-A4D9-92FB-0D0079DCA8A6}"/>
              </a:ext>
            </a:extLst>
          </p:cNvPr>
          <p:cNvSpPr txBox="1"/>
          <p:nvPr/>
        </p:nvSpPr>
        <p:spPr>
          <a:xfrm>
            <a:off x="1019031" y="1703985"/>
            <a:ext cx="10879600" cy="3066417"/>
          </a:xfrm>
          <a:prstGeom prst="rect">
            <a:avLst/>
          </a:prstGeom>
          <a:noFill/>
        </p:spPr>
        <p:txBody>
          <a:bodyPr wrap="square" numCol="1" rtlCol="0" anchor="ctr">
            <a:spAutoFit/>
          </a:bodyPr>
          <a:lstStyle/>
          <a:p>
            <a:pPr marL="457200" indent="-457200" algn="just" fontAlgn="auto">
              <a:lnSpc>
                <a:spcPct val="150000"/>
              </a:lnSpc>
              <a:spcBef>
                <a:spcPts val="600"/>
              </a:spcBef>
              <a:spcAft>
                <a:spcPts val="800"/>
              </a:spcAft>
              <a:buFont typeface="+mj-ea"/>
              <a:buAutoNum type="circleNumDbPlain"/>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由</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进程生成矩阵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lc="http://schemas.openxmlformats.org/drawingml/2006/lockedCanva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号进程将矩阵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发送到所有进程。</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lc="http://schemas.openxmlformats.org/drawingml/2006/lockedCanva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号进程依据总进程数与矩阵维数的关系划分任务，分别将</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的对应若干行发送给不同的进程。</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各个进程完成矩阵</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部分行的计算。</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将结果聚合到</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a:t>
            </a:r>
          </a:p>
        </p:txBody>
      </p:sp>
    </p:spTree>
    <p:extLst>
      <p:ext uri="{BB962C8B-B14F-4D97-AF65-F5344CB8AC3E}">
        <p14:creationId xmlns:p14="http://schemas.microsoft.com/office/powerpoint/2010/main" val="152967754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11.2.1 </a:t>
              </a:r>
              <a:r>
                <a:rPr lang="zh-CN" altLang="en-US" sz="2400" b="1" dirty="0">
                  <a:solidFill>
                    <a:prstClr val="white"/>
                  </a:solidFill>
                  <a:latin typeface="微软雅黑" panose="020B0503020204020204" pitchFamily="34" charset="-122"/>
                  <a:ea typeface="微软雅黑" panose="020B0503020204020204" pitchFamily="34" charset="-122"/>
                  <a:sym typeface="+mn-ea"/>
                </a:rPr>
                <a:t>按行分解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55261" y="767560"/>
            <a:ext cx="10777054" cy="1424942"/>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与</a:t>
            </a:r>
            <a:r>
              <a:rPr lang="en-US" altLang="zh-CN" sz="2000" dirty="0" err="1">
                <a:latin typeface="Times New Roman" panose="02020603050405020304" pitchFamily="18" charset="0"/>
                <a:ea typeface="微软雅黑 Light" panose="020B0502040204020203" charset="-122"/>
              </a:rPr>
              <a:t>MPI_Bcast</a:t>
            </a:r>
            <a:r>
              <a:rPr lang="zh-CN" altLang="en-US" sz="2000" dirty="0">
                <a:latin typeface="Times New Roman" panose="02020603050405020304" pitchFamily="18" charset="0"/>
                <a:ea typeface="微软雅黑 Light" panose="020B0502040204020203" charset="-122"/>
              </a:rPr>
              <a:t>类似，</a:t>
            </a:r>
            <a:r>
              <a:rPr lang="en-US" altLang="zh-CN" sz="2000" dirty="0" err="1">
                <a:latin typeface="Times New Roman" panose="02020603050405020304" pitchFamily="18" charset="0"/>
                <a:ea typeface="微软雅黑 Light" panose="020B0502040204020203" charset="-122"/>
              </a:rPr>
              <a:t>MPI_Scatter</a:t>
            </a:r>
            <a:r>
              <a:rPr lang="zh-CN" altLang="en-US" sz="2000" dirty="0">
                <a:latin typeface="Times New Roman" panose="02020603050405020304" pitchFamily="18" charset="0"/>
                <a:ea typeface="微软雅黑 Light" panose="020B0502040204020203" charset="-122"/>
              </a:rPr>
              <a:t>也是一个一对多的通信函数，但是与</a:t>
            </a:r>
            <a:r>
              <a:rPr lang="en-US" altLang="zh-CN" sz="2000" dirty="0" err="1">
                <a:latin typeface="Times New Roman" panose="02020603050405020304" pitchFamily="18" charset="0"/>
                <a:ea typeface="微软雅黑 Light" panose="020B0502040204020203" charset="-122"/>
              </a:rPr>
              <a:t>MPI_Bcast</a:t>
            </a:r>
            <a:r>
              <a:rPr lang="zh-CN" altLang="en-US" sz="2000" dirty="0">
                <a:latin typeface="Times New Roman" panose="02020603050405020304" pitchFamily="18" charset="0"/>
                <a:ea typeface="微软雅黑 Light" panose="020B0502040204020203" charset="-122"/>
              </a:rPr>
              <a:t>的不同之处在于，</a:t>
            </a:r>
            <a:r>
              <a:rPr lang="en-US" altLang="zh-CN" sz="2000" dirty="0" err="1">
                <a:latin typeface="Times New Roman" panose="02020603050405020304" pitchFamily="18" charset="0"/>
                <a:ea typeface="微软雅黑 Light" panose="020B0502040204020203" charset="-122"/>
              </a:rPr>
              <a:t>MPI_Scatter</a:t>
            </a:r>
            <a:r>
              <a:rPr lang="zh-CN" altLang="en-US" sz="2000" dirty="0">
                <a:latin typeface="Times New Roman" panose="02020603050405020304" pitchFamily="18" charset="0"/>
                <a:ea typeface="微软雅黑 Light" panose="020B0502040204020203" charset="-122"/>
              </a:rPr>
              <a:t>的</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号进程向每个进程发送的数据可以是不同的，</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号进程将连续的</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个不同的数据按照进程号大小的顺序依次发送给通信域中的所有进程。</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05E0B2C1-352F-DE47-9508-63B6C14F3C46}"/>
              </a:ext>
            </a:extLst>
          </p:cNvPr>
          <p:cNvSpPr>
            <a:spLocks noChangeArrowheads="1"/>
          </p:cNvSpPr>
          <p:nvPr/>
        </p:nvSpPr>
        <p:spPr bwMode="auto">
          <a:xfrm>
            <a:off x="7494405" y="37247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A0CE06F5-587F-EC87-A046-967FA56DC7AA}"/>
              </a:ext>
            </a:extLst>
          </p:cNvPr>
          <p:cNvGraphicFramePr>
            <a:graphicFrameLocks noChangeAspect="1"/>
          </p:cNvGraphicFramePr>
          <p:nvPr>
            <p:extLst>
              <p:ext uri="{D42A27DB-BD31-4B8C-83A1-F6EECF244321}">
                <p14:modId xmlns:p14="http://schemas.microsoft.com/office/powerpoint/2010/main" val="305367000"/>
              </p:ext>
            </p:extLst>
          </p:nvPr>
        </p:nvGraphicFramePr>
        <p:xfrm>
          <a:off x="2930951" y="2219017"/>
          <a:ext cx="6097041" cy="3849992"/>
        </p:xfrm>
        <a:graphic>
          <a:graphicData uri="http://schemas.openxmlformats.org/presentationml/2006/ole">
            <mc:AlternateContent xmlns:mc="http://schemas.openxmlformats.org/markup-compatibility/2006">
              <mc:Choice xmlns:v="urn:schemas-microsoft-com:vml" Requires="v">
                <p:oleObj name="Visio" r:id="rId3" imgW="4867368" imgH="3162224" progId="Visio.Drawing.15">
                  <p:embed/>
                </p:oleObj>
              </mc:Choice>
              <mc:Fallback>
                <p:oleObj name="Visio" r:id="rId3" imgW="4867368" imgH="3162224" progId="Visio.Drawing.15">
                  <p:embed/>
                  <p:pic>
                    <p:nvPicPr>
                      <p:cNvPr id="12" name="对象 11">
                        <a:extLst>
                          <a:ext uri="{FF2B5EF4-FFF2-40B4-BE49-F238E27FC236}">
                            <a16:creationId xmlns:a16="http://schemas.microsoft.com/office/drawing/2014/main" id="{A0CE06F5-587F-EC87-A046-967FA56DC7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30951" y="2219017"/>
                        <a:ext cx="6097041" cy="3849992"/>
                      </a:xfrm>
                      <a:prstGeom prst="rect">
                        <a:avLst/>
                      </a:prstGeom>
                      <a:noFill/>
                    </p:spPr>
                  </p:pic>
                </p:oleObj>
              </mc:Fallback>
            </mc:AlternateContent>
          </a:graphicData>
        </a:graphic>
      </p:graphicFrame>
    </p:spTree>
    <p:extLst>
      <p:ext uri="{BB962C8B-B14F-4D97-AF65-F5344CB8AC3E}">
        <p14:creationId xmlns:p14="http://schemas.microsoft.com/office/powerpoint/2010/main" val="325389240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11.2.1 </a:t>
              </a:r>
              <a:r>
                <a:rPr lang="zh-CN" altLang="en-US" sz="2400" b="1" dirty="0">
                  <a:solidFill>
                    <a:prstClr val="white"/>
                  </a:solidFill>
                  <a:latin typeface="微软雅黑" panose="020B0503020204020204" pitchFamily="34" charset="-122"/>
                  <a:ea typeface="微软雅黑" panose="020B0503020204020204" pitchFamily="34" charset="-122"/>
                  <a:sym typeface="+mn-ea"/>
                </a:rPr>
                <a:t>按行分解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55261" y="767560"/>
            <a:ext cx="10777054" cy="1424942"/>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此函数的原型如下，其所有参数对根进程来说都是有意义的，而对于子进程来说只需考虑</a:t>
            </a:r>
            <a:r>
              <a:rPr lang="en-US" altLang="zh-CN" sz="2000" dirty="0" err="1">
                <a:latin typeface="Times New Roman" panose="02020603050405020304" pitchFamily="18" charset="0"/>
                <a:ea typeface="微软雅黑 Light" panose="020B0502040204020203" charset="-122"/>
              </a:rPr>
              <a:t>recvbuf</a:t>
            </a:r>
            <a:r>
              <a:rPr lang="zh-CN" altLang="en-US"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recvcount</a:t>
            </a:r>
            <a:r>
              <a:rPr lang="zh-CN" altLang="en-US"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recvtype</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root</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comm</a:t>
            </a:r>
            <a:r>
              <a:rPr lang="zh-CN" altLang="en-US" sz="2000" dirty="0">
                <a:latin typeface="Times New Roman" panose="02020603050405020304" pitchFamily="18" charset="0"/>
                <a:ea typeface="微软雅黑 Light" panose="020B0502040204020203" charset="-122"/>
              </a:rPr>
              <a:t>，参数</a:t>
            </a:r>
            <a:r>
              <a:rPr lang="en-US" altLang="zh-CN" sz="2000" dirty="0">
                <a:latin typeface="Times New Roman" panose="02020603050405020304" pitchFamily="18" charset="0"/>
                <a:ea typeface="微软雅黑 Light" panose="020B0502040204020203" charset="-122"/>
              </a:rPr>
              <a:t>root</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comm</a:t>
            </a:r>
            <a:r>
              <a:rPr lang="zh-CN" altLang="en-US" sz="2000" dirty="0">
                <a:latin typeface="Times New Roman" panose="02020603050405020304" pitchFamily="18" charset="0"/>
                <a:ea typeface="微软雅黑 Light" panose="020B0502040204020203" charset="-122"/>
              </a:rPr>
              <a:t>在所有参与计算的进程中都必须是一致的。</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A5913A58-8103-DDA5-68B0-D44BB68A4E39}"/>
              </a:ext>
            </a:extLst>
          </p:cNvPr>
          <p:cNvSpPr txBox="1"/>
          <p:nvPr/>
        </p:nvSpPr>
        <p:spPr>
          <a:xfrm>
            <a:off x="774985" y="2630675"/>
            <a:ext cx="10534644" cy="2862322"/>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MPI_Scatter</a:t>
            </a:r>
            <a:r>
              <a:rPr lang="en-US" altLang="zh-CN" dirty="0">
                <a:latin typeface="Times New Roman" panose="02020603050405020304" pitchFamily="18" charset="0"/>
              </a:rPr>
              <a:t>(const void *</a:t>
            </a:r>
            <a:r>
              <a:rPr lang="en-US" altLang="zh-CN" dirty="0" err="1">
                <a:latin typeface="Times New Roman" panose="02020603050405020304" pitchFamily="18" charset="0"/>
              </a:rPr>
              <a:t>sendbuf</a:t>
            </a:r>
            <a:r>
              <a:rPr lang="en-US" altLang="zh-CN" dirty="0">
                <a:latin typeface="Times New Roman" panose="02020603050405020304" pitchFamily="18" charset="0"/>
              </a:rPr>
              <a:t>, int </a:t>
            </a:r>
            <a:r>
              <a:rPr lang="en-US" altLang="zh-CN" dirty="0" err="1">
                <a:latin typeface="Times New Roman" panose="02020603050405020304" pitchFamily="18" charset="0"/>
              </a:rPr>
              <a:t>sendcount</a:t>
            </a:r>
            <a:r>
              <a:rPr lang="en-US" altLang="zh-CN" dirty="0">
                <a:latin typeface="Times New Roman" panose="02020603050405020304" pitchFamily="18" charset="0"/>
              </a:rPr>
              <a:t>, </a:t>
            </a:r>
            <a:r>
              <a:rPr lang="en-US" altLang="zh-CN" dirty="0" err="1">
                <a:latin typeface="Times New Roman" panose="02020603050405020304" pitchFamily="18" charset="0"/>
              </a:rPr>
              <a:t>MPI_Datatype</a:t>
            </a:r>
            <a:r>
              <a:rPr lang="en-US" altLang="zh-CN" dirty="0">
                <a:latin typeface="Times New Roman" panose="02020603050405020304" pitchFamily="18" charset="0"/>
              </a:rPr>
              <a:t> </a:t>
            </a:r>
            <a:r>
              <a:rPr lang="en-US" altLang="zh-CN" dirty="0" err="1">
                <a:latin typeface="Times New Roman" panose="02020603050405020304" pitchFamily="18" charset="0"/>
              </a:rPr>
              <a:t>sendtype</a:t>
            </a:r>
            <a:r>
              <a:rPr lang="en-US" altLang="zh-CN" dirty="0">
                <a:latin typeface="Times New Roman" panose="02020603050405020304" pitchFamily="18" charset="0"/>
              </a:rPr>
              <a:t>, void *</a:t>
            </a:r>
            <a:r>
              <a:rPr lang="en-US" altLang="zh-CN" dirty="0" err="1">
                <a:latin typeface="Times New Roman" panose="02020603050405020304" pitchFamily="18" charset="0"/>
              </a:rPr>
              <a:t>recvbuf</a:t>
            </a:r>
            <a:r>
              <a:rPr lang="en-US" altLang="zh-CN" dirty="0">
                <a:latin typeface="Times New Roman" panose="02020603050405020304" pitchFamily="18" charset="0"/>
              </a:rPr>
              <a:t>, int </a:t>
            </a:r>
            <a:r>
              <a:rPr lang="en-US" altLang="zh-CN" dirty="0" err="1">
                <a:latin typeface="Times New Roman" panose="02020603050405020304" pitchFamily="18" charset="0"/>
              </a:rPr>
              <a:t>recvcount</a:t>
            </a:r>
            <a:r>
              <a:rPr lang="en-US" altLang="zh-CN" dirty="0">
                <a:latin typeface="Times New Roman" panose="02020603050405020304" pitchFamily="18" charset="0"/>
              </a:rPr>
              <a:t>, </a:t>
            </a:r>
            <a:r>
              <a:rPr lang="en-US" altLang="zh-CN" dirty="0" err="1">
                <a:latin typeface="Times New Roman" panose="02020603050405020304" pitchFamily="18" charset="0"/>
              </a:rPr>
              <a:t>MPI_Datatype</a:t>
            </a:r>
            <a:r>
              <a:rPr lang="en-US" altLang="zh-CN" dirty="0">
                <a:latin typeface="Times New Roman" panose="02020603050405020304" pitchFamily="18" charset="0"/>
              </a:rPr>
              <a:t> </a:t>
            </a:r>
            <a:r>
              <a:rPr lang="en-US" altLang="zh-CN" dirty="0" err="1">
                <a:latin typeface="Times New Roman" panose="02020603050405020304" pitchFamily="18" charset="0"/>
              </a:rPr>
              <a:t>recvtype</a:t>
            </a:r>
            <a:r>
              <a:rPr lang="en-US" altLang="zh-CN" dirty="0">
                <a:latin typeface="Times New Roman" panose="02020603050405020304" pitchFamily="18" charset="0"/>
              </a:rPr>
              <a:t>, int root, </a:t>
            </a:r>
            <a:r>
              <a:rPr lang="en-US" altLang="zh-CN" dirty="0" err="1">
                <a:latin typeface="Times New Roman" panose="02020603050405020304" pitchFamily="18" charset="0"/>
              </a:rPr>
              <a:t>MPI_Comm</a:t>
            </a:r>
            <a:r>
              <a:rPr lang="en-US" altLang="zh-CN" dirty="0">
                <a:latin typeface="Times New Roman" panose="02020603050405020304" pitchFamily="18" charset="0"/>
              </a:rPr>
              <a:t> comm)</a:t>
            </a:r>
          </a:p>
          <a:p>
            <a:r>
              <a:rPr lang="en-US" altLang="zh-CN" dirty="0" err="1">
                <a:latin typeface="Times New Roman" panose="02020603050405020304" pitchFamily="18" charset="0"/>
              </a:rPr>
              <a:t>sendbuf</a:t>
            </a:r>
            <a:r>
              <a:rPr lang="en-US" altLang="zh-CN" dirty="0">
                <a:latin typeface="Times New Roman" panose="02020603050405020304" pitchFamily="18" charset="0"/>
              </a:rPr>
              <a:t>				</a:t>
            </a:r>
            <a:r>
              <a:rPr lang="zh-CN" altLang="en-US" dirty="0">
                <a:latin typeface="Times New Roman" panose="02020603050405020304" pitchFamily="18" charset="0"/>
              </a:rPr>
              <a:t>发送消息缓冲区的起始地址</a:t>
            </a:r>
          </a:p>
          <a:p>
            <a:r>
              <a:rPr lang="en-US" altLang="zh-CN" dirty="0" err="1">
                <a:latin typeface="Times New Roman" panose="02020603050405020304" pitchFamily="18" charset="0"/>
              </a:rPr>
              <a:t>sendcount</a:t>
            </a:r>
            <a:r>
              <a:rPr lang="en-US" altLang="zh-CN" dirty="0">
                <a:latin typeface="Times New Roman" panose="02020603050405020304" pitchFamily="18" charset="0"/>
              </a:rPr>
              <a:t>			</a:t>
            </a:r>
            <a:r>
              <a:rPr lang="zh-CN" altLang="en-US" dirty="0">
                <a:latin typeface="Times New Roman" panose="02020603050405020304" pitchFamily="18" charset="0"/>
              </a:rPr>
              <a:t>发送给的数据个数</a:t>
            </a:r>
          </a:p>
          <a:p>
            <a:r>
              <a:rPr lang="en-US" altLang="zh-CN" dirty="0" err="1">
                <a:latin typeface="Times New Roman" panose="02020603050405020304" pitchFamily="18" charset="0"/>
              </a:rPr>
              <a:t>sendtype</a:t>
            </a:r>
            <a:r>
              <a:rPr lang="en-US" altLang="zh-CN" dirty="0">
                <a:latin typeface="Times New Roman" panose="02020603050405020304" pitchFamily="18" charset="0"/>
              </a:rPr>
              <a:t>				</a:t>
            </a:r>
            <a:r>
              <a:rPr lang="zh-CN" altLang="en-US" dirty="0">
                <a:latin typeface="Times New Roman" panose="02020603050405020304" pitchFamily="18" charset="0"/>
              </a:rPr>
              <a:t>发送的数据类型</a:t>
            </a:r>
          </a:p>
          <a:p>
            <a:r>
              <a:rPr lang="en-US" altLang="zh-CN" dirty="0" err="1">
                <a:latin typeface="Times New Roman" panose="02020603050405020304" pitchFamily="18" charset="0"/>
              </a:rPr>
              <a:t>recvbuf</a:t>
            </a:r>
            <a:r>
              <a:rPr lang="en-US" altLang="zh-CN" dirty="0">
                <a:latin typeface="Times New Roman" panose="02020603050405020304" pitchFamily="18" charset="0"/>
              </a:rPr>
              <a:t>				</a:t>
            </a:r>
            <a:r>
              <a:rPr lang="zh-CN" altLang="en-US" dirty="0">
                <a:latin typeface="Times New Roman" panose="02020603050405020304" pitchFamily="18" charset="0"/>
              </a:rPr>
              <a:t>接收缓冲区的起始地址</a:t>
            </a:r>
          </a:p>
          <a:p>
            <a:r>
              <a:rPr lang="en-US" altLang="zh-CN" dirty="0" err="1">
                <a:latin typeface="Times New Roman" panose="02020603050405020304" pitchFamily="18" charset="0"/>
              </a:rPr>
              <a:t>recvcount</a:t>
            </a:r>
            <a:r>
              <a:rPr lang="en-US" altLang="zh-CN" dirty="0">
                <a:latin typeface="Times New Roman" panose="02020603050405020304" pitchFamily="18" charset="0"/>
              </a:rPr>
              <a:t>			</a:t>
            </a:r>
            <a:r>
              <a:rPr lang="zh-CN" altLang="en-US" dirty="0">
                <a:latin typeface="Times New Roman" panose="02020603050405020304" pitchFamily="18" charset="0"/>
              </a:rPr>
              <a:t>待接收的元素个数</a:t>
            </a:r>
          </a:p>
          <a:p>
            <a:r>
              <a:rPr lang="en-US" altLang="zh-CN" dirty="0" err="1">
                <a:latin typeface="Times New Roman" panose="02020603050405020304" pitchFamily="18" charset="0"/>
              </a:rPr>
              <a:t>recvtype</a:t>
            </a:r>
            <a:r>
              <a:rPr lang="en-US" altLang="zh-CN" dirty="0">
                <a:latin typeface="Times New Roman" panose="02020603050405020304" pitchFamily="18" charset="0"/>
              </a:rPr>
              <a:t>				</a:t>
            </a:r>
            <a:r>
              <a:rPr lang="zh-CN" altLang="en-US" dirty="0">
                <a:latin typeface="Times New Roman" panose="02020603050405020304" pitchFamily="18" charset="0"/>
              </a:rPr>
              <a:t>接收类型</a:t>
            </a:r>
          </a:p>
          <a:p>
            <a:r>
              <a:rPr lang="en-US" altLang="zh-CN" dirty="0">
                <a:latin typeface="Times New Roman" panose="02020603050405020304" pitchFamily="18" charset="0"/>
              </a:rPr>
              <a:t>root				</a:t>
            </a:r>
            <a:r>
              <a:rPr lang="zh-CN" altLang="en-US" dirty="0">
                <a:latin typeface="Times New Roman" panose="02020603050405020304" pitchFamily="18" charset="0"/>
              </a:rPr>
              <a:t>数据发送进程的序列号</a:t>
            </a:r>
          </a:p>
          <a:p>
            <a:r>
              <a:rPr lang="en-US" altLang="zh-CN" dirty="0">
                <a:latin typeface="Times New Roman" panose="02020603050405020304" pitchFamily="18" charset="0"/>
              </a:rPr>
              <a:t>comm				</a:t>
            </a:r>
            <a:r>
              <a:rPr lang="zh-CN" altLang="en-US" dirty="0">
                <a:latin typeface="Times New Roman" panose="02020603050405020304" pitchFamily="18" charset="0"/>
              </a:rPr>
              <a:t>通信域</a:t>
            </a:r>
          </a:p>
        </p:txBody>
      </p:sp>
      <p:sp>
        <p:nvSpPr>
          <p:cNvPr id="11" name="Rectangle 2">
            <a:extLst>
              <a:ext uri="{FF2B5EF4-FFF2-40B4-BE49-F238E27FC236}">
                <a16:creationId xmlns:a16="http://schemas.microsoft.com/office/drawing/2014/main" id="{05E0B2C1-352F-DE47-9508-63B6C14F3C46}"/>
              </a:ext>
            </a:extLst>
          </p:cNvPr>
          <p:cNvSpPr>
            <a:spLocks noChangeArrowheads="1"/>
          </p:cNvSpPr>
          <p:nvPr/>
        </p:nvSpPr>
        <p:spPr bwMode="auto">
          <a:xfrm>
            <a:off x="7494405" y="37247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9348155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11.2.1 </a:t>
              </a:r>
              <a:r>
                <a:rPr lang="zh-CN" altLang="en-US" sz="2400" b="1" dirty="0">
                  <a:solidFill>
                    <a:prstClr val="white"/>
                  </a:solidFill>
                  <a:latin typeface="微软雅黑" panose="020B0503020204020204" pitchFamily="34" charset="-122"/>
                  <a:ea typeface="微软雅黑" panose="020B0503020204020204" pitchFamily="34" charset="-122"/>
                  <a:sym typeface="+mn-ea"/>
                </a:rPr>
                <a:t>按行分解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55261" y="767560"/>
            <a:ext cx="10777054" cy="1424942"/>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和</a:t>
            </a:r>
            <a:r>
              <a:rPr lang="en-US" altLang="zh-CN" sz="2000" dirty="0" err="1">
                <a:latin typeface="Times New Roman" panose="02020603050405020304" pitchFamily="18" charset="0"/>
                <a:ea typeface="微软雅黑 Light" panose="020B0502040204020203" charset="-122"/>
              </a:rPr>
              <a:t>MPI_Scatter</a:t>
            </a:r>
            <a:r>
              <a:rPr lang="zh-CN" altLang="en-US" sz="2000" dirty="0">
                <a:latin typeface="Times New Roman" panose="02020603050405020304" pitchFamily="18" charset="0"/>
                <a:ea typeface="微软雅黑 Light" panose="020B0502040204020203" charset="-122"/>
              </a:rPr>
              <a:t>相反，</a:t>
            </a:r>
            <a:r>
              <a:rPr lang="en-US" altLang="zh-CN" sz="2000" dirty="0" err="1">
                <a:latin typeface="Times New Roman" panose="02020603050405020304" pitchFamily="18" charset="0"/>
                <a:ea typeface="微软雅黑 Light" panose="020B0502040204020203" charset="-122"/>
              </a:rPr>
              <a:t>MPI_Gather</a:t>
            </a:r>
            <a:r>
              <a:rPr lang="zh-CN" altLang="en-US" sz="2000" dirty="0">
                <a:latin typeface="Times New Roman" panose="02020603050405020304" pitchFamily="18" charset="0"/>
                <a:ea typeface="微软雅黑 Light" panose="020B0502040204020203" charset="-122"/>
              </a:rPr>
              <a:t>是一个典型的用于多对一通信的函数。每个进程都会将一个相同大小的数据块发送给根进程，这些数据到达根进程后，会按照进程号的大小排序存储到接收缓冲区，因此根进程需要开辟出一块足以容纳所有进程发送数据的空间。</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05E0B2C1-352F-DE47-9508-63B6C14F3C46}"/>
              </a:ext>
            </a:extLst>
          </p:cNvPr>
          <p:cNvSpPr>
            <a:spLocks noChangeArrowheads="1"/>
          </p:cNvSpPr>
          <p:nvPr/>
        </p:nvSpPr>
        <p:spPr bwMode="auto">
          <a:xfrm>
            <a:off x="7494405" y="37247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78A0BEB4-CB1C-FBB4-1AB3-95C509831613}"/>
              </a:ext>
            </a:extLst>
          </p:cNvPr>
          <p:cNvSpPr>
            <a:spLocks noChangeArrowheads="1"/>
          </p:cNvSpPr>
          <p:nvPr/>
        </p:nvSpPr>
        <p:spPr bwMode="auto">
          <a:xfrm>
            <a:off x="3075830" y="2192502"/>
            <a:ext cx="15737278" cy="5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a:extLst>
              <a:ext uri="{FF2B5EF4-FFF2-40B4-BE49-F238E27FC236}">
                <a16:creationId xmlns:a16="http://schemas.microsoft.com/office/drawing/2014/main" id="{B54E1D31-CDB3-4E5C-5520-0DDAEA45F1D8}"/>
              </a:ext>
            </a:extLst>
          </p:cNvPr>
          <p:cNvGraphicFramePr>
            <a:graphicFrameLocks noChangeAspect="1"/>
          </p:cNvGraphicFramePr>
          <p:nvPr>
            <p:extLst>
              <p:ext uri="{D42A27DB-BD31-4B8C-83A1-F6EECF244321}">
                <p14:modId xmlns:p14="http://schemas.microsoft.com/office/powerpoint/2010/main" val="1020049851"/>
              </p:ext>
            </p:extLst>
          </p:nvPr>
        </p:nvGraphicFramePr>
        <p:xfrm>
          <a:off x="3075830" y="2192502"/>
          <a:ext cx="6040340" cy="3906688"/>
        </p:xfrm>
        <a:graphic>
          <a:graphicData uri="http://schemas.openxmlformats.org/presentationml/2006/ole">
            <mc:AlternateContent xmlns:mc="http://schemas.openxmlformats.org/markup-compatibility/2006">
              <mc:Choice xmlns:v="urn:schemas-microsoft-com:vml" Requires="v">
                <p:oleObj name="Visio" r:id="rId3" imgW="4914794" imgH="3169669" progId="Visio.Drawing.15">
                  <p:embed/>
                </p:oleObj>
              </mc:Choice>
              <mc:Fallback>
                <p:oleObj name="Visio" r:id="rId3" imgW="4914794" imgH="3169669" progId="Visio.Drawing.15">
                  <p:embed/>
                  <p:pic>
                    <p:nvPicPr>
                      <p:cNvPr id="7" name="对象 6">
                        <a:extLst>
                          <a:ext uri="{FF2B5EF4-FFF2-40B4-BE49-F238E27FC236}">
                            <a16:creationId xmlns:a16="http://schemas.microsoft.com/office/drawing/2014/main" id="{B54E1D31-CDB3-4E5C-5520-0DDAEA45F1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5830" y="2192502"/>
                        <a:ext cx="6040340" cy="3906688"/>
                      </a:xfrm>
                      <a:prstGeom prst="rect">
                        <a:avLst/>
                      </a:prstGeom>
                      <a:noFill/>
                    </p:spPr>
                  </p:pic>
                </p:oleObj>
              </mc:Fallback>
            </mc:AlternateContent>
          </a:graphicData>
        </a:graphic>
      </p:graphicFrame>
    </p:spTree>
    <p:extLst>
      <p:ext uri="{BB962C8B-B14F-4D97-AF65-F5344CB8AC3E}">
        <p14:creationId xmlns:p14="http://schemas.microsoft.com/office/powerpoint/2010/main" val="282764976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11.2.1 </a:t>
              </a:r>
              <a:r>
                <a:rPr lang="zh-CN" altLang="en-US" sz="2400" b="1" dirty="0">
                  <a:solidFill>
                    <a:prstClr val="white"/>
                  </a:solidFill>
                  <a:latin typeface="微软雅黑" panose="020B0503020204020204" pitchFamily="34" charset="-122"/>
                  <a:ea typeface="微软雅黑" panose="020B0503020204020204" pitchFamily="34" charset="-122"/>
                  <a:sym typeface="+mn-ea"/>
                </a:rPr>
                <a:t>按行分解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81387" y="1021488"/>
            <a:ext cx="10777054" cy="1424942"/>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此函数的原型如下，参数</a:t>
            </a:r>
            <a:r>
              <a:rPr lang="en-US" altLang="zh-CN" sz="2000" dirty="0" err="1">
                <a:latin typeface="Times New Roman" panose="02020603050405020304" pitchFamily="18" charset="0"/>
                <a:ea typeface="微软雅黑 Light" panose="020B0502040204020203" charset="-122"/>
              </a:rPr>
              <a:t>recvcount</a:t>
            </a:r>
            <a:r>
              <a:rPr lang="zh-CN" altLang="en-US" sz="2000" dirty="0">
                <a:latin typeface="Times New Roman" panose="02020603050405020304" pitchFamily="18" charset="0"/>
                <a:ea typeface="微软雅黑 Light" panose="020B0502040204020203" charset="-122"/>
              </a:rPr>
              <a:t>是指根进程接收每个进程发来的数据大小，此调用中的所有参数对根进程来说都是有意义的，而对于其它子进程只需考虑</a:t>
            </a:r>
            <a:r>
              <a:rPr lang="en-US" altLang="zh-CN" sz="2000" dirty="0" err="1">
                <a:latin typeface="Times New Roman" panose="02020603050405020304" pitchFamily="18" charset="0"/>
                <a:ea typeface="微软雅黑 Light" panose="020B0502040204020203" charset="-122"/>
              </a:rPr>
              <a:t>sendbuf</a:t>
            </a:r>
            <a:r>
              <a:rPr lang="zh-CN" altLang="en-US"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sendcount</a:t>
            </a:r>
            <a:r>
              <a:rPr lang="zh-CN" altLang="en-US"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sendtype</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root</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comm</a:t>
            </a:r>
            <a:r>
              <a:rPr lang="zh-CN" altLang="en-US" sz="2000" dirty="0">
                <a:latin typeface="Times New Roman" panose="02020603050405020304" pitchFamily="18" charset="0"/>
                <a:ea typeface="微软雅黑 Light" panose="020B0502040204020203" charset="-122"/>
              </a:rPr>
              <a:t>，其它的参数虽然没有意义但是却不能省略，</a:t>
            </a:r>
            <a:r>
              <a:rPr lang="en-US" altLang="zh-CN" sz="2000" dirty="0">
                <a:latin typeface="Times New Roman" panose="02020603050405020304" pitchFamily="18" charset="0"/>
                <a:ea typeface="微软雅黑 Light" panose="020B0502040204020203" charset="-122"/>
              </a:rPr>
              <a:t>root</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comm</a:t>
            </a:r>
            <a:r>
              <a:rPr lang="zh-CN" altLang="en-US" sz="2000" dirty="0">
                <a:latin typeface="Times New Roman" panose="02020603050405020304" pitchFamily="18" charset="0"/>
                <a:ea typeface="微软雅黑 Light" panose="020B0502040204020203" charset="-122"/>
              </a:rPr>
              <a:t>在所有进程中都必须是一致的。</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Rectangle 2">
            <a:extLst>
              <a:ext uri="{FF2B5EF4-FFF2-40B4-BE49-F238E27FC236}">
                <a16:creationId xmlns:a16="http://schemas.microsoft.com/office/drawing/2014/main" id="{05E0B2C1-352F-DE47-9508-63B6C14F3C46}"/>
              </a:ext>
            </a:extLst>
          </p:cNvPr>
          <p:cNvSpPr>
            <a:spLocks noChangeArrowheads="1"/>
          </p:cNvSpPr>
          <p:nvPr/>
        </p:nvSpPr>
        <p:spPr bwMode="auto">
          <a:xfrm>
            <a:off x="7494405" y="372472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78A0BEB4-CB1C-FBB4-1AB3-95C509831613}"/>
              </a:ext>
            </a:extLst>
          </p:cNvPr>
          <p:cNvSpPr>
            <a:spLocks noChangeArrowheads="1"/>
          </p:cNvSpPr>
          <p:nvPr/>
        </p:nvSpPr>
        <p:spPr bwMode="auto">
          <a:xfrm>
            <a:off x="3075830" y="2192502"/>
            <a:ext cx="15737278" cy="57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6C1ECFA9-32D7-969A-38E0-21943319855F}"/>
              </a:ext>
            </a:extLst>
          </p:cNvPr>
          <p:cNvSpPr txBox="1"/>
          <p:nvPr/>
        </p:nvSpPr>
        <p:spPr>
          <a:xfrm>
            <a:off x="849629" y="3133271"/>
            <a:ext cx="10384427" cy="2862322"/>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MPI_Gather</a:t>
            </a:r>
            <a:r>
              <a:rPr lang="en-US" altLang="zh-CN" dirty="0">
                <a:latin typeface="Times New Roman" panose="02020603050405020304" pitchFamily="18" charset="0"/>
              </a:rPr>
              <a:t>(const void *</a:t>
            </a:r>
            <a:r>
              <a:rPr lang="en-US" altLang="zh-CN" dirty="0" err="1">
                <a:latin typeface="Times New Roman" panose="02020603050405020304" pitchFamily="18" charset="0"/>
              </a:rPr>
              <a:t>sendbuf</a:t>
            </a:r>
            <a:r>
              <a:rPr lang="en-US" altLang="zh-CN" dirty="0">
                <a:latin typeface="Times New Roman" panose="02020603050405020304" pitchFamily="18" charset="0"/>
              </a:rPr>
              <a:t>, int </a:t>
            </a:r>
            <a:r>
              <a:rPr lang="en-US" altLang="zh-CN" dirty="0" err="1">
                <a:latin typeface="Times New Roman" panose="02020603050405020304" pitchFamily="18" charset="0"/>
              </a:rPr>
              <a:t>sendcount</a:t>
            </a:r>
            <a:r>
              <a:rPr lang="en-US" altLang="zh-CN" dirty="0">
                <a:latin typeface="Times New Roman" panose="02020603050405020304" pitchFamily="18" charset="0"/>
              </a:rPr>
              <a:t>, </a:t>
            </a:r>
            <a:r>
              <a:rPr lang="en-US" altLang="zh-CN" dirty="0" err="1">
                <a:latin typeface="Times New Roman" panose="02020603050405020304" pitchFamily="18" charset="0"/>
              </a:rPr>
              <a:t>MPI_Datatype</a:t>
            </a:r>
            <a:r>
              <a:rPr lang="en-US" altLang="zh-CN" dirty="0">
                <a:latin typeface="Times New Roman" panose="02020603050405020304" pitchFamily="18" charset="0"/>
              </a:rPr>
              <a:t> </a:t>
            </a:r>
            <a:r>
              <a:rPr lang="en-US" altLang="zh-CN" dirty="0" err="1">
                <a:latin typeface="Times New Roman" panose="02020603050405020304" pitchFamily="18" charset="0"/>
              </a:rPr>
              <a:t>sendtype</a:t>
            </a:r>
            <a:r>
              <a:rPr lang="en-US" altLang="zh-CN" dirty="0">
                <a:latin typeface="Times New Roman" panose="02020603050405020304" pitchFamily="18" charset="0"/>
              </a:rPr>
              <a:t>,  void *</a:t>
            </a:r>
            <a:r>
              <a:rPr lang="en-US" altLang="zh-CN" dirty="0" err="1">
                <a:latin typeface="Times New Roman" panose="02020603050405020304" pitchFamily="18" charset="0"/>
              </a:rPr>
              <a:t>recvbuf</a:t>
            </a:r>
            <a:r>
              <a:rPr lang="en-US" altLang="zh-CN" dirty="0">
                <a:latin typeface="Times New Roman" panose="02020603050405020304" pitchFamily="18" charset="0"/>
              </a:rPr>
              <a:t>, int </a:t>
            </a:r>
            <a:r>
              <a:rPr lang="en-US" altLang="zh-CN" dirty="0" err="1">
                <a:latin typeface="Times New Roman" panose="02020603050405020304" pitchFamily="18" charset="0"/>
              </a:rPr>
              <a:t>recvcount</a:t>
            </a:r>
            <a:r>
              <a:rPr lang="en-US" altLang="zh-CN" dirty="0">
                <a:latin typeface="Times New Roman" panose="02020603050405020304" pitchFamily="18" charset="0"/>
              </a:rPr>
              <a:t>, </a:t>
            </a:r>
            <a:r>
              <a:rPr lang="en-US" altLang="zh-CN" dirty="0" err="1">
                <a:latin typeface="Times New Roman" panose="02020603050405020304" pitchFamily="18" charset="0"/>
              </a:rPr>
              <a:t>MPI_Datatype</a:t>
            </a:r>
            <a:r>
              <a:rPr lang="en-US" altLang="zh-CN" dirty="0">
                <a:latin typeface="Times New Roman" panose="02020603050405020304" pitchFamily="18" charset="0"/>
              </a:rPr>
              <a:t> </a:t>
            </a:r>
            <a:r>
              <a:rPr lang="en-US" altLang="zh-CN" dirty="0" err="1">
                <a:latin typeface="Times New Roman" panose="02020603050405020304" pitchFamily="18" charset="0"/>
              </a:rPr>
              <a:t>recvtype,int</a:t>
            </a:r>
            <a:r>
              <a:rPr lang="en-US" altLang="zh-CN" dirty="0">
                <a:latin typeface="Times New Roman" panose="02020603050405020304" pitchFamily="18" charset="0"/>
              </a:rPr>
              <a:t> root, </a:t>
            </a:r>
            <a:r>
              <a:rPr lang="en-US" altLang="zh-CN" dirty="0" err="1">
                <a:latin typeface="Times New Roman" panose="02020603050405020304" pitchFamily="18" charset="0"/>
              </a:rPr>
              <a:t>MPI_Comm</a:t>
            </a:r>
            <a:r>
              <a:rPr lang="en-US" altLang="zh-CN" dirty="0">
                <a:latin typeface="Times New Roman" panose="02020603050405020304" pitchFamily="18" charset="0"/>
              </a:rPr>
              <a:t> comm)</a:t>
            </a:r>
          </a:p>
          <a:p>
            <a:r>
              <a:rPr lang="en-US" altLang="zh-CN" dirty="0" err="1">
                <a:latin typeface="Times New Roman" panose="02020603050405020304" pitchFamily="18" charset="0"/>
              </a:rPr>
              <a:t>sendbuf</a:t>
            </a:r>
            <a:r>
              <a:rPr lang="en-US" altLang="zh-CN" dirty="0">
                <a:latin typeface="Times New Roman" panose="02020603050405020304" pitchFamily="18" charset="0"/>
              </a:rPr>
              <a:t>				</a:t>
            </a:r>
            <a:r>
              <a:rPr lang="zh-CN" altLang="en-US" dirty="0">
                <a:latin typeface="Times New Roman" panose="02020603050405020304" pitchFamily="18" charset="0"/>
              </a:rPr>
              <a:t>发送缓冲区的起始地址</a:t>
            </a:r>
          </a:p>
          <a:p>
            <a:r>
              <a:rPr lang="en-US" altLang="zh-CN" dirty="0" err="1">
                <a:latin typeface="Times New Roman" panose="02020603050405020304" pitchFamily="18" charset="0"/>
              </a:rPr>
              <a:t>sendcount</a:t>
            </a:r>
            <a:r>
              <a:rPr lang="en-US" altLang="zh-CN" dirty="0">
                <a:latin typeface="Times New Roman" panose="02020603050405020304" pitchFamily="18" charset="0"/>
              </a:rPr>
              <a:t>			</a:t>
            </a:r>
            <a:r>
              <a:rPr lang="zh-CN" altLang="en-US" dirty="0">
                <a:latin typeface="Times New Roman" panose="02020603050405020304" pitchFamily="18" charset="0"/>
              </a:rPr>
              <a:t>每个进程发送的数据个数</a:t>
            </a:r>
          </a:p>
          <a:p>
            <a:r>
              <a:rPr lang="en-US" altLang="zh-CN" dirty="0" err="1">
                <a:latin typeface="Times New Roman" panose="02020603050405020304" pitchFamily="18" charset="0"/>
              </a:rPr>
              <a:t>sendtype</a:t>
            </a:r>
            <a:r>
              <a:rPr lang="en-US" altLang="zh-CN" dirty="0">
                <a:latin typeface="Times New Roman" panose="02020603050405020304" pitchFamily="18" charset="0"/>
              </a:rPr>
              <a:t>				</a:t>
            </a:r>
            <a:r>
              <a:rPr lang="zh-CN" altLang="en-US" dirty="0">
                <a:latin typeface="Times New Roman" panose="02020603050405020304" pitchFamily="18" charset="0"/>
              </a:rPr>
              <a:t>发送的数据类型</a:t>
            </a:r>
          </a:p>
          <a:p>
            <a:r>
              <a:rPr lang="en-US" altLang="zh-CN" dirty="0" err="1">
                <a:latin typeface="Times New Roman" panose="02020603050405020304" pitchFamily="18" charset="0"/>
              </a:rPr>
              <a:t>recvbuf</a:t>
            </a:r>
            <a:r>
              <a:rPr lang="en-US" altLang="zh-CN" dirty="0">
                <a:latin typeface="Times New Roman" panose="02020603050405020304" pitchFamily="18" charset="0"/>
              </a:rPr>
              <a:t>				</a:t>
            </a:r>
            <a:r>
              <a:rPr lang="zh-CN" altLang="en-US" dirty="0">
                <a:latin typeface="Times New Roman" panose="02020603050405020304" pitchFamily="18" charset="0"/>
              </a:rPr>
              <a:t>接收缓冲区的起始地址</a:t>
            </a:r>
          </a:p>
          <a:p>
            <a:r>
              <a:rPr lang="en-US" altLang="zh-CN" dirty="0" err="1">
                <a:latin typeface="Times New Roman" panose="02020603050405020304" pitchFamily="18" charset="0"/>
              </a:rPr>
              <a:t>recvcount</a:t>
            </a:r>
            <a:r>
              <a:rPr lang="en-US" altLang="zh-CN" dirty="0">
                <a:latin typeface="Times New Roman" panose="02020603050405020304" pitchFamily="18" charset="0"/>
              </a:rPr>
              <a:t>				</a:t>
            </a:r>
            <a:r>
              <a:rPr lang="zh-CN" altLang="en-US" dirty="0">
                <a:latin typeface="Times New Roman" panose="02020603050405020304" pitchFamily="18" charset="0"/>
              </a:rPr>
              <a:t>从每个进程接收到的数据个数</a:t>
            </a:r>
          </a:p>
          <a:p>
            <a:r>
              <a:rPr lang="en-US" altLang="zh-CN" dirty="0" err="1">
                <a:latin typeface="Times New Roman" panose="02020603050405020304" pitchFamily="18" charset="0"/>
              </a:rPr>
              <a:t>recvtype</a:t>
            </a:r>
            <a:r>
              <a:rPr lang="en-US" altLang="zh-CN" dirty="0">
                <a:latin typeface="Times New Roman" panose="02020603050405020304" pitchFamily="18" charset="0"/>
              </a:rPr>
              <a:t>				</a:t>
            </a:r>
            <a:r>
              <a:rPr lang="zh-CN" altLang="en-US" dirty="0">
                <a:latin typeface="Times New Roman" panose="02020603050405020304" pitchFamily="18" charset="0"/>
              </a:rPr>
              <a:t>接收的数据类型</a:t>
            </a:r>
          </a:p>
          <a:p>
            <a:r>
              <a:rPr lang="en-US" altLang="zh-CN" dirty="0">
                <a:latin typeface="Times New Roman" panose="02020603050405020304" pitchFamily="18" charset="0"/>
              </a:rPr>
              <a:t>root					</a:t>
            </a:r>
            <a:r>
              <a:rPr lang="zh-CN" altLang="en-US" dirty="0">
                <a:latin typeface="Times New Roman" panose="02020603050405020304" pitchFamily="18" charset="0"/>
              </a:rPr>
              <a:t>接收进程的进程号</a:t>
            </a:r>
          </a:p>
          <a:p>
            <a:r>
              <a:rPr lang="en-US" altLang="zh-CN" dirty="0">
                <a:latin typeface="Times New Roman" panose="02020603050405020304" pitchFamily="18" charset="0"/>
              </a:rPr>
              <a:t>comm				</a:t>
            </a:r>
            <a:r>
              <a:rPr lang="zh-CN" altLang="en-US" dirty="0">
                <a:latin typeface="Times New Roman" panose="02020603050405020304" pitchFamily="18" charset="0"/>
              </a:rPr>
              <a:t>通信域 </a:t>
            </a:r>
          </a:p>
        </p:txBody>
      </p:sp>
    </p:spTree>
    <p:extLst>
      <p:ext uri="{BB962C8B-B14F-4D97-AF65-F5344CB8AC3E}">
        <p14:creationId xmlns:p14="http://schemas.microsoft.com/office/powerpoint/2010/main" val="123936214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11.2.2 </a:t>
              </a:r>
              <a:r>
                <a:rPr lang="zh-CN" altLang="en-US" sz="2400" b="1" dirty="0">
                  <a:solidFill>
                    <a:prstClr val="white"/>
                  </a:solidFill>
                  <a:latin typeface="微软雅黑" panose="020B0503020204020204" pitchFamily="34" charset="-122"/>
                  <a:ea typeface="微软雅黑" panose="020B0503020204020204" pitchFamily="34" charset="-122"/>
                  <a:sym typeface="+mn-ea"/>
                </a:rPr>
                <a:t>按列分解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55261" y="940669"/>
            <a:ext cx="11836739" cy="1424942"/>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按行分解矩阵乘原理是通过降低矩阵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在每个进程中的存储空间降低了通信消耗以及内存的使用，但没有对</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矩阵进行处理，使用按列分解方法可以同时降低</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矩阵内存开销，即将</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矩阵和</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矩阵按照行分解的方法进行划分，每个进程负责处理矩阵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的若干列与矩阵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的若干行相乘，以得到结果</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中的一部分，最后将各个进程的计算结果进行归约操作得到完整的结果矩阵</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a:t>
            </a:r>
            <a:endParaRPr lang="en-US" altLang="zh-CN" sz="2000" dirty="0">
              <a:latin typeface="Times New Roman" panose="02020603050405020304" pitchFamily="18" charset="0"/>
              <a:ea typeface="微软雅黑 Light" panose="020B0502040204020203" charset="-122"/>
            </a:endParaRPr>
          </a:p>
        </p:txBody>
      </p:sp>
      <p:sp>
        <p:nvSpPr>
          <p:cNvPr id="6" name="Rectangle 2">
            <a:extLst>
              <a:ext uri="{FF2B5EF4-FFF2-40B4-BE49-F238E27FC236}">
                <a16:creationId xmlns:a16="http://schemas.microsoft.com/office/drawing/2014/main" id="{27A6565F-67BA-D737-B430-2BA651266440}"/>
              </a:ext>
            </a:extLst>
          </p:cNvPr>
          <p:cNvSpPr>
            <a:spLocks noChangeArrowheads="1"/>
          </p:cNvSpPr>
          <p:nvPr/>
        </p:nvSpPr>
        <p:spPr bwMode="auto">
          <a:xfrm>
            <a:off x="6640497" y="2796465"/>
            <a:ext cx="4953740" cy="2396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 name="对象 9">
            <a:extLst>
              <a:ext uri="{FF2B5EF4-FFF2-40B4-BE49-F238E27FC236}">
                <a16:creationId xmlns:a16="http://schemas.microsoft.com/office/drawing/2014/main" id="{83957C71-51A1-5295-B1F9-0BBF9DA92A05}"/>
              </a:ext>
            </a:extLst>
          </p:cNvPr>
          <p:cNvGraphicFramePr>
            <a:graphicFrameLocks noChangeAspect="1"/>
          </p:cNvGraphicFramePr>
          <p:nvPr>
            <p:extLst>
              <p:ext uri="{D42A27DB-BD31-4B8C-83A1-F6EECF244321}">
                <p14:modId xmlns:p14="http://schemas.microsoft.com/office/powerpoint/2010/main" val="1538710939"/>
              </p:ext>
            </p:extLst>
          </p:nvPr>
        </p:nvGraphicFramePr>
        <p:xfrm>
          <a:off x="4502059" y="2565235"/>
          <a:ext cx="3867150" cy="3833813"/>
        </p:xfrm>
        <a:graphic>
          <a:graphicData uri="http://schemas.openxmlformats.org/presentationml/2006/ole">
            <mc:AlternateContent xmlns:mc="http://schemas.openxmlformats.org/markup-compatibility/2006">
              <mc:Choice xmlns:v="urn:schemas-microsoft-com:vml" Requires="v">
                <p:oleObj name="Visio" r:id="rId3" imgW="4410168" imgH="4352773" progId="Visio.Drawing.15">
                  <p:embed/>
                </p:oleObj>
              </mc:Choice>
              <mc:Fallback>
                <p:oleObj name="Visio" r:id="rId3" imgW="4410168" imgH="4352773" progId="Visio.Drawing.15">
                  <p:embed/>
                  <p:pic>
                    <p:nvPicPr>
                      <p:cNvPr id="10" name="对象 9">
                        <a:extLst>
                          <a:ext uri="{FF2B5EF4-FFF2-40B4-BE49-F238E27FC236}">
                            <a16:creationId xmlns:a16="http://schemas.microsoft.com/office/drawing/2014/main" id="{83957C71-51A1-5295-B1F9-0BBF9DA92A0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2059" y="2565235"/>
                        <a:ext cx="3867150" cy="3833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540737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Group 4"/>
          <p:cNvGrpSpPr/>
          <p:nvPr/>
        </p:nvGrpSpPr>
        <p:grpSpPr bwMode="auto">
          <a:xfrm>
            <a:off x="3890740" y="402498"/>
            <a:ext cx="6911975" cy="1004888"/>
            <a:chOff x="0" y="0"/>
            <a:chExt cx="4354" cy="633"/>
          </a:xfrm>
        </p:grpSpPr>
        <p:sp>
          <p:nvSpPr>
            <p:cNvPr id="40"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1"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2"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3"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11" name="矩形 10"/>
          <p:cNvSpPr/>
          <p:nvPr/>
        </p:nvSpPr>
        <p:spPr>
          <a:xfrm>
            <a:off x="6978785" y="580834"/>
            <a:ext cx="164592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单核优化</a:t>
            </a:r>
          </a:p>
        </p:txBody>
      </p:sp>
      <p:sp>
        <p:nvSpPr>
          <p:cNvPr id="12" name="矩形 11"/>
          <p:cNvSpPr/>
          <p:nvPr/>
        </p:nvSpPr>
        <p:spPr>
          <a:xfrm>
            <a:off x="4726440" y="3857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第七章</a:t>
            </a:r>
          </a:p>
        </p:txBody>
      </p:sp>
      <p:grpSp>
        <p:nvGrpSpPr>
          <p:cNvPr id="29" name="Group 4"/>
          <p:cNvGrpSpPr/>
          <p:nvPr/>
        </p:nvGrpSpPr>
        <p:grpSpPr bwMode="auto">
          <a:xfrm>
            <a:off x="3893915" y="1459773"/>
            <a:ext cx="6911975" cy="1004888"/>
            <a:chOff x="0" y="0"/>
            <a:chExt cx="4354" cy="633"/>
          </a:xfrm>
        </p:grpSpPr>
        <p:sp>
          <p:nvSpPr>
            <p:cNvPr id="3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32"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3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34"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35" name="矩形 34"/>
          <p:cNvSpPr/>
          <p:nvPr/>
        </p:nvSpPr>
        <p:spPr>
          <a:xfrm>
            <a:off x="6981960" y="1641284"/>
            <a:ext cx="164592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访存优化</a:t>
            </a:r>
          </a:p>
        </p:txBody>
      </p:sp>
      <p:sp>
        <p:nvSpPr>
          <p:cNvPr id="36" name="矩形 35"/>
          <p:cNvSpPr/>
          <p:nvPr/>
        </p:nvSpPr>
        <p:spPr>
          <a:xfrm>
            <a:off x="4729615" y="144623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第八章</a:t>
            </a:r>
          </a:p>
        </p:txBody>
      </p:sp>
      <p:grpSp>
        <p:nvGrpSpPr>
          <p:cNvPr id="37" name="Group 4"/>
          <p:cNvGrpSpPr/>
          <p:nvPr/>
        </p:nvGrpSpPr>
        <p:grpSpPr bwMode="auto">
          <a:xfrm>
            <a:off x="3893915" y="2494823"/>
            <a:ext cx="6911975" cy="1004888"/>
            <a:chOff x="0" y="0"/>
            <a:chExt cx="4354" cy="633"/>
          </a:xfrm>
        </p:grpSpPr>
        <p:sp>
          <p:nvSpPr>
            <p:cNvPr id="38"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4"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45"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46"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47" name="矩形 46"/>
          <p:cNvSpPr/>
          <p:nvPr/>
        </p:nvSpPr>
        <p:spPr>
          <a:xfrm>
            <a:off x="6981960" y="2677604"/>
            <a:ext cx="3255010" cy="534035"/>
          </a:xfrm>
          <a:prstGeom prst="rect">
            <a:avLst/>
          </a:prstGeom>
        </p:spPr>
        <p:txBody>
          <a:bodyPr vert="horz" wrap="none">
            <a:spAutoFit/>
          </a:bodyPr>
          <a:lstStyle/>
          <a:p>
            <a:pPr defTabSz="1097280"/>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OpenMP</a:t>
            </a:r>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程序优化</a:t>
            </a:r>
          </a:p>
        </p:txBody>
      </p:sp>
      <p:sp>
        <p:nvSpPr>
          <p:cNvPr id="48" name="矩形 47"/>
          <p:cNvSpPr/>
          <p:nvPr/>
        </p:nvSpPr>
        <p:spPr>
          <a:xfrm>
            <a:off x="4729615" y="2484456"/>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第九章</a:t>
            </a:r>
          </a:p>
        </p:txBody>
      </p:sp>
      <p:grpSp>
        <p:nvGrpSpPr>
          <p:cNvPr id="56" name="Group 4"/>
          <p:cNvGrpSpPr/>
          <p:nvPr/>
        </p:nvGrpSpPr>
        <p:grpSpPr bwMode="auto">
          <a:xfrm>
            <a:off x="3884390" y="3501298"/>
            <a:ext cx="6911975" cy="1004888"/>
            <a:chOff x="0" y="0"/>
            <a:chExt cx="4354" cy="633"/>
          </a:xfrm>
        </p:grpSpPr>
        <p:sp>
          <p:nvSpPr>
            <p:cNvPr id="57"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8"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59"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0"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61" name="矩形 60"/>
          <p:cNvSpPr/>
          <p:nvPr/>
        </p:nvSpPr>
        <p:spPr>
          <a:xfrm>
            <a:off x="6972435" y="3679634"/>
            <a:ext cx="2734310" cy="534035"/>
          </a:xfrm>
          <a:prstGeom prst="rect">
            <a:avLst/>
          </a:prstGeom>
        </p:spPr>
        <p:txBody>
          <a:bodyPr vert="horz" wrap="none">
            <a:spAutoFit/>
          </a:bodyPr>
          <a:lstStyle/>
          <a:p>
            <a:pPr defTabSz="1097280"/>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CUDA</a:t>
            </a:r>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程序优化</a:t>
            </a:r>
          </a:p>
        </p:txBody>
      </p:sp>
      <p:sp>
        <p:nvSpPr>
          <p:cNvPr id="62" name="矩形 61"/>
          <p:cNvSpPr/>
          <p:nvPr/>
        </p:nvSpPr>
        <p:spPr>
          <a:xfrm>
            <a:off x="4720090" y="3484581"/>
            <a:ext cx="128016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第十章</a:t>
            </a:r>
          </a:p>
        </p:txBody>
      </p:sp>
      <p:grpSp>
        <p:nvGrpSpPr>
          <p:cNvPr id="63" name="Group 4"/>
          <p:cNvGrpSpPr/>
          <p:nvPr/>
        </p:nvGrpSpPr>
        <p:grpSpPr bwMode="auto">
          <a:xfrm>
            <a:off x="3887565" y="4504598"/>
            <a:ext cx="6911975" cy="1004888"/>
            <a:chOff x="0" y="0"/>
            <a:chExt cx="4354" cy="633"/>
          </a:xfrm>
        </p:grpSpPr>
        <p:sp>
          <p:nvSpPr>
            <p:cNvPr id="64"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65"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66"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67"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68" name="矩形 67"/>
          <p:cNvSpPr/>
          <p:nvPr/>
        </p:nvSpPr>
        <p:spPr>
          <a:xfrm>
            <a:off x="6975610" y="4682934"/>
            <a:ext cx="2385060" cy="534035"/>
          </a:xfrm>
          <a:prstGeom prst="rect">
            <a:avLst/>
          </a:prstGeom>
        </p:spPr>
        <p:txBody>
          <a:bodyPr vert="horz" wrap="none">
            <a:spAutoFit/>
          </a:bodyPr>
          <a:lstStyle/>
          <a:p>
            <a:pPr defTabSz="1097280"/>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MPI</a:t>
            </a:r>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程序优化</a:t>
            </a:r>
          </a:p>
        </p:txBody>
      </p:sp>
      <p:sp>
        <p:nvSpPr>
          <p:cNvPr id="69" name="矩形 68"/>
          <p:cNvSpPr/>
          <p:nvPr/>
        </p:nvSpPr>
        <p:spPr>
          <a:xfrm>
            <a:off x="4570865" y="4487881"/>
            <a:ext cx="164592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第十一章</a:t>
            </a:r>
          </a:p>
        </p:txBody>
      </p:sp>
      <p:grpSp>
        <p:nvGrpSpPr>
          <p:cNvPr id="70" name="Group 4"/>
          <p:cNvGrpSpPr/>
          <p:nvPr/>
        </p:nvGrpSpPr>
        <p:grpSpPr bwMode="auto">
          <a:xfrm>
            <a:off x="3887565" y="5542823"/>
            <a:ext cx="6911975" cy="1004888"/>
            <a:chOff x="0" y="0"/>
            <a:chExt cx="4354" cy="633"/>
          </a:xfrm>
        </p:grpSpPr>
        <p:sp>
          <p:nvSpPr>
            <p:cNvPr id="71" name="Rectangle 5"/>
            <p:cNvSpPr>
              <a:spLocks noChangeArrowheads="1"/>
            </p:cNvSpPr>
            <p:nvPr/>
          </p:nvSpPr>
          <p:spPr bwMode="auto">
            <a:xfrm>
              <a:off x="0" y="54"/>
              <a:ext cx="4354" cy="453"/>
            </a:xfrm>
            <a:prstGeom prst="rect">
              <a:avLst/>
            </a:prstGeom>
            <a:solidFill>
              <a:schemeClr val="bg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72" name="Rectangle 6"/>
            <p:cNvSpPr>
              <a:spLocks noChangeArrowheads="1"/>
            </p:cNvSpPr>
            <p:nvPr/>
          </p:nvSpPr>
          <p:spPr bwMode="auto">
            <a:xfrm>
              <a:off x="181" y="0"/>
              <a:ext cx="1497" cy="326"/>
            </a:xfrm>
            <a:prstGeom prst="rect">
              <a:avLst/>
            </a:prstGeom>
            <a:solidFill>
              <a:schemeClr val="accent1">
                <a:lumMod val="75000"/>
              </a:schemeClr>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1" u="none" strike="noStrike" kern="0" cap="none" spc="0" normalizeH="0" baseline="0" noProof="0">
                <a:ln>
                  <a:noFill/>
                </a:ln>
                <a:solidFill>
                  <a:srgbClr val="000000"/>
                </a:solidFill>
                <a:effectLst/>
                <a:uLnTx/>
                <a:uFillTx/>
                <a:latin typeface="Arial" panose="020B0604020202020204" pitchFamily="34" charset="0"/>
                <a:ea typeface="华文细黑" panose="02010600040101010101" pitchFamily="2" charset="-122"/>
                <a:cs typeface="+mn-cs"/>
              </a:endParaRPr>
            </a:p>
          </p:txBody>
        </p:sp>
        <p:sp>
          <p:nvSpPr>
            <p:cNvPr id="73" name="AutoShape 9"/>
            <p:cNvSpPr>
              <a:spLocks noChangeArrowheads="1"/>
            </p:cNvSpPr>
            <p:nvPr/>
          </p:nvSpPr>
          <p:spPr bwMode="auto">
            <a:xfrm>
              <a:off x="0" y="507"/>
              <a:ext cx="4354" cy="126"/>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DDDDDD"/>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sp>
          <p:nvSpPr>
            <p:cNvPr id="74" name="AutoShape 10"/>
            <p:cNvSpPr>
              <a:spLocks noChangeArrowheads="1"/>
            </p:cNvSpPr>
            <p:nvPr/>
          </p:nvSpPr>
          <p:spPr bwMode="auto">
            <a:xfrm>
              <a:off x="181" y="320"/>
              <a:ext cx="1497" cy="18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2337 w 21600"/>
                <a:gd name="T13" fmla="*/ 2387 h 21600"/>
                <a:gd name="T14" fmla="*/ 19263 w 21600"/>
                <a:gd name="T15" fmla="*/ 19213 h 21600"/>
              </a:gdLst>
              <a:ahLst/>
              <a:cxnLst>
                <a:cxn ang="T8">
                  <a:pos x="T0" y="T1"/>
                </a:cxn>
                <a:cxn ang="T9">
                  <a:pos x="T2" y="T3"/>
                </a:cxn>
                <a:cxn ang="T10">
                  <a:pos x="T4" y="T5"/>
                </a:cxn>
                <a:cxn ang="T11">
                  <a:pos x="T6" y="T7"/>
                </a:cxn>
              </a:cxnLst>
              <a:rect l="T12" t="T13" r="T14" b="T15"/>
              <a:pathLst>
                <a:path w="21600" h="21600">
                  <a:moveTo>
                    <a:pt x="0" y="0"/>
                  </a:moveTo>
                  <a:lnTo>
                    <a:pt x="1072" y="21600"/>
                  </a:lnTo>
                  <a:lnTo>
                    <a:pt x="20528" y="21600"/>
                  </a:lnTo>
                  <a:lnTo>
                    <a:pt x="21600" y="0"/>
                  </a:lnTo>
                  <a:lnTo>
                    <a:pt x="0" y="0"/>
                  </a:lnTo>
                  <a:close/>
                </a:path>
              </a:pathLst>
            </a:custGeom>
            <a:gradFill rotWithShape="1">
              <a:gsLst>
                <a:gs pos="0">
                  <a:srgbClr val="BBE0E3">
                    <a:alpha val="50000"/>
                  </a:srgbClr>
                </a:gs>
                <a:gs pos="100000">
                  <a:srgbClr val="FFFFFF">
                    <a:alpha val="0"/>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Arial" panose="020B0604020202020204" pitchFamily="34" charset="0"/>
                <a:ea typeface="微软雅黑" panose="020B0503020204020204" pitchFamily="34" charset="-122"/>
                <a:cs typeface="+mn-cs"/>
              </a:endParaRPr>
            </a:p>
          </p:txBody>
        </p:sp>
      </p:grpSp>
      <p:sp>
        <p:nvSpPr>
          <p:cNvPr id="75" name="矩形 74"/>
          <p:cNvSpPr/>
          <p:nvPr/>
        </p:nvSpPr>
        <p:spPr>
          <a:xfrm>
            <a:off x="6975610" y="5721159"/>
            <a:ext cx="3583940" cy="534035"/>
          </a:xfrm>
          <a:prstGeom prst="rect">
            <a:avLst/>
          </a:prstGeom>
        </p:spPr>
        <p:txBody>
          <a:bodyPr vert="horz" wrap="none">
            <a:spAutoFit/>
          </a:bodyPr>
          <a:lstStyle/>
          <a:p>
            <a:pPr defTabSz="1097280"/>
            <a:r>
              <a:rPr lang="zh-CN" altLang="en-US" sz="2880" b="1" dirty="0">
                <a:solidFill>
                  <a:prstClr val="black">
                    <a:lumMod val="75000"/>
                    <a:lumOff val="25000"/>
                  </a:prstClr>
                </a:solidFill>
                <a:latin typeface="微软雅黑" panose="020B0503020204020204" pitchFamily="34" charset="-122"/>
                <a:ea typeface="微软雅黑" panose="020B0503020204020204" pitchFamily="34" charset="-122"/>
              </a:rPr>
              <a:t>多层次并行程序优化</a:t>
            </a:r>
            <a:r>
              <a:rPr lang="en-US" altLang="zh-CN" sz="2880" b="1" dirty="0">
                <a:solidFill>
                  <a:prstClr val="black">
                    <a:lumMod val="75000"/>
                    <a:lumOff val="25000"/>
                  </a:prstClr>
                </a:solidFill>
                <a:latin typeface="微软雅黑" panose="020B0503020204020204" pitchFamily="34" charset="-122"/>
                <a:ea typeface="微软雅黑" panose="020B0503020204020204" pitchFamily="34" charset="-122"/>
              </a:rPr>
              <a:t> </a:t>
            </a:r>
          </a:p>
        </p:txBody>
      </p:sp>
      <p:sp>
        <p:nvSpPr>
          <p:cNvPr id="76" name="矩形 75"/>
          <p:cNvSpPr/>
          <p:nvPr/>
        </p:nvSpPr>
        <p:spPr>
          <a:xfrm>
            <a:off x="4608965" y="5526106"/>
            <a:ext cx="1645920" cy="534035"/>
          </a:xfrm>
          <a:prstGeom prst="rect">
            <a:avLst/>
          </a:prstGeom>
        </p:spPr>
        <p:txBody>
          <a:bodyPr vert="horz" wrap="none">
            <a:spAutoFit/>
          </a:bodyPr>
          <a:lstStyle/>
          <a:p>
            <a:pPr defTabSz="1097280"/>
            <a:r>
              <a:rPr lang="zh-CN" altLang="en-US" sz="2880" b="1" dirty="0">
                <a:solidFill>
                  <a:schemeClr val="bg1"/>
                </a:solidFill>
                <a:latin typeface="微软雅黑" panose="020B0503020204020204" pitchFamily="34" charset="-122"/>
                <a:ea typeface="微软雅黑" panose="020B0503020204020204" pitchFamily="34" charset="-122"/>
              </a:rPr>
              <a:t>第十二章</a:t>
            </a:r>
          </a:p>
        </p:txBody>
      </p:sp>
      <p:sp>
        <p:nvSpPr>
          <p:cNvPr id="78" name="Rectangle 33"/>
          <p:cNvSpPr/>
          <p:nvPr/>
        </p:nvSpPr>
        <p:spPr>
          <a:xfrm>
            <a:off x="0" y="0"/>
            <a:ext cx="2491105" cy="6857365"/>
          </a:xfrm>
          <a:prstGeom prst="rect">
            <a:avLst/>
          </a:prstGeom>
          <a:solidFill>
            <a:schemeClr val="accent1">
              <a:lumMod val="75000"/>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ctr" defTabSz="1097280"/>
            <a:endParaRPr lang="en-US" sz="2160" dirty="0">
              <a:solidFill>
                <a:prstClr val="white"/>
              </a:solidFill>
              <a:latin typeface="宋体" panose="02010600030101010101" pitchFamily="2" charset="-122"/>
            </a:endParaRPr>
          </a:p>
        </p:txBody>
      </p:sp>
      <p:sp>
        <p:nvSpPr>
          <p:cNvPr id="2" name="矩形 1"/>
          <p:cNvSpPr/>
          <p:nvPr/>
        </p:nvSpPr>
        <p:spPr>
          <a:xfrm>
            <a:off x="288290" y="2165985"/>
            <a:ext cx="1914525" cy="768350"/>
          </a:xfrm>
          <a:prstGeom prst="rect">
            <a:avLst/>
          </a:prstGeom>
        </p:spPr>
        <p:txBody>
          <a:bodyPr wrap="square">
            <a:spAutoFit/>
          </a:bodyPr>
          <a:lstStyle/>
          <a:p>
            <a:pPr algn="ctr" defTabSz="822960"/>
            <a:r>
              <a:rPr lang="zh-CN" altLang="en-US" sz="4400" b="1" dirty="0">
                <a:solidFill>
                  <a:schemeClr val="bg1"/>
                </a:solidFill>
                <a:latin typeface="微软雅黑" panose="020B0503020204020204" pitchFamily="34" charset="-122"/>
                <a:ea typeface="微软雅黑" panose="020B0503020204020204" pitchFamily="34" charset="-122"/>
              </a:rPr>
              <a:t>目录</a:t>
            </a:r>
          </a:p>
        </p:txBody>
      </p:sp>
      <p:sp>
        <p:nvSpPr>
          <p:cNvPr id="4" name="矩形 3"/>
          <p:cNvSpPr/>
          <p:nvPr/>
        </p:nvSpPr>
        <p:spPr>
          <a:xfrm>
            <a:off x="623570" y="3237230"/>
            <a:ext cx="1243965" cy="583565"/>
          </a:xfrm>
          <a:prstGeom prst="rect">
            <a:avLst/>
          </a:prstGeom>
        </p:spPr>
        <p:txBody>
          <a:bodyPr wrap="square">
            <a:spAutoFit/>
          </a:bodyPr>
          <a:lstStyle/>
          <a:p>
            <a:pPr algn="ctr" defTabSz="822960"/>
            <a:r>
              <a:rPr lang="zh-CN" altLang="en-US" sz="3200" b="1" dirty="0">
                <a:solidFill>
                  <a:schemeClr val="bg1"/>
                </a:solidFill>
                <a:latin typeface="微软雅黑" panose="020B0503020204020204" pitchFamily="34" charset="-122"/>
                <a:ea typeface="微软雅黑" panose="020B0503020204020204" pitchFamily="34" charset="-122"/>
              </a:rPr>
              <a:t>下篇</a:t>
            </a: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 presetClass="entr" presetSubtype="1" fill="hold" nodeType="afterEffect">
                                  <p:stCondLst>
                                    <p:cond delay="0"/>
                                  </p:stCondLst>
                                  <p:childTnLst>
                                    <p:set>
                                      <p:cBhvr>
                                        <p:cTn id="14" dur="1" fill="hold">
                                          <p:stCondLst>
                                            <p:cond delay="0"/>
                                          </p:stCondLst>
                                        </p:cTn>
                                        <p:tgtEl>
                                          <p:spTgt spid="39"/>
                                        </p:tgtEl>
                                        <p:attrNameLst>
                                          <p:attrName>style.visibility</p:attrName>
                                        </p:attrNameLst>
                                      </p:cBhvr>
                                      <p:to>
                                        <p:strVal val="visible"/>
                                      </p:to>
                                    </p:set>
                                    <p:anim calcmode="lin" valueType="num">
                                      <p:cBhvr additive="base">
                                        <p:cTn id="15" dur="500" fill="hold"/>
                                        <p:tgtEl>
                                          <p:spTgt spid="39"/>
                                        </p:tgtEl>
                                        <p:attrNameLst>
                                          <p:attrName>ppt_x</p:attrName>
                                        </p:attrNameLst>
                                      </p:cBhvr>
                                      <p:tavLst>
                                        <p:tav tm="0">
                                          <p:val>
                                            <p:strVal val="#ppt_x"/>
                                          </p:val>
                                        </p:tav>
                                        <p:tav tm="100000">
                                          <p:val>
                                            <p:strVal val="#ppt_x"/>
                                          </p:val>
                                        </p:tav>
                                      </p:tavLst>
                                    </p:anim>
                                    <p:anim calcmode="lin" valueType="num">
                                      <p:cBhvr additive="base">
                                        <p:cTn id="16" dur="500" fill="hold"/>
                                        <p:tgtEl>
                                          <p:spTgt spid="39"/>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35"/>
                                        </p:tgtEl>
                                        <p:attrNameLst>
                                          <p:attrName>style.visibility</p:attrName>
                                        </p:attrNameLst>
                                      </p:cBhvr>
                                      <p:to>
                                        <p:strVal val="visible"/>
                                      </p:to>
                                    </p:set>
                                    <p:animEffect transition="in" filter="wipe(left)">
                                      <p:cBhvr>
                                        <p:cTn id="20" dur="500"/>
                                        <p:tgtEl>
                                          <p:spTgt spid="3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wipe(left)">
                                      <p:cBhvr>
                                        <p:cTn id="23" dur="500"/>
                                        <p:tgtEl>
                                          <p:spTgt spid="36"/>
                                        </p:tgtEl>
                                      </p:cBhvr>
                                    </p:animEffect>
                                  </p:childTnLst>
                                </p:cTn>
                              </p:par>
                            </p:childTnLst>
                          </p:cTn>
                        </p:par>
                        <p:par>
                          <p:cTn id="24" fill="hold">
                            <p:stCondLst>
                              <p:cond delay="2000"/>
                            </p:stCondLst>
                            <p:childTnLst>
                              <p:par>
                                <p:cTn id="25" presetID="2" presetClass="entr" presetSubtype="1"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0-#ppt_h/2"/>
                                          </p:val>
                                        </p:tav>
                                        <p:tav tm="100000">
                                          <p:val>
                                            <p:strVal val="#ppt_y"/>
                                          </p:val>
                                        </p:tav>
                                      </p:tavLst>
                                    </p:anim>
                                  </p:childTnLst>
                                </p:cTn>
                              </p:par>
                            </p:childTnLst>
                          </p:cTn>
                        </p:par>
                        <p:par>
                          <p:cTn id="29" fill="hold">
                            <p:stCondLst>
                              <p:cond delay="2500"/>
                            </p:stCondLst>
                            <p:childTnLst>
                              <p:par>
                                <p:cTn id="30" presetID="22" presetClass="entr" presetSubtype="8" fill="hold" grpId="0" nodeType="afterEffect">
                                  <p:stCondLst>
                                    <p:cond delay="0"/>
                                  </p:stCondLst>
                                  <p:childTnLst>
                                    <p:set>
                                      <p:cBhvr>
                                        <p:cTn id="31" dur="1" fill="hold">
                                          <p:stCondLst>
                                            <p:cond delay="0"/>
                                          </p:stCondLst>
                                        </p:cTn>
                                        <p:tgtEl>
                                          <p:spTgt spid="47"/>
                                        </p:tgtEl>
                                        <p:attrNameLst>
                                          <p:attrName>style.visibility</p:attrName>
                                        </p:attrNameLst>
                                      </p:cBhvr>
                                      <p:to>
                                        <p:strVal val="visible"/>
                                      </p:to>
                                    </p:set>
                                    <p:animEffect transition="in" filter="wipe(left)">
                                      <p:cBhvr>
                                        <p:cTn id="32" dur="500"/>
                                        <p:tgtEl>
                                          <p:spTgt spid="47"/>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48"/>
                                        </p:tgtEl>
                                        <p:attrNameLst>
                                          <p:attrName>style.visibility</p:attrName>
                                        </p:attrNameLst>
                                      </p:cBhvr>
                                      <p:to>
                                        <p:strVal val="visible"/>
                                      </p:to>
                                    </p:set>
                                    <p:animEffect transition="in" filter="wipe(left)">
                                      <p:cBhvr>
                                        <p:cTn id="35" dur="500"/>
                                        <p:tgtEl>
                                          <p:spTgt spid="48"/>
                                        </p:tgtEl>
                                      </p:cBhvr>
                                    </p:animEffect>
                                  </p:childTnLst>
                                </p:cTn>
                              </p:par>
                            </p:childTnLst>
                          </p:cTn>
                        </p:par>
                        <p:par>
                          <p:cTn id="36" fill="hold">
                            <p:stCondLst>
                              <p:cond delay="3000"/>
                            </p:stCondLst>
                            <p:childTnLst>
                              <p:par>
                                <p:cTn id="37" presetID="2" presetClass="entr" presetSubtype="1"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additive="base">
                                        <p:cTn id="39" dur="500" fill="hold"/>
                                        <p:tgtEl>
                                          <p:spTgt spid="37"/>
                                        </p:tgtEl>
                                        <p:attrNameLst>
                                          <p:attrName>ppt_x</p:attrName>
                                        </p:attrNameLst>
                                      </p:cBhvr>
                                      <p:tavLst>
                                        <p:tav tm="0">
                                          <p:val>
                                            <p:strVal val="#ppt_x"/>
                                          </p:val>
                                        </p:tav>
                                        <p:tav tm="100000">
                                          <p:val>
                                            <p:strVal val="#ppt_x"/>
                                          </p:val>
                                        </p:tav>
                                      </p:tavLst>
                                    </p:anim>
                                    <p:anim calcmode="lin" valueType="num">
                                      <p:cBhvr additive="base">
                                        <p:cTn id="40" dur="500" fill="hold"/>
                                        <p:tgtEl>
                                          <p:spTgt spid="37"/>
                                        </p:tgtEl>
                                        <p:attrNameLst>
                                          <p:attrName>ppt_y</p:attrName>
                                        </p:attrNameLst>
                                      </p:cBhvr>
                                      <p:tavLst>
                                        <p:tav tm="0">
                                          <p:val>
                                            <p:strVal val="0-#ppt_h/2"/>
                                          </p:val>
                                        </p:tav>
                                        <p:tav tm="100000">
                                          <p:val>
                                            <p:strVal val="#ppt_y"/>
                                          </p:val>
                                        </p:tav>
                                      </p:tavLst>
                                    </p:anim>
                                  </p:childTnLst>
                                </p:cTn>
                              </p:par>
                            </p:childTnLst>
                          </p:cTn>
                        </p:par>
                        <p:par>
                          <p:cTn id="41" fill="hold">
                            <p:stCondLst>
                              <p:cond delay="3500"/>
                            </p:stCondLst>
                            <p:childTnLst>
                              <p:par>
                                <p:cTn id="42" presetID="22" presetClass="entr" presetSubtype="8"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wipe(left)">
                                      <p:cBhvr>
                                        <p:cTn id="44" dur="500"/>
                                        <p:tgtEl>
                                          <p:spTgt spid="61"/>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wipe(left)">
                                      <p:cBhvr>
                                        <p:cTn id="47" dur="500"/>
                                        <p:tgtEl>
                                          <p:spTgt spid="62"/>
                                        </p:tgtEl>
                                      </p:cBhvr>
                                    </p:animEffect>
                                  </p:childTnLst>
                                </p:cTn>
                              </p:par>
                            </p:childTnLst>
                          </p:cTn>
                        </p:par>
                        <p:par>
                          <p:cTn id="48" fill="hold">
                            <p:stCondLst>
                              <p:cond delay="4000"/>
                            </p:stCondLst>
                            <p:childTnLst>
                              <p:par>
                                <p:cTn id="49" presetID="2" presetClass="entr" presetSubtype="1" fill="hold" nodeType="afterEffect">
                                  <p:stCondLst>
                                    <p:cond delay="0"/>
                                  </p:stCondLst>
                                  <p:childTnLst>
                                    <p:set>
                                      <p:cBhvr>
                                        <p:cTn id="50" dur="1" fill="hold">
                                          <p:stCondLst>
                                            <p:cond delay="0"/>
                                          </p:stCondLst>
                                        </p:cTn>
                                        <p:tgtEl>
                                          <p:spTgt spid="56"/>
                                        </p:tgtEl>
                                        <p:attrNameLst>
                                          <p:attrName>style.visibility</p:attrName>
                                        </p:attrNameLst>
                                      </p:cBhvr>
                                      <p:to>
                                        <p:strVal val="visible"/>
                                      </p:to>
                                    </p:set>
                                    <p:anim calcmode="lin" valueType="num">
                                      <p:cBhvr additive="base">
                                        <p:cTn id="51" dur="500" fill="hold"/>
                                        <p:tgtEl>
                                          <p:spTgt spid="56"/>
                                        </p:tgtEl>
                                        <p:attrNameLst>
                                          <p:attrName>ppt_x</p:attrName>
                                        </p:attrNameLst>
                                      </p:cBhvr>
                                      <p:tavLst>
                                        <p:tav tm="0">
                                          <p:val>
                                            <p:strVal val="#ppt_x"/>
                                          </p:val>
                                        </p:tav>
                                        <p:tav tm="100000">
                                          <p:val>
                                            <p:strVal val="#ppt_x"/>
                                          </p:val>
                                        </p:tav>
                                      </p:tavLst>
                                    </p:anim>
                                    <p:anim calcmode="lin" valueType="num">
                                      <p:cBhvr additive="base">
                                        <p:cTn id="52" dur="500" fill="hold"/>
                                        <p:tgtEl>
                                          <p:spTgt spid="56"/>
                                        </p:tgtEl>
                                        <p:attrNameLst>
                                          <p:attrName>ppt_y</p:attrName>
                                        </p:attrNameLst>
                                      </p:cBhvr>
                                      <p:tavLst>
                                        <p:tav tm="0">
                                          <p:val>
                                            <p:strVal val="0-#ppt_h/2"/>
                                          </p:val>
                                        </p:tav>
                                        <p:tav tm="100000">
                                          <p:val>
                                            <p:strVal val="#ppt_y"/>
                                          </p:val>
                                        </p:tav>
                                      </p:tavLst>
                                    </p:anim>
                                  </p:childTnLst>
                                </p:cTn>
                              </p:par>
                            </p:childTnLst>
                          </p:cTn>
                        </p:par>
                        <p:par>
                          <p:cTn id="53" fill="hold">
                            <p:stCondLst>
                              <p:cond delay="4500"/>
                            </p:stCondLst>
                            <p:childTnLst>
                              <p:par>
                                <p:cTn id="54" presetID="22" presetClass="entr" presetSubtype="8" fill="hold" grpId="0" nodeType="after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wipe(left)">
                                      <p:cBhvr>
                                        <p:cTn id="56" dur="500"/>
                                        <p:tgtEl>
                                          <p:spTgt spid="68"/>
                                        </p:tgtEl>
                                      </p:cBhvr>
                                    </p:animEffect>
                                  </p:childTnLst>
                                </p:cTn>
                              </p:par>
                              <p:par>
                                <p:cTn id="57" presetID="22" presetClass="entr" presetSubtype="8"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wipe(left)">
                                      <p:cBhvr>
                                        <p:cTn id="59" dur="500"/>
                                        <p:tgtEl>
                                          <p:spTgt spid="69"/>
                                        </p:tgtEl>
                                      </p:cBhvr>
                                    </p:animEffect>
                                  </p:childTnLst>
                                </p:cTn>
                              </p:par>
                            </p:childTnLst>
                          </p:cTn>
                        </p:par>
                        <p:par>
                          <p:cTn id="60" fill="hold">
                            <p:stCondLst>
                              <p:cond delay="5000"/>
                            </p:stCondLst>
                            <p:childTnLst>
                              <p:par>
                                <p:cTn id="61" presetID="2" presetClass="entr" presetSubtype="1" fill="hold" nodeType="afterEffect">
                                  <p:stCondLst>
                                    <p:cond delay="0"/>
                                  </p:stCondLst>
                                  <p:childTnLst>
                                    <p:set>
                                      <p:cBhvr>
                                        <p:cTn id="62" dur="1" fill="hold">
                                          <p:stCondLst>
                                            <p:cond delay="0"/>
                                          </p:stCondLst>
                                        </p:cTn>
                                        <p:tgtEl>
                                          <p:spTgt spid="63"/>
                                        </p:tgtEl>
                                        <p:attrNameLst>
                                          <p:attrName>style.visibility</p:attrName>
                                        </p:attrNameLst>
                                      </p:cBhvr>
                                      <p:to>
                                        <p:strVal val="visible"/>
                                      </p:to>
                                    </p:set>
                                    <p:anim calcmode="lin" valueType="num">
                                      <p:cBhvr additive="base">
                                        <p:cTn id="63" dur="500" fill="hold"/>
                                        <p:tgtEl>
                                          <p:spTgt spid="63"/>
                                        </p:tgtEl>
                                        <p:attrNameLst>
                                          <p:attrName>ppt_x</p:attrName>
                                        </p:attrNameLst>
                                      </p:cBhvr>
                                      <p:tavLst>
                                        <p:tav tm="0">
                                          <p:val>
                                            <p:strVal val="#ppt_x"/>
                                          </p:val>
                                        </p:tav>
                                        <p:tav tm="100000">
                                          <p:val>
                                            <p:strVal val="#ppt_x"/>
                                          </p:val>
                                        </p:tav>
                                      </p:tavLst>
                                    </p:anim>
                                    <p:anim calcmode="lin" valueType="num">
                                      <p:cBhvr additive="base">
                                        <p:cTn id="64" dur="500" fill="hold"/>
                                        <p:tgtEl>
                                          <p:spTgt spid="63"/>
                                        </p:tgtEl>
                                        <p:attrNameLst>
                                          <p:attrName>ppt_y</p:attrName>
                                        </p:attrNameLst>
                                      </p:cBhvr>
                                      <p:tavLst>
                                        <p:tav tm="0">
                                          <p:val>
                                            <p:strVal val="0-#ppt_h/2"/>
                                          </p:val>
                                        </p:tav>
                                        <p:tav tm="100000">
                                          <p:val>
                                            <p:strVal val="#ppt_y"/>
                                          </p:val>
                                        </p:tav>
                                      </p:tavLst>
                                    </p:anim>
                                  </p:childTnLst>
                                </p:cTn>
                              </p:par>
                            </p:childTnLst>
                          </p:cTn>
                        </p:par>
                        <p:par>
                          <p:cTn id="65" fill="hold">
                            <p:stCondLst>
                              <p:cond delay="5500"/>
                            </p:stCondLst>
                            <p:childTnLst>
                              <p:par>
                                <p:cTn id="66" presetID="22" presetClass="entr" presetSubtype="8" fill="hold" grpId="0" nodeType="afterEffect">
                                  <p:stCondLst>
                                    <p:cond delay="0"/>
                                  </p:stCondLst>
                                  <p:childTnLst>
                                    <p:set>
                                      <p:cBhvr>
                                        <p:cTn id="67" dur="1" fill="hold">
                                          <p:stCondLst>
                                            <p:cond delay="0"/>
                                          </p:stCondLst>
                                        </p:cTn>
                                        <p:tgtEl>
                                          <p:spTgt spid="75"/>
                                        </p:tgtEl>
                                        <p:attrNameLst>
                                          <p:attrName>style.visibility</p:attrName>
                                        </p:attrNameLst>
                                      </p:cBhvr>
                                      <p:to>
                                        <p:strVal val="visible"/>
                                      </p:to>
                                    </p:set>
                                    <p:animEffect transition="in" filter="wipe(left)">
                                      <p:cBhvr>
                                        <p:cTn id="68" dur="500"/>
                                        <p:tgtEl>
                                          <p:spTgt spid="75"/>
                                        </p:tgtEl>
                                      </p:cBhvr>
                                    </p:animEffect>
                                  </p:childTnLst>
                                </p:cTn>
                              </p:par>
                              <p:par>
                                <p:cTn id="69" presetID="22" presetClass="entr" presetSubtype="8" fill="hold" grpId="0" nodeType="withEffect">
                                  <p:stCondLst>
                                    <p:cond delay="0"/>
                                  </p:stCondLst>
                                  <p:childTnLst>
                                    <p:set>
                                      <p:cBhvr>
                                        <p:cTn id="70" dur="1" fill="hold">
                                          <p:stCondLst>
                                            <p:cond delay="0"/>
                                          </p:stCondLst>
                                        </p:cTn>
                                        <p:tgtEl>
                                          <p:spTgt spid="76"/>
                                        </p:tgtEl>
                                        <p:attrNameLst>
                                          <p:attrName>style.visibility</p:attrName>
                                        </p:attrNameLst>
                                      </p:cBhvr>
                                      <p:to>
                                        <p:strVal val="visible"/>
                                      </p:to>
                                    </p:set>
                                    <p:animEffect transition="in" filter="wipe(left)">
                                      <p:cBhvr>
                                        <p:cTn id="71" dur="500"/>
                                        <p:tgtEl>
                                          <p:spTgt spid="76"/>
                                        </p:tgtEl>
                                      </p:cBhvr>
                                    </p:animEffect>
                                  </p:childTnLst>
                                </p:cTn>
                              </p:par>
                            </p:childTnLst>
                          </p:cTn>
                        </p:par>
                        <p:par>
                          <p:cTn id="72" fill="hold">
                            <p:stCondLst>
                              <p:cond delay="6000"/>
                            </p:stCondLst>
                            <p:childTnLst>
                              <p:par>
                                <p:cTn id="73" presetID="2" presetClass="entr" presetSubtype="1" fill="hold" nodeType="afterEffect">
                                  <p:stCondLst>
                                    <p:cond delay="0"/>
                                  </p:stCondLst>
                                  <p:childTnLst>
                                    <p:set>
                                      <p:cBhvr>
                                        <p:cTn id="74" dur="1" fill="hold">
                                          <p:stCondLst>
                                            <p:cond delay="0"/>
                                          </p:stCondLst>
                                        </p:cTn>
                                        <p:tgtEl>
                                          <p:spTgt spid="70"/>
                                        </p:tgtEl>
                                        <p:attrNameLst>
                                          <p:attrName>style.visibility</p:attrName>
                                        </p:attrNameLst>
                                      </p:cBhvr>
                                      <p:to>
                                        <p:strVal val="visible"/>
                                      </p:to>
                                    </p:set>
                                    <p:anim calcmode="lin" valueType="num">
                                      <p:cBhvr additive="base">
                                        <p:cTn id="75" dur="500" fill="hold"/>
                                        <p:tgtEl>
                                          <p:spTgt spid="70"/>
                                        </p:tgtEl>
                                        <p:attrNameLst>
                                          <p:attrName>ppt_x</p:attrName>
                                        </p:attrNameLst>
                                      </p:cBhvr>
                                      <p:tavLst>
                                        <p:tav tm="0">
                                          <p:val>
                                            <p:strVal val="#ppt_x"/>
                                          </p:val>
                                        </p:tav>
                                        <p:tav tm="100000">
                                          <p:val>
                                            <p:strVal val="#ppt_x"/>
                                          </p:val>
                                        </p:tav>
                                      </p:tavLst>
                                    </p:anim>
                                    <p:anim calcmode="lin" valueType="num">
                                      <p:cBhvr additive="base">
                                        <p:cTn id="76" dur="500" fill="hold"/>
                                        <p:tgtEl>
                                          <p:spTgt spid="70"/>
                                        </p:tgtEl>
                                        <p:attrNameLst>
                                          <p:attrName>ppt_y</p:attrName>
                                        </p:attrNameLst>
                                      </p:cBhvr>
                                      <p:tavLst>
                                        <p:tav tm="0">
                                          <p:val>
                                            <p:strVal val="0-#ppt_h/2"/>
                                          </p:val>
                                        </p:tav>
                                        <p:tav tm="100000">
                                          <p:val>
                                            <p:strVal val="#ppt_y"/>
                                          </p:val>
                                        </p:tav>
                                      </p:tavLst>
                                    </p:anim>
                                  </p:childTnLst>
                                </p:cTn>
                              </p:par>
                            </p:childTnLst>
                          </p:cTn>
                        </p:par>
                        <p:par>
                          <p:cTn id="77" fill="hold">
                            <p:stCondLst>
                              <p:cond delay="6500"/>
                            </p:stCondLst>
                            <p:childTnLst>
                              <p:par>
                                <p:cTn id="78" presetID="22" presetClass="entr" presetSubtype="8" fill="hold" grpId="0" nodeType="afterEffect">
                                  <p:stCondLst>
                                    <p:cond delay="0"/>
                                  </p:stCondLst>
                                  <p:childTnLst>
                                    <p:set>
                                      <p:cBhvr>
                                        <p:cTn id="79" dur="1" fill="hold">
                                          <p:stCondLst>
                                            <p:cond delay="0"/>
                                          </p:stCondLst>
                                        </p:cTn>
                                        <p:tgtEl>
                                          <p:spTgt spid="78"/>
                                        </p:tgtEl>
                                        <p:attrNameLst>
                                          <p:attrName>style.visibility</p:attrName>
                                        </p:attrNameLst>
                                      </p:cBhvr>
                                      <p:to>
                                        <p:strVal val="visible"/>
                                      </p:to>
                                    </p:set>
                                    <p:animEffect transition="in" filter="wipe(left)">
                                      <p:cBhvr>
                                        <p:cTn id="80"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35" grpId="0"/>
      <p:bldP spid="36" grpId="0"/>
      <p:bldP spid="47" grpId="0"/>
      <p:bldP spid="48" grpId="0"/>
      <p:bldP spid="61" grpId="0"/>
      <p:bldP spid="62" grpId="0"/>
      <p:bldP spid="68" grpId="0"/>
      <p:bldP spid="69" grpId="0"/>
      <p:bldP spid="75" grpId="0"/>
      <p:bldP spid="76" grpId="0"/>
      <p:bldP spid="78" grpId="0" bldLvl="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11.2.2 </a:t>
              </a:r>
              <a:r>
                <a:rPr lang="zh-CN" altLang="en-US" sz="2400" b="1" dirty="0">
                  <a:solidFill>
                    <a:prstClr val="white"/>
                  </a:solidFill>
                  <a:latin typeface="微软雅黑" panose="020B0503020204020204" pitchFamily="34" charset="-122"/>
                  <a:ea typeface="微软雅黑" panose="020B0503020204020204" pitchFamily="34" charset="-122"/>
                  <a:sym typeface="+mn-ea"/>
                </a:rPr>
                <a:t>按列分解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179446" y="925801"/>
            <a:ext cx="11836739"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微软雅黑 Light" panose="020B0502040204020203" charset="-122"/>
                <a:ea typeface="微软雅黑 Light" panose="020B0502040204020203" charset="-122"/>
              </a:rPr>
              <a:t>采用按列分解的矩阵乘并行算法的实现流程如下：</a:t>
            </a:r>
            <a:endParaRPr lang="en-US" altLang="zh-CN" sz="2000" dirty="0">
              <a:latin typeface="微软雅黑 Light" panose="020B0502040204020203" charset="-122"/>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0C763E1B-AD2A-A4D9-92FB-0D0079DCA8A6}"/>
              </a:ext>
            </a:extLst>
          </p:cNvPr>
          <p:cNvSpPr txBox="1"/>
          <p:nvPr/>
        </p:nvSpPr>
        <p:spPr>
          <a:xfrm>
            <a:off x="1019031" y="1793753"/>
            <a:ext cx="10879600" cy="2886881"/>
          </a:xfrm>
          <a:prstGeom prst="rect">
            <a:avLst/>
          </a:prstGeom>
          <a:noFill/>
        </p:spPr>
        <p:txBody>
          <a:bodyPr wrap="square" numCol="1" rtlCol="0" anchor="ctr">
            <a:spAutoFit/>
          </a:bodyPr>
          <a:lstStyle/>
          <a:p>
            <a:pPr marL="457200" indent="-457200" algn="just" fontAlgn="auto">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由</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进程生成矩阵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xmlns:lc="http://schemas.openxmlformats.org/drawingml/2006/lockedCanvas" val="200" checksum="59296752"/>
                </a:ext>
              </a:extLst>
            </a:pP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号进程依据总进程数与矩阵维数的关系划分任务，分别将</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的对应若干列和</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对应的若干行发送给不同的进程。</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各个进程完成部分矩阵</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的计算。</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将各个进程的矩阵</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汇聚到</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号进程，并对各个</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矩阵的对应位置进行归约求和操作。</a:t>
            </a:r>
          </a:p>
        </p:txBody>
      </p:sp>
    </p:spTree>
    <p:extLst>
      <p:ext uri="{BB962C8B-B14F-4D97-AF65-F5344CB8AC3E}">
        <p14:creationId xmlns:p14="http://schemas.microsoft.com/office/powerpoint/2010/main" val="229451738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11.2.2 </a:t>
              </a:r>
              <a:r>
                <a:rPr lang="zh-CN" altLang="en-US" sz="2400" b="1" dirty="0">
                  <a:solidFill>
                    <a:prstClr val="white"/>
                  </a:solidFill>
                  <a:latin typeface="微软雅黑" panose="020B0503020204020204" pitchFamily="34" charset="-122"/>
                  <a:ea typeface="微软雅黑" panose="020B0503020204020204" pitchFamily="34" charset="-122"/>
                  <a:sym typeface="+mn-ea"/>
                </a:rPr>
                <a:t>按列分解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55261" y="940669"/>
            <a:ext cx="11836739" cy="1424942"/>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en-US" altLang="zh-CN" sz="2000" dirty="0">
                <a:latin typeface="Times New Roman" panose="02020603050405020304" pitchFamily="18" charset="0"/>
                <a:ea typeface="微软雅黑 Light" panose="020B0502040204020203" charset="-122"/>
              </a:rPr>
              <a:t>MPI_Reduce</a:t>
            </a:r>
            <a:r>
              <a:rPr lang="zh-CN" altLang="en-US" sz="2000" dirty="0">
                <a:latin typeface="Times New Roman" panose="02020603050405020304" pitchFamily="18" charset="0"/>
                <a:ea typeface="微软雅黑 Light" panose="020B0502040204020203" charset="-122"/>
              </a:rPr>
              <a:t>将组内每个进程输入缓冲区中的数据在相应的位置按给定的操作进行运算，并将其结果返回到</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号进程。当进程数为</a:t>
            </a:r>
            <a:r>
              <a:rPr lang="en-US" altLang="zh-CN" sz="2000" dirty="0">
                <a:latin typeface="Times New Roman" panose="02020603050405020304" pitchFamily="18" charset="0"/>
                <a:ea typeface="微软雅黑 Light" panose="020B0502040204020203" charset="-122"/>
              </a:rPr>
              <a:t>4</a:t>
            </a:r>
            <a:r>
              <a:rPr lang="zh-CN" altLang="en-US" sz="2000" dirty="0">
                <a:latin typeface="Times New Roman" panose="02020603050405020304" pitchFamily="18" charset="0"/>
                <a:ea typeface="微软雅黑 Light" panose="020B0502040204020203" charset="-122"/>
              </a:rPr>
              <a:t>时使用</a:t>
            </a:r>
            <a:r>
              <a:rPr lang="en-US" altLang="zh-CN" sz="2000" dirty="0">
                <a:latin typeface="Times New Roman" panose="02020603050405020304" pitchFamily="18" charset="0"/>
                <a:ea typeface="微软雅黑 Light" panose="020B0502040204020203" charset="-122"/>
              </a:rPr>
              <a:t>MPI_Reduce</a:t>
            </a:r>
            <a:r>
              <a:rPr lang="zh-CN" altLang="en-US" sz="2000" dirty="0">
                <a:latin typeface="Times New Roman" panose="02020603050405020304" pitchFamily="18" charset="0"/>
                <a:ea typeface="微软雅黑 Light" panose="020B0502040204020203" charset="-122"/>
              </a:rPr>
              <a:t>进行求和归约时，会将所有进程对应位置的数据进行求和，最后将结果汇聚到</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1F2E1FDA-CA7F-D28C-1F56-FA3F8324C726}"/>
              </a:ext>
            </a:extLst>
          </p:cNvPr>
          <p:cNvSpPr>
            <a:spLocks noChangeArrowheads="1"/>
          </p:cNvSpPr>
          <p:nvPr/>
        </p:nvSpPr>
        <p:spPr bwMode="auto">
          <a:xfrm>
            <a:off x="1230384" y="3181722"/>
            <a:ext cx="23010789" cy="5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F7160955-8FDC-B899-9D3B-E0DCE67F6095}"/>
              </a:ext>
            </a:extLst>
          </p:cNvPr>
          <p:cNvGraphicFramePr>
            <a:graphicFrameLocks noChangeAspect="1"/>
          </p:cNvGraphicFramePr>
          <p:nvPr>
            <p:extLst>
              <p:ext uri="{D42A27DB-BD31-4B8C-83A1-F6EECF244321}">
                <p14:modId xmlns:p14="http://schemas.microsoft.com/office/powerpoint/2010/main" val="3616036879"/>
              </p:ext>
            </p:extLst>
          </p:nvPr>
        </p:nvGraphicFramePr>
        <p:xfrm>
          <a:off x="1230384" y="2902056"/>
          <a:ext cx="10120651" cy="3084853"/>
        </p:xfrm>
        <a:graphic>
          <a:graphicData uri="http://schemas.openxmlformats.org/presentationml/2006/ole">
            <mc:AlternateContent xmlns:mc="http://schemas.openxmlformats.org/markup-compatibility/2006">
              <mc:Choice xmlns:v="urn:schemas-microsoft-com:vml" Requires="v">
                <p:oleObj name="Visio" r:id="rId3" imgW="4952942" imgH="1504988" progId="Visio.Drawing.15">
                  <p:embed/>
                </p:oleObj>
              </mc:Choice>
              <mc:Fallback>
                <p:oleObj name="Visio" r:id="rId3" imgW="4952942" imgH="1504988" progId="Visio.Drawing.15">
                  <p:embed/>
                  <p:pic>
                    <p:nvPicPr>
                      <p:cNvPr id="11" name="对象 10">
                        <a:extLst>
                          <a:ext uri="{FF2B5EF4-FFF2-40B4-BE49-F238E27FC236}">
                            <a16:creationId xmlns:a16="http://schemas.microsoft.com/office/drawing/2014/main" id="{F7160955-8FDC-B899-9D3B-E0DCE67F60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0384" y="2902056"/>
                        <a:ext cx="10120651" cy="3084853"/>
                      </a:xfrm>
                      <a:prstGeom prst="rect">
                        <a:avLst/>
                      </a:prstGeom>
                      <a:noFill/>
                    </p:spPr>
                  </p:pic>
                </p:oleObj>
              </mc:Fallback>
            </mc:AlternateContent>
          </a:graphicData>
        </a:graphic>
      </p:graphicFrame>
    </p:spTree>
    <p:extLst>
      <p:ext uri="{BB962C8B-B14F-4D97-AF65-F5344CB8AC3E}">
        <p14:creationId xmlns:p14="http://schemas.microsoft.com/office/powerpoint/2010/main" val="338993660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11.2.2 </a:t>
              </a:r>
              <a:r>
                <a:rPr lang="zh-CN" altLang="en-US" sz="2400" b="1" dirty="0">
                  <a:solidFill>
                    <a:prstClr val="white"/>
                  </a:solidFill>
                  <a:latin typeface="微软雅黑" panose="020B0503020204020204" pitchFamily="34" charset="-122"/>
                  <a:ea typeface="微软雅黑" panose="020B0503020204020204" pitchFamily="34" charset="-122"/>
                  <a:sym typeface="+mn-ea"/>
                </a:rPr>
                <a:t>按列分解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55261" y="940669"/>
            <a:ext cx="11836739" cy="1424942"/>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MPI_Reduce</a:t>
            </a:r>
            <a:r>
              <a:rPr lang="zh-CN" altLang="en-US" sz="2000" dirty="0">
                <a:latin typeface="Times New Roman" panose="02020603050405020304" pitchFamily="18" charset="0"/>
                <a:ea typeface="微软雅黑 Light" panose="020B0502040204020203" charset="-122"/>
              </a:rPr>
              <a:t>其函数原型如下，对于所有进程来说，都会有</a:t>
            </a:r>
            <a:r>
              <a:rPr lang="en-US" altLang="zh-CN" sz="2000" dirty="0">
                <a:latin typeface="Times New Roman" panose="02020603050405020304" pitchFamily="18" charset="0"/>
                <a:ea typeface="微软雅黑 Light" panose="020B0502040204020203" charset="-122"/>
              </a:rPr>
              <a:t>count</a:t>
            </a:r>
            <a:r>
              <a:rPr lang="zh-CN" altLang="en-US" sz="2000" dirty="0">
                <a:latin typeface="Times New Roman" panose="02020603050405020304" pitchFamily="18" charset="0"/>
                <a:ea typeface="微软雅黑 Light" panose="020B0502040204020203" charset="-122"/>
              </a:rPr>
              <a:t>个以</a:t>
            </a:r>
            <a:r>
              <a:rPr lang="en-US" altLang="zh-CN" sz="2000" dirty="0" err="1">
                <a:latin typeface="Times New Roman" panose="02020603050405020304" pitchFamily="18" charset="0"/>
                <a:ea typeface="微软雅黑 Light" panose="020B0502040204020203" charset="-122"/>
              </a:rPr>
              <a:t>sendbuf</a:t>
            </a:r>
            <a:r>
              <a:rPr lang="zh-CN" altLang="en-US" sz="2000" dirty="0">
                <a:latin typeface="Times New Roman" panose="02020603050405020304" pitchFamily="18" charset="0"/>
                <a:ea typeface="微软雅黑 Light" panose="020B0502040204020203" charset="-122"/>
              </a:rPr>
              <a:t>为起始地址的</a:t>
            </a:r>
            <a:r>
              <a:rPr lang="en-US" altLang="zh-CN" sz="2000" dirty="0">
                <a:latin typeface="Times New Roman" panose="02020603050405020304" pitchFamily="18" charset="0"/>
                <a:ea typeface="微软雅黑 Light" panose="020B0502040204020203" charset="-122"/>
              </a:rPr>
              <a:t>datatype</a:t>
            </a:r>
            <a:r>
              <a:rPr lang="zh-CN" altLang="en-US" sz="2000" dirty="0">
                <a:latin typeface="Times New Roman" panose="02020603050405020304" pitchFamily="18" charset="0"/>
                <a:ea typeface="微软雅黑 Light" panose="020B0502040204020203" charset="-122"/>
              </a:rPr>
              <a:t>类型的数据，不同进程中的所有对应位置的数据都互相进行归约操作，待操作完成后将结果存储于</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号进程中的</a:t>
            </a:r>
            <a:r>
              <a:rPr lang="en-US" altLang="zh-CN" sz="2000" dirty="0" err="1">
                <a:latin typeface="Times New Roman" panose="02020603050405020304" pitchFamily="18" charset="0"/>
                <a:ea typeface="微软雅黑 Light" panose="020B0502040204020203" charset="-122"/>
              </a:rPr>
              <a:t>recvbuf</a:t>
            </a:r>
            <a:r>
              <a:rPr lang="zh-CN" altLang="en-US" sz="2000" dirty="0">
                <a:latin typeface="Times New Roman" panose="02020603050405020304" pitchFamily="18" charset="0"/>
                <a:ea typeface="微软雅黑 Light" panose="020B0502040204020203" charset="-122"/>
              </a:rPr>
              <a:t>位置处。</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1F2E1FDA-CA7F-D28C-1F56-FA3F8324C726}"/>
              </a:ext>
            </a:extLst>
          </p:cNvPr>
          <p:cNvSpPr>
            <a:spLocks noChangeArrowheads="1"/>
          </p:cNvSpPr>
          <p:nvPr/>
        </p:nvSpPr>
        <p:spPr bwMode="auto">
          <a:xfrm>
            <a:off x="1230384" y="3181722"/>
            <a:ext cx="23010789" cy="5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3B514BF3-66FB-71F8-3D72-55C2F6848623}"/>
              </a:ext>
            </a:extLst>
          </p:cNvPr>
          <p:cNvSpPr txBox="1"/>
          <p:nvPr/>
        </p:nvSpPr>
        <p:spPr>
          <a:xfrm>
            <a:off x="1177318" y="2865083"/>
            <a:ext cx="10192624" cy="2585323"/>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MPI_Reduce</a:t>
            </a:r>
            <a:r>
              <a:rPr lang="en-US" altLang="zh-CN" dirty="0">
                <a:latin typeface="Times New Roman" panose="02020603050405020304" pitchFamily="18" charset="0"/>
              </a:rPr>
              <a:t>(const void *</a:t>
            </a:r>
            <a:r>
              <a:rPr lang="en-US" altLang="zh-CN" dirty="0" err="1">
                <a:latin typeface="Times New Roman" panose="02020603050405020304" pitchFamily="18" charset="0"/>
              </a:rPr>
              <a:t>sendbuf</a:t>
            </a:r>
            <a:r>
              <a:rPr lang="en-US" altLang="zh-CN" dirty="0">
                <a:latin typeface="Times New Roman" panose="02020603050405020304" pitchFamily="18" charset="0"/>
              </a:rPr>
              <a:t>, void *</a:t>
            </a:r>
            <a:r>
              <a:rPr lang="en-US" altLang="zh-CN" dirty="0" err="1">
                <a:latin typeface="Times New Roman" panose="02020603050405020304" pitchFamily="18" charset="0"/>
              </a:rPr>
              <a:t>recvbuf</a:t>
            </a:r>
            <a:r>
              <a:rPr lang="en-US" altLang="zh-CN" dirty="0">
                <a:latin typeface="Times New Roman" panose="02020603050405020304" pitchFamily="18" charset="0"/>
              </a:rPr>
              <a:t>, int </a:t>
            </a:r>
            <a:r>
              <a:rPr lang="en-US" altLang="zh-CN" dirty="0" err="1">
                <a:latin typeface="Times New Roman" panose="02020603050405020304" pitchFamily="18" charset="0"/>
              </a:rPr>
              <a:t>count,MPI_Datatype</a:t>
            </a:r>
            <a:r>
              <a:rPr lang="en-US" altLang="zh-CN" dirty="0">
                <a:latin typeface="Times New Roman" panose="02020603050405020304" pitchFamily="18" charset="0"/>
              </a:rPr>
              <a:t> datatype, </a:t>
            </a:r>
            <a:r>
              <a:rPr lang="en-US" altLang="zh-CN" dirty="0" err="1">
                <a:latin typeface="Times New Roman" panose="02020603050405020304" pitchFamily="18" charset="0"/>
              </a:rPr>
              <a:t>MPI_Op</a:t>
            </a:r>
            <a:r>
              <a:rPr lang="en-US" altLang="zh-CN" dirty="0">
                <a:latin typeface="Times New Roman" panose="02020603050405020304" pitchFamily="18" charset="0"/>
              </a:rPr>
              <a:t> op, int root, </a:t>
            </a:r>
            <a:r>
              <a:rPr lang="en-US" altLang="zh-CN" dirty="0" err="1">
                <a:latin typeface="Times New Roman" panose="02020603050405020304" pitchFamily="18" charset="0"/>
              </a:rPr>
              <a:t>MPI_Comm</a:t>
            </a:r>
            <a:r>
              <a:rPr lang="en-US" altLang="zh-CN" dirty="0">
                <a:latin typeface="Times New Roman" panose="02020603050405020304" pitchFamily="18" charset="0"/>
              </a:rPr>
              <a:t> comm)</a:t>
            </a:r>
          </a:p>
          <a:p>
            <a:r>
              <a:rPr lang="en-US" altLang="zh-CN" dirty="0" err="1">
                <a:latin typeface="Times New Roman" panose="02020603050405020304" pitchFamily="18" charset="0"/>
              </a:rPr>
              <a:t>sendbuf</a:t>
            </a:r>
            <a:r>
              <a:rPr lang="en-US" altLang="zh-CN" dirty="0">
                <a:latin typeface="Times New Roman" panose="02020603050405020304" pitchFamily="18" charset="0"/>
              </a:rPr>
              <a:t>				</a:t>
            </a:r>
            <a:r>
              <a:rPr lang="zh-CN" altLang="en-US" dirty="0">
                <a:latin typeface="Times New Roman" panose="02020603050405020304" pitchFamily="18" charset="0"/>
              </a:rPr>
              <a:t>要进行归约操作的元素的起始地址</a:t>
            </a:r>
          </a:p>
          <a:p>
            <a:r>
              <a:rPr lang="en-US" altLang="zh-CN" dirty="0" err="1">
                <a:latin typeface="Times New Roman" panose="02020603050405020304" pitchFamily="18" charset="0"/>
              </a:rPr>
              <a:t>recvbuf</a:t>
            </a:r>
            <a:r>
              <a:rPr lang="en-US" altLang="zh-CN" dirty="0">
                <a:latin typeface="Times New Roman" panose="02020603050405020304" pitchFamily="18" charset="0"/>
              </a:rPr>
              <a:t>				</a:t>
            </a:r>
            <a:r>
              <a:rPr lang="zh-CN" altLang="en-US" dirty="0">
                <a:latin typeface="Times New Roman" panose="02020603050405020304" pitchFamily="18" charset="0"/>
              </a:rPr>
              <a:t>存放归约结果的起始地址</a:t>
            </a:r>
          </a:p>
          <a:p>
            <a:r>
              <a:rPr lang="en-US" altLang="zh-CN" dirty="0">
                <a:latin typeface="Times New Roman" panose="02020603050405020304" pitchFamily="18" charset="0"/>
              </a:rPr>
              <a:t>count				</a:t>
            </a:r>
            <a:r>
              <a:rPr lang="en-US" altLang="zh-CN" dirty="0" err="1">
                <a:latin typeface="Times New Roman" panose="02020603050405020304" pitchFamily="18" charset="0"/>
              </a:rPr>
              <a:t>sendbuf</a:t>
            </a:r>
            <a:r>
              <a:rPr lang="zh-CN" altLang="en-US" dirty="0">
                <a:latin typeface="Times New Roman" panose="02020603050405020304" pitchFamily="18" charset="0"/>
              </a:rPr>
              <a:t>中的数据个数</a:t>
            </a:r>
          </a:p>
          <a:p>
            <a:r>
              <a:rPr lang="en-US" altLang="zh-CN" dirty="0">
                <a:latin typeface="Times New Roman" panose="02020603050405020304" pitchFamily="18" charset="0"/>
              </a:rPr>
              <a:t>datatype				</a:t>
            </a:r>
            <a:r>
              <a:rPr lang="en-US" altLang="zh-CN" dirty="0" err="1">
                <a:latin typeface="Times New Roman" panose="02020603050405020304" pitchFamily="18" charset="0"/>
              </a:rPr>
              <a:t>sendbuf</a:t>
            </a:r>
            <a:r>
              <a:rPr lang="zh-CN" altLang="en-US" dirty="0">
                <a:latin typeface="Times New Roman" panose="02020603050405020304" pitchFamily="18" charset="0"/>
              </a:rPr>
              <a:t>的元素类型</a:t>
            </a:r>
          </a:p>
          <a:p>
            <a:r>
              <a:rPr lang="en-US" altLang="zh-CN" dirty="0">
                <a:latin typeface="Times New Roman" panose="02020603050405020304" pitchFamily="18" charset="0"/>
              </a:rPr>
              <a:t>op				</a:t>
            </a:r>
            <a:r>
              <a:rPr lang="zh-CN" altLang="en-US" dirty="0">
                <a:latin typeface="Times New Roman" panose="02020603050405020304" pitchFamily="18" charset="0"/>
              </a:rPr>
              <a:t>归约操作符</a:t>
            </a:r>
          </a:p>
          <a:p>
            <a:r>
              <a:rPr lang="en-US" altLang="zh-CN" dirty="0">
                <a:latin typeface="Times New Roman" panose="02020603050405020304" pitchFamily="18" charset="0"/>
              </a:rPr>
              <a:t>root				</a:t>
            </a:r>
            <a:r>
              <a:rPr lang="zh-CN" altLang="en-US" dirty="0">
                <a:latin typeface="Times New Roman" panose="02020603050405020304" pitchFamily="18" charset="0"/>
              </a:rPr>
              <a:t>根进程的进程号</a:t>
            </a:r>
          </a:p>
          <a:p>
            <a:r>
              <a:rPr lang="en-US" altLang="zh-CN" dirty="0">
                <a:latin typeface="Times New Roman" panose="02020603050405020304" pitchFamily="18" charset="0"/>
              </a:rPr>
              <a:t>comm				</a:t>
            </a:r>
            <a:r>
              <a:rPr lang="zh-CN" altLang="en-US" dirty="0">
                <a:latin typeface="Times New Roman" panose="02020603050405020304" pitchFamily="18" charset="0"/>
              </a:rPr>
              <a:t>通信域</a:t>
            </a:r>
          </a:p>
        </p:txBody>
      </p:sp>
    </p:spTree>
    <p:extLst>
      <p:ext uri="{BB962C8B-B14F-4D97-AF65-F5344CB8AC3E}">
        <p14:creationId xmlns:p14="http://schemas.microsoft.com/office/powerpoint/2010/main" val="132515866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11.2.3 </a:t>
              </a:r>
              <a:r>
                <a:rPr lang="zh-CN" altLang="en-US" sz="2400" b="1" dirty="0">
                  <a:solidFill>
                    <a:prstClr val="white"/>
                  </a:solidFill>
                  <a:latin typeface="微软雅黑" panose="020B0503020204020204" pitchFamily="34" charset="-122"/>
                  <a:ea typeface="微软雅黑" panose="020B0503020204020204" pitchFamily="34" charset="-122"/>
                  <a:sym typeface="+mn-ea"/>
                </a:rPr>
                <a:t>棋盘式分解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55261" y="688185"/>
            <a:ext cx="11442487" cy="4118347"/>
          </a:xfrm>
          <a:prstGeom prst="rect">
            <a:avLst/>
          </a:prstGeom>
          <a:noFill/>
        </p:spPr>
        <p:txBody>
          <a:bodyPr wrap="square" numCol="1" rtlCol="0" anchor="ctr">
            <a:no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前面实现了按行分解以及按列分解的并行矩阵乘法运算，但是这两种分解方法都存在着一个问题，即随着问题规模的增加通信量和存储量也会急剧增加，导致缓存命中率下降影响程序性能，而对矩阵进行棋盘式分解在进行运算时能够极大的提高缓存的命中率。</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在棋盘式分解中，所有进程构成一个虚拟网格，并且所要处理的</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矩阵和</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矩阵也要按照这个网格进行数据划分，每个进程只负责一个块内的矩阵乘法，进程间的关系类似一种基于二维网格的虚拟拓扑结构。</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1F2E1FDA-CA7F-D28C-1F56-FA3F8324C726}"/>
              </a:ext>
            </a:extLst>
          </p:cNvPr>
          <p:cNvSpPr>
            <a:spLocks noChangeArrowheads="1"/>
          </p:cNvSpPr>
          <p:nvPr/>
        </p:nvSpPr>
        <p:spPr bwMode="auto">
          <a:xfrm>
            <a:off x="1230384" y="3181722"/>
            <a:ext cx="23010789" cy="5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098239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11.2.3 </a:t>
              </a:r>
              <a:r>
                <a:rPr lang="zh-CN" altLang="en-US" sz="2400" b="1" dirty="0">
                  <a:solidFill>
                    <a:prstClr val="white"/>
                  </a:solidFill>
                  <a:latin typeface="微软雅黑" panose="020B0503020204020204" pitchFamily="34" charset="-122"/>
                  <a:ea typeface="微软雅黑" panose="020B0503020204020204" pitchFamily="34" charset="-122"/>
                  <a:sym typeface="+mn-ea"/>
                </a:rPr>
                <a:t>棋盘式分解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511849" y="2086005"/>
            <a:ext cx="4258934" cy="2066143"/>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p"/>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微软雅黑 Light" panose="020B0502040204020203" charset="-122"/>
                <a:ea typeface="微软雅黑 Light" panose="020B0502040204020203" charset="-122"/>
              </a:rPr>
              <a:t>这种分解方法的虚拟网格数和进程数是一一对应的。</a:t>
            </a:r>
            <a:endParaRPr lang="en-US" altLang="zh-CN" sz="2000" dirty="0">
              <a:latin typeface="微软雅黑 Light" panose="020B0502040204020203" charset="-122"/>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p"/>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微软雅黑 Light" panose="020B0502040204020203" charset="-122"/>
                <a:ea typeface="微软雅黑 Light" panose="020B0502040204020203" charset="-122"/>
              </a:rPr>
              <a:t>进一步节省了存储量以及通信总量，具有较高的可扩展性。</a:t>
            </a:r>
            <a:endParaRPr lang="en-US" altLang="zh-CN" sz="2000" dirty="0">
              <a:latin typeface="微软雅黑 Light" panose="020B0502040204020203" charset="-122"/>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026" name="Picture 2">
            <a:extLst>
              <a:ext uri="{FF2B5EF4-FFF2-40B4-BE49-F238E27FC236}">
                <a16:creationId xmlns:a16="http://schemas.microsoft.com/office/drawing/2014/main" id="{86A5205F-88C3-51C7-6F8E-3B2D7C587C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9008" y="688185"/>
            <a:ext cx="5027050" cy="5648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41206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11.2.3 </a:t>
              </a:r>
              <a:r>
                <a:rPr lang="zh-CN" altLang="en-US" sz="2400" b="1" dirty="0">
                  <a:solidFill>
                    <a:prstClr val="white"/>
                  </a:solidFill>
                  <a:latin typeface="微软雅黑" panose="020B0503020204020204" pitchFamily="34" charset="-122"/>
                  <a:ea typeface="微软雅黑" panose="020B0503020204020204" pitchFamily="34" charset="-122"/>
                  <a:sym typeface="+mn-ea"/>
                </a:rPr>
                <a:t>棋盘式分解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227213" y="802289"/>
            <a:ext cx="11836739" cy="188660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在基于棋盘式分解的并行矩阵乘算法中，最突出的代表是</a:t>
            </a:r>
            <a:r>
              <a:rPr lang="en-US" altLang="zh-CN" sz="2000" dirty="0">
                <a:latin typeface="Times New Roman" panose="02020603050405020304" pitchFamily="18" charset="0"/>
                <a:ea typeface="微软雅黑 Light" panose="020B0502040204020203" charset="-122"/>
              </a:rPr>
              <a:t>Cannon</a:t>
            </a:r>
            <a:r>
              <a:rPr lang="zh-CN" altLang="en-US" sz="2000" dirty="0">
                <a:latin typeface="Times New Roman" panose="02020603050405020304" pitchFamily="18" charset="0"/>
                <a:ea typeface="微软雅黑 Light" panose="020B0502040204020203" charset="-122"/>
              </a:rPr>
              <a:t>算法。</a:t>
            </a:r>
            <a:r>
              <a:rPr lang="en-US" altLang="zh-CN" sz="2000" dirty="0">
                <a:latin typeface="Times New Roman" panose="02020603050405020304" pitchFamily="18" charset="0"/>
                <a:ea typeface="微软雅黑 Light" panose="020B0502040204020203" charset="-122"/>
              </a:rPr>
              <a:t>Cannon</a:t>
            </a:r>
            <a:r>
              <a:rPr lang="zh-CN" altLang="en-US" sz="2000" dirty="0">
                <a:latin typeface="Times New Roman" panose="02020603050405020304" pitchFamily="18" charset="0"/>
                <a:ea typeface="微软雅黑 Light" panose="020B0502040204020203" charset="-122"/>
              </a:rPr>
              <a:t>算法是一种存储有效的算法。为了使两矩阵的下标满足相乘的要求，它不是将矩阵完整的行或列进行多播传送，而是有目的地在各行和各列上实施循环位移，降低处理器的总存储要求，解决了使用按行分解算法时由于矩阵维数增加而带来的内存快速消耗问题。算法实现的流程如下：</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0C763E1B-AD2A-A4D9-92FB-0D0079DCA8A6}"/>
              </a:ext>
            </a:extLst>
          </p:cNvPr>
          <p:cNvSpPr txBox="1"/>
          <p:nvPr/>
        </p:nvSpPr>
        <p:spPr>
          <a:xfrm>
            <a:off x="909060" y="2750140"/>
            <a:ext cx="10879600" cy="3348545"/>
          </a:xfrm>
          <a:prstGeom prst="rect">
            <a:avLst/>
          </a:prstGeom>
          <a:noFill/>
        </p:spPr>
        <p:txBody>
          <a:bodyPr wrap="square" numCol="1" rtlCol="0" anchor="ctr">
            <a:spAutoFit/>
          </a:bodyPr>
          <a:lstStyle/>
          <a:p>
            <a:pPr marL="457200" indent="-457200" algn="just" fontAlgn="auto">
              <a:lnSpc>
                <a:spcPct val="150000"/>
              </a:lnSpc>
              <a:spcBef>
                <a:spcPts val="600"/>
              </a:spcBef>
              <a:spcAft>
                <a:spcPts val="800"/>
              </a:spcAft>
              <a:buFont typeface="+mj-ea"/>
              <a:buAutoNum type="circleNumDbPlain"/>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将矩阵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分成√</a:t>
            </a:r>
            <a:r>
              <a:rPr lang="en-US" altLang="zh-CN" sz="2000" dirty="0">
                <a:latin typeface="Times New Roman" panose="02020603050405020304" pitchFamily="18" charset="0"/>
                <a:ea typeface="微软雅黑 Light" panose="020B0502040204020203" charset="-122"/>
              </a:rPr>
              <a:t>P*√P</a:t>
            </a:r>
            <a:r>
              <a:rPr lang="zh-CN" altLang="en-US" sz="2000" dirty="0">
                <a:latin typeface="Times New Roman" panose="02020603050405020304" pitchFamily="18" charset="0"/>
                <a:ea typeface="微软雅黑 Light" panose="020B0502040204020203" charset="-122"/>
              </a:rPr>
              <a:t>个分块，每个分块负责</a:t>
            </a:r>
            <a:r>
              <a:rPr lang="en-US" altLang="zh-CN" sz="2000" dirty="0">
                <a:latin typeface="Times New Roman" panose="02020603050405020304" pitchFamily="18" charset="0"/>
                <a:ea typeface="微软雅黑 Light" panose="020B0502040204020203" charset="-122"/>
              </a:rPr>
              <a:t>n/√P*n/√P</a:t>
            </a:r>
            <a:r>
              <a:rPr lang="zh-CN" altLang="en-US" sz="2000" dirty="0">
                <a:latin typeface="Times New Roman" panose="02020603050405020304" pitchFamily="18" charset="0"/>
                <a:ea typeface="微软雅黑 Light" panose="020B0502040204020203" charset="-122"/>
              </a:rPr>
              <a:t>的数据。其中</a:t>
            </a:r>
            <a:r>
              <a:rPr lang="en-US" altLang="zh-CN" sz="2000" dirty="0">
                <a:latin typeface="Times New Roman" panose="02020603050405020304" pitchFamily="18" charset="0"/>
                <a:ea typeface="微软雅黑 Light" panose="020B0502040204020203" charset="-122"/>
              </a:rPr>
              <a:t>P</a:t>
            </a:r>
            <a:r>
              <a:rPr lang="zh-CN" altLang="en-US" sz="2000" dirty="0">
                <a:latin typeface="Times New Roman" panose="02020603050405020304" pitchFamily="18" charset="0"/>
                <a:ea typeface="微软雅黑 Light" panose="020B0502040204020203" charset="-122"/>
              </a:rPr>
              <a:t>为进程总数，</a:t>
            </a:r>
            <a:r>
              <a:rPr lang="en-US" altLang="zh-CN" sz="2000" dirty="0">
                <a:latin typeface="Times New Roman" panose="02020603050405020304" pitchFamily="18" charset="0"/>
                <a:ea typeface="微软雅黑 Light" panose="020B0502040204020203" charset="-122"/>
              </a:rPr>
              <a:t>n</a:t>
            </a:r>
            <a:r>
              <a:rPr lang="zh-CN" altLang="en-US" sz="2000" dirty="0">
                <a:latin typeface="Times New Roman" panose="02020603050405020304" pitchFamily="18" charset="0"/>
                <a:ea typeface="微软雅黑 Light" panose="020B0502040204020203" charset="-122"/>
              </a:rPr>
              <a:t>为矩阵维数。并将每块矩阵按照行优先的顺序映射到</a:t>
            </a:r>
            <a:r>
              <a:rPr lang="en-US" altLang="zh-CN" sz="2000" dirty="0">
                <a:latin typeface="Times New Roman" panose="02020603050405020304" pitchFamily="18" charset="0"/>
                <a:ea typeface="微软雅黑 Light" panose="020B0502040204020203" charset="-122"/>
              </a:rPr>
              <a:t>P</a:t>
            </a:r>
            <a:r>
              <a:rPr lang="zh-CN" altLang="en-US" sz="2000" dirty="0">
                <a:latin typeface="Times New Roman" panose="02020603050405020304" pitchFamily="18" charset="0"/>
                <a:ea typeface="微软雅黑 Light" panose="020B0502040204020203" charset="-122"/>
              </a:rPr>
              <a:t>个处理器上。</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将块</a:t>
            </a:r>
            <a:r>
              <a:rPr lang="en-US" altLang="zh-CN" sz="2000" dirty="0">
                <a:latin typeface="Times New Roman" panose="02020603050405020304" pitchFamily="18" charset="0"/>
                <a:ea typeface="微软雅黑 Light" panose="020B0502040204020203" charset="-122"/>
              </a:rPr>
              <a:t>A_(</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 (0&lt;=</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&lt;√P)</a:t>
            </a:r>
            <a:r>
              <a:rPr lang="zh-CN" altLang="en-US" sz="2000" dirty="0">
                <a:latin typeface="Times New Roman" panose="02020603050405020304" pitchFamily="18" charset="0"/>
                <a:ea typeface="微软雅黑 Light" panose="020B0502040204020203" charset="-122"/>
              </a:rPr>
              <a:t>向左循环移动</a:t>
            </a:r>
            <a:r>
              <a:rPr lang="en-US" altLang="zh-CN" sz="2000" dirty="0" err="1">
                <a:latin typeface="Times New Roman" panose="02020603050405020304" pitchFamily="18" charset="0"/>
                <a:ea typeface="微软雅黑 Light" panose="020B0502040204020203" charset="-122"/>
              </a:rPr>
              <a:t>i</a:t>
            </a:r>
            <a:r>
              <a:rPr lang="zh-CN" altLang="en-US" sz="2000" dirty="0">
                <a:latin typeface="Times New Roman" panose="02020603050405020304" pitchFamily="18" charset="0"/>
                <a:ea typeface="微软雅黑 Light" panose="020B0502040204020203" charset="-122"/>
              </a:rPr>
              <a:t>步，将块</a:t>
            </a:r>
            <a:r>
              <a:rPr lang="en-US" altLang="zh-CN" sz="2000" dirty="0">
                <a:latin typeface="Times New Roman" panose="02020603050405020304" pitchFamily="18" charset="0"/>
                <a:ea typeface="微软雅黑 Light" panose="020B0502040204020203" charset="-122"/>
              </a:rPr>
              <a:t>B_(</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 (0&lt;=</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&lt;√P)</a:t>
            </a:r>
            <a:r>
              <a:rPr lang="zh-CN" altLang="en-US" sz="2000" dirty="0">
                <a:latin typeface="Times New Roman" panose="02020603050405020304" pitchFamily="18" charset="0"/>
                <a:ea typeface="微软雅黑 Light" panose="020B0502040204020203" charset="-122"/>
              </a:rPr>
              <a:t>向上循环移动</a:t>
            </a:r>
            <a:r>
              <a:rPr lang="en-US" altLang="zh-CN" sz="2000" dirty="0">
                <a:latin typeface="Times New Roman" panose="02020603050405020304" pitchFamily="18" charset="0"/>
                <a:ea typeface="微软雅黑 Light" panose="020B0502040204020203" charset="-122"/>
              </a:rPr>
              <a:t>j</a:t>
            </a:r>
            <a:r>
              <a:rPr lang="zh-CN" altLang="en-US" sz="2000" dirty="0">
                <a:latin typeface="Times New Roman" panose="02020603050405020304" pitchFamily="18" charset="0"/>
                <a:ea typeface="微软雅黑 Light" panose="020B0502040204020203" charset="-122"/>
              </a:rPr>
              <a:t>步。</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lc="http://schemas.openxmlformats.org/drawingml/2006/lockedCanva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P_(</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执行乘法和加法运算，将块</a:t>
            </a:r>
            <a:r>
              <a:rPr lang="en-US" altLang="zh-CN" sz="2000" dirty="0">
                <a:latin typeface="Times New Roman" panose="02020603050405020304" pitchFamily="18" charset="0"/>
                <a:ea typeface="微软雅黑 Light" panose="020B0502040204020203" charset="-122"/>
              </a:rPr>
              <a:t>A_(</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 (0&lt;=</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&lt;√P)</a:t>
            </a:r>
            <a:r>
              <a:rPr lang="zh-CN" altLang="en-US" sz="2000" dirty="0">
                <a:latin typeface="Times New Roman" panose="02020603050405020304" pitchFamily="18" charset="0"/>
                <a:ea typeface="微软雅黑 Light" panose="020B0502040204020203" charset="-122"/>
              </a:rPr>
              <a:t>向左循环移动</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步；将块</a:t>
            </a:r>
            <a:r>
              <a:rPr lang="en-US" altLang="zh-CN" sz="2000" dirty="0">
                <a:latin typeface="Times New Roman" panose="02020603050405020304" pitchFamily="18" charset="0"/>
                <a:ea typeface="微软雅黑 Light" panose="020B0502040204020203" charset="-122"/>
              </a:rPr>
              <a:t>B_(</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 (0&lt;=</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&lt;√P)</a:t>
            </a:r>
            <a:r>
              <a:rPr lang="zh-CN" altLang="en-US" sz="2000" dirty="0">
                <a:latin typeface="Times New Roman" panose="02020603050405020304" pitchFamily="18" charset="0"/>
                <a:ea typeface="微软雅黑 Light" panose="020B0502040204020203" charset="-122"/>
              </a:rPr>
              <a:t>向上循环移动</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步。</a:t>
            </a:r>
          </a:p>
          <a:p>
            <a:pPr marL="457200" indent="-457200" algn="just" fontAlgn="auto">
              <a:lnSpc>
                <a:spcPct val="150000"/>
              </a:lnSpc>
              <a:spcBef>
                <a:spcPts val="600"/>
              </a:spcBef>
              <a:spcAft>
                <a:spcPts val="800"/>
              </a:spcAft>
              <a:buFont typeface="+mj-ea"/>
              <a:buAutoNum type="circleNumDbPlain"/>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重复第</a:t>
            </a:r>
            <a:r>
              <a:rPr lang="en-US" altLang="zh-CN" sz="2000" dirty="0">
                <a:latin typeface="Times New Roman" panose="02020603050405020304" pitchFamily="18" charset="0"/>
                <a:ea typeface="微软雅黑 Light" panose="020B0502040204020203" charset="-122"/>
              </a:rPr>
              <a:t>3</a:t>
            </a:r>
            <a:r>
              <a:rPr lang="zh-CN" altLang="en-US" sz="2000" dirty="0">
                <a:latin typeface="Times New Roman" panose="02020603050405020304" pitchFamily="18" charset="0"/>
                <a:ea typeface="微软雅黑 Light" panose="020B0502040204020203" charset="-122"/>
              </a:rPr>
              <a:t>步，在</a:t>
            </a:r>
            <a:r>
              <a:rPr lang="en-US" altLang="zh-CN" sz="2000" dirty="0">
                <a:latin typeface="Times New Roman" panose="02020603050405020304" pitchFamily="18" charset="0"/>
                <a:ea typeface="微软雅黑 Light" panose="020B0502040204020203" charset="-122"/>
              </a:rPr>
              <a:t>P_(</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中共执行√</a:t>
            </a:r>
            <a:r>
              <a:rPr lang="en-US" altLang="zh-CN" sz="2000" dirty="0">
                <a:latin typeface="Times New Roman" panose="02020603050405020304" pitchFamily="18" charset="0"/>
                <a:ea typeface="微软雅黑 Light" panose="020B0502040204020203" charset="-122"/>
              </a:rPr>
              <a:t>P</a:t>
            </a:r>
            <a:r>
              <a:rPr lang="zh-CN" altLang="en-US" sz="2000" dirty="0">
                <a:latin typeface="Times New Roman" panose="02020603050405020304" pitchFamily="18" charset="0"/>
                <a:ea typeface="微软雅黑 Light" panose="020B0502040204020203" charset="-122"/>
              </a:rPr>
              <a:t>次乘法和加法运算和√</a:t>
            </a:r>
            <a:r>
              <a:rPr lang="en-US" altLang="zh-CN" sz="2000" dirty="0">
                <a:latin typeface="Times New Roman" panose="02020603050405020304" pitchFamily="18" charset="0"/>
                <a:ea typeface="微软雅黑 Light" panose="020B0502040204020203" charset="-122"/>
              </a:rPr>
              <a:t>P</a:t>
            </a:r>
            <a:r>
              <a:rPr lang="zh-CN" altLang="en-US" sz="2000" dirty="0">
                <a:latin typeface="Times New Roman" panose="02020603050405020304" pitchFamily="18" charset="0"/>
                <a:ea typeface="微软雅黑 Light" panose="020B0502040204020203" charset="-122"/>
              </a:rPr>
              <a:t>次块</a:t>
            </a:r>
            <a:r>
              <a:rPr lang="en-US" altLang="zh-CN" sz="2000" dirty="0">
                <a:latin typeface="Times New Roman" panose="02020603050405020304" pitchFamily="18" charset="0"/>
                <a:ea typeface="微软雅黑 Light" panose="020B0502040204020203" charset="-122"/>
              </a:rPr>
              <a:t>A_(</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和</a:t>
            </a:r>
            <a:r>
              <a:rPr lang="en-US" altLang="zh-CN" sz="2000" dirty="0">
                <a:latin typeface="Times New Roman" panose="02020603050405020304" pitchFamily="18" charset="0"/>
                <a:ea typeface="微软雅黑 Light" panose="020B0502040204020203" charset="-122"/>
              </a:rPr>
              <a:t>B_(</a:t>
            </a:r>
            <a:r>
              <a:rPr lang="en-US" altLang="zh-CN" sz="2000" dirty="0" err="1">
                <a:latin typeface="Times New Roman" panose="02020603050405020304" pitchFamily="18" charset="0"/>
                <a:ea typeface="微软雅黑 Light" panose="020B0502040204020203" charset="-122"/>
              </a:rPr>
              <a:t>i,j</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的循环单步移动。</a:t>
            </a:r>
          </a:p>
        </p:txBody>
      </p:sp>
    </p:spTree>
    <p:extLst>
      <p:ext uri="{BB962C8B-B14F-4D97-AF65-F5344CB8AC3E}">
        <p14:creationId xmlns:p14="http://schemas.microsoft.com/office/powerpoint/2010/main" val="136169103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11.2.3 </a:t>
              </a:r>
              <a:r>
                <a:rPr lang="zh-CN" altLang="en-US" sz="2400" b="1" dirty="0">
                  <a:solidFill>
                    <a:prstClr val="white"/>
                  </a:solidFill>
                  <a:latin typeface="微软雅黑" panose="020B0503020204020204" pitchFamily="34" charset="-122"/>
                  <a:ea typeface="微软雅黑" panose="020B0503020204020204" pitchFamily="34" charset="-122"/>
                  <a:sym typeface="+mn-ea"/>
                </a:rPr>
                <a:t>棋盘式分解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386914" y="2211475"/>
            <a:ext cx="6018483" cy="188660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例如：在开启</a:t>
            </a:r>
            <a:r>
              <a:rPr lang="en-US" altLang="zh-CN" sz="2000" dirty="0">
                <a:latin typeface="Times New Roman" panose="02020603050405020304" pitchFamily="18" charset="0"/>
                <a:ea typeface="微软雅黑 Light" panose="020B0502040204020203" charset="-122"/>
              </a:rPr>
              <a:t>9</a:t>
            </a:r>
            <a:r>
              <a:rPr lang="zh-CN" altLang="en-US" sz="2000" dirty="0">
                <a:latin typeface="Times New Roman" panose="02020603050405020304" pitchFamily="18" charset="0"/>
                <a:ea typeface="微软雅黑 Light" panose="020B0502040204020203" charset="-122"/>
              </a:rPr>
              <a:t>进程时，矩阵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和矩阵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使用</a:t>
            </a:r>
            <a:r>
              <a:rPr lang="en-US" altLang="zh-CN" sz="2000" dirty="0">
                <a:latin typeface="Times New Roman" panose="02020603050405020304" pitchFamily="18" charset="0"/>
                <a:ea typeface="微软雅黑 Light" panose="020B0502040204020203" charset="-122"/>
              </a:rPr>
              <a:t>Cannon</a:t>
            </a:r>
            <a:r>
              <a:rPr lang="zh-CN" altLang="en-US" sz="2000" dirty="0">
                <a:latin typeface="Times New Roman" panose="02020603050405020304" pitchFamily="18" charset="0"/>
                <a:ea typeface="微软雅黑 Light" panose="020B0502040204020203" charset="-122"/>
              </a:rPr>
              <a:t>算法的矩阵位移示意如右图所示，其中每个分块对应着一个进程，每个进程仅计算结果</a:t>
            </a:r>
            <a:r>
              <a:rPr lang="en-US" altLang="zh-CN" sz="2000" dirty="0">
                <a:latin typeface="Times New Roman" panose="02020603050405020304" pitchFamily="18" charset="0"/>
                <a:ea typeface="微软雅黑 Light" panose="020B0502040204020203" charset="-122"/>
              </a:rPr>
              <a:t>C</a:t>
            </a:r>
            <a:r>
              <a:rPr lang="zh-CN" altLang="en-US" sz="2000" dirty="0">
                <a:latin typeface="Times New Roman" panose="02020603050405020304" pitchFamily="18" charset="0"/>
                <a:ea typeface="微软雅黑 Light" panose="020B0502040204020203" charset="-122"/>
              </a:rPr>
              <a:t>的部分数据。</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23D6ABBB-1A85-7090-D2DA-0CFF7DAE1574}"/>
              </a:ext>
            </a:extLst>
          </p:cNvPr>
          <p:cNvGraphicFramePr>
            <a:graphicFrameLocks noChangeAspect="1"/>
          </p:cNvGraphicFramePr>
          <p:nvPr>
            <p:extLst>
              <p:ext uri="{D42A27DB-BD31-4B8C-83A1-F6EECF244321}">
                <p14:modId xmlns:p14="http://schemas.microsoft.com/office/powerpoint/2010/main" val="1708331270"/>
              </p:ext>
            </p:extLst>
          </p:nvPr>
        </p:nvGraphicFramePr>
        <p:xfrm>
          <a:off x="7199146" y="497685"/>
          <a:ext cx="4605940" cy="5904708"/>
        </p:xfrm>
        <a:graphic>
          <a:graphicData uri="http://schemas.openxmlformats.org/presentationml/2006/ole">
            <mc:AlternateContent xmlns:mc="http://schemas.openxmlformats.org/markup-compatibility/2006">
              <mc:Choice xmlns:v="urn:schemas-microsoft-com:vml" Requires="v">
                <p:oleObj name="Visio" r:id="rId3" imgW="3714879" imgH="5191163" progId="Visio.Drawing.15">
                  <p:embed/>
                </p:oleObj>
              </mc:Choice>
              <mc:Fallback>
                <p:oleObj name="Visio" r:id="rId3" imgW="3714879" imgH="5191163" progId="Visio.Drawing.15">
                  <p:embed/>
                  <p:pic>
                    <p:nvPicPr>
                      <p:cNvPr id="11" name="对象 10">
                        <a:extLst>
                          <a:ext uri="{FF2B5EF4-FFF2-40B4-BE49-F238E27FC236}">
                            <a16:creationId xmlns:a16="http://schemas.microsoft.com/office/drawing/2014/main" id="{23D6ABBB-1A85-7090-D2DA-0CFF7DAE157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9146" y="497685"/>
                        <a:ext cx="4605940" cy="5904708"/>
                      </a:xfrm>
                      <a:prstGeom prst="rect">
                        <a:avLst/>
                      </a:prstGeom>
                      <a:noFill/>
                    </p:spPr>
                  </p:pic>
                </p:oleObj>
              </mc:Fallback>
            </mc:AlternateContent>
          </a:graphicData>
        </a:graphic>
      </p:graphicFrame>
    </p:spTree>
    <p:extLst>
      <p:ext uri="{BB962C8B-B14F-4D97-AF65-F5344CB8AC3E}">
        <p14:creationId xmlns:p14="http://schemas.microsoft.com/office/powerpoint/2010/main" val="13217790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11.2.3 </a:t>
              </a:r>
              <a:r>
                <a:rPr lang="zh-CN" altLang="en-US" sz="2400" b="1" dirty="0">
                  <a:solidFill>
                    <a:prstClr val="white"/>
                  </a:solidFill>
                  <a:latin typeface="微软雅黑" panose="020B0503020204020204" pitchFamily="34" charset="-122"/>
                  <a:ea typeface="微软雅黑" panose="020B0503020204020204" pitchFamily="34" charset="-122"/>
                  <a:sym typeface="+mn-ea"/>
                </a:rPr>
                <a:t>棋盘式分解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641781" y="942339"/>
            <a:ext cx="7908698" cy="434881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在实现</a:t>
            </a:r>
            <a:r>
              <a:rPr lang="en-US" altLang="zh-CN" sz="2000" dirty="0">
                <a:latin typeface="Times New Roman" panose="02020603050405020304" pitchFamily="18" charset="0"/>
                <a:ea typeface="微软雅黑 Light" panose="020B0502040204020203" charset="-122"/>
              </a:rPr>
              <a:t>Cannon</a:t>
            </a:r>
            <a:r>
              <a:rPr lang="zh-CN" altLang="en-US" sz="2000" dirty="0">
                <a:latin typeface="Times New Roman" panose="02020603050405020304" pitchFamily="18" charset="0"/>
                <a:ea typeface="微软雅黑 Light" panose="020B0502040204020203" charset="-122"/>
              </a:rPr>
              <a:t>算法时会使用到以下</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函数</a:t>
            </a:r>
            <a:endParaRPr lang="en-US" altLang="zh-CN" sz="2000" dirty="0">
              <a:latin typeface="Times New Roman" panose="02020603050405020304" pitchFamily="18" charset="0"/>
              <a:ea typeface="微软雅黑 Light" panose="020B0502040204020203" charset="-122"/>
            </a:endParaRPr>
          </a:p>
          <a:p>
            <a:pPr marL="1257300" lvl="2" indent="-342900" algn="just">
              <a:lnSpc>
                <a:spcPct val="150000"/>
              </a:lnSpc>
              <a:spcBef>
                <a:spcPts val="600"/>
              </a:spcBef>
              <a:spcAft>
                <a:spcPts val="800"/>
              </a:spcAft>
              <a:buFont typeface="Wingdings" panose="05000000000000000000" pitchFamily="2" charset="2"/>
              <a:buChar char="p"/>
              <a:extLst>
                <a:ext uri="{35155182-B16C-46BC-9424-99874614C6A1}">
                  <wpsdc:indentchars xmlns:lc="http://schemas.openxmlformats.org/drawingml/2006/lockedCanva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MPI_Cart_create</a:t>
            </a:r>
            <a:endParaRPr lang="en-US" altLang="zh-CN" sz="2000" dirty="0">
              <a:latin typeface="Times New Roman" panose="02020603050405020304" pitchFamily="18" charset="0"/>
              <a:ea typeface="微软雅黑 Light" panose="020B0502040204020203" charset="-122"/>
            </a:endParaRPr>
          </a:p>
          <a:p>
            <a:pPr marL="1257300" lvl="2" indent="-342900" algn="just">
              <a:lnSpc>
                <a:spcPct val="150000"/>
              </a:lnSpc>
              <a:spcBef>
                <a:spcPts val="600"/>
              </a:spcBef>
              <a:spcAft>
                <a:spcPts val="800"/>
              </a:spcAft>
              <a:buFont typeface="Wingdings" panose="05000000000000000000" pitchFamily="2" charset="2"/>
              <a:buChar char="p"/>
              <a:extLst>
                <a:ext uri="{35155182-B16C-46BC-9424-99874614C6A1}">
                  <wpsdc:indentchars xmlns:lc="http://schemas.openxmlformats.org/drawingml/2006/lockedCanva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MPI_Cart_rank</a:t>
            </a:r>
            <a:endParaRPr lang="en-US" altLang="zh-CN" sz="2000" dirty="0">
              <a:latin typeface="Times New Roman" panose="02020603050405020304" pitchFamily="18" charset="0"/>
              <a:ea typeface="微软雅黑 Light" panose="020B0502040204020203" charset="-122"/>
            </a:endParaRPr>
          </a:p>
          <a:p>
            <a:pPr marL="1257300" lvl="2" indent="-342900" algn="just">
              <a:lnSpc>
                <a:spcPct val="150000"/>
              </a:lnSpc>
              <a:spcBef>
                <a:spcPts val="600"/>
              </a:spcBef>
              <a:spcAft>
                <a:spcPts val="800"/>
              </a:spcAft>
              <a:buFont typeface="Wingdings" panose="05000000000000000000" pitchFamily="2" charset="2"/>
              <a:buChar char="p"/>
              <a:extLst>
                <a:ext uri="{35155182-B16C-46BC-9424-99874614C6A1}">
                  <wpsdc:indentchars xmlns:lc="http://schemas.openxmlformats.org/drawingml/2006/lockedCanva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MPI_Cart_cords</a:t>
            </a:r>
            <a:endParaRPr lang="en-US" altLang="zh-CN" sz="2000" dirty="0">
              <a:latin typeface="Times New Roman" panose="02020603050405020304" pitchFamily="18" charset="0"/>
              <a:ea typeface="微软雅黑 Light" panose="020B0502040204020203" charset="-122"/>
            </a:endParaRPr>
          </a:p>
          <a:p>
            <a:pPr marL="1257300" lvl="2" indent="-342900" algn="just">
              <a:lnSpc>
                <a:spcPct val="150000"/>
              </a:lnSpc>
              <a:spcBef>
                <a:spcPts val="600"/>
              </a:spcBef>
              <a:spcAft>
                <a:spcPts val="800"/>
              </a:spcAft>
              <a:buFont typeface="Wingdings" panose="05000000000000000000" pitchFamily="2" charset="2"/>
              <a:buChar char="p"/>
              <a:extLst>
                <a:ext uri="{35155182-B16C-46BC-9424-99874614C6A1}">
                  <wpsdc:indentchars xmlns:lc="http://schemas.openxmlformats.org/drawingml/2006/lockedCanva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MPI_Cart_shift</a:t>
            </a:r>
            <a:endParaRPr lang="en-US" altLang="zh-CN" sz="2000" dirty="0">
              <a:latin typeface="Times New Roman" panose="02020603050405020304" pitchFamily="18" charset="0"/>
              <a:ea typeface="微软雅黑 Light" panose="020B0502040204020203" charset="-122"/>
            </a:endParaRPr>
          </a:p>
          <a:p>
            <a:pPr marL="1257300" lvl="2" indent="-342900" algn="just">
              <a:lnSpc>
                <a:spcPct val="150000"/>
              </a:lnSpc>
              <a:spcBef>
                <a:spcPts val="600"/>
              </a:spcBef>
              <a:spcAft>
                <a:spcPts val="800"/>
              </a:spcAft>
              <a:buFont typeface="Wingdings" panose="05000000000000000000" pitchFamily="2" charset="2"/>
              <a:buChar char="p"/>
              <a:extLst>
                <a:ext uri="{35155182-B16C-46BC-9424-99874614C6A1}">
                  <wpsdc:indentchars xmlns:lc="http://schemas.openxmlformats.org/drawingml/2006/lockedCanva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MPI_Sendrecv</a:t>
            </a:r>
            <a:endParaRPr lang="en-US" altLang="zh-CN" sz="2000" dirty="0">
              <a:latin typeface="Times New Roman" panose="02020603050405020304" pitchFamily="18" charset="0"/>
              <a:ea typeface="微软雅黑 Light" panose="020B0502040204020203" charset="-122"/>
            </a:endParaRPr>
          </a:p>
          <a:p>
            <a:pPr marL="1257300" lvl="2" indent="-342900" algn="just">
              <a:lnSpc>
                <a:spcPct val="150000"/>
              </a:lnSpc>
              <a:spcBef>
                <a:spcPts val="600"/>
              </a:spcBef>
              <a:spcAft>
                <a:spcPts val="800"/>
              </a:spcAft>
              <a:buFont typeface="Wingdings" panose="05000000000000000000" pitchFamily="2" charset="2"/>
              <a:buChar char="p"/>
              <a:extLst>
                <a:ext uri="{35155182-B16C-46BC-9424-99874614C6A1}">
                  <wpsdc:indentchars xmlns:lc="http://schemas.openxmlformats.org/drawingml/2006/lockedCanva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MPI_Sendrecv_replace</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807681435"/>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11.2.3 </a:t>
              </a:r>
              <a:r>
                <a:rPr lang="zh-CN" altLang="en-US" sz="2400" b="1" dirty="0">
                  <a:solidFill>
                    <a:prstClr val="white"/>
                  </a:solidFill>
                  <a:latin typeface="微软雅黑" panose="020B0503020204020204" pitchFamily="34" charset="-122"/>
                  <a:ea typeface="微软雅黑" panose="020B0503020204020204" pitchFamily="34" charset="-122"/>
                  <a:sym typeface="+mn-ea"/>
                </a:rPr>
                <a:t>棋盘式分解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410613" y="951646"/>
            <a:ext cx="11370773"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MPI_Cart_create</a:t>
            </a:r>
            <a:r>
              <a:rPr lang="zh-CN" altLang="en-US" sz="2000" dirty="0">
                <a:latin typeface="Times New Roman" panose="02020603050405020304" pitchFamily="18" charset="0"/>
                <a:ea typeface="微软雅黑 Light" panose="020B0502040204020203" charset="-122"/>
              </a:rPr>
              <a:t>函数用于描述任意维的笛卡尔结构，其函数原型如下。</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90D5A686-0E43-E4F2-D50A-740CC4697851}"/>
              </a:ext>
            </a:extLst>
          </p:cNvPr>
          <p:cNvSpPr txBox="1"/>
          <p:nvPr/>
        </p:nvSpPr>
        <p:spPr>
          <a:xfrm>
            <a:off x="648296" y="1519387"/>
            <a:ext cx="11293495" cy="2031325"/>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MPI_Cart_create</a:t>
            </a:r>
            <a:r>
              <a:rPr lang="en-US" altLang="zh-CN" dirty="0">
                <a:latin typeface="Times New Roman" panose="02020603050405020304" pitchFamily="18" charset="0"/>
              </a:rPr>
              <a:t>(</a:t>
            </a:r>
            <a:r>
              <a:rPr lang="en-US" altLang="zh-CN" dirty="0" err="1">
                <a:latin typeface="Times New Roman" panose="02020603050405020304" pitchFamily="18" charset="0"/>
              </a:rPr>
              <a:t>MPI_Comm</a:t>
            </a:r>
            <a:r>
              <a:rPr lang="en-US" altLang="zh-CN" dirty="0">
                <a:latin typeface="Times New Roman" panose="02020603050405020304" pitchFamily="18" charset="0"/>
              </a:rPr>
              <a:t> </a:t>
            </a:r>
            <a:r>
              <a:rPr lang="en-US" altLang="zh-CN" dirty="0" err="1">
                <a:latin typeface="Times New Roman" panose="02020603050405020304" pitchFamily="18" charset="0"/>
              </a:rPr>
              <a:t>comm_old</a:t>
            </a:r>
            <a:r>
              <a:rPr lang="en-US" altLang="zh-CN" dirty="0">
                <a:latin typeface="Times New Roman" panose="02020603050405020304" pitchFamily="18" charset="0"/>
              </a:rPr>
              <a:t>, int </a:t>
            </a:r>
            <a:r>
              <a:rPr lang="en-US" altLang="zh-CN" dirty="0" err="1">
                <a:latin typeface="Times New Roman" panose="02020603050405020304" pitchFamily="18" charset="0"/>
              </a:rPr>
              <a:t>ndims</a:t>
            </a:r>
            <a:r>
              <a:rPr lang="en-US" altLang="zh-CN" dirty="0">
                <a:latin typeface="Times New Roman" panose="02020603050405020304" pitchFamily="18" charset="0"/>
              </a:rPr>
              <a:t>, int *dims, int *</a:t>
            </a:r>
            <a:r>
              <a:rPr lang="en-US" altLang="zh-CN" dirty="0" err="1">
                <a:latin typeface="Times New Roman" panose="02020603050405020304" pitchFamily="18" charset="0"/>
              </a:rPr>
              <a:t>periods,int</a:t>
            </a:r>
            <a:r>
              <a:rPr lang="en-US" altLang="zh-CN" dirty="0">
                <a:latin typeface="Times New Roman" panose="02020603050405020304" pitchFamily="18" charset="0"/>
              </a:rPr>
              <a:t> reorder, </a:t>
            </a:r>
            <a:r>
              <a:rPr lang="en-US" altLang="zh-CN" dirty="0" err="1">
                <a:latin typeface="Times New Roman" panose="02020603050405020304" pitchFamily="18" charset="0"/>
              </a:rPr>
              <a:t>MPI_Comm</a:t>
            </a:r>
            <a:r>
              <a:rPr lang="en-US" altLang="zh-CN" dirty="0">
                <a:latin typeface="Times New Roman" panose="02020603050405020304" pitchFamily="18" charset="0"/>
              </a:rPr>
              <a:t> *</a:t>
            </a:r>
            <a:r>
              <a:rPr lang="en-US" altLang="zh-CN" dirty="0" err="1">
                <a:latin typeface="Times New Roman" panose="02020603050405020304" pitchFamily="18" charset="0"/>
              </a:rPr>
              <a:t>comm_cart</a:t>
            </a:r>
            <a:r>
              <a:rPr lang="en-US" altLang="zh-CN" dirty="0">
                <a:latin typeface="Times New Roman" panose="02020603050405020304" pitchFamily="18" charset="0"/>
              </a:rPr>
              <a:t>)</a:t>
            </a:r>
          </a:p>
          <a:p>
            <a:r>
              <a:rPr lang="en-US" altLang="zh-CN" dirty="0" err="1">
                <a:latin typeface="Times New Roman" panose="02020603050405020304" pitchFamily="18" charset="0"/>
              </a:rPr>
              <a:t>comm_old</a:t>
            </a:r>
            <a:r>
              <a:rPr lang="en-US" altLang="zh-CN" dirty="0">
                <a:latin typeface="Times New Roman" panose="02020603050405020304" pitchFamily="18" charset="0"/>
              </a:rPr>
              <a:t>	</a:t>
            </a:r>
            <a:r>
              <a:rPr lang="zh-CN" altLang="en-US" dirty="0">
                <a:latin typeface="Times New Roman" panose="02020603050405020304" pitchFamily="18" charset="0"/>
              </a:rPr>
              <a:t>输入通信域</a:t>
            </a:r>
          </a:p>
          <a:p>
            <a:r>
              <a:rPr lang="en-US" altLang="zh-CN" dirty="0" err="1">
                <a:latin typeface="Times New Roman" panose="02020603050405020304" pitchFamily="18" charset="0"/>
              </a:rPr>
              <a:t>ndims</a:t>
            </a:r>
            <a:r>
              <a:rPr lang="en-US" altLang="zh-CN" dirty="0">
                <a:latin typeface="Times New Roman" panose="02020603050405020304" pitchFamily="18" charset="0"/>
              </a:rPr>
              <a:t> 		</a:t>
            </a:r>
            <a:r>
              <a:rPr lang="zh-CN" altLang="en-US" dirty="0">
                <a:latin typeface="Times New Roman" panose="02020603050405020304" pitchFamily="18" charset="0"/>
              </a:rPr>
              <a:t>笛卡尔网格的维数</a:t>
            </a:r>
          </a:p>
          <a:p>
            <a:r>
              <a:rPr lang="en-US" altLang="zh-CN" dirty="0">
                <a:latin typeface="Times New Roman" panose="02020603050405020304" pitchFamily="18" charset="0"/>
              </a:rPr>
              <a:t>dims 		</a:t>
            </a:r>
            <a:r>
              <a:rPr lang="zh-CN" altLang="en-US" dirty="0">
                <a:latin typeface="Times New Roman" panose="02020603050405020304" pitchFamily="18" charset="0"/>
              </a:rPr>
              <a:t>大小为</a:t>
            </a:r>
            <a:r>
              <a:rPr lang="en-US" altLang="zh-CN" dirty="0" err="1">
                <a:latin typeface="Times New Roman" panose="02020603050405020304" pitchFamily="18" charset="0"/>
              </a:rPr>
              <a:t>ndims</a:t>
            </a:r>
            <a:r>
              <a:rPr lang="zh-CN" altLang="en-US" dirty="0">
                <a:latin typeface="Times New Roman" panose="02020603050405020304" pitchFamily="18" charset="0"/>
              </a:rPr>
              <a:t>的整数数组，定义每一维的进程数。对于二维，就是指每行和每列各多少进程</a:t>
            </a:r>
          </a:p>
          <a:p>
            <a:r>
              <a:rPr lang="en-US" altLang="zh-CN" dirty="0">
                <a:latin typeface="Times New Roman" panose="02020603050405020304" pitchFamily="18" charset="0"/>
              </a:rPr>
              <a:t>periods 		</a:t>
            </a:r>
            <a:r>
              <a:rPr lang="zh-CN" altLang="en-US" dirty="0">
                <a:latin typeface="Times New Roman" panose="02020603050405020304" pitchFamily="18" charset="0"/>
              </a:rPr>
              <a:t>大小为</a:t>
            </a:r>
            <a:r>
              <a:rPr lang="en-US" altLang="zh-CN" dirty="0" err="1">
                <a:latin typeface="Times New Roman" panose="02020603050405020304" pitchFamily="18" charset="0"/>
              </a:rPr>
              <a:t>ndims</a:t>
            </a:r>
            <a:r>
              <a:rPr lang="zh-CN" altLang="en-US" dirty="0">
                <a:latin typeface="Times New Roman" panose="02020603050405020304" pitchFamily="18" charset="0"/>
              </a:rPr>
              <a:t>的逻辑数组定义在一维上网格的周期性。即数组越界后能否正确循环指定进程号</a:t>
            </a:r>
          </a:p>
          <a:p>
            <a:r>
              <a:rPr lang="en-US" altLang="zh-CN" dirty="0">
                <a:latin typeface="Times New Roman" panose="02020603050405020304" pitchFamily="18" charset="0"/>
              </a:rPr>
              <a:t>reorder 		</a:t>
            </a:r>
            <a:r>
              <a:rPr lang="zh-CN" altLang="en-US" dirty="0">
                <a:latin typeface="Times New Roman" panose="02020603050405020304" pitchFamily="18" charset="0"/>
              </a:rPr>
              <a:t>标识数是否可以重排序</a:t>
            </a:r>
          </a:p>
          <a:p>
            <a:r>
              <a:rPr lang="en-US" altLang="zh-CN" dirty="0" err="1">
                <a:latin typeface="Times New Roman" panose="02020603050405020304" pitchFamily="18" charset="0"/>
              </a:rPr>
              <a:t>comm_cart</a:t>
            </a:r>
            <a:r>
              <a:rPr lang="en-US" altLang="zh-CN" dirty="0">
                <a:latin typeface="Times New Roman" panose="02020603050405020304" pitchFamily="18" charset="0"/>
              </a:rPr>
              <a:t> 	</a:t>
            </a:r>
            <a:r>
              <a:rPr lang="zh-CN" altLang="en-US" dirty="0">
                <a:latin typeface="Times New Roman" panose="02020603050405020304" pitchFamily="18" charset="0"/>
              </a:rPr>
              <a:t>带有新的笛卡尔拓扑的通信域</a:t>
            </a:r>
          </a:p>
        </p:txBody>
      </p:sp>
      <p:sp>
        <p:nvSpPr>
          <p:cNvPr id="7" name="文本框 6">
            <a:extLst>
              <a:ext uri="{FF2B5EF4-FFF2-40B4-BE49-F238E27FC236}">
                <a16:creationId xmlns:a16="http://schemas.microsoft.com/office/drawing/2014/main" id="{66F64E72-5BCE-61EB-38A1-1B7565DAE11C}"/>
              </a:ext>
            </a:extLst>
          </p:cNvPr>
          <p:cNvSpPr txBox="1"/>
          <p:nvPr/>
        </p:nvSpPr>
        <p:spPr>
          <a:xfrm>
            <a:off x="410612" y="3924289"/>
            <a:ext cx="11370773"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MPI_Cart_rank</a:t>
            </a:r>
            <a:r>
              <a:rPr lang="zh-CN" altLang="en-US" sz="2000" dirty="0">
                <a:latin typeface="Times New Roman" panose="02020603050405020304" pitchFamily="18" charset="0"/>
                <a:ea typeface="微软雅黑 Light" panose="020B0502040204020203" charset="-122"/>
              </a:rPr>
              <a:t>函数用于笛卡尔通信域</a:t>
            </a:r>
            <a:r>
              <a:rPr lang="en-US" altLang="zh-CN" sz="2000" dirty="0">
                <a:latin typeface="Times New Roman" panose="02020603050405020304" pitchFamily="18" charset="0"/>
                <a:ea typeface="微软雅黑 Light" panose="020B0502040204020203" charset="-122"/>
              </a:rPr>
              <a:t>comm</a:t>
            </a:r>
            <a:r>
              <a:rPr lang="zh-CN" altLang="en-US" sz="2000" dirty="0">
                <a:latin typeface="Times New Roman" panose="02020603050405020304" pitchFamily="18" charset="0"/>
                <a:ea typeface="微软雅黑 Light" panose="020B0502040204020203" charset="-122"/>
              </a:rPr>
              <a:t>中的坐标</a:t>
            </a:r>
            <a:r>
              <a:rPr lang="en-US" altLang="zh-CN" sz="2000" dirty="0" err="1">
                <a:latin typeface="Times New Roman" panose="02020603050405020304" pitchFamily="18" charset="0"/>
                <a:ea typeface="微软雅黑 Light" panose="020B0502040204020203" charset="-122"/>
              </a:rPr>
              <a:t>coors</a:t>
            </a:r>
            <a:r>
              <a:rPr lang="zh-CN" altLang="en-US" sz="2000" dirty="0">
                <a:latin typeface="Times New Roman" panose="02020603050405020304" pitchFamily="18" charset="0"/>
                <a:ea typeface="微软雅黑 Light" panose="020B0502040204020203" charset="-122"/>
              </a:rPr>
              <a:t>映射为进程号</a:t>
            </a:r>
            <a:r>
              <a:rPr lang="en-US" altLang="zh-CN" sz="2000" dirty="0">
                <a:latin typeface="Times New Roman" panose="02020603050405020304" pitchFamily="18" charset="0"/>
                <a:ea typeface="微软雅黑 Light" panose="020B0502040204020203" charset="-122"/>
              </a:rPr>
              <a:t>rank</a:t>
            </a:r>
            <a:r>
              <a:rPr lang="zh-CN" altLang="en-US" sz="2000" dirty="0">
                <a:latin typeface="Times New Roman" panose="02020603050405020304" pitchFamily="18" charset="0"/>
                <a:ea typeface="微软雅黑 Light" panose="020B0502040204020203" charset="-122"/>
              </a:rPr>
              <a:t>，其函数原型如下。</a:t>
            </a:r>
            <a:endParaRPr lang="en-US" altLang="zh-CN" sz="2000" dirty="0">
              <a:latin typeface="Times New Roman" panose="02020603050405020304" pitchFamily="18" charset="0"/>
              <a:ea typeface="微软雅黑 Light" panose="020B0502040204020203" charset="-122"/>
            </a:endParaRPr>
          </a:p>
        </p:txBody>
      </p:sp>
      <p:sp>
        <p:nvSpPr>
          <p:cNvPr id="11" name="文本框 10">
            <a:extLst>
              <a:ext uri="{FF2B5EF4-FFF2-40B4-BE49-F238E27FC236}">
                <a16:creationId xmlns:a16="http://schemas.microsoft.com/office/drawing/2014/main" id="{04EEE705-A4D7-4610-8F97-C9B1A9362D88}"/>
              </a:ext>
            </a:extLst>
          </p:cNvPr>
          <p:cNvSpPr txBox="1"/>
          <p:nvPr/>
        </p:nvSpPr>
        <p:spPr>
          <a:xfrm>
            <a:off x="648296" y="4557953"/>
            <a:ext cx="11293495" cy="1200329"/>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MPI_Cart_rank</a:t>
            </a:r>
            <a:r>
              <a:rPr lang="en-US" altLang="zh-CN" dirty="0">
                <a:latin typeface="Times New Roman" panose="02020603050405020304" pitchFamily="18" charset="0"/>
              </a:rPr>
              <a:t>(</a:t>
            </a:r>
            <a:r>
              <a:rPr lang="en-US" altLang="zh-CN" dirty="0" err="1">
                <a:latin typeface="Times New Roman" panose="02020603050405020304" pitchFamily="18" charset="0"/>
              </a:rPr>
              <a:t>MPI_Comm</a:t>
            </a:r>
            <a:r>
              <a:rPr lang="en-US" altLang="zh-CN" dirty="0">
                <a:latin typeface="Times New Roman" panose="02020603050405020304" pitchFamily="18" charset="0"/>
              </a:rPr>
              <a:t> comm, int *</a:t>
            </a:r>
            <a:r>
              <a:rPr lang="en-US" altLang="zh-CN" dirty="0" err="1">
                <a:latin typeface="Times New Roman" panose="02020603050405020304" pitchFamily="18" charset="0"/>
              </a:rPr>
              <a:t>coords</a:t>
            </a:r>
            <a:r>
              <a:rPr lang="en-US" altLang="zh-CN" dirty="0">
                <a:latin typeface="Times New Roman" panose="02020603050405020304" pitchFamily="18" charset="0"/>
              </a:rPr>
              <a:t>, int *rank)</a:t>
            </a:r>
          </a:p>
          <a:p>
            <a:r>
              <a:rPr lang="en-US" altLang="zh-CN" dirty="0">
                <a:latin typeface="Times New Roman" panose="02020603050405020304" pitchFamily="18" charset="0"/>
              </a:rPr>
              <a:t>comm 			</a:t>
            </a:r>
            <a:r>
              <a:rPr lang="zh-CN" altLang="en-US" dirty="0">
                <a:latin typeface="Times New Roman" panose="02020603050405020304" pitchFamily="18" charset="0"/>
              </a:rPr>
              <a:t>带有笛卡尔结构的通信域</a:t>
            </a:r>
          </a:p>
          <a:p>
            <a:r>
              <a:rPr lang="en-US" altLang="zh-CN" dirty="0" err="1">
                <a:latin typeface="Times New Roman" panose="02020603050405020304" pitchFamily="18" charset="0"/>
              </a:rPr>
              <a:t>coords</a:t>
            </a:r>
            <a:r>
              <a:rPr lang="en-US" altLang="zh-CN" dirty="0">
                <a:latin typeface="Times New Roman" panose="02020603050405020304" pitchFamily="18" charset="0"/>
              </a:rPr>
              <a:t> 			</a:t>
            </a:r>
            <a:r>
              <a:rPr lang="zh-CN" altLang="en-US" dirty="0">
                <a:latin typeface="Times New Roman" panose="02020603050405020304" pitchFamily="18" charset="0"/>
              </a:rPr>
              <a:t>坐标，是一个整数数组</a:t>
            </a:r>
          </a:p>
          <a:p>
            <a:r>
              <a:rPr lang="en-US" altLang="zh-CN" dirty="0">
                <a:latin typeface="Times New Roman" panose="02020603050405020304" pitchFamily="18" charset="0"/>
              </a:rPr>
              <a:t>rank 			</a:t>
            </a:r>
            <a:r>
              <a:rPr lang="zh-CN" altLang="en-US" dirty="0">
                <a:latin typeface="Times New Roman" panose="02020603050405020304" pitchFamily="18" charset="0"/>
              </a:rPr>
              <a:t>坐标对应的一维线性坐标，是一个整数</a:t>
            </a:r>
          </a:p>
        </p:txBody>
      </p:sp>
    </p:spTree>
    <p:extLst>
      <p:ext uri="{BB962C8B-B14F-4D97-AF65-F5344CB8AC3E}">
        <p14:creationId xmlns:p14="http://schemas.microsoft.com/office/powerpoint/2010/main" val="11169797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11.2.3 </a:t>
              </a:r>
              <a:r>
                <a:rPr lang="zh-CN" altLang="en-US" sz="2400" b="1" dirty="0">
                  <a:solidFill>
                    <a:prstClr val="white"/>
                  </a:solidFill>
                  <a:latin typeface="微软雅黑" panose="020B0503020204020204" pitchFamily="34" charset="-122"/>
                  <a:ea typeface="微软雅黑" panose="020B0503020204020204" pitchFamily="34" charset="-122"/>
                  <a:sym typeface="+mn-ea"/>
                </a:rPr>
                <a:t>棋盘式分解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410613" y="752217"/>
            <a:ext cx="11370773"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en-US" altLang="zh-CN" sz="2000" dirty="0">
                <a:latin typeface="Times New Roman" panose="02020603050405020304" pitchFamily="18" charset="0"/>
                <a:ea typeface="微软雅黑 Light" panose="020B0502040204020203" charset="-122"/>
              </a:rPr>
              <a:t>MPI_Cart_coords</a:t>
            </a:r>
            <a:r>
              <a:rPr lang="zh-CN" altLang="en-US" sz="2000" dirty="0">
                <a:latin typeface="Times New Roman" panose="02020603050405020304" pitchFamily="18" charset="0"/>
                <a:ea typeface="微软雅黑 Light" panose="020B0502040204020203" charset="-122"/>
              </a:rPr>
              <a:t>函数将</a:t>
            </a:r>
            <a:r>
              <a:rPr lang="en-US" altLang="zh-CN" sz="2000" dirty="0">
                <a:latin typeface="Times New Roman" panose="02020603050405020304" pitchFamily="18" charset="0"/>
                <a:ea typeface="微软雅黑 Light" panose="020B0502040204020203" charset="-122"/>
              </a:rPr>
              <a:t>comm</a:t>
            </a:r>
            <a:r>
              <a:rPr lang="zh-CN" altLang="en-US" sz="2000" dirty="0">
                <a:latin typeface="Times New Roman" panose="02020603050405020304" pitchFamily="18" charset="0"/>
                <a:ea typeface="微软雅黑 Light" panose="020B0502040204020203" charset="-122"/>
              </a:rPr>
              <a:t>通信域中的一维线性坐标映射为</a:t>
            </a:r>
            <a:r>
              <a:rPr lang="en-US" altLang="zh-CN" sz="2000" dirty="0" err="1">
                <a:latin typeface="Times New Roman" panose="02020603050405020304" pitchFamily="18" charset="0"/>
                <a:ea typeface="微软雅黑 Light" panose="020B0502040204020203" charset="-122"/>
              </a:rPr>
              <a:t>maxdims</a:t>
            </a:r>
            <a:r>
              <a:rPr lang="zh-CN" altLang="en-US" sz="2000" dirty="0">
                <a:latin typeface="Times New Roman" panose="02020603050405020304" pitchFamily="18" charset="0"/>
                <a:ea typeface="微软雅黑 Light" panose="020B0502040204020203" charset="-122"/>
              </a:rPr>
              <a:t>维的笛卡尔坐标</a:t>
            </a:r>
            <a:r>
              <a:rPr lang="en-US" altLang="zh-CN" sz="2000" dirty="0" err="1">
                <a:latin typeface="Times New Roman" panose="02020603050405020304" pitchFamily="18" charset="0"/>
                <a:ea typeface="微软雅黑 Light" panose="020B0502040204020203" charset="-122"/>
              </a:rPr>
              <a:t>coords</a:t>
            </a:r>
            <a:r>
              <a:rPr lang="zh-CN" altLang="en-US" sz="2000" dirty="0">
                <a:latin typeface="Times New Roman" panose="02020603050405020304" pitchFamily="18" charset="0"/>
                <a:ea typeface="微软雅黑 Light" panose="020B0502040204020203" charset="-122"/>
              </a:rPr>
              <a:t>，其函数原型如下。</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90D5A686-0E43-E4F2-D50A-740CC4697851}"/>
              </a:ext>
            </a:extLst>
          </p:cNvPr>
          <p:cNvSpPr txBox="1"/>
          <p:nvPr/>
        </p:nvSpPr>
        <p:spPr>
          <a:xfrm>
            <a:off x="716535" y="1750608"/>
            <a:ext cx="11064851" cy="1477328"/>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MPI_Cart_coords</a:t>
            </a:r>
            <a:r>
              <a:rPr lang="en-US" altLang="zh-CN" dirty="0">
                <a:latin typeface="Times New Roman" panose="02020603050405020304" pitchFamily="18" charset="0"/>
              </a:rPr>
              <a:t>(</a:t>
            </a:r>
            <a:r>
              <a:rPr lang="en-US" altLang="zh-CN" dirty="0" err="1">
                <a:latin typeface="Times New Roman" panose="02020603050405020304" pitchFamily="18" charset="0"/>
              </a:rPr>
              <a:t>MPI_Comm</a:t>
            </a:r>
            <a:r>
              <a:rPr lang="en-US" altLang="zh-CN" dirty="0">
                <a:latin typeface="Times New Roman" panose="02020603050405020304" pitchFamily="18" charset="0"/>
              </a:rPr>
              <a:t> comm, int rank, int </a:t>
            </a:r>
            <a:r>
              <a:rPr lang="en-US" altLang="zh-CN" dirty="0" err="1">
                <a:latin typeface="Times New Roman" panose="02020603050405020304" pitchFamily="18" charset="0"/>
              </a:rPr>
              <a:t>maxdims</a:t>
            </a:r>
            <a:r>
              <a:rPr lang="en-US" altLang="zh-CN" dirty="0">
                <a:latin typeface="Times New Roman" panose="02020603050405020304" pitchFamily="18" charset="0"/>
              </a:rPr>
              <a:t>, int *</a:t>
            </a:r>
            <a:r>
              <a:rPr lang="en-US" altLang="zh-CN" dirty="0" err="1">
                <a:latin typeface="Times New Roman" panose="02020603050405020304" pitchFamily="18" charset="0"/>
              </a:rPr>
              <a:t>coords</a:t>
            </a:r>
            <a:r>
              <a:rPr lang="en-US" altLang="zh-CN" dirty="0">
                <a:latin typeface="Times New Roman" panose="02020603050405020304" pitchFamily="18" charset="0"/>
              </a:rPr>
              <a:t>)</a:t>
            </a:r>
          </a:p>
          <a:p>
            <a:r>
              <a:rPr lang="en-US" altLang="zh-CN" dirty="0">
                <a:latin typeface="Times New Roman" panose="02020603050405020304" pitchFamily="18" charset="0"/>
              </a:rPr>
              <a:t>comm 			</a:t>
            </a:r>
            <a:r>
              <a:rPr lang="zh-CN" altLang="en-US" dirty="0">
                <a:latin typeface="Times New Roman" panose="02020603050405020304" pitchFamily="18" charset="0"/>
              </a:rPr>
              <a:t>带有笛卡尔结构的通信域</a:t>
            </a:r>
          </a:p>
          <a:p>
            <a:r>
              <a:rPr lang="en-US" altLang="zh-CN" dirty="0">
                <a:latin typeface="Times New Roman" panose="02020603050405020304" pitchFamily="18" charset="0"/>
              </a:rPr>
              <a:t>rank 			</a:t>
            </a:r>
            <a:r>
              <a:rPr lang="zh-CN" altLang="en-US" dirty="0">
                <a:latin typeface="Times New Roman" panose="02020603050405020304" pitchFamily="18" charset="0"/>
              </a:rPr>
              <a:t>一维线性坐标，是一个整数</a:t>
            </a:r>
          </a:p>
          <a:p>
            <a:r>
              <a:rPr lang="en-US" altLang="zh-CN" dirty="0" err="1">
                <a:latin typeface="Times New Roman" panose="02020603050405020304" pitchFamily="18" charset="0"/>
              </a:rPr>
              <a:t>maxdims</a:t>
            </a:r>
            <a:r>
              <a:rPr lang="en-US" altLang="zh-CN" dirty="0">
                <a:latin typeface="Times New Roman" panose="02020603050405020304" pitchFamily="18" charset="0"/>
              </a:rPr>
              <a:t> 		    	</a:t>
            </a:r>
            <a:r>
              <a:rPr lang="zh-CN" altLang="en-US" dirty="0">
                <a:latin typeface="Times New Roman" panose="02020603050405020304" pitchFamily="18" charset="0"/>
              </a:rPr>
              <a:t>维数</a:t>
            </a:r>
          </a:p>
          <a:p>
            <a:r>
              <a:rPr lang="en-US" altLang="zh-CN" dirty="0" err="1">
                <a:latin typeface="Times New Roman" panose="02020603050405020304" pitchFamily="18" charset="0"/>
              </a:rPr>
              <a:t>coords</a:t>
            </a:r>
            <a:r>
              <a:rPr lang="en-US" altLang="zh-CN" dirty="0">
                <a:latin typeface="Times New Roman" panose="02020603050405020304" pitchFamily="18" charset="0"/>
              </a:rPr>
              <a:t> 			</a:t>
            </a:r>
            <a:r>
              <a:rPr lang="zh-CN" altLang="en-US" dirty="0">
                <a:latin typeface="Times New Roman" panose="02020603050405020304" pitchFamily="18" charset="0"/>
              </a:rPr>
              <a:t>返回一维线性坐标对应的坐标</a:t>
            </a:r>
          </a:p>
        </p:txBody>
      </p:sp>
      <p:sp>
        <p:nvSpPr>
          <p:cNvPr id="11" name="文本框 10">
            <a:extLst>
              <a:ext uri="{FF2B5EF4-FFF2-40B4-BE49-F238E27FC236}">
                <a16:creationId xmlns:a16="http://schemas.microsoft.com/office/drawing/2014/main" id="{79B38A64-B85B-62C5-11A7-5D020C5E5515}"/>
              </a:ext>
            </a:extLst>
          </p:cNvPr>
          <p:cNvSpPr txBox="1"/>
          <p:nvPr/>
        </p:nvSpPr>
        <p:spPr>
          <a:xfrm>
            <a:off x="413729" y="3361675"/>
            <a:ext cx="11370773"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en-US" altLang="zh-CN" sz="2000" dirty="0" err="1">
                <a:latin typeface="Times New Roman" panose="02020603050405020304" pitchFamily="18" charset="0"/>
                <a:ea typeface="微软雅黑 Light" panose="020B0502040204020203" charset="-122"/>
              </a:rPr>
              <a:t>MPI_Cart_shift</a:t>
            </a:r>
            <a:r>
              <a:rPr lang="zh-CN" altLang="en-US" sz="2000" dirty="0">
                <a:latin typeface="Times New Roman" panose="02020603050405020304" pitchFamily="18" charset="0"/>
                <a:ea typeface="微软雅黑 Light" panose="020B0502040204020203" charset="-122"/>
              </a:rPr>
              <a:t>用于获取本进程在笛卡尔网格的</a:t>
            </a:r>
            <a:r>
              <a:rPr lang="en-US" altLang="zh-CN" sz="2000" dirty="0">
                <a:latin typeface="Times New Roman" panose="02020603050405020304" pitchFamily="18" charset="0"/>
                <a:ea typeface="微软雅黑 Light" panose="020B0502040204020203" charset="-122"/>
              </a:rPr>
              <a:t>direction</a:t>
            </a:r>
            <a:r>
              <a:rPr lang="zh-CN" altLang="en-US" sz="2000" dirty="0">
                <a:latin typeface="Times New Roman" panose="02020603050405020304" pitchFamily="18" charset="0"/>
                <a:ea typeface="微软雅黑 Light" panose="020B0502040204020203" charset="-122"/>
              </a:rPr>
              <a:t>维度上距离为</a:t>
            </a:r>
            <a:r>
              <a:rPr lang="en-US" altLang="zh-CN" sz="2000" dirty="0" err="1">
                <a:latin typeface="Times New Roman" panose="02020603050405020304" pitchFamily="18" charset="0"/>
                <a:ea typeface="微软雅黑 Light" panose="020B0502040204020203" charset="-122"/>
              </a:rPr>
              <a:t>disp</a:t>
            </a:r>
            <a:r>
              <a:rPr lang="zh-CN" altLang="en-US" sz="2000" dirty="0">
                <a:latin typeface="Times New Roman" panose="02020603050405020304" pitchFamily="18" charset="0"/>
                <a:ea typeface="微软雅黑 Light" panose="020B0502040204020203" charset="-122"/>
              </a:rPr>
              <a:t>的进程编号信息，其函数原型如下。</a:t>
            </a:r>
            <a:endParaRPr lang="en-US" altLang="zh-CN" sz="2000" dirty="0">
              <a:latin typeface="Times New Roman" panose="02020603050405020304" pitchFamily="18" charset="0"/>
              <a:ea typeface="微软雅黑 Light" panose="020B0502040204020203" charset="-122"/>
            </a:endParaRPr>
          </a:p>
        </p:txBody>
      </p:sp>
      <p:sp>
        <p:nvSpPr>
          <p:cNvPr id="12" name="文本框 11">
            <a:extLst>
              <a:ext uri="{FF2B5EF4-FFF2-40B4-BE49-F238E27FC236}">
                <a16:creationId xmlns:a16="http://schemas.microsoft.com/office/drawing/2014/main" id="{52D89007-9389-1F9C-7007-EEC11EF80F02}"/>
              </a:ext>
            </a:extLst>
          </p:cNvPr>
          <p:cNvSpPr txBox="1"/>
          <p:nvPr/>
        </p:nvSpPr>
        <p:spPr>
          <a:xfrm>
            <a:off x="719651" y="4360066"/>
            <a:ext cx="11064851" cy="1754326"/>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MPI_Cart_shift</a:t>
            </a:r>
            <a:r>
              <a:rPr lang="en-US" altLang="zh-CN" dirty="0">
                <a:latin typeface="Times New Roman" panose="02020603050405020304" pitchFamily="18" charset="0"/>
              </a:rPr>
              <a:t>(</a:t>
            </a:r>
            <a:r>
              <a:rPr lang="en-US" altLang="zh-CN" dirty="0" err="1">
                <a:latin typeface="Times New Roman" panose="02020603050405020304" pitchFamily="18" charset="0"/>
              </a:rPr>
              <a:t>MPI_Comm</a:t>
            </a:r>
            <a:r>
              <a:rPr lang="en-US" altLang="zh-CN" dirty="0">
                <a:latin typeface="Times New Roman" panose="02020603050405020304" pitchFamily="18" charset="0"/>
              </a:rPr>
              <a:t> comm, int direction, int </a:t>
            </a:r>
            <a:r>
              <a:rPr lang="en-US" altLang="zh-CN" dirty="0" err="1">
                <a:latin typeface="Times New Roman" panose="02020603050405020304" pitchFamily="18" charset="0"/>
              </a:rPr>
              <a:t>disp</a:t>
            </a:r>
            <a:r>
              <a:rPr lang="en-US" altLang="zh-CN" dirty="0">
                <a:latin typeface="Times New Roman" panose="02020603050405020304" pitchFamily="18" charset="0"/>
              </a:rPr>
              <a:t>, int *</a:t>
            </a:r>
            <a:r>
              <a:rPr lang="en-US" altLang="zh-CN" dirty="0" err="1">
                <a:latin typeface="Times New Roman" panose="02020603050405020304" pitchFamily="18" charset="0"/>
              </a:rPr>
              <a:t>rank_source</a:t>
            </a:r>
            <a:r>
              <a:rPr lang="en-US" altLang="zh-CN" dirty="0">
                <a:latin typeface="Times New Roman" panose="02020603050405020304" pitchFamily="18" charset="0"/>
              </a:rPr>
              <a:t>, int *</a:t>
            </a:r>
            <a:r>
              <a:rPr lang="en-US" altLang="zh-CN" dirty="0" err="1">
                <a:latin typeface="Times New Roman" panose="02020603050405020304" pitchFamily="18" charset="0"/>
              </a:rPr>
              <a:t>rank_dest</a:t>
            </a:r>
            <a:r>
              <a:rPr lang="en-US" altLang="zh-CN" dirty="0">
                <a:latin typeface="Times New Roman" panose="02020603050405020304" pitchFamily="18" charset="0"/>
              </a:rPr>
              <a:t>)</a:t>
            </a:r>
          </a:p>
          <a:p>
            <a:r>
              <a:rPr lang="en-US" altLang="zh-CN" dirty="0">
                <a:latin typeface="Times New Roman" panose="02020603050405020304" pitchFamily="18" charset="0"/>
              </a:rPr>
              <a:t>comm 			</a:t>
            </a:r>
            <a:r>
              <a:rPr lang="zh-CN" altLang="en-US" dirty="0">
                <a:latin typeface="Times New Roman" panose="02020603050405020304" pitchFamily="18" charset="0"/>
              </a:rPr>
              <a:t>带有笛卡尔结构的通信域</a:t>
            </a:r>
          </a:p>
          <a:p>
            <a:r>
              <a:rPr lang="en-US" altLang="zh-CN" dirty="0">
                <a:latin typeface="Times New Roman" panose="02020603050405020304" pitchFamily="18" charset="0"/>
              </a:rPr>
              <a:t>direction 			</a:t>
            </a:r>
            <a:r>
              <a:rPr lang="zh-CN" altLang="en-US" dirty="0">
                <a:latin typeface="Times New Roman" panose="02020603050405020304" pitchFamily="18" charset="0"/>
              </a:rPr>
              <a:t>需要平移的坐标维数</a:t>
            </a:r>
          </a:p>
          <a:p>
            <a:r>
              <a:rPr lang="en-US" altLang="zh-CN" dirty="0" err="1">
                <a:latin typeface="Times New Roman" panose="02020603050405020304" pitchFamily="18" charset="0"/>
              </a:rPr>
              <a:t>disp</a:t>
            </a:r>
            <a:r>
              <a:rPr lang="en-US" altLang="zh-CN" dirty="0">
                <a:latin typeface="Times New Roman" panose="02020603050405020304" pitchFamily="18" charset="0"/>
              </a:rPr>
              <a:t> 			</a:t>
            </a:r>
            <a:r>
              <a:rPr lang="zh-CN" altLang="en-US" dirty="0">
                <a:latin typeface="Times New Roman" panose="02020603050405020304" pitchFamily="18" charset="0"/>
              </a:rPr>
              <a:t>偏移量</a:t>
            </a:r>
          </a:p>
          <a:p>
            <a:r>
              <a:rPr lang="en-US" altLang="zh-CN" dirty="0" err="1">
                <a:latin typeface="Times New Roman" panose="02020603050405020304" pitchFamily="18" charset="0"/>
              </a:rPr>
              <a:t>rank_source</a:t>
            </a:r>
            <a:r>
              <a:rPr lang="en-US" altLang="zh-CN" dirty="0">
                <a:latin typeface="Times New Roman" panose="02020603050405020304" pitchFamily="18" charset="0"/>
              </a:rPr>
              <a:t> 		</a:t>
            </a:r>
            <a:r>
              <a:rPr lang="zh-CN" altLang="en-US" dirty="0">
                <a:latin typeface="Times New Roman" panose="02020603050405020304" pitchFamily="18" charset="0"/>
              </a:rPr>
              <a:t>本进程在</a:t>
            </a:r>
            <a:r>
              <a:rPr lang="en-US" altLang="zh-CN" dirty="0">
                <a:latin typeface="Times New Roman" panose="02020603050405020304" pitchFamily="18" charset="0"/>
              </a:rPr>
              <a:t>direction</a:t>
            </a:r>
            <a:r>
              <a:rPr lang="zh-CN" altLang="en-US" dirty="0">
                <a:latin typeface="Times New Roman" panose="02020603050405020304" pitchFamily="18" charset="0"/>
              </a:rPr>
              <a:t>维</a:t>
            </a:r>
            <a:r>
              <a:rPr lang="en-US" altLang="zh-CN" dirty="0" err="1">
                <a:latin typeface="Times New Roman" panose="02020603050405020304" pitchFamily="18" charset="0"/>
              </a:rPr>
              <a:t>disp</a:t>
            </a:r>
            <a:r>
              <a:rPr lang="zh-CN" altLang="en-US" dirty="0">
                <a:latin typeface="Times New Roman" panose="02020603050405020304" pitchFamily="18" charset="0"/>
              </a:rPr>
              <a:t>正方向距离的进程号</a:t>
            </a:r>
          </a:p>
          <a:p>
            <a:r>
              <a:rPr lang="en-US" altLang="zh-CN" dirty="0" err="1">
                <a:latin typeface="Times New Roman" panose="02020603050405020304" pitchFamily="18" charset="0"/>
              </a:rPr>
              <a:t>rank_dest</a:t>
            </a:r>
            <a:r>
              <a:rPr lang="en-US" altLang="zh-CN" dirty="0">
                <a:latin typeface="Times New Roman" panose="02020603050405020304" pitchFamily="18" charset="0"/>
              </a:rPr>
              <a:t> 		</a:t>
            </a:r>
            <a:r>
              <a:rPr lang="zh-CN" altLang="en-US" dirty="0">
                <a:latin typeface="Times New Roman" panose="02020603050405020304" pitchFamily="18" charset="0"/>
              </a:rPr>
              <a:t>本进程在</a:t>
            </a:r>
            <a:r>
              <a:rPr lang="en-US" altLang="zh-CN" dirty="0">
                <a:latin typeface="Times New Roman" panose="02020603050405020304" pitchFamily="18" charset="0"/>
              </a:rPr>
              <a:t>direction</a:t>
            </a:r>
            <a:r>
              <a:rPr lang="zh-CN" altLang="en-US" dirty="0">
                <a:latin typeface="Times New Roman" panose="02020603050405020304" pitchFamily="18" charset="0"/>
              </a:rPr>
              <a:t>维</a:t>
            </a:r>
            <a:r>
              <a:rPr lang="en-US" altLang="zh-CN" dirty="0" err="1">
                <a:latin typeface="Times New Roman" panose="02020603050405020304" pitchFamily="18" charset="0"/>
              </a:rPr>
              <a:t>disp</a:t>
            </a:r>
            <a:r>
              <a:rPr lang="zh-CN" altLang="en-US" dirty="0">
                <a:latin typeface="Times New Roman" panose="02020603050405020304" pitchFamily="18" charset="0"/>
              </a:rPr>
              <a:t>反方向距离的进程号</a:t>
            </a:r>
          </a:p>
        </p:txBody>
      </p:sp>
    </p:spTree>
    <p:extLst>
      <p:ext uri="{BB962C8B-B14F-4D97-AF65-F5344CB8AC3E}">
        <p14:creationId xmlns:p14="http://schemas.microsoft.com/office/powerpoint/2010/main" val="36685949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5652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矩形 3"/>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70" name="组合 69"/>
          <p:cNvGrpSpPr/>
          <p:nvPr/>
        </p:nvGrpSpPr>
        <p:grpSpPr bwMode="auto">
          <a:xfrm>
            <a:off x="312738" y="2470150"/>
            <a:ext cx="4851147" cy="712788"/>
            <a:chOff x="6298049" y="1397569"/>
            <a:chExt cx="4850074" cy="712882"/>
          </a:xfrm>
        </p:grpSpPr>
        <p:sp>
          <p:nvSpPr>
            <p:cNvPr id="17468" name="文本框 20"/>
            <p:cNvSpPr txBox="1">
              <a:spLocks noChangeArrowheads="1"/>
            </p:cNvSpPr>
            <p:nvPr/>
          </p:nvSpPr>
          <p:spPr bwMode="auto">
            <a:xfrm>
              <a:off x="7175770" y="1532623"/>
              <a:ext cx="3972353" cy="46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noProof="0" dirty="0">
                  <a:ln>
                    <a:noFill/>
                  </a:ln>
                  <a:solidFill>
                    <a:schemeClr val="accent1">
                      <a:lumMod val="75000"/>
                    </a:schemeClr>
                  </a:solidFill>
                  <a:effectLst/>
                  <a:uLnTx/>
                  <a:uFillTx/>
                  <a:latin typeface="Times New Roman" panose="02020603050405020304" pitchFamily="18" charset="0"/>
                  <a:ea typeface="微软雅黑" panose="020B0503020204020204" pitchFamily="34" charset="-122"/>
                  <a:cs typeface="+mn-cs"/>
                </a:rPr>
                <a:t>MPI</a:t>
              </a:r>
              <a:r>
                <a:rPr kumimoji="0" lang="zh-CN" altLang="en-US" sz="2400" b="0" i="0" u="none" strike="noStrike" kern="1200" cap="none" spc="0" normalizeH="0" noProof="0" dirty="0">
                  <a:ln>
                    <a:noFill/>
                  </a:ln>
                  <a:solidFill>
                    <a:schemeClr val="accent1">
                      <a:lumMod val="75000"/>
                    </a:schemeClr>
                  </a:solidFill>
                  <a:effectLst/>
                  <a:uLnTx/>
                  <a:uFillTx/>
                  <a:latin typeface="Times New Roman" panose="02020603050405020304" pitchFamily="18" charset="0"/>
                  <a:ea typeface="微软雅黑" panose="020B0503020204020204" pitchFamily="34" charset="-122"/>
                  <a:cs typeface="+mn-cs"/>
                </a:rPr>
                <a:t>编程简介</a:t>
              </a:r>
            </a:p>
          </p:txBody>
        </p:sp>
        <p:sp>
          <p:nvSpPr>
            <p:cNvPr id="18" name="矩形 17"/>
            <p:cNvSpPr/>
            <p:nvPr/>
          </p:nvSpPr>
          <p:spPr>
            <a:xfrm>
              <a:off x="7180504" y="1397569"/>
              <a:ext cx="3959936" cy="712882"/>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71" name="组合 68"/>
            <p:cNvGrpSpPr/>
            <p:nvPr/>
          </p:nvGrpSpPr>
          <p:grpSpPr bwMode="auto">
            <a:xfrm>
              <a:off x="6298049" y="1397569"/>
              <a:ext cx="919239" cy="712882"/>
              <a:chOff x="6191369" y="1397569"/>
              <a:chExt cx="919239" cy="712882"/>
            </a:xfrm>
          </p:grpSpPr>
          <p:sp>
            <p:nvSpPr>
              <p:cNvPr id="68" name="矩形 6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73" name="文本框 18"/>
              <p:cNvSpPr txBox="1">
                <a:spLocks noChangeArrowheads="1"/>
              </p:cNvSpPr>
              <p:nvPr/>
            </p:nvSpPr>
            <p:spPr bwMode="auto">
              <a:xfrm>
                <a:off x="6191369" y="1397569"/>
                <a:ext cx="919239"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11.1</a:t>
                </a:r>
              </a:p>
            </p:txBody>
          </p:sp>
        </p:grpSp>
      </p:grpSp>
      <p:grpSp>
        <p:nvGrpSpPr>
          <p:cNvPr id="17459" name="组合 79"/>
          <p:cNvGrpSpPr/>
          <p:nvPr/>
        </p:nvGrpSpPr>
        <p:grpSpPr bwMode="auto">
          <a:xfrm>
            <a:off x="313055" y="3600450"/>
            <a:ext cx="4843145" cy="713105"/>
            <a:chOff x="6298049" y="1397569"/>
            <a:chExt cx="4842391" cy="712882"/>
          </a:xfrm>
        </p:grpSpPr>
        <p:sp>
          <p:nvSpPr>
            <p:cNvPr id="83" name="矩形 82"/>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64" name="组合 84"/>
            <p:cNvGrpSpPr/>
            <p:nvPr/>
          </p:nvGrpSpPr>
          <p:grpSpPr bwMode="auto">
            <a:xfrm>
              <a:off x="6298049" y="1397569"/>
              <a:ext cx="919239" cy="712882"/>
              <a:chOff x="6191369" y="1397569"/>
              <a:chExt cx="919239" cy="712882"/>
            </a:xfrm>
          </p:grpSpPr>
          <p:sp>
            <p:nvSpPr>
              <p:cNvPr id="86" name="矩形 85"/>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66" name="文本框 86"/>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11.3</a:t>
                </a:r>
              </a:p>
            </p:txBody>
          </p:sp>
        </p:grpSp>
      </p:grpSp>
      <p:grpSp>
        <p:nvGrpSpPr>
          <p:cNvPr id="17451" name="组合 116"/>
          <p:cNvGrpSpPr/>
          <p:nvPr/>
        </p:nvGrpSpPr>
        <p:grpSpPr bwMode="auto">
          <a:xfrm>
            <a:off x="313055" y="4730750"/>
            <a:ext cx="4843145" cy="713105"/>
            <a:chOff x="6298049" y="1397569"/>
            <a:chExt cx="4842391" cy="712882"/>
          </a:xfrm>
        </p:grpSpPr>
        <p:sp>
          <p:nvSpPr>
            <p:cNvPr id="17453" name="文本框 126"/>
            <p:cNvSpPr txBox="1">
              <a:spLocks noChangeArrowheads="1"/>
            </p:cNvSpPr>
            <p:nvPr/>
          </p:nvSpPr>
          <p:spPr bwMode="auto">
            <a:xfrm>
              <a:off x="7217008" y="1507119"/>
              <a:ext cx="3923432"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127000" algn="ctr" defTabSz="914400" rtl="0" eaLnBrk="1" latinLnBrk="0" hangingPunct="1">
                <a:lnSpc>
                  <a:spcPct val="100000"/>
                </a:lnSpc>
                <a:buClrTx/>
                <a:buSzTx/>
                <a:buFontTx/>
                <a:buNone/>
              </a:pPr>
              <a:r>
                <a:rPr kumimoji="0" lang="zh-CN" altLang="en-US" sz="24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冗余计算减少通信</a:t>
              </a:r>
            </a:p>
          </p:txBody>
        </p:sp>
        <p:sp>
          <p:nvSpPr>
            <p:cNvPr id="128" name="矩形 127"/>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56" name="组合 129"/>
            <p:cNvGrpSpPr/>
            <p:nvPr/>
          </p:nvGrpSpPr>
          <p:grpSpPr bwMode="auto">
            <a:xfrm>
              <a:off x="6298049" y="1397569"/>
              <a:ext cx="919239" cy="712882"/>
              <a:chOff x="6191369" y="1397569"/>
              <a:chExt cx="919239" cy="712882"/>
            </a:xfrm>
          </p:grpSpPr>
          <p:sp>
            <p:nvSpPr>
              <p:cNvPr id="131" name="矩形 130"/>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58" name="文本框 131"/>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11.5</a:t>
                </a:r>
              </a:p>
            </p:txBody>
          </p:sp>
        </p:grpSp>
      </p:grpSp>
      <p:grpSp>
        <p:nvGrpSpPr>
          <p:cNvPr id="17443" name="组合 71"/>
          <p:cNvGrpSpPr/>
          <p:nvPr/>
        </p:nvGrpSpPr>
        <p:grpSpPr bwMode="auto">
          <a:xfrm>
            <a:off x="6917056" y="2470150"/>
            <a:ext cx="4843145" cy="713105"/>
            <a:chOff x="6298049" y="1397569"/>
            <a:chExt cx="4842391" cy="712882"/>
          </a:xfrm>
        </p:grpSpPr>
        <p:sp>
          <p:nvSpPr>
            <p:cNvPr id="17445" name="文本框 73"/>
            <p:cNvSpPr txBox="1">
              <a:spLocks noChangeArrowheads="1"/>
            </p:cNvSpPr>
            <p:nvPr/>
          </p:nvSpPr>
          <p:spPr bwMode="auto">
            <a:xfrm>
              <a:off x="7180503" y="1532563"/>
              <a:ext cx="3923431"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数据划分优化</a:t>
              </a:r>
            </a:p>
          </p:txBody>
        </p:sp>
        <p:sp>
          <p:nvSpPr>
            <p:cNvPr id="75" name="矩形 7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48" name="组合 76"/>
            <p:cNvGrpSpPr/>
            <p:nvPr/>
          </p:nvGrpSpPr>
          <p:grpSpPr bwMode="auto">
            <a:xfrm>
              <a:off x="6298049" y="1397569"/>
              <a:ext cx="919239" cy="712882"/>
              <a:chOff x="6191369" y="1397569"/>
              <a:chExt cx="919239" cy="712882"/>
            </a:xfrm>
          </p:grpSpPr>
          <p:sp>
            <p:nvSpPr>
              <p:cNvPr id="78" name="矩形 7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50" name="文本框 78"/>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11.2</a:t>
                </a:r>
              </a:p>
            </p:txBody>
          </p:sp>
        </p:grpSp>
      </p:grpSp>
      <p:grpSp>
        <p:nvGrpSpPr>
          <p:cNvPr id="17435" name="组合 115"/>
          <p:cNvGrpSpPr/>
          <p:nvPr/>
        </p:nvGrpSpPr>
        <p:grpSpPr bwMode="auto">
          <a:xfrm>
            <a:off x="6917055" y="3600450"/>
            <a:ext cx="4843145" cy="713105"/>
            <a:chOff x="6298049" y="1397569"/>
            <a:chExt cx="4842391" cy="712882"/>
          </a:xfrm>
        </p:grpSpPr>
        <p:sp>
          <p:nvSpPr>
            <p:cNvPr id="17437" name="文本框 133"/>
            <p:cNvSpPr txBox="1">
              <a:spLocks noChangeArrowheads="1"/>
            </p:cNvSpPr>
            <p:nvPr/>
          </p:nvSpPr>
          <p:spPr bwMode="auto">
            <a:xfrm>
              <a:off x="7180504" y="1523895"/>
              <a:ext cx="3959935"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负载均衡优化</a:t>
              </a:r>
            </a:p>
          </p:txBody>
        </p:sp>
        <p:sp>
          <p:nvSpPr>
            <p:cNvPr id="135" name="矩形 134"/>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40" name="组合 136"/>
            <p:cNvGrpSpPr/>
            <p:nvPr/>
          </p:nvGrpSpPr>
          <p:grpSpPr bwMode="auto">
            <a:xfrm>
              <a:off x="6298049" y="1397569"/>
              <a:ext cx="919239" cy="712882"/>
              <a:chOff x="6191369" y="1397569"/>
              <a:chExt cx="919239" cy="712882"/>
            </a:xfrm>
          </p:grpSpPr>
          <p:sp>
            <p:nvSpPr>
              <p:cNvPr id="138" name="矩形 137"/>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42" name="文本框 138"/>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11.4</a:t>
                </a:r>
              </a:p>
            </p:txBody>
          </p:sp>
        </p:grpSp>
      </p:grpSp>
      <p:grpSp>
        <p:nvGrpSpPr>
          <p:cNvPr id="17427" name="组合 117"/>
          <p:cNvGrpSpPr/>
          <p:nvPr/>
        </p:nvGrpSpPr>
        <p:grpSpPr bwMode="auto">
          <a:xfrm>
            <a:off x="6917055" y="4730750"/>
            <a:ext cx="4843145" cy="713105"/>
            <a:chOff x="6298049" y="1397569"/>
            <a:chExt cx="4842391" cy="712882"/>
          </a:xfrm>
        </p:grpSpPr>
        <p:sp>
          <p:nvSpPr>
            <p:cNvPr id="17429" name="文本框 119"/>
            <p:cNvSpPr txBox="1">
              <a:spLocks noChangeArrowheads="1"/>
            </p:cNvSpPr>
            <p:nvPr/>
          </p:nvSpPr>
          <p:spPr bwMode="auto">
            <a:xfrm>
              <a:off x="8588137" y="1497868"/>
              <a:ext cx="1144727"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127000" algn="l" defTabSz="914400" rtl="0" eaLnBrk="1" latinLnBrk="0" hangingPunct="1">
                <a:lnSpc>
                  <a:spcPct val="100000"/>
                </a:lnSpc>
                <a:spcBef>
                  <a:spcPts val="1000"/>
                </a:spcBef>
                <a:buClrTx/>
                <a:buSzTx/>
                <a:buFontTx/>
                <a:buNone/>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小结</a:t>
              </a:r>
            </a:p>
          </p:txBody>
        </p:sp>
        <p:sp>
          <p:nvSpPr>
            <p:cNvPr id="121" name="矩形 120"/>
            <p:cNvSpPr/>
            <p:nvPr/>
          </p:nvSpPr>
          <p:spPr>
            <a:xfrm>
              <a:off x="7180504" y="1397569"/>
              <a:ext cx="395993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7432" name="组合 122"/>
            <p:cNvGrpSpPr/>
            <p:nvPr/>
          </p:nvGrpSpPr>
          <p:grpSpPr bwMode="auto">
            <a:xfrm>
              <a:off x="6298049" y="1397569"/>
              <a:ext cx="919239" cy="712882"/>
              <a:chOff x="6191369" y="1397569"/>
              <a:chExt cx="919239" cy="712882"/>
            </a:xfrm>
          </p:grpSpPr>
          <p:sp>
            <p:nvSpPr>
              <p:cNvPr id="124" name="矩形 123"/>
              <p:cNvSpPr/>
              <p:nvPr/>
            </p:nvSpPr>
            <p:spPr>
              <a:xfrm>
                <a:off x="6294533" y="1397569"/>
                <a:ext cx="7126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7434" name="文本框 124"/>
              <p:cNvSpPr txBox="1">
                <a:spLocks noChangeArrowheads="1"/>
              </p:cNvSpPr>
              <p:nvPr/>
            </p:nvSpPr>
            <p:spPr bwMode="auto">
              <a:xfrm>
                <a:off x="6191369" y="139756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dirty="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11.6</a:t>
                </a:r>
              </a:p>
            </p:txBody>
          </p:sp>
        </p:grpSp>
      </p:grpSp>
      <p:cxnSp>
        <p:nvCxnSpPr>
          <p:cNvPr id="108" name="直接连接符 107"/>
          <p:cNvCxnSpPr/>
          <p:nvPr/>
        </p:nvCxnSpPr>
        <p:spPr>
          <a:xfrm flipH="1">
            <a:off x="5534025" y="2832100"/>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flipH="1">
            <a:off x="5534025" y="394811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147" name="直接连接符 146"/>
          <p:cNvCxnSpPr/>
          <p:nvPr/>
        </p:nvCxnSpPr>
        <p:spPr>
          <a:xfrm flipH="1">
            <a:off x="5534025" y="506571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2564765" y="564515"/>
            <a:ext cx="7061835" cy="1200329"/>
          </a:xfrm>
          <a:prstGeom prst="rect">
            <a:avLst/>
          </a:prstGeom>
          <a:noFill/>
        </p:spPr>
        <p:txBody>
          <a:bodyPr wrap="square">
            <a:spAutoFit/>
          </a:bodyPr>
          <a:lstStyle/>
          <a:p>
            <a:pPr algn="ctr">
              <a:defRPr/>
            </a:pPr>
            <a:r>
              <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rPr>
              <a:t>第十一章</a:t>
            </a:r>
            <a:r>
              <a:rPr kumimoji="0" lang="en-US" altLang="zh-CN"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rPr>
              <a:t> </a:t>
            </a:r>
            <a:r>
              <a:rPr lang="en-US" altLang="zh-CN" sz="3600" dirty="0">
                <a:solidFill>
                  <a:schemeClr val="bg1"/>
                </a:solidFill>
                <a:latin typeface="黑体" panose="02010609060101010101" charset="-122"/>
                <a:ea typeface="黑体" panose="02010609060101010101" charset="-122"/>
                <a:cs typeface="黑体" panose="02010609060101010101" charset="-122"/>
                <a:sym typeface="+mn-ea"/>
              </a:rPr>
              <a:t>MPI</a:t>
            </a:r>
            <a:r>
              <a:rPr lang="zh-CN" altLang="en-US" sz="3600" dirty="0">
                <a:solidFill>
                  <a:schemeClr val="bg1"/>
                </a:solidFill>
                <a:latin typeface="黑体" panose="02010609060101010101" charset="-122"/>
                <a:ea typeface="黑体" panose="02010609060101010101" charset="-122"/>
                <a:cs typeface="黑体" panose="02010609060101010101" charset="-122"/>
                <a:sym typeface="+mn-ea"/>
              </a:rPr>
              <a:t>程序优化</a:t>
            </a:r>
            <a:endPar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a:p>
            <a:pPr marR="0" indent="0" algn="ctr" defTabSz="914400" fontAlgn="auto">
              <a:lnSpc>
                <a:spcPct val="100000"/>
              </a:lnSpc>
              <a:spcBef>
                <a:spcPts val="0"/>
              </a:spcBef>
              <a:spcAft>
                <a:spcPts val="0"/>
              </a:spcAft>
              <a:buClrTx/>
              <a:buSzTx/>
              <a:buFontTx/>
              <a:buNone/>
              <a:defRPr/>
            </a:pPr>
            <a:endPar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p:txBody>
      </p:sp>
      <p:sp>
        <p:nvSpPr>
          <p:cNvPr id="100" name="文本框 99"/>
          <p:cNvSpPr txBox="1"/>
          <p:nvPr/>
        </p:nvSpPr>
        <p:spPr>
          <a:xfrm>
            <a:off x="1232157" y="3726815"/>
            <a:ext cx="3924043" cy="460375"/>
          </a:xfrm>
          <a:prstGeom prst="rect">
            <a:avLst/>
          </a:prstGeom>
          <a:noFill/>
          <a:ln w="9525">
            <a:noFill/>
          </a:ln>
        </p:spPr>
        <p:txBody>
          <a:bodyPr wrap="square">
            <a:spAutoFit/>
          </a:bodyPr>
          <a:lstStyle/>
          <a:p>
            <a:pPr indent="127000" algn="ctr"/>
            <a:r>
              <a:rPr lang="zh-CN" altLang="en-US" sz="2400" noProof="0" dirty="0">
                <a:ln>
                  <a:noFill/>
                </a:ln>
                <a:solidFill>
                  <a:schemeClr val="accent1">
                    <a:lumMod val="75000"/>
                  </a:schemeClr>
                </a:solidFill>
                <a:effectLst/>
                <a:uLnTx/>
                <a:uFillTx/>
                <a:latin typeface="微软雅黑" panose="020B0503020204020204" pitchFamily="34" charset="-122"/>
                <a:ea typeface="微软雅黑" panose="020B0503020204020204" pitchFamily="34" charset="-122"/>
              </a:rPr>
              <a:t>重叠通信和计算</a:t>
            </a:r>
          </a:p>
        </p:txBody>
      </p:sp>
      <p:sp>
        <p:nvSpPr>
          <p:cNvPr id="3" name="矩形 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right)">
                                      <p:cBhvr>
                                        <p:cTn id="7" dur="500"/>
                                        <p:tgtEl>
                                          <p:spTgt spid="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righ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grpId="0" nodeType="clickEffect">
                                  <p:stCondLst>
                                    <p:cond delay="0"/>
                                  </p:stCondLst>
                                  <p:iterate type="lt">
                                    <p:tmPct val="10000"/>
                                  </p:iterate>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70"/>
                                        </p:tgtEl>
                                        <p:attrNameLst>
                                          <p:attrName>style.visibility</p:attrName>
                                        </p:attrNameLst>
                                      </p:cBhvr>
                                      <p:to>
                                        <p:strVal val="visible"/>
                                      </p:to>
                                    </p:set>
                                    <p:animEffect transition="in" filter="wipe(down)">
                                      <p:cBhvr>
                                        <p:cTn id="24" dur="500"/>
                                        <p:tgtEl>
                                          <p:spTgt spid="70"/>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08"/>
                                        </p:tgtEl>
                                        <p:attrNameLst>
                                          <p:attrName>style.visibility</p:attrName>
                                        </p:attrNameLst>
                                      </p:cBhvr>
                                      <p:to>
                                        <p:strVal val="visible"/>
                                      </p:to>
                                    </p:set>
                                    <p:animEffect transition="in" filter="wipe(left)">
                                      <p:cBhvr>
                                        <p:cTn id="28" dur="500"/>
                                        <p:tgtEl>
                                          <p:spTgt spid="108"/>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133"/>
                                        </p:tgtEl>
                                        <p:attrNameLst>
                                          <p:attrName>style.visibility</p:attrName>
                                        </p:attrNameLst>
                                      </p:cBhvr>
                                      <p:to>
                                        <p:strVal val="visible"/>
                                      </p:to>
                                    </p:set>
                                    <p:animEffect transition="in" filter="wipe(left)">
                                      <p:cBhvr>
                                        <p:cTn id="32" dur="500"/>
                                        <p:tgtEl>
                                          <p:spTgt spid="133"/>
                                        </p:tgtEl>
                                      </p:cBhvr>
                                    </p:animEffect>
                                  </p:childTnLst>
                                </p:cTn>
                              </p:par>
                            </p:childTnLst>
                          </p:cTn>
                        </p:par>
                        <p:par>
                          <p:cTn id="33" fill="hold">
                            <p:stCondLst>
                              <p:cond delay="2500"/>
                            </p:stCondLst>
                            <p:childTnLst>
                              <p:par>
                                <p:cTn id="34" presetID="22" presetClass="entr" presetSubtype="8" fill="hold" nodeType="afterEffect">
                                  <p:stCondLst>
                                    <p:cond delay="0"/>
                                  </p:stCondLst>
                                  <p:childTnLst>
                                    <p:set>
                                      <p:cBhvr>
                                        <p:cTn id="35" dur="1" fill="hold">
                                          <p:stCondLst>
                                            <p:cond delay="0"/>
                                          </p:stCondLst>
                                        </p:cTn>
                                        <p:tgtEl>
                                          <p:spTgt spid="147"/>
                                        </p:tgtEl>
                                        <p:attrNameLst>
                                          <p:attrName>style.visibility</p:attrName>
                                        </p:attrNameLst>
                                      </p:cBhvr>
                                      <p:to>
                                        <p:strVal val="visible"/>
                                      </p:to>
                                    </p:set>
                                    <p:animEffect transition="in" filter="wipe(left)">
                                      <p:cBhvr>
                                        <p:cTn id="36" dur="500"/>
                                        <p:tgtEl>
                                          <p:spTgt spid="1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bldLvl="0" animBg="1"/>
      <p:bldP spid="7" grpId="0"/>
      <p:bldP spid="3" grpId="0" bldLvl="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11.2.3 </a:t>
              </a:r>
              <a:r>
                <a:rPr lang="zh-CN" altLang="en-US" sz="2400" b="1" dirty="0">
                  <a:solidFill>
                    <a:prstClr val="white"/>
                  </a:solidFill>
                  <a:latin typeface="微软雅黑" panose="020B0503020204020204" pitchFamily="34" charset="-122"/>
                  <a:ea typeface="微软雅黑" panose="020B0503020204020204" pitchFamily="34" charset="-122"/>
                  <a:sym typeface="+mn-ea"/>
                </a:rPr>
                <a:t>棋盘式分解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410613" y="752217"/>
            <a:ext cx="11370773"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MPI_Sendrecv_replace</a:t>
            </a:r>
            <a:r>
              <a:rPr lang="zh-CN" altLang="en-US" sz="2000" dirty="0">
                <a:latin typeface="Times New Roman" panose="02020603050405020304" pitchFamily="18" charset="0"/>
                <a:ea typeface="微软雅黑 Light" panose="020B0502040204020203" charset="-122"/>
              </a:rPr>
              <a:t>函数用于在同一标识的起始地址处阻塞地交换数据，其函数原型如下，所交换的数据的个数以及数据类型也都应该相同。</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文本框 9">
            <a:extLst>
              <a:ext uri="{FF2B5EF4-FFF2-40B4-BE49-F238E27FC236}">
                <a16:creationId xmlns:a16="http://schemas.microsoft.com/office/drawing/2014/main" id="{90D5A686-0E43-E4F2-D50A-740CC4697851}"/>
              </a:ext>
            </a:extLst>
          </p:cNvPr>
          <p:cNvSpPr txBox="1"/>
          <p:nvPr/>
        </p:nvSpPr>
        <p:spPr>
          <a:xfrm>
            <a:off x="716535" y="2049184"/>
            <a:ext cx="11064851" cy="3139321"/>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MPI_Sendrecv_replace</a:t>
            </a:r>
            <a:r>
              <a:rPr lang="en-US" altLang="zh-CN" dirty="0">
                <a:latin typeface="Times New Roman" panose="02020603050405020304" pitchFamily="18" charset="0"/>
              </a:rPr>
              <a:t>(void * </a:t>
            </a:r>
            <a:r>
              <a:rPr lang="en-US" altLang="zh-CN" dirty="0" err="1">
                <a:latin typeface="Times New Roman" panose="02020603050405020304" pitchFamily="18" charset="0"/>
              </a:rPr>
              <a:t>buf</a:t>
            </a:r>
            <a:r>
              <a:rPr lang="en-US" altLang="zh-CN" dirty="0">
                <a:latin typeface="Times New Roman" panose="02020603050405020304" pitchFamily="18" charset="0"/>
              </a:rPr>
              <a:t>, int count, </a:t>
            </a:r>
            <a:r>
              <a:rPr lang="en-US" altLang="zh-CN" dirty="0" err="1">
                <a:latin typeface="Times New Roman" panose="02020603050405020304" pitchFamily="18" charset="0"/>
              </a:rPr>
              <a:t>MPI_Datatype</a:t>
            </a:r>
            <a:r>
              <a:rPr lang="en-US" altLang="zh-CN" dirty="0">
                <a:latin typeface="Times New Roman" panose="02020603050405020304" pitchFamily="18" charset="0"/>
              </a:rPr>
              <a:t> </a:t>
            </a:r>
            <a:r>
              <a:rPr lang="en-US" altLang="zh-CN" dirty="0" err="1">
                <a:latin typeface="Times New Roman" panose="02020603050405020304" pitchFamily="18" charset="0"/>
              </a:rPr>
              <a:t>datatype,int</a:t>
            </a:r>
            <a:r>
              <a:rPr lang="en-US" altLang="zh-CN" dirty="0">
                <a:latin typeface="Times New Roman" panose="02020603050405020304" pitchFamily="18" charset="0"/>
              </a:rPr>
              <a:t> </a:t>
            </a:r>
            <a:r>
              <a:rPr lang="en-US" altLang="zh-CN" dirty="0" err="1">
                <a:latin typeface="Times New Roman" panose="02020603050405020304" pitchFamily="18" charset="0"/>
              </a:rPr>
              <a:t>dest</a:t>
            </a:r>
            <a:r>
              <a:rPr lang="en-US" altLang="zh-CN" dirty="0">
                <a:latin typeface="Times New Roman" panose="02020603050405020304" pitchFamily="18" charset="0"/>
              </a:rPr>
              <a:t>, int </a:t>
            </a:r>
            <a:r>
              <a:rPr lang="en-US" altLang="zh-CN" dirty="0" err="1">
                <a:latin typeface="Times New Roman" panose="02020603050405020304" pitchFamily="18" charset="0"/>
              </a:rPr>
              <a:t>sendtag</a:t>
            </a:r>
            <a:r>
              <a:rPr lang="en-US" altLang="zh-CN" dirty="0">
                <a:latin typeface="Times New Roman" panose="02020603050405020304" pitchFamily="18" charset="0"/>
              </a:rPr>
              <a:t>, int source, int </a:t>
            </a:r>
            <a:r>
              <a:rPr lang="en-US" altLang="zh-CN" dirty="0" err="1">
                <a:latin typeface="Times New Roman" panose="02020603050405020304" pitchFamily="18" charset="0"/>
              </a:rPr>
              <a:t>recvtag</a:t>
            </a:r>
            <a:r>
              <a:rPr lang="en-US" altLang="zh-CN" dirty="0">
                <a:latin typeface="Times New Roman" panose="02020603050405020304" pitchFamily="18" charset="0"/>
              </a:rPr>
              <a:t>, </a:t>
            </a:r>
            <a:r>
              <a:rPr lang="en-US" altLang="zh-CN" dirty="0" err="1">
                <a:latin typeface="Times New Roman" panose="02020603050405020304" pitchFamily="18" charset="0"/>
              </a:rPr>
              <a:t>MPI_Comm</a:t>
            </a:r>
            <a:r>
              <a:rPr lang="en-US" altLang="zh-CN" dirty="0">
                <a:latin typeface="Times New Roman" panose="02020603050405020304" pitchFamily="18" charset="0"/>
              </a:rPr>
              <a:t> comm, </a:t>
            </a:r>
            <a:r>
              <a:rPr lang="en-US" altLang="zh-CN" dirty="0" err="1">
                <a:latin typeface="Times New Roman" panose="02020603050405020304" pitchFamily="18" charset="0"/>
              </a:rPr>
              <a:t>MPI_Status</a:t>
            </a:r>
            <a:r>
              <a:rPr lang="en-US" altLang="zh-CN" dirty="0">
                <a:latin typeface="Times New Roman" panose="02020603050405020304" pitchFamily="18" charset="0"/>
              </a:rPr>
              <a:t> *status);</a:t>
            </a:r>
          </a:p>
          <a:p>
            <a:r>
              <a:rPr lang="en-US" altLang="zh-CN" dirty="0" err="1">
                <a:latin typeface="Times New Roman" panose="02020603050405020304" pitchFamily="18" charset="0"/>
              </a:rPr>
              <a:t>buf</a:t>
            </a:r>
            <a:r>
              <a:rPr lang="en-US" altLang="zh-CN" dirty="0">
                <a:latin typeface="Times New Roman" panose="02020603050405020304" pitchFamily="18" charset="0"/>
              </a:rPr>
              <a:t>				</a:t>
            </a:r>
            <a:r>
              <a:rPr lang="zh-CN" altLang="en-US" dirty="0">
                <a:latin typeface="Times New Roman" panose="02020603050405020304" pitchFamily="18" charset="0"/>
              </a:rPr>
              <a:t>发送和接收数据的起始地址</a:t>
            </a:r>
          </a:p>
          <a:p>
            <a:r>
              <a:rPr lang="en-US" altLang="zh-CN" dirty="0">
                <a:latin typeface="Times New Roman" panose="02020603050405020304" pitchFamily="18" charset="0"/>
              </a:rPr>
              <a:t>count			</a:t>
            </a:r>
            <a:r>
              <a:rPr lang="zh-CN" altLang="en-US" dirty="0">
                <a:latin typeface="Times New Roman" panose="02020603050405020304" pitchFamily="18" charset="0"/>
              </a:rPr>
              <a:t>发送和接收数据的个数</a:t>
            </a:r>
          </a:p>
          <a:p>
            <a:r>
              <a:rPr lang="en-US" altLang="zh-CN" dirty="0">
                <a:latin typeface="Times New Roman" panose="02020603050405020304" pitchFamily="18" charset="0"/>
              </a:rPr>
              <a:t>datatype			</a:t>
            </a:r>
            <a:r>
              <a:rPr lang="zh-CN" altLang="en-US" dirty="0">
                <a:latin typeface="Times New Roman" panose="02020603050405020304" pitchFamily="18" charset="0"/>
              </a:rPr>
              <a:t>数据类型</a:t>
            </a:r>
          </a:p>
          <a:p>
            <a:r>
              <a:rPr lang="en-US" altLang="zh-CN" dirty="0" err="1">
                <a:latin typeface="Times New Roman" panose="02020603050405020304" pitchFamily="18" charset="0"/>
              </a:rPr>
              <a:t>dest</a:t>
            </a:r>
            <a:r>
              <a:rPr lang="en-US" altLang="zh-CN" dirty="0">
                <a:latin typeface="Times New Roman" panose="02020603050405020304" pitchFamily="18" charset="0"/>
              </a:rPr>
              <a:t>				</a:t>
            </a:r>
            <a:r>
              <a:rPr lang="zh-CN" altLang="en-US" dirty="0">
                <a:latin typeface="Times New Roman" panose="02020603050405020304" pitchFamily="18" charset="0"/>
              </a:rPr>
              <a:t>目的进程号</a:t>
            </a:r>
          </a:p>
          <a:p>
            <a:r>
              <a:rPr lang="en-US" altLang="zh-CN" dirty="0" err="1">
                <a:latin typeface="Times New Roman" panose="02020603050405020304" pitchFamily="18" charset="0"/>
              </a:rPr>
              <a:t>sendtag</a:t>
            </a:r>
            <a:r>
              <a:rPr lang="en-US" altLang="zh-CN" dirty="0">
                <a:latin typeface="Times New Roman" panose="02020603050405020304" pitchFamily="18" charset="0"/>
              </a:rPr>
              <a:t>			</a:t>
            </a:r>
            <a:r>
              <a:rPr lang="zh-CN" altLang="en-US" dirty="0">
                <a:latin typeface="Times New Roman" panose="02020603050405020304" pitchFamily="18" charset="0"/>
              </a:rPr>
              <a:t>发送数据的标识</a:t>
            </a:r>
          </a:p>
          <a:p>
            <a:r>
              <a:rPr lang="en-US" altLang="zh-CN" dirty="0">
                <a:latin typeface="Times New Roman" panose="02020603050405020304" pitchFamily="18" charset="0"/>
              </a:rPr>
              <a:t>source			</a:t>
            </a:r>
            <a:r>
              <a:rPr lang="zh-CN" altLang="en-US" dirty="0">
                <a:latin typeface="Times New Roman" panose="02020603050405020304" pitchFamily="18" charset="0"/>
              </a:rPr>
              <a:t>源进程号</a:t>
            </a:r>
          </a:p>
          <a:p>
            <a:r>
              <a:rPr lang="en-US" altLang="zh-CN" dirty="0" err="1">
                <a:latin typeface="Times New Roman" panose="02020603050405020304" pitchFamily="18" charset="0"/>
              </a:rPr>
              <a:t>recvtag</a:t>
            </a:r>
            <a:r>
              <a:rPr lang="en-US" altLang="zh-CN" dirty="0">
                <a:latin typeface="Times New Roman" panose="02020603050405020304" pitchFamily="18" charset="0"/>
              </a:rPr>
              <a:t>			</a:t>
            </a:r>
            <a:r>
              <a:rPr lang="zh-CN" altLang="en-US" dirty="0">
                <a:latin typeface="Times New Roman" panose="02020603050405020304" pitchFamily="18" charset="0"/>
              </a:rPr>
              <a:t>接收数据的标识</a:t>
            </a:r>
          </a:p>
          <a:p>
            <a:r>
              <a:rPr lang="en-US" altLang="zh-CN" dirty="0">
                <a:latin typeface="Times New Roman" panose="02020603050405020304" pitchFamily="18" charset="0"/>
              </a:rPr>
              <a:t>comm			</a:t>
            </a:r>
            <a:r>
              <a:rPr lang="zh-CN" altLang="en-US" dirty="0">
                <a:latin typeface="Times New Roman" panose="02020603050405020304" pitchFamily="18" charset="0"/>
              </a:rPr>
              <a:t>源和目的的通信域</a:t>
            </a:r>
          </a:p>
          <a:p>
            <a:r>
              <a:rPr lang="en-US" altLang="zh-CN" dirty="0">
                <a:latin typeface="Times New Roman" panose="02020603050405020304" pitchFamily="18" charset="0"/>
              </a:rPr>
              <a:t>status			</a:t>
            </a:r>
            <a:r>
              <a:rPr lang="zh-CN" altLang="en-US" dirty="0">
                <a:latin typeface="Times New Roman" panose="02020603050405020304" pitchFamily="18" charset="0"/>
              </a:rPr>
              <a:t>发送和接收的状态</a:t>
            </a:r>
          </a:p>
        </p:txBody>
      </p:sp>
    </p:spTree>
    <p:extLst>
      <p:ext uri="{BB962C8B-B14F-4D97-AF65-F5344CB8AC3E}">
        <p14:creationId xmlns:p14="http://schemas.microsoft.com/office/powerpoint/2010/main" val="39951441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11.2.3 </a:t>
              </a:r>
              <a:r>
                <a:rPr lang="zh-CN" altLang="en-US" sz="2400" b="1" dirty="0">
                  <a:solidFill>
                    <a:prstClr val="white"/>
                  </a:solidFill>
                  <a:latin typeface="微软雅黑" panose="020B0503020204020204" pitchFamily="34" charset="-122"/>
                  <a:ea typeface="微软雅黑" panose="020B0503020204020204" pitchFamily="34" charset="-122"/>
                  <a:sym typeface="+mn-ea"/>
                </a:rPr>
                <a:t>棋盘式分解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11.2 </a:t>
              </a:r>
              <a:r>
                <a:rPr lang="zh-CN" altLang="en-US" sz="2400" b="1" dirty="0">
                  <a:latin typeface="微软雅黑" panose="020B0503020204020204" pitchFamily="34" charset="-122"/>
                  <a:ea typeface="微软雅黑" panose="020B0503020204020204" pitchFamily="34" charset="-122"/>
                  <a:sym typeface="+mn-ea"/>
                </a:rPr>
                <a:t>数据划分优化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410613" y="752217"/>
            <a:ext cx="11370773"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MPI_Sendrecv_replace</a:t>
            </a:r>
            <a:r>
              <a:rPr lang="zh-CN" altLang="en-US" sz="2000" dirty="0">
                <a:latin typeface="Times New Roman" panose="02020603050405020304" pitchFamily="18" charset="0"/>
                <a:ea typeface="微软雅黑 Light" panose="020B0502040204020203" charset="-122"/>
              </a:rPr>
              <a:t>函数用于在同一标识的起始地址处阻塞地交换数据，其函数原型如下，所交换的数据的个数以及数据类型也都应该相同。</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CC39B4C2-9EB9-8B4D-D0A8-DAAFA5B2F117}"/>
              </a:ext>
            </a:extLst>
          </p:cNvPr>
          <p:cNvSpPr>
            <a:spLocks noChangeArrowheads="1"/>
          </p:cNvSpPr>
          <p:nvPr/>
        </p:nvSpPr>
        <p:spPr bwMode="auto">
          <a:xfrm>
            <a:off x="976860" y="2552669"/>
            <a:ext cx="22443881" cy="52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F4AE037B-B5C3-45D0-6730-86D3F7A71AF1}"/>
              </a:ext>
            </a:extLst>
          </p:cNvPr>
          <p:cNvGraphicFramePr>
            <a:graphicFrameLocks noChangeAspect="1"/>
          </p:cNvGraphicFramePr>
          <p:nvPr>
            <p:extLst>
              <p:ext uri="{D42A27DB-BD31-4B8C-83A1-F6EECF244321}">
                <p14:modId xmlns:p14="http://schemas.microsoft.com/office/powerpoint/2010/main" val="1351768037"/>
              </p:ext>
            </p:extLst>
          </p:nvPr>
        </p:nvGraphicFramePr>
        <p:xfrm>
          <a:off x="2236332" y="2349470"/>
          <a:ext cx="7485517" cy="2843960"/>
        </p:xfrm>
        <a:graphic>
          <a:graphicData uri="http://schemas.openxmlformats.org/presentationml/2006/ole">
            <mc:AlternateContent xmlns:mc="http://schemas.openxmlformats.org/markup-compatibility/2006">
              <mc:Choice xmlns:v="urn:schemas-microsoft-com:vml" Requires="v">
                <p:oleObj name="Visio" r:id="rId3" imgW="4381447" imgH="1667035" progId="Visio.Drawing.15">
                  <p:embed/>
                </p:oleObj>
              </mc:Choice>
              <mc:Fallback>
                <p:oleObj name="Visio" r:id="rId3" imgW="4381447" imgH="1667035"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332" y="2349470"/>
                        <a:ext cx="7485517" cy="2843960"/>
                      </a:xfrm>
                      <a:prstGeom prst="rect">
                        <a:avLst/>
                      </a:prstGeom>
                      <a:noFill/>
                    </p:spPr>
                  </p:pic>
                </p:oleObj>
              </mc:Fallback>
            </mc:AlternateContent>
          </a:graphicData>
        </a:graphic>
      </p:graphicFrame>
    </p:spTree>
    <p:extLst>
      <p:ext uri="{BB962C8B-B14F-4D97-AF65-F5344CB8AC3E}">
        <p14:creationId xmlns:p14="http://schemas.microsoft.com/office/powerpoint/2010/main" val="160143286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11.3 </a:t>
              </a:r>
              <a:r>
                <a:rPr lang="zh-CN" altLang="en-US" sz="2400" b="1" dirty="0">
                  <a:latin typeface="微软雅黑" panose="020B0503020204020204" pitchFamily="34" charset="-122"/>
                  <a:ea typeface="微软雅黑" panose="020B0503020204020204" pitchFamily="34" charset="-122"/>
                  <a:sym typeface="+mn-ea"/>
                </a:rPr>
                <a:t>重叠通信和计算</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528801" y="844285"/>
            <a:ext cx="11370773" cy="50103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程序串行执行时需要先完成通信再进行计算，每部分的通信和计算都是串行执行的。</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a:extLst>
              <a:ext uri="{FF2B5EF4-FFF2-40B4-BE49-F238E27FC236}">
                <a16:creationId xmlns:a16="http://schemas.microsoft.com/office/drawing/2014/main" id="{6FEA49AB-303E-8E48-11F9-1FB2691E8D95}"/>
              </a:ext>
            </a:extLst>
          </p:cNvPr>
          <p:cNvSpPr>
            <a:spLocks noChangeArrowheads="1"/>
          </p:cNvSpPr>
          <p:nvPr/>
        </p:nvSpPr>
        <p:spPr bwMode="auto">
          <a:xfrm>
            <a:off x="2279650" y="3675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9" name="对象 18">
            <a:extLst>
              <a:ext uri="{FF2B5EF4-FFF2-40B4-BE49-F238E27FC236}">
                <a16:creationId xmlns:a16="http://schemas.microsoft.com/office/drawing/2014/main" id="{977AC0F6-7418-5E6F-5C5F-B66B1A3F31FC}"/>
              </a:ext>
            </a:extLst>
          </p:cNvPr>
          <p:cNvGraphicFramePr>
            <a:graphicFrameLocks noChangeAspect="1"/>
          </p:cNvGraphicFramePr>
          <p:nvPr>
            <p:extLst>
              <p:ext uri="{D42A27DB-BD31-4B8C-83A1-F6EECF244321}">
                <p14:modId xmlns:p14="http://schemas.microsoft.com/office/powerpoint/2010/main" val="2608643171"/>
              </p:ext>
            </p:extLst>
          </p:nvPr>
        </p:nvGraphicFramePr>
        <p:xfrm>
          <a:off x="1923139" y="1353545"/>
          <a:ext cx="8936139" cy="1200904"/>
        </p:xfrm>
        <a:graphic>
          <a:graphicData uri="http://schemas.openxmlformats.org/presentationml/2006/ole">
            <mc:AlternateContent xmlns:mc="http://schemas.openxmlformats.org/markup-compatibility/2006">
              <mc:Choice xmlns:v="urn:schemas-microsoft-com:vml" Requires="v">
                <p:oleObj name="Visio" r:id="rId3" imgW="5486400" imgH="733352" progId="Visio.Drawing.15">
                  <p:embed/>
                </p:oleObj>
              </mc:Choice>
              <mc:Fallback>
                <p:oleObj name="Visio" r:id="rId3" imgW="5486400" imgH="733352"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3139" y="1353545"/>
                        <a:ext cx="8936139" cy="1200904"/>
                      </a:xfrm>
                      <a:prstGeom prst="rect">
                        <a:avLst/>
                      </a:prstGeom>
                      <a:noFill/>
                    </p:spPr>
                  </p:pic>
                </p:oleObj>
              </mc:Fallback>
            </mc:AlternateContent>
          </a:graphicData>
        </a:graphic>
      </p:graphicFrame>
      <p:sp>
        <p:nvSpPr>
          <p:cNvPr id="20" name="文本框 19">
            <a:extLst>
              <a:ext uri="{FF2B5EF4-FFF2-40B4-BE49-F238E27FC236}">
                <a16:creationId xmlns:a16="http://schemas.microsoft.com/office/drawing/2014/main" id="{757F4ECA-A09C-BE94-ECBE-CFC2BA4A6C67}"/>
              </a:ext>
            </a:extLst>
          </p:cNvPr>
          <p:cNvSpPr txBox="1"/>
          <p:nvPr/>
        </p:nvSpPr>
        <p:spPr>
          <a:xfrm>
            <a:off x="528800" y="2502860"/>
            <a:ext cx="11370773" cy="206556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串行执行的方式容易理解，但是执行速度较慢，因此在编程时应尽可能地把对性能影响较大的部分并行化。</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通信与计算进行重叠可以提高并行程序的运算速度、避免程序隐式串行化以及使进程间通信的竞争达到最小化。每部分的通信和计算都有一定程度的并行。</a:t>
            </a:r>
            <a:endParaRPr lang="en-US" altLang="zh-CN" sz="2000" dirty="0">
              <a:latin typeface="Times New Roman" panose="02020603050405020304" pitchFamily="18" charset="0"/>
              <a:ea typeface="微软雅黑 Light" panose="020B0502040204020203" charset="-122"/>
            </a:endParaRPr>
          </a:p>
        </p:txBody>
      </p:sp>
      <p:sp>
        <p:nvSpPr>
          <p:cNvPr id="21" name="Rectangle 4">
            <a:extLst>
              <a:ext uri="{FF2B5EF4-FFF2-40B4-BE49-F238E27FC236}">
                <a16:creationId xmlns:a16="http://schemas.microsoft.com/office/drawing/2014/main" id="{D39FBE85-AF48-AF2A-073B-7790EB681DBE}"/>
              </a:ext>
            </a:extLst>
          </p:cNvPr>
          <p:cNvSpPr>
            <a:spLocks noChangeArrowheads="1"/>
          </p:cNvSpPr>
          <p:nvPr/>
        </p:nvSpPr>
        <p:spPr bwMode="auto">
          <a:xfrm>
            <a:off x="3128865" y="49107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2" name="对象 21">
            <a:extLst>
              <a:ext uri="{FF2B5EF4-FFF2-40B4-BE49-F238E27FC236}">
                <a16:creationId xmlns:a16="http://schemas.microsoft.com/office/drawing/2014/main" id="{BF3F14EF-0BD1-3F11-EAE5-36C8CD4C4632}"/>
              </a:ext>
            </a:extLst>
          </p:cNvPr>
          <p:cNvGraphicFramePr>
            <a:graphicFrameLocks noChangeAspect="1"/>
          </p:cNvGraphicFramePr>
          <p:nvPr>
            <p:extLst>
              <p:ext uri="{D42A27DB-BD31-4B8C-83A1-F6EECF244321}">
                <p14:modId xmlns:p14="http://schemas.microsoft.com/office/powerpoint/2010/main" val="2361673130"/>
              </p:ext>
            </p:extLst>
          </p:nvPr>
        </p:nvGraphicFramePr>
        <p:xfrm>
          <a:off x="1822579" y="4830647"/>
          <a:ext cx="6997960" cy="1567475"/>
        </p:xfrm>
        <a:graphic>
          <a:graphicData uri="http://schemas.openxmlformats.org/presentationml/2006/ole">
            <mc:AlternateContent xmlns:mc="http://schemas.openxmlformats.org/markup-compatibility/2006">
              <mc:Choice xmlns:v="urn:schemas-microsoft-com:vml" Requires="v">
                <p:oleObj name="Visio" r:id="rId5" imgW="4019416" imgH="914360" progId="Visio.Drawing.15">
                  <p:embed/>
                </p:oleObj>
              </mc:Choice>
              <mc:Fallback>
                <p:oleObj name="Visio" r:id="rId5" imgW="4019416" imgH="914360" progId="Visio.Drawing.15">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22579" y="4830647"/>
                        <a:ext cx="6997960" cy="1567475"/>
                      </a:xfrm>
                      <a:prstGeom prst="rect">
                        <a:avLst/>
                      </a:prstGeom>
                      <a:noFill/>
                    </p:spPr>
                  </p:pic>
                </p:oleObj>
              </mc:Fallback>
            </mc:AlternateContent>
          </a:graphicData>
        </a:graphic>
      </p:graphicFrame>
    </p:spTree>
    <p:extLst>
      <p:ext uri="{BB962C8B-B14F-4D97-AF65-F5344CB8AC3E}">
        <p14:creationId xmlns:p14="http://schemas.microsoft.com/office/powerpoint/2010/main" val="920633784"/>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11.3 </a:t>
              </a:r>
              <a:r>
                <a:rPr lang="zh-CN" altLang="en-US" sz="2400" b="1" dirty="0">
                  <a:latin typeface="微软雅黑" panose="020B0503020204020204" pitchFamily="34" charset="-122"/>
                  <a:ea typeface="微软雅黑" panose="020B0503020204020204" pitchFamily="34" charset="-122"/>
                  <a:sym typeface="+mn-ea"/>
                </a:rPr>
                <a:t>重叠通信和计算</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696754" y="1064063"/>
            <a:ext cx="11209107" cy="270676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在方法上，可分为单进程的通信与计算重叠以及多进程间的通信与计算重叠。</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在单个进程上，一种方法是使用多线程技术，让主线程在执行与通信无关的代码时开始一个辅助线程用于传输数据；另一种方法是在收发数据时使用非阻塞的通信函数去传输数据。</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对于实现的棋盘式分解的矩阵乘代码来说，可以将其中通信替换为非阻塞式通信函数，再利用通信和计算重叠的方法优化程序中的通信部分。</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a:extLst>
              <a:ext uri="{FF2B5EF4-FFF2-40B4-BE49-F238E27FC236}">
                <a16:creationId xmlns:a16="http://schemas.microsoft.com/office/drawing/2014/main" id="{6FEA49AB-303E-8E48-11F9-1FB2691E8D95}"/>
              </a:ext>
            </a:extLst>
          </p:cNvPr>
          <p:cNvSpPr>
            <a:spLocks noChangeArrowheads="1"/>
          </p:cNvSpPr>
          <p:nvPr/>
        </p:nvSpPr>
        <p:spPr bwMode="auto">
          <a:xfrm>
            <a:off x="2279650" y="3675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4">
            <a:extLst>
              <a:ext uri="{FF2B5EF4-FFF2-40B4-BE49-F238E27FC236}">
                <a16:creationId xmlns:a16="http://schemas.microsoft.com/office/drawing/2014/main" id="{D39FBE85-AF48-AF2A-073B-7790EB681DBE}"/>
              </a:ext>
            </a:extLst>
          </p:cNvPr>
          <p:cNvSpPr>
            <a:spLocks noChangeArrowheads="1"/>
          </p:cNvSpPr>
          <p:nvPr/>
        </p:nvSpPr>
        <p:spPr bwMode="auto">
          <a:xfrm>
            <a:off x="3128865" y="49107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6757956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11.3 </a:t>
              </a:r>
              <a:r>
                <a:rPr lang="zh-CN" altLang="en-US" sz="2400" b="1" dirty="0">
                  <a:latin typeface="微软雅黑" panose="020B0503020204020204" pitchFamily="34" charset="-122"/>
                  <a:ea typeface="微软雅黑" panose="020B0503020204020204" pitchFamily="34" charset="-122"/>
                  <a:sym typeface="+mn-ea"/>
                </a:rPr>
                <a:t>重叠通信和计算</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410613" y="828758"/>
            <a:ext cx="11370773" cy="2527230"/>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具体来说，需要先开辟两个缓冲区，在非阻塞通信的情况下使得矩阵</a:t>
            </a:r>
            <a:r>
              <a:rPr lang="en-US" altLang="zh-CN" sz="2000" dirty="0">
                <a:latin typeface="Times New Roman" panose="02020603050405020304" pitchFamily="18" charset="0"/>
                <a:ea typeface="微软雅黑 Light" panose="020B0502040204020203" charset="-122"/>
              </a:rPr>
              <a:t>A</a:t>
            </a:r>
            <a:r>
              <a:rPr lang="zh-CN" altLang="en-US" sz="2000" dirty="0">
                <a:latin typeface="Times New Roman" panose="02020603050405020304" pitchFamily="18" charset="0"/>
                <a:ea typeface="微软雅黑 Light" panose="020B0502040204020203" charset="-122"/>
              </a:rPr>
              <a:t>分块和矩阵</a:t>
            </a:r>
            <a:r>
              <a:rPr lang="en-US" altLang="zh-CN" sz="2000" dirty="0">
                <a:latin typeface="Times New Roman" panose="02020603050405020304" pitchFamily="18" charset="0"/>
                <a:ea typeface="微软雅黑 Light" panose="020B0502040204020203" charset="-122"/>
              </a:rPr>
              <a:t>B</a:t>
            </a:r>
            <a:r>
              <a:rPr lang="zh-CN" altLang="en-US" sz="2000" dirty="0">
                <a:latin typeface="Times New Roman" panose="02020603050405020304" pitchFamily="18" charset="0"/>
                <a:ea typeface="微软雅黑 Light" panose="020B0502040204020203" charset="-122"/>
              </a:rPr>
              <a:t>分块相乘和数据的收发工作分别在两个缓冲区同时进行。</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要在两块缓冲区之间来回的切换，数据的安全与正确性是必须保证的，所以当进程完成一块缓冲区上的计算后，需要先确认第二块缓冲区上的数据是否完成了通信，只有在完成通信的情况下才能继续对第二块缓冲区上的数据进行计算，并且让第一块缓冲区去交换新的数据。</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a:extLst>
              <a:ext uri="{FF2B5EF4-FFF2-40B4-BE49-F238E27FC236}">
                <a16:creationId xmlns:a16="http://schemas.microsoft.com/office/drawing/2014/main" id="{6FEA49AB-303E-8E48-11F9-1FB2691E8D95}"/>
              </a:ext>
            </a:extLst>
          </p:cNvPr>
          <p:cNvSpPr>
            <a:spLocks noChangeArrowheads="1"/>
          </p:cNvSpPr>
          <p:nvPr/>
        </p:nvSpPr>
        <p:spPr bwMode="auto">
          <a:xfrm>
            <a:off x="2279650" y="3675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4">
            <a:extLst>
              <a:ext uri="{FF2B5EF4-FFF2-40B4-BE49-F238E27FC236}">
                <a16:creationId xmlns:a16="http://schemas.microsoft.com/office/drawing/2014/main" id="{D39FBE85-AF48-AF2A-073B-7790EB681DBE}"/>
              </a:ext>
            </a:extLst>
          </p:cNvPr>
          <p:cNvSpPr>
            <a:spLocks noChangeArrowheads="1"/>
          </p:cNvSpPr>
          <p:nvPr/>
        </p:nvSpPr>
        <p:spPr bwMode="auto">
          <a:xfrm>
            <a:off x="3128865" y="49107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a:extLst>
              <a:ext uri="{FF2B5EF4-FFF2-40B4-BE49-F238E27FC236}">
                <a16:creationId xmlns:a16="http://schemas.microsoft.com/office/drawing/2014/main" id="{96B65791-3D1E-9F87-1BAC-13673FA8BD3A}"/>
              </a:ext>
            </a:extLst>
          </p:cNvPr>
          <p:cNvGraphicFramePr>
            <a:graphicFrameLocks noChangeAspect="1"/>
          </p:cNvGraphicFramePr>
          <p:nvPr>
            <p:extLst>
              <p:ext uri="{D42A27DB-BD31-4B8C-83A1-F6EECF244321}">
                <p14:modId xmlns:p14="http://schemas.microsoft.com/office/powerpoint/2010/main" val="3275361053"/>
              </p:ext>
            </p:extLst>
          </p:nvPr>
        </p:nvGraphicFramePr>
        <p:xfrm>
          <a:off x="1573598" y="3545586"/>
          <a:ext cx="9044802" cy="2742398"/>
        </p:xfrm>
        <a:graphic>
          <a:graphicData uri="http://schemas.openxmlformats.org/presentationml/2006/ole">
            <mc:AlternateContent xmlns:mc="http://schemas.openxmlformats.org/markup-compatibility/2006">
              <mc:Choice xmlns:v="urn:schemas-microsoft-com:vml" Requires="v">
                <p:oleObj name="Visio" r:id="rId3" imgW="7639005" imgH="2314754" progId="Visio.Drawing.15">
                  <p:embed/>
                </p:oleObj>
              </mc:Choice>
              <mc:Fallback>
                <p:oleObj name="Visio" r:id="rId3" imgW="7639005" imgH="2314754"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598" y="3545586"/>
                        <a:ext cx="9044802" cy="2742398"/>
                      </a:xfrm>
                      <a:prstGeom prst="rect">
                        <a:avLst/>
                      </a:prstGeom>
                      <a:noFill/>
                    </p:spPr>
                  </p:pic>
                </p:oleObj>
              </mc:Fallback>
            </mc:AlternateContent>
          </a:graphicData>
        </a:graphic>
      </p:graphicFrame>
    </p:spTree>
    <p:extLst>
      <p:ext uri="{BB962C8B-B14F-4D97-AF65-F5344CB8AC3E}">
        <p14:creationId xmlns:p14="http://schemas.microsoft.com/office/powerpoint/2010/main" val="171197452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11.3 </a:t>
              </a:r>
              <a:r>
                <a:rPr lang="zh-CN" altLang="en-US" sz="2400" b="1" dirty="0">
                  <a:latin typeface="微软雅黑" panose="020B0503020204020204" pitchFamily="34" charset="-122"/>
                  <a:ea typeface="微软雅黑" panose="020B0503020204020204" pitchFamily="34" charset="-122"/>
                  <a:sym typeface="+mn-ea"/>
                </a:rPr>
                <a:t>重叠通信和计算</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597225" y="805166"/>
            <a:ext cx="11370773" cy="206556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在实现非阻塞通信算法时需要用到</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的函数有</a:t>
            </a:r>
            <a:r>
              <a:rPr lang="en-US" altLang="zh-CN" sz="2000" dirty="0" err="1">
                <a:latin typeface="Times New Roman" panose="02020603050405020304" pitchFamily="18" charset="0"/>
                <a:ea typeface="微软雅黑 Light" panose="020B0502040204020203" charset="-122"/>
              </a:rPr>
              <a:t>MPI_Isend</a:t>
            </a:r>
            <a:r>
              <a:rPr lang="zh-CN" altLang="en-US"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MPI_Irecv</a:t>
            </a:r>
            <a:r>
              <a:rPr lang="zh-CN" altLang="en-US"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MPI_Wait</a:t>
            </a:r>
            <a:r>
              <a:rPr lang="zh-CN" altLang="en-US"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MPI_Test</a:t>
            </a:r>
            <a:r>
              <a:rPr lang="zh-CN" altLang="en-US" sz="2000" dirty="0">
                <a:latin typeface="Times New Roman" panose="02020603050405020304" pitchFamily="18" charset="0"/>
                <a:ea typeface="微软雅黑 Light" panose="020B0502040204020203" charset="-122"/>
              </a:rPr>
              <a:t>，下面分别进行介绍。</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其中</a:t>
            </a:r>
            <a:r>
              <a:rPr lang="en-US" altLang="zh-CN" sz="2000" dirty="0" err="1">
                <a:latin typeface="Times New Roman" panose="02020603050405020304" pitchFamily="18" charset="0"/>
                <a:ea typeface="微软雅黑 Light" panose="020B0502040204020203" charset="-122"/>
              </a:rPr>
              <a:t>MPI_Isend</a:t>
            </a:r>
            <a:r>
              <a:rPr lang="zh-CN" altLang="en-US" sz="2000" dirty="0">
                <a:latin typeface="Times New Roman" panose="02020603050405020304" pitchFamily="18" charset="0"/>
                <a:ea typeface="微软雅黑 Light" panose="020B0502040204020203" charset="-122"/>
              </a:rPr>
              <a:t>用于非阻塞式发送信息，使用方法与</a:t>
            </a:r>
            <a:r>
              <a:rPr lang="en-US" altLang="zh-CN" sz="2000" dirty="0" err="1">
                <a:latin typeface="Times New Roman" panose="02020603050405020304" pitchFamily="18" charset="0"/>
                <a:ea typeface="微软雅黑 Light" panose="020B0502040204020203" charset="-122"/>
              </a:rPr>
              <a:t>MPI_Send</a:t>
            </a:r>
            <a:r>
              <a:rPr lang="zh-CN" altLang="en-US" sz="2000" dirty="0">
                <a:latin typeface="Times New Roman" panose="02020603050405020304" pitchFamily="18" charset="0"/>
                <a:ea typeface="微软雅黑 Light" panose="020B0502040204020203" charset="-122"/>
              </a:rPr>
              <a:t>一致，</a:t>
            </a:r>
            <a:r>
              <a:rPr lang="en-US" altLang="zh-CN" sz="2000" dirty="0" err="1">
                <a:latin typeface="Times New Roman" panose="02020603050405020304" pitchFamily="18" charset="0"/>
                <a:ea typeface="微软雅黑 Light" panose="020B0502040204020203" charset="-122"/>
              </a:rPr>
              <a:t>MPI_Request</a:t>
            </a:r>
            <a:r>
              <a:rPr lang="zh-CN" altLang="en-US" sz="2000" dirty="0">
                <a:latin typeface="Times New Roman" panose="02020603050405020304" pitchFamily="18" charset="0"/>
                <a:ea typeface="微软雅黑 Light" panose="020B0502040204020203" charset="-122"/>
              </a:rPr>
              <a:t>对象用于检测通信状态。</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a:extLst>
              <a:ext uri="{FF2B5EF4-FFF2-40B4-BE49-F238E27FC236}">
                <a16:creationId xmlns:a16="http://schemas.microsoft.com/office/drawing/2014/main" id="{6FEA49AB-303E-8E48-11F9-1FB2691E8D95}"/>
              </a:ext>
            </a:extLst>
          </p:cNvPr>
          <p:cNvSpPr>
            <a:spLocks noChangeArrowheads="1"/>
          </p:cNvSpPr>
          <p:nvPr/>
        </p:nvSpPr>
        <p:spPr bwMode="auto">
          <a:xfrm>
            <a:off x="2279650" y="3675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4">
            <a:extLst>
              <a:ext uri="{FF2B5EF4-FFF2-40B4-BE49-F238E27FC236}">
                <a16:creationId xmlns:a16="http://schemas.microsoft.com/office/drawing/2014/main" id="{D39FBE85-AF48-AF2A-073B-7790EB681DBE}"/>
              </a:ext>
            </a:extLst>
          </p:cNvPr>
          <p:cNvSpPr>
            <a:spLocks noChangeArrowheads="1"/>
          </p:cNvSpPr>
          <p:nvPr/>
        </p:nvSpPr>
        <p:spPr bwMode="auto">
          <a:xfrm>
            <a:off x="3128865" y="49107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F8730AA8-AF89-F219-AC9A-AB2BD0E3B834}"/>
              </a:ext>
            </a:extLst>
          </p:cNvPr>
          <p:cNvSpPr txBox="1"/>
          <p:nvPr/>
        </p:nvSpPr>
        <p:spPr>
          <a:xfrm>
            <a:off x="1023256" y="3315931"/>
            <a:ext cx="10739536" cy="2585323"/>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MPI_Isend</a:t>
            </a:r>
            <a:r>
              <a:rPr lang="en-US" altLang="zh-CN" dirty="0">
                <a:latin typeface="Times New Roman" panose="02020603050405020304" pitchFamily="18" charset="0"/>
              </a:rPr>
              <a:t>(void* </a:t>
            </a:r>
            <a:r>
              <a:rPr lang="en-US" altLang="zh-CN" dirty="0" err="1">
                <a:latin typeface="Times New Roman" panose="02020603050405020304" pitchFamily="18" charset="0"/>
              </a:rPr>
              <a:t>buf</a:t>
            </a:r>
            <a:r>
              <a:rPr lang="en-US" altLang="zh-CN" dirty="0">
                <a:latin typeface="Times New Roman" panose="02020603050405020304" pitchFamily="18" charset="0"/>
              </a:rPr>
              <a:t>, int count, </a:t>
            </a:r>
            <a:r>
              <a:rPr lang="en-US" altLang="zh-CN" dirty="0" err="1">
                <a:latin typeface="Times New Roman" panose="02020603050405020304" pitchFamily="18" charset="0"/>
              </a:rPr>
              <a:t>MPI_Datatype</a:t>
            </a:r>
            <a:r>
              <a:rPr lang="en-US" altLang="zh-CN" dirty="0">
                <a:latin typeface="Times New Roman" panose="02020603050405020304" pitchFamily="18" charset="0"/>
              </a:rPr>
              <a:t> datatype, int </a:t>
            </a:r>
            <a:r>
              <a:rPr lang="en-US" altLang="zh-CN" dirty="0" err="1">
                <a:latin typeface="Times New Roman" panose="02020603050405020304" pitchFamily="18" charset="0"/>
              </a:rPr>
              <a:t>dest</a:t>
            </a:r>
            <a:r>
              <a:rPr lang="en-US" altLang="zh-CN" dirty="0">
                <a:latin typeface="Times New Roman" panose="02020603050405020304" pitchFamily="18" charset="0"/>
              </a:rPr>
              <a:t>, int </a:t>
            </a:r>
            <a:r>
              <a:rPr lang="en-US" altLang="zh-CN" dirty="0" err="1">
                <a:latin typeface="Times New Roman" panose="02020603050405020304" pitchFamily="18" charset="0"/>
              </a:rPr>
              <a:t>tag,MPI_Comm</a:t>
            </a:r>
            <a:r>
              <a:rPr lang="en-US" altLang="zh-CN" dirty="0">
                <a:latin typeface="Times New Roman" panose="02020603050405020304" pitchFamily="18" charset="0"/>
              </a:rPr>
              <a:t> comm, </a:t>
            </a:r>
            <a:r>
              <a:rPr lang="en-US" altLang="zh-CN" dirty="0" err="1">
                <a:latin typeface="Times New Roman" panose="02020603050405020304" pitchFamily="18" charset="0"/>
              </a:rPr>
              <a:t>MPI_Request</a:t>
            </a:r>
            <a:r>
              <a:rPr lang="en-US" altLang="zh-CN" dirty="0">
                <a:latin typeface="Times New Roman" panose="02020603050405020304" pitchFamily="18" charset="0"/>
              </a:rPr>
              <a:t> *request)</a:t>
            </a:r>
          </a:p>
          <a:p>
            <a:r>
              <a:rPr lang="en-US" altLang="zh-CN" dirty="0" err="1">
                <a:latin typeface="Times New Roman" panose="02020603050405020304" pitchFamily="18" charset="0"/>
              </a:rPr>
              <a:t>buf</a:t>
            </a:r>
            <a:r>
              <a:rPr lang="en-US" altLang="zh-CN" dirty="0">
                <a:latin typeface="Times New Roman" panose="02020603050405020304" pitchFamily="18" charset="0"/>
              </a:rPr>
              <a:t> 			</a:t>
            </a:r>
            <a:r>
              <a:rPr lang="zh-CN" altLang="en-US" dirty="0">
                <a:latin typeface="Times New Roman" panose="02020603050405020304" pitchFamily="18" charset="0"/>
              </a:rPr>
              <a:t>发送缓冲区的起始地址</a:t>
            </a:r>
          </a:p>
          <a:p>
            <a:r>
              <a:rPr lang="en-US" altLang="zh-CN" dirty="0">
                <a:latin typeface="Times New Roman" panose="02020603050405020304" pitchFamily="18" charset="0"/>
              </a:rPr>
              <a:t>count 			</a:t>
            </a:r>
            <a:r>
              <a:rPr lang="zh-CN" altLang="en-US" dirty="0">
                <a:latin typeface="Times New Roman" panose="02020603050405020304" pitchFamily="18" charset="0"/>
              </a:rPr>
              <a:t>发送数据的个数</a:t>
            </a:r>
          </a:p>
          <a:p>
            <a:r>
              <a:rPr lang="en-US" altLang="zh-CN" dirty="0">
                <a:latin typeface="Times New Roman" panose="02020603050405020304" pitchFamily="18" charset="0"/>
              </a:rPr>
              <a:t>datatype 			</a:t>
            </a:r>
            <a:r>
              <a:rPr lang="zh-CN" altLang="en-US" dirty="0">
                <a:latin typeface="Times New Roman" panose="02020603050405020304" pitchFamily="18" charset="0"/>
              </a:rPr>
              <a:t>发送数据的数据类型</a:t>
            </a:r>
          </a:p>
          <a:p>
            <a:r>
              <a:rPr lang="en-US" altLang="zh-CN" dirty="0" err="1">
                <a:latin typeface="Times New Roman" panose="02020603050405020304" pitchFamily="18" charset="0"/>
              </a:rPr>
              <a:t>dest</a:t>
            </a:r>
            <a:r>
              <a:rPr lang="en-US" altLang="zh-CN" dirty="0">
                <a:latin typeface="Times New Roman" panose="02020603050405020304" pitchFamily="18" charset="0"/>
              </a:rPr>
              <a:t> 			</a:t>
            </a:r>
            <a:r>
              <a:rPr lang="zh-CN" altLang="en-US" dirty="0">
                <a:latin typeface="Times New Roman" panose="02020603050405020304" pitchFamily="18" charset="0"/>
              </a:rPr>
              <a:t>目的进程号</a:t>
            </a:r>
          </a:p>
          <a:p>
            <a:r>
              <a:rPr lang="en-US" altLang="zh-CN" dirty="0">
                <a:latin typeface="Times New Roman" panose="02020603050405020304" pitchFamily="18" charset="0"/>
              </a:rPr>
              <a:t>tag 			</a:t>
            </a:r>
            <a:r>
              <a:rPr lang="zh-CN" altLang="en-US" dirty="0">
                <a:latin typeface="Times New Roman" panose="02020603050405020304" pitchFamily="18" charset="0"/>
              </a:rPr>
              <a:t>消息标志</a:t>
            </a:r>
          </a:p>
          <a:p>
            <a:r>
              <a:rPr lang="en-US" altLang="zh-CN" dirty="0">
                <a:latin typeface="Times New Roman" panose="02020603050405020304" pitchFamily="18" charset="0"/>
              </a:rPr>
              <a:t>comm			</a:t>
            </a:r>
            <a:r>
              <a:rPr lang="zh-CN" altLang="en-US" dirty="0">
                <a:latin typeface="Times New Roman" panose="02020603050405020304" pitchFamily="18" charset="0"/>
              </a:rPr>
              <a:t>通信域</a:t>
            </a:r>
          </a:p>
          <a:p>
            <a:r>
              <a:rPr lang="en-US" altLang="zh-CN" dirty="0">
                <a:latin typeface="Times New Roman" panose="02020603050405020304" pitchFamily="18" charset="0"/>
              </a:rPr>
              <a:t>request 			</a:t>
            </a:r>
            <a:r>
              <a:rPr lang="zh-CN" altLang="en-US" dirty="0">
                <a:latin typeface="Times New Roman" panose="02020603050405020304" pitchFamily="18" charset="0"/>
              </a:rPr>
              <a:t>返回的非阻塞通信对象</a:t>
            </a:r>
          </a:p>
        </p:txBody>
      </p:sp>
    </p:spTree>
    <p:extLst>
      <p:ext uri="{BB962C8B-B14F-4D97-AF65-F5344CB8AC3E}">
        <p14:creationId xmlns:p14="http://schemas.microsoft.com/office/powerpoint/2010/main" val="400293436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11.3 </a:t>
              </a:r>
              <a:r>
                <a:rPr lang="zh-CN" altLang="en-US" sz="2400" b="1" dirty="0">
                  <a:latin typeface="微软雅黑" panose="020B0503020204020204" pitchFamily="34" charset="-122"/>
                  <a:ea typeface="微软雅黑" panose="020B0503020204020204" pitchFamily="34" charset="-122"/>
                  <a:sym typeface="+mn-ea"/>
                </a:rPr>
                <a:t>重叠通信和计算</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615886" y="832210"/>
            <a:ext cx="11370773"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en-US" altLang="zh-CN" sz="2000" dirty="0" err="1">
                <a:latin typeface="Times New Roman" panose="02020603050405020304" pitchFamily="18" charset="0"/>
                <a:ea typeface="微软雅黑 Light" panose="020B0502040204020203" charset="-122"/>
              </a:rPr>
              <a:t>MPI_Irecv</a:t>
            </a:r>
            <a:r>
              <a:rPr lang="zh-CN" altLang="en-US" sz="2000" dirty="0">
                <a:latin typeface="Times New Roman" panose="02020603050405020304" pitchFamily="18" charset="0"/>
                <a:ea typeface="微软雅黑 Light" panose="020B0502040204020203" charset="-122"/>
              </a:rPr>
              <a:t>用于非阻塞式接收其它进程发送过来的消息，和</a:t>
            </a:r>
            <a:r>
              <a:rPr lang="en-US" altLang="zh-CN" sz="2000" dirty="0" err="1">
                <a:latin typeface="Times New Roman" panose="02020603050405020304" pitchFamily="18" charset="0"/>
                <a:ea typeface="微软雅黑 Light" panose="020B0502040204020203" charset="-122"/>
              </a:rPr>
              <a:t>MPI_Recv</a:t>
            </a:r>
            <a:r>
              <a:rPr lang="zh-CN" altLang="en-US" sz="2000" dirty="0">
                <a:latin typeface="Times New Roman" panose="02020603050405020304" pitchFamily="18" charset="0"/>
                <a:ea typeface="微软雅黑 Light" panose="020B0502040204020203" charset="-122"/>
              </a:rPr>
              <a:t>不同之处在于，不需要等到接收完所有数据就可以返回函数调用。</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a:extLst>
              <a:ext uri="{FF2B5EF4-FFF2-40B4-BE49-F238E27FC236}">
                <a16:creationId xmlns:a16="http://schemas.microsoft.com/office/drawing/2014/main" id="{6FEA49AB-303E-8E48-11F9-1FB2691E8D95}"/>
              </a:ext>
            </a:extLst>
          </p:cNvPr>
          <p:cNvSpPr>
            <a:spLocks noChangeArrowheads="1"/>
          </p:cNvSpPr>
          <p:nvPr/>
        </p:nvSpPr>
        <p:spPr bwMode="auto">
          <a:xfrm>
            <a:off x="2279650" y="3675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4">
            <a:extLst>
              <a:ext uri="{FF2B5EF4-FFF2-40B4-BE49-F238E27FC236}">
                <a16:creationId xmlns:a16="http://schemas.microsoft.com/office/drawing/2014/main" id="{D39FBE85-AF48-AF2A-073B-7790EB681DBE}"/>
              </a:ext>
            </a:extLst>
          </p:cNvPr>
          <p:cNvSpPr>
            <a:spLocks noChangeArrowheads="1"/>
          </p:cNvSpPr>
          <p:nvPr/>
        </p:nvSpPr>
        <p:spPr bwMode="auto">
          <a:xfrm>
            <a:off x="3128865" y="49107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F8730AA8-AF89-F219-AC9A-AB2BD0E3B834}"/>
              </a:ext>
            </a:extLst>
          </p:cNvPr>
          <p:cNvSpPr txBox="1"/>
          <p:nvPr/>
        </p:nvSpPr>
        <p:spPr>
          <a:xfrm>
            <a:off x="1041917" y="2136338"/>
            <a:ext cx="10739536" cy="2585323"/>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MPI_Irecv</a:t>
            </a:r>
            <a:r>
              <a:rPr lang="en-US" altLang="zh-CN" dirty="0">
                <a:latin typeface="Times New Roman" panose="02020603050405020304" pitchFamily="18" charset="0"/>
              </a:rPr>
              <a:t>(void* </a:t>
            </a:r>
            <a:r>
              <a:rPr lang="en-US" altLang="zh-CN" dirty="0" err="1">
                <a:latin typeface="Times New Roman" panose="02020603050405020304" pitchFamily="18" charset="0"/>
              </a:rPr>
              <a:t>buf</a:t>
            </a:r>
            <a:r>
              <a:rPr lang="en-US" altLang="zh-CN" dirty="0">
                <a:latin typeface="Times New Roman" panose="02020603050405020304" pitchFamily="18" charset="0"/>
              </a:rPr>
              <a:t>, int count, </a:t>
            </a:r>
            <a:r>
              <a:rPr lang="en-US" altLang="zh-CN" dirty="0" err="1">
                <a:latin typeface="Times New Roman" panose="02020603050405020304" pitchFamily="18" charset="0"/>
              </a:rPr>
              <a:t>MPI_Datatype</a:t>
            </a:r>
            <a:r>
              <a:rPr lang="en-US" altLang="zh-CN" dirty="0">
                <a:latin typeface="Times New Roman" panose="02020603050405020304" pitchFamily="18" charset="0"/>
              </a:rPr>
              <a:t> datatype, int source, int </a:t>
            </a:r>
            <a:r>
              <a:rPr lang="en-US" altLang="zh-CN" dirty="0" err="1">
                <a:latin typeface="Times New Roman" panose="02020603050405020304" pitchFamily="18" charset="0"/>
              </a:rPr>
              <a:t>tag,MPI_Comm</a:t>
            </a:r>
            <a:r>
              <a:rPr lang="en-US" altLang="zh-CN" dirty="0">
                <a:latin typeface="Times New Roman" panose="02020603050405020304" pitchFamily="18" charset="0"/>
              </a:rPr>
              <a:t> comm, </a:t>
            </a:r>
            <a:r>
              <a:rPr lang="en-US" altLang="zh-CN" dirty="0" err="1">
                <a:latin typeface="Times New Roman" panose="02020603050405020304" pitchFamily="18" charset="0"/>
              </a:rPr>
              <a:t>MPI_Request</a:t>
            </a:r>
            <a:r>
              <a:rPr lang="en-US" altLang="zh-CN" dirty="0">
                <a:latin typeface="Times New Roman" panose="02020603050405020304" pitchFamily="18" charset="0"/>
              </a:rPr>
              <a:t> *request)</a:t>
            </a:r>
          </a:p>
          <a:p>
            <a:r>
              <a:rPr lang="en-US" altLang="zh-CN" dirty="0" err="1">
                <a:latin typeface="Times New Roman" panose="02020603050405020304" pitchFamily="18" charset="0"/>
              </a:rPr>
              <a:t>buf</a:t>
            </a:r>
            <a:r>
              <a:rPr lang="en-US" altLang="zh-CN" dirty="0">
                <a:latin typeface="Times New Roman" panose="02020603050405020304" pitchFamily="18" charset="0"/>
              </a:rPr>
              <a:t> 			</a:t>
            </a:r>
            <a:r>
              <a:rPr lang="zh-CN" altLang="en-US" dirty="0">
                <a:latin typeface="Times New Roman" panose="02020603050405020304" pitchFamily="18" charset="0"/>
              </a:rPr>
              <a:t>接收缓冲区的起始地址</a:t>
            </a:r>
          </a:p>
          <a:p>
            <a:r>
              <a:rPr lang="en-US" altLang="zh-CN" dirty="0">
                <a:latin typeface="Times New Roman" panose="02020603050405020304" pitchFamily="18" charset="0"/>
              </a:rPr>
              <a:t>count 			</a:t>
            </a:r>
            <a:r>
              <a:rPr lang="zh-CN" altLang="en-US" dirty="0">
                <a:latin typeface="Times New Roman" panose="02020603050405020304" pitchFamily="18" charset="0"/>
              </a:rPr>
              <a:t>接收数据的最大个数</a:t>
            </a:r>
          </a:p>
          <a:p>
            <a:r>
              <a:rPr lang="en-US" altLang="zh-CN" dirty="0">
                <a:latin typeface="Times New Roman" panose="02020603050405020304" pitchFamily="18" charset="0"/>
              </a:rPr>
              <a:t>datatype 			</a:t>
            </a:r>
            <a:r>
              <a:rPr lang="zh-CN" altLang="en-US" dirty="0">
                <a:latin typeface="Times New Roman" panose="02020603050405020304" pitchFamily="18" charset="0"/>
              </a:rPr>
              <a:t>每个数据的数据类型</a:t>
            </a:r>
          </a:p>
          <a:p>
            <a:r>
              <a:rPr lang="en-US" altLang="zh-CN" dirty="0">
                <a:latin typeface="Times New Roman" panose="02020603050405020304" pitchFamily="18" charset="0"/>
              </a:rPr>
              <a:t>source 			</a:t>
            </a:r>
            <a:r>
              <a:rPr lang="zh-CN" altLang="en-US" dirty="0">
                <a:latin typeface="Times New Roman" panose="02020603050405020304" pitchFamily="18" charset="0"/>
              </a:rPr>
              <a:t>源进程标识</a:t>
            </a:r>
          </a:p>
          <a:p>
            <a:r>
              <a:rPr lang="en-US" altLang="zh-CN" dirty="0">
                <a:latin typeface="Times New Roman" panose="02020603050405020304" pitchFamily="18" charset="0"/>
              </a:rPr>
              <a:t>tag 			</a:t>
            </a:r>
            <a:r>
              <a:rPr lang="zh-CN" altLang="en-US" dirty="0">
                <a:latin typeface="Times New Roman" panose="02020603050405020304" pitchFamily="18" charset="0"/>
              </a:rPr>
              <a:t>消息标志</a:t>
            </a:r>
          </a:p>
          <a:p>
            <a:r>
              <a:rPr lang="en-US" altLang="zh-CN" dirty="0">
                <a:latin typeface="Times New Roman" panose="02020603050405020304" pitchFamily="18" charset="0"/>
              </a:rPr>
              <a:t>comm 			</a:t>
            </a:r>
            <a:r>
              <a:rPr lang="zh-CN" altLang="en-US" dirty="0">
                <a:latin typeface="Times New Roman" panose="02020603050405020304" pitchFamily="18" charset="0"/>
              </a:rPr>
              <a:t>通信域</a:t>
            </a:r>
          </a:p>
          <a:p>
            <a:r>
              <a:rPr lang="en-US" altLang="zh-CN" dirty="0">
                <a:latin typeface="Times New Roman" panose="02020603050405020304" pitchFamily="18" charset="0"/>
              </a:rPr>
              <a:t>request 			</a:t>
            </a:r>
            <a:r>
              <a:rPr lang="zh-CN" altLang="en-US" dirty="0">
                <a:latin typeface="Times New Roman" panose="02020603050405020304" pitchFamily="18" charset="0"/>
              </a:rPr>
              <a:t>非阻塞通信对象</a:t>
            </a:r>
          </a:p>
        </p:txBody>
      </p:sp>
    </p:spTree>
    <p:extLst>
      <p:ext uri="{BB962C8B-B14F-4D97-AF65-F5344CB8AC3E}">
        <p14:creationId xmlns:p14="http://schemas.microsoft.com/office/powerpoint/2010/main" val="1992926658"/>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11.3 </a:t>
              </a:r>
              <a:r>
                <a:rPr lang="zh-CN" altLang="en-US" sz="2400" b="1" dirty="0">
                  <a:latin typeface="微软雅黑" panose="020B0503020204020204" pitchFamily="34" charset="-122"/>
                  <a:ea typeface="微软雅黑" panose="020B0503020204020204" pitchFamily="34" charset="-122"/>
                  <a:sym typeface="+mn-ea"/>
                </a:rPr>
                <a:t>重叠通信和计算</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615886" y="832210"/>
            <a:ext cx="11370773"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en-US" altLang="zh-CN" sz="2000" dirty="0" err="1">
                <a:latin typeface="Times New Roman" panose="02020603050405020304" pitchFamily="18" charset="0"/>
                <a:ea typeface="微软雅黑 Light" panose="020B0502040204020203" charset="-122"/>
              </a:rPr>
              <a:t>MPI_Wait</a:t>
            </a:r>
            <a:r>
              <a:rPr lang="zh-CN" altLang="en-US" sz="2000" dirty="0">
                <a:latin typeface="Times New Roman" panose="02020603050405020304" pitchFamily="18" charset="0"/>
                <a:ea typeface="微软雅黑 Light" panose="020B0502040204020203" charset="-122"/>
              </a:rPr>
              <a:t>函数用于等待某个通信的完成，其需要检查是否完成非阻塞点对点通信的发送或者接收，如未完成则说明程序阻塞要完成通信后才继续运行。</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8" name="Rectangle 2">
            <a:extLst>
              <a:ext uri="{FF2B5EF4-FFF2-40B4-BE49-F238E27FC236}">
                <a16:creationId xmlns:a16="http://schemas.microsoft.com/office/drawing/2014/main" id="{6FEA49AB-303E-8E48-11F9-1FB2691E8D95}"/>
              </a:ext>
            </a:extLst>
          </p:cNvPr>
          <p:cNvSpPr>
            <a:spLocks noChangeArrowheads="1"/>
          </p:cNvSpPr>
          <p:nvPr/>
        </p:nvSpPr>
        <p:spPr bwMode="auto">
          <a:xfrm>
            <a:off x="2279650" y="367589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1" name="Rectangle 4">
            <a:extLst>
              <a:ext uri="{FF2B5EF4-FFF2-40B4-BE49-F238E27FC236}">
                <a16:creationId xmlns:a16="http://schemas.microsoft.com/office/drawing/2014/main" id="{D39FBE85-AF48-AF2A-073B-7790EB681DBE}"/>
              </a:ext>
            </a:extLst>
          </p:cNvPr>
          <p:cNvSpPr>
            <a:spLocks noChangeArrowheads="1"/>
          </p:cNvSpPr>
          <p:nvPr/>
        </p:nvSpPr>
        <p:spPr bwMode="auto">
          <a:xfrm>
            <a:off x="3128865" y="491077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 name="文本框 4">
            <a:extLst>
              <a:ext uri="{FF2B5EF4-FFF2-40B4-BE49-F238E27FC236}">
                <a16:creationId xmlns:a16="http://schemas.microsoft.com/office/drawing/2014/main" id="{F8730AA8-AF89-F219-AC9A-AB2BD0E3B834}"/>
              </a:ext>
            </a:extLst>
          </p:cNvPr>
          <p:cNvSpPr txBox="1"/>
          <p:nvPr/>
        </p:nvSpPr>
        <p:spPr>
          <a:xfrm>
            <a:off x="1041917" y="2010885"/>
            <a:ext cx="10739536" cy="923330"/>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MPI_Wait</a:t>
            </a:r>
            <a:r>
              <a:rPr lang="en-US" altLang="zh-CN" dirty="0">
                <a:latin typeface="Times New Roman" panose="02020603050405020304" pitchFamily="18" charset="0"/>
              </a:rPr>
              <a:t>(</a:t>
            </a:r>
            <a:r>
              <a:rPr lang="en-US" altLang="zh-CN" dirty="0" err="1">
                <a:latin typeface="Times New Roman" panose="02020603050405020304" pitchFamily="18" charset="0"/>
              </a:rPr>
              <a:t>MPI_Request</a:t>
            </a:r>
            <a:r>
              <a:rPr lang="en-US" altLang="zh-CN" dirty="0">
                <a:latin typeface="Times New Roman" panose="02020603050405020304" pitchFamily="18" charset="0"/>
              </a:rPr>
              <a:t> *request, </a:t>
            </a:r>
            <a:r>
              <a:rPr lang="en-US" altLang="zh-CN" dirty="0" err="1">
                <a:latin typeface="Times New Roman" panose="02020603050405020304" pitchFamily="18" charset="0"/>
              </a:rPr>
              <a:t>MPI_Status</a:t>
            </a:r>
            <a:r>
              <a:rPr lang="en-US" altLang="zh-CN" dirty="0">
                <a:latin typeface="Times New Roman" panose="02020603050405020304" pitchFamily="18" charset="0"/>
              </a:rPr>
              <a:t> *status)</a:t>
            </a:r>
          </a:p>
          <a:p>
            <a:r>
              <a:rPr lang="en-US" altLang="zh-CN" dirty="0">
                <a:latin typeface="Times New Roman" panose="02020603050405020304" pitchFamily="18" charset="0"/>
              </a:rPr>
              <a:t>request 			</a:t>
            </a:r>
            <a:r>
              <a:rPr lang="zh-CN" altLang="en-US" dirty="0">
                <a:latin typeface="Times New Roman" panose="02020603050405020304" pitchFamily="18" charset="0"/>
              </a:rPr>
              <a:t>非阻塞通信对象</a:t>
            </a:r>
          </a:p>
          <a:p>
            <a:r>
              <a:rPr lang="en-US" altLang="zh-CN" dirty="0">
                <a:latin typeface="Times New Roman" panose="02020603050405020304" pitchFamily="18" charset="0"/>
              </a:rPr>
              <a:t>status 			</a:t>
            </a:r>
            <a:r>
              <a:rPr lang="zh-CN" altLang="en-US" dirty="0">
                <a:latin typeface="Times New Roman" panose="02020603050405020304" pitchFamily="18" charset="0"/>
              </a:rPr>
              <a:t>返回的状态</a:t>
            </a:r>
          </a:p>
        </p:txBody>
      </p:sp>
      <p:sp>
        <p:nvSpPr>
          <p:cNvPr id="4" name="文本框 3">
            <a:extLst>
              <a:ext uri="{FF2B5EF4-FFF2-40B4-BE49-F238E27FC236}">
                <a16:creationId xmlns:a16="http://schemas.microsoft.com/office/drawing/2014/main" id="{F5499AAB-3ED2-0262-E638-5149E16875E6}"/>
              </a:ext>
            </a:extLst>
          </p:cNvPr>
          <p:cNvSpPr txBox="1"/>
          <p:nvPr/>
        </p:nvSpPr>
        <p:spPr>
          <a:xfrm>
            <a:off x="618998" y="3317260"/>
            <a:ext cx="11370773" cy="9626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函数</a:t>
            </a:r>
            <a:r>
              <a:rPr lang="en-US" altLang="zh-CN" sz="2000" dirty="0" err="1">
                <a:latin typeface="Times New Roman" panose="02020603050405020304" pitchFamily="18" charset="0"/>
                <a:ea typeface="微软雅黑 Light" panose="020B0502040204020203" charset="-122"/>
              </a:rPr>
              <a:t>MPI_Test</a:t>
            </a:r>
            <a:r>
              <a:rPr lang="zh-CN" altLang="en-US" sz="2000" dirty="0">
                <a:latin typeface="Times New Roman" panose="02020603050405020304" pitchFamily="18" charset="0"/>
                <a:ea typeface="微软雅黑 Light" panose="020B0502040204020203" charset="-122"/>
              </a:rPr>
              <a:t>与</a:t>
            </a:r>
            <a:r>
              <a:rPr lang="en-US" altLang="zh-CN" sz="2000" dirty="0">
                <a:latin typeface="Times New Roman" panose="02020603050405020304" pitchFamily="18" charset="0"/>
                <a:ea typeface="微软雅黑 Light" panose="020B0502040204020203" charset="-122"/>
              </a:rPr>
              <a:t>MPI_Wait</a:t>
            </a:r>
            <a:r>
              <a:rPr lang="zh-CN" altLang="en-US" sz="2000" dirty="0">
                <a:latin typeface="Times New Roman" panose="02020603050405020304" pitchFamily="18" charset="0"/>
                <a:ea typeface="微软雅黑 Light" panose="020B0502040204020203" charset="-122"/>
              </a:rPr>
              <a:t>具有类似的功能，但并不支持阻塞，只是返回一个是否完成通信的信息。当</a:t>
            </a:r>
            <a:r>
              <a:rPr lang="en-US" altLang="zh-CN" sz="2000" dirty="0">
                <a:latin typeface="Times New Roman" panose="02020603050405020304" pitchFamily="18" charset="0"/>
                <a:ea typeface="微软雅黑 Light" panose="020B0502040204020203" charset="-122"/>
              </a:rPr>
              <a:t>flag</a:t>
            </a:r>
            <a:r>
              <a:rPr lang="zh-CN" altLang="en-US" sz="2000" dirty="0">
                <a:latin typeface="Times New Roman" panose="02020603050405020304" pitchFamily="18" charset="0"/>
                <a:ea typeface="微软雅黑 Light" panose="020B0502040204020203" charset="-122"/>
              </a:rPr>
              <a:t>为</a:t>
            </a:r>
            <a:r>
              <a:rPr lang="en-US" altLang="zh-CN" sz="2000" dirty="0">
                <a:latin typeface="Times New Roman" panose="02020603050405020304" pitchFamily="18" charset="0"/>
                <a:ea typeface="微软雅黑 Light" panose="020B0502040204020203" charset="-122"/>
              </a:rPr>
              <a:t>0</a:t>
            </a:r>
            <a:r>
              <a:rPr lang="zh-CN" altLang="en-US" sz="2000" dirty="0">
                <a:latin typeface="Times New Roman" panose="02020603050405020304" pitchFamily="18" charset="0"/>
                <a:ea typeface="微软雅黑 Light" panose="020B0502040204020203" charset="-122"/>
              </a:rPr>
              <a:t>时代表未完成，为</a:t>
            </a:r>
            <a:r>
              <a:rPr lang="en-US" altLang="zh-CN" sz="2000" dirty="0">
                <a:latin typeface="Times New Roman" panose="02020603050405020304" pitchFamily="18" charset="0"/>
                <a:ea typeface="微软雅黑 Light" panose="020B0502040204020203" charset="-122"/>
              </a:rPr>
              <a:t>1</a:t>
            </a:r>
            <a:r>
              <a:rPr lang="zh-CN" altLang="en-US" sz="2000" dirty="0">
                <a:latin typeface="Times New Roman" panose="02020603050405020304" pitchFamily="18" charset="0"/>
                <a:ea typeface="微软雅黑 Light" panose="020B0502040204020203" charset="-122"/>
              </a:rPr>
              <a:t>时代表完成。</a:t>
            </a:r>
            <a:endParaRPr lang="en-US" altLang="zh-CN" sz="2000" dirty="0">
              <a:latin typeface="Times New Roman" panose="02020603050405020304" pitchFamily="18" charset="0"/>
              <a:ea typeface="微软雅黑 Light" panose="020B0502040204020203" charset="-122"/>
            </a:endParaRPr>
          </a:p>
        </p:txBody>
      </p:sp>
      <p:sp>
        <p:nvSpPr>
          <p:cNvPr id="7" name="文本框 6">
            <a:extLst>
              <a:ext uri="{FF2B5EF4-FFF2-40B4-BE49-F238E27FC236}">
                <a16:creationId xmlns:a16="http://schemas.microsoft.com/office/drawing/2014/main" id="{AEF68708-D84E-D197-097D-BC2846214D60}"/>
              </a:ext>
            </a:extLst>
          </p:cNvPr>
          <p:cNvSpPr txBox="1"/>
          <p:nvPr/>
        </p:nvSpPr>
        <p:spPr>
          <a:xfrm>
            <a:off x="1045029" y="4495935"/>
            <a:ext cx="10739536" cy="1200329"/>
          </a:xfrm>
          <a:prstGeom prst="rect">
            <a:avLst/>
          </a:prstGeom>
          <a:noFill/>
          <a:ln>
            <a:solidFill>
              <a:schemeClr val="tx1"/>
            </a:solidFill>
          </a:ln>
        </p:spPr>
        <p:txBody>
          <a:bodyPr wrap="square">
            <a:spAutoFit/>
          </a:bodyPr>
          <a:lstStyle/>
          <a:p>
            <a:r>
              <a:rPr lang="en-US" altLang="zh-CN" dirty="0">
                <a:latin typeface="Times New Roman" panose="02020603050405020304" pitchFamily="18" charset="0"/>
              </a:rPr>
              <a:t>int </a:t>
            </a:r>
            <a:r>
              <a:rPr lang="en-US" altLang="zh-CN" dirty="0" err="1">
                <a:latin typeface="Times New Roman" panose="02020603050405020304" pitchFamily="18" charset="0"/>
              </a:rPr>
              <a:t>MPI_Test</a:t>
            </a:r>
            <a:r>
              <a:rPr lang="en-US" altLang="zh-CN" dirty="0">
                <a:latin typeface="Times New Roman" panose="02020603050405020304" pitchFamily="18" charset="0"/>
              </a:rPr>
              <a:t>(</a:t>
            </a:r>
            <a:r>
              <a:rPr lang="en-US" altLang="zh-CN" dirty="0" err="1">
                <a:latin typeface="Times New Roman" panose="02020603050405020304" pitchFamily="18" charset="0"/>
              </a:rPr>
              <a:t>MPI_Request</a:t>
            </a:r>
            <a:r>
              <a:rPr lang="en-US" altLang="zh-CN" dirty="0">
                <a:latin typeface="Times New Roman" panose="02020603050405020304" pitchFamily="18" charset="0"/>
              </a:rPr>
              <a:t> *request, int *flag, </a:t>
            </a:r>
            <a:r>
              <a:rPr lang="en-US" altLang="zh-CN" dirty="0" err="1">
                <a:latin typeface="Times New Roman" panose="02020603050405020304" pitchFamily="18" charset="0"/>
              </a:rPr>
              <a:t>MPI_Status</a:t>
            </a:r>
            <a:r>
              <a:rPr lang="en-US" altLang="zh-CN" dirty="0">
                <a:latin typeface="Times New Roman" panose="02020603050405020304" pitchFamily="18" charset="0"/>
              </a:rPr>
              <a:t> *status)</a:t>
            </a:r>
          </a:p>
          <a:p>
            <a:r>
              <a:rPr lang="en-US" altLang="zh-CN" dirty="0">
                <a:latin typeface="Times New Roman" panose="02020603050405020304" pitchFamily="18" charset="0"/>
              </a:rPr>
              <a:t>request 			</a:t>
            </a:r>
            <a:r>
              <a:rPr lang="zh-CN" altLang="en-US" dirty="0">
                <a:latin typeface="Times New Roman" panose="02020603050405020304" pitchFamily="18" charset="0"/>
              </a:rPr>
              <a:t>非阻塞通信对象</a:t>
            </a:r>
          </a:p>
          <a:p>
            <a:r>
              <a:rPr lang="en-US" altLang="zh-CN" dirty="0">
                <a:latin typeface="Times New Roman" panose="02020603050405020304" pitchFamily="18" charset="0"/>
              </a:rPr>
              <a:t>flag 			    </a:t>
            </a:r>
            <a:r>
              <a:rPr lang="zh-CN" altLang="en-US" dirty="0">
                <a:latin typeface="Times New Roman" panose="02020603050405020304" pitchFamily="18" charset="0"/>
              </a:rPr>
              <a:t>操作是否完成标志</a:t>
            </a:r>
          </a:p>
          <a:p>
            <a:r>
              <a:rPr lang="en-US" altLang="zh-CN" dirty="0">
                <a:latin typeface="Times New Roman" panose="02020603050405020304" pitchFamily="18" charset="0"/>
              </a:rPr>
              <a:t>status 			</a:t>
            </a:r>
            <a:r>
              <a:rPr lang="zh-CN" altLang="en-US" dirty="0">
                <a:latin typeface="Times New Roman" panose="02020603050405020304" pitchFamily="18" charset="0"/>
              </a:rPr>
              <a:t>返回的状态</a:t>
            </a:r>
          </a:p>
        </p:txBody>
      </p:sp>
    </p:spTree>
    <p:extLst>
      <p:ext uri="{BB962C8B-B14F-4D97-AF65-F5344CB8AC3E}">
        <p14:creationId xmlns:p14="http://schemas.microsoft.com/office/powerpoint/2010/main" val="240213040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11.4.1</a:t>
              </a:r>
              <a:r>
                <a:rPr lang="zh-CN" altLang="en-US" sz="2400" b="1" dirty="0">
                  <a:solidFill>
                    <a:prstClr val="white"/>
                  </a:solidFill>
                  <a:latin typeface="微软雅黑" panose="020B0503020204020204" pitchFamily="34" charset="-122"/>
                  <a:ea typeface="微软雅黑" panose="020B0503020204020204" pitchFamily="34" charset="-122"/>
                  <a:sym typeface="+mn-ea"/>
                </a:rPr>
                <a:t>串行算法</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11.4</a:t>
              </a:r>
              <a:r>
                <a:rPr lang="zh-CN" altLang="en-US" sz="2400" b="1" dirty="0">
                  <a:latin typeface="微软雅黑" panose="020B0503020204020204" pitchFamily="34" charset="-122"/>
                  <a:ea typeface="微软雅黑" panose="020B0503020204020204" pitchFamily="34" charset="-122"/>
                  <a:sym typeface="+mn-ea"/>
                </a:rPr>
                <a:t>负载均衡优化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410613" y="942339"/>
            <a:ext cx="11370773" cy="352750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en-US" altLang="zh-CN" sz="2000" dirty="0">
                <a:latin typeface="Times New Roman" panose="02020603050405020304" pitchFamily="18" charset="0"/>
                <a:ea typeface="微软雅黑 Light" panose="020B0502040204020203" charset="-122"/>
              </a:rPr>
              <a:t>Eratosthenes</a:t>
            </a:r>
            <a:r>
              <a:rPr lang="zh-CN" altLang="en-US" sz="2000" dirty="0">
                <a:latin typeface="Times New Roman" panose="02020603050405020304" pitchFamily="18" charset="0"/>
                <a:ea typeface="微软雅黑 Light" panose="020B0502040204020203" charset="-122"/>
              </a:rPr>
              <a:t>筛法是由古希腊数学家提出的一种素数求解算法用来找出一定范围内所有的素数，下面对该算法的执行步骤进行简单描述。</a:t>
            </a:r>
          </a:p>
          <a:p>
            <a:pPr marL="1371600" lvl="2" indent="-457200" algn="just">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假设有一整数列表，</a:t>
            </a:r>
            <a:r>
              <a:rPr lang="en-US" altLang="zh-CN" sz="2000" dirty="0">
                <a:latin typeface="Times New Roman" panose="02020603050405020304" pitchFamily="18" charset="0"/>
                <a:ea typeface="微软雅黑 Light" panose="020B0502040204020203" charset="-122"/>
              </a:rPr>
              <a:t>0,1,2,3,……</a:t>
            </a:r>
            <a:r>
              <a:rPr lang="zh-CN" altLang="en-US" sz="2000" dirty="0">
                <a:latin typeface="Times New Roman" panose="02020603050405020304" pitchFamily="18" charset="0"/>
                <a:ea typeface="微软雅黑 Light" panose="020B0502040204020203" charset="-122"/>
              </a:rPr>
              <a:t>，</a:t>
            </a:r>
            <a:r>
              <a:rPr lang="en-US" altLang="zh-CN" sz="2000" dirty="0">
                <a:latin typeface="Times New Roman" panose="02020603050405020304" pitchFamily="18" charset="0"/>
                <a:ea typeface="微软雅黑 Light" panose="020B0502040204020203" charset="-122"/>
              </a:rPr>
              <a:t>n</a:t>
            </a:r>
            <a:r>
              <a:rPr lang="zh-CN" altLang="en-US" sz="2000" dirty="0">
                <a:latin typeface="Times New Roman" panose="02020603050405020304" pitchFamily="18" charset="0"/>
                <a:ea typeface="微软雅黑 Light" panose="020B0502040204020203" charset="-122"/>
              </a:rPr>
              <a:t>，其中的数都未被标记。</a:t>
            </a:r>
          </a:p>
          <a:p>
            <a:pPr marL="1371600" lvl="2" indent="-457200" algn="just">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令</a:t>
            </a:r>
            <a:r>
              <a:rPr lang="en-US" altLang="zh-CN" sz="2000" dirty="0">
                <a:latin typeface="Times New Roman" panose="02020603050405020304" pitchFamily="18" charset="0"/>
                <a:ea typeface="微软雅黑 Light" panose="020B0502040204020203" charset="-122"/>
              </a:rPr>
              <a:t>k</a:t>
            </a:r>
            <a:r>
              <a:rPr lang="zh-CN" altLang="en-US" sz="2000" dirty="0">
                <a:latin typeface="Times New Roman" panose="02020603050405020304" pitchFamily="18" charset="0"/>
                <a:ea typeface="微软雅黑 Light" panose="020B0502040204020203" charset="-122"/>
              </a:rPr>
              <a:t>等于列表中下一个未被标记的数，将其所有倍数标记。</a:t>
            </a:r>
          </a:p>
          <a:p>
            <a:pPr marL="1371600" lvl="2" indent="-457200" algn="just">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重复第二步直到</a:t>
            </a:r>
            <a:r>
              <a:rPr lang="en-US" altLang="zh-CN" sz="2000" dirty="0">
                <a:latin typeface="Times New Roman" panose="02020603050405020304" pitchFamily="18" charset="0"/>
                <a:ea typeface="微软雅黑 Light" panose="020B0502040204020203" charset="-122"/>
              </a:rPr>
              <a:t>k^2&gt;n</a:t>
            </a:r>
            <a:r>
              <a:rPr lang="zh-CN" altLang="en-US" sz="2000" dirty="0">
                <a:latin typeface="Times New Roman" panose="02020603050405020304" pitchFamily="18" charset="0"/>
                <a:ea typeface="微软雅黑 Light" panose="020B0502040204020203" charset="-122"/>
              </a:rPr>
              <a:t>。</a:t>
            </a:r>
          </a:p>
          <a:p>
            <a:pPr marL="1371600" lvl="2" indent="-457200" algn="just">
              <a:lnSpc>
                <a:spcPct val="150000"/>
              </a:lnSpc>
              <a:spcBef>
                <a:spcPts val="600"/>
              </a:spcBef>
              <a:spcAft>
                <a:spcPts val="800"/>
              </a:spcAft>
              <a:buFont typeface="+mj-ea"/>
              <a:buAutoNum type="circleNumDbPlain"/>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列表中未被标记数的即为该列表中所有的素数。</a:t>
            </a: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2">
            <a:extLst>
              <a:ext uri="{FF2B5EF4-FFF2-40B4-BE49-F238E27FC236}">
                <a16:creationId xmlns:a16="http://schemas.microsoft.com/office/drawing/2014/main" id="{CC39B4C2-9EB9-8B4D-D0A8-DAAFA5B2F117}"/>
              </a:ext>
            </a:extLst>
          </p:cNvPr>
          <p:cNvSpPr>
            <a:spLocks noChangeArrowheads="1"/>
          </p:cNvSpPr>
          <p:nvPr/>
        </p:nvSpPr>
        <p:spPr bwMode="auto">
          <a:xfrm>
            <a:off x="976860" y="2552669"/>
            <a:ext cx="22443881" cy="52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3917225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11.4.1</a:t>
              </a:r>
              <a:r>
                <a:rPr lang="zh-CN" altLang="en-US" sz="2400" b="1" dirty="0">
                  <a:solidFill>
                    <a:prstClr val="white"/>
                  </a:solidFill>
                  <a:latin typeface="微软雅黑" panose="020B0503020204020204" pitchFamily="34" charset="-122"/>
                  <a:ea typeface="微软雅黑" panose="020B0503020204020204" pitchFamily="34" charset="-122"/>
                  <a:sym typeface="+mn-ea"/>
                </a:rPr>
                <a:t>串行算法</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11.4</a:t>
              </a:r>
              <a:r>
                <a:rPr lang="zh-CN" altLang="en-US" sz="2400" b="1" dirty="0">
                  <a:latin typeface="微软雅黑" panose="020B0503020204020204" pitchFamily="34" charset="-122"/>
                  <a:ea typeface="微软雅黑" panose="020B0503020204020204" pitchFamily="34" charset="-122"/>
                  <a:sym typeface="+mn-ea"/>
                </a:rPr>
                <a:t>负载均衡优化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1043477" y="2716818"/>
            <a:ext cx="3943756" cy="1424364"/>
          </a:xfrm>
          <a:prstGeom prst="rect">
            <a:avLst/>
          </a:prstGeom>
          <a:noFill/>
        </p:spPr>
        <p:txBody>
          <a:bodyPr wrap="square" numCol="1" rtlCol="0" anchor="ctr">
            <a:spAutoFit/>
          </a:bodyPr>
          <a:lstStyle/>
          <a:p>
            <a:pPr algn="just" fontAlgn="auto">
              <a:lnSpc>
                <a:spcPct val="150000"/>
              </a:lnSpc>
              <a:spcBef>
                <a:spcPts val="600"/>
              </a:spcBef>
              <a:spcAft>
                <a:spcPts val="800"/>
              </a:spcAft>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右图展示列表范围为</a:t>
            </a:r>
            <a:r>
              <a:rPr lang="en-US" altLang="zh-CN" sz="2000" dirty="0">
                <a:latin typeface="Times New Roman" panose="02020603050405020304" pitchFamily="18" charset="0"/>
                <a:ea typeface="微软雅黑 Light" panose="020B0502040204020203" charset="-122"/>
              </a:rPr>
              <a:t>2-34</a:t>
            </a:r>
            <a:r>
              <a:rPr lang="zh-CN" altLang="en-US" sz="2000" dirty="0">
                <a:latin typeface="Times New Roman" panose="02020603050405020304" pitchFamily="18" charset="0"/>
                <a:ea typeface="微软雅黑 Light" panose="020B0502040204020203" charset="-122"/>
              </a:rPr>
              <a:t>时使用</a:t>
            </a:r>
            <a:r>
              <a:rPr lang="en-US" altLang="zh-CN" sz="2000" dirty="0">
                <a:latin typeface="Times New Roman" panose="02020603050405020304" pitchFamily="18" charset="0"/>
                <a:ea typeface="微软雅黑 Light" panose="020B0502040204020203" charset="-122"/>
              </a:rPr>
              <a:t>Eratosthenes</a:t>
            </a:r>
            <a:r>
              <a:rPr lang="zh-CN" altLang="en-US" sz="2000" dirty="0">
                <a:latin typeface="Times New Roman" panose="02020603050405020304" pitchFamily="18" charset="0"/>
                <a:ea typeface="微软雅黑 Light" panose="020B0502040204020203" charset="-122"/>
              </a:rPr>
              <a:t>算法筛选素数的过程，其中未被标记的即为素数。</a:t>
            </a: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Rectangle 2">
            <a:extLst>
              <a:ext uri="{FF2B5EF4-FFF2-40B4-BE49-F238E27FC236}">
                <a16:creationId xmlns:a16="http://schemas.microsoft.com/office/drawing/2014/main" id="{B1E9A535-6635-36F3-9424-790DD7BB3950}"/>
              </a:ext>
            </a:extLst>
          </p:cNvPr>
          <p:cNvSpPr>
            <a:spLocks noChangeArrowheads="1"/>
          </p:cNvSpPr>
          <p:nvPr/>
        </p:nvSpPr>
        <p:spPr bwMode="auto">
          <a:xfrm>
            <a:off x="4749553" y="189915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a:extLst>
              <a:ext uri="{FF2B5EF4-FFF2-40B4-BE49-F238E27FC236}">
                <a16:creationId xmlns:a16="http://schemas.microsoft.com/office/drawing/2014/main" id="{6E9968CA-929E-676C-4E04-E99525F2FCF5}"/>
              </a:ext>
            </a:extLst>
          </p:cNvPr>
          <p:cNvGraphicFramePr>
            <a:graphicFrameLocks noChangeAspect="1"/>
          </p:cNvGraphicFramePr>
          <p:nvPr>
            <p:extLst>
              <p:ext uri="{D42A27DB-BD31-4B8C-83A1-F6EECF244321}">
                <p14:modId xmlns:p14="http://schemas.microsoft.com/office/powerpoint/2010/main" val="734257871"/>
              </p:ext>
            </p:extLst>
          </p:nvPr>
        </p:nvGraphicFramePr>
        <p:xfrm>
          <a:off x="6070236" y="972376"/>
          <a:ext cx="4661418" cy="5429784"/>
        </p:xfrm>
        <a:graphic>
          <a:graphicData uri="http://schemas.openxmlformats.org/presentationml/2006/ole">
            <mc:AlternateContent xmlns:mc="http://schemas.openxmlformats.org/markup-compatibility/2006">
              <mc:Choice xmlns:v="urn:schemas-microsoft-com:vml" Requires="v">
                <p:oleObj name="Visio" r:id="rId3" imgW="3647938" imgH="4248188" progId="Visio.Drawing.15">
                  <p:embed/>
                </p:oleObj>
              </mc:Choice>
              <mc:Fallback>
                <p:oleObj name="Visio" r:id="rId3" imgW="3647938" imgH="424818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70236" y="972376"/>
                        <a:ext cx="4661418" cy="5429784"/>
                      </a:xfrm>
                      <a:prstGeom prst="rect">
                        <a:avLst/>
                      </a:prstGeom>
                      <a:noFill/>
                    </p:spPr>
                  </p:pic>
                </p:oleObj>
              </mc:Fallback>
            </mc:AlternateContent>
          </a:graphicData>
        </a:graphic>
      </p:graphicFrame>
    </p:spTree>
    <p:extLst>
      <p:ext uri="{BB962C8B-B14F-4D97-AF65-F5344CB8AC3E}">
        <p14:creationId xmlns:p14="http://schemas.microsoft.com/office/powerpoint/2010/main" val="49666827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11.1.1 MPI</a:t>
              </a:r>
              <a:r>
                <a:rPr lang="zh-CN" altLang="en-US" sz="2400" b="1" dirty="0">
                  <a:solidFill>
                    <a:prstClr val="white"/>
                  </a:solidFill>
                  <a:latin typeface="微软雅黑" panose="020B0503020204020204" pitchFamily="34" charset="-122"/>
                  <a:ea typeface="微软雅黑" panose="020B0503020204020204" pitchFamily="34" charset="-122"/>
                  <a:sym typeface="+mn-ea"/>
                </a:rPr>
                <a:t>是什么</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0" name="Rectangle 2"/>
          <p:cNvSpPr>
            <a:spLocks noChangeArrowheads="1"/>
          </p:cNvSpPr>
          <p:nvPr/>
        </p:nvSpPr>
        <p:spPr bwMode="auto">
          <a:xfrm>
            <a:off x="434340" y="1878317"/>
            <a:ext cx="9670556" cy="136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 name="文本框 1">
            <a:extLst>
              <a:ext uri="{FF2B5EF4-FFF2-40B4-BE49-F238E27FC236}">
                <a16:creationId xmlns:a16="http://schemas.microsoft.com/office/drawing/2014/main" id="{68F095E7-2F73-3B6D-3009-4CD1EBAD36C3}"/>
              </a:ext>
            </a:extLst>
          </p:cNvPr>
          <p:cNvSpPr txBox="1"/>
          <p:nvPr/>
        </p:nvSpPr>
        <p:spPr>
          <a:xfrm>
            <a:off x="759546" y="1426119"/>
            <a:ext cx="10805233" cy="3348545"/>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是</a:t>
            </a:r>
            <a:r>
              <a:rPr lang="en-US" altLang="zh-CN" sz="2000" dirty="0">
                <a:latin typeface="Times New Roman" panose="02020603050405020304" pitchFamily="18" charset="0"/>
                <a:ea typeface="微软雅黑 Light" panose="020B0502040204020203" charset="-122"/>
              </a:rPr>
              <a:t>Message Passing Interface</a:t>
            </a:r>
            <a:r>
              <a:rPr lang="zh-CN" altLang="en-US" sz="2000" dirty="0">
                <a:latin typeface="Times New Roman" panose="02020603050405020304" pitchFamily="18" charset="0"/>
                <a:ea typeface="微软雅黑 Light" panose="020B0502040204020203" charset="-122"/>
              </a:rPr>
              <a:t>的缩写，是一组用于编写并行程序的多节点数据通信标准。</a:t>
            </a:r>
            <a:endParaRPr lang="en-US" altLang="zh-CN" sz="2000" dirty="0">
              <a:latin typeface="Times New Roman" panose="02020603050405020304" pitchFamily="18" charset="0"/>
              <a:ea typeface="微软雅黑 Light" panose="020B0502040204020203" charset="-122"/>
            </a:endParaRPr>
          </a:p>
          <a:p>
            <a:pPr marL="342900" indent="-342900" algn="just">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通常基于单核处理器上编写的程序无法直接利用多核处理器，因此可以手动将串行程序改写为并行程序以使程序充分利用多核处理器更快的运行程序。</a:t>
            </a:r>
            <a:endParaRPr lang="en-US" altLang="zh-CN" sz="2000" dirty="0">
              <a:latin typeface="Times New Roman" panose="02020603050405020304" pitchFamily="18" charset="0"/>
              <a:ea typeface="微软雅黑 Light" panose="020B0502040204020203" charset="-122"/>
            </a:endParaRPr>
          </a:p>
          <a:p>
            <a:pPr marL="342900" indent="-342900" algn="just">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作为一种服务于进程间通信的消息传递编程模型，可运行在不同的机器或平台上，具有很好的可移植性。</a:t>
            </a:r>
            <a:endParaRPr lang="en-US" altLang="zh-CN" sz="2000" dirty="0">
              <a:latin typeface="Times New Roman" panose="02020603050405020304" pitchFamily="18" charset="0"/>
              <a:ea typeface="微软雅黑 Light" panose="020B0502040204020203" charset="-122"/>
            </a:endParaRPr>
          </a:p>
          <a:p>
            <a:pPr marL="342900" indent="-342900" algn="just">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可以将</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理解为一种协议或接口，而</a:t>
            </a:r>
            <a:r>
              <a:rPr lang="en-US" altLang="zh-CN" sz="2000" dirty="0" err="1">
                <a:latin typeface="Times New Roman" panose="02020603050405020304" pitchFamily="18" charset="0"/>
                <a:ea typeface="微软雅黑 Light" panose="020B0502040204020203" charset="-122"/>
              </a:rPr>
              <a:t>OpenMPI</a:t>
            </a:r>
            <a:r>
              <a:rPr lang="zh-CN" altLang="en-US" sz="2000" dirty="0">
                <a:latin typeface="Times New Roman" panose="02020603050405020304" pitchFamily="18" charset="0"/>
                <a:ea typeface="微软雅黑 Light" panose="020B0502040204020203" charset="-122"/>
              </a:rPr>
              <a:t>及</a:t>
            </a:r>
            <a:r>
              <a:rPr lang="en-US" altLang="zh-CN" sz="2000" dirty="0">
                <a:latin typeface="Times New Roman" panose="02020603050405020304" pitchFamily="18" charset="0"/>
                <a:ea typeface="微软雅黑 Light" panose="020B0502040204020203" charset="-122"/>
              </a:rPr>
              <a:t>MPICH</a:t>
            </a:r>
            <a:r>
              <a:rPr lang="zh-CN" altLang="en-US" sz="2000" dirty="0">
                <a:latin typeface="Times New Roman" panose="02020603050405020304" pitchFamily="18" charset="0"/>
                <a:ea typeface="微软雅黑 Light" panose="020B0502040204020203" charset="-122"/>
              </a:rPr>
              <a:t>是这一接口的常用实现。</a:t>
            </a:r>
          </a:p>
        </p:txBody>
      </p:sp>
    </p:spTree>
    <p:extLst>
      <p:ext uri="{BB962C8B-B14F-4D97-AF65-F5344CB8AC3E}">
        <p14:creationId xmlns:p14="http://schemas.microsoft.com/office/powerpoint/2010/main" val="310389728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11.4.2</a:t>
              </a:r>
              <a:r>
                <a:rPr lang="zh-CN" altLang="en-US" sz="2400" b="1" dirty="0">
                  <a:solidFill>
                    <a:prstClr val="white"/>
                  </a:solidFill>
                  <a:latin typeface="微软雅黑" panose="020B0503020204020204" pitchFamily="34" charset="-122"/>
                  <a:ea typeface="微软雅黑" panose="020B0503020204020204" pitchFamily="34" charset="-122"/>
                  <a:sym typeface="+mn-ea"/>
                </a:rPr>
                <a:t>交叉分解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11.4</a:t>
              </a:r>
              <a:r>
                <a:rPr lang="zh-CN" altLang="en-US" sz="2400" b="1" dirty="0">
                  <a:latin typeface="微软雅黑" panose="020B0503020204020204" pitchFamily="34" charset="-122"/>
                  <a:ea typeface="微软雅黑" panose="020B0503020204020204" pitchFamily="34" charset="-122"/>
                  <a:sym typeface="+mn-ea"/>
                </a:rPr>
                <a:t>负载均衡优化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410611" y="916923"/>
            <a:ext cx="11370773" cy="1424364"/>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Eratosthenes</a:t>
            </a:r>
            <a:r>
              <a:rPr lang="zh-CN" altLang="en-US" sz="2000" dirty="0">
                <a:latin typeface="Times New Roman" panose="02020603050405020304" pitchFamily="18" charset="0"/>
                <a:ea typeface="微软雅黑 Light" panose="020B0502040204020203" charset="-122"/>
              </a:rPr>
              <a:t>筛法在进行并行化之前需要对数据进行分解，本节采用的数据分解方法为交叉数据分解，也就是每个进程按照进程号的大小依次进行数据划分。交叉分解对于一个给定的数组下标，很容易确定负责该数据的计算的进程号，为对数字</a:t>
            </a:r>
            <a:r>
              <a:rPr lang="en-US" altLang="zh-CN" sz="2000" dirty="0">
                <a:latin typeface="Times New Roman" panose="02020603050405020304" pitchFamily="18" charset="0"/>
                <a:ea typeface="微软雅黑 Light" panose="020B0502040204020203" charset="-122"/>
              </a:rPr>
              <a:t>2~10</a:t>
            </a:r>
            <a:r>
              <a:rPr lang="zh-CN" altLang="en-US" sz="2000" dirty="0">
                <a:latin typeface="Times New Roman" panose="02020603050405020304" pitchFamily="18" charset="0"/>
                <a:ea typeface="微软雅黑 Light" panose="020B0502040204020203" charset="-122"/>
              </a:rPr>
              <a:t>使用交叉分解如下所示。</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9CFBC632-243D-F469-7482-5974306592B6}"/>
              </a:ext>
            </a:extLst>
          </p:cNvPr>
          <p:cNvGraphicFramePr>
            <a:graphicFrameLocks noChangeAspect="1"/>
          </p:cNvGraphicFramePr>
          <p:nvPr>
            <p:extLst>
              <p:ext uri="{D42A27DB-BD31-4B8C-83A1-F6EECF244321}">
                <p14:modId xmlns:p14="http://schemas.microsoft.com/office/powerpoint/2010/main" val="1218310297"/>
              </p:ext>
            </p:extLst>
          </p:nvPr>
        </p:nvGraphicFramePr>
        <p:xfrm>
          <a:off x="3579177" y="2899668"/>
          <a:ext cx="5033639" cy="3234092"/>
        </p:xfrm>
        <a:graphic>
          <a:graphicData uri="http://schemas.openxmlformats.org/presentationml/2006/ole">
            <mc:AlternateContent xmlns:mc="http://schemas.openxmlformats.org/markup-compatibility/2006">
              <mc:Choice xmlns:v="urn:schemas-microsoft-com:vml" Requires="v">
                <p:oleObj name="Visio" r:id="rId3" imgW="2819458" imgH="1819427" progId="Visio.Drawing.15">
                  <p:embed/>
                </p:oleObj>
              </mc:Choice>
              <mc:Fallback>
                <p:oleObj name="Visio" r:id="rId3" imgW="2819458" imgH="181942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79177" y="2899668"/>
                        <a:ext cx="5033639" cy="3234092"/>
                      </a:xfrm>
                      <a:prstGeom prst="rect">
                        <a:avLst/>
                      </a:prstGeom>
                      <a:noFill/>
                    </p:spPr>
                  </p:pic>
                </p:oleObj>
              </mc:Fallback>
            </mc:AlternateContent>
          </a:graphicData>
        </a:graphic>
      </p:graphicFrame>
    </p:spTree>
    <p:extLst>
      <p:ext uri="{BB962C8B-B14F-4D97-AF65-F5344CB8AC3E}">
        <p14:creationId xmlns:p14="http://schemas.microsoft.com/office/powerpoint/2010/main" val="395245660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11.4.2</a:t>
              </a:r>
              <a:r>
                <a:rPr lang="zh-CN" altLang="en-US" sz="2400" b="1" dirty="0">
                  <a:solidFill>
                    <a:prstClr val="white"/>
                  </a:solidFill>
                  <a:latin typeface="微软雅黑" panose="020B0503020204020204" pitchFamily="34" charset="-122"/>
                  <a:ea typeface="微软雅黑" panose="020B0503020204020204" pitchFamily="34" charset="-122"/>
                  <a:sym typeface="+mn-ea"/>
                </a:rPr>
                <a:t>交叉分解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11.4</a:t>
              </a:r>
              <a:r>
                <a:rPr lang="zh-CN" altLang="en-US" sz="2400" b="1" dirty="0">
                  <a:latin typeface="微软雅黑" panose="020B0503020204020204" pitchFamily="34" charset="-122"/>
                  <a:ea typeface="微软雅黑" panose="020B0503020204020204" pitchFamily="34" charset="-122"/>
                  <a:sym typeface="+mn-ea"/>
                </a:rPr>
                <a:t>负载均衡优化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410613" y="869812"/>
            <a:ext cx="11370773" cy="4912499"/>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经测试交叉数据分解的素数筛法相比串行算法程序性能反而下降了。经分析此程序运行效率差的主要原因有以下三点：</a:t>
            </a:r>
            <a:endParaRPr lang="en-US" altLang="zh-CN" sz="2000" dirty="0">
              <a:latin typeface="Times New Roman" panose="02020603050405020304" pitchFamily="18" charset="0"/>
              <a:ea typeface="微软雅黑 Light" panose="020B0502040204020203" charset="-122"/>
            </a:endParaRPr>
          </a:p>
          <a:p>
            <a:pPr marL="914400" lvl="1" indent="-457200" algn="just">
              <a:lnSpc>
                <a:spcPct val="150000"/>
              </a:lnSpc>
              <a:spcBef>
                <a:spcPts val="600"/>
              </a:spcBef>
              <a:spcAft>
                <a:spcPts val="800"/>
              </a:spcAft>
              <a:buFont typeface="+mj-lt"/>
              <a:buAutoNum type="arabicPeriod"/>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在标记某个数的倍数时，需要重复地计算当前下标所对应的数是什么；</a:t>
            </a:r>
            <a:endParaRPr lang="en-US" altLang="zh-CN" sz="2000" dirty="0">
              <a:latin typeface="Times New Roman" panose="02020603050405020304" pitchFamily="18" charset="0"/>
              <a:ea typeface="微软雅黑 Light" panose="020B0502040204020203" charset="-122"/>
            </a:endParaRPr>
          </a:p>
          <a:p>
            <a:pPr marL="914400" lvl="1" indent="-457200" algn="just">
              <a:lnSpc>
                <a:spcPct val="150000"/>
              </a:lnSpc>
              <a:spcBef>
                <a:spcPts val="600"/>
              </a:spcBef>
              <a:spcAft>
                <a:spcPts val="800"/>
              </a:spcAft>
              <a:buFont typeface="+mj-lt"/>
              <a:buAutoNum type="arabicPeriod"/>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由于数据分布不均匀，在某些时刻可能只有一个进程在工作，其它所有进程都在等待接收下一个未被标记数；</a:t>
            </a:r>
            <a:endParaRPr lang="en-US" altLang="zh-CN" sz="2000" dirty="0">
              <a:latin typeface="Times New Roman" panose="02020603050405020304" pitchFamily="18" charset="0"/>
              <a:ea typeface="微软雅黑 Light" panose="020B0502040204020203" charset="-122"/>
            </a:endParaRPr>
          </a:p>
          <a:p>
            <a:pPr marL="914400" lvl="1" indent="-457200" algn="just">
              <a:lnSpc>
                <a:spcPct val="150000"/>
              </a:lnSpc>
              <a:spcBef>
                <a:spcPts val="600"/>
              </a:spcBef>
              <a:spcAft>
                <a:spcPts val="800"/>
              </a:spcAft>
              <a:buFont typeface="+mj-lt"/>
              <a:buAutoNum type="arabicPeriod"/>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每次选择下一个未被标记数时都需要进行一次归约操作和广播操作。</a:t>
            </a:r>
            <a:endParaRPr lang="en-US" altLang="zh-CN" sz="2000" dirty="0">
              <a:latin typeface="Times New Roman" panose="02020603050405020304" pitchFamily="18" charset="0"/>
              <a:ea typeface="微软雅黑 Light" panose="020B0502040204020203" charset="-122"/>
            </a:endParaRPr>
          </a:p>
          <a:p>
            <a:pPr marL="342900" lvl="1" indent="-342900" algn="just">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总的来说在严重的负载不均衡情况下，使用多个处理器进行数据处理的效率可能还远远不及使用单处理器进行数据处理。所以在使用</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实现程序并行时，需要注意优化数据划分方法使进程负载尽可能均衡，进而提高整个程序的执行速度。</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38074593"/>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11.4.3 </a:t>
              </a:r>
              <a:r>
                <a:rPr lang="zh-CN" altLang="en-US" sz="2400" b="1" dirty="0">
                  <a:solidFill>
                    <a:prstClr val="white"/>
                  </a:solidFill>
                  <a:latin typeface="微软雅黑" panose="020B0503020204020204" pitchFamily="34" charset="-122"/>
                  <a:ea typeface="微软雅黑" panose="020B0503020204020204" pitchFamily="34" charset="-122"/>
                  <a:sym typeface="+mn-ea"/>
                </a:rPr>
                <a:t>按块分解</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11.4</a:t>
              </a:r>
              <a:r>
                <a:rPr lang="zh-CN" altLang="en-US" sz="2400" b="1" dirty="0">
                  <a:latin typeface="微软雅黑" panose="020B0503020204020204" pitchFamily="34" charset="-122"/>
                  <a:ea typeface="微软雅黑" panose="020B0503020204020204" pitchFamily="34" charset="-122"/>
                  <a:sym typeface="+mn-ea"/>
                </a:rPr>
                <a:t>负载均衡优化</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410613" y="794075"/>
            <a:ext cx="11370773" cy="1423980"/>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dirty="0">
                <a:latin typeface="Times New Roman" panose="02020603050405020304" pitchFamily="18" charset="0"/>
                <a:ea typeface="微软雅黑 Light" panose="020B0502040204020203" charset="-122"/>
              </a:rPr>
              <a:t>对于</a:t>
            </a:r>
            <a:r>
              <a:rPr lang="en-US" altLang="zh-CN" sz="2000" dirty="0">
                <a:latin typeface="Times New Roman" panose="02020603050405020304" pitchFamily="18" charset="0"/>
                <a:ea typeface="微软雅黑 Light" panose="020B0502040204020203" charset="-122"/>
              </a:rPr>
              <a:t>p</a:t>
            </a:r>
            <a:r>
              <a:rPr lang="zh-CN" altLang="en-US" sz="2000" dirty="0">
                <a:latin typeface="Times New Roman" panose="02020603050405020304" pitchFamily="18" charset="0"/>
                <a:ea typeface="微软雅黑 Light" panose="020B0502040204020203" charset="-122"/>
              </a:rPr>
              <a:t>个进程来说，按块分解就是将原始任务依次划分成</a:t>
            </a:r>
            <a:r>
              <a:rPr lang="en-US" altLang="zh-CN" sz="2000" dirty="0">
                <a:latin typeface="Times New Roman" panose="02020603050405020304" pitchFamily="18" charset="0"/>
                <a:ea typeface="微软雅黑 Light" panose="020B0502040204020203" charset="-122"/>
              </a:rPr>
              <a:t>p</a:t>
            </a:r>
            <a:r>
              <a:rPr lang="zh-CN" altLang="en-US" sz="2000" dirty="0">
                <a:latin typeface="Times New Roman" panose="02020603050405020304" pitchFamily="18" charset="0"/>
                <a:ea typeface="微软雅黑 Light" panose="020B0502040204020203" charset="-122"/>
              </a:rPr>
              <a:t>个块，每块的大小由处理器数是否能整除任务量</a:t>
            </a:r>
            <a:r>
              <a:rPr lang="en-US" altLang="zh-CN" sz="2000" dirty="0">
                <a:latin typeface="Times New Roman" panose="02020603050405020304" pitchFamily="18" charset="0"/>
                <a:ea typeface="微软雅黑 Light" panose="020B0502040204020203" charset="-122"/>
              </a:rPr>
              <a:t>n</a:t>
            </a:r>
            <a:r>
              <a:rPr lang="zh-CN" altLang="en-US" sz="2000" dirty="0">
                <a:latin typeface="Times New Roman" panose="02020603050405020304" pitchFamily="18" charset="0"/>
                <a:ea typeface="微软雅黑 Light" panose="020B0502040204020203" charset="-122"/>
              </a:rPr>
              <a:t>决定，若能整除则每个块的大小完全相等，不能整除时前</a:t>
            </a:r>
            <a:r>
              <a:rPr lang="en-US" altLang="zh-CN" sz="2000" dirty="0" err="1">
                <a:latin typeface="Times New Roman" panose="02020603050405020304" pitchFamily="18" charset="0"/>
                <a:ea typeface="微软雅黑 Light" panose="020B0502040204020203" charset="-122"/>
              </a:rPr>
              <a:t>n%p</a:t>
            </a:r>
            <a:r>
              <a:rPr lang="zh-CN" altLang="en-US" sz="2000" dirty="0">
                <a:latin typeface="Times New Roman" panose="02020603050405020304" pitchFamily="18" charset="0"/>
                <a:ea typeface="微软雅黑 Light" panose="020B0502040204020203" charset="-122"/>
              </a:rPr>
              <a:t>个进程处理⌈</a:t>
            </a:r>
            <a:r>
              <a:rPr lang="en-US" altLang="zh-CN" sz="2000" dirty="0" err="1">
                <a:latin typeface="Times New Roman" panose="02020603050405020304" pitchFamily="18" charset="0"/>
                <a:ea typeface="微软雅黑 Light" panose="020B0502040204020203" charset="-122"/>
              </a:rPr>
              <a:t>n⁄p</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个数据，剩余进程处理⌊</a:t>
            </a:r>
            <a:r>
              <a:rPr lang="en-US" altLang="zh-CN" sz="2000" dirty="0" err="1">
                <a:latin typeface="Times New Roman" panose="02020603050405020304" pitchFamily="18" charset="0"/>
                <a:ea typeface="微软雅黑 Light" panose="020B0502040204020203" charset="-122"/>
              </a:rPr>
              <a:t>n⁄p</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个数据，之后每个进程并行地进行筛选。</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2" name="对象 11">
            <a:extLst>
              <a:ext uri="{FF2B5EF4-FFF2-40B4-BE49-F238E27FC236}">
                <a16:creationId xmlns:a16="http://schemas.microsoft.com/office/drawing/2014/main" id="{66BE346D-950F-3604-1F9D-7D212A6A4B1B}"/>
              </a:ext>
            </a:extLst>
          </p:cNvPr>
          <p:cNvGraphicFramePr>
            <a:graphicFrameLocks noChangeAspect="1"/>
          </p:cNvGraphicFramePr>
          <p:nvPr>
            <p:extLst>
              <p:ext uri="{D42A27DB-BD31-4B8C-83A1-F6EECF244321}">
                <p14:modId xmlns:p14="http://schemas.microsoft.com/office/powerpoint/2010/main" val="3887857134"/>
              </p:ext>
            </p:extLst>
          </p:nvPr>
        </p:nvGraphicFramePr>
        <p:xfrm>
          <a:off x="3361677" y="2648546"/>
          <a:ext cx="5468644" cy="3472590"/>
        </p:xfrm>
        <a:graphic>
          <a:graphicData uri="http://schemas.openxmlformats.org/presentationml/2006/ole">
            <mc:AlternateContent xmlns:mc="http://schemas.openxmlformats.org/markup-compatibility/2006">
              <mc:Choice xmlns:v="urn:schemas-microsoft-com:vml" Requires="v">
                <p:oleObj name="Visio" r:id="rId3" imgW="2857414" imgH="1819427" progId="Visio.Drawing.15">
                  <p:embed/>
                </p:oleObj>
              </mc:Choice>
              <mc:Fallback>
                <p:oleObj name="Visio" r:id="rId3" imgW="2857414" imgH="1819427"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61677" y="2648546"/>
                        <a:ext cx="5468644" cy="3472590"/>
                      </a:xfrm>
                      <a:prstGeom prst="rect">
                        <a:avLst/>
                      </a:prstGeom>
                      <a:noFill/>
                    </p:spPr>
                  </p:pic>
                </p:oleObj>
              </mc:Fallback>
            </mc:AlternateContent>
          </a:graphicData>
        </a:graphic>
      </p:graphicFrame>
    </p:spTree>
    <p:extLst>
      <p:ext uri="{BB962C8B-B14F-4D97-AF65-F5344CB8AC3E}">
        <p14:creationId xmlns:p14="http://schemas.microsoft.com/office/powerpoint/2010/main" val="412952163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11.5 </a:t>
              </a:r>
              <a:r>
                <a:rPr lang="zh-CN" altLang="en-US" sz="2400" b="1" dirty="0">
                  <a:latin typeface="微软雅黑" panose="020B0503020204020204" pitchFamily="34" charset="-122"/>
                  <a:ea typeface="微软雅黑" panose="020B0503020204020204" pitchFamily="34" charset="-122"/>
                  <a:sym typeface="+mn-ea"/>
                </a:rPr>
                <a:t>冗余计算减少通信</a:t>
              </a:r>
            </a:p>
          </p:txBody>
        </p:sp>
      </p:grpSp>
      <p:sp>
        <p:nvSpPr>
          <p:cNvPr id="3" name="文本框 2">
            <a:extLst>
              <a:ext uri="{FF2B5EF4-FFF2-40B4-BE49-F238E27FC236}">
                <a16:creationId xmlns:a16="http://schemas.microsoft.com/office/drawing/2014/main" id="{418C63D5-C12A-F367-EB56-F4C83BF8D002}"/>
              </a:ext>
            </a:extLst>
          </p:cNvPr>
          <p:cNvSpPr txBox="1"/>
          <p:nvPr/>
        </p:nvSpPr>
        <p:spPr>
          <a:xfrm>
            <a:off x="508267" y="1033740"/>
            <a:ext cx="11370773" cy="3168431"/>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按块分解的并行</a:t>
            </a:r>
            <a:r>
              <a:rPr lang="en-US" altLang="zh-CN" sz="2000" dirty="0">
                <a:latin typeface="Times New Roman" panose="02020603050405020304" pitchFamily="18" charset="0"/>
                <a:ea typeface="微软雅黑 Light" panose="020B0502040204020203" charset="-122"/>
              </a:rPr>
              <a:t>Eratosthenes</a:t>
            </a:r>
            <a:r>
              <a:rPr lang="zh-CN" altLang="en-US" sz="2000" dirty="0">
                <a:latin typeface="Times New Roman" panose="02020603050405020304" pitchFamily="18" charset="0"/>
                <a:ea typeface="微软雅黑 Light" panose="020B0502040204020203" charset="-122"/>
              </a:rPr>
              <a:t>筛法的通信耗时较长，本节将分析如何使用冗余计算的方式提高按块数据分解算法的性能。</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程序中进程之间通信时，都会产生创建发送或接收消息的开销，因此为提高使用</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的应用程序的性能，尽量减少进程之间交换的消息数量是有必要的。</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当通信时间较长时，进程间相互通信获取数据的时间可能会比进程直接计算的时间更长，会导致性能下降，所以为了减少算法中的通信耗时可以尝试利用冗余计算的方式优化。</a:t>
            </a:r>
            <a:endParaRPr lang="en-US" altLang="zh-CN" sz="2000" dirty="0">
              <a:latin typeface="Times New Roman" panose="02020603050405020304" pitchFamily="18" charset="0"/>
              <a:ea typeface="微软雅黑 Light" panose="020B0502040204020203" charset="-122"/>
            </a:endParaRPr>
          </a:p>
        </p:txBody>
      </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22346441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31135"/>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11.6 </a:t>
              </a:r>
              <a:r>
                <a:rPr lang="zh-CN" altLang="en-US" sz="2400" b="1" dirty="0">
                  <a:latin typeface="微软雅黑" panose="020B0503020204020204" pitchFamily="34" charset="-122"/>
                  <a:ea typeface="微软雅黑" panose="020B0503020204020204" pitchFamily="34" charset="-122"/>
                  <a:sym typeface="+mn-ea"/>
                </a:rPr>
                <a:t>小结</a:t>
              </a:r>
            </a:p>
          </p:txBody>
        </p:sp>
      </p:grpSp>
      <p:sp>
        <p:nvSpPr>
          <p:cNvPr id="2" name="Rectangle 2">
            <a:extLst>
              <a:ext uri="{FF2B5EF4-FFF2-40B4-BE49-F238E27FC236}">
                <a16:creationId xmlns:a16="http://schemas.microsoft.com/office/drawing/2014/main" id="{C356F12B-2DD6-06EE-50F3-804F6EAABD9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2">
            <a:extLst>
              <a:ext uri="{FF2B5EF4-FFF2-40B4-BE49-F238E27FC236}">
                <a16:creationId xmlns:a16="http://schemas.microsoft.com/office/drawing/2014/main" id="{6F5C3C64-4E1D-F722-757A-741A2D6A07D7}"/>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2">
            <a:extLst>
              <a:ext uri="{FF2B5EF4-FFF2-40B4-BE49-F238E27FC236}">
                <a16:creationId xmlns:a16="http://schemas.microsoft.com/office/drawing/2014/main" id="{94DD595E-B073-31E5-36DD-269A567569F9}"/>
              </a:ext>
            </a:extLst>
          </p:cNvPr>
          <p:cNvSpPr>
            <a:spLocks noChangeArrowheads="1"/>
          </p:cNvSpPr>
          <p:nvPr/>
        </p:nvSpPr>
        <p:spPr bwMode="auto">
          <a:xfrm>
            <a:off x="6762645" y="188098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矩形 3">
            <a:extLst>
              <a:ext uri="{FF2B5EF4-FFF2-40B4-BE49-F238E27FC236}">
                <a16:creationId xmlns:a16="http://schemas.microsoft.com/office/drawing/2014/main" id="{257C81C5-A6AC-AE69-14D7-8B987EDF2B4D}"/>
              </a:ext>
            </a:extLst>
          </p:cNvPr>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 name="矩形 4">
            <a:extLst>
              <a:ext uri="{FF2B5EF4-FFF2-40B4-BE49-F238E27FC236}">
                <a16:creationId xmlns:a16="http://schemas.microsoft.com/office/drawing/2014/main" id="{DF4D8852-2AD0-36AE-815D-DE4CC087EC27}"/>
              </a:ext>
            </a:extLst>
          </p:cNvPr>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cxnSp>
        <p:nvCxnSpPr>
          <p:cNvPr id="10" name="直接箭头连接符 9">
            <a:extLst>
              <a:ext uri="{FF2B5EF4-FFF2-40B4-BE49-F238E27FC236}">
                <a16:creationId xmlns:a16="http://schemas.microsoft.com/office/drawing/2014/main" id="{5B4B2B44-A276-B5B3-02B8-7F1500D88FEE}"/>
              </a:ext>
            </a:extLst>
          </p:cNvPr>
          <p:cNvCxnSpPr>
            <a:cxnSpLocks/>
            <a:stCxn id="20" idx="5"/>
            <a:endCxn id="26" idx="1"/>
          </p:cNvCxnSpPr>
          <p:nvPr/>
        </p:nvCxnSpPr>
        <p:spPr>
          <a:xfrm flipV="1">
            <a:off x="6776127" y="1816610"/>
            <a:ext cx="568861" cy="1087545"/>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B5C623C7-C218-ED9B-E666-5D60C41E59B3}"/>
              </a:ext>
            </a:extLst>
          </p:cNvPr>
          <p:cNvCxnSpPr>
            <a:cxnSpLocks/>
            <a:stCxn id="20" idx="4"/>
            <a:endCxn id="22" idx="1"/>
          </p:cNvCxnSpPr>
          <p:nvPr/>
        </p:nvCxnSpPr>
        <p:spPr>
          <a:xfrm>
            <a:off x="6497530" y="3725359"/>
            <a:ext cx="982640" cy="539257"/>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0C2A78B7-862B-B583-C1BB-D80A618543DA}"/>
              </a:ext>
            </a:extLst>
          </p:cNvPr>
          <p:cNvCxnSpPr>
            <a:cxnSpLocks/>
            <a:stCxn id="20" idx="0"/>
            <a:endCxn id="38" idx="3"/>
          </p:cNvCxnSpPr>
          <p:nvPr/>
        </p:nvCxnSpPr>
        <p:spPr>
          <a:xfrm flipH="1" flipV="1">
            <a:off x="5264160" y="1767604"/>
            <a:ext cx="782591" cy="62902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5AEADF4E-334C-E236-FD53-8B57E40AD06F}"/>
              </a:ext>
            </a:extLst>
          </p:cNvPr>
          <p:cNvCxnSpPr>
            <a:cxnSpLocks/>
            <a:stCxn id="20" idx="1"/>
          </p:cNvCxnSpPr>
          <p:nvPr/>
        </p:nvCxnSpPr>
        <p:spPr>
          <a:xfrm flipH="1">
            <a:off x="4627250" y="2904155"/>
            <a:ext cx="690125" cy="443970"/>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292EA8DC-1B5C-1684-D97B-D6478645E4D0}"/>
              </a:ext>
            </a:extLst>
          </p:cNvPr>
          <p:cNvCxnSpPr>
            <a:cxnSpLocks/>
            <a:stCxn id="20" idx="2"/>
          </p:cNvCxnSpPr>
          <p:nvPr/>
        </p:nvCxnSpPr>
        <p:spPr>
          <a:xfrm flipH="1">
            <a:off x="5097379" y="3725359"/>
            <a:ext cx="498593" cy="1087058"/>
          </a:xfrm>
          <a:prstGeom prst="straightConnector1">
            <a:avLst/>
          </a:prstGeom>
          <a:ln>
            <a:solidFill>
              <a:srgbClr val="414455"/>
            </a:solidFill>
            <a:tailEnd type="arrow"/>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87722928-7767-B3B7-086F-B198BCF0440A}"/>
              </a:ext>
            </a:extLst>
          </p:cNvPr>
          <p:cNvGrpSpPr/>
          <p:nvPr/>
        </p:nvGrpSpPr>
        <p:grpSpPr>
          <a:xfrm>
            <a:off x="5309212" y="2396624"/>
            <a:ext cx="1480109" cy="1328738"/>
            <a:chOff x="2507382" y="3609569"/>
            <a:chExt cx="1426369" cy="1328738"/>
          </a:xfrm>
        </p:grpSpPr>
        <p:sp>
          <p:nvSpPr>
            <p:cNvPr id="20" name="六边形 19">
              <a:extLst>
                <a:ext uri="{FF2B5EF4-FFF2-40B4-BE49-F238E27FC236}">
                  <a16:creationId xmlns:a16="http://schemas.microsoft.com/office/drawing/2014/main" id="{A4F28157-3764-F922-EC51-86929036E77D}"/>
                </a:ext>
              </a:extLst>
            </p:cNvPr>
            <p:cNvSpPr/>
            <p:nvPr/>
          </p:nvSpPr>
          <p:spPr>
            <a:xfrm>
              <a:off x="2515247" y="3609569"/>
              <a:ext cx="1405791" cy="1328738"/>
            </a:xfrm>
            <a:prstGeom prst="pentagon">
              <a:avLst/>
            </a:prstGeom>
            <a:solidFill>
              <a:srgbClr val="013B6D"/>
            </a:solidFill>
            <a:ln>
              <a:solidFill>
                <a:srgbClr val="013B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a:extLst>
                <a:ext uri="{FF2B5EF4-FFF2-40B4-BE49-F238E27FC236}">
                  <a16:creationId xmlns:a16="http://schemas.microsoft.com/office/drawing/2014/main" id="{8271D568-828F-D637-F028-BD8C89CEDCD5}"/>
                </a:ext>
              </a:extLst>
            </p:cNvPr>
            <p:cNvSpPr txBox="1"/>
            <p:nvPr/>
          </p:nvSpPr>
          <p:spPr>
            <a:xfrm>
              <a:off x="2507383" y="3813536"/>
              <a:ext cx="1426369" cy="840105"/>
            </a:xfrm>
            <a:prstGeom prst="pentagon">
              <a:avLst/>
            </a:prstGeom>
            <a:noFill/>
          </p:spPr>
          <p:txBody>
            <a:bodyPr wrap="square" rtlCol="0">
              <a:spAutoFit/>
            </a:bodyPr>
            <a:lstStyle/>
            <a:p>
              <a:pPr algn="ctr"/>
              <a:r>
                <a:rPr lang="en-US" altLang="zh-CN" b="1" dirty="0">
                  <a:solidFill>
                    <a:srgbClr val="F2F2F2"/>
                  </a:solidFill>
                  <a:latin typeface="微软雅黑" panose="020B0503020204020204" pitchFamily="34" charset="-122"/>
                  <a:ea typeface="微软雅黑" panose="020B0503020204020204" pitchFamily="34" charset="-122"/>
                </a:rPr>
                <a:t>MPI</a:t>
              </a:r>
              <a:r>
                <a:rPr lang="zh-CN" altLang="en-US" b="1" dirty="0">
                  <a:solidFill>
                    <a:srgbClr val="F2F2F2"/>
                  </a:solidFill>
                  <a:latin typeface="微软雅黑" panose="020B0503020204020204" pitchFamily="34" charset="-122"/>
                  <a:ea typeface="微软雅黑" panose="020B0503020204020204" pitchFamily="34" charset="-122"/>
                </a:rPr>
                <a:t>程序优化</a:t>
              </a:r>
            </a:p>
          </p:txBody>
        </p:sp>
      </p:grpSp>
      <p:sp>
        <p:nvSpPr>
          <p:cNvPr id="22" name="矩形 21">
            <a:extLst>
              <a:ext uri="{FF2B5EF4-FFF2-40B4-BE49-F238E27FC236}">
                <a16:creationId xmlns:a16="http://schemas.microsoft.com/office/drawing/2014/main" id="{DEFF0FCB-A627-FDF1-BB9A-23C259520E39}"/>
              </a:ext>
            </a:extLst>
          </p:cNvPr>
          <p:cNvSpPr/>
          <p:nvPr/>
        </p:nvSpPr>
        <p:spPr>
          <a:xfrm>
            <a:off x="7480170" y="3643911"/>
            <a:ext cx="4218220" cy="1241409"/>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23" name="矩形 22">
            <a:extLst>
              <a:ext uri="{FF2B5EF4-FFF2-40B4-BE49-F238E27FC236}">
                <a16:creationId xmlns:a16="http://schemas.microsoft.com/office/drawing/2014/main" id="{04219596-D90D-E3F8-EAEE-876D4DC57C21}"/>
              </a:ext>
            </a:extLst>
          </p:cNvPr>
          <p:cNvSpPr/>
          <p:nvPr/>
        </p:nvSpPr>
        <p:spPr>
          <a:xfrm>
            <a:off x="8127331" y="3427157"/>
            <a:ext cx="3107608"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zh-CN" altLang="en-US" sz="2160" dirty="0">
                <a:solidFill>
                  <a:prstClr val="white"/>
                </a:solidFill>
                <a:latin typeface="微软雅黑" panose="020B0503020204020204" pitchFamily="34" charset="-122"/>
                <a:ea typeface="微软雅黑" panose="020B0503020204020204" pitchFamily="34" charset="-122"/>
              </a:rPr>
              <a:t>负载均衡优化</a:t>
            </a:r>
          </a:p>
        </p:txBody>
      </p:sp>
      <p:sp>
        <p:nvSpPr>
          <p:cNvPr id="24" name="TextBox 9">
            <a:extLst>
              <a:ext uri="{FF2B5EF4-FFF2-40B4-BE49-F238E27FC236}">
                <a16:creationId xmlns:a16="http://schemas.microsoft.com/office/drawing/2014/main" id="{04F89680-1E02-5440-BAE0-C325CF67ECC4}"/>
              </a:ext>
            </a:extLst>
          </p:cNvPr>
          <p:cNvSpPr txBox="1"/>
          <p:nvPr/>
        </p:nvSpPr>
        <p:spPr>
          <a:xfrm>
            <a:off x="7674616" y="3876025"/>
            <a:ext cx="4011033" cy="919370"/>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以</a:t>
            </a:r>
            <a:r>
              <a:rPr lang="en-US" altLang="zh-CN" sz="1440" dirty="0">
                <a:solidFill>
                  <a:sysClr val="windowText" lastClr="000000"/>
                </a:solidFill>
                <a:latin typeface="微软雅黑" panose="020B0503020204020204" pitchFamily="34" charset="-122"/>
                <a:ea typeface="微软雅黑" panose="020B0503020204020204" pitchFamily="34" charset="-122"/>
              </a:rPr>
              <a:t>Eratosthenes</a:t>
            </a:r>
            <a:r>
              <a:rPr lang="zh-CN" altLang="en-US" sz="1440" dirty="0">
                <a:solidFill>
                  <a:sysClr val="windowText" lastClr="000000"/>
                </a:solidFill>
                <a:latin typeface="微软雅黑" panose="020B0503020204020204" pitchFamily="34" charset="-122"/>
                <a:ea typeface="微软雅黑" panose="020B0503020204020204" pitchFamily="34" charset="-122"/>
              </a:rPr>
              <a:t>筛法为例，分别使用交叉分解和按块分解来证明在</a:t>
            </a:r>
            <a:r>
              <a:rPr lang="en-US" altLang="zh-CN" sz="1440" dirty="0">
                <a:solidFill>
                  <a:sysClr val="windowText" lastClr="000000"/>
                </a:solidFill>
                <a:latin typeface="微软雅黑" panose="020B0503020204020204" pitchFamily="34" charset="-122"/>
                <a:ea typeface="微软雅黑" panose="020B0503020204020204" pitchFamily="34" charset="-122"/>
              </a:rPr>
              <a:t>MPI</a:t>
            </a:r>
            <a:r>
              <a:rPr lang="zh-CN" altLang="en-US" sz="1440" dirty="0">
                <a:solidFill>
                  <a:sysClr val="windowText" lastClr="000000"/>
                </a:solidFill>
                <a:latin typeface="微软雅黑" panose="020B0503020204020204" pitchFamily="34" charset="-122"/>
                <a:ea typeface="微软雅黑" panose="020B0503020204020204" pitchFamily="34" charset="-122"/>
              </a:rPr>
              <a:t>程序优化时，进程间负载均衡的重要性。</a:t>
            </a:r>
          </a:p>
        </p:txBody>
      </p:sp>
      <p:sp>
        <p:nvSpPr>
          <p:cNvPr id="26" name="矩形 25">
            <a:extLst>
              <a:ext uri="{FF2B5EF4-FFF2-40B4-BE49-F238E27FC236}">
                <a16:creationId xmlns:a16="http://schemas.microsoft.com/office/drawing/2014/main" id="{891BF29D-E8A0-F2FB-FC00-78B1EBC0D4B5}"/>
              </a:ext>
            </a:extLst>
          </p:cNvPr>
          <p:cNvSpPr/>
          <p:nvPr/>
        </p:nvSpPr>
        <p:spPr>
          <a:xfrm>
            <a:off x="7344988" y="932082"/>
            <a:ext cx="4218220" cy="1769056"/>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27" name="矩形 26">
            <a:extLst>
              <a:ext uri="{FF2B5EF4-FFF2-40B4-BE49-F238E27FC236}">
                <a16:creationId xmlns:a16="http://schemas.microsoft.com/office/drawing/2014/main" id="{FCFF9B6E-9C37-1471-2C79-C3D9B409CE6C}"/>
              </a:ext>
            </a:extLst>
          </p:cNvPr>
          <p:cNvSpPr/>
          <p:nvPr/>
        </p:nvSpPr>
        <p:spPr>
          <a:xfrm>
            <a:off x="7992149" y="715328"/>
            <a:ext cx="3107608"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zh-CN" altLang="en-US" sz="2160" dirty="0">
                <a:solidFill>
                  <a:prstClr val="white"/>
                </a:solidFill>
                <a:latin typeface="微软雅黑" panose="020B0503020204020204" pitchFamily="34" charset="-122"/>
                <a:ea typeface="微软雅黑" panose="020B0503020204020204" pitchFamily="34" charset="-122"/>
              </a:rPr>
              <a:t>冗余计算减少通信</a:t>
            </a:r>
          </a:p>
        </p:txBody>
      </p:sp>
      <p:sp>
        <p:nvSpPr>
          <p:cNvPr id="28" name="TextBox 9">
            <a:extLst>
              <a:ext uri="{FF2B5EF4-FFF2-40B4-BE49-F238E27FC236}">
                <a16:creationId xmlns:a16="http://schemas.microsoft.com/office/drawing/2014/main" id="{8BDDA760-FB07-9423-B0B8-97FBE8DC6698}"/>
              </a:ext>
            </a:extLst>
          </p:cNvPr>
          <p:cNvSpPr txBox="1"/>
          <p:nvPr/>
        </p:nvSpPr>
        <p:spPr>
          <a:xfrm>
            <a:off x="7539434" y="1164196"/>
            <a:ext cx="4011033" cy="1495554"/>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提高</a:t>
            </a:r>
            <a:r>
              <a:rPr lang="en-US" altLang="zh-CN" sz="1440" dirty="0">
                <a:solidFill>
                  <a:sysClr val="windowText" lastClr="000000"/>
                </a:solidFill>
                <a:latin typeface="微软雅黑" panose="020B0503020204020204" pitchFamily="34" charset="-122"/>
                <a:ea typeface="微软雅黑" panose="020B0503020204020204" pitchFamily="34" charset="-122"/>
              </a:rPr>
              <a:t>MPI</a:t>
            </a:r>
            <a:r>
              <a:rPr lang="zh-CN" altLang="en-US" sz="1440" dirty="0">
                <a:solidFill>
                  <a:sysClr val="windowText" lastClr="000000"/>
                </a:solidFill>
                <a:latin typeface="微软雅黑" panose="020B0503020204020204" pitchFamily="34" charset="-122"/>
                <a:ea typeface="微软雅黑" panose="020B0503020204020204" pitchFamily="34" charset="-122"/>
              </a:rPr>
              <a:t>应用程序的性能时，尽量减少进程之间交换的消息数量是有必要的。当通信时间较长时，进程间相互通信获取数据的时间可能会比进程直接计算的时间更长，此时为了减少算法中的通信耗时可以尝试利用冗余计算的方式优化。</a:t>
            </a:r>
          </a:p>
        </p:txBody>
      </p:sp>
      <p:sp>
        <p:nvSpPr>
          <p:cNvPr id="32" name="矩形 31">
            <a:extLst>
              <a:ext uri="{FF2B5EF4-FFF2-40B4-BE49-F238E27FC236}">
                <a16:creationId xmlns:a16="http://schemas.microsoft.com/office/drawing/2014/main" id="{AC624363-C8B6-0B29-142E-096D5E512FC7}"/>
              </a:ext>
            </a:extLst>
          </p:cNvPr>
          <p:cNvSpPr/>
          <p:nvPr/>
        </p:nvSpPr>
        <p:spPr>
          <a:xfrm>
            <a:off x="2698759" y="4738714"/>
            <a:ext cx="4218220" cy="1241409"/>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3" name="矩形 32">
            <a:extLst>
              <a:ext uri="{FF2B5EF4-FFF2-40B4-BE49-F238E27FC236}">
                <a16:creationId xmlns:a16="http://schemas.microsoft.com/office/drawing/2014/main" id="{37122560-71DB-7B8B-CD8C-86441CBB0A94}"/>
              </a:ext>
            </a:extLst>
          </p:cNvPr>
          <p:cNvSpPr/>
          <p:nvPr/>
        </p:nvSpPr>
        <p:spPr>
          <a:xfrm>
            <a:off x="3345920" y="4521960"/>
            <a:ext cx="3107608"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zh-CN" altLang="en-US" sz="2160" dirty="0">
                <a:solidFill>
                  <a:prstClr val="white"/>
                </a:solidFill>
                <a:latin typeface="微软雅黑" panose="020B0503020204020204" pitchFamily="34" charset="-122"/>
                <a:ea typeface="微软雅黑" panose="020B0503020204020204" pitchFamily="34" charset="-122"/>
              </a:rPr>
              <a:t>重叠通信和计算</a:t>
            </a:r>
          </a:p>
        </p:txBody>
      </p:sp>
      <p:sp>
        <p:nvSpPr>
          <p:cNvPr id="34" name="TextBox 9">
            <a:extLst>
              <a:ext uri="{FF2B5EF4-FFF2-40B4-BE49-F238E27FC236}">
                <a16:creationId xmlns:a16="http://schemas.microsoft.com/office/drawing/2014/main" id="{E0FE67DE-A1C5-9A76-E2CF-25B790C6D290}"/>
              </a:ext>
            </a:extLst>
          </p:cNvPr>
          <p:cNvSpPr txBox="1"/>
          <p:nvPr/>
        </p:nvSpPr>
        <p:spPr>
          <a:xfrm>
            <a:off x="2893205" y="4970828"/>
            <a:ext cx="4011033" cy="919370"/>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通信与计算进行重叠可以提高并行程序的运算速度、避免程序隐式串行化以及使进程间通信的竞争达到最小化。</a:t>
            </a:r>
          </a:p>
        </p:txBody>
      </p:sp>
      <p:sp>
        <p:nvSpPr>
          <p:cNvPr id="35" name="矩形 34">
            <a:extLst>
              <a:ext uri="{FF2B5EF4-FFF2-40B4-BE49-F238E27FC236}">
                <a16:creationId xmlns:a16="http://schemas.microsoft.com/office/drawing/2014/main" id="{75FC8C42-9285-7939-B933-372673A77E71}"/>
              </a:ext>
            </a:extLst>
          </p:cNvPr>
          <p:cNvSpPr/>
          <p:nvPr/>
        </p:nvSpPr>
        <p:spPr>
          <a:xfrm>
            <a:off x="353139" y="3057668"/>
            <a:ext cx="4218220" cy="1241409"/>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6" name="矩形 35">
            <a:extLst>
              <a:ext uri="{FF2B5EF4-FFF2-40B4-BE49-F238E27FC236}">
                <a16:creationId xmlns:a16="http://schemas.microsoft.com/office/drawing/2014/main" id="{07A5F153-5F80-D955-AD1E-AA8DCF0A5A1B}"/>
              </a:ext>
            </a:extLst>
          </p:cNvPr>
          <p:cNvSpPr/>
          <p:nvPr/>
        </p:nvSpPr>
        <p:spPr>
          <a:xfrm>
            <a:off x="1000300" y="2840914"/>
            <a:ext cx="3107608"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zh-CN" altLang="en-US" sz="2160" dirty="0">
                <a:solidFill>
                  <a:prstClr val="white"/>
                </a:solidFill>
                <a:latin typeface="微软雅黑" panose="020B0503020204020204" pitchFamily="34" charset="-122"/>
                <a:ea typeface="微软雅黑" panose="020B0503020204020204" pitchFamily="34" charset="-122"/>
              </a:rPr>
              <a:t>数据划分优化</a:t>
            </a:r>
          </a:p>
        </p:txBody>
      </p:sp>
      <p:sp>
        <p:nvSpPr>
          <p:cNvPr id="37" name="TextBox 9">
            <a:extLst>
              <a:ext uri="{FF2B5EF4-FFF2-40B4-BE49-F238E27FC236}">
                <a16:creationId xmlns:a16="http://schemas.microsoft.com/office/drawing/2014/main" id="{F23690EE-F04A-B40C-77C9-FA8219E6196A}"/>
              </a:ext>
            </a:extLst>
          </p:cNvPr>
          <p:cNvSpPr txBox="1"/>
          <p:nvPr/>
        </p:nvSpPr>
        <p:spPr>
          <a:xfrm>
            <a:off x="547585" y="3289782"/>
            <a:ext cx="4011033" cy="919370"/>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从数据的划分方式入手，使用按行分解、按列分解和棋盘式分解的数据划分方法对</a:t>
            </a:r>
            <a:r>
              <a:rPr lang="en-US" altLang="zh-CN" sz="1440" dirty="0">
                <a:solidFill>
                  <a:sysClr val="windowText" lastClr="000000"/>
                </a:solidFill>
                <a:latin typeface="微软雅黑" panose="020B0503020204020204" pitchFamily="34" charset="-122"/>
                <a:ea typeface="微软雅黑" panose="020B0503020204020204" pitchFamily="34" charset="-122"/>
              </a:rPr>
              <a:t>MPI</a:t>
            </a:r>
            <a:r>
              <a:rPr lang="zh-CN" altLang="en-US" sz="1440" dirty="0">
                <a:solidFill>
                  <a:sysClr val="windowText" lastClr="000000"/>
                </a:solidFill>
                <a:latin typeface="微软雅黑" panose="020B0503020204020204" pitchFamily="34" charset="-122"/>
                <a:ea typeface="微软雅黑" panose="020B0503020204020204" pitchFamily="34" charset="-122"/>
              </a:rPr>
              <a:t>版矩阵乘法程序进行优化。</a:t>
            </a:r>
          </a:p>
        </p:txBody>
      </p:sp>
      <p:sp>
        <p:nvSpPr>
          <p:cNvPr id="38" name="矩形 37">
            <a:extLst>
              <a:ext uri="{FF2B5EF4-FFF2-40B4-BE49-F238E27FC236}">
                <a16:creationId xmlns:a16="http://schemas.microsoft.com/office/drawing/2014/main" id="{32253498-DB97-3DFE-D03D-7A7F663FA36B}"/>
              </a:ext>
            </a:extLst>
          </p:cNvPr>
          <p:cNvSpPr/>
          <p:nvPr/>
        </p:nvSpPr>
        <p:spPr>
          <a:xfrm>
            <a:off x="1045940" y="1146899"/>
            <a:ext cx="4218220" cy="1241409"/>
          </a:xfrm>
          <a:prstGeom prst="rect">
            <a:avLst/>
          </a:prstGeom>
          <a:solidFill>
            <a:srgbClr val="E8E8E6"/>
          </a:solid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39" name="矩形 38">
            <a:extLst>
              <a:ext uri="{FF2B5EF4-FFF2-40B4-BE49-F238E27FC236}">
                <a16:creationId xmlns:a16="http://schemas.microsoft.com/office/drawing/2014/main" id="{CF56AF21-2D13-BA4C-73B2-1BCCE35AFDF9}"/>
              </a:ext>
            </a:extLst>
          </p:cNvPr>
          <p:cNvSpPr/>
          <p:nvPr/>
        </p:nvSpPr>
        <p:spPr>
          <a:xfrm>
            <a:off x="1693101" y="930145"/>
            <a:ext cx="3107608" cy="398942"/>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lIns="82314" tIns="41156" rIns="82314" bIns="41156" rtlCol="0" anchor="ctr"/>
          <a:lstStyle/>
          <a:p>
            <a:pPr algn="ctr" defTabSz="1097280"/>
            <a:r>
              <a:rPr lang="en-US" altLang="zh-CN" sz="2160" dirty="0">
                <a:solidFill>
                  <a:prstClr val="white"/>
                </a:solidFill>
                <a:latin typeface="微软雅黑" panose="020B0503020204020204" pitchFamily="34" charset="-122"/>
                <a:ea typeface="微软雅黑" panose="020B0503020204020204" pitchFamily="34" charset="-122"/>
              </a:rPr>
              <a:t>MPI</a:t>
            </a:r>
            <a:r>
              <a:rPr lang="zh-CN" altLang="en-US" sz="2160" dirty="0">
                <a:solidFill>
                  <a:prstClr val="white"/>
                </a:solidFill>
                <a:latin typeface="微软雅黑" panose="020B0503020204020204" pitchFamily="34" charset="-122"/>
                <a:ea typeface="微软雅黑" panose="020B0503020204020204" pitchFamily="34" charset="-122"/>
              </a:rPr>
              <a:t>编程简介</a:t>
            </a:r>
          </a:p>
        </p:txBody>
      </p:sp>
      <p:sp>
        <p:nvSpPr>
          <p:cNvPr id="40" name="TextBox 9">
            <a:extLst>
              <a:ext uri="{FF2B5EF4-FFF2-40B4-BE49-F238E27FC236}">
                <a16:creationId xmlns:a16="http://schemas.microsoft.com/office/drawing/2014/main" id="{BDF40B1A-CA9E-B6A7-A748-00B0117495A8}"/>
              </a:ext>
            </a:extLst>
          </p:cNvPr>
          <p:cNvSpPr txBox="1"/>
          <p:nvPr/>
        </p:nvSpPr>
        <p:spPr>
          <a:xfrm>
            <a:off x="1240386" y="1379013"/>
            <a:ext cx="4011033" cy="919370"/>
          </a:xfrm>
          <a:prstGeom prst="rect">
            <a:avLst/>
          </a:prstGeom>
          <a:noFill/>
        </p:spPr>
        <p:txBody>
          <a:bodyPr wrap="square" lIns="82314" tIns="41156" rIns="82314" bIns="41156" rtlCol="0">
            <a:spAutoFit/>
          </a:bodyPr>
          <a:lstStyle/>
          <a:p>
            <a:pPr defTabSz="1097280">
              <a:lnSpc>
                <a:spcPct val="130000"/>
              </a:lnSpc>
            </a:pPr>
            <a:r>
              <a:rPr lang="zh-CN" altLang="en-US" sz="1440" dirty="0">
                <a:solidFill>
                  <a:sysClr val="windowText" lastClr="000000"/>
                </a:solidFill>
                <a:latin typeface="微软雅黑" panose="020B0503020204020204" pitchFamily="34" charset="-122"/>
                <a:ea typeface="微软雅黑" panose="020B0503020204020204" pitchFamily="34" charset="-122"/>
              </a:rPr>
              <a:t>对</a:t>
            </a:r>
            <a:r>
              <a:rPr lang="en-US" altLang="zh-CN" sz="1440" dirty="0">
                <a:solidFill>
                  <a:sysClr val="windowText" lastClr="000000"/>
                </a:solidFill>
                <a:latin typeface="微软雅黑" panose="020B0503020204020204" pitchFamily="34" charset="-122"/>
                <a:ea typeface="微软雅黑" panose="020B0503020204020204" pitchFamily="34" charset="-122"/>
              </a:rPr>
              <a:t>MPI</a:t>
            </a:r>
            <a:r>
              <a:rPr lang="zh-CN" altLang="en-US" sz="1440" dirty="0">
                <a:solidFill>
                  <a:sysClr val="windowText" lastClr="000000"/>
                </a:solidFill>
                <a:latin typeface="微软雅黑" panose="020B0503020204020204" pitchFamily="34" charset="-122"/>
                <a:ea typeface="微软雅黑" panose="020B0503020204020204" pitchFamily="34" charset="-122"/>
              </a:rPr>
              <a:t>的基本概念、</a:t>
            </a:r>
            <a:r>
              <a:rPr lang="en-US" altLang="zh-CN" sz="1440" dirty="0">
                <a:solidFill>
                  <a:sysClr val="windowText" lastClr="000000"/>
                </a:solidFill>
                <a:latin typeface="微软雅黑" panose="020B0503020204020204" pitchFamily="34" charset="-122"/>
                <a:ea typeface="微软雅黑" panose="020B0503020204020204" pitchFamily="34" charset="-122"/>
              </a:rPr>
              <a:t>MPI</a:t>
            </a:r>
            <a:r>
              <a:rPr lang="zh-CN" altLang="en-US" sz="1440" dirty="0">
                <a:solidFill>
                  <a:sysClr val="windowText" lastClr="000000"/>
                </a:solidFill>
                <a:latin typeface="微软雅黑" panose="020B0503020204020204" pitchFamily="34" charset="-122"/>
                <a:ea typeface="微软雅黑" panose="020B0503020204020204" pitchFamily="34" charset="-122"/>
              </a:rPr>
              <a:t>的函数库和</a:t>
            </a:r>
            <a:r>
              <a:rPr lang="en-US" altLang="zh-CN" sz="1440" dirty="0">
                <a:solidFill>
                  <a:sysClr val="windowText" lastClr="000000"/>
                </a:solidFill>
                <a:latin typeface="微软雅黑" panose="020B0503020204020204" pitchFamily="34" charset="-122"/>
                <a:ea typeface="微软雅黑" panose="020B0503020204020204" pitchFamily="34" charset="-122"/>
              </a:rPr>
              <a:t>MPI</a:t>
            </a:r>
            <a:r>
              <a:rPr lang="zh-CN" altLang="en-US" sz="1440" dirty="0">
                <a:solidFill>
                  <a:sysClr val="windowText" lastClr="000000"/>
                </a:solidFill>
                <a:latin typeface="微软雅黑" panose="020B0503020204020204" pitchFamily="34" charset="-122"/>
                <a:ea typeface="微软雅黑" panose="020B0503020204020204" pitchFamily="34" charset="-122"/>
              </a:rPr>
              <a:t>并行程序的编写进行介绍，然后详细描述从串行版本矩阵乘法到</a:t>
            </a:r>
            <a:r>
              <a:rPr lang="en-US" altLang="zh-CN" sz="1440" dirty="0">
                <a:solidFill>
                  <a:sysClr val="windowText" lastClr="000000"/>
                </a:solidFill>
                <a:latin typeface="微软雅黑" panose="020B0503020204020204" pitchFamily="34" charset="-122"/>
                <a:ea typeface="微软雅黑" panose="020B0503020204020204" pitchFamily="34" charset="-122"/>
              </a:rPr>
              <a:t>MPI</a:t>
            </a:r>
            <a:r>
              <a:rPr lang="zh-CN" altLang="en-US" sz="1440" dirty="0">
                <a:solidFill>
                  <a:sysClr val="windowText" lastClr="000000"/>
                </a:solidFill>
                <a:latin typeface="微软雅黑" panose="020B0503020204020204" pitchFamily="34" charset="-122"/>
                <a:ea typeface="微软雅黑" panose="020B0503020204020204" pitchFamily="34" charset="-122"/>
              </a:rPr>
              <a:t>版本矩阵乘法的改写过程。</a:t>
            </a:r>
          </a:p>
        </p:txBody>
      </p:sp>
    </p:spTree>
    <p:extLst>
      <p:ext uri="{BB962C8B-B14F-4D97-AF65-F5344CB8AC3E}">
        <p14:creationId xmlns:p14="http://schemas.microsoft.com/office/powerpoint/2010/main" val="1371073570"/>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500"/>
                            </p:stCondLst>
                            <p:childTnLst>
                              <p:par>
                                <p:cTn id="12" presetID="2" presetClass="entr" presetSubtype="8" fill="hold" nodeType="afterEffect">
                                  <p:stCondLst>
                                    <p:cond delay="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0-#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par>
                                <p:cTn id="16" presetID="14" presetClass="entr" presetSubtype="10" fill="hold"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randombar(horizontal)">
                                      <p:cBhvr>
                                        <p:cTn id="18" dur="500"/>
                                        <p:tgtEl>
                                          <p:spTgt spid="1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left)">
                                      <p:cBhvr>
                                        <p:cTn id="21" dur="500"/>
                                        <p:tgtEl>
                                          <p:spTgt spid="4"/>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right)">
                                      <p:cBhvr>
                                        <p:cTn id="24" dur="500"/>
                                        <p:tgtEl>
                                          <p:spTgt spid="5"/>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500"/>
                                        <p:tgtEl>
                                          <p:spTgt spid="10"/>
                                        </p:tgtEl>
                                      </p:cBhvr>
                                    </p:animEffect>
                                  </p:childTnLst>
                                </p:cTn>
                              </p:par>
                            </p:childTnLst>
                          </p:cTn>
                        </p:par>
                        <p:par>
                          <p:cTn id="29" fill="hold">
                            <p:stCondLst>
                              <p:cond delay="1500"/>
                            </p:stCondLst>
                            <p:childTnLst>
                              <p:par>
                                <p:cTn id="30" presetID="16" presetClass="entr" presetSubtype="21" fill="hold" grpId="0" nodeType="after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barn(inVertical)">
                                      <p:cBhvr>
                                        <p:cTn id="32" dur="500"/>
                                        <p:tgtEl>
                                          <p:spTgt spid="23"/>
                                        </p:tgtEl>
                                      </p:cBhvr>
                                    </p:animEffect>
                                  </p:childTnLst>
                                </p:cTn>
                              </p:par>
                            </p:childTnLst>
                          </p:cTn>
                        </p:par>
                        <p:par>
                          <p:cTn id="33" fill="hold">
                            <p:stCondLst>
                              <p:cond delay="2000"/>
                            </p:stCondLst>
                            <p:childTnLst>
                              <p:par>
                                <p:cTn id="34" presetID="2" presetClass="entr" presetSubtype="4" fill="hold" grpId="0" nodeType="afterEffect">
                                  <p:stCondLst>
                                    <p:cond delay="0"/>
                                  </p:stCondLst>
                                  <p:childTnLst>
                                    <p:set>
                                      <p:cBhvr>
                                        <p:cTn id="35" dur="1" fill="hold">
                                          <p:stCondLst>
                                            <p:cond delay="0"/>
                                          </p:stCondLst>
                                        </p:cTn>
                                        <p:tgtEl>
                                          <p:spTgt spid="22"/>
                                        </p:tgtEl>
                                        <p:attrNameLst>
                                          <p:attrName>style.visibility</p:attrName>
                                        </p:attrNameLst>
                                      </p:cBhvr>
                                      <p:to>
                                        <p:strVal val="visible"/>
                                      </p:to>
                                    </p:set>
                                    <p:anim calcmode="lin" valueType="num">
                                      <p:cBhvr additive="base">
                                        <p:cTn id="36" dur="500" fill="hold"/>
                                        <p:tgtEl>
                                          <p:spTgt spid="22"/>
                                        </p:tgtEl>
                                        <p:attrNameLst>
                                          <p:attrName>ppt_x</p:attrName>
                                        </p:attrNameLst>
                                      </p:cBhvr>
                                      <p:tavLst>
                                        <p:tav tm="0">
                                          <p:val>
                                            <p:strVal val="#ppt_x"/>
                                          </p:val>
                                        </p:tav>
                                        <p:tav tm="100000">
                                          <p:val>
                                            <p:strVal val="#ppt_x"/>
                                          </p:val>
                                        </p:tav>
                                      </p:tavLst>
                                    </p:anim>
                                    <p:anim calcmode="lin" valueType="num">
                                      <p:cBhvr additive="base">
                                        <p:cTn id="37" dur="500" fill="hold"/>
                                        <p:tgtEl>
                                          <p:spTgt spid="22"/>
                                        </p:tgtEl>
                                        <p:attrNameLst>
                                          <p:attrName>ppt_y</p:attrName>
                                        </p:attrNameLst>
                                      </p:cBhvr>
                                      <p:tavLst>
                                        <p:tav tm="0">
                                          <p:val>
                                            <p:strVal val="1+#ppt_h/2"/>
                                          </p:val>
                                        </p:tav>
                                        <p:tav tm="100000">
                                          <p:val>
                                            <p:strVal val="#ppt_y"/>
                                          </p:val>
                                        </p:tav>
                                      </p:tavLst>
                                    </p:anim>
                                  </p:childTnLst>
                                </p:cTn>
                              </p:par>
                            </p:childTnLst>
                          </p:cTn>
                        </p:par>
                        <p:par>
                          <p:cTn id="38" fill="hold">
                            <p:stCondLst>
                              <p:cond delay="2500"/>
                            </p:stCondLst>
                            <p:childTnLst>
                              <p:par>
                                <p:cTn id="39" presetID="22" presetClass="entr" presetSubtype="8" fill="hold" grpId="0" nodeType="afterEffect">
                                  <p:stCondLst>
                                    <p:cond delay="0"/>
                                  </p:stCondLst>
                                  <p:iterate type="lt">
                                    <p:tmPct val="30000"/>
                                  </p:iterate>
                                  <p:childTnLst>
                                    <p:set>
                                      <p:cBhvr>
                                        <p:cTn id="40" dur="1" fill="hold">
                                          <p:stCondLst>
                                            <p:cond delay="0"/>
                                          </p:stCondLst>
                                        </p:cTn>
                                        <p:tgtEl>
                                          <p:spTgt spid="24"/>
                                        </p:tgtEl>
                                        <p:attrNameLst>
                                          <p:attrName>style.visibility</p:attrName>
                                        </p:attrNameLst>
                                      </p:cBhvr>
                                      <p:to>
                                        <p:strVal val="visible"/>
                                      </p:to>
                                    </p:set>
                                    <p:animEffect transition="in" filter="wipe(left)">
                                      <p:cBhvr>
                                        <p:cTn id="41" dur="200"/>
                                        <p:tgtEl>
                                          <p:spTgt spid="24"/>
                                        </p:tgtEl>
                                      </p:cBhvr>
                                    </p:animEffect>
                                  </p:childTnLst>
                                </p:cTn>
                              </p:par>
                            </p:childTnLst>
                          </p:cTn>
                        </p:par>
                        <p:par>
                          <p:cTn id="42" fill="hold">
                            <p:stCondLst>
                              <p:cond delay="6000"/>
                            </p:stCondLst>
                            <p:childTnLst>
                              <p:par>
                                <p:cTn id="43" presetID="16" presetClass="entr" presetSubtype="21" fill="hold" grpId="0" nodeType="afterEffect">
                                  <p:stCondLst>
                                    <p:cond delay="0"/>
                                  </p:stCondLst>
                                  <p:childTnLst>
                                    <p:set>
                                      <p:cBhvr>
                                        <p:cTn id="44" dur="1" fill="hold">
                                          <p:stCondLst>
                                            <p:cond delay="0"/>
                                          </p:stCondLst>
                                        </p:cTn>
                                        <p:tgtEl>
                                          <p:spTgt spid="27"/>
                                        </p:tgtEl>
                                        <p:attrNameLst>
                                          <p:attrName>style.visibility</p:attrName>
                                        </p:attrNameLst>
                                      </p:cBhvr>
                                      <p:to>
                                        <p:strVal val="visible"/>
                                      </p:to>
                                    </p:set>
                                    <p:animEffect transition="in" filter="barn(inVertical)">
                                      <p:cBhvr>
                                        <p:cTn id="45" dur="500"/>
                                        <p:tgtEl>
                                          <p:spTgt spid="27"/>
                                        </p:tgtEl>
                                      </p:cBhvr>
                                    </p:animEffect>
                                  </p:childTnLst>
                                </p:cTn>
                              </p:par>
                            </p:childTnLst>
                          </p:cTn>
                        </p:par>
                        <p:par>
                          <p:cTn id="46" fill="hold">
                            <p:stCondLst>
                              <p:cond delay="6500"/>
                            </p:stCondLst>
                            <p:childTnLst>
                              <p:par>
                                <p:cTn id="47" presetID="2" presetClass="entr" presetSubtype="4" fill="hold" grpId="0" nodeType="after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ppt_x"/>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childTnLst>
                          </p:cTn>
                        </p:par>
                        <p:par>
                          <p:cTn id="51" fill="hold">
                            <p:stCondLst>
                              <p:cond delay="7000"/>
                            </p:stCondLst>
                            <p:childTnLst>
                              <p:par>
                                <p:cTn id="52" presetID="22" presetClass="entr" presetSubtype="8" fill="hold" nodeType="after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wipe(left)">
                                      <p:cBhvr>
                                        <p:cTn id="54" dur="500"/>
                                        <p:tgtEl>
                                          <p:spTgt spid="16"/>
                                        </p:tgtEl>
                                      </p:cBhvr>
                                    </p:animEffect>
                                  </p:childTnLst>
                                </p:cTn>
                              </p:par>
                            </p:childTnLst>
                          </p:cTn>
                        </p:par>
                        <p:par>
                          <p:cTn id="55" fill="hold">
                            <p:stCondLst>
                              <p:cond delay="7500"/>
                            </p:stCondLst>
                            <p:childTnLst>
                              <p:par>
                                <p:cTn id="56" presetID="22" presetClass="entr" presetSubtype="8" fill="hold" grpId="0" nodeType="afterEffect">
                                  <p:stCondLst>
                                    <p:cond delay="0"/>
                                  </p:stCondLst>
                                  <p:iterate type="lt">
                                    <p:tmPct val="30000"/>
                                  </p:iterate>
                                  <p:childTnLst>
                                    <p:set>
                                      <p:cBhvr>
                                        <p:cTn id="57" dur="1" fill="hold">
                                          <p:stCondLst>
                                            <p:cond delay="0"/>
                                          </p:stCondLst>
                                        </p:cTn>
                                        <p:tgtEl>
                                          <p:spTgt spid="28"/>
                                        </p:tgtEl>
                                        <p:attrNameLst>
                                          <p:attrName>style.visibility</p:attrName>
                                        </p:attrNameLst>
                                      </p:cBhvr>
                                      <p:to>
                                        <p:strVal val="visible"/>
                                      </p:to>
                                    </p:set>
                                    <p:animEffect transition="in" filter="wipe(left)">
                                      <p:cBhvr>
                                        <p:cTn id="58" dur="200"/>
                                        <p:tgtEl>
                                          <p:spTgt spid="28"/>
                                        </p:tgtEl>
                                      </p:cBhvr>
                                    </p:animEffect>
                                  </p:childTnLst>
                                </p:cTn>
                              </p:par>
                            </p:childTnLst>
                          </p:cTn>
                        </p:par>
                        <p:par>
                          <p:cTn id="59" fill="hold">
                            <p:stCondLst>
                              <p:cond delay="13880"/>
                            </p:stCondLst>
                            <p:childTnLst>
                              <p:par>
                                <p:cTn id="60" presetID="22" presetClass="entr" presetSubtype="8"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left)">
                                      <p:cBhvr>
                                        <p:cTn id="62" dur="500"/>
                                        <p:tgtEl>
                                          <p:spTgt spid="18"/>
                                        </p:tgtEl>
                                      </p:cBhvr>
                                    </p:animEffect>
                                  </p:childTnLst>
                                </p:cTn>
                              </p:par>
                            </p:childTnLst>
                          </p:cTn>
                        </p:par>
                        <p:par>
                          <p:cTn id="63" fill="hold">
                            <p:stCondLst>
                              <p:cond delay="14380"/>
                            </p:stCondLst>
                            <p:childTnLst>
                              <p:par>
                                <p:cTn id="64" presetID="16" presetClass="entr" presetSubtype="21"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Effect transition="in" filter="barn(inVertical)">
                                      <p:cBhvr>
                                        <p:cTn id="66" dur="500"/>
                                        <p:tgtEl>
                                          <p:spTgt spid="33"/>
                                        </p:tgtEl>
                                      </p:cBhvr>
                                    </p:animEffect>
                                  </p:childTnLst>
                                </p:cTn>
                              </p:par>
                            </p:childTnLst>
                          </p:cTn>
                        </p:par>
                        <p:par>
                          <p:cTn id="67" fill="hold">
                            <p:stCondLst>
                              <p:cond delay="14880"/>
                            </p:stCondLst>
                            <p:childTnLst>
                              <p:par>
                                <p:cTn id="68" presetID="2" presetClass="entr" presetSubtype="4" fill="hold" grpId="0" nodeType="afterEffect">
                                  <p:stCondLst>
                                    <p:cond delay="0"/>
                                  </p:stCondLst>
                                  <p:childTnLst>
                                    <p:set>
                                      <p:cBhvr>
                                        <p:cTn id="69" dur="1" fill="hold">
                                          <p:stCondLst>
                                            <p:cond delay="0"/>
                                          </p:stCondLst>
                                        </p:cTn>
                                        <p:tgtEl>
                                          <p:spTgt spid="32"/>
                                        </p:tgtEl>
                                        <p:attrNameLst>
                                          <p:attrName>style.visibility</p:attrName>
                                        </p:attrNameLst>
                                      </p:cBhvr>
                                      <p:to>
                                        <p:strVal val="visible"/>
                                      </p:to>
                                    </p:set>
                                    <p:anim calcmode="lin" valueType="num">
                                      <p:cBhvr additive="base">
                                        <p:cTn id="70" dur="500" fill="hold"/>
                                        <p:tgtEl>
                                          <p:spTgt spid="32"/>
                                        </p:tgtEl>
                                        <p:attrNameLst>
                                          <p:attrName>ppt_x</p:attrName>
                                        </p:attrNameLst>
                                      </p:cBhvr>
                                      <p:tavLst>
                                        <p:tav tm="0">
                                          <p:val>
                                            <p:strVal val="#ppt_x"/>
                                          </p:val>
                                        </p:tav>
                                        <p:tav tm="100000">
                                          <p:val>
                                            <p:strVal val="#ppt_x"/>
                                          </p:val>
                                        </p:tav>
                                      </p:tavLst>
                                    </p:anim>
                                    <p:anim calcmode="lin" valueType="num">
                                      <p:cBhvr additive="base">
                                        <p:cTn id="71" dur="500" fill="hold"/>
                                        <p:tgtEl>
                                          <p:spTgt spid="32"/>
                                        </p:tgtEl>
                                        <p:attrNameLst>
                                          <p:attrName>ppt_y</p:attrName>
                                        </p:attrNameLst>
                                      </p:cBhvr>
                                      <p:tavLst>
                                        <p:tav tm="0">
                                          <p:val>
                                            <p:strVal val="1+#ppt_h/2"/>
                                          </p:val>
                                        </p:tav>
                                        <p:tav tm="100000">
                                          <p:val>
                                            <p:strVal val="#ppt_y"/>
                                          </p:val>
                                        </p:tav>
                                      </p:tavLst>
                                    </p:anim>
                                  </p:childTnLst>
                                </p:cTn>
                              </p:par>
                            </p:childTnLst>
                          </p:cTn>
                        </p:par>
                        <p:par>
                          <p:cTn id="72" fill="hold">
                            <p:stCondLst>
                              <p:cond delay="15380"/>
                            </p:stCondLst>
                            <p:childTnLst>
                              <p:par>
                                <p:cTn id="73" presetID="22" presetClass="entr" presetSubtype="8" fill="hold" grpId="0" nodeType="afterEffect">
                                  <p:stCondLst>
                                    <p:cond delay="0"/>
                                  </p:stCondLst>
                                  <p:iterate type="lt">
                                    <p:tmPct val="30000"/>
                                  </p:iterate>
                                  <p:childTnLst>
                                    <p:set>
                                      <p:cBhvr>
                                        <p:cTn id="74" dur="1" fill="hold">
                                          <p:stCondLst>
                                            <p:cond delay="0"/>
                                          </p:stCondLst>
                                        </p:cTn>
                                        <p:tgtEl>
                                          <p:spTgt spid="34"/>
                                        </p:tgtEl>
                                        <p:attrNameLst>
                                          <p:attrName>style.visibility</p:attrName>
                                        </p:attrNameLst>
                                      </p:cBhvr>
                                      <p:to>
                                        <p:strVal val="visible"/>
                                      </p:to>
                                    </p:set>
                                    <p:animEffect transition="in" filter="wipe(left)">
                                      <p:cBhvr>
                                        <p:cTn id="75" dur="200"/>
                                        <p:tgtEl>
                                          <p:spTgt spid="34"/>
                                        </p:tgtEl>
                                      </p:cBhvr>
                                    </p:animEffect>
                                  </p:childTnLst>
                                </p:cTn>
                              </p:par>
                            </p:childTnLst>
                          </p:cTn>
                        </p:par>
                        <p:par>
                          <p:cTn id="76" fill="hold">
                            <p:stCondLst>
                              <p:cond delay="18460"/>
                            </p:stCondLst>
                            <p:childTnLst>
                              <p:par>
                                <p:cTn id="77" presetID="22" presetClass="entr" presetSubtype="8" fill="hold" nodeType="afterEffect">
                                  <p:stCondLst>
                                    <p:cond delay="0"/>
                                  </p:stCondLst>
                                  <p:childTnLst>
                                    <p:set>
                                      <p:cBhvr>
                                        <p:cTn id="78" dur="1" fill="hold">
                                          <p:stCondLst>
                                            <p:cond delay="0"/>
                                          </p:stCondLst>
                                        </p:cTn>
                                        <p:tgtEl>
                                          <p:spTgt spid="11"/>
                                        </p:tgtEl>
                                        <p:attrNameLst>
                                          <p:attrName>style.visibility</p:attrName>
                                        </p:attrNameLst>
                                      </p:cBhvr>
                                      <p:to>
                                        <p:strVal val="visible"/>
                                      </p:to>
                                    </p:set>
                                    <p:animEffect transition="in" filter="wipe(left)">
                                      <p:cBhvr>
                                        <p:cTn id="79" dur="500"/>
                                        <p:tgtEl>
                                          <p:spTgt spid="11"/>
                                        </p:tgtEl>
                                      </p:cBhvr>
                                    </p:animEffect>
                                  </p:childTnLst>
                                </p:cTn>
                              </p:par>
                            </p:childTnLst>
                          </p:cTn>
                        </p:par>
                        <p:par>
                          <p:cTn id="80" fill="hold">
                            <p:stCondLst>
                              <p:cond delay="18960"/>
                            </p:stCondLst>
                            <p:childTnLst>
                              <p:par>
                                <p:cTn id="81" presetID="16" presetClass="entr" presetSubtype="2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barn(inVertical)">
                                      <p:cBhvr>
                                        <p:cTn id="83" dur="500"/>
                                        <p:tgtEl>
                                          <p:spTgt spid="36"/>
                                        </p:tgtEl>
                                      </p:cBhvr>
                                    </p:animEffect>
                                  </p:childTnLst>
                                </p:cTn>
                              </p:par>
                            </p:childTnLst>
                          </p:cTn>
                        </p:par>
                        <p:par>
                          <p:cTn id="84" fill="hold">
                            <p:stCondLst>
                              <p:cond delay="19460"/>
                            </p:stCondLst>
                            <p:childTnLst>
                              <p:par>
                                <p:cTn id="85" presetID="2" presetClass="entr" presetSubtype="4" fill="hold" grpId="0" nodeType="afterEffect">
                                  <p:stCondLst>
                                    <p:cond delay="0"/>
                                  </p:stCondLst>
                                  <p:childTnLst>
                                    <p:set>
                                      <p:cBhvr>
                                        <p:cTn id="86" dur="1" fill="hold">
                                          <p:stCondLst>
                                            <p:cond delay="0"/>
                                          </p:stCondLst>
                                        </p:cTn>
                                        <p:tgtEl>
                                          <p:spTgt spid="35"/>
                                        </p:tgtEl>
                                        <p:attrNameLst>
                                          <p:attrName>style.visibility</p:attrName>
                                        </p:attrNameLst>
                                      </p:cBhvr>
                                      <p:to>
                                        <p:strVal val="visible"/>
                                      </p:to>
                                    </p:set>
                                    <p:anim calcmode="lin" valueType="num">
                                      <p:cBhvr additive="base">
                                        <p:cTn id="87" dur="500" fill="hold"/>
                                        <p:tgtEl>
                                          <p:spTgt spid="35"/>
                                        </p:tgtEl>
                                        <p:attrNameLst>
                                          <p:attrName>ppt_x</p:attrName>
                                        </p:attrNameLst>
                                      </p:cBhvr>
                                      <p:tavLst>
                                        <p:tav tm="0">
                                          <p:val>
                                            <p:strVal val="#ppt_x"/>
                                          </p:val>
                                        </p:tav>
                                        <p:tav tm="100000">
                                          <p:val>
                                            <p:strVal val="#ppt_x"/>
                                          </p:val>
                                        </p:tav>
                                      </p:tavLst>
                                    </p:anim>
                                    <p:anim calcmode="lin" valueType="num">
                                      <p:cBhvr additive="base">
                                        <p:cTn id="88" dur="500" fill="hold"/>
                                        <p:tgtEl>
                                          <p:spTgt spid="35"/>
                                        </p:tgtEl>
                                        <p:attrNameLst>
                                          <p:attrName>ppt_y</p:attrName>
                                        </p:attrNameLst>
                                      </p:cBhvr>
                                      <p:tavLst>
                                        <p:tav tm="0">
                                          <p:val>
                                            <p:strVal val="1+#ppt_h/2"/>
                                          </p:val>
                                        </p:tav>
                                        <p:tav tm="100000">
                                          <p:val>
                                            <p:strVal val="#ppt_y"/>
                                          </p:val>
                                        </p:tav>
                                      </p:tavLst>
                                    </p:anim>
                                  </p:childTnLst>
                                </p:cTn>
                              </p:par>
                            </p:childTnLst>
                          </p:cTn>
                        </p:par>
                        <p:par>
                          <p:cTn id="89" fill="hold">
                            <p:stCondLst>
                              <p:cond delay="19960"/>
                            </p:stCondLst>
                            <p:childTnLst>
                              <p:par>
                                <p:cTn id="90" presetID="22" presetClass="entr" presetSubtype="8" fill="hold" grpId="0" nodeType="afterEffect">
                                  <p:stCondLst>
                                    <p:cond delay="0"/>
                                  </p:stCondLst>
                                  <p:iterate type="lt">
                                    <p:tmPct val="30000"/>
                                  </p:iterate>
                                  <p:childTnLst>
                                    <p:set>
                                      <p:cBhvr>
                                        <p:cTn id="91" dur="1" fill="hold">
                                          <p:stCondLst>
                                            <p:cond delay="0"/>
                                          </p:stCondLst>
                                        </p:cTn>
                                        <p:tgtEl>
                                          <p:spTgt spid="37"/>
                                        </p:tgtEl>
                                        <p:attrNameLst>
                                          <p:attrName>style.visibility</p:attrName>
                                        </p:attrNameLst>
                                      </p:cBhvr>
                                      <p:to>
                                        <p:strVal val="visible"/>
                                      </p:to>
                                    </p:set>
                                    <p:animEffect transition="in" filter="wipe(left)">
                                      <p:cBhvr>
                                        <p:cTn id="92" dur="200"/>
                                        <p:tgtEl>
                                          <p:spTgt spid="37"/>
                                        </p:tgtEl>
                                      </p:cBhvr>
                                    </p:animEffect>
                                  </p:childTnLst>
                                </p:cTn>
                              </p:par>
                            </p:childTnLst>
                          </p:cTn>
                        </p:par>
                        <p:par>
                          <p:cTn id="93" fill="hold">
                            <p:stCondLst>
                              <p:cond delay="23160"/>
                            </p:stCondLst>
                            <p:childTnLst>
                              <p:par>
                                <p:cTn id="94" presetID="22" presetClass="entr" presetSubtype="8" fill="hold" nodeType="afterEffect">
                                  <p:stCondLst>
                                    <p:cond delay="0"/>
                                  </p:stCondLst>
                                  <p:childTnLst>
                                    <p:set>
                                      <p:cBhvr>
                                        <p:cTn id="95" dur="1" fill="hold">
                                          <p:stCondLst>
                                            <p:cond delay="0"/>
                                          </p:stCondLst>
                                        </p:cTn>
                                        <p:tgtEl>
                                          <p:spTgt spid="12"/>
                                        </p:tgtEl>
                                        <p:attrNameLst>
                                          <p:attrName>style.visibility</p:attrName>
                                        </p:attrNameLst>
                                      </p:cBhvr>
                                      <p:to>
                                        <p:strVal val="visible"/>
                                      </p:to>
                                    </p:set>
                                    <p:animEffect transition="in" filter="wipe(left)">
                                      <p:cBhvr>
                                        <p:cTn id="96" dur="500"/>
                                        <p:tgtEl>
                                          <p:spTgt spid="12"/>
                                        </p:tgtEl>
                                      </p:cBhvr>
                                    </p:animEffect>
                                  </p:childTnLst>
                                </p:cTn>
                              </p:par>
                            </p:childTnLst>
                          </p:cTn>
                        </p:par>
                        <p:par>
                          <p:cTn id="97" fill="hold">
                            <p:stCondLst>
                              <p:cond delay="23660"/>
                            </p:stCondLst>
                            <p:childTnLst>
                              <p:par>
                                <p:cTn id="98" presetID="16" presetClass="entr" presetSubtype="21" fill="hold" grpId="0" nodeType="afterEffect">
                                  <p:stCondLst>
                                    <p:cond delay="0"/>
                                  </p:stCondLst>
                                  <p:childTnLst>
                                    <p:set>
                                      <p:cBhvr>
                                        <p:cTn id="99" dur="1" fill="hold">
                                          <p:stCondLst>
                                            <p:cond delay="0"/>
                                          </p:stCondLst>
                                        </p:cTn>
                                        <p:tgtEl>
                                          <p:spTgt spid="39"/>
                                        </p:tgtEl>
                                        <p:attrNameLst>
                                          <p:attrName>style.visibility</p:attrName>
                                        </p:attrNameLst>
                                      </p:cBhvr>
                                      <p:to>
                                        <p:strVal val="visible"/>
                                      </p:to>
                                    </p:set>
                                    <p:animEffect transition="in" filter="barn(inVertical)">
                                      <p:cBhvr>
                                        <p:cTn id="100" dur="500"/>
                                        <p:tgtEl>
                                          <p:spTgt spid="39"/>
                                        </p:tgtEl>
                                      </p:cBhvr>
                                    </p:animEffect>
                                  </p:childTnLst>
                                </p:cTn>
                              </p:par>
                            </p:childTnLst>
                          </p:cTn>
                        </p:par>
                        <p:par>
                          <p:cTn id="101" fill="hold">
                            <p:stCondLst>
                              <p:cond delay="24160"/>
                            </p:stCondLst>
                            <p:childTnLst>
                              <p:par>
                                <p:cTn id="102" presetID="2" presetClass="entr" presetSubtype="4" fill="hold" grpId="0" nodeType="afterEffect">
                                  <p:stCondLst>
                                    <p:cond delay="0"/>
                                  </p:stCondLst>
                                  <p:childTnLst>
                                    <p:set>
                                      <p:cBhvr>
                                        <p:cTn id="103" dur="1" fill="hold">
                                          <p:stCondLst>
                                            <p:cond delay="0"/>
                                          </p:stCondLst>
                                        </p:cTn>
                                        <p:tgtEl>
                                          <p:spTgt spid="38"/>
                                        </p:tgtEl>
                                        <p:attrNameLst>
                                          <p:attrName>style.visibility</p:attrName>
                                        </p:attrNameLst>
                                      </p:cBhvr>
                                      <p:to>
                                        <p:strVal val="visible"/>
                                      </p:to>
                                    </p:set>
                                    <p:anim calcmode="lin" valueType="num">
                                      <p:cBhvr additive="base">
                                        <p:cTn id="104" dur="500" fill="hold"/>
                                        <p:tgtEl>
                                          <p:spTgt spid="38"/>
                                        </p:tgtEl>
                                        <p:attrNameLst>
                                          <p:attrName>ppt_x</p:attrName>
                                        </p:attrNameLst>
                                      </p:cBhvr>
                                      <p:tavLst>
                                        <p:tav tm="0">
                                          <p:val>
                                            <p:strVal val="#ppt_x"/>
                                          </p:val>
                                        </p:tav>
                                        <p:tav tm="100000">
                                          <p:val>
                                            <p:strVal val="#ppt_x"/>
                                          </p:val>
                                        </p:tav>
                                      </p:tavLst>
                                    </p:anim>
                                    <p:anim calcmode="lin" valueType="num">
                                      <p:cBhvr additive="base">
                                        <p:cTn id="105" dur="500" fill="hold"/>
                                        <p:tgtEl>
                                          <p:spTgt spid="38"/>
                                        </p:tgtEl>
                                        <p:attrNameLst>
                                          <p:attrName>ppt_y</p:attrName>
                                        </p:attrNameLst>
                                      </p:cBhvr>
                                      <p:tavLst>
                                        <p:tav tm="0">
                                          <p:val>
                                            <p:strVal val="1+#ppt_h/2"/>
                                          </p:val>
                                        </p:tav>
                                        <p:tav tm="100000">
                                          <p:val>
                                            <p:strVal val="#ppt_y"/>
                                          </p:val>
                                        </p:tav>
                                      </p:tavLst>
                                    </p:anim>
                                  </p:childTnLst>
                                </p:cTn>
                              </p:par>
                            </p:childTnLst>
                          </p:cTn>
                        </p:par>
                        <p:par>
                          <p:cTn id="106" fill="hold">
                            <p:stCondLst>
                              <p:cond delay="24660"/>
                            </p:stCondLst>
                            <p:childTnLst>
                              <p:par>
                                <p:cTn id="107" presetID="22" presetClass="entr" presetSubtype="8" fill="hold" grpId="0" nodeType="afterEffect">
                                  <p:stCondLst>
                                    <p:cond delay="0"/>
                                  </p:stCondLst>
                                  <p:iterate type="lt">
                                    <p:tmPct val="30000"/>
                                  </p:iterate>
                                  <p:childTnLst>
                                    <p:set>
                                      <p:cBhvr>
                                        <p:cTn id="108" dur="1" fill="hold">
                                          <p:stCondLst>
                                            <p:cond delay="0"/>
                                          </p:stCondLst>
                                        </p:cTn>
                                        <p:tgtEl>
                                          <p:spTgt spid="40"/>
                                        </p:tgtEl>
                                        <p:attrNameLst>
                                          <p:attrName>style.visibility</p:attrName>
                                        </p:attrNameLst>
                                      </p:cBhvr>
                                      <p:to>
                                        <p:strVal val="visible"/>
                                      </p:to>
                                    </p:set>
                                    <p:animEffect transition="in" filter="wipe(left)">
                                      <p:cBhvr>
                                        <p:cTn id="109" dur="2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P spid="4" grpId="0" bldLvl="0" animBg="1"/>
      <p:bldP spid="5" grpId="0" bldLvl="0" animBg="1"/>
      <p:bldP spid="22" grpId="0" animBg="1"/>
      <p:bldP spid="23" grpId="0" animBg="1"/>
      <p:bldP spid="24" grpId="0"/>
      <p:bldP spid="26" grpId="0" animBg="1"/>
      <p:bldP spid="27" grpId="0" animBg="1"/>
      <p:bldP spid="28" grpId="0"/>
      <p:bldP spid="32" grpId="0" animBg="1"/>
      <p:bldP spid="33" grpId="0" animBg="1"/>
      <p:bldP spid="34" grpId="0"/>
      <p:bldP spid="35" grpId="0" animBg="1"/>
      <p:bldP spid="36" grpId="0" animBg="1"/>
      <p:bldP spid="37" grpId="0"/>
      <p:bldP spid="38" grpId="0" animBg="1"/>
      <p:bldP spid="39" grpId="0" animBg="1"/>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11.1.2 MPI</a:t>
              </a:r>
              <a:r>
                <a:rPr lang="zh-CN" altLang="en-US" sz="2400" b="1" dirty="0">
                  <a:solidFill>
                    <a:prstClr val="white"/>
                  </a:solidFill>
                  <a:latin typeface="微软雅黑" panose="020B0503020204020204" pitchFamily="34" charset="-122"/>
                  <a:ea typeface="微软雅黑" panose="020B0503020204020204" pitchFamily="34" charset="-122"/>
                  <a:sym typeface="+mn-ea"/>
                </a:rPr>
                <a:t>函数库</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0" name="Rectangle 2"/>
          <p:cNvSpPr>
            <a:spLocks noChangeArrowheads="1"/>
          </p:cNvSpPr>
          <p:nvPr/>
        </p:nvSpPr>
        <p:spPr bwMode="auto">
          <a:xfrm>
            <a:off x="434340" y="1878317"/>
            <a:ext cx="9670556" cy="136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 name="文本框 1">
            <a:extLst>
              <a:ext uri="{FF2B5EF4-FFF2-40B4-BE49-F238E27FC236}">
                <a16:creationId xmlns:a16="http://schemas.microsoft.com/office/drawing/2014/main" id="{68F095E7-2F73-3B6D-3009-4CD1EBAD36C3}"/>
              </a:ext>
            </a:extLst>
          </p:cNvPr>
          <p:cNvSpPr txBox="1"/>
          <p:nvPr/>
        </p:nvSpPr>
        <p:spPr>
          <a:xfrm>
            <a:off x="2366962" y="1902341"/>
            <a:ext cx="5076898" cy="306641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基本函数</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阻塞型点对点传递函数</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非阻塞型点对点传递函数</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zh-CN" altLang="en-US" sz="2000" dirty="0">
                <a:latin typeface="Times New Roman" panose="02020603050405020304" pitchFamily="18" charset="0"/>
                <a:ea typeface="微软雅黑 Light" panose="020B0502040204020203" charset="-122"/>
              </a:rPr>
              <a:t>组消息传递函数</a:t>
            </a:r>
            <a:endParaRPr lang="en-US" altLang="zh-CN" sz="2000" dirty="0">
              <a:latin typeface="Times New Roman" panose="02020603050405020304" pitchFamily="18" charset="0"/>
              <a:ea typeface="微软雅黑 Light" panose="020B0502040204020203" charset="-122"/>
            </a:endParaRPr>
          </a:p>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自定义数据类型函数</a:t>
            </a:r>
          </a:p>
        </p:txBody>
      </p:sp>
      <p:sp>
        <p:nvSpPr>
          <p:cNvPr id="3" name="文本框 2">
            <a:extLst>
              <a:ext uri="{FF2B5EF4-FFF2-40B4-BE49-F238E27FC236}">
                <a16:creationId xmlns:a16="http://schemas.microsoft.com/office/drawing/2014/main" id="{418C63D5-C12A-F367-EB56-F4C83BF8D002}"/>
              </a:ext>
            </a:extLst>
          </p:cNvPr>
          <p:cNvSpPr txBox="1"/>
          <p:nvPr/>
        </p:nvSpPr>
        <p:spPr>
          <a:xfrm>
            <a:off x="512921" y="1070887"/>
            <a:ext cx="5702142" cy="501612"/>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n"/>
              <a:extLst>
                <a:ext uri="{35155182-B16C-46BC-9424-99874614C6A1}">
                  <wpsdc:indentchars xmlns="" xmlns:wpsdc="http://www.wps.cn/officeDocument/2017/drawingmlCustomData" val="200" checksum="59296752"/>
                </a:ext>
              </a:extLst>
            </a:pP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的库函数有很多，大体上分为以下五类：</a:t>
            </a:r>
          </a:p>
        </p:txBody>
      </p:sp>
    </p:spTree>
    <p:extLst>
      <p:ext uri="{BB962C8B-B14F-4D97-AF65-F5344CB8AC3E}">
        <p14:creationId xmlns:p14="http://schemas.microsoft.com/office/powerpoint/2010/main" val="427610021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11.1.2 MPI</a:t>
              </a:r>
              <a:r>
                <a:rPr lang="zh-CN" altLang="en-US" sz="2400" b="1" dirty="0">
                  <a:solidFill>
                    <a:prstClr val="white"/>
                  </a:solidFill>
                  <a:latin typeface="微软雅黑" panose="020B0503020204020204" pitchFamily="34" charset="-122"/>
                  <a:ea typeface="微软雅黑" panose="020B0503020204020204" pitchFamily="34" charset="-122"/>
                  <a:sym typeface="+mn-ea"/>
                </a:rPr>
                <a:t>函数库</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0" name="Rectangle 2"/>
          <p:cNvSpPr>
            <a:spLocks noChangeArrowheads="1"/>
          </p:cNvSpPr>
          <p:nvPr/>
        </p:nvSpPr>
        <p:spPr bwMode="auto">
          <a:xfrm>
            <a:off x="434340" y="1878317"/>
            <a:ext cx="9670556" cy="1360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endParaRPr lang="zh-CN" altLang="en-US"/>
          </a:p>
        </p:txBody>
      </p:sp>
      <p:sp>
        <p:nvSpPr>
          <p:cNvPr id="2" name="文本框 1">
            <a:extLst>
              <a:ext uri="{FF2B5EF4-FFF2-40B4-BE49-F238E27FC236}">
                <a16:creationId xmlns:a16="http://schemas.microsoft.com/office/drawing/2014/main" id="{68F095E7-2F73-3B6D-3009-4CD1EBAD36C3}"/>
              </a:ext>
            </a:extLst>
          </p:cNvPr>
          <p:cNvSpPr txBox="1"/>
          <p:nvPr/>
        </p:nvSpPr>
        <p:spPr>
          <a:xfrm>
            <a:off x="1251745" y="1778680"/>
            <a:ext cx="10262592" cy="3707040"/>
          </a:xfrm>
          <a:prstGeom prst="rect">
            <a:avLst/>
          </a:prstGeom>
          <a:noFill/>
        </p:spPr>
        <p:txBody>
          <a:bodyPr wrap="square" numCol="1" rtlCol="0" anchor="ctr">
            <a:spAutoFit/>
          </a:bodyPr>
          <a:lstStyle/>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MPI_Init(int *argc, char **argv[]);</a:t>
            </a:r>
            <a:r>
              <a:rPr lang="en-US" altLang="zh-CN" sz="2000" dirty="0">
                <a:latin typeface="Times New Roman" panose="02020603050405020304" pitchFamily="18" charset="0"/>
                <a:ea typeface="微软雅黑 Light" panose="020B0502040204020203" charset="-122"/>
              </a:rPr>
              <a:t> //</a:t>
            </a:r>
            <a:r>
              <a:rPr lang="zh-CN" altLang="zh-CN" sz="2000" dirty="0">
                <a:latin typeface="Times New Roman" panose="02020603050405020304" pitchFamily="18" charset="0"/>
                <a:ea typeface="微软雅黑 Light" panose="020B0502040204020203" charset="-122"/>
              </a:rPr>
              <a:t>初始化</a:t>
            </a:r>
            <a:r>
              <a:rPr lang="en-US" altLang="zh-CN" sz="2000" dirty="0">
                <a:latin typeface="Times New Roman" panose="02020603050405020304" pitchFamily="18" charset="0"/>
                <a:ea typeface="微软雅黑 Light" panose="020B0502040204020203" charset="-122"/>
              </a:rPr>
              <a:t>MPI</a:t>
            </a:r>
            <a:r>
              <a:rPr lang="zh-CN" altLang="zh-CN" sz="2000" dirty="0">
                <a:latin typeface="Times New Roman" panose="02020603050405020304" pitchFamily="18" charset="0"/>
                <a:ea typeface="微软雅黑 Light" panose="020B0502040204020203" charset="-122"/>
              </a:rPr>
              <a:t>环境</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MPI_Finalize(void);</a:t>
            </a:r>
            <a:r>
              <a:rPr lang="en-US" altLang="zh-CN" sz="2000" dirty="0">
                <a:latin typeface="Times New Roman" panose="02020603050405020304" pitchFamily="18" charset="0"/>
                <a:ea typeface="微软雅黑 Light" panose="020B0502040204020203" charset="-122"/>
              </a:rPr>
              <a:t> //</a:t>
            </a:r>
            <a:r>
              <a:rPr lang="zh-CN" altLang="en-US" sz="2000" dirty="0">
                <a:latin typeface="Times New Roman" panose="02020603050405020304" pitchFamily="18" charset="0"/>
                <a:ea typeface="微软雅黑 Light" panose="020B0502040204020203" charset="-122"/>
              </a:rPr>
              <a:t>终止</a:t>
            </a:r>
            <a:r>
              <a:rPr lang="sv-SE"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执行环境</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int </a:t>
            </a:r>
            <a:r>
              <a:rPr lang="en-US" altLang="zh-CN" sz="2000" dirty="0" err="1">
                <a:latin typeface="Times New Roman" panose="02020603050405020304" pitchFamily="18" charset="0"/>
                <a:ea typeface="微软雅黑 Light" panose="020B0502040204020203" charset="-122"/>
              </a:rPr>
              <a:t>MPI_Comm_rank</a:t>
            </a:r>
            <a:r>
              <a:rPr lang="en-US" altLang="zh-CN"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MPI_Comm</a:t>
            </a:r>
            <a:r>
              <a:rPr lang="en-US" altLang="zh-CN" sz="2000" dirty="0">
                <a:latin typeface="Times New Roman" panose="02020603050405020304" pitchFamily="18" charset="0"/>
                <a:ea typeface="微软雅黑 Light" panose="020B0502040204020203" charset="-122"/>
              </a:rPr>
              <a:t> comm, int *rank); //</a:t>
            </a:r>
            <a:r>
              <a:rPr lang="zh-CN" altLang="zh-CN" sz="2000" dirty="0">
                <a:latin typeface="Times New Roman" panose="02020603050405020304" pitchFamily="18" charset="0"/>
                <a:ea typeface="微软雅黑 Light" panose="020B0502040204020203" charset="-122"/>
              </a:rPr>
              <a:t>获得当前进程标识</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int </a:t>
            </a:r>
            <a:r>
              <a:rPr lang="en-US" altLang="zh-CN" sz="2000" dirty="0" err="1">
                <a:latin typeface="Times New Roman" panose="02020603050405020304" pitchFamily="18" charset="0"/>
                <a:ea typeface="微软雅黑 Light" panose="020B0502040204020203" charset="-122"/>
              </a:rPr>
              <a:t>MPI_Comm_size</a:t>
            </a:r>
            <a:r>
              <a:rPr lang="en-US" altLang="zh-CN" sz="2000" dirty="0">
                <a:latin typeface="Times New Roman" panose="02020603050405020304" pitchFamily="18" charset="0"/>
                <a:ea typeface="微软雅黑 Light" panose="020B0502040204020203" charset="-122"/>
              </a:rPr>
              <a:t>(</a:t>
            </a:r>
            <a:r>
              <a:rPr lang="en-US" altLang="zh-CN" sz="2000" dirty="0" err="1">
                <a:latin typeface="Times New Roman" panose="02020603050405020304" pitchFamily="18" charset="0"/>
                <a:ea typeface="微软雅黑 Light" panose="020B0502040204020203" charset="-122"/>
              </a:rPr>
              <a:t>MPI_Comm</a:t>
            </a:r>
            <a:r>
              <a:rPr lang="en-US" altLang="zh-CN" sz="2000" dirty="0">
                <a:latin typeface="Times New Roman" panose="02020603050405020304" pitchFamily="18" charset="0"/>
                <a:ea typeface="微软雅黑 Light" panose="020B0502040204020203" charset="-122"/>
              </a:rPr>
              <a:t> comm, int *size); //</a:t>
            </a:r>
            <a:r>
              <a:rPr lang="zh-CN" altLang="zh-CN" sz="2000" dirty="0">
                <a:latin typeface="Times New Roman" panose="02020603050405020304" pitchFamily="18" charset="0"/>
                <a:ea typeface="微软雅黑 Light" panose="020B0502040204020203" charset="-122"/>
              </a:rPr>
              <a:t>获取通信域包含的进程总数</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int </a:t>
            </a:r>
            <a:r>
              <a:rPr lang="en-US" altLang="zh-CN" sz="2000" dirty="0" err="1">
                <a:latin typeface="Times New Roman" panose="02020603050405020304" pitchFamily="18" charset="0"/>
                <a:ea typeface="微软雅黑 Light" panose="020B0502040204020203" charset="-122"/>
              </a:rPr>
              <a:t>MPI_Get_processor_name</a:t>
            </a:r>
            <a:r>
              <a:rPr lang="en-US" altLang="zh-CN" sz="2000" dirty="0">
                <a:latin typeface="Times New Roman" panose="02020603050405020304" pitchFamily="18" charset="0"/>
                <a:ea typeface="微软雅黑 Light" panose="020B0502040204020203" charset="-122"/>
              </a:rPr>
              <a:t>(char *name, int *</a:t>
            </a:r>
            <a:r>
              <a:rPr lang="en-US" altLang="zh-CN" sz="2000" dirty="0" err="1">
                <a:latin typeface="Times New Roman" panose="02020603050405020304" pitchFamily="18" charset="0"/>
                <a:ea typeface="微软雅黑 Light" panose="020B0502040204020203" charset="-122"/>
              </a:rPr>
              <a:t>resultlen</a:t>
            </a:r>
            <a:r>
              <a:rPr lang="en-US" altLang="zh-CN" sz="2000" dirty="0">
                <a:latin typeface="Times New Roman" panose="02020603050405020304" pitchFamily="18" charset="0"/>
                <a:ea typeface="微软雅黑 Light" panose="020B0502040204020203" charset="-122"/>
              </a:rPr>
              <a:t>); //</a:t>
            </a:r>
            <a:r>
              <a:rPr lang="zh-CN" altLang="zh-CN" sz="2000" dirty="0">
                <a:latin typeface="Times New Roman" panose="02020603050405020304" pitchFamily="18" charset="0"/>
                <a:ea typeface="微软雅黑 Light" panose="020B0502040204020203" charset="-122"/>
              </a:rPr>
              <a:t>获得本进程的机器名</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en-US" altLang="zh-CN" sz="2000" dirty="0">
                <a:latin typeface="Times New Roman" panose="02020603050405020304" pitchFamily="18" charset="0"/>
                <a:ea typeface="微软雅黑 Light" panose="020B0502040204020203" charset="-122"/>
              </a:rPr>
              <a:t>double </a:t>
            </a:r>
            <a:r>
              <a:rPr lang="en-US" altLang="zh-CN" sz="2000" dirty="0" err="1">
                <a:latin typeface="Times New Roman" panose="02020603050405020304" pitchFamily="18" charset="0"/>
                <a:ea typeface="微软雅黑 Light" panose="020B0502040204020203" charset="-122"/>
              </a:rPr>
              <a:t>MPI_Wtime</a:t>
            </a:r>
            <a:r>
              <a:rPr lang="en-US" altLang="zh-CN" sz="2000" dirty="0">
                <a:latin typeface="Times New Roman" panose="02020603050405020304" pitchFamily="18" charset="0"/>
                <a:ea typeface="微软雅黑 Light" panose="020B0502040204020203" charset="-122"/>
              </a:rPr>
              <a:t>(void); //</a:t>
            </a:r>
            <a:r>
              <a:rPr lang="zh-CN" altLang="zh-CN" sz="2000" dirty="0">
                <a:latin typeface="Times New Roman" panose="02020603050405020304" pitchFamily="18" charset="0"/>
                <a:ea typeface="微软雅黑 Light" panose="020B0502040204020203" charset="-122"/>
              </a:rPr>
              <a:t>以秒为单位返回从过去某点开始的执行时间</a:t>
            </a:r>
            <a:endParaRPr lang="sv-SE" altLang="zh-CN" sz="2000" dirty="0">
              <a:latin typeface="微软雅黑 Light" panose="020B0502040204020203" charset="-122"/>
              <a:ea typeface="微软雅黑 Light" panose="020B0502040204020203" charset="-122"/>
            </a:endParaRPr>
          </a:p>
        </p:txBody>
      </p:sp>
      <p:sp>
        <p:nvSpPr>
          <p:cNvPr id="3" name="文本框 2">
            <a:extLst>
              <a:ext uri="{FF2B5EF4-FFF2-40B4-BE49-F238E27FC236}">
                <a16:creationId xmlns:a16="http://schemas.microsoft.com/office/drawing/2014/main" id="{418C63D5-C12A-F367-EB56-F4C83BF8D002}"/>
              </a:ext>
            </a:extLst>
          </p:cNvPr>
          <p:cNvSpPr txBox="1"/>
          <p:nvPr/>
        </p:nvSpPr>
        <p:spPr>
          <a:xfrm>
            <a:off x="512920" y="840055"/>
            <a:ext cx="11001417"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b="1" dirty="0">
                <a:latin typeface="Times New Roman" panose="02020603050405020304" pitchFamily="18" charset="0"/>
                <a:ea typeface="微软雅黑 Light" panose="020B0502040204020203" charset="-122"/>
              </a:rPr>
              <a:t>基本函数</a:t>
            </a:r>
            <a:r>
              <a:rPr lang="zh-CN" altLang="en-US" sz="2000" dirty="0">
                <a:latin typeface="Times New Roman" panose="02020603050405020304" pitchFamily="18" charset="0"/>
                <a:ea typeface="微软雅黑 Light" panose="020B0502040204020203" charset="-122"/>
              </a:rPr>
              <a:t>主要用于</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环境的初始化工作、资源释放工作、获取</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程序的信息和执行时间等，常用基本函数及其参数如下。</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3864128317"/>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11.1.2 MPI</a:t>
              </a:r>
              <a:r>
                <a:rPr lang="zh-CN" altLang="en-US" sz="2400" b="1" dirty="0">
                  <a:solidFill>
                    <a:prstClr val="white"/>
                  </a:solidFill>
                  <a:latin typeface="微软雅黑" panose="020B0503020204020204" pitchFamily="34" charset="-122"/>
                  <a:ea typeface="微软雅黑" panose="020B0503020204020204" pitchFamily="34" charset="-122"/>
                  <a:sym typeface="+mn-ea"/>
                </a:rPr>
                <a:t>函数库</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1251745" y="2137752"/>
            <a:ext cx="10262592" cy="2988895"/>
          </a:xfrm>
          <a:prstGeom prst="rect">
            <a:avLst/>
          </a:prstGeom>
          <a:noFill/>
        </p:spPr>
        <p:txBody>
          <a:bodyPr wrap="square" numCol="1" rtlCol="0" anchor="ctr">
            <a:spAutoFit/>
          </a:bodyPr>
          <a:lstStyle/>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MPI_Send(void *buf,int count,MPI_Datatype datatype,int dest,int tag,MPI_Comm comm);</a:t>
            </a:r>
            <a:r>
              <a:rPr lang="en-US" altLang="zh-CN" sz="2000" dirty="0">
                <a:latin typeface="Times New Roman" panose="02020603050405020304" pitchFamily="18" charset="0"/>
                <a:ea typeface="微软雅黑 Light" panose="020B0502040204020203" charset="-122"/>
              </a:rPr>
              <a:t> //</a:t>
            </a:r>
            <a:r>
              <a:rPr lang="zh-CN" altLang="en-US" sz="2000" dirty="0">
                <a:latin typeface="Times New Roman" panose="02020603050405020304" pitchFamily="18" charset="0"/>
                <a:ea typeface="微软雅黑 Light" panose="020B0502040204020203" charset="-122"/>
              </a:rPr>
              <a:t>消息发送函数：将发送缓冲区</a:t>
            </a:r>
            <a:r>
              <a:rPr lang="sv-SE" altLang="zh-CN" sz="2000" dirty="0">
                <a:latin typeface="Times New Roman" panose="02020603050405020304" pitchFamily="18" charset="0"/>
                <a:ea typeface="微软雅黑 Light" panose="020B0502040204020203" charset="-122"/>
              </a:rPr>
              <a:t>buf</a:t>
            </a:r>
            <a:r>
              <a:rPr lang="zh-CN" altLang="en-US" sz="2000" dirty="0">
                <a:latin typeface="Times New Roman" panose="02020603050405020304" pitchFamily="18" charset="0"/>
                <a:ea typeface="微软雅黑 Light" panose="020B0502040204020203" charset="-122"/>
              </a:rPr>
              <a:t>中</a:t>
            </a:r>
            <a:r>
              <a:rPr lang="sv-SE" altLang="zh-CN" sz="2000" dirty="0">
                <a:latin typeface="Times New Roman" panose="02020603050405020304" pitchFamily="18" charset="0"/>
                <a:ea typeface="微软雅黑 Light" panose="020B0502040204020203" charset="-122"/>
              </a:rPr>
              <a:t>count</a:t>
            </a:r>
            <a:r>
              <a:rPr lang="zh-CN" altLang="en-US" sz="2000" dirty="0">
                <a:latin typeface="Times New Roman" panose="02020603050405020304" pitchFamily="18" charset="0"/>
                <a:ea typeface="微软雅黑 Light" panose="020B0502040204020203" charset="-122"/>
              </a:rPr>
              <a:t>个</a:t>
            </a:r>
            <a:r>
              <a:rPr lang="sv-SE" altLang="zh-CN" sz="2000" dirty="0">
                <a:latin typeface="Times New Roman" panose="02020603050405020304" pitchFamily="18" charset="0"/>
                <a:ea typeface="微软雅黑 Light" panose="020B0502040204020203" charset="-122"/>
              </a:rPr>
              <a:t>datatype</a:t>
            </a:r>
            <a:r>
              <a:rPr lang="zh-CN" altLang="en-US" sz="2000" dirty="0">
                <a:latin typeface="Times New Roman" panose="02020603050405020304" pitchFamily="18" charset="0"/>
                <a:ea typeface="微软雅黑 Light" panose="020B0502040204020203" charset="-122"/>
              </a:rPr>
              <a:t>数据类型的数据发送到标识号为</a:t>
            </a:r>
            <a:r>
              <a:rPr lang="sv-SE" altLang="zh-CN" sz="2000" dirty="0">
                <a:latin typeface="Times New Roman" panose="02020603050405020304" pitchFamily="18" charset="0"/>
                <a:ea typeface="微软雅黑 Light" panose="020B0502040204020203" charset="-122"/>
              </a:rPr>
              <a:t>dest</a:t>
            </a:r>
            <a:r>
              <a:rPr lang="zh-CN" altLang="en-US" sz="2000" dirty="0">
                <a:latin typeface="Times New Roman" panose="02020603050405020304" pitchFamily="18" charset="0"/>
                <a:ea typeface="微软雅黑 Light" panose="020B0502040204020203" charset="-122"/>
              </a:rPr>
              <a:t>的目的进程，本次发送的消息标识是</a:t>
            </a:r>
            <a:r>
              <a:rPr lang="sv-SE" altLang="zh-CN" sz="2000" dirty="0">
                <a:latin typeface="Times New Roman" panose="02020603050405020304" pitchFamily="18" charset="0"/>
                <a:ea typeface="微软雅黑 Light" panose="020B0502040204020203" charset="-122"/>
              </a:rPr>
              <a:t>tag</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 xmlns:wpsdc="http://www.wps.cn/officeDocument/2017/drawingmlCustomData" val="200" checksum="59296752"/>
                </a:ext>
              </a:extLst>
            </a:pPr>
            <a:r>
              <a:rPr lang="sv-SE" altLang="zh-CN" sz="2000" dirty="0">
                <a:latin typeface="Times New Roman" panose="02020603050405020304" pitchFamily="18" charset="0"/>
                <a:ea typeface="微软雅黑 Light" panose="020B0502040204020203" charset="-122"/>
              </a:rPr>
              <a:t>int MPI_Recv(void *buf,int count,MPI_Datatype datatype,int source,int tag,MPI_Comm comm,MPI_Status *status); //</a:t>
            </a:r>
            <a:r>
              <a:rPr lang="zh-CN" altLang="en-US" sz="2000" dirty="0">
                <a:latin typeface="Times New Roman" panose="02020603050405020304" pitchFamily="18" charset="0"/>
                <a:ea typeface="微软雅黑 Light" panose="020B0502040204020203" charset="-122"/>
              </a:rPr>
              <a:t>消息接收函数：将从标识号为</a:t>
            </a:r>
            <a:r>
              <a:rPr lang="sv-SE" altLang="zh-CN" sz="2000" dirty="0">
                <a:latin typeface="Times New Roman" panose="02020603050405020304" pitchFamily="18" charset="0"/>
                <a:ea typeface="微软雅黑 Light" panose="020B0502040204020203" charset="-122"/>
              </a:rPr>
              <a:t>source</a:t>
            </a:r>
            <a:r>
              <a:rPr lang="zh-CN" altLang="en-US" sz="2000" dirty="0">
                <a:latin typeface="Times New Roman" panose="02020603050405020304" pitchFamily="18" charset="0"/>
                <a:ea typeface="微软雅黑 Light" panose="020B0502040204020203" charset="-122"/>
              </a:rPr>
              <a:t>的目的进程接收</a:t>
            </a:r>
            <a:r>
              <a:rPr lang="sv-SE" altLang="zh-CN" sz="2000" dirty="0">
                <a:latin typeface="Times New Roman" panose="02020603050405020304" pitchFamily="18" charset="0"/>
                <a:ea typeface="微软雅黑 Light" panose="020B0502040204020203" charset="-122"/>
              </a:rPr>
              <a:t>count</a:t>
            </a:r>
            <a:r>
              <a:rPr lang="zh-CN" altLang="en-US" sz="2000" dirty="0">
                <a:latin typeface="Times New Roman" panose="02020603050405020304" pitchFamily="18" charset="0"/>
                <a:ea typeface="微软雅黑 Light" panose="020B0502040204020203" charset="-122"/>
              </a:rPr>
              <a:t>个</a:t>
            </a:r>
            <a:r>
              <a:rPr lang="sv-SE" altLang="zh-CN" sz="2000" dirty="0">
                <a:latin typeface="Times New Roman" panose="02020603050405020304" pitchFamily="18" charset="0"/>
                <a:ea typeface="微软雅黑 Light" panose="020B0502040204020203" charset="-122"/>
              </a:rPr>
              <a:t>datatype</a:t>
            </a:r>
            <a:r>
              <a:rPr lang="zh-CN" altLang="en-US" sz="2000" dirty="0">
                <a:latin typeface="Times New Roman" panose="02020603050405020304" pitchFamily="18" charset="0"/>
                <a:ea typeface="微软雅黑 Light" panose="020B0502040204020203" charset="-122"/>
              </a:rPr>
              <a:t>数据类型的数据到缓冲</a:t>
            </a:r>
            <a:r>
              <a:rPr lang="en-US" altLang="zh-CN"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区</a:t>
            </a:r>
            <a:r>
              <a:rPr lang="sv-SE" altLang="zh-CN" sz="2000" dirty="0">
                <a:latin typeface="Times New Roman" panose="02020603050405020304" pitchFamily="18" charset="0"/>
                <a:ea typeface="微软雅黑 Light" panose="020B0502040204020203" charset="-122"/>
              </a:rPr>
              <a:t>buf</a:t>
            </a:r>
            <a:r>
              <a:rPr lang="zh-CN" altLang="en-US" sz="2000" dirty="0">
                <a:latin typeface="Times New Roman" panose="02020603050405020304" pitchFamily="18" charset="0"/>
                <a:ea typeface="微软雅黑 Light" panose="020B0502040204020203" charset="-122"/>
              </a:rPr>
              <a:t>中，</a:t>
            </a:r>
            <a:r>
              <a:rPr lang="sv-SE" altLang="zh-CN" sz="2000" dirty="0">
                <a:latin typeface="Times New Roman" panose="02020603050405020304" pitchFamily="18" charset="0"/>
                <a:ea typeface="微软雅黑 Light" panose="020B0502040204020203" charset="-122"/>
              </a:rPr>
              <a:t>tag</a:t>
            </a:r>
            <a:r>
              <a:rPr lang="zh-CN" altLang="en-US" sz="2000" dirty="0">
                <a:latin typeface="Times New Roman" panose="02020603050405020304" pitchFamily="18" charset="0"/>
                <a:ea typeface="微软雅黑 Light" panose="020B0502040204020203" charset="-122"/>
              </a:rPr>
              <a:t>与消息发送时指定的</a:t>
            </a:r>
            <a:r>
              <a:rPr lang="sv-SE" altLang="zh-CN" sz="2000" dirty="0">
                <a:latin typeface="Times New Roman" panose="02020603050405020304" pitchFamily="18" charset="0"/>
                <a:ea typeface="微软雅黑 Light" panose="020B0502040204020203" charset="-122"/>
              </a:rPr>
              <a:t>tag</a:t>
            </a:r>
            <a:r>
              <a:rPr lang="zh-CN" altLang="en-US" sz="2000" dirty="0">
                <a:latin typeface="Times New Roman" panose="02020603050405020304" pitchFamily="18" charset="0"/>
                <a:ea typeface="微软雅黑 Light" panose="020B0502040204020203" charset="-122"/>
              </a:rPr>
              <a:t>号一致</a:t>
            </a:r>
          </a:p>
        </p:txBody>
      </p:sp>
      <p:sp>
        <p:nvSpPr>
          <p:cNvPr id="3" name="文本框 2">
            <a:extLst>
              <a:ext uri="{FF2B5EF4-FFF2-40B4-BE49-F238E27FC236}">
                <a16:creationId xmlns:a16="http://schemas.microsoft.com/office/drawing/2014/main" id="{418C63D5-C12A-F367-EB56-F4C83BF8D002}"/>
              </a:ext>
            </a:extLst>
          </p:cNvPr>
          <p:cNvSpPr txBox="1"/>
          <p:nvPr/>
        </p:nvSpPr>
        <p:spPr>
          <a:xfrm>
            <a:off x="512920" y="840055"/>
            <a:ext cx="11001417"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wpsdc="http://www.wps.cn/officeDocument/2017/drawingmlCustomData" xmlns="" xmlns:lc="http://schemas.openxmlformats.org/drawingml/2006/lockedCanvas" val="200" checksum="59296752"/>
                </a:ext>
              </a:extLst>
            </a:pPr>
            <a:r>
              <a:rPr lang="zh-CN" altLang="en-US" sz="2000" b="1" dirty="0">
                <a:latin typeface="Times New Roman" panose="02020603050405020304" pitchFamily="18" charset="0"/>
                <a:ea typeface="微软雅黑 Light" panose="020B0502040204020203" charset="-122"/>
              </a:rPr>
              <a:t>阻塞型点对点传递函数</a:t>
            </a:r>
            <a:r>
              <a:rPr lang="zh-CN" altLang="en-US" sz="2000" dirty="0">
                <a:latin typeface="Times New Roman" panose="02020603050405020304" pitchFamily="18" charset="0"/>
                <a:ea typeface="微软雅黑 Light" panose="020B0502040204020203" charset="-122"/>
              </a:rPr>
              <a:t>需要等待指定操作的实际完成，或至少所涉及的数据已被</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系统安全地备份后才返回。常用阻塞型点对点传递函数及其参数如下。</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676045312"/>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组合 15"/>
          <p:cNvGrpSpPr/>
          <p:nvPr/>
        </p:nvGrpSpPr>
        <p:grpSpPr>
          <a:xfrm>
            <a:off x="4516717" y="227810"/>
            <a:ext cx="4676775" cy="539750"/>
            <a:chOff x="1115616" y="337220"/>
            <a:chExt cx="4079358" cy="504056"/>
          </a:xfrm>
          <a:solidFill>
            <a:schemeClr val="accent1">
              <a:lumMod val="75000"/>
            </a:schemeClr>
          </a:solidFill>
        </p:grpSpPr>
        <p:sp>
          <p:nvSpPr>
            <p:cNvPr id="4" name="燕尾形 3"/>
            <p:cNvSpPr/>
            <p:nvPr/>
          </p:nvSpPr>
          <p:spPr>
            <a:xfrm>
              <a:off x="1115616" y="337220"/>
              <a:ext cx="3388052" cy="504056"/>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5" name="TextBox 2"/>
            <p:cNvSpPr txBox="1"/>
            <p:nvPr/>
          </p:nvSpPr>
          <p:spPr>
            <a:xfrm>
              <a:off x="1147573" y="362944"/>
              <a:ext cx="4047401" cy="431135"/>
            </a:xfrm>
            <a:prstGeom prst="chevron">
              <a:avLst/>
            </a:prstGeom>
            <a:noFill/>
            <a:ln>
              <a:noFill/>
            </a:ln>
          </p:spPr>
          <p:txBody>
            <a:bodyPr wrap="square" rtlCol="0">
              <a:spAutoFit/>
            </a:bodyPr>
            <a:lstStyle/>
            <a:p>
              <a:pPr defTabSz="1097280"/>
              <a:r>
                <a:rPr lang="en-US" altLang="zh-CN" sz="2400" b="1" dirty="0">
                  <a:solidFill>
                    <a:prstClr val="white"/>
                  </a:solidFill>
                  <a:latin typeface="微软雅黑" panose="020B0503020204020204" pitchFamily="34" charset="-122"/>
                  <a:ea typeface="微软雅黑" panose="020B0503020204020204" pitchFamily="34" charset="-122"/>
                  <a:sym typeface="+mn-ea"/>
                </a:rPr>
                <a:t>11.1.2 MPI</a:t>
              </a:r>
              <a:r>
                <a:rPr lang="zh-CN" altLang="en-US" sz="2400" b="1" dirty="0">
                  <a:solidFill>
                    <a:prstClr val="white"/>
                  </a:solidFill>
                  <a:latin typeface="微软雅黑" panose="020B0503020204020204" pitchFamily="34" charset="-122"/>
                  <a:ea typeface="微软雅黑" panose="020B0503020204020204" pitchFamily="34" charset="-122"/>
                  <a:sym typeface="+mn-ea"/>
                </a:rPr>
                <a:t>函数库</a:t>
              </a:r>
            </a:p>
          </p:txBody>
        </p:sp>
      </p:grpSp>
      <p:sp>
        <p:nvSpPr>
          <p:cNvPr id="8" name="矩形 7"/>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14" name="组合 13"/>
          <p:cNvGrpSpPr/>
          <p:nvPr/>
        </p:nvGrpSpPr>
        <p:grpSpPr>
          <a:xfrm>
            <a:off x="137795" y="201295"/>
            <a:ext cx="4458335" cy="539750"/>
            <a:chOff x="1115616" y="337220"/>
            <a:chExt cx="3388052" cy="504056"/>
          </a:xfrm>
          <a:solidFill>
            <a:schemeClr val="bg1">
              <a:lumMod val="75000"/>
            </a:schemeClr>
          </a:solidFill>
        </p:grpSpPr>
        <p:sp>
          <p:nvSpPr>
            <p:cNvPr id="15" name="五边形 14"/>
            <p:cNvSpPr/>
            <p:nvPr/>
          </p:nvSpPr>
          <p:spPr>
            <a:xfrm>
              <a:off x="1115616" y="337220"/>
              <a:ext cx="3388052" cy="504056"/>
            </a:xfrm>
            <a:prstGeom prst="homePlat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schemeClr val="tx1"/>
                </a:solidFill>
                <a:latin typeface="Calibri" panose="020F0502020204030204"/>
                <a:ea typeface="宋体" panose="02010600030101010101" pitchFamily="2" charset="-122"/>
              </a:endParaRPr>
            </a:p>
          </p:txBody>
        </p:sp>
        <p:sp>
          <p:nvSpPr>
            <p:cNvPr id="17" name="TextBox 2"/>
            <p:cNvSpPr txBox="1"/>
            <p:nvPr/>
          </p:nvSpPr>
          <p:spPr>
            <a:xfrm>
              <a:off x="1147268" y="361982"/>
              <a:ext cx="3167821" cy="429930"/>
            </a:xfrm>
            <a:prstGeom prst="rect">
              <a:avLst/>
            </a:prstGeom>
            <a:grpFill/>
            <a:ln>
              <a:noFill/>
            </a:ln>
          </p:spPr>
          <p:txBody>
            <a:bodyPr wrap="square" rtlCol="0">
              <a:spAutoFit/>
            </a:bodyPr>
            <a:lstStyle/>
            <a:p>
              <a:pPr defTabSz="1097280"/>
              <a:r>
                <a:rPr lang="en-US" altLang="zh-CN" sz="2400" b="1" dirty="0">
                  <a:latin typeface="微软雅黑" panose="020B0503020204020204" pitchFamily="34" charset="-122"/>
                  <a:ea typeface="微软雅黑" panose="020B0503020204020204" pitchFamily="34" charset="-122"/>
                  <a:sym typeface="+mn-ea"/>
                </a:rPr>
                <a:t>11.1 MPI</a:t>
              </a:r>
              <a:r>
                <a:rPr lang="zh-CN" altLang="en-US" sz="2400" b="1" dirty="0">
                  <a:latin typeface="微软雅黑" panose="020B0503020204020204" pitchFamily="34" charset="-122"/>
                  <a:ea typeface="微软雅黑" panose="020B0503020204020204" pitchFamily="34" charset="-122"/>
                  <a:sym typeface="+mn-ea"/>
                </a:rPr>
                <a:t>编程简介</a:t>
              </a:r>
            </a:p>
          </p:txBody>
        </p:sp>
      </p:grpSp>
      <p:sp>
        <p:nvSpPr>
          <p:cNvPr id="2" name="文本框 1">
            <a:extLst>
              <a:ext uri="{FF2B5EF4-FFF2-40B4-BE49-F238E27FC236}">
                <a16:creationId xmlns:a16="http://schemas.microsoft.com/office/drawing/2014/main" id="{68F095E7-2F73-3B6D-3009-4CD1EBAD36C3}"/>
              </a:ext>
            </a:extLst>
          </p:cNvPr>
          <p:cNvSpPr txBox="1"/>
          <p:nvPr/>
        </p:nvSpPr>
        <p:spPr>
          <a:xfrm>
            <a:off x="991543" y="2040889"/>
            <a:ext cx="10495608" cy="3630096"/>
          </a:xfrm>
          <a:prstGeom prst="rect">
            <a:avLst/>
          </a:prstGeom>
          <a:noFill/>
        </p:spPr>
        <p:txBody>
          <a:bodyPr wrap="square" numCol="1" rtlCol="0" anchor="ctr">
            <a:spAutoFit/>
          </a:bodyPr>
          <a:lstStyle/>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MPI_Isend(void *buf,int count,MPI_Datatype datatype,int dest,int tag,MPI_Comm comm,MPI_Request *request);</a:t>
            </a:r>
            <a:r>
              <a:rPr lang="en-US" altLang="zh-CN" sz="2000" dirty="0">
                <a:latin typeface="Times New Roman" panose="02020603050405020304" pitchFamily="18" charset="0"/>
                <a:ea typeface="微软雅黑 Light" panose="020B0502040204020203" charset="-122"/>
              </a:rPr>
              <a:t> //</a:t>
            </a:r>
            <a:r>
              <a:rPr lang="zh-CN" altLang="en-US" sz="2000" dirty="0">
                <a:latin typeface="Times New Roman" panose="02020603050405020304" pitchFamily="18" charset="0"/>
                <a:ea typeface="微软雅黑 Light" panose="020B0502040204020203" charset="-122"/>
              </a:rPr>
              <a:t>比阻塞操作只多一个参数</a:t>
            </a:r>
            <a:r>
              <a:rPr lang="sv-SE" altLang="zh-CN" sz="2000" dirty="0">
                <a:latin typeface="Times New Roman" panose="02020603050405020304" pitchFamily="18" charset="0"/>
                <a:ea typeface="微软雅黑 Light" panose="020B0502040204020203" charset="-122"/>
              </a:rPr>
              <a:t>MPI_Request *request</a:t>
            </a:r>
            <a:r>
              <a:rPr lang="zh-CN" altLang="sv-SE"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随后必须调用其它函数，如函数</a:t>
            </a:r>
            <a:r>
              <a:rPr lang="sv-SE" altLang="zh-CN" sz="2000" dirty="0">
                <a:latin typeface="Times New Roman" panose="02020603050405020304" pitchFamily="18" charset="0"/>
                <a:ea typeface="微软雅黑 Light" panose="020B0502040204020203" charset="-122"/>
              </a:rPr>
              <a:t>MPI_Wait </a:t>
            </a:r>
            <a:r>
              <a:rPr lang="zh-CN" altLang="en-US" sz="2000" dirty="0">
                <a:latin typeface="Times New Roman" panose="02020603050405020304" pitchFamily="18" charset="0"/>
                <a:ea typeface="微软雅黑 Light" panose="020B0502040204020203" charset="-122"/>
              </a:rPr>
              <a:t>和</a:t>
            </a:r>
            <a:r>
              <a:rPr lang="sv-SE" altLang="zh-CN" sz="2000" dirty="0">
                <a:latin typeface="Times New Roman" panose="02020603050405020304" pitchFamily="18" charset="0"/>
                <a:ea typeface="微软雅黑 Light" panose="020B0502040204020203" charset="-122"/>
              </a:rPr>
              <a:t>MPI_Test</a:t>
            </a:r>
            <a:r>
              <a:rPr lang="zh-CN" altLang="sv-SE"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来等待操作完成或查询操作的完成情况</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MPI_Irecv(void *buf,int count,MPI_Datatype datatype,int source,int tag,MPI_Comm comm,MPI_Request *request); //</a:t>
            </a:r>
            <a:r>
              <a:rPr lang="zh-CN" altLang="en-US" sz="2000" dirty="0">
                <a:latin typeface="Times New Roman" panose="02020603050405020304" pitchFamily="18" charset="0"/>
                <a:ea typeface="微软雅黑 Light" panose="020B0502040204020203" charset="-122"/>
              </a:rPr>
              <a:t>比阻塞操作只多一个参数</a:t>
            </a:r>
            <a:r>
              <a:rPr lang="sv-SE" altLang="zh-CN" sz="2000" dirty="0">
                <a:latin typeface="Times New Roman" panose="02020603050405020304" pitchFamily="18" charset="0"/>
                <a:ea typeface="微软雅黑 Light" panose="020B0502040204020203" charset="-122"/>
              </a:rPr>
              <a:t>MPI_Request *request</a:t>
            </a:r>
            <a:r>
              <a:rPr lang="zh-CN" altLang="sv-SE"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随后必须调用其它函数，如函数</a:t>
            </a:r>
            <a:r>
              <a:rPr lang="sv-SE" altLang="zh-CN" sz="2000" dirty="0">
                <a:latin typeface="Times New Roman" panose="02020603050405020304" pitchFamily="18" charset="0"/>
                <a:ea typeface="微软雅黑 Light" panose="020B0502040204020203" charset="-122"/>
              </a:rPr>
              <a:t>MPI_Wait </a:t>
            </a:r>
            <a:r>
              <a:rPr lang="zh-CN" altLang="en-US" sz="2000" dirty="0">
                <a:latin typeface="Times New Roman" panose="02020603050405020304" pitchFamily="18" charset="0"/>
                <a:ea typeface="微软雅黑 Light" panose="020B0502040204020203" charset="-122"/>
              </a:rPr>
              <a:t>和</a:t>
            </a:r>
            <a:r>
              <a:rPr lang="sv-SE" altLang="zh-CN" sz="2000" dirty="0">
                <a:latin typeface="Times New Roman" panose="02020603050405020304" pitchFamily="18" charset="0"/>
                <a:ea typeface="微软雅黑 Light" panose="020B0502040204020203" charset="-122"/>
              </a:rPr>
              <a:t>MPI_Test</a:t>
            </a:r>
            <a:r>
              <a:rPr lang="zh-CN" altLang="sv-SE" sz="2000" dirty="0">
                <a:latin typeface="Times New Roman" panose="02020603050405020304" pitchFamily="18" charset="0"/>
                <a:ea typeface="微软雅黑 Light" panose="020B0502040204020203" charset="-122"/>
              </a:rPr>
              <a:t>，</a:t>
            </a:r>
            <a:r>
              <a:rPr lang="zh-CN" altLang="en-US" sz="2000" dirty="0">
                <a:latin typeface="Times New Roman" panose="02020603050405020304" pitchFamily="18" charset="0"/>
                <a:ea typeface="微软雅黑 Light" panose="020B0502040204020203" charset="-122"/>
              </a:rPr>
              <a:t>来等待操作完成或查询操作的完成情况</a:t>
            </a:r>
          </a:p>
          <a:p>
            <a:pPr marL="342900" indent="-342900" algn="just">
              <a:lnSpc>
                <a:spcPct val="150000"/>
              </a:lnSpc>
              <a:spcBef>
                <a:spcPts val="600"/>
              </a:spcBef>
              <a:spcAft>
                <a:spcPts val="800"/>
              </a:spcAft>
              <a:buFont typeface="Wingdings" panose="05000000000000000000" pitchFamily="2" charset="2"/>
              <a:buChar char="p"/>
              <a:extLst>
                <a:ext uri="{35155182-B16C-46BC-9424-99874614C6A1}">
                  <wpsdc:indentchars xmlns:wpsdc="http://www.wps.cn/officeDocument/2017/drawingmlCustomData" xmlns="" val="200" checksum="59296752"/>
                </a:ext>
              </a:extLst>
            </a:pPr>
            <a:r>
              <a:rPr lang="sv-SE" altLang="zh-CN" sz="2000" dirty="0">
                <a:latin typeface="Times New Roman" panose="02020603050405020304" pitchFamily="18" charset="0"/>
                <a:ea typeface="微软雅黑 Light" panose="020B0502040204020203" charset="-122"/>
              </a:rPr>
              <a:t>int MPI_Wait(MPI_Request *request,MPI_Status *status); //</a:t>
            </a:r>
            <a:r>
              <a:rPr lang="zh-CN" altLang="en-US" sz="2000" dirty="0">
                <a:latin typeface="Times New Roman" panose="02020603050405020304" pitchFamily="18" charset="0"/>
                <a:ea typeface="微软雅黑 Light" panose="020B0502040204020203" charset="-122"/>
              </a:rPr>
              <a:t>等待</a:t>
            </a:r>
            <a:r>
              <a:rPr lang="sv-SE"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发送或接收结束然后返回</a:t>
            </a:r>
          </a:p>
        </p:txBody>
      </p:sp>
      <p:sp>
        <p:nvSpPr>
          <p:cNvPr id="3" name="文本框 2">
            <a:extLst>
              <a:ext uri="{FF2B5EF4-FFF2-40B4-BE49-F238E27FC236}">
                <a16:creationId xmlns:a16="http://schemas.microsoft.com/office/drawing/2014/main" id="{418C63D5-C12A-F367-EB56-F4C83BF8D002}"/>
              </a:ext>
            </a:extLst>
          </p:cNvPr>
          <p:cNvSpPr txBox="1"/>
          <p:nvPr/>
        </p:nvSpPr>
        <p:spPr>
          <a:xfrm>
            <a:off x="512920" y="840055"/>
            <a:ext cx="11152338" cy="963277"/>
          </a:xfrm>
          <a:prstGeom prst="rect">
            <a:avLst/>
          </a:prstGeom>
          <a:noFill/>
        </p:spPr>
        <p:txBody>
          <a:bodyPr wrap="square" numCol="1" rtlCol="0" anchor="ctr">
            <a:spAutoFit/>
          </a:bodyPr>
          <a:lstStyle/>
          <a:p>
            <a:pPr marL="342900" indent="-342900" algn="just" fontAlgn="auto">
              <a:lnSpc>
                <a:spcPct val="150000"/>
              </a:lnSpc>
              <a:spcBef>
                <a:spcPts val="600"/>
              </a:spcBef>
              <a:spcAft>
                <a:spcPts val="800"/>
              </a:spcAft>
              <a:buFont typeface="Wingdings" panose="05000000000000000000" pitchFamily="2" charset="2"/>
              <a:buChar char="l"/>
              <a:extLst>
                <a:ext uri="{35155182-B16C-46BC-9424-99874614C6A1}">
                  <wpsdc:indentchars xmlns:lc="http://schemas.openxmlformats.org/drawingml/2006/lockedCanvas" xmlns="" xmlns:wpsdc="http://www.wps.cn/officeDocument/2017/drawingmlCustomData" val="200" checksum="59296752"/>
                </a:ext>
              </a:extLst>
            </a:pPr>
            <a:r>
              <a:rPr lang="zh-CN" altLang="en-US" sz="2000" b="1" dirty="0">
                <a:latin typeface="Times New Roman" panose="02020603050405020304" pitchFamily="18" charset="0"/>
                <a:ea typeface="微软雅黑 Light" panose="020B0502040204020203" charset="-122"/>
              </a:rPr>
              <a:t>非阻塞型点对点传递函数</a:t>
            </a:r>
            <a:r>
              <a:rPr lang="zh-CN" altLang="en-US" sz="2000" dirty="0">
                <a:latin typeface="Times New Roman" panose="02020603050405020304" pitchFamily="18" charset="0"/>
                <a:ea typeface="微软雅黑 Light" panose="020B0502040204020203" charset="-122"/>
              </a:rPr>
              <a:t>的调用总是立即返回，而实际操作则由</a:t>
            </a:r>
            <a:r>
              <a:rPr lang="en-US" altLang="zh-CN" sz="2000" dirty="0">
                <a:latin typeface="Times New Roman" panose="02020603050405020304" pitchFamily="18" charset="0"/>
                <a:ea typeface="微软雅黑 Light" panose="020B0502040204020203" charset="-122"/>
              </a:rPr>
              <a:t>MPI</a:t>
            </a:r>
            <a:r>
              <a:rPr lang="zh-CN" altLang="en-US" sz="2000" dirty="0">
                <a:latin typeface="Times New Roman" panose="02020603050405020304" pitchFamily="18" charset="0"/>
                <a:ea typeface="微软雅黑 Light" panose="020B0502040204020203" charset="-122"/>
              </a:rPr>
              <a:t>系统在后台进行，使用非阻塞会带来性能提升，但是提高了编写程序的难度。常用非阻塞型点对点传递函数及其参数如下。</a:t>
            </a:r>
            <a:endParaRPr lang="en-US" altLang="zh-CN" sz="2000" dirty="0">
              <a:latin typeface="Times New Roman" panose="02020603050405020304" pitchFamily="18" charset="0"/>
              <a:ea typeface="微软雅黑 Light" panose="020B0502040204020203" charset="-122"/>
            </a:endParaRPr>
          </a:p>
        </p:txBody>
      </p:sp>
    </p:spTree>
    <p:extLst>
      <p:ext uri="{BB962C8B-B14F-4D97-AF65-F5344CB8AC3E}">
        <p14:creationId xmlns:p14="http://schemas.microsoft.com/office/powerpoint/2010/main" val="542315749"/>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0-#ppt_w/2"/>
                                          </p:val>
                                        </p:tav>
                                        <p:tav tm="100000">
                                          <p:val>
                                            <p:strVal val="#ppt_x"/>
                                          </p:val>
                                        </p:tav>
                                      </p:tavLst>
                                    </p:anim>
                                    <p:anim calcmode="lin" valueType="num">
                                      <p:cBhvr additive="base">
                                        <p:cTn id="8" dur="500" fill="hold"/>
                                        <p:tgtEl>
                                          <p:spTgt spid="16"/>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left)">
                                      <p:cBhvr>
                                        <p:cTn id="11" dur="500"/>
                                        <p:tgtEl>
                                          <p:spTgt spid="8"/>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wipe(right)">
                                      <p:cBhvr>
                                        <p:cTn id="14" dur="500"/>
                                        <p:tgtEl>
                                          <p:spTgt spid="13"/>
                                        </p:tgtEl>
                                      </p:cBhvr>
                                    </p:animEffect>
                                  </p:childTnLst>
                                </p:cTn>
                              </p:par>
                            </p:childTnLst>
                          </p:cTn>
                        </p:par>
                        <p:par>
                          <p:cTn id="15" fill="hold">
                            <p:stCondLst>
                              <p:cond delay="500"/>
                            </p:stCondLst>
                            <p:childTnLst>
                              <p:par>
                                <p:cTn id="16" presetID="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0-#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3" grpId="0" bldLvl="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DM4NGQ1Y2I4MWUwMTk5N2ZjOGMzZWQwNjBhMWYwYzYifQ=="/>
  <p:tag name="KSO_WPP_MARK_KEY" val="d4207263-324f-4d20-9cbf-2b59bcaa943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23655</TotalTime>
  <Words>7355</Words>
  <Application>Microsoft Office PowerPoint</Application>
  <PresentationFormat>宽屏</PresentationFormat>
  <Paragraphs>508</Paragraphs>
  <Slides>54</Slides>
  <Notes>53</Notes>
  <HiddenSlides>0</HiddenSlides>
  <MMClips>1</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1</vt:i4>
      </vt:variant>
      <vt:variant>
        <vt:lpstr>幻灯片标题</vt:lpstr>
      </vt:variant>
      <vt:variant>
        <vt:i4>54</vt:i4>
      </vt:variant>
    </vt:vector>
  </HeadingPairs>
  <TitlesOfParts>
    <vt:vector size="69" baseType="lpstr">
      <vt:lpstr>等线</vt:lpstr>
      <vt:lpstr>等线 Light</vt:lpstr>
      <vt:lpstr>黑体</vt:lpstr>
      <vt:lpstr>华文中宋</vt:lpstr>
      <vt:lpstr>宋体</vt:lpstr>
      <vt:lpstr>微软雅黑</vt:lpstr>
      <vt:lpstr>微软雅黑 Light</vt:lpstr>
      <vt:lpstr>Arial</vt:lpstr>
      <vt:lpstr>Calibri</vt:lpstr>
      <vt:lpstr>Impact</vt:lpstr>
      <vt:lpstr>Times New Roman</vt:lpstr>
      <vt:lpstr>Wingdings</vt:lpstr>
      <vt:lpstr>Office 主题​​</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微软用户</dc:creator>
  <cp:keywords>锐旗设计; https:/9ppt.taobao.com</cp:keywords>
  <cp:lastModifiedBy>Lei Wang</cp:lastModifiedBy>
  <cp:revision>137</cp:revision>
  <dcterms:created xsi:type="dcterms:W3CDTF">2016-07-01T08:01:00Z</dcterms:created>
  <dcterms:modified xsi:type="dcterms:W3CDTF">2024-09-14T02:29:05Z</dcterms:modified>
  <cp:category>锐旗设计; 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E9780228F2364030B542B79DD2391879</vt:lpwstr>
  </property>
  <property fmtid="{D5CDD505-2E9C-101B-9397-08002B2CF9AE}" pid="3" name="KSOProductBuildVer">
    <vt:lpwstr>2052-11.1.0.12598</vt:lpwstr>
  </property>
</Properties>
</file>