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3" ContentType="audio/m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4"/>
  </p:notesMasterIdLst>
  <p:sldIdLst>
    <p:sldId id="437" r:id="rId3"/>
    <p:sldId id="257" r:id="rId4"/>
    <p:sldId id="298" r:id="rId5"/>
    <p:sldId id="480" r:id="rId6"/>
    <p:sldId id="481" r:id="rId7"/>
    <p:sldId id="536" r:id="rId8"/>
    <p:sldId id="537" r:id="rId9"/>
    <p:sldId id="534" r:id="rId10"/>
    <p:sldId id="538" r:id="rId11"/>
    <p:sldId id="540" r:id="rId12"/>
    <p:sldId id="541" r:id="rId13"/>
    <p:sldId id="542" r:id="rId14"/>
    <p:sldId id="543" r:id="rId15"/>
    <p:sldId id="545" r:id="rId16"/>
    <p:sldId id="544" r:id="rId17"/>
    <p:sldId id="546" r:id="rId18"/>
    <p:sldId id="548" r:id="rId19"/>
    <p:sldId id="549" r:id="rId20"/>
    <p:sldId id="550" r:id="rId21"/>
    <p:sldId id="551" r:id="rId22"/>
    <p:sldId id="552" r:id="rId23"/>
    <p:sldId id="556" r:id="rId24"/>
    <p:sldId id="557" r:id="rId25"/>
    <p:sldId id="559" r:id="rId26"/>
    <p:sldId id="560" r:id="rId27"/>
    <p:sldId id="558" r:id="rId28"/>
    <p:sldId id="561" r:id="rId29"/>
    <p:sldId id="553" r:id="rId30"/>
    <p:sldId id="555" r:id="rId31"/>
    <p:sldId id="554" r:id="rId32"/>
    <p:sldId id="563" r:id="rId33"/>
    <p:sldId id="562" r:id="rId34"/>
    <p:sldId id="564" r:id="rId35"/>
    <p:sldId id="565" r:id="rId36"/>
    <p:sldId id="567" r:id="rId37"/>
    <p:sldId id="568" r:id="rId38"/>
    <p:sldId id="569" r:id="rId39"/>
    <p:sldId id="570" r:id="rId40"/>
    <p:sldId id="571" r:id="rId41"/>
    <p:sldId id="573" r:id="rId42"/>
    <p:sldId id="574" r:id="rId43"/>
    <p:sldId id="575" r:id="rId44"/>
    <p:sldId id="576" r:id="rId45"/>
    <p:sldId id="577" r:id="rId46"/>
    <p:sldId id="578" r:id="rId47"/>
    <p:sldId id="579" r:id="rId48"/>
    <p:sldId id="586" r:id="rId49"/>
    <p:sldId id="587" r:id="rId50"/>
    <p:sldId id="588" r:id="rId51"/>
    <p:sldId id="589" r:id="rId52"/>
    <p:sldId id="590" r:id="rId53"/>
    <p:sldId id="591" r:id="rId54"/>
    <p:sldId id="594" r:id="rId55"/>
    <p:sldId id="595" r:id="rId56"/>
    <p:sldId id="596" r:id="rId57"/>
    <p:sldId id="597" r:id="rId58"/>
    <p:sldId id="598" r:id="rId59"/>
    <p:sldId id="600" r:id="rId60"/>
    <p:sldId id="601" r:id="rId61"/>
    <p:sldId id="602" r:id="rId62"/>
    <p:sldId id="603" r:id="rId63"/>
    <p:sldId id="604" r:id="rId64"/>
    <p:sldId id="599" r:id="rId65"/>
    <p:sldId id="605" r:id="rId66"/>
    <p:sldId id="606" r:id="rId67"/>
    <p:sldId id="607" r:id="rId68"/>
    <p:sldId id="608" r:id="rId69"/>
    <p:sldId id="609" r:id="rId70"/>
    <p:sldId id="610" r:id="rId71"/>
    <p:sldId id="611" r:id="rId72"/>
    <p:sldId id="613" r:id="rId73"/>
    <p:sldId id="614" r:id="rId74"/>
    <p:sldId id="580" r:id="rId75"/>
    <p:sldId id="582" r:id="rId76"/>
    <p:sldId id="583" r:id="rId77"/>
    <p:sldId id="584" r:id="rId78"/>
    <p:sldId id="585" r:id="rId79"/>
    <p:sldId id="615" r:id="rId80"/>
    <p:sldId id="616" r:id="rId81"/>
    <p:sldId id="617" r:id="rId82"/>
    <p:sldId id="533" r:id="rId83"/>
  </p:sldIdLst>
  <p:sldSz cx="12192000" cy="6858000"/>
  <p:notesSz cx="6858000" cy="9144000"/>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B6D"/>
    <a:srgbClr val="F2F2F2"/>
    <a:srgbClr val="FFFFFF"/>
    <a:srgbClr val="B9CDE5"/>
    <a:srgbClr val="8064A2"/>
    <a:srgbClr val="4F81BD"/>
    <a:srgbClr val="953735"/>
    <a:srgbClr val="31859C"/>
    <a:srgbClr val="376092"/>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8" autoAdjust="0"/>
    <p:restoredTop sz="85027" autoAdjust="0"/>
  </p:normalViewPr>
  <p:slideViewPr>
    <p:cSldViewPr snapToGrid="0" showGuides="1">
      <p:cViewPr varScale="1">
        <p:scale>
          <a:sx n="86" d="100"/>
          <a:sy n="86" d="100"/>
        </p:scale>
        <p:origin x="150" y="84"/>
      </p:cViewPr>
      <p:guideLst>
        <p:guide orient="horz" pos="219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12</a:t>
            </a:fld>
            <a:endParaRPr lang="zh-CN" altLang="en-US"/>
          </a:p>
        </p:txBody>
      </p:sp>
    </p:spTree>
    <p:extLst>
      <p:ext uri="{BB962C8B-B14F-4D97-AF65-F5344CB8AC3E}">
        <p14:creationId xmlns:p14="http://schemas.microsoft.com/office/powerpoint/2010/main" val="272182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13</a:t>
            </a:fld>
            <a:endParaRPr lang="zh-CN" altLang="en-US"/>
          </a:p>
        </p:txBody>
      </p:sp>
    </p:spTree>
    <p:extLst>
      <p:ext uri="{BB962C8B-B14F-4D97-AF65-F5344CB8AC3E}">
        <p14:creationId xmlns:p14="http://schemas.microsoft.com/office/powerpoint/2010/main" val="397781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14</a:t>
            </a:fld>
            <a:endParaRPr lang="zh-CN" altLang="en-US"/>
          </a:p>
        </p:txBody>
      </p:sp>
    </p:spTree>
    <p:extLst>
      <p:ext uri="{BB962C8B-B14F-4D97-AF65-F5344CB8AC3E}">
        <p14:creationId xmlns:p14="http://schemas.microsoft.com/office/powerpoint/2010/main" val="2699470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15</a:t>
            </a:fld>
            <a:endParaRPr lang="zh-CN" altLang="en-US"/>
          </a:p>
        </p:txBody>
      </p:sp>
    </p:spTree>
    <p:extLst>
      <p:ext uri="{BB962C8B-B14F-4D97-AF65-F5344CB8AC3E}">
        <p14:creationId xmlns:p14="http://schemas.microsoft.com/office/powerpoint/2010/main" val="117424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16</a:t>
            </a:fld>
            <a:endParaRPr lang="zh-CN" altLang="en-US"/>
          </a:p>
        </p:txBody>
      </p:sp>
    </p:spTree>
    <p:extLst>
      <p:ext uri="{BB962C8B-B14F-4D97-AF65-F5344CB8AC3E}">
        <p14:creationId xmlns:p14="http://schemas.microsoft.com/office/powerpoint/2010/main" val="2837951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17</a:t>
            </a:fld>
            <a:endParaRPr lang="zh-CN" altLang="en-US"/>
          </a:p>
        </p:txBody>
      </p:sp>
    </p:spTree>
    <p:extLst>
      <p:ext uri="{BB962C8B-B14F-4D97-AF65-F5344CB8AC3E}">
        <p14:creationId xmlns:p14="http://schemas.microsoft.com/office/powerpoint/2010/main" val="4059727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18</a:t>
            </a:fld>
            <a:endParaRPr lang="zh-CN" altLang="en-US"/>
          </a:p>
        </p:txBody>
      </p:sp>
    </p:spTree>
    <p:extLst>
      <p:ext uri="{BB962C8B-B14F-4D97-AF65-F5344CB8AC3E}">
        <p14:creationId xmlns:p14="http://schemas.microsoft.com/office/powerpoint/2010/main" val="48907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19</a:t>
            </a:fld>
            <a:endParaRPr lang="zh-CN" altLang="en-US"/>
          </a:p>
        </p:txBody>
      </p:sp>
    </p:spTree>
    <p:extLst>
      <p:ext uri="{BB962C8B-B14F-4D97-AF65-F5344CB8AC3E}">
        <p14:creationId xmlns:p14="http://schemas.microsoft.com/office/powerpoint/2010/main" val="1789825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20</a:t>
            </a:fld>
            <a:endParaRPr lang="zh-CN" altLang="en-US"/>
          </a:p>
        </p:txBody>
      </p:sp>
    </p:spTree>
    <p:extLst>
      <p:ext uri="{BB962C8B-B14F-4D97-AF65-F5344CB8AC3E}">
        <p14:creationId xmlns:p14="http://schemas.microsoft.com/office/powerpoint/2010/main" val="181524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21</a:t>
            </a:fld>
            <a:endParaRPr lang="zh-CN" altLang="en-US"/>
          </a:p>
        </p:txBody>
      </p:sp>
    </p:spTree>
    <p:extLst>
      <p:ext uri="{BB962C8B-B14F-4D97-AF65-F5344CB8AC3E}">
        <p14:creationId xmlns:p14="http://schemas.microsoft.com/office/powerpoint/2010/main" val="359772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22</a:t>
            </a:fld>
            <a:endParaRPr lang="zh-CN" altLang="en-US"/>
          </a:p>
        </p:txBody>
      </p:sp>
    </p:spTree>
    <p:extLst>
      <p:ext uri="{BB962C8B-B14F-4D97-AF65-F5344CB8AC3E}">
        <p14:creationId xmlns:p14="http://schemas.microsoft.com/office/powerpoint/2010/main" val="3533676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23</a:t>
            </a:fld>
            <a:endParaRPr lang="zh-CN" altLang="en-US"/>
          </a:p>
        </p:txBody>
      </p:sp>
    </p:spTree>
    <p:extLst>
      <p:ext uri="{BB962C8B-B14F-4D97-AF65-F5344CB8AC3E}">
        <p14:creationId xmlns:p14="http://schemas.microsoft.com/office/powerpoint/2010/main" val="1029619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24</a:t>
            </a:fld>
            <a:endParaRPr lang="zh-CN" altLang="en-US"/>
          </a:p>
        </p:txBody>
      </p:sp>
    </p:spTree>
    <p:extLst>
      <p:ext uri="{BB962C8B-B14F-4D97-AF65-F5344CB8AC3E}">
        <p14:creationId xmlns:p14="http://schemas.microsoft.com/office/powerpoint/2010/main" val="463051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25</a:t>
            </a:fld>
            <a:endParaRPr lang="zh-CN" altLang="en-US"/>
          </a:p>
        </p:txBody>
      </p:sp>
    </p:spTree>
    <p:extLst>
      <p:ext uri="{BB962C8B-B14F-4D97-AF65-F5344CB8AC3E}">
        <p14:creationId xmlns:p14="http://schemas.microsoft.com/office/powerpoint/2010/main" val="87765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26</a:t>
            </a:fld>
            <a:endParaRPr lang="zh-CN" altLang="en-US"/>
          </a:p>
        </p:txBody>
      </p:sp>
    </p:spTree>
    <p:extLst>
      <p:ext uri="{BB962C8B-B14F-4D97-AF65-F5344CB8AC3E}">
        <p14:creationId xmlns:p14="http://schemas.microsoft.com/office/powerpoint/2010/main" val="573205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27</a:t>
            </a:fld>
            <a:endParaRPr lang="zh-CN" altLang="en-US"/>
          </a:p>
        </p:txBody>
      </p:sp>
    </p:spTree>
    <p:extLst>
      <p:ext uri="{BB962C8B-B14F-4D97-AF65-F5344CB8AC3E}">
        <p14:creationId xmlns:p14="http://schemas.microsoft.com/office/powerpoint/2010/main" val="631246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28</a:t>
            </a:fld>
            <a:endParaRPr lang="zh-CN" altLang="en-US"/>
          </a:p>
        </p:txBody>
      </p:sp>
    </p:spTree>
    <p:extLst>
      <p:ext uri="{BB962C8B-B14F-4D97-AF65-F5344CB8AC3E}">
        <p14:creationId xmlns:p14="http://schemas.microsoft.com/office/powerpoint/2010/main" val="2376571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29</a:t>
            </a:fld>
            <a:endParaRPr lang="zh-CN" altLang="en-US"/>
          </a:p>
        </p:txBody>
      </p:sp>
    </p:spTree>
    <p:extLst>
      <p:ext uri="{BB962C8B-B14F-4D97-AF65-F5344CB8AC3E}">
        <p14:creationId xmlns:p14="http://schemas.microsoft.com/office/powerpoint/2010/main" val="221878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30</a:t>
            </a:fld>
            <a:endParaRPr lang="zh-CN" altLang="en-US"/>
          </a:p>
        </p:txBody>
      </p:sp>
    </p:spTree>
    <p:extLst>
      <p:ext uri="{BB962C8B-B14F-4D97-AF65-F5344CB8AC3E}">
        <p14:creationId xmlns:p14="http://schemas.microsoft.com/office/powerpoint/2010/main" val="2073629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31</a:t>
            </a:fld>
            <a:endParaRPr lang="zh-CN" altLang="en-US"/>
          </a:p>
        </p:txBody>
      </p:sp>
    </p:spTree>
    <p:extLst>
      <p:ext uri="{BB962C8B-B14F-4D97-AF65-F5344CB8AC3E}">
        <p14:creationId xmlns:p14="http://schemas.microsoft.com/office/powerpoint/2010/main" val="3275658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a:t>
            </a:fld>
            <a:endParaRPr lang="zh-CN" altLang="en-US"/>
          </a:p>
        </p:txBody>
      </p:sp>
    </p:spTree>
    <p:extLst>
      <p:ext uri="{BB962C8B-B14F-4D97-AF65-F5344CB8AC3E}">
        <p14:creationId xmlns:p14="http://schemas.microsoft.com/office/powerpoint/2010/main" val="1840418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32</a:t>
            </a:fld>
            <a:endParaRPr lang="zh-CN" altLang="en-US"/>
          </a:p>
        </p:txBody>
      </p:sp>
    </p:spTree>
    <p:extLst>
      <p:ext uri="{BB962C8B-B14F-4D97-AF65-F5344CB8AC3E}">
        <p14:creationId xmlns:p14="http://schemas.microsoft.com/office/powerpoint/2010/main" val="1169276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33</a:t>
            </a:fld>
            <a:endParaRPr lang="zh-CN" altLang="en-US"/>
          </a:p>
        </p:txBody>
      </p:sp>
    </p:spTree>
    <p:extLst>
      <p:ext uri="{BB962C8B-B14F-4D97-AF65-F5344CB8AC3E}">
        <p14:creationId xmlns:p14="http://schemas.microsoft.com/office/powerpoint/2010/main" val="4000593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34</a:t>
            </a:fld>
            <a:endParaRPr lang="zh-CN" altLang="en-US"/>
          </a:p>
        </p:txBody>
      </p:sp>
    </p:spTree>
    <p:extLst>
      <p:ext uri="{BB962C8B-B14F-4D97-AF65-F5344CB8AC3E}">
        <p14:creationId xmlns:p14="http://schemas.microsoft.com/office/powerpoint/2010/main" val="2790971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35</a:t>
            </a:fld>
            <a:endParaRPr lang="zh-CN" altLang="en-US"/>
          </a:p>
        </p:txBody>
      </p:sp>
    </p:spTree>
    <p:extLst>
      <p:ext uri="{BB962C8B-B14F-4D97-AF65-F5344CB8AC3E}">
        <p14:creationId xmlns:p14="http://schemas.microsoft.com/office/powerpoint/2010/main" val="20350787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36</a:t>
            </a:fld>
            <a:endParaRPr lang="zh-CN" altLang="en-US"/>
          </a:p>
        </p:txBody>
      </p:sp>
    </p:spTree>
    <p:extLst>
      <p:ext uri="{BB962C8B-B14F-4D97-AF65-F5344CB8AC3E}">
        <p14:creationId xmlns:p14="http://schemas.microsoft.com/office/powerpoint/2010/main" val="594511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37</a:t>
            </a:fld>
            <a:endParaRPr lang="zh-CN" altLang="en-US"/>
          </a:p>
        </p:txBody>
      </p:sp>
    </p:spTree>
    <p:extLst>
      <p:ext uri="{BB962C8B-B14F-4D97-AF65-F5344CB8AC3E}">
        <p14:creationId xmlns:p14="http://schemas.microsoft.com/office/powerpoint/2010/main" val="1006975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38</a:t>
            </a:fld>
            <a:endParaRPr lang="zh-CN" altLang="en-US"/>
          </a:p>
        </p:txBody>
      </p:sp>
    </p:spTree>
    <p:extLst>
      <p:ext uri="{BB962C8B-B14F-4D97-AF65-F5344CB8AC3E}">
        <p14:creationId xmlns:p14="http://schemas.microsoft.com/office/powerpoint/2010/main" val="20552788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39</a:t>
            </a:fld>
            <a:endParaRPr lang="zh-CN" altLang="en-US"/>
          </a:p>
        </p:txBody>
      </p:sp>
    </p:spTree>
    <p:extLst>
      <p:ext uri="{BB962C8B-B14F-4D97-AF65-F5344CB8AC3E}">
        <p14:creationId xmlns:p14="http://schemas.microsoft.com/office/powerpoint/2010/main" val="1021258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40</a:t>
            </a:fld>
            <a:endParaRPr lang="zh-CN" altLang="en-US"/>
          </a:p>
        </p:txBody>
      </p:sp>
    </p:spTree>
    <p:extLst>
      <p:ext uri="{BB962C8B-B14F-4D97-AF65-F5344CB8AC3E}">
        <p14:creationId xmlns:p14="http://schemas.microsoft.com/office/powerpoint/2010/main" val="23919280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41</a:t>
            </a:fld>
            <a:endParaRPr lang="zh-CN" altLang="en-US"/>
          </a:p>
        </p:txBody>
      </p:sp>
    </p:spTree>
    <p:extLst>
      <p:ext uri="{BB962C8B-B14F-4D97-AF65-F5344CB8AC3E}">
        <p14:creationId xmlns:p14="http://schemas.microsoft.com/office/powerpoint/2010/main" val="3960728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a:t>
            </a:fld>
            <a:endParaRPr lang="zh-CN" altLang="en-US"/>
          </a:p>
        </p:txBody>
      </p:sp>
    </p:spTree>
    <p:extLst>
      <p:ext uri="{BB962C8B-B14F-4D97-AF65-F5344CB8AC3E}">
        <p14:creationId xmlns:p14="http://schemas.microsoft.com/office/powerpoint/2010/main" val="36914610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42</a:t>
            </a:fld>
            <a:endParaRPr lang="zh-CN" altLang="en-US"/>
          </a:p>
        </p:txBody>
      </p:sp>
    </p:spTree>
    <p:extLst>
      <p:ext uri="{BB962C8B-B14F-4D97-AF65-F5344CB8AC3E}">
        <p14:creationId xmlns:p14="http://schemas.microsoft.com/office/powerpoint/2010/main" val="478596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43</a:t>
            </a:fld>
            <a:endParaRPr lang="zh-CN" altLang="en-US"/>
          </a:p>
        </p:txBody>
      </p:sp>
    </p:spTree>
    <p:extLst>
      <p:ext uri="{BB962C8B-B14F-4D97-AF65-F5344CB8AC3E}">
        <p14:creationId xmlns:p14="http://schemas.microsoft.com/office/powerpoint/2010/main" val="21163962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44</a:t>
            </a:fld>
            <a:endParaRPr lang="zh-CN" altLang="en-US"/>
          </a:p>
        </p:txBody>
      </p:sp>
    </p:spTree>
    <p:extLst>
      <p:ext uri="{BB962C8B-B14F-4D97-AF65-F5344CB8AC3E}">
        <p14:creationId xmlns:p14="http://schemas.microsoft.com/office/powerpoint/2010/main" val="13641917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45</a:t>
            </a:fld>
            <a:endParaRPr lang="zh-CN" altLang="en-US"/>
          </a:p>
        </p:txBody>
      </p:sp>
    </p:spTree>
    <p:extLst>
      <p:ext uri="{BB962C8B-B14F-4D97-AF65-F5344CB8AC3E}">
        <p14:creationId xmlns:p14="http://schemas.microsoft.com/office/powerpoint/2010/main" val="1179322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46</a:t>
            </a:fld>
            <a:endParaRPr lang="zh-CN" altLang="en-US"/>
          </a:p>
        </p:txBody>
      </p:sp>
    </p:spTree>
    <p:extLst>
      <p:ext uri="{BB962C8B-B14F-4D97-AF65-F5344CB8AC3E}">
        <p14:creationId xmlns:p14="http://schemas.microsoft.com/office/powerpoint/2010/main" val="2443529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47</a:t>
            </a:fld>
            <a:endParaRPr lang="zh-CN" altLang="en-US"/>
          </a:p>
        </p:txBody>
      </p:sp>
    </p:spTree>
    <p:extLst>
      <p:ext uri="{BB962C8B-B14F-4D97-AF65-F5344CB8AC3E}">
        <p14:creationId xmlns:p14="http://schemas.microsoft.com/office/powerpoint/2010/main" val="288792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48</a:t>
            </a:fld>
            <a:endParaRPr lang="zh-CN" altLang="en-US"/>
          </a:p>
        </p:txBody>
      </p:sp>
    </p:spTree>
    <p:extLst>
      <p:ext uri="{BB962C8B-B14F-4D97-AF65-F5344CB8AC3E}">
        <p14:creationId xmlns:p14="http://schemas.microsoft.com/office/powerpoint/2010/main" val="381456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49</a:t>
            </a:fld>
            <a:endParaRPr lang="zh-CN" altLang="en-US"/>
          </a:p>
        </p:txBody>
      </p:sp>
    </p:spTree>
    <p:extLst>
      <p:ext uri="{BB962C8B-B14F-4D97-AF65-F5344CB8AC3E}">
        <p14:creationId xmlns:p14="http://schemas.microsoft.com/office/powerpoint/2010/main" val="331057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50</a:t>
            </a:fld>
            <a:endParaRPr lang="zh-CN" altLang="en-US"/>
          </a:p>
        </p:txBody>
      </p:sp>
    </p:spTree>
    <p:extLst>
      <p:ext uri="{BB962C8B-B14F-4D97-AF65-F5344CB8AC3E}">
        <p14:creationId xmlns:p14="http://schemas.microsoft.com/office/powerpoint/2010/main" val="9115524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51</a:t>
            </a:fld>
            <a:endParaRPr lang="zh-CN" altLang="en-US"/>
          </a:p>
        </p:txBody>
      </p:sp>
    </p:spTree>
    <p:extLst>
      <p:ext uri="{BB962C8B-B14F-4D97-AF65-F5344CB8AC3E}">
        <p14:creationId xmlns:p14="http://schemas.microsoft.com/office/powerpoint/2010/main" val="390901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a:t>
            </a:fld>
            <a:endParaRPr lang="zh-CN" altLang="en-US"/>
          </a:p>
        </p:txBody>
      </p:sp>
    </p:spTree>
    <p:extLst>
      <p:ext uri="{BB962C8B-B14F-4D97-AF65-F5344CB8AC3E}">
        <p14:creationId xmlns:p14="http://schemas.microsoft.com/office/powerpoint/2010/main" val="5052698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52</a:t>
            </a:fld>
            <a:endParaRPr lang="zh-CN" altLang="en-US"/>
          </a:p>
        </p:txBody>
      </p:sp>
    </p:spTree>
    <p:extLst>
      <p:ext uri="{BB962C8B-B14F-4D97-AF65-F5344CB8AC3E}">
        <p14:creationId xmlns:p14="http://schemas.microsoft.com/office/powerpoint/2010/main" val="37440088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53</a:t>
            </a:fld>
            <a:endParaRPr lang="zh-CN" altLang="en-US"/>
          </a:p>
        </p:txBody>
      </p:sp>
    </p:spTree>
    <p:extLst>
      <p:ext uri="{BB962C8B-B14F-4D97-AF65-F5344CB8AC3E}">
        <p14:creationId xmlns:p14="http://schemas.microsoft.com/office/powerpoint/2010/main" val="136862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54</a:t>
            </a:fld>
            <a:endParaRPr lang="zh-CN" altLang="en-US"/>
          </a:p>
        </p:txBody>
      </p:sp>
    </p:spTree>
    <p:extLst>
      <p:ext uri="{BB962C8B-B14F-4D97-AF65-F5344CB8AC3E}">
        <p14:creationId xmlns:p14="http://schemas.microsoft.com/office/powerpoint/2010/main" val="910819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55</a:t>
            </a:fld>
            <a:endParaRPr lang="zh-CN" altLang="en-US"/>
          </a:p>
        </p:txBody>
      </p:sp>
    </p:spTree>
    <p:extLst>
      <p:ext uri="{BB962C8B-B14F-4D97-AF65-F5344CB8AC3E}">
        <p14:creationId xmlns:p14="http://schemas.microsoft.com/office/powerpoint/2010/main" val="21609346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56</a:t>
            </a:fld>
            <a:endParaRPr lang="zh-CN" altLang="en-US"/>
          </a:p>
        </p:txBody>
      </p:sp>
    </p:spTree>
    <p:extLst>
      <p:ext uri="{BB962C8B-B14F-4D97-AF65-F5344CB8AC3E}">
        <p14:creationId xmlns:p14="http://schemas.microsoft.com/office/powerpoint/2010/main" val="2636658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57</a:t>
            </a:fld>
            <a:endParaRPr lang="zh-CN" altLang="en-US"/>
          </a:p>
        </p:txBody>
      </p:sp>
    </p:spTree>
    <p:extLst>
      <p:ext uri="{BB962C8B-B14F-4D97-AF65-F5344CB8AC3E}">
        <p14:creationId xmlns:p14="http://schemas.microsoft.com/office/powerpoint/2010/main" val="34325429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58</a:t>
            </a:fld>
            <a:endParaRPr lang="zh-CN" altLang="en-US"/>
          </a:p>
        </p:txBody>
      </p:sp>
    </p:spTree>
    <p:extLst>
      <p:ext uri="{BB962C8B-B14F-4D97-AF65-F5344CB8AC3E}">
        <p14:creationId xmlns:p14="http://schemas.microsoft.com/office/powerpoint/2010/main" val="2465378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59</a:t>
            </a:fld>
            <a:endParaRPr lang="zh-CN" altLang="en-US"/>
          </a:p>
        </p:txBody>
      </p:sp>
    </p:spTree>
    <p:extLst>
      <p:ext uri="{BB962C8B-B14F-4D97-AF65-F5344CB8AC3E}">
        <p14:creationId xmlns:p14="http://schemas.microsoft.com/office/powerpoint/2010/main" val="721988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60</a:t>
            </a:fld>
            <a:endParaRPr lang="zh-CN" altLang="en-US"/>
          </a:p>
        </p:txBody>
      </p:sp>
    </p:spTree>
    <p:extLst>
      <p:ext uri="{BB962C8B-B14F-4D97-AF65-F5344CB8AC3E}">
        <p14:creationId xmlns:p14="http://schemas.microsoft.com/office/powerpoint/2010/main" val="42440570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61</a:t>
            </a:fld>
            <a:endParaRPr lang="zh-CN" altLang="en-US"/>
          </a:p>
        </p:txBody>
      </p:sp>
    </p:spTree>
    <p:extLst>
      <p:ext uri="{BB962C8B-B14F-4D97-AF65-F5344CB8AC3E}">
        <p14:creationId xmlns:p14="http://schemas.microsoft.com/office/powerpoint/2010/main" val="3785480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8</a:t>
            </a:fld>
            <a:endParaRPr lang="zh-CN" altLang="en-US"/>
          </a:p>
        </p:txBody>
      </p:sp>
    </p:spTree>
    <p:extLst>
      <p:ext uri="{BB962C8B-B14F-4D97-AF65-F5344CB8AC3E}">
        <p14:creationId xmlns:p14="http://schemas.microsoft.com/office/powerpoint/2010/main" val="38829396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62</a:t>
            </a:fld>
            <a:endParaRPr lang="zh-CN" altLang="en-US"/>
          </a:p>
        </p:txBody>
      </p:sp>
    </p:spTree>
    <p:extLst>
      <p:ext uri="{BB962C8B-B14F-4D97-AF65-F5344CB8AC3E}">
        <p14:creationId xmlns:p14="http://schemas.microsoft.com/office/powerpoint/2010/main" val="6094398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63</a:t>
            </a:fld>
            <a:endParaRPr lang="zh-CN" altLang="en-US"/>
          </a:p>
        </p:txBody>
      </p:sp>
    </p:spTree>
    <p:extLst>
      <p:ext uri="{BB962C8B-B14F-4D97-AF65-F5344CB8AC3E}">
        <p14:creationId xmlns:p14="http://schemas.microsoft.com/office/powerpoint/2010/main" val="7404667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64</a:t>
            </a:fld>
            <a:endParaRPr lang="zh-CN" altLang="en-US"/>
          </a:p>
        </p:txBody>
      </p:sp>
    </p:spTree>
    <p:extLst>
      <p:ext uri="{BB962C8B-B14F-4D97-AF65-F5344CB8AC3E}">
        <p14:creationId xmlns:p14="http://schemas.microsoft.com/office/powerpoint/2010/main" val="20175944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65</a:t>
            </a:fld>
            <a:endParaRPr lang="zh-CN" altLang="en-US"/>
          </a:p>
        </p:txBody>
      </p:sp>
    </p:spTree>
    <p:extLst>
      <p:ext uri="{BB962C8B-B14F-4D97-AF65-F5344CB8AC3E}">
        <p14:creationId xmlns:p14="http://schemas.microsoft.com/office/powerpoint/2010/main" val="3051211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66</a:t>
            </a:fld>
            <a:endParaRPr lang="zh-CN" altLang="en-US"/>
          </a:p>
        </p:txBody>
      </p:sp>
    </p:spTree>
    <p:extLst>
      <p:ext uri="{BB962C8B-B14F-4D97-AF65-F5344CB8AC3E}">
        <p14:creationId xmlns:p14="http://schemas.microsoft.com/office/powerpoint/2010/main" val="29719858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67</a:t>
            </a:fld>
            <a:endParaRPr lang="zh-CN" altLang="en-US"/>
          </a:p>
        </p:txBody>
      </p:sp>
    </p:spTree>
    <p:extLst>
      <p:ext uri="{BB962C8B-B14F-4D97-AF65-F5344CB8AC3E}">
        <p14:creationId xmlns:p14="http://schemas.microsoft.com/office/powerpoint/2010/main" val="30972319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68</a:t>
            </a:fld>
            <a:endParaRPr lang="zh-CN" altLang="en-US"/>
          </a:p>
        </p:txBody>
      </p:sp>
    </p:spTree>
    <p:extLst>
      <p:ext uri="{BB962C8B-B14F-4D97-AF65-F5344CB8AC3E}">
        <p14:creationId xmlns:p14="http://schemas.microsoft.com/office/powerpoint/2010/main" val="40014771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69</a:t>
            </a:fld>
            <a:endParaRPr lang="zh-CN" altLang="en-US"/>
          </a:p>
        </p:txBody>
      </p:sp>
    </p:spTree>
    <p:extLst>
      <p:ext uri="{BB962C8B-B14F-4D97-AF65-F5344CB8AC3E}">
        <p14:creationId xmlns:p14="http://schemas.microsoft.com/office/powerpoint/2010/main" val="4429500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70</a:t>
            </a:fld>
            <a:endParaRPr lang="zh-CN" altLang="en-US"/>
          </a:p>
        </p:txBody>
      </p:sp>
    </p:spTree>
    <p:extLst>
      <p:ext uri="{BB962C8B-B14F-4D97-AF65-F5344CB8AC3E}">
        <p14:creationId xmlns:p14="http://schemas.microsoft.com/office/powerpoint/2010/main" val="1386041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71</a:t>
            </a:fld>
            <a:endParaRPr lang="zh-CN" altLang="en-US"/>
          </a:p>
        </p:txBody>
      </p:sp>
    </p:spTree>
    <p:extLst>
      <p:ext uri="{BB962C8B-B14F-4D97-AF65-F5344CB8AC3E}">
        <p14:creationId xmlns:p14="http://schemas.microsoft.com/office/powerpoint/2010/main" val="1169593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9</a:t>
            </a:fld>
            <a:endParaRPr lang="zh-CN" altLang="en-US"/>
          </a:p>
        </p:txBody>
      </p:sp>
    </p:spTree>
    <p:extLst>
      <p:ext uri="{BB962C8B-B14F-4D97-AF65-F5344CB8AC3E}">
        <p14:creationId xmlns:p14="http://schemas.microsoft.com/office/powerpoint/2010/main" val="2079931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72</a:t>
            </a:fld>
            <a:endParaRPr lang="zh-CN" altLang="en-US"/>
          </a:p>
        </p:txBody>
      </p:sp>
    </p:spTree>
    <p:extLst>
      <p:ext uri="{BB962C8B-B14F-4D97-AF65-F5344CB8AC3E}">
        <p14:creationId xmlns:p14="http://schemas.microsoft.com/office/powerpoint/2010/main" val="1269595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73</a:t>
            </a:fld>
            <a:endParaRPr lang="zh-CN" altLang="en-US"/>
          </a:p>
        </p:txBody>
      </p:sp>
    </p:spTree>
    <p:extLst>
      <p:ext uri="{BB962C8B-B14F-4D97-AF65-F5344CB8AC3E}">
        <p14:creationId xmlns:p14="http://schemas.microsoft.com/office/powerpoint/2010/main" val="31868447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74</a:t>
            </a:fld>
            <a:endParaRPr lang="zh-CN" altLang="en-US"/>
          </a:p>
        </p:txBody>
      </p:sp>
    </p:spTree>
    <p:extLst>
      <p:ext uri="{BB962C8B-B14F-4D97-AF65-F5344CB8AC3E}">
        <p14:creationId xmlns:p14="http://schemas.microsoft.com/office/powerpoint/2010/main" val="1024365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75</a:t>
            </a:fld>
            <a:endParaRPr lang="zh-CN" altLang="en-US"/>
          </a:p>
        </p:txBody>
      </p:sp>
    </p:spTree>
    <p:extLst>
      <p:ext uri="{BB962C8B-B14F-4D97-AF65-F5344CB8AC3E}">
        <p14:creationId xmlns:p14="http://schemas.microsoft.com/office/powerpoint/2010/main" val="29242253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76</a:t>
            </a:fld>
            <a:endParaRPr lang="zh-CN" altLang="en-US"/>
          </a:p>
        </p:txBody>
      </p:sp>
    </p:spTree>
    <p:extLst>
      <p:ext uri="{BB962C8B-B14F-4D97-AF65-F5344CB8AC3E}">
        <p14:creationId xmlns:p14="http://schemas.microsoft.com/office/powerpoint/2010/main" val="42654064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77</a:t>
            </a:fld>
            <a:endParaRPr lang="zh-CN" altLang="en-US"/>
          </a:p>
        </p:txBody>
      </p:sp>
    </p:spTree>
    <p:extLst>
      <p:ext uri="{BB962C8B-B14F-4D97-AF65-F5344CB8AC3E}">
        <p14:creationId xmlns:p14="http://schemas.microsoft.com/office/powerpoint/2010/main" val="2094244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78</a:t>
            </a:fld>
            <a:endParaRPr lang="zh-CN" altLang="en-US"/>
          </a:p>
        </p:txBody>
      </p:sp>
    </p:spTree>
    <p:extLst>
      <p:ext uri="{BB962C8B-B14F-4D97-AF65-F5344CB8AC3E}">
        <p14:creationId xmlns:p14="http://schemas.microsoft.com/office/powerpoint/2010/main" val="12153721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79</a:t>
            </a:fld>
            <a:endParaRPr lang="zh-CN" altLang="en-US"/>
          </a:p>
        </p:txBody>
      </p:sp>
    </p:spTree>
    <p:extLst>
      <p:ext uri="{BB962C8B-B14F-4D97-AF65-F5344CB8AC3E}">
        <p14:creationId xmlns:p14="http://schemas.microsoft.com/office/powerpoint/2010/main" val="37917309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微软雅黑 Light" panose="020B0502040204020203" charset="-122"/>
              </a:rPr>
              <a:t>申威</a:t>
            </a:r>
            <a:r>
              <a:rPr lang="en-US" altLang="zh-CN" sz="1200" dirty="0">
                <a:latin typeface="Times New Roman" panose="02020603050405020304" pitchFamily="18" charset="0"/>
                <a:ea typeface="微软雅黑 Light" panose="020B0502040204020203" charset="-122"/>
              </a:rPr>
              <a:t>26010</a:t>
            </a:r>
            <a:r>
              <a:rPr lang="zh-CN" altLang="en-US" sz="1200" dirty="0">
                <a:latin typeface="Times New Roman" panose="02020603050405020304" pitchFamily="18" charset="0"/>
                <a:ea typeface="微软雅黑 Light" panose="020B0502040204020203" charset="-122"/>
              </a:rPr>
              <a:t>异构众核处理器架构详见图</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80</a:t>
            </a:fld>
            <a:endParaRPr lang="zh-CN" altLang="en-US"/>
          </a:p>
        </p:txBody>
      </p:sp>
    </p:spTree>
    <p:extLst>
      <p:ext uri="{BB962C8B-B14F-4D97-AF65-F5344CB8AC3E}">
        <p14:creationId xmlns:p14="http://schemas.microsoft.com/office/powerpoint/2010/main" val="26772127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81</a:t>
            </a:fld>
            <a:endParaRPr lang="zh-CN" altLang="en-US"/>
          </a:p>
        </p:txBody>
      </p:sp>
    </p:spTree>
    <p:extLst>
      <p:ext uri="{BB962C8B-B14F-4D97-AF65-F5344CB8AC3E}">
        <p14:creationId xmlns:p14="http://schemas.microsoft.com/office/powerpoint/2010/main" val="975414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10</a:t>
            </a:fld>
            <a:endParaRPr lang="zh-CN" altLang="en-US"/>
          </a:p>
        </p:txBody>
      </p:sp>
    </p:spTree>
    <p:extLst>
      <p:ext uri="{BB962C8B-B14F-4D97-AF65-F5344CB8AC3E}">
        <p14:creationId xmlns:p14="http://schemas.microsoft.com/office/powerpoint/2010/main" val="31754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11</a:t>
            </a:fld>
            <a:endParaRPr lang="zh-CN" altLang="en-US"/>
          </a:p>
        </p:txBody>
      </p:sp>
    </p:spTree>
    <p:extLst>
      <p:ext uri="{BB962C8B-B14F-4D97-AF65-F5344CB8AC3E}">
        <p14:creationId xmlns:p14="http://schemas.microsoft.com/office/powerpoint/2010/main" val="64544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838200" y="6356350"/>
            <a:ext cx="2743200" cy="365125"/>
          </a:xfrm>
        </p:spPr>
        <p:txBody>
          <a:bodyPr/>
          <a:lstStyle>
            <a:lvl1pPr>
              <a:defRPr/>
            </a:lvl1pPr>
          </a:lstStyle>
          <a:p>
            <a:pPr>
              <a:defRPr/>
            </a:pPr>
            <a:fld id="{10E1912B-8292-4CB1-AF5F-1A7B7AA84E35}" type="datetimeFigureOut">
              <a:rPr lang="zh-CN" altLang="en-US"/>
              <a:t>2024/9/14</a:t>
            </a:fld>
            <a:endParaRPr lang="zh-CN" altLang="en-US"/>
          </a:p>
        </p:txBody>
      </p:sp>
      <p:sp>
        <p:nvSpPr>
          <p:cNvPr id="3" name="页脚占位符 4"/>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10600" y="6356350"/>
            <a:ext cx="2743200" cy="365125"/>
          </a:xfrm>
        </p:spPr>
        <p:txBody>
          <a:bodyPr/>
          <a:lstStyle>
            <a:lvl1pPr>
              <a:defRPr/>
            </a:lvl1pPr>
          </a:lstStyle>
          <a:p>
            <a:pPr>
              <a:defRPr/>
            </a:pPr>
            <a:fld id="{846C707F-32A8-42C3-A709-9F8EBA6AEBB3}" type="slidenum">
              <a:rPr lang="zh-CN" altLang="en-US"/>
              <a:t>‹#›</a:t>
            </a:fld>
            <a:endParaRPr lang="zh-CN" altLang="en-US"/>
          </a:p>
        </p:txBody>
      </p:sp>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D73C2-88F6-42A8-8D50-BF2CCDFC0209}" type="slidenum">
              <a:rPr lang="zh-CN" altLang="en-US" smtClean="0"/>
              <a:t>‹#›</a:t>
            </a:fld>
            <a:endParaRPr lang="zh-CN" altLang="en-US"/>
          </a:p>
        </p:txBody>
      </p:sp>
      <p:sp>
        <p:nvSpPr>
          <p:cNvPr id="7" name="文本框 6">
            <a:extLst>
              <a:ext uri="{FF2B5EF4-FFF2-40B4-BE49-F238E27FC236}">
                <a16:creationId xmlns:a16="http://schemas.microsoft.com/office/drawing/2014/main" id="{331A16CA-EB6A-EB00-D3BF-BD9294C6FB38}"/>
              </a:ext>
            </a:extLst>
          </p:cNvPr>
          <p:cNvSpPr txBox="1"/>
          <p:nvPr userDrawn="1"/>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48D6D90C-A583-003B-3B94-F1940819BEB2}"/>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9" name="流程图: 接点 8">
            <a:extLst>
              <a:ext uri="{FF2B5EF4-FFF2-40B4-BE49-F238E27FC236}">
                <a16:creationId xmlns:a16="http://schemas.microsoft.com/office/drawing/2014/main" id="{D810EF51-8F84-E808-0223-19638339ACDE}"/>
              </a:ext>
            </a:extLst>
          </p:cNvPr>
          <p:cNvSpPr/>
          <p:nvPr userDrawn="1"/>
        </p:nvSpPr>
        <p:spPr>
          <a:xfrm>
            <a:off x="351887" y="508696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D7A0D5D-11D4-ACA0-78B7-C1484D0BE704}"/>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1093A24E-8A17-FBBA-A3E9-5E6A197BBA31}"/>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05DCD7F-8657-ED35-4584-4DCA97EB4057}"/>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E6BA7BBC-60F3-B10E-2539-0E9198600843}"/>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A7F3FF1-5604-D9F6-0E23-A98C984E7A1A}"/>
              </a:ext>
            </a:extLst>
          </p:cNvPr>
          <p:cNvSpPr txBox="1"/>
          <p:nvPr userDrawn="1"/>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D9A8AE51-7625-E4BE-77E0-3AC769E58FFD}"/>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4" name="流程图: 接点 3">
            <a:extLst>
              <a:ext uri="{FF2B5EF4-FFF2-40B4-BE49-F238E27FC236}">
                <a16:creationId xmlns:a16="http://schemas.microsoft.com/office/drawing/2014/main" id="{8CB96254-E476-200D-9EB6-2D9835526561}"/>
              </a:ext>
            </a:extLst>
          </p:cNvPr>
          <p:cNvSpPr/>
          <p:nvPr userDrawn="1"/>
        </p:nvSpPr>
        <p:spPr>
          <a:xfrm>
            <a:off x="351887" y="508696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B7F9661-B81E-FE88-8303-A3A14661EF8F}"/>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E5A5C585-F188-7967-3B52-47FCC9CCBBE0}"/>
              </a:ext>
            </a:extLst>
          </p:cNvPr>
          <p:cNvSpPr/>
          <p:nvPr userDrawn="1"/>
        </p:nvSpPr>
        <p:spPr>
          <a:xfrm>
            <a:off x="9005494" y="5697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ACCDD1F-D3BA-E499-3AEE-95AC009307A7}"/>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4E48298F-8284-09DB-428D-854683084885}"/>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0.vsdx"/><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Drawing15.vsdx"/><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Drawing16.vsdx"/><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Visio_Drawing17.vsdx"/><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18.vsdx"/><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Visio_Drawing19.vsdx"/><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37.xml.rels><?xml version="1.0" encoding="UTF-8" standalone="yes"?>
<Relationships xmlns="http://schemas.openxmlformats.org/package/2006/relationships"><Relationship Id="rId3" Type="http://schemas.openxmlformats.org/officeDocument/2006/relationships/package" Target="../embeddings/Microsoft_Visio_Drawing20.vsdx"/><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Visio_Drawing21.vsdx"/><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Visio_Drawing22.vsdx"/><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23.vsdx"/><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0.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package" Target="../embeddings/Microsoft_Visio_Drawing24.vsdx"/><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21.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Visio_Drawing25.vsdx"/><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23.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Visio_Drawing26.vsdx"/><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package" Target="../embeddings/Microsoft_Visio_Drawing27.vsdx"/><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25.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package" Target="../embeddings/Microsoft_Visio_Drawing28.vsdx"/><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26.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package" Target="../embeddings/Microsoft_Visio_Drawing29.vsdx"/><Relationship Id="rId2" Type="http://schemas.openxmlformats.org/officeDocument/2006/relationships/notesSlide" Target="../notesSlides/notesSlide76.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3" Type="http://schemas.openxmlformats.org/officeDocument/2006/relationships/package" Target="../embeddings/Microsoft_Visio_Drawing30.vsdx"/><Relationship Id="rId2" Type="http://schemas.openxmlformats.org/officeDocument/2006/relationships/notesSlide" Target="../notesSlides/notesSlide78.xml"/><Relationship Id="rId1" Type="http://schemas.openxmlformats.org/officeDocument/2006/relationships/slideLayout" Target="../slideLayouts/slideLayout12.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背景音乐 - 学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322224" y="-977890"/>
            <a:ext cx="731520" cy="731520"/>
          </a:xfrm>
          <a:prstGeom prst="rect">
            <a:avLst/>
          </a:prstGeom>
        </p:spPr>
      </p:pic>
      <p:sp>
        <p:nvSpPr>
          <p:cNvPr id="22" name="Rectangle 33"/>
          <p:cNvSpPr/>
          <p:nvPr/>
        </p:nvSpPr>
        <p:spPr>
          <a:xfrm>
            <a:off x="0" y="1"/>
            <a:ext cx="12207240" cy="3688229"/>
          </a:xfrm>
          <a:prstGeom prst="rect">
            <a:avLst/>
          </a:prstGeom>
          <a:solidFill>
            <a:schemeClr val="accent1">
              <a:lumMod val="75000"/>
            </a:schemeClr>
          </a:solidFill>
          <a:ln w="12700">
            <a:noFill/>
            <a:bevel/>
          </a:ln>
        </p:spPr>
        <p:txBody>
          <a:bodyPr anchor="ctr"/>
          <a:lstStyle/>
          <a:p>
            <a:pPr algn="ctr" defTabSz="1097280"/>
            <a:endParaRPr lang="en-US" sz="2160" dirty="0">
              <a:solidFill>
                <a:prstClr val="white"/>
              </a:solidFill>
              <a:latin typeface="宋体" panose="02010600030101010101" pitchFamily="2" charset="-122"/>
            </a:endParaRPr>
          </a:p>
        </p:txBody>
      </p:sp>
      <p:sp>
        <p:nvSpPr>
          <p:cNvPr id="6" name="文本框 6"/>
          <p:cNvSpPr>
            <a:spLocks noChangeArrowheads="1"/>
          </p:cNvSpPr>
          <p:nvPr/>
        </p:nvSpPr>
        <p:spPr bwMode="auto">
          <a:xfrm>
            <a:off x="1836420" y="1589405"/>
            <a:ext cx="8519160"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algn="ctr" defTabSz="1097280"/>
            <a:r>
              <a:rPr lang="zh-CN" altLang="en-US" sz="54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程序性能优化理论与方法</a:t>
            </a:r>
          </a:p>
        </p:txBody>
      </p:sp>
      <p:sp>
        <p:nvSpPr>
          <p:cNvPr id="29" name="TextBox 28"/>
          <p:cNvSpPr txBox="1"/>
          <p:nvPr/>
        </p:nvSpPr>
        <p:spPr>
          <a:xfrm>
            <a:off x="4436190" y="4858729"/>
            <a:ext cx="3106420" cy="583565"/>
          </a:xfrm>
          <a:prstGeom prst="rect">
            <a:avLst/>
          </a:prstGeom>
          <a:noFill/>
        </p:spPr>
        <p:txBody>
          <a:bodyPr wrap="none" rtlCol="0">
            <a:spAutoFit/>
          </a:bodyPr>
          <a:lstStyle/>
          <a:p>
            <a:pPr algn="r" defTabSz="1097280"/>
            <a:r>
              <a:rPr lang="zh-CN" altLang="en-US" sz="3200" spc="360" dirty="0">
                <a:solidFill>
                  <a:srgbClr val="013B6D"/>
                </a:solidFill>
                <a:latin typeface="微软雅黑" panose="020B0503020204020204" pitchFamily="34" charset="-122"/>
                <a:ea typeface="微软雅黑" panose="020B0503020204020204" pitchFamily="34" charset="-122"/>
              </a:rPr>
              <a:t>韩林  高伟  著</a:t>
            </a:r>
          </a:p>
        </p:txBody>
      </p:sp>
      <p:sp>
        <p:nvSpPr>
          <p:cNvPr id="2" name="文本框 1">
            <a:extLst>
              <a:ext uri="{FF2B5EF4-FFF2-40B4-BE49-F238E27FC236}">
                <a16:creationId xmlns:a16="http://schemas.microsoft.com/office/drawing/2014/main" id="{F990A088-9EDF-C6B0-2DCC-BF7B0E938A4C}"/>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2611AFD7-218E-15D4-36AD-C86A9D99AB2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4" name="流程图: 接点 3">
            <a:extLst>
              <a:ext uri="{FF2B5EF4-FFF2-40B4-BE49-F238E27FC236}">
                <a16:creationId xmlns:a16="http://schemas.microsoft.com/office/drawing/2014/main" id="{22FF94FA-98D7-8292-2F24-44C2C2638CCA}"/>
              </a:ext>
            </a:extLst>
          </p:cNvPr>
          <p:cNvSpPr/>
          <p:nvPr/>
        </p:nvSpPr>
        <p:spPr>
          <a:xfrm>
            <a:off x="351887" y="508696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E80C938-7E0D-8ABF-A7BC-A78CBE319E1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FC08ACCD-3C83-882B-494F-D9DA07ED8D1A}"/>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FA9A90DD-A13A-024E-34AE-A23E78AF40AD}"/>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9" name="文本框 8">
            <a:extLst>
              <a:ext uri="{FF2B5EF4-FFF2-40B4-BE49-F238E27FC236}">
                <a16:creationId xmlns:a16="http://schemas.microsoft.com/office/drawing/2014/main" id="{040050B3-75AE-18DC-0E6A-0E107182679C}"/>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9"/>
                                        </p:tgtEl>
                                        <p:attrNameLst>
                                          <p:attrName>ppt_y</p:attrName>
                                        </p:attrNameLst>
                                      </p:cBhvr>
                                      <p:tavLst>
                                        <p:tav tm="0">
                                          <p:val>
                                            <p:strVal val="#ppt_y"/>
                                          </p:val>
                                        </p:tav>
                                        <p:tav tm="100000">
                                          <p:val>
                                            <p:strVal val="#ppt_y"/>
                                          </p:val>
                                        </p:tav>
                                      </p:tavLst>
                                    </p:anim>
                                    <p:anim calcmode="lin" valueType="num">
                                      <p:cBhvr>
                                        <p:cTn id="1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40" showWhenStopped="0">
                <p:cTn id="22" fill="remove" display="0">
                  <p:stCondLst>
                    <p:cond delay="indefinite"/>
                  </p:stCondLst>
                  <p:endCondLst>
                    <p:cond evt="onStopAudio" delay="0">
                      <p:tgtEl>
                        <p:sldTgt/>
                      </p:tgtEl>
                    </p:cond>
                  </p:endCondLst>
                </p:cTn>
                <p:tgtEl>
                  <p:spTgt spid="30"/>
                </p:tgtEl>
              </p:cMediaNode>
            </p:audio>
          </p:childTnLst>
        </p:cTn>
      </p:par>
    </p:tnLst>
    <p:bldLst>
      <p:bldP spid="22" grpId="0" bldLvl="0" animBg="1"/>
      <p:bldP spid="6"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090714"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1176888"/>
            <a:ext cx="11125744" cy="298889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并行能够通过单条向量指令对内存中的多个连续数据进行并行运算，因此可以使用</a:t>
            </a: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并行对</a:t>
            </a:r>
            <a:r>
              <a:rPr lang="en-US" altLang="zh-CN" sz="2000" dirty="0" err="1">
                <a:latin typeface="Times New Roman" panose="02020603050405020304" pitchFamily="18" charset="0"/>
                <a:ea typeface="微软雅黑 Light" panose="020B0502040204020203" charset="-122"/>
              </a:rPr>
              <a:t>MPI+OpenMP</a:t>
            </a:r>
            <a:r>
              <a:rPr lang="zh-CN" altLang="en-US" sz="2000" dirty="0">
                <a:latin typeface="Times New Roman" panose="02020603050405020304" pitchFamily="18" charset="0"/>
                <a:ea typeface="微软雅黑 Light" panose="020B0502040204020203" charset="-122"/>
              </a:rPr>
              <a:t>混合编程实现的棋盘式分解矩阵乘进一步的优化，从更小的粒度即数据级并行层次上去考虑程序优化。</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对基于</a:t>
            </a:r>
            <a:r>
              <a:rPr lang="en-US" altLang="zh-CN" sz="2000" dirty="0" err="1">
                <a:latin typeface="Times New Roman" panose="02020603050405020304" pitchFamily="18" charset="0"/>
                <a:ea typeface="微软雅黑 Light" panose="020B0502040204020203" charset="-122"/>
              </a:rPr>
              <a:t>MPI+OpenMP</a:t>
            </a:r>
            <a:r>
              <a:rPr lang="zh-CN" altLang="en-US" sz="2000" dirty="0">
                <a:latin typeface="Times New Roman" panose="02020603050405020304" pitchFamily="18" charset="0"/>
                <a:ea typeface="微软雅黑 Light" panose="020B0502040204020203" charset="-122"/>
              </a:rPr>
              <a:t>混合代码的矩阵乘法使用</a:t>
            </a: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指令进行向量化以进一步优化。</a:t>
            </a:r>
            <a:r>
              <a:rPr lang="en-US" altLang="zh-CN" sz="2000" dirty="0">
                <a:latin typeface="Times New Roman" panose="02020603050405020304" pitchFamily="18" charset="0"/>
                <a:ea typeface="微软雅黑 Light" panose="020B0502040204020203" charset="-122"/>
              </a:rPr>
              <a:t>Hygon C86</a:t>
            </a:r>
            <a:r>
              <a:rPr lang="zh-CN" altLang="en-US" sz="2000" dirty="0">
                <a:latin typeface="Times New Roman" panose="02020603050405020304" pitchFamily="18" charset="0"/>
                <a:ea typeface="微软雅黑 Light" panose="020B0502040204020203" charset="-122"/>
              </a:rPr>
              <a:t>处理器同样采用</a:t>
            </a:r>
            <a:r>
              <a:rPr lang="en-US" altLang="zh-CN" sz="2000" dirty="0">
                <a:latin typeface="Times New Roman" panose="02020603050405020304" pitchFamily="18" charset="0"/>
                <a:ea typeface="微软雅黑 Light" panose="020B0502040204020203" charset="-122"/>
              </a:rPr>
              <a:t>X86</a:t>
            </a:r>
            <a:r>
              <a:rPr lang="zh-CN" altLang="en-US" sz="2000" dirty="0">
                <a:latin typeface="Times New Roman" panose="02020603050405020304" pitchFamily="18" charset="0"/>
                <a:ea typeface="微软雅黑 Light" panose="020B0502040204020203" charset="-122"/>
              </a:rPr>
              <a:t>架构，其指令集与</a:t>
            </a:r>
            <a:r>
              <a:rPr lang="en-US" altLang="zh-CN" sz="2000" dirty="0">
                <a:latin typeface="Times New Roman" panose="02020603050405020304" pitchFamily="18" charset="0"/>
                <a:ea typeface="微软雅黑 Light" panose="020B0502040204020203" charset="-122"/>
              </a:rPr>
              <a:t>intel</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AVX</a:t>
            </a:r>
            <a:r>
              <a:rPr lang="zh-CN" altLang="en-US" sz="2000" dirty="0">
                <a:latin typeface="Times New Roman" panose="02020603050405020304" pitchFamily="18" charset="0"/>
                <a:ea typeface="微软雅黑 Light" panose="020B0502040204020203" charset="-122"/>
              </a:rPr>
              <a:t>指令集相同，使用</a:t>
            </a: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指令对矩阵乘法进行向量化重写，该指令集支持</a:t>
            </a:r>
            <a:r>
              <a:rPr lang="en-US" altLang="zh-CN" sz="2000" dirty="0">
                <a:latin typeface="Times New Roman" panose="02020603050405020304" pitchFamily="18" charset="0"/>
                <a:ea typeface="微软雅黑 Light" panose="020B0502040204020203" charset="-122"/>
              </a:rPr>
              <a:t>256</a:t>
            </a:r>
            <a:r>
              <a:rPr lang="zh-CN" altLang="en-US" sz="2000" dirty="0">
                <a:latin typeface="Times New Roman" panose="02020603050405020304" pitchFamily="18" charset="0"/>
                <a:ea typeface="微软雅黑 Light" panose="020B0502040204020203" charset="-122"/>
              </a:rPr>
              <a:t>位数据的向量运算。</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945511" y="235105"/>
            <a:ext cx="406295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MPI+OpenMP+SIMD</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7959513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090714"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945648"/>
            <a:ext cx="11125744"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如下图所示，在一个多核处理器内，每个核心都使用了超线程技术，能够将一个处理器虚拟为两个逻辑处理器从而做到</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个线程并行计算，核内线程可以使用向量单元进行向量化计算。</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832387" y="235105"/>
            <a:ext cx="406295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MPI+OpenMP+SIMD</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6" name="对象 5">
            <a:extLst>
              <a:ext uri="{FF2B5EF4-FFF2-40B4-BE49-F238E27FC236}">
                <a16:creationId xmlns:a16="http://schemas.microsoft.com/office/drawing/2014/main" id="{4DC9B103-920C-9417-95A9-0EC55DEDFE24}"/>
              </a:ext>
            </a:extLst>
          </p:cNvPr>
          <p:cNvGraphicFramePr>
            <a:graphicFrameLocks noChangeAspect="1"/>
          </p:cNvGraphicFramePr>
          <p:nvPr>
            <p:extLst>
              <p:ext uri="{D42A27DB-BD31-4B8C-83A1-F6EECF244321}">
                <p14:modId xmlns:p14="http://schemas.microsoft.com/office/powerpoint/2010/main" val="3123249412"/>
              </p:ext>
            </p:extLst>
          </p:nvPr>
        </p:nvGraphicFramePr>
        <p:xfrm>
          <a:off x="137795" y="2112950"/>
          <a:ext cx="11890359" cy="4279192"/>
        </p:xfrm>
        <a:graphic>
          <a:graphicData uri="http://schemas.openxmlformats.org/presentationml/2006/ole">
            <mc:AlternateContent xmlns:mc="http://schemas.openxmlformats.org/markup-compatibility/2006">
              <mc:Choice xmlns:v="urn:schemas-microsoft-com:vml" Requires="v">
                <p:oleObj name="Visio" r:id="rId3" imgW="6648546" imgH="2390638" progId="Visio.Drawing.15">
                  <p:embed/>
                </p:oleObj>
              </mc:Choice>
              <mc:Fallback>
                <p:oleObj name="Visio" r:id="rId3" imgW="6648546" imgH="2390638" progId="Visio.Drawing.15">
                  <p:embed/>
                  <p:pic>
                    <p:nvPicPr>
                      <p:cNvPr id="6" name="对象 5">
                        <a:extLst>
                          <a:ext uri="{FF2B5EF4-FFF2-40B4-BE49-F238E27FC236}">
                            <a16:creationId xmlns:a16="http://schemas.microsoft.com/office/drawing/2014/main" id="{4DC9B103-920C-9417-95A9-0EC55DEDFE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95" y="2112950"/>
                        <a:ext cx="11890359" cy="4279192"/>
                      </a:xfrm>
                      <a:prstGeom prst="rect">
                        <a:avLst/>
                      </a:prstGeom>
                      <a:noFill/>
                    </p:spPr>
                  </p:pic>
                </p:oleObj>
              </mc:Fallback>
            </mc:AlternateContent>
          </a:graphicData>
        </a:graphic>
      </p:graphicFrame>
    </p:spTree>
    <p:extLst>
      <p:ext uri="{BB962C8B-B14F-4D97-AF65-F5344CB8AC3E}">
        <p14:creationId xmlns:p14="http://schemas.microsoft.com/office/powerpoint/2010/main" val="38234021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090714"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714816"/>
            <a:ext cx="11125744"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对矩阵乘法进行向量化的过程如下图所示，首先需要定义</a:t>
            </a:r>
            <a:r>
              <a:rPr lang="en-US" altLang="zh-CN" sz="2000" dirty="0">
                <a:latin typeface="Times New Roman" panose="02020603050405020304" pitchFamily="18" charset="0"/>
                <a:ea typeface="微软雅黑 Light" panose="020B0502040204020203" charset="-122"/>
              </a:rPr>
              <a:t>v1</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v2</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v3</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v4</a:t>
            </a:r>
            <a:r>
              <a:rPr lang="zh-CN" altLang="en-US" sz="2000" dirty="0">
                <a:latin typeface="Times New Roman" panose="02020603050405020304" pitchFamily="18" charset="0"/>
                <a:ea typeface="微软雅黑 Light" panose="020B0502040204020203" charset="-122"/>
              </a:rPr>
              <a:t>四个数据类型为</a:t>
            </a:r>
            <a:r>
              <a:rPr lang="en-US" altLang="zh-CN" sz="2000" dirty="0">
                <a:latin typeface="Times New Roman" panose="02020603050405020304" pitchFamily="18" charset="0"/>
                <a:ea typeface="微软雅黑 Light" panose="020B0502040204020203" charset="-122"/>
              </a:rPr>
              <a:t>_m256</a:t>
            </a:r>
            <a:r>
              <a:rPr lang="zh-CN" altLang="en-US" sz="2000" dirty="0">
                <a:latin typeface="Times New Roman" panose="02020603050405020304" pitchFamily="18" charset="0"/>
                <a:ea typeface="微软雅黑 Light" panose="020B0502040204020203" charset="-122"/>
              </a:rPr>
              <a:t>的单精度浮点寄存器变量，存储大小为</a:t>
            </a:r>
            <a:r>
              <a:rPr lang="en-US" altLang="zh-CN" sz="2000" dirty="0">
                <a:latin typeface="Times New Roman" panose="02020603050405020304" pitchFamily="18" charset="0"/>
                <a:ea typeface="微软雅黑 Light" panose="020B0502040204020203" charset="-122"/>
              </a:rPr>
              <a:t>256</a:t>
            </a:r>
            <a:r>
              <a:rPr lang="zh-CN" altLang="en-US" sz="2000" dirty="0">
                <a:latin typeface="Times New Roman" panose="02020603050405020304" pitchFamily="18" charset="0"/>
                <a:ea typeface="微软雅黑 Light" panose="020B0502040204020203" charset="-122"/>
              </a:rPr>
              <a:t>位即</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32</a:t>
            </a:r>
            <a:r>
              <a:rPr lang="zh-CN" altLang="en-US" sz="2000" dirty="0">
                <a:latin typeface="Times New Roman" panose="02020603050405020304" pitchFamily="18" charset="0"/>
                <a:ea typeface="微软雅黑 Light" panose="020B0502040204020203" charset="-122"/>
              </a:rPr>
              <a:t>位的单精度浮点数据，四个变量分别用于存储每次读取数组</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的数据以及临时计算结果。</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832387" y="235105"/>
            <a:ext cx="406295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MPI+OpenMP+SIMD</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9" name="对象 8">
            <a:extLst>
              <a:ext uri="{FF2B5EF4-FFF2-40B4-BE49-F238E27FC236}">
                <a16:creationId xmlns:a16="http://schemas.microsoft.com/office/drawing/2014/main" id="{6CBDACC8-1A85-B7D4-36FC-052900B5FD2A}"/>
              </a:ext>
            </a:extLst>
          </p:cNvPr>
          <p:cNvGraphicFramePr>
            <a:graphicFrameLocks noChangeAspect="1"/>
          </p:cNvGraphicFramePr>
          <p:nvPr>
            <p:extLst>
              <p:ext uri="{D42A27DB-BD31-4B8C-83A1-F6EECF244321}">
                <p14:modId xmlns:p14="http://schemas.microsoft.com/office/powerpoint/2010/main" val="135146973"/>
              </p:ext>
            </p:extLst>
          </p:nvPr>
        </p:nvGraphicFramePr>
        <p:xfrm>
          <a:off x="2369977" y="2126123"/>
          <a:ext cx="8235177" cy="4333520"/>
        </p:xfrm>
        <a:graphic>
          <a:graphicData uri="http://schemas.openxmlformats.org/presentationml/2006/ole">
            <mc:AlternateContent xmlns:mc="http://schemas.openxmlformats.org/markup-compatibility/2006">
              <mc:Choice xmlns:v="urn:schemas-microsoft-com:vml" Requires="v">
                <p:oleObj name="Visio" r:id="rId3" imgW="8305577" imgH="4352921" progId="Visio.Drawing.15">
                  <p:embed/>
                </p:oleObj>
              </mc:Choice>
              <mc:Fallback>
                <p:oleObj name="Visio" r:id="rId3" imgW="8305577" imgH="435292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977" y="2126123"/>
                        <a:ext cx="8235177" cy="4333520"/>
                      </a:xfrm>
                      <a:prstGeom prst="rect">
                        <a:avLst/>
                      </a:prstGeom>
                      <a:noFill/>
                    </p:spPr>
                  </p:pic>
                </p:oleObj>
              </mc:Fallback>
            </mc:AlternateContent>
          </a:graphicData>
        </a:graphic>
      </p:graphicFrame>
    </p:spTree>
    <p:extLst>
      <p:ext uri="{BB962C8B-B14F-4D97-AF65-F5344CB8AC3E}">
        <p14:creationId xmlns:p14="http://schemas.microsoft.com/office/powerpoint/2010/main" val="5092038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090714"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889355"/>
            <a:ext cx="11125744"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在每次进行</a:t>
            </a:r>
            <a:r>
              <a:rPr lang="en-US" altLang="zh-CN" sz="2000" dirty="0">
                <a:latin typeface="Times New Roman" panose="02020603050405020304" pitchFamily="18" charset="0"/>
                <a:ea typeface="微软雅黑 Light" panose="020B0502040204020203" charset="-122"/>
              </a:rPr>
              <a:t>j</a:t>
            </a:r>
            <a:r>
              <a:rPr lang="zh-CN" altLang="en-US" sz="2000" dirty="0">
                <a:latin typeface="Times New Roman" panose="02020603050405020304" pitchFamily="18" charset="0"/>
                <a:ea typeface="微软雅黑 Light" panose="020B0502040204020203" charset="-122"/>
              </a:rPr>
              <a:t>层循环计算时需要完成第</a:t>
            </a:r>
            <a:r>
              <a:rPr lang="en-US" altLang="zh-CN" sz="2000" dirty="0" err="1">
                <a:latin typeface="Times New Roman" panose="02020603050405020304" pitchFamily="18" charset="0"/>
                <a:ea typeface="微软雅黑 Light" panose="020B0502040204020203" charset="-122"/>
              </a:rPr>
              <a:t>i</a:t>
            </a:r>
            <a:r>
              <a:rPr lang="zh-CN" altLang="en-US" sz="2000" dirty="0">
                <a:latin typeface="Times New Roman" panose="02020603050405020304" pitchFamily="18" charset="0"/>
                <a:ea typeface="微软雅黑 Light" panose="020B0502040204020203" charset="-122"/>
              </a:rPr>
              <a:t>行的计算任务，将最内层循环</a:t>
            </a:r>
            <a:r>
              <a:rPr lang="en-US" altLang="zh-CN" sz="2000" dirty="0">
                <a:latin typeface="Times New Roman" panose="02020603050405020304" pitchFamily="18" charset="0"/>
                <a:ea typeface="微软雅黑 Light" panose="020B0502040204020203" charset="-122"/>
              </a:rPr>
              <a:t>k</a:t>
            </a:r>
            <a:r>
              <a:rPr lang="zh-CN" altLang="en-US" sz="2000" dirty="0">
                <a:latin typeface="Times New Roman" panose="02020603050405020304" pitchFamily="18" charset="0"/>
                <a:ea typeface="微软雅黑 Light" panose="020B0502040204020203" charset="-122"/>
              </a:rPr>
              <a:t>设置循环步长为</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来保证向量一次读入</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个数据。</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832387" y="235105"/>
            <a:ext cx="406295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MPI+OpenMP+SIMD</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9" name="对象 8">
            <a:extLst>
              <a:ext uri="{FF2B5EF4-FFF2-40B4-BE49-F238E27FC236}">
                <a16:creationId xmlns:a16="http://schemas.microsoft.com/office/drawing/2014/main" id="{6CBDACC8-1A85-B7D4-36FC-052900B5FD2A}"/>
              </a:ext>
            </a:extLst>
          </p:cNvPr>
          <p:cNvGraphicFramePr>
            <a:graphicFrameLocks noChangeAspect="1"/>
          </p:cNvGraphicFramePr>
          <p:nvPr>
            <p:extLst>
              <p:ext uri="{D42A27DB-BD31-4B8C-83A1-F6EECF244321}">
                <p14:modId xmlns:p14="http://schemas.microsoft.com/office/powerpoint/2010/main" val="496022500"/>
              </p:ext>
            </p:extLst>
          </p:nvPr>
        </p:nvGraphicFramePr>
        <p:xfrm>
          <a:off x="2585854" y="2044639"/>
          <a:ext cx="8235177" cy="4333520"/>
        </p:xfrm>
        <a:graphic>
          <a:graphicData uri="http://schemas.openxmlformats.org/presentationml/2006/ole">
            <mc:AlternateContent xmlns:mc="http://schemas.openxmlformats.org/markup-compatibility/2006">
              <mc:Choice xmlns:v="urn:schemas-microsoft-com:vml" Requires="v">
                <p:oleObj name="Visio" r:id="rId3" imgW="8305577" imgH="4352921" progId="Visio.Drawing.15">
                  <p:embed/>
                </p:oleObj>
              </mc:Choice>
              <mc:Fallback>
                <p:oleObj name="Visio" r:id="rId3" imgW="8305577" imgH="4352921" progId="Visio.Drawing.15">
                  <p:embed/>
                  <p:pic>
                    <p:nvPicPr>
                      <p:cNvPr id="9" name="对象 8">
                        <a:extLst>
                          <a:ext uri="{FF2B5EF4-FFF2-40B4-BE49-F238E27FC236}">
                            <a16:creationId xmlns:a16="http://schemas.microsoft.com/office/drawing/2014/main" id="{6CBDACC8-1A85-B7D4-36FC-052900B5F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854" y="2044639"/>
                        <a:ext cx="8235177" cy="4333520"/>
                      </a:xfrm>
                      <a:prstGeom prst="rect">
                        <a:avLst/>
                      </a:prstGeom>
                      <a:noFill/>
                    </p:spPr>
                  </p:pic>
                </p:oleObj>
              </mc:Fallback>
            </mc:AlternateContent>
          </a:graphicData>
        </a:graphic>
      </p:graphicFrame>
    </p:spTree>
    <p:extLst>
      <p:ext uri="{BB962C8B-B14F-4D97-AF65-F5344CB8AC3E}">
        <p14:creationId xmlns:p14="http://schemas.microsoft.com/office/powerpoint/2010/main" val="429094967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090714"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705912"/>
            <a:ext cx="11125744"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在每次迭代中，首先需要将存储</a:t>
            </a:r>
            <a:r>
              <a:rPr lang="en-US" altLang="zh-CN" sz="2000" dirty="0">
                <a:latin typeface="Times New Roman" panose="02020603050405020304" pitchFamily="18" charset="0"/>
                <a:ea typeface="微软雅黑 Light" panose="020B0502040204020203" charset="-122"/>
              </a:rPr>
              <a:t>C[</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][k]~C[</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][k+7]</a:t>
            </a:r>
            <a:r>
              <a:rPr lang="zh-CN" altLang="en-US" sz="2000" dirty="0">
                <a:latin typeface="Times New Roman" panose="02020603050405020304" pitchFamily="18" charset="0"/>
                <a:ea typeface="微软雅黑 Light" panose="020B0502040204020203" charset="-122"/>
              </a:rPr>
              <a:t>临时结果的向量</a:t>
            </a:r>
            <a:r>
              <a:rPr lang="en-US" altLang="zh-CN" sz="2000" dirty="0">
                <a:latin typeface="Times New Roman" panose="02020603050405020304" pitchFamily="18" charset="0"/>
                <a:ea typeface="微软雅黑 Light" panose="020B0502040204020203" charset="-122"/>
              </a:rPr>
              <a:t>v4</a:t>
            </a:r>
            <a:r>
              <a:rPr lang="zh-CN" altLang="en-US" sz="2000" dirty="0">
                <a:latin typeface="Times New Roman" panose="02020603050405020304" pitchFamily="18" charset="0"/>
                <a:ea typeface="微软雅黑 Light" panose="020B0502040204020203" charset="-122"/>
              </a:rPr>
              <a:t>初始化为</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，之后将</a:t>
            </a:r>
            <a:r>
              <a:rPr lang="en-US" altLang="zh-CN" sz="2000" dirty="0">
                <a:latin typeface="Times New Roman" panose="02020603050405020304" pitchFamily="18" charset="0"/>
                <a:ea typeface="微软雅黑 Light" panose="020B0502040204020203" charset="-122"/>
              </a:rPr>
              <a:t>v1</a:t>
            </a:r>
            <a:r>
              <a:rPr lang="zh-CN" altLang="en-US" sz="2000" dirty="0">
                <a:latin typeface="Times New Roman" panose="02020603050405020304" pitchFamily="18" charset="0"/>
                <a:ea typeface="微软雅黑 Light" panose="020B0502040204020203" charset="-122"/>
              </a:rPr>
              <a:t>向量的数据全部置为</a:t>
            </a:r>
            <a:r>
              <a:rPr lang="en-US" altLang="zh-CN" sz="2000" dirty="0">
                <a:latin typeface="Times New Roman" panose="02020603050405020304" pitchFamily="18" charset="0"/>
                <a:ea typeface="微软雅黑 Light" panose="020B0502040204020203" charset="-122"/>
              </a:rPr>
              <a:t>A[</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][j]</a:t>
            </a:r>
            <a:r>
              <a:rPr lang="zh-CN" altLang="en-US" sz="2000" dirty="0">
                <a:latin typeface="Times New Roman" panose="02020603050405020304" pitchFamily="18" charset="0"/>
                <a:ea typeface="微软雅黑 Light" panose="020B0502040204020203" charset="-122"/>
              </a:rPr>
              <a:t>与存储</a:t>
            </a:r>
            <a:r>
              <a:rPr lang="en-US" altLang="zh-CN" sz="2000" dirty="0">
                <a:latin typeface="Times New Roman" panose="02020603050405020304" pitchFamily="18" charset="0"/>
                <a:ea typeface="微软雅黑 Light" panose="020B0502040204020203" charset="-122"/>
              </a:rPr>
              <a:t>B[j][k]~B[j][k+7]</a:t>
            </a:r>
            <a:r>
              <a:rPr lang="zh-CN" altLang="en-US" sz="2000" dirty="0">
                <a:latin typeface="Times New Roman" panose="02020603050405020304" pitchFamily="18" charset="0"/>
                <a:ea typeface="微软雅黑 Light" panose="020B0502040204020203" charset="-122"/>
              </a:rPr>
              <a:t>数据的向量</a:t>
            </a:r>
            <a:r>
              <a:rPr lang="en-US" altLang="zh-CN" sz="2000" dirty="0">
                <a:latin typeface="Times New Roman" panose="02020603050405020304" pitchFamily="18" charset="0"/>
                <a:ea typeface="微软雅黑 Light" panose="020B0502040204020203" charset="-122"/>
              </a:rPr>
              <a:t>v2</a:t>
            </a:r>
            <a:r>
              <a:rPr lang="zh-CN" altLang="en-US" sz="2000" dirty="0">
                <a:latin typeface="Times New Roman" panose="02020603050405020304" pitchFamily="18" charset="0"/>
                <a:ea typeface="微软雅黑 Light" panose="020B0502040204020203" charset="-122"/>
              </a:rPr>
              <a:t>相乘，最后将结果向量与加载</a:t>
            </a:r>
            <a:r>
              <a:rPr lang="en-US" altLang="zh-CN" sz="2000" dirty="0">
                <a:latin typeface="Times New Roman" panose="02020603050405020304" pitchFamily="18" charset="0"/>
                <a:ea typeface="微软雅黑 Light" panose="020B0502040204020203" charset="-122"/>
              </a:rPr>
              <a:t>v3</a:t>
            </a:r>
            <a:r>
              <a:rPr lang="zh-CN" altLang="en-US" sz="2000" dirty="0">
                <a:latin typeface="Times New Roman" panose="02020603050405020304" pitchFamily="18" charset="0"/>
                <a:ea typeface="微软雅黑 Light" panose="020B0502040204020203" charset="-122"/>
              </a:rPr>
              <a:t>中的</a:t>
            </a:r>
            <a:r>
              <a:rPr lang="en-US" altLang="zh-CN" sz="2000" dirty="0">
                <a:latin typeface="Times New Roman" panose="02020603050405020304" pitchFamily="18" charset="0"/>
                <a:ea typeface="微软雅黑 Light" panose="020B0502040204020203" charset="-122"/>
              </a:rPr>
              <a:t>C[</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][k]~B[</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][k+7]</a:t>
            </a:r>
            <a:r>
              <a:rPr lang="zh-CN" altLang="en-US" sz="2000" dirty="0">
                <a:latin typeface="Times New Roman" panose="02020603050405020304" pitchFamily="18" charset="0"/>
                <a:ea typeface="微软雅黑 Light" panose="020B0502040204020203" charset="-122"/>
              </a:rPr>
              <a:t>相加后得到向量</a:t>
            </a:r>
            <a:r>
              <a:rPr lang="en-US" altLang="zh-CN" sz="2000" dirty="0">
                <a:latin typeface="Times New Roman" panose="02020603050405020304" pitchFamily="18" charset="0"/>
                <a:ea typeface="微软雅黑 Light" panose="020B0502040204020203" charset="-122"/>
              </a:rPr>
              <a:t>v4</a:t>
            </a:r>
            <a:r>
              <a:rPr lang="zh-CN" altLang="en-US" sz="2000" dirty="0">
                <a:latin typeface="Times New Roman" panose="02020603050405020304" pitchFamily="18" charset="0"/>
                <a:ea typeface="微软雅黑 Light" panose="020B0502040204020203" charset="-122"/>
              </a:rPr>
              <a:t>，再将</a:t>
            </a:r>
            <a:r>
              <a:rPr lang="en-US" altLang="zh-CN" sz="2000" dirty="0">
                <a:latin typeface="Times New Roman" panose="02020603050405020304" pitchFamily="18" charset="0"/>
                <a:ea typeface="微软雅黑 Light" panose="020B0502040204020203" charset="-122"/>
              </a:rPr>
              <a:t>v4</a:t>
            </a:r>
            <a:r>
              <a:rPr lang="zh-CN" altLang="en-US" sz="2000" dirty="0">
                <a:latin typeface="Times New Roman" panose="02020603050405020304" pitchFamily="18" charset="0"/>
                <a:ea typeface="微软雅黑 Light" panose="020B0502040204020203" charset="-122"/>
              </a:rPr>
              <a:t>保存至</a:t>
            </a:r>
            <a:r>
              <a:rPr lang="en-US" altLang="zh-CN" sz="2000" dirty="0">
                <a:latin typeface="Times New Roman" panose="02020603050405020304" pitchFamily="18" charset="0"/>
                <a:ea typeface="微软雅黑 Light" panose="020B0502040204020203" charset="-122"/>
              </a:rPr>
              <a:t>C[</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][k]~B[</a:t>
            </a:r>
            <a:r>
              <a:rPr lang="en-US" altLang="zh-CN" sz="2000" dirty="0" err="1">
                <a:latin typeface="Times New Roman" panose="02020603050405020304" pitchFamily="18" charset="0"/>
                <a:ea typeface="微软雅黑 Light" panose="020B0502040204020203" charset="-122"/>
              </a:rPr>
              <a:t>i</a:t>
            </a:r>
            <a:r>
              <a:rPr lang="en-US" altLang="zh-CN" sz="2000" dirty="0">
                <a:latin typeface="Times New Roman" panose="02020603050405020304" pitchFamily="18" charset="0"/>
                <a:ea typeface="微软雅黑 Light" panose="020B0502040204020203" charset="-122"/>
              </a:rPr>
              <a:t>][k+7]</a:t>
            </a:r>
            <a:r>
              <a:rPr lang="zh-CN" altLang="en-US" sz="2000" dirty="0">
                <a:latin typeface="Times New Roman" panose="02020603050405020304" pitchFamily="18" charset="0"/>
                <a:ea typeface="微软雅黑 Light" panose="020B0502040204020203" charset="-122"/>
              </a:rPr>
              <a:t>中。</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832387" y="235105"/>
            <a:ext cx="406295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MPI+OpenMP+SIMD</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9" name="对象 8">
            <a:extLst>
              <a:ext uri="{FF2B5EF4-FFF2-40B4-BE49-F238E27FC236}">
                <a16:creationId xmlns:a16="http://schemas.microsoft.com/office/drawing/2014/main" id="{6CBDACC8-1A85-B7D4-36FC-052900B5FD2A}"/>
              </a:ext>
            </a:extLst>
          </p:cNvPr>
          <p:cNvGraphicFramePr>
            <a:graphicFrameLocks noChangeAspect="1"/>
          </p:cNvGraphicFramePr>
          <p:nvPr/>
        </p:nvGraphicFramePr>
        <p:xfrm>
          <a:off x="2529027" y="2184110"/>
          <a:ext cx="8235177" cy="4333520"/>
        </p:xfrm>
        <a:graphic>
          <a:graphicData uri="http://schemas.openxmlformats.org/presentationml/2006/ole">
            <mc:AlternateContent xmlns:mc="http://schemas.openxmlformats.org/markup-compatibility/2006">
              <mc:Choice xmlns:v="urn:schemas-microsoft-com:vml" Requires="v">
                <p:oleObj name="Visio" r:id="rId3" imgW="8305577" imgH="4352921" progId="Visio.Drawing.15">
                  <p:embed/>
                </p:oleObj>
              </mc:Choice>
              <mc:Fallback>
                <p:oleObj name="Visio" r:id="rId3" imgW="8305577" imgH="4352921" progId="Visio.Drawing.15">
                  <p:embed/>
                  <p:pic>
                    <p:nvPicPr>
                      <p:cNvPr id="9" name="对象 8">
                        <a:extLst>
                          <a:ext uri="{FF2B5EF4-FFF2-40B4-BE49-F238E27FC236}">
                            <a16:creationId xmlns:a16="http://schemas.microsoft.com/office/drawing/2014/main" id="{6CBDACC8-1A85-B7D4-36FC-052900B5F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9027" y="2184110"/>
                        <a:ext cx="8235177" cy="4333520"/>
                      </a:xfrm>
                      <a:prstGeom prst="rect">
                        <a:avLst/>
                      </a:prstGeom>
                      <a:noFill/>
                    </p:spPr>
                  </p:pic>
                </p:oleObj>
              </mc:Fallback>
            </mc:AlternateContent>
          </a:graphicData>
        </a:graphic>
      </p:graphicFrame>
    </p:spTree>
    <p:extLst>
      <p:ext uri="{BB962C8B-B14F-4D97-AF65-F5344CB8AC3E}">
        <p14:creationId xmlns:p14="http://schemas.microsoft.com/office/powerpoint/2010/main" val="21729197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090714"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773959"/>
            <a:ext cx="11125744"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计算过程中所涉及的初始化、加载、保存、相乘相加运算等操作都通过使用下表中的</a:t>
            </a:r>
            <a:r>
              <a:rPr lang="en-US" altLang="zh-CN" sz="2000" dirty="0">
                <a:latin typeface="Times New Roman" panose="02020603050405020304" pitchFamily="18" charset="0"/>
                <a:ea typeface="微软雅黑 Light" panose="020B0502040204020203" charset="-122"/>
              </a:rPr>
              <a:t>AVX</a:t>
            </a:r>
            <a:r>
              <a:rPr lang="zh-CN" altLang="en-US" sz="2000" dirty="0">
                <a:latin typeface="Times New Roman" panose="02020603050405020304" pitchFamily="18" charset="0"/>
                <a:ea typeface="微软雅黑 Light" panose="020B0502040204020203" charset="-122"/>
              </a:rPr>
              <a:t>指令集部分内置函数来实现。</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832387" y="235105"/>
            <a:ext cx="406295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MPI+OpenMP+SIMD</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11" name="表格 10">
            <a:extLst>
              <a:ext uri="{FF2B5EF4-FFF2-40B4-BE49-F238E27FC236}">
                <a16:creationId xmlns:a16="http://schemas.microsoft.com/office/drawing/2014/main" id="{715847FF-B4FE-D601-4942-11D956E20715}"/>
              </a:ext>
            </a:extLst>
          </p:cNvPr>
          <p:cNvGraphicFramePr>
            <a:graphicFrameLocks noGrp="1"/>
          </p:cNvGraphicFramePr>
          <p:nvPr>
            <p:extLst>
              <p:ext uri="{D42A27DB-BD31-4B8C-83A1-F6EECF244321}">
                <p14:modId xmlns:p14="http://schemas.microsoft.com/office/powerpoint/2010/main" val="51128452"/>
              </p:ext>
            </p:extLst>
          </p:nvPr>
        </p:nvGraphicFramePr>
        <p:xfrm>
          <a:off x="668594" y="1836000"/>
          <a:ext cx="11054194" cy="4548426"/>
        </p:xfrm>
        <a:graphic>
          <a:graphicData uri="http://schemas.openxmlformats.org/drawingml/2006/table">
            <a:tbl>
              <a:tblPr firstRow="1" firstCol="1" bandRow="1"/>
              <a:tblGrid>
                <a:gridCol w="6573202">
                  <a:extLst>
                    <a:ext uri="{9D8B030D-6E8A-4147-A177-3AD203B41FA5}">
                      <a16:colId xmlns:a16="http://schemas.microsoft.com/office/drawing/2014/main" val="796942468"/>
                    </a:ext>
                  </a:extLst>
                </a:gridCol>
                <a:gridCol w="4480992">
                  <a:extLst>
                    <a:ext uri="{9D8B030D-6E8A-4147-A177-3AD203B41FA5}">
                      <a16:colId xmlns:a16="http://schemas.microsoft.com/office/drawing/2014/main" val="1725051693"/>
                    </a:ext>
                  </a:extLst>
                </a:gridCol>
              </a:tblGrid>
              <a:tr h="518980">
                <a:tc>
                  <a:txBody>
                    <a:bodyPr/>
                    <a:lstStyle/>
                    <a:p>
                      <a:pPr indent="127000" algn="ctr">
                        <a:lnSpc>
                          <a:spcPts val="15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函数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127000" algn="ctr">
                        <a:lnSpc>
                          <a:spcPts val="15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功能</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7003564"/>
                  </a:ext>
                </a:extLst>
              </a:tr>
              <a:tr h="533816">
                <a:tc>
                  <a:txBody>
                    <a:bodyPr/>
                    <a:lstStyle/>
                    <a:p>
                      <a:pPr indent="0" algn="just">
                        <a:lnSpc>
                          <a:spcPct val="10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__m256 _mm256_setzero_ps (void)</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ct val="10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将所有元素值置为</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1658524"/>
                  </a:ext>
                </a:extLst>
              </a:tr>
              <a:tr h="473746">
                <a:tc>
                  <a:txBody>
                    <a:bodyPr/>
                    <a:lstStyle/>
                    <a:p>
                      <a:pPr indent="0" algn="just">
                        <a:lnSpc>
                          <a:spcPct val="10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__m256 _mm256_set1_ps (float a)</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ct val="10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将所有元素全部设置为</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值</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4533711"/>
                  </a:ext>
                </a:extLst>
              </a:tr>
              <a:tr h="1159213">
                <a:tc>
                  <a:txBody>
                    <a:bodyPr/>
                    <a:lstStyle/>
                    <a:p>
                      <a:pPr indent="0" algn="just">
                        <a:lnSpc>
                          <a:spcPct val="10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__m256 _mm256_loadu_ps (float const * </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mem_addr</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ct val="10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mem_addr</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指向的</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256</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位元素从内存中以非对齐方式加载至返回向量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650989"/>
                  </a:ext>
                </a:extLst>
              </a:tr>
              <a:tr h="933173">
                <a:tc>
                  <a:txBody>
                    <a:bodyPr/>
                    <a:lstStyle/>
                    <a:p>
                      <a:pPr indent="0" algn="just">
                        <a:lnSpc>
                          <a:spcPct val="10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__m256 _mm256_fmadd_ps ( __m256 a , __m256 b , __m256 c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ct val="10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中的元素相乘后，将中间结果与</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中的元素相加</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2275547"/>
                  </a:ext>
                </a:extLst>
              </a:tr>
              <a:tr h="929498">
                <a:tc>
                  <a:txBody>
                    <a:bodyPr/>
                    <a:lstStyle/>
                    <a:p>
                      <a:pPr indent="0" algn="just">
                        <a:lnSpc>
                          <a:spcPct val="10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void _mm256_storeu_ps ( float * </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mem_addr</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 __m256 a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0" algn="just">
                        <a:lnSpc>
                          <a:spcPct val="10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将</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256</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位元素以非对齐方式存储到</a:t>
                      </a:r>
                      <a:r>
                        <a:rPr lang="en-US" sz="2000" kern="100" dirty="0" err="1">
                          <a:effectLst/>
                          <a:latin typeface="Times New Roman" panose="02020603050405020304" pitchFamily="18" charset="0"/>
                          <a:ea typeface="宋体" panose="02010600030101010101" pitchFamily="2" charset="-122"/>
                          <a:cs typeface="Times New Roman" panose="02020603050405020304" pitchFamily="18" charset="0"/>
                        </a:rPr>
                        <a:t>mem_addr</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指向的内存中</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003989"/>
                  </a:ext>
                </a:extLst>
              </a:tr>
            </a:tbl>
          </a:graphicData>
        </a:graphic>
      </p:graphicFrame>
    </p:spTree>
    <p:extLst>
      <p:ext uri="{BB962C8B-B14F-4D97-AF65-F5344CB8AC3E}">
        <p14:creationId xmlns:p14="http://schemas.microsoft.com/office/powerpoint/2010/main" val="9092379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91726" y="712362"/>
            <a:ext cx="11125744"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中有超过</a:t>
            </a:r>
            <a:r>
              <a:rPr lang="en-US" altLang="zh-CN" sz="2000" dirty="0">
                <a:latin typeface="Times New Roman" panose="02020603050405020304" pitchFamily="18" charset="0"/>
                <a:ea typeface="微软雅黑 Light" panose="020B0502040204020203" charset="-122"/>
              </a:rPr>
              <a:t>60</a:t>
            </a:r>
            <a:r>
              <a:rPr lang="zh-CN" altLang="en-US" sz="2000" dirty="0">
                <a:latin typeface="Times New Roman" panose="02020603050405020304" pitchFamily="18" charset="0"/>
                <a:ea typeface="微软雅黑 Light" panose="020B0502040204020203" charset="-122"/>
              </a:rPr>
              <a:t>个核心，每两个核心组成一个组，为便于描述将组简称为</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。所有</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中的处理器核通过片上的</a:t>
            </a:r>
            <a:r>
              <a:rPr lang="en-US" altLang="zh-CN" sz="2000" dirty="0">
                <a:latin typeface="Times New Roman" panose="02020603050405020304" pitchFamily="18" charset="0"/>
                <a:ea typeface="微软雅黑 Light" panose="020B0502040204020203" charset="-122"/>
              </a:rPr>
              <a:t>2D</a:t>
            </a:r>
            <a:r>
              <a:rPr lang="zh-CN" altLang="en-US" sz="2000" dirty="0">
                <a:latin typeface="Times New Roman" panose="02020603050405020304" pitchFamily="18" charset="0"/>
                <a:ea typeface="微软雅黑 Light" panose="020B0502040204020203" charset="-122"/>
              </a:rPr>
              <a:t>网络网格进行互连，每一行与每一列都是一个双向环形网络，有效地提升了处理器核间的通信效率。</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7B40D437-4F8C-4563-2ACB-4449DAC41AD2}"/>
              </a:ext>
            </a:extLst>
          </p:cNvPr>
          <p:cNvGraphicFramePr>
            <a:graphicFrameLocks noChangeAspect="1"/>
          </p:cNvGraphicFramePr>
          <p:nvPr>
            <p:extLst>
              <p:ext uri="{D42A27DB-BD31-4B8C-83A1-F6EECF244321}">
                <p14:modId xmlns:p14="http://schemas.microsoft.com/office/powerpoint/2010/main" val="871824941"/>
              </p:ext>
            </p:extLst>
          </p:nvPr>
        </p:nvGraphicFramePr>
        <p:xfrm>
          <a:off x="4992576" y="2070676"/>
          <a:ext cx="7073733" cy="4507270"/>
        </p:xfrm>
        <a:graphic>
          <a:graphicData uri="http://schemas.openxmlformats.org/presentationml/2006/ole">
            <mc:AlternateContent xmlns:mc="http://schemas.openxmlformats.org/markup-compatibility/2006">
              <mc:Choice xmlns:v="urn:schemas-microsoft-com:vml" Requires="v">
                <p:oleObj name="Visio" r:id="rId3" imgW="9087002" imgH="5752990" progId="Visio.Drawing.15">
                  <p:embed/>
                </p:oleObj>
              </mc:Choice>
              <mc:Fallback>
                <p:oleObj name="Visio" r:id="rId3" imgW="9087002" imgH="575299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576" y="2070676"/>
                        <a:ext cx="7073733" cy="4507270"/>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0CA9C012-155B-D8A4-5244-EF7B635B3268}"/>
              </a:ext>
            </a:extLst>
          </p:cNvPr>
          <p:cNvSpPr txBox="1"/>
          <p:nvPr/>
        </p:nvSpPr>
        <p:spPr>
          <a:xfrm>
            <a:off x="391726" y="2306745"/>
            <a:ext cx="4447578" cy="327102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在内存支持方面，</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拥有</a:t>
            </a:r>
            <a:r>
              <a:rPr lang="en-US" altLang="zh-CN" sz="2000" dirty="0">
                <a:latin typeface="Times New Roman" panose="02020603050405020304" pitchFamily="18" charset="0"/>
                <a:ea typeface="微软雅黑 Light" panose="020B0502040204020203" charset="-122"/>
              </a:rPr>
              <a:t>6</a:t>
            </a:r>
            <a:r>
              <a:rPr lang="zh-CN" altLang="en-US" sz="2000" dirty="0">
                <a:latin typeface="Times New Roman" panose="02020603050405020304" pitchFamily="18" charset="0"/>
                <a:ea typeface="微软雅黑 Light" panose="020B0502040204020203" charset="-122"/>
              </a:rPr>
              <a:t>通道</a:t>
            </a:r>
            <a:r>
              <a:rPr lang="en-US" altLang="zh-CN" sz="2000" dirty="0">
                <a:latin typeface="Times New Roman" panose="02020603050405020304" pitchFamily="18" charset="0"/>
                <a:ea typeface="微软雅黑 Light" panose="020B0502040204020203" charset="-122"/>
              </a:rPr>
              <a:t>DDR4</a:t>
            </a:r>
            <a:r>
              <a:rPr lang="zh-CN" altLang="en-US" sz="2000" dirty="0">
                <a:latin typeface="Times New Roman" panose="02020603050405020304" pitchFamily="18" charset="0"/>
                <a:ea typeface="微软雅黑 Light" panose="020B0502040204020203" charset="-122"/>
              </a:rPr>
              <a:t>控制器，最高可支持</a:t>
            </a:r>
            <a:r>
              <a:rPr lang="en-US" altLang="zh-CN" sz="2000" dirty="0">
                <a:latin typeface="Times New Roman" panose="02020603050405020304" pitchFamily="18" charset="0"/>
                <a:ea typeface="微软雅黑 Light" panose="020B0502040204020203" charset="-122"/>
              </a:rPr>
              <a:t>384GB DDR4</a:t>
            </a:r>
            <a:r>
              <a:rPr lang="zh-CN" altLang="en-US" sz="2000" dirty="0">
                <a:latin typeface="Times New Roman" panose="02020603050405020304" pitchFamily="18" charset="0"/>
                <a:ea typeface="微软雅黑 Light" panose="020B0502040204020203" charset="-122"/>
              </a:rPr>
              <a:t>内存，除此之外，</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片上还配备了</a:t>
            </a:r>
            <a:r>
              <a:rPr lang="en-US" altLang="zh-CN" sz="2000" dirty="0">
                <a:latin typeface="Times New Roman" panose="02020603050405020304" pitchFamily="18" charset="0"/>
                <a:ea typeface="微软雅黑 Light" panose="020B0502040204020203" charset="-122"/>
              </a:rPr>
              <a:t>16GB</a:t>
            </a:r>
            <a:r>
              <a:rPr lang="zh-CN" altLang="en-US" sz="2000" dirty="0">
                <a:latin typeface="Times New Roman" panose="02020603050405020304" pitchFamily="18" charset="0"/>
                <a:ea typeface="微软雅黑 Light" panose="020B0502040204020203" charset="-122"/>
              </a:rPr>
              <a:t>带宽超过</a:t>
            </a:r>
            <a:r>
              <a:rPr lang="en-US" altLang="zh-CN" sz="2000" dirty="0">
                <a:latin typeface="Times New Roman" panose="02020603050405020304" pitchFamily="18" charset="0"/>
                <a:ea typeface="微软雅黑 Light" panose="020B0502040204020203" charset="-122"/>
              </a:rPr>
              <a:t>400GB/s</a:t>
            </a:r>
            <a:r>
              <a:rPr lang="zh-CN" altLang="en-US" sz="2000" dirty="0">
                <a:latin typeface="Times New Roman" panose="02020603050405020304" pitchFamily="18" charset="0"/>
                <a:ea typeface="微软雅黑 Light" panose="020B0502040204020203" charset="-122"/>
              </a:rPr>
              <a:t>的多通道</a:t>
            </a:r>
            <a:r>
              <a:rPr lang="en-US" altLang="zh-CN" sz="2000" dirty="0">
                <a:latin typeface="Times New Roman" panose="02020603050405020304" pitchFamily="18" charset="0"/>
                <a:ea typeface="微软雅黑 Light" panose="020B0502040204020203" charset="-122"/>
              </a:rPr>
              <a:t>DRAM</a:t>
            </a:r>
            <a:r>
              <a:rPr lang="zh-CN" altLang="en-US" sz="2000" dirty="0">
                <a:latin typeface="Times New Roman" panose="02020603050405020304" pitchFamily="18" charset="0"/>
                <a:ea typeface="微软雅黑 Light" panose="020B0502040204020203" charset="-122"/>
              </a:rPr>
              <a:t>，即</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I/O</a:t>
            </a:r>
            <a:r>
              <a:rPr lang="zh-CN" altLang="en-US" sz="2000" dirty="0">
                <a:latin typeface="Times New Roman" panose="02020603050405020304" pitchFamily="18" charset="0"/>
                <a:ea typeface="微软雅黑 Light" panose="020B0502040204020203" charset="-122"/>
              </a:rPr>
              <a:t>支持方面，</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支持</a:t>
            </a:r>
            <a:r>
              <a:rPr lang="en-US" altLang="zh-CN" sz="2000" dirty="0">
                <a:latin typeface="Times New Roman" panose="02020603050405020304" pitchFamily="18" charset="0"/>
                <a:ea typeface="微软雅黑 Light" panose="020B0502040204020203" charset="-122"/>
              </a:rPr>
              <a:t>36</a:t>
            </a:r>
            <a:r>
              <a:rPr lang="zh-CN" altLang="en-US" sz="2000" dirty="0">
                <a:latin typeface="Times New Roman" panose="02020603050405020304" pitchFamily="18" charset="0"/>
                <a:ea typeface="微软雅黑 Light" panose="020B0502040204020203" charset="-122"/>
              </a:rPr>
              <a:t>个用于</a:t>
            </a:r>
            <a:r>
              <a:rPr lang="en-US" altLang="zh-CN" sz="2000" dirty="0">
                <a:latin typeface="Times New Roman" panose="02020603050405020304" pitchFamily="18" charset="0"/>
                <a:ea typeface="微软雅黑 Light" panose="020B0502040204020203" charset="-122"/>
              </a:rPr>
              <a:t>I/O</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PCIe Gen3</a:t>
            </a:r>
            <a:r>
              <a:rPr lang="zh-CN" altLang="en-US" sz="2000" dirty="0">
                <a:latin typeface="Times New Roman" panose="02020603050405020304" pitchFamily="18" charset="0"/>
                <a:ea typeface="微软雅黑 Light" panose="020B0502040204020203" charset="-122"/>
              </a:rPr>
              <a:t>通道。</a:t>
            </a:r>
          </a:p>
        </p:txBody>
      </p:sp>
    </p:spTree>
    <p:extLst>
      <p:ext uri="{BB962C8B-B14F-4D97-AF65-F5344CB8AC3E}">
        <p14:creationId xmlns:p14="http://schemas.microsoft.com/office/powerpoint/2010/main" val="2345481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91726" y="914914"/>
            <a:ext cx="11125744"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内部架构中，每两个核心组成一个</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，每个核心拥有</a:t>
            </a:r>
            <a:r>
              <a:rPr lang="en-US" altLang="zh-CN" sz="2000" dirty="0">
                <a:latin typeface="Times New Roman" panose="02020603050405020304" pitchFamily="18" charset="0"/>
                <a:ea typeface="微软雅黑 Light" panose="020B0502040204020203" charset="-122"/>
              </a:rPr>
              <a:t>32KB</a:t>
            </a:r>
            <a:r>
              <a:rPr lang="zh-CN" altLang="en-US" sz="2000" dirty="0">
                <a:latin typeface="Times New Roman" panose="02020603050405020304" pitchFamily="18" charset="0"/>
                <a:ea typeface="微软雅黑 Light" panose="020B0502040204020203" charset="-122"/>
              </a:rPr>
              <a:t>的私有一级缓存，并共享</a:t>
            </a:r>
            <a:r>
              <a:rPr lang="en-US" altLang="zh-CN" sz="2000" dirty="0">
                <a:latin typeface="Times New Roman" panose="02020603050405020304" pitchFamily="18" charset="0"/>
                <a:ea typeface="微软雅黑 Light" panose="020B0502040204020203" charset="-122"/>
              </a:rPr>
              <a:t>1MB</a:t>
            </a:r>
            <a:r>
              <a:rPr lang="zh-CN" altLang="en-US" sz="2000" dirty="0">
                <a:latin typeface="Times New Roman" panose="02020603050405020304" pitchFamily="18" charset="0"/>
                <a:ea typeface="微软雅黑 Light" panose="020B0502040204020203" charset="-122"/>
              </a:rPr>
              <a:t>的二级缓存，通过基于目录的</a:t>
            </a:r>
            <a:r>
              <a:rPr lang="en-US" altLang="zh-CN" sz="2000" dirty="0">
                <a:latin typeface="Times New Roman" panose="02020603050405020304" pitchFamily="18" charset="0"/>
                <a:ea typeface="微软雅黑 Light" panose="020B0502040204020203" charset="-122"/>
              </a:rPr>
              <a:t>MESIF</a:t>
            </a:r>
            <a:r>
              <a:rPr lang="zh-CN" altLang="en-US" sz="2000" dirty="0">
                <a:latin typeface="Times New Roman" panose="02020603050405020304" pitchFamily="18" charset="0"/>
                <a:ea typeface="微软雅黑 Light" panose="020B0502040204020203" charset="-122"/>
              </a:rPr>
              <a:t>协议由缓存或本地代理</a:t>
            </a:r>
            <a:r>
              <a:rPr lang="en-US" altLang="zh-CN" sz="2000" dirty="0">
                <a:latin typeface="Times New Roman" panose="02020603050405020304" pitchFamily="18" charset="0"/>
                <a:ea typeface="微软雅黑 Light" panose="020B0502040204020203" charset="-122"/>
              </a:rPr>
              <a:t>CHA</a:t>
            </a:r>
            <a:r>
              <a:rPr lang="zh-CN" altLang="en-US" sz="2000" dirty="0">
                <a:latin typeface="Times New Roman" panose="02020603050405020304" pitchFamily="18" charset="0"/>
                <a:ea typeface="微软雅黑 Light" panose="020B0502040204020203" charset="-122"/>
              </a:rPr>
              <a:t>实现全局一致性。</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7B40D437-4F8C-4563-2ACB-4449DAC41AD2}"/>
              </a:ext>
            </a:extLst>
          </p:cNvPr>
          <p:cNvGraphicFramePr>
            <a:graphicFrameLocks noChangeAspect="1"/>
          </p:cNvGraphicFramePr>
          <p:nvPr/>
        </p:nvGraphicFramePr>
        <p:xfrm>
          <a:off x="4992576" y="2070676"/>
          <a:ext cx="7073733" cy="4507270"/>
        </p:xfrm>
        <a:graphic>
          <a:graphicData uri="http://schemas.openxmlformats.org/presentationml/2006/ole">
            <mc:AlternateContent xmlns:mc="http://schemas.openxmlformats.org/markup-compatibility/2006">
              <mc:Choice xmlns:v="urn:schemas-microsoft-com:vml" Requires="v">
                <p:oleObj name="Visio" r:id="rId3" imgW="9087002" imgH="5752990" progId="Visio.Drawing.15">
                  <p:embed/>
                </p:oleObj>
              </mc:Choice>
              <mc:Fallback>
                <p:oleObj name="Visio" r:id="rId3" imgW="9087002" imgH="5752990" progId="Visio.Drawing.15">
                  <p:embed/>
                  <p:pic>
                    <p:nvPicPr>
                      <p:cNvPr id="6" name="对象 5">
                        <a:extLst>
                          <a:ext uri="{FF2B5EF4-FFF2-40B4-BE49-F238E27FC236}">
                            <a16:creationId xmlns:a16="http://schemas.microsoft.com/office/drawing/2014/main" id="{7B40D437-4F8C-4563-2ACB-4449DAC41A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576" y="2070676"/>
                        <a:ext cx="7073733" cy="4507270"/>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0CA9C012-155B-D8A4-5244-EF7B635B3268}"/>
              </a:ext>
            </a:extLst>
          </p:cNvPr>
          <p:cNvSpPr txBox="1"/>
          <p:nvPr/>
        </p:nvSpPr>
        <p:spPr>
          <a:xfrm>
            <a:off x="391726" y="2306745"/>
            <a:ext cx="4447578" cy="327102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的核心还包含</a:t>
            </a:r>
            <a:r>
              <a:rPr lang="en-US" altLang="zh-CN" sz="2000" dirty="0">
                <a:latin typeface="Times New Roman" panose="02020603050405020304" pitchFamily="18" charset="0"/>
                <a:ea typeface="微软雅黑 Light" panose="020B0502040204020203" charset="-122"/>
              </a:rPr>
              <a:t>32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512</a:t>
            </a:r>
            <a:r>
              <a:rPr lang="zh-CN" altLang="en-US" sz="2000" dirty="0">
                <a:latin typeface="Times New Roman" panose="02020603050405020304" pitchFamily="18" charset="0"/>
                <a:ea typeface="微软雅黑 Light" panose="020B0502040204020203" charset="-122"/>
              </a:rPr>
              <a:t>位的向量寄存器，</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个支持</a:t>
            </a:r>
            <a:r>
              <a:rPr lang="en-US" altLang="zh-CN" sz="2000" dirty="0">
                <a:latin typeface="Times New Roman" panose="02020603050405020304" pitchFamily="18" charset="0"/>
                <a:ea typeface="微软雅黑 Light" panose="020B0502040204020203" charset="-122"/>
              </a:rPr>
              <a:t>512bit SIMD</a:t>
            </a:r>
            <a:r>
              <a:rPr lang="zh-CN" altLang="en-US" sz="2000" dirty="0">
                <a:latin typeface="Times New Roman" panose="02020603050405020304" pitchFamily="18" charset="0"/>
                <a:ea typeface="微软雅黑 Light" panose="020B0502040204020203" charset="-122"/>
              </a:rPr>
              <a:t>操作的向量处理单元</a:t>
            </a:r>
            <a:r>
              <a:rPr lang="en-US" altLang="zh-CN" sz="2000" dirty="0">
                <a:latin typeface="Times New Roman" panose="02020603050405020304" pitchFamily="18" charset="0"/>
                <a:ea typeface="微软雅黑 Light" panose="020B0502040204020203" charset="-122"/>
              </a:rPr>
              <a:t>VPU</a:t>
            </a:r>
            <a:r>
              <a:rPr lang="zh-CN" altLang="en-US" sz="2000" dirty="0">
                <a:latin typeface="Times New Roman" panose="02020603050405020304" pitchFamily="18" charset="0"/>
                <a:ea typeface="微软雅黑 Light" panose="020B0502040204020203" charset="-122"/>
              </a:rPr>
              <a:t>，使得其可以在一个周期内执行</a:t>
            </a:r>
            <a:r>
              <a:rPr lang="en-US" altLang="zh-CN" sz="2000" dirty="0">
                <a:latin typeface="Times New Roman" panose="02020603050405020304" pitchFamily="18" charset="0"/>
                <a:ea typeface="微软雅黑 Light" panose="020B0502040204020203" charset="-122"/>
              </a:rPr>
              <a:t>16</a:t>
            </a:r>
            <a:r>
              <a:rPr lang="zh-CN" altLang="en-US" sz="2000" dirty="0">
                <a:latin typeface="Times New Roman" panose="02020603050405020304" pitchFamily="18" charset="0"/>
                <a:ea typeface="微软雅黑 Light" panose="020B0502040204020203" charset="-122"/>
              </a:rPr>
              <a:t>个单精度或</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个双精度的</a:t>
            </a: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指令。同时针对高性能计算做了相应优化，支持</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路超线程技术。</a:t>
            </a:r>
          </a:p>
        </p:txBody>
      </p:sp>
    </p:spTree>
    <p:extLst>
      <p:ext uri="{BB962C8B-B14F-4D97-AF65-F5344CB8AC3E}">
        <p14:creationId xmlns:p14="http://schemas.microsoft.com/office/powerpoint/2010/main" val="323858598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41325" y="1010351"/>
            <a:ext cx="11125744" cy="416870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计算机系统中的内存带宽受限是计算应用中性能常见瓶颈之一，</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在解决该问方面，</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支持有</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内存，该内存可以在三种不同的模式下工作：</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Cache</a:t>
            </a:r>
            <a:r>
              <a:rPr lang="zh-CN" altLang="en-US" sz="2000" dirty="0">
                <a:latin typeface="Times New Roman" panose="02020603050405020304" pitchFamily="18" charset="0"/>
                <a:ea typeface="微软雅黑 Light" panose="020B0502040204020203" charset="-122"/>
              </a:rPr>
              <a:t>模式</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Flat</a:t>
            </a:r>
            <a:r>
              <a:rPr lang="zh-CN" altLang="en-US" sz="2000" dirty="0">
                <a:latin typeface="Times New Roman" panose="02020603050405020304" pitchFamily="18" charset="0"/>
                <a:ea typeface="微软雅黑 Light" panose="020B0502040204020203" charset="-122"/>
              </a:rPr>
              <a:t>模式</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Hybrid</a:t>
            </a:r>
            <a:r>
              <a:rPr lang="zh-CN" altLang="en-US" sz="2000" dirty="0">
                <a:latin typeface="Times New Roman" panose="02020603050405020304" pitchFamily="18" charset="0"/>
                <a:ea typeface="微软雅黑 Light" panose="020B0502040204020203" charset="-122"/>
              </a:rPr>
              <a:t>模式</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优化人员通过在启动时的</a:t>
            </a:r>
            <a:r>
              <a:rPr lang="en-US" altLang="zh-CN" sz="2000" dirty="0">
                <a:latin typeface="Times New Roman" panose="02020603050405020304" pitchFamily="18" charset="0"/>
                <a:ea typeface="微软雅黑 Light" panose="020B0502040204020203" charset="-122"/>
              </a:rPr>
              <a:t>BIOS</a:t>
            </a:r>
            <a:r>
              <a:rPr lang="zh-CN" altLang="en-US" sz="2000" dirty="0">
                <a:latin typeface="Times New Roman" panose="02020603050405020304" pitchFamily="18" charset="0"/>
                <a:ea typeface="微软雅黑 Light" panose="020B0502040204020203" charset="-122"/>
              </a:rPr>
              <a:t>设置中选择不同的</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内存模式，作为缓存或可编址高带宽内存以满足不同类型计算程序的内存需要。</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6721610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20007" y="727872"/>
            <a:ext cx="11125744"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Cache</a:t>
            </a:r>
            <a:r>
              <a:rPr lang="zh-CN" altLang="en-US" sz="2000" dirty="0">
                <a:latin typeface="Times New Roman" panose="02020603050405020304" pitchFamily="18" charset="0"/>
                <a:ea typeface="微软雅黑 Light" panose="020B0502040204020203" charset="-122"/>
              </a:rPr>
              <a:t>模式下的</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，采用直接映射的方式作为</a:t>
            </a:r>
            <a:r>
              <a:rPr lang="en-US" altLang="zh-CN" sz="2000" dirty="0">
                <a:latin typeface="Times New Roman" panose="02020603050405020304" pitchFamily="18" charset="0"/>
                <a:ea typeface="微软雅黑 Light" panose="020B0502040204020203" charset="-122"/>
              </a:rPr>
              <a:t>DDR4</a:t>
            </a:r>
            <a:r>
              <a:rPr lang="zh-CN" altLang="en-US" sz="2000" dirty="0">
                <a:latin typeface="Times New Roman" panose="02020603050405020304" pitchFamily="18" charset="0"/>
                <a:ea typeface="微软雅黑 Light" panose="020B0502040204020203" charset="-122"/>
              </a:rPr>
              <a:t>内存的缓存，对用户来说完全透明，由硬件来管理如何使用。在该模式下，所有请求将首先进入</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进行缓存查找，然后在未命中的情况下被发送到</a:t>
            </a:r>
            <a:r>
              <a:rPr lang="en-US" altLang="zh-CN" sz="2000" dirty="0">
                <a:latin typeface="Times New Roman" panose="02020603050405020304" pitchFamily="18" charset="0"/>
                <a:ea typeface="微软雅黑 Light" panose="020B0502040204020203" charset="-122"/>
              </a:rPr>
              <a:t>DDR4</a:t>
            </a:r>
            <a:r>
              <a:rPr lang="zh-CN" altLang="en-US" sz="2000" dirty="0">
                <a:latin typeface="Times New Roman" panose="02020603050405020304" pitchFamily="18" charset="0"/>
                <a:ea typeface="微软雅黑 Light" panose="020B0502040204020203" charset="-122"/>
              </a:rPr>
              <a:t>中。对于内存占用量非常大、内存带宽要求非常高且内存访问模式正常的应用程序，设置为这种模式往往是最佳的。</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9AE45D23-294C-845C-088C-BD3D38128A45}"/>
              </a:ext>
            </a:extLst>
          </p:cNvPr>
          <p:cNvGraphicFramePr>
            <a:graphicFrameLocks noChangeAspect="1"/>
          </p:cNvGraphicFramePr>
          <p:nvPr>
            <p:extLst>
              <p:ext uri="{D42A27DB-BD31-4B8C-83A1-F6EECF244321}">
                <p14:modId xmlns:p14="http://schemas.microsoft.com/office/powerpoint/2010/main" val="3181653913"/>
              </p:ext>
            </p:extLst>
          </p:nvPr>
        </p:nvGraphicFramePr>
        <p:xfrm>
          <a:off x="4740296" y="2714712"/>
          <a:ext cx="3028782" cy="3871573"/>
        </p:xfrm>
        <a:graphic>
          <a:graphicData uri="http://schemas.openxmlformats.org/presentationml/2006/ole">
            <mc:AlternateContent xmlns:mc="http://schemas.openxmlformats.org/markup-compatibility/2006">
              <mc:Choice xmlns:v="urn:schemas-microsoft-com:vml" Requires="v">
                <p:oleObj name="Visio" r:id="rId3" imgW="1647953" imgH="2095390" progId="Visio.Drawing.15">
                  <p:embed/>
                </p:oleObj>
              </mc:Choice>
              <mc:Fallback>
                <p:oleObj name="Visio" r:id="rId3" imgW="1647953" imgH="209539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296" y="2714712"/>
                        <a:ext cx="3028782" cy="3871573"/>
                      </a:xfrm>
                      <a:prstGeom prst="rect">
                        <a:avLst/>
                      </a:prstGeom>
                      <a:noFill/>
                    </p:spPr>
                  </p:pic>
                </p:oleObj>
              </mc:Fallback>
            </mc:AlternateContent>
          </a:graphicData>
        </a:graphic>
      </p:graphicFrame>
    </p:spTree>
    <p:extLst>
      <p:ext uri="{BB962C8B-B14F-4D97-AF65-F5344CB8AC3E}">
        <p14:creationId xmlns:p14="http://schemas.microsoft.com/office/powerpoint/2010/main" val="13287029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
          <p:cNvGrpSpPr/>
          <p:nvPr/>
        </p:nvGrpSpPr>
        <p:grpSpPr bwMode="auto">
          <a:xfrm>
            <a:off x="3416934" y="5481859"/>
            <a:ext cx="8353425" cy="1005205"/>
            <a:chOff x="0" y="0"/>
            <a:chExt cx="4354" cy="633"/>
          </a:xfrm>
        </p:grpSpPr>
        <p:sp>
          <p:nvSpPr>
            <p:cNvPr id="5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1"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3"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32" name="Group 4"/>
          <p:cNvGrpSpPr/>
          <p:nvPr/>
        </p:nvGrpSpPr>
        <p:grpSpPr bwMode="auto">
          <a:xfrm>
            <a:off x="3410583" y="4487070"/>
            <a:ext cx="8353425" cy="1005205"/>
            <a:chOff x="0" y="0"/>
            <a:chExt cx="4354" cy="633"/>
          </a:xfrm>
        </p:grpSpPr>
        <p:sp>
          <p:nvSpPr>
            <p:cNvPr id="34"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4"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6"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8"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25" name="Group 4"/>
          <p:cNvGrpSpPr/>
          <p:nvPr/>
        </p:nvGrpSpPr>
        <p:grpSpPr bwMode="auto">
          <a:xfrm>
            <a:off x="3410584" y="3437668"/>
            <a:ext cx="8353425" cy="1005205"/>
            <a:chOff x="0" y="0"/>
            <a:chExt cx="4354" cy="633"/>
          </a:xfrm>
        </p:grpSpPr>
        <p:sp>
          <p:nvSpPr>
            <p:cNvPr id="26"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7"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8"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0"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20" name="Group 4"/>
          <p:cNvGrpSpPr/>
          <p:nvPr/>
        </p:nvGrpSpPr>
        <p:grpSpPr bwMode="auto">
          <a:xfrm>
            <a:off x="3416934" y="2493279"/>
            <a:ext cx="8353425" cy="1005205"/>
            <a:chOff x="0" y="0"/>
            <a:chExt cx="4354" cy="633"/>
          </a:xfrm>
        </p:grpSpPr>
        <p:sp>
          <p:nvSpPr>
            <p:cNvPr id="2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2"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4"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15" name="Group 4"/>
          <p:cNvGrpSpPr/>
          <p:nvPr/>
        </p:nvGrpSpPr>
        <p:grpSpPr bwMode="auto">
          <a:xfrm>
            <a:off x="3416934" y="1424304"/>
            <a:ext cx="8353425" cy="1005205"/>
            <a:chOff x="0" y="0"/>
            <a:chExt cx="4354" cy="633"/>
          </a:xfrm>
        </p:grpSpPr>
        <p:sp>
          <p:nvSpPr>
            <p:cNvPr id="16"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17"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18"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9"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39" name="Group 4"/>
          <p:cNvGrpSpPr/>
          <p:nvPr/>
        </p:nvGrpSpPr>
        <p:grpSpPr bwMode="auto">
          <a:xfrm>
            <a:off x="3416935" y="403225"/>
            <a:ext cx="8353425" cy="1005205"/>
            <a:chOff x="0" y="0"/>
            <a:chExt cx="4354" cy="633"/>
          </a:xfrm>
        </p:grpSpPr>
        <p:sp>
          <p:nvSpPr>
            <p:cNvPr id="4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1"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3"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11" name="矩形 10"/>
          <p:cNvSpPr/>
          <p:nvPr/>
        </p:nvSpPr>
        <p:spPr>
          <a:xfrm>
            <a:off x="6250940" y="579755"/>
            <a:ext cx="419925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程序性能优化的意义</a:t>
            </a:r>
          </a:p>
        </p:txBody>
      </p:sp>
      <p:sp>
        <p:nvSpPr>
          <p:cNvPr id="12" name="矩形 11"/>
          <p:cNvSpPr/>
          <p:nvPr/>
        </p:nvSpPr>
        <p:spPr>
          <a:xfrm>
            <a:off x="4182880" y="385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第一章</a:t>
            </a:r>
          </a:p>
        </p:txBody>
      </p:sp>
      <p:sp>
        <p:nvSpPr>
          <p:cNvPr id="35" name="矩形 34"/>
          <p:cNvSpPr/>
          <p:nvPr/>
        </p:nvSpPr>
        <p:spPr>
          <a:xfrm>
            <a:off x="6267585" y="1631759"/>
            <a:ext cx="53035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程序性能的度量指标及优化流程</a:t>
            </a:r>
          </a:p>
        </p:txBody>
      </p:sp>
      <p:sp>
        <p:nvSpPr>
          <p:cNvPr id="47" name="矩形 46"/>
          <p:cNvSpPr/>
          <p:nvPr/>
        </p:nvSpPr>
        <p:spPr>
          <a:xfrm>
            <a:off x="6267450" y="2649220"/>
            <a:ext cx="464121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程序性能的分析和测量</a:t>
            </a:r>
          </a:p>
        </p:txBody>
      </p:sp>
      <p:sp>
        <p:nvSpPr>
          <p:cNvPr id="61" name="矩形 60"/>
          <p:cNvSpPr/>
          <p:nvPr/>
        </p:nvSpPr>
        <p:spPr>
          <a:xfrm>
            <a:off x="6304915" y="3641090"/>
            <a:ext cx="2872740"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系统配置优化</a:t>
            </a:r>
          </a:p>
        </p:txBody>
      </p:sp>
      <p:sp>
        <p:nvSpPr>
          <p:cNvPr id="68" name="矩形 67"/>
          <p:cNvSpPr/>
          <p:nvPr/>
        </p:nvSpPr>
        <p:spPr>
          <a:xfrm>
            <a:off x="6279515" y="4683125"/>
            <a:ext cx="331533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编译与运行优化</a:t>
            </a:r>
          </a:p>
        </p:txBody>
      </p:sp>
      <p:sp>
        <p:nvSpPr>
          <p:cNvPr id="75" name="矩形 74"/>
          <p:cNvSpPr/>
          <p:nvPr/>
        </p:nvSpPr>
        <p:spPr>
          <a:xfrm>
            <a:off x="6298565" y="5721350"/>
            <a:ext cx="2872740"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程序编写优化</a:t>
            </a:r>
          </a:p>
        </p:txBody>
      </p:sp>
      <p:sp>
        <p:nvSpPr>
          <p:cNvPr id="78" name="Rectangle 33"/>
          <p:cNvSpPr/>
          <p:nvPr/>
        </p:nvSpPr>
        <p:spPr>
          <a:xfrm>
            <a:off x="0" y="0"/>
            <a:ext cx="2491105" cy="6857365"/>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7280"/>
            <a:endParaRPr lang="en-US" sz="2160" dirty="0">
              <a:solidFill>
                <a:prstClr val="white"/>
              </a:solidFill>
              <a:latin typeface="宋体" panose="02010600030101010101" pitchFamily="2" charset="-122"/>
            </a:endParaRPr>
          </a:p>
        </p:txBody>
      </p:sp>
      <p:sp>
        <p:nvSpPr>
          <p:cNvPr id="3" name="矩形 2"/>
          <p:cNvSpPr/>
          <p:nvPr/>
        </p:nvSpPr>
        <p:spPr>
          <a:xfrm>
            <a:off x="288290" y="2165985"/>
            <a:ext cx="1914525" cy="768350"/>
          </a:xfrm>
          <a:prstGeom prst="rect">
            <a:avLst/>
          </a:prstGeom>
        </p:spPr>
        <p:txBody>
          <a:bodyPr wrap="square">
            <a:spAutoFit/>
          </a:bodyPr>
          <a:lstStyle/>
          <a:p>
            <a:pPr algn="ctr" defTabSz="822960"/>
            <a:r>
              <a:rPr lang="zh-CN" altLang="en-US" sz="4400" b="1" dirty="0">
                <a:solidFill>
                  <a:schemeClr val="bg1"/>
                </a:solidFill>
                <a:latin typeface="微软雅黑" panose="020B0503020204020204" pitchFamily="34" charset="-122"/>
                <a:ea typeface="微软雅黑" panose="020B0503020204020204" pitchFamily="34" charset="-122"/>
              </a:rPr>
              <a:t>目录</a:t>
            </a:r>
          </a:p>
        </p:txBody>
      </p:sp>
      <p:sp>
        <p:nvSpPr>
          <p:cNvPr id="36" name="矩形 35"/>
          <p:cNvSpPr/>
          <p:nvPr/>
        </p:nvSpPr>
        <p:spPr>
          <a:xfrm>
            <a:off x="4186055" y="143670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第二章</a:t>
            </a:r>
          </a:p>
        </p:txBody>
      </p:sp>
      <p:sp>
        <p:nvSpPr>
          <p:cNvPr id="89" name="矩形 88"/>
          <p:cNvSpPr/>
          <p:nvPr/>
        </p:nvSpPr>
        <p:spPr>
          <a:xfrm>
            <a:off x="4192750" y="2448228"/>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第三章</a:t>
            </a:r>
          </a:p>
        </p:txBody>
      </p:sp>
      <p:sp>
        <p:nvSpPr>
          <p:cNvPr id="90" name="矩形 89"/>
          <p:cNvSpPr/>
          <p:nvPr/>
        </p:nvSpPr>
        <p:spPr>
          <a:xfrm>
            <a:off x="4189230" y="341155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第四章</a:t>
            </a:r>
          </a:p>
        </p:txBody>
      </p:sp>
      <p:sp>
        <p:nvSpPr>
          <p:cNvPr id="95" name="矩形 94"/>
          <p:cNvSpPr/>
          <p:nvPr/>
        </p:nvSpPr>
        <p:spPr>
          <a:xfrm>
            <a:off x="4189230" y="446883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第五章</a:t>
            </a:r>
          </a:p>
        </p:txBody>
      </p:sp>
      <p:sp>
        <p:nvSpPr>
          <p:cNvPr id="96" name="矩形 95"/>
          <p:cNvSpPr/>
          <p:nvPr/>
        </p:nvSpPr>
        <p:spPr>
          <a:xfrm>
            <a:off x="4192405" y="546260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第六章</a:t>
            </a:r>
          </a:p>
        </p:txBody>
      </p:sp>
      <p:sp>
        <p:nvSpPr>
          <p:cNvPr id="2" name="矩形 1"/>
          <p:cNvSpPr/>
          <p:nvPr/>
        </p:nvSpPr>
        <p:spPr>
          <a:xfrm>
            <a:off x="623570" y="3237230"/>
            <a:ext cx="1243965" cy="583565"/>
          </a:xfrm>
          <a:prstGeom prst="rect">
            <a:avLst/>
          </a:prstGeom>
        </p:spPr>
        <p:txBody>
          <a:bodyPr wrap="square">
            <a:spAutoFit/>
          </a:bodyPr>
          <a:lstStyle/>
          <a:p>
            <a:pPr algn="ctr" defTabSz="822960"/>
            <a:r>
              <a:rPr lang="zh-CN" altLang="en-US" sz="3200" b="1" dirty="0">
                <a:solidFill>
                  <a:schemeClr val="bg1"/>
                </a:solidFill>
                <a:latin typeface="微软雅黑" panose="020B0503020204020204" pitchFamily="34" charset="-122"/>
                <a:ea typeface="微软雅黑" panose="020B0503020204020204" pitchFamily="34" charset="-122"/>
              </a:rPr>
              <a:t>上篇</a:t>
            </a:r>
          </a:p>
        </p:txBody>
      </p:sp>
      <p:sp>
        <p:nvSpPr>
          <p:cNvPr id="4" name="文本框 3">
            <a:extLst>
              <a:ext uri="{FF2B5EF4-FFF2-40B4-BE49-F238E27FC236}">
                <a16:creationId xmlns:a16="http://schemas.microsoft.com/office/drawing/2014/main" id="{7241B1E4-B96F-7C6D-A15A-403B366CF2DB}"/>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CC5021E2-3141-EBA9-F78E-C200A53149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6" name="流程图: 接点 5">
            <a:extLst>
              <a:ext uri="{FF2B5EF4-FFF2-40B4-BE49-F238E27FC236}">
                <a16:creationId xmlns:a16="http://schemas.microsoft.com/office/drawing/2014/main" id="{0B02F92C-F8AC-F219-BFBE-056FB02F3789}"/>
              </a:ext>
            </a:extLst>
          </p:cNvPr>
          <p:cNvSpPr/>
          <p:nvPr/>
        </p:nvSpPr>
        <p:spPr>
          <a:xfrm>
            <a:off x="351887" y="508696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37CDC95-3BA7-B629-7A44-82D4808C36F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01265FD8-F8DC-91EC-C35B-EEFEC7BFCAA0}"/>
              </a:ext>
            </a:extLst>
          </p:cNvPr>
          <p:cNvSpPr/>
          <p:nvPr/>
        </p:nvSpPr>
        <p:spPr>
          <a:xfrm>
            <a:off x="9005494" y="5697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1E34D4D-5A8D-E0E1-9BA2-777C56AA5485}"/>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563F82FF-E3B4-F7C7-DC13-24993002D5E6}"/>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ppt_x"/>
                                          </p:val>
                                        </p:tav>
                                        <p:tav tm="100000">
                                          <p:val>
                                            <p:strVal val="#ppt_x"/>
                                          </p:val>
                                        </p:tav>
                                      </p:tavLst>
                                    </p:anim>
                                    <p:anim calcmode="lin" valueType="num">
                                      <p:cBhvr additive="base">
                                        <p:cTn id="15" dur="500" fill="hold"/>
                                        <p:tgtEl>
                                          <p:spTgt spid="39"/>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par>
                          <p:cTn id="23" fill="hold">
                            <p:stCondLst>
                              <p:cond delay="1500"/>
                            </p:stCondLst>
                            <p:childTnLst>
                              <p:par>
                                <p:cTn id="24" presetID="2"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2500"/>
                            </p:stCondLst>
                            <p:childTnLst>
                              <p:par>
                                <p:cTn id="36" presetID="2" presetClass="entr" presetSubtype="1"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wipe(left)">
                                      <p:cBhvr>
                                        <p:cTn id="46" dur="500"/>
                                        <p:tgtEl>
                                          <p:spTgt spid="90"/>
                                        </p:tgtEl>
                                      </p:cBhvr>
                                    </p:animEffect>
                                  </p:childTnLst>
                                </p:cTn>
                              </p:par>
                            </p:childTnLst>
                          </p:cTn>
                        </p:par>
                        <p:par>
                          <p:cTn id="47" fill="hold">
                            <p:stCondLst>
                              <p:cond delay="3500"/>
                            </p:stCondLst>
                            <p:childTnLst>
                              <p:par>
                                <p:cTn id="48" presetID="2" presetClass="entr" presetSubtype="1"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0-#ppt_h/2"/>
                                          </p:val>
                                        </p:tav>
                                        <p:tav tm="100000">
                                          <p:val>
                                            <p:strVal val="#ppt_y"/>
                                          </p:val>
                                        </p:tav>
                                      </p:tavLst>
                                    </p:anim>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wipe(left)">
                                      <p:cBhvr>
                                        <p:cTn id="58" dur="500"/>
                                        <p:tgtEl>
                                          <p:spTgt spid="95"/>
                                        </p:tgtEl>
                                      </p:cBhvr>
                                    </p:animEffect>
                                  </p:childTnLst>
                                </p:cTn>
                              </p:par>
                            </p:childTnLst>
                          </p:cTn>
                        </p:par>
                        <p:par>
                          <p:cTn id="59" fill="hold">
                            <p:stCondLst>
                              <p:cond delay="4500"/>
                            </p:stCondLst>
                            <p:childTnLst>
                              <p:par>
                                <p:cTn id="60" presetID="2" presetClass="entr" presetSubtype="1"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0-#ppt_h/2"/>
                                          </p:val>
                                        </p:tav>
                                        <p:tav tm="100000">
                                          <p:val>
                                            <p:strVal val="#ppt_y"/>
                                          </p:val>
                                        </p:tav>
                                      </p:tavLst>
                                    </p:anim>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500"/>
                                        <p:tgtEl>
                                          <p:spTgt spid="7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wipe(left)">
                                      <p:cBhvr>
                                        <p:cTn id="70" dur="500"/>
                                        <p:tgtEl>
                                          <p:spTgt spid="96"/>
                                        </p:tgtEl>
                                      </p:cBhvr>
                                    </p:animEffect>
                                  </p:childTnLst>
                                </p:cTn>
                              </p:par>
                            </p:childTnLst>
                          </p:cTn>
                        </p:par>
                        <p:par>
                          <p:cTn id="71" fill="hold">
                            <p:stCondLst>
                              <p:cond delay="5500"/>
                            </p:stCondLst>
                            <p:childTnLst>
                              <p:par>
                                <p:cTn id="72" presetID="2" presetClass="entr" presetSubtype="1" fill="hold"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wipe(left)">
                                      <p:cBhvr>
                                        <p:cTn id="7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5" grpId="0"/>
      <p:bldP spid="47" grpId="0"/>
      <p:bldP spid="61" grpId="0"/>
      <p:bldP spid="68" grpId="0"/>
      <p:bldP spid="75" grpId="0"/>
      <p:bldP spid="78" grpId="0" bldLvl="0" animBg="1"/>
      <p:bldP spid="36" grpId="0"/>
      <p:bldP spid="89" grpId="0"/>
      <p:bldP spid="90" grpId="0"/>
      <p:bldP spid="95" grpId="0"/>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20007" y="727872"/>
            <a:ext cx="11125744"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Flat</a:t>
            </a:r>
            <a:r>
              <a:rPr lang="zh-CN" altLang="en-US" sz="2000" dirty="0">
                <a:latin typeface="Times New Roman" panose="02020603050405020304" pitchFamily="18" charset="0"/>
                <a:ea typeface="微软雅黑 Light" panose="020B0502040204020203" charset="-122"/>
              </a:rPr>
              <a:t>模式下的</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将作为独立的</a:t>
            </a:r>
            <a:r>
              <a:rPr lang="en-US" altLang="zh-CN" sz="2000" dirty="0">
                <a:latin typeface="Times New Roman" panose="02020603050405020304" pitchFamily="18" charset="0"/>
                <a:ea typeface="微软雅黑 Light" panose="020B0502040204020203" charset="-122"/>
              </a:rPr>
              <a:t>NUMA</a:t>
            </a:r>
            <a:r>
              <a:rPr lang="zh-CN" altLang="en-US" sz="2000" dirty="0">
                <a:latin typeface="Times New Roman" panose="02020603050405020304" pitchFamily="18" charset="0"/>
                <a:ea typeface="微软雅黑 Light" panose="020B0502040204020203" charset="-122"/>
              </a:rPr>
              <a:t>结点呈现给操作系统，与</a:t>
            </a:r>
            <a:r>
              <a:rPr lang="en-US" altLang="zh-CN" sz="2000" dirty="0">
                <a:latin typeface="Times New Roman" panose="02020603050405020304" pitchFamily="18" charset="0"/>
                <a:ea typeface="微软雅黑 Light" panose="020B0502040204020203" charset="-122"/>
              </a:rPr>
              <a:t>DDR4</a:t>
            </a:r>
            <a:r>
              <a:rPr lang="zh-CN" altLang="en-US" sz="2000" dirty="0">
                <a:latin typeface="Times New Roman" panose="02020603050405020304" pitchFamily="18" charset="0"/>
                <a:ea typeface="微软雅黑 Light" panose="020B0502040204020203" charset="-122"/>
              </a:rPr>
              <a:t>内存映射至同一系统物理地址空间。操作时需要明确地将内存分配到</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，用户可以通过</a:t>
            </a:r>
            <a:r>
              <a:rPr lang="en-US" altLang="zh-CN" sz="2000" dirty="0" err="1">
                <a:latin typeface="Times New Roman" panose="02020603050405020304" pitchFamily="18" charset="0"/>
                <a:ea typeface="微软雅黑 Light" panose="020B0502040204020203" charset="-122"/>
              </a:rPr>
              <a:t>numactl</a:t>
            </a:r>
            <a:r>
              <a:rPr lang="zh-CN" altLang="en-US" sz="2000" dirty="0">
                <a:latin typeface="Times New Roman" panose="02020603050405020304" pitchFamily="18" charset="0"/>
                <a:ea typeface="微软雅黑 Light" panose="020B0502040204020203" charset="-122"/>
              </a:rPr>
              <a:t>或</a:t>
            </a:r>
            <a:r>
              <a:rPr lang="en-US" altLang="zh-CN" sz="2000" dirty="0" err="1">
                <a:latin typeface="Times New Roman" panose="02020603050405020304" pitchFamily="18" charset="0"/>
                <a:ea typeface="微软雅黑 Light" panose="020B0502040204020203" charset="-122"/>
              </a:rPr>
              <a:t>memkind</a:t>
            </a:r>
            <a:r>
              <a:rPr lang="zh-CN" altLang="en-US" sz="2000" dirty="0">
                <a:latin typeface="Times New Roman" panose="02020603050405020304" pitchFamily="18" charset="0"/>
                <a:ea typeface="微软雅黑 Light" panose="020B0502040204020203" charset="-122"/>
              </a:rPr>
              <a:t>库函数管理分配。对于内存带宽要求高但内存占用量适中的应用程序，设置为这种模式往往是最佳的。</a:t>
            </a:r>
            <a:endParaRPr lang="en-US" altLang="zh-CN" sz="2000" dirty="0">
              <a:latin typeface="Times New Roman" panose="02020603050405020304" pitchFamily="18" charset="0"/>
              <a:ea typeface="微软雅黑 Light" panose="020B0502040204020203" charset="-122"/>
            </a:endParaRPr>
          </a:p>
        </p:txBody>
      </p:sp>
      <p:graphicFrame>
        <p:nvGraphicFramePr>
          <p:cNvPr id="7" name="对象 6">
            <a:extLst>
              <a:ext uri="{FF2B5EF4-FFF2-40B4-BE49-F238E27FC236}">
                <a16:creationId xmlns:a16="http://schemas.microsoft.com/office/drawing/2014/main" id="{9D8C0552-C357-FC8F-9E3C-139D9CB024E1}"/>
              </a:ext>
            </a:extLst>
          </p:cNvPr>
          <p:cNvGraphicFramePr>
            <a:graphicFrameLocks noChangeAspect="1"/>
          </p:cNvGraphicFramePr>
          <p:nvPr>
            <p:extLst>
              <p:ext uri="{D42A27DB-BD31-4B8C-83A1-F6EECF244321}">
                <p14:modId xmlns:p14="http://schemas.microsoft.com/office/powerpoint/2010/main" val="4252691837"/>
              </p:ext>
            </p:extLst>
          </p:nvPr>
        </p:nvGraphicFramePr>
        <p:xfrm>
          <a:off x="4114720" y="2533104"/>
          <a:ext cx="5188046" cy="4071048"/>
        </p:xfrm>
        <a:graphic>
          <a:graphicData uri="http://schemas.openxmlformats.org/presentationml/2006/ole">
            <mc:AlternateContent xmlns:mc="http://schemas.openxmlformats.org/markup-compatibility/2006">
              <mc:Choice xmlns:v="urn:schemas-microsoft-com:vml" Requires="v">
                <p:oleObj name="Visio" r:id="rId3" imgW="2676363" imgH="2095390" progId="Visio.Drawing.15">
                  <p:embed/>
                </p:oleObj>
              </mc:Choice>
              <mc:Fallback>
                <p:oleObj name="Visio" r:id="rId3" imgW="2676363" imgH="209539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720" y="2533104"/>
                        <a:ext cx="5188046" cy="4071048"/>
                      </a:xfrm>
                      <a:prstGeom prst="rect">
                        <a:avLst/>
                      </a:prstGeom>
                      <a:noFill/>
                    </p:spPr>
                  </p:pic>
                </p:oleObj>
              </mc:Fallback>
            </mc:AlternateContent>
          </a:graphicData>
        </a:graphic>
      </p:graphicFrame>
    </p:spTree>
    <p:extLst>
      <p:ext uri="{BB962C8B-B14F-4D97-AF65-F5344CB8AC3E}">
        <p14:creationId xmlns:p14="http://schemas.microsoft.com/office/powerpoint/2010/main" val="34363322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20007" y="838993"/>
            <a:ext cx="11125744"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Hybrid</a:t>
            </a:r>
            <a:r>
              <a:rPr lang="zh-CN" altLang="en-US" sz="2000" dirty="0">
                <a:latin typeface="Times New Roman" panose="02020603050405020304" pitchFamily="18" charset="0"/>
                <a:ea typeface="微软雅黑 Light" panose="020B0502040204020203" charset="-122"/>
              </a:rPr>
              <a:t>模式则是将</a:t>
            </a:r>
            <a:r>
              <a:rPr lang="en-US" altLang="zh-CN" sz="2000" dirty="0">
                <a:latin typeface="Times New Roman" panose="02020603050405020304" pitchFamily="18" charset="0"/>
                <a:ea typeface="微软雅黑 Light" panose="020B0502040204020203" charset="-122"/>
              </a:rPr>
              <a:t>Cache</a:t>
            </a:r>
            <a:r>
              <a:rPr lang="zh-CN" altLang="en-US" sz="2000" dirty="0">
                <a:latin typeface="Times New Roman" panose="02020603050405020304" pitchFamily="18" charset="0"/>
                <a:ea typeface="微软雅黑 Light" panose="020B0502040204020203" charset="-122"/>
              </a:rPr>
              <a:t>模式和</a:t>
            </a:r>
            <a:r>
              <a:rPr lang="en-US" altLang="zh-CN" sz="2000" dirty="0">
                <a:latin typeface="Times New Roman" panose="02020603050405020304" pitchFamily="18" charset="0"/>
                <a:ea typeface="微软雅黑 Light" panose="020B0502040204020203" charset="-122"/>
              </a:rPr>
              <a:t>Flat</a:t>
            </a:r>
            <a:r>
              <a:rPr lang="zh-CN" altLang="en-US" sz="2000" dirty="0">
                <a:latin typeface="Times New Roman" panose="02020603050405020304" pitchFamily="18" charset="0"/>
                <a:ea typeface="微软雅黑 Light" panose="020B0502040204020203" charset="-122"/>
              </a:rPr>
              <a:t>模式混合起来的模式。</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被分为两部分，一部分工作在</a:t>
            </a:r>
            <a:r>
              <a:rPr lang="en-US" altLang="zh-CN" sz="2000" dirty="0">
                <a:latin typeface="Times New Roman" panose="02020603050405020304" pitchFamily="18" charset="0"/>
                <a:ea typeface="微软雅黑 Light" panose="020B0502040204020203" charset="-122"/>
              </a:rPr>
              <a:t>Cache</a:t>
            </a:r>
            <a:r>
              <a:rPr lang="zh-CN" altLang="en-US" sz="2000" dirty="0">
                <a:latin typeface="Times New Roman" panose="02020603050405020304" pitchFamily="18" charset="0"/>
                <a:ea typeface="微软雅黑 Light" panose="020B0502040204020203" charset="-122"/>
              </a:rPr>
              <a:t>模式，一部分工作在</a:t>
            </a:r>
            <a:r>
              <a:rPr lang="en-US" altLang="zh-CN" sz="2000" dirty="0">
                <a:latin typeface="Times New Roman" panose="02020603050405020304" pitchFamily="18" charset="0"/>
                <a:ea typeface="微软雅黑 Light" panose="020B0502040204020203" charset="-122"/>
              </a:rPr>
              <a:t>Flat</a:t>
            </a:r>
            <a:r>
              <a:rPr lang="zh-CN" altLang="en-US" sz="2000" dirty="0">
                <a:latin typeface="Times New Roman" panose="02020603050405020304" pitchFamily="18" charset="0"/>
                <a:ea typeface="微软雅黑 Light" panose="020B0502040204020203" charset="-122"/>
              </a:rPr>
              <a:t>模式。可以在</a:t>
            </a:r>
            <a:r>
              <a:rPr lang="en-US" altLang="zh-CN" sz="2000" dirty="0">
                <a:latin typeface="Times New Roman" panose="02020603050405020304" pitchFamily="18" charset="0"/>
                <a:ea typeface="微软雅黑 Light" panose="020B0502040204020203" charset="-122"/>
              </a:rPr>
              <a:t>BIOS</a:t>
            </a:r>
            <a:r>
              <a:rPr lang="zh-CN" altLang="en-US" sz="2000" dirty="0">
                <a:latin typeface="Times New Roman" panose="02020603050405020304" pitchFamily="18" charset="0"/>
                <a:ea typeface="微软雅黑 Light" panose="020B0502040204020203" charset="-122"/>
              </a:rPr>
              <a:t>中选择设置</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25%</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50%</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75%</a:t>
            </a:r>
            <a:r>
              <a:rPr lang="zh-CN" altLang="en-US" sz="2000" dirty="0">
                <a:latin typeface="Times New Roman" panose="02020603050405020304" pitchFamily="18" charset="0"/>
                <a:ea typeface="微软雅黑 Light" panose="020B0502040204020203" charset="-122"/>
              </a:rPr>
              <a:t>三种比例，此模式适合希望完全优化其代码或工作流的高级用户。</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7714018E-55DA-77C7-7DA4-14578870D0D5}"/>
              </a:ext>
            </a:extLst>
          </p:cNvPr>
          <p:cNvGraphicFramePr>
            <a:graphicFrameLocks noChangeAspect="1"/>
          </p:cNvGraphicFramePr>
          <p:nvPr>
            <p:extLst>
              <p:ext uri="{D42A27DB-BD31-4B8C-83A1-F6EECF244321}">
                <p14:modId xmlns:p14="http://schemas.microsoft.com/office/powerpoint/2010/main" val="1711320287"/>
              </p:ext>
            </p:extLst>
          </p:nvPr>
        </p:nvGraphicFramePr>
        <p:xfrm>
          <a:off x="4039388" y="2456055"/>
          <a:ext cx="4430598" cy="3874602"/>
        </p:xfrm>
        <a:graphic>
          <a:graphicData uri="http://schemas.openxmlformats.org/presentationml/2006/ole">
            <mc:AlternateContent xmlns:mc="http://schemas.openxmlformats.org/markup-compatibility/2006">
              <mc:Choice xmlns:v="urn:schemas-microsoft-com:vml" Requires="v">
                <p:oleObj name="Visio" r:id="rId3" imgW="2429000" imgH="2133474" progId="Visio.Drawing.15">
                  <p:embed/>
                </p:oleObj>
              </mc:Choice>
              <mc:Fallback>
                <p:oleObj name="Visio" r:id="rId3" imgW="2429000" imgH="213347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9388" y="2456055"/>
                        <a:ext cx="4430598" cy="3874602"/>
                      </a:xfrm>
                      <a:prstGeom prst="rect">
                        <a:avLst/>
                      </a:prstGeom>
                      <a:noFill/>
                    </p:spPr>
                  </p:pic>
                </p:oleObj>
              </mc:Fallback>
            </mc:AlternateContent>
          </a:graphicData>
        </a:graphic>
      </p:graphicFrame>
    </p:spTree>
    <p:extLst>
      <p:ext uri="{BB962C8B-B14F-4D97-AF65-F5344CB8AC3E}">
        <p14:creationId xmlns:p14="http://schemas.microsoft.com/office/powerpoint/2010/main" val="24133851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934839"/>
            <a:ext cx="11125744" cy="3437736"/>
          </a:xfrm>
          <a:prstGeom prst="rect">
            <a:avLst/>
          </a:prstGeom>
          <a:noFill/>
        </p:spPr>
        <p:txBody>
          <a:bodyPr wrap="square" numCol="1" rtlCol="0" anchor="ctr">
            <a:spAutoFit/>
          </a:bodyPr>
          <a:lstStyle/>
          <a:p>
            <a:pPr marL="342900" indent="-342900" algn="just" fontAlgn="auto">
              <a:lnSpc>
                <a:spcPct val="20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中的每个内核都有一个一级缓存，被组织为一个</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的两个内核共享二级缓存，每个二级缓存通过网格连接到其它内核且使用</a:t>
            </a:r>
            <a:r>
              <a:rPr lang="en-US" altLang="zh-CN" sz="2000" dirty="0">
                <a:latin typeface="Times New Roman" panose="02020603050405020304" pitchFamily="18" charset="0"/>
                <a:ea typeface="微软雅黑 Light" panose="020B0502040204020203" charset="-122"/>
              </a:rPr>
              <a:t>MESIF</a:t>
            </a:r>
            <a:r>
              <a:rPr lang="zh-CN" altLang="en-US" sz="2000" dirty="0">
                <a:latin typeface="Times New Roman" panose="02020603050405020304" pitchFamily="18" charset="0"/>
                <a:ea typeface="微软雅黑 Light" panose="020B0502040204020203" charset="-122"/>
              </a:rPr>
              <a:t>协议保持缓存一致性。</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20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具体实施为</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有一组块标签目录</a:t>
            </a:r>
            <a:r>
              <a:rPr lang="en-US" altLang="zh-CN" sz="2000" dirty="0">
                <a:latin typeface="Times New Roman" panose="02020603050405020304" pitchFamily="18" charset="0"/>
                <a:ea typeface="微软雅黑 Light" panose="020B0502040204020203" charset="-122"/>
              </a:rPr>
              <a:t>TD</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tag directory</a:t>
            </a:r>
            <a:r>
              <a:rPr lang="zh-CN" altLang="en-US" sz="2000" dirty="0">
                <a:latin typeface="Times New Roman" panose="02020603050405020304" pitchFamily="18" charset="0"/>
                <a:ea typeface="微软雅黑 Light" panose="020B0502040204020203" charset="-122"/>
              </a:rPr>
              <a:t>）组成的分布式标签目录</a:t>
            </a:r>
            <a:r>
              <a:rPr lang="en-US" altLang="zh-CN" sz="2000" dirty="0">
                <a:latin typeface="Times New Roman" panose="02020603050405020304" pitchFamily="18" charset="0"/>
                <a:ea typeface="微软雅黑 Light" panose="020B0502040204020203" charset="-122"/>
              </a:rPr>
              <a:t>DTD(distributed tag directory)</a:t>
            </a:r>
            <a:r>
              <a:rPr lang="zh-CN" altLang="en-US" sz="2000" dirty="0">
                <a:latin typeface="Times New Roman" panose="02020603050405020304" pitchFamily="18" charset="0"/>
                <a:ea typeface="微软雅黑 Light" panose="020B0502040204020203" charset="-122"/>
              </a:rPr>
              <a:t>用于标识任何缓存行的状态及其在芯片上的位置。</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20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对于任何内存地址，硬件都可以通过哈希函数识别负责该地址的</a:t>
            </a:r>
            <a:r>
              <a:rPr lang="en-US" altLang="zh-CN" sz="2000" dirty="0">
                <a:latin typeface="Times New Roman" panose="02020603050405020304" pitchFamily="18" charset="0"/>
                <a:ea typeface="微软雅黑 Light" panose="020B0502040204020203" charset="-122"/>
              </a:rPr>
              <a:t>TD</a:t>
            </a:r>
            <a:r>
              <a:rPr lang="zh-CN" altLang="en-US" sz="2000" dirty="0">
                <a:latin typeface="Times New Roman" panose="02020603050405020304" pitchFamily="18" charset="0"/>
                <a:ea typeface="微软雅黑 Light" panose="020B0502040204020203" charset="-122"/>
              </a:rPr>
              <a:t>。</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7941433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774630"/>
            <a:ext cx="11125744"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内存访问过程如下图所示，当应用程序从内存地址请求数据时，正在处理的</a:t>
            </a:r>
            <a:r>
              <a:rPr lang="en-US" altLang="zh-CN" sz="2000" dirty="0">
                <a:latin typeface="Times New Roman" panose="02020603050405020304" pitchFamily="18" charset="0"/>
                <a:ea typeface="微软雅黑 Light" panose="020B0502040204020203" charset="-122"/>
              </a:rPr>
              <a:t>Tile A</a:t>
            </a:r>
            <a:r>
              <a:rPr lang="zh-CN" altLang="en-US" sz="2000" dirty="0">
                <a:latin typeface="Times New Roman" panose="02020603050405020304" pitchFamily="18" charset="0"/>
                <a:ea typeface="微软雅黑 Light" panose="020B0502040204020203" charset="-122"/>
              </a:rPr>
              <a:t>将先查询本地缓存以查看请求的内存地址是否存在，若存在则计算将以最小的数据访问延迟进行，否则</a:t>
            </a:r>
            <a:r>
              <a:rPr lang="en-US" altLang="zh-CN" sz="2000" dirty="0">
                <a:latin typeface="Times New Roman" panose="02020603050405020304" pitchFamily="18" charset="0"/>
                <a:ea typeface="微软雅黑 Light" panose="020B0502040204020203" charset="-122"/>
              </a:rPr>
              <a:t>Tile A</a:t>
            </a:r>
            <a:r>
              <a:rPr lang="zh-CN" altLang="en-US" sz="2000" dirty="0">
                <a:latin typeface="Times New Roman" panose="02020603050405020304" pitchFamily="18" charset="0"/>
                <a:ea typeface="微软雅黑 Light" panose="020B0502040204020203" charset="-122"/>
              </a:rPr>
              <a:t>将在</a:t>
            </a:r>
            <a:r>
              <a:rPr lang="en-US" altLang="zh-CN" sz="2000" dirty="0">
                <a:latin typeface="Times New Roman" panose="02020603050405020304" pitchFamily="18" charset="0"/>
                <a:ea typeface="微软雅黑 Light" panose="020B0502040204020203" charset="-122"/>
              </a:rPr>
              <a:t>DTD</a:t>
            </a:r>
            <a:r>
              <a:rPr lang="zh-CN" altLang="en-US" sz="2000" dirty="0">
                <a:latin typeface="Times New Roman" panose="02020603050405020304" pitchFamily="18" charset="0"/>
                <a:ea typeface="微软雅黑 Light" panose="020B0502040204020203" charset="-122"/>
              </a:rPr>
              <a:t>中查询包含该数据的缓存行，如图中黑色填充的箭头所示。</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1CCBC229-089D-179E-A2F3-C15944B2E57C}"/>
              </a:ext>
            </a:extLst>
          </p:cNvPr>
          <p:cNvGraphicFramePr>
            <a:graphicFrameLocks noChangeAspect="1"/>
          </p:cNvGraphicFramePr>
          <p:nvPr>
            <p:extLst>
              <p:ext uri="{D42A27DB-BD31-4B8C-83A1-F6EECF244321}">
                <p14:modId xmlns:p14="http://schemas.microsoft.com/office/powerpoint/2010/main" val="1291361126"/>
              </p:ext>
            </p:extLst>
          </p:nvPr>
        </p:nvGraphicFramePr>
        <p:xfrm>
          <a:off x="3808432" y="2198994"/>
          <a:ext cx="4996203" cy="4310574"/>
        </p:xfrm>
        <a:graphic>
          <a:graphicData uri="http://schemas.openxmlformats.org/presentationml/2006/ole">
            <mc:AlternateContent xmlns:mc="http://schemas.openxmlformats.org/markup-compatibility/2006">
              <mc:Choice xmlns:v="urn:schemas-microsoft-com:vml" Requires="v">
                <p:oleObj name="Visio" r:id="rId3" imgW="3714608" imgH="3238296" progId="Visio.Drawing.15">
                  <p:embed/>
                </p:oleObj>
              </mc:Choice>
              <mc:Fallback>
                <p:oleObj name="Visio" r:id="rId3" imgW="3714608" imgH="323829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8432" y="2198994"/>
                        <a:ext cx="4996203" cy="4310574"/>
                      </a:xfrm>
                      <a:prstGeom prst="rect">
                        <a:avLst/>
                      </a:prstGeom>
                      <a:noFill/>
                    </p:spPr>
                  </p:pic>
                </p:oleObj>
              </mc:Fallback>
            </mc:AlternateContent>
          </a:graphicData>
        </a:graphic>
      </p:graphicFrame>
    </p:spTree>
    <p:extLst>
      <p:ext uri="{BB962C8B-B14F-4D97-AF65-F5344CB8AC3E}">
        <p14:creationId xmlns:p14="http://schemas.microsoft.com/office/powerpoint/2010/main" val="4779621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882914"/>
            <a:ext cx="11125744"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如果根据该</a:t>
            </a:r>
            <a:r>
              <a:rPr lang="en-US" altLang="zh-CN" sz="2000" dirty="0">
                <a:latin typeface="Times New Roman" panose="02020603050405020304" pitchFamily="18" charset="0"/>
                <a:ea typeface="微软雅黑 Light" panose="020B0502040204020203" charset="-122"/>
              </a:rPr>
              <a:t>TD</a:t>
            </a:r>
            <a:r>
              <a:rPr lang="zh-CN" altLang="en-US" sz="2000" dirty="0">
                <a:latin typeface="Times New Roman" panose="02020603050405020304" pitchFamily="18" charset="0"/>
                <a:ea typeface="微软雅黑 Light" panose="020B0502040204020203" charset="-122"/>
              </a:rPr>
              <a:t>得知，该缓存行存在于其它</a:t>
            </a:r>
            <a:r>
              <a:rPr lang="en-US" altLang="zh-CN" sz="2000" dirty="0">
                <a:latin typeface="Times New Roman" panose="02020603050405020304" pitchFamily="18" charset="0"/>
                <a:ea typeface="微软雅黑 Light" panose="020B0502040204020203" charset="-122"/>
              </a:rPr>
              <a:t>Tile C</a:t>
            </a:r>
            <a:r>
              <a:rPr lang="zh-CN" altLang="en-US" sz="2000" dirty="0">
                <a:latin typeface="Times New Roman" panose="02020603050405020304" pitchFamily="18" charset="0"/>
                <a:ea typeface="微软雅黑 Light" panose="020B0502040204020203" charset="-122"/>
              </a:rPr>
              <a:t>的二级缓存中，则另一条消息将从</a:t>
            </a:r>
            <a:r>
              <a:rPr lang="en-US" altLang="zh-CN" sz="2000" dirty="0">
                <a:latin typeface="Times New Roman" panose="02020603050405020304" pitchFamily="18" charset="0"/>
                <a:ea typeface="微软雅黑 Light" panose="020B0502040204020203" charset="-122"/>
              </a:rPr>
              <a:t>Tile B</a:t>
            </a:r>
            <a:r>
              <a:rPr lang="zh-CN" altLang="en-US" sz="2000" dirty="0">
                <a:latin typeface="Times New Roman" panose="02020603050405020304" pitchFamily="18" charset="0"/>
                <a:ea typeface="微软雅黑 Light" panose="020B0502040204020203" charset="-122"/>
              </a:rPr>
              <a:t>发送到</a:t>
            </a:r>
            <a:r>
              <a:rPr lang="en-US" altLang="zh-CN" sz="2000" dirty="0">
                <a:latin typeface="Times New Roman" panose="02020603050405020304" pitchFamily="18" charset="0"/>
                <a:ea typeface="微软雅黑 Light" panose="020B0502040204020203" charset="-122"/>
              </a:rPr>
              <a:t>Tile C</a:t>
            </a:r>
            <a:r>
              <a:rPr lang="zh-CN" altLang="en-US" sz="2000" dirty="0">
                <a:latin typeface="Times New Roman" panose="02020603050405020304" pitchFamily="18" charset="0"/>
                <a:ea typeface="微软雅黑 Light" panose="020B0502040204020203" charset="-122"/>
              </a:rPr>
              <a:t>，最后</a:t>
            </a:r>
            <a:r>
              <a:rPr lang="en-US" altLang="zh-CN" sz="2000" dirty="0">
                <a:latin typeface="Times New Roman" panose="02020603050405020304" pitchFamily="18" charset="0"/>
                <a:ea typeface="微软雅黑 Light" panose="020B0502040204020203" charset="-122"/>
              </a:rPr>
              <a:t>Tile C</a:t>
            </a:r>
            <a:r>
              <a:rPr lang="zh-CN" altLang="en-US" sz="2000" dirty="0">
                <a:latin typeface="Times New Roman" panose="02020603050405020304" pitchFamily="18" charset="0"/>
                <a:ea typeface="微软雅黑 Light" panose="020B0502040204020203" charset="-122"/>
              </a:rPr>
              <a:t>将数据发送到</a:t>
            </a:r>
            <a:r>
              <a:rPr lang="en-US" altLang="zh-CN" sz="2000" dirty="0">
                <a:latin typeface="Times New Roman" panose="02020603050405020304" pitchFamily="18" charset="0"/>
                <a:ea typeface="微软雅黑 Light" panose="020B0502040204020203" charset="-122"/>
              </a:rPr>
              <a:t>Tile A</a:t>
            </a:r>
            <a:r>
              <a:rPr lang="zh-CN" altLang="en-US" sz="2000" dirty="0">
                <a:latin typeface="Times New Roman" panose="02020603050405020304" pitchFamily="18" charset="0"/>
                <a:ea typeface="微软雅黑 Light" panose="020B0502040204020203" charset="-122"/>
              </a:rPr>
              <a:t>，如图中网格填充的箭头所示；</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1CCBC229-089D-179E-A2F3-C15944B2E57C}"/>
              </a:ext>
            </a:extLst>
          </p:cNvPr>
          <p:cNvGraphicFramePr>
            <a:graphicFrameLocks noChangeAspect="1"/>
          </p:cNvGraphicFramePr>
          <p:nvPr>
            <p:extLst>
              <p:ext uri="{D42A27DB-BD31-4B8C-83A1-F6EECF244321}">
                <p14:modId xmlns:p14="http://schemas.microsoft.com/office/powerpoint/2010/main" val="2885488100"/>
              </p:ext>
            </p:extLst>
          </p:nvPr>
        </p:nvGraphicFramePr>
        <p:xfrm>
          <a:off x="3756585" y="2149069"/>
          <a:ext cx="4996203" cy="4310574"/>
        </p:xfrm>
        <a:graphic>
          <a:graphicData uri="http://schemas.openxmlformats.org/presentationml/2006/ole">
            <mc:AlternateContent xmlns:mc="http://schemas.openxmlformats.org/markup-compatibility/2006">
              <mc:Choice xmlns:v="urn:schemas-microsoft-com:vml" Requires="v">
                <p:oleObj name="Visio" r:id="rId3" imgW="3714608" imgH="3238296" progId="Visio.Drawing.15">
                  <p:embed/>
                </p:oleObj>
              </mc:Choice>
              <mc:Fallback>
                <p:oleObj name="Visio" r:id="rId3" imgW="3714608" imgH="3238296" progId="Visio.Drawing.15">
                  <p:embed/>
                  <p:pic>
                    <p:nvPicPr>
                      <p:cNvPr id="6" name="对象 5">
                        <a:extLst>
                          <a:ext uri="{FF2B5EF4-FFF2-40B4-BE49-F238E27FC236}">
                            <a16:creationId xmlns:a16="http://schemas.microsoft.com/office/drawing/2014/main" id="{1CCBC229-089D-179E-A2F3-C15944B2E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585" y="2149069"/>
                        <a:ext cx="4996203" cy="4310574"/>
                      </a:xfrm>
                      <a:prstGeom prst="rect">
                        <a:avLst/>
                      </a:prstGeom>
                      <a:noFill/>
                    </p:spPr>
                  </p:pic>
                </p:oleObj>
              </mc:Fallback>
            </mc:AlternateContent>
          </a:graphicData>
        </a:graphic>
      </p:graphicFrame>
    </p:spTree>
    <p:extLst>
      <p:ext uri="{BB962C8B-B14F-4D97-AF65-F5344CB8AC3E}">
        <p14:creationId xmlns:p14="http://schemas.microsoft.com/office/powerpoint/2010/main" val="6333314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718071"/>
            <a:ext cx="11125744"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如果请求的内存地址没有被缓存，</a:t>
            </a:r>
            <a:r>
              <a:rPr lang="en-US" altLang="zh-CN" sz="2000" dirty="0">
                <a:latin typeface="Times New Roman" panose="02020603050405020304" pitchFamily="18" charset="0"/>
                <a:ea typeface="微软雅黑 Light" panose="020B0502040204020203" charset="-122"/>
              </a:rPr>
              <a:t>Tile B</a:t>
            </a:r>
            <a:r>
              <a:rPr lang="zh-CN" altLang="en-US" sz="2000" dirty="0">
                <a:latin typeface="Times New Roman" panose="02020603050405020304" pitchFamily="18" charset="0"/>
                <a:ea typeface="微软雅黑 Light" panose="020B0502040204020203" charset="-122"/>
              </a:rPr>
              <a:t>会将请求转发给负责该地址的内存控制器</a:t>
            </a:r>
            <a:r>
              <a:rPr lang="en-US" altLang="zh-CN" sz="2000" dirty="0">
                <a:latin typeface="Times New Roman" panose="02020603050405020304" pitchFamily="18" charset="0"/>
                <a:ea typeface="微软雅黑 Light" panose="020B0502040204020203" charset="-122"/>
              </a:rPr>
              <a:t>D</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D</a:t>
            </a:r>
            <a:r>
              <a:rPr lang="zh-CN" altLang="en-US" sz="2000" dirty="0">
                <a:latin typeface="Times New Roman" panose="02020603050405020304" pitchFamily="18" charset="0"/>
                <a:ea typeface="微软雅黑 Light" panose="020B0502040204020203" charset="-122"/>
              </a:rPr>
              <a:t>是基于</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的内存控制器，也可能是基于</a:t>
            </a:r>
            <a:r>
              <a:rPr lang="en-US" altLang="zh-CN" sz="2000" dirty="0">
                <a:latin typeface="Times New Roman" panose="02020603050405020304" pitchFamily="18" charset="0"/>
                <a:ea typeface="微软雅黑 Light" panose="020B0502040204020203" charset="-122"/>
              </a:rPr>
              <a:t>DDR4</a:t>
            </a:r>
            <a:r>
              <a:rPr lang="zh-CN" altLang="en-US" sz="2000" dirty="0">
                <a:latin typeface="Times New Roman" panose="02020603050405020304" pitchFamily="18" charset="0"/>
                <a:ea typeface="微软雅黑 Light" panose="020B0502040204020203" charset="-122"/>
              </a:rPr>
              <a:t>的内存控制器，从内存控制器中读取数据后发送给</a:t>
            </a:r>
            <a:r>
              <a:rPr lang="en-US" altLang="zh-CN" sz="2000" dirty="0">
                <a:latin typeface="Times New Roman" panose="02020603050405020304" pitchFamily="18" charset="0"/>
                <a:ea typeface="微软雅黑 Light" panose="020B0502040204020203" charset="-122"/>
              </a:rPr>
              <a:t>Tile A</a:t>
            </a:r>
            <a:r>
              <a:rPr lang="zh-CN" altLang="en-US" sz="2000" dirty="0">
                <a:latin typeface="Times New Roman" panose="02020603050405020304" pitchFamily="18" charset="0"/>
                <a:ea typeface="微软雅黑 Light" panose="020B0502040204020203" charset="-122"/>
              </a:rPr>
              <a:t>，如图中白色填充的箭头所示。</a:t>
            </a:r>
          </a:p>
        </p:txBody>
      </p:sp>
      <p:graphicFrame>
        <p:nvGraphicFramePr>
          <p:cNvPr id="6" name="对象 5">
            <a:extLst>
              <a:ext uri="{FF2B5EF4-FFF2-40B4-BE49-F238E27FC236}">
                <a16:creationId xmlns:a16="http://schemas.microsoft.com/office/drawing/2014/main" id="{1CCBC229-089D-179E-A2F3-C15944B2E57C}"/>
              </a:ext>
            </a:extLst>
          </p:cNvPr>
          <p:cNvGraphicFramePr>
            <a:graphicFrameLocks noChangeAspect="1"/>
          </p:cNvGraphicFramePr>
          <p:nvPr>
            <p:extLst>
              <p:ext uri="{D42A27DB-BD31-4B8C-83A1-F6EECF244321}">
                <p14:modId xmlns:p14="http://schemas.microsoft.com/office/powerpoint/2010/main" val="1186573181"/>
              </p:ext>
            </p:extLst>
          </p:nvPr>
        </p:nvGraphicFramePr>
        <p:xfrm>
          <a:off x="3756585" y="2167923"/>
          <a:ext cx="4996203" cy="4310574"/>
        </p:xfrm>
        <a:graphic>
          <a:graphicData uri="http://schemas.openxmlformats.org/presentationml/2006/ole">
            <mc:AlternateContent xmlns:mc="http://schemas.openxmlformats.org/markup-compatibility/2006">
              <mc:Choice xmlns:v="urn:schemas-microsoft-com:vml" Requires="v">
                <p:oleObj name="Visio" r:id="rId3" imgW="3714608" imgH="3238296" progId="Visio.Drawing.15">
                  <p:embed/>
                </p:oleObj>
              </mc:Choice>
              <mc:Fallback>
                <p:oleObj name="Visio" r:id="rId3" imgW="3714608" imgH="3238296" progId="Visio.Drawing.15">
                  <p:embed/>
                  <p:pic>
                    <p:nvPicPr>
                      <p:cNvPr id="6" name="对象 5">
                        <a:extLst>
                          <a:ext uri="{FF2B5EF4-FFF2-40B4-BE49-F238E27FC236}">
                            <a16:creationId xmlns:a16="http://schemas.microsoft.com/office/drawing/2014/main" id="{1CCBC229-089D-179E-A2F3-C15944B2E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585" y="2167923"/>
                        <a:ext cx="4996203" cy="4310574"/>
                      </a:xfrm>
                      <a:prstGeom prst="rect">
                        <a:avLst/>
                      </a:prstGeom>
                      <a:noFill/>
                    </p:spPr>
                  </p:pic>
                </p:oleObj>
              </mc:Fallback>
            </mc:AlternateContent>
          </a:graphicData>
        </a:graphic>
      </p:graphicFrame>
    </p:spTree>
    <p:extLst>
      <p:ext uri="{BB962C8B-B14F-4D97-AF65-F5344CB8AC3E}">
        <p14:creationId xmlns:p14="http://schemas.microsoft.com/office/powerpoint/2010/main" val="35749072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3128" y="1013126"/>
            <a:ext cx="11125744" cy="409176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由此可见，随着芯片硬件复杂性的增加，</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缓存组织也十分复杂，使得内存访问过程的复杂性随之增加。</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为了降低内存访问的复杂性，针对不同的计算应用程序，</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支持有</a:t>
            </a:r>
            <a:r>
              <a:rPr lang="en-US" altLang="zh-CN" sz="2000" dirty="0">
                <a:latin typeface="Times New Roman" panose="02020603050405020304" pitchFamily="18" charset="0"/>
                <a:ea typeface="微软雅黑 Light" panose="020B0502040204020203" charset="-122"/>
              </a:rPr>
              <a:t>All-to-All</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Quadrant</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Hemisphere</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SNC-4</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SNC-2</a:t>
            </a:r>
            <a:r>
              <a:rPr lang="zh-CN" altLang="en-US" sz="2000" dirty="0">
                <a:latin typeface="Times New Roman" panose="02020603050405020304" pitchFamily="18" charset="0"/>
                <a:ea typeface="微软雅黑 Light" panose="020B0502040204020203" charset="-122"/>
              </a:rPr>
              <a:t>五种不同的集群模式以尽可能降低这种访存开销，集群模式的设置也必须通过</a:t>
            </a:r>
            <a:r>
              <a:rPr lang="en-US" altLang="zh-CN" sz="2000" dirty="0">
                <a:latin typeface="Times New Roman" panose="02020603050405020304" pitchFamily="18" charset="0"/>
                <a:ea typeface="微软雅黑 Light" panose="020B0502040204020203" charset="-122"/>
              </a:rPr>
              <a:t>BIOS</a:t>
            </a:r>
            <a:r>
              <a:rPr lang="zh-CN" altLang="en-US" sz="2000" dirty="0">
                <a:latin typeface="Times New Roman" panose="02020603050405020304" pitchFamily="18" charset="0"/>
                <a:ea typeface="微软雅黑 Light" panose="020B0502040204020203" charset="-122"/>
              </a:rPr>
              <a:t>来进行。</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All-to-All</a:t>
            </a:r>
            <a:r>
              <a:rPr lang="zh-CN" altLang="en-US" sz="2000" dirty="0">
                <a:latin typeface="Times New Roman" panose="02020603050405020304" pitchFamily="18" charset="0"/>
                <a:ea typeface="微软雅黑 Light" panose="020B0502040204020203" charset="-122"/>
              </a:rPr>
              <a:t>模式下，</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、分布式目录和内存之间没有任何关联，内存、分布式目录均匀分布在所有核中。这是最通用的模式，对软件的内存配置没有特定的要求，但它的性能通常低于其它集群模式。</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2374832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691815" y="1107732"/>
            <a:ext cx="11125744" cy="4373890"/>
          </a:xfrm>
          <a:prstGeom prst="rect">
            <a:avLst/>
          </a:prstGeom>
          <a:noFill/>
        </p:spPr>
        <p:txBody>
          <a:bodyPr wrap="square" numCol="1" rtlCol="0" anchor="ctr">
            <a:spAutoFit/>
          </a:bodyPr>
          <a:lstStyle/>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Quadrant</a:t>
            </a:r>
            <a:r>
              <a:rPr lang="zh-CN" altLang="en-US" sz="2000" dirty="0">
                <a:latin typeface="Times New Roman" panose="02020603050405020304" pitchFamily="18" charset="0"/>
                <a:ea typeface="微软雅黑 Light" panose="020B0502040204020203" charset="-122"/>
              </a:rPr>
              <a:t>或</a:t>
            </a:r>
            <a:r>
              <a:rPr lang="en-US" altLang="zh-CN" sz="2000" dirty="0">
                <a:latin typeface="Times New Roman" panose="02020603050405020304" pitchFamily="18" charset="0"/>
                <a:ea typeface="微软雅黑 Light" panose="020B0502040204020203" charset="-122"/>
              </a:rPr>
              <a:t>Hemisphere</a:t>
            </a:r>
            <a:r>
              <a:rPr lang="zh-CN" altLang="en-US" sz="2000" dirty="0">
                <a:latin typeface="Times New Roman" panose="02020603050405020304" pitchFamily="18" charset="0"/>
                <a:ea typeface="微软雅黑 Light" panose="020B0502040204020203" charset="-122"/>
              </a:rPr>
              <a:t>模式将所有核心分为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个或</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个虚拟象限，分布式目录与该目录对应的内存数据处于同一个象限中，但</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与分布式目录、内存之间没有关联，来自任何</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的请求都可以到达任何目录，但该目录将仅访问其所在象限中的内存。该模式提供比</a:t>
            </a:r>
            <a:r>
              <a:rPr lang="en-US" altLang="zh-CN" sz="2000" dirty="0">
                <a:latin typeface="Times New Roman" panose="02020603050405020304" pitchFamily="18" charset="0"/>
                <a:ea typeface="微软雅黑 Light" panose="020B0502040204020203" charset="-122"/>
              </a:rPr>
              <a:t>All-to-All</a:t>
            </a:r>
            <a:r>
              <a:rPr lang="zh-CN" altLang="en-US" sz="2000" dirty="0">
                <a:latin typeface="Times New Roman" panose="02020603050405020304" pitchFamily="18" charset="0"/>
                <a:ea typeface="微软雅黑 Light" panose="020B0502040204020203" charset="-122"/>
              </a:rPr>
              <a:t>模式更好的延迟，并且对软件的支持是透明的。</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SNC-4</a:t>
            </a:r>
            <a:r>
              <a:rPr lang="zh-CN" altLang="en-US" sz="2000" dirty="0">
                <a:latin typeface="Times New Roman" panose="02020603050405020304" pitchFamily="18" charset="0"/>
                <a:ea typeface="微软雅黑 Light" panose="020B0502040204020203" charset="-122"/>
              </a:rPr>
              <a:t>或</a:t>
            </a:r>
            <a:r>
              <a:rPr lang="en-US" altLang="zh-CN" sz="2000" dirty="0">
                <a:latin typeface="Times New Roman" panose="02020603050405020304" pitchFamily="18" charset="0"/>
                <a:ea typeface="微软雅黑 Light" panose="020B0502040204020203" charset="-122"/>
              </a:rPr>
              <a:t>SNC-2</a:t>
            </a:r>
            <a:r>
              <a:rPr lang="zh-CN" altLang="en-US" sz="2000" dirty="0">
                <a:latin typeface="Times New Roman" panose="02020603050405020304" pitchFamily="18" charset="0"/>
                <a:ea typeface="微软雅黑 Light" panose="020B0502040204020203" charset="-122"/>
              </a:rPr>
              <a:t>模式进一步扩展了</a:t>
            </a:r>
            <a:r>
              <a:rPr lang="en-US" altLang="zh-CN" sz="2000" dirty="0">
                <a:latin typeface="Times New Roman" panose="02020603050405020304" pitchFamily="18" charset="0"/>
                <a:ea typeface="微软雅黑 Light" panose="020B0502040204020203" charset="-122"/>
              </a:rPr>
              <a:t>Quadrant</a:t>
            </a:r>
            <a:r>
              <a:rPr lang="zh-CN" altLang="en-US" sz="2000" dirty="0">
                <a:latin typeface="Times New Roman" panose="02020603050405020304" pitchFamily="18" charset="0"/>
                <a:ea typeface="微软雅黑 Light" panose="020B0502040204020203" charset="-122"/>
              </a:rPr>
              <a:t>或</a:t>
            </a:r>
            <a:r>
              <a:rPr lang="en-US" altLang="zh-CN" sz="2000" dirty="0">
                <a:latin typeface="Times New Roman" panose="02020603050405020304" pitchFamily="18" charset="0"/>
                <a:ea typeface="微软雅黑 Light" panose="020B0502040204020203" charset="-122"/>
              </a:rPr>
              <a:t>Hemisphere</a:t>
            </a:r>
            <a:r>
              <a:rPr lang="zh-CN" altLang="en-US" sz="2000" dirty="0">
                <a:latin typeface="Times New Roman" panose="02020603050405020304" pitchFamily="18" charset="0"/>
                <a:ea typeface="微软雅黑 Light" panose="020B0502040204020203" charset="-122"/>
              </a:rPr>
              <a:t>模式，将</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、分布式目录以及内存三者关联起来，所有核心被划分为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个或</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NUMA</a:t>
            </a:r>
            <a:r>
              <a:rPr lang="zh-CN" altLang="en-US" sz="2000" dirty="0">
                <a:latin typeface="Times New Roman" panose="02020603050405020304" pitchFamily="18" charset="0"/>
                <a:ea typeface="微软雅黑 Light" panose="020B0502040204020203" charset="-122"/>
              </a:rPr>
              <a:t>域。来自</a:t>
            </a:r>
            <a:r>
              <a:rPr lang="en-US" altLang="zh-CN" sz="2000" dirty="0">
                <a:latin typeface="Times New Roman" panose="02020603050405020304" pitchFamily="18" charset="0"/>
                <a:ea typeface="微软雅黑 Light" panose="020B0502040204020203" charset="-122"/>
              </a:rPr>
              <a:t>Tile</a:t>
            </a:r>
            <a:r>
              <a:rPr lang="zh-CN" altLang="en-US" sz="2000" dirty="0">
                <a:latin typeface="Times New Roman" panose="02020603050405020304" pitchFamily="18" charset="0"/>
                <a:ea typeface="微软雅黑 Light" panose="020B0502040204020203" charset="-122"/>
              </a:rPr>
              <a:t>的请求将访问所在集群的目录，然后该目录也将访问所在集群的内存。因为大多数流量将包含在本地集群中，在该集群模式下，尤其是在负载操作下，为所有模式中最佳延迟。对于利用此模式性能的程序，必须运行在同一个</a:t>
            </a:r>
            <a:r>
              <a:rPr lang="en-US" altLang="zh-CN" sz="2000" dirty="0">
                <a:latin typeface="Times New Roman" panose="02020603050405020304" pitchFamily="18" charset="0"/>
                <a:ea typeface="微软雅黑 Light" panose="020B0502040204020203" charset="-122"/>
              </a:rPr>
              <a:t>NUMA</a:t>
            </a:r>
            <a:r>
              <a:rPr lang="zh-CN" altLang="en-US" sz="2000" dirty="0">
                <a:latin typeface="Times New Roman" panose="02020603050405020304" pitchFamily="18" charset="0"/>
                <a:ea typeface="微软雅黑 Light" panose="020B0502040204020203" charset="-122"/>
              </a:rPr>
              <a:t>集群中分配内存，以进行</a:t>
            </a:r>
            <a:r>
              <a:rPr lang="en-US" altLang="zh-CN" sz="2000" dirty="0">
                <a:latin typeface="Times New Roman" panose="02020603050405020304" pitchFamily="18" charset="0"/>
                <a:ea typeface="微软雅黑 Light" panose="020B0502040204020203" charset="-122"/>
              </a:rPr>
              <a:t>NUMA</a:t>
            </a:r>
            <a:r>
              <a:rPr lang="zh-CN" altLang="en-US" sz="2000" dirty="0">
                <a:latin typeface="Times New Roman" panose="02020603050405020304" pitchFamily="18" charset="0"/>
                <a:ea typeface="微软雅黑 Light" panose="020B0502040204020203" charset="-122"/>
              </a:rPr>
              <a:t>优化发挥最优性能。</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8344530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57714" y="659875"/>
            <a:ext cx="11125744" cy="160390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All-to-All</a:t>
            </a:r>
            <a:r>
              <a:rPr lang="zh-CN" altLang="en-US" sz="2000" dirty="0">
                <a:latin typeface="Times New Roman" panose="02020603050405020304" pitchFamily="18" charset="0"/>
                <a:ea typeface="微软雅黑 Light" panose="020B0502040204020203" charset="-122"/>
              </a:rPr>
              <a:t>模式下，二级缓存缺失且请求内存地址未缓存时，系统进行的相应操作。</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二级缓存在第</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象限发生缺失。首先在第</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象限找到对应的分布式目录，之后在第</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象限读取内存数据，最后将数据返回第</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象限，整个过程跨越距离是这三种模式中最长的。</a:t>
            </a:r>
            <a:endParaRPr lang="en-US" altLang="zh-CN" sz="2000" dirty="0">
              <a:latin typeface="Times New Roman" panose="02020603050405020304" pitchFamily="18" charset="0"/>
              <a:ea typeface="微软雅黑 Light" panose="020B0502040204020203" charset="-122"/>
            </a:endParaRPr>
          </a:p>
        </p:txBody>
      </p:sp>
      <p:graphicFrame>
        <p:nvGraphicFramePr>
          <p:cNvPr id="12" name="对象 11">
            <a:extLst>
              <a:ext uri="{FF2B5EF4-FFF2-40B4-BE49-F238E27FC236}">
                <a16:creationId xmlns:a16="http://schemas.microsoft.com/office/drawing/2014/main" id="{7DB71034-71DD-8DDB-FCC6-E9B24CE13F07}"/>
              </a:ext>
            </a:extLst>
          </p:cNvPr>
          <p:cNvGraphicFramePr>
            <a:graphicFrameLocks noChangeAspect="1"/>
          </p:cNvGraphicFramePr>
          <p:nvPr>
            <p:extLst>
              <p:ext uri="{D42A27DB-BD31-4B8C-83A1-F6EECF244321}">
                <p14:modId xmlns:p14="http://schemas.microsoft.com/office/powerpoint/2010/main" val="2168323068"/>
              </p:ext>
            </p:extLst>
          </p:nvPr>
        </p:nvGraphicFramePr>
        <p:xfrm>
          <a:off x="6004875" y="2218215"/>
          <a:ext cx="5578584" cy="4305140"/>
        </p:xfrm>
        <a:graphic>
          <a:graphicData uri="http://schemas.openxmlformats.org/presentationml/2006/ole">
            <mc:AlternateContent xmlns:mc="http://schemas.openxmlformats.org/markup-compatibility/2006">
              <mc:Choice xmlns:v="urn:schemas-microsoft-com:vml" Requires="v">
                <p:oleObj name="Visio" r:id="rId3" imgW="4105320" imgH="3152700" progId="Visio.Drawing.15">
                  <p:embed/>
                </p:oleObj>
              </mc:Choice>
              <mc:Fallback>
                <p:oleObj name="Visio" r:id="rId3" imgW="4105320" imgH="3152700"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875" y="2218215"/>
                        <a:ext cx="5578584" cy="4305140"/>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E4192657-CDC3-3D03-AD22-F81F3C95E3E5}"/>
              </a:ext>
            </a:extLst>
          </p:cNvPr>
          <p:cNvSpPr txBox="1"/>
          <p:nvPr/>
        </p:nvSpPr>
        <p:spPr>
          <a:xfrm>
            <a:off x="885062" y="2742871"/>
            <a:ext cx="4906135" cy="3255828"/>
          </a:xfrm>
          <a:prstGeom prst="rect">
            <a:avLst/>
          </a:prstGeom>
          <a:noFill/>
          <a:ln>
            <a:solidFill>
              <a:srgbClr val="013B6D"/>
            </a:solidFill>
          </a:ln>
        </p:spPr>
        <p:txBody>
          <a:bodyPr wrap="square" numCol="1" rtlCol="0" anchor="ctr">
            <a:spAutoFit/>
          </a:bodyPr>
          <a:lstStyle/>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1</a:t>
            </a:r>
            <a:r>
              <a:rPr lang="zh-CN" altLang="en-US" dirty="0">
                <a:latin typeface="Times New Roman" panose="02020603050405020304" pitchFamily="18" charset="0"/>
                <a:ea typeface="微软雅黑 Light" panose="020B0502040204020203" charset="-122"/>
              </a:rPr>
              <a:t>表示二级缓存缺失</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2</a:t>
            </a:r>
            <a:r>
              <a:rPr lang="zh-CN" altLang="en-US" dirty="0">
                <a:latin typeface="Times New Roman" panose="02020603050405020304" pitchFamily="18" charset="0"/>
                <a:ea typeface="微软雅黑 Light" panose="020B0502040204020203" charset="-122"/>
              </a:rPr>
              <a:t>表示直接访问，</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3</a:t>
            </a:r>
            <a:r>
              <a:rPr lang="zh-CN" altLang="en-US" dirty="0">
                <a:latin typeface="Times New Roman" panose="02020603050405020304" pitchFamily="18" charset="0"/>
                <a:ea typeface="微软雅黑 Light" panose="020B0502040204020203" charset="-122"/>
              </a:rPr>
              <a:t>表示内存访问，</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4</a:t>
            </a:r>
            <a:r>
              <a:rPr lang="zh-CN" altLang="en-US" dirty="0">
                <a:latin typeface="Times New Roman" panose="02020603050405020304" pitchFamily="18" charset="0"/>
                <a:ea typeface="微软雅黑 Light" panose="020B0502040204020203" charset="-122"/>
              </a:rPr>
              <a:t>表示数据返回，</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黑色填充箭头代表数据流向，灰色虚线边框表示</a:t>
            </a:r>
            <a:r>
              <a:rPr lang="en-US" altLang="zh-CN" dirty="0">
                <a:latin typeface="Times New Roman" panose="02020603050405020304" pitchFamily="18" charset="0"/>
                <a:ea typeface="微软雅黑 Light" panose="020B0502040204020203" charset="-122"/>
              </a:rPr>
              <a:t>NUMA</a:t>
            </a:r>
            <a:r>
              <a:rPr lang="zh-CN" altLang="en-US" dirty="0">
                <a:latin typeface="Times New Roman" panose="02020603050405020304" pitchFamily="18" charset="0"/>
                <a:ea typeface="微软雅黑 Light" panose="020B0502040204020203" charset="-122"/>
              </a:rPr>
              <a:t>节点，黑色虚线代表逻辑象限。</a:t>
            </a:r>
            <a:endParaRPr lang="en-US" altLang="zh-CN"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0327994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82299" y="623786"/>
            <a:ext cx="11125744" cy="206556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Quadrant</a:t>
            </a:r>
            <a:r>
              <a:rPr lang="zh-CN" altLang="en-US" sz="2000" dirty="0">
                <a:latin typeface="Times New Roman" panose="02020603050405020304" pitchFamily="18" charset="0"/>
                <a:ea typeface="微软雅黑 Light" panose="020B0502040204020203" charset="-122"/>
              </a:rPr>
              <a:t>或</a:t>
            </a:r>
            <a:r>
              <a:rPr lang="en-US" altLang="zh-CN" sz="2000" dirty="0">
                <a:latin typeface="Times New Roman" panose="02020603050405020304" pitchFamily="18" charset="0"/>
                <a:ea typeface="微软雅黑 Light" panose="020B0502040204020203" charset="-122"/>
              </a:rPr>
              <a:t>Hemisphere</a:t>
            </a:r>
            <a:r>
              <a:rPr lang="zh-CN" altLang="en-US" sz="2000" dirty="0">
                <a:latin typeface="Times New Roman" panose="02020603050405020304" pitchFamily="18" charset="0"/>
                <a:ea typeface="微软雅黑 Light" panose="020B0502040204020203" charset="-122"/>
              </a:rPr>
              <a:t>模式下，二级缓存缺失且请求内存地址未缓存时，系统进行的相应操作。</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二级缓存在第</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象限发生缺失。首先在第</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象限找到对应的分布式目录，由于本模式下分布式目录与对应内存数据处在同一象限，因此在分布式目录所在的第</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象限读取内存数据，最后将数据返回第</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象限，整个过程跨越距离相对较短。</a:t>
            </a:r>
            <a:endParaRPr lang="en-US" altLang="zh-CN" sz="2000" dirty="0">
              <a:latin typeface="Times New Roman" panose="02020603050405020304" pitchFamily="18" charset="0"/>
              <a:ea typeface="微软雅黑 Light" panose="020B0502040204020203" charset="-122"/>
            </a:endParaRPr>
          </a:p>
        </p:txBody>
      </p:sp>
      <p:graphicFrame>
        <p:nvGraphicFramePr>
          <p:cNvPr id="10" name="对象 9">
            <a:extLst>
              <a:ext uri="{FF2B5EF4-FFF2-40B4-BE49-F238E27FC236}">
                <a16:creationId xmlns:a16="http://schemas.microsoft.com/office/drawing/2014/main" id="{F0B04D62-CEE6-D6DF-CA70-FEE8DC773CAF}"/>
              </a:ext>
            </a:extLst>
          </p:cNvPr>
          <p:cNvGraphicFramePr>
            <a:graphicFrameLocks noChangeAspect="1"/>
          </p:cNvGraphicFramePr>
          <p:nvPr>
            <p:extLst>
              <p:ext uri="{D42A27DB-BD31-4B8C-83A1-F6EECF244321}">
                <p14:modId xmlns:p14="http://schemas.microsoft.com/office/powerpoint/2010/main" val="1869020740"/>
              </p:ext>
            </p:extLst>
          </p:nvPr>
        </p:nvGraphicFramePr>
        <p:xfrm>
          <a:off x="6410227" y="2164700"/>
          <a:ext cx="5483470" cy="4358655"/>
        </p:xfrm>
        <a:graphic>
          <a:graphicData uri="http://schemas.openxmlformats.org/presentationml/2006/ole">
            <mc:AlternateContent xmlns:mc="http://schemas.openxmlformats.org/markup-compatibility/2006">
              <mc:Choice xmlns:v="urn:schemas-microsoft-com:vml" Requires="v">
                <p:oleObj name="Visio" r:id="rId3" imgW="4086031" imgH="3248100" progId="Visio.Drawing.15">
                  <p:embed/>
                </p:oleObj>
              </mc:Choice>
              <mc:Fallback>
                <p:oleObj name="Visio" r:id="rId3" imgW="4086031" imgH="3248100" progId="Visio.Drawing.15">
                  <p:embed/>
                  <p:pic>
                    <p:nvPicPr>
                      <p:cNvPr id="10" name="对象 9">
                        <a:extLst>
                          <a:ext uri="{FF2B5EF4-FFF2-40B4-BE49-F238E27FC236}">
                            <a16:creationId xmlns:a16="http://schemas.microsoft.com/office/drawing/2014/main" id="{F0B04D62-CEE6-D6DF-CA70-FEE8DC773C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227" y="2164700"/>
                        <a:ext cx="5483470" cy="4358655"/>
                      </a:xfrm>
                      <a:prstGeom prst="rect">
                        <a:avLst/>
                      </a:prstGeom>
                      <a:noFill/>
                    </p:spPr>
                  </p:pic>
                </p:oleObj>
              </mc:Fallback>
            </mc:AlternateContent>
          </a:graphicData>
        </a:graphic>
      </p:graphicFrame>
      <p:sp>
        <p:nvSpPr>
          <p:cNvPr id="3" name="文本框 2">
            <a:extLst>
              <a:ext uri="{FF2B5EF4-FFF2-40B4-BE49-F238E27FC236}">
                <a16:creationId xmlns:a16="http://schemas.microsoft.com/office/drawing/2014/main" id="{4382C028-DF86-3224-FEA3-334138891B7F}"/>
              </a:ext>
            </a:extLst>
          </p:cNvPr>
          <p:cNvSpPr txBox="1"/>
          <p:nvPr/>
        </p:nvSpPr>
        <p:spPr>
          <a:xfrm>
            <a:off x="943196" y="2716114"/>
            <a:ext cx="4906135" cy="3255828"/>
          </a:xfrm>
          <a:prstGeom prst="rect">
            <a:avLst/>
          </a:prstGeom>
          <a:noFill/>
          <a:ln>
            <a:solidFill>
              <a:srgbClr val="013B6D"/>
            </a:solidFill>
          </a:ln>
        </p:spPr>
        <p:txBody>
          <a:bodyPr wrap="square" numCol="1" rtlCol="0" anchor="ctr">
            <a:spAutoFit/>
          </a:bodyPr>
          <a:lstStyle/>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1</a:t>
            </a:r>
            <a:r>
              <a:rPr lang="zh-CN" altLang="en-US" dirty="0">
                <a:latin typeface="Times New Roman" panose="02020603050405020304" pitchFamily="18" charset="0"/>
                <a:ea typeface="微软雅黑 Light" panose="020B0502040204020203" charset="-122"/>
              </a:rPr>
              <a:t>表示二级缓存缺失</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2</a:t>
            </a:r>
            <a:r>
              <a:rPr lang="zh-CN" altLang="en-US" dirty="0">
                <a:latin typeface="Times New Roman" panose="02020603050405020304" pitchFamily="18" charset="0"/>
                <a:ea typeface="微软雅黑 Light" panose="020B0502040204020203" charset="-122"/>
              </a:rPr>
              <a:t>表示直接访问，</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3</a:t>
            </a:r>
            <a:r>
              <a:rPr lang="zh-CN" altLang="en-US" dirty="0">
                <a:latin typeface="Times New Roman" panose="02020603050405020304" pitchFamily="18" charset="0"/>
                <a:ea typeface="微软雅黑 Light" panose="020B0502040204020203" charset="-122"/>
              </a:rPr>
              <a:t>表示内存访问，</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4</a:t>
            </a:r>
            <a:r>
              <a:rPr lang="zh-CN" altLang="en-US" dirty="0">
                <a:latin typeface="Times New Roman" panose="02020603050405020304" pitchFamily="18" charset="0"/>
                <a:ea typeface="微软雅黑 Light" panose="020B0502040204020203" charset="-122"/>
              </a:rPr>
              <a:t>表示数据返回，</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黑色填充箭头代表数据流向，灰色虚线边框表示</a:t>
            </a:r>
            <a:r>
              <a:rPr lang="en-US" altLang="zh-CN" dirty="0">
                <a:latin typeface="Times New Roman" panose="02020603050405020304" pitchFamily="18" charset="0"/>
                <a:ea typeface="微软雅黑 Light" panose="020B0502040204020203" charset="-122"/>
              </a:rPr>
              <a:t>NUMA</a:t>
            </a:r>
            <a:r>
              <a:rPr lang="zh-CN" altLang="en-US" dirty="0">
                <a:latin typeface="Times New Roman" panose="02020603050405020304" pitchFamily="18" charset="0"/>
                <a:ea typeface="微软雅黑 Light" panose="020B0502040204020203" charset="-122"/>
              </a:rPr>
              <a:t>节点，黑色虚线代表逻辑象限。</a:t>
            </a:r>
            <a:endParaRPr lang="en-US" altLang="zh-CN"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5640839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4"/>
          <p:cNvGrpSpPr/>
          <p:nvPr/>
        </p:nvGrpSpPr>
        <p:grpSpPr bwMode="auto">
          <a:xfrm>
            <a:off x="3890740" y="402498"/>
            <a:ext cx="6911975" cy="1004888"/>
            <a:chOff x="0" y="0"/>
            <a:chExt cx="4354" cy="633"/>
          </a:xfrm>
        </p:grpSpPr>
        <p:sp>
          <p:nvSpPr>
            <p:cNvPr id="4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1"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11" name="矩形 10"/>
          <p:cNvSpPr/>
          <p:nvPr/>
        </p:nvSpPr>
        <p:spPr>
          <a:xfrm>
            <a:off x="6978785" y="580834"/>
            <a:ext cx="16459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单核优化</a:t>
            </a:r>
          </a:p>
        </p:txBody>
      </p:sp>
      <p:sp>
        <p:nvSpPr>
          <p:cNvPr id="12" name="矩形 11"/>
          <p:cNvSpPr/>
          <p:nvPr/>
        </p:nvSpPr>
        <p:spPr>
          <a:xfrm>
            <a:off x="4726440" y="385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第七章</a:t>
            </a:r>
          </a:p>
        </p:txBody>
      </p:sp>
      <p:grpSp>
        <p:nvGrpSpPr>
          <p:cNvPr id="29" name="Group 4"/>
          <p:cNvGrpSpPr/>
          <p:nvPr/>
        </p:nvGrpSpPr>
        <p:grpSpPr bwMode="auto">
          <a:xfrm>
            <a:off x="3893915" y="1459773"/>
            <a:ext cx="6911975" cy="1004888"/>
            <a:chOff x="0" y="0"/>
            <a:chExt cx="4354" cy="633"/>
          </a:xfrm>
        </p:grpSpPr>
        <p:sp>
          <p:nvSpPr>
            <p:cNvPr id="3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2"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4"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35" name="矩形 34"/>
          <p:cNvSpPr/>
          <p:nvPr/>
        </p:nvSpPr>
        <p:spPr>
          <a:xfrm>
            <a:off x="6981960" y="1641284"/>
            <a:ext cx="16459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访存优化</a:t>
            </a:r>
          </a:p>
        </p:txBody>
      </p:sp>
      <p:sp>
        <p:nvSpPr>
          <p:cNvPr id="36" name="矩形 35"/>
          <p:cNvSpPr/>
          <p:nvPr/>
        </p:nvSpPr>
        <p:spPr>
          <a:xfrm>
            <a:off x="4729615" y="144623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第八章</a:t>
            </a:r>
          </a:p>
        </p:txBody>
      </p:sp>
      <p:grpSp>
        <p:nvGrpSpPr>
          <p:cNvPr id="37" name="Group 4"/>
          <p:cNvGrpSpPr/>
          <p:nvPr/>
        </p:nvGrpSpPr>
        <p:grpSpPr bwMode="auto">
          <a:xfrm>
            <a:off x="3893915" y="2494823"/>
            <a:ext cx="6911975" cy="1004888"/>
            <a:chOff x="0" y="0"/>
            <a:chExt cx="4354" cy="633"/>
          </a:xfrm>
        </p:grpSpPr>
        <p:sp>
          <p:nvSpPr>
            <p:cNvPr id="38"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4"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5"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6"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47" name="矩形 46"/>
          <p:cNvSpPr/>
          <p:nvPr/>
        </p:nvSpPr>
        <p:spPr>
          <a:xfrm>
            <a:off x="6981960" y="2677604"/>
            <a:ext cx="325501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OpenMP</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48" name="矩形 47"/>
          <p:cNvSpPr/>
          <p:nvPr/>
        </p:nvSpPr>
        <p:spPr>
          <a:xfrm>
            <a:off x="4729615" y="248445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第九章</a:t>
            </a:r>
          </a:p>
        </p:txBody>
      </p:sp>
      <p:grpSp>
        <p:nvGrpSpPr>
          <p:cNvPr id="56" name="Group 4"/>
          <p:cNvGrpSpPr/>
          <p:nvPr/>
        </p:nvGrpSpPr>
        <p:grpSpPr bwMode="auto">
          <a:xfrm>
            <a:off x="3884390" y="3501298"/>
            <a:ext cx="6911975" cy="1004888"/>
            <a:chOff x="0" y="0"/>
            <a:chExt cx="4354" cy="633"/>
          </a:xfrm>
        </p:grpSpPr>
        <p:sp>
          <p:nvSpPr>
            <p:cNvPr id="57"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8"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9"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0"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1" name="矩形 60"/>
          <p:cNvSpPr/>
          <p:nvPr/>
        </p:nvSpPr>
        <p:spPr>
          <a:xfrm>
            <a:off x="6972435" y="3679634"/>
            <a:ext cx="273431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CUDA</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62" name="矩形 61"/>
          <p:cNvSpPr/>
          <p:nvPr/>
        </p:nvSpPr>
        <p:spPr>
          <a:xfrm>
            <a:off x="4720090" y="34845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第十章</a:t>
            </a:r>
          </a:p>
        </p:txBody>
      </p:sp>
      <p:grpSp>
        <p:nvGrpSpPr>
          <p:cNvPr id="63" name="Group 4"/>
          <p:cNvGrpSpPr/>
          <p:nvPr/>
        </p:nvGrpSpPr>
        <p:grpSpPr bwMode="auto">
          <a:xfrm>
            <a:off x="3887565" y="4504598"/>
            <a:ext cx="6911975" cy="1004888"/>
            <a:chOff x="0" y="0"/>
            <a:chExt cx="4354" cy="633"/>
          </a:xfrm>
        </p:grpSpPr>
        <p:sp>
          <p:nvSpPr>
            <p:cNvPr id="64"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5"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6"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7"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8" name="矩形 67"/>
          <p:cNvSpPr/>
          <p:nvPr/>
        </p:nvSpPr>
        <p:spPr>
          <a:xfrm>
            <a:off x="6975610" y="4682934"/>
            <a:ext cx="238506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MPI</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69" name="矩形 68"/>
          <p:cNvSpPr/>
          <p:nvPr/>
        </p:nvSpPr>
        <p:spPr>
          <a:xfrm>
            <a:off x="4570865" y="4487881"/>
            <a:ext cx="164592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第十一章</a:t>
            </a:r>
          </a:p>
        </p:txBody>
      </p:sp>
      <p:grpSp>
        <p:nvGrpSpPr>
          <p:cNvPr id="70" name="Group 4"/>
          <p:cNvGrpSpPr/>
          <p:nvPr/>
        </p:nvGrpSpPr>
        <p:grpSpPr bwMode="auto">
          <a:xfrm>
            <a:off x="3887565" y="5542823"/>
            <a:ext cx="6911975" cy="1004888"/>
            <a:chOff x="0" y="0"/>
            <a:chExt cx="4354" cy="633"/>
          </a:xfrm>
        </p:grpSpPr>
        <p:sp>
          <p:nvSpPr>
            <p:cNvPr id="7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2"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74"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75" name="矩形 74"/>
          <p:cNvSpPr/>
          <p:nvPr/>
        </p:nvSpPr>
        <p:spPr>
          <a:xfrm>
            <a:off x="6975610" y="5721159"/>
            <a:ext cx="358394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多层次并行程序优化</a:t>
            </a:r>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 </a:t>
            </a:r>
          </a:p>
        </p:txBody>
      </p:sp>
      <p:sp>
        <p:nvSpPr>
          <p:cNvPr id="76" name="矩形 75"/>
          <p:cNvSpPr/>
          <p:nvPr/>
        </p:nvSpPr>
        <p:spPr>
          <a:xfrm>
            <a:off x="4608965" y="5526106"/>
            <a:ext cx="164592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第十二章</a:t>
            </a:r>
          </a:p>
        </p:txBody>
      </p:sp>
      <p:sp>
        <p:nvSpPr>
          <p:cNvPr id="78" name="Rectangle 33"/>
          <p:cNvSpPr/>
          <p:nvPr/>
        </p:nvSpPr>
        <p:spPr>
          <a:xfrm>
            <a:off x="0" y="0"/>
            <a:ext cx="2491105" cy="6857365"/>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7280"/>
            <a:endParaRPr lang="en-US" sz="2160" dirty="0">
              <a:solidFill>
                <a:prstClr val="white"/>
              </a:solidFill>
              <a:latin typeface="宋体" panose="02010600030101010101" pitchFamily="2" charset="-122"/>
            </a:endParaRPr>
          </a:p>
        </p:txBody>
      </p:sp>
      <p:sp>
        <p:nvSpPr>
          <p:cNvPr id="2" name="矩形 1"/>
          <p:cNvSpPr/>
          <p:nvPr/>
        </p:nvSpPr>
        <p:spPr>
          <a:xfrm>
            <a:off x="288290" y="2165985"/>
            <a:ext cx="1914525" cy="768350"/>
          </a:xfrm>
          <a:prstGeom prst="rect">
            <a:avLst/>
          </a:prstGeom>
        </p:spPr>
        <p:txBody>
          <a:bodyPr wrap="square">
            <a:spAutoFit/>
          </a:bodyPr>
          <a:lstStyle/>
          <a:p>
            <a:pPr algn="ctr" defTabSz="822960"/>
            <a:r>
              <a:rPr lang="zh-CN" altLang="en-US" sz="4400" b="1" dirty="0">
                <a:solidFill>
                  <a:schemeClr val="bg1"/>
                </a:solidFill>
                <a:latin typeface="微软雅黑" panose="020B0503020204020204" pitchFamily="34" charset="-122"/>
                <a:ea typeface="微软雅黑" panose="020B0503020204020204" pitchFamily="34" charset="-122"/>
              </a:rPr>
              <a:t>目录</a:t>
            </a:r>
          </a:p>
        </p:txBody>
      </p:sp>
      <p:sp>
        <p:nvSpPr>
          <p:cNvPr id="4" name="矩形 3"/>
          <p:cNvSpPr/>
          <p:nvPr/>
        </p:nvSpPr>
        <p:spPr>
          <a:xfrm>
            <a:off x="623570" y="3237230"/>
            <a:ext cx="1243965" cy="583565"/>
          </a:xfrm>
          <a:prstGeom prst="rect">
            <a:avLst/>
          </a:prstGeom>
        </p:spPr>
        <p:txBody>
          <a:bodyPr wrap="square">
            <a:spAutoFit/>
          </a:bodyPr>
          <a:lstStyle/>
          <a:p>
            <a:pPr algn="ctr" defTabSz="822960"/>
            <a:r>
              <a:rPr lang="zh-CN" altLang="en-US" sz="3200" b="1" dirty="0">
                <a:solidFill>
                  <a:schemeClr val="bg1"/>
                </a:solidFill>
                <a:latin typeface="微软雅黑" panose="020B0503020204020204" pitchFamily="34" charset="-122"/>
                <a:ea typeface="微软雅黑" panose="020B0503020204020204" pitchFamily="34" charset="-122"/>
              </a:rPr>
              <a:t>下篇</a:t>
            </a:r>
          </a:p>
        </p:txBody>
      </p:sp>
      <p:sp>
        <p:nvSpPr>
          <p:cNvPr id="3" name="文本框 2">
            <a:extLst>
              <a:ext uri="{FF2B5EF4-FFF2-40B4-BE49-F238E27FC236}">
                <a16:creationId xmlns:a16="http://schemas.microsoft.com/office/drawing/2014/main" id="{948EF8A8-2604-4AED-2901-474B8891C40C}"/>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84725C1B-5C7D-85DB-A38A-B4B3B2BBF1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6" name="流程图: 接点 5">
            <a:extLst>
              <a:ext uri="{FF2B5EF4-FFF2-40B4-BE49-F238E27FC236}">
                <a16:creationId xmlns:a16="http://schemas.microsoft.com/office/drawing/2014/main" id="{EE55B432-DF60-ED1F-37A2-30692F309282}"/>
              </a:ext>
            </a:extLst>
          </p:cNvPr>
          <p:cNvSpPr/>
          <p:nvPr/>
        </p:nvSpPr>
        <p:spPr>
          <a:xfrm>
            <a:off x="351887" y="508696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E1E5295-2E16-EF7F-4460-D5DED7FBEBD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5FBD3244-1F33-C08F-3417-88D4E63820AE}"/>
              </a:ext>
            </a:extLst>
          </p:cNvPr>
          <p:cNvSpPr/>
          <p:nvPr/>
        </p:nvSpPr>
        <p:spPr>
          <a:xfrm>
            <a:off x="9005494" y="5697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BC9DE8C-D19B-63A1-82A8-533567A7BEC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081F0ECF-B8C6-F1E9-8AE4-60CEBA5E2E0C}"/>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par>
                          <p:cTn id="36" fill="hold">
                            <p:stCondLst>
                              <p:cond delay="3000"/>
                            </p:stCondLst>
                            <p:childTnLst>
                              <p:par>
                                <p:cTn id="37" presetID="2" presetClass="entr" presetSubtype="1"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0-#ppt_h/2"/>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left)">
                                      <p:cBhvr>
                                        <p:cTn id="44" dur="500"/>
                                        <p:tgtEl>
                                          <p:spTgt spid="6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left)">
                                      <p:cBhvr>
                                        <p:cTn id="47" dur="500"/>
                                        <p:tgtEl>
                                          <p:spTgt spid="62"/>
                                        </p:tgtEl>
                                      </p:cBhvr>
                                    </p:animEffect>
                                  </p:childTnLst>
                                </p:cTn>
                              </p:par>
                            </p:childTnLst>
                          </p:cTn>
                        </p:par>
                        <p:par>
                          <p:cTn id="48" fill="hold">
                            <p:stCondLst>
                              <p:cond delay="4000"/>
                            </p:stCondLst>
                            <p:childTnLst>
                              <p:par>
                                <p:cTn id="49" presetID="2" presetClass="entr" presetSubtype="1"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left)">
                                      <p:cBhvr>
                                        <p:cTn id="56" dur="500"/>
                                        <p:tgtEl>
                                          <p:spTgt spid="6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wipe(left)">
                                      <p:cBhvr>
                                        <p:cTn id="59" dur="500"/>
                                        <p:tgtEl>
                                          <p:spTgt spid="69"/>
                                        </p:tgtEl>
                                      </p:cBhvr>
                                    </p:animEffect>
                                  </p:childTnLst>
                                </p:cTn>
                              </p:par>
                            </p:childTnLst>
                          </p:cTn>
                        </p:par>
                        <p:par>
                          <p:cTn id="60" fill="hold">
                            <p:stCondLst>
                              <p:cond delay="5000"/>
                            </p:stCondLst>
                            <p:childTnLst>
                              <p:par>
                                <p:cTn id="61" presetID="2" presetClass="entr" presetSubtype="1"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ppt_x"/>
                                          </p:val>
                                        </p:tav>
                                        <p:tav tm="100000">
                                          <p:val>
                                            <p:strVal val="#ppt_x"/>
                                          </p:val>
                                        </p:tav>
                                      </p:tavLst>
                                    </p:anim>
                                    <p:anim calcmode="lin" valueType="num">
                                      <p:cBhvr additive="base">
                                        <p:cTn id="64" dur="500" fill="hold"/>
                                        <p:tgtEl>
                                          <p:spTgt spid="63"/>
                                        </p:tgtEl>
                                        <p:attrNameLst>
                                          <p:attrName>ppt_y</p:attrName>
                                        </p:attrNameLst>
                                      </p:cBhvr>
                                      <p:tavLst>
                                        <p:tav tm="0">
                                          <p:val>
                                            <p:strVal val="0-#ppt_h/2"/>
                                          </p:val>
                                        </p:tav>
                                        <p:tav tm="100000">
                                          <p:val>
                                            <p:strVal val="#ppt_y"/>
                                          </p:val>
                                        </p:tav>
                                      </p:tavLst>
                                    </p:anim>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wipe(left)">
                                      <p:cBhvr>
                                        <p:cTn id="68" dur="500"/>
                                        <p:tgtEl>
                                          <p:spTgt spid="7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wipe(left)">
                                      <p:cBhvr>
                                        <p:cTn id="71" dur="500"/>
                                        <p:tgtEl>
                                          <p:spTgt spid="76"/>
                                        </p:tgtEl>
                                      </p:cBhvr>
                                    </p:animEffect>
                                  </p:childTnLst>
                                </p:cTn>
                              </p:par>
                            </p:childTnLst>
                          </p:cTn>
                        </p:par>
                        <p:par>
                          <p:cTn id="72" fill="hold">
                            <p:stCondLst>
                              <p:cond delay="6000"/>
                            </p:stCondLst>
                            <p:childTnLst>
                              <p:par>
                                <p:cTn id="73" presetID="2" presetClass="entr" presetSubtype="1" fill="hold" nodeType="after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fill="hold"/>
                                        <p:tgtEl>
                                          <p:spTgt spid="70"/>
                                        </p:tgtEl>
                                        <p:attrNameLst>
                                          <p:attrName>ppt_x</p:attrName>
                                        </p:attrNameLst>
                                      </p:cBhvr>
                                      <p:tavLst>
                                        <p:tav tm="0">
                                          <p:val>
                                            <p:strVal val="#ppt_x"/>
                                          </p:val>
                                        </p:tav>
                                        <p:tav tm="100000">
                                          <p:val>
                                            <p:strVal val="#ppt_x"/>
                                          </p:val>
                                        </p:tav>
                                      </p:tavLst>
                                    </p:anim>
                                    <p:anim calcmode="lin" valueType="num">
                                      <p:cBhvr additive="base">
                                        <p:cTn id="76" dur="500" fill="hold"/>
                                        <p:tgtEl>
                                          <p:spTgt spid="70"/>
                                        </p:tgtEl>
                                        <p:attrNameLst>
                                          <p:attrName>ppt_y</p:attrName>
                                        </p:attrNameLst>
                                      </p:cBhvr>
                                      <p:tavLst>
                                        <p:tav tm="0">
                                          <p:val>
                                            <p:strVal val="0-#ppt_h/2"/>
                                          </p:val>
                                        </p:tav>
                                        <p:tav tm="100000">
                                          <p:val>
                                            <p:strVal val="#ppt_y"/>
                                          </p:val>
                                        </p:tav>
                                      </p:tavLst>
                                    </p:anim>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left)">
                                      <p:cBhvr>
                                        <p:cTn id="8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5" grpId="0"/>
      <p:bldP spid="36" grpId="0"/>
      <p:bldP spid="47" grpId="0"/>
      <p:bldP spid="48" grpId="0"/>
      <p:bldP spid="61" grpId="0"/>
      <p:bldP spid="62" grpId="0"/>
      <p:bldP spid="68" grpId="0"/>
      <p:bldP spid="69" grpId="0"/>
      <p:bldP spid="75" grpId="0"/>
      <p:bldP spid="76" grpId="0"/>
      <p:bldP spid="7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29434" y="650403"/>
            <a:ext cx="11125744" cy="160390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SNC-4/SNC-2</a:t>
            </a:r>
            <a:r>
              <a:rPr lang="zh-CN" altLang="en-US" sz="2000" dirty="0">
                <a:latin typeface="Times New Roman" panose="02020603050405020304" pitchFamily="18" charset="0"/>
                <a:ea typeface="微软雅黑 Light" panose="020B0502040204020203" charset="-122"/>
              </a:rPr>
              <a:t>模式下，二级缓存缺失且请求内存地址未缓存时，系统进行的相应操作。</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第</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象限发生二级缓存缺失。由于</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物理上被分为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个象限，因此在发生缓存缺失的第</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象限内找到分布式目录并在本象限内获取内存数据，整个过程跨越距离最短。</a:t>
            </a:r>
            <a:endParaRPr lang="en-US" altLang="zh-CN" sz="2000" dirty="0">
              <a:latin typeface="Times New Roman" panose="02020603050405020304" pitchFamily="18" charset="0"/>
              <a:ea typeface="微软雅黑 Light" panose="020B0502040204020203" charset="-122"/>
            </a:endParaRPr>
          </a:p>
        </p:txBody>
      </p:sp>
      <p:graphicFrame>
        <p:nvGraphicFramePr>
          <p:cNvPr id="7" name="对象 6">
            <a:extLst>
              <a:ext uri="{FF2B5EF4-FFF2-40B4-BE49-F238E27FC236}">
                <a16:creationId xmlns:a16="http://schemas.microsoft.com/office/drawing/2014/main" id="{AB71CB90-27B4-AC58-0BE2-3E404DED9459}"/>
              </a:ext>
            </a:extLst>
          </p:cNvPr>
          <p:cNvGraphicFramePr>
            <a:graphicFrameLocks noChangeAspect="1"/>
          </p:cNvGraphicFramePr>
          <p:nvPr>
            <p:extLst>
              <p:ext uri="{D42A27DB-BD31-4B8C-83A1-F6EECF244321}">
                <p14:modId xmlns:p14="http://schemas.microsoft.com/office/powerpoint/2010/main" val="1876947699"/>
              </p:ext>
            </p:extLst>
          </p:nvPr>
        </p:nvGraphicFramePr>
        <p:xfrm>
          <a:off x="6254687" y="2205535"/>
          <a:ext cx="5335573" cy="4330500"/>
        </p:xfrm>
        <a:graphic>
          <a:graphicData uri="http://schemas.openxmlformats.org/presentationml/2006/ole">
            <mc:AlternateContent xmlns:mc="http://schemas.openxmlformats.org/markup-compatibility/2006">
              <mc:Choice xmlns:v="urn:schemas-microsoft-com:vml" Requires="v">
                <p:oleObj name="Visio" r:id="rId3" imgW="4095865" imgH="3333695" progId="Visio.Drawing.15">
                  <p:embed/>
                </p:oleObj>
              </mc:Choice>
              <mc:Fallback>
                <p:oleObj name="Visio" r:id="rId3" imgW="4095865" imgH="3333695" progId="Visio.Drawing.15">
                  <p:embed/>
                  <p:pic>
                    <p:nvPicPr>
                      <p:cNvPr id="7" name="对象 6">
                        <a:extLst>
                          <a:ext uri="{FF2B5EF4-FFF2-40B4-BE49-F238E27FC236}">
                            <a16:creationId xmlns:a16="http://schemas.microsoft.com/office/drawing/2014/main" id="{AB71CB90-27B4-AC58-0BE2-3E404DED9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687" y="2205535"/>
                        <a:ext cx="5335573" cy="4330500"/>
                      </a:xfrm>
                      <a:prstGeom prst="rect">
                        <a:avLst/>
                      </a:prstGeom>
                      <a:noFill/>
                    </p:spPr>
                  </p:pic>
                </p:oleObj>
              </mc:Fallback>
            </mc:AlternateContent>
          </a:graphicData>
        </a:graphic>
      </p:graphicFrame>
      <p:sp>
        <p:nvSpPr>
          <p:cNvPr id="3" name="文本框 2">
            <a:extLst>
              <a:ext uri="{FF2B5EF4-FFF2-40B4-BE49-F238E27FC236}">
                <a16:creationId xmlns:a16="http://schemas.microsoft.com/office/drawing/2014/main" id="{E9FB9E25-AF4B-3547-5A84-E98579781088}"/>
              </a:ext>
            </a:extLst>
          </p:cNvPr>
          <p:cNvSpPr txBox="1"/>
          <p:nvPr/>
        </p:nvSpPr>
        <p:spPr>
          <a:xfrm>
            <a:off x="1031179" y="2742871"/>
            <a:ext cx="4906135" cy="3255828"/>
          </a:xfrm>
          <a:prstGeom prst="rect">
            <a:avLst/>
          </a:prstGeom>
          <a:noFill/>
          <a:ln>
            <a:solidFill>
              <a:srgbClr val="013B6D"/>
            </a:solidFill>
          </a:ln>
        </p:spPr>
        <p:txBody>
          <a:bodyPr wrap="square" numCol="1" rtlCol="0" anchor="ctr">
            <a:spAutoFit/>
          </a:bodyPr>
          <a:lstStyle/>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1</a:t>
            </a:r>
            <a:r>
              <a:rPr lang="zh-CN" altLang="en-US" dirty="0">
                <a:latin typeface="Times New Roman" panose="02020603050405020304" pitchFamily="18" charset="0"/>
                <a:ea typeface="微软雅黑 Light" panose="020B0502040204020203" charset="-122"/>
              </a:rPr>
              <a:t>表示二级缓存缺失</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2</a:t>
            </a:r>
            <a:r>
              <a:rPr lang="zh-CN" altLang="en-US" dirty="0">
                <a:latin typeface="Times New Roman" panose="02020603050405020304" pitchFamily="18" charset="0"/>
                <a:ea typeface="微软雅黑 Light" panose="020B0502040204020203" charset="-122"/>
              </a:rPr>
              <a:t>表示直接访问，</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3</a:t>
            </a:r>
            <a:r>
              <a:rPr lang="zh-CN" altLang="en-US" dirty="0">
                <a:latin typeface="Times New Roman" panose="02020603050405020304" pitchFamily="18" charset="0"/>
                <a:ea typeface="微软雅黑 Light" panose="020B0502040204020203" charset="-122"/>
              </a:rPr>
              <a:t>表示内存访问，</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数字</a:t>
            </a:r>
            <a:r>
              <a:rPr lang="en-US" altLang="zh-CN" dirty="0">
                <a:latin typeface="Times New Roman" panose="02020603050405020304" pitchFamily="18" charset="0"/>
                <a:ea typeface="微软雅黑 Light" panose="020B0502040204020203" charset="-122"/>
              </a:rPr>
              <a:t>4</a:t>
            </a:r>
            <a:r>
              <a:rPr lang="zh-CN" altLang="en-US" dirty="0">
                <a:latin typeface="Times New Roman" panose="02020603050405020304" pitchFamily="18" charset="0"/>
                <a:ea typeface="微软雅黑 Light" panose="020B0502040204020203" charset="-122"/>
              </a:rPr>
              <a:t>表示数据返回，</a:t>
            </a:r>
            <a:endParaRPr lang="en-US" altLang="zh-CN"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黑色填充箭头代表数据流向，灰色虚线边框表示</a:t>
            </a:r>
            <a:r>
              <a:rPr lang="en-US" altLang="zh-CN" dirty="0">
                <a:latin typeface="Times New Roman" panose="02020603050405020304" pitchFamily="18" charset="0"/>
                <a:ea typeface="微软雅黑 Light" panose="020B0502040204020203" charset="-122"/>
              </a:rPr>
              <a:t>NUMA</a:t>
            </a:r>
            <a:r>
              <a:rPr lang="zh-CN" altLang="en-US" dirty="0">
                <a:latin typeface="Times New Roman" panose="02020603050405020304" pitchFamily="18" charset="0"/>
                <a:ea typeface="微软雅黑 Light" panose="020B0502040204020203" charset="-122"/>
              </a:rPr>
              <a:t>节点，黑色虚线代表逻辑象限。</a:t>
            </a:r>
            <a:endParaRPr lang="en-US" altLang="zh-CN"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6908686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41325" y="754218"/>
            <a:ext cx="11125744" cy="519462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支持</a:t>
            </a:r>
            <a:r>
              <a:rPr lang="en-US" altLang="zh-CN" sz="2000" dirty="0">
                <a:latin typeface="Times New Roman" panose="02020603050405020304" pitchFamily="18" charset="0"/>
                <a:ea typeface="微软雅黑 Light" panose="020B0502040204020203" charset="-122"/>
              </a:rPr>
              <a:t>AVX-512</a:t>
            </a:r>
            <a:r>
              <a:rPr lang="zh-CN" altLang="en-US" sz="2000" dirty="0">
                <a:latin typeface="Times New Roman" panose="02020603050405020304" pitchFamily="18" charset="0"/>
                <a:ea typeface="微软雅黑 Light" panose="020B0502040204020203" charset="-122"/>
              </a:rPr>
              <a:t>扩展指令集，</a:t>
            </a:r>
            <a:r>
              <a:rPr lang="en-US" altLang="zh-CN" sz="2000" dirty="0">
                <a:latin typeface="Times New Roman" panose="02020603050405020304" pitchFamily="18" charset="0"/>
                <a:ea typeface="微软雅黑 Light" panose="020B0502040204020203" charset="-122"/>
              </a:rPr>
              <a:t>AVX-512</a:t>
            </a:r>
            <a:r>
              <a:rPr lang="zh-CN" altLang="en-US" sz="2000" dirty="0">
                <a:latin typeface="Times New Roman" panose="02020603050405020304" pitchFamily="18" charset="0"/>
                <a:ea typeface="微软雅黑 Light" panose="020B0502040204020203" charset="-122"/>
              </a:rPr>
              <a:t>是</a:t>
            </a:r>
            <a:r>
              <a:rPr lang="en-US" altLang="zh-CN" sz="2000" dirty="0">
                <a:latin typeface="Times New Roman" panose="02020603050405020304" pitchFamily="18" charset="0"/>
                <a:ea typeface="微软雅黑 Light" panose="020B0502040204020203" charset="-122"/>
              </a:rPr>
              <a:t>x86</a:t>
            </a:r>
            <a:r>
              <a:rPr lang="zh-CN" altLang="en-US" sz="2000" dirty="0">
                <a:latin typeface="Times New Roman" panose="02020603050405020304" pitchFamily="18" charset="0"/>
                <a:ea typeface="微软雅黑 Light" panose="020B0502040204020203" charset="-122"/>
              </a:rPr>
              <a:t>指令集架构</a:t>
            </a:r>
            <a:r>
              <a:rPr lang="en-US" altLang="zh-CN" sz="2000" dirty="0">
                <a:latin typeface="Times New Roman" panose="02020603050405020304" pitchFamily="18" charset="0"/>
                <a:ea typeface="微软雅黑 Light" panose="020B0502040204020203" charset="-122"/>
              </a:rPr>
              <a:t>ISA</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Instruction Set Architecture</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512</a:t>
            </a:r>
            <a:r>
              <a:rPr lang="zh-CN" altLang="en-US" sz="2000" dirty="0">
                <a:latin typeface="Times New Roman" panose="02020603050405020304" pitchFamily="18" charset="0"/>
                <a:ea typeface="微软雅黑 Light" panose="020B0502040204020203" charset="-122"/>
              </a:rPr>
              <a:t>位</a:t>
            </a: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指令扩展，能够一次处理</a:t>
            </a:r>
            <a:r>
              <a:rPr lang="en-US" altLang="zh-CN" sz="2000" dirty="0">
                <a:latin typeface="Times New Roman" panose="02020603050405020304" pitchFamily="18" charset="0"/>
                <a:ea typeface="微软雅黑 Light" panose="020B0502040204020203" charset="-122"/>
              </a:rPr>
              <a:t>512</a:t>
            </a:r>
            <a:r>
              <a:rPr lang="zh-CN" altLang="en-US" sz="2000" dirty="0">
                <a:latin typeface="Times New Roman" panose="02020603050405020304" pitchFamily="18" charset="0"/>
                <a:ea typeface="微软雅黑 Light" panose="020B0502040204020203" charset="-122"/>
              </a:rPr>
              <a:t>位的数据，即进行</a:t>
            </a:r>
            <a:r>
              <a:rPr lang="en-US" altLang="zh-CN" sz="2000" dirty="0">
                <a:latin typeface="Times New Roman" panose="02020603050405020304" pitchFamily="18" charset="0"/>
                <a:ea typeface="微软雅黑 Light" panose="020B0502040204020203" charset="-122"/>
              </a:rPr>
              <a:t>16</a:t>
            </a:r>
            <a:r>
              <a:rPr lang="zh-CN" altLang="en-US" sz="2000" dirty="0">
                <a:latin typeface="Times New Roman" panose="02020603050405020304" pitchFamily="18" charset="0"/>
                <a:ea typeface="微软雅黑 Light" panose="020B0502040204020203" charset="-122"/>
              </a:rPr>
              <a:t>个单精度或</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个双精度数据的并行处理。</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AVX-512</a:t>
            </a:r>
            <a:r>
              <a:rPr lang="zh-CN" altLang="en-US" sz="2000" dirty="0">
                <a:latin typeface="Times New Roman" panose="02020603050405020304" pitchFamily="18" charset="0"/>
                <a:ea typeface="微软雅黑 Light" panose="020B0502040204020203" charset="-122"/>
              </a:rPr>
              <a:t>由多个扩展组成，支持</a:t>
            </a:r>
            <a:r>
              <a:rPr lang="en-US" altLang="zh-CN" sz="2000" dirty="0">
                <a:latin typeface="Times New Roman" panose="02020603050405020304" pitchFamily="18" charset="0"/>
                <a:ea typeface="微软雅黑 Light" panose="020B0502040204020203" charset="-122"/>
              </a:rPr>
              <a:t>AVX-512</a:t>
            </a:r>
            <a:r>
              <a:rPr lang="zh-CN" altLang="en-US" sz="2000" dirty="0">
                <a:latin typeface="Times New Roman" panose="02020603050405020304" pitchFamily="18" charset="0"/>
                <a:ea typeface="微软雅黑 Light" panose="020B0502040204020203" charset="-122"/>
              </a:rPr>
              <a:t>的处理器并不要求支持</a:t>
            </a:r>
            <a:r>
              <a:rPr lang="en-US" altLang="zh-CN" sz="2000" dirty="0">
                <a:latin typeface="Times New Roman" panose="02020603050405020304" pitchFamily="18" charset="0"/>
                <a:ea typeface="微软雅黑 Light" panose="020B0502040204020203" charset="-122"/>
              </a:rPr>
              <a:t>AVX-512</a:t>
            </a:r>
            <a:r>
              <a:rPr lang="zh-CN" altLang="en-US" sz="2000" dirty="0">
                <a:latin typeface="Times New Roman" panose="02020603050405020304" pitchFamily="18" charset="0"/>
                <a:ea typeface="微软雅黑 Light" panose="020B0502040204020203" charset="-122"/>
              </a:rPr>
              <a:t>的所有扩展，只要求支持其核心部分</a:t>
            </a:r>
            <a:r>
              <a:rPr lang="en-US" altLang="zh-CN" sz="2000" dirty="0">
                <a:latin typeface="Times New Roman" panose="02020603050405020304" pitchFamily="18" charset="0"/>
                <a:ea typeface="微软雅黑 Light" panose="020B0502040204020203" charset="-122"/>
              </a:rPr>
              <a:t>AVX-512F</a:t>
            </a:r>
            <a:r>
              <a:rPr lang="zh-CN" altLang="en-US" sz="2000" dirty="0">
                <a:latin typeface="Times New Roman" panose="02020603050405020304" pitchFamily="18" charset="0"/>
                <a:ea typeface="微软雅黑 Light" panose="020B0502040204020203" charset="-122"/>
              </a:rPr>
              <a:t>。</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AVX-512F</a:t>
            </a:r>
            <a:r>
              <a:rPr lang="zh-CN" altLang="en-US" sz="2000" dirty="0">
                <a:latin typeface="Times New Roman" panose="02020603050405020304" pitchFamily="18" charset="0"/>
                <a:ea typeface="微软雅黑 Light" panose="020B0502040204020203" charset="-122"/>
              </a:rPr>
              <a:t>使用</a:t>
            </a:r>
            <a:r>
              <a:rPr lang="en-US" altLang="zh-CN" sz="2000" dirty="0">
                <a:latin typeface="Times New Roman" panose="02020603050405020304" pitchFamily="18" charset="0"/>
                <a:ea typeface="微软雅黑 Light" panose="020B0502040204020203" charset="-122"/>
              </a:rPr>
              <a:t>EVEX</a:t>
            </a:r>
            <a:r>
              <a:rPr lang="zh-CN" altLang="en-US" sz="2000" dirty="0">
                <a:latin typeface="Times New Roman" panose="02020603050405020304" pitchFamily="18" charset="0"/>
                <a:ea typeface="微软雅黑 Light" panose="020B0502040204020203" charset="-122"/>
              </a:rPr>
              <a:t>编码方案扩展大多数基于</a:t>
            </a:r>
            <a:r>
              <a:rPr lang="en-US" altLang="zh-CN" sz="2000" dirty="0">
                <a:latin typeface="Times New Roman" panose="02020603050405020304" pitchFamily="18" charset="0"/>
                <a:ea typeface="微软雅黑 Light" panose="020B0502040204020203" charset="-122"/>
              </a:rPr>
              <a:t>32</a:t>
            </a:r>
            <a:r>
              <a:rPr lang="zh-CN" altLang="en-US" sz="2000" dirty="0">
                <a:latin typeface="Times New Roman" panose="02020603050405020304" pitchFamily="18" charset="0"/>
                <a:ea typeface="微软雅黑 Light" panose="020B0502040204020203" charset="-122"/>
              </a:rPr>
              <a:t>位和</a:t>
            </a:r>
            <a:r>
              <a:rPr lang="en-US" altLang="zh-CN" sz="2000" dirty="0">
                <a:latin typeface="Times New Roman" panose="02020603050405020304" pitchFamily="18" charset="0"/>
                <a:ea typeface="微软雅黑 Light" panose="020B0502040204020203" charset="-122"/>
              </a:rPr>
              <a:t>64</a:t>
            </a:r>
            <a:r>
              <a:rPr lang="zh-CN" altLang="en-US" sz="2000" dirty="0">
                <a:latin typeface="Times New Roman" panose="02020603050405020304" pitchFamily="18" charset="0"/>
                <a:ea typeface="微软雅黑 Light" panose="020B0502040204020203" charset="-122"/>
              </a:rPr>
              <a:t>位的</a:t>
            </a:r>
            <a:r>
              <a:rPr lang="en-US" altLang="zh-CN" sz="2000" dirty="0">
                <a:latin typeface="Times New Roman" panose="02020603050405020304" pitchFamily="18" charset="0"/>
                <a:ea typeface="微软雅黑 Light" panose="020B0502040204020203" charset="-122"/>
              </a:rPr>
              <a:t>AVX</a:t>
            </a:r>
            <a:r>
              <a:rPr lang="zh-CN" altLang="en-US" sz="2000" dirty="0">
                <a:latin typeface="Times New Roman" panose="02020603050405020304" pitchFamily="18" charset="0"/>
                <a:ea typeface="微软雅黑 Light" panose="020B0502040204020203" charset="-122"/>
              </a:rPr>
              <a:t>指令，以支持</a:t>
            </a:r>
            <a:r>
              <a:rPr lang="en-US" altLang="zh-CN" sz="2000" dirty="0">
                <a:latin typeface="Times New Roman" panose="02020603050405020304" pitchFamily="18" charset="0"/>
                <a:ea typeface="微软雅黑 Light" panose="020B0502040204020203" charset="-122"/>
              </a:rPr>
              <a:t>512</a:t>
            </a:r>
            <a:r>
              <a:rPr lang="zh-CN" altLang="en-US" sz="2000" dirty="0">
                <a:latin typeface="Times New Roman" panose="02020603050405020304" pitchFamily="18" charset="0"/>
                <a:ea typeface="微软雅黑 Light" panose="020B0502040204020203" charset="-122"/>
              </a:rPr>
              <a:t>位寄存器以及掩码操作、广播、移位、异常处理等。</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为了充分利用</a:t>
            </a: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的硬件特性，需要进一步将</a:t>
            </a:r>
            <a:r>
              <a:rPr lang="en-US" altLang="zh-CN" sz="2000" dirty="0" err="1">
                <a:latin typeface="Times New Roman" panose="02020603050405020304" pitchFamily="18" charset="0"/>
                <a:ea typeface="微软雅黑 Light" panose="020B0502040204020203" charset="-122"/>
              </a:rPr>
              <a:t>Mul_Matrix</a:t>
            </a:r>
            <a:r>
              <a:rPr lang="zh-CN" altLang="en-US" sz="2000" dirty="0">
                <a:latin typeface="Times New Roman" panose="02020603050405020304" pitchFamily="18" charset="0"/>
                <a:ea typeface="微软雅黑 Light" panose="020B0502040204020203" charset="-122"/>
              </a:rPr>
              <a:t>函数使用</a:t>
            </a:r>
            <a:r>
              <a:rPr lang="en-US" altLang="zh-CN" sz="2000" dirty="0">
                <a:latin typeface="Times New Roman" panose="02020603050405020304" pitchFamily="18" charset="0"/>
                <a:ea typeface="微软雅黑 Light" panose="020B0502040204020203" charset="-122"/>
              </a:rPr>
              <a:t>AVX-512</a:t>
            </a:r>
            <a:r>
              <a:rPr lang="zh-CN" altLang="en-US" sz="2000" dirty="0">
                <a:latin typeface="Times New Roman" panose="02020603050405020304" pitchFamily="18" charset="0"/>
                <a:ea typeface="微软雅黑 Light" panose="020B0502040204020203" charset="-122"/>
              </a:rPr>
              <a:t>指令集进行优化改写使得性能进一步提升，改写的过程较为简单，需要将程序中定义的寄存器变量的向量长度由原来的</a:t>
            </a:r>
            <a:r>
              <a:rPr lang="en-US" altLang="zh-CN" sz="2000" dirty="0">
                <a:latin typeface="Times New Roman" panose="02020603050405020304" pitchFamily="18" charset="0"/>
                <a:ea typeface="微软雅黑 Light" panose="020B0502040204020203" charset="-122"/>
              </a:rPr>
              <a:t>256</a:t>
            </a:r>
            <a:r>
              <a:rPr lang="zh-CN" altLang="en-US" sz="2000" dirty="0">
                <a:latin typeface="Times New Roman" panose="02020603050405020304" pitchFamily="18" charset="0"/>
                <a:ea typeface="微软雅黑 Light" panose="020B0502040204020203" charset="-122"/>
              </a:rPr>
              <a:t>位，即</a:t>
            </a:r>
            <a:r>
              <a:rPr lang="en-US" altLang="zh-CN" sz="2000" dirty="0">
                <a:latin typeface="Times New Roman" panose="02020603050405020304" pitchFamily="18" charset="0"/>
                <a:ea typeface="微软雅黑 Light" panose="020B0502040204020203" charset="-122"/>
              </a:rPr>
              <a:t>__m256</a:t>
            </a:r>
            <a:r>
              <a:rPr lang="zh-CN" altLang="en-US" sz="2000" dirty="0">
                <a:latin typeface="Times New Roman" panose="02020603050405020304" pitchFamily="18" charset="0"/>
                <a:ea typeface="微软雅黑 Light" panose="020B0502040204020203" charset="-122"/>
              </a:rPr>
              <a:t>，改为</a:t>
            </a:r>
            <a:r>
              <a:rPr lang="en-US" altLang="zh-CN" sz="2000" dirty="0">
                <a:latin typeface="Times New Roman" panose="02020603050405020304" pitchFamily="18" charset="0"/>
                <a:ea typeface="微软雅黑 Light" panose="020B0502040204020203" charset="-122"/>
              </a:rPr>
              <a:t>512</a:t>
            </a:r>
            <a:r>
              <a:rPr lang="zh-CN" altLang="en-US" sz="2000" dirty="0">
                <a:latin typeface="Times New Roman" panose="02020603050405020304" pitchFamily="18" charset="0"/>
                <a:ea typeface="微软雅黑 Light" panose="020B0502040204020203" charset="-122"/>
              </a:rPr>
              <a:t>位的</a:t>
            </a:r>
            <a:r>
              <a:rPr lang="en-US" altLang="zh-CN" sz="2000" dirty="0">
                <a:latin typeface="Times New Roman" panose="02020603050405020304" pitchFamily="18" charset="0"/>
                <a:ea typeface="微软雅黑 Light" panose="020B0502040204020203" charset="-122"/>
              </a:rPr>
              <a:t>__m512</a:t>
            </a:r>
            <a:r>
              <a:rPr lang="zh-CN" altLang="en-US" sz="2000" dirty="0">
                <a:latin typeface="Times New Roman" panose="02020603050405020304" pitchFamily="18" charset="0"/>
                <a:ea typeface="微软雅黑 Light" panose="020B0502040204020203" charset="-122"/>
              </a:rPr>
              <a:t>。</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502448" y="235105"/>
            <a:ext cx="3061836"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a:latin typeface="微软雅黑" panose="020B0503020204020204" pitchFamily="34" charset="-122"/>
                <a:ea typeface="微软雅黑" panose="020B0503020204020204" pitchFamily="34" charset="-122"/>
                <a:sym typeface="+mn-ea"/>
              </a:rPr>
              <a:t>AVX-512</a:t>
            </a:r>
            <a:r>
              <a:rPr lang="zh-CN" altLang="en-US" sz="2400" b="1" dirty="0">
                <a:latin typeface="微软雅黑" panose="020B0503020204020204" pitchFamily="34" charset="-122"/>
                <a:ea typeface="微软雅黑" panose="020B0503020204020204" pitchFamily="34" charset="-122"/>
                <a:sym typeface="+mn-ea"/>
              </a:rPr>
              <a:t>指令集</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9810391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55331" y="756296"/>
            <a:ext cx="11281337" cy="2527230"/>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KNL</a:t>
            </a:r>
            <a:r>
              <a:rPr lang="zh-CN" altLang="en-US" sz="2000" dirty="0">
                <a:latin typeface="Times New Roman" panose="02020603050405020304" pitchFamily="18" charset="0"/>
                <a:ea typeface="微软雅黑 Light" panose="020B0502040204020203" charset="-122"/>
              </a:rPr>
              <a:t>中内存模式与集群模式均可自行调整，其中</a:t>
            </a:r>
            <a:r>
              <a:rPr lang="en-US" altLang="zh-CN" sz="2000" dirty="0">
                <a:latin typeface="Times New Roman" panose="02020603050405020304" pitchFamily="18" charset="0"/>
                <a:ea typeface="微软雅黑 Light" panose="020B0502040204020203" charset="-122"/>
              </a:rPr>
              <a:t>Flat</a:t>
            </a:r>
            <a:r>
              <a:rPr lang="zh-CN" altLang="en-US" sz="2000" dirty="0">
                <a:latin typeface="Times New Roman" panose="02020603050405020304" pitchFamily="18" charset="0"/>
                <a:ea typeface="微软雅黑 Light" panose="020B0502040204020203" charset="-122"/>
              </a:rPr>
              <a:t>模式需要软件明确地将内存分配到</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，可以借助</a:t>
            </a:r>
            <a:r>
              <a:rPr lang="en-US" altLang="zh-CN" sz="2000" dirty="0" err="1">
                <a:latin typeface="Times New Roman" panose="02020603050405020304" pitchFamily="18" charset="0"/>
                <a:ea typeface="微软雅黑 Light" panose="020B0502040204020203" charset="-122"/>
              </a:rPr>
              <a:t>HBW_malloc</a:t>
            </a:r>
            <a:r>
              <a:rPr lang="zh-CN" altLang="en-US" sz="2000" dirty="0">
                <a:latin typeface="Times New Roman" panose="02020603050405020304" pitchFamily="18" charset="0"/>
                <a:ea typeface="微软雅黑 Light" panose="020B0502040204020203" charset="-122"/>
              </a:rPr>
              <a:t>库中的内存分配函数分配内存，使得编写的程序具有可移植性。</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使用</a:t>
            </a:r>
            <a:r>
              <a:rPr lang="en-US" altLang="zh-CN" sz="2000" dirty="0" err="1">
                <a:latin typeface="Times New Roman" panose="02020603050405020304" pitchFamily="18" charset="0"/>
                <a:ea typeface="微软雅黑 Light" panose="020B0502040204020203" charset="-122"/>
              </a:rPr>
              <a:t>HBW_malloc</a:t>
            </a:r>
            <a:r>
              <a:rPr lang="zh-CN" altLang="en-US" sz="2000" dirty="0">
                <a:latin typeface="Times New Roman" panose="02020603050405020304" pitchFamily="18" charset="0"/>
                <a:ea typeface="微软雅黑 Light" panose="020B0502040204020203" charset="-122"/>
              </a:rPr>
              <a:t>库编写程序具有可移植性的原因是其利用</a:t>
            </a:r>
            <a:r>
              <a:rPr lang="en-US" altLang="zh-CN" sz="2000" dirty="0">
                <a:latin typeface="Times New Roman" panose="02020603050405020304" pitchFamily="18" charset="0"/>
                <a:ea typeface="微软雅黑 Light" panose="020B0502040204020203" charset="-122"/>
              </a:rPr>
              <a:t>NUMA</a:t>
            </a:r>
            <a:r>
              <a:rPr lang="zh-CN" altLang="en-US" sz="2000" dirty="0">
                <a:latin typeface="Times New Roman" panose="02020603050405020304" pitchFamily="18" charset="0"/>
                <a:ea typeface="微软雅黑 Light" panose="020B0502040204020203" charset="-122"/>
              </a:rPr>
              <a:t>机制对两种内存进行寻址。如图所示，对于没有</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内存的系统，将默认使用标准内存分配策略，而对于两种内存都存在的系统，</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就像双插槽系统中常规的</a:t>
            </a:r>
            <a:r>
              <a:rPr lang="en-US" altLang="zh-CN" sz="2000" dirty="0">
                <a:latin typeface="Times New Roman" panose="02020603050405020304" pitchFamily="18" charset="0"/>
                <a:ea typeface="微软雅黑 Light" panose="020B0502040204020203" charset="-122"/>
              </a:rPr>
              <a:t>NUMA</a:t>
            </a:r>
            <a:r>
              <a:rPr lang="zh-CN" altLang="en-US" sz="2000" dirty="0">
                <a:latin typeface="Times New Roman" panose="02020603050405020304" pitchFamily="18" charset="0"/>
                <a:ea typeface="微软雅黑 Light" panose="020B0502040204020203" charset="-122"/>
              </a:rPr>
              <a:t>内存。</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502447" y="235105"/>
            <a:ext cx="344207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内存模式和集群模式</a:t>
            </a:r>
          </a:p>
        </p:txBody>
      </p:sp>
      <p:graphicFrame>
        <p:nvGraphicFramePr>
          <p:cNvPr id="6" name="对象 5">
            <a:extLst>
              <a:ext uri="{FF2B5EF4-FFF2-40B4-BE49-F238E27FC236}">
                <a16:creationId xmlns:a16="http://schemas.microsoft.com/office/drawing/2014/main" id="{7F6A61A0-4FCB-C60D-1A01-1767C2783D1C}"/>
              </a:ext>
            </a:extLst>
          </p:cNvPr>
          <p:cNvGraphicFramePr>
            <a:graphicFrameLocks noChangeAspect="1"/>
          </p:cNvGraphicFramePr>
          <p:nvPr>
            <p:extLst>
              <p:ext uri="{D42A27DB-BD31-4B8C-83A1-F6EECF244321}">
                <p14:modId xmlns:p14="http://schemas.microsoft.com/office/powerpoint/2010/main" val="4042598492"/>
              </p:ext>
            </p:extLst>
          </p:nvPr>
        </p:nvGraphicFramePr>
        <p:xfrm>
          <a:off x="3765518" y="3283526"/>
          <a:ext cx="4660963" cy="3282940"/>
        </p:xfrm>
        <a:graphic>
          <a:graphicData uri="http://schemas.openxmlformats.org/presentationml/2006/ole">
            <mc:AlternateContent xmlns:mc="http://schemas.openxmlformats.org/markup-compatibility/2006">
              <mc:Choice xmlns:v="urn:schemas-microsoft-com:vml" Requires="v">
                <p:oleObj name="Visio" r:id="rId3" imgW="2724020" imgH="1923822" progId="Visio.Drawing.15">
                  <p:embed/>
                </p:oleObj>
              </mc:Choice>
              <mc:Fallback>
                <p:oleObj name="Visio" r:id="rId3" imgW="2724020" imgH="192382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18" y="3283526"/>
                        <a:ext cx="4660963" cy="3282940"/>
                      </a:xfrm>
                      <a:prstGeom prst="rect">
                        <a:avLst/>
                      </a:prstGeom>
                      <a:noFill/>
                    </p:spPr>
                  </p:pic>
                </p:oleObj>
              </mc:Fallback>
            </mc:AlternateContent>
          </a:graphicData>
        </a:graphic>
      </p:graphicFrame>
    </p:spTree>
    <p:extLst>
      <p:ext uri="{BB962C8B-B14F-4D97-AF65-F5344CB8AC3E}">
        <p14:creationId xmlns:p14="http://schemas.microsoft.com/office/powerpoint/2010/main" val="11914479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7328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12.2.2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22741"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12.2 Intel KNL</a:t>
              </a:r>
              <a:r>
                <a:rPr lang="zh-CN" altLang="en-US" sz="2400" b="1" dirty="0">
                  <a:latin typeface="微软雅黑" panose="020B0503020204020204" pitchFamily="34" charset="-122"/>
                  <a:ea typeface="微软雅黑" panose="020B0503020204020204" pitchFamily="34" charset="-122"/>
                  <a:sym typeface="+mn-ea"/>
                </a:rPr>
                <a:t>同构众核平台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63528" y="1027696"/>
            <a:ext cx="11281337"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具体地来说，在</a:t>
            </a:r>
            <a:r>
              <a:rPr lang="en-US" altLang="zh-CN" sz="2000" dirty="0">
                <a:latin typeface="Times New Roman" panose="02020603050405020304" pitchFamily="18" charset="0"/>
                <a:ea typeface="微软雅黑 Light" panose="020B0502040204020203" charset="-122"/>
              </a:rPr>
              <a:t>DDR</a:t>
            </a:r>
            <a:r>
              <a:rPr lang="zh-CN" altLang="en-US" sz="2000" dirty="0">
                <a:latin typeface="Times New Roman" panose="02020603050405020304" pitchFamily="18" charset="0"/>
                <a:ea typeface="微软雅黑 Light" panose="020B0502040204020203" charset="-122"/>
              </a:rPr>
              <a:t>中分配内存的函数名为</a:t>
            </a:r>
            <a:r>
              <a:rPr lang="en-US" altLang="zh-CN" sz="2000" dirty="0">
                <a:latin typeface="Times New Roman" panose="02020603050405020304" pitchFamily="18" charset="0"/>
                <a:ea typeface="微软雅黑 Light" panose="020B0502040204020203" charset="-122"/>
              </a:rPr>
              <a:t>malloc</a:t>
            </a: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MCDRAM</a:t>
            </a:r>
            <a:r>
              <a:rPr lang="zh-CN" altLang="en-US" sz="2000" dirty="0">
                <a:latin typeface="Times New Roman" panose="02020603050405020304" pitchFamily="18" charset="0"/>
                <a:ea typeface="微软雅黑 Light" panose="020B0502040204020203" charset="-122"/>
              </a:rPr>
              <a:t>中进行内存分配的函数名为</a:t>
            </a:r>
            <a:r>
              <a:rPr lang="en-US" altLang="zh-CN" sz="2000" dirty="0" err="1">
                <a:latin typeface="Times New Roman" panose="02020603050405020304" pitchFamily="18" charset="0"/>
                <a:ea typeface="微软雅黑 Light" panose="020B0502040204020203" charset="-122"/>
              </a:rPr>
              <a:t>hbw_malloc</a:t>
            </a: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Flat</a:t>
            </a:r>
            <a:r>
              <a:rPr lang="zh-CN" altLang="en-US" sz="2000" dirty="0">
                <a:latin typeface="Times New Roman" panose="02020603050405020304" pitchFamily="18" charset="0"/>
                <a:ea typeface="微软雅黑 Light" panose="020B0502040204020203" charset="-122"/>
              </a:rPr>
              <a:t>模式下运行上述矩阵乘法程序，则需要将内存分配的函数进行相应替换，同时与之配套的</a:t>
            </a:r>
            <a:r>
              <a:rPr lang="en-US" altLang="zh-CN" sz="2000" dirty="0">
                <a:latin typeface="Times New Roman" panose="02020603050405020304" pitchFamily="18" charset="0"/>
                <a:ea typeface="微软雅黑 Light" panose="020B0502040204020203" charset="-122"/>
              </a:rPr>
              <a:t>free</a:t>
            </a:r>
            <a:r>
              <a:rPr lang="zh-CN" altLang="en-US" sz="2000" dirty="0">
                <a:latin typeface="Times New Roman" panose="02020603050405020304" pitchFamily="18" charset="0"/>
                <a:ea typeface="微软雅黑 Light" panose="020B0502040204020203" charset="-122"/>
              </a:rPr>
              <a:t>内存释放函数也需要替换为</a:t>
            </a:r>
            <a:r>
              <a:rPr lang="en-US" altLang="zh-CN" sz="2000" dirty="0" err="1">
                <a:latin typeface="Times New Roman" panose="02020603050405020304" pitchFamily="18" charset="0"/>
                <a:ea typeface="微软雅黑 Light" panose="020B0502040204020203" charset="-122"/>
              </a:rPr>
              <a:t>hbw_free</a:t>
            </a:r>
            <a:r>
              <a:rPr lang="zh-CN" altLang="en-US" sz="2000" dirty="0">
                <a:latin typeface="Times New Roman" panose="02020603050405020304" pitchFamily="18" charset="0"/>
                <a:ea typeface="微软雅黑 Light" panose="020B0502040204020203" charset="-122"/>
              </a:rPr>
              <a:t>，在编写程序时需要包含</a:t>
            </a:r>
            <a:r>
              <a:rPr lang="en-US" altLang="zh-CN" sz="2000" dirty="0">
                <a:latin typeface="Times New Roman" panose="02020603050405020304" pitchFamily="18" charset="0"/>
                <a:ea typeface="微软雅黑 Light" panose="020B0502040204020203" charset="-122"/>
              </a:rPr>
              <a:t>&lt;</a:t>
            </a:r>
            <a:r>
              <a:rPr lang="en-US" altLang="zh-CN" sz="2000" dirty="0" err="1">
                <a:latin typeface="Times New Roman" panose="02020603050405020304" pitchFamily="18" charset="0"/>
                <a:ea typeface="微软雅黑 Light" panose="020B0502040204020203" charset="-122"/>
              </a:rPr>
              <a:t>hbwmalloc.h</a:t>
            </a:r>
            <a:r>
              <a:rPr lang="en-US" altLang="zh-CN" sz="2000" dirty="0">
                <a:latin typeface="Times New Roman" panose="02020603050405020304" pitchFamily="18" charset="0"/>
                <a:ea typeface="微软雅黑 Light" panose="020B0502040204020203" charset="-122"/>
              </a:rPr>
              <a:t>&gt;</a:t>
            </a:r>
            <a:r>
              <a:rPr lang="zh-CN" altLang="en-US" sz="2000" dirty="0">
                <a:latin typeface="Times New Roman" panose="02020603050405020304" pitchFamily="18" charset="0"/>
                <a:ea typeface="微软雅黑 Light" panose="020B0502040204020203" charset="-122"/>
              </a:rPr>
              <a:t>头文件，编译时需要链接</a:t>
            </a:r>
            <a:r>
              <a:rPr lang="en-US" altLang="zh-CN"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lmemkind</a:t>
            </a:r>
            <a:r>
              <a:rPr lang="zh-CN" altLang="en-US" sz="2000" dirty="0">
                <a:latin typeface="Times New Roman" panose="02020603050405020304" pitchFamily="18" charset="0"/>
                <a:ea typeface="微软雅黑 Light" panose="020B0502040204020203" charset="-122"/>
              </a:rPr>
              <a:t>库。</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7502447" y="235105"/>
            <a:ext cx="344207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内存模式和集群模式</a:t>
            </a:r>
          </a:p>
        </p:txBody>
      </p:sp>
      <p:graphicFrame>
        <p:nvGraphicFramePr>
          <p:cNvPr id="3" name="对象 2">
            <a:extLst>
              <a:ext uri="{FF2B5EF4-FFF2-40B4-BE49-F238E27FC236}">
                <a16:creationId xmlns:a16="http://schemas.microsoft.com/office/drawing/2014/main" id="{7EDD7B1C-1554-B4B8-4203-4882A707B245}"/>
              </a:ext>
            </a:extLst>
          </p:cNvPr>
          <p:cNvGraphicFramePr>
            <a:graphicFrameLocks noChangeAspect="1"/>
          </p:cNvGraphicFramePr>
          <p:nvPr>
            <p:extLst>
              <p:ext uri="{D42A27DB-BD31-4B8C-83A1-F6EECF244321}">
                <p14:modId xmlns:p14="http://schemas.microsoft.com/office/powerpoint/2010/main" val="1223997857"/>
              </p:ext>
            </p:extLst>
          </p:nvPr>
        </p:nvGraphicFramePr>
        <p:xfrm>
          <a:off x="3765518" y="3196140"/>
          <a:ext cx="4660963" cy="3282940"/>
        </p:xfrm>
        <a:graphic>
          <a:graphicData uri="http://schemas.openxmlformats.org/presentationml/2006/ole">
            <mc:AlternateContent xmlns:mc="http://schemas.openxmlformats.org/markup-compatibility/2006">
              <mc:Choice xmlns:v="urn:schemas-microsoft-com:vml" Requires="v">
                <p:oleObj name="Visio" r:id="rId3" imgW="2724020" imgH="1923822" progId="Visio.Drawing.15">
                  <p:embed/>
                </p:oleObj>
              </mc:Choice>
              <mc:Fallback>
                <p:oleObj name="Visio" r:id="rId3" imgW="2724020" imgH="1923822" progId="Visio.Drawing.15">
                  <p:embed/>
                  <p:pic>
                    <p:nvPicPr>
                      <p:cNvPr id="6" name="对象 5">
                        <a:extLst>
                          <a:ext uri="{FF2B5EF4-FFF2-40B4-BE49-F238E27FC236}">
                            <a16:creationId xmlns:a16="http://schemas.microsoft.com/office/drawing/2014/main" id="{7F6A61A0-4FCB-C60D-1A01-1767C2783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18" y="3196140"/>
                        <a:ext cx="4660963" cy="3282940"/>
                      </a:xfrm>
                      <a:prstGeom prst="rect">
                        <a:avLst/>
                      </a:prstGeom>
                      <a:noFill/>
                    </p:spPr>
                  </p:pic>
                </p:oleObj>
              </mc:Fallback>
            </mc:AlternateContent>
          </a:graphicData>
        </a:graphic>
      </p:graphicFrame>
    </p:spTree>
    <p:extLst>
      <p:ext uri="{BB962C8B-B14F-4D97-AF65-F5344CB8AC3E}">
        <p14:creationId xmlns:p14="http://schemas.microsoft.com/office/powerpoint/2010/main" val="354238654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36264" y="1058557"/>
            <a:ext cx="11281337" cy="206556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b="1" dirty="0">
                <a:latin typeface="Times New Roman" panose="02020603050405020304" pitchFamily="18" charset="0"/>
                <a:ea typeface="微软雅黑 Light" panose="020B0502040204020203" charset="-122"/>
              </a:rPr>
              <a:t>异构架构</a:t>
            </a:r>
            <a:r>
              <a:rPr lang="zh-CN" altLang="en-US" sz="2000" dirty="0">
                <a:latin typeface="Times New Roman" panose="02020603050405020304" pitchFamily="18" charset="0"/>
                <a:ea typeface="微软雅黑 Light" panose="020B0502040204020203" charset="-122"/>
              </a:rPr>
              <a:t>是指在系统上存在着两种或两种以上架构，不同架构上的编程模型、计算与访存模式、通信方式等不同。</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本节将在拥有</a:t>
            </a:r>
            <a:r>
              <a:rPr lang="en-US" altLang="zh-CN" sz="2000" dirty="0">
                <a:latin typeface="Times New Roman" panose="02020603050405020304" pitchFamily="18" charset="0"/>
                <a:ea typeface="微软雅黑 Light" panose="020B0502040204020203" charset="-122"/>
              </a:rPr>
              <a:t>Hygon DCU</a:t>
            </a:r>
            <a:r>
              <a:rPr lang="zh-CN" altLang="en-US" sz="2000" dirty="0">
                <a:latin typeface="Times New Roman" panose="02020603050405020304" pitchFamily="18" charset="0"/>
                <a:ea typeface="微软雅黑 Light" panose="020B0502040204020203" charset="-122"/>
              </a:rPr>
              <a:t>设备的异构平台上，继续以矩阵乘法为例介绍多层次并行程序的一般编写方法以及优化方法。</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6522450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55331" y="939672"/>
            <a:ext cx="11281337" cy="473296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深度计算器（</a:t>
            </a:r>
            <a:r>
              <a:rPr lang="en-US" altLang="zh-CN" sz="2000" dirty="0">
                <a:latin typeface="Times New Roman" panose="02020603050405020304" pitchFamily="18" charset="0"/>
                <a:ea typeface="微软雅黑 Light" panose="020B0502040204020203" charset="-122"/>
              </a:rPr>
              <a:t>Deep Computing </a:t>
            </a:r>
            <a:r>
              <a:rPr lang="en-US" altLang="zh-CN" sz="2000" dirty="0" err="1">
                <a:latin typeface="Times New Roman" panose="02020603050405020304" pitchFamily="18" charset="0"/>
                <a:ea typeface="微软雅黑 Light" panose="020B0502040204020203" charset="-122"/>
              </a:rPr>
              <a:t>Unit,DCU</a:t>
            </a:r>
            <a:r>
              <a:rPr lang="zh-CN" altLang="en-US" sz="2000" dirty="0">
                <a:latin typeface="Times New Roman" panose="02020603050405020304" pitchFamily="18" charset="0"/>
                <a:ea typeface="微软雅黑 Light" panose="020B0502040204020203" charset="-122"/>
              </a:rPr>
              <a:t>）是海光</a:t>
            </a:r>
            <a:r>
              <a:rPr lang="en-US" altLang="zh-CN" sz="2000" dirty="0">
                <a:latin typeface="Times New Roman" panose="02020603050405020304" pitchFamily="18" charset="0"/>
                <a:ea typeface="微软雅黑 Light" panose="020B0502040204020203" charset="-122"/>
              </a:rPr>
              <a:t>(HYGON)</a:t>
            </a:r>
            <a:r>
              <a:rPr lang="zh-CN" altLang="en-US" sz="2000" dirty="0">
                <a:latin typeface="Times New Roman" panose="02020603050405020304" pitchFamily="18" charset="0"/>
                <a:ea typeface="微软雅黑 Light" panose="020B0502040204020203" charset="-122"/>
              </a:rPr>
              <a:t>推出的一款专门用于人工智能和深度学习的加速卡。该加速卡以</a:t>
            </a:r>
            <a:r>
              <a:rPr lang="en-US" altLang="zh-CN" sz="2000" dirty="0">
                <a:latin typeface="Times New Roman" panose="02020603050405020304" pitchFamily="18" charset="0"/>
                <a:ea typeface="微软雅黑 Light" panose="020B0502040204020203" charset="-122"/>
              </a:rPr>
              <a:t>GPGPU</a:t>
            </a:r>
            <a:r>
              <a:rPr lang="zh-CN" altLang="en-US" sz="2000" dirty="0">
                <a:latin typeface="Times New Roman" panose="02020603050405020304" pitchFamily="18" charset="0"/>
                <a:ea typeface="微软雅黑 Light" panose="020B0502040204020203" charset="-122"/>
              </a:rPr>
              <a:t>架构为基础，精简了用于逻辑判断、分支跳转和中断处理等功能的控制单元，在芯片上设计了数量众多的算术运算单元，其主要特点有：</a:t>
            </a:r>
          </a:p>
          <a:p>
            <a:pPr marL="914400" lvl="1"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强大的计算能力。基于</a:t>
            </a:r>
            <a:r>
              <a:rPr lang="en-US" altLang="zh-CN" sz="2000" dirty="0">
                <a:latin typeface="Times New Roman" panose="02020603050405020304" pitchFamily="18" charset="0"/>
                <a:ea typeface="微软雅黑 Light" panose="020B0502040204020203" charset="-122"/>
              </a:rPr>
              <a:t>GPU</a:t>
            </a:r>
            <a:r>
              <a:rPr lang="zh-CN" altLang="en-US" sz="2000" dirty="0">
                <a:latin typeface="Times New Roman" panose="02020603050405020304" pitchFamily="18" charset="0"/>
                <a:ea typeface="微软雅黑 Light" panose="020B0502040204020203" charset="-122"/>
              </a:rPr>
              <a:t>的大规模并行计算微结构的设计不但使其具备强大的双精度浮点计算能力，同时在单精度、半精度、整型计算方面表现同样优异。</a:t>
            </a:r>
          </a:p>
          <a:p>
            <a:pPr marL="914400" lvl="1"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高速并行数据处理能力。海光</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集成片上具有高带宽内存芯片，可以在大规模数据计算过程中提供优异的数据处理能力，使其可以适用于广泛的应用场景。</a:t>
            </a:r>
          </a:p>
          <a:p>
            <a:pPr marL="914400" lvl="1"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良好的软件生态环境。海光</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采用</a:t>
            </a:r>
            <a:r>
              <a:rPr lang="en-US" altLang="zh-CN" sz="2000" dirty="0">
                <a:latin typeface="Times New Roman" panose="02020603050405020304" pitchFamily="18" charset="0"/>
                <a:ea typeface="微软雅黑 Light" panose="020B0502040204020203" charset="-122"/>
              </a:rPr>
              <a:t>GPGPU</a:t>
            </a:r>
            <a:r>
              <a:rPr lang="zh-CN" altLang="en-US" sz="2000" dirty="0">
                <a:latin typeface="Times New Roman" panose="02020603050405020304" pitchFamily="18" charset="0"/>
                <a:ea typeface="微软雅黑 Light" panose="020B0502040204020203" charset="-122"/>
              </a:rPr>
              <a:t>架构，兼容类</a:t>
            </a:r>
            <a:r>
              <a:rPr lang="en-US" altLang="zh-CN" sz="2000" dirty="0">
                <a:latin typeface="Times New Roman" panose="02020603050405020304" pitchFamily="18" charset="0"/>
                <a:ea typeface="微软雅黑 Light" panose="020B0502040204020203" charset="-122"/>
              </a:rPr>
              <a:t>CUDA</a:t>
            </a:r>
            <a:r>
              <a:rPr lang="zh-CN" altLang="en-US" sz="2000" dirty="0">
                <a:latin typeface="Times New Roman" panose="02020603050405020304" pitchFamily="18" charset="0"/>
                <a:ea typeface="微软雅黑 Light" panose="020B0502040204020203" charset="-122"/>
              </a:rPr>
              <a:t>环境，实现了与</a:t>
            </a:r>
            <a:r>
              <a:rPr lang="en-US" altLang="zh-CN" sz="2000" dirty="0">
                <a:latin typeface="Times New Roman" panose="02020603050405020304" pitchFamily="18" charset="0"/>
                <a:ea typeface="微软雅黑 Light" panose="020B0502040204020203" charset="-122"/>
              </a:rPr>
              <a:t>AMD GPGPU</a:t>
            </a:r>
            <a:r>
              <a:rPr lang="zh-CN" altLang="en-US" sz="2000" dirty="0">
                <a:latin typeface="Times New Roman" panose="02020603050405020304" pitchFamily="18" charset="0"/>
                <a:ea typeface="微软雅黑 Light" panose="020B0502040204020203" charset="-122"/>
              </a:rPr>
              <a:t>主流开发平台的兼容。</a:t>
            </a:r>
          </a:p>
        </p:txBody>
      </p:sp>
    </p:spTree>
    <p:extLst>
      <p:ext uri="{BB962C8B-B14F-4D97-AF65-F5344CB8AC3E}">
        <p14:creationId xmlns:p14="http://schemas.microsoft.com/office/powerpoint/2010/main" val="13932789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761683"/>
            <a:ext cx="11452189"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硬件架构如图所示，其中</a:t>
            </a:r>
            <a:r>
              <a:rPr lang="en-US" altLang="zh-CN" sz="2000" dirty="0">
                <a:latin typeface="Times New Roman" panose="02020603050405020304" pitchFamily="18" charset="0"/>
                <a:ea typeface="微软雅黑 Light" panose="020B0502040204020203" charset="-122"/>
              </a:rPr>
              <a:t>Infinity Fabric</a:t>
            </a:r>
            <a:r>
              <a:rPr lang="zh-CN" altLang="en-US" sz="2000" dirty="0">
                <a:latin typeface="Times New Roman" panose="02020603050405020304" pitchFamily="18" charset="0"/>
                <a:ea typeface="微软雅黑 Light" panose="020B0502040204020203" charset="-122"/>
              </a:rPr>
              <a:t>为</a:t>
            </a:r>
            <a:r>
              <a:rPr lang="en-US" altLang="zh-CN" sz="2000" dirty="0">
                <a:latin typeface="Times New Roman" panose="02020603050405020304" pitchFamily="18" charset="0"/>
                <a:ea typeface="微软雅黑 Light" panose="020B0502040204020203" charset="-122"/>
              </a:rPr>
              <a:t>AMD</a:t>
            </a:r>
            <a:r>
              <a:rPr lang="zh-CN" altLang="en-US" sz="2000" dirty="0">
                <a:latin typeface="Times New Roman" panose="02020603050405020304" pitchFamily="18" charset="0"/>
                <a:ea typeface="微软雅黑 Light" panose="020B0502040204020203" charset="-122"/>
              </a:rPr>
              <a:t>公司开发的一种总线技术，可以用于</a:t>
            </a:r>
            <a:r>
              <a:rPr lang="en-US" altLang="zh-CN" sz="2000" dirty="0">
                <a:latin typeface="Times New Roman" panose="02020603050405020304" pitchFamily="18" charset="0"/>
                <a:ea typeface="微软雅黑 Light" panose="020B0502040204020203" charset="-122"/>
              </a:rPr>
              <a:t>CPU-CPU</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CPU-GPU</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GPU-GPU</a:t>
            </a:r>
            <a:r>
              <a:rPr lang="zh-CN" altLang="en-US" sz="2000" dirty="0">
                <a:latin typeface="Times New Roman" panose="02020603050405020304" pitchFamily="18" charset="0"/>
                <a:ea typeface="微软雅黑 Light" panose="020B0502040204020203" charset="-122"/>
              </a:rPr>
              <a:t>之间传输数据。</a:t>
            </a:r>
            <a:r>
              <a:rPr lang="en-US" altLang="zh-CN" sz="2000" dirty="0">
                <a:latin typeface="Times New Roman" panose="02020603050405020304" pitchFamily="18" charset="0"/>
                <a:ea typeface="微软雅黑 Light" panose="020B0502040204020203" charset="-122"/>
              </a:rPr>
              <a:t>HBM</a:t>
            </a:r>
            <a:r>
              <a:rPr lang="zh-CN" altLang="en-US" sz="2000" dirty="0">
                <a:latin typeface="Times New Roman" panose="02020603050405020304" pitchFamily="18" charset="0"/>
                <a:ea typeface="微软雅黑 Light" panose="020B0502040204020203" charset="-122"/>
              </a:rPr>
              <a:t>以及</a:t>
            </a:r>
            <a:r>
              <a:rPr lang="en-US" altLang="zh-CN" sz="2000" dirty="0">
                <a:latin typeface="Times New Roman" panose="02020603050405020304" pitchFamily="18" charset="0"/>
                <a:ea typeface="微软雅黑 Light" panose="020B0502040204020203" charset="-122"/>
              </a:rPr>
              <a:t>GDDR</a:t>
            </a:r>
            <a:r>
              <a:rPr lang="zh-CN" altLang="en-US" sz="2000" dirty="0">
                <a:latin typeface="Times New Roman" panose="02020603050405020304" pitchFamily="18" charset="0"/>
                <a:ea typeface="微软雅黑 Light" panose="020B0502040204020203" charset="-122"/>
              </a:rPr>
              <a:t>是用于制造</a:t>
            </a:r>
            <a:r>
              <a:rPr lang="en-US" altLang="zh-CN" sz="2000" dirty="0">
                <a:latin typeface="Times New Roman" panose="02020603050405020304" pitchFamily="18" charset="0"/>
                <a:ea typeface="微软雅黑 Light" panose="020B0502040204020203" charset="-122"/>
              </a:rPr>
              <a:t>GPU</a:t>
            </a:r>
            <a:r>
              <a:rPr lang="zh-CN" altLang="en-US" sz="2000" dirty="0">
                <a:latin typeface="Times New Roman" panose="02020603050405020304" pitchFamily="18" charset="0"/>
                <a:ea typeface="微软雅黑 Light" panose="020B0502040204020203" charset="-122"/>
              </a:rPr>
              <a:t>显存的架构类型。</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CB4792A4-AE24-54CD-1D9C-9559444C05F0}"/>
              </a:ext>
            </a:extLst>
          </p:cNvPr>
          <p:cNvGraphicFramePr>
            <a:graphicFrameLocks noChangeAspect="1"/>
          </p:cNvGraphicFramePr>
          <p:nvPr>
            <p:extLst>
              <p:ext uri="{D42A27DB-BD31-4B8C-83A1-F6EECF244321}">
                <p14:modId xmlns:p14="http://schemas.microsoft.com/office/powerpoint/2010/main" val="2453656782"/>
              </p:ext>
            </p:extLst>
          </p:nvPr>
        </p:nvGraphicFramePr>
        <p:xfrm>
          <a:off x="1491669" y="1808732"/>
          <a:ext cx="9208662" cy="4550304"/>
        </p:xfrm>
        <a:graphic>
          <a:graphicData uri="http://schemas.openxmlformats.org/presentationml/2006/ole">
            <mc:AlternateContent xmlns:mc="http://schemas.openxmlformats.org/markup-compatibility/2006">
              <mc:Choice xmlns:v="urn:schemas-microsoft-com:vml" Requires="v">
                <p:oleObj name="Visio" r:id="rId3" imgW="4010092" imgH="1981054" progId="Visio.Drawing.15">
                  <p:embed/>
                </p:oleObj>
              </mc:Choice>
              <mc:Fallback>
                <p:oleObj name="Visio" r:id="rId3" imgW="4010092" imgH="198105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669" y="1808732"/>
                        <a:ext cx="9208662" cy="4550304"/>
                      </a:xfrm>
                      <a:prstGeom prst="rect">
                        <a:avLst/>
                      </a:prstGeom>
                      <a:noFill/>
                    </p:spPr>
                  </p:pic>
                </p:oleObj>
              </mc:Fallback>
            </mc:AlternateContent>
          </a:graphicData>
        </a:graphic>
      </p:graphicFrame>
    </p:spTree>
    <p:extLst>
      <p:ext uri="{BB962C8B-B14F-4D97-AF65-F5344CB8AC3E}">
        <p14:creationId xmlns:p14="http://schemas.microsoft.com/office/powerpoint/2010/main" val="205566318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704879"/>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由图可以看出，在程序执行时</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的指令处理器可以以串行的方式从命令序列中读取并处理新的命令。在获取命令所需的数据时既可以通过</a:t>
            </a:r>
            <a:r>
              <a:rPr lang="en-US" altLang="zh-CN" sz="2000" dirty="0">
                <a:latin typeface="Times New Roman" panose="02020603050405020304" pitchFamily="18" charset="0"/>
                <a:ea typeface="微软雅黑 Light" panose="020B0502040204020203" charset="-122"/>
              </a:rPr>
              <a:t>PCIe</a:t>
            </a:r>
            <a:r>
              <a:rPr lang="zh-CN" altLang="en-US" sz="2000" dirty="0">
                <a:latin typeface="Times New Roman" panose="02020603050405020304" pitchFamily="18" charset="0"/>
                <a:ea typeface="微软雅黑 Light" panose="020B0502040204020203" charset="-122"/>
              </a:rPr>
              <a:t>控制器与系统内存交换数据，也可以通过</a:t>
            </a:r>
            <a:r>
              <a:rPr lang="en-US" altLang="zh-CN" sz="2000" dirty="0">
                <a:latin typeface="Times New Roman" panose="02020603050405020304" pitchFamily="18" charset="0"/>
                <a:ea typeface="微软雅黑 Light" panose="020B0502040204020203" charset="-122"/>
              </a:rPr>
              <a:t>Infinity Fabric</a:t>
            </a:r>
            <a:r>
              <a:rPr lang="zh-CN" altLang="en-US" sz="2000" dirty="0">
                <a:latin typeface="Times New Roman" panose="02020603050405020304" pitchFamily="18" charset="0"/>
                <a:ea typeface="微软雅黑 Light" panose="020B0502040204020203" charset="-122"/>
              </a:rPr>
              <a:t>控制器与其它</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交换数据，不过最终这些通过内存控制器获取的数据都将通过总线传输到</a:t>
            </a:r>
            <a:r>
              <a:rPr lang="en-US" altLang="zh-CN" sz="2000" dirty="0">
                <a:latin typeface="Times New Roman" panose="02020603050405020304" pitchFamily="18" charset="0"/>
                <a:ea typeface="微软雅黑 Light" panose="020B0502040204020203" charset="-122"/>
              </a:rPr>
              <a:t>HBM</a:t>
            </a:r>
            <a:r>
              <a:rPr lang="zh-CN" altLang="en-US" sz="2000" dirty="0">
                <a:latin typeface="Times New Roman" panose="02020603050405020304" pitchFamily="18" charset="0"/>
                <a:ea typeface="微软雅黑 Light" panose="020B0502040204020203" charset="-122"/>
              </a:rPr>
              <a:t>或</a:t>
            </a:r>
            <a:r>
              <a:rPr lang="en-US" altLang="zh-CN" sz="2000" dirty="0">
                <a:latin typeface="Times New Roman" panose="02020603050405020304" pitchFamily="18" charset="0"/>
                <a:ea typeface="微软雅黑 Light" panose="020B0502040204020203" charset="-122"/>
              </a:rPr>
              <a:t>GDDR</a:t>
            </a:r>
            <a:r>
              <a:rPr lang="zh-CN" altLang="en-US" sz="2000" dirty="0">
                <a:latin typeface="Times New Roman" panose="02020603050405020304" pitchFamily="18" charset="0"/>
                <a:ea typeface="微软雅黑 Light" panose="020B0502040204020203" charset="-122"/>
              </a:rPr>
              <a:t>类型的片外全局内存中。</a:t>
            </a:r>
          </a:p>
        </p:txBody>
      </p:sp>
      <p:graphicFrame>
        <p:nvGraphicFramePr>
          <p:cNvPr id="6" name="对象 5">
            <a:extLst>
              <a:ext uri="{FF2B5EF4-FFF2-40B4-BE49-F238E27FC236}">
                <a16:creationId xmlns:a16="http://schemas.microsoft.com/office/drawing/2014/main" id="{CB4792A4-AE24-54CD-1D9C-9559444C05F0}"/>
              </a:ext>
            </a:extLst>
          </p:cNvPr>
          <p:cNvGraphicFramePr>
            <a:graphicFrameLocks noChangeAspect="1"/>
          </p:cNvGraphicFramePr>
          <p:nvPr>
            <p:extLst>
              <p:ext uri="{D42A27DB-BD31-4B8C-83A1-F6EECF244321}">
                <p14:modId xmlns:p14="http://schemas.microsoft.com/office/powerpoint/2010/main" val="760805693"/>
              </p:ext>
            </p:extLst>
          </p:nvPr>
        </p:nvGraphicFramePr>
        <p:xfrm>
          <a:off x="2133742" y="2579126"/>
          <a:ext cx="7924514" cy="3915764"/>
        </p:xfrm>
        <a:graphic>
          <a:graphicData uri="http://schemas.openxmlformats.org/presentationml/2006/ole">
            <mc:AlternateContent xmlns:mc="http://schemas.openxmlformats.org/markup-compatibility/2006">
              <mc:Choice xmlns:v="urn:schemas-microsoft-com:vml" Requires="v">
                <p:oleObj name="Visio" r:id="rId3" imgW="4010092" imgH="1981054" progId="Visio.Drawing.15">
                  <p:embed/>
                </p:oleObj>
              </mc:Choice>
              <mc:Fallback>
                <p:oleObj name="Visio" r:id="rId3" imgW="4010092" imgH="1981054" progId="Visio.Drawing.15">
                  <p:embed/>
                  <p:pic>
                    <p:nvPicPr>
                      <p:cNvPr id="6" name="对象 5">
                        <a:extLst>
                          <a:ext uri="{FF2B5EF4-FFF2-40B4-BE49-F238E27FC236}">
                            <a16:creationId xmlns:a16="http://schemas.microsoft.com/office/drawing/2014/main" id="{CB4792A4-AE24-54CD-1D9C-9559444C0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742" y="2579126"/>
                        <a:ext cx="7924514" cy="3915764"/>
                      </a:xfrm>
                      <a:prstGeom prst="rect">
                        <a:avLst/>
                      </a:prstGeom>
                      <a:noFill/>
                    </p:spPr>
                  </p:pic>
                </p:oleObj>
              </mc:Fallback>
            </mc:AlternateContent>
          </a:graphicData>
        </a:graphic>
      </p:graphicFrame>
    </p:spTree>
    <p:extLst>
      <p:ext uri="{BB962C8B-B14F-4D97-AF65-F5344CB8AC3E}">
        <p14:creationId xmlns:p14="http://schemas.microsoft.com/office/powerpoint/2010/main" val="27022055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1103135"/>
            <a:ext cx="11452189" cy="2424638"/>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与英伟达</a:t>
            </a:r>
            <a:r>
              <a:rPr lang="en-US" altLang="zh-CN" sz="2000" dirty="0">
                <a:latin typeface="Times New Roman" panose="02020603050405020304" pitchFamily="18" charset="0"/>
                <a:ea typeface="微软雅黑 Light" panose="020B0502040204020203" charset="-122"/>
              </a:rPr>
              <a:t>GPU</a:t>
            </a:r>
            <a:r>
              <a:rPr lang="zh-CN" altLang="en-US" sz="2000" dirty="0">
                <a:latin typeface="Times New Roman" panose="02020603050405020304" pitchFamily="18" charset="0"/>
                <a:ea typeface="微软雅黑 Light" panose="020B0502040204020203" charset="-122"/>
              </a:rPr>
              <a:t>中的</a:t>
            </a:r>
            <a:r>
              <a:rPr lang="en-US" altLang="zh-CN" sz="2000" dirty="0">
                <a:latin typeface="Times New Roman" panose="02020603050405020304" pitchFamily="18" charset="0"/>
                <a:ea typeface="微软雅黑 Light" panose="020B0502040204020203" charset="-122"/>
              </a:rPr>
              <a:t>CUDA</a:t>
            </a:r>
            <a:r>
              <a:rPr lang="zh-CN" altLang="en-US" sz="2000" dirty="0">
                <a:latin typeface="Times New Roman" panose="02020603050405020304" pitchFamily="18" charset="0"/>
                <a:ea typeface="微软雅黑 Light" panose="020B0502040204020203" charset="-122"/>
              </a:rPr>
              <a:t>编程模型类似，</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加速卡也需要使用专门的编程模型才能调用。</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使用的是</a:t>
            </a: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编程模型，其是一种显式并行编程模型。</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异构编程模型与</a:t>
            </a:r>
            <a:r>
              <a:rPr lang="en-US" altLang="zh-CN" sz="2000" dirty="0">
                <a:latin typeface="Times New Roman" panose="02020603050405020304" pitchFamily="18" charset="0"/>
                <a:ea typeface="微软雅黑 Light" panose="020B0502040204020203" charset="-122"/>
              </a:rPr>
              <a:t>CUDA</a:t>
            </a:r>
            <a:r>
              <a:rPr lang="zh-CN" altLang="en-US" sz="2000" dirty="0">
                <a:latin typeface="Times New Roman" panose="02020603050405020304" pitchFamily="18" charset="0"/>
                <a:ea typeface="微软雅黑 Light" panose="020B0502040204020203" charset="-122"/>
              </a:rPr>
              <a:t>类似，可以较简便的对已有异构算法进行迁移。</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同时，也可以使用自动化程序迁移工具</a:t>
            </a:r>
            <a:r>
              <a:rPr lang="en-US" altLang="zh-CN" sz="2000" dirty="0" err="1">
                <a:latin typeface="Times New Roman" panose="02020603050405020304" pitchFamily="18" charset="0"/>
                <a:ea typeface="微软雅黑 Light" panose="020B0502040204020203" charset="-122"/>
              </a:rPr>
              <a:t>hipify</a:t>
            </a:r>
            <a:r>
              <a:rPr lang="zh-CN" altLang="en-US" sz="2000" dirty="0">
                <a:latin typeface="Times New Roman" panose="02020603050405020304" pitchFamily="18" charset="0"/>
                <a:ea typeface="微软雅黑 Light" panose="020B0502040204020203" charset="-122"/>
              </a:rPr>
              <a:t>将</a:t>
            </a:r>
            <a:r>
              <a:rPr lang="en-US" altLang="zh-CN" sz="2000" dirty="0">
                <a:latin typeface="Times New Roman" panose="02020603050405020304" pitchFamily="18" charset="0"/>
                <a:ea typeface="微软雅黑 Light" panose="020B0502040204020203" charset="-122"/>
              </a:rPr>
              <a:t>CUDA</a:t>
            </a:r>
            <a:r>
              <a:rPr lang="zh-CN" altLang="en-US" sz="2000" dirty="0">
                <a:latin typeface="Times New Roman" panose="02020603050405020304" pitchFamily="18" charset="0"/>
                <a:ea typeface="微软雅黑 Light" panose="020B0502040204020203" charset="-122"/>
              </a:rPr>
              <a:t>编写的异构并行程序快速切换至</a:t>
            </a: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编程模型。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19113482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91825" y="958911"/>
            <a:ext cx="11452189" cy="4630370"/>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与</a:t>
            </a:r>
            <a:r>
              <a:rPr lang="en-US" altLang="zh-CN" sz="2000" dirty="0">
                <a:latin typeface="Times New Roman" panose="02020603050405020304" pitchFamily="18" charset="0"/>
                <a:ea typeface="微软雅黑 Light" panose="020B0502040204020203" charset="-122"/>
              </a:rPr>
              <a:t>CUDA</a:t>
            </a:r>
            <a:r>
              <a:rPr lang="zh-CN" altLang="en-US" sz="2000" dirty="0">
                <a:latin typeface="Times New Roman" panose="02020603050405020304" pitchFamily="18" charset="0"/>
                <a:ea typeface="微软雅黑 Light" panose="020B0502040204020203" charset="-122"/>
              </a:rPr>
              <a:t>编程模型类似，</a:t>
            </a: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编程模型同样有主机端和设备端之分，其区别和联系如下：</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主机端是指</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设备，设备端是指</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主机端代码在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上运行，入口函数是</a:t>
            </a:r>
            <a:r>
              <a:rPr lang="en-US" altLang="zh-CN" sz="2000" dirty="0">
                <a:latin typeface="Times New Roman" panose="02020603050405020304" pitchFamily="18" charset="0"/>
                <a:ea typeface="微软雅黑 Light" panose="020B0502040204020203" charset="-122"/>
              </a:rPr>
              <a:t>main</a:t>
            </a:r>
            <a:r>
              <a:rPr lang="zh-CN" altLang="en-US" sz="2000" dirty="0">
                <a:latin typeface="Times New Roman" panose="02020603050405020304" pitchFamily="18" charset="0"/>
                <a:ea typeface="微软雅黑 Light" panose="020B0502040204020203" charset="-122"/>
              </a:rPr>
              <a:t>，设备端代码在</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上运行，由主机端通过核函数进行调用。</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主机端使用</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语言编写，设备端代码使用扩展的</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语法编写。</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使用</a:t>
            </a:r>
            <a:r>
              <a:rPr lang="en-US" altLang="zh-CN" sz="2000" dirty="0">
                <a:latin typeface="Times New Roman" panose="02020603050405020304" pitchFamily="18" charset="0"/>
                <a:ea typeface="微软雅黑 Light" panose="020B0502040204020203" charset="-122"/>
              </a:rPr>
              <a:t>Runtime API</a:t>
            </a:r>
            <a:r>
              <a:rPr lang="zh-CN" altLang="en-US" sz="2000" dirty="0">
                <a:latin typeface="Times New Roman" panose="02020603050405020304" pitchFamily="18" charset="0"/>
                <a:ea typeface="微软雅黑 Light" panose="020B0502040204020203" charset="-122"/>
              </a:rPr>
              <a:t>在主机端分配设备显存，管理主机端和设备端的内存拷贝，运行设备端核函数等。</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主机端以流的方式向设备端提交指令。</a:t>
            </a:r>
          </a:p>
        </p:txBody>
      </p:sp>
    </p:spTree>
    <p:extLst>
      <p:ext uri="{BB962C8B-B14F-4D97-AF65-F5344CB8AC3E}">
        <p14:creationId xmlns:p14="http://schemas.microsoft.com/office/powerpoint/2010/main" val="34508198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5652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70" name="组合 69"/>
          <p:cNvGrpSpPr/>
          <p:nvPr/>
        </p:nvGrpSpPr>
        <p:grpSpPr bwMode="auto">
          <a:xfrm>
            <a:off x="312738" y="2470150"/>
            <a:ext cx="4851147" cy="712788"/>
            <a:chOff x="6298049" y="1397569"/>
            <a:chExt cx="4850074" cy="712882"/>
          </a:xfrm>
        </p:grpSpPr>
        <p:sp>
          <p:nvSpPr>
            <p:cNvPr id="17468" name="文本框 20"/>
            <p:cNvSpPr txBox="1">
              <a:spLocks noChangeArrowheads="1"/>
            </p:cNvSpPr>
            <p:nvPr/>
          </p:nvSpPr>
          <p:spPr bwMode="auto">
            <a:xfrm>
              <a:off x="7175770" y="1532623"/>
              <a:ext cx="3972353" cy="46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Hygon C86</a:t>
              </a:r>
              <a:r>
                <a:rPr kumimoji="0" lang="zh-CN" altLang="en-US" sz="2400" b="0" i="0" u="none" strike="noStrike" kern="1200" cap="none" spc="0" normalizeH="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同构多核平台</a:t>
              </a:r>
            </a:p>
          </p:txBody>
        </p:sp>
        <p:sp>
          <p:nvSpPr>
            <p:cNvPr id="18" name="矩形 17"/>
            <p:cNvSpPr/>
            <p:nvPr/>
          </p:nvSpPr>
          <p:spPr>
            <a:xfrm>
              <a:off x="7180504" y="1397569"/>
              <a:ext cx="3959936" cy="712882"/>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71"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73" name="文本框 18"/>
              <p:cNvSpPr txBox="1">
                <a:spLocks noChangeArrowheads="1"/>
              </p:cNvSpPr>
              <p:nvPr/>
            </p:nvSpPr>
            <p:spPr bwMode="auto">
              <a:xfrm>
                <a:off x="619136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12.1</a:t>
                </a:r>
              </a:p>
            </p:txBody>
          </p:sp>
        </p:grpSp>
      </p:grpSp>
      <p:grpSp>
        <p:nvGrpSpPr>
          <p:cNvPr id="17459" name="组合 79"/>
          <p:cNvGrpSpPr/>
          <p:nvPr/>
        </p:nvGrpSpPr>
        <p:grpSpPr bwMode="auto">
          <a:xfrm>
            <a:off x="313055" y="3600450"/>
            <a:ext cx="4843145" cy="713105"/>
            <a:chOff x="6298049" y="1397569"/>
            <a:chExt cx="4842391" cy="712882"/>
          </a:xfrm>
        </p:grpSpPr>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64"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66" name="文本框 86"/>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12.3</a:t>
                </a:r>
              </a:p>
            </p:txBody>
          </p:sp>
        </p:grpSp>
      </p:grpSp>
      <p:grpSp>
        <p:nvGrpSpPr>
          <p:cNvPr id="17451" name="组合 116"/>
          <p:cNvGrpSpPr/>
          <p:nvPr/>
        </p:nvGrpSpPr>
        <p:grpSpPr bwMode="auto">
          <a:xfrm>
            <a:off x="313055" y="4730750"/>
            <a:ext cx="4895125" cy="713105"/>
            <a:chOff x="6298049" y="1397569"/>
            <a:chExt cx="4894363" cy="712882"/>
          </a:xfrm>
        </p:grpSpPr>
        <p:sp>
          <p:nvSpPr>
            <p:cNvPr id="17453" name="文本框 126"/>
            <p:cNvSpPr txBox="1">
              <a:spLocks noChangeArrowheads="1"/>
            </p:cNvSpPr>
            <p:nvPr/>
          </p:nvSpPr>
          <p:spPr bwMode="auto">
            <a:xfrm>
              <a:off x="6762766" y="1500885"/>
              <a:ext cx="4429646"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ctr" defTabSz="914400" rtl="0" eaLnBrk="1" latinLnBrk="0" hangingPunct="1">
                <a:lnSpc>
                  <a:spcPct val="100000"/>
                </a:lnSpc>
                <a:buClrTx/>
                <a:buSzTx/>
                <a:buFontTx/>
                <a:buNone/>
              </a:pP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“嵩山”超算同构加异构平台</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56"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58" name="文本框 131"/>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12.5</a:t>
                </a:r>
              </a:p>
            </p:txBody>
          </p:sp>
        </p:grpSp>
      </p:grpSp>
      <p:grpSp>
        <p:nvGrpSpPr>
          <p:cNvPr id="17443" name="组合 71"/>
          <p:cNvGrpSpPr/>
          <p:nvPr/>
        </p:nvGrpSpPr>
        <p:grpSpPr bwMode="auto">
          <a:xfrm>
            <a:off x="6917056" y="2470150"/>
            <a:ext cx="4843145" cy="713105"/>
            <a:chOff x="6298049" y="1397569"/>
            <a:chExt cx="4842391" cy="712882"/>
          </a:xfrm>
        </p:grpSpPr>
        <p:sp>
          <p:nvSpPr>
            <p:cNvPr id="17445" name="文本框 73"/>
            <p:cNvSpPr txBox="1">
              <a:spLocks noChangeArrowheads="1"/>
            </p:cNvSpPr>
            <p:nvPr/>
          </p:nvSpPr>
          <p:spPr bwMode="auto">
            <a:xfrm>
              <a:off x="7180503" y="1532563"/>
              <a:ext cx="39234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Intel KNL</a:t>
              </a: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同构众核平台</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48"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50" name="文本框 78"/>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12.2</a:t>
                </a:r>
              </a:p>
            </p:txBody>
          </p:sp>
        </p:grpSp>
      </p:grpSp>
      <p:grpSp>
        <p:nvGrpSpPr>
          <p:cNvPr id="17435" name="组合 115"/>
          <p:cNvGrpSpPr/>
          <p:nvPr/>
        </p:nvGrpSpPr>
        <p:grpSpPr bwMode="auto">
          <a:xfrm>
            <a:off x="6917055" y="3600450"/>
            <a:ext cx="4843145" cy="713105"/>
            <a:chOff x="6298049" y="1397569"/>
            <a:chExt cx="4842391" cy="712882"/>
          </a:xfrm>
        </p:grpSpPr>
        <p:sp>
          <p:nvSpPr>
            <p:cNvPr id="17437" name="文本框 133"/>
            <p:cNvSpPr txBox="1">
              <a:spLocks noChangeArrowheads="1"/>
            </p:cNvSpPr>
            <p:nvPr/>
          </p:nvSpPr>
          <p:spPr bwMode="auto">
            <a:xfrm>
              <a:off x="7180504" y="1523895"/>
              <a:ext cx="3959935"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申威</a:t>
              </a:r>
              <a:r>
                <a:rPr kumimoji="0" lang="en-US" altLang="zh-CN"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26010</a:t>
              </a: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异构众核平台</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40"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42" name="文本框 138"/>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12.4</a:t>
                </a:r>
              </a:p>
            </p:txBody>
          </p:sp>
        </p:grpSp>
      </p:grpSp>
      <p:grpSp>
        <p:nvGrpSpPr>
          <p:cNvPr id="17427" name="组合 117"/>
          <p:cNvGrpSpPr/>
          <p:nvPr/>
        </p:nvGrpSpPr>
        <p:grpSpPr bwMode="auto">
          <a:xfrm>
            <a:off x="6848763" y="4730750"/>
            <a:ext cx="4911438" cy="713105"/>
            <a:chOff x="6229767" y="1397569"/>
            <a:chExt cx="4910673" cy="712882"/>
          </a:xfrm>
        </p:grpSpPr>
        <p:sp>
          <p:nvSpPr>
            <p:cNvPr id="17429" name="文本框 119"/>
            <p:cNvSpPr txBox="1">
              <a:spLocks noChangeArrowheads="1"/>
            </p:cNvSpPr>
            <p:nvPr/>
          </p:nvSpPr>
          <p:spPr bwMode="auto">
            <a:xfrm>
              <a:off x="8588137" y="1497868"/>
              <a:ext cx="1144727"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l" defTabSz="914400" rtl="0" eaLnBrk="1" latinLnBrk="0" hangingPunct="1">
                <a:lnSpc>
                  <a:spcPct val="100000"/>
                </a:lnSpc>
                <a:spcBef>
                  <a:spcPts val="1000"/>
                </a:spcBef>
                <a:buClrTx/>
                <a:buSzTx/>
                <a:buFontTx/>
                <a:buNone/>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小结</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32" name="组合 122"/>
            <p:cNvGrpSpPr/>
            <p:nvPr/>
          </p:nvGrpSpPr>
          <p:grpSpPr bwMode="auto">
            <a:xfrm>
              <a:off x="6229767" y="1397569"/>
              <a:ext cx="1055524" cy="712882"/>
              <a:chOff x="6123087" y="1397569"/>
              <a:chExt cx="1055524"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34" name="文本框 124"/>
              <p:cNvSpPr txBox="1">
                <a:spLocks noChangeArrowheads="1"/>
              </p:cNvSpPr>
              <p:nvPr/>
            </p:nvSpPr>
            <p:spPr bwMode="auto">
              <a:xfrm>
                <a:off x="6123087" y="1430945"/>
                <a:ext cx="1055524" cy="64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12.6</a:t>
                </a:r>
              </a:p>
            </p:txBody>
          </p:sp>
        </p:grpSp>
      </p:grpSp>
      <p:cxnSp>
        <p:nvCxnSpPr>
          <p:cNvPr id="108" name="直接连接符 107"/>
          <p:cNvCxnSpPr/>
          <p:nvPr/>
        </p:nvCxnSpPr>
        <p:spPr>
          <a:xfrm flipH="1">
            <a:off x="5534025" y="283210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39481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0657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64765" y="564515"/>
            <a:ext cx="7061835" cy="1200329"/>
          </a:xfrm>
          <a:prstGeom prst="rect">
            <a:avLst/>
          </a:prstGeom>
          <a:noFill/>
        </p:spPr>
        <p:txBody>
          <a:bodyPr wrap="square">
            <a:spAutoFit/>
          </a:bodyPr>
          <a:lstStyle/>
          <a:p>
            <a:pPr algn="ctr">
              <a:defRPr/>
            </a:pPr>
            <a:r>
              <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第十二章</a:t>
            </a:r>
            <a:r>
              <a:rPr kumimoji="0" lang="en-US" altLang="zh-CN"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 </a:t>
            </a:r>
            <a:r>
              <a:rPr lang="zh-CN" altLang="en-US" sz="3600" dirty="0">
                <a:solidFill>
                  <a:schemeClr val="bg1"/>
                </a:solidFill>
                <a:latin typeface="黑体" panose="02010609060101010101" charset="-122"/>
                <a:ea typeface="黑体" panose="02010609060101010101" charset="-122"/>
                <a:cs typeface="黑体" panose="02010609060101010101" charset="-122"/>
                <a:sym typeface="+mn-ea"/>
              </a:rPr>
              <a:t>多层次并行程序优化</a:t>
            </a: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a:p>
            <a:pPr marR="0" indent="0" algn="ctr" defTabSz="914400" fontAlgn="auto">
              <a:lnSpc>
                <a:spcPct val="100000"/>
              </a:lnSpc>
              <a:spcBef>
                <a:spcPts val="0"/>
              </a:spcBef>
              <a:spcAft>
                <a:spcPts val="0"/>
              </a:spcAft>
              <a:buClrTx/>
              <a:buSzTx/>
              <a:buFontTx/>
              <a:buNone/>
              <a:defRPr/>
            </a:pP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190653" y="3745552"/>
            <a:ext cx="3924043" cy="460375"/>
          </a:xfrm>
          <a:prstGeom prst="rect">
            <a:avLst/>
          </a:prstGeom>
          <a:noFill/>
          <a:ln w="9525">
            <a:noFill/>
          </a:ln>
        </p:spPr>
        <p:txBody>
          <a:bodyPr wrap="square">
            <a:spAutoFit/>
          </a:bodyPr>
          <a:lstStyle/>
          <a:p>
            <a:pPr indent="127000" algn="ctr"/>
            <a:r>
              <a:rPr lang="en-US" altLang="zh-CN" sz="240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Hygon DCU</a:t>
            </a:r>
            <a:r>
              <a:rPr lang="zh-CN" altLang="en-US" sz="240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异构众核平台</a:t>
            </a:r>
          </a:p>
        </p:txBody>
      </p:sp>
      <p:sp>
        <p:nvSpPr>
          <p:cNvPr id="3" name="矩形 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文本框 4">
            <a:extLst>
              <a:ext uri="{FF2B5EF4-FFF2-40B4-BE49-F238E27FC236}">
                <a16:creationId xmlns:a16="http://schemas.microsoft.com/office/drawing/2014/main" id="{AABFF43E-E017-4B09-EF27-1B39C2D23340}"/>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69F62F07-0F6E-813C-8BDD-CABF84A64E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8" name="流程图: 接点 7">
            <a:extLst>
              <a:ext uri="{FF2B5EF4-FFF2-40B4-BE49-F238E27FC236}">
                <a16:creationId xmlns:a16="http://schemas.microsoft.com/office/drawing/2014/main" id="{A8DFB337-A371-072B-F90C-711BAFB70257}"/>
              </a:ext>
            </a:extLst>
          </p:cNvPr>
          <p:cNvSpPr/>
          <p:nvPr/>
        </p:nvSpPr>
        <p:spPr>
          <a:xfrm>
            <a:off x="351887" y="508696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264DCF8A-4627-754B-A65D-641A8DFFB532}"/>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66745EDF-AE57-B1B6-19EB-82A5654A68A6}"/>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9F4FBF5-750E-504D-96CE-E9FC4F93F21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2" name="文本框 11">
            <a:extLst>
              <a:ext uri="{FF2B5EF4-FFF2-40B4-BE49-F238E27FC236}">
                <a16:creationId xmlns:a16="http://schemas.microsoft.com/office/drawing/2014/main" id="{4BB54250-55F4-AF60-BFB8-F5AA196AFC3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p:stCondLst>
                              <p:cond delay="1100"/>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600"/>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p:stCondLst>
                              <p:cond delay="2100"/>
                            </p:stCondLst>
                            <p:childTnLst>
                              <p:par>
                                <p:cTn id="30" presetID="22" presetClass="entr" presetSubtype="8"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left)">
                                      <p:cBhvr>
                                        <p:cTn id="32" dur="500"/>
                                        <p:tgtEl>
                                          <p:spTgt spid="133"/>
                                        </p:tgtEl>
                                      </p:cBhvr>
                                    </p:animEffect>
                                  </p:childTnLst>
                                </p:cTn>
                              </p:par>
                            </p:childTnLst>
                          </p:cTn>
                        </p:par>
                        <p:par>
                          <p:cTn id="33" fill="hold">
                            <p:stCondLst>
                              <p:cond delay="2600"/>
                            </p:stCondLst>
                            <p:childTnLst>
                              <p:par>
                                <p:cTn id="34" presetID="22" presetClass="entr" presetSubtype="8" fill="hold" nodeType="after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wipe(left)">
                                      <p:cBhvr>
                                        <p:cTn id="3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7" grpId="0"/>
      <p:bldP spid="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821839"/>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编程与</a:t>
            </a:r>
            <a:r>
              <a:rPr lang="en-US" altLang="zh-CN" sz="2000" dirty="0">
                <a:latin typeface="Times New Roman" panose="02020603050405020304" pitchFamily="18" charset="0"/>
                <a:ea typeface="微软雅黑 Light" panose="020B0502040204020203" charset="-122"/>
              </a:rPr>
              <a:t>CUDA</a:t>
            </a:r>
            <a:r>
              <a:rPr lang="zh-CN" altLang="en-US" sz="2000" dirty="0">
                <a:latin typeface="Times New Roman" panose="02020603050405020304" pitchFamily="18" charset="0"/>
                <a:ea typeface="微软雅黑 Light" panose="020B0502040204020203" charset="-122"/>
              </a:rPr>
              <a:t>编程类似，在执行任务时需要将任务按照网格进行划分，之后每个网格上使用一个线程进行计算。下图是当块大小为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时使用二维网格进行</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10*10</a:t>
            </a:r>
            <a:r>
              <a:rPr lang="zh-CN" altLang="en-US" sz="2000" dirty="0">
                <a:latin typeface="Times New Roman" panose="02020603050405020304" pitchFamily="18" charset="0"/>
                <a:ea typeface="微软雅黑 Light" panose="020B0502040204020203" charset="-122"/>
              </a:rPr>
              <a:t>的矩阵相乘时的映射规则。由于每个块必须是</a:t>
            </a:r>
            <a:r>
              <a:rPr lang="en-US" altLang="zh-CN" sz="2000" dirty="0">
                <a:latin typeface="Times New Roman" panose="02020603050405020304" pitchFamily="18" charset="0"/>
                <a:ea typeface="微软雅黑 Light" panose="020B0502040204020203" charset="-122"/>
              </a:rPr>
              <a:t>4*4</a:t>
            </a:r>
            <a:r>
              <a:rPr lang="zh-CN" altLang="en-US" sz="2000" dirty="0">
                <a:latin typeface="Times New Roman" panose="02020603050405020304" pitchFamily="18" charset="0"/>
                <a:ea typeface="微软雅黑 Light" panose="020B0502040204020203" charset="-122"/>
              </a:rPr>
              <a:t>的，因此在映射时必须虚拟出多余的</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行以及</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列的网格，以满足将任务划分为一个</a:t>
            </a:r>
            <a:r>
              <a:rPr lang="en-US" altLang="zh-CN" sz="2000" dirty="0">
                <a:latin typeface="Times New Roman" panose="02020603050405020304" pitchFamily="18" charset="0"/>
                <a:ea typeface="微软雅黑 Light" panose="020B0502040204020203" charset="-122"/>
              </a:rPr>
              <a:t>3*3</a:t>
            </a:r>
            <a:r>
              <a:rPr lang="zh-CN" altLang="en-US" sz="2000" dirty="0">
                <a:latin typeface="Times New Roman" panose="02020603050405020304" pitchFamily="18" charset="0"/>
                <a:ea typeface="微软雅黑 Light" panose="020B0502040204020203" charset="-122"/>
              </a:rPr>
              <a:t>的网格大小。</a:t>
            </a:r>
          </a:p>
        </p:txBody>
      </p:sp>
      <p:graphicFrame>
        <p:nvGraphicFramePr>
          <p:cNvPr id="6" name="对象 5">
            <a:extLst>
              <a:ext uri="{FF2B5EF4-FFF2-40B4-BE49-F238E27FC236}">
                <a16:creationId xmlns:a16="http://schemas.microsoft.com/office/drawing/2014/main" id="{BB2F7590-D221-E61D-B7BB-20B281348C77}"/>
              </a:ext>
            </a:extLst>
          </p:cNvPr>
          <p:cNvGraphicFramePr>
            <a:graphicFrameLocks noChangeAspect="1"/>
          </p:cNvGraphicFramePr>
          <p:nvPr>
            <p:extLst>
              <p:ext uri="{D42A27DB-BD31-4B8C-83A1-F6EECF244321}">
                <p14:modId xmlns:p14="http://schemas.microsoft.com/office/powerpoint/2010/main" val="1026653837"/>
              </p:ext>
            </p:extLst>
          </p:nvPr>
        </p:nvGraphicFramePr>
        <p:xfrm>
          <a:off x="2067526" y="2696289"/>
          <a:ext cx="8056947" cy="3571240"/>
        </p:xfrm>
        <a:graphic>
          <a:graphicData uri="http://schemas.openxmlformats.org/presentationml/2006/ole">
            <mc:AlternateContent xmlns:mc="http://schemas.openxmlformats.org/markup-compatibility/2006">
              <mc:Choice xmlns:v="urn:schemas-microsoft-com:vml" Requires="v">
                <p:oleObj name="Visio" r:id="rId3" imgW="2467087" imgH="1105046" progId="Visio.Drawing.15">
                  <p:embed/>
                </p:oleObj>
              </mc:Choice>
              <mc:Fallback>
                <p:oleObj name="Visio" r:id="rId3" imgW="2467087" imgH="110504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526" y="2696289"/>
                        <a:ext cx="8056947" cy="3571240"/>
                      </a:xfrm>
                      <a:prstGeom prst="rect">
                        <a:avLst/>
                      </a:prstGeom>
                      <a:noFill/>
                    </p:spPr>
                  </p:pic>
                </p:oleObj>
              </mc:Fallback>
            </mc:AlternateContent>
          </a:graphicData>
        </a:graphic>
      </p:graphicFrame>
    </p:spTree>
    <p:extLst>
      <p:ext uri="{BB962C8B-B14F-4D97-AF65-F5344CB8AC3E}">
        <p14:creationId xmlns:p14="http://schemas.microsoft.com/office/powerpoint/2010/main" val="12436389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821839"/>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一共并发出</a:t>
            </a:r>
            <a:r>
              <a:rPr lang="en-US" altLang="zh-CN" sz="2000" dirty="0">
                <a:latin typeface="Times New Roman" panose="02020603050405020304" pitchFamily="18" charset="0"/>
                <a:ea typeface="微软雅黑 Light" panose="020B0502040204020203" charset="-122"/>
              </a:rPr>
              <a:t>(10+2)*(10+2)</a:t>
            </a:r>
            <a:r>
              <a:rPr lang="zh-CN" altLang="en-US" sz="2000" dirty="0">
                <a:latin typeface="Times New Roman" panose="02020603050405020304" pitchFamily="18" charset="0"/>
                <a:ea typeface="微软雅黑 Light" panose="020B0502040204020203" charset="-122"/>
              </a:rPr>
              <a:t>个线程去执行任务。其中对于横纵坐标都小于</a:t>
            </a:r>
            <a:r>
              <a:rPr lang="en-US" altLang="zh-CN" sz="2000" dirty="0">
                <a:latin typeface="Times New Roman" panose="02020603050405020304" pitchFamily="18" charset="0"/>
                <a:ea typeface="微软雅黑 Light" panose="020B0502040204020203" charset="-122"/>
              </a:rPr>
              <a:t>10</a:t>
            </a:r>
            <a:r>
              <a:rPr lang="zh-CN" altLang="en-US" sz="2000" dirty="0">
                <a:latin typeface="Times New Roman" panose="02020603050405020304" pitchFamily="18" charset="0"/>
                <a:ea typeface="微软雅黑 Light" panose="020B0502040204020203" charset="-122"/>
              </a:rPr>
              <a:t>的网格，例如在图中标注的第</a:t>
            </a:r>
            <a:r>
              <a:rPr lang="en-US" altLang="zh-CN" sz="2000" dirty="0">
                <a:latin typeface="Times New Roman" panose="02020603050405020304" pitchFamily="18" charset="0"/>
                <a:ea typeface="微软雅黑 Light" panose="020B0502040204020203" charset="-122"/>
              </a:rPr>
              <a:t>3</a:t>
            </a:r>
            <a:r>
              <a:rPr lang="zh-CN" altLang="en-US" sz="2000" dirty="0">
                <a:latin typeface="Times New Roman" panose="02020603050405020304" pitchFamily="18" charset="0"/>
                <a:ea typeface="微软雅黑 Light" panose="020B0502040204020203" charset="-122"/>
              </a:rPr>
              <a:t>行第</a:t>
            </a:r>
            <a:r>
              <a:rPr lang="en-US" altLang="zh-CN" sz="2000" dirty="0">
                <a:latin typeface="Times New Roman" panose="02020603050405020304" pitchFamily="18" charset="0"/>
                <a:ea typeface="微软雅黑 Light" panose="020B0502040204020203" charset="-122"/>
              </a:rPr>
              <a:t>5</a:t>
            </a:r>
            <a:r>
              <a:rPr lang="zh-CN" altLang="en-US" sz="2000" dirty="0">
                <a:latin typeface="Times New Roman" panose="02020603050405020304" pitchFamily="18" charset="0"/>
                <a:ea typeface="微软雅黑 Light" panose="020B0502040204020203" charset="-122"/>
              </a:rPr>
              <a:t>列的网格上，</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设备将会并发出一个线程去执行</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矩阵的第</a:t>
            </a:r>
            <a:r>
              <a:rPr lang="en-US" altLang="zh-CN" sz="2000" dirty="0">
                <a:latin typeface="Times New Roman" panose="02020603050405020304" pitchFamily="18" charset="0"/>
                <a:ea typeface="微软雅黑 Light" panose="020B0502040204020203" charset="-122"/>
              </a:rPr>
              <a:t>3</a:t>
            </a:r>
            <a:r>
              <a:rPr lang="zh-CN" altLang="en-US" sz="2000" dirty="0">
                <a:latin typeface="Times New Roman" panose="02020603050405020304" pitchFamily="18" charset="0"/>
                <a:ea typeface="微软雅黑 Light" panose="020B0502040204020203" charset="-122"/>
              </a:rPr>
              <a:t>行与</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矩阵的第</a:t>
            </a:r>
            <a:r>
              <a:rPr lang="en-US" altLang="zh-CN" sz="2000" dirty="0">
                <a:latin typeface="Times New Roman" panose="02020603050405020304" pitchFamily="18" charset="0"/>
                <a:ea typeface="微软雅黑 Light" panose="020B0502040204020203" charset="-122"/>
              </a:rPr>
              <a:t>5</a:t>
            </a:r>
            <a:r>
              <a:rPr lang="zh-CN" altLang="en-US" sz="2000" dirty="0">
                <a:latin typeface="Times New Roman" panose="02020603050405020304" pitchFamily="18" charset="0"/>
                <a:ea typeface="微软雅黑 Light" panose="020B0502040204020203" charset="-122"/>
              </a:rPr>
              <a:t>列的向量乘法，之后将结果写入</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矩阵的第</a:t>
            </a:r>
            <a:r>
              <a:rPr lang="en-US" altLang="zh-CN" sz="2000" dirty="0">
                <a:latin typeface="Times New Roman" panose="02020603050405020304" pitchFamily="18" charset="0"/>
                <a:ea typeface="微软雅黑 Light" panose="020B0502040204020203" charset="-122"/>
              </a:rPr>
              <a:t>3</a:t>
            </a:r>
            <a:r>
              <a:rPr lang="zh-CN" altLang="en-US" sz="2000" dirty="0">
                <a:latin typeface="Times New Roman" panose="02020603050405020304" pitchFamily="18" charset="0"/>
                <a:ea typeface="微软雅黑 Light" panose="020B0502040204020203" charset="-122"/>
              </a:rPr>
              <a:t>行第</a:t>
            </a:r>
            <a:r>
              <a:rPr lang="en-US" altLang="zh-CN" sz="2000" dirty="0">
                <a:latin typeface="Times New Roman" panose="02020603050405020304" pitchFamily="18" charset="0"/>
                <a:ea typeface="微软雅黑 Light" panose="020B0502040204020203" charset="-122"/>
              </a:rPr>
              <a:t>5</a:t>
            </a:r>
            <a:r>
              <a:rPr lang="zh-CN" altLang="en-US" sz="2000" dirty="0">
                <a:latin typeface="Times New Roman" panose="02020603050405020304" pitchFamily="18" charset="0"/>
                <a:ea typeface="微软雅黑 Light" panose="020B0502040204020203" charset="-122"/>
              </a:rPr>
              <a:t>列的元素中。对于该例网格中的最后</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行以及</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列，在并发出线程后不参与数据计算。</a:t>
            </a:r>
          </a:p>
        </p:txBody>
      </p:sp>
      <p:graphicFrame>
        <p:nvGraphicFramePr>
          <p:cNvPr id="6" name="对象 5">
            <a:extLst>
              <a:ext uri="{FF2B5EF4-FFF2-40B4-BE49-F238E27FC236}">
                <a16:creationId xmlns:a16="http://schemas.microsoft.com/office/drawing/2014/main" id="{BB2F7590-D221-E61D-B7BB-20B281348C77}"/>
              </a:ext>
            </a:extLst>
          </p:cNvPr>
          <p:cNvGraphicFramePr>
            <a:graphicFrameLocks noChangeAspect="1"/>
          </p:cNvGraphicFramePr>
          <p:nvPr/>
        </p:nvGraphicFramePr>
        <p:xfrm>
          <a:off x="2067526" y="2696289"/>
          <a:ext cx="8056947" cy="3571240"/>
        </p:xfrm>
        <a:graphic>
          <a:graphicData uri="http://schemas.openxmlformats.org/presentationml/2006/ole">
            <mc:AlternateContent xmlns:mc="http://schemas.openxmlformats.org/markup-compatibility/2006">
              <mc:Choice xmlns:v="urn:schemas-microsoft-com:vml" Requires="v">
                <p:oleObj name="Visio" r:id="rId3" imgW="2467087" imgH="1105046" progId="Visio.Drawing.15">
                  <p:embed/>
                </p:oleObj>
              </mc:Choice>
              <mc:Fallback>
                <p:oleObj name="Visio" r:id="rId3" imgW="2467087" imgH="1105046" progId="Visio.Drawing.15">
                  <p:embed/>
                  <p:pic>
                    <p:nvPicPr>
                      <p:cNvPr id="6" name="对象 5">
                        <a:extLst>
                          <a:ext uri="{FF2B5EF4-FFF2-40B4-BE49-F238E27FC236}">
                            <a16:creationId xmlns:a16="http://schemas.microsoft.com/office/drawing/2014/main" id="{BB2F7590-D221-E61D-B7BB-20B281348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7526" y="2696289"/>
                        <a:ext cx="8056947" cy="3571240"/>
                      </a:xfrm>
                      <a:prstGeom prst="rect">
                        <a:avLst/>
                      </a:prstGeom>
                      <a:noFill/>
                    </p:spPr>
                  </p:pic>
                </p:oleObj>
              </mc:Fallback>
            </mc:AlternateContent>
          </a:graphicData>
        </a:graphic>
      </p:graphicFrame>
    </p:spTree>
    <p:extLst>
      <p:ext uri="{BB962C8B-B14F-4D97-AF65-F5344CB8AC3E}">
        <p14:creationId xmlns:p14="http://schemas.microsoft.com/office/powerpoint/2010/main" val="13278889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727872"/>
            <a:ext cx="11452189" cy="234769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实现了基础执行版本的</a:t>
            </a: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矩阵乘之后，可以利用</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技术将多个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设备组织起来共同完成计算任务，实际编程时的程序组织方法如图所示。其中具体的任务划分方法与</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章节中按行分解矩阵乘法相同，首先由</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进程将完整的矩阵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以及平均划分之后的矩阵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分发到包括本进程在内的各个进程中，之后每个</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进程分别调用一个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设备进行计算，最后每个进程在接收到</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计算结果后将其发送到</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进程。</a:t>
            </a:r>
          </a:p>
        </p:txBody>
      </p:sp>
      <p:graphicFrame>
        <p:nvGraphicFramePr>
          <p:cNvPr id="7" name="对象 6">
            <a:extLst>
              <a:ext uri="{FF2B5EF4-FFF2-40B4-BE49-F238E27FC236}">
                <a16:creationId xmlns:a16="http://schemas.microsoft.com/office/drawing/2014/main" id="{21C7877D-99CA-CDD1-7E53-B0CC3989749B}"/>
              </a:ext>
            </a:extLst>
          </p:cNvPr>
          <p:cNvGraphicFramePr>
            <a:graphicFrameLocks noChangeAspect="1"/>
          </p:cNvGraphicFramePr>
          <p:nvPr>
            <p:extLst>
              <p:ext uri="{D42A27DB-BD31-4B8C-83A1-F6EECF244321}">
                <p14:modId xmlns:p14="http://schemas.microsoft.com/office/powerpoint/2010/main" val="3477080347"/>
              </p:ext>
            </p:extLst>
          </p:nvPr>
        </p:nvGraphicFramePr>
        <p:xfrm>
          <a:off x="2834640" y="2984126"/>
          <a:ext cx="6126480" cy="3346397"/>
        </p:xfrm>
        <a:graphic>
          <a:graphicData uri="http://schemas.openxmlformats.org/presentationml/2006/ole">
            <mc:AlternateContent xmlns:mc="http://schemas.openxmlformats.org/markup-compatibility/2006">
              <mc:Choice xmlns:v="urn:schemas-microsoft-com:vml" Requires="v">
                <p:oleObj name="Visio" r:id="rId3" imgW="2399981" imgH="1325690" progId="Visio.Drawing.15">
                  <p:embed/>
                </p:oleObj>
              </mc:Choice>
              <mc:Fallback>
                <p:oleObj name="Visio" r:id="rId3" imgW="2399981" imgH="132569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640" y="2984126"/>
                        <a:ext cx="6126480" cy="3346397"/>
                      </a:xfrm>
                      <a:prstGeom prst="rect">
                        <a:avLst/>
                      </a:prstGeom>
                      <a:noFill/>
                    </p:spPr>
                  </p:pic>
                </p:oleObj>
              </mc:Fallback>
            </mc:AlternateContent>
          </a:graphicData>
        </a:graphic>
      </p:graphicFrame>
    </p:spTree>
    <p:extLst>
      <p:ext uri="{BB962C8B-B14F-4D97-AF65-F5344CB8AC3E}">
        <p14:creationId xmlns:p14="http://schemas.microsoft.com/office/powerpoint/2010/main" val="25202220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12273"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12.3.2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60232"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12.3 Hygon DCU</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793214"/>
            <a:ext cx="11452189" cy="527157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同时也可以通过流和事件在一个或多个进程中实现多</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矩阵乘法，首先将划分后的矩阵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和完整的矩阵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通过异步传输函数拷贝到对应流控制的</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中，然后调用核函数进行计算，最后将结果从对应流控制</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返回到矩阵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对应位置。流和事件实现多</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应用程序并行计算。其工作流程如下：</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选择这个应用程序将使用的</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集；</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为每个设备创建流和事件；</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为每个设备分配设备资源；</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通过流在每个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上启动任务；</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使用流和事件来查询和等待任务的完成；</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清空所有设备的资源。</a:t>
            </a:r>
          </a:p>
        </p:txBody>
      </p:sp>
    </p:spTree>
    <p:extLst>
      <p:ext uri="{BB962C8B-B14F-4D97-AF65-F5344CB8AC3E}">
        <p14:creationId xmlns:p14="http://schemas.microsoft.com/office/powerpoint/2010/main" val="8998809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82012" y="1037240"/>
            <a:ext cx="11452189" cy="160390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在上一节中，通过对</a:t>
            </a:r>
            <a:r>
              <a:rPr lang="en-US" altLang="zh-CN" sz="2000" dirty="0">
                <a:latin typeface="Times New Roman" panose="02020603050405020304" pitchFamily="18" charset="0"/>
                <a:ea typeface="微软雅黑 Light" panose="020B0502040204020203" charset="-122"/>
              </a:rPr>
              <a:t>Hygon DCU</a:t>
            </a:r>
            <a:r>
              <a:rPr lang="zh-CN" altLang="en-US" sz="2000" dirty="0">
                <a:latin typeface="Times New Roman" panose="02020603050405020304" pitchFamily="18" charset="0"/>
                <a:ea typeface="微软雅黑 Light" panose="020B0502040204020203" charset="-122"/>
              </a:rPr>
              <a:t>异构多层次并行的介绍，基本了解了异构结构的并行编程方法。</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本节将介绍国产异构众核申威</a:t>
            </a:r>
            <a:r>
              <a:rPr lang="en-US" altLang="zh-CN" sz="2000" dirty="0">
                <a:latin typeface="Times New Roman" panose="02020603050405020304" pitchFamily="18" charset="0"/>
                <a:ea typeface="微软雅黑 Light" panose="020B0502040204020203" charset="-122"/>
              </a:rPr>
              <a:t>26010</a:t>
            </a:r>
            <a:r>
              <a:rPr lang="zh-CN" altLang="en-US" sz="2000" dirty="0">
                <a:latin typeface="Times New Roman" panose="02020603050405020304" pitchFamily="18" charset="0"/>
                <a:ea typeface="微软雅黑 Light" panose="020B0502040204020203" charset="-122"/>
              </a:rPr>
              <a:t>处理器，除了对该处理器的架构、专用加速线程库等进行介绍外，还会详细讲解在此平台上程序的编写和优化。</a:t>
            </a:r>
          </a:p>
        </p:txBody>
      </p:sp>
    </p:spTree>
    <p:extLst>
      <p:ext uri="{BB962C8B-B14F-4D97-AF65-F5344CB8AC3E}">
        <p14:creationId xmlns:p14="http://schemas.microsoft.com/office/powerpoint/2010/main" val="40153033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82012" y="761683"/>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“神威</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太湖之光”超级计算机所搭载的核心计算部件为国产申威</a:t>
            </a:r>
            <a:r>
              <a:rPr lang="en-US" altLang="zh-CN" sz="2000" dirty="0">
                <a:latin typeface="Times New Roman" panose="02020603050405020304" pitchFamily="18" charset="0"/>
                <a:ea typeface="微软雅黑 Light" panose="020B0502040204020203" charset="-122"/>
              </a:rPr>
              <a:t>26010</a:t>
            </a:r>
            <a:r>
              <a:rPr lang="zh-CN" altLang="en-US" sz="2000" dirty="0">
                <a:latin typeface="Times New Roman" panose="02020603050405020304" pitchFamily="18" charset="0"/>
                <a:ea typeface="微软雅黑 Light" panose="020B0502040204020203" charset="-122"/>
              </a:rPr>
              <a:t>异构众核处理器，该处理器集成了</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个运算核组共</a:t>
            </a:r>
            <a:r>
              <a:rPr lang="en-US" altLang="zh-CN" sz="2000" dirty="0">
                <a:latin typeface="Times New Roman" panose="02020603050405020304" pitchFamily="18" charset="0"/>
                <a:ea typeface="微软雅黑 Light" panose="020B0502040204020203" charset="-122"/>
              </a:rPr>
              <a:t>260</a:t>
            </a:r>
            <a:r>
              <a:rPr lang="zh-CN" altLang="en-US" sz="2000" dirty="0">
                <a:latin typeface="Times New Roman" panose="02020603050405020304" pitchFamily="18" charset="0"/>
                <a:ea typeface="微软雅黑 Light" panose="020B0502040204020203" charset="-122"/>
              </a:rPr>
              <a:t>个计算核心。每个运算核组包括</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个主核和</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个运算核心阵列。运算核心阵列也称为从核阵列，其由</a:t>
            </a:r>
            <a:r>
              <a:rPr lang="en-US" altLang="zh-CN" sz="2000" dirty="0">
                <a:latin typeface="Times New Roman" panose="02020603050405020304" pitchFamily="18" charset="0"/>
                <a:ea typeface="微软雅黑 Light" panose="020B0502040204020203" charset="-122"/>
              </a:rPr>
              <a:t>64</a:t>
            </a:r>
            <a:r>
              <a:rPr lang="zh-CN" altLang="en-US" sz="2000" dirty="0">
                <a:latin typeface="Times New Roman" panose="02020603050405020304" pitchFamily="18" charset="0"/>
                <a:ea typeface="微软雅黑 Light" panose="020B0502040204020203" charset="-122"/>
              </a:rPr>
              <a:t>个运算从核核心、阵列控制器和二级指令</a:t>
            </a:r>
            <a:r>
              <a:rPr lang="en-US" altLang="zh-CN" sz="2000" dirty="0">
                <a:latin typeface="Times New Roman" panose="02020603050405020304" pitchFamily="18" charset="0"/>
                <a:ea typeface="微软雅黑 Light" panose="020B0502040204020203" charset="-122"/>
              </a:rPr>
              <a:t>Cache</a:t>
            </a:r>
            <a:r>
              <a:rPr lang="zh-CN" altLang="en-US" sz="2000" dirty="0">
                <a:latin typeface="Times New Roman" panose="02020603050405020304" pitchFamily="18" charset="0"/>
                <a:ea typeface="微软雅黑 Light" panose="020B0502040204020203" charset="-122"/>
              </a:rPr>
              <a:t>等构成。</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个核组的物理空间统一编址，每个核组上的主核和从核均可以访问芯片上的所有主存空间</a:t>
            </a:r>
          </a:p>
        </p:txBody>
      </p:sp>
      <p:graphicFrame>
        <p:nvGraphicFramePr>
          <p:cNvPr id="6" name="对象 5">
            <a:extLst>
              <a:ext uri="{FF2B5EF4-FFF2-40B4-BE49-F238E27FC236}">
                <a16:creationId xmlns:a16="http://schemas.microsoft.com/office/drawing/2014/main" id="{62F82FEB-0920-17C3-E138-6F0BAC6DEBFC}"/>
              </a:ext>
            </a:extLst>
          </p:cNvPr>
          <p:cNvGraphicFramePr>
            <a:graphicFrameLocks noChangeAspect="1"/>
          </p:cNvGraphicFramePr>
          <p:nvPr>
            <p:extLst>
              <p:ext uri="{D42A27DB-BD31-4B8C-83A1-F6EECF244321}">
                <p14:modId xmlns:p14="http://schemas.microsoft.com/office/powerpoint/2010/main" val="4049065491"/>
              </p:ext>
            </p:extLst>
          </p:nvPr>
        </p:nvGraphicFramePr>
        <p:xfrm>
          <a:off x="2481269" y="2765879"/>
          <a:ext cx="8014080" cy="3693763"/>
        </p:xfrm>
        <a:graphic>
          <a:graphicData uri="http://schemas.openxmlformats.org/presentationml/2006/ole">
            <mc:AlternateContent xmlns:mc="http://schemas.openxmlformats.org/markup-compatibility/2006">
              <mc:Choice xmlns:v="urn:schemas-microsoft-com:vml" Requires="v">
                <p:oleObj name="Visio" r:id="rId3" imgW="13883611" imgH="6332298" progId="Visio.Drawing.15">
                  <p:embed/>
                </p:oleObj>
              </mc:Choice>
              <mc:Fallback>
                <p:oleObj name="Visio" r:id="rId3" imgW="13883611" imgH="633229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9" y="2765879"/>
                        <a:ext cx="8014080" cy="3693763"/>
                      </a:xfrm>
                      <a:prstGeom prst="rect">
                        <a:avLst/>
                      </a:prstGeom>
                      <a:noFill/>
                    </p:spPr>
                  </p:pic>
                </p:oleObj>
              </mc:Fallback>
            </mc:AlternateContent>
          </a:graphicData>
        </a:graphic>
      </p:graphicFrame>
    </p:spTree>
    <p:extLst>
      <p:ext uri="{BB962C8B-B14F-4D97-AF65-F5344CB8AC3E}">
        <p14:creationId xmlns:p14="http://schemas.microsoft.com/office/powerpoint/2010/main" val="29376560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875269"/>
            <a:ext cx="11452189" cy="298889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“神威</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太湖之光”的每个计算节点包含一颗申威</a:t>
            </a:r>
            <a:r>
              <a:rPr lang="en-US" altLang="zh-CN" sz="2000" dirty="0">
                <a:latin typeface="Times New Roman" panose="02020603050405020304" pitchFamily="18" charset="0"/>
                <a:ea typeface="微软雅黑 Light" panose="020B0502040204020203" charset="-122"/>
              </a:rPr>
              <a:t>26010</a:t>
            </a:r>
            <a:r>
              <a:rPr lang="zh-CN" altLang="en-US" sz="2000" dirty="0">
                <a:latin typeface="Times New Roman" panose="02020603050405020304" pitchFamily="18" charset="0"/>
                <a:ea typeface="微软雅黑 Light" panose="020B0502040204020203" charset="-122"/>
              </a:rPr>
              <a:t>众核处理器，其内存为</a:t>
            </a:r>
            <a:r>
              <a:rPr lang="en-US" altLang="zh-CN" sz="2000" dirty="0">
                <a:latin typeface="Times New Roman" panose="02020603050405020304" pitchFamily="18" charset="0"/>
                <a:ea typeface="微软雅黑 Light" panose="020B0502040204020203" charset="-122"/>
              </a:rPr>
              <a:t>32GB</a:t>
            </a:r>
            <a:r>
              <a:rPr lang="zh-CN" altLang="en-US" sz="2000" dirty="0">
                <a:latin typeface="Times New Roman" panose="02020603050405020304" pitchFamily="18" charset="0"/>
                <a:ea typeface="微软雅黑 Light" panose="020B0502040204020203" charset="-122"/>
              </a:rPr>
              <a:t>。该众核处理器包括四个核组，每个核组有</a:t>
            </a:r>
            <a:r>
              <a:rPr lang="en-US" altLang="zh-CN" sz="2000" dirty="0">
                <a:latin typeface="Times New Roman" panose="02020603050405020304" pitchFamily="18" charset="0"/>
                <a:ea typeface="微软雅黑 Light" panose="020B0502040204020203" charset="-122"/>
              </a:rPr>
              <a:t>8GB</a:t>
            </a:r>
            <a:r>
              <a:rPr lang="zh-CN" altLang="en-US" sz="2000" dirty="0">
                <a:latin typeface="Times New Roman" panose="02020603050405020304" pitchFamily="18" charset="0"/>
                <a:ea typeface="微软雅黑 Light" panose="020B0502040204020203" charset="-122"/>
              </a:rPr>
              <a:t>的本地内存。从核可以直接离散访问主存，也可以通过</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方式批量访问主存。从核阵列之间采用寄存器通信方式进行通信。每个从核局部存储空间</a:t>
            </a:r>
            <a:r>
              <a:rPr lang="en-US" altLang="zh-CN" sz="2000" dirty="0">
                <a:latin typeface="Times New Roman" panose="02020603050405020304" pitchFamily="18" charset="0"/>
                <a:ea typeface="微软雅黑 Light" panose="020B0502040204020203" charset="-122"/>
              </a:rPr>
              <a:t>LDM</a:t>
            </a:r>
            <a:r>
              <a:rPr lang="zh-CN" altLang="en-US" sz="2000" dirty="0">
                <a:latin typeface="Times New Roman" panose="02020603050405020304" pitchFamily="18" charset="0"/>
                <a:ea typeface="微软雅黑 Light" panose="020B0502040204020203" charset="-122"/>
              </a:rPr>
              <a:t>大小为</a:t>
            </a:r>
            <a:r>
              <a:rPr lang="en-US" altLang="zh-CN" sz="2000" dirty="0">
                <a:latin typeface="Times New Roman" panose="02020603050405020304" pitchFamily="18" charset="0"/>
                <a:ea typeface="微软雅黑 Light" panose="020B0502040204020203" charset="-122"/>
              </a:rPr>
              <a:t>64KB</a:t>
            </a:r>
            <a:r>
              <a:rPr lang="zh-CN" altLang="en-US" sz="2000" dirty="0">
                <a:latin typeface="Times New Roman" panose="02020603050405020304" pitchFamily="18" charset="0"/>
                <a:ea typeface="微软雅黑 Light" panose="020B0502040204020203" charset="-122"/>
              </a:rPr>
              <a:t>，指令存储空间为</a:t>
            </a:r>
            <a:r>
              <a:rPr lang="en-US" altLang="zh-CN" sz="2000" dirty="0">
                <a:latin typeface="Times New Roman" panose="02020603050405020304" pitchFamily="18" charset="0"/>
                <a:ea typeface="微软雅黑 Light" panose="020B0502040204020203" charset="-122"/>
              </a:rPr>
              <a:t>16KB</a:t>
            </a:r>
            <a:r>
              <a:rPr lang="zh-CN" altLang="en-US" sz="2000" dirty="0">
                <a:latin typeface="Times New Roman" panose="02020603050405020304" pitchFamily="18" charset="0"/>
                <a:ea typeface="微软雅黑 Light" panose="020B0502040204020203" charset="-122"/>
              </a:rPr>
              <a:t>。</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“神威</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太湖之光”主要采用主从加速并行、主从协同并行、主从异步并行和主从动态并行四种异构并行方式，本章节以主从加速并行模式进行讲述。</a:t>
            </a:r>
          </a:p>
        </p:txBody>
      </p:sp>
    </p:spTree>
    <p:extLst>
      <p:ext uri="{BB962C8B-B14F-4D97-AF65-F5344CB8AC3E}">
        <p14:creationId xmlns:p14="http://schemas.microsoft.com/office/powerpoint/2010/main" val="21718461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297169" y="768591"/>
            <a:ext cx="11452189"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b="1" dirty="0">
                <a:latin typeface="Times New Roman" panose="02020603050405020304" pitchFamily="18" charset="0"/>
                <a:ea typeface="微软雅黑 Light" panose="020B0502040204020203" charset="-122"/>
              </a:rPr>
              <a:t>主从加速并行</a:t>
            </a:r>
            <a:r>
              <a:rPr lang="zh-CN" altLang="en-US" sz="2000" dirty="0">
                <a:latin typeface="Times New Roman" panose="02020603050405020304" pitchFamily="18" charset="0"/>
                <a:ea typeface="微软雅黑 Light" panose="020B0502040204020203" charset="-122"/>
              </a:rPr>
              <a:t>是指，应用的计算核心被加载到从核上进行加速计算，每个从核绑定一个线程，而主核只需完成应用程序的通信、</a:t>
            </a:r>
            <a:r>
              <a:rPr lang="en-US" altLang="zh-CN" sz="2000" dirty="0">
                <a:latin typeface="Times New Roman" panose="02020603050405020304" pitchFamily="18" charset="0"/>
                <a:ea typeface="微软雅黑 Light" panose="020B0502040204020203" charset="-122"/>
              </a:rPr>
              <a:t>I/O</a:t>
            </a:r>
            <a:r>
              <a:rPr lang="zh-CN" altLang="en-US" sz="2000" dirty="0">
                <a:latin typeface="Times New Roman" panose="02020603050405020304" pitchFamily="18" charset="0"/>
                <a:ea typeface="微软雅黑 Light" panose="020B0502040204020203" charset="-122"/>
              </a:rPr>
              <a:t>和部分串行代码的计算。从核在计算过程中，主核处于等待状态，其具体实现流程如图所示。</a:t>
            </a:r>
          </a:p>
        </p:txBody>
      </p:sp>
      <p:graphicFrame>
        <p:nvGraphicFramePr>
          <p:cNvPr id="6" name="对象 5">
            <a:extLst>
              <a:ext uri="{FF2B5EF4-FFF2-40B4-BE49-F238E27FC236}">
                <a16:creationId xmlns:a16="http://schemas.microsoft.com/office/drawing/2014/main" id="{16BE0162-9B8B-AB94-0AF8-7B4E470332AB}"/>
              </a:ext>
            </a:extLst>
          </p:cNvPr>
          <p:cNvGraphicFramePr>
            <a:graphicFrameLocks noChangeAspect="1"/>
          </p:cNvGraphicFramePr>
          <p:nvPr>
            <p:extLst>
              <p:ext uri="{D42A27DB-BD31-4B8C-83A1-F6EECF244321}">
                <p14:modId xmlns:p14="http://schemas.microsoft.com/office/powerpoint/2010/main" val="3559100186"/>
              </p:ext>
            </p:extLst>
          </p:nvPr>
        </p:nvGraphicFramePr>
        <p:xfrm>
          <a:off x="3773630" y="2210446"/>
          <a:ext cx="4830043" cy="4195439"/>
        </p:xfrm>
        <a:graphic>
          <a:graphicData uri="http://schemas.openxmlformats.org/presentationml/2006/ole">
            <mc:AlternateContent xmlns:mc="http://schemas.openxmlformats.org/markup-compatibility/2006">
              <mc:Choice xmlns:v="urn:schemas-microsoft-com:vml" Requires="v">
                <p:oleObj name="Visio" r:id="rId3" imgW="1885816" imgH="1638393" progId="Visio.Drawing.11">
                  <p:embed/>
                </p:oleObj>
              </mc:Choice>
              <mc:Fallback>
                <p:oleObj name="Visio" r:id="rId3" imgW="1885816" imgH="163839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630" y="2210446"/>
                        <a:ext cx="4830043" cy="4195439"/>
                      </a:xfrm>
                      <a:prstGeom prst="rect">
                        <a:avLst/>
                      </a:prstGeom>
                      <a:noFill/>
                    </p:spPr>
                  </p:pic>
                </p:oleObj>
              </mc:Fallback>
            </mc:AlternateContent>
          </a:graphicData>
        </a:graphic>
      </p:graphicFrame>
    </p:spTree>
    <p:extLst>
      <p:ext uri="{BB962C8B-B14F-4D97-AF65-F5344CB8AC3E}">
        <p14:creationId xmlns:p14="http://schemas.microsoft.com/office/powerpoint/2010/main" val="41204759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287502" y="720902"/>
            <a:ext cx="11452189" cy="575888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“神威</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太湖之光”通过加速线程库</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改写程序使其在从核阵列上进行加速计算，该加速线程库是针对主从加速编程模型所设计的程序加速库，其目的是为了用户能够方便、快捷地对核组内的线程进行灵活的控制和调度，从而更好地发挥核组内多从核并发执行的加速性能。</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库是对</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源语的一种封装。</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直接内存访问，是一种高速的数据传输操作，利用</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可以在外部设备和内部存储器之间直接读写数据，在数据传输过程中不需要</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参与。在数据传输开始之前，需由</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控制器设定此次数据传输的起始地址、目标地址、传输数据量大小等参数，一旦控制器初始化完成，数据开始传送，</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就可以脱离</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独立完成数据传送，同时</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可以在数据传输过程中执行别的任务。</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的数据传输也是在数据总线、地址总线、控制总线上进行的，在没有</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请求时</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占有总线。</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请求出现后，</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控制器向</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申请总线的使用权，希望</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把所需要的总线让出来，由</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控制器来负责接管。当数据传输结束后，</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控制器将总线的控制权交还给</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。因此，一个完整的</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传输过程包括</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请求、</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响应、</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传输和</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结束四个步骤。</a:t>
            </a:r>
          </a:p>
        </p:txBody>
      </p:sp>
    </p:spTree>
    <p:extLst>
      <p:ext uri="{BB962C8B-B14F-4D97-AF65-F5344CB8AC3E}">
        <p14:creationId xmlns:p14="http://schemas.microsoft.com/office/powerpoint/2010/main" val="275578925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669228"/>
            <a:ext cx="11452189" cy="591277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本节将继续以矩阵乘法为例，利用</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线程库，实现单主核多从核上的矩阵乘法。对部分运行在主核上的代码中的</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接口函数简单讲解如下：</a:t>
            </a: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athread_init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：无参数，完成加速线程库的初始化。</a:t>
            </a: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athread_spawn</a:t>
            </a:r>
            <a:r>
              <a:rPr lang="en-US" altLang="zh-CN"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func,void</a:t>
            </a:r>
            <a:r>
              <a:rPr lang="en-US" altLang="zh-CN" sz="2000" dirty="0">
                <a:latin typeface="Times New Roman" panose="02020603050405020304" pitchFamily="18" charset="0"/>
                <a:ea typeface="微软雅黑 Light" panose="020B0502040204020203" charset="-122"/>
              </a:rPr>
              <a:t> *</a:t>
            </a:r>
            <a:r>
              <a:rPr lang="en-US" altLang="zh-CN" sz="2000" dirty="0" err="1">
                <a:latin typeface="Times New Roman" panose="02020603050405020304" pitchFamily="18" charset="0"/>
                <a:ea typeface="微软雅黑 Light" panose="020B0502040204020203" charset="-122"/>
              </a:rPr>
              <a:t>arg</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：在当前进程中添加新的线程组，执行的任务由函数</a:t>
            </a:r>
            <a:r>
              <a:rPr lang="en-US" altLang="zh-CN" sz="2000" dirty="0" err="1">
                <a:latin typeface="Times New Roman" panose="02020603050405020304" pitchFamily="18" charset="0"/>
                <a:ea typeface="微软雅黑 Light" panose="020B0502040204020203" charset="-122"/>
              </a:rPr>
              <a:t>func</a:t>
            </a:r>
            <a:r>
              <a:rPr lang="zh-CN" altLang="en-US" sz="2000" dirty="0">
                <a:latin typeface="Times New Roman" panose="02020603050405020304" pitchFamily="18" charset="0"/>
                <a:ea typeface="微软雅黑 Light" panose="020B0502040204020203" charset="-122"/>
              </a:rPr>
              <a:t>指定，函数</a:t>
            </a:r>
            <a:r>
              <a:rPr lang="en-US" altLang="zh-CN" sz="2000" dirty="0" err="1">
                <a:latin typeface="Times New Roman" panose="02020603050405020304" pitchFamily="18" charset="0"/>
                <a:ea typeface="微软雅黑 Light" panose="020B0502040204020203" charset="-122"/>
              </a:rPr>
              <a:t>func</a:t>
            </a:r>
            <a:r>
              <a:rPr lang="zh-CN" altLang="en-US" sz="2000" dirty="0">
                <a:latin typeface="Times New Roman" panose="02020603050405020304" pitchFamily="18" charset="0"/>
                <a:ea typeface="微软雅黑 Light" panose="020B0502040204020203" charset="-122"/>
              </a:rPr>
              <a:t>的参数由</a:t>
            </a:r>
            <a:r>
              <a:rPr lang="en-US" altLang="zh-CN" sz="2000" dirty="0" err="1">
                <a:latin typeface="Times New Roman" panose="02020603050405020304" pitchFamily="18" charset="0"/>
                <a:ea typeface="微软雅黑 Light" panose="020B0502040204020203" charset="-122"/>
              </a:rPr>
              <a:t>arg</a:t>
            </a:r>
            <a:r>
              <a:rPr lang="zh-CN" altLang="en-US" sz="2000" dirty="0">
                <a:latin typeface="Times New Roman" panose="02020603050405020304" pitchFamily="18" charset="0"/>
                <a:ea typeface="微软雅黑 Light" panose="020B0502040204020203" charset="-122"/>
              </a:rPr>
              <a:t>提供。</a:t>
            </a: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athread_join</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：无参数，显式阻塞调用该线程组，直到该线程组终止。</a:t>
            </a: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athread_halt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：无参数，确定线程组所有从核无相关作业后，停滞从核组流水线，关闭从核组。</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对后续从核程序示例代码中出现的部分数据类型、</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接口函数讲解如下：</a:t>
            </a: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__</a:t>
            </a:r>
            <a:r>
              <a:rPr lang="en-US" altLang="zh-CN" sz="2000" dirty="0" err="1">
                <a:latin typeface="Times New Roman" panose="02020603050405020304" pitchFamily="18" charset="0"/>
                <a:ea typeface="微软雅黑 Light" panose="020B0502040204020203" charset="-122"/>
              </a:rPr>
              <a:t>thread_local</a:t>
            </a:r>
            <a:r>
              <a:rPr lang="zh-CN" altLang="en-US" sz="2000" dirty="0">
                <a:latin typeface="Times New Roman" panose="02020603050405020304" pitchFamily="18" charset="0"/>
                <a:ea typeface="微软雅黑 Light" panose="020B0502040204020203" charset="-122"/>
              </a:rPr>
              <a:t>：该属性表示它所修饰的数据对象存储在从核的局部存储器上。</a:t>
            </a:r>
          </a:p>
          <a:p>
            <a:pPr marL="800100" lvl="1" indent="-342900" algn="just">
              <a:lnSpc>
                <a:spcPct val="150000"/>
              </a:lnSpc>
              <a:spcBef>
                <a:spcPts val="600"/>
              </a:spcBef>
              <a:spcAft>
                <a:spcPts val="800"/>
              </a:spcAft>
              <a:buFont typeface="Wingdings" panose="05000000000000000000" pitchFamily="2" charset="2"/>
              <a:buChar char="ü"/>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athread_get_id</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：获得本地单线程的逻辑线程标识号，参数</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默认本地从核。</a:t>
            </a:r>
          </a:p>
        </p:txBody>
      </p:sp>
    </p:spTree>
    <p:extLst>
      <p:ext uri="{BB962C8B-B14F-4D97-AF65-F5344CB8AC3E}">
        <p14:creationId xmlns:p14="http://schemas.microsoft.com/office/powerpoint/2010/main" val="362052630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0" name="Rectangle 2"/>
          <p:cNvSpPr>
            <a:spLocks noChangeArrowheads="1"/>
          </p:cNvSpPr>
          <p:nvPr/>
        </p:nvSpPr>
        <p:spPr bwMode="auto">
          <a:xfrm>
            <a:off x="434340" y="1878317"/>
            <a:ext cx="9670556" cy="136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文本框 1">
            <a:extLst>
              <a:ext uri="{FF2B5EF4-FFF2-40B4-BE49-F238E27FC236}">
                <a16:creationId xmlns:a16="http://schemas.microsoft.com/office/drawing/2014/main" id="{68F095E7-2F73-3B6D-3009-4CD1EBAD36C3}"/>
              </a:ext>
            </a:extLst>
          </p:cNvPr>
          <p:cNvSpPr txBox="1"/>
          <p:nvPr/>
        </p:nvSpPr>
        <p:spPr>
          <a:xfrm>
            <a:off x="693383" y="1448347"/>
            <a:ext cx="10805233" cy="270676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将在节点同构的海光</a:t>
            </a:r>
            <a:r>
              <a:rPr lang="en-US" altLang="zh-CN" sz="2000" dirty="0">
                <a:latin typeface="Times New Roman" panose="02020603050405020304" pitchFamily="18" charset="0"/>
                <a:ea typeface="微软雅黑 Light" panose="020B0502040204020203" charset="-122"/>
              </a:rPr>
              <a:t>Hygon C86</a:t>
            </a:r>
            <a:r>
              <a:rPr lang="zh-CN" altLang="en-US" sz="2000" dirty="0">
                <a:latin typeface="Times New Roman" panose="02020603050405020304" pitchFamily="18" charset="0"/>
                <a:ea typeface="微软雅黑 Light" panose="020B0502040204020203" charset="-122"/>
              </a:rPr>
              <a:t>多核平台上以矩阵乘法为例介绍同构多层次并行程序的编写及优化方法。主要有以下内容：</a:t>
            </a:r>
            <a:endParaRPr lang="en-US" altLang="zh-CN" sz="2000" dirty="0">
              <a:latin typeface="Times New Roman" panose="02020603050405020304" pitchFamily="18" charset="0"/>
              <a:ea typeface="微软雅黑 Light" panose="020B0502040204020203" charset="-122"/>
            </a:endParaRP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简单介绍</a:t>
            </a:r>
            <a:r>
              <a:rPr lang="en-US" altLang="zh-CN" sz="2000" dirty="0">
                <a:latin typeface="Times New Roman" panose="02020603050405020304" pitchFamily="18" charset="0"/>
                <a:ea typeface="微软雅黑 Light" panose="020B0502040204020203" charset="-122"/>
              </a:rPr>
              <a:t>Hygon C86</a:t>
            </a:r>
            <a:r>
              <a:rPr lang="zh-CN" altLang="en-US" sz="2000" dirty="0">
                <a:latin typeface="Times New Roman" panose="02020603050405020304" pitchFamily="18" charset="0"/>
                <a:ea typeface="微软雅黑 Light" panose="020B0502040204020203" charset="-122"/>
              </a:rPr>
              <a:t>平台的架构特点</a:t>
            </a:r>
            <a:endParaRPr lang="en-US" altLang="zh-CN" sz="2000" dirty="0">
              <a:latin typeface="Times New Roman" panose="02020603050405020304" pitchFamily="18" charset="0"/>
              <a:ea typeface="微软雅黑 Light" panose="020B0502040204020203" charset="-122"/>
            </a:endParaRP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按照并行粒度由大到小逐层优化的思路，从程序编写角度展示矩阵乘法在</a:t>
            </a:r>
            <a:r>
              <a:rPr lang="en-US" altLang="zh-CN" sz="2000" dirty="0">
                <a:latin typeface="Times New Roman" panose="02020603050405020304" pitchFamily="18" charset="0"/>
                <a:ea typeface="微软雅黑 Light" panose="020B0502040204020203" charset="-122"/>
              </a:rPr>
              <a:t>Hygon C86</a:t>
            </a:r>
            <a:r>
              <a:rPr lang="zh-CN" altLang="en-US" sz="2000" dirty="0">
                <a:latin typeface="Times New Roman" panose="02020603050405020304" pitchFamily="18" charset="0"/>
                <a:ea typeface="微软雅黑 Light" panose="020B0502040204020203" charset="-122"/>
              </a:rPr>
              <a:t>平台上的多层次并行优化的过程</a:t>
            </a:r>
          </a:p>
        </p:txBody>
      </p:sp>
      <p:sp>
        <p:nvSpPr>
          <p:cNvPr id="16" name="文本框 15">
            <a:extLst>
              <a:ext uri="{FF2B5EF4-FFF2-40B4-BE49-F238E27FC236}">
                <a16:creationId xmlns:a16="http://schemas.microsoft.com/office/drawing/2014/main" id="{FD21983C-F129-AD50-D956-81B90238173D}"/>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8" name="图片 17">
            <a:extLst>
              <a:ext uri="{FF2B5EF4-FFF2-40B4-BE49-F238E27FC236}">
                <a16:creationId xmlns:a16="http://schemas.microsoft.com/office/drawing/2014/main" id="{AE1AA520-2CE0-8394-8D0E-A36E44E33AC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19" name="流程图: 接点 18">
            <a:extLst>
              <a:ext uri="{FF2B5EF4-FFF2-40B4-BE49-F238E27FC236}">
                <a16:creationId xmlns:a16="http://schemas.microsoft.com/office/drawing/2014/main" id="{E812FF4E-96CC-F380-570C-E0DA3D64BDAE}"/>
              </a:ext>
            </a:extLst>
          </p:cNvPr>
          <p:cNvSpPr/>
          <p:nvPr/>
        </p:nvSpPr>
        <p:spPr>
          <a:xfrm>
            <a:off x="351887" y="508696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F49F27FC-C107-74CF-FFC6-131C63FAFB8D}"/>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22" name="流程图: 接点 21">
            <a:extLst>
              <a:ext uri="{FF2B5EF4-FFF2-40B4-BE49-F238E27FC236}">
                <a16:creationId xmlns:a16="http://schemas.microsoft.com/office/drawing/2014/main" id="{1237FAB2-4990-93CA-D08A-2EE3AC00B688}"/>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74D4683D-0F11-DAB4-9A9C-4BB54E36C6DF}"/>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24" name="文本框 23">
            <a:extLst>
              <a:ext uri="{FF2B5EF4-FFF2-40B4-BE49-F238E27FC236}">
                <a16:creationId xmlns:a16="http://schemas.microsoft.com/office/drawing/2014/main" id="{0061C381-6E6C-9476-7C28-7FB24A26EAF1}"/>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1038972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82012" y="754218"/>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只能由从核发起，即无论是主核主存空间传输数据到从核局存空间，还是从核局存空间传输数据到主核主存空间，</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都是由从核主动发起，主核被动接收数据。</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加速线程库中封装好了两个</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函数，即</a:t>
            </a:r>
            <a:r>
              <a:rPr lang="en-US" altLang="zh-CN" sz="2000" dirty="0" err="1">
                <a:latin typeface="Times New Roman" panose="02020603050405020304" pitchFamily="18" charset="0"/>
                <a:ea typeface="微软雅黑 Light" panose="020B0502040204020203" charset="-122"/>
              </a:rPr>
              <a:t>athread_get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和</a:t>
            </a:r>
            <a:r>
              <a:rPr lang="en-US" altLang="zh-CN" sz="2000" dirty="0" err="1">
                <a:latin typeface="Times New Roman" panose="02020603050405020304" pitchFamily="18" charset="0"/>
                <a:ea typeface="微软雅黑 Light" panose="020B0502040204020203" charset="-122"/>
              </a:rPr>
              <a:t>athread_put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函数，分别对应了上述内容中主核主存传输数据到从核局存、从核局存传输数据到主核主存两种功能。</a:t>
            </a:r>
          </a:p>
        </p:txBody>
      </p:sp>
      <p:sp>
        <p:nvSpPr>
          <p:cNvPr id="6" name="文本框 5">
            <a:extLst>
              <a:ext uri="{FF2B5EF4-FFF2-40B4-BE49-F238E27FC236}">
                <a16:creationId xmlns:a16="http://schemas.microsoft.com/office/drawing/2014/main" id="{86CE9171-1ACC-F9BC-6462-AA49A0C9B9EE}"/>
              </a:ext>
            </a:extLst>
          </p:cNvPr>
          <p:cNvSpPr txBox="1"/>
          <p:nvPr/>
        </p:nvSpPr>
        <p:spPr>
          <a:xfrm>
            <a:off x="974913" y="2852281"/>
            <a:ext cx="10767368" cy="3416320"/>
          </a:xfrm>
          <a:prstGeom prst="rect">
            <a:avLst/>
          </a:prstGeom>
          <a:noFill/>
          <a:ln>
            <a:solidFill>
              <a:schemeClr val="tx1"/>
            </a:solidFill>
          </a:ln>
        </p:spPr>
        <p:txBody>
          <a:bodyPr wrap="square">
            <a:spAutoFit/>
          </a:bodyPr>
          <a:lstStyle/>
          <a:p>
            <a:r>
              <a:rPr lang="en-US" altLang="zh-CN" b="1" dirty="0" err="1">
                <a:latin typeface="Times New Roman" panose="02020603050405020304" pitchFamily="18" charset="0"/>
              </a:rPr>
              <a:t>athread_get</a:t>
            </a:r>
            <a:r>
              <a:rPr lang="en-US" altLang="zh-CN" dirty="0">
                <a:latin typeface="Times New Roman" panose="02020603050405020304" pitchFamily="18" charset="0"/>
              </a:rPr>
              <a:t>(</a:t>
            </a:r>
            <a:r>
              <a:rPr lang="en-US" altLang="zh-CN" dirty="0" err="1">
                <a:latin typeface="Times New Roman" panose="02020603050405020304" pitchFamily="18" charset="0"/>
              </a:rPr>
              <a:t>dma_mode</a:t>
            </a:r>
            <a:r>
              <a:rPr lang="en-US" altLang="zh-CN" dirty="0">
                <a:latin typeface="Times New Roman" panose="02020603050405020304" pitchFamily="18" charset="0"/>
              </a:rPr>
              <a:t> mode, void *</a:t>
            </a:r>
            <a:r>
              <a:rPr lang="en-US" altLang="zh-CN" dirty="0" err="1">
                <a:latin typeface="Times New Roman" panose="02020603050405020304" pitchFamily="18" charset="0"/>
              </a:rPr>
              <a:t>src</a:t>
            </a:r>
            <a:r>
              <a:rPr lang="en-US" altLang="zh-CN" dirty="0">
                <a:latin typeface="Times New Roman" panose="02020603050405020304" pitchFamily="18" charset="0"/>
              </a:rPr>
              <a:t>, void *</a:t>
            </a:r>
            <a:r>
              <a:rPr lang="en-US" altLang="zh-CN" dirty="0" err="1">
                <a:latin typeface="Times New Roman" panose="02020603050405020304" pitchFamily="18" charset="0"/>
              </a:rPr>
              <a:t>dest</a:t>
            </a:r>
            <a:r>
              <a:rPr lang="en-US" altLang="zh-CN" dirty="0">
                <a:latin typeface="Times New Roman" panose="02020603050405020304" pitchFamily="18" charset="0"/>
              </a:rPr>
              <a:t>, int </a:t>
            </a:r>
            <a:r>
              <a:rPr lang="en-US" altLang="zh-CN" dirty="0" err="1">
                <a:latin typeface="Times New Roman" panose="02020603050405020304" pitchFamily="18" charset="0"/>
              </a:rPr>
              <a:t>len</a:t>
            </a:r>
            <a:r>
              <a:rPr lang="en-US" altLang="zh-CN" dirty="0">
                <a:latin typeface="Times New Roman" panose="02020603050405020304" pitchFamily="18" charset="0"/>
              </a:rPr>
              <a:t>, void *reply, char </a:t>
            </a:r>
            <a:r>
              <a:rPr lang="en-US" altLang="zh-CN" dirty="0" err="1">
                <a:latin typeface="Times New Roman" panose="02020603050405020304" pitchFamily="18" charset="0"/>
              </a:rPr>
              <a:t>mask,int</a:t>
            </a:r>
            <a:r>
              <a:rPr lang="en-US" altLang="zh-CN" dirty="0">
                <a:latin typeface="Times New Roman" panose="02020603050405020304" pitchFamily="18" charset="0"/>
              </a:rPr>
              <a:t> </a:t>
            </a:r>
            <a:r>
              <a:rPr lang="en-US" altLang="zh-CN" dirty="0" err="1">
                <a:latin typeface="Times New Roman" panose="02020603050405020304" pitchFamily="18" charset="0"/>
              </a:rPr>
              <a:t>stride,int</a:t>
            </a:r>
            <a:r>
              <a:rPr lang="en-US" altLang="zh-CN" dirty="0">
                <a:latin typeface="Times New Roman" panose="02020603050405020304" pitchFamily="18" charset="0"/>
              </a:rPr>
              <a:t> </a:t>
            </a:r>
            <a:r>
              <a:rPr lang="en-US" altLang="zh-CN" dirty="0" err="1">
                <a:latin typeface="Times New Roman" panose="02020603050405020304" pitchFamily="18" charset="0"/>
              </a:rPr>
              <a:t>bsize</a:t>
            </a:r>
            <a:r>
              <a:rPr lang="en-US" altLang="zh-CN" dirty="0">
                <a:latin typeface="Times New Roman" panose="02020603050405020304" pitchFamily="18" charset="0"/>
              </a:rPr>
              <a:t>)</a:t>
            </a:r>
            <a:r>
              <a:rPr lang="zh-CN" altLang="en-US" dirty="0">
                <a:latin typeface="Times New Roman" panose="02020603050405020304" pitchFamily="18" charset="0"/>
              </a:rPr>
              <a:t>：从核局存</a:t>
            </a:r>
            <a:r>
              <a:rPr lang="en-US" altLang="zh-CN" dirty="0">
                <a:latin typeface="Times New Roman" panose="02020603050405020304" pitchFamily="18" charset="0"/>
              </a:rPr>
              <a:t>LDM</a:t>
            </a:r>
            <a:r>
              <a:rPr lang="zh-CN" altLang="en-US" dirty="0">
                <a:latin typeface="Times New Roman" panose="02020603050405020304" pitchFamily="18" charset="0"/>
              </a:rPr>
              <a:t>接收主存</a:t>
            </a:r>
            <a:r>
              <a:rPr lang="en-US" altLang="zh-CN" dirty="0">
                <a:latin typeface="Times New Roman" panose="02020603050405020304" pitchFamily="18" charset="0"/>
              </a:rPr>
              <a:t>MEM</a:t>
            </a:r>
            <a:r>
              <a:rPr lang="zh-CN" altLang="en-US" dirty="0">
                <a:latin typeface="Times New Roman" panose="02020603050405020304" pitchFamily="18" charset="0"/>
              </a:rPr>
              <a:t>数据，进行主存</a:t>
            </a:r>
            <a:r>
              <a:rPr lang="en-US" altLang="zh-CN" dirty="0">
                <a:latin typeface="Times New Roman" panose="02020603050405020304" pitchFamily="18" charset="0"/>
              </a:rPr>
              <a:t>MEM</a:t>
            </a:r>
            <a:r>
              <a:rPr lang="zh-CN" altLang="en-US" dirty="0">
                <a:latin typeface="Times New Roman" panose="02020603050405020304" pitchFamily="18" charset="0"/>
              </a:rPr>
              <a:t>到从核</a:t>
            </a:r>
            <a:r>
              <a:rPr lang="en-US" altLang="zh-CN" dirty="0">
                <a:latin typeface="Times New Roman" panose="02020603050405020304" pitchFamily="18" charset="0"/>
              </a:rPr>
              <a:t>LDM</a:t>
            </a:r>
            <a:r>
              <a:rPr lang="zh-CN" altLang="en-US" dirty="0">
                <a:latin typeface="Times New Roman" panose="02020603050405020304" pitchFamily="18" charset="0"/>
              </a:rPr>
              <a:t>的数据</a:t>
            </a:r>
            <a:r>
              <a:rPr lang="en-US" altLang="zh-CN" dirty="0">
                <a:latin typeface="Times New Roman" panose="02020603050405020304" pitchFamily="18" charset="0"/>
              </a:rPr>
              <a:t>get</a:t>
            </a:r>
            <a:r>
              <a:rPr lang="zh-CN" altLang="en-US" dirty="0">
                <a:latin typeface="Times New Roman" panose="02020603050405020304" pitchFamily="18" charset="0"/>
              </a:rPr>
              <a:t>操作，将</a:t>
            </a:r>
            <a:r>
              <a:rPr lang="en-US" altLang="zh-CN" dirty="0">
                <a:latin typeface="Times New Roman" panose="02020603050405020304" pitchFamily="18" charset="0"/>
              </a:rPr>
              <a:t>MEM</a:t>
            </a:r>
            <a:r>
              <a:rPr lang="zh-CN" altLang="en-US" dirty="0">
                <a:latin typeface="Times New Roman" panose="02020603050405020304" pitchFamily="18" charset="0"/>
              </a:rPr>
              <a:t>的数据</a:t>
            </a:r>
            <a:r>
              <a:rPr lang="en-US" altLang="zh-CN" dirty="0">
                <a:latin typeface="Times New Roman" panose="02020603050405020304" pitchFamily="18" charset="0"/>
              </a:rPr>
              <a:t>get</a:t>
            </a:r>
            <a:r>
              <a:rPr lang="zh-CN" altLang="en-US" dirty="0">
                <a:latin typeface="Times New Roman" panose="02020603050405020304" pitchFamily="18" charset="0"/>
              </a:rPr>
              <a:t>到</a:t>
            </a:r>
            <a:r>
              <a:rPr lang="en-US" altLang="zh-CN" dirty="0">
                <a:latin typeface="Times New Roman" panose="02020603050405020304" pitchFamily="18" charset="0"/>
              </a:rPr>
              <a:t>LDM</a:t>
            </a:r>
            <a:r>
              <a:rPr lang="zh-CN" altLang="en-US" dirty="0">
                <a:latin typeface="Times New Roman" panose="02020603050405020304" pitchFamily="18" charset="0"/>
              </a:rPr>
              <a:t>指定位置</a:t>
            </a:r>
          </a:p>
          <a:p>
            <a:pPr marL="360000"/>
            <a:r>
              <a:rPr lang="en-US" altLang="zh-CN" dirty="0">
                <a:latin typeface="Times New Roman" panose="02020603050405020304" pitchFamily="18" charset="0"/>
              </a:rPr>
              <a:t>dma_mode mode</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传输命令模式</a:t>
            </a:r>
          </a:p>
          <a:p>
            <a:pPr marL="360000"/>
            <a:r>
              <a:rPr lang="en-US" altLang="zh-CN" dirty="0">
                <a:latin typeface="Times New Roman" panose="02020603050405020304" pitchFamily="18" charset="0"/>
              </a:rPr>
              <a:t>void *</a:t>
            </a:r>
            <a:r>
              <a:rPr lang="en-US" altLang="zh-CN" dirty="0" err="1">
                <a:latin typeface="Times New Roman" panose="02020603050405020304" pitchFamily="18" charset="0"/>
              </a:rPr>
              <a:t>src</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传输主存源地址</a:t>
            </a:r>
          </a:p>
          <a:p>
            <a:pPr marL="360000"/>
            <a:r>
              <a:rPr lang="en-US" altLang="zh-CN" dirty="0">
                <a:latin typeface="Times New Roman" panose="02020603050405020304" pitchFamily="18" charset="0"/>
              </a:rPr>
              <a:t>void *</a:t>
            </a:r>
            <a:r>
              <a:rPr lang="en-US" altLang="zh-CN" dirty="0" err="1">
                <a:latin typeface="Times New Roman" panose="02020603050405020304" pitchFamily="18" charset="0"/>
              </a:rPr>
              <a:t>dest</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传输本地局存目标地址</a:t>
            </a:r>
          </a:p>
          <a:p>
            <a:pPr marL="360000"/>
            <a:r>
              <a:rPr lang="en-US" altLang="zh-CN" dirty="0">
                <a:latin typeface="Times New Roman" panose="02020603050405020304" pitchFamily="18" charset="0"/>
              </a:rPr>
              <a:t>int </a:t>
            </a:r>
            <a:r>
              <a:rPr lang="en-US" altLang="zh-CN" dirty="0" err="1">
                <a:latin typeface="Times New Roman" panose="02020603050405020304" pitchFamily="18" charset="0"/>
              </a:rPr>
              <a:t>len</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传输数据量，以字节为单位</a:t>
            </a:r>
          </a:p>
          <a:p>
            <a:pPr marL="360000"/>
            <a:r>
              <a:rPr lang="en-US" altLang="zh-CN" dirty="0">
                <a:latin typeface="Times New Roman" panose="02020603050405020304" pitchFamily="18" charset="0"/>
              </a:rPr>
              <a:t>void *reply</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传输回答字地址，必须为局存地址，地址</a:t>
            </a:r>
            <a:r>
              <a:rPr lang="en-US" altLang="zh-CN" dirty="0">
                <a:latin typeface="Times New Roman" panose="02020603050405020304" pitchFamily="18" charset="0"/>
              </a:rPr>
              <a:t>4B</a:t>
            </a:r>
            <a:r>
              <a:rPr lang="zh-CN" altLang="en-US" dirty="0">
                <a:latin typeface="Times New Roman" panose="02020603050405020304" pitchFamily="18" charset="0"/>
              </a:rPr>
              <a:t>对界</a:t>
            </a:r>
          </a:p>
          <a:p>
            <a:pPr marL="360000"/>
            <a:r>
              <a:rPr lang="en-US" altLang="zh-CN" dirty="0">
                <a:latin typeface="Times New Roman" panose="02020603050405020304" pitchFamily="18" charset="0"/>
              </a:rPr>
              <a:t>char mask</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传输广播有效向量，有效粒度为核组中一行，某位为</a:t>
            </a:r>
            <a:r>
              <a:rPr lang="en-US" altLang="zh-CN" dirty="0">
                <a:latin typeface="Times New Roman" panose="02020603050405020304" pitchFamily="18" charset="0"/>
              </a:rPr>
              <a:t>1</a:t>
            </a:r>
            <a:r>
              <a:rPr lang="zh-CN" altLang="en-US" dirty="0">
                <a:latin typeface="Times New Roman" panose="02020603050405020304" pitchFamily="18" charset="0"/>
              </a:rPr>
              <a:t>表示对应的行传输有效，作用于广播模式和广播行模式</a:t>
            </a:r>
          </a:p>
          <a:p>
            <a:pPr marL="360000"/>
            <a:r>
              <a:rPr lang="en-US" altLang="zh-CN" dirty="0">
                <a:latin typeface="Times New Roman" panose="02020603050405020304" pitchFamily="18" charset="0"/>
              </a:rPr>
              <a:t>int stride</a:t>
            </a:r>
            <a:r>
              <a:rPr lang="zh-CN" altLang="en-US" dirty="0">
                <a:latin typeface="Times New Roman" panose="02020603050405020304" pitchFamily="18" charset="0"/>
              </a:rPr>
              <a:t>：主存跨步，以字节为单位</a:t>
            </a:r>
          </a:p>
          <a:p>
            <a:pPr marL="360000"/>
            <a:r>
              <a:rPr lang="en-US" altLang="zh-CN" dirty="0">
                <a:latin typeface="Times New Roman" panose="02020603050405020304" pitchFamily="18" charset="0"/>
              </a:rPr>
              <a:t>int </a:t>
            </a:r>
            <a:r>
              <a:rPr lang="en-US" altLang="zh-CN" dirty="0" err="1">
                <a:latin typeface="Times New Roman" panose="02020603050405020304" pitchFamily="18" charset="0"/>
              </a:rPr>
              <a:t>bsize</a:t>
            </a:r>
            <a:r>
              <a:rPr lang="zh-CN" altLang="en-US" dirty="0">
                <a:latin typeface="Times New Roman" panose="02020603050405020304" pitchFamily="18" charset="0"/>
              </a:rPr>
              <a:t>：行集合模式下，必须配置，用于指示在每个从核上的数据粒度大小。其它模式下，在</a:t>
            </a:r>
            <a:r>
              <a:rPr lang="en-US" altLang="zh-CN" dirty="0">
                <a:latin typeface="Times New Roman" panose="02020603050405020304" pitchFamily="18" charset="0"/>
              </a:rPr>
              <a:t>DMA</a:t>
            </a:r>
            <a:r>
              <a:rPr lang="zh-CN" altLang="en-US" dirty="0">
                <a:latin typeface="Times New Roman" panose="02020603050405020304" pitchFamily="18" charset="0"/>
              </a:rPr>
              <a:t>跨步传输    时有效，表示</a:t>
            </a:r>
            <a:r>
              <a:rPr lang="en-US" altLang="zh-CN" dirty="0">
                <a:latin typeface="Times New Roman" panose="02020603050405020304" pitchFamily="18" charset="0"/>
              </a:rPr>
              <a:t>DMA</a:t>
            </a:r>
            <a:r>
              <a:rPr lang="zh-CN" altLang="en-US" dirty="0">
                <a:latin typeface="Times New Roman" panose="02020603050405020304" pitchFamily="18" charset="0"/>
              </a:rPr>
              <a:t>传输的跨步向量块大小，以字节为单位</a:t>
            </a:r>
          </a:p>
        </p:txBody>
      </p:sp>
    </p:spTree>
    <p:extLst>
      <p:ext uri="{BB962C8B-B14F-4D97-AF65-F5344CB8AC3E}">
        <p14:creationId xmlns:p14="http://schemas.microsoft.com/office/powerpoint/2010/main" val="19684825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82012" y="754218"/>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只能由从核发起，即无论是主核主存空间传输数据到从核局存空间，还是从核局存空间传输数据到主核主存空间，</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都是由从核主动发起，主核被动接收数据。</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加速线程库中封装好了两个</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函数，即</a:t>
            </a:r>
            <a:r>
              <a:rPr lang="en-US" altLang="zh-CN" sz="2000" dirty="0" err="1">
                <a:latin typeface="Times New Roman" panose="02020603050405020304" pitchFamily="18" charset="0"/>
                <a:ea typeface="微软雅黑 Light" panose="020B0502040204020203" charset="-122"/>
              </a:rPr>
              <a:t>athread_get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和</a:t>
            </a:r>
            <a:r>
              <a:rPr lang="en-US" altLang="zh-CN" sz="2000" dirty="0" err="1">
                <a:latin typeface="Times New Roman" panose="02020603050405020304" pitchFamily="18" charset="0"/>
                <a:ea typeface="微软雅黑 Light" panose="020B0502040204020203" charset="-122"/>
              </a:rPr>
              <a:t>athread_put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函数，分别对应了上述内容中主核主存传输数据到从核局存、从核局存传输数据到主核主存两种功能。</a:t>
            </a:r>
          </a:p>
        </p:txBody>
      </p:sp>
      <p:sp>
        <p:nvSpPr>
          <p:cNvPr id="6" name="文本框 5">
            <a:extLst>
              <a:ext uri="{FF2B5EF4-FFF2-40B4-BE49-F238E27FC236}">
                <a16:creationId xmlns:a16="http://schemas.microsoft.com/office/drawing/2014/main" id="{86CE9171-1ACC-F9BC-6462-AA49A0C9B9EE}"/>
              </a:ext>
            </a:extLst>
          </p:cNvPr>
          <p:cNvSpPr txBox="1"/>
          <p:nvPr/>
        </p:nvSpPr>
        <p:spPr>
          <a:xfrm>
            <a:off x="974913" y="2852281"/>
            <a:ext cx="10767368" cy="2862322"/>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b="1" dirty="0" err="1">
                <a:latin typeface="Times New Roman" panose="02020603050405020304" pitchFamily="18" charset="0"/>
              </a:rPr>
              <a:t>athread_put</a:t>
            </a:r>
            <a:r>
              <a:rPr lang="en-US" altLang="zh-CN" dirty="0">
                <a:latin typeface="Times New Roman" panose="02020603050405020304" pitchFamily="18" charset="0"/>
              </a:rPr>
              <a:t>(dma_mode mode, void *</a:t>
            </a:r>
            <a:r>
              <a:rPr lang="en-US" altLang="zh-CN" dirty="0" err="1">
                <a:latin typeface="Times New Roman" panose="02020603050405020304" pitchFamily="18" charset="0"/>
              </a:rPr>
              <a:t>src</a:t>
            </a:r>
            <a:r>
              <a:rPr lang="en-US" altLang="zh-CN" dirty="0">
                <a:latin typeface="Times New Roman" panose="02020603050405020304" pitchFamily="18" charset="0"/>
              </a:rPr>
              <a:t>, void *</a:t>
            </a:r>
            <a:r>
              <a:rPr lang="en-US" altLang="zh-CN" dirty="0" err="1">
                <a:latin typeface="Times New Roman" panose="02020603050405020304" pitchFamily="18" charset="0"/>
              </a:rPr>
              <a:t>dest</a:t>
            </a:r>
            <a:r>
              <a:rPr lang="en-US" altLang="zh-CN" dirty="0">
                <a:latin typeface="Times New Roman" panose="02020603050405020304" pitchFamily="18" charset="0"/>
              </a:rPr>
              <a:t>, int </a:t>
            </a:r>
            <a:r>
              <a:rPr lang="en-US" altLang="zh-CN" dirty="0" err="1">
                <a:latin typeface="Times New Roman" panose="02020603050405020304" pitchFamily="18" charset="0"/>
              </a:rPr>
              <a:t>len</a:t>
            </a:r>
            <a:r>
              <a:rPr lang="en-US" altLang="zh-CN" dirty="0">
                <a:latin typeface="Times New Roman" panose="02020603050405020304" pitchFamily="18" charset="0"/>
              </a:rPr>
              <a:t>, void *</a:t>
            </a:r>
            <a:r>
              <a:rPr lang="en-US" altLang="zh-CN" dirty="0" err="1">
                <a:latin typeface="Times New Roman" panose="02020603050405020304" pitchFamily="18" charset="0"/>
              </a:rPr>
              <a:t>reply,int</a:t>
            </a:r>
            <a:r>
              <a:rPr lang="en-US" altLang="zh-CN" dirty="0">
                <a:latin typeface="Times New Roman" panose="02020603050405020304" pitchFamily="18" charset="0"/>
              </a:rPr>
              <a:t> </a:t>
            </a:r>
            <a:r>
              <a:rPr lang="en-US" altLang="zh-CN" dirty="0" err="1">
                <a:latin typeface="Times New Roman" panose="02020603050405020304" pitchFamily="18" charset="0"/>
              </a:rPr>
              <a:t>stride,int</a:t>
            </a:r>
            <a:r>
              <a:rPr lang="en-US" altLang="zh-CN" dirty="0">
                <a:latin typeface="Times New Roman" panose="02020603050405020304" pitchFamily="18" charset="0"/>
              </a:rPr>
              <a:t> </a:t>
            </a:r>
            <a:r>
              <a:rPr lang="en-US" altLang="zh-CN" dirty="0" err="1">
                <a:latin typeface="Times New Roman" panose="02020603050405020304" pitchFamily="18" charset="0"/>
              </a:rPr>
              <a:t>bsize</a:t>
            </a:r>
            <a:r>
              <a:rPr lang="en-US" altLang="zh-CN" dirty="0">
                <a:latin typeface="Times New Roman" panose="02020603050405020304" pitchFamily="18" charset="0"/>
              </a:rPr>
              <a:t>)</a:t>
            </a:r>
            <a:r>
              <a:rPr lang="zh-CN" altLang="en-US" dirty="0">
                <a:latin typeface="Times New Roman" panose="02020603050405020304" pitchFamily="18" charset="0"/>
              </a:rPr>
              <a:t>：从核局存</a:t>
            </a:r>
            <a:r>
              <a:rPr lang="en-US" altLang="zh-CN" dirty="0">
                <a:latin typeface="Times New Roman" panose="02020603050405020304" pitchFamily="18" charset="0"/>
              </a:rPr>
              <a:t>LDM</a:t>
            </a:r>
            <a:r>
              <a:rPr lang="zh-CN" altLang="en-US" dirty="0">
                <a:latin typeface="Times New Roman" panose="02020603050405020304" pitchFamily="18" charset="0"/>
              </a:rPr>
              <a:t>往主存</a:t>
            </a:r>
            <a:r>
              <a:rPr lang="en-US" altLang="zh-CN" dirty="0">
                <a:latin typeface="Times New Roman" panose="02020603050405020304" pitchFamily="18" charset="0"/>
              </a:rPr>
              <a:t>MEM</a:t>
            </a:r>
            <a:r>
              <a:rPr lang="zh-CN" altLang="en-US" dirty="0">
                <a:latin typeface="Times New Roman" panose="02020603050405020304" pitchFamily="18" charset="0"/>
              </a:rPr>
              <a:t>发送数据，进行从核</a:t>
            </a:r>
            <a:r>
              <a:rPr lang="en-US" altLang="zh-CN" dirty="0">
                <a:latin typeface="Times New Roman" panose="02020603050405020304" pitchFamily="18" charset="0"/>
              </a:rPr>
              <a:t>LDM</a:t>
            </a:r>
            <a:r>
              <a:rPr lang="zh-CN" altLang="en-US" dirty="0">
                <a:latin typeface="Times New Roman" panose="02020603050405020304" pitchFamily="18" charset="0"/>
              </a:rPr>
              <a:t>到主存</a:t>
            </a:r>
            <a:r>
              <a:rPr lang="en-US" altLang="zh-CN" dirty="0">
                <a:latin typeface="Times New Roman" panose="02020603050405020304" pitchFamily="18" charset="0"/>
              </a:rPr>
              <a:t>MEM</a:t>
            </a:r>
            <a:r>
              <a:rPr lang="zh-CN" altLang="en-US" dirty="0">
                <a:latin typeface="Times New Roman" panose="02020603050405020304" pitchFamily="18" charset="0"/>
              </a:rPr>
              <a:t>的数据</a:t>
            </a:r>
            <a:r>
              <a:rPr lang="en-US" altLang="zh-CN" dirty="0">
                <a:latin typeface="Times New Roman" panose="02020603050405020304" pitchFamily="18" charset="0"/>
              </a:rPr>
              <a:t>put</a:t>
            </a:r>
            <a:r>
              <a:rPr lang="zh-CN" altLang="en-US" dirty="0">
                <a:latin typeface="Times New Roman" panose="02020603050405020304" pitchFamily="18" charset="0"/>
              </a:rPr>
              <a:t>操作，将 </a:t>
            </a:r>
            <a:r>
              <a:rPr lang="en-US" altLang="zh-CN" dirty="0">
                <a:latin typeface="Times New Roman" panose="02020603050405020304" pitchFamily="18" charset="0"/>
              </a:rPr>
              <a:t>LDM</a:t>
            </a:r>
            <a:r>
              <a:rPr lang="zh-CN" altLang="en-US" dirty="0">
                <a:latin typeface="Times New Roman" panose="02020603050405020304" pitchFamily="18" charset="0"/>
              </a:rPr>
              <a:t>的数据</a:t>
            </a:r>
            <a:r>
              <a:rPr lang="en-US" altLang="zh-CN" dirty="0">
                <a:latin typeface="Times New Roman" panose="02020603050405020304" pitchFamily="18" charset="0"/>
              </a:rPr>
              <a:t>put</a:t>
            </a:r>
            <a:r>
              <a:rPr lang="zh-CN" altLang="en-US" dirty="0">
                <a:latin typeface="Times New Roman" panose="02020603050405020304" pitchFamily="18" charset="0"/>
              </a:rPr>
              <a:t>到</a:t>
            </a:r>
            <a:r>
              <a:rPr lang="en-US" altLang="zh-CN" dirty="0">
                <a:latin typeface="Times New Roman" panose="02020603050405020304" pitchFamily="18" charset="0"/>
              </a:rPr>
              <a:t>MEM</a:t>
            </a:r>
            <a:r>
              <a:rPr lang="zh-CN" altLang="en-US" dirty="0">
                <a:latin typeface="Times New Roman" panose="02020603050405020304" pitchFamily="18" charset="0"/>
              </a:rPr>
              <a:t>指定的位置</a:t>
            </a:r>
          </a:p>
          <a:p>
            <a:pPr marL="360000"/>
            <a:r>
              <a:rPr lang="en-US" altLang="zh-CN" dirty="0">
                <a:latin typeface="Times New Roman" panose="02020603050405020304" pitchFamily="18" charset="0"/>
              </a:rPr>
              <a:t>dma_mode mode</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传输命令模式</a:t>
            </a:r>
          </a:p>
          <a:p>
            <a:pPr marL="360000"/>
            <a:r>
              <a:rPr lang="en-US" altLang="zh-CN" dirty="0">
                <a:latin typeface="Times New Roman" panose="02020603050405020304" pitchFamily="18" charset="0"/>
              </a:rPr>
              <a:t>void *</a:t>
            </a:r>
            <a:r>
              <a:rPr lang="en-US" altLang="zh-CN" dirty="0" err="1">
                <a:latin typeface="Times New Roman" panose="02020603050405020304" pitchFamily="18" charset="0"/>
              </a:rPr>
              <a:t>src</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传输局存源地址</a:t>
            </a:r>
          </a:p>
          <a:p>
            <a:pPr marL="360000"/>
            <a:r>
              <a:rPr lang="en-US" altLang="zh-CN" dirty="0">
                <a:latin typeface="Times New Roman" panose="02020603050405020304" pitchFamily="18" charset="0"/>
              </a:rPr>
              <a:t>void *</a:t>
            </a:r>
            <a:r>
              <a:rPr lang="en-US" altLang="zh-CN" dirty="0" err="1">
                <a:latin typeface="Times New Roman" panose="02020603050405020304" pitchFamily="18" charset="0"/>
              </a:rPr>
              <a:t>dest</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传输主存目的地址</a:t>
            </a:r>
          </a:p>
          <a:p>
            <a:pPr marL="360000"/>
            <a:r>
              <a:rPr lang="en-US" altLang="zh-CN" dirty="0">
                <a:latin typeface="Times New Roman" panose="02020603050405020304" pitchFamily="18" charset="0"/>
              </a:rPr>
              <a:t>int </a:t>
            </a:r>
            <a:r>
              <a:rPr lang="en-US" altLang="zh-CN" dirty="0" err="1">
                <a:latin typeface="Times New Roman" panose="02020603050405020304" pitchFamily="18" charset="0"/>
              </a:rPr>
              <a:t>len</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传输数据量，以字节为单位</a:t>
            </a:r>
          </a:p>
          <a:p>
            <a:pPr marL="360000"/>
            <a:r>
              <a:rPr lang="en-US" altLang="zh-CN" dirty="0">
                <a:latin typeface="Times New Roman" panose="02020603050405020304" pitchFamily="18" charset="0"/>
              </a:rPr>
              <a:t>void *reply</a:t>
            </a:r>
            <a:r>
              <a:rPr lang="zh-CN" altLang="en-US" dirty="0">
                <a:latin typeface="Times New Roman" panose="02020603050405020304" pitchFamily="18" charset="0"/>
              </a:rPr>
              <a:t>：</a:t>
            </a:r>
            <a:r>
              <a:rPr lang="en-US" altLang="zh-CN" dirty="0">
                <a:latin typeface="Times New Roman" panose="02020603050405020304" pitchFamily="18" charset="0"/>
              </a:rPr>
              <a:t>DMA</a:t>
            </a:r>
            <a:r>
              <a:rPr lang="zh-CN" altLang="en-US" dirty="0">
                <a:latin typeface="Times New Roman" panose="02020603050405020304" pitchFamily="18" charset="0"/>
              </a:rPr>
              <a:t>传输回答字地址，必须为局存地址，地址</a:t>
            </a:r>
            <a:r>
              <a:rPr lang="en-US" altLang="zh-CN" dirty="0">
                <a:latin typeface="Times New Roman" panose="02020603050405020304" pitchFamily="18" charset="0"/>
              </a:rPr>
              <a:t>4B</a:t>
            </a:r>
            <a:r>
              <a:rPr lang="zh-CN" altLang="en-US" dirty="0">
                <a:latin typeface="Times New Roman" panose="02020603050405020304" pitchFamily="18" charset="0"/>
              </a:rPr>
              <a:t>对界</a:t>
            </a:r>
          </a:p>
          <a:p>
            <a:pPr marL="360000"/>
            <a:r>
              <a:rPr lang="en-US" altLang="zh-CN" dirty="0">
                <a:latin typeface="Times New Roman" panose="02020603050405020304" pitchFamily="18" charset="0"/>
              </a:rPr>
              <a:t>int stride</a:t>
            </a:r>
            <a:r>
              <a:rPr lang="zh-CN" altLang="en-US" dirty="0">
                <a:latin typeface="Times New Roman" panose="02020603050405020304" pitchFamily="18" charset="0"/>
              </a:rPr>
              <a:t>：主存跨步，以字节为单位</a:t>
            </a:r>
          </a:p>
          <a:p>
            <a:pPr marL="360000"/>
            <a:r>
              <a:rPr lang="en-US" altLang="zh-CN" dirty="0">
                <a:latin typeface="Times New Roman" panose="02020603050405020304" pitchFamily="18" charset="0"/>
              </a:rPr>
              <a:t>int </a:t>
            </a:r>
            <a:r>
              <a:rPr lang="en-US" altLang="zh-CN" dirty="0" err="1">
                <a:latin typeface="Times New Roman" panose="02020603050405020304" pitchFamily="18" charset="0"/>
              </a:rPr>
              <a:t>bsize</a:t>
            </a:r>
            <a:r>
              <a:rPr lang="zh-CN" altLang="en-US" dirty="0">
                <a:latin typeface="Times New Roman" panose="02020603050405020304" pitchFamily="18" charset="0"/>
              </a:rPr>
              <a:t>：行集合模式下，必须配置，用于指示在每个从核上的数据粒度大小。其它模式下，在</a:t>
            </a:r>
            <a:r>
              <a:rPr lang="en-US" altLang="zh-CN" dirty="0">
                <a:latin typeface="Times New Roman" panose="02020603050405020304" pitchFamily="18" charset="0"/>
              </a:rPr>
              <a:t>DMA</a:t>
            </a:r>
            <a:r>
              <a:rPr lang="zh-CN" altLang="en-US" dirty="0">
                <a:latin typeface="Times New Roman" panose="02020603050405020304" pitchFamily="18" charset="0"/>
              </a:rPr>
              <a:t>跨步传输时有效，表示</a:t>
            </a:r>
            <a:r>
              <a:rPr lang="en-US" altLang="zh-CN" dirty="0">
                <a:latin typeface="Times New Roman" panose="02020603050405020304" pitchFamily="18" charset="0"/>
              </a:rPr>
              <a:t>DMA</a:t>
            </a:r>
            <a:r>
              <a:rPr lang="zh-CN" altLang="en-US" dirty="0">
                <a:latin typeface="Times New Roman" panose="02020603050405020304" pitchFamily="18" charset="0"/>
              </a:rPr>
              <a:t>传输的跨步向量块大小，以字节为单位</a:t>
            </a:r>
          </a:p>
        </p:txBody>
      </p:sp>
    </p:spTree>
    <p:extLst>
      <p:ext uri="{BB962C8B-B14F-4D97-AF65-F5344CB8AC3E}">
        <p14:creationId xmlns:p14="http://schemas.microsoft.com/office/powerpoint/2010/main" val="284652633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82012" y="754218"/>
            <a:ext cx="11452189"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利用单层次并行矩阵乘法的算法核心思路比较简单，就是利用多个从核读取主核内存中矩阵的部分行到从核的</a:t>
            </a:r>
            <a:r>
              <a:rPr lang="en-US" altLang="zh-CN" sz="2000" dirty="0">
                <a:latin typeface="Times New Roman" panose="02020603050405020304" pitchFamily="18" charset="0"/>
                <a:ea typeface="微软雅黑 Light" panose="020B0502040204020203" charset="-122"/>
              </a:rPr>
              <a:t>64KB</a:t>
            </a:r>
            <a:r>
              <a:rPr lang="zh-CN" altLang="en-US" sz="2000" dirty="0">
                <a:latin typeface="Times New Roman" panose="02020603050405020304" pitchFamily="18" charset="0"/>
                <a:ea typeface="微软雅黑 Light" panose="020B0502040204020203" charset="-122"/>
              </a:rPr>
              <a:t>局存空间，每个从核完成各自的计算任务后将数据写回主存空间。</a:t>
            </a:r>
          </a:p>
        </p:txBody>
      </p:sp>
      <p:sp>
        <p:nvSpPr>
          <p:cNvPr id="6" name="文本框 5">
            <a:extLst>
              <a:ext uri="{FF2B5EF4-FFF2-40B4-BE49-F238E27FC236}">
                <a16:creationId xmlns:a16="http://schemas.microsoft.com/office/drawing/2014/main" id="{86CE9171-1ACC-F9BC-6462-AA49A0C9B9EE}"/>
              </a:ext>
            </a:extLst>
          </p:cNvPr>
          <p:cNvSpPr txBox="1"/>
          <p:nvPr/>
        </p:nvSpPr>
        <p:spPr>
          <a:xfrm>
            <a:off x="5357940" y="1767456"/>
            <a:ext cx="6576261" cy="4401205"/>
          </a:xfrm>
          <a:prstGeom prst="rect">
            <a:avLst/>
          </a:prstGeom>
          <a:noFill/>
          <a:ln>
            <a:solidFill>
              <a:schemeClr val="tx1"/>
            </a:solidFill>
          </a:ln>
        </p:spPr>
        <p:txBody>
          <a:bodyPr wrap="square">
            <a:spAutoFit/>
          </a:bodyPr>
          <a:lstStyle/>
          <a:p>
            <a:r>
              <a:rPr lang="en-US" altLang="zh-CN" sz="1400" dirty="0">
                <a:latin typeface="Times New Roman" panose="02020603050405020304" pitchFamily="18" charset="0"/>
              </a:rPr>
              <a:t>1//</a:t>
            </a:r>
            <a:r>
              <a:rPr lang="zh-CN" altLang="en-US" sz="1400" b="1" dirty="0">
                <a:latin typeface="Times New Roman" panose="02020603050405020304" pitchFamily="18" charset="0"/>
              </a:rPr>
              <a:t>主核代码</a:t>
            </a:r>
            <a:r>
              <a:rPr lang="en-US" altLang="zh-CN" sz="1400" b="1" dirty="0" err="1">
                <a:latin typeface="Times New Roman" panose="02020603050405020304" pitchFamily="18" charset="0"/>
              </a:rPr>
              <a:t>Master.c</a:t>
            </a:r>
            <a:endParaRPr lang="en-US" altLang="zh-CN" sz="1400" b="1" dirty="0">
              <a:latin typeface="Times New Roman" panose="02020603050405020304" pitchFamily="18" charset="0"/>
            </a:endParaRPr>
          </a:p>
          <a:p>
            <a:r>
              <a:rPr lang="en-US" altLang="zh-CN" sz="1400" dirty="0">
                <a:latin typeface="Times New Roman" panose="02020603050405020304" pitchFamily="18" charset="0"/>
              </a:rPr>
              <a:t>2#include&lt;</a:t>
            </a:r>
            <a:r>
              <a:rPr lang="en-US" altLang="zh-CN" sz="1400" dirty="0" err="1">
                <a:latin typeface="Times New Roman" panose="02020603050405020304" pitchFamily="18" charset="0"/>
              </a:rPr>
              <a:t>stdlib.h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3#include&lt;</a:t>
            </a:r>
            <a:r>
              <a:rPr lang="en-US" altLang="zh-CN" sz="1400" dirty="0" err="1">
                <a:latin typeface="Times New Roman" panose="02020603050405020304" pitchFamily="18" charset="0"/>
              </a:rPr>
              <a:t>mympi.h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4#include&lt;</a:t>
            </a:r>
            <a:r>
              <a:rPr lang="en-US" altLang="zh-CN" sz="1400" dirty="0" err="1">
                <a:latin typeface="Times New Roman" panose="02020603050405020304" pitchFamily="18" charset="0"/>
              </a:rPr>
              <a:t>athread.h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5#define J 100//</a:t>
            </a:r>
            <a:r>
              <a:rPr lang="zh-CN" altLang="en-US" sz="1400" dirty="0">
                <a:latin typeface="Times New Roman" panose="02020603050405020304" pitchFamily="18" charset="0"/>
              </a:rPr>
              <a:t>列数，可自定义，注意矩阵规模大小不要大于局存大小即可</a:t>
            </a:r>
          </a:p>
          <a:p>
            <a:r>
              <a:rPr lang="en-US" altLang="zh-CN" sz="1400" dirty="0">
                <a:latin typeface="Times New Roman" panose="02020603050405020304" pitchFamily="18" charset="0"/>
              </a:rPr>
              <a:t>6#define I 100//</a:t>
            </a:r>
            <a:r>
              <a:rPr lang="zh-CN" altLang="en-US" sz="1400" dirty="0">
                <a:latin typeface="Times New Roman" panose="02020603050405020304" pitchFamily="18" charset="0"/>
              </a:rPr>
              <a:t>行数，可自定义</a:t>
            </a:r>
          </a:p>
          <a:p>
            <a:r>
              <a:rPr lang="en-US" altLang="zh-CN" sz="1400" dirty="0">
                <a:latin typeface="Times New Roman" panose="02020603050405020304" pitchFamily="18" charset="0"/>
              </a:rPr>
              <a:t>7float </a:t>
            </a:r>
            <a:r>
              <a:rPr lang="en-US" altLang="zh-CN" sz="1400" dirty="0" err="1">
                <a:latin typeface="Times New Roman" panose="02020603050405020304" pitchFamily="18" charset="0"/>
              </a:rPr>
              <a:t>matrix_a</a:t>
            </a:r>
            <a:r>
              <a:rPr lang="en-US" altLang="zh-CN" sz="1400" dirty="0">
                <a:latin typeface="Times New Roman" panose="02020603050405020304" pitchFamily="18" charset="0"/>
              </a:rPr>
              <a:t>[I*J];//</a:t>
            </a:r>
            <a:r>
              <a:rPr lang="zh-CN" altLang="en-US" sz="1400" dirty="0">
                <a:latin typeface="Times New Roman" panose="02020603050405020304" pitchFamily="18" charset="0"/>
              </a:rPr>
              <a:t>矩阵</a:t>
            </a:r>
            <a:r>
              <a:rPr lang="en-US" altLang="zh-CN" sz="1400" dirty="0">
                <a:latin typeface="Times New Roman" panose="02020603050405020304" pitchFamily="18" charset="0"/>
              </a:rPr>
              <a:t>A</a:t>
            </a:r>
          </a:p>
          <a:p>
            <a:r>
              <a:rPr lang="en-US" altLang="zh-CN" sz="1400" dirty="0">
                <a:latin typeface="Times New Roman" panose="02020603050405020304" pitchFamily="18" charset="0"/>
              </a:rPr>
              <a:t>8float </a:t>
            </a:r>
            <a:r>
              <a:rPr lang="en-US" altLang="zh-CN" sz="1400" dirty="0" err="1">
                <a:latin typeface="Times New Roman" panose="02020603050405020304" pitchFamily="18" charset="0"/>
              </a:rPr>
              <a:t>matrix_b</a:t>
            </a:r>
            <a:r>
              <a:rPr lang="en-US" altLang="zh-CN" sz="1400" dirty="0">
                <a:latin typeface="Times New Roman" panose="02020603050405020304" pitchFamily="18" charset="0"/>
              </a:rPr>
              <a:t>[I*J];//</a:t>
            </a:r>
            <a:r>
              <a:rPr lang="zh-CN" altLang="en-US" sz="1400" dirty="0">
                <a:latin typeface="Times New Roman" panose="02020603050405020304" pitchFamily="18" charset="0"/>
              </a:rPr>
              <a:t>矩阵</a:t>
            </a:r>
            <a:r>
              <a:rPr lang="en-US" altLang="zh-CN" sz="1400" dirty="0">
                <a:latin typeface="Times New Roman" panose="02020603050405020304" pitchFamily="18" charset="0"/>
              </a:rPr>
              <a:t>B</a:t>
            </a:r>
          </a:p>
          <a:p>
            <a:r>
              <a:rPr lang="en-US" altLang="zh-CN" sz="1400" dirty="0">
                <a:latin typeface="Times New Roman" panose="02020603050405020304" pitchFamily="18" charset="0"/>
              </a:rPr>
              <a:t>9float </a:t>
            </a:r>
            <a:r>
              <a:rPr lang="en-US" altLang="zh-CN" sz="1400" dirty="0" err="1">
                <a:latin typeface="Times New Roman" panose="02020603050405020304" pitchFamily="18" charset="0"/>
              </a:rPr>
              <a:t>matrix_c</a:t>
            </a:r>
            <a:r>
              <a:rPr lang="en-US" altLang="zh-CN" sz="1400" dirty="0">
                <a:latin typeface="Times New Roman" panose="02020603050405020304" pitchFamily="18" charset="0"/>
              </a:rPr>
              <a:t>[I*J];//</a:t>
            </a:r>
            <a:r>
              <a:rPr lang="zh-CN" altLang="en-US" sz="1400" dirty="0">
                <a:latin typeface="Times New Roman" panose="02020603050405020304" pitchFamily="18" charset="0"/>
              </a:rPr>
              <a:t>矩阵</a:t>
            </a:r>
            <a:r>
              <a:rPr lang="en-US" altLang="zh-CN" sz="1400" dirty="0">
                <a:latin typeface="Times New Roman" panose="02020603050405020304" pitchFamily="18" charset="0"/>
              </a:rPr>
              <a:t>C</a:t>
            </a:r>
            <a:r>
              <a:rPr lang="zh-CN" altLang="en-US" sz="1400" dirty="0">
                <a:latin typeface="Times New Roman" panose="02020603050405020304" pitchFamily="18" charset="0"/>
              </a:rPr>
              <a:t>，存储</a:t>
            </a:r>
            <a:r>
              <a:rPr lang="en-US" altLang="zh-CN" sz="1400" dirty="0">
                <a:latin typeface="Times New Roman" panose="02020603050405020304" pitchFamily="18" charset="0"/>
              </a:rPr>
              <a:t>A×B</a:t>
            </a:r>
            <a:r>
              <a:rPr lang="zh-CN" altLang="en-US" sz="1400" dirty="0">
                <a:latin typeface="Times New Roman" panose="02020603050405020304" pitchFamily="18" charset="0"/>
              </a:rPr>
              <a:t>的结果</a:t>
            </a:r>
          </a:p>
          <a:p>
            <a:r>
              <a:rPr lang="en-US" altLang="zh-CN" sz="1400" dirty="0">
                <a:latin typeface="Times New Roman" panose="02020603050405020304" pitchFamily="18" charset="0"/>
              </a:rPr>
              <a:t>10extern SLAVE_FUN(</a:t>
            </a:r>
            <a:r>
              <a:rPr lang="en-US" altLang="zh-CN" sz="1400" dirty="0" err="1">
                <a:latin typeface="Times New Roman" panose="02020603050405020304" pitchFamily="18" charset="0"/>
              </a:rPr>
              <a:t>Mul_Matrix</a:t>
            </a:r>
            <a:r>
              <a:rPr lang="en-US" altLang="zh-CN" sz="1400" dirty="0">
                <a:latin typeface="Times New Roman" panose="02020603050405020304" pitchFamily="18" charset="0"/>
              </a:rPr>
              <a:t>)();//</a:t>
            </a:r>
            <a:r>
              <a:rPr lang="zh-CN" altLang="en-US" sz="1400" dirty="0">
                <a:latin typeface="Times New Roman" panose="02020603050405020304" pitchFamily="18" charset="0"/>
              </a:rPr>
              <a:t>引入运行在从核</a:t>
            </a:r>
            <a:r>
              <a:rPr lang="en-US" altLang="zh-CN" sz="1400" dirty="0" err="1">
                <a:latin typeface="Times New Roman" panose="02020603050405020304" pitchFamily="18" charset="0"/>
              </a:rPr>
              <a:t>Slave.c</a:t>
            </a:r>
            <a:r>
              <a:rPr lang="zh-CN" altLang="en-US" sz="1400" dirty="0">
                <a:latin typeface="Times New Roman" panose="02020603050405020304" pitchFamily="18" charset="0"/>
              </a:rPr>
              <a:t>上的外部函数</a:t>
            </a:r>
          </a:p>
          <a:p>
            <a:r>
              <a:rPr lang="en-US" altLang="zh-CN" sz="1400" dirty="0">
                <a:latin typeface="Times New Roman" panose="02020603050405020304" pitchFamily="18" charset="0"/>
              </a:rPr>
              <a:t>11int main(void){</a:t>
            </a:r>
          </a:p>
          <a:p>
            <a:r>
              <a:rPr lang="en-US" altLang="zh-CN" sz="1400" dirty="0">
                <a:latin typeface="Times New Roman" panose="02020603050405020304" pitchFamily="18" charset="0"/>
              </a:rPr>
              <a:t>12	</a:t>
            </a:r>
            <a:r>
              <a:rPr lang="en-US" altLang="zh-CN" sz="1400" dirty="0" err="1">
                <a:latin typeface="Times New Roman" panose="02020603050405020304" pitchFamily="18" charset="0"/>
              </a:rPr>
              <a:t>Init_Matrix</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matrix_a,I</a:t>
            </a:r>
            <a:r>
              <a:rPr lang="en-US" altLang="zh-CN" sz="1400" dirty="0">
                <a:latin typeface="Times New Roman" panose="02020603050405020304" pitchFamily="18" charset="0"/>
              </a:rPr>
              <a:t>*J,10);//</a:t>
            </a:r>
            <a:r>
              <a:rPr lang="zh-CN" altLang="en-US" sz="1400" dirty="0">
                <a:latin typeface="Times New Roman" panose="02020603050405020304" pitchFamily="18" charset="0"/>
              </a:rPr>
              <a:t>对各矩阵进行初始化，下同</a:t>
            </a:r>
          </a:p>
          <a:p>
            <a:r>
              <a:rPr lang="en-US" altLang="zh-CN" sz="1400" dirty="0">
                <a:latin typeface="Times New Roman" panose="02020603050405020304" pitchFamily="18" charset="0"/>
              </a:rPr>
              <a:t>13	</a:t>
            </a:r>
            <a:r>
              <a:rPr lang="en-US" altLang="zh-CN" sz="1400" dirty="0" err="1">
                <a:latin typeface="Times New Roman" panose="02020603050405020304" pitchFamily="18" charset="0"/>
              </a:rPr>
              <a:t>Init_Matrix</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matrix_b,I</a:t>
            </a:r>
            <a:r>
              <a:rPr lang="en-US" altLang="zh-CN" sz="1400" dirty="0">
                <a:latin typeface="Times New Roman" panose="02020603050405020304" pitchFamily="18" charset="0"/>
              </a:rPr>
              <a:t>*J,10);</a:t>
            </a:r>
          </a:p>
          <a:p>
            <a:r>
              <a:rPr lang="en-US" altLang="zh-CN" sz="1400" dirty="0">
                <a:latin typeface="Times New Roman" panose="02020603050405020304" pitchFamily="18" charset="0"/>
              </a:rPr>
              <a:t>14	</a:t>
            </a:r>
            <a:r>
              <a:rPr lang="en-US" altLang="zh-CN" sz="1400" dirty="0" err="1">
                <a:latin typeface="Times New Roman" panose="02020603050405020304" pitchFamily="18" charset="0"/>
              </a:rPr>
              <a:t>Init_Matrix</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matrix_c,I</a:t>
            </a:r>
            <a:r>
              <a:rPr lang="en-US" altLang="zh-CN" sz="1400" dirty="0">
                <a:latin typeface="Times New Roman" panose="02020603050405020304" pitchFamily="18" charset="0"/>
              </a:rPr>
              <a:t>*J,10);</a:t>
            </a:r>
          </a:p>
          <a:p>
            <a:r>
              <a:rPr lang="en-US" altLang="zh-CN" sz="1400" dirty="0">
                <a:latin typeface="Times New Roman" panose="02020603050405020304" pitchFamily="18" charset="0"/>
              </a:rPr>
              <a:t>15	</a:t>
            </a:r>
            <a:r>
              <a:rPr lang="en-US" altLang="zh-CN" sz="1400" dirty="0" err="1">
                <a:latin typeface="Times New Roman" panose="02020603050405020304" pitchFamily="18" charset="0"/>
              </a:rPr>
              <a:t>athread_init</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16	</a:t>
            </a:r>
            <a:r>
              <a:rPr lang="en-US" altLang="zh-CN" sz="1400" dirty="0" err="1">
                <a:latin typeface="Times New Roman" panose="02020603050405020304" pitchFamily="18" charset="0"/>
              </a:rPr>
              <a:t>athread_spawn</a:t>
            </a:r>
            <a:r>
              <a:rPr lang="en-US" altLang="zh-CN" sz="1400" dirty="0">
                <a:latin typeface="Times New Roman" panose="02020603050405020304" pitchFamily="18" charset="0"/>
              </a:rPr>
              <a:t>(Mul_Matrix,0);//</a:t>
            </a:r>
            <a:r>
              <a:rPr lang="en-US" altLang="zh-CN" sz="1400" dirty="0" err="1">
                <a:latin typeface="Times New Roman" panose="02020603050405020304" pitchFamily="18" charset="0"/>
              </a:rPr>
              <a:t>Mul_Matrix</a:t>
            </a:r>
            <a:r>
              <a:rPr lang="zh-CN" altLang="en-US" sz="1400" dirty="0">
                <a:latin typeface="Times New Roman" panose="02020603050405020304" pitchFamily="18" charset="0"/>
              </a:rPr>
              <a:t>为运行在从核上的计算程序</a:t>
            </a:r>
          </a:p>
          <a:p>
            <a:r>
              <a:rPr lang="en-US" altLang="zh-CN" sz="1400" dirty="0">
                <a:latin typeface="Times New Roman" panose="02020603050405020304" pitchFamily="18" charset="0"/>
              </a:rPr>
              <a:t>17	</a:t>
            </a:r>
            <a:r>
              <a:rPr lang="en-US" altLang="zh-CN" sz="1400" dirty="0" err="1">
                <a:latin typeface="Times New Roman" panose="02020603050405020304" pitchFamily="18" charset="0"/>
              </a:rPr>
              <a:t>athread_join</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18	</a:t>
            </a:r>
            <a:r>
              <a:rPr lang="en-US" altLang="zh-CN" sz="1400" dirty="0" err="1">
                <a:latin typeface="Times New Roman" panose="02020603050405020304" pitchFamily="18" charset="0"/>
              </a:rPr>
              <a:t>athread_halt</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19	return 0;</a:t>
            </a:r>
          </a:p>
          <a:p>
            <a:r>
              <a:rPr lang="en-US" altLang="zh-CN" sz="1400" dirty="0">
                <a:latin typeface="Times New Roman" panose="02020603050405020304" pitchFamily="18" charset="0"/>
              </a:rPr>
              <a:t>20}</a:t>
            </a:r>
          </a:p>
        </p:txBody>
      </p:sp>
      <p:sp>
        <p:nvSpPr>
          <p:cNvPr id="3" name="文本框 2">
            <a:extLst>
              <a:ext uri="{FF2B5EF4-FFF2-40B4-BE49-F238E27FC236}">
                <a16:creationId xmlns:a16="http://schemas.microsoft.com/office/drawing/2014/main" id="{9989D3A6-649A-6555-0C0D-45DF365BD959}"/>
              </a:ext>
            </a:extLst>
          </p:cNvPr>
          <p:cNvSpPr txBox="1"/>
          <p:nvPr/>
        </p:nvSpPr>
        <p:spPr>
          <a:xfrm>
            <a:off x="482012" y="2651818"/>
            <a:ext cx="4825478" cy="2667397"/>
          </a:xfrm>
          <a:prstGeom prst="rect">
            <a:avLst/>
          </a:prstGeom>
          <a:noFill/>
          <a:ln>
            <a:solidFill>
              <a:schemeClr val="tx1"/>
            </a:solidFill>
          </a:ln>
        </p:spPr>
        <p:txBody>
          <a:bodyPr wrap="square" numCol="1" rtlCol="0" anchor="ctr">
            <a:spAutoFit/>
          </a:bodyPr>
          <a:lstStyle/>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在代码中，主核上对</a:t>
            </a:r>
            <a:r>
              <a:rPr lang="en-US" altLang="zh-CN" dirty="0">
                <a:latin typeface="Times New Roman" panose="02020603050405020304" pitchFamily="18" charset="0"/>
                <a:ea typeface="微软雅黑 Light" panose="020B0502040204020203" charset="-122"/>
              </a:rPr>
              <a:t>A</a:t>
            </a:r>
            <a:r>
              <a:rPr lang="zh-CN" altLang="en-US" dirty="0">
                <a:latin typeface="Times New Roman" panose="02020603050405020304" pitchFamily="18" charset="0"/>
                <a:ea typeface="微软雅黑 Light" panose="020B0502040204020203" charset="-122"/>
              </a:rPr>
              <a:t>、</a:t>
            </a:r>
            <a:r>
              <a:rPr lang="en-US" altLang="zh-CN" dirty="0">
                <a:latin typeface="Times New Roman" panose="02020603050405020304" pitchFamily="18" charset="0"/>
                <a:ea typeface="微软雅黑 Light" panose="020B0502040204020203" charset="-122"/>
              </a:rPr>
              <a:t>B</a:t>
            </a:r>
            <a:r>
              <a:rPr lang="zh-CN" altLang="en-US" dirty="0">
                <a:latin typeface="Times New Roman" panose="02020603050405020304" pitchFamily="18" charset="0"/>
                <a:ea typeface="微软雅黑 Light" panose="020B0502040204020203" charset="-122"/>
              </a:rPr>
              <a:t>两个矩阵初始化后，利用第</a:t>
            </a:r>
            <a:r>
              <a:rPr lang="en-US" altLang="zh-CN" dirty="0">
                <a:latin typeface="Times New Roman" panose="02020603050405020304" pitchFamily="18" charset="0"/>
                <a:ea typeface="微软雅黑 Light" panose="020B0502040204020203" charset="-122"/>
              </a:rPr>
              <a:t>15</a:t>
            </a:r>
            <a:r>
              <a:rPr lang="zh-CN" altLang="en-US" dirty="0">
                <a:latin typeface="Times New Roman" panose="02020603050405020304" pitchFamily="18" charset="0"/>
                <a:ea typeface="微软雅黑 Light" panose="020B0502040204020203" charset="-122"/>
              </a:rPr>
              <a:t>行的</a:t>
            </a:r>
            <a:r>
              <a:rPr lang="en-US" altLang="zh-CN" dirty="0" err="1">
                <a:latin typeface="Times New Roman" panose="02020603050405020304" pitchFamily="18" charset="0"/>
                <a:ea typeface="微软雅黑 Light" panose="020B0502040204020203" charset="-122"/>
              </a:rPr>
              <a:t>athread_init</a:t>
            </a:r>
            <a:r>
              <a:rPr lang="en-US" altLang="zh-CN" dirty="0">
                <a:latin typeface="Times New Roman" panose="02020603050405020304" pitchFamily="18" charset="0"/>
                <a:ea typeface="微软雅黑 Light" panose="020B0502040204020203" charset="-122"/>
              </a:rPr>
              <a:t>()</a:t>
            </a:r>
            <a:r>
              <a:rPr lang="zh-CN" altLang="en-US" dirty="0">
                <a:latin typeface="Times New Roman" panose="02020603050405020304" pitchFamily="18" charset="0"/>
                <a:ea typeface="微软雅黑 Light" panose="020B0502040204020203" charset="-122"/>
              </a:rPr>
              <a:t>函数完成加速线程库的初始化，</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使用第</a:t>
            </a:r>
            <a:r>
              <a:rPr lang="en-US" altLang="zh-CN" dirty="0">
                <a:latin typeface="Times New Roman" panose="02020603050405020304" pitchFamily="18" charset="0"/>
                <a:ea typeface="微软雅黑 Light" panose="020B0502040204020203" charset="-122"/>
              </a:rPr>
              <a:t>16</a:t>
            </a:r>
            <a:r>
              <a:rPr lang="zh-CN" altLang="en-US" dirty="0">
                <a:latin typeface="Times New Roman" panose="02020603050405020304" pitchFamily="18" charset="0"/>
                <a:ea typeface="微软雅黑 Light" panose="020B0502040204020203" charset="-122"/>
              </a:rPr>
              <a:t>行中的</a:t>
            </a:r>
            <a:r>
              <a:rPr lang="en-US" altLang="zh-CN" dirty="0" err="1">
                <a:latin typeface="Times New Roman" panose="02020603050405020304" pitchFamily="18" charset="0"/>
                <a:ea typeface="微软雅黑 Light" panose="020B0502040204020203" charset="-122"/>
              </a:rPr>
              <a:t>athread_spawn</a:t>
            </a:r>
            <a:r>
              <a:rPr lang="en-US" altLang="zh-CN" dirty="0">
                <a:latin typeface="Times New Roman" panose="02020603050405020304" pitchFamily="18" charset="0"/>
                <a:ea typeface="微软雅黑 Light" panose="020B0502040204020203" charset="-122"/>
              </a:rPr>
              <a:t>(Mul_Matrix,0)</a:t>
            </a:r>
            <a:r>
              <a:rPr lang="zh-CN" altLang="en-US" dirty="0">
                <a:latin typeface="Times New Roman" panose="02020603050405020304" pitchFamily="18" charset="0"/>
                <a:ea typeface="微软雅黑 Light" panose="020B0502040204020203" charset="-122"/>
              </a:rPr>
              <a:t>函数开启线程组，其中</a:t>
            </a:r>
            <a:r>
              <a:rPr lang="en-US" altLang="zh-CN" dirty="0" err="1">
                <a:latin typeface="Times New Roman" panose="02020603050405020304" pitchFamily="18" charset="0"/>
                <a:ea typeface="微软雅黑 Light" panose="020B0502040204020203" charset="-122"/>
              </a:rPr>
              <a:t>Mul_Matrix</a:t>
            </a:r>
            <a:r>
              <a:rPr lang="zh-CN" altLang="en-US" dirty="0">
                <a:latin typeface="Times New Roman" panose="02020603050405020304" pitchFamily="18" charset="0"/>
                <a:ea typeface="微软雅黑 Light" panose="020B0502040204020203" charset="-122"/>
              </a:rPr>
              <a:t>为每个从核线程上所执行的任务函数。</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17</a:t>
            </a:r>
            <a:r>
              <a:rPr lang="zh-CN" altLang="en-US" dirty="0">
                <a:latin typeface="Times New Roman" panose="02020603050405020304" pitchFamily="18" charset="0"/>
                <a:ea typeface="微软雅黑 Light" panose="020B0502040204020203" charset="-122"/>
              </a:rPr>
              <a:t>、</a:t>
            </a:r>
            <a:r>
              <a:rPr lang="en-US" altLang="zh-CN" dirty="0">
                <a:latin typeface="Times New Roman" panose="02020603050405020304" pitchFamily="18" charset="0"/>
                <a:ea typeface="微软雅黑 Light" panose="020B0502040204020203" charset="-122"/>
              </a:rPr>
              <a:t>18</a:t>
            </a:r>
            <a:r>
              <a:rPr lang="zh-CN" altLang="en-US" dirty="0">
                <a:latin typeface="Times New Roman" panose="02020603050405020304" pitchFamily="18" charset="0"/>
                <a:ea typeface="微软雅黑 Light" panose="020B0502040204020203" charset="-122"/>
              </a:rPr>
              <a:t>行的</a:t>
            </a:r>
            <a:r>
              <a:rPr lang="en-US" altLang="zh-CN" dirty="0" err="1">
                <a:latin typeface="Times New Roman" panose="02020603050405020304" pitchFamily="18" charset="0"/>
                <a:ea typeface="微软雅黑 Light" panose="020B0502040204020203" charset="-122"/>
              </a:rPr>
              <a:t>athread_join</a:t>
            </a:r>
            <a:r>
              <a:rPr lang="en-US" altLang="zh-CN" dirty="0">
                <a:latin typeface="Times New Roman" panose="02020603050405020304" pitchFamily="18" charset="0"/>
                <a:ea typeface="微软雅黑 Light" panose="020B0502040204020203" charset="-122"/>
              </a:rPr>
              <a:t>()</a:t>
            </a:r>
            <a:r>
              <a:rPr lang="zh-CN" altLang="en-US" dirty="0">
                <a:latin typeface="Times New Roman" panose="02020603050405020304" pitchFamily="18" charset="0"/>
                <a:ea typeface="微软雅黑 Light" panose="020B0502040204020203" charset="-122"/>
              </a:rPr>
              <a:t>和</a:t>
            </a:r>
            <a:r>
              <a:rPr lang="en-US" altLang="zh-CN" dirty="0" err="1">
                <a:latin typeface="Times New Roman" panose="02020603050405020304" pitchFamily="18" charset="0"/>
                <a:ea typeface="微软雅黑 Light" panose="020B0502040204020203" charset="-122"/>
              </a:rPr>
              <a:t>athread_halt</a:t>
            </a:r>
            <a:r>
              <a:rPr lang="en-US" altLang="zh-CN" dirty="0">
                <a:latin typeface="Times New Roman" panose="02020603050405020304" pitchFamily="18" charset="0"/>
                <a:ea typeface="微软雅黑 Light" panose="020B0502040204020203" charset="-122"/>
              </a:rPr>
              <a:t>()</a:t>
            </a:r>
            <a:r>
              <a:rPr lang="zh-CN" altLang="en-US" dirty="0">
                <a:latin typeface="Times New Roman" panose="02020603050405020304" pitchFamily="18" charset="0"/>
                <a:ea typeface="微软雅黑 Light" panose="020B0502040204020203" charset="-122"/>
              </a:rPr>
              <a:t>函数用于等待线程组的任务完成后关闭线程组。</a:t>
            </a:r>
          </a:p>
        </p:txBody>
      </p:sp>
      <p:sp>
        <p:nvSpPr>
          <p:cNvPr id="7" name="文本框 6">
            <a:extLst>
              <a:ext uri="{FF2B5EF4-FFF2-40B4-BE49-F238E27FC236}">
                <a16:creationId xmlns:a16="http://schemas.microsoft.com/office/drawing/2014/main" id="{25137839-B1A5-0CF7-556D-E13F47102499}"/>
              </a:ext>
            </a:extLst>
          </p:cNvPr>
          <p:cNvSpPr txBox="1"/>
          <p:nvPr/>
        </p:nvSpPr>
        <p:spPr>
          <a:xfrm>
            <a:off x="482012" y="1736298"/>
            <a:ext cx="11452189"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版本主核程序</a:t>
            </a:r>
          </a:p>
        </p:txBody>
      </p:sp>
    </p:spTree>
    <p:extLst>
      <p:ext uri="{BB962C8B-B14F-4D97-AF65-F5344CB8AC3E}">
        <p14:creationId xmlns:p14="http://schemas.microsoft.com/office/powerpoint/2010/main" val="10112972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5112772" y="829722"/>
            <a:ext cx="7050631" cy="5604956"/>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a:t>
            </a:r>
            <a:r>
              <a:rPr lang="zh-CN" altLang="en-US" sz="1400" b="1" dirty="0">
                <a:latin typeface="Times New Roman" panose="02020603050405020304" pitchFamily="18" charset="0"/>
              </a:rPr>
              <a:t>从核代码如下</a:t>
            </a:r>
          </a:p>
          <a:p>
            <a:r>
              <a:rPr lang="en-US" altLang="zh-CN" sz="1400" dirty="0">
                <a:latin typeface="Times New Roman" panose="02020603050405020304" pitchFamily="18" charset="0"/>
              </a:rPr>
              <a:t>1#include&lt;</a:t>
            </a:r>
            <a:r>
              <a:rPr lang="en-US" altLang="zh-CN" sz="1400" dirty="0" err="1">
                <a:latin typeface="Times New Roman" panose="02020603050405020304" pitchFamily="18" charset="0"/>
              </a:rPr>
              <a:t>stdio.h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2#include&lt;</a:t>
            </a:r>
            <a:r>
              <a:rPr lang="en-US" altLang="zh-CN" sz="1400" dirty="0" err="1">
                <a:latin typeface="Times New Roman" panose="02020603050405020304" pitchFamily="18" charset="0"/>
              </a:rPr>
              <a:t>stdlib.h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3#include"slave.h"</a:t>
            </a:r>
          </a:p>
          <a:p>
            <a:r>
              <a:rPr lang="en-US" altLang="zh-CN" sz="1400" dirty="0">
                <a:latin typeface="Times New Roman" panose="02020603050405020304" pitchFamily="18" charset="0"/>
              </a:rPr>
              <a:t>4#define J 100</a:t>
            </a:r>
          </a:p>
          <a:p>
            <a:r>
              <a:rPr lang="en-US" altLang="zh-CN" sz="1400" dirty="0">
                <a:latin typeface="Times New Roman" panose="02020603050405020304" pitchFamily="18" charset="0"/>
              </a:rPr>
              <a:t>5#define I 100</a:t>
            </a:r>
          </a:p>
          <a:p>
            <a:r>
              <a:rPr lang="en-US" altLang="zh-CN" sz="1400" dirty="0">
                <a:latin typeface="Times New Roman" panose="02020603050405020304" pitchFamily="18" charset="0"/>
              </a:rPr>
              <a:t>6#define ROW_NUM 20 //</a:t>
            </a:r>
            <a:r>
              <a:rPr lang="zh-CN" altLang="en-US" sz="1400" dirty="0">
                <a:latin typeface="Times New Roman" panose="02020603050405020304" pitchFamily="18" charset="0"/>
              </a:rPr>
              <a:t>从核分得所需计算的行数，可自定义</a:t>
            </a:r>
          </a:p>
          <a:p>
            <a:r>
              <a:rPr lang="en-US" altLang="zh-CN" sz="1400" dirty="0">
                <a:latin typeface="Times New Roman" panose="02020603050405020304" pitchFamily="18" charset="0"/>
              </a:rPr>
              <a:t>7__thread_local float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r>
              <a:rPr lang="zh-CN" altLang="en-US" sz="1400" dirty="0">
                <a:latin typeface="Times New Roman" panose="02020603050405020304" pitchFamily="18" charset="0"/>
              </a:rPr>
              <a:t>线程号</a:t>
            </a:r>
          </a:p>
          <a:p>
            <a:r>
              <a:rPr lang="en-US" altLang="zh-CN" sz="1400" dirty="0">
                <a:latin typeface="Times New Roman" panose="02020603050405020304" pitchFamily="18" charset="0"/>
              </a:rPr>
              <a:t>8__thread_local float </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[I];/</a:t>
            </a:r>
            <a:r>
              <a:rPr lang="zh-CN" altLang="en-US" sz="1400" dirty="0">
                <a:latin typeface="Times New Roman" panose="02020603050405020304" pitchFamily="18" charset="0"/>
              </a:rPr>
              <a:t>从核局存上暂存从主存取来的</a:t>
            </a:r>
            <a:r>
              <a:rPr lang="en-US" altLang="zh-CN" sz="1400" dirty="0">
                <a:latin typeface="Times New Roman" panose="02020603050405020304" pitchFamily="18" charset="0"/>
              </a:rPr>
              <a:t>a</a:t>
            </a:r>
            <a:r>
              <a:rPr lang="zh-CN" altLang="en-US" sz="1400" dirty="0">
                <a:latin typeface="Times New Roman" panose="02020603050405020304" pitchFamily="18" charset="0"/>
              </a:rPr>
              <a:t>矩阵的某一行</a:t>
            </a:r>
          </a:p>
          <a:p>
            <a:r>
              <a:rPr lang="en-US" altLang="zh-CN" sz="1400" dirty="0">
                <a:latin typeface="Times New Roman" panose="02020603050405020304" pitchFamily="18" charset="0"/>
              </a:rPr>
              <a:t>9__thread_local float </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[I*J];//</a:t>
            </a:r>
            <a:r>
              <a:rPr lang="zh-CN" altLang="en-US" sz="1400" dirty="0">
                <a:latin typeface="Times New Roman" panose="02020603050405020304" pitchFamily="18" charset="0"/>
              </a:rPr>
              <a:t>用来接收从主存取来的矩阵</a:t>
            </a:r>
            <a:r>
              <a:rPr lang="en-US" altLang="zh-CN" sz="1400" dirty="0">
                <a:latin typeface="Times New Roman" panose="02020603050405020304" pitchFamily="18" charset="0"/>
              </a:rPr>
              <a:t>b </a:t>
            </a:r>
          </a:p>
          <a:p>
            <a:r>
              <a:rPr lang="en-US" altLang="zh-CN" sz="1400" dirty="0">
                <a:latin typeface="Times New Roman" panose="02020603050405020304" pitchFamily="18" charset="0"/>
              </a:rPr>
              <a:t>10__thread_local volatile float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[I];//</a:t>
            </a:r>
            <a:r>
              <a:rPr lang="zh-CN" altLang="en-US" sz="1400" dirty="0">
                <a:latin typeface="Times New Roman" panose="02020603050405020304" pitchFamily="18" charset="0"/>
              </a:rPr>
              <a:t>用来暂存计算后的某一行，传回主存矩阵</a:t>
            </a:r>
            <a:r>
              <a:rPr lang="en-US" altLang="zh-CN" sz="1400" dirty="0">
                <a:latin typeface="Times New Roman" panose="02020603050405020304" pitchFamily="18" charset="0"/>
              </a:rPr>
              <a:t>c</a:t>
            </a:r>
            <a:r>
              <a:rPr lang="zh-CN" altLang="en-US" sz="1400" dirty="0">
                <a:latin typeface="Times New Roman" panose="02020603050405020304" pitchFamily="18" charset="0"/>
              </a:rPr>
              <a:t>中</a:t>
            </a:r>
          </a:p>
          <a:p>
            <a:r>
              <a:rPr lang="en-US" altLang="zh-CN" sz="1400" dirty="0">
                <a:latin typeface="Times New Roman" panose="02020603050405020304" pitchFamily="18" charset="0"/>
              </a:rPr>
              <a:t>11extern float </a:t>
            </a:r>
            <a:r>
              <a:rPr lang="en-US" altLang="zh-CN" sz="1400" dirty="0" err="1">
                <a:latin typeface="Times New Roman" panose="02020603050405020304" pitchFamily="18" charset="0"/>
              </a:rPr>
              <a:t>matrix_a</a:t>
            </a:r>
            <a:r>
              <a:rPr lang="en-US" altLang="zh-CN" sz="1400" dirty="0">
                <a:latin typeface="Times New Roman" panose="02020603050405020304" pitchFamily="18" charset="0"/>
              </a:rPr>
              <a:t>[I*J],</a:t>
            </a:r>
            <a:r>
              <a:rPr lang="en-US" altLang="zh-CN" sz="1400" dirty="0" err="1">
                <a:latin typeface="Times New Roman" panose="02020603050405020304" pitchFamily="18" charset="0"/>
              </a:rPr>
              <a:t>matrix_b</a:t>
            </a:r>
            <a:r>
              <a:rPr lang="en-US" altLang="zh-CN" sz="1400" dirty="0">
                <a:latin typeface="Times New Roman" panose="02020603050405020304" pitchFamily="18" charset="0"/>
              </a:rPr>
              <a:t>[I*J],</a:t>
            </a:r>
            <a:r>
              <a:rPr lang="en-US" altLang="zh-CN" sz="1400" dirty="0" err="1">
                <a:latin typeface="Times New Roman" panose="02020603050405020304" pitchFamily="18" charset="0"/>
              </a:rPr>
              <a:t>matrix_c</a:t>
            </a:r>
            <a:r>
              <a:rPr lang="en-US" altLang="zh-CN" sz="1400" dirty="0">
                <a:latin typeface="Times New Roman" panose="02020603050405020304" pitchFamily="18" charset="0"/>
              </a:rPr>
              <a:t>[I*J];//</a:t>
            </a:r>
            <a:r>
              <a:rPr lang="zh-CN" altLang="en-US" sz="1400" dirty="0">
                <a:latin typeface="Times New Roman" panose="02020603050405020304" pitchFamily="18" charset="0"/>
              </a:rPr>
              <a:t>引用外部变量的方式访问主存地址</a:t>
            </a:r>
          </a:p>
          <a:p>
            <a:r>
              <a:rPr lang="en-US" altLang="zh-CN" sz="1400" dirty="0">
                <a:latin typeface="Times New Roman" panose="02020603050405020304" pitchFamily="18" charset="0"/>
              </a:rPr>
              <a:t>12__thread_local volatile unsigned long </a:t>
            </a:r>
            <a:r>
              <a:rPr lang="en-US" altLang="zh-CN" sz="1400" dirty="0" err="1">
                <a:latin typeface="Times New Roman" panose="02020603050405020304" pitchFamily="18" charset="0"/>
              </a:rPr>
              <a:t>get_reply,put_reply</a:t>
            </a:r>
            <a:r>
              <a:rPr lang="en-US" altLang="zh-CN" sz="1400" dirty="0">
                <a:latin typeface="Times New Roman" panose="02020603050405020304" pitchFamily="18" charset="0"/>
              </a:rPr>
              <a:t>;//</a:t>
            </a:r>
            <a:r>
              <a:rPr lang="zh-CN" altLang="en-US" sz="1400" dirty="0">
                <a:latin typeface="Times New Roman" panose="02020603050405020304" pitchFamily="18" charset="0"/>
              </a:rPr>
              <a:t>用于</a:t>
            </a:r>
            <a:r>
              <a:rPr lang="en-US" altLang="zh-CN" sz="1400" dirty="0">
                <a:latin typeface="Times New Roman" panose="02020603050405020304" pitchFamily="18" charset="0"/>
              </a:rPr>
              <a:t>DMA</a:t>
            </a:r>
            <a:r>
              <a:rPr lang="zh-CN" altLang="en-US" sz="1400" dirty="0">
                <a:latin typeface="Times New Roman" panose="02020603050405020304" pitchFamily="18" charset="0"/>
              </a:rPr>
              <a:t>传输时的标志位</a:t>
            </a:r>
          </a:p>
          <a:p>
            <a:r>
              <a:rPr lang="en-US" altLang="zh-CN" sz="1400" dirty="0">
                <a:latin typeface="Times New Roman" panose="02020603050405020304" pitchFamily="18" charset="0"/>
              </a:rPr>
              <a:t>13void </a:t>
            </a:r>
            <a:r>
              <a:rPr lang="en-US" altLang="zh-CN" sz="1400" dirty="0" err="1">
                <a:latin typeface="Times New Roman" panose="02020603050405020304" pitchFamily="18" charset="0"/>
              </a:rPr>
              <a:t>Mul_Matrix</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14    float temp; //</a:t>
            </a:r>
            <a:r>
              <a:rPr lang="zh-CN" altLang="en-US" sz="1400" dirty="0">
                <a:latin typeface="Times New Roman" panose="02020603050405020304" pitchFamily="18" charset="0"/>
              </a:rPr>
              <a:t>用于计算，暂存某矩阵元素的结果</a:t>
            </a:r>
          </a:p>
          <a:p>
            <a:r>
              <a:rPr lang="en-US" altLang="zh-CN" sz="1400" dirty="0">
                <a:latin typeface="Times New Roman" panose="02020603050405020304" pitchFamily="18" charset="0"/>
              </a:rPr>
              <a:t>15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r>
              <a:rPr lang="en-US" altLang="zh-CN" sz="1400" dirty="0" err="1">
                <a:latin typeface="Times New Roman" panose="02020603050405020304" pitchFamily="18" charset="0"/>
              </a:rPr>
              <a:t>athread_get_id</a:t>
            </a:r>
            <a:r>
              <a:rPr lang="en-US" altLang="zh-CN" sz="1400" dirty="0">
                <a:latin typeface="Times New Roman" panose="02020603050405020304" pitchFamily="18" charset="0"/>
              </a:rPr>
              <a:t>(-1); //</a:t>
            </a:r>
            <a:r>
              <a:rPr lang="zh-CN" altLang="en-US" sz="1400" dirty="0">
                <a:latin typeface="Times New Roman" panose="02020603050405020304" pitchFamily="18" charset="0"/>
              </a:rPr>
              <a:t>获取从核逻辑</a:t>
            </a:r>
            <a:r>
              <a:rPr lang="en-US" altLang="zh-CN" sz="1400" dirty="0">
                <a:latin typeface="Times New Roman" panose="02020603050405020304" pitchFamily="18" charset="0"/>
              </a:rPr>
              <a:t>id</a:t>
            </a:r>
            <a:r>
              <a:rPr lang="zh-CN" altLang="en-US" sz="1400" dirty="0">
                <a:latin typeface="Times New Roman" panose="02020603050405020304" pitchFamily="18" charset="0"/>
              </a:rPr>
              <a:t>号</a:t>
            </a:r>
          </a:p>
          <a:p>
            <a:r>
              <a:rPr lang="en-US" altLang="zh-CN" sz="1400" dirty="0">
                <a:latin typeface="Times New Roman" panose="02020603050405020304" pitchFamily="18" charset="0"/>
              </a:rPr>
              <a:t>16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a:t>
            </a:r>
            <a:r>
              <a:rPr lang="zh-CN" altLang="en-US" sz="1400" dirty="0">
                <a:latin typeface="Times New Roman" panose="02020603050405020304" pitchFamily="18" charset="0"/>
              </a:rPr>
              <a:t>读取数据时的标志位</a:t>
            </a:r>
          </a:p>
          <a:p>
            <a:r>
              <a:rPr lang="en-US" altLang="zh-CN" sz="1400" dirty="0">
                <a:latin typeface="Times New Roman" panose="02020603050405020304" pitchFamily="18" charset="0"/>
              </a:rPr>
              <a:t>17    </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=0;//</a:t>
            </a:r>
            <a:r>
              <a:rPr lang="zh-CN" altLang="en-US" sz="1400" dirty="0">
                <a:latin typeface="Times New Roman" panose="02020603050405020304" pitchFamily="18" charset="0"/>
              </a:rPr>
              <a:t>返回数据时的标志位</a:t>
            </a:r>
          </a:p>
          <a:p>
            <a:r>
              <a:rPr lang="en-US" altLang="zh-CN" sz="1400" dirty="0">
                <a:latin typeface="Times New Roman" panose="02020603050405020304" pitchFamily="18" charset="0"/>
              </a:rPr>
              <a:t>18    //</a:t>
            </a:r>
            <a:r>
              <a:rPr lang="zh-CN" altLang="en-US" sz="1400" dirty="0">
                <a:latin typeface="Times New Roman" panose="02020603050405020304" pitchFamily="18" charset="0"/>
              </a:rPr>
              <a:t>从主存中读取完整矩阵</a:t>
            </a:r>
            <a:r>
              <a:rPr lang="en-US" altLang="zh-CN" sz="1400" dirty="0">
                <a:latin typeface="Times New Roman" panose="02020603050405020304" pitchFamily="18" charset="0"/>
              </a:rPr>
              <a:t>B</a:t>
            </a:r>
            <a:r>
              <a:rPr lang="zh-CN" altLang="en-US" sz="1400" dirty="0">
                <a:latin typeface="Times New Roman" panose="02020603050405020304" pitchFamily="18" charset="0"/>
              </a:rPr>
              <a:t>到从核局存的</a:t>
            </a:r>
            <a:r>
              <a:rPr lang="en-US" altLang="zh-CN" sz="1400" dirty="0" err="1">
                <a:latin typeface="Times New Roman" panose="02020603050405020304" pitchFamily="18" charset="0"/>
              </a:rPr>
              <a:t>matr_b</a:t>
            </a:r>
            <a:r>
              <a:rPr lang="zh-CN" altLang="en-US" sz="1400" dirty="0">
                <a:latin typeface="Times New Roman" panose="02020603050405020304" pitchFamily="18" charset="0"/>
              </a:rPr>
              <a:t>中</a:t>
            </a:r>
          </a:p>
          <a:p>
            <a:r>
              <a:rPr lang="en-US" altLang="zh-CN" sz="1400" dirty="0">
                <a:latin typeface="Times New Roman" panose="02020603050405020304" pitchFamily="18" charset="0"/>
              </a:rPr>
              <a:t>19    athread_get(PE_MODE,&amp;</a:t>
            </a:r>
            <a:r>
              <a:rPr lang="en-US" altLang="zh-CN" sz="1400" dirty="0" err="1">
                <a:latin typeface="Times New Roman" panose="02020603050405020304" pitchFamily="18" charset="0"/>
              </a:rPr>
              <a:t>matrix_b</a:t>
            </a:r>
            <a:r>
              <a:rPr lang="en-US" altLang="zh-CN" sz="1400" dirty="0">
                <a:latin typeface="Times New Roman" panose="02020603050405020304" pitchFamily="18" charset="0"/>
              </a:rPr>
              <a:t>[0],&amp;</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[0],I*J*4,&amp;get_reply,0,0,0);</a:t>
            </a:r>
          </a:p>
          <a:p>
            <a:r>
              <a:rPr lang="en-US" altLang="zh-CN" sz="1400" dirty="0">
                <a:latin typeface="Times New Roman" panose="02020603050405020304" pitchFamily="18" charset="0"/>
              </a:rPr>
              <a:t>20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21    //</a:t>
            </a:r>
            <a:r>
              <a:rPr lang="zh-CN" altLang="en-US" sz="1400" dirty="0">
                <a:latin typeface="Times New Roman" panose="02020603050405020304" pitchFamily="18" charset="0"/>
              </a:rPr>
              <a:t>依次从主存中读取矩阵</a:t>
            </a:r>
            <a:r>
              <a:rPr lang="en-US" altLang="zh-CN" sz="1400" dirty="0">
                <a:latin typeface="Times New Roman" panose="02020603050405020304" pitchFamily="18" charset="0"/>
              </a:rPr>
              <a:t>A</a:t>
            </a:r>
            <a:r>
              <a:rPr lang="zh-CN" altLang="en-US" sz="1400" dirty="0">
                <a:latin typeface="Times New Roman" panose="02020603050405020304" pitchFamily="18" charset="0"/>
              </a:rPr>
              <a:t>的某一行数据存入从核局存</a:t>
            </a:r>
            <a:r>
              <a:rPr lang="en-US" altLang="zh-CN" sz="1400" dirty="0" err="1">
                <a:latin typeface="Times New Roman" panose="02020603050405020304" pitchFamily="18" charset="0"/>
              </a:rPr>
              <a:t>local_A</a:t>
            </a:r>
            <a:r>
              <a:rPr lang="zh-CN" altLang="en-US" sz="1400" dirty="0">
                <a:latin typeface="Times New Roman" panose="02020603050405020304" pitchFamily="18" charset="0"/>
              </a:rPr>
              <a:t>中</a:t>
            </a:r>
          </a:p>
          <a:p>
            <a:r>
              <a:rPr lang="en-US" altLang="zh-CN" sz="1400" dirty="0">
                <a:latin typeface="Times New Roman" panose="02020603050405020304" pitchFamily="18" charset="0"/>
              </a:rPr>
              <a:t>22    for(int </a:t>
            </a:r>
            <a:r>
              <a:rPr lang="en-US" altLang="zh-CN" sz="1400" dirty="0" err="1">
                <a:latin typeface="Times New Roman" panose="02020603050405020304" pitchFamily="18" charset="0"/>
              </a:rPr>
              <a:t>i</a:t>
            </a:r>
            <a:r>
              <a:rPr lang="en-US" altLang="zh-CN" sz="1400" dirty="0">
                <a:latin typeface="Times New Roman" panose="02020603050405020304" pitchFamily="18" charset="0"/>
              </a:rPr>
              <a:t>=0;i&lt;</a:t>
            </a:r>
            <a:r>
              <a:rPr lang="en-US" altLang="zh-CN" sz="1400" dirty="0" err="1">
                <a:latin typeface="Times New Roman" panose="02020603050405020304" pitchFamily="18" charset="0"/>
              </a:rPr>
              <a:t>ROW_NUM;i</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23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24        athread_get(PE_MODE,&amp;</a:t>
            </a:r>
            <a:r>
              <a:rPr lang="en-US" altLang="zh-CN" sz="1400" dirty="0" err="1">
                <a:latin typeface="Times New Roman" panose="02020603050405020304" pitchFamily="18" charset="0"/>
              </a:rPr>
              <a:t>matrix_a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*ROW_NUM*J+*J*</a:t>
            </a:r>
            <a:r>
              <a:rPr lang="en-US" altLang="zh-CN" sz="1400" dirty="0" err="1">
                <a:latin typeface="Times New Roman" panose="02020603050405020304" pitchFamily="18" charset="0"/>
              </a:rPr>
              <a:t>i</a:t>
            </a:r>
            <a:r>
              <a:rPr lang="en-US" altLang="zh-CN" sz="1400" dirty="0">
                <a:latin typeface="Times New Roman" panose="02020603050405020304" pitchFamily="18" charset="0"/>
              </a:rPr>
              <a:t>],&amp;</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[0],J*4,\</a:t>
            </a:r>
          </a:p>
          <a:p>
            <a:r>
              <a:rPr lang="en-US" altLang="zh-CN" sz="1400" dirty="0">
                <a:latin typeface="Times New Roman" panose="02020603050405020304" pitchFamily="18" charset="0"/>
              </a:rPr>
              <a:t>25		&amp;get_reply,0,0,0);</a:t>
            </a:r>
          </a:p>
        </p:txBody>
      </p:sp>
      <p:sp>
        <p:nvSpPr>
          <p:cNvPr id="3" name="文本框 2">
            <a:extLst>
              <a:ext uri="{FF2B5EF4-FFF2-40B4-BE49-F238E27FC236}">
                <a16:creationId xmlns:a16="http://schemas.microsoft.com/office/drawing/2014/main" id="{9989D3A6-649A-6555-0C0D-45DF365BD959}"/>
              </a:ext>
            </a:extLst>
          </p:cNvPr>
          <p:cNvSpPr txBox="1"/>
          <p:nvPr/>
        </p:nvSpPr>
        <p:spPr>
          <a:xfrm>
            <a:off x="317053" y="2428103"/>
            <a:ext cx="4746559" cy="1200329"/>
          </a:xfrm>
          <a:prstGeom prst="rect">
            <a:avLst/>
          </a:prstGeom>
          <a:noFill/>
          <a:ln>
            <a:solidFill>
              <a:schemeClr val="tx1"/>
            </a:solidFill>
          </a:ln>
        </p:spPr>
        <p:txBody>
          <a:bodyPr wrap="square" numCol="1" rtlCol="0" anchor="ctr">
            <a:spAutoFit/>
          </a:bodyPr>
          <a:lstStyle/>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在代码中，从核利用第</a:t>
            </a:r>
            <a:r>
              <a:rPr lang="en-US" altLang="zh-CN" dirty="0">
                <a:latin typeface="Times New Roman" panose="02020603050405020304" pitchFamily="18" charset="0"/>
                <a:ea typeface="微软雅黑 Light" panose="020B0502040204020203" charset="-122"/>
              </a:rPr>
              <a:t>19</a:t>
            </a:r>
            <a:r>
              <a:rPr lang="zh-CN" altLang="en-US" dirty="0">
                <a:latin typeface="Times New Roman" panose="02020603050405020304" pitchFamily="18" charset="0"/>
                <a:ea typeface="微软雅黑 Light" panose="020B0502040204020203" charset="-122"/>
              </a:rPr>
              <a:t>行和</a:t>
            </a:r>
            <a:r>
              <a:rPr lang="en-US" altLang="zh-CN" dirty="0">
                <a:latin typeface="Times New Roman" panose="02020603050405020304" pitchFamily="18" charset="0"/>
                <a:ea typeface="微软雅黑 Light" panose="020B0502040204020203" charset="-122"/>
              </a:rPr>
              <a:t>24</a:t>
            </a:r>
            <a:r>
              <a:rPr lang="zh-CN" altLang="en-US" dirty="0">
                <a:latin typeface="Times New Roman" panose="02020603050405020304" pitchFamily="18" charset="0"/>
                <a:ea typeface="微软雅黑 Light" panose="020B0502040204020203" charset="-122"/>
              </a:rPr>
              <a:t>行的</a:t>
            </a:r>
            <a:r>
              <a:rPr lang="en-US" altLang="zh-CN" dirty="0">
                <a:latin typeface="Times New Roman" panose="02020603050405020304" pitchFamily="18" charset="0"/>
                <a:ea typeface="微软雅黑 Light" panose="020B0502040204020203" charset="-122"/>
              </a:rPr>
              <a:t>athread_get()</a:t>
            </a:r>
            <a:r>
              <a:rPr lang="zh-CN" altLang="en-US" dirty="0">
                <a:latin typeface="Times New Roman" panose="02020603050405020304" pitchFamily="18" charset="0"/>
                <a:ea typeface="微软雅黑 Light" panose="020B0502040204020203" charset="-122"/>
              </a:rPr>
              <a:t>函数，从主核内存上读取进行计算所需的整个</a:t>
            </a:r>
            <a:r>
              <a:rPr lang="en-US" altLang="zh-CN" dirty="0">
                <a:latin typeface="Times New Roman" panose="02020603050405020304" pitchFamily="18" charset="0"/>
                <a:ea typeface="微软雅黑 Light" panose="020B0502040204020203" charset="-122"/>
              </a:rPr>
              <a:t>B</a:t>
            </a:r>
            <a:r>
              <a:rPr lang="zh-CN" altLang="en-US" dirty="0">
                <a:latin typeface="Times New Roman" panose="02020603050405020304" pitchFamily="18" charset="0"/>
                <a:ea typeface="微软雅黑 Light" panose="020B0502040204020203" charset="-122"/>
              </a:rPr>
              <a:t>矩阵和</a:t>
            </a:r>
            <a:r>
              <a:rPr lang="en-US" altLang="zh-CN" dirty="0">
                <a:latin typeface="Times New Roman" panose="02020603050405020304" pitchFamily="18" charset="0"/>
                <a:ea typeface="微软雅黑 Light" panose="020B0502040204020203" charset="-122"/>
              </a:rPr>
              <a:t>A</a:t>
            </a:r>
            <a:r>
              <a:rPr lang="zh-CN" altLang="en-US" dirty="0">
                <a:latin typeface="Times New Roman" panose="02020603050405020304" pitchFamily="18" charset="0"/>
                <a:ea typeface="微软雅黑 Light" panose="020B0502040204020203" charset="-122"/>
              </a:rPr>
              <a:t>矩阵中的某几行后。</a:t>
            </a:r>
            <a:endParaRPr lang="en-US" altLang="zh-CN" dirty="0">
              <a:latin typeface="Times New Roman" panose="02020603050405020304" pitchFamily="18" charset="0"/>
              <a:ea typeface="微软雅黑 Light" panose="020B0502040204020203" charset="-122"/>
            </a:endParaRPr>
          </a:p>
        </p:txBody>
      </p:sp>
      <p:sp>
        <p:nvSpPr>
          <p:cNvPr id="7" name="文本框 6">
            <a:extLst>
              <a:ext uri="{FF2B5EF4-FFF2-40B4-BE49-F238E27FC236}">
                <a16:creationId xmlns:a16="http://schemas.microsoft.com/office/drawing/2014/main" id="{2029B62E-E1F0-AA80-4BC2-9924E853E035}"/>
              </a:ext>
            </a:extLst>
          </p:cNvPr>
          <p:cNvSpPr txBox="1"/>
          <p:nvPr/>
        </p:nvSpPr>
        <p:spPr>
          <a:xfrm>
            <a:off x="369905" y="768591"/>
            <a:ext cx="11452189"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版本从核程序</a:t>
            </a:r>
          </a:p>
        </p:txBody>
      </p:sp>
    </p:spTree>
    <p:extLst>
      <p:ext uri="{BB962C8B-B14F-4D97-AF65-F5344CB8AC3E}">
        <p14:creationId xmlns:p14="http://schemas.microsoft.com/office/powerpoint/2010/main" val="89396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5139647" y="838501"/>
            <a:ext cx="7032687" cy="3353369"/>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26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!=1);//</a:t>
            </a:r>
            <a:r>
              <a:rPr lang="zh-CN" altLang="en-US" sz="1400" dirty="0">
                <a:latin typeface="Times New Roman" panose="02020603050405020304" pitchFamily="18" charset="0"/>
              </a:rPr>
              <a:t>等待传输完成</a:t>
            </a:r>
          </a:p>
          <a:p>
            <a:r>
              <a:rPr lang="en-US" altLang="zh-CN" sz="1400" dirty="0">
                <a:latin typeface="Times New Roman" panose="02020603050405020304" pitchFamily="18" charset="0"/>
              </a:rPr>
              <a:t>27		//</a:t>
            </a:r>
            <a:r>
              <a:rPr lang="zh-CN" altLang="en-US" sz="1400" dirty="0">
                <a:latin typeface="Times New Roman" panose="02020603050405020304" pitchFamily="18" charset="0"/>
              </a:rPr>
              <a:t>开始计算</a:t>
            </a:r>
            <a:r>
              <a:rPr lang="en-US" altLang="zh-CN" sz="1400" dirty="0">
                <a:latin typeface="Times New Roman" panose="02020603050405020304" pitchFamily="18" charset="0"/>
              </a:rPr>
              <a:t>C</a:t>
            </a:r>
            <a:r>
              <a:rPr lang="zh-CN" altLang="en-US" sz="1400" dirty="0">
                <a:latin typeface="Times New Roman" panose="02020603050405020304" pitchFamily="18" charset="0"/>
              </a:rPr>
              <a:t>的某一行的数据</a:t>
            </a:r>
          </a:p>
          <a:p>
            <a:r>
              <a:rPr lang="en-US" altLang="zh-CN" sz="1400" dirty="0">
                <a:latin typeface="Times New Roman" panose="02020603050405020304" pitchFamily="18" charset="0"/>
              </a:rPr>
              <a:t>28		for(int k=0;k&lt;</a:t>
            </a:r>
            <a:r>
              <a:rPr lang="en-US" altLang="zh-CN" sz="1400" dirty="0" err="1">
                <a:latin typeface="Times New Roman" panose="02020603050405020304" pitchFamily="18" charset="0"/>
              </a:rPr>
              <a:t>J;k</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29			int temp=0;</a:t>
            </a:r>
          </a:p>
          <a:p>
            <a:r>
              <a:rPr lang="en-US" altLang="zh-CN" sz="1400" dirty="0">
                <a:latin typeface="Times New Roman" panose="02020603050405020304" pitchFamily="18" charset="0"/>
              </a:rPr>
              <a:t>30			for(int l=0;l&lt;</a:t>
            </a:r>
            <a:r>
              <a:rPr lang="en-US" altLang="zh-CN" sz="1400" dirty="0" err="1">
                <a:latin typeface="Times New Roman" panose="02020603050405020304" pitchFamily="18" charset="0"/>
              </a:rPr>
              <a:t>J;l</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31				temp=</a:t>
            </a:r>
            <a:r>
              <a:rPr lang="en-US" altLang="zh-CN" sz="1400" dirty="0" err="1">
                <a:latin typeface="Times New Roman" panose="02020603050405020304" pitchFamily="18" charset="0"/>
              </a:rPr>
              <a:t>temp+local_A</a:t>
            </a:r>
            <a:r>
              <a:rPr lang="en-US" altLang="zh-CN" sz="1400" dirty="0">
                <a:latin typeface="Times New Roman" panose="02020603050405020304" pitchFamily="18" charset="0"/>
              </a:rPr>
              <a:t>[l]*</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a:t>
            </a:r>
            <a:r>
              <a:rPr lang="en-US" altLang="zh-CN" sz="1400" dirty="0" err="1">
                <a:latin typeface="Times New Roman" panose="02020603050405020304" pitchFamily="18" charset="0"/>
              </a:rPr>
              <a:t>k+l</a:t>
            </a:r>
            <a:r>
              <a:rPr lang="en-US" altLang="zh-CN" sz="1400" dirty="0">
                <a:latin typeface="Times New Roman" panose="02020603050405020304" pitchFamily="18" charset="0"/>
              </a:rPr>
              <a:t>*J];</a:t>
            </a:r>
          </a:p>
          <a:p>
            <a:r>
              <a:rPr lang="en-US" altLang="zh-CN" sz="1400" dirty="0">
                <a:latin typeface="Times New Roman" panose="02020603050405020304" pitchFamily="18" charset="0"/>
              </a:rPr>
              <a:t>32			}</a:t>
            </a:r>
          </a:p>
          <a:p>
            <a:r>
              <a:rPr lang="en-US" altLang="zh-CN" sz="1400" dirty="0">
                <a:latin typeface="Times New Roman" panose="02020603050405020304" pitchFamily="18" charset="0"/>
              </a:rPr>
              <a:t>33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[k]=temp;</a:t>
            </a:r>
          </a:p>
          <a:p>
            <a:r>
              <a:rPr lang="en-US" altLang="zh-CN" sz="1400" dirty="0">
                <a:latin typeface="Times New Roman" panose="02020603050405020304" pitchFamily="18" charset="0"/>
              </a:rPr>
              <a:t>34		}</a:t>
            </a:r>
          </a:p>
          <a:p>
            <a:r>
              <a:rPr lang="en-US" altLang="zh-CN" sz="1400" dirty="0">
                <a:latin typeface="Times New Roman" panose="02020603050405020304" pitchFamily="18" charset="0"/>
              </a:rPr>
              <a:t>35		//</a:t>
            </a:r>
            <a:r>
              <a:rPr lang="zh-CN" altLang="en-US" sz="1400" dirty="0">
                <a:latin typeface="Times New Roman" panose="02020603050405020304" pitchFamily="18" charset="0"/>
              </a:rPr>
              <a:t>将计算完成的某一行的数据传输回主存中的指定位置。</a:t>
            </a:r>
          </a:p>
          <a:p>
            <a:r>
              <a:rPr lang="en-US" altLang="zh-CN" sz="1400" dirty="0">
                <a:latin typeface="Times New Roman" panose="02020603050405020304" pitchFamily="18" charset="0"/>
              </a:rPr>
              <a:t>36		</a:t>
            </a:r>
            <a:r>
              <a:rPr lang="en-US" altLang="zh-CN" sz="1400" dirty="0" err="1">
                <a:latin typeface="Times New Roman" panose="02020603050405020304" pitchFamily="18" charset="0"/>
              </a:rPr>
              <a:t>athread_put</a:t>
            </a:r>
            <a:r>
              <a:rPr lang="en-US" altLang="zh-CN" sz="1400" dirty="0">
                <a:latin typeface="Times New Roman" panose="02020603050405020304" pitchFamily="18" charset="0"/>
              </a:rPr>
              <a:t>(PE_MODE,&amp;</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[0],&amp;</a:t>
            </a:r>
            <a:r>
              <a:rPr lang="en-US" altLang="zh-CN" sz="1400" dirty="0" err="1">
                <a:latin typeface="Times New Roman" panose="02020603050405020304" pitchFamily="18" charset="0"/>
              </a:rPr>
              <a:t>matrix_c</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*J*</a:t>
            </a:r>
            <a:r>
              <a:rPr lang="en-US" altLang="zh-CN" sz="1400" dirty="0" err="1">
                <a:latin typeface="Times New Roman" panose="02020603050405020304" pitchFamily="18" charset="0"/>
              </a:rPr>
              <a:t>i</a:t>
            </a:r>
            <a:r>
              <a:rPr lang="en-US" altLang="zh-CN" sz="1400" dirty="0">
                <a:latin typeface="Times New Roman" panose="02020603050405020304" pitchFamily="18" charset="0"/>
              </a:rPr>
              <a:t>],J*4,&amp;put_reply,0,0);</a:t>
            </a:r>
          </a:p>
          <a:p>
            <a:r>
              <a:rPr lang="en-US" altLang="zh-CN" sz="1400" dirty="0">
                <a:latin typeface="Times New Roman" panose="02020603050405020304" pitchFamily="18" charset="0"/>
              </a:rPr>
              <a:t>37		while(</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 1);//</a:t>
            </a:r>
            <a:r>
              <a:rPr lang="zh-CN" altLang="en-US" sz="1400" dirty="0">
                <a:latin typeface="Times New Roman" panose="02020603050405020304" pitchFamily="18" charset="0"/>
              </a:rPr>
              <a:t>等待传输完成</a:t>
            </a:r>
          </a:p>
          <a:p>
            <a:r>
              <a:rPr lang="en-US" altLang="zh-CN" sz="1400" dirty="0">
                <a:latin typeface="Times New Roman" panose="02020603050405020304" pitchFamily="18" charset="0"/>
              </a:rPr>
              <a:t>38		</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39}</a:t>
            </a:r>
          </a:p>
        </p:txBody>
      </p:sp>
      <p:sp>
        <p:nvSpPr>
          <p:cNvPr id="3" name="文本框 2">
            <a:extLst>
              <a:ext uri="{FF2B5EF4-FFF2-40B4-BE49-F238E27FC236}">
                <a16:creationId xmlns:a16="http://schemas.microsoft.com/office/drawing/2014/main" id="{9989D3A6-649A-6555-0C0D-45DF365BD959}"/>
              </a:ext>
            </a:extLst>
          </p:cNvPr>
          <p:cNvSpPr txBox="1"/>
          <p:nvPr/>
        </p:nvSpPr>
        <p:spPr>
          <a:xfrm>
            <a:off x="353760" y="1412320"/>
            <a:ext cx="4746559" cy="1102866"/>
          </a:xfrm>
          <a:prstGeom prst="rect">
            <a:avLst/>
          </a:prstGeom>
          <a:noFill/>
          <a:ln>
            <a:solidFill>
              <a:schemeClr val="tx1"/>
            </a:solidFill>
          </a:ln>
        </p:spPr>
        <p:txBody>
          <a:bodyPr wrap="square" numCol="1" rtlCol="0" anchor="ctr">
            <a:spAutoFit/>
          </a:bodyPr>
          <a:lstStyle/>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利用</a:t>
            </a:r>
            <a:r>
              <a:rPr lang="en-US" altLang="zh-CN" dirty="0">
                <a:latin typeface="Times New Roman" panose="02020603050405020304" pitchFamily="18" charset="0"/>
                <a:ea typeface="微软雅黑 Light" panose="020B0502040204020203" charset="-122"/>
              </a:rPr>
              <a:t>28</a:t>
            </a:r>
            <a:r>
              <a:rPr lang="zh-CN" altLang="en-US" dirty="0">
                <a:latin typeface="Times New Roman" panose="02020603050405020304" pitchFamily="18" charset="0"/>
                <a:ea typeface="微软雅黑 Light" panose="020B0502040204020203" charset="-122"/>
              </a:rPr>
              <a:t>到</a:t>
            </a:r>
            <a:r>
              <a:rPr lang="en-US" altLang="zh-CN" dirty="0">
                <a:latin typeface="Times New Roman" panose="02020603050405020304" pitchFamily="18" charset="0"/>
                <a:ea typeface="微软雅黑 Light" panose="020B0502040204020203" charset="-122"/>
              </a:rPr>
              <a:t>34</a:t>
            </a:r>
            <a:r>
              <a:rPr lang="zh-CN" altLang="en-US" dirty="0">
                <a:latin typeface="Times New Roman" panose="02020603050405020304" pitchFamily="18" charset="0"/>
                <a:ea typeface="微软雅黑 Light" panose="020B0502040204020203" charset="-122"/>
              </a:rPr>
              <a:t>行的代码段进行计算。</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计算结果通过第</a:t>
            </a:r>
            <a:r>
              <a:rPr lang="en-US" altLang="zh-CN" dirty="0">
                <a:latin typeface="Times New Roman" panose="02020603050405020304" pitchFamily="18" charset="0"/>
                <a:ea typeface="微软雅黑 Light" panose="020B0502040204020203" charset="-122"/>
              </a:rPr>
              <a:t>36</a:t>
            </a:r>
            <a:r>
              <a:rPr lang="zh-CN" altLang="en-US" dirty="0">
                <a:latin typeface="Times New Roman" panose="02020603050405020304" pitchFamily="18" charset="0"/>
                <a:ea typeface="微软雅黑 Light" panose="020B0502040204020203" charset="-122"/>
              </a:rPr>
              <a:t>行的</a:t>
            </a:r>
            <a:r>
              <a:rPr lang="en-US" altLang="zh-CN" dirty="0" err="1">
                <a:latin typeface="Times New Roman" panose="02020603050405020304" pitchFamily="18" charset="0"/>
                <a:ea typeface="微软雅黑 Light" panose="020B0502040204020203" charset="-122"/>
              </a:rPr>
              <a:t>athread_put</a:t>
            </a:r>
            <a:r>
              <a:rPr lang="en-US" altLang="zh-CN" dirty="0">
                <a:latin typeface="Times New Roman" panose="02020603050405020304" pitchFamily="18" charset="0"/>
                <a:ea typeface="微软雅黑 Light" panose="020B0502040204020203" charset="-122"/>
              </a:rPr>
              <a:t>()</a:t>
            </a:r>
            <a:r>
              <a:rPr lang="zh-CN" altLang="en-US" dirty="0">
                <a:latin typeface="Times New Roman" panose="02020603050405020304" pitchFamily="18" charset="0"/>
                <a:ea typeface="微软雅黑 Light" panose="020B0502040204020203" charset="-122"/>
              </a:rPr>
              <a:t>函数发送到主核内存指定位置。</a:t>
            </a:r>
            <a:endParaRPr lang="en-US" altLang="zh-CN" dirty="0">
              <a:latin typeface="Times New Roman" panose="02020603050405020304" pitchFamily="18" charset="0"/>
              <a:ea typeface="微软雅黑 Light" panose="020B0502040204020203" charset="-122"/>
            </a:endParaRPr>
          </a:p>
        </p:txBody>
      </p:sp>
      <p:sp>
        <p:nvSpPr>
          <p:cNvPr id="7" name="文本框 6">
            <a:extLst>
              <a:ext uri="{FF2B5EF4-FFF2-40B4-BE49-F238E27FC236}">
                <a16:creationId xmlns:a16="http://schemas.microsoft.com/office/drawing/2014/main" id="{54C20F26-3437-24D4-5A97-7CAB394A74BD}"/>
              </a:ext>
            </a:extLst>
          </p:cNvPr>
          <p:cNvSpPr txBox="1"/>
          <p:nvPr/>
        </p:nvSpPr>
        <p:spPr>
          <a:xfrm>
            <a:off x="482012" y="4379320"/>
            <a:ext cx="11452189" cy="2065565"/>
          </a:xfrm>
          <a:prstGeom prst="rect">
            <a:avLst/>
          </a:prstGeom>
          <a:noFill/>
          <a:ln>
            <a:solidFill>
              <a:schemeClr val="tx1"/>
            </a:solid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需要注意的是，因从核的局存空间仅为</a:t>
            </a:r>
            <a:r>
              <a:rPr lang="en-US" altLang="zh-CN" sz="2000" dirty="0">
                <a:latin typeface="Times New Roman" panose="02020603050405020304" pitchFamily="18" charset="0"/>
                <a:ea typeface="微软雅黑 Light" panose="020B0502040204020203" charset="-122"/>
              </a:rPr>
              <a:t>64KB</a:t>
            </a:r>
            <a:r>
              <a:rPr lang="zh-CN" altLang="en-US" sz="2000" dirty="0">
                <a:latin typeface="Times New Roman" panose="02020603050405020304" pitchFamily="18" charset="0"/>
                <a:ea typeface="微软雅黑 Light" panose="020B0502040204020203" charset="-122"/>
              </a:rPr>
              <a:t>，在本例中若仍以</a:t>
            </a:r>
            <a:r>
              <a:rPr lang="en-US" altLang="zh-CN" sz="2000" dirty="0">
                <a:latin typeface="Times New Roman" panose="02020603050405020304" pitchFamily="18" charset="0"/>
                <a:ea typeface="微软雅黑 Light" panose="020B0502040204020203" charset="-122"/>
              </a:rPr>
              <a:t>1000×1000</a:t>
            </a:r>
            <a:r>
              <a:rPr lang="zh-CN" altLang="en-US" sz="2000" dirty="0">
                <a:latin typeface="Times New Roman" panose="02020603050405020304" pitchFamily="18" charset="0"/>
                <a:ea typeface="微软雅黑 Light" panose="020B0502040204020203" charset="-122"/>
              </a:rPr>
              <a:t>的矩阵规模进行计算，</a:t>
            </a:r>
            <a:r>
              <a:rPr lang="en-US" altLang="zh-CN" sz="2000" dirty="0">
                <a:latin typeface="Times New Roman" panose="02020603050405020304" pitchFamily="18" charset="0"/>
                <a:ea typeface="微软雅黑 Light" panose="020B0502040204020203" charset="-122"/>
              </a:rPr>
              <a:t>float</a:t>
            </a:r>
            <a:r>
              <a:rPr lang="zh-CN" altLang="en-US" sz="2000" dirty="0">
                <a:latin typeface="Times New Roman" panose="02020603050405020304" pitchFamily="18" charset="0"/>
                <a:ea typeface="微软雅黑 Light" panose="020B0502040204020203" charset="-122"/>
              </a:rPr>
              <a:t>型数据占用</a:t>
            </a:r>
            <a:r>
              <a:rPr lang="en-US" altLang="zh-CN" sz="2000" dirty="0">
                <a:latin typeface="Times New Roman" panose="02020603050405020304" pitchFamily="18" charset="0"/>
                <a:ea typeface="微软雅黑 Light" panose="020B0502040204020203" charset="-122"/>
              </a:rPr>
              <a:t>4B</a:t>
            </a:r>
            <a:r>
              <a:rPr lang="zh-CN" altLang="en-US" sz="2000" dirty="0">
                <a:latin typeface="Times New Roman" panose="02020603050405020304" pitchFamily="18" charset="0"/>
                <a:ea typeface="微软雅黑 Light" panose="020B0502040204020203" charset="-122"/>
              </a:rPr>
              <a:t>，那么每个从核需要存储的矩阵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的大小为</a:t>
            </a:r>
            <a:r>
              <a:rPr lang="en-US" altLang="zh-CN" sz="2000" dirty="0">
                <a:latin typeface="Times New Roman" panose="02020603050405020304" pitchFamily="18" charset="0"/>
                <a:ea typeface="微软雅黑 Light" panose="020B0502040204020203" charset="-122"/>
              </a:rPr>
              <a:t>1000×1000×4B</a:t>
            </a:r>
            <a:r>
              <a:rPr lang="zh-CN" altLang="en-US" sz="2000" dirty="0">
                <a:latin typeface="Times New Roman" panose="02020603050405020304" pitchFamily="18" charset="0"/>
                <a:ea typeface="微软雅黑 Light" panose="020B0502040204020203" charset="-122"/>
              </a:rPr>
              <a:t>，约为</a:t>
            </a:r>
            <a:r>
              <a:rPr lang="en-US" altLang="zh-CN" sz="2000" dirty="0">
                <a:latin typeface="Times New Roman" panose="02020603050405020304" pitchFamily="18" charset="0"/>
                <a:ea typeface="微软雅黑 Light" panose="020B0502040204020203" charset="-122"/>
              </a:rPr>
              <a:t>3906KB</a:t>
            </a:r>
            <a:r>
              <a:rPr lang="zh-CN" altLang="en-US" sz="2000" dirty="0">
                <a:latin typeface="Times New Roman" panose="02020603050405020304" pitchFamily="18" charset="0"/>
                <a:ea typeface="微软雅黑 Light" panose="020B0502040204020203" charset="-122"/>
              </a:rPr>
              <a:t>大小，这将远超从核局存</a:t>
            </a:r>
            <a:r>
              <a:rPr lang="en-US" altLang="zh-CN" sz="2000" dirty="0">
                <a:latin typeface="Times New Roman" panose="02020603050405020304" pitchFamily="18" charset="0"/>
                <a:ea typeface="微软雅黑 Light" panose="020B0502040204020203" charset="-122"/>
              </a:rPr>
              <a:t>64KB</a:t>
            </a:r>
            <a:r>
              <a:rPr lang="zh-CN" altLang="en-US" sz="2000" dirty="0">
                <a:latin typeface="Times New Roman" panose="02020603050405020304" pitchFamily="18" charset="0"/>
                <a:ea typeface="微软雅黑 Light" panose="020B0502040204020203" charset="-122"/>
              </a:rPr>
              <a:t>的容量。</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此处为了演示方便，将矩阵维度缩小为</a:t>
            </a:r>
            <a:r>
              <a:rPr lang="en-US" altLang="zh-CN" sz="2000" dirty="0">
                <a:latin typeface="Times New Roman" panose="02020603050405020304" pitchFamily="18" charset="0"/>
                <a:ea typeface="微软雅黑 Light" panose="020B0502040204020203" charset="-122"/>
              </a:rPr>
              <a:t>100×100</a:t>
            </a:r>
            <a:r>
              <a:rPr lang="zh-CN" altLang="en-US" sz="2000" dirty="0">
                <a:latin typeface="Times New Roman" panose="02020603050405020304" pitchFamily="18" charset="0"/>
                <a:ea typeface="微软雅黑 Light" panose="020B0502040204020203" charset="-122"/>
              </a:rPr>
              <a:t>，这样就满足了</a:t>
            </a:r>
            <a:r>
              <a:rPr lang="en-US" altLang="zh-CN" sz="2000" dirty="0">
                <a:latin typeface="Times New Roman" panose="02020603050405020304" pitchFamily="18" charset="0"/>
                <a:ea typeface="微软雅黑 Light" panose="020B0502040204020203" charset="-122"/>
              </a:rPr>
              <a:t>64KB</a:t>
            </a:r>
            <a:r>
              <a:rPr lang="zh-CN" altLang="en-US" sz="2000" dirty="0">
                <a:latin typeface="Times New Roman" panose="02020603050405020304" pitchFamily="18" charset="0"/>
                <a:ea typeface="微软雅黑 Light" panose="020B0502040204020203" charset="-122"/>
              </a:rPr>
              <a:t>局存大小的限制。</a:t>
            </a:r>
          </a:p>
        </p:txBody>
      </p:sp>
    </p:spTree>
    <p:extLst>
      <p:ext uri="{BB962C8B-B14F-4D97-AF65-F5344CB8AC3E}">
        <p14:creationId xmlns:p14="http://schemas.microsoft.com/office/powerpoint/2010/main" val="19911591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1133342" y="4255904"/>
            <a:ext cx="10149527" cy="954107"/>
          </a:xfrm>
          <a:prstGeom prst="rect">
            <a:avLst/>
          </a:prstGeom>
          <a:noFill/>
          <a:ln>
            <a:solidFill>
              <a:schemeClr val="tx1"/>
            </a:solidFill>
          </a:ln>
        </p:spPr>
        <p:txBody>
          <a:bodyPr wrap="square">
            <a:spAutoFit/>
          </a:bodyPr>
          <a:lstStyle/>
          <a:p>
            <a:r>
              <a:rPr lang="en-US" altLang="zh-CN" sz="1400" dirty="0">
                <a:latin typeface="Times New Roman" panose="02020603050405020304" pitchFamily="18" charset="0"/>
              </a:rPr>
              <a:t>sw5cc -host -c </a:t>
            </a:r>
            <a:r>
              <a:rPr lang="en-US" altLang="zh-CN" sz="1400" dirty="0" err="1">
                <a:latin typeface="Times New Roman" panose="02020603050405020304" pitchFamily="18" charset="0"/>
              </a:rPr>
              <a:t>Master.c</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sw5cc -slave -c </a:t>
            </a:r>
            <a:r>
              <a:rPr lang="en-US" altLang="zh-CN" sz="1400" dirty="0" err="1">
                <a:latin typeface="Times New Roman" panose="02020603050405020304" pitchFamily="18" charset="0"/>
              </a:rPr>
              <a:t>Slave.c</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sw5cc -hybrid  </a:t>
            </a:r>
            <a:r>
              <a:rPr lang="en-US" altLang="zh-CN" sz="1400" dirty="0" err="1">
                <a:latin typeface="Times New Roman" panose="02020603050405020304" pitchFamily="18" charset="0"/>
              </a:rPr>
              <a:t>Master.o</a:t>
            </a:r>
            <a:r>
              <a:rPr lang="en-US" altLang="zh-CN" sz="1400" dirty="0">
                <a:latin typeface="Times New Roman" panose="02020603050405020304" pitchFamily="18" charset="0"/>
              </a:rPr>
              <a:t>  </a:t>
            </a:r>
            <a:r>
              <a:rPr lang="en-US" altLang="zh-CN" sz="1400" dirty="0" err="1">
                <a:latin typeface="Times New Roman" panose="02020603050405020304" pitchFamily="18" charset="0"/>
              </a:rPr>
              <a:t>Slave.o</a:t>
            </a:r>
            <a:r>
              <a:rPr lang="en-US" altLang="zh-CN" sz="1400" dirty="0">
                <a:latin typeface="Times New Roman" panose="02020603050405020304" pitchFamily="18" charset="0"/>
              </a:rPr>
              <a:t> -o [</a:t>
            </a:r>
            <a:r>
              <a:rPr lang="zh-CN" altLang="en-US" sz="1400" dirty="0">
                <a:latin typeface="Times New Roman" panose="02020603050405020304" pitchFamily="18" charset="0"/>
              </a:rPr>
              <a:t>可执行文件</a:t>
            </a:r>
            <a:r>
              <a:rPr lang="en-US" altLang="zh-CN" sz="1400" dirty="0">
                <a:latin typeface="Times New Roman" panose="02020603050405020304" pitchFamily="18" charset="0"/>
              </a:rPr>
              <a:t>]</a:t>
            </a:r>
          </a:p>
          <a:p>
            <a:r>
              <a:rPr lang="en-US" altLang="zh-CN" sz="1400" dirty="0" err="1">
                <a:latin typeface="Times New Roman" panose="02020603050405020304" pitchFamily="18" charset="0"/>
              </a:rPr>
              <a:t>bsub</a:t>
            </a:r>
            <a:r>
              <a:rPr lang="en-US" altLang="zh-CN" sz="1400" dirty="0">
                <a:latin typeface="Times New Roman" panose="02020603050405020304" pitchFamily="18" charset="0"/>
              </a:rPr>
              <a:t> -n 1 -</a:t>
            </a:r>
            <a:r>
              <a:rPr lang="en-US" altLang="zh-CN" sz="1400" dirty="0" err="1">
                <a:latin typeface="Times New Roman" panose="02020603050405020304" pitchFamily="18" charset="0"/>
              </a:rPr>
              <a:t>cgsp</a:t>
            </a:r>
            <a:r>
              <a:rPr lang="en-US" altLang="zh-CN" sz="1400" dirty="0">
                <a:latin typeface="Times New Roman" panose="02020603050405020304" pitchFamily="18" charset="0"/>
              </a:rPr>
              <a:t> 64 -q </a:t>
            </a:r>
            <a:r>
              <a:rPr lang="en-US" altLang="zh-CN" sz="1400" dirty="0" err="1">
                <a:latin typeface="Times New Roman" panose="02020603050405020304" pitchFamily="18" charset="0"/>
              </a:rPr>
              <a:t>q_sw_expr</a:t>
            </a:r>
            <a:r>
              <a:rPr lang="en-US" altLang="zh-CN" sz="1400" dirty="0">
                <a:latin typeface="Times New Roman" panose="02020603050405020304" pitchFamily="18" charset="0"/>
              </a:rPr>
              <a:t>  -I  [</a:t>
            </a:r>
            <a:r>
              <a:rPr lang="zh-CN" altLang="en-US" sz="1400" dirty="0">
                <a:latin typeface="Times New Roman" panose="02020603050405020304" pitchFamily="18" charset="0"/>
              </a:rPr>
              <a:t>可执行文件</a:t>
            </a:r>
            <a:r>
              <a:rPr lang="en-US" altLang="zh-CN" sz="1400" dirty="0">
                <a:latin typeface="Times New Roman" panose="02020603050405020304" pitchFamily="18" charset="0"/>
              </a:rPr>
              <a:t>]</a:t>
            </a:r>
          </a:p>
        </p:txBody>
      </p:sp>
      <p:sp>
        <p:nvSpPr>
          <p:cNvPr id="7" name="文本框 6">
            <a:extLst>
              <a:ext uri="{FF2B5EF4-FFF2-40B4-BE49-F238E27FC236}">
                <a16:creationId xmlns:a16="http://schemas.microsoft.com/office/drawing/2014/main" id="{54C20F26-3437-24D4-5A97-7CAB394A74BD}"/>
              </a:ext>
            </a:extLst>
          </p:cNvPr>
          <p:cNvSpPr txBox="1"/>
          <p:nvPr/>
        </p:nvSpPr>
        <p:spPr>
          <a:xfrm>
            <a:off x="482010" y="925432"/>
            <a:ext cx="11452189" cy="2706767"/>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对上述代码进行编译时，主核程序代码和从核程序代码需要先分别编译为</a:t>
            </a:r>
            <a:r>
              <a:rPr lang="en-US" altLang="zh-CN" sz="2000" dirty="0">
                <a:latin typeface="Times New Roman" panose="02020603050405020304" pitchFamily="18" charset="0"/>
                <a:ea typeface="微软雅黑 Light" panose="020B0502040204020203" charset="-122"/>
              </a:rPr>
              <a:t>.o</a:t>
            </a:r>
            <a:r>
              <a:rPr lang="zh-CN" altLang="en-US" sz="2000" dirty="0">
                <a:latin typeface="Times New Roman" panose="02020603050405020304" pitchFamily="18" charset="0"/>
                <a:ea typeface="微软雅黑 Light" panose="020B0502040204020203" charset="-122"/>
              </a:rPr>
              <a:t>文件后再进行混合链接成可执行文件。</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“神威</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太湖之光”系统中提供有重新设计的编译器</a:t>
            </a:r>
            <a:r>
              <a:rPr lang="en-US" altLang="zh-CN" sz="2000" dirty="0">
                <a:latin typeface="Times New Roman" panose="02020603050405020304" pitchFamily="18" charset="0"/>
                <a:ea typeface="微软雅黑 Light" panose="020B0502040204020203" charset="-122"/>
              </a:rPr>
              <a:t>sw5cc</a:t>
            </a:r>
            <a:r>
              <a:rPr lang="zh-CN" altLang="en-US" sz="2000" dirty="0">
                <a:latin typeface="Times New Roman" panose="02020603050405020304" pitchFamily="18" charset="0"/>
                <a:ea typeface="微软雅黑 Light" panose="020B0502040204020203" charset="-122"/>
              </a:rPr>
              <a:t>，编译和作业提交命令如下。</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其中，</a:t>
            </a:r>
            <a:r>
              <a:rPr lang="en-US" altLang="zh-CN" sz="2000" dirty="0">
                <a:latin typeface="Times New Roman" panose="02020603050405020304" pitchFamily="18" charset="0"/>
                <a:ea typeface="微软雅黑 Light" panose="020B0502040204020203" charset="-122"/>
              </a:rPr>
              <a:t>-n</a:t>
            </a:r>
            <a:r>
              <a:rPr lang="zh-CN" altLang="en-US" sz="2000" dirty="0">
                <a:latin typeface="Times New Roman" panose="02020603050405020304" pitchFamily="18" charset="0"/>
                <a:ea typeface="微软雅黑 Light" panose="020B0502040204020203" charset="-122"/>
              </a:rPr>
              <a:t>指定所要使用的主核数量；</a:t>
            </a:r>
            <a:r>
              <a:rPr lang="en-US" altLang="zh-CN"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cgsp</a:t>
            </a:r>
            <a:r>
              <a:rPr lang="zh-CN" altLang="en-US" sz="2000" dirty="0">
                <a:latin typeface="Times New Roman" panose="02020603050405020304" pitchFamily="18" charset="0"/>
                <a:ea typeface="微软雅黑 Light" panose="020B0502040204020203" charset="-122"/>
              </a:rPr>
              <a:t>指定需要使用的从核数目，该参数必须≤</a:t>
            </a:r>
            <a:r>
              <a:rPr lang="en-US" altLang="zh-CN" sz="2000" dirty="0">
                <a:latin typeface="Times New Roman" panose="02020603050405020304" pitchFamily="18" charset="0"/>
                <a:ea typeface="微软雅黑 Light" panose="020B0502040204020203" charset="-122"/>
              </a:rPr>
              <a:t>64</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-q</a:t>
            </a:r>
            <a:r>
              <a:rPr lang="zh-CN" altLang="en-US" sz="2000" dirty="0">
                <a:latin typeface="Times New Roman" panose="02020603050405020304" pitchFamily="18" charset="0"/>
                <a:ea typeface="微软雅黑 Light" panose="020B0502040204020203" charset="-122"/>
              </a:rPr>
              <a:t>向指定的队列中提交作业；</a:t>
            </a:r>
            <a:r>
              <a:rPr lang="en-US" altLang="zh-CN" sz="2000" dirty="0">
                <a:latin typeface="Times New Roman" panose="02020603050405020304" pitchFamily="18" charset="0"/>
                <a:ea typeface="微软雅黑 Light" panose="020B0502040204020203" charset="-122"/>
              </a:rPr>
              <a:t>-o</a:t>
            </a:r>
            <a:r>
              <a:rPr lang="zh-CN" altLang="en-US" sz="2000" dirty="0">
                <a:latin typeface="Times New Roman" panose="02020603050405020304" pitchFamily="18" charset="0"/>
                <a:ea typeface="微软雅黑 Light" panose="020B0502040204020203" charset="-122"/>
              </a:rPr>
              <a:t>将作业的结果输出到指定文件。</a:t>
            </a:r>
          </a:p>
        </p:txBody>
      </p:sp>
    </p:spTree>
    <p:extLst>
      <p:ext uri="{BB962C8B-B14F-4D97-AF65-F5344CB8AC3E}">
        <p14:creationId xmlns:p14="http://schemas.microsoft.com/office/powerpoint/2010/main" val="38011899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7" name="文本框 6">
            <a:extLst>
              <a:ext uri="{FF2B5EF4-FFF2-40B4-BE49-F238E27FC236}">
                <a16:creationId xmlns:a16="http://schemas.microsoft.com/office/drawing/2014/main" id="{54C20F26-3437-24D4-5A97-7CAB394A74BD}"/>
              </a:ext>
            </a:extLst>
          </p:cNvPr>
          <p:cNvSpPr txBox="1"/>
          <p:nvPr/>
        </p:nvSpPr>
        <p:spPr>
          <a:xfrm>
            <a:off x="295197" y="727872"/>
            <a:ext cx="11452189" cy="5092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上述程序是利用从核实现了单核心阵列的并行，接下来将利用多个核心阵列一起完成计算任务，即利用</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开启多进程，再利用</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库调用多线程进行加速计算。</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多层次并行的矩阵乘算法相较于单层次并行的矩阵乘算法并没有复杂太多。依旧以按行分解的矩阵乘法为例，其主要思想为：</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所开启的每个进程基础上，利用</a:t>
            </a:r>
            <a:r>
              <a:rPr lang="en-US" altLang="zh-CN" sz="2000" dirty="0" err="1">
                <a:latin typeface="Times New Roman" panose="02020603050405020304" pitchFamily="18" charset="0"/>
                <a:ea typeface="微软雅黑 Light" panose="020B0502040204020203" charset="-122"/>
              </a:rPr>
              <a:t>Athread</a:t>
            </a:r>
            <a:r>
              <a:rPr lang="zh-CN" altLang="en-US" sz="2000" dirty="0">
                <a:latin typeface="Times New Roman" panose="02020603050405020304" pitchFamily="18" charset="0"/>
                <a:ea typeface="微软雅黑 Light" panose="020B0502040204020203" charset="-122"/>
              </a:rPr>
              <a:t>加速线程库对各进程获得的几行数据进行细粒度的划分从而开启多个从核线程，</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每个线程利用</a:t>
            </a:r>
            <a:r>
              <a:rPr lang="en-US" altLang="zh-CN" sz="2000" dirty="0">
                <a:latin typeface="Times New Roman" panose="02020603050405020304" pitchFamily="18" charset="0"/>
                <a:ea typeface="微软雅黑 Light" panose="020B0502040204020203" charset="-122"/>
              </a:rPr>
              <a:t>athread_get()</a:t>
            </a:r>
            <a:r>
              <a:rPr lang="zh-CN" altLang="en-US" sz="2000" dirty="0">
                <a:latin typeface="Times New Roman" panose="02020603050405020304" pitchFamily="18" charset="0"/>
                <a:ea typeface="微软雅黑 Light" panose="020B0502040204020203" charset="-122"/>
              </a:rPr>
              <a:t>函数从它所属的进程内获取矩阵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的某一行和整个矩阵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后，</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在从核上进行计算任务，每个从核线程得出矩阵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某一行的计算结果，</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最后利用</a:t>
            </a:r>
            <a:r>
              <a:rPr lang="en-US" altLang="zh-CN" sz="2000" dirty="0" err="1">
                <a:latin typeface="Times New Roman" panose="02020603050405020304" pitchFamily="18" charset="0"/>
                <a:ea typeface="微软雅黑 Light" panose="020B0502040204020203" charset="-122"/>
              </a:rPr>
              <a:t>athread_put</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函数将结果数据发送回其所属的主核进程。</a:t>
            </a:r>
          </a:p>
        </p:txBody>
      </p:sp>
    </p:spTree>
    <p:extLst>
      <p:ext uri="{BB962C8B-B14F-4D97-AF65-F5344CB8AC3E}">
        <p14:creationId xmlns:p14="http://schemas.microsoft.com/office/powerpoint/2010/main" val="38531752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7" name="文本框 6">
            <a:extLst>
              <a:ext uri="{FF2B5EF4-FFF2-40B4-BE49-F238E27FC236}">
                <a16:creationId xmlns:a16="http://schemas.microsoft.com/office/drawing/2014/main" id="{54C20F26-3437-24D4-5A97-7CAB394A74BD}"/>
              </a:ext>
            </a:extLst>
          </p:cNvPr>
          <p:cNvSpPr txBox="1"/>
          <p:nvPr/>
        </p:nvSpPr>
        <p:spPr>
          <a:xfrm>
            <a:off x="181465" y="768591"/>
            <a:ext cx="11452189"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具体的数据划分方法如图所示：</a:t>
            </a:r>
          </a:p>
        </p:txBody>
      </p:sp>
      <p:graphicFrame>
        <p:nvGraphicFramePr>
          <p:cNvPr id="3" name="对象 2">
            <a:extLst>
              <a:ext uri="{FF2B5EF4-FFF2-40B4-BE49-F238E27FC236}">
                <a16:creationId xmlns:a16="http://schemas.microsoft.com/office/drawing/2014/main" id="{FBB7B911-4822-61E5-4F05-02EC592ADFD4}"/>
              </a:ext>
            </a:extLst>
          </p:cNvPr>
          <p:cNvGraphicFramePr>
            <a:graphicFrameLocks/>
          </p:cNvGraphicFramePr>
          <p:nvPr>
            <p:extLst>
              <p:ext uri="{D42A27DB-BD31-4B8C-83A1-F6EECF244321}">
                <p14:modId xmlns:p14="http://schemas.microsoft.com/office/powerpoint/2010/main" val="3081174071"/>
              </p:ext>
            </p:extLst>
          </p:nvPr>
        </p:nvGraphicFramePr>
        <p:xfrm>
          <a:off x="2611822" y="1789476"/>
          <a:ext cx="6532178" cy="3982060"/>
        </p:xfrm>
        <a:graphic>
          <a:graphicData uri="http://schemas.openxmlformats.org/presentationml/2006/ole">
            <mc:AlternateContent xmlns:mc="http://schemas.openxmlformats.org/markup-compatibility/2006">
              <mc:Choice xmlns:v="urn:schemas-microsoft-com:vml" Requires="v">
                <p:oleObj name="Visio" r:id="rId3" imgW="3495631" imgH="2219206" progId="Visio.Drawing.15">
                  <p:embed/>
                </p:oleObj>
              </mc:Choice>
              <mc:Fallback>
                <p:oleObj name="Visio" r:id="rId3" imgW="3495631" imgH="2219206" progId="Visio.Drawing.15">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822" y="1789476"/>
                        <a:ext cx="6532178" cy="3982060"/>
                      </a:xfrm>
                      <a:prstGeom prst="rect">
                        <a:avLst/>
                      </a:prstGeom>
                      <a:noFill/>
                    </p:spPr>
                  </p:pic>
                </p:oleObj>
              </mc:Fallback>
            </mc:AlternateContent>
          </a:graphicData>
        </a:graphic>
      </p:graphicFrame>
    </p:spTree>
    <p:extLst>
      <p:ext uri="{BB962C8B-B14F-4D97-AF65-F5344CB8AC3E}">
        <p14:creationId xmlns:p14="http://schemas.microsoft.com/office/powerpoint/2010/main" val="54842057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5112772" y="829722"/>
            <a:ext cx="7050631" cy="5604956"/>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1#include&lt;</a:t>
            </a:r>
            <a:r>
              <a:rPr lang="en-US" altLang="zh-CN" sz="1400" dirty="0" err="1">
                <a:latin typeface="Times New Roman" panose="02020603050405020304" pitchFamily="18" charset="0"/>
              </a:rPr>
              <a:t>stdio.h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2#include&lt;</a:t>
            </a:r>
            <a:r>
              <a:rPr lang="en-US" altLang="zh-CN" sz="1400" dirty="0" err="1">
                <a:latin typeface="Times New Roman" panose="02020603050405020304" pitchFamily="18" charset="0"/>
              </a:rPr>
              <a:t>stdlib.h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3#include"mpi.h"</a:t>
            </a:r>
          </a:p>
          <a:p>
            <a:r>
              <a:rPr lang="en-US" altLang="zh-CN" sz="1400" dirty="0">
                <a:latin typeface="Times New Roman" panose="02020603050405020304" pitchFamily="18" charset="0"/>
              </a:rPr>
              <a:t>4#include"mympi.h"</a:t>
            </a:r>
          </a:p>
          <a:p>
            <a:r>
              <a:rPr lang="en-US" altLang="zh-CN" sz="1400" dirty="0">
                <a:latin typeface="Times New Roman" panose="02020603050405020304" pitchFamily="18" charset="0"/>
              </a:rPr>
              <a:t>5#include&lt;</a:t>
            </a:r>
            <a:r>
              <a:rPr lang="en-US" altLang="zh-CN" sz="1400" dirty="0" err="1">
                <a:latin typeface="Times New Roman" panose="02020603050405020304" pitchFamily="18" charset="0"/>
              </a:rPr>
              <a:t>athread.h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6#define I 100//</a:t>
            </a:r>
            <a:r>
              <a:rPr lang="zh-CN" altLang="en-US" sz="1400" dirty="0">
                <a:latin typeface="Times New Roman" panose="02020603050405020304" pitchFamily="18" charset="0"/>
              </a:rPr>
              <a:t>定义矩阵的维数，可自定义</a:t>
            </a:r>
          </a:p>
          <a:p>
            <a:r>
              <a:rPr lang="en-US" altLang="zh-CN" sz="1400" dirty="0">
                <a:latin typeface="Times New Roman" panose="02020603050405020304" pitchFamily="18" charset="0"/>
              </a:rPr>
              <a:t>7#define J 100</a:t>
            </a:r>
          </a:p>
          <a:p>
            <a:r>
              <a:rPr lang="en-US" altLang="zh-CN" sz="1400" dirty="0">
                <a:latin typeface="Times New Roman" panose="02020603050405020304" pitchFamily="18" charset="0"/>
              </a:rPr>
              <a:t>8float * A,* B,* C;//</a:t>
            </a:r>
            <a:r>
              <a:rPr lang="zh-CN" altLang="en-US" sz="1400" dirty="0">
                <a:latin typeface="Times New Roman" panose="02020603050405020304" pitchFamily="18" charset="0"/>
              </a:rPr>
              <a:t>声明矩阵</a:t>
            </a:r>
            <a:r>
              <a:rPr lang="en-US" altLang="zh-CN" sz="1400" dirty="0">
                <a:latin typeface="Times New Roman" panose="02020603050405020304" pitchFamily="18" charset="0"/>
              </a:rPr>
              <a:t>A</a:t>
            </a:r>
            <a:r>
              <a:rPr lang="zh-CN" altLang="en-US" sz="1400" dirty="0">
                <a:latin typeface="Times New Roman" panose="02020603050405020304" pitchFamily="18" charset="0"/>
              </a:rPr>
              <a:t>、</a:t>
            </a:r>
            <a:r>
              <a:rPr lang="en-US" altLang="zh-CN" sz="1400" dirty="0">
                <a:latin typeface="Times New Roman" panose="02020603050405020304" pitchFamily="18" charset="0"/>
              </a:rPr>
              <a:t>B</a:t>
            </a:r>
            <a:r>
              <a:rPr lang="zh-CN" altLang="en-US" sz="1400" dirty="0">
                <a:latin typeface="Times New Roman" panose="02020603050405020304" pitchFamily="18" charset="0"/>
              </a:rPr>
              <a:t>、</a:t>
            </a:r>
            <a:r>
              <a:rPr lang="en-US" altLang="zh-CN" sz="1400" dirty="0">
                <a:latin typeface="Times New Roman" panose="02020603050405020304" pitchFamily="18" charset="0"/>
              </a:rPr>
              <a:t>C</a:t>
            </a:r>
          </a:p>
          <a:p>
            <a:r>
              <a:rPr lang="en-US" altLang="zh-CN" sz="1400" dirty="0">
                <a:latin typeface="Times New Roman" panose="02020603050405020304" pitchFamily="18" charset="0"/>
              </a:rPr>
              <a:t>9float *</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r>
              <a:rPr lang="zh-CN" altLang="en-US" sz="1400" dirty="0">
                <a:latin typeface="Times New Roman" panose="02020603050405020304" pitchFamily="18" charset="0"/>
              </a:rPr>
              <a:t>声明</a:t>
            </a:r>
            <a:r>
              <a:rPr lang="en-US" altLang="zh-CN" sz="1400" dirty="0" err="1">
                <a:latin typeface="Times New Roman" panose="02020603050405020304" pitchFamily="18" charset="0"/>
              </a:rPr>
              <a:t>tempA</a:t>
            </a:r>
            <a:r>
              <a:rPr lang="zh-CN" altLang="en-US" sz="1400" dirty="0">
                <a:latin typeface="Times New Roman" panose="02020603050405020304" pitchFamily="18" charset="0"/>
              </a:rPr>
              <a:t>和</a:t>
            </a:r>
            <a:r>
              <a:rPr lang="en-US" altLang="zh-CN" sz="1400" dirty="0" err="1">
                <a:latin typeface="Times New Roman" panose="02020603050405020304" pitchFamily="18" charset="0"/>
              </a:rPr>
              <a:t>tempC</a:t>
            </a:r>
            <a:r>
              <a:rPr lang="zh-CN" altLang="en-US" sz="1400" dirty="0">
                <a:latin typeface="Times New Roman" panose="02020603050405020304" pitchFamily="18" charset="0"/>
              </a:rPr>
              <a:t>，存</a:t>
            </a:r>
            <a:r>
              <a:rPr lang="en-US" altLang="zh-CN" sz="1400" dirty="0">
                <a:latin typeface="Times New Roman" panose="02020603050405020304" pitchFamily="18" charset="0"/>
              </a:rPr>
              <a:t>A</a:t>
            </a:r>
            <a:r>
              <a:rPr lang="zh-CN" altLang="en-US" sz="1400" dirty="0">
                <a:latin typeface="Times New Roman" panose="02020603050405020304" pitchFamily="18" charset="0"/>
              </a:rPr>
              <a:t>分发的几行数据和</a:t>
            </a:r>
            <a:r>
              <a:rPr lang="en-US" altLang="zh-CN" sz="1400" dirty="0">
                <a:latin typeface="Times New Roman" panose="02020603050405020304" pitchFamily="18" charset="0"/>
              </a:rPr>
              <a:t>C</a:t>
            </a:r>
            <a:r>
              <a:rPr lang="zh-CN" altLang="en-US" sz="1400" dirty="0">
                <a:latin typeface="Times New Roman" panose="02020603050405020304" pitchFamily="18" charset="0"/>
              </a:rPr>
              <a:t>的几行结果</a:t>
            </a:r>
          </a:p>
          <a:p>
            <a:r>
              <a:rPr lang="en-US" altLang="zh-CN" sz="1400" dirty="0">
                <a:latin typeface="Times New Roman" panose="02020603050405020304" pitchFamily="18" charset="0"/>
              </a:rPr>
              <a:t>10extern SLAVE_FUN(</a:t>
            </a:r>
            <a:r>
              <a:rPr lang="en-US" altLang="zh-CN" sz="1400" dirty="0" err="1">
                <a:latin typeface="Times New Roman" panose="02020603050405020304" pitchFamily="18" charset="0"/>
              </a:rPr>
              <a:t>Mul_Matrix</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11int main(int </a:t>
            </a:r>
            <a:r>
              <a:rPr lang="en-US" altLang="zh-CN" sz="1400" dirty="0" err="1">
                <a:latin typeface="Times New Roman" panose="02020603050405020304" pitchFamily="18" charset="0"/>
              </a:rPr>
              <a:t>argc,char</a:t>
            </a:r>
            <a:r>
              <a:rPr lang="en-US" altLang="zh-CN" sz="1400" dirty="0">
                <a:latin typeface="Times New Roman" panose="02020603050405020304" pitchFamily="18" charset="0"/>
              </a:rPr>
              <a:t> **</a:t>
            </a:r>
            <a:r>
              <a:rPr lang="en-US" altLang="zh-CN" sz="1400" dirty="0" err="1">
                <a:latin typeface="Times New Roman" panose="02020603050405020304" pitchFamily="18" charset="0"/>
              </a:rPr>
              <a:t>argv</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12	int id;//</a:t>
            </a:r>
            <a:r>
              <a:rPr lang="zh-CN" altLang="en-US" sz="1400" dirty="0">
                <a:latin typeface="Times New Roman" panose="02020603050405020304" pitchFamily="18" charset="0"/>
              </a:rPr>
              <a:t>进程号	</a:t>
            </a:r>
          </a:p>
          <a:p>
            <a:r>
              <a:rPr lang="en-US" altLang="zh-CN" sz="1400" dirty="0">
                <a:latin typeface="Times New Roman" panose="02020603050405020304" pitchFamily="18" charset="0"/>
              </a:rPr>
              <a:t>13	int p;//</a:t>
            </a:r>
            <a:r>
              <a:rPr lang="zh-CN" altLang="en-US" sz="1400" dirty="0">
                <a:latin typeface="Times New Roman" panose="02020603050405020304" pitchFamily="18" charset="0"/>
              </a:rPr>
              <a:t>进程数</a:t>
            </a:r>
          </a:p>
          <a:p>
            <a:r>
              <a:rPr lang="en-US" altLang="zh-CN" sz="1400" dirty="0">
                <a:latin typeface="Times New Roman" panose="02020603050405020304" pitchFamily="18" charset="0"/>
              </a:rPr>
              <a:t>14	int count;//</a:t>
            </a:r>
            <a:r>
              <a:rPr lang="zh-CN" altLang="en-US" sz="1400" dirty="0">
                <a:latin typeface="Times New Roman" panose="02020603050405020304" pitchFamily="18" charset="0"/>
              </a:rPr>
              <a:t>每个进程要处理的矩阵</a:t>
            </a:r>
            <a:r>
              <a:rPr lang="en-US" altLang="zh-CN" sz="1400" dirty="0">
                <a:latin typeface="Times New Roman" panose="02020603050405020304" pitchFamily="18" charset="0"/>
              </a:rPr>
              <a:t>A</a:t>
            </a:r>
            <a:r>
              <a:rPr lang="zh-CN" altLang="en-US" sz="1400" dirty="0">
                <a:latin typeface="Times New Roman" panose="02020603050405020304" pitchFamily="18" charset="0"/>
              </a:rPr>
              <a:t>的行数</a:t>
            </a:r>
          </a:p>
          <a:p>
            <a:r>
              <a:rPr lang="en-US" altLang="zh-CN" sz="1400" dirty="0">
                <a:latin typeface="Times New Roman" panose="02020603050405020304" pitchFamily="18" charset="0"/>
              </a:rPr>
              <a:t>15	</a:t>
            </a:r>
            <a:r>
              <a:rPr lang="en-US" altLang="zh-CN" sz="1400" dirty="0" err="1">
                <a:latin typeface="Times New Roman" panose="02020603050405020304" pitchFamily="18" charset="0"/>
              </a:rPr>
              <a:t>MPI_Init</a:t>
            </a:r>
            <a:r>
              <a:rPr lang="en-US" altLang="zh-CN" sz="1400" dirty="0">
                <a:latin typeface="Times New Roman" panose="02020603050405020304" pitchFamily="18" charset="0"/>
              </a:rPr>
              <a:t>(&amp;</a:t>
            </a:r>
            <a:r>
              <a:rPr lang="en-US" altLang="zh-CN" sz="1400" dirty="0" err="1">
                <a:latin typeface="Times New Roman" panose="02020603050405020304" pitchFamily="18" charset="0"/>
              </a:rPr>
              <a:t>argc</a:t>
            </a:r>
            <a:r>
              <a:rPr lang="en-US" altLang="zh-CN" sz="1400" dirty="0">
                <a:latin typeface="Times New Roman" panose="02020603050405020304" pitchFamily="18" charset="0"/>
              </a:rPr>
              <a:t>,&amp;</a:t>
            </a:r>
            <a:r>
              <a:rPr lang="en-US" altLang="zh-CN" sz="1400" dirty="0" err="1">
                <a:latin typeface="Times New Roman" panose="02020603050405020304" pitchFamily="18" charset="0"/>
              </a:rPr>
              <a:t>argv</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16	</a:t>
            </a:r>
            <a:r>
              <a:rPr lang="en-US" altLang="zh-CN" sz="1400" dirty="0" err="1">
                <a:latin typeface="Times New Roman" panose="02020603050405020304" pitchFamily="18" charset="0"/>
              </a:rPr>
              <a:t>MPI_Comm_size</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MPI_COMM_WORLD,&amp;p</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17	</a:t>
            </a:r>
            <a:r>
              <a:rPr lang="en-US" altLang="zh-CN" sz="1400" dirty="0" err="1">
                <a:latin typeface="Times New Roman" panose="02020603050405020304" pitchFamily="18" charset="0"/>
              </a:rPr>
              <a:t>MPI_Comm_rank</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MPI_COMM_WORLD,&amp;id</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18	B=(int *)malloc(I*J*</a:t>
            </a:r>
            <a:r>
              <a:rPr lang="en-US" altLang="zh-CN" sz="1400" dirty="0" err="1">
                <a:latin typeface="Times New Roman" panose="02020603050405020304" pitchFamily="18" charset="0"/>
              </a:rPr>
              <a:t>sizeof</a:t>
            </a:r>
            <a:r>
              <a:rPr lang="en-US" altLang="zh-CN" sz="1400" dirty="0">
                <a:latin typeface="Times New Roman" panose="02020603050405020304" pitchFamily="18" charset="0"/>
              </a:rPr>
              <a:t>(float));</a:t>
            </a:r>
          </a:p>
          <a:p>
            <a:r>
              <a:rPr lang="en-US" altLang="zh-CN" sz="1400" dirty="0">
                <a:latin typeface="Times New Roman" panose="02020603050405020304" pitchFamily="18" charset="0"/>
              </a:rPr>
              <a:t>19	//</a:t>
            </a:r>
            <a:r>
              <a:rPr lang="zh-CN" altLang="en-US" sz="1400" dirty="0">
                <a:latin typeface="Times New Roman" panose="02020603050405020304" pitchFamily="18" charset="0"/>
              </a:rPr>
              <a:t>进程</a:t>
            </a:r>
            <a:r>
              <a:rPr lang="en-US" altLang="zh-CN" sz="1400" dirty="0">
                <a:latin typeface="Times New Roman" panose="02020603050405020304" pitchFamily="18" charset="0"/>
              </a:rPr>
              <a:t>0</a:t>
            </a:r>
            <a:r>
              <a:rPr lang="zh-CN" altLang="en-US" sz="1400" dirty="0">
                <a:latin typeface="Times New Roman" panose="02020603050405020304" pitchFamily="18" charset="0"/>
              </a:rPr>
              <a:t>负责对各矩阵进行初始化</a:t>
            </a:r>
          </a:p>
          <a:p>
            <a:r>
              <a:rPr lang="en-US" altLang="zh-CN" sz="1400" dirty="0">
                <a:latin typeface="Times New Roman" panose="02020603050405020304" pitchFamily="18" charset="0"/>
              </a:rPr>
              <a:t>20	if(id==0){</a:t>
            </a:r>
          </a:p>
          <a:p>
            <a:r>
              <a:rPr lang="en-US" altLang="zh-CN" sz="1400" dirty="0">
                <a:latin typeface="Times New Roman" panose="02020603050405020304" pitchFamily="18" charset="0"/>
              </a:rPr>
              <a:t>21		A=(float *)malloc(I*J*</a:t>
            </a:r>
            <a:r>
              <a:rPr lang="en-US" altLang="zh-CN" sz="1400" dirty="0" err="1">
                <a:latin typeface="Times New Roman" panose="02020603050405020304" pitchFamily="18" charset="0"/>
              </a:rPr>
              <a:t>sizeof</a:t>
            </a:r>
            <a:r>
              <a:rPr lang="en-US" altLang="zh-CN" sz="1400" dirty="0">
                <a:latin typeface="Times New Roman" panose="02020603050405020304" pitchFamily="18" charset="0"/>
              </a:rPr>
              <a:t>(float));</a:t>
            </a:r>
          </a:p>
          <a:p>
            <a:r>
              <a:rPr lang="en-US" altLang="zh-CN" sz="1400" dirty="0">
                <a:latin typeface="Times New Roman" panose="02020603050405020304" pitchFamily="18" charset="0"/>
              </a:rPr>
              <a:t>22		C=(float *)malloc(I*J*</a:t>
            </a:r>
            <a:r>
              <a:rPr lang="en-US" altLang="zh-CN" sz="1400" dirty="0" err="1">
                <a:latin typeface="Times New Roman" panose="02020603050405020304" pitchFamily="18" charset="0"/>
              </a:rPr>
              <a:t>sizeof</a:t>
            </a:r>
            <a:r>
              <a:rPr lang="en-US" altLang="zh-CN" sz="1400" dirty="0">
                <a:latin typeface="Times New Roman" panose="02020603050405020304" pitchFamily="18" charset="0"/>
              </a:rPr>
              <a:t>(float));</a:t>
            </a:r>
          </a:p>
          <a:p>
            <a:r>
              <a:rPr lang="en-US" altLang="zh-CN" sz="1400" dirty="0">
                <a:latin typeface="Times New Roman" panose="02020603050405020304" pitchFamily="18" charset="0"/>
              </a:rPr>
              <a:t>23		</a:t>
            </a:r>
            <a:r>
              <a:rPr lang="en-US" altLang="zh-CN" sz="1400" dirty="0" err="1">
                <a:latin typeface="Times New Roman" panose="02020603050405020304" pitchFamily="18" charset="0"/>
              </a:rPr>
              <a:t>Init_Matrix</a:t>
            </a:r>
            <a:r>
              <a:rPr lang="en-US" altLang="zh-CN" sz="1400" dirty="0">
                <a:latin typeface="Times New Roman" panose="02020603050405020304" pitchFamily="18" charset="0"/>
              </a:rPr>
              <a:t>(A,I*J,10);</a:t>
            </a:r>
          </a:p>
          <a:p>
            <a:r>
              <a:rPr lang="en-US" altLang="zh-CN" sz="1400" dirty="0">
                <a:latin typeface="Times New Roman" panose="02020603050405020304" pitchFamily="18" charset="0"/>
              </a:rPr>
              <a:t>24		</a:t>
            </a:r>
            <a:r>
              <a:rPr lang="en-US" altLang="zh-CN" sz="1400" dirty="0" err="1">
                <a:latin typeface="Times New Roman" panose="02020603050405020304" pitchFamily="18" charset="0"/>
              </a:rPr>
              <a:t>Init_Matrix</a:t>
            </a:r>
            <a:r>
              <a:rPr lang="en-US" altLang="zh-CN" sz="1400" dirty="0">
                <a:latin typeface="Times New Roman" panose="02020603050405020304" pitchFamily="18" charset="0"/>
              </a:rPr>
              <a:t>(B,I*J,10);</a:t>
            </a:r>
          </a:p>
          <a:p>
            <a:r>
              <a:rPr lang="en-US" altLang="zh-CN" sz="1400" dirty="0">
                <a:latin typeface="Times New Roman" panose="02020603050405020304" pitchFamily="18" charset="0"/>
              </a:rPr>
              <a:t>25		</a:t>
            </a:r>
            <a:r>
              <a:rPr lang="en-US" altLang="zh-CN" sz="1400" dirty="0" err="1">
                <a:latin typeface="Times New Roman" panose="02020603050405020304" pitchFamily="18" charset="0"/>
              </a:rPr>
              <a:t>Init_Matrix</a:t>
            </a:r>
            <a:r>
              <a:rPr lang="en-US" altLang="zh-CN" sz="1400" dirty="0">
                <a:latin typeface="Times New Roman" panose="02020603050405020304" pitchFamily="18" charset="0"/>
              </a:rPr>
              <a:t>(C,I*J,1);</a:t>
            </a:r>
          </a:p>
          <a:p>
            <a:r>
              <a:rPr lang="en-US" altLang="zh-CN" sz="1400" dirty="0">
                <a:latin typeface="Times New Roman" panose="02020603050405020304" pitchFamily="18" charset="0"/>
              </a:rPr>
              <a:t>26	}</a:t>
            </a:r>
          </a:p>
        </p:txBody>
      </p:sp>
      <p:sp>
        <p:nvSpPr>
          <p:cNvPr id="2" name="文本框 1">
            <a:extLst>
              <a:ext uri="{FF2B5EF4-FFF2-40B4-BE49-F238E27FC236}">
                <a16:creationId xmlns:a16="http://schemas.microsoft.com/office/drawing/2014/main" id="{88BEE6E2-11BC-3440-3625-82FC484CCF38}"/>
              </a:ext>
            </a:extLst>
          </p:cNvPr>
          <p:cNvSpPr txBox="1"/>
          <p:nvPr/>
        </p:nvSpPr>
        <p:spPr>
          <a:xfrm>
            <a:off x="849630" y="2880647"/>
            <a:ext cx="4076331"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MPI+Athread</a:t>
            </a:r>
            <a:r>
              <a:rPr lang="zh-CN" altLang="en-US" sz="2000" dirty="0">
                <a:latin typeface="Times New Roman" panose="02020603050405020304" pitchFamily="18" charset="0"/>
                <a:ea typeface="微软雅黑 Light" panose="020B0502040204020203" charset="-122"/>
              </a:rPr>
              <a:t>版本主核程序</a:t>
            </a:r>
          </a:p>
        </p:txBody>
      </p:sp>
    </p:spTree>
    <p:extLst>
      <p:ext uri="{BB962C8B-B14F-4D97-AF65-F5344CB8AC3E}">
        <p14:creationId xmlns:p14="http://schemas.microsoft.com/office/powerpoint/2010/main" val="12386089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4924214" y="1525817"/>
            <a:ext cx="7115818" cy="4360846"/>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27	</a:t>
            </a:r>
            <a:r>
              <a:rPr lang="en-US" altLang="zh-CN" sz="1400" dirty="0" err="1">
                <a:latin typeface="Times New Roman" panose="02020603050405020304" pitchFamily="18" charset="0"/>
              </a:rPr>
              <a:t>MPI_Bcast</a:t>
            </a:r>
            <a:r>
              <a:rPr lang="en-US" altLang="zh-CN" sz="1400" dirty="0">
                <a:latin typeface="Times New Roman" panose="02020603050405020304" pitchFamily="18" charset="0"/>
              </a:rPr>
              <a:t>(B,I*J,MPI_FLOAT,0,MPI_COMM_WORLD);//</a:t>
            </a:r>
            <a:r>
              <a:rPr lang="zh-CN" altLang="en-US" sz="1400" dirty="0">
                <a:latin typeface="Times New Roman" panose="02020603050405020304" pitchFamily="18" charset="0"/>
              </a:rPr>
              <a:t>进程</a:t>
            </a:r>
            <a:r>
              <a:rPr lang="en-US" altLang="zh-CN" sz="1400" dirty="0">
                <a:latin typeface="Times New Roman" panose="02020603050405020304" pitchFamily="18" charset="0"/>
              </a:rPr>
              <a:t>0</a:t>
            </a:r>
            <a:r>
              <a:rPr lang="zh-CN" altLang="en-US" sz="1400" dirty="0">
                <a:latin typeface="Times New Roman" panose="02020603050405020304" pitchFamily="18" charset="0"/>
              </a:rPr>
              <a:t>广播</a:t>
            </a:r>
            <a:r>
              <a:rPr lang="en-US" altLang="zh-CN" sz="1400" dirty="0">
                <a:latin typeface="Times New Roman" panose="02020603050405020304" pitchFamily="18" charset="0"/>
              </a:rPr>
              <a:t>B</a:t>
            </a:r>
            <a:r>
              <a:rPr lang="zh-CN" altLang="en-US" sz="1400" dirty="0">
                <a:latin typeface="Times New Roman" panose="02020603050405020304" pitchFamily="18" charset="0"/>
              </a:rPr>
              <a:t>至各进程</a:t>
            </a:r>
          </a:p>
          <a:p>
            <a:r>
              <a:rPr lang="en-US" altLang="zh-CN" sz="1400" dirty="0">
                <a:latin typeface="Times New Roman" panose="02020603050405020304" pitchFamily="18" charset="0"/>
              </a:rPr>
              <a:t>28	count=I/p;//</a:t>
            </a:r>
            <a:r>
              <a:rPr lang="zh-CN" altLang="en-US" sz="1400" dirty="0">
                <a:latin typeface="Times New Roman" panose="02020603050405020304" pitchFamily="18" charset="0"/>
              </a:rPr>
              <a:t>每个进程所分得的行数</a:t>
            </a:r>
          </a:p>
          <a:p>
            <a:r>
              <a:rPr lang="en-US" altLang="zh-CN" sz="1400" dirty="0">
                <a:latin typeface="Times New Roman" panose="02020603050405020304" pitchFamily="18" charset="0"/>
              </a:rPr>
              <a:t>29	</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=(float *)malloc(count*J*</a:t>
            </a:r>
            <a:r>
              <a:rPr lang="en-US" altLang="zh-CN" sz="1400" dirty="0" err="1">
                <a:latin typeface="Times New Roman" panose="02020603050405020304" pitchFamily="18" charset="0"/>
              </a:rPr>
              <a:t>sizeof</a:t>
            </a:r>
            <a:r>
              <a:rPr lang="en-US" altLang="zh-CN" sz="1400" dirty="0">
                <a:latin typeface="Times New Roman" panose="02020603050405020304" pitchFamily="18" charset="0"/>
              </a:rPr>
              <a:t>(float));</a:t>
            </a:r>
          </a:p>
          <a:p>
            <a:r>
              <a:rPr lang="en-US" altLang="zh-CN" sz="1400" dirty="0">
                <a:latin typeface="Times New Roman" panose="02020603050405020304" pitchFamily="18" charset="0"/>
              </a:rPr>
              <a:t>30	</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=(float *)malloc(count*J*</a:t>
            </a:r>
            <a:r>
              <a:rPr lang="en-US" altLang="zh-CN" sz="1400" dirty="0" err="1">
                <a:latin typeface="Times New Roman" panose="02020603050405020304" pitchFamily="18" charset="0"/>
              </a:rPr>
              <a:t>sizeof</a:t>
            </a:r>
            <a:r>
              <a:rPr lang="en-US" altLang="zh-CN" sz="1400" dirty="0">
                <a:latin typeface="Times New Roman" panose="02020603050405020304" pitchFamily="18" charset="0"/>
              </a:rPr>
              <a:t>(float));</a:t>
            </a:r>
          </a:p>
          <a:p>
            <a:r>
              <a:rPr lang="en-US" altLang="zh-CN" sz="1400" dirty="0">
                <a:latin typeface="Times New Roman" panose="02020603050405020304" pitchFamily="18" charset="0"/>
              </a:rPr>
              <a:t>31	</a:t>
            </a:r>
            <a:r>
              <a:rPr lang="en-US" altLang="zh-CN" sz="1400" dirty="0" err="1">
                <a:latin typeface="Times New Roman" panose="02020603050405020304" pitchFamily="18" charset="0"/>
              </a:rPr>
              <a:t>MPI_Scatter</a:t>
            </a:r>
            <a:r>
              <a:rPr lang="en-US" altLang="zh-CN" sz="1400" dirty="0">
                <a:latin typeface="Times New Roman" panose="02020603050405020304" pitchFamily="18" charset="0"/>
              </a:rPr>
              <a:t>(</a:t>
            </a:r>
            <a:r>
              <a:rPr lang="en-US" altLang="zh-CN" sz="1400" dirty="0" err="1">
                <a:latin typeface="Times New Roman" panose="02020603050405020304" pitchFamily="18" charset="0"/>
              </a:rPr>
              <a:t>A,count</a:t>
            </a:r>
            <a:r>
              <a:rPr lang="en-US" altLang="zh-CN" sz="1400" dirty="0">
                <a:latin typeface="Times New Roman" panose="02020603050405020304" pitchFamily="18" charset="0"/>
              </a:rPr>
              <a:t>*</a:t>
            </a:r>
            <a:r>
              <a:rPr lang="en-US" altLang="zh-CN" sz="1400" dirty="0" err="1">
                <a:latin typeface="Times New Roman" panose="02020603050405020304" pitchFamily="18" charset="0"/>
              </a:rPr>
              <a:t>J,MPI_FLOAT,tempA,count</a:t>
            </a:r>
            <a:r>
              <a:rPr lang="en-US" altLang="zh-CN" sz="1400" dirty="0">
                <a:latin typeface="Times New Roman" panose="02020603050405020304" pitchFamily="18" charset="0"/>
              </a:rPr>
              <a:t>*J,MPI_FLOAT,0,MPI_COMM_WORLD);</a:t>
            </a:r>
          </a:p>
          <a:p>
            <a:r>
              <a:rPr lang="en-US" altLang="zh-CN" sz="1400" dirty="0">
                <a:latin typeface="Times New Roman" panose="02020603050405020304" pitchFamily="18" charset="0"/>
              </a:rPr>
              <a:t>32	</a:t>
            </a:r>
            <a:r>
              <a:rPr lang="en-US" altLang="zh-CN" sz="1400" dirty="0" err="1">
                <a:latin typeface="Times New Roman" panose="02020603050405020304" pitchFamily="18" charset="0"/>
              </a:rPr>
              <a:t>athread_init</a:t>
            </a:r>
            <a:r>
              <a:rPr lang="en-US" altLang="zh-CN" sz="1400" dirty="0">
                <a:latin typeface="Times New Roman" panose="02020603050405020304" pitchFamily="18" charset="0"/>
              </a:rPr>
              <a:t>();//</a:t>
            </a:r>
            <a:r>
              <a:rPr lang="zh-CN" altLang="en-US" sz="1400" dirty="0">
                <a:latin typeface="Times New Roman" panose="02020603050405020304" pitchFamily="18" charset="0"/>
              </a:rPr>
              <a:t>开始利用从核组对某进程分得的部分矩阵进行计算</a:t>
            </a:r>
          </a:p>
          <a:p>
            <a:r>
              <a:rPr lang="en-US" altLang="zh-CN" sz="1400" dirty="0">
                <a:latin typeface="Times New Roman" panose="02020603050405020304" pitchFamily="18" charset="0"/>
              </a:rPr>
              <a:t>33	</a:t>
            </a:r>
            <a:r>
              <a:rPr lang="en-US" altLang="zh-CN" sz="1400" dirty="0" err="1">
                <a:latin typeface="Times New Roman" panose="02020603050405020304" pitchFamily="18" charset="0"/>
              </a:rPr>
              <a:t>athread_spawn</a:t>
            </a:r>
            <a:r>
              <a:rPr lang="en-US" altLang="zh-CN" sz="1400" dirty="0">
                <a:latin typeface="Times New Roman" panose="02020603050405020304" pitchFamily="18" charset="0"/>
              </a:rPr>
              <a:t>(Mul_Matrix,0);</a:t>
            </a:r>
          </a:p>
          <a:p>
            <a:r>
              <a:rPr lang="en-US" altLang="zh-CN" sz="1400" dirty="0">
                <a:latin typeface="Times New Roman" panose="02020603050405020304" pitchFamily="18" charset="0"/>
              </a:rPr>
              <a:t>34	</a:t>
            </a:r>
            <a:r>
              <a:rPr lang="en-US" altLang="zh-CN" sz="1400" dirty="0" err="1">
                <a:latin typeface="Times New Roman" panose="02020603050405020304" pitchFamily="18" charset="0"/>
              </a:rPr>
              <a:t>athread_join</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35	</a:t>
            </a:r>
            <a:r>
              <a:rPr lang="en-US" altLang="zh-CN" sz="1400" dirty="0" err="1">
                <a:latin typeface="Times New Roman" panose="02020603050405020304" pitchFamily="18" charset="0"/>
              </a:rPr>
              <a:t>athread_halt</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36	//</a:t>
            </a:r>
            <a:r>
              <a:rPr lang="zh-CN" altLang="en-US" sz="1400" dirty="0">
                <a:latin typeface="Times New Roman" panose="02020603050405020304" pitchFamily="18" charset="0"/>
              </a:rPr>
              <a:t>收集各进程的结果至进程</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37	</a:t>
            </a:r>
            <a:r>
              <a:rPr lang="en-US" altLang="zh-CN" sz="1400" dirty="0" err="1">
                <a:latin typeface="Times New Roman" panose="02020603050405020304" pitchFamily="18" charset="0"/>
              </a:rPr>
              <a:t>MPI_Gather</a:t>
            </a:r>
            <a:r>
              <a:rPr lang="en-US" altLang="zh-CN" sz="1400" dirty="0">
                <a:latin typeface="Times New Roman" panose="02020603050405020304" pitchFamily="18" charset="0"/>
              </a:rPr>
              <a:t>(</a:t>
            </a:r>
            <a:r>
              <a:rPr lang="en-US" altLang="zh-CN" sz="1400" dirty="0" err="1">
                <a:latin typeface="Times New Roman" panose="02020603050405020304" pitchFamily="18" charset="0"/>
              </a:rPr>
              <a:t>tempC,count</a:t>
            </a:r>
            <a:r>
              <a:rPr lang="en-US" altLang="zh-CN" sz="1400" dirty="0">
                <a:latin typeface="Times New Roman" panose="02020603050405020304" pitchFamily="18" charset="0"/>
              </a:rPr>
              <a:t>*</a:t>
            </a:r>
            <a:r>
              <a:rPr lang="en-US" altLang="zh-CN" sz="1400" dirty="0" err="1">
                <a:latin typeface="Times New Roman" panose="02020603050405020304" pitchFamily="18" charset="0"/>
              </a:rPr>
              <a:t>J,MPI_FLOAT,C,count</a:t>
            </a:r>
            <a:r>
              <a:rPr lang="en-US" altLang="zh-CN" sz="1400" dirty="0">
                <a:latin typeface="Times New Roman" panose="02020603050405020304" pitchFamily="18" charset="0"/>
              </a:rPr>
              <a:t>*J,MPI_FLOAT,0,MPI_COMM_WORLD);</a:t>
            </a:r>
          </a:p>
          <a:p>
            <a:r>
              <a:rPr lang="en-US" altLang="zh-CN" sz="1400" dirty="0">
                <a:latin typeface="Times New Roman" panose="02020603050405020304" pitchFamily="18" charset="0"/>
              </a:rPr>
              <a:t>38	free(B);</a:t>
            </a:r>
          </a:p>
          <a:p>
            <a:r>
              <a:rPr lang="en-US" altLang="zh-CN" sz="1400" dirty="0">
                <a:latin typeface="Times New Roman" panose="02020603050405020304" pitchFamily="18" charset="0"/>
              </a:rPr>
              <a:t>39	free(</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40	free(</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41	return 0;</a:t>
            </a:r>
          </a:p>
          <a:p>
            <a:r>
              <a:rPr lang="en-US" altLang="zh-CN" sz="1400" dirty="0">
                <a:latin typeface="Times New Roman" panose="02020603050405020304" pitchFamily="18" charset="0"/>
              </a:rPr>
              <a:t>42}</a:t>
            </a:r>
          </a:p>
        </p:txBody>
      </p:sp>
      <p:sp>
        <p:nvSpPr>
          <p:cNvPr id="3" name="文本框 2">
            <a:extLst>
              <a:ext uri="{FF2B5EF4-FFF2-40B4-BE49-F238E27FC236}">
                <a16:creationId xmlns:a16="http://schemas.microsoft.com/office/drawing/2014/main" id="{9989D3A6-649A-6555-0C0D-45DF365BD959}"/>
              </a:ext>
            </a:extLst>
          </p:cNvPr>
          <p:cNvSpPr txBox="1"/>
          <p:nvPr/>
        </p:nvSpPr>
        <p:spPr>
          <a:xfrm>
            <a:off x="352498" y="1654735"/>
            <a:ext cx="4379976" cy="3954929"/>
          </a:xfrm>
          <a:prstGeom prst="rect">
            <a:avLst/>
          </a:prstGeom>
          <a:noFill/>
          <a:ln>
            <a:solidFill>
              <a:schemeClr val="tx1"/>
            </a:solidFill>
          </a:ln>
        </p:spPr>
        <p:txBody>
          <a:bodyPr wrap="square" numCol="1" rtlCol="0" anchor="ctr">
            <a:spAutoFit/>
          </a:bodyPr>
          <a:lstStyle/>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在代码中，</a:t>
            </a:r>
            <a:r>
              <a:rPr lang="en-US" altLang="zh-CN" dirty="0">
                <a:latin typeface="Times New Roman" panose="02020603050405020304" pitchFamily="18" charset="0"/>
                <a:ea typeface="微软雅黑 Light" panose="020B0502040204020203" charset="-122"/>
              </a:rPr>
              <a:t>0</a:t>
            </a:r>
            <a:r>
              <a:rPr lang="zh-CN" altLang="en-US" dirty="0">
                <a:latin typeface="Times New Roman" panose="02020603050405020304" pitchFamily="18" charset="0"/>
                <a:ea typeface="微软雅黑 Light" panose="020B0502040204020203" charset="-122"/>
              </a:rPr>
              <a:t>号进程利用第</a:t>
            </a:r>
            <a:r>
              <a:rPr lang="en-US" altLang="zh-CN" dirty="0">
                <a:latin typeface="Times New Roman" panose="02020603050405020304" pitchFamily="18" charset="0"/>
                <a:ea typeface="微软雅黑 Light" panose="020B0502040204020203" charset="-122"/>
              </a:rPr>
              <a:t>31</a:t>
            </a:r>
            <a:r>
              <a:rPr lang="zh-CN" altLang="en-US" dirty="0">
                <a:latin typeface="Times New Roman" panose="02020603050405020304" pitchFamily="18" charset="0"/>
                <a:ea typeface="微软雅黑 Light" panose="020B0502040204020203" charset="-122"/>
              </a:rPr>
              <a:t>行的</a:t>
            </a:r>
            <a:r>
              <a:rPr lang="en-US" altLang="zh-CN" dirty="0" err="1">
                <a:latin typeface="Times New Roman" panose="02020603050405020304" pitchFamily="18" charset="0"/>
                <a:ea typeface="微软雅黑 Light" panose="020B0502040204020203" charset="-122"/>
              </a:rPr>
              <a:t>MPI_Scatter</a:t>
            </a:r>
            <a:r>
              <a:rPr lang="en-US" altLang="zh-CN" dirty="0">
                <a:latin typeface="Times New Roman" panose="02020603050405020304" pitchFamily="18" charset="0"/>
                <a:ea typeface="微软雅黑 Light" panose="020B0502040204020203" charset="-122"/>
              </a:rPr>
              <a:t>()</a:t>
            </a:r>
            <a:r>
              <a:rPr lang="zh-CN" altLang="en-US" dirty="0">
                <a:latin typeface="Times New Roman" panose="02020603050405020304" pitchFamily="18" charset="0"/>
                <a:ea typeface="微软雅黑 Light" panose="020B0502040204020203" charset="-122"/>
              </a:rPr>
              <a:t>函数使各进程获得矩阵</a:t>
            </a:r>
            <a:r>
              <a:rPr lang="en-US" altLang="zh-CN" dirty="0">
                <a:latin typeface="Times New Roman" panose="02020603050405020304" pitchFamily="18" charset="0"/>
                <a:ea typeface="微软雅黑 Light" panose="020B0502040204020203" charset="-122"/>
              </a:rPr>
              <a:t>A</a:t>
            </a:r>
            <a:r>
              <a:rPr lang="zh-CN" altLang="en-US" dirty="0">
                <a:latin typeface="Times New Roman" panose="02020603050405020304" pitchFamily="18" charset="0"/>
                <a:ea typeface="微软雅黑 Light" panose="020B0502040204020203" charset="-122"/>
              </a:rPr>
              <a:t>的某几行数据，</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之后通过第</a:t>
            </a:r>
            <a:r>
              <a:rPr lang="en-US" altLang="zh-CN" dirty="0">
                <a:latin typeface="Times New Roman" panose="02020603050405020304" pitchFamily="18" charset="0"/>
                <a:ea typeface="微软雅黑 Light" panose="020B0502040204020203" charset="-122"/>
              </a:rPr>
              <a:t>32</a:t>
            </a:r>
            <a:r>
              <a:rPr lang="zh-CN" altLang="en-US" dirty="0">
                <a:latin typeface="Times New Roman" panose="02020603050405020304" pitchFamily="18" charset="0"/>
                <a:ea typeface="微软雅黑 Light" panose="020B0502040204020203" charset="-122"/>
              </a:rPr>
              <a:t>到</a:t>
            </a:r>
            <a:r>
              <a:rPr lang="en-US" altLang="zh-CN" dirty="0">
                <a:latin typeface="Times New Roman" panose="02020603050405020304" pitchFamily="18" charset="0"/>
                <a:ea typeface="微软雅黑 Light" panose="020B0502040204020203" charset="-122"/>
              </a:rPr>
              <a:t>36</a:t>
            </a:r>
            <a:r>
              <a:rPr lang="zh-CN" altLang="en-US" dirty="0">
                <a:latin typeface="Times New Roman" panose="02020603050405020304" pitchFamily="18" charset="0"/>
                <a:ea typeface="微软雅黑 Light" panose="020B0502040204020203" charset="-122"/>
              </a:rPr>
              <a:t>行中的</a:t>
            </a:r>
            <a:r>
              <a:rPr lang="en-US" altLang="zh-CN" dirty="0" err="1">
                <a:latin typeface="Times New Roman" panose="02020603050405020304" pitchFamily="18" charset="0"/>
                <a:ea typeface="微软雅黑 Light" panose="020B0502040204020203" charset="-122"/>
              </a:rPr>
              <a:t>Athread</a:t>
            </a:r>
            <a:r>
              <a:rPr lang="zh-CN" altLang="en-US" dirty="0">
                <a:latin typeface="Times New Roman" panose="02020603050405020304" pitchFamily="18" charset="0"/>
                <a:ea typeface="微软雅黑 Light" panose="020B0502040204020203" charset="-122"/>
              </a:rPr>
              <a:t>线程库函数开启从核线程，负责对本进程所获得的数据进行计算。</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当从核计算任务</a:t>
            </a:r>
            <a:r>
              <a:rPr lang="en-US" altLang="zh-CN" dirty="0" err="1">
                <a:latin typeface="Times New Roman" panose="02020603050405020304" pitchFamily="18" charset="0"/>
                <a:ea typeface="微软雅黑 Light" panose="020B0502040204020203" charset="-122"/>
              </a:rPr>
              <a:t>Mul_Matrix</a:t>
            </a:r>
            <a:r>
              <a:rPr lang="zh-CN" altLang="en-US" dirty="0">
                <a:latin typeface="Times New Roman" panose="02020603050405020304" pitchFamily="18" charset="0"/>
                <a:ea typeface="微软雅黑 Light" panose="020B0502040204020203" charset="-122"/>
              </a:rPr>
              <a:t>完成后，</a:t>
            </a:r>
            <a:r>
              <a:rPr lang="en-US" altLang="zh-CN" dirty="0">
                <a:latin typeface="Times New Roman" panose="02020603050405020304" pitchFamily="18" charset="0"/>
                <a:ea typeface="微软雅黑 Light" panose="020B0502040204020203" charset="-122"/>
              </a:rPr>
              <a:t>37</a:t>
            </a:r>
            <a:r>
              <a:rPr lang="zh-CN" altLang="en-US" dirty="0">
                <a:latin typeface="Times New Roman" panose="02020603050405020304" pitchFamily="18" charset="0"/>
                <a:ea typeface="微软雅黑 Light" panose="020B0502040204020203" charset="-122"/>
              </a:rPr>
              <a:t>行的</a:t>
            </a:r>
            <a:r>
              <a:rPr lang="en-US" altLang="zh-CN" dirty="0" err="1">
                <a:latin typeface="Times New Roman" panose="02020603050405020304" pitchFamily="18" charset="0"/>
                <a:ea typeface="微软雅黑 Light" panose="020B0502040204020203" charset="-122"/>
              </a:rPr>
              <a:t>MPI_Gather</a:t>
            </a:r>
            <a:r>
              <a:rPr lang="en-US" altLang="zh-CN" dirty="0">
                <a:latin typeface="Times New Roman" panose="02020603050405020304" pitchFamily="18" charset="0"/>
                <a:ea typeface="微软雅黑 Light" panose="020B0502040204020203" charset="-122"/>
              </a:rPr>
              <a:t>()</a:t>
            </a:r>
            <a:r>
              <a:rPr lang="zh-CN" altLang="en-US" dirty="0">
                <a:latin typeface="Times New Roman" panose="02020603050405020304" pitchFamily="18" charset="0"/>
                <a:ea typeface="微软雅黑 Light" panose="020B0502040204020203" charset="-122"/>
              </a:rPr>
              <a:t>函数对散落在各进程的计算结果进行聚集收回。主核</a:t>
            </a:r>
            <a:r>
              <a:rPr lang="en-US" altLang="zh-CN" dirty="0">
                <a:latin typeface="Times New Roman" panose="02020603050405020304" pitchFamily="18" charset="0"/>
                <a:ea typeface="微软雅黑 Light" panose="020B0502040204020203" charset="-122"/>
              </a:rPr>
              <a:t>0</a:t>
            </a:r>
            <a:r>
              <a:rPr lang="zh-CN" altLang="en-US" dirty="0">
                <a:latin typeface="Times New Roman" panose="02020603050405020304" pitchFamily="18" charset="0"/>
                <a:ea typeface="微软雅黑 Light" panose="020B0502040204020203" charset="-122"/>
              </a:rPr>
              <a:t>号进程负责数据分发和收集。</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这里利用了主从加速并行方法，主核只负责通信，计算全都放在从核上的思想。</a:t>
            </a:r>
            <a:endParaRPr lang="en-US" altLang="zh-CN" dirty="0">
              <a:latin typeface="Times New Roman" panose="02020603050405020304" pitchFamily="18" charset="0"/>
              <a:ea typeface="微软雅黑 Light" panose="020B0502040204020203" charset="-122"/>
            </a:endParaRPr>
          </a:p>
        </p:txBody>
      </p:sp>
      <p:sp>
        <p:nvSpPr>
          <p:cNvPr id="2" name="文本框 1">
            <a:extLst>
              <a:ext uri="{FF2B5EF4-FFF2-40B4-BE49-F238E27FC236}">
                <a16:creationId xmlns:a16="http://schemas.microsoft.com/office/drawing/2014/main" id="{88BEE6E2-11BC-3440-3625-82FC484CCF38}"/>
              </a:ext>
            </a:extLst>
          </p:cNvPr>
          <p:cNvSpPr txBox="1"/>
          <p:nvPr/>
        </p:nvSpPr>
        <p:spPr>
          <a:xfrm>
            <a:off x="181465" y="768591"/>
            <a:ext cx="4931307"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MPI+Athread</a:t>
            </a:r>
            <a:r>
              <a:rPr lang="zh-CN" altLang="en-US" sz="2000" dirty="0">
                <a:latin typeface="Times New Roman" panose="02020603050405020304" pitchFamily="18" charset="0"/>
                <a:ea typeface="微软雅黑 Light" panose="020B0502040204020203" charset="-122"/>
              </a:rPr>
              <a:t>版本主核程序</a:t>
            </a:r>
          </a:p>
        </p:txBody>
      </p:sp>
    </p:spTree>
    <p:extLst>
      <p:ext uri="{BB962C8B-B14F-4D97-AF65-F5344CB8AC3E}">
        <p14:creationId xmlns:p14="http://schemas.microsoft.com/office/powerpoint/2010/main" val="411930185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98357" y="191463"/>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693383" y="1045906"/>
            <a:ext cx="10805233" cy="50103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Hygon C86</a:t>
            </a:r>
            <a:r>
              <a:rPr lang="zh-CN" altLang="en-US" sz="2000" dirty="0">
                <a:latin typeface="Times New Roman" panose="02020603050405020304" pitchFamily="18" charset="0"/>
                <a:ea typeface="微软雅黑 Light" panose="020B0502040204020203" charset="-122"/>
              </a:rPr>
              <a:t>平台上的每个节点以</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路</a:t>
            </a:r>
            <a:r>
              <a:rPr lang="en-US" altLang="zh-CN" sz="2000" dirty="0">
                <a:latin typeface="Times New Roman" panose="02020603050405020304" pitchFamily="18" charset="0"/>
                <a:ea typeface="微软雅黑 Light" panose="020B0502040204020203" charset="-122"/>
              </a:rPr>
              <a:t>32</a:t>
            </a:r>
            <a:r>
              <a:rPr lang="zh-CN" altLang="en-US" sz="2000" dirty="0">
                <a:latin typeface="Times New Roman" panose="02020603050405020304" pitchFamily="18" charset="0"/>
                <a:ea typeface="微软雅黑 Light" panose="020B0502040204020203" charset="-122"/>
              </a:rPr>
              <a:t>核</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处理器为计算资源，各节点采用网络互联。</a:t>
            </a:r>
          </a:p>
        </p:txBody>
      </p:sp>
      <p:graphicFrame>
        <p:nvGraphicFramePr>
          <p:cNvPr id="6" name="对象 5">
            <a:extLst>
              <a:ext uri="{FF2B5EF4-FFF2-40B4-BE49-F238E27FC236}">
                <a16:creationId xmlns:a16="http://schemas.microsoft.com/office/drawing/2014/main" id="{27DD47D9-3EF5-C5E6-C98F-85EB6536EA52}"/>
              </a:ext>
            </a:extLst>
          </p:cNvPr>
          <p:cNvGraphicFramePr>
            <a:graphicFrameLocks noChangeAspect="1"/>
          </p:cNvGraphicFramePr>
          <p:nvPr>
            <p:extLst>
              <p:ext uri="{D42A27DB-BD31-4B8C-83A1-F6EECF244321}">
                <p14:modId xmlns:p14="http://schemas.microsoft.com/office/powerpoint/2010/main" val="1397927374"/>
              </p:ext>
            </p:extLst>
          </p:nvPr>
        </p:nvGraphicFramePr>
        <p:xfrm>
          <a:off x="3186259" y="2180833"/>
          <a:ext cx="5231877" cy="2064953"/>
        </p:xfrm>
        <a:graphic>
          <a:graphicData uri="http://schemas.openxmlformats.org/presentationml/2006/ole">
            <mc:AlternateContent xmlns:mc="http://schemas.openxmlformats.org/markup-compatibility/2006">
              <mc:Choice xmlns:v="urn:schemas-microsoft-com:vml" Requires="v">
                <p:oleObj name="Visio" r:id="rId3" imgW="2771840" imgH="1095223" progId="Visio.Drawing.15">
                  <p:embed/>
                </p:oleObj>
              </mc:Choice>
              <mc:Fallback>
                <p:oleObj name="Visio" r:id="rId3" imgW="2771840" imgH="10952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259" y="2180833"/>
                        <a:ext cx="5231877" cy="2064953"/>
                      </a:xfrm>
                      <a:prstGeom prst="rect">
                        <a:avLst/>
                      </a:prstGeom>
                      <a:noFill/>
                    </p:spPr>
                  </p:pic>
                </p:oleObj>
              </mc:Fallback>
            </mc:AlternateContent>
          </a:graphicData>
        </a:graphic>
      </p:graphicFrame>
      <p:sp>
        <p:nvSpPr>
          <p:cNvPr id="3" name="文本框 2">
            <a:extLst>
              <a:ext uri="{FF2B5EF4-FFF2-40B4-BE49-F238E27FC236}">
                <a16:creationId xmlns:a16="http://schemas.microsoft.com/office/drawing/2014/main" id="{40751642-8EEC-4870-A337-EEBA8D9DE169}"/>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7" name="图片 6">
            <a:extLst>
              <a:ext uri="{FF2B5EF4-FFF2-40B4-BE49-F238E27FC236}">
                <a16:creationId xmlns:a16="http://schemas.microsoft.com/office/drawing/2014/main" id="{5A48E71D-B43E-B53E-7309-C7EDA6FACDD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9" name="流程图: 接点 8">
            <a:extLst>
              <a:ext uri="{FF2B5EF4-FFF2-40B4-BE49-F238E27FC236}">
                <a16:creationId xmlns:a16="http://schemas.microsoft.com/office/drawing/2014/main" id="{5F0C34E5-EB7A-F608-A1D1-FC984F618602}"/>
              </a:ext>
            </a:extLst>
          </p:cNvPr>
          <p:cNvSpPr/>
          <p:nvPr/>
        </p:nvSpPr>
        <p:spPr>
          <a:xfrm>
            <a:off x="351887" y="508696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894DFFA-AAD9-DA36-CC92-06F100E706C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B95A6727-E8E9-D2D7-95E1-2A81717681BB}"/>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6F77F6C-95D9-4AC5-E9B9-472D90AADA9C}"/>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8" name="文本框 17">
            <a:extLst>
              <a:ext uri="{FF2B5EF4-FFF2-40B4-BE49-F238E27FC236}">
                <a16:creationId xmlns:a16="http://schemas.microsoft.com/office/drawing/2014/main" id="{29938246-047B-35AF-F3BB-3A5D736E6046}"/>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39543320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4894717" y="837558"/>
            <a:ext cx="7115818" cy="5494416"/>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1#include&lt;</a:t>
            </a:r>
            <a:r>
              <a:rPr lang="en-US" altLang="zh-CN" sz="1400" dirty="0" err="1">
                <a:latin typeface="Times New Roman" panose="02020603050405020304" pitchFamily="18" charset="0"/>
              </a:rPr>
              <a:t>stdio.h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2#include"slave.h"</a:t>
            </a:r>
          </a:p>
          <a:p>
            <a:r>
              <a:rPr lang="en-US" altLang="zh-CN" sz="1400" dirty="0">
                <a:latin typeface="Times New Roman" panose="02020603050405020304" pitchFamily="18" charset="0"/>
              </a:rPr>
              <a:t>3#include&lt;</a:t>
            </a:r>
            <a:r>
              <a:rPr lang="en-US" altLang="zh-CN" sz="1400" dirty="0" err="1">
                <a:latin typeface="Times New Roman" panose="02020603050405020304" pitchFamily="18" charset="0"/>
              </a:rPr>
              <a:t>stdlib.h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4#define I 100</a:t>
            </a:r>
          </a:p>
          <a:p>
            <a:r>
              <a:rPr lang="en-US" altLang="zh-CN" sz="1400" dirty="0">
                <a:latin typeface="Times New Roman" panose="02020603050405020304" pitchFamily="18" charset="0"/>
              </a:rPr>
              <a:t>5#define J 100</a:t>
            </a:r>
          </a:p>
          <a:p>
            <a:r>
              <a:rPr lang="en-US" altLang="zh-CN" sz="1400" dirty="0">
                <a:latin typeface="Times New Roman" panose="02020603050405020304" pitchFamily="18" charset="0"/>
              </a:rPr>
              <a:t>6#define ROW_NUM 100 //</a:t>
            </a:r>
            <a:r>
              <a:rPr lang="zh-CN" altLang="en-US" sz="1400" dirty="0">
                <a:latin typeface="Times New Roman" panose="02020603050405020304" pitchFamily="18" charset="0"/>
              </a:rPr>
              <a:t>每个从核所分得的所需计算的矩阵行数，可自定义</a:t>
            </a:r>
          </a:p>
          <a:p>
            <a:r>
              <a:rPr lang="en-US" altLang="zh-CN" sz="1400" dirty="0">
                <a:latin typeface="Times New Roman" panose="02020603050405020304" pitchFamily="18" charset="0"/>
              </a:rPr>
              <a:t>7extern float *A</a:t>
            </a:r>
            <a:r>
              <a:rPr lang="zh-CN" altLang="en-US" sz="1400" dirty="0">
                <a:latin typeface="Times New Roman" panose="02020603050405020304" pitchFamily="18" charset="0"/>
              </a:rPr>
              <a:t>，*</a:t>
            </a:r>
            <a:r>
              <a:rPr lang="en-US" altLang="zh-CN" sz="1400" dirty="0">
                <a:latin typeface="Times New Roman" panose="02020603050405020304" pitchFamily="18" charset="0"/>
              </a:rPr>
              <a:t>B</a:t>
            </a:r>
            <a:r>
              <a:rPr lang="zh-CN" altLang="en-US" sz="1400" dirty="0">
                <a:latin typeface="Times New Roman" panose="02020603050405020304" pitchFamily="18" charset="0"/>
              </a:rPr>
              <a:t>，*</a:t>
            </a:r>
            <a:r>
              <a:rPr lang="en-US" altLang="zh-CN" sz="1400" dirty="0">
                <a:latin typeface="Times New Roman" panose="02020603050405020304" pitchFamily="18" charset="0"/>
              </a:rPr>
              <a:t>C;</a:t>
            </a:r>
          </a:p>
          <a:p>
            <a:r>
              <a:rPr lang="en-US" altLang="zh-CN" sz="1400" dirty="0">
                <a:latin typeface="Times New Roman" panose="02020603050405020304" pitchFamily="18" charset="0"/>
              </a:rPr>
              <a:t>8extern float *</a:t>
            </a:r>
            <a:r>
              <a:rPr lang="en-US" altLang="zh-CN" sz="1400" dirty="0" err="1">
                <a:latin typeface="Times New Roman" panose="02020603050405020304" pitchFamily="18" charset="0"/>
              </a:rPr>
              <a:t>tempA</a:t>
            </a:r>
            <a:r>
              <a:rPr lang="zh-CN" altLang="en-US" sz="1400" dirty="0">
                <a:latin typeface="Times New Roman" panose="02020603050405020304" pitchFamily="18" charset="0"/>
              </a:rPr>
              <a:t>，*</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9__thread_local int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10__thread_local volatile unsigned long </a:t>
            </a:r>
            <a:r>
              <a:rPr lang="en-US" altLang="zh-CN" sz="1400" dirty="0" err="1">
                <a:latin typeface="Times New Roman" panose="02020603050405020304" pitchFamily="18" charset="0"/>
              </a:rPr>
              <a:t>get_reply,put_reply</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11__thread_local float </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[I];</a:t>
            </a:r>
          </a:p>
          <a:p>
            <a:r>
              <a:rPr lang="en-US" altLang="zh-CN" sz="1400" dirty="0">
                <a:latin typeface="Times New Roman" panose="02020603050405020304" pitchFamily="18" charset="0"/>
              </a:rPr>
              <a:t>12__thread_local float </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[I*J];</a:t>
            </a:r>
          </a:p>
          <a:p>
            <a:r>
              <a:rPr lang="en-US" altLang="zh-CN" sz="1400" dirty="0">
                <a:latin typeface="Times New Roman" panose="02020603050405020304" pitchFamily="18" charset="0"/>
              </a:rPr>
              <a:t>13__thread_local float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[I];</a:t>
            </a:r>
          </a:p>
          <a:p>
            <a:r>
              <a:rPr lang="en-US" altLang="zh-CN" sz="1400" dirty="0">
                <a:latin typeface="Times New Roman" panose="02020603050405020304" pitchFamily="18" charset="0"/>
              </a:rPr>
              <a:t>14void </a:t>
            </a:r>
            <a:r>
              <a:rPr lang="en-US" altLang="zh-CN" sz="1400" dirty="0" err="1">
                <a:latin typeface="Times New Roman" panose="02020603050405020304" pitchFamily="18" charset="0"/>
              </a:rPr>
              <a:t>Mul_Matrix</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15	int temp;</a:t>
            </a:r>
          </a:p>
          <a:p>
            <a:r>
              <a:rPr lang="en-US" altLang="zh-CN" sz="1400" dirty="0">
                <a:latin typeface="Times New Roman" panose="02020603050405020304" pitchFamily="18" charset="0"/>
              </a:rPr>
              <a:t>16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r>
              <a:rPr lang="en-US" altLang="zh-CN" sz="1400" dirty="0" err="1">
                <a:latin typeface="Times New Roman" panose="02020603050405020304" pitchFamily="18" charset="0"/>
              </a:rPr>
              <a:t>athread_get_id</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17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18	athread_get(PE_MODE,&amp;B[0],&amp;</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[0],4*I*J,&amp;get_reply,0,0,0);</a:t>
            </a:r>
          </a:p>
          <a:p>
            <a:r>
              <a:rPr lang="en-US" altLang="zh-CN" sz="1400" dirty="0">
                <a:latin typeface="Times New Roman" panose="02020603050405020304" pitchFamily="18" charset="0"/>
              </a:rPr>
              <a:t>19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20	for(int </a:t>
            </a:r>
            <a:r>
              <a:rPr lang="en-US" altLang="zh-CN" sz="1400" dirty="0" err="1">
                <a:latin typeface="Times New Roman" panose="02020603050405020304" pitchFamily="18" charset="0"/>
              </a:rPr>
              <a:t>i</a:t>
            </a:r>
            <a:r>
              <a:rPr lang="en-US" altLang="zh-CN" sz="1400" dirty="0">
                <a:latin typeface="Times New Roman" panose="02020603050405020304" pitchFamily="18" charset="0"/>
              </a:rPr>
              <a:t>=0;i&lt;</a:t>
            </a:r>
            <a:r>
              <a:rPr lang="en-US" altLang="zh-CN" sz="1400" dirty="0" err="1">
                <a:latin typeface="Times New Roman" panose="02020603050405020304" pitchFamily="18" charset="0"/>
              </a:rPr>
              <a:t>ROW_NUM;i</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21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22		athread_get(PE_MODE,&amp;</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*ROW_NUM*J+J*</a:t>
            </a:r>
            <a:r>
              <a:rPr lang="en-US" altLang="zh-CN" sz="1400" dirty="0" err="1">
                <a:latin typeface="Times New Roman" panose="02020603050405020304" pitchFamily="18" charset="0"/>
              </a:rPr>
              <a:t>i</a:t>
            </a:r>
            <a:r>
              <a:rPr lang="en-US" altLang="zh-CN" sz="1400" dirty="0">
                <a:latin typeface="Times New Roman" panose="02020603050405020304" pitchFamily="18" charset="0"/>
              </a:rPr>
              <a:t>],&amp;</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[0],4*J,\</a:t>
            </a:r>
          </a:p>
          <a:p>
            <a:r>
              <a:rPr lang="en-US" altLang="zh-CN" sz="1400" dirty="0">
                <a:latin typeface="Times New Roman" panose="02020603050405020304" pitchFamily="18" charset="0"/>
              </a:rPr>
              <a:t>23		&amp;get_reply,0,0,0);</a:t>
            </a:r>
          </a:p>
          <a:p>
            <a:r>
              <a:rPr lang="en-US" altLang="zh-CN" sz="1400" dirty="0">
                <a:latin typeface="Times New Roman" panose="02020603050405020304" pitchFamily="18" charset="0"/>
              </a:rPr>
              <a:t>24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!=1);</a:t>
            </a:r>
          </a:p>
        </p:txBody>
      </p:sp>
      <p:sp>
        <p:nvSpPr>
          <p:cNvPr id="3" name="文本框 2">
            <a:extLst>
              <a:ext uri="{FF2B5EF4-FFF2-40B4-BE49-F238E27FC236}">
                <a16:creationId xmlns:a16="http://schemas.microsoft.com/office/drawing/2014/main" id="{9989D3A6-649A-6555-0C0D-45DF365BD959}"/>
              </a:ext>
            </a:extLst>
          </p:cNvPr>
          <p:cNvSpPr txBox="1"/>
          <p:nvPr/>
        </p:nvSpPr>
        <p:spPr>
          <a:xfrm>
            <a:off x="352498" y="2249305"/>
            <a:ext cx="4379976" cy="2210862"/>
          </a:xfrm>
          <a:prstGeom prst="rect">
            <a:avLst/>
          </a:prstGeom>
          <a:noFill/>
          <a:ln>
            <a:solidFill>
              <a:schemeClr val="tx1"/>
            </a:solidFill>
          </a:ln>
        </p:spPr>
        <p:txBody>
          <a:bodyPr wrap="square" numCol="1" rtlCol="0" anchor="ctr">
            <a:spAutoFit/>
          </a:bodyPr>
          <a:lstStyle/>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该版本的从核程序与</a:t>
            </a:r>
            <a:r>
              <a:rPr lang="en-US" altLang="zh-CN" dirty="0" err="1">
                <a:latin typeface="Times New Roman" panose="02020603050405020304" pitchFamily="18" charset="0"/>
                <a:ea typeface="微软雅黑 Light" panose="020B0502040204020203" charset="-122"/>
              </a:rPr>
              <a:t>Athread</a:t>
            </a:r>
            <a:r>
              <a:rPr lang="zh-CN" altLang="en-US" dirty="0">
                <a:latin typeface="Times New Roman" panose="02020603050405020304" pitchFamily="18" charset="0"/>
                <a:ea typeface="微软雅黑 Light" panose="020B0502040204020203" charset="-122"/>
              </a:rPr>
              <a:t>单层次并行中的从核程序相比并没有太大的改动，代码相关注释和讲解可参考前面的，这里不再赘述。</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 xmlns:wpsdc="http://www.wps.cn/officeDocument/2017/drawingmlCustomData" val="200" checksum="59296752"/>
                </a:ext>
              </a:extLst>
            </a:pPr>
            <a:r>
              <a:rPr lang="zh-CN" altLang="en-US" dirty="0">
                <a:latin typeface="Times New Roman" panose="02020603050405020304" pitchFamily="18" charset="0"/>
                <a:ea typeface="微软雅黑 Light" panose="020B0502040204020203" charset="-122"/>
              </a:rPr>
              <a:t>这也符合了从核只负责开启线程用于计算，而主核负责开启进程用于进程间通信这一思路。</a:t>
            </a:r>
            <a:endParaRPr lang="en-US" altLang="zh-CN" dirty="0">
              <a:latin typeface="Times New Roman" panose="02020603050405020304" pitchFamily="18" charset="0"/>
              <a:ea typeface="微软雅黑 Light" panose="020B0502040204020203" charset="-122"/>
            </a:endParaRPr>
          </a:p>
        </p:txBody>
      </p:sp>
      <p:sp>
        <p:nvSpPr>
          <p:cNvPr id="2" name="文本框 1">
            <a:extLst>
              <a:ext uri="{FF2B5EF4-FFF2-40B4-BE49-F238E27FC236}">
                <a16:creationId xmlns:a16="http://schemas.microsoft.com/office/drawing/2014/main" id="{88BEE6E2-11BC-3440-3625-82FC484CCF38}"/>
              </a:ext>
            </a:extLst>
          </p:cNvPr>
          <p:cNvSpPr txBox="1"/>
          <p:nvPr/>
        </p:nvSpPr>
        <p:spPr>
          <a:xfrm>
            <a:off x="181465" y="768591"/>
            <a:ext cx="4931307"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MPI+Athread</a:t>
            </a:r>
            <a:r>
              <a:rPr lang="zh-CN" altLang="en-US" sz="2000" dirty="0">
                <a:latin typeface="Times New Roman" panose="02020603050405020304" pitchFamily="18" charset="0"/>
                <a:ea typeface="微软雅黑 Light" panose="020B0502040204020203" charset="-122"/>
              </a:rPr>
              <a:t>版本从核程序</a:t>
            </a:r>
          </a:p>
        </p:txBody>
      </p:sp>
    </p:spTree>
    <p:extLst>
      <p:ext uri="{BB962C8B-B14F-4D97-AF65-F5344CB8AC3E}">
        <p14:creationId xmlns:p14="http://schemas.microsoft.com/office/powerpoint/2010/main" val="9677112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4914381" y="1950153"/>
            <a:ext cx="7115818" cy="2957694"/>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25		for(int k=0;k&lt;</a:t>
            </a:r>
            <a:r>
              <a:rPr lang="en-US" altLang="zh-CN" sz="1400" dirty="0" err="1">
                <a:latin typeface="Times New Roman" panose="02020603050405020304" pitchFamily="18" charset="0"/>
              </a:rPr>
              <a:t>J;k</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26			float temp=0.0;</a:t>
            </a:r>
          </a:p>
          <a:p>
            <a:r>
              <a:rPr lang="en-US" altLang="zh-CN" sz="1400" dirty="0">
                <a:latin typeface="Times New Roman" panose="02020603050405020304" pitchFamily="18" charset="0"/>
              </a:rPr>
              <a:t>27			for(int l=0;l&lt;</a:t>
            </a:r>
            <a:r>
              <a:rPr lang="en-US" altLang="zh-CN" sz="1400" dirty="0" err="1">
                <a:latin typeface="Times New Roman" panose="02020603050405020304" pitchFamily="18" charset="0"/>
              </a:rPr>
              <a:t>J;l</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28				temp=</a:t>
            </a:r>
            <a:r>
              <a:rPr lang="en-US" altLang="zh-CN" sz="1400" dirty="0" err="1">
                <a:latin typeface="Times New Roman" panose="02020603050405020304" pitchFamily="18" charset="0"/>
              </a:rPr>
              <a:t>temp+local_A</a:t>
            </a:r>
            <a:r>
              <a:rPr lang="en-US" altLang="zh-CN" sz="1400" dirty="0">
                <a:latin typeface="Times New Roman" panose="02020603050405020304" pitchFamily="18" charset="0"/>
              </a:rPr>
              <a:t>[l]*</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a:t>
            </a:r>
            <a:r>
              <a:rPr lang="en-US" altLang="zh-CN" sz="1400" dirty="0" err="1">
                <a:latin typeface="Times New Roman" panose="02020603050405020304" pitchFamily="18" charset="0"/>
              </a:rPr>
              <a:t>k+l</a:t>
            </a:r>
            <a:r>
              <a:rPr lang="en-US" altLang="zh-CN" sz="1400" dirty="0">
                <a:latin typeface="Times New Roman" panose="02020603050405020304" pitchFamily="18" charset="0"/>
              </a:rPr>
              <a:t>*J];</a:t>
            </a:r>
          </a:p>
          <a:p>
            <a:r>
              <a:rPr lang="en-US" altLang="zh-CN" sz="1400" dirty="0">
                <a:latin typeface="Times New Roman" panose="02020603050405020304" pitchFamily="18" charset="0"/>
              </a:rPr>
              <a:t>29			}</a:t>
            </a:r>
          </a:p>
          <a:p>
            <a:r>
              <a:rPr lang="en-US" altLang="zh-CN" sz="1400" dirty="0">
                <a:latin typeface="Times New Roman" panose="02020603050405020304" pitchFamily="18" charset="0"/>
              </a:rPr>
              <a:t>30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[k]=temp;</a:t>
            </a:r>
          </a:p>
          <a:p>
            <a:r>
              <a:rPr lang="en-US" altLang="zh-CN" sz="1400" dirty="0">
                <a:latin typeface="Times New Roman" panose="02020603050405020304" pitchFamily="18" charset="0"/>
              </a:rPr>
              <a:t>31		}</a:t>
            </a:r>
          </a:p>
          <a:p>
            <a:r>
              <a:rPr lang="en-US" altLang="zh-CN" sz="1400" dirty="0">
                <a:latin typeface="Times New Roman" panose="02020603050405020304" pitchFamily="18" charset="0"/>
              </a:rPr>
              <a:t>32		</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33		</a:t>
            </a:r>
            <a:r>
              <a:rPr lang="en-US" altLang="zh-CN" sz="1400" dirty="0" err="1">
                <a:latin typeface="Times New Roman" panose="02020603050405020304" pitchFamily="18" charset="0"/>
              </a:rPr>
              <a:t>athread_put</a:t>
            </a:r>
            <a:r>
              <a:rPr lang="en-US" altLang="zh-CN" sz="1400" dirty="0">
                <a:latin typeface="Times New Roman" panose="02020603050405020304" pitchFamily="18" charset="0"/>
              </a:rPr>
              <a:t>(PE_MODE,&amp;</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[0],&amp;</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*J*</a:t>
            </a:r>
            <a:r>
              <a:rPr lang="en-US" altLang="zh-CN" sz="1400" dirty="0" err="1">
                <a:latin typeface="Times New Roman" panose="02020603050405020304" pitchFamily="18" charset="0"/>
              </a:rPr>
              <a:t>i+J</a:t>
            </a:r>
            <a:r>
              <a:rPr lang="en-US" altLang="zh-CN" sz="1400" dirty="0">
                <a:latin typeface="Times New Roman" panose="02020603050405020304" pitchFamily="18" charset="0"/>
              </a:rPr>
              <a:t>*</a:t>
            </a:r>
            <a:r>
              <a:rPr lang="en-US" altLang="zh-CN" sz="1400" dirty="0" err="1">
                <a:latin typeface="Times New Roman" panose="02020603050405020304" pitchFamily="18" charset="0"/>
              </a:rPr>
              <a:t>i</a:t>
            </a:r>
            <a:r>
              <a:rPr lang="en-US" altLang="zh-CN" sz="1400" dirty="0">
                <a:latin typeface="Times New Roman" panose="02020603050405020304" pitchFamily="18" charset="0"/>
              </a:rPr>
              <a:t>],I*4,&amp;put_reply,0,0);</a:t>
            </a:r>
          </a:p>
          <a:p>
            <a:r>
              <a:rPr lang="en-US" altLang="zh-CN" sz="1400" dirty="0">
                <a:latin typeface="Times New Roman" panose="02020603050405020304" pitchFamily="18" charset="0"/>
              </a:rPr>
              <a:t>34		while(</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35	}</a:t>
            </a:r>
          </a:p>
          <a:p>
            <a:r>
              <a:rPr lang="en-US" altLang="zh-CN" sz="1400" dirty="0">
                <a:latin typeface="Times New Roman" panose="02020603050405020304" pitchFamily="18" charset="0"/>
              </a:rPr>
              <a:t>36}</a:t>
            </a:r>
          </a:p>
        </p:txBody>
      </p:sp>
      <p:sp>
        <p:nvSpPr>
          <p:cNvPr id="3" name="文本框 2">
            <a:extLst>
              <a:ext uri="{FF2B5EF4-FFF2-40B4-BE49-F238E27FC236}">
                <a16:creationId xmlns:a16="http://schemas.microsoft.com/office/drawing/2014/main" id="{9989D3A6-649A-6555-0C0D-45DF365BD959}"/>
              </a:ext>
            </a:extLst>
          </p:cNvPr>
          <p:cNvSpPr txBox="1"/>
          <p:nvPr/>
        </p:nvSpPr>
        <p:spPr>
          <a:xfrm>
            <a:off x="352498" y="2249305"/>
            <a:ext cx="4379976" cy="2210862"/>
          </a:xfrm>
          <a:prstGeom prst="rect">
            <a:avLst/>
          </a:prstGeom>
          <a:noFill/>
          <a:ln>
            <a:solidFill>
              <a:schemeClr val="tx1"/>
            </a:solidFill>
          </a:ln>
        </p:spPr>
        <p:txBody>
          <a:bodyPr wrap="square" numCol="1" rtlCol="0" anchor="ctr">
            <a:spAutoFit/>
          </a:bodyPr>
          <a:lstStyle/>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该版本的从核程序与</a:t>
            </a:r>
            <a:r>
              <a:rPr lang="en-US" altLang="zh-CN" dirty="0" err="1">
                <a:latin typeface="Times New Roman" panose="02020603050405020304" pitchFamily="18" charset="0"/>
                <a:ea typeface="微软雅黑 Light" panose="020B0502040204020203" charset="-122"/>
              </a:rPr>
              <a:t>Athread</a:t>
            </a:r>
            <a:r>
              <a:rPr lang="zh-CN" altLang="en-US" dirty="0">
                <a:latin typeface="Times New Roman" panose="02020603050405020304" pitchFamily="18" charset="0"/>
                <a:ea typeface="微软雅黑 Light" panose="020B0502040204020203" charset="-122"/>
              </a:rPr>
              <a:t>单层次并行中的从核程序相比并没有太大的改动，代码相关注释和讲解可参考前面的，这里不再赘述。</a:t>
            </a:r>
            <a:endParaRPr lang="en-US" altLang="zh-CN" dirty="0">
              <a:latin typeface="Times New Roman" panose="02020603050405020304" pitchFamily="18" charset="0"/>
              <a:ea typeface="微软雅黑 Light" panose="020B0502040204020203" charset="-122"/>
            </a:endParaRPr>
          </a:p>
          <a:p>
            <a:pPr marL="285750" indent="-285750" algn="just" fontAlgn="auto">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dirty="0">
                <a:latin typeface="Times New Roman" panose="02020603050405020304" pitchFamily="18" charset="0"/>
                <a:ea typeface="微软雅黑 Light" panose="020B0502040204020203" charset="-122"/>
              </a:rPr>
              <a:t>这也符合了从核只负责开启线程用于计算，而主核负责开启进程用于进程间通信这一思路。</a:t>
            </a:r>
            <a:endParaRPr lang="en-US" altLang="zh-CN" dirty="0">
              <a:latin typeface="Times New Roman" panose="02020603050405020304" pitchFamily="18" charset="0"/>
              <a:ea typeface="微软雅黑 Light" panose="020B0502040204020203" charset="-122"/>
            </a:endParaRPr>
          </a:p>
        </p:txBody>
      </p:sp>
      <p:sp>
        <p:nvSpPr>
          <p:cNvPr id="2" name="文本框 1">
            <a:extLst>
              <a:ext uri="{FF2B5EF4-FFF2-40B4-BE49-F238E27FC236}">
                <a16:creationId xmlns:a16="http://schemas.microsoft.com/office/drawing/2014/main" id="{88BEE6E2-11BC-3440-3625-82FC484CCF38}"/>
              </a:ext>
            </a:extLst>
          </p:cNvPr>
          <p:cNvSpPr txBox="1"/>
          <p:nvPr/>
        </p:nvSpPr>
        <p:spPr>
          <a:xfrm>
            <a:off x="181465" y="768591"/>
            <a:ext cx="4551009"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en-US" altLang="zh-CN" sz="2000" dirty="0" err="1">
                <a:latin typeface="Times New Roman" panose="02020603050405020304" pitchFamily="18" charset="0"/>
                <a:ea typeface="微软雅黑 Light" panose="020B0502040204020203" charset="-122"/>
              </a:rPr>
              <a:t>MPI+Athread</a:t>
            </a:r>
            <a:r>
              <a:rPr lang="zh-CN" altLang="en-US" sz="2000" dirty="0">
                <a:latin typeface="Times New Roman" panose="02020603050405020304" pitchFamily="18" charset="0"/>
                <a:ea typeface="微软雅黑 Light" panose="020B0502040204020203" charset="-122"/>
              </a:rPr>
              <a:t>版本从核程序</a:t>
            </a:r>
          </a:p>
        </p:txBody>
      </p:sp>
    </p:spTree>
    <p:extLst>
      <p:ext uri="{BB962C8B-B14F-4D97-AF65-F5344CB8AC3E}">
        <p14:creationId xmlns:p14="http://schemas.microsoft.com/office/powerpoint/2010/main" val="20824584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6" name="文本框 5">
            <a:extLst>
              <a:ext uri="{FF2B5EF4-FFF2-40B4-BE49-F238E27FC236}">
                <a16:creationId xmlns:a16="http://schemas.microsoft.com/office/drawing/2014/main" id="{86CE9171-1ACC-F9BC-6462-AA49A0C9B9EE}"/>
              </a:ext>
            </a:extLst>
          </p:cNvPr>
          <p:cNvSpPr txBox="1"/>
          <p:nvPr/>
        </p:nvSpPr>
        <p:spPr>
          <a:xfrm>
            <a:off x="1021234" y="1491562"/>
            <a:ext cx="10149527" cy="738664"/>
          </a:xfrm>
          <a:prstGeom prst="rect">
            <a:avLst/>
          </a:prstGeom>
          <a:noFill/>
          <a:ln>
            <a:solidFill>
              <a:schemeClr val="tx1"/>
            </a:solidFill>
          </a:ln>
        </p:spPr>
        <p:txBody>
          <a:bodyPr wrap="square">
            <a:spAutoFit/>
          </a:bodyPr>
          <a:lstStyle/>
          <a:p>
            <a:r>
              <a:rPr lang="en-US" altLang="zh-CN" sz="1400" dirty="0">
                <a:latin typeface="Times New Roman" panose="02020603050405020304" pitchFamily="18" charset="0"/>
              </a:rPr>
              <a:t>mpicc -host -c </a:t>
            </a:r>
            <a:r>
              <a:rPr lang="en-US" altLang="zh-CN" sz="1400" dirty="0" err="1">
                <a:latin typeface="Times New Roman" panose="02020603050405020304" pitchFamily="18" charset="0"/>
              </a:rPr>
              <a:t>Master.c</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sw5cc -slave -c </a:t>
            </a:r>
            <a:r>
              <a:rPr lang="en-US" altLang="zh-CN" sz="1400" dirty="0" err="1">
                <a:latin typeface="Times New Roman" panose="02020603050405020304" pitchFamily="18" charset="0"/>
              </a:rPr>
              <a:t>Slave.c</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mpicc -hybrid </a:t>
            </a:r>
            <a:r>
              <a:rPr lang="en-US" altLang="zh-CN" sz="1400" dirty="0" err="1">
                <a:latin typeface="Times New Roman" panose="02020603050405020304" pitchFamily="18" charset="0"/>
              </a:rPr>
              <a:t>master.o</a:t>
            </a:r>
            <a:r>
              <a:rPr lang="en-US" altLang="zh-CN" sz="1400" dirty="0">
                <a:latin typeface="Times New Roman" panose="02020603050405020304" pitchFamily="18" charset="0"/>
              </a:rPr>
              <a:t> </a:t>
            </a:r>
            <a:r>
              <a:rPr lang="en-US" altLang="zh-CN" sz="1400" dirty="0" err="1">
                <a:latin typeface="Times New Roman" panose="02020603050405020304" pitchFamily="18" charset="0"/>
              </a:rPr>
              <a:t>slave.o</a:t>
            </a:r>
            <a:r>
              <a:rPr lang="en-US" altLang="zh-CN" sz="1400" dirty="0">
                <a:latin typeface="Times New Roman" panose="02020603050405020304" pitchFamily="18" charset="0"/>
              </a:rPr>
              <a:t> -o matrix</a:t>
            </a:r>
          </a:p>
        </p:txBody>
      </p:sp>
      <p:sp>
        <p:nvSpPr>
          <p:cNvPr id="7" name="文本框 6">
            <a:extLst>
              <a:ext uri="{FF2B5EF4-FFF2-40B4-BE49-F238E27FC236}">
                <a16:creationId xmlns:a16="http://schemas.microsoft.com/office/drawing/2014/main" id="{54C20F26-3437-24D4-5A97-7CAB394A74BD}"/>
              </a:ext>
            </a:extLst>
          </p:cNvPr>
          <p:cNvSpPr txBox="1"/>
          <p:nvPr/>
        </p:nvSpPr>
        <p:spPr>
          <a:xfrm>
            <a:off x="482010" y="768591"/>
            <a:ext cx="11452189" cy="50103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在“神威</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太湖之光”计算机系统上的编译命令如下：</a:t>
            </a:r>
            <a:endParaRPr lang="en-US" altLang="zh-CN" sz="2000" dirty="0">
              <a:latin typeface="Times New Roman" panose="02020603050405020304" pitchFamily="18" charset="0"/>
              <a:ea typeface="微软雅黑 Light" panose="020B0502040204020203" charset="-122"/>
            </a:endParaRPr>
          </a:p>
        </p:txBody>
      </p:sp>
      <p:sp>
        <p:nvSpPr>
          <p:cNvPr id="2" name="文本框 1">
            <a:extLst>
              <a:ext uri="{FF2B5EF4-FFF2-40B4-BE49-F238E27FC236}">
                <a16:creationId xmlns:a16="http://schemas.microsoft.com/office/drawing/2014/main" id="{C50EBBAD-0748-6B38-6911-4830958A8FE8}"/>
              </a:ext>
            </a:extLst>
          </p:cNvPr>
          <p:cNvSpPr txBox="1"/>
          <p:nvPr/>
        </p:nvSpPr>
        <p:spPr>
          <a:xfrm>
            <a:off x="482009" y="2350980"/>
            <a:ext cx="11452189" cy="1424364"/>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进行作业提交时，需指定部分参数以确定开启的进程数和线程数，以矩阵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为</a:t>
            </a:r>
            <a:r>
              <a:rPr lang="en-US" altLang="zh-CN" sz="2000" dirty="0">
                <a:latin typeface="Times New Roman" panose="02020603050405020304" pitchFamily="18" charset="0"/>
                <a:ea typeface="微软雅黑 Light" panose="020B0502040204020203" charset="-122"/>
              </a:rPr>
              <a:t>100×100</a:t>
            </a:r>
            <a:r>
              <a:rPr lang="zh-CN" altLang="en-US" sz="2000" dirty="0">
                <a:latin typeface="Times New Roman" panose="02020603050405020304" pitchFamily="18" charset="0"/>
                <a:ea typeface="微软雅黑 Light" panose="020B0502040204020203" charset="-122"/>
              </a:rPr>
              <a:t>为例，若开启四个进程，那么每个进程可以得到矩阵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25</a:t>
            </a:r>
            <a:r>
              <a:rPr lang="zh-CN" altLang="en-US" sz="2000" dirty="0">
                <a:latin typeface="Times New Roman" panose="02020603050405020304" pitchFamily="18" charset="0"/>
                <a:ea typeface="微软雅黑 Light" panose="020B0502040204020203" charset="-122"/>
              </a:rPr>
              <a:t>行数据，若每个从核负责矩阵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的每一行，则每个进程下需要</a:t>
            </a:r>
            <a:r>
              <a:rPr lang="en-US" altLang="zh-CN" sz="2000" dirty="0">
                <a:latin typeface="Times New Roman" panose="02020603050405020304" pitchFamily="18" charset="0"/>
                <a:ea typeface="微软雅黑 Light" panose="020B0502040204020203" charset="-122"/>
              </a:rPr>
              <a:t>25</a:t>
            </a:r>
            <a:r>
              <a:rPr lang="zh-CN" altLang="en-US" sz="2000" dirty="0">
                <a:latin typeface="Times New Roman" panose="02020603050405020304" pitchFamily="18" charset="0"/>
                <a:ea typeface="微软雅黑 Light" panose="020B0502040204020203" charset="-122"/>
              </a:rPr>
              <a:t>个从核进行加速计算，作业提交的命令如下：</a:t>
            </a:r>
            <a:endParaRPr lang="en-US"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9FDF1E58-4BF0-5391-2EB1-7C4D2D4C22F9}"/>
              </a:ext>
            </a:extLst>
          </p:cNvPr>
          <p:cNvSpPr txBox="1"/>
          <p:nvPr/>
        </p:nvSpPr>
        <p:spPr>
          <a:xfrm>
            <a:off x="1021235" y="3997280"/>
            <a:ext cx="10149527" cy="307777"/>
          </a:xfrm>
          <a:prstGeom prst="rect">
            <a:avLst/>
          </a:prstGeom>
          <a:noFill/>
          <a:ln>
            <a:solidFill>
              <a:schemeClr val="tx1"/>
            </a:solidFill>
          </a:ln>
        </p:spPr>
        <p:txBody>
          <a:bodyPr wrap="square">
            <a:spAutoFit/>
          </a:bodyPr>
          <a:lstStyle/>
          <a:p>
            <a:r>
              <a:rPr lang="pt-BR" altLang="zh-CN" sz="1400" dirty="0">
                <a:latin typeface="Times New Roman" panose="02020603050405020304" pitchFamily="18" charset="0"/>
              </a:rPr>
              <a:t>bsub -n 4 -cgsp 25 -q q_sw_expr -o record  ./matrix</a:t>
            </a:r>
            <a:endParaRPr lang="en-US" altLang="zh-CN" sz="1400" dirty="0">
              <a:latin typeface="Times New Roman" panose="02020603050405020304" pitchFamily="18" charset="0"/>
            </a:endParaRPr>
          </a:p>
        </p:txBody>
      </p:sp>
    </p:spTree>
    <p:extLst>
      <p:ext uri="{BB962C8B-B14F-4D97-AF65-F5344CB8AC3E}">
        <p14:creationId xmlns:p14="http://schemas.microsoft.com/office/powerpoint/2010/main" val="4992923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7" name="文本框 6">
            <a:extLst>
              <a:ext uri="{FF2B5EF4-FFF2-40B4-BE49-F238E27FC236}">
                <a16:creationId xmlns:a16="http://schemas.microsoft.com/office/drawing/2014/main" id="{54C20F26-3437-24D4-5A97-7CAB394A74BD}"/>
              </a:ext>
            </a:extLst>
          </p:cNvPr>
          <p:cNvSpPr txBox="1"/>
          <p:nvPr/>
        </p:nvSpPr>
        <p:spPr>
          <a:xfrm>
            <a:off x="369905" y="768591"/>
            <a:ext cx="11452189" cy="3989169"/>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仅增加计算核心的数量所带来的性能提升是有限的，甚至并不一定能带来加速效果，优化人员不能简单地靠堆砌硬件数量来加速计算，在众核编程中性能提升的关键在于如何提高访存的性能。</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在编写代码层面可以从以下几个方面进行优化，如减少主从核间通信次数、实现计算与访存重叠、用从核间通信取代主从核间通讯等，众核访存常用的优化思路有以下几种：</a:t>
            </a:r>
            <a:endParaRPr lang="en-US" altLang="zh-CN" sz="2000" dirty="0">
              <a:latin typeface="Times New Roman" panose="02020603050405020304" pitchFamily="18" charset="0"/>
              <a:ea typeface="微软雅黑 Light" panose="020B0502040204020203" charset="-122"/>
            </a:endParaRP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利用双缓冲机制实现计算与访存时间上的重叠。</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对数据布局进行优化，减少从核离散访问主存的次数。</a:t>
            </a:r>
          </a:p>
          <a:p>
            <a:pPr marL="914400" lvl="1" indent="-457200" algn="just">
              <a:lnSpc>
                <a:spcPct val="150000"/>
              </a:lnSpc>
              <a:spcBef>
                <a:spcPts val="600"/>
              </a:spcBef>
              <a:spcAft>
                <a:spcPts val="800"/>
              </a:spcAft>
              <a:buFont typeface="+mj-ea"/>
              <a:buAutoNum type="circleNumDbPlain"/>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充分发挥</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的带宽优势。</a:t>
            </a:r>
          </a:p>
        </p:txBody>
      </p:sp>
    </p:spTree>
    <p:extLst>
      <p:ext uri="{BB962C8B-B14F-4D97-AF65-F5344CB8AC3E}">
        <p14:creationId xmlns:p14="http://schemas.microsoft.com/office/powerpoint/2010/main" val="16291755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7" name="文本框 6">
            <a:extLst>
              <a:ext uri="{FF2B5EF4-FFF2-40B4-BE49-F238E27FC236}">
                <a16:creationId xmlns:a16="http://schemas.microsoft.com/office/drawing/2014/main" id="{54C20F26-3437-24D4-5A97-7CAB394A74BD}"/>
              </a:ext>
            </a:extLst>
          </p:cNvPr>
          <p:cNvSpPr txBox="1"/>
          <p:nvPr/>
        </p:nvSpPr>
        <p:spPr>
          <a:xfrm>
            <a:off x="365957" y="1134865"/>
            <a:ext cx="11684300" cy="206556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提高众核加速性能的关键是如何降低或隐藏从核通信开销。</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所谓双缓冲机制，就是当需要多次的</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读写操作时，在从核的局部存储空间上申请</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倍于通信数据大小的存储空间，以便存放两份同样大小且互为对方缓冲的数据，即一方存储空间计算时另一方存储空间用于传输数据，依次交替进行。</a:t>
            </a:r>
            <a:endParaRPr lang="en-US" altLang="zh-CN" sz="2000" dirty="0">
              <a:latin typeface="Times New Roman" panose="02020603050405020304" pitchFamily="18" charset="0"/>
              <a:ea typeface="微软雅黑 Light" panose="020B0502040204020203" charset="-122"/>
            </a:endParaRPr>
          </a:p>
        </p:txBody>
      </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175021"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计算与访存的重叠</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0048789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175021"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计算与访存的重叠</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6" name="对象 5">
            <a:extLst>
              <a:ext uri="{FF2B5EF4-FFF2-40B4-BE49-F238E27FC236}">
                <a16:creationId xmlns:a16="http://schemas.microsoft.com/office/drawing/2014/main" id="{35B63B6B-4D7C-AF18-4ADC-BA2CF3DE4A62}"/>
              </a:ext>
            </a:extLst>
          </p:cNvPr>
          <p:cNvGraphicFramePr>
            <a:graphicFrameLocks noChangeAspect="1"/>
          </p:cNvGraphicFramePr>
          <p:nvPr>
            <p:extLst>
              <p:ext uri="{D42A27DB-BD31-4B8C-83A1-F6EECF244321}">
                <p14:modId xmlns:p14="http://schemas.microsoft.com/office/powerpoint/2010/main" val="1733346429"/>
              </p:ext>
            </p:extLst>
          </p:nvPr>
        </p:nvGraphicFramePr>
        <p:xfrm>
          <a:off x="531035" y="5013611"/>
          <a:ext cx="11334730" cy="1332292"/>
        </p:xfrm>
        <a:graphic>
          <a:graphicData uri="http://schemas.openxmlformats.org/presentationml/2006/ole">
            <mc:AlternateContent xmlns:mc="http://schemas.openxmlformats.org/markup-compatibility/2006">
              <mc:Choice xmlns:v="urn:schemas-microsoft-com:vml" Requires="v">
                <p:oleObj name="Visio" r:id="rId3" imgW="9593600" imgH="1142875" progId="Visio.Drawing.15">
                  <p:embed/>
                </p:oleObj>
              </mc:Choice>
              <mc:Fallback>
                <p:oleObj name="Visio" r:id="rId3" imgW="9593600" imgH="114287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035" y="5013611"/>
                        <a:ext cx="11334730" cy="1332292"/>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771E9477-F752-3189-76A7-7158E950C3FA}"/>
              </a:ext>
            </a:extLst>
          </p:cNvPr>
          <p:cNvSpPr txBox="1"/>
          <p:nvPr/>
        </p:nvSpPr>
        <p:spPr>
          <a:xfrm>
            <a:off x="181465" y="650241"/>
            <a:ext cx="11684300" cy="4450834"/>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双缓冲机制通过编程来控制和实现，具体过程如下：</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在从核从主核内存读取数据时，除了第一轮次读入数据的通信过程之外，当从核进行本轮次数据计算的同时，进行下一轮次读入数据的通信；</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在从核写回数据到主核内存时，除了最后一轮次写回数据的通信过程之外，从核进行本轮次数据计算的同时，进行上一轮次写回数据的通信。</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此时从核数据通信部分开销分为两部分，一部分是不可隐藏部分，另外则是可以与计算开销相互隐藏部分。其中不可隐藏部分开销为第一轮次读入与最后一轮次写回的数据通信开销之和。</a:t>
            </a:r>
            <a:endParaRPr lang="en-US" altLang="zh-CN" sz="2000" dirty="0">
              <a:latin typeface="Times New Roman" panose="02020603050405020304" pitchFamily="18" charset="0"/>
              <a:ea typeface="微软雅黑 Light" panose="020B0502040204020203" charset="-122"/>
            </a:endParaRPr>
          </a:p>
          <a:p>
            <a:pPr marL="342900" marR="0" lvl="0" indent="-342900" algn="just" defTabSz="914400" rtl="0" eaLnBrk="1" fontAlgn="auto" latinLnBrk="0" hangingPunct="1">
              <a:lnSpc>
                <a:spcPct val="150000"/>
              </a:lnSpc>
              <a:spcBef>
                <a:spcPts val="600"/>
              </a:spcBef>
              <a:spcAft>
                <a:spcPts val="800"/>
              </a:spcAft>
              <a:buClrTx/>
              <a:buSzTx/>
              <a:buFont typeface="Wingdings" panose="05000000000000000000" pitchFamily="2" charset="2"/>
              <a:buChar char="l"/>
              <a:tabLst/>
              <a:defRPr/>
              <a:extLst>
                <a:ext uri="{35155182-B16C-46BC-9424-99874614C6A1}">
                  <wpsdc:indentchars xmlns="" xmlns:wpsdc="http://www.wps.cn/officeDocument/2017/drawingmlCustomData" xmlns:lc="http://schemas.openxmlformats.org/drawingml/2006/lockedCanvas" val="200" checksum="59296752"/>
                </a:ext>
              </a:extLst>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mn-cs"/>
              </a:rPr>
              <a:t>其具体过程如图所示：</a:t>
            </a:r>
          </a:p>
        </p:txBody>
      </p:sp>
    </p:spTree>
    <p:extLst>
      <p:ext uri="{BB962C8B-B14F-4D97-AF65-F5344CB8AC3E}">
        <p14:creationId xmlns:p14="http://schemas.microsoft.com/office/powerpoint/2010/main" val="137769368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175021"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计算与访存的重叠</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137795" y="837558"/>
            <a:ext cx="4610486" cy="5297219"/>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通过众核实践编程的经验，</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双缓冲机制在众核编程时，有着固定的框架和模式，在采用双缓冲机制时，通常需要定义额外的双缓冲标识。</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如代码中第</a:t>
            </a:r>
            <a:r>
              <a:rPr lang="en-US" altLang="zh-CN" sz="2000" dirty="0">
                <a:latin typeface="Times New Roman" panose="02020603050405020304" pitchFamily="18" charset="0"/>
                <a:ea typeface="微软雅黑 Light" panose="020B0502040204020203" charset="-122"/>
              </a:rPr>
              <a:t>21</a:t>
            </a:r>
            <a:r>
              <a:rPr lang="zh-CN" altLang="en-US" sz="2000" dirty="0">
                <a:latin typeface="Times New Roman" panose="02020603050405020304" pitchFamily="18" charset="0"/>
                <a:ea typeface="微软雅黑 Light" panose="020B0502040204020203" charset="-122"/>
              </a:rPr>
              <a:t>行所示，</a:t>
            </a:r>
            <a:r>
              <a:rPr lang="en-US" altLang="zh-CN" sz="2000" dirty="0">
                <a:latin typeface="Times New Roman" panose="02020603050405020304" pitchFamily="18" charset="0"/>
                <a:ea typeface="微软雅黑 Light" panose="020B0502040204020203" charset="-122"/>
              </a:rPr>
              <a:t>index</a:t>
            </a:r>
            <a:r>
              <a:rPr lang="zh-CN" altLang="en-US" sz="2000" dirty="0">
                <a:latin typeface="Times New Roman" panose="02020603050405020304" pitchFamily="18" charset="0"/>
                <a:ea typeface="微软雅黑 Light" panose="020B0502040204020203" charset="-122"/>
              </a:rPr>
              <a:t>表示当前轮次的变量，</a:t>
            </a:r>
            <a:r>
              <a:rPr lang="en-US" altLang="zh-CN" sz="2000" dirty="0">
                <a:latin typeface="Times New Roman" panose="02020603050405020304" pitchFamily="18" charset="0"/>
                <a:ea typeface="微软雅黑 Light" panose="020B0502040204020203" charset="-122"/>
              </a:rPr>
              <a:t>next</a:t>
            </a:r>
            <a:r>
              <a:rPr lang="zh-CN" altLang="en-US" sz="2000" dirty="0">
                <a:latin typeface="Times New Roman" panose="02020603050405020304" pitchFamily="18" charset="0"/>
                <a:ea typeface="微软雅黑 Light" panose="020B0502040204020203" charset="-122"/>
              </a:rPr>
              <a:t>表示下一轮次的变量，而</a:t>
            </a:r>
            <a:r>
              <a:rPr lang="en-US" altLang="zh-CN" sz="2000" dirty="0">
                <a:latin typeface="Times New Roman" panose="02020603050405020304" pitchFamily="18" charset="0"/>
                <a:ea typeface="微软雅黑 Light" panose="020B0502040204020203" charset="-122"/>
              </a:rPr>
              <a:t>last</a:t>
            </a:r>
            <a:r>
              <a:rPr lang="zh-CN" altLang="en-US" sz="2000" dirty="0">
                <a:latin typeface="Times New Roman" panose="02020603050405020304" pitchFamily="18" charset="0"/>
                <a:ea typeface="微软雅黑 Light" panose="020B0502040204020203" charset="-122"/>
              </a:rPr>
              <a:t>表示上一轮次的变量。由于采用双缓冲机制，用于存储通信数据的存储空间变为原来的两倍大小，即额外申请了一个数组，两个数组互为彼此的缓冲区。</a:t>
            </a:r>
            <a:endParaRPr lang="en-US"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DB039B0A-FE6B-B52D-8A66-E4E92F19C809}"/>
              </a:ext>
            </a:extLst>
          </p:cNvPr>
          <p:cNvSpPr txBox="1"/>
          <p:nvPr/>
        </p:nvSpPr>
        <p:spPr>
          <a:xfrm>
            <a:off x="4894717" y="837558"/>
            <a:ext cx="7115818" cy="5635258"/>
          </a:xfrm>
          <a:prstGeom prst="rect">
            <a:avLst/>
          </a:prstGeom>
          <a:noFill/>
          <a:ln>
            <a:solidFill>
              <a:schemeClr val="tx1"/>
            </a:solidFill>
          </a:ln>
        </p:spPr>
        <p:txBody>
          <a:bodyPr wrap="square">
            <a:noAutofit/>
          </a:bodyPr>
          <a:lstStyle/>
          <a:p>
            <a:r>
              <a:rPr lang="en-US" altLang="zh-CN" sz="1400" b="1" dirty="0">
                <a:latin typeface="Times New Roman" panose="02020603050405020304" pitchFamily="18" charset="0"/>
              </a:rPr>
              <a:t>//</a:t>
            </a:r>
            <a:r>
              <a:rPr lang="zh-CN" altLang="en-US" sz="1400" b="1" dirty="0">
                <a:latin typeface="Times New Roman" panose="02020603050405020304" pitchFamily="18" charset="0"/>
              </a:rPr>
              <a:t>实现双缓冲后的从核程序代码</a:t>
            </a:r>
            <a:endParaRPr lang="en-US" altLang="zh-CN" sz="1400" b="1" dirty="0">
              <a:latin typeface="Times New Roman" panose="02020603050405020304" pitchFamily="18" charset="0"/>
            </a:endParaRPr>
          </a:p>
          <a:p>
            <a:r>
              <a:rPr lang="en-US" altLang="zh-CN" sz="1400" dirty="0">
                <a:latin typeface="Times New Roman" panose="02020603050405020304" pitchFamily="18" charset="0"/>
              </a:rPr>
              <a:t>1#include&lt;</a:t>
            </a:r>
            <a:r>
              <a:rPr lang="en-US" altLang="zh-CN" sz="1400" dirty="0" err="1">
                <a:latin typeface="Times New Roman" panose="02020603050405020304" pitchFamily="18" charset="0"/>
              </a:rPr>
              <a:t>stdio.h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2#include"slave.h"</a:t>
            </a:r>
          </a:p>
          <a:p>
            <a:r>
              <a:rPr lang="en-US" altLang="zh-CN" sz="1400" dirty="0">
                <a:latin typeface="Times New Roman" panose="02020603050405020304" pitchFamily="18" charset="0"/>
              </a:rPr>
              <a:t>3#include&lt;</a:t>
            </a:r>
            <a:r>
              <a:rPr lang="en-US" altLang="zh-CN" sz="1400" dirty="0" err="1">
                <a:latin typeface="Times New Roman" panose="02020603050405020304" pitchFamily="18" charset="0"/>
              </a:rPr>
              <a:t>stdlib.h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4#include"mympi.h"</a:t>
            </a:r>
          </a:p>
          <a:p>
            <a:r>
              <a:rPr lang="en-US" altLang="zh-CN" sz="1400" dirty="0">
                <a:latin typeface="Times New Roman" panose="02020603050405020304" pitchFamily="18" charset="0"/>
              </a:rPr>
              <a:t>5#define I 1000</a:t>
            </a:r>
          </a:p>
          <a:p>
            <a:r>
              <a:rPr lang="en-US" altLang="zh-CN" sz="1400" dirty="0">
                <a:latin typeface="Times New Roman" panose="02020603050405020304" pitchFamily="18" charset="0"/>
              </a:rPr>
              <a:t>6#define J 100</a:t>
            </a:r>
          </a:p>
          <a:p>
            <a:r>
              <a:rPr lang="en-US" altLang="zh-CN" sz="1400" dirty="0">
                <a:latin typeface="Times New Roman" panose="02020603050405020304" pitchFamily="18" charset="0"/>
              </a:rPr>
              <a:t>7#define ROW_NUM 10</a:t>
            </a:r>
          </a:p>
          <a:p>
            <a:r>
              <a:rPr lang="en-US" altLang="zh-CN" sz="1400" dirty="0">
                <a:latin typeface="Times New Roman" panose="02020603050405020304" pitchFamily="18" charset="0"/>
              </a:rPr>
              <a:t>8extern float *A;</a:t>
            </a:r>
          </a:p>
          <a:p>
            <a:r>
              <a:rPr lang="en-US" altLang="zh-CN" sz="1400" dirty="0">
                <a:latin typeface="Times New Roman" panose="02020603050405020304" pitchFamily="18" charset="0"/>
              </a:rPr>
              <a:t>9extern float *B;</a:t>
            </a:r>
          </a:p>
          <a:p>
            <a:r>
              <a:rPr lang="en-US" altLang="zh-CN" sz="1400" dirty="0">
                <a:latin typeface="Times New Roman" panose="02020603050405020304" pitchFamily="18" charset="0"/>
              </a:rPr>
              <a:t>10extern float *C;</a:t>
            </a:r>
          </a:p>
          <a:p>
            <a:r>
              <a:rPr lang="en-US" altLang="zh-CN" sz="1400" dirty="0">
                <a:latin typeface="Times New Roman" panose="02020603050405020304" pitchFamily="18" charset="0"/>
              </a:rPr>
              <a:t>11extern float *</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12extern float *</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13__thread_local int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14__thread_local volatile unsigned long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[2],</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a:t>
            </a:r>
            <a:r>
              <a:rPr lang="zh-CN" altLang="en-US" sz="1400" dirty="0">
                <a:latin typeface="Times New Roman" panose="02020603050405020304" pitchFamily="18" charset="0"/>
              </a:rPr>
              <a:t>注意</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[2]</a:t>
            </a:r>
          </a:p>
          <a:p>
            <a:r>
              <a:rPr lang="en-US" altLang="zh-CN" sz="1400" dirty="0">
                <a:latin typeface="Times New Roman" panose="02020603050405020304" pitchFamily="18" charset="0"/>
              </a:rPr>
              <a:t>15__thread_local float </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[J],</a:t>
            </a:r>
            <a:r>
              <a:rPr lang="en-US" altLang="zh-CN" sz="1400" dirty="0" err="1">
                <a:latin typeface="Times New Roman" panose="02020603050405020304" pitchFamily="18" charset="0"/>
              </a:rPr>
              <a:t>local_A_buffer</a:t>
            </a:r>
            <a:r>
              <a:rPr lang="en-US" altLang="zh-CN" sz="1400" dirty="0">
                <a:latin typeface="Times New Roman" panose="02020603050405020304" pitchFamily="18" charset="0"/>
              </a:rPr>
              <a:t>[J];//</a:t>
            </a:r>
            <a:r>
              <a:rPr lang="zh-CN" altLang="en-US" sz="1400" dirty="0">
                <a:latin typeface="Times New Roman" panose="02020603050405020304" pitchFamily="18" charset="0"/>
              </a:rPr>
              <a:t>开辟另一块空间，与</a:t>
            </a:r>
            <a:r>
              <a:rPr lang="en-US" altLang="zh-CN" sz="1400" dirty="0" err="1">
                <a:latin typeface="Times New Roman" panose="02020603050405020304" pitchFamily="18" charset="0"/>
              </a:rPr>
              <a:t>local_A</a:t>
            </a:r>
            <a:r>
              <a:rPr lang="zh-CN" altLang="en-US" sz="1400" dirty="0">
                <a:latin typeface="Times New Roman" panose="02020603050405020304" pitchFamily="18" charset="0"/>
              </a:rPr>
              <a:t>互为缓冲区</a:t>
            </a:r>
          </a:p>
          <a:p>
            <a:r>
              <a:rPr lang="en-US" altLang="zh-CN" sz="1400" dirty="0">
                <a:latin typeface="Times New Roman" panose="02020603050405020304" pitchFamily="18" charset="0"/>
              </a:rPr>
              <a:t>16__thread_local float </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[J*J];</a:t>
            </a:r>
          </a:p>
          <a:p>
            <a:r>
              <a:rPr lang="en-US" altLang="zh-CN" sz="1400" dirty="0">
                <a:latin typeface="Times New Roman" panose="02020603050405020304" pitchFamily="18" charset="0"/>
              </a:rPr>
              <a:t>17__thread_local float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[J];</a:t>
            </a:r>
          </a:p>
          <a:p>
            <a:r>
              <a:rPr lang="en-US" altLang="zh-CN" sz="1400" dirty="0">
                <a:latin typeface="Times New Roman" panose="02020603050405020304" pitchFamily="18" charset="0"/>
              </a:rPr>
              <a:t>18__thread_local float *slave[2];//</a:t>
            </a:r>
            <a:r>
              <a:rPr lang="zh-CN" altLang="en-US" sz="1400" dirty="0">
                <a:latin typeface="Times New Roman" panose="02020603050405020304" pitchFamily="18" charset="0"/>
              </a:rPr>
              <a:t>设置指针数组，用于转换计算数组与接收数据数组的身份</a:t>
            </a:r>
          </a:p>
          <a:p>
            <a:r>
              <a:rPr lang="en-US" altLang="zh-CN" sz="1400" dirty="0">
                <a:latin typeface="Times New Roman" panose="02020603050405020304" pitchFamily="18" charset="0"/>
              </a:rPr>
              <a:t>19void </a:t>
            </a:r>
            <a:r>
              <a:rPr lang="en-US" altLang="zh-CN" sz="1400" dirty="0" err="1">
                <a:latin typeface="Times New Roman" panose="02020603050405020304" pitchFamily="18" charset="0"/>
              </a:rPr>
              <a:t>Mul_Matrix</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20        float temp; </a:t>
            </a:r>
          </a:p>
          <a:p>
            <a:r>
              <a:rPr lang="en-US" altLang="zh-CN" sz="1400" dirty="0">
                <a:latin typeface="Times New Roman" panose="02020603050405020304" pitchFamily="18" charset="0"/>
              </a:rPr>
              <a:t>21        int </a:t>
            </a:r>
            <a:r>
              <a:rPr lang="en-US" altLang="zh-CN" sz="1400" dirty="0" err="1">
                <a:latin typeface="Times New Roman" panose="02020603050405020304" pitchFamily="18" charset="0"/>
              </a:rPr>
              <a:t>index,next</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22        slave[0]=&amp;</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23        slave[1]=&amp;</a:t>
            </a:r>
            <a:r>
              <a:rPr lang="en-US" altLang="zh-CN" sz="1400" dirty="0" err="1">
                <a:latin typeface="Times New Roman" panose="02020603050405020304" pitchFamily="18" charset="0"/>
              </a:rPr>
              <a:t>local_A_buffer</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24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r>
              <a:rPr lang="en-US" altLang="zh-CN" sz="1400" dirty="0" err="1">
                <a:latin typeface="Times New Roman" panose="02020603050405020304" pitchFamily="18" charset="0"/>
              </a:rPr>
              <a:t>athread_get_id</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25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[0]=0;</a:t>
            </a:r>
          </a:p>
        </p:txBody>
      </p:sp>
    </p:spTree>
    <p:extLst>
      <p:ext uri="{BB962C8B-B14F-4D97-AF65-F5344CB8AC3E}">
        <p14:creationId xmlns:p14="http://schemas.microsoft.com/office/powerpoint/2010/main" val="10258195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175021"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计算与访存的重叠</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137795" y="1441951"/>
            <a:ext cx="4594679" cy="3450560"/>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因此需要利用第</a:t>
            </a:r>
            <a:r>
              <a:rPr lang="en-US" altLang="zh-CN" sz="2000" dirty="0">
                <a:latin typeface="Times New Roman" panose="02020603050405020304" pitchFamily="18" charset="0"/>
                <a:ea typeface="微软雅黑 Light" panose="020B0502040204020203" charset="-122"/>
              </a:rPr>
              <a:t>18</a:t>
            </a:r>
            <a:r>
              <a:rPr lang="zh-CN" altLang="en-US" sz="2000" dirty="0">
                <a:latin typeface="Times New Roman" panose="02020603050405020304" pitchFamily="18" charset="0"/>
                <a:ea typeface="微软雅黑 Light" panose="020B0502040204020203" charset="-122"/>
              </a:rPr>
              <a:t>行的声明建立一个大小为</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的指针数组</a:t>
            </a:r>
            <a:r>
              <a:rPr lang="en-US" altLang="zh-CN" sz="2000" dirty="0">
                <a:latin typeface="Times New Roman" panose="02020603050405020304" pitchFamily="18" charset="0"/>
                <a:ea typeface="微软雅黑 Light" panose="020B0502040204020203" charset="-122"/>
              </a:rPr>
              <a:t>slave[2]</a:t>
            </a:r>
            <a:r>
              <a:rPr lang="zh-CN" altLang="en-US" sz="2000" dirty="0">
                <a:latin typeface="Times New Roman" panose="02020603050405020304" pitchFamily="18" charset="0"/>
                <a:ea typeface="微软雅黑 Light" panose="020B0502040204020203" charset="-122"/>
              </a:rPr>
              <a:t>，存储两个数组的首地址，其中</a:t>
            </a:r>
            <a:r>
              <a:rPr lang="en-US" altLang="zh-CN" sz="2000" dirty="0">
                <a:latin typeface="Times New Roman" panose="02020603050405020304" pitchFamily="18" charset="0"/>
                <a:ea typeface="微软雅黑 Light" panose="020B0502040204020203" charset="-122"/>
              </a:rPr>
              <a:t>slave[0]</a:t>
            </a:r>
            <a:r>
              <a:rPr lang="zh-CN" altLang="en-US" sz="2000" dirty="0">
                <a:latin typeface="Times New Roman" panose="02020603050405020304" pitchFamily="18" charset="0"/>
                <a:ea typeface="微软雅黑 Light" panose="020B0502040204020203" charset="-122"/>
              </a:rPr>
              <a:t>与</a:t>
            </a:r>
            <a:r>
              <a:rPr lang="en-US" altLang="zh-CN" sz="2000" dirty="0">
                <a:latin typeface="Times New Roman" panose="02020603050405020304" pitchFamily="18" charset="0"/>
                <a:ea typeface="微软雅黑 Light" panose="020B0502040204020203" charset="-122"/>
              </a:rPr>
              <a:t>slave[1]</a:t>
            </a:r>
            <a:r>
              <a:rPr lang="zh-CN" altLang="en-US" sz="2000" dirty="0">
                <a:latin typeface="Times New Roman" panose="02020603050405020304" pitchFamily="18" charset="0"/>
                <a:ea typeface="微软雅黑 Light" panose="020B0502040204020203" charset="-122"/>
              </a:rPr>
              <a:t>指向的存储空间互为缓冲区。</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注意此时的回答标志位用第</a:t>
            </a:r>
            <a:r>
              <a:rPr lang="en-US" altLang="zh-CN" sz="2000" dirty="0">
                <a:latin typeface="Times New Roman" panose="02020603050405020304" pitchFamily="18" charset="0"/>
                <a:ea typeface="微软雅黑 Light" panose="020B0502040204020203" charset="-122"/>
              </a:rPr>
              <a:t>14</a:t>
            </a:r>
            <a:r>
              <a:rPr lang="zh-CN" altLang="en-US" sz="2000" dirty="0">
                <a:latin typeface="Times New Roman" panose="02020603050405020304" pitchFamily="18" charset="0"/>
                <a:ea typeface="微软雅黑 Light" panose="020B0502040204020203" charset="-122"/>
              </a:rPr>
              <a:t>行所定义的</a:t>
            </a:r>
            <a:r>
              <a:rPr lang="en-US" altLang="zh-CN" sz="2000" dirty="0" err="1">
                <a:latin typeface="Times New Roman" panose="02020603050405020304" pitchFamily="18" charset="0"/>
                <a:ea typeface="微软雅黑 Light" panose="020B0502040204020203" charset="-122"/>
              </a:rPr>
              <a:t>get_reply</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数组代替原来的</a:t>
            </a:r>
            <a:r>
              <a:rPr lang="en-US" altLang="zh-CN" sz="2000" dirty="0">
                <a:latin typeface="Times New Roman" panose="02020603050405020304" pitchFamily="18" charset="0"/>
                <a:ea typeface="微软雅黑 Light" panose="020B0502040204020203" charset="-122"/>
              </a:rPr>
              <a:t>reply</a:t>
            </a:r>
            <a:r>
              <a:rPr lang="zh-CN" altLang="en-US" sz="2000" dirty="0">
                <a:latin typeface="Times New Roman" panose="02020603050405020304" pitchFamily="18" charset="0"/>
                <a:ea typeface="微软雅黑 Light" panose="020B0502040204020203" charset="-122"/>
              </a:rPr>
              <a:t>变量。</a:t>
            </a:r>
            <a:endParaRPr lang="en-US"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DB039B0A-FE6B-B52D-8A66-E4E92F19C809}"/>
              </a:ext>
            </a:extLst>
          </p:cNvPr>
          <p:cNvSpPr txBox="1"/>
          <p:nvPr/>
        </p:nvSpPr>
        <p:spPr>
          <a:xfrm>
            <a:off x="4894717" y="837558"/>
            <a:ext cx="7115818" cy="5494416"/>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1#include&lt;</a:t>
            </a:r>
            <a:r>
              <a:rPr lang="en-US" altLang="zh-CN" sz="1400" dirty="0" err="1">
                <a:latin typeface="Times New Roman" panose="02020603050405020304" pitchFamily="18" charset="0"/>
              </a:rPr>
              <a:t>stdio.h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2#include"slave.h"</a:t>
            </a:r>
          </a:p>
          <a:p>
            <a:r>
              <a:rPr lang="en-US" altLang="zh-CN" sz="1400" dirty="0">
                <a:latin typeface="Times New Roman" panose="02020603050405020304" pitchFamily="18" charset="0"/>
              </a:rPr>
              <a:t>3#include&lt;</a:t>
            </a:r>
            <a:r>
              <a:rPr lang="en-US" altLang="zh-CN" sz="1400" dirty="0" err="1">
                <a:latin typeface="Times New Roman" panose="02020603050405020304" pitchFamily="18" charset="0"/>
              </a:rPr>
              <a:t>stdlib.h</a:t>
            </a:r>
            <a:r>
              <a:rPr lang="en-US" altLang="zh-CN" sz="1400" dirty="0">
                <a:latin typeface="Times New Roman" panose="02020603050405020304" pitchFamily="18" charset="0"/>
              </a:rPr>
              <a:t>&gt;</a:t>
            </a:r>
          </a:p>
          <a:p>
            <a:r>
              <a:rPr lang="en-US" altLang="zh-CN" sz="1400" dirty="0">
                <a:latin typeface="Times New Roman" panose="02020603050405020304" pitchFamily="18" charset="0"/>
              </a:rPr>
              <a:t>4#include"mympi.h"</a:t>
            </a:r>
          </a:p>
          <a:p>
            <a:r>
              <a:rPr lang="en-US" altLang="zh-CN" sz="1400" dirty="0">
                <a:latin typeface="Times New Roman" panose="02020603050405020304" pitchFamily="18" charset="0"/>
              </a:rPr>
              <a:t>5#define I 1000</a:t>
            </a:r>
          </a:p>
          <a:p>
            <a:r>
              <a:rPr lang="en-US" altLang="zh-CN" sz="1400" dirty="0">
                <a:latin typeface="Times New Roman" panose="02020603050405020304" pitchFamily="18" charset="0"/>
              </a:rPr>
              <a:t>6#define J 100</a:t>
            </a:r>
          </a:p>
          <a:p>
            <a:r>
              <a:rPr lang="en-US" altLang="zh-CN" sz="1400" dirty="0">
                <a:latin typeface="Times New Roman" panose="02020603050405020304" pitchFamily="18" charset="0"/>
              </a:rPr>
              <a:t>7#define ROW_NUM 10</a:t>
            </a:r>
          </a:p>
          <a:p>
            <a:r>
              <a:rPr lang="en-US" altLang="zh-CN" sz="1400" dirty="0">
                <a:latin typeface="Times New Roman" panose="02020603050405020304" pitchFamily="18" charset="0"/>
              </a:rPr>
              <a:t>8extern float *A;</a:t>
            </a:r>
          </a:p>
          <a:p>
            <a:r>
              <a:rPr lang="en-US" altLang="zh-CN" sz="1400" dirty="0">
                <a:latin typeface="Times New Roman" panose="02020603050405020304" pitchFamily="18" charset="0"/>
              </a:rPr>
              <a:t>9extern float *B;</a:t>
            </a:r>
          </a:p>
          <a:p>
            <a:r>
              <a:rPr lang="en-US" altLang="zh-CN" sz="1400" dirty="0">
                <a:latin typeface="Times New Roman" panose="02020603050405020304" pitchFamily="18" charset="0"/>
              </a:rPr>
              <a:t>10extern float *C;</a:t>
            </a:r>
          </a:p>
          <a:p>
            <a:r>
              <a:rPr lang="en-US" altLang="zh-CN" sz="1400" dirty="0">
                <a:latin typeface="Times New Roman" panose="02020603050405020304" pitchFamily="18" charset="0"/>
              </a:rPr>
              <a:t>11extern float *</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12extern float *</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13__thread_local int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14__thread_local volatile unsigned long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[2],</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a:t>
            </a:r>
            <a:r>
              <a:rPr lang="zh-CN" altLang="en-US" sz="1400" dirty="0">
                <a:latin typeface="Times New Roman" panose="02020603050405020304" pitchFamily="18" charset="0"/>
              </a:rPr>
              <a:t>注意</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[2]</a:t>
            </a:r>
          </a:p>
          <a:p>
            <a:r>
              <a:rPr lang="en-US" altLang="zh-CN" sz="1400" dirty="0">
                <a:latin typeface="Times New Roman" panose="02020603050405020304" pitchFamily="18" charset="0"/>
              </a:rPr>
              <a:t>15__thread_local float </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[J],</a:t>
            </a:r>
            <a:r>
              <a:rPr lang="en-US" altLang="zh-CN" sz="1400" dirty="0" err="1">
                <a:latin typeface="Times New Roman" panose="02020603050405020304" pitchFamily="18" charset="0"/>
              </a:rPr>
              <a:t>local_A_buffer</a:t>
            </a:r>
            <a:r>
              <a:rPr lang="en-US" altLang="zh-CN" sz="1400" dirty="0">
                <a:latin typeface="Times New Roman" panose="02020603050405020304" pitchFamily="18" charset="0"/>
              </a:rPr>
              <a:t>[J];//</a:t>
            </a:r>
            <a:r>
              <a:rPr lang="zh-CN" altLang="en-US" sz="1400" dirty="0">
                <a:latin typeface="Times New Roman" panose="02020603050405020304" pitchFamily="18" charset="0"/>
              </a:rPr>
              <a:t>开辟另一块空间，与</a:t>
            </a:r>
            <a:r>
              <a:rPr lang="en-US" altLang="zh-CN" sz="1400" dirty="0" err="1">
                <a:latin typeface="Times New Roman" panose="02020603050405020304" pitchFamily="18" charset="0"/>
              </a:rPr>
              <a:t>local_A</a:t>
            </a:r>
            <a:r>
              <a:rPr lang="zh-CN" altLang="en-US" sz="1400" dirty="0">
                <a:latin typeface="Times New Roman" panose="02020603050405020304" pitchFamily="18" charset="0"/>
              </a:rPr>
              <a:t>互为缓冲区</a:t>
            </a:r>
          </a:p>
          <a:p>
            <a:r>
              <a:rPr lang="en-US" altLang="zh-CN" sz="1400" dirty="0">
                <a:latin typeface="Times New Roman" panose="02020603050405020304" pitchFamily="18" charset="0"/>
              </a:rPr>
              <a:t>16__thread_local float </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[J*J];</a:t>
            </a:r>
          </a:p>
          <a:p>
            <a:r>
              <a:rPr lang="en-US" altLang="zh-CN" sz="1400" dirty="0">
                <a:latin typeface="Times New Roman" panose="02020603050405020304" pitchFamily="18" charset="0"/>
              </a:rPr>
              <a:t>17__thread_local float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[J];</a:t>
            </a:r>
          </a:p>
          <a:p>
            <a:r>
              <a:rPr lang="en-US" altLang="zh-CN" sz="1400" dirty="0">
                <a:latin typeface="Times New Roman" panose="02020603050405020304" pitchFamily="18" charset="0"/>
              </a:rPr>
              <a:t>18__thread_local float *slave[2];//</a:t>
            </a:r>
            <a:r>
              <a:rPr lang="zh-CN" altLang="en-US" sz="1400" dirty="0">
                <a:latin typeface="Times New Roman" panose="02020603050405020304" pitchFamily="18" charset="0"/>
              </a:rPr>
              <a:t>设置指针数组，用于转换计算数组与接收数据数组的身份</a:t>
            </a:r>
          </a:p>
          <a:p>
            <a:r>
              <a:rPr lang="en-US" altLang="zh-CN" sz="1400" dirty="0">
                <a:latin typeface="Times New Roman" panose="02020603050405020304" pitchFamily="18" charset="0"/>
              </a:rPr>
              <a:t>19void </a:t>
            </a:r>
            <a:r>
              <a:rPr lang="en-US" altLang="zh-CN" sz="1400" dirty="0" err="1">
                <a:latin typeface="Times New Roman" panose="02020603050405020304" pitchFamily="18" charset="0"/>
              </a:rPr>
              <a:t>Mul_Matrix</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20        float temp; </a:t>
            </a:r>
          </a:p>
          <a:p>
            <a:r>
              <a:rPr lang="en-US" altLang="zh-CN" sz="1400" dirty="0">
                <a:latin typeface="Times New Roman" panose="02020603050405020304" pitchFamily="18" charset="0"/>
              </a:rPr>
              <a:t>21        int </a:t>
            </a:r>
            <a:r>
              <a:rPr lang="en-US" altLang="zh-CN" sz="1400" dirty="0" err="1">
                <a:latin typeface="Times New Roman" panose="02020603050405020304" pitchFamily="18" charset="0"/>
              </a:rPr>
              <a:t>index,next</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22        slave[0]=&amp;</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23        slave[1]=&amp;</a:t>
            </a:r>
            <a:r>
              <a:rPr lang="en-US" altLang="zh-CN" sz="1400" dirty="0" err="1">
                <a:latin typeface="Times New Roman" panose="02020603050405020304" pitchFamily="18" charset="0"/>
              </a:rPr>
              <a:t>local_A_buffer</a:t>
            </a:r>
            <a:r>
              <a:rPr lang="en-US" altLang="zh-CN" sz="1400" dirty="0">
                <a:latin typeface="Times New Roman" panose="02020603050405020304" pitchFamily="18" charset="0"/>
              </a:rPr>
              <a:t>[0];</a:t>
            </a:r>
          </a:p>
          <a:p>
            <a:r>
              <a:rPr lang="en-US" altLang="zh-CN" sz="1400" dirty="0">
                <a:latin typeface="Times New Roman" panose="02020603050405020304" pitchFamily="18" charset="0"/>
              </a:rPr>
              <a:t>24        </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a:t>
            </a:r>
            <a:r>
              <a:rPr lang="en-US" altLang="zh-CN" sz="1400" dirty="0" err="1">
                <a:latin typeface="Times New Roman" panose="02020603050405020304" pitchFamily="18" charset="0"/>
              </a:rPr>
              <a:t>athread_get_id</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25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[0]=0;</a:t>
            </a:r>
          </a:p>
        </p:txBody>
      </p:sp>
    </p:spTree>
    <p:extLst>
      <p:ext uri="{BB962C8B-B14F-4D97-AF65-F5344CB8AC3E}">
        <p14:creationId xmlns:p14="http://schemas.microsoft.com/office/powerpoint/2010/main" val="2312692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175021"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计算与访存的重叠</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137795" y="1289776"/>
            <a:ext cx="4594679" cy="391222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在利用第</a:t>
            </a:r>
            <a:r>
              <a:rPr lang="en-US" altLang="zh-CN" sz="2000" dirty="0">
                <a:latin typeface="Times New Roman" panose="02020603050405020304" pitchFamily="18" charset="0"/>
                <a:ea typeface="微软雅黑 Light" panose="020B0502040204020203" charset="-122"/>
              </a:rPr>
              <a:t>28</a:t>
            </a:r>
            <a:r>
              <a:rPr lang="zh-CN" altLang="en-US" sz="2000" dirty="0">
                <a:latin typeface="Times New Roman" panose="02020603050405020304" pitchFamily="18" charset="0"/>
                <a:ea typeface="微软雅黑 Light" panose="020B0502040204020203" charset="-122"/>
              </a:rPr>
              <a:t>行的</a:t>
            </a:r>
            <a:r>
              <a:rPr lang="en-US" altLang="zh-CN" sz="2000" dirty="0">
                <a:latin typeface="Times New Roman" panose="02020603050405020304" pitchFamily="18" charset="0"/>
                <a:ea typeface="微软雅黑 Light" panose="020B0502040204020203" charset="-122"/>
              </a:rPr>
              <a:t>athread_get()</a:t>
            </a:r>
            <a:r>
              <a:rPr lang="zh-CN" altLang="en-US" sz="2000" dirty="0">
                <a:latin typeface="Times New Roman" panose="02020603050405020304" pitchFamily="18" charset="0"/>
                <a:ea typeface="微软雅黑 Light" panose="020B0502040204020203" charset="-122"/>
              </a:rPr>
              <a:t>函数获取到第一轮所需的数据后，开始利用</a:t>
            </a:r>
            <a:r>
              <a:rPr lang="en-US" altLang="zh-CN" sz="2000" dirty="0">
                <a:latin typeface="Times New Roman" panose="02020603050405020304" pitchFamily="18" charset="0"/>
                <a:ea typeface="微软雅黑 Light" panose="020B0502040204020203" charset="-122"/>
              </a:rPr>
              <a:t>for</a:t>
            </a:r>
            <a:r>
              <a:rPr lang="zh-CN" altLang="en-US" sz="2000" dirty="0">
                <a:latin typeface="Times New Roman" panose="02020603050405020304" pitchFamily="18" charset="0"/>
                <a:ea typeface="微软雅黑 Light" panose="020B0502040204020203" charset="-122"/>
              </a:rPr>
              <a:t>循环进行多轮次的数据传输。</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a:t>
            </a:r>
            <a:r>
              <a:rPr lang="en-US" altLang="zh-CN" sz="2000" dirty="0">
                <a:latin typeface="Times New Roman" panose="02020603050405020304" pitchFamily="18" charset="0"/>
                <a:ea typeface="微软雅黑 Light" panose="020B0502040204020203" charset="-122"/>
              </a:rPr>
              <a:t>for</a:t>
            </a:r>
            <a:r>
              <a:rPr lang="zh-CN" altLang="en-US" sz="2000" dirty="0">
                <a:latin typeface="Times New Roman" panose="02020603050405020304" pitchFamily="18" charset="0"/>
                <a:ea typeface="微软雅黑 Light" panose="020B0502040204020203" charset="-122"/>
              </a:rPr>
              <a:t>循环的迭代过程中，使用第</a:t>
            </a:r>
            <a:r>
              <a:rPr lang="en-US" altLang="zh-CN" sz="2000" dirty="0">
                <a:latin typeface="Times New Roman" panose="02020603050405020304" pitchFamily="18" charset="0"/>
                <a:ea typeface="微软雅黑 Light" panose="020B0502040204020203" charset="-122"/>
              </a:rPr>
              <a:t>32</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33</a:t>
            </a:r>
            <a:r>
              <a:rPr lang="zh-CN" altLang="en-US" sz="2000" dirty="0">
                <a:latin typeface="Times New Roman" panose="02020603050405020304" pitchFamily="18" charset="0"/>
                <a:ea typeface="微软雅黑 Light" panose="020B0502040204020203" charset="-122"/>
              </a:rPr>
              <a:t>行的求模运算不停地转换</a:t>
            </a:r>
            <a:r>
              <a:rPr lang="en-US" altLang="zh-CN" sz="2000" dirty="0">
                <a:latin typeface="Times New Roman" panose="02020603050405020304" pitchFamily="18" charset="0"/>
                <a:ea typeface="微软雅黑 Light" panose="020B0502040204020203" charset="-122"/>
              </a:rPr>
              <a:t>index</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next</a:t>
            </a:r>
            <a:r>
              <a:rPr lang="zh-CN" altLang="en-US" sz="2000" dirty="0">
                <a:latin typeface="Times New Roman" panose="02020603050405020304" pitchFamily="18" charset="0"/>
                <a:ea typeface="微软雅黑 Light" panose="020B0502040204020203" charset="-122"/>
              </a:rPr>
              <a:t>的指向，其中</a:t>
            </a:r>
            <a:r>
              <a:rPr lang="en-US" altLang="zh-CN" sz="2000" dirty="0">
                <a:latin typeface="Times New Roman" panose="02020603050405020304" pitchFamily="18" charset="0"/>
                <a:ea typeface="微软雅黑 Light" panose="020B0502040204020203" charset="-122"/>
              </a:rPr>
              <a:t>index</a:t>
            </a:r>
            <a:r>
              <a:rPr lang="zh-CN" altLang="en-US" sz="2000" dirty="0">
                <a:latin typeface="Times New Roman" panose="02020603050405020304" pitchFamily="18" charset="0"/>
                <a:ea typeface="微软雅黑 Light" panose="020B0502040204020203" charset="-122"/>
              </a:rPr>
              <a:t>指向将要参与计算的数据，而</a:t>
            </a:r>
            <a:r>
              <a:rPr lang="en-US" altLang="zh-CN" sz="2000" dirty="0">
                <a:latin typeface="Times New Roman" panose="02020603050405020304" pitchFamily="18" charset="0"/>
                <a:ea typeface="微软雅黑 Light" panose="020B0502040204020203" charset="-122"/>
              </a:rPr>
              <a:t>next</a:t>
            </a:r>
            <a:r>
              <a:rPr lang="zh-CN" altLang="en-US" sz="2000" dirty="0">
                <a:latin typeface="Times New Roman" panose="02020603050405020304" pitchFamily="18" charset="0"/>
                <a:ea typeface="微软雅黑 Light" panose="020B0502040204020203" charset="-122"/>
              </a:rPr>
              <a:t>指向待传入数据的数组空间。</a:t>
            </a:r>
            <a:endParaRPr lang="en-US"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DB039B0A-FE6B-B52D-8A66-E4E92F19C809}"/>
              </a:ext>
            </a:extLst>
          </p:cNvPr>
          <p:cNvSpPr txBox="1"/>
          <p:nvPr/>
        </p:nvSpPr>
        <p:spPr>
          <a:xfrm>
            <a:off x="4786562" y="749070"/>
            <a:ext cx="7375941" cy="5798188"/>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26	      athread_get(PE_MODE,&amp;B[0],&amp;</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[0],4*J*J,&amp;</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[0],0,0,0); </a:t>
            </a:r>
          </a:p>
          <a:p>
            <a:r>
              <a:rPr lang="en-US" altLang="zh-CN" sz="1400" dirty="0">
                <a:latin typeface="Times New Roman" panose="02020603050405020304" pitchFamily="18" charset="0"/>
              </a:rPr>
              <a:t>27	      //</a:t>
            </a:r>
            <a:r>
              <a:rPr lang="zh-CN" altLang="en-US" sz="1400" dirty="0">
                <a:latin typeface="Times New Roman" panose="02020603050405020304" pitchFamily="18" charset="0"/>
              </a:rPr>
              <a:t>传输第一轮数据，需等待传输完成，</a:t>
            </a:r>
            <a:r>
              <a:rPr lang="en-US" altLang="zh-CN" sz="1400" dirty="0" err="1">
                <a:latin typeface="Times New Roman" panose="02020603050405020304" pitchFamily="18" charset="0"/>
              </a:rPr>
              <a:t>get_reply</a:t>
            </a:r>
            <a:r>
              <a:rPr lang="zh-CN" altLang="en-US" sz="1400" dirty="0">
                <a:latin typeface="Times New Roman" panose="02020603050405020304" pitchFamily="18" charset="0"/>
              </a:rPr>
              <a:t>修改置位。</a:t>
            </a:r>
          </a:p>
          <a:p>
            <a:r>
              <a:rPr lang="en-US" altLang="zh-CN" sz="1400" dirty="0">
                <a:latin typeface="Times New Roman" panose="02020603050405020304" pitchFamily="18" charset="0"/>
              </a:rPr>
              <a:t>28	 athread_get(PE_MODE,&amp;</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*ROW_NUM*J],&amp;</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[0],4*J,&amp;</a:t>
            </a:r>
            <a:r>
              <a:rPr lang="en-US" altLang="zh-CN" sz="1400" dirty="0" err="1">
                <a:latin typeface="Times New Roman" panose="02020603050405020304" pitchFamily="18" charset="0"/>
              </a:rPr>
              <a:t>get_reply</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29	   [0],0,0,0);</a:t>
            </a:r>
          </a:p>
          <a:p>
            <a:r>
              <a:rPr lang="en-US" altLang="zh-CN" sz="1400" dirty="0">
                <a:latin typeface="Times New Roman" panose="02020603050405020304" pitchFamily="18" charset="0"/>
              </a:rPr>
              <a:t>30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[0]!=2);</a:t>
            </a:r>
          </a:p>
          <a:p>
            <a:r>
              <a:rPr lang="en-US" altLang="zh-CN" sz="1400" dirty="0">
                <a:latin typeface="Times New Roman" panose="02020603050405020304" pitchFamily="18" charset="0"/>
              </a:rPr>
              <a:t>31        for(int m=0;m&lt;</a:t>
            </a:r>
            <a:r>
              <a:rPr lang="en-US" altLang="zh-CN" sz="1400" dirty="0" err="1">
                <a:latin typeface="Times New Roman" panose="02020603050405020304" pitchFamily="18" charset="0"/>
              </a:rPr>
              <a:t>ROW_NUM;m</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32                index=m%2;</a:t>
            </a:r>
          </a:p>
          <a:p>
            <a:r>
              <a:rPr lang="en-US" altLang="zh-CN" sz="1400" dirty="0">
                <a:latin typeface="Times New Roman" panose="02020603050405020304" pitchFamily="18" charset="0"/>
              </a:rPr>
              <a:t>33                next=(m+1)%2;</a:t>
            </a:r>
          </a:p>
          <a:p>
            <a:r>
              <a:rPr lang="en-US" altLang="zh-CN" sz="1400" dirty="0">
                <a:latin typeface="Times New Roman" panose="02020603050405020304" pitchFamily="18" charset="0"/>
              </a:rPr>
              <a:t>34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[next]=0;</a:t>
            </a:r>
          </a:p>
          <a:p>
            <a:r>
              <a:rPr lang="en-US" altLang="zh-CN" sz="1400" dirty="0">
                <a:latin typeface="Times New Roman" panose="02020603050405020304" pitchFamily="18" charset="0"/>
              </a:rPr>
              <a:t>35                //</a:t>
            </a:r>
            <a:r>
              <a:rPr lang="zh-CN" altLang="en-US" sz="1400" dirty="0">
                <a:latin typeface="Times New Roman" panose="02020603050405020304" pitchFamily="18" charset="0"/>
              </a:rPr>
              <a:t>在传输</a:t>
            </a:r>
            <a:r>
              <a:rPr lang="en-US" altLang="zh-CN" sz="1400" dirty="0">
                <a:latin typeface="Times New Roman" panose="02020603050405020304" pitchFamily="18" charset="0"/>
              </a:rPr>
              <a:t>next</a:t>
            </a:r>
            <a:r>
              <a:rPr lang="zh-CN" altLang="en-US" sz="1400" dirty="0">
                <a:latin typeface="Times New Roman" panose="02020603050405020304" pitchFamily="18" charset="0"/>
              </a:rPr>
              <a:t>轮数据时，无需等待</a:t>
            </a:r>
            <a:r>
              <a:rPr lang="en-US" altLang="zh-CN" sz="1400" dirty="0" err="1">
                <a:latin typeface="Times New Roman" panose="02020603050405020304" pitchFamily="18" charset="0"/>
              </a:rPr>
              <a:t>get_reply</a:t>
            </a:r>
            <a:r>
              <a:rPr lang="zh-CN" altLang="en-US" sz="1400" dirty="0">
                <a:latin typeface="Times New Roman" panose="02020603050405020304" pitchFamily="18" charset="0"/>
              </a:rPr>
              <a:t>，开始上一轮次的计算</a:t>
            </a:r>
          </a:p>
          <a:p>
            <a:r>
              <a:rPr lang="en-US" altLang="zh-CN" sz="1400" dirty="0">
                <a:latin typeface="Times New Roman" panose="02020603050405020304" pitchFamily="18" charset="0"/>
              </a:rPr>
              <a:t>36	athread_get(PE_MODE,&amp;</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*ROW_NUM*J+J*(m+1)],slave[next],4*J</a:t>
            </a:r>
          </a:p>
          <a:p>
            <a:r>
              <a:rPr lang="en-US" altLang="zh-CN" sz="1400" dirty="0">
                <a:latin typeface="Times New Roman" panose="02020603050405020304" pitchFamily="18" charset="0"/>
              </a:rPr>
              <a:t>37		   ,&amp;</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[next],0,0,0);</a:t>
            </a:r>
          </a:p>
          <a:p>
            <a:r>
              <a:rPr lang="en-US" altLang="zh-CN" sz="1400" dirty="0">
                <a:latin typeface="Times New Roman" panose="02020603050405020304" pitchFamily="18" charset="0"/>
              </a:rPr>
              <a:t>38                 for(int k=0;k&lt;</a:t>
            </a:r>
            <a:r>
              <a:rPr lang="en-US" altLang="zh-CN" sz="1400" dirty="0" err="1">
                <a:latin typeface="Times New Roman" panose="02020603050405020304" pitchFamily="18" charset="0"/>
              </a:rPr>
              <a:t>J;k</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39                        temp=0.0;</a:t>
            </a:r>
          </a:p>
          <a:p>
            <a:r>
              <a:rPr lang="en-US" altLang="zh-CN" sz="1400" dirty="0">
                <a:latin typeface="Times New Roman" panose="02020603050405020304" pitchFamily="18" charset="0"/>
              </a:rPr>
              <a:t>40                        for(int l=0;l&lt;</a:t>
            </a:r>
            <a:r>
              <a:rPr lang="en-US" altLang="zh-CN" sz="1400" dirty="0" err="1">
                <a:latin typeface="Times New Roman" panose="02020603050405020304" pitchFamily="18" charset="0"/>
              </a:rPr>
              <a:t>J;l</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41                                temp=temp+(*(slave[index]+l))*</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a:t>
            </a:r>
            <a:r>
              <a:rPr lang="en-US" altLang="zh-CN" sz="1400" dirty="0" err="1">
                <a:latin typeface="Times New Roman" panose="02020603050405020304" pitchFamily="18" charset="0"/>
              </a:rPr>
              <a:t>k+l</a:t>
            </a:r>
            <a:r>
              <a:rPr lang="en-US" altLang="zh-CN" sz="1400" dirty="0">
                <a:latin typeface="Times New Roman" panose="02020603050405020304" pitchFamily="18" charset="0"/>
              </a:rPr>
              <a:t>*J];//</a:t>
            </a:r>
            <a:r>
              <a:rPr lang="zh-CN" altLang="en-US" sz="1400" dirty="0">
                <a:latin typeface="Times New Roman" panose="02020603050405020304" pitchFamily="18" charset="0"/>
              </a:rPr>
              <a:t>注意解指针的用法。</a:t>
            </a:r>
          </a:p>
          <a:p>
            <a:r>
              <a:rPr lang="en-US" altLang="zh-CN" sz="1400" dirty="0">
                <a:latin typeface="Times New Roman" panose="02020603050405020304" pitchFamily="18" charset="0"/>
              </a:rPr>
              <a:t>42                        }</a:t>
            </a:r>
          </a:p>
          <a:p>
            <a:r>
              <a:rPr lang="en-US" altLang="zh-CN" sz="1400" dirty="0">
                <a:latin typeface="Times New Roman" panose="02020603050405020304" pitchFamily="18" charset="0"/>
              </a:rPr>
              <a:t>43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[k]=temp;</a:t>
            </a:r>
          </a:p>
          <a:p>
            <a:r>
              <a:rPr lang="en-US" altLang="zh-CN" sz="1400" dirty="0">
                <a:latin typeface="Times New Roman" panose="02020603050405020304" pitchFamily="18" charset="0"/>
              </a:rPr>
              <a:t>44                }</a:t>
            </a:r>
          </a:p>
          <a:p>
            <a:r>
              <a:rPr lang="en-US" altLang="zh-CN" sz="1400" dirty="0">
                <a:latin typeface="Times New Roman" panose="02020603050405020304" pitchFamily="18" charset="0"/>
              </a:rPr>
              <a:t>45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[next]!=1);</a:t>
            </a:r>
          </a:p>
          <a:p>
            <a:r>
              <a:rPr lang="en-US" altLang="zh-CN" sz="1400" dirty="0">
                <a:latin typeface="Times New Roman" panose="02020603050405020304" pitchFamily="18" charset="0"/>
              </a:rPr>
              <a:t>46	            </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=0; </a:t>
            </a:r>
          </a:p>
          <a:p>
            <a:r>
              <a:rPr lang="en-US" altLang="zh-CN" sz="1400" dirty="0">
                <a:latin typeface="Times New Roman" panose="02020603050405020304" pitchFamily="18" charset="0"/>
              </a:rPr>
              <a:t>47		    </a:t>
            </a:r>
            <a:r>
              <a:rPr lang="en-US" altLang="zh-CN" sz="1400" dirty="0" err="1">
                <a:latin typeface="Times New Roman" panose="02020603050405020304" pitchFamily="18" charset="0"/>
              </a:rPr>
              <a:t>athread_put</a:t>
            </a:r>
            <a:r>
              <a:rPr lang="en-US" altLang="zh-CN" sz="1400" dirty="0">
                <a:latin typeface="Times New Roman" panose="02020603050405020304" pitchFamily="18" charset="0"/>
              </a:rPr>
              <a:t>(PE_MODE,&amp;</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[0],&amp;</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*ROW_NUM*J+J*m],J*4,</a:t>
            </a:r>
          </a:p>
          <a:p>
            <a:r>
              <a:rPr lang="en-US" altLang="zh-CN" sz="1400" dirty="0">
                <a:latin typeface="Times New Roman" panose="02020603050405020304" pitchFamily="18" charset="0"/>
              </a:rPr>
              <a:t>48		    &amp;put_reply,0,0);</a:t>
            </a:r>
          </a:p>
          <a:p>
            <a:r>
              <a:rPr lang="en-US" altLang="zh-CN" sz="1400" dirty="0">
                <a:latin typeface="Times New Roman" panose="02020603050405020304" pitchFamily="18" charset="0"/>
              </a:rPr>
              <a:t>49                 while(</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50                }</a:t>
            </a:r>
          </a:p>
          <a:p>
            <a:r>
              <a:rPr lang="en-US" altLang="zh-CN" sz="1400" dirty="0">
                <a:latin typeface="Times New Roman" panose="02020603050405020304" pitchFamily="18" charset="0"/>
              </a:rPr>
              <a:t>51}</a:t>
            </a:r>
          </a:p>
        </p:txBody>
      </p:sp>
    </p:spTree>
    <p:extLst>
      <p:ext uri="{BB962C8B-B14F-4D97-AF65-F5344CB8AC3E}">
        <p14:creationId xmlns:p14="http://schemas.microsoft.com/office/powerpoint/2010/main" val="31076458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175021"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计算与访存的重叠</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104054" y="1358603"/>
            <a:ext cx="4594679" cy="3912225"/>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在第</a:t>
            </a:r>
            <a:r>
              <a:rPr lang="en-US" altLang="zh-CN" sz="2000" dirty="0">
                <a:latin typeface="Times New Roman" panose="02020603050405020304" pitchFamily="18" charset="0"/>
                <a:ea typeface="微软雅黑 Light" panose="020B0502040204020203" charset="-122"/>
              </a:rPr>
              <a:t>36</a:t>
            </a:r>
            <a:r>
              <a:rPr lang="zh-CN" altLang="en-US" sz="2000" dirty="0">
                <a:latin typeface="Times New Roman" panose="02020603050405020304" pitchFamily="18" charset="0"/>
                <a:ea typeface="微软雅黑 Light" panose="020B0502040204020203" charset="-122"/>
              </a:rPr>
              <a:t>行向</a:t>
            </a:r>
            <a:r>
              <a:rPr lang="en-US" altLang="zh-CN" sz="2000" dirty="0">
                <a:latin typeface="Times New Roman" panose="02020603050405020304" pitchFamily="18" charset="0"/>
                <a:ea typeface="微软雅黑 Light" panose="020B0502040204020203" charset="-122"/>
              </a:rPr>
              <a:t>next</a:t>
            </a:r>
            <a:r>
              <a:rPr lang="zh-CN" altLang="en-US" sz="2000" dirty="0">
                <a:latin typeface="Times New Roman" panose="02020603050405020304" pitchFamily="18" charset="0"/>
                <a:ea typeface="微软雅黑 Light" panose="020B0502040204020203" charset="-122"/>
              </a:rPr>
              <a:t>指向的数组空间中传入数据后，</a:t>
            </a:r>
            <a:r>
              <a:rPr lang="en-US" altLang="zh-CN" sz="2000" dirty="0">
                <a:latin typeface="Times New Roman" panose="02020603050405020304" pitchFamily="18" charset="0"/>
                <a:ea typeface="微软雅黑 Light" panose="020B0502040204020203" charset="-122"/>
              </a:rPr>
              <a:t>37</a:t>
            </a:r>
            <a:r>
              <a:rPr lang="zh-CN" altLang="en-US" sz="2000" dirty="0">
                <a:latin typeface="Times New Roman" panose="02020603050405020304" pitchFamily="18" charset="0"/>
                <a:ea typeface="微软雅黑 Light" panose="020B0502040204020203" charset="-122"/>
              </a:rPr>
              <a:t>行的代码不再是等待传输数据完成的</a:t>
            </a:r>
            <a:r>
              <a:rPr lang="en-US" altLang="zh-CN" sz="2000" dirty="0">
                <a:latin typeface="Times New Roman" panose="02020603050405020304" pitchFamily="18" charset="0"/>
                <a:ea typeface="微软雅黑 Light" panose="020B0502040204020203" charset="-122"/>
              </a:rPr>
              <a:t>while</a:t>
            </a:r>
            <a:r>
              <a:rPr lang="zh-CN" altLang="en-US" sz="2000" dirty="0">
                <a:latin typeface="Times New Roman" panose="02020603050405020304" pitchFamily="18" charset="0"/>
                <a:ea typeface="微软雅黑 Light" panose="020B0502040204020203" charset="-122"/>
              </a:rPr>
              <a:t>循环，而是直接开始了</a:t>
            </a:r>
            <a:r>
              <a:rPr lang="en-US" altLang="zh-CN" sz="2000" dirty="0">
                <a:latin typeface="Times New Roman" panose="02020603050405020304" pitchFamily="18" charset="0"/>
                <a:ea typeface="微软雅黑 Light" panose="020B0502040204020203" charset="-122"/>
              </a:rPr>
              <a:t>index</a:t>
            </a:r>
            <a:r>
              <a:rPr lang="zh-CN" altLang="en-US" sz="2000" dirty="0">
                <a:latin typeface="Times New Roman" panose="02020603050405020304" pitchFamily="18" charset="0"/>
                <a:ea typeface="微软雅黑 Light" panose="020B0502040204020203" charset="-122"/>
              </a:rPr>
              <a:t>指向的数组数据的计算过程。</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通过这种机制，</a:t>
            </a:r>
            <a:r>
              <a:rPr lang="en-US" altLang="zh-CN" sz="2000" dirty="0">
                <a:latin typeface="Times New Roman" panose="02020603050405020304" pitchFamily="18" charset="0"/>
                <a:ea typeface="微软雅黑 Light" panose="020B0502040204020203" charset="-122"/>
              </a:rPr>
              <a:t>next</a:t>
            </a:r>
            <a:r>
              <a:rPr lang="zh-CN" altLang="en-US" sz="2000" dirty="0">
                <a:latin typeface="Times New Roman" panose="02020603050405020304" pitchFamily="18" charset="0"/>
                <a:ea typeface="微软雅黑 Light" panose="020B0502040204020203" charset="-122"/>
              </a:rPr>
              <a:t>与</a:t>
            </a:r>
            <a:r>
              <a:rPr lang="en-US" altLang="zh-CN" sz="2000" dirty="0">
                <a:latin typeface="Times New Roman" panose="02020603050405020304" pitchFamily="18" charset="0"/>
                <a:ea typeface="微软雅黑 Light" panose="020B0502040204020203" charset="-122"/>
              </a:rPr>
              <a:t>index</a:t>
            </a:r>
            <a:r>
              <a:rPr lang="zh-CN" altLang="en-US" sz="2000" dirty="0">
                <a:latin typeface="Times New Roman" panose="02020603050405020304" pitchFamily="18" charset="0"/>
                <a:ea typeface="微软雅黑 Light" panose="020B0502040204020203" charset="-122"/>
              </a:rPr>
              <a:t>指向的数组空间可以同时进行传输数据和计算数据的任务。</a:t>
            </a:r>
            <a:endParaRPr lang="en-US"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DB039B0A-FE6B-B52D-8A66-E4E92F19C809}"/>
              </a:ext>
            </a:extLst>
          </p:cNvPr>
          <p:cNvSpPr txBox="1"/>
          <p:nvPr/>
        </p:nvSpPr>
        <p:spPr>
          <a:xfrm>
            <a:off x="4786562" y="749070"/>
            <a:ext cx="7375941" cy="5798188"/>
          </a:xfrm>
          <a:prstGeom prst="rect">
            <a:avLst/>
          </a:prstGeom>
          <a:noFill/>
          <a:ln>
            <a:solidFill>
              <a:schemeClr val="tx1"/>
            </a:solidFill>
          </a:ln>
        </p:spPr>
        <p:txBody>
          <a:bodyPr wrap="square">
            <a:noAutofit/>
          </a:bodyPr>
          <a:lstStyle/>
          <a:p>
            <a:r>
              <a:rPr lang="en-US" altLang="zh-CN" sz="1400" dirty="0">
                <a:latin typeface="Times New Roman" panose="02020603050405020304" pitchFamily="18" charset="0"/>
              </a:rPr>
              <a:t>26	      athread_get(PE_MODE,&amp;B[0],&amp;</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[0],4*J*J,&amp;</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[0],0,0,0); </a:t>
            </a:r>
          </a:p>
          <a:p>
            <a:r>
              <a:rPr lang="en-US" altLang="zh-CN" sz="1400" dirty="0">
                <a:latin typeface="Times New Roman" panose="02020603050405020304" pitchFamily="18" charset="0"/>
              </a:rPr>
              <a:t>27	      //</a:t>
            </a:r>
            <a:r>
              <a:rPr lang="zh-CN" altLang="en-US" sz="1400" dirty="0">
                <a:latin typeface="Times New Roman" panose="02020603050405020304" pitchFamily="18" charset="0"/>
              </a:rPr>
              <a:t>传输第一轮数据，需等待传输完成，</a:t>
            </a:r>
            <a:r>
              <a:rPr lang="en-US" altLang="zh-CN" sz="1400" dirty="0" err="1">
                <a:latin typeface="Times New Roman" panose="02020603050405020304" pitchFamily="18" charset="0"/>
              </a:rPr>
              <a:t>get_reply</a:t>
            </a:r>
            <a:r>
              <a:rPr lang="zh-CN" altLang="en-US" sz="1400" dirty="0">
                <a:latin typeface="Times New Roman" panose="02020603050405020304" pitchFamily="18" charset="0"/>
              </a:rPr>
              <a:t>修改置位。</a:t>
            </a:r>
          </a:p>
          <a:p>
            <a:r>
              <a:rPr lang="en-US" altLang="zh-CN" sz="1400" dirty="0">
                <a:latin typeface="Times New Roman" panose="02020603050405020304" pitchFamily="18" charset="0"/>
              </a:rPr>
              <a:t>28	 athread_get(PE_MODE,&amp;</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*ROW_NUM*J],&amp;</a:t>
            </a:r>
            <a:r>
              <a:rPr lang="en-US" altLang="zh-CN" sz="1400" dirty="0" err="1">
                <a:latin typeface="Times New Roman" panose="02020603050405020304" pitchFamily="18" charset="0"/>
              </a:rPr>
              <a:t>local_A</a:t>
            </a:r>
            <a:r>
              <a:rPr lang="en-US" altLang="zh-CN" sz="1400" dirty="0">
                <a:latin typeface="Times New Roman" panose="02020603050405020304" pitchFamily="18" charset="0"/>
              </a:rPr>
              <a:t>[0],4*J,&amp;</a:t>
            </a:r>
            <a:r>
              <a:rPr lang="en-US" altLang="zh-CN" sz="1400" dirty="0" err="1">
                <a:latin typeface="Times New Roman" panose="02020603050405020304" pitchFamily="18" charset="0"/>
              </a:rPr>
              <a:t>get_reply</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29	   [0],0,0,0);</a:t>
            </a:r>
          </a:p>
          <a:p>
            <a:r>
              <a:rPr lang="en-US" altLang="zh-CN" sz="1400" dirty="0">
                <a:latin typeface="Times New Roman" panose="02020603050405020304" pitchFamily="18" charset="0"/>
              </a:rPr>
              <a:t>30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[0]!=2);</a:t>
            </a:r>
          </a:p>
          <a:p>
            <a:r>
              <a:rPr lang="en-US" altLang="zh-CN" sz="1400" dirty="0">
                <a:latin typeface="Times New Roman" panose="02020603050405020304" pitchFamily="18" charset="0"/>
              </a:rPr>
              <a:t>31        for(int m=0;m&lt;</a:t>
            </a:r>
            <a:r>
              <a:rPr lang="en-US" altLang="zh-CN" sz="1400" dirty="0" err="1">
                <a:latin typeface="Times New Roman" panose="02020603050405020304" pitchFamily="18" charset="0"/>
              </a:rPr>
              <a:t>ROW_NUM;m</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32                index=m%2;</a:t>
            </a:r>
          </a:p>
          <a:p>
            <a:r>
              <a:rPr lang="en-US" altLang="zh-CN" sz="1400" dirty="0">
                <a:latin typeface="Times New Roman" panose="02020603050405020304" pitchFamily="18" charset="0"/>
              </a:rPr>
              <a:t>33                next=(m+1)%2;</a:t>
            </a:r>
          </a:p>
          <a:p>
            <a:r>
              <a:rPr lang="en-US" altLang="zh-CN" sz="1400" dirty="0">
                <a:latin typeface="Times New Roman" panose="02020603050405020304" pitchFamily="18" charset="0"/>
              </a:rPr>
              <a:t>34		   </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[next]=0;</a:t>
            </a:r>
          </a:p>
          <a:p>
            <a:r>
              <a:rPr lang="en-US" altLang="zh-CN" sz="1400" dirty="0">
                <a:latin typeface="Times New Roman" panose="02020603050405020304" pitchFamily="18" charset="0"/>
              </a:rPr>
              <a:t>35                //</a:t>
            </a:r>
            <a:r>
              <a:rPr lang="zh-CN" altLang="en-US" sz="1400" dirty="0">
                <a:latin typeface="Times New Roman" panose="02020603050405020304" pitchFamily="18" charset="0"/>
              </a:rPr>
              <a:t>在传输</a:t>
            </a:r>
            <a:r>
              <a:rPr lang="en-US" altLang="zh-CN" sz="1400" dirty="0">
                <a:latin typeface="Times New Roman" panose="02020603050405020304" pitchFamily="18" charset="0"/>
              </a:rPr>
              <a:t>next</a:t>
            </a:r>
            <a:r>
              <a:rPr lang="zh-CN" altLang="en-US" sz="1400" dirty="0">
                <a:latin typeface="Times New Roman" panose="02020603050405020304" pitchFamily="18" charset="0"/>
              </a:rPr>
              <a:t>轮数据时，无需等待</a:t>
            </a:r>
            <a:r>
              <a:rPr lang="en-US" altLang="zh-CN" sz="1400" dirty="0" err="1">
                <a:latin typeface="Times New Roman" panose="02020603050405020304" pitchFamily="18" charset="0"/>
              </a:rPr>
              <a:t>get_reply</a:t>
            </a:r>
            <a:r>
              <a:rPr lang="zh-CN" altLang="en-US" sz="1400" dirty="0">
                <a:latin typeface="Times New Roman" panose="02020603050405020304" pitchFamily="18" charset="0"/>
              </a:rPr>
              <a:t>，开始上一轮次的计算</a:t>
            </a:r>
          </a:p>
          <a:p>
            <a:r>
              <a:rPr lang="en-US" altLang="zh-CN" sz="1400" dirty="0">
                <a:latin typeface="Times New Roman" panose="02020603050405020304" pitchFamily="18" charset="0"/>
              </a:rPr>
              <a:t>36	athread_get(PE_MODE,&amp;</a:t>
            </a:r>
            <a:r>
              <a:rPr lang="en-US" altLang="zh-CN" sz="1400" dirty="0" err="1">
                <a:latin typeface="Times New Roman" panose="02020603050405020304" pitchFamily="18" charset="0"/>
              </a:rPr>
              <a:t>tempA</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*ROW_NUM*J+J*(m+1)],slave[next],4*J</a:t>
            </a:r>
          </a:p>
          <a:p>
            <a:r>
              <a:rPr lang="en-US" altLang="zh-CN" sz="1400" dirty="0">
                <a:latin typeface="Times New Roman" panose="02020603050405020304" pitchFamily="18" charset="0"/>
              </a:rPr>
              <a:t>37		   ,&amp;</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[next],0,0,0);</a:t>
            </a:r>
          </a:p>
          <a:p>
            <a:r>
              <a:rPr lang="en-US" altLang="zh-CN" sz="1400" dirty="0">
                <a:latin typeface="Times New Roman" panose="02020603050405020304" pitchFamily="18" charset="0"/>
              </a:rPr>
              <a:t>38                 for(int k=0;k&lt;</a:t>
            </a:r>
            <a:r>
              <a:rPr lang="en-US" altLang="zh-CN" sz="1400" dirty="0" err="1">
                <a:latin typeface="Times New Roman" panose="02020603050405020304" pitchFamily="18" charset="0"/>
              </a:rPr>
              <a:t>J;k</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39                        temp=0.0;</a:t>
            </a:r>
          </a:p>
          <a:p>
            <a:r>
              <a:rPr lang="en-US" altLang="zh-CN" sz="1400" dirty="0">
                <a:latin typeface="Times New Roman" panose="02020603050405020304" pitchFamily="18" charset="0"/>
              </a:rPr>
              <a:t>40                        for(int l=0;l&lt;</a:t>
            </a:r>
            <a:r>
              <a:rPr lang="en-US" altLang="zh-CN" sz="1400" dirty="0" err="1">
                <a:latin typeface="Times New Roman" panose="02020603050405020304" pitchFamily="18" charset="0"/>
              </a:rPr>
              <a:t>J;l</a:t>
            </a:r>
            <a:r>
              <a:rPr lang="en-US" altLang="zh-CN" sz="1400" dirty="0">
                <a:latin typeface="Times New Roman" panose="02020603050405020304" pitchFamily="18" charset="0"/>
              </a:rPr>
              <a:t>++){</a:t>
            </a:r>
          </a:p>
          <a:p>
            <a:r>
              <a:rPr lang="en-US" altLang="zh-CN" sz="1400" dirty="0">
                <a:latin typeface="Times New Roman" panose="02020603050405020304" pitchFamily="18" charset="0"/>
              </a:rPr>
              <a:t>41                                temp=temp+(*(slave[index]+l))*</a:t>
            </a:r>
            <a:r>
              <a:rPr lang="en-US" altLang="zh-CN" sz="1400" dirty="0" err="1">
                <a:latin typeface="Times New Roman" panose="02020603050405020304" pitchFamily="18" charset="0"/>
              </a:rPr>
              <a:t>local_B</a:t>
            </a:r>
            <a:r>
              <a:rPr lang="en-US" altLang="zh-CN" sz="1400" dirty="0">
                <a:latin typeface="Times New Roman" panose="02020603050405020304" pitchFamily="18" charset="0"/>
              </a:rPr>
              <a:t>[</a:t>
            </a:r>
            <a:r>
              <a:rPr lang="en-US" altLang="zh-CN" sz="1400" dirty="0" err="1">
                <a:latin typeface="Times New Roman" panose="02020603050405020304" pitchFamily="18" charset="0"/>
              </a:rPr>
              <a:t>k+l</a:t>
            </a:r>
            <a:r>
              <a:rPr lang="en-US" altLang="zh-CN" sz="1400" dirty="0">
                <a:latin typeface="Times New Roman" panose="02020603050405020304" pitchFamily="18" charset="0"/>
              </a:rPr>
              <a:t>*J];//</a:t>
            </a:r>
            <a:r>
              <a:rPr lang="zh-CN" altLang="en-US" sz="1400" dirty="0">
                <a:latin typeface="Times New Roman" panose="02020603050405020304" pitchFamily="18" charset="0"/>
              </a:rPr>
              <a:t>注意解指针的用法。</a:t>
            </a:r>
          </a:p>
          <a:p>
            <a:r>
              <a:rPr lang="en-US" altLang="zh-CN" sz="1400" dirty="0">
                <a:latin typeface="Times New Roman" panose="02020603050405020304" pitchFamily="18" charset="0"/>
              </a:rPr>
              <a:t>42                        }</a:t>
            </a:r>
          </a:p>
          <a:p>
            <a:r>
              <a:rPr lang="en-US" altLang="zh-CN" sz="1400" dirty="0">
                <a:latin typeface="Times New Roman" panose="02020603050405020304" pitchFamily="18" charset="0"/>
              </a:rPr>
              <a:t>43                        </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[k]=temp;</a:t>
            </a:r>
          </a:p>
          <a:p>
            <a:r>
              <a:rPr lang="en-US" altLang="zh-CN" sz="1400" dirty="0">
                <a:latin typeface="Times New Roman" panose="02020603050405020304" pitchFamily="18" charset="0"/>
              </a:rPr>
              <a:t>44                }</a:t>
            </a:r>
          </a:p>
          <a:p>
            <a:r>
              <a:rPr lang="en-US" altLang="zh-CN" sz="1400" dirty="0">
                <a:latin typeface="Times New Roman" panose="02020603050405020304" pitchFamily="18" charset="0"/>
              </a:rPr>
              <a:t>45                while(</a:t>
            </a:r>
            <a:r>
              <a:rPr lang="en-US" altLang="zh-CN" sz="1400" dirty="0" err="1">
                <a:latin typeface="Times New Roman" panose="02020603050405020304" pitchFamily="18" charset="0"/>
              </a:rPr>
              <a:t>get_reply</a:t>
            </a:r>
            <a:r>
              <a:rPr lang="en-US" altLang="zh-CN" sz="1400" dirty="0">
                <a:latin typeface="Times New Roman" panose="02020603050405020304" pitchFamily="18" charset="0"/>
              </a:rPr>
              <a:t>[next]!=1);</a:t>
            </a:r>
          </a:p>
          <a:p>
            <a:r>
              <a:rPr lang="en-US" altLang="zh-CN" sz="1400" dirty="0">
                <a:latin typeface="Times New Roman" panose="02020603050405020304" pitchFamily="18" charset="0"/>
              </a:rPr>
              <a:t>46	            </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=0; </a:t>
            </a:r>
          </a:p>
          <a:p>
            <a:r>
              <a:rPr lang="en-US" altLang="zh-CN" sz="1400" dirty="0">
                <a:latin typeface="Times New Roman" panose="02020603050405020304" pitchFamily="18" charset="0"/>
              </a:rPr>
              <a:t>47		    </a:t>
            </a:r>
            <a:r>
              <a:rPr lang="en-US" altLang="zh-CN" sz="1400" dirty="0" err="1">
                <a:latin typeface="Times New Roman" panose="02020603050405020304" pitchFamily="18" charset="0"/>
              </a:rPr>
              <a:t>athread_put</a:t>
            </a:r>
            <a:r>
              <a:rPr lang="en-US" altLang="zh-CN" sz="1400" dirty="0">
                <a:latin typeface="Times New Roman" panose="02020603050405020304" pitchFamily="18" charset="0"/>
              </a:rPr>
              <a:t>(PE_MODE,&amp;</a:t>
            </a:r>
            <a:r>
              <a:rPr lang="en-US" altLang="zh-CN" sz="1400" dirty="0" err="1">
                <a:latin typeface="Times New Roman" panose="02020603050405020304" pitchFamily="18" charset="0"/>
              </a:rPr>
              <a:t>local_C</a:t>
            </a:r>
            <a:r>
              <a:rPr lang="en-US" altLang="zh-CN" sz="1400" dirty="0">
                <a:latin typeface="Times New Roman" panose="02020603050405020304" pitchFamily="18" charset="0"/>
              </a:rPr>
              <a:t>[0],&amp;</a:t>
            </a:r>
            <a:r>
              <a:rPr lang="en-US" altLang="zh-CN" sz="1400" dirty="0" err="1">
                <a:latin typeface="Times New Roman" panose="02020603050405020304" pitchFamily="18" charset="0"/>
              </a:rPr>
              <a:t>tempC</a:t>
            </a:r>
            <a:r>
              <a:rPr lang="en-US" altLang="zh-CN" sz="1400" dirty="0">
                <a:latin typeface="Times New Roman" panose="02020603050405020304" pitchFamily="18" charset="0"/>
              </a:rPr>
              <a:t>[</a:t>
            </a:r>
            <a:r>
              <a:rPr lang="en-US" altLang="zh-CN" sz="1400" dirty="0" err="1">
                <a:latin typeface="Times New Roman" panose="02020603050405020304" pitchFamily="18" charset="0"/>
              </a:rPr>
              <a:t>my_id</a:t>
            </a:r>
            <a:r>
              <a:rPr lang="en-US" altLang="zh-CN" sz="1400" dirty="0">
                <a:latin typeface="Times New Roman" panose="02020603050405020304" pitchFamily="18" charset="0"/>
              </a:rPr>
              <a:t>*ROW_NUM*J+J*m],J*4,</a:t>
            </a:r>
          </a:p>
          <a:p>
            <a:r>
              <a:rPr lang="en-US" altLang="zh-CN" sz="1400" dirty="0">
                <a:latin typeface="Times New Roman" panose="02020603050405020304" pitchFamily="18" charset="0"/>
              </a:rPr>
              <a:t>48		    &amp;put_reply,0,0);</a:t>
            </a:r>
          </a:p>
          <a:p>
            <a:r>
              <a:rPr lang="en-US" altLang="zh-CN" sz="1400" dirty="0">
                <a:latin typeface="Times New Roman" panose="02020603050405020304" pitchFamily="18" charset="0"/>
              </a:rPr>
              <a:t>49                 while(</a:t>
            </a:r>
            <a:r>
              <a:rPr lang="en-US" altLang="zh-CN" sz="1400" dirty="0" err="1">
                <a:latin typeface="Times New Roman" panose="02020603050405020304" pitchFamily="18" charset="0"/>
              </a:rPr>
              <a:t>put_reply</a:t>
            </a:r>
            <a:r>
              <a:rPr lang="en-US" altLang="zh-CN" sz="1400" dirty="0">
                <a:latin typeface="Times New Roman" panose="02020603050405020304" pitchFamily="18" charset="0"/>
              </a:rPr>
              <a:t>!=1);</a:t>
            </a:r>
          </a:p>
          <a:p>
            <a:r>
              <a:rPr lang="en-US" altLang="zh-CN" sz="1400" dirty="0">
                <a:latin typeface="Times New Roman" panose="02020603050405020304" pitchFamily="18" charset="0"/>
              </a:rPr>
              <a:t>50                }</a:t>
            </a:r>
          </a:p>
          <a:p>
            <a:r>
              <a:rPr lang="en-US" altLang="zh-CN" sz="1400" dirty="0">
                <a:latin typeface="Times New Roman" panose="02020603050405020304" pitchFamily="18" charset="0"/>
              </a:rPr>
              <a:t>51}</a:t>
            </a:r>
          </a:p>
        </p:txBody>
      </p:sp>
    </p:spTree>
    <p:extLst>
      <p:ext uri="{BB962C8B-B14F-4D97-AF65-F5344CB8AC3E}">
        <p14:creationId xmlns:p14="http://schemas.microsoft.com/office/powerpoint/2010/main" val="8290233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93788" y="188516"/>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04847" y="1124654"/>
            <a:ext cx="10805233" cy="501509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前面已经介绍过，</a:t>
            </a:r>
            <a:r>
              <a:rPr lang="en-US" altLang="zh-CN" sz="2000" dirty="0">
                <a:latin typeface="Times New Roman" panose="02020603050405020304" pitchFamily="18" charset="0"/>
                <a:ea typeface="微软雅黑 Light" panose="020B0502040204020203" charset="-122"/>
              </a:rPr>
              <a:t>OpenMP</a:t>
            </a:r>
            <a:r>
              <a:rPr lang="zh-CN" altLang="en-US" sz="2000" dirty="0">
                <a:latin typeface="Times New Roman" panose="02020603050405020304" pitchFamily="18" charset="0"/>
                <a:ea typeface="微软雅黑 Light" panose="020B0502040204020203" charset="-122"/>
              </a:rPr>
              <a:t>是用于在共享内存前提下使用多线程编程的接口，因此其在大规模并行机中只适合在单一节点内的一个或多个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上使用。而</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是专门用于分布式内存系统中的消息传递模型，每个进程在内存中都拥有自己独立的地址空间。</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但单纯的依靠</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并行模型，在每个节点上通过增加</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进程获取更多并行，考虑到进程级并行所带来的大量内存消耗，将导致程序性能的下降。</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因此，充分利用消息传递模型</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开发节点间并行，利用共享内存模型</a:t>
            </a:r>
            <a:r>
              <a:rPr lang="en-US" altLang="zh-CN" sz="2000" dirty="0">
                <a:latin typeface="Times New Roman" panose="02020603050405020304" pitchFamily="18" charset="0"/>
                <a:ea typeface="微软雅黑 Light" panose="020B0502040204020203" charset="-122"/>
              </a:rPr>
              <a:t>OpenMP</a:t>
            </a:r>
            <a:r>
              <a:rPr lang="zh-CN" altLang="en-US" sz="2000" dirty="0">
                <a:latin typeface="Times New Roman" panose="02020603050405020304" pitchFamily="18" charset="0"/>
                <a:ea typeface="微软雅黑 Light" panose="020B0502040204020203" charset="-122"/>
              </a:rPr>
              <a:t>进行节点内并行在</a:t>
            </a:r>
            <a:r>
              <a:rPr lang="en-US" altLang="zh-CN" sz="2000" dirty="0">
                <a:latin typeface="Times New Roman" panose="02020603050405020304" pitchFamily="18" charset="0"/>
                <a:ea typeface="微软雅黑 Light" panose="020B0502040204020203" charset="-122"/>
              </a:rPr>
              <a:t>Hygon C86</a:t>
            </a:r>
            <a:r>
              <a:rPr lang="zh-CN" altLang="en-US" sz="2000" dirty="0">
                <a:latin typeface="Times New Roman" panose="02020603050405020304" pitchFamily="18" charset="0"/>
                <a:ea typeface="微软雅黑 Light" panose="020B0502040204020203" charset="-122"/>
              </a:rPr>
              <a:t>平台上编写并行程序是一个不错的选择。因为它可以减少不同节点之间的通信，并在不增加内存需求的情况下提高每个节点的并行性。此外针对</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加</a:t>
            </a:r>
            <a:r>
              <a:rPr lang="en-US" altLang="zh-CN" sz="2000" dirty="0">
                <a:latin typeface="Times New Roman" panose="02020603050405020304" pitchFamily="18" charset="0"/>
                <a:ea typeface="微软雅黑 Light" panose="020B0502040204020203" charset="-122"/>
              </a:rPr>
              <a:t>OpenMP</a:t>
            </a:r>
            <a:r>
              <a:rPr lang="zh-CN" altLang="en-US" sz="2000" dirty="0">
                <a:latin typeface="Times New Roman" panose="02020603050405020304" pitchFamily="18" charset="0"/>
                <a:ea typeface="微软雅黑 Light" panose="020B0502040204020203" charset="-122"/>
              </a:rPr>
              <a:t>混合编程模型，每个线程又能够在处理器中的向量单元中利用</a:t>
            </a:r>
            <a:r>
              <a:rPr lang="en-US" altLang="zh-CN" sz="2000" dirty="0">
                <a:latin typeface="Times New Roman" panose="02020603050405020304" pitchFamily="18" charset="0"/>
                <a:ea typeface="微软雅黑 Light" panose="020B0502040204020203" charset="-122"/>
              </a:rPr>
              <a:t>SIMD</a:t>
            </a:r>
            <a:r>
              <a:rPr lang="zh-CN" altLang="en-US" sz="2000" dirty="0">
                <a:latin typeface="Times New Roman" panose="02020603050405020304" pitchFamily="18" charset="0"/>
                <a:ea typeface="微软雅黑 Light" panose="020B0502040204020203" charset="-122"/>
              </a:rPr>
              <a:t>指令进行数据级的细粒度并行，以进一步提升程序性能。</a:t>
            </a:r>
          </a:p>
        </p:txBody>
      </p:sp>
      <p:sp>
        <p:nvSpPr>
          <p:cNvPr id="3" name="文本框 2">
            <a:extLst>
              <a:ext uri="{FF2B5EF4-FFF2-40B4-BE49-F238E27FC236}">
                <a16:creationId xmlns:a16="http://schemas.microsoft.com/office/drawing/2014/main" id="{77623212-21A8-B223-C9F9-128F5729D334}"/>
              </a:ext>
            </a:extLst>
          </p:cNvPr>
          <p:cNvSpPr txBox="1"/>
          <p:nvPr/>
        </p:nvSpPr>
        <p:spPr>
          <a:xfrm>
            <a:off x="-471072" y="6105753"/>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C71FFD66-4D3C-B2BF-9155-CFDF591700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913537" y="5281264"/>
            <a:ext cx="1182668" cy="1162430"/>
          </a:xfrm>
          <a:prstGeom prst="rect">
            <a:avLst/>
          </a:prstGeom>
        </p:spPr>
      </p:pic>
      <p:sp>
        <p:nvSpPr>
          <p:cNvPr id="7" name="流程图: 接点 6">
            <a:extLst>
              <a:ext uri="{FF2B5EF4-FFF2-40B4-BE49-F238E27FC236}">
                <a16:creationId xmlns:a16="http://schemas.microsoft.com/office/drawing/2014/main" id="{B913560A-1B3C-87FC-176A-79D2F02FC27F}"/>
              </a:ext>
            </a:extLst>
          </p:cNvPr>
          <p:cNvSpPr/>
          <p:nvPr/>
        </p:nvSpPr>
        <p:spPr>
          <a:xfrm>
            <a:off x="351887" y="508696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3881A4E-C910-92D6-24CE-FDBADFCDA190}"/>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EAAA459A-D560-B10B-C54B-B57DE764D4E3}"/>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2C30B71-3C41-01AA-35D2-78CB2A58D0D0}"/>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2" name="文本框 11">
            <a:extLst>
              <a:ext uri="{FF2B5EF4-FFF2-40B4-BE49-F238E27FC236}">
                <a16:creationId xmlns:a16="http://schemas.microsoft.com/office/drawing/2014/main" id="{A32F6309-9A42-352C-273D-1DD56D633CC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41465369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248676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优化数据布局</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361412" y="1083897"/>
            <a:ext cx="11469176" cy="3168431"/>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双缓冲机制并未减少通信次数。因此，需要从其它角度来优化此程序。</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在一个核组内，每个计算核心专属的局存空间不大，但计算核心访问</a:t>
            </a:r>
            <a:r>
              <a:rPr lang="en-US" altLang="zh-CN" sz="2000" dirty="0">
                <a:latin typeface="Times New Roman" panose="02020603050405020304" pitchFamily="18" charset="0"/>
                <a:ea typeface="微软雅黑 Light" panose="020B0502040204020203" charset="-122"/>
              </a:rPr>
              <a:t>LDM</a:t>
            </a:r>
            <a:r>
              <a:rPr lang="zh-CN" altLang="en-US" sz="2000" dirty="0">
                <a:latin typeface="Times New Roman" panose="02020603050405020304" pitchFamily="18" charset="0"/>
                <a:ea typeface="微软雅黑 Light" panose="020B0502040204020203" charset="-122"/>
              </a:rPr>
              <a:t>局存延迟较小，从核访问主存的延迟约为</a:t>
            </a:r>
            <a:r>
              <a:rPr lang="en-US" altLang="zh-CN" sz="2000" dirty="0">
                <a:latin typeface="Times New Roman" panose="02020603050405020304" pitchFamily="18" charset="0"/>
                <a:ea typeface="微软雅黑 Light" panose="020B0502040204020203" charset="-122"/>
              </a:rPr>
              <a:t>700-1000</a:t>
            </a:r>
            <a:r>
              <a:rPr lang="zh-CN" altLang="en-US" sz="2000" dirty="0">
                <a:latin typeface="Times New Roman" panose="02020603050405020304" pitchFamily="18" charset="0"/>
                <a:ea typeface="微软雅黑 Light" panose="020B0502040204020203" charset="-122"/>
              </a:rPr>
              <a:t>拍，而从核访问其专属</a:t>
            </a:r>
            <a:r>
              <a:rPr lang="en-US" altLang="zh-CN" sz="2000" dirty="0">
                <a:latin typeface="Times New Roman" panose="02020603050405020304" pitchFamily="18" charset="0"/>
                <a:ea typeface="微软雅黑 Light" panose="020B0502040204020203" charset="-122"/>
              </a:rPr>
              <a:t>LDM</a:t>
            </a:r>
            <a:r>
              <a:rPr lang="zh-CN" altLang="en-US" sz="2000" dirty="0">
                <a:latin typeface="Times New Roman" panose="02020603050405020304" pitchFamily="18" charset="0"/>
                <a:ea typeface="微软雅黑 Light" panose="020B0502040204020203" charset="-122"/>
              </a:rPr>
              <a:t>局存的延迟仅为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拍，因此可考虑对数据布局进行规划，利用一次访存来实现几次离散访存所带来的效果。</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即在针对存在不可避免的大量离散访存的程序进行众核算法设计时，可以利用众核的特点来避免离散访存以获取性能的提升。</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7633529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248676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优化数据布局</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361412" y="948832"/>
            <a:ext cx="11469176" cy="3989169"/>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针对存在大量离散访存的众核并行设计过程中，应采用如下思路调整：</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首先在主核上将原来离散的数组调整成方便通信的读入和写回的存储顺序，</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然后计算核心进行通信读入数据、计算和通信写回数据，</a:t>
            </a:r>
            <a:endParaRPr lang="en-US" altLang="zh-CN" sz="2000" dirty="0">
              <a:latin typeface="Times New Roman" panose="02020603050405020304" pitchFamily="18" charset="0"/>
              <a:ea typeface="微软雅黑 Light" panose="020B0502040204020203" charset="-122"/>
            </a:endParaRPr>
          </a:p>
          <a:p>
            <a:pPr marL="800100" lvl="1" indent="-342900" algn="just">
              <a:lnSpc>
                <a:spcPct val="150000"/>
              </a:lnSpc>
              <a:spcBef>
                <a:spcPts val="600"/>
              </a:spcBef>
              <a:spcAft>
                <a:spcPts val="800"/>
              </a:spcAft>
              <a:buFont typeface="Arial" panose="020B0604020202020204" pitchFamily="34" charset="0"/>
              <a:buChar char="•"/>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最后主核将写回的数据再次调整回原来的存储顺序。</a:t>
            </a:r>
            <a:endParaRPr lang="en-US" altLang="zh-CN" sz="2000" dirty="0">
              <a:latin typeface="Times New Roman" panose="02020603050405020304" pitchFamily="18" charset="0"/>
              <a:ea typeface="微软雅黑 Light" panose="020B0502040204020203" charset="-122"/>
            </a:endParaRPr>
          </a:p>
          <a:p>
            <a:pPr marL="342900" lvl="1" indent="-342900" algn="just">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尽管相较于原来的算法，增加了前后两个数组存储顺序调整的过程，但由于上述过程都是在主核上来完成的，两个存储顺序调整所导致的计算核心开销增加的不大。但计算方面，由于计算核心对专属局部存储空间访问延迟变小，使得计算核心计算开销大大减小。</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16199475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677190" y="188122"/>
            <a:ext cx="3307531" cy="539750"/>
            <a:chOff x="1115616" y="337220"/>
            <a:chExt cx="3659925"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5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12.4.2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67447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44468"/>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12.4 </a:t>
              </a:r>
              <a:r>
                <a:rPr lang="zh-CN" altLang="en-US" sz="2400" b="1" dirty="0">
                  <a:latin typeface="微软雅黑" panose="020B0503020204020204" pitchFamily="34" charset="-122"/>
                  <a:ea typeface="微软雅黑" panose="020B0503020204020204" pitchFamily="34" charset="-122"/>
                  <a:sym typeface="+mn-ea"/>
                </a:rPr>
                <a:t>申威</a:t>
              </a:r>
              <a:r>
                <a:rPr lang="en-US" altLang="zh-CN" sz="2400" b="1" dirty="0">
                  <a:latin typeface="微软雅黑" panose="020B0503020204020204" pitchFamily="34" charset="-122"/>
                  <a:ea typeface="微软雅黑" panose="020B0503020204020204" pitchFamily="34" charset="-122"/>
                  <a:sym typeface="+mn-ea"/>
                </a:rPr>
                <a:t>26010</a:t>
              </a:r>
              <a:r>
                <a:rPr lang="zh-CN" altLang="en-US" sz="2400" b="1" dirty="0">
                  <a:latin typeface="微软雅黑" panose="020B0503020204020204" pitchFamily="34" charset="-122"/>
                  <a:ea typeface="微软雅黑" panose="020B0503020204020204" pitchFamily="34" charset="-122"/>
                  <a:sym typeface="+mn-ea"/>
                </a:rPr>
                <a:t>异构众核平台</a:t>
              </a:r>
            </a:p>
          </p:txBody>
        </p:sp>
      </p:grpSp>
      <p:sp>
        <p:nvSpPr>
          <p:cNvPr id="2" name="TextBox 2">
            <a:extLst>
              <a:ext uri="{FF2B5EF4-FFF2-40B4-BE49-F238E27FC236}">
                <a16:creationId xmlns:a16="http://schemas.microsoft.com/office/drawing/2014/main" id="{430F30CB-D890-CE5A-E288-A618F062544D}"/>
              </a:ext>
            </a:extLst>
          </p:cNvPr>
          <p:cNvSpPr txBox="1"/>
          <p:nvPr/>
        </p:nvSpPr>
        <p:spPr>
          <a:xfrm>
            <a:off x="7630631" y="222254"/>
            <a:ext cx="3578143" cy="461665"/>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latin typeface="微软雅黑" panose="020B0503020204020204" pitchFamily="34" charset="-122"/>
                <a:ea typeface="微软雅黑" panose="020B0503020204020204" pitchFamily="34" charset="-122"/>
                <a:sym typeface="+mn-ea"/>
              </a:rPr>
              <a:t>发挥</a:t>
            </a:r>
            <a:r>
              <a:rPr lang="en-US" altLang="zh-CN" sz="2400" b="1" dirty="0">
                <a:latin typeface="微软雅黑" panose="020B0503020204020204" pitchFamily="34" charset="-122"/>
                <a:ea typeface="微软雅黑" panose="020B0503020204020204" pitchFamily="34" charset="-122"/>
                <a:sym typeface="+mn-ea"/>
              </a:rPr>
              <a:t>DMA</a:t>
            </a:r>
            <a:r>
              <a:rPr lang="zh-CN" altLang="en-US" sz="2400" b="1" dirty="0">
                <a:latin typeface="微软雅黑" panose="020B0503020204020204" pitchFamily="34" charset="-122"/>
                <a:ea typeface="微软雅黑" panose="020B0503020204020204" pitchFamily="34" charset="-122"/>
                <a:sym typeface="+mn-ea"/>
              </a:rPr>
              <a:t>的带宽优势</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9" name="文本框 8">
            <a:extLst>
              <a:ext uri="{FF2B5EF4-FFF2-40B4-BE49-F238E27FC236}">
                <a16:creationId xmlns:a16="http://schemas.microsoft.com/office/drawing/2014/main" id="{771E9477-F752-3189-76A7-7158E950C3FA}"/>
              </a:ext>
            </a:extLst>
          </p:cNvPr>
          <p:cNvSpPr txBox="1"/>
          <p:nvPr/>
        </p:nvSpPr>
        <p:spPr>
          <a:xfrm>
            <a:off x="361412" y="1005240"/>
            <a:ext cx="11469176" cy="3168431"/>
          </a:xfrm>
          <a:prstGeom prst="rect">
            <a:avLst/>
          </a:prstGeom>
          <a:noFill/>
          <a:ln>
            <a:noFill/>
          </a:ln>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在对</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传输数据次数、计算访存重叠进行优化后，思考更进一步的优化方法，即如何才能发挥</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的最大性能，</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的主要功能是在从核</a:t>
            </a:r>
            <a:r>
              <a:rPr lang="en-US" altLang="zh-CN" sz="2000" dirty="0">
                <a:latin typeface="Times New Roman" panose="02020603050405020304" pitchFamily="18" charset="0"/>
                <a:ea typeface="微软雅黑 Light" panose="020B0502040204020203" charset="-122"/>
              </a:rPr>
              <a:t>LDM</a:t>
            </a:r>
            <a:r>
              <a:rPr lang="zh-CN" altLang="en-US" sz="2000" dirty="0">
                <a:latin typeface="Times New Roman" panose="02020603050405020304" pitchFamily="18" charset="0"/>
                <a:ea typeface="微软雅黑 Light" panose="020B0502040204020203" charset="-122"/>
              </a:rPr>
              <a:t>和主存之间进行数据传输，无论是从核从主存读入数据还是从核写回数据到主存，</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只能由从核发起。</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经测量，在单次</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数据传输时，当主存地址为</a:t>
            </a:r>
            <a:r>
              <a:rPr lang="en-US" altLang="zh-CN" sz="2000" dirty="0">
                <a:latin typeface="Times New Roman" panose="02020603050405020304" pitchFamily="18" charset="0"/>
                <a:ea typeface="微软雅黑 Light" panose="020B0502040204020203" charset="-122"/>
              </a:rPr>
              <a:t>128B</a:t>
            </a:r>
            <a:r>
              <a:rPr lang="zh-CN" altLang="en-US" sz="2000" dirty="0">
                <a:latin typeface="Times New Roman" panose="02020603050405020304" pitchFamily="18" charset="0"/>
                <a:ea typeface="微软雅黑 Light" panose="020B0502040204020203" charset="-122"/>
              </a:rPr>
              <a:t>対界，且传输的数据粒度大小为</a:t>
            </a:r>
            <a:r>
              <a:rPr lang="en-US" altLang="zh-CN" sz="2000" dirty="0">
                <a:latin typeface="Times New Roman" panose="02020603050405020304" pitchFamily="18" charset="0"/>
                <a:ea typeface="微软雅黑 Light" panose="020B0502040204020203" charset="-122"/>
              </a:rPr>
              <a:t>128B</a:t>
            </a:r>
            <a:r>
              <a:rPr lang="zh-CN" altLang="en-US" sz="2000" dirty="0">
                <a:latin typeface="Times New Roman" panose="02020603050405020304" pitchFamily="18" charset="0"/>
                <a:ea typeface="微软雅黑 Light" panose="020B0502040204020203" charset="-122"/>
              </a:rPr>
              <a:t>的倍数时，</a:t>
            </a:r>
            <a:r>
              <a:rPr lang="en-US" altLang="zh-CN" sz="2000" dirty="0">
                <a:latin typeface="Times New Roman" panose="02020603050405020304" pitchFamily="18" charset="0"/>
                <a:ea typeface="微软雅黑 Light" panose="020B0502040204020203" charset="-122"/>
              </a:rPr>
              <a:t>DMA</a:t>
            </a:r>
            <a:r>
              <a:rPr lang="zh-CN" altLang="en-US" sz="2000" dirty="0">
                <a:latin typeface="Times New Roman" panose="02020603050405020304" pitchFamily="18" charset="0"/>
                <a:ea typeface="微软雅黑 Light" panose="020B0502040204020203" charset="-122"/>
              </a:rPr>
              <a:t>达到峰值性能。</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9877260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1009944"/>
            <a:ext cx="11452189" cy="298889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之前的小节中以矩阵乘为例介绍了多个平台上的同构多层次并行程序以及异构多层次并行程序的编写以及优化方法，其中同构架构主要使用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设备进行计算，异构架构主要使用协处理器设备进行计算。</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本节将在“嵩山”超级计算机上，继续以矩阵乘法为例，介绍如何同时使用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以及加速设备编写多层次并行程序，程序编写完成之后使用一种通用、结合内存模式和硬件特征的任务划分方式对多层次并行程序进行优化以及性能分析。</a:t>
            </a:r>
          </a:p>
        </p:txBody>
      </p:sp>
    </p:spTree>
    <p:extLst>
      <p:ext uri="{BB962C8B-B14F-4D97-AF65-F5344CB8AC3E}">
        <p14:creationId xmlns:p14="http://schemas.microsoft.com/office/powerpoint/2010/main" val="37455682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205844"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69905" y="683824"/>
            <a:ext cx="11452189"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“嵩山”超级计算机的每个刀片上有两个节点，其中每个节点由一个</a:t>
            </a:r>
            <a:r>
              <a:rPr lang="en-US" altLang="zh-CN" sz="2000" dirty="0">
                <a:latin typeface="Times New Roman" panose="02020603050405020304" pitchFamily="18" charset="0"/>
                <a:ea typeface="微软雅黑 Light" panose="020B0502040204020203" charset="-122"/>
              </a:rPr>
              <a:t>Hygon C86 7185 32-core CPU</a:t>
            </a:r>
            <a:r>
              <a:rPr lang="zh-CN" altLang="en-US" sz="2000" dirty="0">
                <a:latin typeface="Times New Roman" panose="02020603050405020304" pitchFamily="18" charset="0"/>
                <a:ea typeface="微软雅黑 Light" panose="020B0502040204020203" charset="-122"/>
              </a:rPr>
              <a:t>和四个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组成，单节点硬件架构如图所示。其中</a:t>
            </a:r>
            <a:r>
              <a:rPr lang="en-US" altLang="zh-CN" sz="2000" dirty="0">
                <a:latin typeface="Times New Roman" panose="02020603050405020304" pitchFamily="18" charset="0"/>
                <a:ea typeface="微软雅黑 Light" panose="020B0502040204020203" charset="-122"/>
              </a:rPr>
              <a:t>NIC</a:t>
            </a:r>
            <a:r>
              <a:rPr lang="zh-CN" altLang="en-US" sz="2000" dirty="0">
                <a:latin typeface="Times New Roman" panose="02020603050405020304" pitchFamily="18" charset="0"/>
                <a:ea typeface="微软雅黑 Light" panose="020B0502040204020203" charset="-122"/>
              </a:rPr>
              <a:t>指网络适配器，每个节点都通过</a:t>
            </a:r>
            <a:r>
              <a:rPr lang="en-US" altLang="zh-CN" sz="2000" dirty="0">
                <a:latin typeface="Times New Roman" panose="02020603050405020304" pitchFamily="18" charset="0"/>
                <a:ea typeface="微软雅黑 Light" panose="020B0502040204020203" charset="-122"/>
              </a:rPr>
              <a:t>NIC</a:t>
            </a:r>
            <a:r>
              <a:rPr lang="zh-CN" altLang="en-US" sz="2000" dirty="0">
                <a:latin typeface="Times New Roman" panose="02020603050405020304" pitchFamily="18" charset="0"/>
                <a:ea typeface="微软雅黑 Light" panose="020B0502040204020203" charset="-122"/>
              </a:rPr>
              <a:t>与其它节点进行通信。</a:t>
            </a:r>
            <a:r>
              <a:rPr lang="en-US" altLang="zh-CN" sz="2000" dirty="0">
                <a:latin typeface="Times New Roman" panose="02020603050405020304" pitchFamily="18" charset="0"/>
                <a:ea typeface="微软雅黑 Light" panose="020B0502040204020203" charset="-122"/>
              </a:rPr>
              <a:t>Die</a:t>
            </a:r>
            <a:r>
              <a:rPr lang="zh-CN" altLang="en-US" sz="2000" dirty="0">
                <a:latin typeface="Times New Roman" panose="02020603050405020304" pitchFamily="18" charset="0"/>
                <a:ea typeface="微软雅黑 Light" panose="020B0502040204020203" charset="-122"/>
              </a:rPr>
              <a:t>指</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物理上的分区，每个分区负责控制一块</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加速卡。本节将使用一个节点作为同构加异构程序的运行环境。</a:t>
            </a:r>
          </a:p>
        </p:txBody>
      </p:sp>
      <p:graphicFrame>
        <p:nvGraphicFramePr>
          <p:cNvPr id="7" name="对象 6">
            <a:extLst>
              <a:ext uri="{FF2B5EF4-FFF2-40B4-BE49-F238E27FC236}">
                <a16:creationId xmlns:a16="http://schemas.microsoft.com/office/drawing/2014/main" id="{6CF78A18-9BE2-DD68-5BA7-AD43760E038F}"/>
              </a:ext>
            </a:extLst>
          </p:cNvPr>
          <p:cNvGraphicFramePr>
            <a:graphicFrameLocks noChangeAspect="1"/>
          </p:cNvGraphicFramePr>
          <p:nvPr>
            <p:extLst>
              <p:ext uri="{D42A27DB-BD31-4B8C-83A1-F6EECF244321}">
                <p14:modId xmlns:p14="http://schemas.microsoft.com/office/powerpoint/2010/main" val="4059172407"/>
              </p:ext>
            </p:extLst>
          </p:nvPr>
        </p:nvGraphicFramePr>
        <p:xfrm>
          <a:off x="4443945" y="2386122"/>
          <a:ext cx="4069428" cy="4007653"/>
        </p:xfrm>
        <a:graphic>
          <a:graphicData uri="http://schemas.openxmlformats.org/presentationml/2006/ole">
            <mc:AlternateContent xmlns:mc="http://schemas.openxmlformats.org/markup-compatibility/2006">
              <mc:Choice xmlns:v="urn:schemas-microsoft-com:vml" Requires="v">
                <p:oleObj name="Visio" r:id="rId3" imgW="2085867" imgH="2057400" progId="Visio.Drawing.15">
                  <p:embed/>
                </p:oleObj>
              </mc:Choice>
              <mc:Fallback>
                <p:oleObj name="Visio" r:id="rId3" imgW="2085867" imgH="20574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945" y="2386122"/>
                        <a:ext cx="4069428" cy="4007653"/>
                      </a:xfrm>
                      <a:prstGeom prst="rect">
                        <a:avLst/>
                      </a:prstGeom>
                      <a:noFill/>
                    </p:spPr>
                  </p:pic>
                </p:oleObj>
              </mc:Fallback>
            </mc:AlternateContent>
          </a:graphicData>
        </a:graphic>
      </p:graphicFrame>
    </p:spTree>
    <p:extLst>
      <p:ext uri="{BB962C8B-B14F-4D97-AF65-F5344CB8AC3E}">
        <p14:creationId xmlns:p14="http://schemas.microsoft.com/office/powerpoint/2010/main" val="23145434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95453"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776894" y="1916512"/>
            <a:ext cx="3046961" cy="234769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Hygon C86 7185 CPU</a:t>
            </a:r>
            <a:r>
              <a:rPr lang="zh-CN" altLang="en-US" sz="2000" dirty="0">
                <a:latin typeface="Times New Roman" panose="02020603050405020304" pitchFamily="18" charset="0"/>
                <a:ea typeface="微软雅黑 Light" panose="020B0502040204020203" charset="-122"/>
              </a:rPr>
              <a:t>的具体信息可以看出，其在物理上被分成了</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个区，每个区包含连续的</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个核心。</a:t>
            </a:r>
          </a:p>
        </p:txBody>
      </p:sp>
      <p:sp>
        <p:nvSpPr>
          <p:cNvPr id="9" name="文本框 8">
            <a:extLst>
              <a:ext uri="{FF2B5EF4-FFF2-40B4-BE49-F238E27FC236}">
                <a16:creationId xmlns:a16="http://schemas.microsoft.com/office/drawing/2014/main" id="{B9631D80-1E64-2839-33FF-00E5CC71D8BF}"/>
              </a:ext>
            </a:extLst>
          </p:cNvPr>
          <p:cNvSpPr txBox="1"/>
          <p:nvPr/>
        </p:nvSpPr>
        <p:spPr>
          <a:xfrm>
            <a:off x="5360535" y="979813"/>
            <a:ext cx="6148089" cy="5355312"/>
          </a:xfrm>
          <a:prstGeom prst="rect">
            <a:avLst/>
          </a:prstGeom>
          <a:noFill/>
          <a:ln>
            <a:solidFill>
              <a:srgbClr val="013B6D"/>
            </a:solidFill>
          </a:ln>
        </p:spPr>
        <p:txBody>
          <a:bodyPr wrap="square" numCol="1" rtlCol="0" anchor="ctr">
            <a:spAutoFit/>
          </a:bodyPr>
          <a:lstStyle/>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available: 4 nodes (0-3)</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0 </a:t>
            </a:r>
            <a:r>
              <a:rPr lang="en-US" altLang="zh-CN" dirty="0" err="1">
                <a:latin typeface="Times New Roman" panose="02020603050405020304" pitchFamily="18" charset="0"/>
                <a:ea typeface="微软雅黑 Light" panose="020B0502040204020203" charset="-122"/>
              </a:rPr>
              <a:t>cpus</a:t>
            </a:r>
            <a:r>
              <a:rPr lang="en-US" altLang="zh-CN" dirty="0">
                <a:latin typeface="Times New Roman" panose="02020603050405020304" pitchFamily="18" charset="0"/>
                <a:ea typeface="微软雅黑 Light" panose="020B0502040204020203" charset="-122"/>
              </a:rPr>
              <a:t>: 0 1 2 3 4 5 6 7</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0 size: 32677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0 free: 408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1 </a:t>
            </a:r>
            <a:r>
              <a:rPr lang="en-US" altLang="zh-CN" dirty="0" err="1">
                <a:latin typeface="Times New Roman" panose="02020603050405020304" pitchFamily="18" charset="0"/>
                <a:ea typeface="微软雅黑 Light" panose="020B0502040204020203" charset="-122"/>
              </a:rPr>
              <a:t>cpus</a:t>
            </a:r>
            <a:r>
              <a:rPr lang="en-US" altLang="zh-CN" dirty="0">
                <a:latin typeface="Times New Roman" panose="02020603050405020304" pitchFamily="18" charset="0"/>
                <a:ea typeface="微软雅黑 Light" panose="020B0502040204020203" charset="-122"/>
              </a:rPr>
              <a:t>: 8 9 10 11 12 13 14 15</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1 size: 32767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1 free: 19686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2 </a:t>
            </a:r>
            <a:r>
              <a:rPr lang="en-US" altLang="zh-CN" dirty="0" err="1">
                <a:latin typeface="Times New Roman" panose="02020603050405020304" pitchFamily="18" charset="0"/>
                <a:ea typeface="微软雅黑 Light" panose="020B0502040204020203" charset="-122"/>
              </a:rPr>
              <a:t>cpus</a:t>
            </a:r>
            <a:r>
              <a:rPr lang="en-US" altLang="zh-CN" dirty="0">
                <a:latin typeface="Times New Roman" panose="02020603050405020304" pitchFamily="18" charset="0"/>
                <a:ea typeface="微软雅黑 Light" panose="020B0502040204020203" charset="-122"/>
              </a:rPr>
              <a:t>: 16 17 18 19 20 21 22 23</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2 size: 32767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2 free: 25652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3 </a:t>
            </a:r>
            <a:r>
              <a:rPr lang="en-US" altLang="zh-CN" dirty="0" err="1">
                <a:latin typeface="Times New Roman" panose="02020603050405020304" pitchFamily="18" charset="0"/>
                <a:ea typeface="微软雅黑 Light" panose="020B0502040204020203" charset="-122"/>
              </a:rPr>
              <a:t>cpus</a:t>
            </a:r>
            <a:r>
              <a:rPr lang="en-US" altLang="zh-CN" dirty="0">
                <a:latin typeface="Times New Roman" panose="02020603050405020304" pitchFamily="18" charset="0"/>
                <a:ea typeface="微软雅黑 Light" panose="020B0502040204020203" charset="-122"/>
              </a:rPr>
              <a:t>: 24 25 26 27 28 29 30 31</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3 size: 32767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3 free: 26765 MB</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distances:</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node   0   1   2   3 </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  0:  10  16  16  16 </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  1:  16  10  16  16 </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  2:  16  16  10  16 </a:t>
            </a:r>
          </a:p>
          <a:p>
            <a:pPr algn="just" fontAlgn="auto">
              <a:extLst>
                <a:ext uri="{35155182-B16C-46BC-9424-99874614C6A1}">
                  <wpsdc:indentchars xmlns="" xmlns:wpsdc="http://www.wps.cn/officeDocument/2017/drawingmlCustomData" val="200" checksum="59296752"/>
                </a:ext>
              </a:extLst>
            </a:pPr>
            <a:r>
              <a:rPr lang="en-US" altLang="zh-CN" dirty="0">
                <a:latin typeface="Times New Roman" panose="02020603050405020304" pitchFamily="18" charset="0"/>
                <a:ea typeface="微软雅黑 Light" panose="020B0502040204020203" charset="-122"/>
              </a:rPr>
              <a:t>  3:  16  16  16  10</a:t>
            </a:r>
          </a:p>
        </p:txBody>
      </p:sp>
    </p:spTree>
    <p:extLst>
      <p:ext uri="{BB962C8B-B14F-4D97-AF65-F5344CB8AC3E}">
        <p14:creationId xmlns:p14="http://schemas.microsoft.com/office/powerpoint/2010/main" val="243381117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95453"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12.5.1 </a:t>
              </a:r>
              <a:r>
                <a:rPr lang="zh-CN" altLang="en-US" sz="2400" b="1" dirty="0">
                  <a:solidFill>
                    <a:prstClr val="white"/>
                  </a:solidFill>
                  <a:latin typeface="微软雅黑" panose="020B0503020204020204" pitchFamily="34" charset="-122"/>
                  <a:ea typeface="微软雅黑" panose="020B0503020204020204" pitchFamily="34" charset="-122"/>
                  <a:sym typeface="+mn-ea"/>
                </a:rPr>
                <a:t>平台介绍</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350865" y="768591"/>
            <a:ext cx="11671415"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如图所示在单个节点上同时使用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核心和</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加速设备进行协同计算的示意图。首先是根据要使用的</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数量开启同样数量的</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进程。然后再在每个进程中分别调用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核心和</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设备上进行并行计算，在调用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上的</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个核心时使用</a:t>
            </a:r>
            <a:r>
              <a:rPr lang="en-US" altLang="zh-CN" sz="2000" dirty="0">
                <a:latin typeface="Times New Roman" panose="02020603050405020304" pitchFamily="18" charset="0"/>
                <a:ea typeface="微软雅黑 Light" panose="020B0502040204020203" charset="-122"/>
              </a:rPr>
              <a:t>OpenMP</a:t>
            </a:r>
            <a:r>
              <a:rPr lang="zh-CN" altLang="en-US" sz="2000" dirty="0">
                <a:latin typeface="Times New Roman" panose="02020603050405020304" pitchFamily="18" charset="0"/>
                <a:ea typeface="微软雅黑 Light" panose="020B0502040204020203" charset="-122"/>
              </a:rPr>
              <a:t>进行实现，调用</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设备时使用</a:t>
            </a:r>
            <a:r>
              <a:rPr lang="en-US" altLang="zh-CN" sz="2000" dirty="0">
                <a:latin typeface="Times New Roman" panose="02020603050405020304" pitchFamily="18" charset="0"/>
                <a:ea typeface="微软雅黑 Light" panose="020B0502040204020203" charset="-122"/>
              </a:rPr>
              <a:t>HIP</a:t>
            </a:r>
            <a:r>
              <a:rPr lang="zh-CN" altLang="en-US" sz="2000" dirty="0">
                <a:latin typeface="Times New Roman" panose="02020603050405020304" pitchFamily="18" charset="0"/>
                <a:ea typeface="微软雅黑 Light" panose="020B0502040204020203" charset="-122"/>
              </a:rPr>
              <a:t>编程。</a:t>
            </a:r>
          </a:p>
        </p:txBody>
      </p:sp>
      <p:graphicFrame>
        <p:nvGraphicFramePr>
          <p:cNvPr id="6" name="对象 5">
            <a:extLst>
              <a:ext uri="{FF2B5EF4-FFF2-40B4-BE49-F238E27FC236}">
                <a16:creationId xmlns:a16="http://schemas.microsoft.com/office/drawing/2014/main" id="{12FE699B-0256-9855-A9EB-B06344010EBB}"/>
              </a:ext>
            </a:extLst>
          </p:cNvPr>
          <p:cNvGraphicFramePr>
            <a:graphicFrameLocks noChangeAspect="1"/>
          </p:cNvGraphicFramePr>
          <p:nvPr>
            <p:extLst>
              <p:ext uri="{D42A27DB-BD31-4B8C-83A1-F6EECF244321}">
                <p14:modId xmlns:p14="http://schemas.microsoft.com/office/powerpoint/2010/main" val="2573921340"/>
              </p:ext>
            </p:extLst>
          </p:nvPr>
        </p:nvGraphicFramePr>
        <p:xfrm>
          <a:off x="3285326" y="2430058"/>
          <a:ext cx="5621348" cy="3949960"/>
        </p:xfrm>
        <a:graphic>
          <a:graphicData uri="http://schemas.openxmlformats.org/presentationml/2006/ole">
            <mc:AlternateContent xmlns:mc="http://schemas.openxmlformats.org/markup-compatibility/2006">
              <mc:Choice xmlns:v="urn:schemas-microsoft-com:vml" Requires="v">
                <p:oleObj name="Visio" r:id="rId3" imgW="2676604" imgH="1885950" progId="Visio.Drawing.15">
                  <p:embed/>
                </p:oleObj>
              </mc:Choice>
              <mc:Fallback>
                <p:oleObj name="Visio" r:id="rId3" imgW="2676604" imgH="18859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326" y="2430058"/>
                        <a:ext cx="5621348" cy="3949960"/>
                      </a:xfrm>
                      <a:prstGeom prst="rect">
                        <a:avLst/>
                      </a:prstGeom>
                      <a:noFill/>
                    </p:spPr>
                  </p:pic>
                </p:oleObj>
              </mc:Fallback>
            </mc:AlternateContent>
          </a:graphicData>
        </a:graphic>
      </p:graphicFrame>
    </p:spTree>
    <p:extLst>
      <p:ext uri="{BB962C8B-B14F-4D97-AF65-F5344CB8AC3E}">
        <p14:creationId xmlns:p14="http://schemas.microsoft.com/office/powerpoint/2010/main" val="29373347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95453"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260292" y="896410"/>
            <a:ext cx="11671415" cy="427129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本节以按行分解矩阵乘算法为例介绍同构加异构多层次并行程序编写的基本方法。</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在进行程序编写之前，需要先分析</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核心以及</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设备在同构加异构多层次并行中的组织方式。</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其中每个</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进程都是一个相对独立的程序，因此需要运行在具有完整逻辑控制功能的</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核心之上。</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设备是协处理器，并不具备完整的逻辑控制功能，因此使用</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设备时必须使用一个</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进程去调用。</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在本节的程序编写中，每创建一个</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进程都为其分配一个独立的</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核心，每使用一个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设备都为其分配一个独立的</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进程来进行数据交互以及逻辑控制。</a:t>
            </a:r>
          </a:p>
        </p:txBody>
      </p:sp>
    </p:spTree>
    <p:extLst>
      <p:ext uri="{BB962C8B-B14F-4D97-AF65-F5344CB8AC3E}">
        <p14:creationId xmlns:p14="http://schemas.microsoft.com/office/powerpoint/2010/main" val="30859972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95453"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260292" y="750032"/>
            <a:ext cx="11671415" cy="160390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下图是在开启</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进程时使用</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核心与</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设备进行协同计算时程序的组织方式示例。</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可以看出，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进程分别运行在</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个独立的</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核心上，其中</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个进程负责调用</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设备进行计算，剩余</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个进程只在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核心上进行计算。</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8888B503-EB81-5655-F381-B045529FBC04}"/>
              </a:ext>
            </a:extLst>
          </p:cNvPr>
          <p:cNvGraphicFramePr>
            <a:graphicFrameLocks noChangeAspect="1"/>
          </p:cNvGraphicFramePr>
          <p:nvPr>
            <p:extLst>
              <p:ext uri="{D42A27DB-BD31-4B8C-83A1-F6EECF244321}">
                <p14:modId xmlns:p14="http://schemas.microsoft.com/office/powerpoint/2010/main" val="639467965"/>
              </p:ext>
            </p:extLst>
          </p:nvPr>
        </p:nvGraphicFramePr>
        <p:xfrm>
          <a:off x="2706747" y="2685342"/>
          <a:ext cx="6251433" cy="3214014"/>
        </p:xfrm>
        <a:graphic>
          <a:graphicData uri="http://schemas.openxmlformats.org/presentationml/2006/ole">
            <mc:AlternateContent xmlns:mc="http://schemas.openxmlformats.org/markup-compatibility/2006">
              <mc:Choice xmlns:v="urn:schemas-microsoft-com:vml" Requires="v">
                <p:oleObj name="Visio" r:id="rId3" imgW="2390897" imgH="1228611" progId="Visio.Drawing.15">
                  <p:embed/>
                </p:oleObj>
              </mc:Choice>
              <mc:Fallback>
                <p:oleObj name="Visio" r:id="rId3" imgW="2390897" imgH="1228611"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6747" y="2685342"/>
                        <a:ext cx="6251433" cy="3214014"/>
                      </a:xfrm>
                      <a:prstGeom prst="rect">
                        <a:avLst/>
                      </a:prstGeom>
                      <a:noFill/>
                    </p:spPr>
                  </p:pic>
                </p:oleObj>
              </mc:Fallback>
            </mc:AlternateContent>
          </a:graphicData>
        </a:graphic>
      </p:graphicFrame>
    </p:spTree>
    <p:extLst>
      <p:ext uri="{BB962C8B-B14F-4D97-AF65-F5344CB8AC3E}">
        <p14:creationId xmlns:p14="http://schemas.microsoft.com/office/powerpoint/2010/main" val="13856917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95453"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260292" y="918662"/>
            <a:ext cx="11671415" cy="316843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在进行计算时，由于同时使用了</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设备进行计算，那么考虑如何进行任务划分以充分发挥出两者的计算速度成为了首要考虑的问题。</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设备的计算速度是远大于</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核心的，当每个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核心或</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设备接收到的任务量与其计算速度不匹配时，将会出现</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设备在很短的时间完成计算任务后，花费较长时间等待</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进行计算，或者出现相反的情况。</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因此，当同时使用</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与</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共同计算时，必须按照其计算速度的比值来划分任务。</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727318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758480"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506728" y="753188"/>
            <a:ext cx="10805233"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基于第十一章使用棋盘式分解方式的</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版本矩阵乘法，使用</a:t>
            </a:r>
            <a:r>
              <a:rPr lang="en-US" altLang="zh-CN" sz="2000" dirty="0" err="1">
                <a:latin typeface="Times New Roman" panose="02020603050405020304" pitchFamily="18" charset="0"/>
                <a:ea typeface="微软雅黑 Light" panose="020B0502040204020203" charset="-122"/>
              </a:rPr>
              <a:t>MPI+OpenMP</a:t>
            </a:r>
            <a:r>
              <a:rPr lang="zh-CN" altLang="en-US" sz="2000" dirty="0">
                <a:latin typeface="Times New Roman" panose="02020603050405020304" pitchFamily="18" charset="0"/>
                <a:ea typeface="微软雅黑 Light" panose="020B0502040204020203" charset="-122"/>
              </a:rPr>
              <a:t>混合编程的方式进行优化。</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8529720" y="227811"/>
            <a:ext cx="3065045" cy="460374"/>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10" name="对象 9">
            <a:extLst>
              <a:ext uri="{FF2B5EF4-FFF2-40B4-BE49-F238E27FC236}">
                <a16:creationId xmlns:a16="http://schemas.microsoft.com/office/drawing/2014/main" id="{CB2642C8-0EDE-CB3E-9085-C85B0DBDCBC1}"/>
              </a:ext>
            </a:extLst>
          </p:cNvPr>
          <p:cNvGraphicFramePr>
            <a:graphicFrameLocks noChangeAspect="1"/>
          </p:cNvGraphicFramePr>
          <p:nvPr>
            <p:extLst>
              <p:ext uri="{D42A27DB-BD31-4B8C-83A1-F6EECF244321}">
                <p14:modId xmlns:p14="http://schemas.microsoft.com/office/powerpoint/2010/main" val="3760235898"/>
              </p:ext>
            </p:extLst>
          </p:nvPr>
        </p:nvGraphicFramePr>
        <p:xfrm>
          <a:off x="6090660" y="1311937"/>
          <a:ext cx="5879995" cy="4909754"/>
        </p:xfrm>
        <a:graphic>
          <a:graphicData uri="http://schemas.openxmlformats.org/presentationml/2006/ole">
            <mc:AlternateContent xmlns:mc="http://schemas.openxmlformats.org/markup-compatibility/2006">
              <mc:Choice xmlns:v="urn:schemas-microsoft-com:vml" Requires="v">
                <p:oleObj name="Visio" r:id="rId3" imgW="3190758" imgH="2723969" progId="Visio.Drawing.15">
                  <p:embed/>
                </p:oleObj>
              </mc:Choice>
              <mc:Fallback>
                <p:oleObj name="Visio" r:id="rId3" imgW="3190758" imgH="2723969"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0660" y="1311937"/>
                        <a:ext cx="5879995" cy="4909754"/>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CA6FCE62-7D89-6069-FB8A-A9EBDADB8A2A}"/>
              </a:ext>
            </a:extLst>
          </p:cNvPr>
          <p:cNvSpPr txBox="1"/>
          <p:nvPr/>
        </p:nvSpPr>
        <p:spPr>
          <a:xfrm>
            <a:off x="506729" y="1922387"/>
            <a:ext cx="5128228" cy="3450560"/>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在各进程执行过程中再分别开启一定数量的线程，去共同执行进程内的计算任务来实现对性能的提升。</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在该混合编程架构中，不同进程的线程不能随时访问其它进程中的线程，这使得代码可维护性高，编程难度低，易保证程序的正确性。</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72746313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5195453" y="201295"/>
            <a:ext cx="3307529" cy="539750"/>
            <a:chOff x="1115616" y="337220"/>
            <a:chExt cx="3659922"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76790" y="362944"/>
              <a:ext cx="3598748"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12.5.2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4" y="201295"/>
            <a:ext cx="5213524"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8795"/>
              <a:ext cx="3175314"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12.5 </a:t>
              </a:r>
              <a:r>
                <a:rPr lang="zh-CN" altLang="en-US" sz="2400" b="1" dirty="0">
                  <a:latin typeface="微软雅黑" panose="020B0503020204020204" pitchFamily="34" charset="-122"/>
                  <a:ea typeface="微软雅黑" panose="020B0503020204020204" pitchFamily="34" charset="-122"/>
                  <a:sym typeface="+mn-ea"/>
                </a:rPr>
                <a:t>“嵩山”超算同构加异构平台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260292" y="730582"/>
            <a:ext cx="11671415" cy="206556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下图是</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进程下使用</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与</a:t>
            </a:r>
            <a:r>
              <a:rPr lang="en-US" altLang="zh-CN" sz="2000" dirty="0">
                <a:latin typeface="Times New Roman" panose="02020603050405020304" pitchFamily="18" charset="0"/>
                <a:ea typeface="微软雅黑 Light" panose="020B0502040204020203" charset="-122"/>
              </a:rPr>
              <a:t>2</a:t>
            </a:r>
            <a:r>
              <a:rPr lang="zh-CN" altLang="en-US" sz="2000" dirty="0">
                <a:latin typeface="Times New Roman" panose="02020603050405020304" pitchFamily="18" charset="0"/>
                <a:ea typeface="微软雅黑 Light" panose="020B0502040204020203" charset="-122"/>
              </a:rPr>
              <a:t>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核心进行矩阵相乘时各个进程对一个</a:t>
            </a:r>
            <a:r>
              <a:rPr lang="en-US" altLang="zh-CN" sz="2000" dirty="0">
                <a:latin typeface="Times New Roman" panose="02020603050405020304" pitchFamily="18" charset="0"/>
                <a:ea typeface="微软雅黑 Light" panose="020B0502040204020203" charset="-122"/>
              </a:rPr>
              <a:t>8*10</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矩阵进行数据划分的示例。</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为了说明数据划分的规则，假定在进行矩阵乘法运算时单个</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设备的处理速度是单个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核心的</a:t>
            </a:r>
            <a:r>
              <a:rPr lang="en-US" altLang="zh-CN" sz="2000" dirty="0">
                <a:latin typeface="Times New Roman" panose="02020603050405020304" pitchFamily="18" charset="0"/>
                <a:ea typeface="微软雅黑 Light" panose="020B0502040204020203" charset="-122"/>
              </a:rPr>
              <a:t>3</a:t>
            </a:r>
            <a:r>
              <a:rPr lang="zh-CN" altLang="en-US" sz="2000" dirty="0">
                <a:latin typeface="Times New Roman" panose="02020603050405020304" pitchFamily="18" charset="0"/>
                <a:ea typeface="微软雅黑 Light" panose="020B0502040204020203" charset="-122"/>
              </a:rPr>
              <a:t>倍，则每块</a:t>
            </a:r>
            <a:r>
              <a:rPr lang="en-US" altLang="zh-CN" sz="2000" dirty="0">
                <a:latin typeface="Times New Roman" panose="02020603050405020304" pitchFamily="18" charset="0"/>
                <a:ea typeface="微软雅黑 Light" panose="020B0502040204020203" charset="-122"/>
              </a:rPr>
              <a:t>DCU</a:t>
            </a:r>
            <a:r>
              <a:rPr lang="zh-CN" altLang="en-US" sz="2000" dirty="0">
                <a:latin typeface="Times New Roman" panose="02020603050405020304" pitchFamily="18" charset="0"/>
                <a:ea typeface="微软雅黑 Light" panose="020B0502040204020203" charset="-122"/>
              </a:rPr>
              <a:t>分配到的</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矩阵的行数是单个</a:t>
            </a:r>
            <a:r>
              <a:rPr lang="en-US" altLang="zh-CN" sz="2000" dirty="0">
                <a:latin typeface="Times New Roman" panose="02020603050405020304" pitchFamily="18" charset="0"/>
                <a:ea typeface="微软雅黑 Light" panose="020B0502040204020203" charset="-122"/>
              </a:rPr>
              <a:t>CPU</a:t>
            </a:r>
            <a:r>
              <a:rPr lang="zh-CN" altLang="en-US" sz="2000" dirty="0">
                <a:latin typeface="Times New Roman" panose="02020603050405020304" pitchFamily="18" charset="0"/>
                <a:ea typeface="微软雅黑 Light" panose="020B0502040204020203" charset="-122"/>
              </a:rPr>
              <a:t>核心行数的</a:t>
            </a:r>
            <a:r>
              <a:rPr lang="en-US" altLang="zh-CN" sz="2000" dirty="0">
                <a:latin typeface="Times New Roman" panose="02020603050405020304" pitchFamily="18" charset="0"/>
                <a:ea typeface="微软雅黑 Light" panose="020B0502040204020203" charset="-122"/>
              </a:rPr>
              <a:t>3</a:t>
            </a:r>
            <a:r>
              <a:rPr lang="zh-CN" altLang="en-US" sz="2000" dirty="0">
                <a:latin typeface="Times New Roman" panose="02020603050405020304" pitchFamily="18" charset="0"/>
                <a:ea typeface="微软雅黑 Light" panose="020B0502040204020203" charset="-122"/>
              </a:rPr>
              <a:t>倍左右。</a:t>
            </a:r>
            <a:endParaRPr lang="en-US" altLang="zh-CN" sz="2000" dirty="0">
              <a:latin typeface="Times New Roman" panose="02020603050405020304" pitchFamily="18" charset="0"/>
              <a:ea typeface="微软雅黑 Light" panose="020B0502040204020203" charset="-122"/>
            </a:endParaRPr>
          </a:p>
        </p:txBody>
      </p:sp>
      <p:graphicFrame>
        <p:nvGraphicFramePr>
          <p:cNvPr id="6" name="对象 5">
            <a:extLst>
              <a:ext uri="{FF2B5EF4-FFF2-40B4-BE49-F238E27FC236}">
                <a16:creationId xmlns:a16="http://schemas.microsoft.com/office/drawing/2014/main" id="{68ABA8A8-94CB-EC82-B7C8-68613762EB3D}"/>
              </a:ext>
            </a:extLst>
          </p:cNvPr>
          <p:cNvGraphicFramePr>
            <a:graphicFrameLocks noChangeAspect="1"/>
          </p:cNvGraphicFramePr>
          <p:nvPr>
            <p:extLst>
              <p:ext uri="{D42A27DB-BD31-4B8C-83A1-F6EECF244321}">
                <p14:modId xmlns:p14="http://schemas.microsoft.com/office/powerpoint/2010/main" val="873116691"/>
              </p:ext>
            </p:extLst>
          </p:nvPr>
        </p:nvGraphicFramePr>
        <p:xfrm>
          <a:off x="3202968" y="2829958"/>
          <a:ext cx="5054321" cy="3434121"/>
        </p:xfrm>
        <a:graphic>
          <a:graphicData uri="http://schemas.openxmlformats.org/presentationml/2006/ole">
            <mc:AlternateContent xmlns:mc="http://schemas.openxmlformats.org/markup-compatibility/2006">
              <mc:Choice xmlns:v="urn:schemas-microsoft-com:vml" Requires="v">
                <p:oleObj name="Visio" r:id="rId3" imgW="1657307" imgH="1124026" progId="Visio.Drawing.15">
                  <p:embed/>
                </p:oleObj>
              </mc:Choice>
              <mc:Fallback>
                <p:oleObj name="Visio" r:id="rId3" imgW="1657307" imgH="112402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968" y="2829958"/>
                        <a:ext cx="5054321" cy="3434121"/>
                      </a:xfrm>
                      <a:prstGeom prst="rect">
                        <a:avLst/>
                      </a:prstGeom>
                      <a:noFill/>
                    </p:spPr>
                  </p:pic>
                </p:oleObj>
              </mc:Fallback>
            </mc:AlternateContent>
          </a:graphicData>
        </a:graphic>
      </p:graphicFrame>
    </p:spTree>
    <p:extLst>
      <p:ext uri="{BB962C8B-B14F-4D97-AF65-F5344CB8AC3E}">
        <p14:creationId xmlns:p14="http://schemas.microsoft.com/office/powerpoint/2010/main" val="7339372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12.6 </a:t>
              </a:r>
              <a:r>
                <a:rPr lang="zh-CN" altLang="en-US" sz="2400" b="1" dirty="0">
                  <a:latin typeface="微软雅黑" panose="020B0503020204020204" pitchFamily="34" charset="-122"/>
                  <a:ea typeface="微软雅黑" panose="020B0503020204020204" pitchFamily="34" charset="-122"/>
                  <a:sym typeface="+mn-ea"/>
                </a:rPr>
                <a:t>小结</a:t>
              </a:r>
            </a:p>
          </p:txBody>
        </p:sp>
      </p:gr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id="{257C81C5-A6AC-AE69-14D7-8B987EDF2B4D}"/>
              </a:ext>
            </a:extLst>
          </p:cNvPr>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a:extLst>
              <a:ext uri="{FF2B5EF4-FFF2-40B4-BE49-F238E27FC236}">
                <a16:creationId xmlns:a16="http://schemas.microsoft.com/office/drawing/2014/main" id="{DF4D8852-2AD0-36AE-815D-DE4CC087EC27}"/>
              </a:ext>
            </a:extLst>
          </p:cNvPr>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5B4B2B44-A276-B5B3-02B8-7F1500D88FEE}"/>
              </a:ext>
            </a:extLst>
          </p:cNvPr>
          <p:cNvCxnSpPr>
            <a:cxnSpLocks/>
            <a:stCxn id="21" idx="5"/>
            <a:endCxn id="22" idx="1"/>
          </p:cNvCxnSpPr>
          <p:nvPr/>
        </p:nvCxnSpPr>
        <p:spPr>
          <a:xfrm flipV="1">
            <a:off x="6721611" y="2002911"/>
            <a:ext cx="400520" cy="1182081"/>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5C623C7-C218-ED9B-E666-5D60C41E59B3}"/>
              </a:ext>
            </a:extLst>
          </p:cNvPr>
          <p:cNvCxnSpPr>
            <a:cxnSpLocks/>
            <a:stCxn id="20" idx="4"/>
            <a:endCxn id="26" idx="1"/>
          </p:cNvCxnSpPr>
          <p:nvPr/>
        </p:nvCxnSpPr>
        <p:spPr>
          <a:xfrm>
            <a:off x="6429822" y="3991019"/>
            <a:ext cx="934830" cy="462662"/>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C2A78B7-862B-B583-C1BB-D80A618543DA}"/>
              </a:ext>
            </a:extLst>
          </p:cNvPr>
          <p:cNvCxnSpPr>
            <a:cxnSpLocks/>
            <a:stCxn id="20" idx="0"/>
            <a:endCxn id="38" idx="3"/>
          </p:cNvCxnSpPr>
          <p:nvPr/>
        </p:nvCxnSpPr>
        <p:spPr>
          <a:xfrm flipH="1" flipV="1">
            <a:off x="5795102" y="1758195"/>
            <a:ext cx="183941" cy="90408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AEADF4E-334C-E236-FD53-8B57E40AD06F}"/>
              </a:ext>
            </a:extLst>
          </p:cNvPr>
          <p:cNvCxnSpPr>
            <a:cxnSpLocks/>
            <a:stCxn id="20" idx="1"/>
            <a:endCxn id="37" idx="3"/>
          </p:cNvCxnSpPr>
          <p:nvPr/>
        </p:nvCxnSpPr>
        <p:spPr>
          <a:xfrm flipH="1">
            <a:off x="4635058" y="3169815"/>
            <a:ext cx="614609" cy="49569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92EA8DC-1B5C-1684-D97B-D6478645E4D0}"/>
              </a:ext>
            </a:extLst>
          </p:cNvPr>
          <p:cNvCxnSpPr>
            <a:cxnSpLocks/>
            <a:stCxn id="20" idx="2"/>
            <a:endCxn id="33" idx="0"/>
          </p:cNvCxnSpPr>
          <p:nvPr/>
        </p:nvCxnSpPr>
        <p:spPr>
          <a:xfrm flipH="1">
            <a:off x="5111210" y="3991019"/>
            <a:ext cx="417054" cy="53530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87722928-7767-B3B7-086F-B198BCF0440A}"/>
              </a:ext>
            </a:extLst>
          </p:cNvPr>
          <p:cNvGrpSpPr/>
          <p:nvPr/>
        </p:nvGrpSpPr>
        <p:grpSpPr>
          <a:xfrm>
            <a:off x="5241504" y="2662284"/>
            <a:ext cx="1480109" cy="1328738"/>
            <a:chOff x="2507382" y="3609569"/>
            <a:chExt cx="1426369" cy="1328738"/>
          </a:xfrm>
        </p:grpSpPr>
        <p:sp>
          <p:nvSpPr>
            <p:cNvPr id="20" name="六边形 19">
              <a:extLst>
                <a:ext uri="{FF2B5EF4-FFF2-40B4-BE49-F238E27FC236}">
                  <a16:creationId xmlns:a16="http://schemas.microsoft.com/office/drawing/2014/main" id="{A4F28157-3764-F922-EC51-86929036E77D}"/>
                </a:ext>
              </a:extLst>
            </p:cNvPr>
            <p:cNvSpPr/>
            <p:nvPr/>
          </p:nvSpPr>
          <p:spPr>
            <a:xfrm>
              <a:off x="2515247" y="3609569"/>
              <a:ext cx="1405791" cy="1328738"/>
            </a:xfrm>
            <a:prstGeom prst="pentagon">
              <a:avLst/>
            </a:prstGeom>
            <a:solidFill>
              <a:srgbClr val="013B6D"/>
            </a:solidFill>
            <a:ln>
              <a:solidFill>
                <a:srgbClr val="013B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8271D568-828F-D637-F028-BD8C89CEDCD5}"/>
                </a:ext>
              </a:extLst>
            </p:cNvPr>
            <p:cNvSpPr txBox="1"/>
            <p:nvPr/>
          </p:nvSpPr>
          <p:spPr>
            <a:xfrm>
              <a:off x="2507382" y="3673862"/>
              <a:ext cx="1426369" cy="1200150"/>
            </a:xfrm>
            <a:prstGeom prst="pentagon">
              <a:avLst/>
            </a:prstGeom>
            <a:noFill/>
          </p:spPr>
          <p:txBody>
            <a:bodyPr wrap="square" rtlCol="0">
              <a:spAutoFit/>
            </a:bodyPr>
            <a:lstStyle/>
            <a:p>
              <a:pPr algn="ctr"/>
              <a:r>
                <a:rPr lang="zh-CN" altLang="en-US" b="1" dirty="0">
                  <a:solidFill>
                    <a:srgbClr val="F2F2F2"/>
                  </a:solidFill>
                  <a:latin typeface="微软雅黑" panose="020B0503020204020204" pitchFamily="34" charset="-122"/>
                  <a:ea typeface="微软雅黑" panose="020B0503020204020204" pitchFamily="34" charset="-122"/>
                </a:rPr>
                <a:t>多层次并行程序优化</a:t>
              </a:r>
            </a:p>
          </p:txBody>
        </p:sp>
      </p:grpSp>
      <p:sp>
        <p:nvSpPr>
          <p:cNvPr id="22" name="矩形 21">
            <a:extLst>
              <a:ext uri="{FF2B5EF4-FFF2-40B4-BE49-F238E27FC236}">
                <a16:creationId xmlns:a16="http://schemas.microsoft.com/office/drawing/2014/main" id="{DEFF0FCB-A627-FDF1-BB9A-23C259520E39}"/>
              </a:ext>
            </a:extLst>
          </p:cNvPr>
          <p:cNvSpPr/>
          <p:nvPr/>
        </p:nvSpPr>
        <p:spPr>
          <a:xfrm>
            <a:off x="7122131" y="961384"/>
            <a:ext cx="4218220" cy="2083054"/>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23" name="矩形 22">
            <a:extLst>
              <a:ext uri="{FF2B5EF4-FFF2-40B4-BE49-F238E27FC236}">
                <a16:creationId xmlns:a16="http://schemas.microsoft.com/office/drawing/2014/main" id="{04219596-D90D-E3F8-EAEE-876D4DC57C21}"/>
              </a:ext>
            </a:extLst>
          </p:cNvPr>
          <p:cNvSpPr/>
          <p:nvPr/>
        </p:nvSpPr>
        <p:spPr>
          <a:xfrm>
            <a:off x="7359100" y="727262"/>
            <a:ext cx="3744281"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dirty="0">
                <a:solidFill>
                  <a:prstClr val="white"/>
                </a:solidFill>
                <a:latin typeface="微软雅黑" panose="020B0503020204020204" pitchFamily="34" charset="-122"/>
                <a:ea typeface="微软雅黑" panose="020B0503020204020204" pitchFamily="34" charset="-122"/>
              </a:rPr>
              <a:t>“嵩山”超算同构加异构平台</a:t>
            </a:r>
          </a:p>
        </p:txBody>
      </p:sp>
      <p:sp>
        <p:nvSpPr>
          <p:cNvPr id="24" name="TextBox 9">
            <a:extLst>
              <a:ext uri="{FF2B5EF4-FFF2-40B4-BE49-F238E27FC236}">
                <a16:creationId xmlns:a16="http://schemas.microsoft.com/office/drawing/2014/main" id="{04F89680-1E02-5440-BAE0-C325CF67ECC4}"/>
              </a:ext>
            </a:extLst>
          </p:cNvPr>
          <p:cNvSpPr txBox="1"/>
          <p:nvPr/>
        </p:nvSpPr>
        <p:spPr>
          <a:xfrm>
            <a:off x="7316577" y="1193498"/>
            <a:ext cx="4011033" cy="1783646"/>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介绍了“嵩山”超级计算机的节点架构图和处理器的基本信息；从宏观层面了解了如何同事使用</a:t>
            </a:r>
            <a:r>
              <a:rPr lang="en-US" altLang="zh-CN" sz="1440" dirty="0">
                <a:solidFill>
                  <a:sysClr val="windowText" lastClr="000000"/>
                </a:solidFill>
                <a:latin typeface="微软雅黑" panose="020B0503020204020204" pitchFamily="34" charset="-122"/>
                <a:ea typeface="微软雅黑" panose="020B0503020204020204" pitchFamily="34" charset="-122"/>
              </a:rPr>
              <a:t>CPU</a:t>
            </a:r>
            <a:r>
              <a:rPr lang="zh-CN" altLang="en-US" sz="1440" dirty="0">
                <a:solidFill>
                  <a:sysClr val="windowText" lastClr="000000"/>
                </a:solidFill>
                <a:latin typeface="微软雅黑" panose="020B0503020204020204" pitchFamily="34" charset="-122"/>
                <a:ea typeface="微软雅黑" panose="020B0503020204020204" pitchFamily="34" charset="-122"/>
              </a:rPr>
              <a:t>核心和</a:t>
            </a:r>
            <a:r>
              <a:rPr lang="en-US" altLang="zh-CN" sz="1440" dirty="0">
                <a:solidFill>
                  <a:sysClr val="windowText" lastClr="000000"/>
                </a:solidFill>
                <a:latin typeface="微软雅黑" panose="020B0503020204020204" pitchFamily="34" charset="-122"/>
                <a:ea typeface="微软雅黑" panose="020B0503020204020204" pitchFamily="34" charset="-122"/>
              </a:rPr>
              <a:t>DCU</a:t>
            </a:r>
            <a:r>
              <a:rPr lang="zh-CN" altLang="en-US" sz="1440" dirty="0">
                <a:solidFill>
                  <a:sysClr val="windowText" lastClr="000000"/>
                </a:solidFill>
                <a:latin typeface="微软雅黑" panose="020B0503020204020204" pitchFamily="34" charset="-122"/>
                <a:ea typeface="微软雅黑" panose="020B0503020204020204" pitchFamily="34" charset="-122"/>
              </a:rPr>
              <a:t>加速设备进行协同计算；最后给出了开启</a:t>
            </a:r>
            <a:r>
              <a:rPr lang="en-US" altLang="zh-CN" sz="1440" dirty="0">
                <a:solidFill>
                  <a:sysClr val="windowText" lastClr="000000"/>
                </a:solidFill>
                <a:latin typeface="微软雅黑" panose="020B0503020204020204" pitchFamily="34" charset="-122"/>
                <a:ea typeface="微软雅黑" panose="020B0503020204020204" pitchFamily="34" charset="-122"/>
              </a:rPr>
              <a:t>4</a:t>
            </a:r>
            <a:r>
              <a:rPr lang="zh-CN" altLang="en-US" sz="1440" dirty="0">
                <a:solidFill>
                  <a:sysClr val="windowText" lastClr="000000"/>
                </a:solidFill>
                <a:latin typeface="微软雅黑" panose="020B0503020204020204" pitchFamily="34" charset="-122"/>
                <a:ea typeface="微软雅黑" panose="020B0503020204020204" pitchFamily="34" charset="-122"/>
              </a:rPr>
              <a:t>进程时使用</a:t>
            </a:r>
            <a:r>
              <a:rPr lang="en-US" altLang="zh-CN" sz="1440" dirty="0">
                <a:solidFill>
                  <a:sysClr val="windowText" lastClr="000000"/>
                </a:solidFill>
                <a:latin typeface="微软雅黑" panose="020B0503020204020204" pitchFamily="34" charset="-122"/>
                <a:ea typeface="微软雅黑" panose="020B0503020204020204" pitchFamily="34" charset="-122"/>
              </a:rPr>
              <a:t>2</a:t>
            </a:r>
            <a:r>
              <a:rPr lang="zh-CN" altLang="en-US" sz="1440" dirty="0">
                <a:solidFill>
                  <a:sysClr val="windowText" lastClr="000000"/>
                </a:solidFill>
                <a:latin typeface="微软雅黑" panose="020B0503020204020204" pitchFamily="34" charset="-122"/>
                <a:ea typeface="微软雅黑" panose="020B0503020204020204" pitchFamily="34" charset="-122"/>
              </a:rPr>
              <a:t>个</a:t>
            </a:r>
            <a:r>
              <a:rPr lang="en-US" altLang="zh-CN" sz="1440" dirty="0">
                <a:solidFill>
                  <a:sysClr val="windowText" lastClr="000000"/>
                </a:solidFill>
                <a:latin typeface="微软雅黑" panose="020B0503020204020204" pitchFamily="34" charset="-122"/>
                <a:ea typeface="微软雅黑" panose="020B0503020204020204" pitchFamily="34" charset="-122"/>
              </a:rPr>
              <a:t>CPU</a:t>
            </a:r>
            <a:r>
              <a:rPr lang="zh-CN" altLang="en-US" sz="1440" dirty="0">
                <a:solidFill>
                  <a:sysClr val="windowText" lastClr="000000"/>
                </a:solidFill>
                <a:latin typeface="微软雅黑" panose="020B0503020204020204" pitchFamily="34" charset="-122"/>
                <a:ea typeface="微软雅黑" panose="020B0503020204020204" pitchFamily="34" charset="-122"/>
              </a:rPr>
              <a:t>核心和</a:t>
            </a:r>
            <a:r>
              <a:rPr lang="en-US" altLang="zh-CN" sz="1440" dirty="0">
                <a:solidFill>
                  <a:sysClr val="windowText" lastClr="000000"/>
                </a:solidFill>
                <a:latin typeface="微软雅黑" panose="020B0503020204020204" pitchFamily="34" charset="-122"/>
                <a:ea typeface="微软雅黑" panose="020B0503020204020204" pitchFamily="34" charset="-122"/>
              </a:rPr>
              <a:t>2</a:t>
            </a:r>
            <a:r>
              <a:rPr lang="zh-CN" altLang="en-US" sz="1440" dirty="0">
                <a:solidFill>
                  <a:sysClr val="windowText" lastClr="000000"/>
                </a:solidFill>
                <a:latin typeface="微软雅黑" panose="020B0503020204020204" pitchFamily="34" charset="-122"/>
                <a:ea typeface="微软雅黑" panose="020B0503020204020204" pitchFamily="34" charset="-122"/>
              </a:rPr>
              <a:t>个</a:t>
            </a:r>
            <a:r>
              <a:rPr lang="en-US" altLang="zh-CN" sz="1440" dirty="0">
                <a:solidFill>
                  <a:sysClr val="windowText" lastClr="000000"/>
                </a:solidFill>
                <a:latin typeface="微软雅黑" panose="020B0503020204020204" pitchFamily="34" charset="-122"/>
                <a:ea typeface="微软雅黑" panose="020B0503020204020204" pitchFamily="34" charset="-122"/>
              </a:rPr>
              <a:t>DCU</a:t>
            </a:r>
            <a:r>
              <a:rPr lang="zh-CN" altLang="en-US" sz="1440" dirty="0">
                <a:solidFill>
                  <a:sysClr val="windowText" lastClr="000000"/>
                </a:solidFill>
                <a:latin typeface="微软雅黑" panose="020B0503020204020204" pitchFamily="34" charset="-122"/>
                <a:ea typeface="微软雅黑" panose="020B0503020204020204" pitchFamily="34" charset="-122"/>
              </a:rPr>
              <a:t>设备进行协同计算的程序组织方式、如何充分发挥两者的计算速度以及数据划分的方法。</a:t>
            </a:r>
          </a:p>
        </p:txBody>
      </p:sp>
      <p:sp>
        <p:nvSpPr>
          <p:cNvPr id="26" name="矩形 25">
            <a:extLst>
              <a:ext uri="{FF2B5EF4-FFF2-40B4-BE49-F238E27FC236}">
                <a16:creationId xmlns:a16="http://schemas.microsoft.com/office/drawing/2014/main" id="{891BF29D-E8A0-F2FB-FC00-78B1EBC0D4B5}"/>
              </a:ext>
            </a:extLst>
          </p:cNvPr>
          <p:cNvSpPr/>
          <p:nvPr/>
        </p:nvSpPr>
        <p:spPr>
          <a:xfrm>
            <a:off x="7364652" y="3429479"/>
            <a:ext cx="4218220" cy="204840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27" name="矩形 26">
            <a:extLst>
              <a:ext uri="{FF2B5EF4-FFF2-40B4-BE49-F238E27FC236}">
                <a16:creationId xmlns:a16="http://schemas.microsoft.com/office/drawing/2014/main" id="{FCFF9B6E-9C37-1471-2C79-C3D9B409CE6C}"/>
              </a:ext>
            </a:extLst>
          </p:cNvPr>
          <p:cNvSpPr/>
          <p:nvPr/>
        </p:nvSpPr>
        <p:spPr>
          <a:xfrm>
            <a:off x="7885114" y="3230008"/>
            <a:ext cx="3177296"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dirty="0">
                <a:solidFill>
                  <a:prstClr val="white"/>
                </a:solidFill>
                <a:latin typeface="微软雅黑" panose="020B0503020204020204" pitchFamily="34" charset="-122"/>
                <a:ea typeface="微软雅黑" panose="020B0503020204020204" pitchFamily="34" charset="-122"/>
              </a:rPr>
              <a:t>申威</a:t>
            </a:r>
            <a:r>
              <a:rPr lang="en-US" altLang="zh-CN" sz="2160" dirty="0">
                <a:solidFill>
                  <a:prstClr val="white"/>
                </a:solidFill>
                <a:latin typeface="微软雅黑" panose="020B0503020204020204" pitchFamily="34" charset="-122"/>
                <a:ea typeface="微软雅黑" panose="020B0503020204020204" pitchFamily="34" charset="-122"/>
              </a:rPr>
              <a:t>26010</a:t>
            </a:r>
            <a:r>
              <a:rPr lang="zh-CN" altLang="en-US" sz="2160" dirty="0">
                <a:solidFill>
                  <a:prstClr val="white"/>
                </a:solidFill>
                <a:latin typeface="微软雅黑" panose="020B0503020204020204" pitchFamily="34" charset="-122"/>
                <a:ea typeface="微软雅黑" panose="020B0503020204020204" pitchFamily="34" charset="-122"/>
              </a:rPr>
              <a:t>异构众核平台</a:t>
            </a:r>
          </a:p>
        </p:txBody>
      </p:sp>
      <p:sp>
        <p:nvSpPr>
          <p:cNvPr id="28" name="TextBox 9">
            <a:extLst>
              <a:ext uri="{FF2B5EF4-FFF2-40B4-BE49-F238E27FC236}">
                <a16:creationId xmlns:a16="http://schemas.microsoft.com/office/drawing/2014/main" id="{8BDDA760-FB07-9423-B0B8-97FBE8DC6698}"/>
              </a:ext>
            </a:extLst>
          </p:cNvPr>
          <p:cNvSpPr txBox="1"/>
          <p:nvPr/>
        </p:nvSpPr>
        <p:spPr>
          <a:xfrm>
            <a:off x="7460778" y="3661593"/>
            <a:ext cx="4056554" cy="1783646"/>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介绍了国产异构众核申威</a:t>
            </a:r>
            <a:r>
              <a:rPr lang="en-US" altLang="zh-CN" sz="1440" dirty="0">
                <a:solidFill>
                  <a:sysClr val="windowText" lastClr="000000"/>
                </a:solidFill>
                <a:latin typeface="微软雅黑" panose="020B0503020204020204" pitchFamily="34" charset="-122"/>
                <a:ea typeface="微软雅黑" panose="020B0503020204020204" pitchFamily="34" charset="-122"/>
              </a:rPr>
              <a:t>26010</a:t>
            </a:r>
            <a:r>
              <a:rPr lang="zh-CN" altLang="en-US" sz="1440" dirty="0">
                <a:solidFill>
                  <a:sysClr val="windowText" lastClr="000000"/>
                </a:solidFill>
                <a:latin typeface="微软雅黑" panose="020B0503020204020204" pitchFamily="34" charset="-122"/>
                <a:ea typeface="微软雅黑" panose="020B0503020204020204" pitchFamily="34" charset="-122"/>
              </a:rPr>
              <a:t>处理器的架构、主从加速的异构并行方式以及专用加速线程库；分别使用</a:t>
            </a:r>
            <a:r>
              <a:rPr lang="en-US" altLang="zh-CN" sz="1440" dirty="0" err="1">
                <a:solidFill>
                  <a:sysClr val="windowText" lastClr="000000"/>
                </a:solidFill>
                <a:latin typeface="微软雅黑" panose="020B0503020204020204" pitchFamily="34" charset="-122"/>
                <a:ea typeface="微软雅黑" panose="020B0503020204020204" pitchFamily="34" charset="-122"/>
              </a:rPr>
              <a:t>Athread</a:t>
            </a:r>
            <a:r>
              <a:rPr lang="zh-CN" altLang="en-US" sz="1440" dirty="0">
                <a:solidFill>
                  <a:sysClr val="windowText" lastClr="000000"/>
                </a:solidFill>
                <a:latin typeface="微软雅黑" panose="020B0503020204020204" pitchFamily="34" charset="-122"/>
                <a:ea typeface="微软雅黑" panose="020B0503020204020204" pitchFamily="34" charset="-122"/>
              </a:rPr>
              <a:t>和</a:t>
            </a:r>
            <a:r>
              <a:rPr lang="en-US" altLang="zh-CN" sz="1440" dirty="0" err="1">
                <a:solidFill>
                  <a:sysClr val="windowText" lastClr="000000"/>
                </a:solidFill>
                <a:latin typeface="微软雅黑" panose="020B0503020204020204" pitchFamily="34" charset="-122"/>
                <a:ea typeface="微软雅黑" panose="020B0503020204020204" pitchFamily="34" charset="-122"/>
              </a:rPr>
              <a:t>MPI+Athread</a:t>
            </a:r>
            <a:r>
              <a:rPr lang="zh-CN" altLang="en-US" sz="1440" dirty="0">
                <a:solidFill>
                  <a:sysClr val="windowText" lastClr="000000"/>
                </a:solidFill>
                <a:latin typeface="微软雅黑" panose="020B0503020204020204" pitchFamily="34" charset="-122"/>
                <a:ea typeface="微软雅黑" panose="020B0503020204020204" pitchFamily="34" charset="-122"/>
              </a:rPr>
              <a:t>实现了单层次的并行矩阵乘法和多层次的并行矩阵乘法；最后通过计算和访存的重叠、优化数据布局和发挥</a:t>
            </a:r>
            <a:r>
              <a:rPr lang="en-US" altLang="zh-CN" sz="1440" dirty="0">
                <a:solidFill>
                  <a:sysClr val="windowText" lastClr="000000"/>
                </a:solidFill>
                <a:latin typeface="微软雅黑" panose="020B0503020204020204" pitchFamily="34" charset="-122"/>
                <a:ea typeface="微软雅黑" panose="020B0503020204020204" pitchFamily="34" charset="-122"/>
              </a:rPr>
              <a:t>DMA</a:t>
            </a:r>
            <a:r>
              <a:rPr lang="zh-CN" altLang="en-US" sz="1440" dirty="0">
                <a:solidFill>
                  <a:sysClr val="windowText" lastClr="000000"/>
                </a:solidFill>
                <a:latin typeface="微软雅黑" panose="020B0503020204020204" pitchFamily="34" charset="-122"/>
                <a:ea typeface="微软雅黑" panose="020B0503020204020204" pitchFamily="34" charset="-122"/>
              </a:rPr>
              <a:t>的带宽优势三个方面进行优化。</a:t>
            </a:r>
          </a:p>
        </p:txBody>
      </p:sp>
      <p:sp>
        <p:nvSpPr>
          <p:cNvPr id="32" name="矩形 31">
            <a:extLst>
              <a:ext uri="{FF2B5EF4-FFF2-40B4-BE49-F238E27FC236}">
                <a16:creationId xmlns:a16="http://schemas.microsoft.com/office/drawing/2014/main" id="{AC624363-C8B6-0B29-142E-096D5E512FC7}"/>
              </a:ext>
            </a:extLst>
          </p:cNvPr>
          <p:cNvSpPr/>
          <p:nvPr/>
        </p:nvSpPr>
        <p:spPr>
          <a:xfrm>
            <a:off x="2974062" y="4728889"/>
            <a:ext cx="4218220" cy="1729233"/>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3" name="矩形 32">
            <a:extLst>
              <a:ext uri="{FF2B5EF4-FFF2-40B4-BE49-F238E27FC236}">
                <a16:creationId xmlns:a16="http://schemas.microsoft.com/office/drawing/2014/main" id="{37122560-71DB-7B8B-CD8C-86441CBB0A94}"/>
              </a:ext>
            </a:extLst>
          </p:cNvPr>
          <p:cNvSpPr/>
          <p:nvPr/>
        </p:nvSpPr>
        <p:spPr>
          <a:xfrm>
            <a:off x="3402847" y="4526326"/>
            <a:ext cx="3416725"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en-US" altLang="zh-CN" sz="2160" dirty="0" err="1">
                <a:solidFill>
                  <a:prstClr val="white"/>
                </a:solidFill>
                <a:latin typeface="微软雅黑" panose="020B0503020204020204" pitchFamily="34" charset="-122"/>
                <a:ea typeface="微软雅黑" panose="020B0503020204020204" pitchFamily="34" charset="-122"/>
              </a:rPr>
              <a:t>Hygon</a:t>
            </a:r>
            <a:r>
              <a:rPr lang="en-US" altLang="zh-CN" sz="2160" dirty="0">
                <a:solidFill>
                  <a:prstClr val="white"/>
                </a:solidFill>
                <a:latin typeface="微软雅黑" panose="020B0503020204020204" pitchFamily="34" charset="-122"/>
                <a:ea typeface="微软雅黑" panose="020B0503020204020204" pitchFamily="34" charset="-122"/>
              </a:rPr>
              <a:t> DCU</a:t>
            </a:r>
            <a:r>
              <a:rPr lang="zh-CN" altLang="en-US" sz="2160" dirty="0">
                <a:solidFill>
                  <a:prstClr val="white"/>
                </a:solidFill>
                <a:latin typeface="微软雅黑" panose="020B0503020204020204" pitchFamily="34" charset="-122"/>
                <a:ea typeface="微软雅黑" panose="020B0503020204020204" pitchFamily="34" charset="-122"/>
              </a:rPr>
              <a:t>异构众核平台</a:t>
            </a:r>
          </a:p>
        </p:txBody>
      </p:sp>
      <p:sp>
        <p:nvSpPr>
          <p:cNvPr id="34" name="TextBox 9">
            <a:extLst>
              <a:ext uri="{FF2B5EF4-FFF2-40B4-BE49-F238E27FC236}">
                <a16:creationId xmlns:a16="http://schemas.microsoft.com/office/drawing/2014/main" id="{E0FE67DE-A1C5-9A76-E2CF-25B790C6D290}"/>
              </a:ext>
            </a:extLst>
          </p:cNvPr>
          <p:cNvSpPr txBox="1"/>
          <p:nvPr/>
        </p:nvSpPr>
        <p:spPr>
          <a:xfrm>
            <a:off x="3077656" y="4962568"/>
            <a:ext cx="4114626" cy="1495554"/>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介绍了什么是异构架构、</a:t>
            </a:r>
            <a:r>
              <a:rPr lang="en-US" altLang="zh-CN" sz="1440" dirty="0">
                <a:solidFill>
                  <a:sysClr val="windowText" lastClr="000000"/>
                </a:solidFill>
                <a:latin typeface="微软雅黑" panose="020B0503020204020204" pitchFamily="34" charset="-122"/>
                <a:ea typeface="微软雅黑" panose="020B0503020204020204" pitchFamily="34" charset="-122"/>
              </a:rPr>
              <a:t>DCU</a:t>
            </a:r>
            <a:r>
              <a:rPr lang="zh-CN" altLang="en-US" sz="1440" dirty="0">
                <a:solidFill>
                  <a:sysClr val="windowText" lastClr="000000"/>
                </a:solidFill>
                <a:latin typeface="微软雅黑" panose="020B0503020204020204" pitchFamily="34" charset="-122"/>
                <a:ea typeface="微软雅黑" panose="020B0503020204020204" pitchFamily="34" charset="-122"/>
              </a:rPr>
              <a:t>的硬件架构、</a:t>
            </a:r>
            <a:r>
              <a:rPr lang="en-US" altLang="zh-CN" sz="1440" dirty="0">
                <a:solidFill>
                  <a:sysClr val="windowText" lastClr="000000"/>
                </a:solidFill>
                <a:latin typeface="微软雅黑" panose="020B0503020204020204" pitchFamily="34" charset="-122"/>
                <a:ea typeface="微软雅黑" panose="020B0503020204020204" pitchFamily="34" charset="-122"/>
              </a:rPr>
              <a:t>CUDA</a:t>
            </a:r>
            <a:r>
              <a:rPr lang="zh-CN" altLang="en-US" sz="1440" dirty="0">
                <a:solidFill>
                  <a:sysClr val="windowText" lastClr="000000"/>
                </a:solidFill>
                <a:latin typeface="微软雅黑" panose="020B0503020204020204" pitchFamily="34" charset="-122"/>
                <a:ea typeface="微软雅黑" panose="020B0503020204020204" pitchFamily="34" charset="-122"/>
              </a:rPr>
              <a:t>编程和</a:t>
            </a:r>
            <a:r>
              <a:rPr lang="en-US" altLang="zh-CN" sz="1440" dirty="0">
                <a:solidFill>
                  <a:sysClr val="windowText" lastClr="000000"/>
                </a:solidFill>
                <a:latin typeface="微软雅黑" panose="020B0503020204020204" pitchFamily="34" charset="-122"/>
                <a:ea typeface="微软雅黑" panose="020B0503020204020204" pitchFamily="34" charset="-122"/>
              </a:rPr>
              <a:t>HIP</a:t>
            </a:r>
            <a:r>
              <a:rPr lang="zh-CN" altLang="en-US" sz="1440" dirty="0">
                <a:solidFill>
                  <a:sysClr val="windowText" lastClr="000000"/>
                </a:solidFill>
                <a:latin typeface="微软雅黑" panose="020B0503020204020204" pitchFamily="34" charset="-122"/>
                <a:ea typeface="微软雅黑" panose="020B0503020204020204" pitchFamily="34" charset="-122"/>
              </a:rPr>
              <a:t>编程模型的区别和联系。实现了基础执行版本的</a:t>
            </a:r>
            <a:r>
              <a:rPr lang="en-US" altLang="zh-CN" sz="1440" dirty="0">
                <a:solidFill>
                  <a:sysClr val="windowText" lastClr="000000"/>
                </a:solidFill>
                <a:latin typeface="微软雅黑" panose="020B0503020204020204" pitchFamily="34" charset="-122"/>
                <a:ea typeface="微软雅黑" panose="020B0503020204020204" pitchFamily="34" charset="-122"/>
              </a:rPr>
              <a:t>HIP</a:t>
            </a:r>
            <a:r>
              <a:rPr lang="zh-CN" altLang="en-US" sz="1440" dirty="0">
                <a:solidFill>
                  <a:sysClr val="windowText" lastClr="000000"/>
                </a:solidFill>
                <a:latin typeface="微软雅黑" panose="020B0503020204020204" pitchFamily="34" charset="-122"/>
                <a:ea typeface="微软雅黑" panose="020B0503020204020204" pitchFamily="34" charset="-122"/>
              </a:rPr>
              <a:t>矩阵乘和</a:t>
            </a:r>
            <a:r>
              <a:rPr lang="en-US" altLang="zh-CN" sz="1440" dirty="0">
                <a:solidFill>
                  <a:sysClr val="windowText" lastClr="000000"/>
                </a:solidFill>
                <a:latin typeface="微软雅黑" panose="020B0503020204020204" pitchFamily="34" charset="-122"/>
                <a:ea typeface="微软雅黑" panose="020B0503020204020204" pitchFamily="34" charset="-122"/>
              </a:rPr>
              <a:t>MPI+HIP</a:t>
            </a:r>
            <a:r>
              <a:rPr lang="zh-CN" altLang="en-US" sz="1440" dirty="0">
                <a:solidFill>
                  <a:sysClr val="windowText" lastClr="000000"/>
                </a:solidFill>
                <a:latin typeface="微软雅黑" panose="020B0503020204020204" pitchFamily="34" charset="-122"/>
                <a:ea typeface="微软雅黑" panose="020B0503020204020204" pitchFamily="34" charset="-122"/>
              </a:rPr>
              <a:t>版本的矩阵乘，最后通过流和事件实现了一个或多个进程中的</a:t>
            </a:r>
            <a:r>
              <a:rPr lang="en-US" altLang="zh-CN" sz="1440" dirty="0">
                <a:solidFill>
                  <a:sysClr val="windowText" lastClr="000000"/>
                </a:solidFill>
                <a:latin typeface="微软雅黑" panose="020B0503020204020204" pitchFamily="34" charset="-122"/>
                <a:ea typeface="微软雅黑" panose="020B0503020204020204" pitchFamily="34" charset="-122"/>
              </a:rPr>
              <a:t>DCU</a:t>
            </a:r>
            <a:r>
              <a:rPr lang="zh-CN" altLang="en-US" sz="1440" dirty="0">
                <a:solidFill>
                  <a:sysClr val="windowText" lastClr="000000"/>
                </a:solidFill>
                <a:latin typeface="微软雅黑" panose="020B0503020204020204" pitchFamily="34" charset="-122"/>
                <a:ea typeface="微软雅黑" panose="020B0503020204020204" pitchFamily="34" charset="-122"/>
              </a:rPr>
              <a:t>矩阵乘。</a:t>
            </a:r>
          </a:p>
        </p:txBody>
      </p:sp>
      <p:sp>
        <p:nvSpPr>
          <p:cNvPr id="35" name="矩形 34">
            <a:extLst>
              <a:ext uri="{FF2B5EF4-FFF2-40B4-BE49-F238E27FC236}">
                <a16:creationId xmlns:a16="http://schemas.microsoft.com/office/drawing/2014/main" id="{75FC8C42-9285-7939-B933-372673A77E71}"/>
              </a:ext>
            </a:extLst>
          </p:cNvPr>
          <p:cNvSpPr/>
          <p:nvPr/>
        </p:nvSpPr>
        <p:spPr>
          <a:xfrm>
            <a:off x="441627" y="2772543"/>
            <a:ext cx="4218220" cy="1496698"/>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6" name="矩形 35">
            <a:extLst>
              <a:ext uri="{FF2B5EF4-FFF2-40B4-BE49-F238E27FC236}">
                <a16:creationId xmlns:a16="http://schemas.microsoft.com/office/drawing/2014/main" id="{07A5F153-5F80-D955-AD1E-AA8DCF0A5A1B}"/>
              </a:ext>
            </a:extLst>
          </p:cNvPr>
          <p:cNvSpPr/>
          <p:nvPr/>
        </p:nvSpPr>
        <p:spPr>
          <a:xfrm>
            <a:off x="989514" y="2662836"/>
            <a:ext cx="3107608"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en-US" altLang="zh-CN" sz="2160" dirty="0">
                <a:solidFill>
                  <a:prstClr val="white"/>
                </a:solidFill>
                <a:latin typeface="微软雅黑" panose="020B0503020204020204" pitchFamily="34" charset="-122"/>
                <a:ea typeface="微软雅黑" panose="020B0503020204020204" pitchFamily="34" charset="-122"/>
              </a:rPr>
              <a:t>Intel KNL</a:t>
            </a:r>
            <a:r>
              <a:rPr lang="zh-CN" altLang="en-US" sz="2160" dirty="0">
                <a:solidFill>
                  <a:prstClr val="white"/>
                </a:solidFill>
                <a:latin typeface="微软雅黑" panose="020B0503020204020204" pitchFamily="34" charset="-122"/>
                <a:ea typeface="微软雅黑" panose="020B0503020204020204" pitchFamily="34" charset="-122"/>
              </a:rPr>
              <a:t>同构众核平台</a:t>
            </a:r>
          </a:p>
        </p:txBody>
      </p:sp>
      <p:sp>
        <p:nvSpPr>
          <p:cNvPr id="37" name="TextBox 9">
            <a:extLst>
              <a:ext uri="{FF2B5EF4-FFF2-40B4-BE49-F238E27FC236}">
                <a16:creationId xmlns:a16="http://schemas.microsoft.com/office/drawing/2014/main" id="{F23690EE-F04A-B40C-77C9-FA8219E6196A}"/>
              </a:ext>
            </a:extLst>
          </p:cNvPr>
          <p:cNvSpPr txBox="1"/>
          <p:nvPr/>
        </p:nvSpPr>
        <p:spPr>
          <a:xfrm>
            <a:off x="449544" y="3061778"/>
            <a:ext cx="4185514" cy="1207463"/>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基于</a:t>
            </a:r>
            <a:r>
              <a:rPr lang="en-US" altLang="zh-CN" sz="1440" dirty="0">
                <a:solidFill>
                  <a:sysClr val="windowText" lastClr="000000"/>
                </a:solidFill>
                <a:latin typeface="微软雅黑" panose="020B0503020204020204" pitchFamily="34" charset="-122"/>
                <a:ea typeface="微软雅黑" panose="020B0503020204020204" pitchFamily="34" charset="-122"/>
              </a:rPr>
              <a:t>Intel KNL</a:t>
            </a:r>
            <a:r>
              <a:rPr lang="zh-CN" altLang="en-US" sz="1440" dirty="0">
                <a:solidFill>
                  <a:sysClr val="windowText" lastClr="000000"/>
                </a:solidFill>
                <a:latin typeface="微软雅黑" panose="020B0503020204020204" pitchFamily="34" charset="-122"/>
                <a:ea typeface="微软雅黑" panose="020B0503020204020204" pitchFamily="34" charset="-122"/>
              </a:rPr>
              <a:t>众核架构，结合该平台的内存和集群特性，基于</a:t>
            </a:r>
            <a:r>
              <a:rPr lang="en-US" altLang="zh-CN" sz="1440" dirty="0" err="1">
                <a:solidFill>
                  <a:sysClr val="windowText" lastClr="000000"/>
                </a:solidFill>
                <a:latin typeface="微软雅黑" panose="020B0503020204020204" pitchFamily="34" charset="-122"/>
                <a:ea typeface="微软雅黑" panose="020B0503020204020204" pitchFamily="34" charset="-122"/>
              </a:rPr>
              <a:t>MPI+OpenMP+SIMD</a:t>
            </a:r>
            <a:r>
              <a:rPr lang="zh-CN" altLang="en-US" sz="1440" dirty="0">
                <a:solidFill>
                  <a:sysClr val="windowText" lastClr="000000"/>
                </a:solidFill>
                <a:latin typeface="微软雅黑" panose="020B0503020204020204" pitchFamily="34" charset="-122"/>
                <a:ea typeface="微软雅黑" panose="020B0503020204020204" pitchFamily="34" charset="-122"/>
              </a:rPr>
              <a:t>程序利用</a:t>
            </a:r>
            <a:r>
              <a:rPr lang="en-US" altLang="zh-CN" sz="1440" dirty="0">
                <a:solidFill>
                  <a:sysClr val="windowText" lastClr="000000"/>
                </a:solidFill>
                <a:latin typeface="微软雅黑" panose="020B0503020204020204" pitchFamily="34" charset="-122"/>
                <a:ea typeface="微软雅黑" panose="020B0503020204020204" pitchFamily="34" charset="-122"/>
              </a:rPr>
              <a:t>AVX-512</a:t>
            </a:r>
            <a:r>
              <a:rPr lang="zh-CN" altLang="en-US" sz="1440" dirty="0">
                <a:solidFill>
                  <a:sysClr val="windowText" lastClr="000000"/>
                </a:solidFill>
                <a:latin typeface="微软雅黑" panose="020B0503020204020204" pitchFamily="34" charset="-122"/>
                <a:ea typeface="微软雅黑" panose="020B0503020204020204" pitchFamily="34" charset="-122"/>
              </a:rPr>
              <a:t>指令集、内存模式和集群模式对其进行优化，并给出此类同构架构上进行优化的通用经验。</a:t>
            </a:r>
          </a:p>
        </p:txBody>
      </p:sp>
      <p:sp>
        <p:nvSpPr>
          <p:cNvPr id="38" name="矩形 37">
            <a:extLst>
              <a:ext uri="{FF2B5EF4-FFF2-40B4-BE49-F238E27FC236}">
                <a16:creationId xmlns:a16="http://schemas.microsoft.com/office/drawing/2014/main" id="{32253498-DB97-3DFE-D03D-7A7F663FA36B}"/>
              </a:ext>
            </a:extLst>
          </p:cNvPr>
          <p:cNvSpPr/>
          <p:nvPr/>
        </p:nvSpPr>
        <p:spPr>
          <a:xfrm>
            <a:off x="1576882" y="1048584"/>
            <a:ext cx="4218220" cy="1419222"/>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9" name="矩形 38">
            <a:extLst>
              <a:ext uri="{FF2B5EF4-FFF2-40B4-BE49-F238E27FC236}">
                <a16:creationId xmlns:a16="http://schemas.microsoft.com/office/drawing/2014/main" id="{CF56AF21-2D13-BA4C-73B2-1BCCE35AFDF9}"/>
              </a:ext>
            </a:extLst>
          </p:cNvPr>
          <p:cNvSpPr/>
          <p:nvPr/>
        </p:nvSpPr>
        <p:spPr>
          <a:xfrm>
            <a:off x="2007643" y="893156"/>
            <a:ext cx="3301686"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en-US" altLang="zh-CN" sz="2160" dirty="0" err="1">
                <a:solidFill>
                  <a:prstClr val="white"/>
                </a:solidFill>
                <a:latin typeface="微软雅黑" panose="020B0503020204020204" pitchFamily="34" charset="-122"/>
                <a:ea typeface="微软雅黑" panose="020B0503020204020204" pitchFamily="34" charset="-122"/>
              </a:rPr>
              <a:t>Hygon</a:t>
            </a:r>
            <a:r>
              <a:rPr lang="en-US" altLang="zh-CN" sz="2160" dirty="0">
                <a:solidFill>
                  <a:prstClr val="white"/>
                </a:solidFill>
                <a:latin typeface="微软雅黑" panose="020B0503020204020204" pitchFamily="34" charset="-122"/>
                <a:ea typeface="微软雅黑" panose="020B0503020204020204" pitchFamily="34" charset="-122"/>
              </a:rPr>
              <a:t> C86</a:t>
            </a:r>
            <a:r>
              <a:rPr lang="zh-CN" altLang="en-US" sz="2160" dirty="0">
                <a:solidFill>
                  <a:prstClr val="white"/>
                </a:solidFill>
                <a:latin typeface="微软雅黑" panose="020B0503020204020204" pitchFamily="34" charset="-122"/>
                <a:ea typeface="微软雅黑" panose="020B0503020204020204" pitchFamily="34" charset="-122"/>
              </a:rPr>
              <a:t>同构多核平台</a:t>
            </a:r>
          </a:p>
        </p:txBody>
      </p:sp>
      <p:sp>
        <p:nvSpPr>
          <p:cNvPr id="40" name="TextBox 9">
            <a:extLst>
              <a:ext uri="{FF2B5EF4-FFF2-40B4-BE49-F238E27FC236}">
                <a16:creationId xmlns:a16="http://schemas.microsoft.com/office/drawing/2014/main" id="{BDF40B1A-CA9E-B6A7-A748-00B0117495A8}"/>
              </a:ext>
            </a:extLst>
          </p:cNvPr>
          <p:cNvSpPr txBox="1"/>
          <p:nvPr/>
        </p:nvSpPr>
        <p:spPr>
          <a:xfrm>
            <a:off x="1652969" y="1260343"/>
            <a:ext cx="4173993" cy="1207463"/>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基于节点同构的海光</a:t>
            </a:r>
            <a:r>
              <a:rPr lang="en-US" altLang="zh-CN" sz="1440" dirty="0" err="1">
                <a:solidFill>
                  <a:sysClr val="windowText" lastClr="000000"/>
                </a:solidFill>
                <a:latin typeface="微软雅黑" panose="020B0503020204020204" pitchFamily="34" charset="-122"/>
                <a:ea typeface="微软雅黑" panose="020B0503020204020204" pitchFamily="34" charset="-122"/>
              </a:rPr>
              <a:t>Hygon</a:t>
            </a:r>
            <a:r>
              <a:rPr lang="en-US" altLang="zh-CN" sz="1440" dirty="0">
                <a:solidFill>
                  <a:sysClr val="windowText" lastClr="000000"/>
                </a:solidFill>
                <a:latin typeface="微软雅黑" panose="020B0503020204020204" pitchFamily="34" charset="-122"/>
                <a:ea typeface="微软雅黑" panose="020B0503020204020204" pitchFamily="34" charset="-122"/>
              </a:rPr>
              <a:t> C86</a:t>
            </a:r>
            <a:r>
              <a:rPr lang="zh-CN" altLang="en-US" sz="1440" dirty="0">
                <a:solidFill>
                  <a:sysClr val="windowText" lastClr="000000"/>
                </a:solidFill>
                <a:latin typeface="微软雅黑" panose="020B0503020204020204" pitchFamily="34" charset="-122"/>
                <a:ea typeface="微软雅黑" panose="020B0503020204020204" pitchFamily="34" charset="-122"/>
              </a:rPr>
              <a:t>多核平台上，以矩阵乘法为例首先介绍该平台架构特点，然后分别基于</a:t>
            </a:r>
            <a:r>
              <a:rPr lang="en-US" altLang="zh-CN" sz="1440" dirty="0">
                <a:solidFill>
                  <a:sysClr val="windowText" lastClr="000000"/>
                </a:solidFill>
                <a:latin typeface="微软雅黑" panose="020B0503020204020204" pitchFamily="34" charset="-122"/>
                <a:ea typeface="微软雅黑" panose="020B0503020204020204" pitchFamily="34" charset="-122"/>
              </a:rPr>
              <a:t>OpenMP</a:t>
            </a:r>
            <a:r>
              <a:rPr lang="zh-CN" altLang="en-US" sz="1440" dirty="0">
                <a:solidFill>
                  <a:sysClr val="windowText" lastClr="000000"/>
                </a:solidFill>
                <a:latin typeface="微软雅黑" panose="020B0503020204020204" pitchFamily="34" charset="-122"/>
                <a:ea typeface="微软雅黑" panose="020B0503020204020204" pitchFamily="34" charset="-122"/>
              </a:rPr>
              <a:t>和</a:t>
            </a:r>
            <a:r>
              <a:rPr lang="en-US" altLang="zh-CN" sz="1440" dirty="0">
                <a:solidFill>
                  <a:sysClr val="windowText" lastClr="000000"/>
                </a:solidFill>
                <a:latin typeface="微软雅黑" panose="020B0503020204020204" pitchFamily="34" charset="-122"/>
                <a:ea typeface="微软雅黑" panose="020B0503020204020204" pitchFamily="34" charset="-122"/>
              </a:rPr>
              <a:t>SIMD</a:t>
            </a:r>
            <a:r>
              <a:rPr lang="zh-CN" altLang="en-US" sz="1440" dirty="0">
                <a:solidFill>
                  <a:sysClr val="windowText" lastClr="000000"/>
                </a:solidFill>
                <a:latin typeface="微软雅黑" panose="020B0503020204020204" pitchFamily="34" charset="-122"/>
                <a:ea typeface="微软雅黑" panose="020B0503020204020204" pitchFamily="34" charset="-122"/>
              </a:rPr>
              <a:t>实现线程级和数据级的多层并行，最后给出了类似平台上的通用优化经验。</a:t>
            </a:r>
          </a:p>
        </p:txBody>
      </p:sp>
    </p:spTree>
    <p:extLst>
      <p:ext uri="{BB962C8B-B14F-4D97-AF65-F5344CB8AC3E}">
        <p14:creationId xmlns:p14="http://schemas.microsoft.com/office/powerpoint/2010/main" val="13710735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500"/>
                            </p:stCondLst>
                            <p:childTnLst>
                              <p:par>
                                <p:cTn id="30" presetID="16" presetClass="entr" presetSubtype="2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24"/>
                                        </p:tgtEl>
                                        <p:attrNameLst>
                                          <p:attrName>style.visibility</p:attrName>
                                        </p:attrNameLst>
                                      </p:cBhvr>
                                      <p:to>
                                        <p:strVal val="visible"/>
                                      </p:to>
                                    </p:set>
                                    <p:animEffect transition="in" filter="wipe(left)">
                                      <p:cBhvr>
                                        <p:cTn id="41" dur="200"/>
                                        <p:tgtEl>
                                          <p:spTgt spid="24"/>
                                        </p:tgtEl>
                                      </p:cBhvr>
                                    </p:animEffect>
                                  </p:childTnLst>
                                </p:cTn>
                              </p:par>
                            </p:childTnLst>
                          </p:cTn>
                        </p:par>
                        <p:par>
                          <p:cTn id="42" fill="hold">
                            <p:stCondLst>
                              <p:cond delay="10260"/>
                            </p:stCondLst>
                            <p:childTnLst>
                              <p:par>
                                <p:cTn id="43" presetID="16" presetClass="entr" presetSubtype="2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childTnLst>
                          </p:cTn>
                        </p:par>
                        <p:par>
                          <p:cTn id="46" fill="hold">
                            <p:stCondLst>
                              <p:cond delay="10760"/>
                            </p:stCondLst>
                            <p:childTnLst>
                              <p:par>
                                <p:cTn id="47" presetID="2" presetClass="entr" presetSubtype="4"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par>
                          <p:cTn id="51" fill="hold">
                            <p:stCondLst>
                              <p:cond delay="11260"/>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11760"/>
                            </p:stCondLst>
                            <p:childTnLst>
                              <p:par>
                                <p:cTn id="56" presetID="22" presetClass="entr" presetSubtype="8" fill="hold" grpId="0" nodeType="afterEffect">
                                  <p:stCondLst>
                                    <p:cond delay="0"/>
                                  </p:stCondLst>
                                  <p:iterate type="lt">
                                    <p:tmPct val="30000"/>
                                  </p:iterate>
                                  <p:childTnLst>
                                    <p:set>
                                      <p:cBhvr>
                                        <p:cTn id="57" dur="1" fill="hold">
                                          <p:stCondLst>
                                            <p:cond delay="0"/>
                                          </p:stCondLst>
                                        </p:cTn>
                                        <p:tgtEl>
                                          <p:spTgt spid="28"/>
                                        </p:tgtEl>
                                        <p:attrNameLst>
                                          <p:attrName>style.visibility</p:attrName>
                                        </p:attrNameLst>
                                      </p:cBhvr>
                                      <p:to>
                                        <p:strVal val="visible"/>
                                      </p:to>
                                    </p:set>
                                    <p:animEffect transition="in" filter="wipe(left)">
                                      <p:cBhvr>
                                        <p:cTn id="58" dur="200"/>
                                        <p:tgtEl>
                                          <p:spTgt spid="28"/>
                                        </p:tgtEl>
                                      </p:cBhvr>
                                    </p:animEffect>
                                  </p:childTnLst>
                                </p:cTn>
                              </p:par>
                            </p:childTnLst>
                          </p:cTn>
                        </p:par>
                        <p:par>
                          <p:cTn id="59" fill="hold">
                            <p:stCondLst>
                              <p:cond delay="19760"/>
                            </p:stCondLst>
                            <p:childTnLst>
                              <p:par>
                                <p:cTn id="60" presetID="22" presetClass="entr" presetSubtype="8"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20260"/>
                            </p:stCondLst>
                            <p:childTnLst>
                              <p:par>
                                <p:cTn id="64" presetID="16" presetClass="entr" presetSubtype="21"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barn(inVertical)">
                                      <p:cBhvr>
                                        <p:cTn id="66" dur="500"/>
                                        <p:tgtEl>
                                          <p:spTgt spid="33"/>
                                        </p:tgtEl>
                                      </p:cBhvr>
                                    </p:animEffect>
                                  </p:childTnLst>
                                </p:cTn>
                              </p:par>
                            </p:childTnLst>
                          </p:cTn>
                        </p:par>
                        <p:par>
                          <p:cTn id="67" fill="hold">
                            <p:stCondLst>
                              <p:cond delay="20760"/>
                            </p:stCondLst>
                            <p:childTnLst>
                              <p:par>
                                <p:cTn id="68" presetID="2" presetClass="entr" presetSubtype="4"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fill="hold"/>
                                        <p:tgtEl>
                                          <p:spTgt spid="32"/>
                                        </p:tgtEl>
                                        <p:attrNameLst>
                                          <p:attrName>ppt_x</p:attrName>
                                        </p:attrNameLst>
                                      </p:cBhvr>
                                      <p:tavLst>
                                        <p:tav tm="0">
                                          <p:val>
                                            <p:strVal val="#ppt_x"/>
                                          </p:val>
                                        </p:tav>
                                        <p:tav tm="100000">
                                          <p:val>
                                            <p:strVal val="#ppt_x"/>
                                          </p:val>
                                        </p:tav>
                                      </p:tavLst>
                                    </p:anim>
                                    <p:anim calcmode="lin" valueType="num">
                                      <p:cBhvr additive="base">
                                        <p:cTn id="71" dur="500" fill="hold"/>
                                        <p:tgtEl>
                                          <p:spTgt spid="32"/>
                                        </p:tgtEl>
                                        <p:attrNameLst>
                                          <p:attrName>ppt_y</p:attrName>
                                        </p:attrNameLst>
                                      </p:cBhvr>
                                      <p:tavLst>
                                        <p:tav tm="0">
                                          <p:val>
                                            <p:strVal val="1+#ppt_h/2"/>
                                          </p:val>
                                        </p:tav>
                                        <p:tav tm="100000">
                                          <p:val>
                                            <p:strVal val="#ppt_y"/>
                                          </p:val>
                                        </p:tav>
                                      </p:tavLst>
                                    </p:anim>
                                  </p:childTnLst>
                                </p:cTn>
                              </p:par>
                            </p:childTnLst>
                          </p:cTn>
                        </p:par>
                        <p:par>
                          <p:cTn id="72" fill="hold">
                            <p:stCondLst>
                              <p:cond delay="21260"/>
                            </p:stCondLst>
                            <p:childTnLst>
                              <p:par>
                                <p:cTn id="73" presetID="22" presetClass="entr" presetSubtype="8" fill="hold" grpId="0" nodeType="afterEffect">
                                  <p:stCondLst>
                                    <p:cond delay="0"/>
                                  </p:stCondLst>
                                  <p:iterate type="lt">
                                    <p:tmPct val="30000"/>
                                  </p:iterate>
                                  <p:childTnLst>
                                    <p:set>
                                      <p:cBhvr>
                                        <p:cTn id="74" dur="1" fill="hold">
                                          <p:stCondLst>
                                            <p:cond delay="0"/>
                                          </p:stCondLst>
                                        </p:cTn>
                                        <p:tgtEl>
                                          <p:spTgt spid="34"/>
                                        </p:tgtEl>
                                        <p:attrNameLst>
                                          <p:attrName>style.visibility</p:attrName>
                                        </p:attrNameLst>
                                      </p:cBhvr>
                                      <p:to>
                                        <p:strVal val="visible"/>
                                      </p:to>
                                    </p:set>
                                    <p:animEffect transition="in" filter="wipe(left)">
                                      <p:cBhvr>
                                        <p:cTn id="75" dur="200"/>
                                        <p:tgtEl>
                                          <p:spTgt spid="34"/>
                                        </p:tgtEl>
                                      </p:cBhvr>
                                    </p:animEffect>
                                  </p:childTnLst>
                                </p:cTn>
                              </p:par>
                            </p:childTnLst>
                          </p:cTn>
                        </p:par>
                        <p:par>
                          <p:cTn id="76" fill="hold">
                            <p:stCondLst>
                              <p:cond delay="27340"/>
                            </p:stCondLst>
                            <p:childTnLst>
                              <p:par>
                                <p:cTn id="77" presetID="22" presetClass="entr" presetSubtype="8"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left)">
                                      <p:cBhvr>
                                        <p:cTn id="79" dur="500"/>
                                        <p:tgtEl>
                                          <p:spTgt spid="11"/>
                                        </p:tgtEl>
                                      </p:cBhvr>
                                    </p:animEffect>
                                  </p:childTnLst>
                                </p:cTn>
                              </p:par>
                            </p:childTnLst>
                          </p:cTn>
                        </p:par>
                        <p:par>
                          <p:cTn id="80" fill="hold">
                            <p:stCondLst>
                              <p:cond delay="27840"/>
                            </p:stCondLst>
                            <p:childTnLst>
                              <p:par>
                                <p:cTn id="81" presetID="16" presetClass="entr" presetSubtype="2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barn(inVertical)">
                                      <p:cBhvr>
                                        <p:cTn id="83" dur="500"/>
                                        <p:tgtEl>
                                          <p:spTgt spid="36"/>
                                        </p:tgtEl>
                                      </p:cBhvr>
                                    </p:animEffect>
                                  </p:childTnLst>
                                </p:cTn>
                              </p:par>
                            </p:childTnLst>
                          </p:cTn>
                        </p:par>
                        <p:par>
                          <p:cTn id="84" fill="hold">
                            <p:stCondLst>
                              <p:cond delay="28340"/>
                            </p:stCondLst>
                            <p:childTnLst>
                              <p:par>
                                <p:cTn id="85" presetID="2" presetClass="entr" presetSubtype="4"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childTnLst>
                          </p:cTn>
                        </p:par>
                        <p:par>
                          <p:cTn id="89" fill="hold">
                            <p:stCondLst>
                              <p:cond delay="28840"/>
                            </p:stCondLst>
                            <p:childTnLst>
                              <p:par>
                                <p:cTn id="90" presetID="22" presetClass="entr" presetSubtype="8" fill="hold" grpId="0" nodeType="afterEffect">
                                  <p:stCondLst>
                                    <p:cond delay="0"/>
                                  </p:stCondLst>
                                  <p:iterate type="lt">
                                    <p:tmPct val="30000"/>
                                  </p:iterate>
                                  <p:childTnLst>
                                    <p:set>
                                      <p:cBhvr>
                                        <p:cTn id="91" dur="1" fill="hold">
                                          <p:stCondLst>
                                            <p:cond delay="0"/>
                                          </p:stCondLst>
                                        </p:cTn>
                                        <p:tgtEl>
                                          <p:spTgt spid="37"/>
                                        </p:tgtEl>
                                        <p:attrNameLst>
                                          <p:attrName>style.visibility</p:attrName>
                                        </p:attrNameLst>
                                      </p:cBhvr>
                                      <p:to>
                                        <p:strVal val="visible"/>
                                      </p:to>
                                    </p:set>
                                    <p:animEffect transition="in" filter="wipe(left)">
                                      <p:cBhvr>
                                        <p:cTn id="92" dur="200"/>
                                        <p:tgtEl>
                                          <p:spTgt spid="37"/>
                                        </p:tgtEl>
                                      </p:cBhvr>
                                    </p:animEffect>
                                  </p:childTnLst>
                                </p:cTn>
                              </p:par>
                            </p:childTnLst>
                          </p:cTn>
                        </p:par>
                        <p:par>
                          <p:cTn id="93" fill="hold">
                            <p:stCondLst>
                              <p:cond delay="34800"/>
                            </p:stCondLst>
                            <p:childTnLst>
                              <p:par>
                                <p:cTn id="94" presetID="22" presetClass="entr" presetSubtype="8" fill="hold" nodeType="after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wipe(left)">
                                      <p:cBhvr>
                                        <p:cTn id="96" dur="500"/>
                                        <p:tgtEl>
                                          <p:spTgt spid="12"/>
                                        </p:tgtEl>
                                      </p:cBhvr>
                                    </p:animEffect>
                                  </p:childTnLst>
                                </p:cTn>
                              </p:par>
                            </p:childTnLst>
                          </p:cTn>
                        </p:par>
                        <p:par>
                          <p:cTn id="97" fill="hold">
                            <p:stCondLst>
                              <p:cond delay="35300"/>
                            </p:stCondLst>
                            <p:childTnLst>
                              <p:par>
                                <p:cTn id="98" presetID="16" presetClass="entr" presetSubtype="21"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arn(inVertical)">
                                      <p:cBhvr>
                                        <p:cTn id="100" dur="500"/>
                                        <p:tgtEl>
                                          <p:spTgt spid="39"/>
                                        </p:tgtEl>
                                      </p:cBhvr>
                                    </p:animEffect>
                                  </p:childTnLst>
                                </p:cTn>
                              </p:par>
                            </p:childTnLst>
                          </p:cTn>
                        </p:par>
                        <p:par>
                          <p:cTn id="101" fill="hold">
                            <p:stCondLst>
                              <p:cond delay="35800"/>
                            </p:stCondLst>
                            <p:childTnLst>
                              <p:par>
                                <p:cTn id="102" presetID="2" presetClass="entr" presetSubtype="4" fill="hold" grpId="0" nodeType="afterEffect">
                                  <p:stCondLst>
                                    <p:cond delay="0"/>
                                  </p:stCondLst>
                                  <p:childTnLst>
                                    <p:set>
                                      <p:cBhvr>
                                        <p:cTn id="103" dur="1" fill="hold">
                                          <p:stCondLst>
                                            <p:cond delay="0"/>
                                          </p:stCondLst>
                                        </p:cTn>
                                        <p:tgtEl>
                                          <p:spTgt spid="38"/>
                                        </p:tgtEl>
                                        <p:attrNameLst>
                                          <p:attrName>style.visibility</p:attrName>
                                        </p:attrNameLst>
                                      </p:cBhvr>
                                      <p:to>
                                        <p:strVal val="visible"/>
                                      </p:to>
                                    </p:set>
                                    <p:anim calcmode="lin" valueType="num">
                                      <p:cBhvr additive="base">
                                        <p:cTn id="104" dur="500" fill="hold"/>
                                        <p:tgtEl>
                                          <p:spTgt spid="38"/>
                                        </p:tgtEl>
                                        <p:attrNameLst>
                                          <p:attrName>ppt_x</p:attrName>
                                        </p:attrNameLst>
                                      </p:cBhvr>
                                      <p:tavLst>
                                        <p:tav tm="0">
                                          <p:val>
                                            <p:strVal val="#ppt_x"/>
                                          </p:val>
                                        </p:tav>
                                        <p:tav tm="100000">
                                          <p:val>
                                            <p:strVal val="#ppt_x"/>
                                          </p:val>
                                        </p:tav>
                                      </p:tavLst>
                                    </p:anim>
                                    <p:anim calcmode="lin" valueType="num">
                                      <p:cBhvr additive="base">
                                        <p:cTn id="105" dur="500" fill="hold"/>
                                        <p:tgtEl>
                                          <p:spTgt spid="38"/>
                                        </p:tgtEl>
                                        <p:attrNameLst>
                                          <p:attrName>ppt_y</p:attrName>
                                        </p:attrNameLst>
                                      </p:cBhvr>
                                      <p:tavLst>
                                        <p:tav tm="0">
                                          <p:val>
                                            <p:strVal val="1+#ppt_h/2"/>
                                          </p:val>
                                        </p:tav>
                                        <p:tav tm="100000">
                                          <p:val>
                                            <p:strVal val="#ppt_y"/>
                                          </p:val>
                                        </p:tav>
                                      </p:tavLst>
                                    </p:anim>
                                  </p:childTnLst>
                                </p:cTn>
                              </p:par>
                            </p:childTnLst>
                          </p:cTn>
                        </p:par>
                        <p:par>
                          <p:cTn id="106" fill="hold">
                            <p:stCondLst>
                              <p:cond delay="36300"/>
                            </p:stCondLst>
                            <p:childTnLst>
                              <p:par>
                                <p:cTn id="107" presetID="22" presetClass="entr" presetSubtype="8" fill="hold" grpId="0" nodeType="afterEffect">
                                  <p:stCondLst>
                                    <p:cond delay="0"/>
                                  </p:stCondLst>
                                  <p:iterate type="lt">
                                    <p:tmPct val="30000"/>
                                  </p:iterate>
                                  <p:childTnLst>
                                    <p:set>
                                      <p:cBhvr>
                                        <p:cTn id="108" dur="1" fill="hold">
                                          <p:stCondLst>
                                            <p:cond delay="0"/>
                                          </p:stCondLst>
                                        </p:cTn>
                                        <p:tgtEl>
                                          <p:spTgt spid="40"/>
                                        </p:tgtEl>
                                        <p:attrNameLst>
                                          <p:attrName>style.visibility</p:attrName>
                                        </p:attrNameLst>
                                      </p:cBhvr>
                                      <p:to>
                                        <p:strVal val="visible"/>
                                      </p:to>
                                    </p:set>
                                    <p:animEffect transition="in" filter="wipe(left)">
                                      <p:cBhvr>
                                        <p:cTn id="109" dur="2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4" grpId="0" bldLvl="0" animBg="1"/>
      <p:bldP spid="5" grpId="0" bldLvl="0" animBg="1"/>
      <p:bldP spid="22" grpId="0" animBg="1"/>
      <p:bldP spid="23" grpId="0" animBg="1"/>
      <p:bldP spid="24" grpId="0"/>
      <p:bldP spid="26" grpId="0" animBg="1"/>
      <p:bldP spid="27" grpId="0" animBg="1"/>
      <p:bldP spid="28" grpId="0"/>
      <p:bldP spid="32" grpId="0" animBg="1"/>
      <p:bldP spid="33" grpId="0" animBg="1"/>
      <p:bldP spid="34" grpId="0"/>
      <p:bldP spid="35" grpId="0" animBg="1"/>
      <p:bldP spid="36" grpId="0" animBg="1"/>
      <p:bldP spid="37" grpId="0"/>
      <p:bldP spid="38" grpId="0" animBg="1"/>
      <p:bldP spid="39"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903216" y="188122"/>
            <a:ext cx="3758480" cy="539750"/>
            <a:chOff x="1115616" y="337220"/>
            <a:chExt cx="3420009"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3388052"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12.1.2 </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896118"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12.1Hygon C86</a:t>
              </a:r>
              <a:r>
                <a:rPr lang="zh-CN" altLang="en-US" sz="2400" b="1" dirty="0">
                  <a:latin typeface="微软雅黑" panose="020B0503020204020204" pitchFamily="34" charset="-122"/>
                  <a:ea typeface="微软雅黑" panose="020B0503020204020204" pitchFamily="34" charset="-122"/>
                  <a:sym typeface="+mn-ea"/>
                </a:rPr>
                <a:t>同构多核平台</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469021" y="700328"/>
            <a:ext cx="11125744" cy="188602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val="200" checksum="59296752"/>
                </a:ext>
              </a:extLst>
            </a:pPr>
            <a:r>
              <a:rPr lang="zh-CN" altLang="en-US" sz="2000" dirty="0">
                <a:latin typeface="Times New Roman" panose="02020603050405020304" pitchFamily="18" charset="0"/>
                <a:ea typeface="微软雅黑 Light" panose="020B0502040204020203" charset="-122"/>
              </a:rPr>
              <a:t>使用</a:t>
            </a:r>
            <a:r>
              <a:rPr lang="en-US" altLang="zh-CN" sz="2000" dirty="0" err="1">
                <a:latin typeface="Times New Roman" panose="02020603050405020304" pitchFamily="18" charset="0"/>
                <a:ea typeface="微软雅黑 Light" panose="020B0502040204020203" charset="-122"/>
              </a:rPr>
              <a:t>MPI+OpenMP</a:t>
            </a:r>
            <a:r>
              <a:rPr lang="zh-CN" altLang="en-US" sz="2000" dirty="0">
                <a:latin typeface="Times New Roman" panose="02020603050405020304" pitchFamily="18" charset="0"/>
                <a:ea typeface="微软雅黑 Light" panose="020B0502040204020203" charset="-122"/>
              </a:rPr>
              <a:t>的多层次并行方案后如下图所示，假设每个进程创建</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个线程，对应分配到的循环为最外层</a:t>
            </a:r>
            <a:r>
              <a:rPr lang="en-US" altLang="zh-CN" sz="2000" dirty="0" err="1">
                <a:latin typeface="Times New Roman" panose="02020603050405020304" pitchFamily="18" charset="0"/>
                <a:ea typeface="微软雅黑 Light" panose="020B0502040204020203" charset="-122"/>
              </a:rPr>
              <a:t>i</a:t>
            </a:r>
            <a:r>
              <a:rPr lang="zh-CN" altLang="en-US" sz="2000" dirty="0">
                <a:latin typeface="Times New Roman" panose="02020603050405020304" pitchFamily="18" charset="0"/>
                <a:ea typeface="微软雅黑 Light" panose="020B0502040204020203" charset="-122"/>
              </a:rPr>
              <a:t>层的</a:t>
            </a:r>
            <a:r>
              <a:rPr lang="en-US" altLang="zh-CN" sz="2000" dirty="0">
                <a:latin typeface="Times New Roman" panose="02020603050405020304" pitchFamily="18" charset="0"/>
                <a:ea typeface="微软雅黑 Light" panose="020B0502040204020203" charset="-122"/>
              </a:rPr>
              <a:t>500</a:t>
            </a:r>
            <a:r>
              <a:rPr lang="zh-CN" altLang="en-US" sz="2000" dirty="0">
                <a:latin typeface="Times New Roman" panose="02020603050405020304" pitchFamily="18" charset="0"/>
                <a:ea typeface="微软雅黑 Light" panose="020B0502040204020203" charset="-122"/>
              </a:rPr>
              <a:t>次迭代。因为每层</a:t>
            </a:r>
            <a:r>
              <a:rPr lang="en-US" altLang="zh-CN" sz="2000" dirty="0" err="1">
                <a:latin typeface="Times New Roman" panose="02020603050405020304" pitchFamily="18" charset="0"/>
                <a:ea typeface="微软雅黑 Light" panose="020B0502040204020203" charset="-122"/>
              </a:rPr>
              <a:t>i</a:t>
            </a:r>
            <a:r>
              <a:rPr lang="zh-CN" altLang="en-US" sz="2000" dirty="0">
                <a:latin typeface="Times New Roman" panose="02020603050405020304" pitchFamily="18" charset="0"/>
                <a:ea typeface="微软雅黑 Light" panose="020B0502040204020203" charset="-122"/>
              </a:rPr>
              <a:t>循环的运算不存在数据依赖，所以在执行过程中可以直接将迭代次数平均分为</a:t>
            </a:r>
            <a:r>
              <a:rPr lang="en-US" altLang="zh-CN" sz="2000" dirty="0">
                <a:latin typeface="Times New Roman" panose="02020603050405020304" pitchFamily="18" charset="0"/>
                <a:ea typeface="微软雅黑 Light" panose="020B0502040204020203" charset="-122"/>
              </a:rPr>
              <a:t>8</a:t>
            </a:r>
            <a:r>
              <a:rPr lang="zh-CN" altLang="en-US" sz="2000" dirty="0">
                <a:latin typeface="Times New Roman" panose="02020603050405020304" pitchFamily="18" charset="0"/>
                <a:ea typeface="微软雅黑 Light" panose="020B0502040204020203" charset="-122"/>
              </a:rPr>
              <a:t>份，每个线程约执行</a:t>
            </a:r>
            <a:r>
              <a:rPr lang="en-US" altLang="zh-CN" sz="2000" dirty="0">
                <a:latin typeface="Times New Roman" panose="02020603050405020304" pitchFamily="18" charset="0"/>
                <a:ea typeface="微软雅黑 Light" panose="020B0502040204020203" charset="-122"/>
              </a:rPr>
              <a:t>63</a:t>
            </a:r>
            <a:r>
              <a:rPr lang="zh-CN" altLang="en-US" sz="2000" dirty="0">
                <a:latin typeface="Times New Roman" panose="02020603050405020304" pitchFamily="18" charset="0"/>
                <a:ea typeface="微软雅黑 Light" panose="020B0502040204020203" charset="-122"/>
              </a:rPr>
              <a:t>次，即线程</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执行迭代的</a:t>
            </a:r>
            <a:r>
              <a:rPr lang="en-US" altLang="zh-CN" sz="2000" dirty="0">
                <a:latin typeface="Times New Roman" panose="02020603050405020304" pitchFamily="18" charset="0"/>
                <a:ea typeface="微软雅黑 Light" panose="020B0502040204020203" charset="-122"/>
              </a:rPr>
              <a:t>0~62</a:t>
            </a:r>
            <a:r>
              <a:rPr lang="zh-CN" altLang="en-US" sz="2000" dirty="0">
                <a:latin typeface="Times New Roman" panose="02020603050405020304" pitchFamily="18" charset="0"/>
                <a:ea typeface="微软雅黑 Light" panose="020B0502040204020203" charset="-122"/>
              </a:rPr>
              <a:t>，线程</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执行迭代的</a:t>
            </a:r>
            <a:r>
              <a:rPr lang="en-US" altLang="zh-CN" sz="2000" dirty="0">
                <a:latin typeface="Times New Roman" panose="02020603050405020304" pitchFamily="18" charset="0"/>
                <a:ea typeface="微软雅黑 Light" panose="020B0502040204020203" charset="-122"/>
              </a:rPr>
              <a:t>63~125</a:t>
            </a:r>
            <a:r>
              <a:rPr lang="zh-CN" altLang="en-US" sz="2000" dirty="0">
                <a:latin typeface="Times New Roman" panose="02020603050405020304" pitchFamily="18" charset="0"/>
                <a:ea typeface="微软雅黑 Light" panose="020B0502040204020203" charset="-122"/>
              </a:rPr>
              <a:t>，以此类推直到线程</a:t>
            </a:r>
            <a:r>
              <a:rPr lang="en-US" altLang="zh-CN" sz="2000" dirty="0">
                <a:latin typeface="Times New Roman" panose="02020603050405020304" pitchFamily="18" charset="0"/>
                <a:ea typeface="微软雅黑 Light" panose="020B0502040204020203" charset="-122"/>
              </a:rPr>
              <a:t>7</a:t>
            </a:r>
            <a:r>
              <a:rPr lang="zh-CN" altLang="en-US" sz="2000" dirty="0">
                <a:latin typeface="Times New Roman" panose="02020603050405020304" pitchFamily="18" charset="0"/>
                <a:ea typeface="微软雅黑 Light" panose="020B0502040204020203" charset="-122"/>
              </a:rPr>
              <a:t>执行迭代的</a:t>
            </a:r>
            <a:r>
              <a:rPr lang="en-US" altLang="zh-CN" sz="2000" dirty="0">
                <a:latin typeface="Times New Roman" panose="02020603050405020304" pitchFamily="18" charset="0"/>
                <a:ea typeface="微软雅黑 Light" panose="020B0502040204020203" charset="-122"/>
              </a:rPr>
              <a:t>438~499</a:t>
            </a:r>
            <a:r>
              <a:rPr lang="zh-CN" altLang="en-US" sz="2000" dirty="0">
                <a:latin typeface="Times New Roman" panose="02020603050405020304" pitchFamily="18" charset="0"/>
                <a:ea typeface="微软雅黑 Light" panose="020B0502040204020203" charset="-122"/>
              </a:rPr>
              <a:t>。</a:t>
            </a:r>
            <a:endParaRPr lang="en-US" altLang="zh-CN" sz="2000" dirty="0">
              <a:latin typeface="Times New Roman" panose="02020603050405020304" pitchFamily="18" charset="0"/>
              <a:ea typeface="微软雅黑 Light" panose="020B0502040204020203" charset="-122"/>
            </a:endParaRPr>
          </a:p>
        </p:txBody>
      </p:sp>
      <p:sp>
        <p:nvSpPr>
          <p:cNvPr id="7" name="TextBox 2">
            <a:extLst>
              <a:ext uri="{FF2B5EF4-FFF2-40B4-BE49-F238E27FC236}">
                <a16:creationId xmlns:a16="http://schemas.microsoft.com/office/drawing/2014/main" id="{CEF9EC01-0CDD-9B2C-6537-263044462357}"/>
              </a:ext>
            </a:extLst>
          </p:cNvPr>
          <p:cNvSpPr txBox="1"/>
          <p:nvPr/>
        </p:nvSpPr>
        <p:spPr>
          <a:xfrm>
            <a:off x="8529720" y="227811"/>
            <a:ext cx="3065045" cy="460374"/>
          </a:xfrm>
          <a:prstGeom prst="chevron">
            <a:avLst/>
          </a:prstGeom>
          <a:solidFill>
            <a:schemeClr val="accent6">
              <a:lumMod val="20000"/>
              <a:lumOff val="80000"/>
            </a:schemeClr>
          </a:solidFill>
          <a:ln>
            <a:noFill/>
          </a:ln>
        </p:spPr>
        <p:txBody>
          <a:bodyPr wrap="square" rtlCol="0">
            <a:spAutoFit/>
          </a:bodyPr>
          <a:lstStyle/>
          <a:p>
            <a:pPr defTabSz="1097280"/>
            <a:r>
              <a:rPr lang="zh-CN" altLang="en-US" sz="2400" b="1" dirty="0">
                <a:solidFill>
                  <a:schemeClr val="tx1"/>
                </a:solidFill>
                <a:latin typeface="微软雅黑" panose="020B0503020204020204" pitchFamily="34" charset="-122"/>
                <a:ea typeface="微软雅黑" panose="020B0503020204020204" pitchFamily="34" charset="-122"/>
                <a:sym typeface="+mn-ea"/>
              </a:rPr>
              <a:t> </a:t>
            </a:r>
            <a:r>
              <a:rPr lang="en-US" altLang="zh-CN" sz="2400" b="1" dirty="0" err="1">
                <a:latin typeface="微软雅黑" panose="020B0503020204020204" pitchFamily="34" charset="-122"/>
                <a:ea typeface="微软雅黑" panose="020B0503020204020204" pitchFamily="34" charset="-122"/>
                <a:sym typeface="+mn-ea"/>
              </a:rPr>
              <a:t>MPI+OpenMP</a:t>
            </a:r>
            <a:endParaRPr lang="zh-CN" altLang="en-US" sz="2400" b="1" dirty="0">
              <a:solidFill>
                <a:schemeClr val="tx1"/>
              </a:solidFill>
              <a:latin typeface="微软雅黑" panose="020B0503020204020204" pitchFamily="34" charset="-122"/>
              <a:ea typeface="微软雅黑" panose="020B0503020204020204" pitchFamily="34" charset="-122"/>
              <a:sym typeface="+mn-ea"/>
            </a:endParaRPr>
          </a:p>
        </p:txBody>
      </p:sp>
      <p:graphicFrame>
        <p:nvGraphicFramePr>
          <p:cNvPr id="6" name="对象 5">
            <a:extLst>
              <a:ext uri="{FF2B5EF4-FFF2-40B4-BE49-F238E27FC236}">
                <a16:creationId xmlns:a16="http://schemas.microsoft.com/office/drawing/2014/main" id="{B27579F2-F7C6-3D14-098A-D175D2F6F48B}"/>
              </a:ext>
            </a:extLst>
          </p:cNvPr>
          <p:cNvGraphicFramePr>
            <a:graphicFrameLocks noChangeAspect="1"/>
          </p:cNvGraphicFramePr>
          <p:nvPr>
            <p:extLst>
              <p:ext uri="{D42A27DB-BD31-4B8C-83A1-F6EECF244321}">
                <p14:modId xmlns:p14="http://schemas.microsoft.com/office/powerpoint/2010/main" val="73333746"/>
              </p:ext>
            </p:extLst>
          </p:nvPr>
        </p:nvGraphicFramePr>
        <p:xfrm>
          <a:off x="1441895" y="2392982"/>
          <a:ext cx="9549312" cy="4066661"/>
        </p:xfrm>
        <a:graphic>
          <a:graphicData uri="http://schemas.openxmlformats.org/presentationml/2006/ole">
            <mc:AlternateContent xmlns:mc="http://schemas.openxmlformats.org/markup-compatibility/2006">
              <mc:Choice xmlns:v="urn:schemas-microsoft-com:vml" Requires="v">
                <p:oleObj name="Visio" r:id="rId3" imgW="7334279" imgH="3133847" progId="Visio.Drawing.15">
                  <p:embed/>
                </p:oleObj>
              </mc:Choice>
              <mc:Fallback>
                <p:oleObj name="Visio" r:id="rId3" imgW="7334279" imgH="313384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1895" y="2392982"/>
                        <a:ext cx="9549312" cy="4066661"/>
                      </a:xfrm>
                      <a:prstGeom prst="rect">
                        <a:avLst/>
                      </a:prstGeom>
                      <a:noFill/>
                    </p:spPr>
                  </p:pic>
                </p:oleObj>
              </mc:Fallback>
            </mc:AlternateContent>
          </a:graphicData>
        </a:graphic>
      </p:graphicFrame>
    </p:spTree>
    <p:extLst>
      <p:ext uri="{BB962C8B-B14F-4D97-AF65-F5344CB8AC3E}">
        <p14:creationId xmlns:p14="http://schemas.microsoft.com/office/powerpoint/2010/main" val="59563048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M4NGQ1Y2I4MWUwMTk5N2ZjOGMzZWQwNjBhMWYwYzYifQ=="/>
  <p:tag name="KSO_WPP_MARK_KEY" val="d4207263-324f-4d20-9cbf-2b59bcaa94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30070</TotalTime>
  <Words>13579</Words>
  <Application>Microsoft Office PowerPoint</Application>
  <PresentationFormat>宽屏</PresentationFormat>
  <Paragraphs>889</Paragraphs>
  <Slides>81</Slides>
  <Notes>79</Notes>
  <HiddenSlides>0</HiddenSlides>
  <MMClips>1</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81</vt:i4>
      </vt:variant>
    </vt:vector>
  </HeadingPairs>
  <TitlesOfParts>
    <vt:vector size="95" baseType="lpstr">
      <vt:lpstr>等线</vt:lpstr>
      <vt:lpstr>等线 Light</vt:lpstr>
      <vt:lpstr>黑体</vt:lpstr>
      <vt:lpstr>华文中宋</vt:lpstr>
      <vt:lpstr>宋体</vt:lpstr>
      <vt:lpstr>微软雅黑</vt:lpstr>
      <vt:lpstr>Arial</vt:lpstr>
      <vt:lpstr>Calibri</vt:lpstr>
      <vt:lpstr>Impact</vt:lpstr>
      <vt:lpstr>Times New Roman</vt:lpstr>
      <vt:lpstr>Wingdings</vt:lpstr>
      <vt:lpstr>Office 主题​​</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微软用户</dc:creator>
  <cp:keywords>锐旗设计; https:/9ppt.taobao.com</cp:keywords>
  <cp:lastModifiedBy>Lei Wang</cp:lastModifiedBy>
  <cp:revision>271</cp:revision>
  <dcterms:created xsi:type="dcterms:W3CDTF">2016-07-01T08:01:00Z</dcterms:created>
  <dcterms:modified xsi:type="dcterms:W3CDTF">2024-09-14T02:12:53Z</dcterms:modified>
  <cp:category>锐旗设计; 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E9780228F2364030B542B79DD2391879</vt:lpwstr>
  </property>
  <property fmtid="{D5CDD505-2E9C-101B-9397-08002B2CF9AE}" pid="3" name="KSOProductBuildVer">
    <vt:lpwstr>2052-11.1.0.12598</vt:lpwstr>
  </property>
</Properties>
</file>