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43"/>
  </p:notesMasterIdLst>
  <p:handoutMasterIdLst>
    <p:handoutMasterId r:id="rId44"/>
  </p:handoutMasterIdLst>
  <p:sldIdLst>
    <p:sldId id="604" r:id="rId3"/>
    <p:sldId id="569" r:id="rId4"/>
    <p:sldId id="573" r:id="rId5"/>
    <p:sldId id="574" r:id="rId6"/>
    <p:sldId id="605" r:id="rId7"/>
    <p:sldId id="577" r:id="rId8"/>
    <p:sldId id="570" r:id="rId9"/>
    <p:sldId id="575" r:id="rId10"/>
    <p:sldId id="576" r:id="rId11"/>
    <p:sldId id="598" r:id="rId12"/>
    <p:sldId id="606" r:id="rId13"/>
    <p:sldId id="615" r:id="rId14"/>
    <p:sldId id="571" r:id="rId15"/>
    <p:sldId id="597" r:id="rId16"/>
    <p:sldId id="578" r:id="rId17"/>
    <p:sldId id="579" r:id="rId18"/>
    <p:sldId id="612" r:id="rId19"/>
    <p:sldId id="613" r:id="rId20"/>
    <p:sldId id="580" r:id="rId21"/>
    <p:sldId id="581" r:id="rId22"/>
    <p:sldId id="582" r:id="rId23"/>
    <p:sldId id="614" r:id="rId24"/>
    <p:sldId id="596" r:id="rId25"/>
    <p:sldId id="599" r:id="rId26"/>
    <p:sldId id="607" r:id="rId27"/>
    <p:sldId id="572" r:id="rId28"/>
    <p:sldId id="589" r:id="rId29"/>
    <p:sldId id="600" r:id="rId30"/>
    <p:sldId id="608" r:id="rId31"/>
    <p:sldId id="590" r:id="rId32"/>
    <p:sldId id="586" r:id="rId33"/>
    <p:sldId id="588" r:id="rId34"/>
    <p:sldId id="591" r:id="rId35"/>
    <p:sldId id="603" r:id="rId36"/>
    <p:sldId id="602" r:id="rId37"/>
    <p:sldId id="609" r:id="rId38"/>
    <p:sldId id="610" r:id="rId39"/>
    <p:sldId id="611" r:id="rId40"/>
    <p:sldId id="601" r:id="rId41"/>
    <p:sldId id="30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70">
          <p15:clr>
            <a:srgbClr val="A4A3A4"/>
          </p15:clr>
        </p15:guide>
      </p15:sldGuideLst>
    </p:ext>
    <p:ext uri="{2D200454-40CA-4A62-9FC3-DE9A4176ACB9}">
      <p15:notesGuideLst xmlns:p15="http://schemas.microsoft.com/office/powerpoint/2012/main">
        <p15:guide id="1" orient="horz" pos="2880">
          <p15:clr>
            <a:srgbClr val="A4A3A4"/>
          </p15:clr>
        </p15:guide>
        <p15:guide id="2" pos="2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4795"/>
    <a:srgbClr val="558ED5"/>
    <a:srgbClr val="000000"/>
    <a:srgbClr val="FEFFEF"/>
    <a:srgbClr val="46A716"/>
    <a:srgbClr val="FBD74E"/>
    <a:srgbClr val="141C2D"/>
    <a:srgbClr val="FF9300"/>
    <a:srgbClr val="E9E9E9"/>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1" autoAdjust="0"/>
    <p:restoredTop sz="65710" autoAdjust="0"/>
  </p:normalViewPr>
  <p:slideViewPr>
    <p:cSldViewPr>
      <p:cViewPr varScale="1">
        <p:scale>
          <a:sx n="68" d="100"/>
          <a:sy n="68" d="100"/>
        </p:scale>
        <p:origin x="678" y="54"/>
      </p:cViewPr>
      <p:guideLst>
        <p:guide orient="horz" pos="2160"/>
        <p:guide pos="387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p:cViewPr varScale="1">
        <p:scale>
          <a:sx n="87" d="100"/>
          <a:sy n="87" d="100"/>
        </p:scale>
        <p:origin x="3840" y="102"/>
      </p:cViewPr>
      <p:guideLst>
        <p:guide orient="horz" pos="2880"/>
        <p:guide pos="217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AFA85A-8467-47ED-B8DC-FD31495C9B51}" type="datetimeFigureOut">
              <a:rPr lang="zh-CN" altLang="en-US" smtClean="0"/>
              <a:t>2024/9/14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D2B065-50E2-4242-969D-608C06A5437A}" type="slidenum">
              <a:rPr lang="zh-CN" altLang="en-US" smtClean="0"/>
              <a:t>‹#›</a:t>
            </a:fld>
            <a:endParaRPr lang="zh-CN" altLang="en-US"/>
          </a:p>
        </p:txBody>
      </p:sp>
    </p:spTree>
    <p:extLst>
      <p:ext uri="{BB962C8B-B14F-4D97-AF65-F5344CB8AC3E}">
        <p14:creationId xmlns:p14="http://schemas.microsoft.com/office/powerpoint/2010/main" val="2955942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725A61-1CF2-4D6A-86F6-F1199BD296FF}"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0EEB6-161F-46A1-A30A-2D4F16F319B4}" type="slidenum">
              <a:rPr lang="zh-CN" altLang="en-US" smtClean="0"/>
              <a:t>‹#›</a:t>
            </a:fld>
            <a:endParaRPr lang="zh-CN" altLang="en-US"/>
          </a:p>
        </p:txBody>
      </p:sp>
    </p:spTree>
    <p:extLst>
      <p:ext uri="{BB962C8B-B14F-4D97-AF65-F5344CB8AC3E}">
        <p14:creationId xmlns:p14="http://schemas.microsoft.com/office/powerpoint/2010/main" val="846645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984599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10</a:t>
            </a:fld>
            <a:endParaRPr lang="zh-CN" altLang="en-US"/>
          </a:p>
        </p:txBody>
      </p:sp>
    </p:spTree>
    <p:extLst>
      <p:ext uri="{BB962C8B-B14F-4D97-AF65-F5344CB8AC3E}">
        <p14:creationId xmlns:p14="http://schemas.microsoft.com/office/powerpoint/2010/main" val="924539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B0EEB6-161F-46A1-A30A-2D4F16F319B4}" type="slidenum">
              <a:rPr lang="zh-CN" altLang="en-US" smtClean="0"/>
              <a:t>11</a:t>
            </a:fld>
            <a:endParaRPr lang="zh-CN" altLang="en-US"/>
          </a:p>
        </p:txBody>
      </p:sp>
    </p:spTree>
    <p:extLst>
      <p:ext uri="{BB962C8B-B14F-4D97-AF65-F5344CB8AC3E}">
        <p14:creationId xmlns:p14="http://schemas.microsoft.com/office/powerpoint/2010/main" val="349522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B0EEB6-161F-46A1-A30A-2D4F16F319B4}" type="slidenum">
              <a:rPr lang="zh-CN" altLang="en-US" smtClean="0"/>
              <a:t>12</a:t>
            </a:fld>
            <a:endParaRPr lang="zh-CN" altLang="en-US"/>
          </a:p>
        </p:txBody>
      </p:sp>
    </p:spTree>
    <p:extLst>
      <p:ext uri="{BB962C8B-B14F-4D97-AF65-F5344CB8AC3E}">
        <p14:creationId xmlns:p14="http://schemas.microsoft.com/office/powerpoint/2010/main" val="2156473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13</a:t>
            </a:fld>
            <a:endParaRPr lang="zh-CN" altLang="en-US"/>
          </a:p>
        </p:txBody>
      </p:sp>
    </p:spTree>
    <p:extLst>
      <p:ext uri="{BB962C8B-B14F-4D97-AF65-F5344CB8AC3E}">
        <p14:creationId xmlns:p14="http://schemas.microsoft.com/office/powerpoint/2010/main" val="1151596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9B0EEB6-161F-46A1-A30A-2D4F16F319B4}" type="slidenum">
              <a:rPr lang="zh-CN" altLang="en-US" smtClean="0"/>
              <a:t>14</a:t>
            </a:fld>
            <a:endParaRPr lang="zh-CN" altLang="en-US"/>
          </a:p>
        </p:txBody>
      </p:sp>
    </p:spTree>
    <p:extLst>
      <p:ext uri="{BB962C8B-B14F-4D97-AF65-F5344CB8AC3E}">
        <p14:creationId xmlns:p14="http://schemas.microsoft.com/office/powerpoint/2010/main" val="344243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15</a:t>
            </a:fld>
            <a:endParaRPr lang="zh-CN" altLang="en-US"/>
          </a:p>
        </p:txBody>
      </p:sp>
    </p:spTree>
    <p:extLst>
      <p:ext uri="{BB962C8B-B14F-4D97-AF65-F5344CB8AC3E}">
        <p14:creationId xmlns:p14="http://schemas.microsoft.com/office/powerpoint/2010/main" val="3957743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16</a:t>
            </a:fld>
            <a:endParaRPr lang="zh-CN" altLang="en-US"/>
          </a:p>
        </p:txBody>
      </p:sp>
    </p:spTree>
    <p:extLst>
      <p:ext uri="{BB962C8B-B14F-4D97-AF65-F5344CB8AC3E}">
        <p14:creationId xmlns:p14="http://schemas.microsoft.com/office/powerpoint/2010/main" val="3061664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17</a:t>
            </a:fld>
            <a:endParaRPr lang="zh-CN" altLang="en-US"/>
          </a:p>
        </p:txBody>
      </p:sp>
    </p:spTree>
    <p:extLst>
      <p:ext uri="{BB962C8B-B14F-4D97-AF65-F5344CB8AC3E}">
        <p14:creationId xmlns:p14="http://schemas.microsoft.com/office/powerpoint/2010/main" val="1542321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18</a:t>
            </a:fld>
            <a:endParaRPr lang="zh-CN" altLang="en-US"/>
          </a:p>
        </p:txBody>
      </p:sp>
    </p:spTree>
    <p:extLst>
      <p:ext uri="{BB962C8B-B14F-4D97-AF65-F5344CB8AC3E}">
        <p14:creationId xmlns:p14="http://schemas.microsoft.com/office/powerpoint/2010/main" val="1484899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9B0EEB6-161F-46A1-A30A-2D4F16F319B4}" type="slidenum">
              <a:rPr lang="zh-CN" altLang="en-US" smtClean="0"/>
              <a:t>19</a:t>
            </a:fld>
            <a:endParaRPr lang="zh-CN" altLang="en-US"/>
          </a:p>
        </p:txBody>
      </p:sp>
    </p:spTree>
    <p:extLst>
      <p:ext uri="{BB962C8B-B14F-4D97-AF65-F5344CB8AC3E}">
        <p14:creationId xmlns:p14="http://schemas.microsoft.com/office/powerpoint/2010/main" val="1468799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B0EEB6-161F-46A1-A30A-2D4F16F319B4}" type="slidenum">
              <a:rPr lang="zh-CN" altLang="en-US" smtClean="0"/>
              <a:t>2</a:t>
            </a:fld>
            <a:endParaRPr lang="zh-CN" altLang="en-US"/>
          </a:p>
        </p:txBody>
      </p:sp>
    </p:spTree>
    <p:extLst>
      <p:ext uri="{BB962C8B-B14F-4D97-AF65-F5344CB8AC3E}">
        <p14:creationId xmlns:p14="http://schemas.microsoft.com/office/powerpoint/2010/main" val="1366162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20</a:t>
            </a:fld>
            <a:endParaRPr lang="zh-CN" altLang="en-US"/>
          </a:p>
        </p:txBody>
      </p:sp>
    </p:spTree>
    <p:extLst>
      <p:ext uri="{BB962C8B-B14F-4D97-AF65-F5344CB8AC3E}">
        <p14:creationId xmlns:p14="http://schemas.microsoft.com/office/powerpoint/2010/main" val="1040646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21</a:t>
            </a:fld>
            <a:endParaRPr lang="zh-CN" altLang="en-US"/>
          </a:p>
        </p:txBody>
      </p:sp>
    </p:spTree>
    <p:extLst>
      <p:ext uri="{BB962C8B-B14F-4D97-AF65-F5344CB8AC3E}">
        <p14:creationId xmlns:p14="http://schemas.microsoft.com/office/powerpoint/2010/main" val="1565957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22</a:t>
            </a:fld>
            <a:endParaRPr lang="zh-CN" altLang="en-US"/>
          </a:p>
        </p:txBody>
      </p:sp>
    </p:spTree>
    <p:extLst>
      <p:ext uri="{BB962C8B-B14F-4D97-AF65-F5344CB8AC3E}">
        <p14:creationId xmlns:p14="http://schemas.microsoft.com/office/powerpoint/2010/main" val="1233343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23</a:t>
            </a:fld>
            <a:endParaRPr lang="zh-CN" altLang="en-US"/>
          </a:p>
        </p:txBody>
      </p:sp>
    </p:spTree>
    <p:extLst>
      <p:ext uri="{BB962C8B-B14F-4D97-AF65-F5344CB8AC3E}">
        <p14:creationId xmlns:p14="http://schemas.microsoft.com/office/powerpoint/2010/main" val="1486930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24</a:t>
            </a:fld>
            <a:endParaRPr lang="zh-CN" altLang="en-US"/>
          </a:p>
        </p:txBody>
      </p:sp>
    </p:spTree>
    <p:extLst>
      <p:ext uri="{BB962C8B-B14F-4D97-AF65-F5344CB8AC3E}">
        <p14:creationId xmlns:p14="http://schemas.microsoft.com/office/powerpoint/2010/main" val="1286079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B0EEB6-161F-46A1-A30A-2D4F16F319B4}" type="slidenum">
              <a:rPr lang="zh-CN" altLang="en-US" smtClean="0"/>
              <a:t>25</a:t>
            </a:fld>
            <a:endParaRPr lang="zh-CN" altLang="en-US"/>
          </a:p>
        </p:txBody>
      </p:sp>
    </p:spTree>
    <p:extLst>
      <p:ext uri="{BB962C8B-B14F-4D97-AF65-F5344CB8AC3E}">
        <p14:creationId xmlns:p14="http://schemas.microsoft.com/office/powerpoint/2010/main" val="27135548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26</a:t>
            </a:fld>
            <a:endParaRPr lang="zh-CN" altLang="en-US"/>
          </a:p>
        </p:txBody>
      </p:sp>
    </p:spTree>
    <p:extLst>
      <p:ext uri="{BB962C8B-B14F-4D97-AF65-F5344CB8AC3E}">
        <p14:creationId xmlns:p14="http://schemas.microsoft.com/office/powerpoint/2010/main" val="356952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27</a:t>
            </a:fld>
            <a:endParaRPr lang="zh-CN" altLang="en-US"/>
          </a:p>
        </p:txBody>
      </p:sp>
    </p:spTree>
    <p:extLst>
      <p:ext uri="{BB962C8B-B14F-4D97-AF65-F5344CB8AC3E}">
        <p14:creationId xmlns:p14="http://schemas.microsoft.com/office/powerpoint/2010/main" val="2706600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28</a:t>
            </a:fld>
            <a:endParaRPr lang="zh-CN" altLang="en-US"/>
          </a:p>
        </p:txBody>
      </p:sp>
    </p:spTree>
    <p:extLst>
      <p:ext uri="{BB962C8B-B14F-4D97-AF65-F5344CB8AC3E}">
        <p14:creationId xmlns:p14="http://schemas.microsoft.com/office/powerpoint/2010/main" val="1699763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B0EEB6-161F-46A1-A30A-2D4F16F319B4}" type="slidenum">
              <a:rPr lang="zh-CN" altLang="en-US" smtClean="0"/>
              <a:t>29</a:t>
            </a:fld>
            <a:endParaRPr lang="zh-CN" altLang="en-US"/>
          </a:p>
        </p:txBody>
      </p:sp>
    </p:spTree>
    <p:extLst>
      <p:ext uri="{BB962C8B-B14F-4D97-AF65-F5344CB8AC3E}">
        <p14:creationId xmlns:p14="http://schemas.microsoft.com/office/powerpoint/2010/main" val="401902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a:t>
            </a:fld>
            <a:endParaRPr lang="zh-CN" altLang="en-US"/>
          </a:p>
        </p:txBody>
      </p:sp>
    </p:spTree>
    <p:extLst>
      <p:ext uri="{BB962C8B-B14F-4D97-AF65-F5344CB8AC3E}">
        <p14:creationId xmlns:p14="http://schemas.microsoft.com/office/powerpoint/2010/main" val="1954913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30</a:t>
            </a:fld>
            <a:endParaRPr lang="zh-CN" altLang="en-US"/>
          </a:p>
        </p:txBody>
      </p:sp>
    </p:spTree>
    <p:extLst>
      <p:ext uri="{BB962C8B-B14F-4D97-AF65-F5344CB8AC3E}">
        <p14:creationId xmlns:p14="http://schemas.microsoft.com/office/powerpoint/2010/main" val="24008064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31</a:t>
            </a:fld>
            <a:endParaRPr lang="zh-CN" altLang="en-US"/>
          </a:p>
        </p:txBody>
      </p:sp>
    </p:spTree>
    <p:extLst>
      <p:ext uri="{BB962C8B-B14F-4D97-AF65-F5344CB8AC3E}">
        <p14:creationId xmlns:p14="http://schemas.microsoft.com/office/powerpoint/2010/main" val="3778569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32</a:t>
            </a:fld>
            <a:endParaRPr lang="zh-CN" altLang="en-US"/>
          </a:p>
        </p:txBody>
      </p:sp>
    </p:spTree>
    <p:extLst>
      <p:ext uri="{BB962C8B-B14F-4D97-AF65-F5344CB8AC3E}">
        <p14:creationId xmlns:p14="http://schemas.microsoft.com/office/powerpoint/2010/main" val="2573375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69B0EEB6-161F-46A1-A30A-2D4F16F319B4}" type="slidenum">
              <a:rPr lang="zh-CN" altLang="en-US" smtClean="0"/>
              <a:t>33</a:t>
            </a:fld>
            <a:endParaRPr lang="zh-CN" altLang="en-US"/>
          </a:p>
        </p:txBody>
      </p:sp>
    </p:spTree>
    <p:extLst>
      <p:ext uri="{BB962C8B-B14F-4D97-AF65-F5344CB8AC3E}">
        <p14:creationId xmlns:p14="http://schemas.microsoft.com/office/powerpoint/2010/main" val="22981674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34</a:t>
            </a:fld>
            <a:endParaRPr lang="zh-CN" altLang="en-US"/>
          </a:p>
        </p:txBody>
      </p:sp>
    </p:spTree>
    <p:extLst>
      <p:ext uri="{BB962C8B-B14F-4D97-AF65-F5344CB8AC3E}">
        <p14:creationId xmlns:p14="http://schemas.microsoft.com/office/powerpoint/2010/main" val="1982544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35</a:t>
            </a:fld>
            <a:endParaRPr lang="zh-CN" altLang="en-US"/>
          </a:p>
        </p:txBody>
      </p:sp>
    </p:spTree>
    <p:extLst>
      <p:ext uri="{BB962C8B-B14F-4D97-AF65-F5344CB8AC3E}">
        <p14:creationId xmlns:p14="http://schemas.microsoft.com/office/powerpoint/2010/main" val="9472494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36</a:t>
            </a:fld>
            <a:endParaRPr lang="zh-CN" altLang="en-US"/>
          </a:p>
        </p:txBody>
      </p:sp>
    </p:spTree>
    <p:extLst>
      <p:ext uri="{BB962C8B-B14F-4D97-AF65-F5344CB8AC3E}">
        <p14:creationId xmlns:p14="http://schemas.microsoft.com/office/powerpoint/2010/main" val="13859430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37</a:t>
            </a:fld>
            <a:endParaRPr lang="zh-CN" altLang="en-US"/>
          </a:p>
        </p:txBody>
      </p:sp>
    </p:spTree>
    <p:extLst>
      <p:ext uri="{BB962C8B-B14F-4D97-AF65-F5344CB8AC3E}">
        <p14:creationId xmlns:p14="http://schemas.microsoft.com/office/powerpoint/2010/main" val="33001712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38</a:t>
            </a:fld>
            <a:endParaRPr lang="zh-CN" altLang="en-US"/>
          </a:p>
        </p:txBody>
      </p:sp>
    </p:spTree>
    <p:extLst>
      <p:ext uri="{BB962C8B-B14F-4D97-AF65-F5344CB8AC3E}">
        <p14:creationId xmlns:p14="http://schemas.microsoft.com/office/powerpoint/2010/main" val="20534697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39</a:t>
            </a:fld>
            <a:endParaRPr lang="zh-CN" altLang="en-US"/>
          </a:p>
        </p:txBody>
      </p:sp>
    </p:spTree>
    <p:extLst>
      <p:ext uri="{BB962C8B-B14F-4D97-AF65-F5344CB8AC3E}">
        <p14:creationId xmlns:p14="http://schemas.microsoft.com/office/powerpoint/2010/main" val="645793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4</a:t>
            </a:fld>
            <a:endParaRPr lang="zh-CN" altLang="en-US"/>
          </a:p>
        </p:txBody>
      </p:sp>
    </p:spTree>
    <p:extLst>
      <p:ext uri="{BB962C8B-B14F-4D97-AF65-F5344CB8AC3E}">
        <p14:creationId xmlns:p14="http://schemas.microsoft.com/office/powerpoint/2010/main" val="40598760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69B0EEB6-161F-46A1-A30A-2D4F16F319B4}" type="slidenum">
              <a:rPr lang="zh-CN" altLang="en-US" smtClean="0"/>
              <a:t>40</a:t>
            </a:fld>
            <a:endParaRPr lang="zh-CN" altLang="en-US"/>
          </a:p>
        </p:txBody>
      </p:sp>
    </p:spTree>
    <p:extLst>
      <p:ext uri="{BB962C8B-B14F-4D97-AF65-F5344CB8AC3E}">
        <p14:creationId xmlns:p14="http://schemas.microsoft.com/office/powerpoint/2010/main" val="427585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B0EEB6-161F-46A1-A30A-2D4F16F319B4}" type="slidenum">
              <a:rPr lang="zh-CN" altLang="en-US" smtClean="0"/>
              <a:t>5</a:t>
            </a:fld>
            <a:endParaRPr lang="zh-CN" altLang="en-US"/>
          </a:p>
        </p:txBody>
      </p:sp>
    </p:spTree>
    <p:extLst>
      <p:ext uri="{BB962C8B-B14F-4D97-AF65-F5344CB8AC3E}">
        <p14:creationId xmlns:p14="http://schemas.microsoft.com/office/powerpoint/2010/main" val="1583944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6</a:t>
            </a:fld>
            <a:endParaRPr lang="zh-CN" altLang="en-US"/>
          </a:p>
        </p:txBody>
      </p:sp>
    </p:spTree>
    <p:extLst>
      <p:ext uri="{BB962C8B-B14F-4D97-AF65-F5344CB8AC3E}">
        <p14:creationId xmlns:p14="http://schemas.microsoft.com/office/powerpoint/2010/main" val="269364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7</a:t>
            </a:fld>
            <a:endParaRPr lang="zh-CN" altLang="en-US"/>
          </a:p>
        </p:txBody>
      </p:sp>
    </p:spTree>
    <p:extLst>
      <p:ext uri="{BB962C8B-B14F-4D97-AF65-F5344CB8AC3E}">
        <p14:creationId xmlns:p14="http://schemas.microsoft.com/office/powerpoint/2010/main" val="53328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8</a:t>
            </a:fld>
            <a:endParaRPr lang="zh-CN" altLang="en-US"/>
          </a:p>
        </p:txBody>
      </p:sp>
    </p:spTree>
    <p:extLst>
      <p:ext uri="{BB962C8B-B14F-4D97-AF65-F5344CB8AC3E}">
        <p14:creationId xmlns:p14="http://schemas.microsoft.com/office/powerpoint/2010/main" val="1622669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69B0EEB6-161F-46A1-A30A-2D4F16F319B4}" type="slidenum">
              <a:rPr lang="zh-CN" altLang="en-US" smtClean="0"/>
              <a:t>9</a:t>
            </a:fld>
            <a:endParaRPr lang="zh-CN" altLang="en-US"/>
          </a:p>
        </p:txBody>
      </p:sp>
    </p:spTree>
    <p:extLst>
      <p:ext uri="{BB962C8B-B14F-4D97-AF65-F5344CB8AC3E}">
        <p14:creationId xmlns:p14="http://schemas.microsoft.com/office/powerpoint/2010/main" val="30712768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空心弧 3"/>
          <p:cNvSpPr/>
          <p:nvPr userDrawn="1"/>
        </p:nvSpPr>
        <p:spPr>
          <a:xfrm>
            <a:off x="767408" y="836712"/>
            <a:ext cx="5472816" cy="5472816"/>
          </a:xfrm>
          <a:prstGeom prst="blockArc">
            <a:avLst>
              <a:gd name="adj1" fmla="val 18900000"/>
              <a:gd name="adj2" fmla="val 2700000"/>
              <a:gd name="adj3" fmla="val 395"/>
            </a:avLst>
          </a:prstGeom>
          <a:solidFill>
            <a:schemeClr val="accent1"/>
          </a:solidFill>
          <a:ln/>
        </p:spPr>
        <p:style>
          <a:lnRef idx="2">
            <a:schemeClr val="accent1"/>
          </a:lnRef>
          <a:fillRef idx="1">
            <a:schemeClr val="lt1"/>
          </a:fillRef>
          <a:effectRef idx="0">
            <a:schemeClr val="accent1"/>
          </a:effectRef>
          <a:fontRef idx="minor">
            <a:schemeClr val="dk1"/>
          </a:fontRef>
        </p:style>
      </p:sp>
      <p:sp>
        <p:nvSpPr>
          <p:cNvPr id="36" name="矩形 35"/>
          <p:cNvSpPr/>
          <p:nvPr userDrawn="1"/>
        </p:nvSpPr>
        <p:spPr>
          <a:xfrm>
            <a:off x="9637358" y="346070"/>
            <a:ext cx="2003258" cy="850682"/>
          </a:xfrm>
          <a:prstGeom prst="rect">
            <a:avLst/>
          </a:prstGeom>
        </p:spPr>
        <p:txBody>
          <a:bodyPr wrap="square">
            <a:spAutoFit/>
          </a:bodyPr>
          <a:lstStyle/>
          <a:p>
            <a:pPr marL="0" marR="0" lvl="0" indent="0" algn="r" defTabSz="914400" eaLnBrk="1" latinLnBrk="0" hangingPunct="1">
              <a:lnSpc>
                <a:spcPct val="112000"/>
              </a:lnSpc>
              <a:spcBef>
                <a:spcPts val="0"/>
              </a:spcBef>
              <a:spcAft>
                <a:spcPts val="0"/>
              </a:spcAft>
              <a:buClrTx/>
              <a:buSzTx/>
              <a:buFontTx/>
              <a:buNone/>
              <a:defRPr/>
            </a:pPr>
            <a:r>
              <a:rPr kumimoji="0" lang="zh-CN" altLang="en-US" sz="2800" b="1" i="0" u="none" strike="noStrike" kern="1200" cap="none" spc="0" normalizeH="0" baseline="0" noProof="0" dirty="0">
                <a:ln>
                  <a:noFill/>
                </a:ln>
                <a:solidFill>
                  <a:schemeClr val="tx2">
                    <a:lumMod val="60000"/>
                    <a:lumOff val="40000"/>
                  </a:schemeClr>
                </a:solidFill>
                <a:effectLst/>
                <a:uLnTx/>
                <a:uFillTx/>
                <a:latin typeface="微软雅黑" panose="020B0503020204020204" pitchFamily="34" charset="-122"/>
                <a:ea typeface="微软雅黑" panose="020B0503020204020204" pitchFamily="34" charset="-122"/>
              </a:rPr>
              <a:t>分享内容</a:t>
            </a:r>
            <a:r>
              <a:rPr kumimoji="0" lang="en-US" altLang="zh-CN" sz="1600" b="0" i="0" u="none" strike="noStrike" kern="1200" cap="none" spc="0" normalizeH="0" baseline="0" noProof="0" dirty="0">
                <a:ln>
                  <a:noFill/>
                </a:ln>
                <a:solidFill>
                  <a:schemeClr val="bg1">
                    <a:lumMod val="50000"/>
                  </a:schemeClr>
                </a:solidFill>
                <a:effectLst/>
                <a:uLnTx/>
                <a:uFillTx/>
                <a:latin typeface="Calibri" panose="020F0502020204030204"/>
                <a:ea typeface="宋体" panose="02010600030101010101" pitchFamily="2" charset="-122"/>
              </a:rPr>
              <a:t>CONTENTS</a:t>
            </a:r>
            <a:endParaRPr kumimoji="0" lang="zh-CN" altLang="en-US" sz="1800" b="0" i="0" u="none" strike="noStrike" kern="0" cap="none" spc="0" normalizeH="0" baseline="0" noProof="0" dirty="0">
              <a:ln>
                <a:noFill/>
              </a:ln>
              <a:solidFill>
                <a:schemeClr val="bg1">
                  <a:lumMod val="50000"/>
                </a:schemeClr>
              </a:solidFill>
              <a:effectLst/>
              <a:uLnTx/>
              <a:uFillTx/>
            </a:endParaRPr>
          </a:p>
        </p:txBody>
      </p:sp>
      <p:sp>
        <p:nvSpPr>
          <p:cNvPr id="7" name="椭圆 6"/>
          <p:cNvSpPr/>
          <p:nvPr userDrawn="1"/>
        </p:nvSpPr>
        <p:spPr>
          <a:xfrm>
            <a:off x="623392" y="1450699"/>
            <a:ext cx="4035357" cy="4195491"/>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nvGrpSpPr>
          <p:cNvPr id="43" name="组合 42"/>
          <p:cNvGrpSpPr/>
          <p:nvPr userDrawn="1"/>
        </p:nvGrpSpPr>
        <p:grpSpPr>
          <a:xfrm>
            <a:off x="5623220" y="2110419"/>
            <a:ext cx="5971437" cy="784636"/>
            <a:chOff x="1537511" y="1628159"/>
            <a:chExt cx="5971437" cy="784636"/>
          </a:xfrm>
        </p:grpSpPr>
        <p:grpSp>
          <p:nvGrpSpPr>
            <p:cNvPr id="44" name="组合 43"/>
            <p:cNvGrpSpPr/>
            <p:nvPr/>
          </p:nvGrpSpPr>
          <p:grpSpPr>
            <a:xfrm>
              <a:off x="1537511" y="1631288"/>
              <a:ext cx="5971437" cy="781507"/>
              <a:chOff x="1537511" y="1631288"/>
              <a:chExt cx="5971437" cy="781507"/>
            </a:xfrm>
          </p:grpSpPr>
          <p:grpSp>
            <p:nvGrpSpPr>
              <p:cNvPr id="46" name="组合 45"/>
              <p:cNvGrpSpPr/>
              <p:nvPr userDrawn="1"/>
            </p:nvGrpSpPr>
            <p:grpSpPr>
              <a:xfrm>
                <a:off x="1928264" y="1709439"/>
                <a:ext cx="5580684" cy="625205"/>
                <a:chOff x="460128" y="312440"/>
                <a:chExt cx="5580684" cy="625205"/>
              </a:xfrm>
            </p:grpSpPr>
            <p:sp>
              <p:nvSpPr>
                <p:cNvPr id="50" name="矩形 49"/>
                <p:cNvSpPr/>
                <p:nvPr userDrawn="1"/>
              </p:nvSpPr>
              <p:spPr>
                <a:xfrm>
                  <a:off x="460128" y="312440"/>
                  <a:ext cx="5580684"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51" name="矩形 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2" name="矩形 51"/>
                <p:cNvSpPr/>
                <p:nvPr userDrawn="1"/>
              </p:nvSpPr>
              <p:spPr>
                <a:xfrm>
                  <a:off x="503540" y="341314"/>
                  <a:ext cx="5537272"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48" name="椭圆 47"/>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45" name="Rectangle 38"/>
            <p:cNvSpPr>
              <a:spLocks noChangeArrowheads="1"/>
            </p:cNvSpPr>
            <p:nvPr/>
          </p:nvSpPr>
          <p:spPr bwMode="auto">
            <a:xfrm>
              <a:off x="2584932" y="1628159"/>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rPr>
                <a:t>前端</a:t>
              </a:r>
            </a:p>
          </p:txBody>
        </p:sp>
      </p:grpSp>
      <p:grpSp>
        <p:nvGrpSpPr>
          <p:cNvPr id="83" name="组合 82"/>
          <p:cNvGrpSpPr/>
          <p:nvPr userDrawn="1"/>
        </p:nvGrpSpPr>
        <p:grpSpPr>
          <a:xfrm>
            <a:off x="5833405" y="3179693"/>
            <a:ext cx="5985786" cy="784682"/>
            <a:chOff x="1537511" y="1628113"/>
            <a:chExt cx="5971436" cy="784682"/>
          </a:xfrm>
        </p:grpSpPr>
        <p:grpSp>
          <p:nvGrpSpPr>
            <p:cNvPr id="84" name="组合 83"/>
            <p:cNvGrpSpPr/>
            <p:nvPr userDrawn="1"/>
          </p:nvGrpSpPr>
          <p:grpSpPr>
            <a:xfrm>
              <a:off x="1537511" y="1631288"/>
              <a:ext cx="5971436" cy="781507"/>
              <a:chOff x="1537511" y="1631288"/>
              <a:chExt cx="5971437" cy="781507"/>
            </a:xfrm>
          </p:grpSpPr>
          <p:grpSp>
            <p:nvGrpSpPr>
              <p:cNvPr id="86" name="组合 85"/>
              <p:cNvGrpSpPr/>
              <p:nvPr/>
            </p:nvGrpSpPr>
            <p:grpSpPr>
              <a:xfrm>
                <a:off x="1928263" y="1709439"/>
                <a:ext cx="5580685" cy="625475"/>
                <a:chOff x="460127" y="312440"/>
                <a:chExt cx="5580685" cy="625475"/>
              </a:xfrm>
            </p:grpSpPr>
            <p:sp>
              <p:nvSpPr>
                <p:cNvPr id="90" name="矩形 89"/>
                <p:cNvSpPr/>
                <p:nvPr/>
              </p:nvSpPr>
              <p:spPr>
                <a:xfrm>
                  <a:off x="460127" y="312440"/>
                  <a:ext cx="5356688"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91" name="矩形 9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3" name="矩形 92"/>
                <p:cNvSpPr/>
                <p:nvPr/>
              </p:nvSpPr>
              <p:spPr>
                <a:xfrm>
                  <a:off x="503837" y="341015"/>
                  <a:ext cx="5289540"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88" name="椭圆 87"/>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8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endPar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endParaRPr>
            </a:p>
          </p:txBody>
        </p:sp>
      </p:grpSp>
      <p:grpSp>
        <p:nvGrpSpPr>
          <p:cNvPr id="2" name="组合 1"/>
          <p:cNvGrpSpPr/>
          <p:nvPr userDrawn="1"/>
        </p:nvGrpSpPr>
        <p:grpSpPr>
          <a:xfrm>
            <a:off x="5578135" y="4262368"/>
            <a:ext cx="6015886" cy="784682"/>
            <a:chOff x="1537511" y="1628113"/>
            <a:chExt cx="6001464" cy="784682"/>
          </a:xfrm>
        </p:grpSpPr>
        <p:grpSp>
          <p:nvGrpSpPr>
            <p:cNvPr id="3" name="组合 2"/>
            <p:cNvGrpSpPr/>
            <p:nvPr userDrawn="1"/>
          </p:nvGrpSpPr>
          <p:grpSpPr>
            <a:xfrm>
              <a:off x="1537511" y="1631288"/>
              <a:ext cx="6001464" cy="781507"/>
              <a:chOff x="1537511" y="1631288"/>
              <a:chExt cx="6001465" cy="781507"/>
            </a:xfrm>
          </p:grpSpPr>
          <p:grpSp>
            <p:nvGrpSpPr>
              <p:cNvPr id="5" name="组合 4"/>
              <p:cNvGrpSpPr/>
              <p:nvPr/>
            </p:nvGrpSpPr>
            <p:grpSpPr>
              <a:xfrm>
                <a:off x="1928263" y="1709439"/>
                <a:ext cx="5610713" cy="625475"/>
                <a:chOff x="460127" y="312440"/>
                <a:chExt cx="5610713" cy="625475"/>
              </a:xfrm>
            </p:grpSpPr>
            <p:sp>
              <p:nvSpPr>
                <p:cNvPr id="6" name="矩形 5"/>
                <p:cNvSpPr/>
                <p:nvPr/>
              </p:nvSpPr>
              <p:spPr>
                <a:xfrm>
                  <a:off x="460127" y="312440"/>
                  <a:ext cx="561071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8" name="矩形 7"/>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503837" y="341015"/>
                  <a:ext cx="5565736"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1" name="椭圆 10"/>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rPr>
                  <a:t>3</a:t>
                </a:r>
              </a:p>
            </p:txBody>
          </p:sp>
        </p:grpSp>
        <p:sp>
          <p:nvSpPr>
            <p:cNvPr id="13" name="Rectangle 38"/>
            <p:cNvSpPr>
              <a:spLocks noChangeArrowheads="1"/>
            </p:cNvSpPr>
            <p:nvPr/>
          </p:nvSpPr>
          <p:spPr bwMode="auto">
            <a:xfrm>
              <a:off x="2635961" y="1628113"/>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r>
                <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rPr>
                <a:t>后端</a:t>
              </a:r>
            </a:p>
          </p:txBody>
        </p:sp>
      </p:grpSp>
      <p:sp>
        <p:nvSpPr>
          <p:cNvPr id="14" name="矩形 13"/>
          <p:cNvSpPr/>
          <p:nvPr userDrawn="1"/>
        </p:nvSpPr>
        <p:spPr>
          <a:xfrm>
            <a:off x="6840482" y="3339113"/>
            <a:ext cx="800219" cy="461665"/>
          </a:xfrm>
          <a:prstGeom prst="rect">
            <a:avLst/>
          </a:prstGeom>
        </p:spPr>
        <p:txBody>
          <a:bodyPr wrap="none">
            <a:spAutoFit/>
          </a:bodyPr>
          <a:lstStyle/>
          <a:p>
            <a:r>
              <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rPr>
              <a:t>中端</a:t>
            </a:r>
            <a:endParaRPr lang="zh-CN" altLang="en-US" sz="2400" dirty="0"/>
          </a:p>
        </p:txBody>
      </p:sp>
      <p:sp>
        <p:nvSpPr>
          <p:cNvPr id="10" name="文本框 9">
            <a:extLst>
              <a:ext uri="{FF2B5EF4-FFF2-40B4-BE49-F238E27FC236}">
                <a16:creationId xmlns:a16="http://schemas.microsoft.com/office/drawing/2014/main" id="{3649FAC9-23F2-D128-3ACC-BA5400AC194C}"/>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2" name="图片 11">
            <a:extLst>
              <a:ext uri="{FF2B5EF4-FFF2-40B4-BE49-F238E27FC236}">
                <a16:creationId xmlns:a16="http://schemas.microsoft.com/office/drawing/2014/main" id="{C0B42722-E363-5D3A-8BB0-A4E77E0DFA4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5" name="流程图: 接点 14">
            <a:extLst>
              <a:ext uri="{FF2B5EF4-FFF2-40B4-BE49-F238E27FC236}">
                <a16:creationId xmlns:a16="http://schemas.microsoft.com/office/drawing/2014/main" id="{AA7B7D38-A4BA-C3F1-AF1A-746CBC7FF0CB}"/>
              </a:ext>
            </a:extLst>
          </p:cNvPr>
          <p:cNvSpPr/>
          <p:nvPr userDrawn="1"/>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30400537-2985-E175-B71A-40A3B5245A9F}"/>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7" name="流程图: 接点 16">
            <a:extLst>
              <a:ext uri="{FF2B5EF4-FFF2-40B4-BE49-F238E27FC236}">
                <a16:creationId xmlns:a16="http://schemas.microsoft.com/office/drawing/2014/main" id="{0FF62065-BDBF-B328-AEE9-03853820FE9B}"/>
              </a:ext>
            </a:extLst>
          </p:cNvPr>
          <p:cNvSpPr/>
          <p:nvPr userDrawn="1"/>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126C51A-65BD-CBCA-DF6E-F33B5FB3D7FA}"/>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9" name="文本框 18">
            <a:extLst>
              <a:ext uri="{FF2B5EF4-FFF2-40B4-BE49-F238E27FC236}">
                <a16:creationId xmlns:a16="http://schemas.microsoft.com/office/drawing/2014/main" id="{AE366740-4995-1679-79CD-44F37633D4D9}"/>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2301404"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03</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项目测试情况</a:t>
            </a:r>
          </a:p>
        </p:txBody>
      </p:sp>
      <p:sp>
        <p:nvSpPr>
          <p:cNvPr id="8" name="圆角矩形 2"/>
          <p:cNvSpPr/>
          <p:nvPr userDrawn="1"/>
        </p:nvSpPr>
        <p:spPr>
          <a:xfrm>
            <a:off x="2999656" y="333321"/>
            <a:ext cx="1296144" cy="462122"/>
          </a:xfrm>
          <a:prstGeom prst="roundRect">
            <a:avLst/>
          </a:prstGeom>
          <a:solidFill>
            <a:srgbClr val="C00000"/>
          </a:solidFill>
        </p:spPr>
        <p:txBody>
          <a:bodyPr wrap="square" lIns="108849" tIns="54424" rIns="108849" bIns="54424" rtlCol="0" anchor="ctr">
            <a:spAutoFit/>
          </a:bodyPr>
          <a:lstStyle/>
          <a:p>
            <a:r>
              <a:rPr lang="zh-CN" altLang="en-US" sz="20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功能测试</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sp>
        <p:nvSpPr>
          <p:cNvPr id="21" name="TextBox 3"/>
          <p:cNvSpPr txBox="1"/>
          <p:nvPr userDrawn="1"/>
        </p:nvSpPr>
        <p:spPr>
          <a:xfrm>
            <a:off x="7104112" y="4293096"/>
            <a:ext cx="4536504" cy="923330"/>
          </a:xfrm>
          <a:prstGeom prst="rect">
            <a:avLst/>
          </a:prstGeom>
          <a:noFill/>
        </p:spPr>
        <p:txBody>
          <a:bodyPr wrap="square">
            <a:spAutoFit/>
          </a:bodyPr>
          <a:lstStyle/>
          <a:p>
            <a:pPr algn="ctr">
              <a:defRPr/>
            </a:pPr>
            <a:r>
              <a:rPr lang="zh-CN" altLang="en-US" sz="5400" b="1" dirty="0">
                <a:solidFill>
                  <a:schemeClr val="tx1">
                    <a:lumMod val="65000"/>
                    <a:lumOff val="35000"/>
                  </a:schemeClr>
                </a:solidFill>
                <a:effectLst/>
                <a:latin typeface="微软雅黑" panose="020B0503020204020204" pitchFamily="34" charset="-122"/>
                <a:ea typeface="微软雅黑" panose="020B0503020204020204" pitchFamily="34" charset="-122"/>
              </a:rPr>
              <a:t>敬请批评指正！</a:t>
            </a:r>
          </a:p>
        </p:txBody>
      </p:sp>
      <p:sp>
        <p:nvSpPr>
          <p:cNvPr id="2" name="文本框 1">
            <a:extLst>
              <a:ext uri="{FF2B5EF4-FFF2-40B4-BE49-F238E27FC236}">
                <a16:creationId xmlns:a16="http://schemas.microsoft.com/office/drawing/2014/main" id="{2D1B23E4-96A9-3312-A246-E387FA8ADDA6}"/>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D14E1F6E-6373-8DCB-2963-5C4CFFD7D9F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B101D59D-8868-11BC-DAFB-198D8B465154}"/>
              </a:ext>
            </a:extLst>
          </p:cNvPr>
          <p:cNvSpPr/>
          <p:nvPr userDrawn="1"/>
        </p:nvSpPr>
        <p:spPr>
          <a:xfrm>
            <a:off x="1328816" y="540141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C5138A5-2775-7C9C-15D3-8F36CCE4074D}"/>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732C25D5-F94F-55B3-466F-34C05E948E56}"/>
              </a:ext>
            </a:extLst>
          </p:cNvPr>
          <p:cNvSpPr/>
          <p:nvPr userDrawn="1"/>
        </p:nvSpPr>
        <p:spPr>
          <a:xfrm>
            <a:off x="9005494" y="5697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676C480-8E4C-45F1-0C8F-E3EC567FC0CD}"/>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1D5A41E0-44A9-F98F-0746-AA2584D6FA75}"/>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type="lt">
                                    <p:tmPct val="18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3" name="矩形 2"/>
          <p:cNvSpPr/>
          <p:nvPr userDrawn="1"/>
        </p:nvSpPr>
        <p:spPr>
          <a:xfrm>
            <a:off x="0" y="3339000"/>
            <a:ext cx="2736000" cy="18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ndParaRPr>
          </a:p>
        </p:txBody>
      </p:sp>
      <p:sp>
        <p:nvSpPr>
          <p:cNvPr id="4" name="矩形 3"/>
          <p:cNvSpPr/>
          <p:nvPr userDrawn="1"/>
        </p:nvSpPr>
        <p:spPr>
          <a:xfrm>
            <a:off x="2736000" y="3339000"/>
            <a:ext cx="9456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C99C1F2B-CD22-C89B-01C6-2A09F0713739}"/>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F9F45064-BE02-7EEC-D88F-132B22A8962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7" name="流程图: 接点 6">
            <a:extLst>
              <a:ext uri="{FF2B5EF4-FFF2-40B4-BE49-F238E27FC236}">
                <a16:creationId xmlns:a16="http://schemas.microsoft.com/office/drawing/2014/main" id="{94FFFB0D-5320-6E2D-2BF0-56F14A6C76C7}"/>
              </a:ext>
            </a:extLst>
          </p:cNvPr>
          <p:cNvSpPr/>
          <p:nvPr userDrawn="1"/>
        </p:nvSpPr>
        <p:spPr>
          <a:xfrm>
            <a:off x="1328816" y="540141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A82455B-B1EE-BBAA-D9A2-1BE6A30B68A6}"/>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9" name="流程图: 接点 8">
            <a:extLst>
              <a:ext uri="{FF2B5EF4-FFF2-40B4-BE49-F238E27FC236}">
                <a16:creationId xmlns:a16="http://schemas.microsoft.com/office/drawing/2014/main" id="{C7FDF263-CD9D-EEA5-0337-EAD9AC3F00B8}"/>
              </a:ext>
            </a:extLst>
          </p:cNvPr>
          <p:cNvSpPr/>
          <p:nvPr userDrawn="1"/>
        </p:nvSpPr>
        <p:spPr>
          <a:xfrm>
            <a:off x="9005494" y="5697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449DE26-010B-88D3-C003-E350376642DF}"/>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1" name="文本框 10">
            <a:extLst>
              <a:ext uri="{FF2B5EF4-FFF2-40B4-BE49-F238E27FC236}">
                <a16:creationId xmlns:a16="http://schemas.microsoft.com/office/drawing/2014/main" id="{DF7AD64C-4DCE-2C75-142F-C8F4121F59F5}"/>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0F6EA43-3C6F-4633-B10B-50EEF8029DF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01</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项目综述</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项目执行情况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项目执行情况</a:t>
            </a:r>
            <a:r>
              <a:rPr lang="en-US" altLang="zh-CN" sz="2000" b="1" baseline="0" dirty="0">
                <a:solidFill>
                  <a:schemeClr val="tx1">
                    <a:lumMod val="65000"/>
                    <a:lumOff val="35000"/>
                  </a:schemeClr>
                </a:solidFill>
                <a:latin typeface="微软雅黑" panose="020B0503020204020204" pitchFamily="34" charset="-122"/>
                <a:ea typeface="微软雅黑" panose="020B0503020204020204" pitchFamily="34" charset="-122"/>
              </a:rPr>
              <a:t>-IR</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优化</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项目执行情况</a:t>
            </a:r>
            <a:r>
              <a:rPr lang="en-US" altLang="zh-CN" sz="2000" b="1" baseline="0" dirty="0">
                <a:solidFill>
                  <a:schemeClr val="tx1">
                    <a:lumMod val="65000"/>
                    <a:lumOff val="35000"/>
                  </a:schemeClr>
                </a:solidFill>
                <a:latin typeface="微软雅黑" panose="020B0503020204020204" pitchFamily="34" charset="-122"/>
                <a:ea typeface="微软雅黑" panose="020B0503020204020204" pitchFamily="34" charset="-122"/>
              </a:rPr>
              <a:t>-OpenMP Offload</a:t>
            </a:r>
            <a:endPar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02</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项目执行情况</a:t>
            </a:r>
            <a:r>
              <a:rPr lang="en-US" altLang="zh-CN" sz="2000" b="1" baseline="0" dirty="0">
                <a:solidFill>
                  <a:schemeClr val="tx1">
                    <a:lumMod val="65000"/>
                    <a:lumOff val="35000"/>
                  </a:schemeClr>
                </a:solidFill>
                <a:latin typeface="微软雅黑" panose="020B0503020204020204" pitchFamily="34" charset="-122"/>
                <a:ea typeface="微软雅黑" panose="020B0503020204020204" pitchFamily="34" charset="-122"/>
              </a:rPr>
              <a:t>-</a:t>
            </a:r>
            <a:r>
              <a:rPr lang="en-GB" altLang="zh-CN" sz="2000" b="1" baseline="0" dirty="0">
                <a:solidFill>
                  <a:schemeClr val="tx1">
                    <a:lumMod val="65000"/>
                    <a:lumOff val="35000"/>
                  </a:schemeClr>
                </a:solidFill>
                <a:latin typeface="微软雅黑" panose="020B0503020204020204" pitchFamily="34" charset="-122"/>
                <a:ea typeface="微软雅黑" panose="020B0503020204020204" pitchFamily="34" charset="-122"/>
              </a:rPr>
              <a:t>hip</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代码自动生成工具</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r>
              <a:rPr lang="en-US" altLang="zh-CN" sz="1400" b="1" dirty="0">
                <a:solidFill>
                  <a:schemeClr val="tx1">
                    <a:lumMod val="65000"/>
                    <a:lumOff val="35000"/>
                  </a:schemeClr>
                </a:solidFill>
                <a:latin typeface="微软雅黑" panose="020B0503020204020204" pitchFamily="34" charset="-122"/>
                <a:ea typeface="微软雅黑" panose="020B0503020204020204" pitchFamily="34" charset="-122"/>
              </a:rPr>
              <a:t>03</a:t>
            </a:r>
            <a:r>
              <a:rPr lang="en-US" altLang="zh-CN" sz="1600" b="1"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b="1" baseline="0" dirty="0">
                <a:solidFill>
                  <a:schemeClr val="tx1">
                    <a:lumMod val="65000"/>
                    <a:lumOff val="35000"/>
                  </a:schemeClr>
                </a:solidFill>
                <a:latin typeface="微软雅黑" panose="020B0503020204020204" pitchFamily="34" charset="-122"/>
                <a:ea typeface="微软雅黑" panose="020B0503020204020204" pitchFamily="34" charset="-122"/>
              </a:rPr>
              <a:t> 项目测试情况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836712"/>
            <a:ext cx="2736000" cy="180000"/>
          </a:xfrm>
          <a:prstGeom prst="rect">
            <a:avLst/>
          </a:prstGeom>
          <a:solidFill>
            <a:srgbClr val="3A47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736000" y="836712"/>
            <a:ext cx="9456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098432" y="467380"/>
            <a:ext cx="1093568" cy="369332"/>
          </a:xfrm>
          <a:prstGeom prst="rect">
            <a:avLst/>
          </a:prstGeom>
        </p:spPr>
        <p:txBody>
          <a:bodyPr/>
          <a:lstStyle/>
          <a:p>
            <a:pPr algn="ctr">
              <a:defRPr/>
            </a:pPr>
            <a:r>
              <a:rPr lang="zh-CN" altLang="en-US" sz="1400" dirty="0">
                <a:solidFill>
                  <a:schemeClr val="bg1">
                    <a:lumMod val="6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400" dirty="0">
                <a:solidFill>
                  <a:schemeClr val="bg1">
                    <a:lumMod val="65000"/>
                  </a:schemeClr>
                </a:solidFill>
                <a:latin typeface="微软雅黑" panose="020B0503020204020204" pitchFamily="34" charset="-122"/>
                <a:ea typeface="微软雅黑" panose="020B0503020204020204" pitchFamily="34" charset="-122"/>
              </a:rPr>
              <a:t>‹#›</a:t>
            </a:fld>
            <a:r>
              <a:rPr lang="zh-CN" altLang="en-US" sz="1400" dirty="0">
                <a:solidFill>
                  <a:schemeClr val="bg1">
                    <a:lumMod val="65000"/>
                  </a:schemeClr>
                </a:solidFill>
              </a:rPr>
              <a:t>  </a:t>
            </a:r>
            <a:r>
              <a:rPr lang="zh-CN" altLang="en-US" sz="1400" dirty="0">
                <a:solidFill>
                  <a:schemeClr val="bg1">
                    <a:lumMod val="65000"/>
                  </a:schemeClr>
                </a:solidFill>
                <a:latin typeface="微软雅黑" panose="020B0503020204020204" pitchFamily="34" charset="-122"/>
                <a:ea typeface="微软雅黑" panose="020B0503020204020204" pitchFamily="34" charset="-122"/>
              </a:rPr>
              <a:t>页</a:t>
            </a:r>
          </a:p>
        </p:txBody>
      </p:sp>
      <p:sp>
        <p:nvSpPr>
          <p:cNvPr id="2" name="文本框 1">
            <a:extLst>
              <a:ext uri="{FF2B5EF4-FFF2-40B4-BE49-F238E27FC236}">
                <a16:creationId xmlns:a16="http://schemas.microsoft.com/office/drawing/2014/main" id="{DEB5D9D9-D005-E213-84EA-C06F117203AE}"/>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21679FD9-AA1A-AB22-9329-A35A377D9FF5}"/>
              </a:ext>
            </a:extLst>
          </p:cNvPr>
          <p:cNvPicPr>
            <a:picLocks noChangeAspect="1"/>
          </p:cNvPicPr>
          <p:nvPr userDrawn="1"/>
        </p:nvPicPr>
        <p:blipFill rotWithShape="1">
          <a:blip r:embed="rId1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A4D6780E-2CAB-69F6-A4A5-A0A92F5BBBA8}"/>
              </a:ext>
            </a:extLst>
          </p:cNvPr>
          <p:cNvSpPr/>
          <p:nvPr userDrawn="1"/>
        </p:nvSpPr>
        <p:spPr>
          <a:xfrm>
            <a:off x="1328816" y="5401410"/>
            <a:ext cx="1055401" cy="1018793"/>
          </a:xfrm>
          <a:prstGeom prst="flowChartConnector">
            <a:avLst/>
          </a:prstGeom>
          <a:blipFill dpi="0" rotWithShape="1">
            <a:blip r:embed="rId1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CB9BBA6-B9EC-9153-3022-F01E70998E3D}"/>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0F8362C2-9291-18B9-8209-7CF3CD9367D9}"/>
              </a:ext>
            </a:extLst>
          </p:cNvPr>
          <p:cNvSpPr/>
          <p:nvPr userDrawn="1"/>
        </p:nvSpPr>
        <p:spPr>
          <a:xfrm>
            <a:off x="9005494" y="56970"/>
            <a:ext cx="1055401" cy="1018793"/>
          </a:xfrm>
          <a:prstGeom prst="flowChartConnector">
            <a:avLst/>
          </a:prstGeom>
          <a:blipFill dpi="0" rotWithShape="1">
            <a:blip r:embed="rId1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1992A68-B7D2-045A-8AB5-9708419A8215}"/>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1" name="文本框 10">
            <a:extLst>
              <a:ext uri="{FF2B5EF4-FFF2-40B4-BE49-F238E27FC236}">
                <a16:creationId xmlns:a16="http://schemas.microsoft.com/office/drawing/2014/main" id="{504F4ECB-FF9B-0021-2010-DD7DE82CC822}"/>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769126-261B-4AB3-AE34-BF25147D2333}" type="datetimeFigureOut">
              <a:rPr lang="zh-CN" altLang="en-US" smtClean="0"/>
              <a:t>2024/9/14</a:t>
            </a:fld>
            <a:endParaRPr lang="zh-CN" altLang="en-US"/>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6EA43-3C6F-4633-B10B-50EEF8029DF4}" type="slidenum">
              <a:rPr lang="zh-CN" altLang="en-US" smtClean="0"/>
              <a:t>‹#›</a:t>
            </a:fld>
            <a:endParaRPr lang="zh-CN" altLang="en-US"/>
          </a:p>
        </p:txBody>
      </p:sp>
      <p:sp>
        <p:nvSpPr>
          <p:cNvPr id="7" name="文本框 6">
            <a:extLst>
              <a:ext uri="{FF2B5EF4-FFF2-40B4-BE49-F238E27FC236}">
                <a16:creationId xmlns:a16="http://schemas.microsoft.com/office/drawing/2014/main" id="{B1D32D9F-B416-E9C6-1669-2B57DCC2F4F6}"/>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5486DAE4-EAD0-A642-8F21-4E1242A82474}"/>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9" name="流程图: 接点 8">
            <a:extLst>
              <a:ext uri="{FF2B5EF4-FFF2-40B4-BE49-F238E27FC236}">
                <a16:creationId xmlns:a16="http://schemas.microsoft.com/office/drawing/2014/main" id="{39897E97-DF25-F6AE-1D59-E4BE2BBE9296}"/>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ED3F1BA-53DA-ABE6-8EF3-60D415126218}"/>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B3683937-2A3E-571F-AE98-54621EAE45E5}"/>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74D78D9-325F-03E8-A998-37129DA1E70A}"/>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ECFBFCA8-F571-8E83-3776-17F93C4AABE1}"/>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2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solidFill>
                <a:srgbClr val="FF0000"/>
              </a:solidFill>
              <a:cs typeface="+mn-ea"/>
              <a:sym typeface="+mn-lt"/>
            </a:endParaRPr>
          </a:p>
        </p:txBody>
      </p:sp>
      <p:sp>
        <p:nvSpPr>
          <p:cNvPr id="14" name="矩形 259"/>
          <p:cNvSpPr>
            <a:spLocks noChangeArrowheads="1"/>
          </p:cNvSpPr>
          <p:nvPr/>
        </p:nvSpPr>
        <p:spPr bwMode="auto">
          <a:xfrm>
            <a:off x="4121405" y="3039288"/>
            <a:ext cx="394919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1219170">
              <a:buNone/>
            </a:pPr>
            <a:r>
              <a:rPr lang="zh-CN" altLang="en-US" sz="6000" b="1" dirty="0">
                <a:solidFill>
                  <a:srgbClr val="3A4795"/>
                </a:solidFill>
              </a:rPr>
              <a:t>编译器概述</a:t>
            </a:r>
          </a:p>
        </p:txBody>
      </p:sp>
      <p:sp>
        <p:nvSpPr>
          <p:cNvPr id="19" name="TextBox 43"/>
          <p:cNvSpPr txBox="1"/>
          <p:nvPr/>
        </p:nvSpPr>
        <p:spPr>
          <a:xfrm>
            <a:off x="9151833" y="1127699"/>
            <a:ext cx="2881142" cy="502765"/>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ea typeface="微软雅黑" panose="020B0503020204020204" pitchFamily="34" charset="-122"/>
              </a:rPr>
              <a:t>编译论坛 </a:t>
            </a:r>
            <a:r>
              <a:rPr lang="en-US" altLang="zh-CN" sz="2667" b="1" dirty="0">
                <a:solidFill>
                  <a:srgbClr val="3A4795"/>
                </a:solidFill>
                <a:latin typeface="微软雅黑" panose="020B0503020204020204" pitchFamily="34" charset="-122"/>
                <a:ea typeface="微软雅黑" panose="020B0503020204020204" pitchFamily="34" charset="-122"/>
              </a:rPr>
              <a:t>| </a:t>
            </a:r>
            <a:r>
              <a:rPr lang="zh-CN" altLang="en-US" b="1" dirty="0">
                <a:solidFill>
                  <a:srgbClr val="3A4795"/>
                </a:solidFill>
                <a:latin typeface="微软雅黑" panose="020B0503020204020204" pitchFamily="34" charset="-122"/>
                <a:ea typeface="微软雅黑" panose="020B0503020204020204" pitchFamily="34" charset="-122"/>
              </a:rPr>
              <a:t>第一期</a:t>
            </a:r>
          </a:p>
        </p:txBody>
      </p:sp>
      <p:sp>
        <p:nvSpPr>
          <p:cNvPr id="21" name="TextBox 25"/>
          <p:cNvSpPr>
            <a:spLocks noChangeArrowheads="1"/>
          </p:cNvSpPr>
          <p:nvPr/>
        </p:nvSpPr>
        <p:spPr bwMode="auto">
          <a:xfrm>
            <a:off x="5859580" y="4762386"/>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嘉宾：柴赟达</a:t>
            </a:r>
            <a:endParaRPr lang="zh-CN" altLang="en-US" sz="5333" b="1" dirty="0">
              <a:solidFill>
                <a:srgbClr val="3A4795"/>
              </a:solidFill>
              <a:latin typeface="Calibri"/>
              <a:ea typeface="宋体" panose="02010600030101010101" pitchFamily="2" charset="-122"/>
            </a:endParaRP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E7C8A034-07A7-C7BD-0C77-407F21517A7F}"/>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742AB40D-5BD5-58D6-99AD-838E9716C85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58902BF1-5BEC-778F-BFFA-E58348F1C6E3}"/>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2C46E8F-E795-1BAB-CA75-8557116170D3}"/>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ABDBBF69-DC0E-6290-C9AF-5AF123F9FEF8}"/>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879B115-CA01-DC78-7D56-E7A5EB1726AE}"/>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C415838C-156E-4776-2AF6-DA6AFDBA57E1}"/>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143758570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02</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编译器前端</a:t>
            </a:r>
            <a:r>
              <a:rPr lang="en-US" altLang="zh-CN" sz="2000" b="1" baseline="0" dirty="0">
                <a:latin typeface="微软雅黑" panose="020B0503020204020204" pitchFamily="34" charset="-122"/>
                <a:ea typeface="微软雅黑" panose="020B0503020204020204" pitchFamily="34" charset="-122"/>
              </a:rPr>
              <a:t>-</a:t>
            </a:r>
            <a:r>
              <a:rPr lang="zh-CN" altLang="en-US" sz="2000" b="1" baseline="0" dirty="0">
                <a:latin typeface="微软雅黑" panose="020B0503020204020204" pitchFamily="34" charset="-122"/>
                <a:ea typeface="微软雅黑" panose="020B0503020204020204" pitchFamily="34" charset="-122"/>
              </a:rPr>
              <a:t>相关选项</a:t>
            </a:r>
          </a:p>
        </p:txBody>
      </p:sp>
      <p:sp>
        <p:nvSpPr>
          <p:cNvPr id="7" name="矩形 6">
            <a:extLst>
              <a:ext uri="{FF2B5EF4-FFF2-40B4-BE49-F238E27FC236}">
                <a16:creationId xmlns:a16="http://schemas.microsoft.com/office/drawing/2014/main" id="{A8B09896-2420-6577-D5A4-B302DB64CD2F}"/>
              </a:ext>
            </a:extLst>
          </p:cNvPr>
          <p:cNvSpPr/>
          <p:nvPr/>
        </p:nvSpPr>
        <p:spPr>
          <a:xfrm>
            <a:off x="335360" y="1074338"/>
            <a:ext cx="11737304" cy="738664"/>
          </a:xfrm>
          <a:prstGeom prst="rect">
            <a:avLst/>
          </a:prstGeom>
        </p:spPr>
        <p:txBody>
          <a:bodyPr wrap="square">
            <a:spAutoFit/>
          </a:bodyPr>
          <a:lstStyle/>
          <a:p>
            <a:pPr algn="just">
              <a:lnSpc>
                <a:spcPct val="150000"/>
              </a:lnSpc>
            </a:pPr>
            <a:r>
              <a:rPr lang="zh-CN" altLang="zh-CN" sz="1400" kern="0" dirty="0">
                <a:latin typeface="Microsoft YaHei" panose="020B0503020204020204" pitchFamily="34" charset="-122"/>
                <a:ea typeface="Microsoft YaHei" panose="020B0503020204020204" pitchFamily="34" charset="-122"/>
                <a:cs typeface="Times New Roman" panose="02020603050405020304" pitchFamily="18" charset="0"/>
              </a:rPr>
              <a:t>编译器前端将高级程序设计语言编写的源代码翻译到统一中间表示，优化人员可以通过编译选项指定预处理、语言和模式等对程序的前端编译过程予以干预。</a:t>
            </a:r>
            <a:endParaRPr lang="zh-CN" altLang="zh-CN" sz="1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graphicFrame>
        <p:nvGraphicFramePr>
          <p:cNvPr id="8" name="表格 7">
            <a:extLst>
              <a:ext uri="{FF2B5EF4-FFF2-40B4-BE49-F238E27FC236}">
                <a16:creationId xmlns:a16="http://schemas.microsoft.com/office/drawing/2014/main" id="{ECAD6B81-2751-AECD-D3AB-B7ACB109387E}"/>
              </a:ext>
            </a:extLst>
          </p:cNvPr>
          <p:cNvGraphicFramePr>
            <a:graphicFrameLocks noGrp="1"/>
          </p:cNvGraphicFramePr>
          <p:nvPr>
            <p:extLst>
              <p:ext uri="{D42A27DB-BD31-4B8C-83A1-F6EECF244321}">
                <p14:modId xmlns:p14="http://schemas.microsoft.com/office/powerpoint/2010/main" val="3530673342"/>
              </p:ext>
            </p:extLst>
          </p:nvPr>
        </p:nvGraphicFramePr>
        <p:xfrm>
          <a:off x="1127447" y="1774914"/>
          <a:ext cx="10153129" cy="4629926"/>
        </p:xfrm>
        <a:graphic>
          <a:graphicData uri="http://schemas.openxmlformats.org/drawingml/2006/table">
            <a:tbl>
              <a:tblPr firstRow="1" firstCol="1" bandRow="1">
                <a:tableStyleId>{BC89EF96-8CEA-46FF-86C4-4CE0E7609802}</a:tableStyleId>
              </a:tblPr>
              <a:tblGrid>
                <a:gridCol w="648072">
                  <a:extLst>
                    <a:ext uri="{9D8B030D-6E8A-4147-A177-3AD203B41FA5}">
                      <a16:colId xmlns:a16="http://schemas.microsoft.com/office/drawing/2014/main" val="2113753719"/>
                    </a:ext>
                  </a:extLst>
                </a:gridCol>
                <a:gridCol w="2188831">
                  <a:extLst>
                    <a:ext uri="{9D8B030D-6E8A-4147-A177-3AD203B41FA5}">
                      <a16:colId xmlns:a16="http://schemas.microsoft.com/office/drawing/2014/main" val="2883369834"/>
                    </a:ext>
                  </a:extLst>
                </a:gridCol>
                <a:gridCol w="7316226">
                  <a:extLst>
                    <a:ext uri="{9D8B030D-6E8A-4147-A177-3AD203B41FA5}">
                      <a16:colId xmlns:a16="http://schemas.microsoft.com/office/drawing/2014/main" val="393598281"/>
                    </a:ext>
                  </a:extLst>
                </a:gridCol>
              </a:tblGrid>
              <a:tr h="348957">
                <a:tc>
                  <a:txBody>
                    <a:bodyPr/>
                    <a:lstStyle/>
                    <a:p>
                      <a:pPr indent="0" algn="ctr">
                        <a:lnSpc>
                          <a:spcPts val="2000"/>
                        </a:lnSpc>
                      </a:pP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100" dirty="0">
                          <a:effectLst/>
                          <a:latin typeface="微软雅黑" panose="020B0503020204020204" pitchFamily="34" charset="-122"/>
                          <a:ea typeface="微软雅黑" panose="020B0503020204020204" pitchFamily="34" charset="-122"/>
                        </a:rPr>
                        <a:t>选项</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100">
                          <a:effectLst/>
                          <a:latin typeface="微软雅黑" panose="020B0503020204020204" pitchFamily="34" charset="-122"/>
                          <a:ea typeface="微软雅黑" panose="020B0503020204020204" pitchFamily="34" charset="-122"/>
                        </a:rPr>
                        <a:t>功能</a:t>
                      </a:r>
                      <a:endParaRPr lang="zh-CN" sz="14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43157298"/>
                  </a:ext>
                </a:extLst>
              </a:tr>
              <a:tr h="348356">
                <a:tc rowSpan="3">
                  <a:txBody>
                    <a:bodyPr/>
                    <a:lstStyle/>
                    <a:p>
                      <a:pPr indent="0" algn="ctr">
                        <a:lnSpc>
                          <a:spcPct val="100000"/>
                        </a:lnSpc>
                      </a:pPr>
                      <a:r>
                        <a:rPr lang="zh-CN" altLang="en-US" sz="1400" kern="100" dirty="0">
                          <a:effectLst/>
                          <a:latin typeface="微软雅黑" panose="020B0503020204020204" pitchFamily="34" charset="-122"/>
                          <a:ea typeface="微软雅黑" panose="020B0503020204020204" pitchFamily="34" charset="-122"/>
                        </a:rPr>
                        <a:t>预处理</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eaVert" anchor="ctr"/>
                </a:tc>
                <a:tc>
                  <a:txBody>
                    <a:bodyPr/>
                    <a:lstStyle/>
                    <a:p>
                      <a:pPr indent="0" algn="ctr">
                        <a:lnSpc>
                          <a:spcPts val="2000"/>
                        </a:lnSpc>
                      </a:pPr>
                      <a:r>
                        <a:rPr lang="en-US" sz="1400" kern="100" dirty="0">
                          <a:effectLst/>
                          <a:latin typeface="微软雅黑" panose="020B0503020204020204" pitchFamily="34" charset="-122"/>
                          <a:ea typeface="微软雅黑" panose="020B0503020204020204" pitchFamily="34" charset="-122"/>
                        </a:rPr>
                        <a:t>-include &lt;file&gt;</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100" dirty="0">
                          <a:effectLst/>
                          <a:latin typeface="微软雅黑" panose="020B0503020204020204" pitchFamily="34" charset="-122"/>
                          <a:ea typeface="微软雅黑" panose="020B0503020204020204" pitchFamily="34" charset="-122"/>
                        </a:rPr>
                        <a:t>将隐式的</a:t>
                      </a:r>
                      <a:r>
                        <a:rPr lang="en-US" sz="1400" kern="100" dirty="0">
                          <a:effectLst/>
                          <a:latin typeface="微软雅黑" panose="020B0503020204020204" pitchFamily="34" charset="-122"/>
                          <a:ea typeface="微软雅黑" panose="020B0503020204020204" pitchFamily="34" charset="-122"/>
                        </a:rPr>
                        <a:t>#include</a:t>
                      </a:r>
                      <a:r>
                        <a:rPr lang="zh-CN" sz="1400" kern="100" dirty="0">
                          <a:effectLst/>
                          <a:latin typeface="微软雅黑" panose="020B0503020204020204" pitchFamily="34" charset="-122"/>
                          <a:ea typeface="微软雅黑" panose="020B0503020204020204" pitchFamily="34" charset="-122"/>
                        </a:rPr>
                        <a:t>添加到预定义缓冲区中，在对源文件进行预处理之前读取该缓冲区</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40051690"/>
                  </a:ext>
                </a:extLst>
              </a:tr>
              <a:tr h="348957">
                <a:tc vMerge="1">
                  <a:txBody>
                    <a:bodyPr/>
                    <a:lstStyle/>
                    <a:p>
                      <a:pPr indent="127000" algn="ctr">
                        <a:lnSpc>
                          <a:spcPts val="2000"/>
                        </a:lnSpc>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pPr>
                      <a:r>
                        <a:rPr lang="en-US" sz="1400" kern="100" dirty="0">
                          <a:effectLst/>
                          <a:latin typeface="微软雅黑" panose="020B0503020204020204" pitchFamily="34" charset="-122"/>
                          <a:ea typeface="微软雅黑" panose="020B0503020204020204" pitchFamily="34" charset="-122"/>
                        </a:rPr>
                        <a:t>-I &lt;directory&gt;</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100" dirty="0">
                          <a:effectLst/>
                          <a:latin typeface="微软雅黑" panose="020B0503020204020204" pitchFamily="34" charset="-122"/>
                          <a:ea typeface="微软雅黑" panose="020B0503020204020204" pitchFamily="34" charset="-122"/>
                        </a:rPr>
                        <a:t>将指定的目录添加到</a:t>
                      </a:r>
                      <a:r>
                        <a:rPr lang="en-US" sz="1400" kern="100" dirty="0">
                          <a:effectLst/>
                          <a:latin typeface="微软雅黑" panose="020B0503020204020204" pitchFamily="34" charset="-122"/>
                          <a:ea typeface="微软雅黑" panose="020B0503020204020204" pitchFamily="34" charset="-122"/>
                        </a:rPr>
                        <a:t>include</a:t>
                      </a:r>
                      <a:r>
                        <a:rPr lang="zh-CN" sz="1400" kern="100" dirty="0">
                          <a:effectLst/>
                          <a:latin typeface="微软雅黑" panose="020B0503020204020204" pitchFamily="34" charset="-122"/>
                          <a:ea typeface="微软雅黑" panose="020B0503020204020204" pitchFamily="34" charset="-122"/>
                        </a:rPr>
                        <a:t>文件的搜索路径中</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816719180"/>
                  </a:ext>
                </a:extLst>
              </a:tr>
              <a:tr h="348957">
                <a:tc vMerge="1">
                  <a:txBody>
                    <a:bodyPr/>
                    <a:lstStyle/>
                    <a:p>
                      <a:pPr indent="127000" algn="ctr">
                        <a:lnSpc>
                          <a:spcPts val="2000"/>
                        </a:lnSpc>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pPr>
                      <a:r>
                        <a:rPr lang="en-US" sz="1400" kern="100" dirty="0">
                          <a:effectLst/>
                          <a:latin typeface="微软雅黑" panose="020B0503020204020204" pitchFamily="34" charset="-122"/>
                          <a:ea typeface="微软雅黑" panose="020B0503020204020204" pitchFamily="34" charset="-122"/>
                        </a:rPr>
                        <a:t>-F &lt;directory&gt;</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100" dirty="0">
                          <a:effectLst/>
                          <a:latin typeface="微软雅黑" panose="020B0503020204020204" pitchFamily="34" charset="-122"/>
                          <a:ea typeface="微软雅黑" panose="020B0503020204020204" pitchFamily="34" charset="-122"/>
                        </a:rPr>
                        <a:t>将指定的目录添加到框架</a:t>
                      </a:r>
                      <a:r>
                        <a:rPr lang="en-US" sz="1400" kern="100" dirty="0">
                          <a:effectLst/>
                          <a:latin typeface="微软雅黑" panose="020B0503020204020204" pitchFamily="34" charset="-122"/>
                          <a:ea typeface="微软雅黑" panose="020B0503020204020204" pitchFamily="34" charset="-122"/>
                        </a:rPr>
                        <a:t>include</a:t>
                      </a:r>
                      <a:r>
                        <a:rPr lang="zh-CN" sz="1400" kern="100" dirty="0">
                          <a:effectLst/>
                          <a:latin typeface="微软雅黑" panose="020B0503020204020204" pitchFamily="34" charset="-122"/>
                          <a:ea typeface="微软雅黑" panose="020B0503020204020204" pitchFamily="34" charset="-122"/>
                        </a:rPr>
                        <a:t>文件的搜索路径中</a:t>
                      </a:r>
                      <a:endParaRPr lang="en-US" altLang="zh-CN" sz="1400" b="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4103548296"/>
                  </a:ext>
                </a:extLst>
              </a:tr>
              <a:tr h="348957">
                <a:tc rowSpan="3">
                  <a:txBody>
                    <a:bodyPr/>
                    <a:lstStyle/>
                    <a:p>
                      <a:pPr indent="0" algn="ctr">
                        <a:lnSpc>
                          <a:spcPct val="100000"/>
                        </a:lnSpc>
                      </a:pPr>
                      <a:r>
                        <a:rPr lang="zh-CN" altLang="en-US" sz="1400" b="1" kern="100" dirty="0">
                          <a:effectLst/>
                          <a:latin typeface="微软雅黑" panose="020B0503020204020204" pitchFamily="34" charset="-122"/>
                          <a:ea typeface="微软雅黑" panose="020B0503020204020204" pitchFamily="34" charset="-122"/>
                          <a:cs typeface="Times New Roman" panose="02020603050405020304" pitchFamily="18" charset="0"/>
                        </a:rPr>
                        <a:t>前端</a:t>
                      </a:r>
                      <a:endParaRPr lang="zh-CN" sz="14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eaVert" anchor="ctr"/>
                </a:tc>
                <a:tc>
                  <a:txBody>
                    <a:bodyPr/>
                    <a:lstStyle/>
                    <a:p>
                      <a:pPr indent="0" algn="ctr">
                        <a:lnSpc>
                          <a:spcPts val="2000"/>
                        </a:lnSpc>
                      </a:pPr>
                      <a:r>
                        <a:rPr lang="en-US" sz="1400" kern="100" dirty="0">
                          <a:effectLst/>
                          <a:latin typeface="微软雅黑" panose="020B0503020204020204" pitchFamily="34" charset="-122"/>
                          <a:ea typeface="微软雅黑" panose="020B0503020204020204" pitchFamily="34" charset="-122"/>
                        </a:rPr>
                        <a:t>-</a:t>
                      </a:r>
                      <a:r>
                        <a:rPr lang="en-US" sz="1400" kern="100" dirty="0" err="1">
                          <a:effectLst/>
                          <a:latin typeface="微软雅黑" panose="020B0503020204020204" pitchFamily="34" charset="-122"/>
                          <a:ea typeface="微软雅黑" panose="020B0503020204020204" pitchFamily="34" charset="-122"/>
                        </a:rPr>
                        <a:t>fsyntax</a:t>
                      </a:r>
                      <a:r>
                        <a:rPr lang="en-US" sz="1400" kern="100" dirty="0">
                          <a:effectLst/>
                          <a:latin typeface="微软雅黑" panose="020B0503020204020204" pitchFamily="34" charset="-122"/>
                          <a:ea typeface="微软雅黑" panose="020B0503020204020204" pitchFamily="34" charset="-122"/>
                        </a:rPr>
                        <a:t>-only</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altLang="en-US" sz="1400" kern="100" dirty="0">
                          <a:effectLst/>
                          <a:latin typeface="微软雅黑" panose="020B0503020204020204" pitchFamily="34" charset="-122"/>
                          <a:ea typeface="微软雅黑" panose="020B0503020204020204" pitchFamily="34" charset="-122"/>
                        </a:rPr>
                        <a:t>防止编译器生成代码</a:t>
                      </a:r>
                      <a:r>
                        <a:rPr lang="en-US" altLang="zh-CN" sz="1400" kern="100" dirty="0">
                          <a:effectLst/>
                          <a:latin typeface="微软雅黑" panose="020B0503020204020204" pitchFamily="34" charset="-122"/>
                          <a:ea typeface="微软雅黑" panose="020B0503020204020204" pitchFamily="34" charset="-122"/>
                        </a:rPr>
                        <a:t>,</a:t>
                      </a:r>
                      <a:r>
                        <a:rPr lang="zh-CN" altLang="en-US" sz="1400" kern="100" dirty="0">
                          <a:effectLst/>
                          <a:latin typeface="微软雅黑" panose="020B0503020204020204" pitchFamily="34" charset="-122"/>
                          <a:ea typeface="微软雅黑" panose="020B0503020204020204" pitchFamily="34" charset="-122"/>
                        </a:rPr>
                        <a:t>只是语法级别的说明和修改</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70834457"/>
                  </a:ext>
                </a:extLst>
              </a:tr>
              <a:tr h="348957">
                <a:tc vMerge="1">
                  <a:txBody>
                    <a:bodyPr/>
                    <a:lstStyle/>
                    <a:p>
                      <a:pPr indent="0" algn="ctr">
                        <a:lnSpc>
                          <a:spcPct val="100000"/>
                        </a:lnSpc>
                      </a:pP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eaVert" anchor="ctr"/>
                </a:tc>
                <a:tc>
                  <a:txBody>
                    <a:bodyPr/>
                    <a:lstStyle/>
                    <a:p>
                      <a:pPr indent="0" algn="ctr">
                        <a:lnSpc>
                          <a:spcPts val="2000"/>
                        </a:lnSpc>
                      </a:pPr>
                      <a:r>
                        <a:rPr lang="en-US" alt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rPr>
                        <a:t>-dump-tokens</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altLang="en-US" sz="1400" b="0" kern="100" dirty="0">
                          <a:effectLst/>
                          <a:latin typeface="微软雅黑" panose="020B0503020204020204" pitchFamily="34" charset="-122"/>
                          <a:ea typeface="微软雅黑" panose="020B0503020204020204" pitchFamily="34" charset="-122"/>
                          <a:cs typeface="Times New Roman" panose="02020603050405020304" pitchFamily="18" charset="0"/>
                        </a:rPr>
                        <a:t>词法分析过程，拆分内部代码段为各种单词序列（</a:t>
                      </a:r>
                      <a:r>
                        <a:rPr lang="en-US" alt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rPr>
                        <a:t>token</a:t>
                      </a:r>
                      <a:r>
                        <a:rPr lang="zh-CN" altLang="en-US" sz="1400" b="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142033"/>
                  </a:ext>
                </a:extLst>
              </a:tr>
              <a:tr h="348957">
                <a:tc vMerge="1">
                  <a:txBody>
                    <a:bodyPr/>
                    <a:lstStyle/>
                    <a:p>
                      <a:pPr indent="0" algn="ctr">
                        <a:lnSpc>
                          <a:spcPct val="100000"/>
                        </a:lnSpc>
                      </a:pP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vert="eaVert" anchor="ctr"/>
                </a:tc>
                <a:tc>
                  <a:txBody>
                    <a:bodyPr/>
                    <a:lstStyle/>
                    <a:p>
                      <a:pPr indent="0" algn="ctr">
                        <a:lnSpc>
                          <a:spcPts val="2000"/>
                        </a:lnSpc>
                      </a:pPr>
                      <a:r>
                        <a:rPr lang="en-US" alt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400" b="0" kern="100" dirty="0" err="1">
                          <a:effectLst/>
                          <a:latin typeface="微软雅黑" panose="020B0503020204020204" pitchFamily="34" charset="-122"/>
                          <a:ea typeface="微软雅黑" panose="020B0503020204020204" pitchFamily="34" charset="-122"/>
                          <a:cs typeface="Times New Roman" panose="02020603050405020304" pitchFamily="18" charset="0"/>
                        </a:rPr>
                        <a:t>ast</a:t>
                      </a:r>
                      <a:r>
                        <a:rPr lang="en-US" alt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rPr>
                        <a:t>-dump</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altLang="en-US" sz="1400" b="0" kern="100" dirty="0">
                          <a:effectLst/>
                          <a:latin typeface="微软雅黑" panose="020B0503020204020204" pitchFamily="34" charset="-122"/>
                          <a:ea typeface="微软雅黑" panose="020B0503020204020204" pitchFamily="34" charset="-122"/>
                          <a:cs typeface="Times New Roman" panose="02020603050405020304" pitchFamily="18" charset="0"/>
                        </a:rPr>
                        <a:t>语法分析过程，构建抽象语法树</a:t>
                      </a:r>
                      <a:r>
                        <a:rPr lang="en-US" alt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rPr>
                        <a:t>AST,</a:t>
                      </a:r>
                      <a:r>
                        <a:rPr lang="zh-CN" altLang="en-US" sz="1400" b="0" kern="100" dirty="0">
                          <a:effectLst/>
                          <a:latin typeface="微软雅黑" panose="020B0503020204020204" pitchFamily="34" charset="-122"/>
                          <a:ea typeface="微软雅黑" panose="020B0503020204020204" pitchFamily="34" charset="-122"/>
                          <a:cs typeface="Times New Roman" panose="02020603050405020304" pitchFamily="18" charset="0"/>
                        </a:rPr>
                        <a:t>然后对其进行拆解和调试</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75914221"/>
                  </a:ext>
                </a:extLst>
              </a:tr>
              <a:tr h="348957">
                <a:tc rowSpan="4">
                  <a:txBody>
                    <a:bodyPr/>
                    <a:lstStyle/>
                    <a:p>
                      <a:pPr indent="0" algn="ctr">
                        <a:lnSpc>
                          <a:spcPct val="100000"/>
                        </a:lnSpc>
                      </a:pPr>
                      <a:r>
                        <a:rPr lang="zh-CN" altLang="en-US" sz="1400" kern="100" dirty="0">
                          <a:effectLst/>
                          <a:latin typeface="微软雅黑" panose="020B0503020204020204" pitchFamily="34" charset="-122"/>
                          <a:ea typeface="微软雅黑" panose="020B0503020204020204" pitchFamily="34" charset="-122"/>
                        </a:rPr>
                        <a:t>语言和模式</a:t>
                      </a:r>
                      <a:endParaRPr lang="zh-CN" altLang="en-US" sz="1400" b="0" kern="100" dirty="0">
                        <a:effectLst/>
                        <a:latin typeface="微软雅黑" panose="020B0503020204020204" pitchFamily="34" charset="-122"/>
                        <a:ea typeface="微软雅黑" panose="020B0503020204020204" pitchFamily="34" charset="-122"/>
                      </a:endParaRPr>
                    </a:p>
                  </a:txBody>
                  <a:tcPr marL="68580" marR="68580" marT="0" marB="0" vert="eaVert" anchor="ctr"/>
                </a:tc>
                <a:tc>
                  <a:txBody>
                    <a:bodyPr/>
                    <a:lstStyle/>
                    <a:p>
                      <a:pPr indent="0" algn="ctr">
                        <a:lnSpc>
                          <a:spcPts val="2000"/>
                        </a:lnSpc>
                      </a:pPr>
                      <a:r>
                        <a:rPr lang="en-US" sz="1400" kern="0" dirty="0">
                          <a:effectLst/>
                          <a:latin typeface="微软雅黑" panose="020B0503020204020204" pitchFamily="34" charset="-122"/>
                          <a:ea typeface="微软雅黑" panose="020B0503020204020204" pitchFamily="34" charset="-122"/>
                        </a:rPr>
                        <a:t>-x &lt;language&gt;</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0" dirty="0">
                          <a:effectLst/>
                          <a:latin typeface="微软雅黑" panose="020B0503020204020204" pitchFamily="34" charset="-122"/>
                          <a:ea typeface="微软雅黑" panose="020B0503020204020204" pitchFamily="34" charset="-122"/>
                        </a:rPr>
                        <a:t>将后续输入文件视为具有</a:t>
                      </a:r>
                      <a:r>
                        <a:rPr lang="en-US" sz="1400" kern="0" dirty="0">
                          <a:effectLst/>
                          <a:latin typeface="微软雅黑" panose="020B0503020204020204" pitchFamily="34" charset="-122"/>
                          <a:ea typeface="微软雅黑" panose="020B0503020204020204" pitchFamily="34" charset="-122"/>
                        </a:rPr>
                        <a:t>&lt;language&gt;</a:t>
                      </a:r>
                      <a:r>
                        <a:rPr lang="zh-CN" sz="1400" kern="0" dirty="0">
                          <a:effectLst/>
                          <a:latin typeface="微软雅黑" panose="020B0503020204020204" pitchFamily="34" charset="-122"/>
                          <a:ea typeface="微软雅黑" panose="020B0503020204020204" pitchFamily="34" charset="-122"/>
                        </a:rPr>
                        <a:t>类型的语言</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51726550"/>
                  </a:ext>
                </a:extLst>
              </a:tr>
              <a:tr h="348957">
                <a:tc vMerge="1">
                  <a:txBody>
                    <a:bodyPr/>
                    <a:lstStyle/>
                    <a:p>
                      <a:pPr indent="127000" algn="ctr">
                        <a:lnSpc>
                          <a:spcPts val="2000"/>
                        </a:lnSpc>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pPr>
                      <a:r>
                        <a:rPr lang="en-US" sz="1400" kern="0" dirty="0">
                          <a:effectLst/>
                          <a:latin typeface="微软雅黑" panose="020B0503020204020204" pitchFamily="34" charset="-122"/>
                          <a:ea typeface="微软雅黑" panose="020B0503020204020204" pitchFamily="34" charset="-122"/>
                        </a:rPr>
                        <a:t>-std=&lt;standard&gt;</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0" dirty="0">
                          <a:effectLst/>
                          <a:latin typeface="微软雅黑" panose="020B0503020204020204" pitchFamily="34" charset="-122"/>
                          <a:ea typeface="微软雅黑" panose="020B0503020204020204" pitchFamily="34" charset="-122"/>
                        </a:rPr>
                        <a:t>指定要编译的语言标准</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2933541"/>
                  </a:ext>
                </a:extLst>
              </a:tr>
              <a:tr h="348957">
                <a:tc vMerge="1">
                  <a:txBody>
                    <a:bodyPr/>
                    <a:lstStyle/>
                    <a:p>
                      <a:pPr indent="127000" algn="ctr">
                        <a:lnSpc>
                          <a:spcPts val="2000"/>
                        </a:lnSpc>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stdlib</a:t>
                      </a:r>
                      <a:r>
                        <a:rPr lang="en-US" sz="1400" kern="0" dirty="0">
                          <a:effectLst/>
                          <a:latin typeface="微软雅黑" panose="020B0503020204020204" pitchFamily="34" charset="-122"/>
                          <a:ea typeface="微软雅黑" panose="020B0503020204020204" pitchFamily="34" charset="-122"/>
                        </a:rPr>
                        <a:t>=&lt;library&gt;</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0" dirty="0">
                          <a:effectLst/>
                          <a:latin typeface="微软雅黑" panose="020B0503020204020204" pitchFamily="34" charset="-122"/>
                          <a:ea typeface="微软雅黑" panose="020B0503020204020204" pitchFamily="34" charset="-122"/>
                        </a:rPr>
                        <a:t>指定要使用的</a:t>
                      </a:r>
                      <a:r>
                        <a:rPr lang="en-US" sz="1400" kern="0" dirty="0">
                          <a:effectLst/>
                          <a:latin typeface="微软雅黑" panose="020B0503020204020204" pitchFamily="34" charset="-122"/>
                          <a:ea typeface="微软雅黑" panose="020B0503020204020204" pitchFamily="34" charset="-122"/>
                        </a:rPr>
                        <a:t>C ++</a:t>
                      </a:r>
                      <a:r>
                        <a:rPr lang="zh-CN" sz="1400" kern="0" dirty="0">
                          <a:effectLst/>
                          <a:latin typeface="微软雅黑" panose="020B0503020204020204" pitchFamily="34" charset="-122"/>
                          <a:ea typeface="微软雅黑" panose="020B0503020204020204" pitchFamily="34" charset="-122"/>
                        </a:rPr>
                        <a:t>标准库，例如</a:t>
                      </a:r>
                      <a:r>
                        <a:rPr lang="en-US" sz="1400" kern="0" dirty="0" err="1">
                          <a:effectLst/>
                          <a:latin typeface="微软雅黑" panose="020B0503020204020204" pitchFamily="34" charset="-122"/>
                          <a:ea typeface="微软雅黑" panose="020B0503020204020204" pitchFamily="34" charset="-122"/>
                        </a:rPr>
                        <a:t>libstdc</a:t>
                      </a:r>
                      <a:r>
                        <a:rPr lang="en-US" sz="1400" kern="0" dirty="0">
                          <a:effectLst/>
                          <a:latin typeface="微软雅黑" panose="020B0503020204020204" pitchFamily="34" charset="-122"/>
                          <a:ea typeface="微软雅黑" panose="020B0503020204020204" pitchFamily="34" charset="-122"/>
                        </a:rPr>
                        <a:t> ++</a:t>
                      </a:r>
                      <a:r>
                        <a:rPr lang="zh-CN" sz="1400" kern="0" dirty="0">
                          <a:effectLst/>
                          <a:latin typeface="微软雅黑" panose="020B0503020204020204" pitchFamily="34" charset="-122"/>
                          <a:ea typeface="微软雅黑" panose="020B0503020204020204" pitchFamily="34" charset="-122"/>
                        </a:rPr>
                        <a:t>和</a:t>
                      </a:r>
                      <a:r>
                        <a:rPr lang="en-US" sz="1400" kern="0" dirty="0" err="1">
                          <a:effectLst/>
                          <a:latin typeface="微软雅黑" panose="020B0503020204020204" pitchFamily="34" charset="-122"/>
                          <a:ea typeface="微软雅黑" panose="020B0503020204020204" pitchFamily="34" charset="-122"/>
                        </a:rPr>
                        <a:t>libc</a:t>
                      </a:r>
                      <a:r>
                        <a:rPr lang="en-US" sz="1400" kern="0" dirty="0">
                          <a:effectLst/>
                          <a:latin typeface="微软雅黑" panose="020B0503020204020204" pitchFamily="34" charset="-122"/>
                          <a:ea typeface="微软雅黑" panose="020B0503020204020204" pitchFamily="34" charset="-122"/>
                        </a:rPr>
                        <a:t>++</a:t>
                      </a:r>
                      <a:r>
                        <a:rPr lang="zh-CN" sz="1400" kern="0" dirty="0">
                          <a:effectLst/>
                          <a:latin typeface="微软雅黑" panose="020B0503020204020204" pitchFamily="34" charset="-122"/>
                          <a:ea typeface="微软雅黑" panose="020B0503020204020204" pitchFamily="34" charset="-122"/>
                        </a:rPr>
                        <a:t>。如果未指定，将使用平台默认值</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76339866"/>
                  </a:ext>
                </a:extLst>
              </a:tr>
              <a:tr h="348957">
                <a:tc vMerge="1">
                  <a:txBody>
                    <a:bodyPr/>
                    <a:lstStyle/>
                    <a:p>
                      <a:pPr indent="127000" algn="ctr">
                        <a:lnSpc>
                          <a:spcPts val="2000"/>
                        </a:lnSpc>
                      </a:pPr>
                      <a:endParaRPr lang="zh-CN" sz="105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pP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fno-builtin</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0" dirty="0">
                          <a:effectLst/>
                          <a:latin typeface="微软雅黑" panose="020B0503020204020204" pitchFamily="34" charset="-122"/>
                          <a:ea typeface="微软雅黑" panose="020B0503020204020204" pitchFamily="34" charset="-122"/>
                        </a:rPr>
                        <a:t>禁用内建函数的处理和优化</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6945357"/>
                  </a:ext>
                </a:extLst>
              </a:tr>
              <a:tr h="396000">
                <a:tc rowSpan="2">
                  <a:txBody>
                    <a:bodyPr/>
                    <a:lstStyle/>
                    <a:p>
                      <a:pPr indent="0" algn="ctr">
                        <a:lnSpc>
                          <a:spcPct val="100000"/>
                        </a:lnSpc>
                      </a:pPr>
                      <a:r>
                        <a:rPr lang="zh-CN" altLang="en-US" sz="1400" kern="100" dirty="0">
                          <a:effectLst/>
                          <a:latin typeface="微软雅黑" panose="020B0503020204020204" pitchFamily="34" charset="-122"/>
                          <a:ea typeface="微软雅黑" panose="020B0503020204020204" pitchFamily="34" charset="-122"/>
                        </a:rPr>
                        <a:t>编译阶段</a:t>
                      </a:r>
                      <a:endParaRPr lang="zh-CN" altLang="en-US" sz="1400" b="0" kern="100" dirty="0">
                        <a:effectLst/>
                        <a:latin typeface="微软雅黑" panose="020B0503020204020204" pitchFamily="34" charset="-122"/>
                        <a:ea typeface="微软雅黑" panose="020B0503020204020204" pitchFamily="34" charset="-122"/>
                      </a:endParaRPr>
                    </a:p>
                  </a:txBody>
                  <a:tcPr marL="68580" marR="68580" marT="0" marB="0" vert="eaVert" anchor="ctr"/>
                </a:tc>
                <a:tc>
                  <a:txBody>
                    <a:bodyPr/>
                    <a:lstStyle/>
                    <a:p>
                      <a:pPr indent="127000" algn="ctr">
                        <a:lnSpc>
                          <a:spcPts val="2000"/>
                        </a:lnSpc>
                      </a:pPr>
                      <a:r>
                        <a:rPr lang="en-US" sz="1400" kern="0" dirty="0">
                          <a:effectLst/>
                          <a:latin typeface="微软雅黑" panose="020B0503020204020204" pitchFamily="34" charset="-122"/>
                          <a:ea typeface="微软雅黑" panose="020B0503020204020204" pitchFamily="34" charset="-122"/>
                        </a:rPr>
                        <a:t>-E</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zh-CN" sz="1400" kern="0" dirty="0">
                          <a:effectLst/>
                          <a:latin typeface="微软雅黑" panose="020B0503020204020204" pitchFamily="34" charset="-122"/>
                          <a:ea typeface="微软雅黑" panose="020B0503020204020204" pitchFamily="34" charset="-122"/>
                        </a:rPr>
                        <a:t>运行预编译阶段</a:t>
                      </a:r>
                      <a:r>
                        <a:rPr lang="zh-CN" altLang="en-US" sz="1400" kern="0" dirty="0">
                          <a:effectLst/>
                          <a:latin typeface="微软雅黑" panose="020B0503020204020204" pitchFamily="34" charset="-122"/>
                          <a:ea typeface="微软雅黑" panose="020B0503020204020204" pitchFamily="34" charset="-122"/>
                        </a:rPr>
                        <a:t>，生成预编译文件</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08320320"/>
                  </a:ext>
                </a:extLst>
              </a:tr>
              <a:tr h="396000">
                <a:tc vMerge="1">
                  <a:txBody>
                    <a:bodyPr/>
                    <a:lstStyle/>
                    <a:p>
                      <a:pPr indent="0" algn="ctr">
                        <a:lnSpc>
                          <a:spcPct val="100000"/>
                        </a:lnSpc>
                      </a:pPr>
                      <a:endParaRPr lang="zh-CN" altLang="en-US" sz="1400" kern="100" dirty="0">
                        <a:effectLst/>
                        <a:latin typeface="Microsoft YaHei" panose="020B0503020204020204" pitchFamily="34" charset="-122"/>
                        <a:ea typeface="Microsoft YaHei" panose="020B0503020204020204" pitchFamily="34" charset="-122"/>
                      </a:endParaRPr>
                    </a:p>
                  </a:txBody>
                  <a:tcPr marL="68580" marR="68580" marT="0" marB="0" vert="eaVert" anchor="ctr"/>
                </a:tc>
                <a:tc>
                  <a:txBody>
                    <a:bodyPr/>
                    <a:lstStyle/>
                    <a:p>
                      <a:pPr indent="127000" algn="ctr">
                        <a:lnSpc>
                          <a:spcPts val="2000"/>
                        </a:lnSpc>
                      </a:pPr>
                      <a:r>
                        <a:rPr lang="en-US" sz="1400" kern="0" dirty="0">
                          <a:effectLst/>
                          <a:latin typeface="微软雅黑" panose="020B0503020204020204" pitchFamily="34" charset="-122"/>
                          <a:ea typeface="微软雅黑" panose="020B0503020204020204" pitchFamily="34" charset="-122"/>
                        </a:rPr>
                        <a:t>-emit-</a:t>
                      </a:r>
                      <a:r>
                        <a:rPr lang="en-US" sz="1400" kern="0" dirty="0" err="1">
                          <a:effectLst/>
                          <a:latin typeface="微软雅黑" panose="020B0503020204020204" pitchFamily="34" charset="-122"/>
                          <a:ea typeface="微软雅黑" panose="020B0503020204020204" pitchFamily="34" charset="-122"/>
                        </a:rPr>
                        <a:t>llvm</a:t>
                      </a:r>
                      <a:r>
                        <a:rPr lang="en-US" sz="1400" kern="0" dirty="0">
                          <a:effectLst/>
                          <a:latin typeface="微软雅黑" panose="020B0503020204020204" pitchFamily="34" charset="-122"/>
                          <a:ea typeface="微软雅黑" panose="020B0503020204020204" pitchFamily="34" charset="-122"/>
                        </a:rPr>
                        <a:t> -S</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zh-CN" sz="1400" kern="0" dirty="0">
                          <a:effectLst/>
                          <a:latin typeface="微软雅黑" panose="020B0503020204020204" pitchFamily="34" charset="-122"/>
                          <a:ea typeface="微软雅黑" panose="020B0503020204020204" pitchFamily="34" charset="-122"/>
                        </a:rPr>
                        <a:t>运行编译阶段，生成</a:t>
                      </a:r>
                      <a:r>
                        <a:rPr lang="en-US" sz="1400" kern="0" dirty="0">
                          <a:effectLst/>
                          <a:latin typeface="微软雅黑" panose="020B0503020204020204" pitchFamily="34" charset="-122"/>
                          <a:ea typeface="微软雅黑" panose="020B0503020204020204" pitchFamily="34" charset="-122"/>
                        </a:rPr>
                        <a:t>.</a:t>
                      </a:r>
                      <a:r>
                        <a:rPr lang="en-US" sz="1400" kern="0" dirty="0" err="1">
                          <a:effectLst/>
                          <a:latin typeface="微软雅黑" panose="020B0503020204020204" pitchFamily="34" charset="-122"/>
                          <a:ea typeface="微软雅黑" panose="020B0503020204020204" pitchFamily="34" charset="-122"/>
                        </a:rPr>
                        <a:t>ll</a:t>
                      </a:r>
                      <a:r>
                        <a:rPr lang="zh-CN" sz="1400" kern="0" dirty="0">
                          <a:effectLst/>
                          <a:latin typeface="微软雅黑" panose="020B0503020204020204" pitchFamily="34" charset="-122"/>
                          <a:ea typeface="微软雅黑" panose="020B0503020204020204" pitchFamily="34" charset="-122"/>
                        </a:rPr>
                        <a:t>中间代码文件</a:t>
                      </a:r>
                      <a:endParaRPr lang="zh-CN" sz="14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33958348"/>
                  </a:ext>
                </a:extLst>
              </a:tr>
            </a:tbl>
          </a:graphicData>
        </a:graphic>
      </p:graphicFrame>
    </p:spTree>
    <p:extLst>
      <p:ext uri="{BB962C8B-B14F-4D97-AF65-F5344CB8AC3E}">
        <p14:creationId xmlns:p14="http://schemas.microsoft.com/office/powerpoint/2010/main" val="4137962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9637358" y="346070"/>
            <a:ext cx="2003258" cy="850682"/>
          </a:xfrm>
          <a:prstGeom prst="rect">
            <a:avLst/>
          </a:prstGeom>
        </p:spPr>
        <p:txBody>
          <a:bodyPr wrap="square">
            <a:spAutoFit/>
          </a:bodyPr>
          <a:lstStyle/>
          <a:p>
            <a:pPr marL="0" marR="0" lvl="0" indent="0" algn="r" defTabSz="914400" eaLnBrk="1" latinLnBrk="0" hangingPunct="1">
              <a:lnSpc>
                <a:spcPct val="112000"/>
              </a:lnSpc>
              <a:spcBef>
                <a:spcPts val="0"/>
              </a:spcBef>
              <a:spcAft>
                <a:spcPts val="0"/>
              </a:spcAft>
              <a:buClrTx/>
              <a:buSzTx/>
              <a:buFontTx/>
              <a:buNone/>
              <a:defRPr/>
            </a:pPr>
            <a:r>
              <a:rPr lang="zh-CN" altLang="en-US" sz="2800" b="1" dirty="0">
                <a:solidFill>
                  <a:srgbClr val="3A4795"/>
                </a:solidFill>
                <a:latin typeface="微软雅黑" panose="020B0503020204020204" pitchFamily="34" charset="-122"/>
                <a:ea typeface="微软雅黑" panose="020B0503020204020204" pitchFamily="34" charset="-122"/>
                <a:sym typeface="Calibri" panose="020F0502020204030204" pitchFamily="34" charset="0"/>
              </a:rPr>
              <a:t>分享内容</a:t>
            </a:r>
            <a:r>
              <a:rPr kumimoji="0" lang="en-US" altLang="zh-CN" sz="1600" b="0" i="0" u="none" strike="noStrike" kern="1200" cap="none" spc="0" normalizeH="0" baseline="0" noProof="0" dirty="0">
                <a:ln>
                  <a:noFill/>
                </a:ln>
                <a:solidFill>
                  <a:schemeClr val="bg1">
                    <a:lumMod val="50000"/>
                  </a:schemeClr>
                </a:solidFill>
                <a:effectLst/>
                <a:uLnTx/>
                <a:uFillTx/>
                <a:latin typeface="Calibri" panose="020F0502020204030204"/>
                <a:ea typeface="宋体" panose="02010600030101010101" pitchFamily="2" charset="-122"/>
              </a:rPr>
              <a:t>CONTENTS</a:t>
            </a:r>
            <a:endParaRPr kumimoji="0" lang="zh-CN" altLang="en-US" sz="1800" b="0" i="0" u="none" strike="noStrike" kern="0" cap="none" spc="0" normalizeH="0" baseline="0" noProof="0" dirty="0">
              <a:ln>
                <a:noFill/>
              </a:ln>
              <a:solidFill>
                <a:schemeClr val="bg1">
                  <a:lumMod val="50000"/>
                </a:schemeClr>
              </a:solidFill>
              <a:effectLst/>
              <a:uLnTx/>
              <a:uFillTx/>
            </a:endParaRPr>
          </a:p>
        </p:txBody>
      </p:sp>
      <p:sp>
        <p:nvSpPr>
          <p:cNvPr id="132" name="空心弧 131"/>
          <p:cNvSpPr/>
          <p:nvPr/>
        </p:nvSpPr>
        <p:spPr>
          <a:xfrm>
            <a:off x="191344" y="836712"/>
            <a:ext cx="6048880" cy="5472816"/>
          </a:xfrm>
          <a:prstGeom prst="blockArc">
            <a:avLst>
              <a:gd name="adj1" fmla="val 18308154"/>
              <a:gd name="adj2" fmla="val 3281416"/>
              <a:gd name="adj3" fmla="val 200"/>
            </a:avLst>
          </a:prstGeom>
          <a:solidFill>
            <a:schemeClr val="tx2">
              <a:lumMod val="60000"/>
              <a:lumOff val="40000"/>
            </a:schemeClr>
          </a:solidFill>
          <a:ln w="25400" cap="flat" cmpd="sng" algn="ctr">
            <a:solidFill>
              <a:schemeClr val="accent1">
                <a:lumMod val="75000"/>
              </a:schemeClr>
            </a:solidFill>
            <a:prstDash val="solid"/>
          </a:ln>
          <a:effectLst/>
        </p:spPr>
      </p:sp>
      <p:grpSp>
        <p:nvGrpSpPr>
          <p:cNvPr id="133" name="组合 132"/>
          <p:cNvGrpSpPr/>
          <p:nvPr/>
        </p:nvGrpSpPr>
        <p:grpSpPr>
          <a:xfrm>
            <a:off x="5087888" y="1245684"/>
            <a:ext cx="5971437" cy="784636"/>
            <a:chOff x="1537511" y="1628159"/>
            <a:chExt cx="5971437" cy="784636"/>
          </a:xfrm>
        </p:grpSpPr>
        <p:grpSp>
          <p:nvGrpSpPr>
            <p:cNvPr id="134" name="组合 133"/>
            <p:cNvGrpSpPr/>
            <p:nvPr/>
          </p:nvGrpSpPr>
          <p:grpSpPr>
            <a:xfrm>
              <a:off x="1537511" y="1631288"/>
              <a:ext cx="5971437" cy="781507"/>
              <a:chOff x="1537511" y="1631288"/>
              <a:chExt cx="5971437" cy="781507"/>
            </a:xfrm>
          </p:grpSpPr>
          <p:grpSp>
            <p:nvGrpSpPr>
              <p:cNvPr id="136" name="组合 135"/>
              <p:cNvGrpSpPr/>
              <p:nvPr userDrawn="1"/>
            </p:nvGrpSpPr>
            <p:grpSpPr>
              <a:xfrm>
                <a:off x="1928264" y="1709439"/>
                <a:ext cx="5580684" cy="625205"/>
                <a:chOff x="460128" y="312440"/>
                <a:chExt cx="5580684" cy="625205"/>
              </a:xfrm>
            </p:grpSpPr>
            <p:sp>
              <p:nvSpPr>
                <p:cNvPr id="140" name="矩形 139"/>
                <p:cNvSpPr/>
                <p:nvPr userDrawn="1"/>
              </p:nvSpPr>
              <p:spPr>
                <a:xfrm>
                  <a:off x="460129" y="312440"/>
                  <a:ext cx="4716588"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41" name="矩形 14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141"/>
                <p:cNvSpPr/>
                <p:nvPr userDrawn="1"/>
              </p:nvSpPr>
              <p:spPr>
                <a:xfrm>
                  <a:off x="503541" y="341314"/>
                  <a:ext cx="4673176"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38" name="椭圆 13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35" name="Rectangle 38"/>
            <p:cNvSpPr>
              <a:spLocks noChangeArrowheads="1"/>
            </p:cNvSpPr>
            <p:nvPr/>
          </p:nvSpPr>
          <p:spPr bwMode="auto">
            <a:xfrm>
              <a:off x="2584932" y="1628159"/>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effectLst/>
                  <a:uLnTx/>
                  <a:uFillTx/>
                  <a:ea typeface="微软雅黑" panose="020B0503020204020204" pitchFamily="34" charset="-122"/>
                </a:rPr>
                <a:t>序言</a:t>
              </a:r>
            </a:p>
          </p:txBody>
        </p:sp>
      </p:grpSp>
      <p:grpSp>
        <p:nvGrpSpPr>
          <p:cNvPr id="143" name="组合 142"/>
          <p:cNvGrpSpPr/>
          <p:nvPr/>
        </p:nvGrpSpPr>
        <p:grpSpPr>
          <a:xfrm>
            <a:off x="5583324" y="2183005"/>
            <a:ext cx="5985786" cy="784682"/>
            <a:chOff x="1537511" y="1628113"/>
            <a:chExt cx="5971436" cy="784682"/>
          </a:xfrm>
        </p:grpSpPr>
        <p:grpSp>
          <p:nvGrpSpPr>
            <p:cNvPr id="144" name="组合 143"/>
            <p:cNvGrpSpPr/>
            <p:nvPr userDrawn="1"/>
          </p:nvGrpSpPr>
          <p:grpSpPr>
            <a:xfrm>
              <a:off x="1537511" y="1631288"/>
              <a:ext cx="5971436" cy="781507"/>
              <a:chOff x="1537511" y="1631288"/>
              <a:chExt cx="5971437" cy="781507"/>
            </a:xfrm>
          </p:grpSpPr>
          <p:grpSp>
            <p:nvGrpSpPr>
              <p:cNvPr id="146" name="组合 145"/>
              <p:cNvGrpSpPr/>
              <p:nvPr/>
            </p:nvGrpSpPr>
            <p:grpSpPr>
              <a:xfrm>
                <a:off x="1928263" y="1709439"/>
                <a:ext cx="5580685" cy="625475"/>
                <a:chOff x="460127" y="312440"/>
                <a:chExt cx="5580685" cy="625475"/>
              </a:xfrm>
            </p:grpSpPr>
            <p:sp>
              <p:nvSpPr>
                <p:cNvPr id="150" name="矩形 149"/>
                <p:cNvSpPr/>
                <p:nvPr/>
              </p:nvSpPr>
              <p:spPr>
                <a:xfrm>
                  <a:off x="460127" y="312440"/>
                  <a:ext cx="435948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51" name="矩形 1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503837" y="341015"/>
                  <a:ext cx="431577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endParaRPr lang="zh-CN" altLang="en-US" dirty="0"/>
                </a:p>
              </p:txBody>
            </p:sp>
          </p:grpSp>
          <p:sp>
            <p:nvSpPr>
              <p:cNvPr id="148" name="椭圆 14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4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endPar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endParaRPr>
            </a:p>
          </p:txBody>
        </p:sp>
      </p:grpSp>
      <p:grpSp>
        <p:nvGrpSpPr>
          <p:cNvPr id="153" name="组合 152"/>
          <p:cNvGrpSpPr/>
          <p:nvPr/>
        </p:nvGrpSpPr>
        <p:grpSpPr>
          <a:xfrm>
            <a:off x="5775790" y="3126722"/>
            <a:ext cx="5985786" cy="781507"/>
            <a:chOff x="1537511" y="1631288"/>
            <a:chExt cx="5971436" cy="781507"/>
          </a:xfrm>
        </p:grpSpPr>
        <p:grpSp>
          <p:nvGrpSpPr>
            <p:cNvPr id="154" name="组合 153"/>
            <p:cNvGrpSpPr/>
            <p:nvPr userDrawn="1"/>
          </p:nvGrpSpPr>
          <p:grpSpPr>
            <a:xfrm>
              <a:off x="1537511" y="1631288"/>
              <a:ext cx="5971436" cy="781507"/>
              <a:chOff x="1537511" y="1631288"/>
              <a:chExt cx="5971437" cy="781507"/>
            </a:xfrm>
          </p:grpSpPr>
          <p:grpSp>
            <p:nvGrpSpPr>
              <p:cNvPr id="156" name="组合 155"/>
              <p:cNvGrpSpPr/>
              <p:nvPr/>
            </p:nvGrpSpPr>
            <p:grpSpPr>
              <a:xfrm>
                <a:off x="1928263" y="1709439"/>
                <a:ext cx="5580685" cy="625475"/>
                <a:chOff x="460127" y="312440"/>
                <a:chExt cx="5580685" cy="625475"/>
              </a:xfrm>
            </p:grpSpPr>
            <p:sp>
              <p:nvSpPr>
                <p:cNvPr id="160" name="矩形 159"/>
                <p:cNvSpPr/>
                <p:nvPr/>
              </p:nvSpPr>
              <p:spPr>
                <a:xfrm>
                  <a:off x="460127" y="312440"/>
                  <a:ext cx="4389511"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61" name="矩形 16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2" name="矩形 161"/>
                <p:cNvSpPr/>
                <p:nvPr/>
              </p:nvSpPr>
              <p:spPr>
                <a:xfrm>
                  <a:off x="503837" y="341015"/>
                  <a:ext cx="4345801"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58" name="椭圆 15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rPr>
                  <a:t>3</a:t>
                </a:r>
              </a:p>
            </p:txBody>
          </p:sp>
        </p:grpSp>
        <p:sp>
          <p:nvSpPr>
            <p:cNvPr id="155" name="Rectangle 38"/>
            <p:cNvSpPr>
              <a:spLocks noChangeArrowheads="1"/>
            </p:cNvSpPr>
            <p:nvPr/>
          </p:nvSpPr>
          <p:spPr bwMode="auto">
            <a:xfrm>
              <a:off x="2439071" y="168625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400" b="1" kern="0" dirty="0">
                  <a:solidFill>
                    <a:srgbClr val="3A4795"/>
                  </a:solidFill>
                  <a:ea typeface="微软雅黑" panose="020B0503020204020204" pitchFamily="34" charset="-122"/>
                </a:rPr>
                <a:t>编译器中端</a:t>
              </a:r>
              <a:endParaRPr lang="zh-CN" altLang="en-US" sz="2400" dirty="0">
                <a:solidFill>
                  <a:srgbClr val="3A4795"/>
                </a:solidFill>
              </a:endParaRPr>
            </a:p>
          </p:txBody>
        </p:sp>
      </p:grpSp>
      <p:sp>
        <p:nvSpPr>
          <p:cNvPr id="163" name="矩形 162"/>
          <p:cNvSpPr/>
          <p:nvPr/>
        </p:nvSpPr>
        <p:spPr>
          <a:xfrm>
            <a:off x="6456542" y="2342425"/>
            <a:ext cx="1723549" cy="461665"/>
          </a:xfrm>
          <a:prstGeom prst="rect">
            <a:avLst/>
          </a:prstGeom>
        </p:spPr>
        <p:txBody>
          <a:bodyPr wrap="none">
            <a:spAutoFit/>
          </a:bodyPr>
          <a:lstStyle/>
          <a:p>
            <a:r>
              <a:rPr lang="zh-CN" altLang="en-US" sz="2400" b="1" kern="0" dirty="0">
                <a:ea typeface="微软雅黑" panose="020B0503020204020204" pitchFamily="34" charset="-122"/>
              </a:rPr>
              <a:t>编译器前端</a:t>
            </a:r>
          </a:p>
        </p:txBody>
      </p:sp>
      <p:grpSp>
        <p:nvGrpSpPr>
          <p:cNvPr id="164" name="组合 163"/>
          <p:cNvGrpSpPr/>
          <p:nvPr/>
        </p:nvGrpSpPr>
        <p:grpSpPr>
          <a:xfrm>
            <a:off x="5583324" y="4089379"/>
            <a:ext cx="6178252" cy="781507"/>
            <a:chOff x="1537511" y="1631288"/>
            <a:chExt cx="5971436" cy="781507"/>
          </a:xfrm>
        </p:grpSpPr>
        <p:grpSp>
          <p:nvGrpSpPr>
            <p:cNvPr id="165" name="组合 164"/>
            <p:cNvGrpSpPr/>
            <p:nvPr userDrawn="1"/>
          </p:nvGrpSpPr>
          <p:grpSpPr>
            <a:xfrm>
              <a:off x="1537511" y="1631288"/>
              <a:ext cx="5971436" cy="781507"/>
              <a:chOff x="1537511" y="1631288"/>
              <a:chExt cx="5971437" cy="781507"/>
            </a:xfrm>
          </p:grpSpPr>
          <p:grpSp>
            <p:nvGrpSpPr>
              <p:cNvPr id="167" name="组合 166"/>
              <p:cNvGrpSpPr/>
              <p:nvPr/>
            </p:nvGrpSpPr>
            <p:grpSpPr>
              <a:xfrm>
                <a:off x="1928263" y="1709439"/>
                <a:ext cx="5580685" cy="625475"/>
                <a:chOff x="460127" y="312440"/>
                <a:chExt cx="5580685" cy="625475"/>
              </a:xfrm>
            </p:grpSpPr>
            <p:sp>
              <p:nvSpPr>
                <p:cNvPr id="171" name="矩形 170"/>
                <p:cNvSpPr/>
                <p:nvPr/>
              </p:nvSpPr>
              <p:spPr>
                <a:xfrm>
                  <a:off x="460127" y="312440"/>
                  <a:ext cx="421150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72" name="矩形 171"/>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503837" y="341015"/>
                  <a:ext cx="416779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69" name="椭圆 168"/>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4</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66" name="Rectangle 38"/>
            <p:cNvSpPr>
              <a:spLocks noChangeArrowheads="1"/>
            </p:cNvSpPr>
            <p:nvPr/>
          </p:nvSpPr>
          <p:spPr bwMode="auto">
            <a:xfrm>
              <a:off x="2381498" y="168636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nSpc>
                  <a:spcPct val="150000"/>
                </a:lnSpc>
                <a:defRPr/>
              </a:pPr>
              <a:r>
                <a:rPr lang="zh-CN" altLang="en-US" sz="2400" b="1" kern="0" dirty="0">
                  <a:ea typeface="微软雅黑" panose="020B0503020204020204" pitchFamily="34" charset="-122"/>
                </a:rPr>
                <a:t>编译器后端</a:t>
              </a:r>
            </a:p>
          </p:txBody>
        </p:sp>
      </p:grpSp>
      <p:pic>
        <p:nvPicPr>
          <p:cNvPr id="174" name="图片 17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52641" y="2265755"/>
            <a:ext cx="4936132" cy="25157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75" name="组合 174"/>
          <p:cNvGrpSpPr/>
          <p:nvPr/>
        </p:nvGrpSpPr>
        <p:grpSpPr>
          <a:xfrm>
            <a:off x="5166750" y="5007868"/>
            <a:ext cx="5985786" cy="784682"/>
            <a:chOff x="1537511" y="1628113"/>
            <a:chExt cx="5971436" cy="784682"/>
          </a:xfrm>
        </p:grpSpPr>
        <p:grpSp>
          <p:nvGrpSpPr>
            <p:cNvPr id="176" name="组合 175"/>
            <p:cNvGrpSpPr/>
            <p:nvPr userDrawn="1"/>
          </p:nvGrpSpPr>
          <p:grpSpPr>
            <a:xfrm>
              <a:off x="1537511" y="1631288"/>
              <a:ext cx="5971436" cy="781507"/>
              <a:chOff x="1537511" y="1631288"/>
              <a:chExt cx="5971437" cy="781507"/>
            </a:xfrm>
          </p:grpSpPr>
          <p:grpSp>
            <p:nvGrpSpPr>
              <p:cNvPr id="178" name="组合 177"/>
              <p:cNvGrpSpPr/>
              <p:nvPr/>
            </p:nvGrpSpPr>
            <p:grpSpPr>
              <a:xfrm>
                <a:off x="1928263" y="1709439"/>
                <a:ext cx="5580685" cy="625475"/>
                <a:chOff x="460127" y="312440"/>
                <a:chExt cx="5580685" cy="625475"/>
              </a:xfrm>
            </p:grpSpPr>
            <p:sp>
              <p:nvSpPr>
                <p:cNvPr id="182" name="矩形 181"/>
                <p:cNvSpPr/>
                <p:nvPr/>
              </p:nvSpPr>
              <p:spPr>
                <a:xfrm>
                  <a:off x="460127" y="312440"/>
                  <a:ext cx="4625674"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83" name="矩形 182"/>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84" name="矩形 183"/>
                <p:cNvSpPr/>
                <p:nvPr/>
              </p:nvSpPr>
              <p:spPr>
                <a:xfrm>
                  <a:off x="503837" y="341015"/>
                  <a:ext cx="4581964"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80" name="椭圆 179"/>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5</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77" name="Rectangle 38"/>
            <p:cNvSpPr>
              <a:spLocks noChangeArrowheads="1"/>
            </p:cNvSpPr>
            <p:nvPr/>
          </p:nvSpPr>
          <p:spPr bwMode="auto">
            <a:xfrm>
              <a:off x="2563517" y="1628113"/>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r>
                <a:rPr lang="zh-CN" altLang="en-US" sz="2400" b="1" kern="0" dirty="0">
                  <a:ea typeface="微软雅黑" panose="020B0503020204020204" pitchFamily="34" charset="-122"/>
                </a:rPr>
                <a:t>汇编与链接</a:t>
              </a:r>
              <a:endParaRPr kumimoji="0" lang="zh-CN" altLang="en-US" sz="2400" b="1" i="0" u="none" strike="noStrike" kern="0" cap="none" spc="0" normalizeH="0" baseline="0" noProof="0" dirty="0">
                <a:ln>
                  <a:noFill/>
                </a:ln>
                <a:effectLst/>
                <a:uLnTx/>
                <a:uFillTx/>
                <a:ea typeface="微软雅黑" panose="020B0503020204020204" pitchFamily="34" charset="-122"/>
              </a:endParaRPr>
            </a:p>
          </p:txBody>
        </p:sp>
      </p:grpSp>
      <p:sp>
        <p:nvSpPr>
          <p:cNvPr id="2" name="文本框 1">
            <a:extLst>
              <a:ext uri="{FF2B5EF4-FFF2-40B4-BE49-F238E27FC236}">
                <a16:creationId xmlns:a16="http://schemas.microsoft.com/office/drawing/2014/main" id="{575EEF4A-0415-4082-4DD8-5395AE4D542B}"/>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4" name="图片 3">
            <a:extLst>
              <a:ext uri="{FF2B5EF4-FFF2-40B4-BE49-F238E27FC236}">
                <a16:creationId xmlns:a16="http://schemas.microsoft.com/office/drawing/2014/main" id="{C5352469-B578-75A6-9AB0-98DB3DFA85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5" name="流程图: 接点 4">
            <a:extLst>
              <a:ext uri="{FF2B5EF4-FFF2-40B4-BE49-F238E27FC236}">
                <a16:creationId xmlns:a16="http://schemas.microsoft.com/office/drawing/2014/main" id="{00A268C6-27B6-55E0-347D-17DA859B44C1}"/>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8189A757-10E1-B49F-A4C3-344A1961CADC}"/>
              </a:ext>
            </a:extLst>
          </p:cNvPr>
          <p:cNvSpPr txBox="1"/>
          <p:nvPr/>
        </p:nvSpPr>
        <p:spPr>
          <a:xfrm>
            <a:off x="626422"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7" name="流程图: 接点 6">
            <a:extLst>
              <a:ext uri="{FF2B5EF4-FFF2-40B4-BE49-F238E27FC236}">
                <a16:creationId xmlns:a16="http://schemas.microsoft.com/office/drawing/2014/main" id="{8E5D88BF-C305-B8C5-BA23-F61E5C1D1081}"/>
              </a:ext>
            </a:extLst>
          </p:cNvPr>
          <p:cNvSpPr/>
          <p:nvPr/>
        </p:nvSpPr>
        <p:spPr>
          <a:xfrm>
            <a:off x="47328"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6FFA098-2F26-DEC7-836E-2D5B05992F00}"/>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9" name="文本框 8">
            <a:extLst>
              <a:ext uri="{FF2B5EF4-FFF2-40B4-BE49-F238E27FC236}">
                <a16:creationId xmlns:a16="http://schemas.microsoft.com/office/drawing/2014/main" id="{B435F0CA-B78C-624C-2658-BFBFCE4A952A}"/>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2486988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p>
        </p:txBody>
      </p:sp>
      <p:sp>
        <p:nvSpPr>
          <p:cNvPr id="3" name="TextBox 8"/>
          <p:cNvSpPr txBox="1"/>
          <p:nvPr/>
        </p:nvSpPr>
        <p:spPr>
          <a:xfrm>
            <a:off x="0" y="1065421"/>
            <a:ext cx="4965700" cy="338554"/>
          </a:xfrm>
          <a:prstGeom prst="rect">
            <a:avLst/>
          </a:prstGeom>
          <a:noFill/>
        </p:spPr>
        <p:txBody>
          <a:bodyPr wrap="square" rtlCol="0" anchor="ctr">
            <a:spAutoFit/>
          </a:bodyPr>
          <a:lstStyle/>
          <a:p>
            <a:pPr marL="342900" indent="-342900">
              <a:buFont typeface="Arial" panose="020B0604020202020204" pitchFamily="34" charset="0"/>
              <a:buChar char="•"/>
            </a:pPr>
            <a:r>
              <a:rPr lang="zh-CN" altLang="en-US" sz="1600" b="1" baseline="0" dirty="0">
                <a:latin typeface="微软雅黑" panose="020B0503020204020204" pitchFamily="34" charset="-122"/>
                <a:ea typeface="微软雅黑" panose="020B0503020204020204" pitchFamily="34" charset="-122"/>
              </a:rPr>
              <a:t>中间代码</a:t>
            </a:r>
          </a:p>
        </p:txBody>
      </p:sp>
      <p:sp>
        <p:nvSpPr>
          <p:cNvPr id="4" name="矩形 3"/>
          <p:cNvSpPr/>
          <p:nvPr/>
        </p:nvSpPr>
        <p:spPr>
          <a:xfrm>
            <a:off x="304572" y="1403975"/>
            <a:ext cx="5575404" cy="4616648"/>
          </a:xfrm>
          <a:prstGeom prst="rect">
            <a:avLst/>
          </a:prstGeom>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LLVM </a:t>
            </a:r>
            <a:r>
              <a:rPr lang="zh-CN" altLang="en-US" sz="1400" dirty="0">
                <a:latin typeface="微软雅黑" panose="020B0503020204020204" pitchFamily="34" charset="-122"/>
                <a:ea typeface="微软雅黑" panose="020B0503020204020204" pitchFamily="34" charset="-122"/>
              </a:rPr>
              <a:t>中间表示的三种格式：在内存中的编译中间语言；硬盘上存储的二进制中间语言，以</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bc</a:t>
            </a:r>
            <a:r>
              <a:rPr lang="zh-CN" altLang="en-US" sz="1400" dirty="0">
                <a:latin typeface="微软雅黑" panose="020B0503020204020204" pitchFamily="34" charset="-122"/>
                <a:ea typeface="微软雅黑" panose="020B0503020204020204" pitchFamily="34" charset="-122"/>
              </a:rPr>
              <a:t>结尾；以及可读的中间代码格式，以</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ll</a:t>
            </a:r>
            <a:r>
              <a:rPr lang="zh-CN" altLang="en-US" sz="1400" dirty="0">
                <a:latin typeface="微软雅黑" panose="020B0503020204020204" pitchFamily="34" charset="-122"/>
                <a:ea typeface="微软雅黑" panose="020B0503020204020204" pitchFamily="34" charset="-122"/>
              </a:rPr>
              <a:t>结尾</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LLVM </a:t>
            </a:r>
            <a:r>
              <a:rPr lang="zh-CN" altLang="en-US" sz="1400" dirty="0">
                <a:latin typeface="微软雅黑" panose="020B0503020204020204" pitchFamily="34" charset="-122"/>
                <a:ea typeface="微软雅黑" panose="020B0503020204020204" pitchFamily="34" charset="-122"/>
              </a:rPr>
              <a:t>中间代码结构包括四个部分：</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模块（</a:t>
            </a:r>
            <a:r>
              <a:rPr lang="en-US" altLang="zh-CN" sz="1400" dirty="0">
                <a:latin typeface="微软雅黑" panose="020B0503020204020204" pitchFamily="34" charset="-122"/>
                <a:ea typeface="微软雅黑" panose="020B0503020204020204" pitchFamily="34" charset="-122"/>
              </a:rPr>
              <a:t>Module</a:t>
            </a:r>
            <a:r>
              <a:rPr lang="zh-CN" altLang="en-US" sz="1400" dirty="0">
                <a:latin typeface="微软雅黑" panose="020B0503020204020204" pitchFamily="34" charset="-122"/>
                <a:ea typeface="微软雅黑" panose="020B0503020204020204" pitchFamily="34" charset="-122"/>
              </a:rPr>
              <a:t>）是</a:t>
            </a:r>
            <a:r>
              <a:rPr lang="en-US" altLang="zh-CN" sz="1400" dirty="0">
                <a:latin typeface="微软雅黑" panose="020B0503020204020204" pitchFamily="34" charset="-122"/>
                <a:ea typeface="微软雅黑" panose="020B0503020204020204" pitchFamily="34" charset="-122"/>
              </a:rPr>
              <a:t>LLVM IR</a:t>
            </a:r>
            <a:r>
              <a:rPr lang="zh-CN" altLang="en-US" sz="1400" dirty="0">
                <a:latin typeface="微软雅黑" panose="020B0503020204020204" pitchFamily="34" charset="-122"/>
                <a:ea typeface="微软雅黑" panose="020B0503020204020204" pitchFamily="34" charset="-122"/>
              </a:rPr>
              <a:t>的顶层容器，对应于编译前端的每个翻译单元。每个模块由目标机器信息、全局符号（全局变量和函数）及元信息组成。</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函数（</a:t>
            </a:r>
            <a:r>
              <a:rPr lang="en-US" altLang="zh-CN" sz="1400" dirty="0">
                <a:latin typeface="微软雅黑" panose="020B0503020204020204" pitchFamily="34" charset="-122"/>
                <a:ea typeface="微软雅黑" panose="020B0503020204020204" pitchFamily="34" charset="-122"/>
              </a:rPr>
              <a:t>Function</a:t>
            </a:r>
            <a:r>
              <a:rPr lang="zh-CN" altLang="en-US" sz="1400" dirty="0">
                <a:latin typeface="微软雅黑" panose="020B0503020204020204" pitchFamily="34" charset="-122"/>
                <a:ea typeface="微软雅黑" panose="020B0503020204020204" pitchFamily="34" charset="-122"/>
              </a:rPr>
              <a:t>）就是编程语言中的函数，包括函数签名和若干个基本块，函数内的第一个基本块叫做入口基本块。</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基本块（</a:t>
            </a:r>
            <a:r>
              <a:rPr lang="en-US" altLang="zh-CN" sz="1400" dirty="0" err="1">
                <a:latin typeface="微软雅黑" panose="020B0503020204020204" pitchFamily="34" charset="-122"/>
                <a:ea typeface="微软雅黑" panose="020B0503020204020204" pitchFamily="34" charset="-122"/>
              </a:rPr>
              <a:t>BasicBlock</a:t>
            </a:r>
            <a:r>
              <a:rPr lang="zh-CN" altLang="en-US" sz="1400" dirty="0">
                <a:latin typeface="微软雅黑" panose="020B0503020204020204" pitchFamily="34" charset="-122"/>
                <a:ea typeface="微软雅黑" panose="020B0503020204020204" pitchFamily="34" charset="-122"/>
              </a:rPr>
              <a:t>）是一组顺序执行的指令集合，只有一个入口和一个出口，非头尾指令执行时不会违背顺序跳转到其他指令上去。每个基本块最后一条指令一般是跳转指令（跳转到其它基本块上去），函数内最后一个基本块的最后一条指令是函数返回指令。</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指令（</a:t>
            </a:r>
            <a:r>
              <a:rPr lang="en-US" altLang="zh-CN" sz="1400" dirty="0">
                <a:latin typeface="微软雅黑" panose="020B0503020204020204" pitchFamily="34" charset="-122"/>
                <a:ea typeface="微软雅黑" panose="020B0503020204020204" pitchFamily="34" charset="-122"/>
              </a:rPr>
              <a:t>Instruction</a:t>
            </a:r>
            <a:r>
              <a:rPr lang="zh-CN" altLang="en-US" sz="1400" dirty="0">
                <a:latin typeface="微软雅黑" panose="020B0503020204020204" pitchFamily="34" charset="-122"/>
                <a:ea typeface="微软雅黑" panose="020B0503020204020204" pitchFamily="34" charset="-122"/>
              </a:rPr>
              <a:t>）是</a:t>
            </a:r>
            <a:r>
              <a:rPr lang="en-US" altLang="zh-CN" sz="1400" dirty="0">
                <a:latin typeface="微软雅黑" panose="020B0503020204020204" pitchFamily="34" charset="-122"/>
                <a:ea typeface="微软雅黑" panose="020B0503020204020204" pitchFamily="34" charset="-122"/>
              </a:rPr>
              <a:t>LLVM IR</a:t>
            </a:r>
            <a:r>
              <a:rPr lang="zh-CN" altLang="en-US" sz="1400" dirty="0">
                <a:latin typeface="微软雅黑" panose="020B0503020204020204" pitchFamily="34" charset="-122"/>
                <a:ea typeface="微软雅黑" panose="020B0503020204020204" pitchFamily="34" charset="-122"/>
              </a:rPr>
              <a:t>中的最小可执行单位。</a:t>
            </a:r>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9" name="图片 18"/>
          <p:cNvPicPr>
            <a:picLocks noChangeAspect="1"/>
          </p:cNvPicPr>
          <p:nvPr/>
        </p:nvPicPr>
        <p:blipFill>
          <a:blip r:embed="rId3"/>
          <a:stretch>
            <a:fillRect/>
          </a:stretch>
        </p:blipFill>
        <p:spPr>
          <a:xfrm>
            <a:off x="6184548" y="2492896"/>
            <a:ext cx="5777180" cy="3049245"/>
          </a:xfrm>
          <a:prstGeom prst="rect">
            <a:avLst/>
          </a:prstGeom>
        </p:spPr>
      </p:pic>
    </p:spTree>
    <p:extLst>
      <p:ext uri="{BB962C8B-B14F-4D97-AF65-F5344CB8AC3E}">
        <p14:creationId xmlns:p14="http://schemas.microsoft.com/office/powerpoint/2010/main" val="75437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p>
        </p:txBody>
      </p:sp>
      <p:grpSp>
        <p:nvGrpSpPr>
          <p:cNvPr id="13" name="组合 12"/>
          <p:cNvGrpSpPr/>
          <p:nvPr/>
        </p:nvGrpSpPr>
        <p:grpSpPr>
          <a:xfrm>
            <a:off x="6883846" y="2277533"/>
            <a:ext cx="1656185" cy="2181823"/>
            <a:chOff x="6961952" y="2419147"/>
            <a:chExt cx="1656185" cy="2181823"/>
          </a:xfrm>
        </p:grpSpPr>
        <p:sp>
          <p:nvSpPr>
            <p:cNvPr id="28" name="文本框 27"/>
            <p:cNvSpPr txBox="1"/>
            <p:nvPr/>
          </p:nvSpPr>
          <p:spPr>
            <a:xfrm>
              <a:off x="6961952" y="2419147"/>
              <a:ext cx="1495945" cy="418191"/>
            </a:xfrm>
            <a:prstGeom prst="rect">
              <a:avLst/>
            </a:prstGeom>
            <a:noFill/>
            <a:ln>
              <a:noFill/>
            </a:ln>
          </p:spPr>
          <p:txBody>
            <a:bodyPr wrap="square" rtlCol="0">
              <a:spAutoFit/>
            </a:bodyPr>
            <a:lstStyle/>
            <a:p>
              <a:pPr>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int a , b, c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961952" y="2837338"/>
              <a:ext cx="1440161" cy="418191"/>
            </a:xfrm>
            <a:prstGeom prst="rect">
              <a:avLst/>
            </a:prstGeom>
            <a:ln>
              <a:noFill/>
            </a:ln>
          </p:spPr>
          <p:txBody>
            <a:bodyPr wrap="square">
              <a:spAutoFit/>
            </a:bodyPr>
            <a:lstStyle/>
            <a:p>
              <a:pPr lvl="0">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 = 2 ;</a:t>
              </a:r>
            </a:p>
          </p:txBody>
        </p:sp>
        <p:sp>
          <p:nvSpPr>
            <p:cNvPr id="30" name="矩形 29"/>
            <p:cNvSpPr/>
            <p:nvPr/>
          </p:nvSpPr>
          <p:spPr>
            <a:xfrm>
              <a:off x="6961952" y="3299003"/>
              <a:ext cx="1176092" cy="418191"/>
            </a:xfrm>
            <a:prstGeom prst="rect">
              <a:avLst/>
            </a:prstGeom>
            <a:ln>
              <a:noFill/>
            </a:ln>
          </p:spPr>
          <p:txBody>
            <a:bodyPr wrap="square">
              <a:spAutoFit/>
            </a:bodyPr>
            <a:lstStyle/>
            <a:p>
              <a:pPr lvl="0">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b = 4 ;</a:t>
              </a:r>
            </a:p>
          </p:txBody>
        </p:sp>
        <p:sp>
          <p:nvSpPr>
            <p:cNvPr id="31" name="矩形 30"/>
            <p:cNvSpPr/>
            <p:nvPr/>
          </p:nvSpPr>
          <p:spPr>
            <a:xfrm>
              <a:off x="6961952" y="3717194"/>
              <a:ext cx="1656185" cy="461665"/>
            </a:xfrm>
            <a:prstGeom prst="rect">
              <a:avLst/>
            </a:prstGeom>
            <a:ln>
              <a:noFill/>
            </a:ln>
          </p:spPr>
          <p:txBody>
            <a:bodyPr wrap="square">
              <a:spAutoFit/>
            </a:bodyPr>
            <a:lstStyle/>
            <a:p>
              <a:pPr lvl="0">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c = a + b * 3 ; </a:t>
              </a:r>
            </a:p>
          </p:txBody>
        </p:sp>
        <p:sp>
          <p:nvSpPr>
            <p:cNvPr id="32" name="矩形 31"/>
            <p:cNvSpPr/>
            <p:nvPr/>
          </p:nvSpPr>
          <p:spPr>
            <a:xfrm>
              <a:off x="6961952" y="4182779"/>
              <a:ext cx="1059842" cy="418191"/>
            </a:xfrm>
            <a:prstGeom prst="rect">
              <a:avLst/>
            </a:prstGeom>
            <a:ln>
              <a:noFill/>
            </a:ln>
          </p:spPr>
          <p:txBody>
            <a:bodyPr wrap="none">
              <a:spAutoFit/>
            </a:bodyPr>
            <a:lstStyle/>
            <a:p>
              <a:pPr lvl="0">
                <a:lnSpc>
                  <a:spcPct val="150000"/>
                </a:lnSpc>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return c ;</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0" name="文本框 9"/>
          <p:cNvSpPr txBox="1"/>
          <p:nvPr/>
        </p:nvSpPr>
        <p:spPr>
          <a:xfrm>
            <a:off x="6883846" y="2273613"/>
            <a:ext cx="1515737" cy="461665"/>
          </a:xfrm>
          <a:prstGeom prst="rect">
            <a:avLst/>
          </a:prstGeom>
          <a:noFill/>
          <a:ln>
            <a:noFill/>
          </a:ln>
        </p:spPr>
        <p:txBody>
          <a:bodyPr wrap="square" rtlCol="0">
            <a:spAutoFit/>
          </a:bodyPr>
          <a:lstStyle/>
          <a:p>
            <a:pPr>
              <a:lnSpc>
                <a:spcPct val="150000"/>
              </a:lnSpc>
            </a:pPr>
            <a:r>
              <a:rPr lang="en-US" altLang="zh-CN" sz="1600" dirty="0">
                <a:solidFill>
                  <a:srgbClr val="558ED5"/>
                </a:solidFill>
                <a:latin typeface="微软雅黑" panose="020B0503020204020204" pitchFamily="34" charset="-122"/>
                <a:ea typeface="微软雅黑" panose="020B0503020204020204" pitchFamily="34" charset="-122"/>
              </a:rPr>
              <a:t>int a , b, c </a:t>
            </a:r>
            <a:r>
              <a:rPr lang="zh-CN" altLang="en-US" sz="1600" dirty="0">
                <a:solidFill>
                  <a:srgbClr val="3A4795"/>
                </a:solidFill>
                <a:latin typeface="微软雅黑" panose="020B0503020204020204" pitchFamily="34" charset="-122"/>
                <a:ea typeface="微软雅黑" panose="020B0503020204020204" pitchFamily="34" charset="-122"/>
              </a:rPr>
              <a:t>；</a:t>
            </a:r>
            <a:endParaRPr lang="en-US" altLang="zh-CN" sz="1600" dirty="0">
              <a:solidFill>
                <a:srgbClr val="3A4795"/>
              </a:solidFill>
              <a:latin typeface="微软雅黑" panose="020B0503020204020204" pitchFamily="34" charset="-122"/>
              <a:ea typeface="微软雅黑" panose="020B0503020204020204" pitchFamily="34" charset="-122"/>
            </a:endParaRPr>
          </a:p>
        </p:txBody>
      </p:sp>
      <p:sp>
        <p:nvSpPr>
          <p:cNvPr id="14" name="矩形 13"/>
          <p:cNvSpPr/>
          <p:nvPr/>
        </p:nvSpPr>
        <p:spPr>
          <a:xfrm>
            <a:off x="6882754" y="2693671"/>
            <a:ext cx="820896" cy="461665"/>
          </a:xfrm>
          <a:prstGeom prst="rect">
            <a:avLst/>
          </a:prstGeom>
          <a:ln>
            <a:noFill/>
          </a:ln>
        </p:spPr>
        <p:txBody>
          <a:bodyPr wrap="square">
            <a:spAutoFit/>
          </a:bodyPr>
          <a:lstStyle/>
          <a:p>
            <a:pPr lvl="0">
              <a:lnSpc>
                <a:spcPct val="150000"/>
              </a:lnSpc>
            </a:pPr>
            <a:r>
              <a:rPr lang="en-US" altLang="zh-CN" sz="1600" dirty="0">
                <a:solidFill>
                  <a:schemeClr val="accent6"/>
                </a:solidFill>
                <a:latin typeface="微软雅黑" panose="020B0503020204020204" pitchFamily="34" charset="-122"/>
                <a:ea typeface="微软雅黑" panose="020B0503020204020204" pitchFamily="34" charset="-122"/>
              </a:rPr>
              <a:t>a = 2 ;</a:t>
            </a:r>
          </a:p>
        </p:txBody>
      </p:sp>
      <p:sp>
        <p:nvSpPr>
          <p:cNvPr id="15" name="矩形 14"/>
          <p:cNvSpPr/>
          <p:nvPr/>
        </p:nvSpPr>
        <p:spPr>
          <a:xfrm>
            <a:off x="6881990" y="3155429"/>
            <a:ext cx="852919" cy="461665"/>
          </a:xfrm>
          <a:prstGeom prst="rect">
            <a:avLst/>
          </a:prstGeom>
          <a:ln>
            <a:noFill/>
          </a:ln>
        </p:spPr>
        <p:txBody>
          <a:bodyPr wrap="square">
            <a:spAutoFit/>
          </a:bodyPr>
          <a:lstStyle/>
          <a:p>
            <a:pPr lvl="0">
              <a:lnSpc>
                <a:spcPct val="150000"/>
              </a:lnSpc>
            </a:pPr>
            <a:r>
              <a:rPr lang="en-US" altLang="zh-CN" sz="1600" dirty="0">
                <a:solidFill>
                  <a:schemeClr val="accent5"/>
                </a:solidFill>
                <a:latin typeface="微软雅黑" panose="020B0503020204020204" pitchFamily="34" charset="-122"/>
                <a:ea typeface="微软雅黑" panose="020B0503020204020204" pitchFamily="34" charset="-122"/>
              </a:rPr>
              <a:t>b = 4 ;</a:t>
            </a:r>
          </a:p>
        </p:txBody>
      </p:sp>
      <p:sp>
        <p:nvSpPr>
          <p:cNvPr id="16" name="矩形 15"/>
          <p:cNvSpPr/>
          <p:nvPr/>
        </p:nvSpPr>
        <p:spPr>
          <a:xfrm>
            <a:off x="6883637" y="3575765"/>
            <a:ext cx="1516153" cy="461665"/>
          </a:xfrm>
          <a:prstGeom prst="rect">
            <a:avLst/>
          </a:prstGeom>
          <a:ln>
            <a:noFill/>
          </a:ln>
        </p:spPr>
        <p:txBody>
          <a:bodyPr wrap="square">
            <a:spAutoFit/>
          </a:bodyPr>
          <a:lstStyle/>
          <a:p>
            <a:pPr lvl="0">
              <a:lnSpc>
                <a:spcPct val="150000"/>
              </a:lnSpc>
            </a:pPr>
            <a:r>
              <a:rPr lang="en-US" altLang="zh-CN" sz="1600" dirty="0">
                <a:solidFill>
                  <a:schemeClr val="accent4"/>
                </a:solidFill>
                <a:latin typeface="微软雅黑" panose="020B0503020204020204" pitchFamily="34" charset="-122"/>
                <a:ea typeface="微软雅黑" panose="020B0503020204020204" pitchFamily="34" charset="-122"/>
              </a:rPr>
              <a:t>c = a + b * 3 ; </a:t>
            </a:r>
          </a:p>
        </p:txBody>
      </p:sp>
      <p:sp>
        <p:nvSpPr>
          <p:cNvPr id="17" name="矩形 16"/>
          <p:cNvSpPr/>
          <p:nvPr/>
        </p:nvSpPr>
        <p:spPr>
          <a:xfrm>
            <a:off x="6882669" y="4037245"/>
            <a:ext cx="1156541" cy="461665"/>
          </a:xfrm>
          <a:prstGeom prst="rect">
            <a:avLst/>
          </a:prstGeom>
          <a:ln>
            <a:noFill/>
          </a:ln>
        </p:spPr>
        <p:txBody>
          <a:bodyPr wrap="square">
            <a:spAutoFit/>
          </a:bodyPr>
          <a:lstStyle/>
          <a:p>
            <a:pPr lvl="0">
              <a:lnSpc>
                <a:spcPct val="150000"/>
              </a:lnSpc>
            </a:pPr>
            <a:r>
              <a:rPr lang="en-US" altLang="zh-CN" sz="1600" dirty="0">
                <a:solidFill>
                  <a:schemeClr val="accent2"/>
                </a:solidFill>
                <a:latin typeface="微软雅黑" panose="020B0503020204020204" pitchFamily="34" charset="-122"/>
                <a:ea typeface="微软雅黑" panose="020B0503020204020204" pitchFamily="34" charset="-122"/>
              </a:rPr>
              <a:t>return c ;</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3" name="TextBox 8"/>
          <p:cNvSpPr txBox="1"/>
          <p:nvPr/>
        </p:nvSpPr>
        <p:spPr>
          <a:xfrm>
            <a:off x="50180" y="1154857"/>
            <a:ext cx="4965700" cy="338554"/>
          </a:xfrm>
          <a:prstGeom prst="rect">
            <a:avLst/>
          </a:prstGeom>
          <a:noFill/>
        </p:spPr>
        <p:txBody>
          <a:bodyPr wrap="square" rtlCol="0" anchor="ctr">
            <a:spAutoFit/>
          </a:bodyPr>
          <a:lstStyle/>
          <a:p>
            <a:pPr marL="342900" indent="-342900">
              <a:buFont typeface="Arial" panose="020B0604020202020204" pitchFamily="34" charset="0"/>
              <a:buChar char="•"/>
            </a:pPr>
            <a:r>
              <a:rPr lang="zh-CN" altLang="en-US" sz="1600" b="1" baseline="0" dirty="0">
                <a:latin typeface="微软雅黑" panose="020B0503020204020204" pitchFamily="34" charset="-122"/>
                <a:ea typeface="微软雅黑" panose="020B0503020204020204" pitchFamily="34" charset="-122"/>
              </a:rPr>
              <a:t>中间代码</a:t>
            </a:r>
          </a:p>
        </p:txBody>
      </p:sp>
      <p:sp>
        <p:nvSpPr>
          <p:cNvPr id="4" name="矩形 3"/>
          <p:cNvSpPr/>
          <p:nvPr/>
        </p:nvSpPr>
        <p:spPr>
          <a:xfrm>
            <a:off x="372854" y="1520161"/>
            <a:ext cx="6302012" cy="2354491"/>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生成</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中间代码的编译命令为：</a:t>
            </a:r>
            <a:r>
              <a:rPr lang="pt-BR" altLang="zh-CN" sz="1400" dirty="0">
                <a:latin typeface="微软雅黑" panose="020B0503020204020204" pitchFamily="34" charset="-122"/>
                <a:ea typeface="微软雅黑" panose="020B0503020204020204" pitchFamily="34" charset="-122"/>
              </a:rPr>
              <a:t>clang -emit-llvm -S </a:t>
            </a:r>
            <a:r>
              <a:rPr lang="en-US" altLang="zh-CN" sz="1400" dirty="0">
                <a:latin typeface="微软雅黑" panose="020B0503020204020204" pitchFamily="34" charset="-122"/>
                <a:ea typeface="微软雅黑" panose="020B0503020204020204" pitchFamily="34" charset="-122"/>
              </a:rPr>
              <a:t>file</a:t>
            </a:r>
            <a:r>
              <a:rPr lang="pt-BR" altLang="zh-CN" sz="1400" dirty="0">
                <a:latin typeface="微软雅黑" panose="020B0503020204020204" pitchFamily="34" charset="-122"/>
                <a:ea typeface="微软雅黑" panose="020B0503020204020204" pitchFamily="34" charset="-122"/>
              </a:rPr>
              <a:t>.c -o </a:t>
            </a:r>
            <a:r>
              <a:rPr lang="en-US" altLang="zh-CN" sz="1400" dirty="0">
                <a:latin typeface="微软雅黑" panose="020B0503020204020204" pitchFamily="34" charset="-122"/>
                <a:ea typeface="微软雅黑" panose="020B0503020204020204" pitchFamily="34" charset="-122"/>
              </a:rPr>
              <a:t>file</a:t>
            </a:r>
            <a:r>
              <a:rPr lang="pt-BR" altLang="zh-CN" sz="1400" dirty="0">
                <a:latin typeface="微软雅黑" panose="020B0503020204020204" pitchFamily="34" charset="-122"/>
                <a:ea typeface="微软雅黑" panose="020B0503020204020204" pitchFamily="34" charset="-122"/>
              </a:rPr>
              <a:t>.ll</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中间代码为采用静态单赋值形式的中间表示，使用的指令集为</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虚拟指令集。</a:t>
            </a:r>
            <a:r>
              <a:rPr lang="en-US" altLang="zh-CN" sz="1400" dirty="0">
                <a:latin typeface="微软雅黑" panose="020B0503020204020204" pitchFamily="34" charset="-122"/>
                <a:ea typeface="微软雅黑" panose="020B0503020204020204" pitchFamily="34" charset="-122"/>
              </a:rPr>
              <a:t> LLVM</a:t>
            </a:r>
            <a:r>
              <a:rPr lang="zh-CN" altLang="en-US" sz="1400" dirty="0">
                <a:latin typeface="微软雅黑" panose="020B0503020204020204" pitchFamily="34" charset="-122"/>
                <a:ea typeface="微软雅黑" panose="020B0503020204020204" pitchFamily="34" charset="-122"/>
              </a:rPr>
              <a:t>虚拟指令集由操作指令和内建指令两部分组成。内建指令是指以</a:t>
            </a:r>
            <a:r>
              <a:rPr lang="en-US" altLang="zh-CN" sz="1400" dirty="0" err="1">
                <a:latin typeface="微软雅黑" panose="020B0503020204020204" pitchFamily="34" charset="-122"/>
                <a:ea typeface="微软雅黑" panose="020B0503020204020204" pitchFamily="34" charset="-122"/>
              </a:rPr>
              <a:t>llvm</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开头的指令，比如预取内建指令</a:t>
            </a:r>
            <a:r>
              <a:rPr lang="en-US" altLang="zh-CN" sz="1400" dirty="0" err="1">
                <a:latin typeface="微软雅黑" panose="020B0503020204020204" pitchFamily="34" charset="-122"/>
                <a:ea typeface="微软雅黑" panose="020B0503020204020204" pitchFamily="34" charset="-122"/>
              </a:rPr>
              <a:t>llvm.prefetch</a:t>
            </a:r>
            <a:r>
              <a:rPr lang="zh-CN" altLang="en-US" sz="1400" dirty="0">
                <a:latin typeface="微软雅黑" panose="020B0503020204020204" pitchFamily="34" charset="-122"/>
                <a:ea typeface="微软雅黑" panose="020B0503020204020204" pitchFamily="34" charset="-122"/>
              </a:rPr>
              <a:t>，在使用时被转换成一条或多条操作指令。常见的操作指令有四则运算指令、逻辑运算指令等，如</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中间代码的加法操作：</a:t>
            </a:r>
          </a:p>
        </p:txBody>
      </p:sp>
      <p:sp>
        <p:nvSpPr>
          <p:cNvPr id="7" name="矩形 6"/>
          <p:cNvSpPr/>
          <p:nvPr/>
        </p:nvSpPr>
        <p:spPr>
          <a:xfrm>
            <a:off x="8496617" y="2238239"/>
            <a:ext cx="3560519" cy="1569660"/>
          </a:xfrm>
          <a:prstGeom prst="rect">
            <a:avLst/>
          </a:prstGeom>
          <a:ln>
            <a:noFill/>
          </a:ln>
        </p:spPr>
        <p:txBody>
          <a:bodyPr wrap="square">
            <a:spAutoFit/>
          </a:bodyPr>
          <a:lstStyle/>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define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dso_local</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i32 @main() #0 {</a:t>
            </a:r>
          </a:p>
          <a:p>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entry:</a:t>
            </a:r>
          </a:p>
          <a:p>
            <a:r>
              <a:rPr lang="en-US" altLang="zh-CN" sz="1600" dirty="0">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  </a:t>
            </a:r>
            <a:r>
              <a:rPr lang="it-IT" altLang="zh-CN" sz="1600" dirty="0">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%retval = alloca i32, align 4</a:t>
            </a:r>
            <a:endParaRPr lang="en-US" altLang="zh-CN" sz="1600" dirty="0">
              <a:solidFill>
                <a:srgbClr val="558ED5"/>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600" dirty="0">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  %a = </a:t>
            </a:r>
            <a:r>
              <a:rPr lang="en-US" altLang="zh-CN" sz="1600" dirty="0" err="1">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alloca</a:t>
            </a:r>
            <a:r>
              <a:rPr lang="en-US" altLang="zh-CN" sz="1600" dirty="0">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 i32, align 4</a:t>
            </a:r>
          </a:p>
          <a:p>
            <a:r>
              <a:rPr lang="en-US" altLang="zh-CN" sz="1600" dirty="0">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  %b = </a:t>
            </a:r>
            <a:r>
              <a:rPr lang="en-US" altLang="zh-CN" sz="1600" dirty="0" err="1">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alloca</a:t>
            </a:r>
            <a:r>
              <a:rPr lang="en-US" altLang="zh-CN" sz="1600" dirty="0">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 i32, align 4</a:t>
            </a:r>
          </a:p>
          <a:p>
            <a:r>
              <a:rPr lang="en-US" altLang="zh-CN" sz="1600" dirty="0">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  %c = </a:t>
            </a:r>
            <a:r>
              <a:rPr lang="en-US" altLang="zh-CN" sz="1600" dirty="0" err="1">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alloca</a:t>
            </a:r>
            <a:r>
              <a:rPr lang="en-US" altLang="zh-CN" sz="1600" dirty="0">
                <a:solidFill>
                  <a:srgbClr val="558ED5"/>
                </a:solidFill>
                <a:latin typeface="微软雅黑" panose="020B0503020204020204" pitchFamily="34" charset="-122"/>
                <a:ea typeface="微软雅黑" panose="020B0503020204020204" pitchFamily="34" charset="-122"/>
                <a:cs typeface="Times New Roman" panose="02020603050405020304" pitchFamily="18" charset="0"/>
              </a:rPr>
              <a:t> i32, align 4</a:t>
            </a:r>
          </a:p>
        </p:txBody>
      </p:sp>
      <p:sp>
        <p:nvSpPr>
          <p:cNvPr id="8"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60166719"/>
              </p:ext>
            </p:extLst>
          </p:nvPr>
        </p:nvGraphicFramePr>
        <p:xfrm>
          <a:off x="1700894" y="3806412"/>
          <a:ext cx="3645931" cy="1299125"/>
        </p:xfrm>
        <a:graphic>
          <a:graphicData uri="http://schemas.openxmlformats.org/presentationml/2006/ole">
            <mc:AlternateContent xmlns:mc="http://schemas.openxmlformats.org/markup-compatibility/2006">
              <mc:Choice xmlns:v="urn:schemas-microsoft-com:vml" Requires="v">
                <p:oleObj name="Visio" r:id="rId3" imgW="3057547" imgH="1638376" progId="Visio.Drawing.15">
                  <p:embed/>
                </p:oleObj>
              </mc:Choice>
              <mc:Fallback>
                <p:oleObj name="Visio" r:id="rId3" imgW="3057547" imgH="1638376"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l="5719" t="15472" r="104" b="20930"/>
                      <a:stretch>
                        <a:fillRect/>
                      </a:stretch>
                    </p:blipFill>
                    <p:spPr bwMode="auto">
                      <a:xfrm>
                        <a:off x="1700894" y="3806412"/>
                        <a:ext cx="3645931" cy="1299125"/>
                      </a:xfrm>
                      <a:prstGeom prst="rect">
                        <a:avLst/>
                      </a:prstGeom>
                      <a:noFill/>
                    </p:spPr>
                  </p:pic>
                </p:oleObj>
              </mc:Fallback>
            </mc:AlternateContent>
          </a:graphicData>
        </a:graphic>
      </p:graphicFrame>
      <p:sp>
        <p:nvSpPr>
          <p:cNvPr id="5" name="矩形 4"/>
          <p:cNvSpPr/>
          <p:nvPr/>
        </p:nvSpPr>
        <p:spPr>
          <a:xfrm>
            <a:off x="8521755" y="5550331"/>
            <a:ext cx="3562873" cy="830997"/>
          </a:xfrm>
          <a:prstGeom prst="rect">
            <a:avLst/>
          </a:prstGeom>
          <a:ln>
            <a:noFill/>
          </a:ln>
        </p:spPr>
        <p:txBody>
          <a:bodyPr wrap="square">
            <a:spAutoFit/>
          </a:bodyPr>
          <a:lstStyle/>
          <a:p>
            <a:r>
              <a:rPr lang="en-US" altLang="zh-CN" sz="16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%2 = load i32, i32* %c, align 4</a:t>
            </a:r>
          </a:p>
          <a:p>
            <a:r>
              <a:rPr lang="en-US" altLang="zh-CN" sz="16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  ret i32 %2</a:t>
            </a:r>
          </a:p>
          <a:p>
            <a:r>
              <a:rPr lang="en-US" altLang="zh-CN" sz="1600" dirty="0">
                <a:solidFill>
                  <a:schemeClr val="accent2"/>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solidFill>
                <a:schemeClr val="accent2"/>
              </a:solidFill>
              <a:latin typeface="微软雅黑" panose="020B0503020204020204" pitchFamily="34" charset="-122"/>
              <a:ea typeface="微软雅黑" panose="020B0503020204020204" pitchFamily="34" charset="-122"/>
            </a:endParaRPr>
          </a:p>
        </p:txBody>
      </p:sp>
      <p:sp>
        <p:nvSpPr>
          <p:cNvPr id="6" name="矩形 5"/>
          <p:cNvSpPr/>
          <p:nvPr/>
        </p:nvSpPr>
        <p:spPr>
          <a:xfrm>
            <a:off x="8502185" y="3756856"/>
            <a:ext cx="3562873" cy="584775"/>
          </a:xfrm>
          <a:prstGeom prst="rect">
            <a:avLst/>
          </a:prstGeom>
          <a:ln>
            <a:noFill/>
          </a:ln>
        </p:spPr>
        <p:txBody>
          <a:bodyPr wrap="square">
            <a:spAutoFit/>
          </a:bodyPr>
          <a:lstStyle/>
          <a:p>
            <a:r>
              <a:rPr lang="en-US" altLang="zh-CN" sz="1600" dirty="0">
                <a:solidFill>
                  <a:schemeClr val="accent6"/>
                </a:solidFill>
                <a:latin typeface="微软雅黑" panose="020B0503020204020204" pitchFamily="34" charset="-122"/>
                <a:ea typeface="微软雅黑" panose="020B0503020204020204" pitchFamily="34" charset="-122"/>
              </a:rPr>
              <a:t>  store i32 2, i32* %a, align 4</a:t>
            </a:r>
          </a:p>
          <a:p>
            <a:r>
              <a:rPr lang="en-US" altLang="zh-CN" sz="1600" dirty="0">
                <a:solidFill>
                  <a:schemeClr val="accent5"/>
                </a:solidFill>
                <a:latin typeface="微软雅黑" panose="020B0503020204020204" pitchFamily="34" charset="-122"/>
                <a:ea typeface="微软雅黑" panose="020B0503020204020204" pitchFamily="34" charset="-122"/>
              </a:rPr>
              <a:t>  store i32 4, i32* %b, align 4</a:t>
            </a:r>
          </a:p>
        </p:txBody>
      </p:sp>
      <p:sp>
        <p:nvSpPr>
          <p:cNvPr id="12" name="矩形 11"/>
          <p:cNvSpPr/>
          <p:nvPr/>
        </p:nvSpPr>
        <p:spPr>
          <a:xfrm>
            <a:off x="8502185" y="4280077"/>
            <a:ext cx="3562873" cy="1323439"/>
          </a:xfrm>
          <a:prstGeom prst="rect">
            <a:avLst/>
          </a:prstGeom>
          <a:ln>
            <a:noFill/>
          </a:ln>
        </p:spPr>
        <p:txBody>
          <a:bodyPr wrap="square">
            <a:spAutoFit/>
          </a:bodyPr>
          <a:lstStyle/>
          <a:p>
            <a:r>
              <a:rPr lang="en-US" altLang="zh-CN" sz="1600" dirty="0">
                <a:solidFill>
                  <a:schemeClr val="accent4"/>
                </a:solidFill>
                <a:latin typeface="微软雅黑" panose="020B0503020204020204" pitchFamily="34" charset="-122"/>
                <a:ea typeface="微软雅黑" panose="020B0503020204020204" pitchFamily="34" charset="-122"/>
              </a:rPr>
              <a:t>  %0 = load i32, i32* %a, align 4</a:t>
            </a:r>
          </a:p>
          <a:p>
            <a:r>
              <a:rPr lang="en-US" altLang="zh-CN" sz="1600" dirty="0">
                <a:solidFill>
                  <a:schemeClr val="accent4"/>
                </a:solidFill>
                <a:latin typeface="微软雅黑" panose="020B0503020204020204" pitchFamily="34" charset="-122"/>
                <a:ea typeface="微软雅黑" panose="020B0503020204020204" pitchFamily="34" charset="-122"/>
              </a:rPr>
              <a:t>  %1 = load i32, i32* %b, align 4</a:t>
            </a:r>
          </a:p>
          <a:p>
            <a:r>
              <a:rPr lang="en-US" altLang="zh-CN" sz="1600" dirty="0">
                <a:solidFill>
                  <a:schemeClr val="accent4"/>
                </a:solidFill>
                <a:latin typeface="微软雅黑" panose="020B0503020204020204" pitchFamily="34" charset="-122"/>
                <a:ea typeface="微软雅黑" panose="020B0503020204020204" pitchFamily="34" charset="-122"/>
              </a:rPr>
              <a:t>  %</a:t>
            </a:r>
            <a:r>
              <a:rPr lang="en-US" altLang="zh-CN" sz="1600" dirty="0" err="1">
                <a:solidFill>
                  <a:schemeClr val="accent4"/>
                </a:solidFill>
                <a:latin typeface="微软雅黑" panose="020B0503020204020204" pitchFamily="34" charset="-122"/>
                <a:ea typeface="微软雅黑" panose="020B0503020204020204" pitchFamily="34" charset="-122"/>
              </a:rPr>
              <a:t>mul</a:t>
            </a:r>
            <a:r>
              <a:rPr lang="en-US" altLang="zh-CN" sz="1600" dirty="0">
                <a:solidFill>
                  <a:schemeClr val="accent4"/>
                </a:solidFill>
                <a:latin typeface="微软雅黑" panose="020B0503020204020204" pitchFamily="34" charset="-122"/>
                <a:ea typeface="微软雅黑" panose="020B0503020204020204" pitchFamily="34" charset="-122"/>
              </a:rPr>
              <a:t> = </a:t>
            </a:r>
            <a:r>
              <a:rPr lang="en-US" altLang="zh-CN" sz="1600" dirty="0" err="1">
                <a:solidFill>
                  <a:schemeClr val="accent4"/>
                </a:solidFill>
                <a:latin typeface="微软雅黑" panose="020B0503020204020204" pitchFamily="34" charset="-122"/>
                <a:ea typeface="微软雅黑" panose="020B0503020204020204" pitchFamily="34" charset="-122"/>
              </a:rPr>
              <a:t>mul</a:t>
            </a:r>
            <a:r>
              <a:rPr lang="en-US" altLang="zh-CN" sz="1600" dirty="0">
                <a:solidFill>
                  <a:schemeClr val="accent4"/>
                </a:solidFill>
                <a:latin typeface="微软雅黑" panose="020B0503020204020204" pitchFamily="34" charset="-122"/>
                <a:ea typeface="微软雅黑" panose="020B0503020204020204" pitchFamily="34" charset="-122"/>
              </a:rPr>
              <a:t> </a:t>
            </a:r>
            <a:r>
              <a:rPr lang="en-US" altLang="zh-CN" sz="1600" dirty="0" err="1">
                <a:solidFill>
                  <a:schemeClr val="accent4"/>
                </a:solidFill>
                <a:latin typeface="微软雅黑" panose="020B0503020204020204" pitchFamily="34" charset="-122"/>
                <a:ea typeface="微软雅黑" panose="020B0503020204020204" pitchFamily="34" charset="-122"/>
              </a:rPr>
              <a:t>nsw</a:t>
            </a:r>
            <a:r>
              <a:rPr lang="en-US" altLang="zh-CN" sz="1600" dirty="0">
                <a:solidFill>
                  <a:schemeClr val="accent4"/>
                </a:solidFill>
                <a:latin typeface="微软雅黑" panose="020B0503020204020204" pitchFamily="34" charset="-122"/>
                <a:ea typeface="微软雅黑" panose="020B0503020204020204" pitchFamily="34" charset="-122"/>
              </a:rPr>
              <a:t> i32 %1, 3</a:t>
            </a:r>
          </a:p>
          <a:p>
            <a:r>
              <a:rPr lang="en-US" altLang="zh-CN" sz="1600" dirty="0">
                <a:solidFill>
                  <a:schemeClr val="accent4"/>
                </a:solidFill>
                <a:latin typeface="微软雅黑" panose="020B0503020204020204" pitchFamily="34" charset="-122"/>
                <a:ea typeface="微软雅黑" panose="020B0503020204020204" pitchFamily="34" charset="-122"/>
              </a:rPr>
              <a:t>  %add = add </a:t>
            </a:r>
            <a:r>
              <a:rPr lang="en-US" altLang="zh-CN" sz="1600" dirty="0" err="1">
                <a:solidFill>
                  <a:schemeClr val="accent4"/>
                </a:solidFill>
                <a:latin typeface="微软雅黑" panose="020B0503020204020204" pitchFamily="34" charset="-122"/>
                <a:ea typeface="微软雅黑" panose="020B0503020204020204" pitchFamily="34" charset="-122"/>
              </a:rPr>
              <a:t>nsw</a:t>
            </a:r>
            <a:r>
              <a:rPr lang="en-US" altLang="zh-CN" sz="1600" dirty="0">
                <a:solidFill>
                  <a:schemeClr val="accent4"/>
                </a:solidFill>
                <a:latin typeface="微软雅黑" panose="020B0503020204020204" pitchFamily="34" charset="-122"/>
                <a:ea typeface="微软雅黑" panose="020B0503020204020204" pitchFamily="34" charset="-122"/>
              </a:rPr>
              <a:t> i32 %0, %</a:t>
            </a:r>
            <a:r>
              <a:rPr lang="en-US" altLang="zh-CN" sz="1600" dirty="0" err="1">
                <a:solidFill>
                  <a:schemeClr val="accent4"/>
                </a:solidFill>
                <a:latin typeface="微软雅黑" panose="020B0503020204020204" pitchFamily="34" charset="-122"/>
                <a:ea typeface="微软雅黑" panose="020B0503020204020204" pitchFamily="34" charset="-122"/>
              </a:rPr>
              <a:t>mul</a:t>
            </a:r>
            <a:endParaRPr lang="en-US" altLang="zh-CN" sz="1600" dirty="0">
              <a:solidFill>
                <a:schemeClr val="accent4"/>
              </a:solidFill>
              <a:latin typeface="微软雅黑" panose="020B0503020204020204" pitchFamily="34" charset="-122"/>
              <a:ea typeface="微软雅黑" panose="020B0503020204020204" pitchFamily="34" charset="-122"/>
            </a:endParaRPr>
          </a:p>
          <a:p>
            <a:r>
              <a:rPr lang="en-US" altLang="zh-CN" sz="1600" dirty="0">
                <a:solidFill>
                  <a:schemeClr val="accent4"/>
                </a:solidFill>
                <a:latin typeface="微软雅黑" panose="020B0503020204020204" pitchFamily="34" charset="-122"/>
                <a:ea typeface="微软雅黑" panose="020B0503020204020204" pitchFamily="34" charset="-122"/>
              </a:rPr>
              <a:t>  store i32 %add, i32* %c, align 4</a:t>
            </a:r>
          </a:p>
        </p:txBody>
      </p:sp>
      <p:sp>
        <p:nvSpPr>
          <p:cNvPr id="18" name="文本框 17"/>
          <p:cNvSpPr txBox="1"/>
          <p:nvPr/>
        </p:nvSpPr>
        <p:spPr>
          <a:xfrm>
            <a:off x="6881990" y="1913322"/>
            <a:ext cx="996935" cy="338554"/>
          </a:xfrm>
          <a:prstGeom prst="rect">
            <a:avLst/>
          </a:prstGeom>
          <a:noFill/>
        </p:spPr>
        <p:txBody>
          <a:bodyPr wrap="square" rtlCol="0">
            <a:spAutoFit/>
          </a:bodyPr>
          <a:lstStyle/>
          <a:p>
            <a:r>
              <a:rPr lang="en-US" altLang="zh-CN" sz="1600" dirty="0" err="1">
                <a:latin typeface="微软雅黑" panose="020B0503020204020204" pitchFamily="34" charset="-122"/>
                <a:ea typeface="微软雅黑" panose="020B0503020204020204" pitchFamily="34" charset="-122"/>
              </a:rPr>
              <a:t>file.c</a:t>
            </a:r>
            <a:r>
              <a:rPr lang="en-US" altLang="zh-CN" sz="16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8488695" y="1913322"/>
            <a:ext cx="996935" cy="338554"/>
          </a:xfrm>
          <a:prstGeom prst="rect">
            <a:avLst/>
          </a:prstGeom>
          <a:noFill/>
        </p:spPr>
        <p:txBody>
          <a:bodyPr wrap="square" rtlCol="0">
            <a:spAutoFit/>
          </a:bodyPr>
          <a:lstStyle/>
          <a:p>
            <a:r>
              <a:rPr lang="en-US" altLang="zh-CN" sz="1600" dirty="0" err="1">
                <a:latin typeface="微软雅黑" panose="020B0503020204020204" pitchFamily="34" charset="-122"/>
                <a:ea typeface="微软雅黑" panose="020B0503020204020204" pitchFamily="34" charset="-122"/>
              </a:rPr>
              <a:t>file.ll</a:t>
            </a:r>
            <a:r>
              <a:rPr lang="en-US" altLang="zh-CN" sz="16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306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fade">
                                      <p:cBhvr>
                                        <p:cTn id="25" dur="500"/>
                                        <p:tgtEl>
                                          <p:spTgt spid="7">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500"/>
                                        <p:tgtEl>
                                          <p:spTgt spid="7">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fade">
                                      <p:cBhvr>
                                        <p:cTn id="31" dur="500"/>
                                        <p:tgtEl>
                                          <p:spTgt spid="7">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Effect transition="in" filter="fade">
                                      <p:cBhvr>
                                        <p:cTn id="39" dur="500"/>
                                        <p:tgtEl>
                                          <p:spTgt spid="14">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Effect transition="in" filter="fade">
                                      <p:cBhvr>
                                        <p:cTn id="44" dur="500"/>
                                        <p:tgtEl>
                                          <p:spTgt spid="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5">
                                            <p:txEl>
                                              <p:pRg st="0" end="0"/>
                                            </p:txEl>
                                          </p:spTgt>
                                        </p:tgtEl>
                                        <p:attrNameLst>
                                          <p:attrName>style.visibility</p:attrName>
                                        </p:attrNameLst>
                                      </p:cBhvr>
                                      <p:to>
                                        <p:strVal val="visible"/>
                                      </p:to>
                                    </p:set>
                                    <p:animEffect transition="in" filter="fade">
                                      <p:cBhvr>
                                        <p:cTn id="49" dur="500"/>
                                        <p:tgtEl>
                                          <p:spTgt spid="15">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1" end="1"/>
                                            </p:txEl>
                                          </p:spTgt>
                                        </p:tgtEl>
                                        <p:attrNameLst>
                                          <p:attrName>style.visibility</p:attrName>
                                        </p:attrNameLst>
                                      </p:cBhvr>
                                      <p:to>
                                        <p:strVal val="visible"/>
                                      </p:to>
                                    </p:set>
                                    <p:animEffect transition="in" filter="fade">
                                      <p:cBhvr>
                                        <p:cTn id="54" dur="500"/>
                                        <p:tgtEl>
                                          <p:spTgt spid="6">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6">
                                            <p:txEl>
                                              <p:pRg st="0" end="0"/>
                                            </p:txEl>
                                          </p:spTgt>
                                        </p:tgtEl>
                                        <p:attrNameLst>
                                          <p:attrName>style.visibility</p:attrName>
                                        </p:attrNameLst>
                                      </p:cBhvr>
                                      <p:to>
                                        <p:strVal val="visible"/>
                                      </p:to>
                                    </p:set>
                                    <p:animEffect transition="in" filter="fade">
                                      <p:cBhvr>
                                        <p:cTn id="59" dur="500"/>
                                        <p:tgtEl>
                                          <p:spTgt spid="16">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2">
                                            <p:txEl>
                                              <p:pRg st="0" end="0"/>
                                            </p:txEl>
                                          </p:spTgt>
                                        </p:tgtEl>
                                        <p:attrNameLst>
                                          <p:attrName>style.visibility</p:attrName>
                                        </p:attrNameLst>
                                      </p:cBhvr>
                                      <p:to>
                                        <p:strVal val="visible"/>
                                      </p:to>
                                    </p:set>
                                    <p:animEffect transition="in" filter="fade">
                                      <p:cBhvr>
                                        <p:cTn id="64" dur="500"/>
                                        <p:tgtEl>
                                          <p:spTgt spid="12">
                                            <p:txEl>
                                              <p:pRg st="0" end="0"/>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2">
                                            <p:txEl>
                                              <p:pRg st="1" end="1"/>
                                            </p:txEl>
                                          </p:spTgt>
                                        </p:tgtEl>
                                        <p:attrNameLst>
                                          <p:attrName>style.visibility</p:attrName>
                                        </p:attrNameLst>
                                      </p:cBhvr>
                                      <p:to>
                                        <p:strVal val="visible"/>
                                      </p:to>
                                    </p:set>
                                    <p:animEffect transition="in" filter="fade">
                                      <p:cBhvr>
                                        <p:cTn id="67" dur="500"/>
                                        <p:tgtEl>
                                          <p:spTgt spid="12">
                                            <p:txEl>
                                              <p:pRg st="1" end="1"/>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12">
                                            <p:txEl>
                                              <p:pRg st="2" end="2"/>
                                            </p:txEl>
                                          </p:spTgt>
                                        </p:tgtEl>
                                        <p:attrNameLst>
                                          <p:attrName>style.visibility</p:attrName>
                                        </p:attrNameLst>
                                      </p:cBhvr>
                                      <p:to>
                                        <p:strVal val="visible"/>
                                      </p:to>
                                    </p:set>
                                    <p:animEffect transition="in" filter="fade">
                                      <p:cBhvr>
                                        <p:cTn id="70" dur="500"/>
                                        <p:tgtEl>
                                          <p:spTgt spid="12">
                                            <p:txEl>
                                              <p:pRg st="2" end="2"/>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12">
                                            <p:txEl>
                                              <p:pRg st="3" end="3"/>
                                            </p:txEl>
                                          </p:spTgt>
                                        </p:tgtEl>
                                        <p:attrNameLst>
                                          <p:attrName>style.visibility</p:attrName>
                                        </p:attrNameLst>
                                      </p:cBhvr>
                                      <p:to>
                                        <p:strVal val="visible"/>
                                      </p:to>
                                    </p:set>
                                    <p:animEffect transition="in" filter="fade">
                                      <p:cBhvr>
                                        <p:cTn id="73" dur="500"/>
                                        <p:tgtEl>
                                          <p:spTgt spid="12">
                                            <p:txEl>
                                              <p:pRg st="3" end="3"/>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12">
                                            <p:txEl>
                                              <p:pRg st="4" end="4"/>
                                            </p:txEl>
                                          </p:spTgt>
                                        </p:tgtEl>
                                        <p:attrNameLst>
                                          <p:attrName>style.visibility</p:attrName>
                                        </p:attrNameLst>
                                      </p:cBhvr>
                                      <p:to>
                                        <p:strVal val="visible"/>
                                      </p:to>
                                    </p:set>
                                    <p:animEffect transition="in" filter="fade">
                                      <p:cBhvr>
                                        <p:cTn id="76" dur="500"/>
                                        <p:tgtEl>
                                          <p:spTgt spid="12">
                                            <p:txEl>
                                              <p:pRg st="4" end="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17">
                                            <p:txEl>
                                              <p:pRg st="0" end="0"/>
                                            </p:txEl>
                                          </p:spTgt>
                                        </p:tgtEl>
                                        <p:attrNameLst>
                                          <p:attrName>style.visibility</p:attrName>
                                        </p:attrNameLst>
                                      </p:cBhvr>
                                      <p:to>
                                        <p:strVal val="visible"/>
                                      </p:to>
                                    </p:set>
                                    <p:animEffect transition="in" filter="fade">
                                      <p:cBhvr>
                                        <p:cTn id="81" dur="500"/>
                                        <p:tgtEl>
                                          <p:spTgt spid="17">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0" end="0"/>
                                            </p:txEl>
                                          </p:spTgt>
                                        </p:tgtEl>
                                        <p:attrNameLst>
                                          <p:attrName>style.visibility</p:attrName>
                                        </p:attrNameLst>
                                      </p:cBhvr>
                                      <p:to>
                                        <p:strVal val="visible"/>
                                      </p:to>
                                    </p:set>
                                    <p:animEffect transition="in" filter="fade">
                                      <p:cBhvr>
                                        <p:cTn id="86" dur="500"/>
                                        <p:tgtEl>
                                          <p:spTgt spid="5">
                                            <p:txEl>
                                              <p:pRg st="0" end="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5">
                                            <p:txEl>
                                              <p:pRg st="1" end="1"/>
                                            </p:txEl>
                                          </p:spTgt>
                                        </p:tgtEl>
                                        <p:attrNameLst>
                                          <p:attrName>style.visibility</p:attrName>
                                        </p:attrNameLst>
                                      </p:cBhvr>
                                      <p:to>
                                        <p:strVal val="visible"/>
                                      </p:to>
                                    </p:set>
                                    <p:animEffect transition="in" filter="fade">
                                      <p:cBhvr>
                                        <p:cTn id="89" dur="500"/>
                                        <p:tgtEl>
                                          <p:spTgt spid="5">
                                            <p:txEl>
                                              <p:pRg st="1" end="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5">
                                            <p:txEl>
                                              <p:pRg st="2" end="2"/>
                                            </p:txEl>
                                          </p:spTgt>
                                        </p:tgtEl>
                                        <p:attrNameLst>
                                          <p:attrName>style.visibility</p:attrName>
                                        </p:attrNameLst>
                                      </p:cBhvr>
                                      <p:to>
                                        <p:strVal val="visible"/>
                                      </p:to>
                                    </p:set>
                                    <p:animEffect transition="in" filter="fade">
                                      <p:cBhvr>
                                        <p:cTn id="9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baseline="0" dirty="0">
                <a:latin typeface="微软雅黑" panose="020B0503020204020204" pitchFamily="34" charset="-122"/>
                <a:ea typeface="微软雅黑" panose="020B0503020204020204" pitchFamily="34" charset="-122"/>
              </a:rPr>
              <a:t>中间代码优化</a:t>
            </a:r>
          </a:p>
        </p:txBody>
      </p:sp>
      <p:sp>
        <p:nvSpPr>
          <p:cNvPr id="4" name="矩形 3"/>
          <p:cNvSpPr/>
          <p:nvPr/>
        </p:nvSpPr>
        <p:spPr>
          <a:xfrm>
            <a:off x="407368" y="1268760"/>
            <a:ext cx="10945216" cy="738664"/>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代码优化阶段的任务是对中间代码进行变换或改造，目的是使生成的目标代码更为高效（省时间和省空间）。</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-O</a:t>
            </a:r>
            <a:r>
              <a:rPr lang="zh-CN" altLang="en-US" sz="1400" dirty="0">
                <a:latin typeface="微软雅黑" panose="020B0503020204020204" pitchFamily="34" charset="-122"/>
                <a:ea typeface="微软雅黑" panose="020B0503020204020204" pitchFamily="34" charset="-122"/>
              </a:rPr>
              <a:t>优化选项用以控制编译器在对程序编译时的优化级别，常用的有</a:t>
            </a:r>
            <a:r>
              <a:rPr lang="en-US" altLang="zh-CN" sz="1400" dirty="0">
                <a:latin typeface="微软雅黑" panose="020B0503020204020204" pitchFamily="34" charset="-122"/>
                <a:ea typeface="微软雅黑" panose="020B0503020204020204" pitchFamily="34" charset="-122"/>
              </a:rPr>
              <a:t>-O0</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-O1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-O2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-O3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Ofast</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B257B68A-3050-45B6-FFC9-965AE61821AA}"/>
              </a:ext>
            </a:extLst>
          </p:cNvPr>
          <p:cNvGraphicFramePr>
            <a:graphicFrameLocks noGrp="1"/>
          </p:cNvGraphicFramePr>
          <p:nvPr>
            <p:extLst>
              <p:ext uri="{D42A27DB-BD31-4B8C-83A1-F6EECF244321}">
                <p14:modId xmlns:p14="http://schemas.microsoft.com/office/powerpoint/2010/main" val="623932081"/>
              </p:ext>
            </p:extLst>
          </p:nvPr>
        </p:nvGraphicFramePr>
        <p:xfrm>
          <a:off x="1235460" y="2564904"/>
          <a:ext cx="9721080" cy="2580390"/>
        </p:xfrm>
        <a:graphic>
          <a:graphicData uri="http://schemas.openxmlformats.org/drawingml/2006/table">
            <a:tbl>
              <a:tblPr firstRow="1" firstCol="1" bandRow="1">
                <a:tableStyleId>{69CF1AB2-1976-4502-BF36-3FF5EA218861}</a:tableStyleId>
              </a:tblPr>
              <a:tblGrid>
                <a:gridCol w="932943">
                  <a:extLst>
                    <a:ext uri="{9D8B030D-6E8A-4147-A177-3AD203B41FA5}">
                      <a16:colId xmlns:a16="http://schemas.microsoft.com/office/drawing/2014/main" val="2876941458"/>
                    </a:ext>
                  </a:extLst>
                </a:gridCol>
                <a:gridCol w="8788137">
                  <a:extLst>
                    <a:ext uri="{9D8B030D-6E8A-4147-A177-3AD203B41FA5}">
                      <a16:colId xmlns:a16="http://schemas.microsoft.com/office/drawing/2014/main" val="1898162324"/>
                    </a:ext>
                  </a:extLst>
                </a:gridCol>
              </a:tblGrid>
              <a:tr h="432048">
                <a:tc>
                  <a:txBody>
                    <a:bodyPr/>
                    <a:lstStyle/>
                    <a:p>
                      <a:pPr indent="0" algn="ctr">
                        <a:lnSpc>
                          <a:spcPts val="2000"/>
                        </a:lnSpc>
                      </a:pPr>
                      <a:r>
                        <a:rPr lang="zh-CN" sz="1400" kern="0" dirty="0">
                          <a:effectLst/>
                          <a:latin typeface="Microsoft YaHei" panose="020B0503020204020204" pitchFamily="34" charset="-122"/>
                          <a:ea typeface="Microsoft YaHei" panose="020B0503020204020204" pitchFamily="34" charset="-122"/>
                        </a:rPr>
                        <a:t>选项</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0" dirty="0">
                          <a:effectLst/>
                          <a:latin typeface="Microsoft YaHei" panose="020B0503020204020204" pitchFamily="34" charset="-122"/>
                          <a:ea typeface="Microsoft YaHei" panose="020B0503020204020204" pitchFamily="34" charset="-122"/>
                        </a:rPr>
                        <a:t>所包含的优化选项</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94196861"/>
                  </a:ext>
                </a:extLst>
              </a:tr>
              <a:tr h="361016">
                <a:tc>
                  <a:txBody>
                    <a:bodyPr/>
                    <a:lstStyle/>
                    <a:p>
                      <a:pPr indent="0" algn="ctr">
                        <a:lnSpc>
                          <a:spcPts val="2000"/>
                        </a:lnSpc>
                      </a:pPr>
                      <a:r>
                        <a:rPr lang="en-US" sz="1400" kern="0" dirty="0">
                          <a:effectLst/>
                          <a:latin typeface="Microsoft YaHei" panose="020B0503020204020204" pitchFamily="34" charset="-122"/>
                          <a:ea typeface="Microsoft YaHei" panose="020B0503020204020204" pitchFamily="34" charset="-122"/>
                        </a:rPr>
                        <a:t>-O1</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0" dirty="0">
                          <a:effectLst/>
                          <a:latin typeface="Microsoft YaHei" panose="020B0503020204020204" pitchFamily="34" charset="-122"/>
                          <a:ea typeface="Microsoft YaHei" panose="020B0503020204020204" pitchFamily="34" charset="-122"/>
                        </a:rPr>
                        <a:t>在</a:t>
                      </a:r>
                      <a:r>
                        <a:rPr lang="en-US" sz="1400" kern="0" dirty="0">
                          <a:effectLst/>
                          <a:latin typeface="Microsoft YaHei" panose="020B0503020204020204" pitchFamily="34" charset="-122"/>
                          <a:ea typeface="Microsoft YaHei" panose="020B0503020204020204" pitchFamily="34" charset="-122"/>
                        </a:rPr>
                        <a:t>-O0</a:t>
                      </a:r>
                      <a:r>
                        <a:rPr lang="zh-CN" sz="1400" kern="0" dirty="0">
                          <a:effectLst/>
                          <a:latin typeface="Microsoft YaHei" panose="020B0503020204020204" pitchFamily="34" charset="-122"/>
                          <a:ea typeface="Microsoft YaHei" panose="020B0503020204020204" pitchFamily="34" charset="-122"/>
                        </a:rPr>
                        <a:t>的基础上添加添加</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instcombine</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simplifycfg</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-loops</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-loop-unroll</a:t>
                      </a:r>
                      <a:r>
                        <a:rPr lang="zh-CN" sz="1400" kern="0" dirty="0">
                          <a:effectLst/>
                          <a:latin typeface="Microsoft YaHei" panose="020B0503020204020204" pitchFamily="34" charset="-122"/>
                          <a:ea typeface="Microsoft YaHei" panose="020B0503020204020204" pitchFamily="34" charset="-122"/>
                        </a:rPr>
                        <a:t>等</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01346811"/>
                  </a:ext>
                </a:extLst>
              </a:tr>
              <a:tr h="373391">
                <a:tc>
                  <a:txBody>
                    <a:bodyPr/>
                    <a:lstStyle/>
                    <a:p>
                      <a:pPr indent="0" algn="ctr">
                        <a:lnSpc>
                          <a:spcPts val="2000"/>
                        </a:lnSpc>
                      </a:pPr>
                      <a:r>
                        <a:rPr lang="en-US" sz="1400" kern="0">
                          <a:effectLst/>
                          <a:latin typeface="Microsoft YaHei" panose="020B0503020204020204" pitchFamily="34" charset="-122"/>
                          <a:ea typeface="Microsoft YaHei" panose="020B0503020204020204" pitchFamily="34" charset="-122"/>
                        </a:rPr>
                        <a:t>-O2</a:t>
                      </a:r>
                      <a:endParaRPr lang="zh-CN"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00000"/>
                        </a:lnSpc>
                      </a:pPr>
                      <a:r>
                        <a:rPr lang="zh-CN" sz="1400" kern="0" dirty="0">
                          <a:effectLst/>
                          <a:latin typeface="Microsoft YaHei" panose="020B0503020204020204" pitchFamily="34" charset="-122"/>
                          <a:ea typeface="Microsoft YaHei" panose="020B0503020204020204" pitchFamily="34" charset="-122"/>
                        </a:rPr>
                        <a:t>在</a:t>
                      </a:r>
                      <a:r>
                        <a:rPr lang="en-US" sz="1400" kern="0" dirty="0">
                          <a:effectLst/>
                          <a:latin typeface="Microsoft YaHei" panose="020B0503020204020204" pitchFamily="34" charset="-122"/>
                          <a:ea typeface="Microsoft YaHei" panose="020B0503020204020204" pitchFamily="34" charset="-122"/>
                        </a:rPr>
                        <a:t>-O1</a:t>
                      </a:r>
                      <a:r>
                        <a:rPr lang="zh-CN" sz="1400" kern="0" dirty="0">
                          <a:effectLst/>
                          <a:latin typeface="Microsoft YaHei" panose="020B0503020204020204" pitchFamily="34" charset="-122"/>
                          <a:ea typeface="Microsoft YaHei" panose="020B0503020204020204" pitchFamily="34" charset="-122"/>
                        </a:rPr>
                        <a:t>的基础上添加</a:t>
                      </a:r>
                      <a:r>
                        <a:rPr lang="en-US" sz="1400" kern="0" dirty="0">
                          <a:effectLst/>
                          <a:latin typeface="Microsoft YaHei" panose="020B0503020204020204" pitchFamily="34" charset="-122"/>
                          <a:ea typeface="Microsoft YaHei" panose="020B0503020204020204" pitchFamily="34" charset="-122"/>
                        </a:rPr>
                        <a:t>-inline</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fvectorize</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fslp</a:t>
                      </a:r>
                      <a:r>
                        <a:rPr lang="en-US" sz="1400" kern="0" dirty="0">
                          <a:effectLst/>
                          <a:latin typeface="Microsoft YaHei" panose="020B0503020204020204" pitchFamily="34" charset="-122"/>
                          <a:ea typeface="Microsoft YaHei" panose="020B0503020204020204" pitchFamily="34" charset="-122"/>
                        </a:rPr>
                        <a:t>-vectorize</a:t>
                      </a:r>
                      <a:r>
                        <a:rPr lang="zh-CN" sz="1400" kern="0" dirty="0">
                          <a:effectLst/>
                          <a:latin typeface="Microsoft YaHei" panose="020B0503020204020204" pitchFamily="34" charset="-122"/>
                          <a:ea typeface="Microsoft YaHei" panose="020B0503020204020204" pitchFamily="34" charset="-122"/>
                        </a:rPr>
                        <a:t>等</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41391993"/>
                  </a:ext>
                </a:extLst>
              </a:tr>
              <a:tr h="454992">
                <a:tc>
                  <a:txBody>
                    <a:bodyPr/>
                    <a:lstStyle/>
                    <a:p>
                      <a:pPr indent="0" algn="ctr">
                        <a:lnSpc>
                          <a:spcPts val="2000"/>
                        </a:lnSpc>
                      </a:pPr>
                      <a:r>
                        <a:rPr lang="en-US" sz="1400" kern="0">
                          <a:effectLst/>
                          <a:latin typeface="Microsoft YaHei" panose="020B0503020204020204" pitchFamily="34" charset="-122"/>
                          <a:ea typeface="Microsoft YaHei" panose="020B0503020204020204" pitchFamily="34" charset="-122"/>
                        </a:rPr>
                        <a:t>-O3</a:t>
                      </a:r>
                      <a:endParaRPr lang="zh-CN"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0" dirty="0">
                          <a:effectLst/>
                          <a:latin typeface="Microsoft YaHei" panose="020B0503020204020204" pitchFamily="34" charset="-122"/>
                          <a:ea typeface="Microsoft YaHei" panose="020B0503020204020204" pitchFamily="34" charset="-122"/>
                        </a:rPr>
                        <a:t>在</a:t>
                      </a:r>
                      <a:r>
                        <a:rPr lang="en-US" sz="1400" kern="0" dirty="0">
                          <a:effectLst/>
                          <a:latin typeface="Microsoft YaHei" panose="020B0503020204020204" pitchFamily="34" charset="-122"/>
                          <a:ea typeface="Microsoft YaHei" panose="020B0503020204020204" pitchFamily="34" charset="-122"/>
                        </a:rPr>
                        <a:t>-O2</a:t>
                      </a:r>
                      <a:r>
                        <a:rPr lang="zh-CN" sz="1400" kern="0" dirty="0">
                          <a:effectLst/>
                          <a:latin typeface="Microsoft YaHei" panose="020B0503020204020204" pitchFamily="34" charset="-122"/>
                          <a:ea typeface="Microsoft YaHei" panose="020B0503020204020204" pitchFamily="34" charset="-122"/>
                        </a:rPr>
                        <a:t>的基础上添加</a:t>
                      </a:r>
                      <a:r>
                        <a:rPr lang="en-US" sz="1400" kern="0" dirty="0">
                          <a:effectLst/>
                          <a:latin typeface="Microsoft YaHei" panose="020B0503020204020204" pitchFamily="34" charset="-122"/>
                          <a:ea typeface="Microsoft YaHei" panose="020B0503020204020204" pitchFamily="34" charset="-122"/>
                        </a:rPr>
                        <a:t>-aggressive-</a:t>
                      </a:r>
                      <a:r>
                        <a:rPr lang="en-US" sz="1400" kern="0" dirty="0" err="1">
                          <a:effectLst/>
                          <a:latin typeface="Microsoft YaHei" panose="020B0503020204020204" pitchFamily="34" charset="-122"/>
                          <a:ea typeface="Microsoft YaHei" panose="020B0503020204020204" pitchFamily="34" charset="-122"/>
                        </a:rPr>
                        <a:t>instcombine</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callsite</a:t>
                      </a:r>
                      <a:r>
                        <a:rPr lang="en-US" sz="1400" kern="0" dirty="0">
                          <a:effectLst/>
                          <a:latin typeface="Microsoft YaHei" panose="020B0503020204020204" pitchFamily="34" charset="-122"/>
                          <a:ea typeface="Microsoft YaHei" panose="020B0503020204020204" pitchFamily="34" charset="-122"/>
                        </a:rPr>
                        <a:t>-splitting</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domtree</a:t>
                      </a:r>
                      <a:r>
                        <a:rPr lang="zh-CN" sz="1400" kern="0" dirty="0">
                          <a:effectLst/>
                          <a:latin typeface="Microsoft YaHei" panose="020B0503020204020204" pitchFamily="34" charset="-122"/>
                          <a:ea typeface="Microsoft YaHei" panose="020B0503020204020204" pitchFamily="34" charset="-122"/>
                        </a:rPr>
                        <a:t>等</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66420786"/>
                  </a:ext>
                </a:extLst>
              </a:tr>
              <a:tr h="958943">
                <a:tc>
                  <a:txBody>
                    <a:bodyPr/>
                    <a:lstStyle/>
                    <a:p>
                      <a:pPr indent="0" algn="ctr">
                        <a:lnSpc>
                          <a:spcPts val="2000"/>
                        </a:lnSpc>
                      </a:pP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Ofast</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kern="0" dirty="0">
                          <a:effectLst/>
                          <a:latin typeface="Microsoft YaHei" panose="020B0503020204020204" pitchFamily="34" charset="-122"/>
                          <a:ea typeface="Microsoft YaHei" panose="020B0503020204020204" pitchFamily="34" charset="-122"/>
                        </a:rPr>
                        <a:t>在</a:t>
                      </a:r>
                      <a:r>
                        <a:rPr lang="en-US" sz="1400" kern="0" dirty="0">
                          <a:effectLst/>
                          <a:latin typeface="Microsoft YaHei" panose="020B0503020204020204" pitchFamily="34" charset="-122"/>
                          <a:ea typeface="Microsoft YaHei" panose="020B0503020204020204" pitchFamily="34" charset="-122"/>
                        </a:rPr>
                        <a:t>-O3</a:t>
                      </a:r>
                      <a:r>
                        <a:rPr lang="zh-CN" sz="1400" kern="0" dirty="0">
                          <a:effectLst/>
                          <a:latin typeface="Microsoft YaHei" panose="020B0503020204020204" pitchFamily="34" charset="-122"/>
                          <a:ea typeface="Microsoft YaHei" panose="020B0503020204020204" pitchFamily="34" charset="-122"/>
                        </a:rPr>
                        <a:t>的基础上添加：</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fno</a:t>
                      </a:r>
                      <a:r>
                        <a:rPr lang="en-US" sz="1400" kern="0" dirty="0">
                          <a:effectLst/>
                          <a:latin typeface="Microsoft YaHei" panose="020B0503020204020204" pitchFamily="34" charset="-122"/>
                          <a:ea typeface="Microsoft YaHei" panose="020B0503020204020204" pitchFamily="34" charset="-122"/>
                        </a:rPr>
                        <a:t>-signed-zeros</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freciprocal</a:t>
                      </a:r>
                      <a:r>
                        <a:rPr lang="en-US" sz="1400" kern="0" dirty="0">
                          <a:effectLst/>
                          <a:latin typeface="Microsoft YaHei" panose="020B0503020204020204" pitchFamily="34" charset="-122"/>
                          <a:ea typeface="Microsoft YaHei" panose="020B0503020204020204" pitchFamily="34" charset="-122"/>
                        </a:rPr>
                        <a:t>-math</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ffp</a:t>
                      </a:r>
                      <a:r>
                        <a:rPr lang="en-US" sz="1400" kern="0" dirty="0">
                          <a:effectLst/>
                          <a:latin typeface="Microsoft YaHei" panose="020B0503020204020204" pitchFamily="34" charset="-122"/>
                          <a:ea typeface="Microsoft YaHei" panose="020B0503020204020204" pitchFamily="34" charset="-122"/>
                        </a:rPr>
                        <a:t>-contract=fast</a:t>
                      </a:r>
                      <a:r>
                        <a:rPr lang="zh-CN" sz="1400" kern="0" dirty="0">
                          <a:effectLst/>
                          <a:latin typeface="Microsoft YaHei" panose="020B0503020204020204" pitchFamily="34" charset="-122"/>
                          <a:ea typeface="Microsoft YaHei" panose="020B0503020204020204" pitchFamily="34" charset="-122"/>
                        </a:rPr>
                        <a:t>、</a:t>
                      </a:r>
                      <a:endParaRPr lang="zh-CN" sz="1400" kern="100" dirty="0">
                        <a:effectLst/>
                        <a:latin typeface="Microsoft YaHei" panose="020B0503020204020204" pitchFamily="34" charset="-122"/>
                        <a:ea typeface="Microsoft YaHei" panose="020B0503020204020204" pitchFamily="34" charset="-122"/>
                      </a:endParaRPr>
                    </a:p>
                    <a:p>
                      <a:pPr indent="0" algn="ctr">
                        <a:lnSpc>
                          <a:spcPts val="2000"/>
                        </a:lnSpc>
                      </a:pP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menable</a:t>
                      </a:r>
                      <a:r>
                        <a:rPr lang="en-US" sz="1400" kern="0" dirty="0">
                          <a:effectLst/>
                          <a:latin typeface="Microsoft YaHei" panose="020B0503020204020204" pitchFamily="34" charset="-122"/>
                          <a:ea typeface="Microsoft YaHei" panose="020B0503020204020204" pitchFamily="34" charset="-122"/>
                        </a:rPr>
                        <a:t>-unsafe-</a:t>
                      </a:r>
                      <a:r>
                        <a:rPr lang="en-US" sz="1400" kern="0" dirty="0" err="1">
                          <a:effectLst/>
                          <a:latin typeface="Microsoft YaHei" panose="020B0503020204020204" pitchFamily="34" charset="-122"/>
                          <a:ea typeface="Microsoft YaHei" panose="020B0503020204020204" pitchFamily="34" charset="-122"/>
                        </a:rPr>
                        <a:t>fp</a:t>
                      </a:r>
                      <a:r>
                        <a:rPr lang="en-US" sz="1400" kern="0" dirty="0">
                          <a:effectLst/>
                          <a:latin typeface="Microsoft YaHei" panose="020B0503020204020204" pitchFamily="34" charset="-122"/>
                          <a:ea typeface="Microsoft YaHei" panose="020B0503020204020204" pitchFamily="34" charset="-122"/>
                        </a:rPr>
                        <a:t>-math</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menable</a:t>
                      </a:r>
                      <a:r>
                        <a:rPr lang="en-US" sz="1400" kern="0" dirty="0">
                          <a:effectLst/>
                          <a:latin typeface="Microsoft YaHei" panose="020B0503020204020204" pitchFamily="34" charset="-122"/>
                          <a:ea typeface="Microsoft YaHei" panose="020B0503020204020204" pitchFamily="34" charset="-122"/>
                        </a:rPr>
                        <a:t>-no-nans</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menable</a:t>
                      </a:r>
                      <a:r>
                        <a:rPr lang="en-US" sz="1400" kern="0" dirty="0">
                          <a:effectLst/>
                          <a:latin typeface="Microsoft YaHei" panose="020B0503020204020204" pitchFamily="34" charset="-122"/>
                          <a:ea typeface="Microsoft YaHei" panose="020B0503020204020204" pitchFamily="34" charset="-122"/>
                        </a:rPr>
                        <a:t>-no-</a:t>
                      </a:r>
                      <a:r>
                        <a:rPr lang="en-US" sz="1400" kern="0" dirty="0" err="1">
                          <a:effectLst/>
                          <a:latin typeface="Microsoft YaHei" panose="020B0503020204020204" pitchFamily="34" charset="-122"/>
                          <a:ea typeface="Microsoft YaHei" panose="020B0503020204020204" pitchFamily="34" charset="-122"/>
                        </a:rPr>
                        <a:t>infs</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mreassociate</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fno</a:t>
                      </a:r>
                      <a:r>
                        <a:rPr lang="en-US" sz="1400" kern="0" dirty="0">
                          <a:effectLst/>
                          <a:latin typeface="Microsoft YaHei" panose="020B0503020204020204" pitchFamily="34" charset="-122"/>
                          <a:ea typeface="Microsoft YaHei" panose="020B0503020204020204" pitchFamily="34" charset="-122"/>
                        </a:rPr>
                        <a:t>-trapping-math</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ffast</a:t>
                      </a:r>
                      <a:r>
                        <a:rPr lang="en-US" sz="1400" kern="0" dirty="0">
                          <a:effectLst/>
                          <a:latin typeface="Microsoft YaHei" panose="020B0503020204020204" pitchFamily="34" charset="-122"/>
                          <a:ea typeface="Microsoft YaHei" panose="020B0503020204020204" pitchFamily="34" charset="-122"/>
                        </a:rPr>
                        <a:t>-math</a:t>
                      </a:r>
                      <a:r>
                        <a:rPr lang="zh-CN" sz="1400" kern="0" dirty="0">
                          <a:effectLst/>
                          <a:latin typeface="Microsoft YaHei" panose="020B0503020204020204" pitchFamily="34" charset="-122"/>
                          <a:ea typeface="Microsoft YaHei" panose="020B0503020204020204" pitchFamily="34" charset="-122"/>
                        </a:rPr>
                        <a:t>、</a:t>
                      </a:r>
                      <a:r>
                        <a:rPr lang="en-US" sz="1400" kern="0" dirty="0">
                          <a:effectLst/>
                          <a:latin typeface="Microsoft YaHei" panose="020B0503020204020204" pitchFamily="34" charset="-122"/>
                          <a:ea typeface="Microsoft YaHei" panose="020B0503020204020204" pitchFamily="34" charset="-122"/>
                        </a:rPr>
                        <a:t>-</a:t>
                      </a:r>
                      <a:r>
                        <a:rPr lang="en-US" sz="1400" kern="0" dirty="0" err="1">
                          <a:effectLst/>
                          <a:latin typeface="Microsoft YaHei" panose="020B0503020204020204" pitchFamily="34" charset="-122"/>
                          <a:ea typeface="Microsoft YaHei" panose="020B0503020204020204" pitchFamily="34" charset="-122"/>
                        </a:rPr>
                        <a:t>ffinite</a:t>
                      </a:r>
                      <a:r>
                        <a:rPr lang="en-US" sz="1400" kern="0" dirty="0">
                          <a:effectLst/>
                          <a:latin typeface="Microsoft YaHei" panose="020B0503020204020204" pitchFamily="34" charset="-122"/>
                          <a:ea typeface="Microsoft YaHei" panose="020B0503020204020204" pitchFamily="34" charset="-122"/>
                        </a:rPr>
                        <a:t>-math-only</a:t>
                      </a:r>
                      <a:r>
                        <a:rPr lang="zh-CN" sz="1400" kern="0" dirty="0">
                          <a:effectLst/>
                          <a:latin typeface="Microsoft YaHei" panose="020B0503020204020204" pitchFamily="34" charset="-122"/>
                          <a:ea typeface="Microsoft YaHei" panose="020B0503020204020204" pitchFamily="34" charset="-122"/>
                        </a:rPr>
                        <a:t>等</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23158941"/>
                  </a:ext>
                </a:extLst>
              </a:tr>
            </a:tbl>
          </a:graphicData>
        </a:graphic>
      </p:graphicFrame>
    </p:spTree>
    <p:extLst>
      <p:ext uri="{BB962C8B-B14F-4D97-AF65-F5344CB8AC3E}">
        <p14:creationId xmlns:p14="http://schemas.microsoft.com/office/powerpoint/2010/main" val="190844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baseline="0" dirty="0">
                <a:latin typeface="微软雅黑" panose="020B0503020204020204" pitchFamily="34" charset="-122"/>
                <a:ea typeface="微软雅黑" panose="020B0503020204020204" pitchFamily="34" charset="-122"/>
              </a:rPr>
              <a:t>中间代码优化</a:t>
            </a:r>
          </a:p>
        </p:txBody>
      </p:sp>
      <p:sp>
        <p:nvSpPr>
          <p:cNvPr id="7" name="矩形 6"/>
          <p:cNvSpPr/>
          <p:nvPr/>
        </p:nvSpPr>
        <p:spPr>
          <a:xfrm>
            <a:off x="407368" y="980728"/>
            <a:ext cx="10297144" cy="830997"/>
          </a:xfrm>
          <a:prstGeom prst="rect">
            <a:avLst/>
          </a:prstGeom>
        </p:spPr>
        <p:txBody>
          <a:bodyPr wrap="square">
            <a:spAutoFit/>
          </a:bodyPr>
          <a:lstStyle/>
          <a:p>
            <a:pPr lvl="0">
              <a:lnSpc>
                <a:spcPct val="150000"/>
              </a:lnSpc>
            </a:pPr>
            <a:r>
              <a:rPr lang="zh-CN" altLang="en-US" b="1" dirty="0">
                <a:solidFill>
                  <a:prstClr val="black"/>
                </a:solidFill>
                <a:latin typeface="微软雅黑" panose="020B0503020204020204" pitchFamily="34" charset="-122"/>
                <a:ea typeface="微软雅黑" panose="020B0503020204020204" pitchFamily="34" charset="-122"/>
              </a:rPr>
              <a:t>死代码删除</a:t>
            </a:r>
            <a:endParaRPr lang="en-US" altLang="zh-CN" b="1"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死代码是指在程序操作过程中不可能被执行到的代码，或是代码可以被执行，但是对计算结果不起任何作用，比如代码段。</a:t>
            </a:r>
          </a:p>
        </p:txBody>
      </p:sp>
      <p:sp>
        <p:nvSpPr>
          <p:cNvPr id="9" name="矩形 8"/>
          <p:cNvSpPr/>
          <p:nvPr/>
        </p:nvSpPr>
        <p:spPr>
          <a:xfrm>
            <a:off x="479377" y="1811725"/>
            <a:ext cx="1800200" cy="2886111"/>
          </a:xfrm>
          <a:prstGeom prst="rect">
            <a:avLst/>
          </a:prstGeom>
          <a:ln>
            <a:solidFill>
              <a:schemeClr val="tx2"/>
            </a:solidFill>
          </a:ln>
        </p:spPr>
        <p:txBody>
          <a:bodyPr wrap="square">
            <a:spAutoFit/>
          </a:bodyPr>
          <a:lstStyle/>
          <a:p>
            <a:pPr>
              <a:lnSpc>
                <a:spcPts val="2000"/>
              </a:lnSpc>
            </a:pP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#include &lt;</a:t>
            </a:r>
            <a:r>
              <a:rPr lang="en-US" altLang="zh-CN" sz="1200" dirty="0" err="1">
                <a:latin typeface="Microsoft YaHei" panose="020B0503020204020204" pitchFamily="34" charset="-122"/>
                <a:ea typeface="Microsoft YaHei" panose="020B0503020204020204" pitchFamily="34" charset="-122"/>
                <a:cs typeface="Times New Roman" panose="02020603050405020304" pitchFamily="18" charset="0"/>
              </a:rPr>
              <a:t>stdio.h</a:t>
            </a: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&gt;</a:t>
            </a:r>
          </a:p>
          <a:p>
            <a:pPr>
              <a:lnSpc>
                <a:spcPts val="2000"/>
              </a:lnSpc>
            </a:pP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#include &lt;</a:t>
            </a:r>
            <a:r>
              <a:rPr lang="en-US" altLang="zh-CN" sz="1200" dirty="0" err="1">
                <a:latin typeface="Microsoft YaHei" panose="020B0503020204020204" pitchFamily="34" charset="-122"/>
                <a:ea typeface="Microsoft YaHei" panose="020B0503020204020204" pitchFamily="34" charset="-122"/>
                <a:cs typeface="Times New Roman" panose="02020603050405020304" pitchFamily="18" charset="0"/>
              </a:rPr>
              <a:t>stdlib.h</a:t>
            </a: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&gt;</a:t>
            </a:r>
          </a:p>
          <a:p>
            <a:pPr>
              <a:lnSpc>
                <a:spcPts val="2000"/>
              </a:lnSpc>
            </a:pPr>
            <a:r>
              <a:rPr lang="en-US" altLang="zh-CN" sz="1200" dirty="0" err="1">
                <a:latin typeface="Microsoft YaHei" panose="020B0503020204020204" pitchFamily="34" charset="-122"/>
                <a:ea typeface="Microsoft YaHei" panose="020B0503020204020204" pitchFamily="34" charset="-122"/>
                <a:cs typeface="Times New Roman" panose="02020603050405020304" pitchFamily="18" charset="0"/>
              </a:rPr>
              <a:t>int</a:t>
            </a: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 main ( )</a:t>
            </a:r>
          </a:p>
          <a:p>
            <a:pPr>
              <a:lnSpc>
                <a:spcPts val="2000"/>
              </a:lnSpc>
            </a:pP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a:t>
            </a:r>
          </a:p>
          <a:p>
            <a:pPr>
              <a:lnSpc>
                <a:spcPts val="2000"/>
              </a:lnSpc>
            </a:pP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sz="1200" dirty="0" err="1">
                <a:latin typeface="Microsoft YaHei" panose="020B0503020204020204" pitchFamily="34" charset="-122"/>
                <a:ea typeface="Microsoft YaHei" panose="020B0503020204020204" pitchFamily="34" charset="-122"/>
                <a:cs typeface="Times New Roman" panose="02020603050405020304" pitchFamily="18" charset="0"/>
              </a:rPr>
              <a:t>int</a:t>
            </a: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sz="1200" dirty="0" err="1">
                <a:latin typeface="Microsoft YaHei" panose="020B0503020204020204" pitchFamily="34" charset="-122"/>
                <a:ea typeface="Microsoft YaHei" panose="020B0503020204020204" pitchFamily="34" charset="-122"/>
                <a:cs typeface="Times New Roman" panose="02020603050405020304" pitchFamily="18" charset="0"/>
              </a:rPr>
              <a:t>a,b,c</a:t>
            </a: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a:t>
            </a:r>
          </a:p>
          <a:p>
            <a:pPr>
              <a:lnSpc>
                <a:spcPts val="2000"/>
              </a:lnSpc>
            </a:pP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  a = rand();</a:t>
            </a:r>
          </a:p>
          <a:p>
            <a:pPr>
              <a:lnSpc>
                <a:spcPts val="2000"/>
              </a:lnSpc>
            </a:pP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  b = rand();</a:t>
            </a:r>
          </a:p>
          <a:p>
            <a:pPr>
              <a:lnSpc>
                <a:spcPts val="2000"/>
              </a:lnSpc>
            </a:pP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  c = a + b*3;//S1</a:t>
            </a:r>
          </a:p>
          <a:p>
            <a:pPr>
              <a:lnSpc>
                <a:spcPts val="2000"/>
              </a:lnSpc>
            </a:pPr>
            <a:r>
              <a:rPr lang="en-US" altLang="zh-CN" sz="1200"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a:t>  b = a;//S2</a:t>
            </a:r>
          </a:p>
          <a:p>
            <a:pPr>
              <a:lnSpc>
                <a:spcPts val="2000"/>
              </a:lnSpc>
            </a:pP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  return c;</a:t>
            </a:r>
          </a:p>
          <a:p>
            <a:pPr>
              <a:lnSpc>
                <a:spcPts val="2000"/>
              </a:lnSpc>
            </a:pPr>
            <a:r>
              <a:rPr lang="en-US" altLang="zh-CN" sz="1200" dirty="0">
                <a:latin typeface="Microsoft YaHei" panose="020B0503020204020204" pitchFamily="34" charset="-122"/>
                <a:ea typeface="Microsoft YaHei" panose="020B0503020204020204" pitchFamily="34" charset="-122"/>
                <a:cs typeface="Times New Roman" panose="02020603050405020304" pitchFamily="18" charset="0"/>
              </a:rPr>
              <a:t>}</a:t>
            </a:r>
          </a:p>
        </p:txBody>
      </p:sp>
      <p:sp>
        <p:nvSpPr>
          <p:cNvPr id="4" name="矩形 3"/>
          <p:cNvSpPr/>
          <p:nvPr/>
        </p:nvSpPr>
        <p:spPr>
          <a:xfrm>
            <a:off x="4335853" y="1794650"/>
            <a:ext cx="3038332" cy="4937955"/>
          </a:xfrm>
          <a:prstGeom prst="rect">
            <a:avLst/>
          </a:prstGeom>
          <a:ln>
            <a:solidFill>
              <a:srgbClr val="3A4795"/>
            </a:solidFill>
          </a:ln>
        </p:spPr>
        <p:txBody>
          <a:bodyPr wrap="square">
            <a:spAutoFit/>
          </a:bodyPr>
          <a:lstStyle/>
          <a:p>
            <a:pPr>
              <a:lnSpc>
                <a:spcPts val="2000"/>
              </a:lnSpc>
            </a:pPr>
            <a:r>
              <a:rPr lang="zh-CN" altLang="en-US" sz="1200" dirty="0">
                <a:latin typeface="微软雅黑" panose="020B0503020204020204" pitchFamily="34" charset="-122"/>
                <a:ea typeface="微软雅黑" panose="020B0503020204020204" pitchFamily="34" charset="-122"/>
              </a:rPr>
              <a:t>关闭死代码删除优化：</a:t>
            </a:r>
          </a:p>
          <a:p>
            <a:pPr>
              <a:lnSpc>
                <a:spcPts val="2000"/>
              </a:lnSpc>
            </a:pPr>
            <a:r>
              <a:rPr lang="en-US" altLang="zh-CN" sz="1200" dirty="0">
                <a:solidFill>
                  <a:srgbClr val="C00000"/>
                </a:solidFill>
                <a:latin typeface="微软雅黑" panose="020B0503020204020204" pitchFamily="34" charset="-122"/>
                <a:ea typeface="微软雅黑" panose="020B0503020204020204" pitchFamily="34" charset="-122"/>
              </a:rPr>
              <a:t>%</a:t>
            </a:r>
            <a:r>
              <a:rPr lang="en-US" altLang="zh-CN" sz="1200" dirty="0" err="1">
                <a:solidFill>
                  <a:srgbClr val="C00000"/>
                </a:solidFill>
                <a:latin typeface="微软雅黑" panose="020B0503020204020204" pitchFamily="34" charset="-122"/>
                <a:ea typeface="微软雅黑" panose="020B0503020204020204" pitchFamily="34" charset="-122"/>
              </a:rPr>
              <a:t>retval</a:t>
            </a:r>
            <a:r>
              <a:rPr lang="en-US" altLang="zh-CN" sz="1200" dirty="0">
                <a:solidFill>
                  <a:srgbClr val="C00000"/>
                </a:solidFill>
                <a:latin typeface="微软雅黑" panose="020B0503020204020204" pitchFamily="34" charset="-122"/>
                <a:ea typeface="微软雅黑" panose="020B0503020204020204" pitchFamily="34" charset="-122"/>
              </a:rPr>
              <a:t> = </a:t>
            </a:r>
            <a:r>
              <a:rPr lang="en-US" altLang="zh-CN" sz="1200" dirty="0" err="1">
                <a:solidFill>
                  <a:srgbClr val="C00000"/>
                </a:solidFill>
                <a:latin typeface="微软雅黑" panose="020B0503020204020204" pitchFamily="34" charset="-122"/>
                <a:ea typeface="微软雅黑" panose="020B0503020204020204" pitchFamily="34" charset="-122"/>
              </a:rPr>
              <a:t>alloca</a:t>
            </a:r>
            <a:r>
              <a:rPr lang="en-US" altLang="zh-CN" sz="1200" dirty="0">
                <a:solidFill>
                  <a:srgbClr val="C00000"/>
                </a:solidFill>
                <a:latin typeface="微软雅黑" panose="020B0503020204020204" pitchFamily="34" charset="-122"/>
                <a:ea typeface="微软雅黑" panose="020B0503020204020204" pitchFamily="34" charset="-122"/>
              </a:rPr>
              <a:t> i32, align 4</a:t>
            </a:r>
          </a:p>
          <a:p>
            <a:pPr>
              <a:lnSpc>
                <a:spcPts val="2000"/>
              </a:lnSpc>
            </a:pPr>
            <a:r>
              <a:rPr lang="en-US" altLang="zh-CN" sz="1200" dirty="0">
                <a:latin typeface="微软雅黑" panose="020B0503020204020204" pitchFamily="34" charset="-122"/>
                <a:ea typeface="微软雅黑" panose="020B0503020204020204" pitchFamily="34" charset="-122"/>
              </a:rPr>
              <a:t>%a = </a:t>
            </a:r>
            <a:r>
              <a:rPr lang="en-US" altLang="zh-CN" sz="1200" dirty="0" err="1">
                <a:latin typeface="微软雅黑" panose="020B0503020204020204" pitchFamily="34" charset="-122"/>
                <a:ea typeface="微软雅黑" panose="020B0503020204020204" pitchFamily="34" charset="-122"/>
              </a:rPr>
              <a:t>alloca</a:t>
            </a:r>
            <a:r>
              <a:rPr lang="en-US" altLang="zh-CN" sz="1200" dirty="0">
                <a:latin typeface="微软雅黑" panose="020B0503020204020204" pitchFamily="34" charset="-122"/>
                <a:ea typeface="微软雅黑" panose="020B0503020204020204" pitchFamily="34" charset="-122"/>
              </a:rPr>
              <a:t> i32, align 4</a:t>
            </a:r>
          </a:p>
          <a:p>
            <a:pPr>
              <a:lnSpc>
                <a:spcPts val="2000"/>
              </a:lnSpc>
            </a:pPr>
            <a:r>
              <a:rPr lang="en-US" altLang="zh-CN" sz="1200" dirty="0">
                <a:latin typeface="微软雅黑" panose="020B0503020204020204" pitchFamily="34" charset="-122"/>
                <a:ea typeface="微软雅黑" panose="020B0503020204020204" pitchFamily="34" charset="-122"/>
              </a:rPr>
              <a:t>%b = </a:t>
            </a:r>
            <a:r>
              <a:rPr lang="en-US" altLang="zh-CN" sz="1200" dirty="0" err="1">
                <a:latin typeface="微软雅黑" panose="020B0503020204020204" pitchFamily="34" charset="-122"/>
                <a:ea typeface="微软雅黑" panose="020B0503020204020204" pitchFamily="34" charset="-122"/>
              </a:rPr>
              <a:t>alloca</a:t>
            </a:r>
            <a:r>
              <a:rPr lang="en-US" altLang="zh-CN" sz="1200" dirty="0">
                <a:latin typeface="微软雅黑" panose="020B0503020204020204" pitchFamily="34" charset="-122"/>
                <a:ea typeface="微软雅黑" panose="020B0503020204020204" pitchFamily="34" charset="-122"/>
              </a:rPr>
              <a:t> i32, align 4</a:t>
            </a:r>
          </a:p>
          <a:p>
            <a:pPr>
              <a:lnSpc>
                <a:spcPts val="2000"/>
              </a:lnSpc>
            </a:pPr>
            <a:r>
              <a:rPr lang="en-US" altLang="zh-CN" sz="1200" dirty="0">
                <a:latin typeface="微软雅黑" panose="020B0503020204020204" pitchFamily="34" charset="-122"/>
                <a:ea typeface="微软雅黑" panose="020B0503020204020204" pitchFamily="34" charset="-122"/>
              </a:rPr>
              <a:t>%c = </a:t>
            </a:r>
            <a:r>
              <a:rPr lang="en-US" altLang="zh-CN" sz="1200" dirty="0" err="1">
                <a:latin typeface="微软雅黑" panose="020B0503020204020204" pitchFamily="34" charset="-122"/>
                <a:ea typeface="微软雅黑" panose="020B0503020204020204" pitchFamily="34" charset="-122"/>
              </a:rPr>
              <a:t>alloca</a:t>
            </a:r>
            <a:r>
              <a:rPr lang="en-US" altLang="zh-CN" sz="1200" dirty="0">
                <a:latin typeface="微软雅黑" panose="020B0503020204020204" pitchFamily="34" charset="-122"/>
                <a:ea typeface="微软雅黑" panose="020B0503020204020204" pitchFamily="34" charset="-122"/>
              </a:rPr>
              <a:t> i32, align 4</a:t>
            </a:r>
          </a:p>
          <a:p>
            <a:pPr>
              <a:lnSpc>
                <a:spcPts val="2000"/>
              </a:lnSpc>
            </a:pPr>
            <a:r>
              <a:rPr lang="en-US" altLang="zh-CN" sz="1200" dirty="0">
                <a:latin typeface="微软雅黑" panose="020B0503020204020204" pitchFamily="34" charset="-122"/>
                <a:ea typeface="微软雅黑" panose="020B0503020204020204" pitchFamily="34" charset="-122"/>
              </a:rPr>
              <a:t>store i32 0, i32* %</a:t>
            </a:r>
            <a:r>
              <a:rPr lang="en-US" altLang="zh-CN" sz="1200" dirty="0" err="1">
                <a:latin typeface="微软雅黑" panose="020B0503020204020204" pitchFamily="34" charset="-122"/>
                <a:ea typeface="微软雅黑" panose="020B0503020204020204" pitchFamily="34" charset="-122"/>
              </a:rPr>
              <a:t>retval</a:t>
            </a:r>
            <a:r>
              <a:rPr lang="en-US" altLang="zh-CN" sz="1200" dirty="0">
                <a:latin typeface="微软雅黑" panose="020B0503020204020204" pitchFamily="34" charset="-122"/>
                <a:ea typeface="微软雅黑" panose="020B0503020204020204" pitchFamily="34" charset="-122"/>
              </a:rPr>
              <a:t>, align 4</a:t>
            </a:r>
          </a:p>
          <a:p>
            <a:pPr>
              <a:lnSpc>
                <a:spcPts val="2000"/>
              </a:lnSpc>
            </a:pPr>
            <a:r>
              <a:rPr lang="en-US" altLang="zh-CN" sz="1200" dirty="0">
                <a:latin typeface="微软雅黑" panose="020B0503020204020204" pitchFamily="34" charset="-122"/>
                <a:ea typeface="微软雅黑" panose="020B0503020204020204" pitchFamily="34" charset="-122"/>
              </a:rPr>
              <a:t>%call = call i32 @rand() #2</a:t>
            </a:r>
          </a:p>
          <a:p>
            <a:pPr>
              <a:lnSpc>
                <a:spcPts val="2000"/>
              </a:lnSpc>
            </a:pPr>
            <a:r>
              <a:rPr lang="en-US" altLang="zh-CN" sz="1200" dirty="0">
                <a:latin typeface="微软雅黑" panose="020B0503020204020204" pitchFamily="34" charset="-122"/>
                <a:ea typeface="微软雅黑" panose="020B0503020204020204" pitchFamily="34" charset="-122"/>
              </a:rPr>
              <a:t>store i32 %call, i32* %a, align 4</a:t>
            </a:r>
          </a:p>
          <a:p>
            <a:pPr>
              <a:lnSpc>
                <a:spcPts val="2000"/>
              </a:lnSpc>
            </a:pPr>
            <a:r>
              <a:rPr lang="en-US" altLang="zh-CN" sz="1200" dirty="0">
                <a:latin typeface="微软雅黑" panose="020B0503020204020204" pitchFamily="34" charset="-122"/>
                <a:ea typeface="微软雅黑" panose="020B0503020204020204" pitchFamily="34" charset="-122"/>
              </a:rPr>
              <a:t>%call1 = call i32 @rand() #2</a:t>
            </a:r>
          </a:p>
          <a:p>
            <a:pPr>
              <a:lnSpc>
                <a:spcPts val="2000"/>
              </a:lnSpc>
            </a:pPr>
            <a:r>
              <a:rPr lang="en-US" altLang="zh-CN" sz="1200" dirty="0">
                <a:latin typeface="微软雅黑" panose="020B0503020204020204" pitchFamily="34" charset="-122"/>
                <a:ea typeface="微软雅黑" panose="020B0503020204020204" pitchFamily="34" charset="-122"/>
              </a:rPr>
              <a:t>store i32 %call1, i32* %b, align 4</a:t>
            </a:r>
          </a:p>
          <a:p>
            <a:pPr>
              <a:lnSpc>
                <a:spcPts val="2000"/>
              </a:lnSpc>
            </a:pPr>
            <a:r>
              <a:rPr lang="en-US" altLang="zh-CN" sz="1200" dirty="0">
                <a:latin typeface="微软雅黑" panose="020B0503020204020204" pitchFamily="34" charset="-122"/>
                <a:ea typeface="微软雅黑" panose="020B0503020204020204" pitchFamily="34" charset="-122"/>
              </a:rPr>
              <a:t>%0 = load i32, i32* %a, align 4</a:t>
            </a:r>
          </a:p>
          <a:p>
            <a:pPr>
              <a:lnSpc>
                <a:spcPts val="2000"/>
              </a:lnSpc>
            </a:pPr>
            <a:r>
              <a:rPr lang="en-US" altLang="zh-CN" sz="1200" dirty="0">
                <a:latin typeface="微软雅黑" panose="020B0503020204020204" pitchFamily="34" charset="-122"/>
                <a:ea typeface="微软雅黑" panose="020B0503020204020204" pitchFamily="34" charset="-122"/>
              </a:rPr>
              <a:t>%1 = load i32, i32* %b, align 4</a:t>
            </a:r>
          </a:p>
          <a:p>
            <a:pPr>
              <a:lnSpc>
                <a:spcPts val="2000"/>
              </a:lnSpc>
            </a:pP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mul</a:t>
            </a:r>
            <a:r>
              <a:rPr lang="en-US" altLang="zh-CN" sz="1200" dirty="0">
                <a:latin typeface="微软雅黑" panose="020B0503020204020204" pitchFamily="34" charset="-122"/>
                <a:ea typeface="微软雅黑" panose="020B0503020204020204" pitchFamily="34" charset="-122"/>
              </a:rPr>
              <a:t> = </a:t>
            </a:r>
            <a:r>
              <a:rPr lang="en-US" altLang="zh-CN" sz="1200" dirty="0" err="1">
                <a:latin typeface="微软雅黑" panose="020B0503020204020204" pitchFamily="34" charset="-122"/>
                <a:ea typeface="微软雅黑" panose="020B0503020204020204" pitchFamily="34" charset="-122"/>
              </a:rPr>
              <a:t>mul</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nsw</a:t>
            </a:r>
            <a:r>
              <a:rPr lang="en-US" altLang="zh-CN" sz="1200" dirty="0">
                <a:latin typeface="微软雅黑" panose="020B0503020204020204" pitchFamily="34" charset="-122"/>
                <a:ea typeface="微软雅黑" panose="020B0503020204020204" pitchFamily="34" charset="-122"/>
              </a:rPr>
              <a:t> i32 %1, 3</a:t>
            </a:r>
          </a:p>
          <a:p>
            <a:pPr>
              <a:lnSpc>
                <a:spcPts val="2000"/>
              </a:lnSpc>
            </a:pPr>
            <a:r>
              <a:rPr lang="en-US" altLang="zh-CN" sz="1200" dirty="0">
                <a:latin typeface="微软雅黑" panose="020B0503020204020204" pitchFamily="34" charset="-122"/>
                <a:ea typeface="微软雅黑" panose="020B0503020204020204" pitchFamily="34" charset="-122"/>
              </a:rPr>
              <a:t>%add = add </a:t>
            </a:r>
            <a:r>
              <a:rPr lang="en-US" altLang="zh-CN" sz="1200" dirty="0" err="1">
                <a:latin typeface="微软雅黑" panose="020B0503020204020204" pitchFamily="34" charset="-122"/>
                <a:ea typeface="微软雅黑" panose="020B0503020204020204" pitchFamily="34" charset="-122"/>
              </a:rPr>
              <a:t>nsw</a:t>
            </a:r>
            <a:r>
              <a:rPr lang="en-US" altLang="zh-CN" sz="1200" dirty="0">
                <a:latin typeface="微软雅黑" panose="020B0503020204020204" pitchFamily="34" charset="-122"/>
                <a:ea typeface="微软雅黑" panose="020B0503020204020204" pitchFamily="34" charset="-122"/>
              </a:rPr>
              <a:t> i32 %0, %</a:t>
            </a:r>
            <a:r>
              <a:rPr lang="en-US" altLang="zh-CN" sz="1200" dirty="0" err="1">
                <a:latin typeface="微软雅黑" panose="020B0503020204020204" pitchFamily="34" charset="-122"/>
                <a:ea typeface="微软雅黑" panose="020B0503020204020204" pitchFamily="34" charset="-122"/>
              </a:rPr>
              <a:t>mul</a:t>
            </a:r>
            <a:endParaRPr lang="en-US" altLang="zh-CN" sz="1200" dirty="0">
              <a:latin typeface="微软雅黑" panose="020B0503020204020204" pitchFamily="34" charset="-122"/>
              <a:ea typeface="微软雅黑" panose="020B0503020204020204" pitchFamily="34" charset="-122"/>
            </a:endParaRPr>
          </a:p>
          <a:p>
            <a:pPr>
              <a:lnSpc>
                <a:spcPts val="2000"/>
              </a:lnSpc>
            </a:pPr>
            <a:r>
              <a:rPr lang="en-US" altLang="zh-CN" sz="1200" dirty="0">
                <a:latin typeface="微软雅黑" panose="020B0503020204020204" pitchFamily="34" charset="-122"/>
                <a:ea typeface="微软雅黑" panose="020B0503020204020204" pitchFamily="34" charset="-122"/>
              </a:rPr>
              <a:t>store i32 %add, i32* %c, align 4</a:t>
            </a:r>
          </a:p>
          <a:p>
            <a:pPr>
              <a:lnSpc>
                <a:spcPts val="2000"/>
              </a:lnSpc>
            </a:pPr>
            <a:r>
              <a:rPr lang="en-US" altLang="zh-CN" sz="1200" dirty="0">
                <a:latin typeface="微软雅黑" panose="020B0503020204020204" pitchFamily="34" charset="-122"/>
                <a:ea typeface="微软雅黑" panose="020B0503020204020204" pitchFamily="34" charset="-122"/>
              </a:rPr>
              <a:t>%2 = load i32, i32* %a, align 4</a:t>
            </a:r>
          </a:p>
          <a:p>
            <a:pPr>
              <a:lnSpc>
                <a:spcPts val="2000"/>
              </a:lnSpc>
            </a:pPr>
            <a:r>
              <a:rPr lang="en-US" altLang="zh-CN" sz="1200" dirty="0">
                <a:solidFill>
                  <a:srgbClr val="C00000"/>
                </a:solidFill>
                <a:latin typeface="微软雅黑" panose="020B0503020204020204" pitchFamily="34" charset="-122"/>
                <a:ea typeface="微软雅黑" panose="020B0503020204020204" pitchFamily="34" charset="-122"/>
              </a:rPr>
              <a:t>store i32 %2, i32* %b, align 4</a:t>
            </a:r>
          </a:p>
          <a:p>
            <a:pPr>
              <a:lnSpc>
                <a:spcPts val="2000"/>
              </a:lnSpc>
            </a:pPr>
            <a:r>
              <a:rPr lang="en-US" altLang="zh-CN" sz="1200" dirty="0">
                <a:solidFill>
                  <a:srgbClr val="C00000"/>
                </a:solidFill>
                <a:latin typeface="微软雅黑" panose="020B0503020204020204" pitchFamily="34" charset="-122"/>
                <a:ea typeface="微软雅黑" panose="020B0503020204020204" pitchFamily="34" charset="-122"/>
              </a:rPr>
              <a:t>%3 = load i32, i32* %c, align 4</a:t>
            </a:r>
          </a:p>
          <a:p>
            <a:pPr>
              <a:lnSpc>
                <a:spcPts val="2000"/>
              </a:lnSpc>
            </a:pPr>
            <a:r>
              <a:rPr lang="en-US" altLang="zh-CN" sz="1200" dirty="0">
                <a:latin typeface="微软雅黑" panose="020B0503020204020204" pitchFamily="34" charset="-122"/>
                <a:ea typeface="微软雅黑" panose="020B0503020204020204" pitchFamily="34" charset="-122"/>
              </a:rPr>
              <a:t>ret i32 %3</a:t>
            </a:r>
          </a:p>
        </p:txBody>
      </p:sp>
      <p:sp>
        <p:nvSpPr>
          <p:cNvPr id="5" name="矩形 4"/>
          <p:cNvSpPr/>
          <p:nvPr/>
        </p:nvSpPr>
        <p:spPr>
          <a:xfrm>
            <a:off x="9048328" y="1794650"/>
            <a:ext cx="2736304" cy="3939540"/>
          </a:xfrm>
          <a:prstGeom prst="rect">
            <a:avLst/>
          </a:prstGeom>
          <a:ln>
            <a:solidFill>
              <a:srgbClr val="3A4795"/>
            </a:solidFill>
          </a:ln>
        </p:spPr>
        <p:txBody>
          <a:bodyPr wrap="square">
            <a:spAutoFit/>
          </a:bodyPr>
          <a:lstStyle/>
          <a:p>
            <a:pPr indent="0" algn="just">
              <a:lnSpc>
                <a:spcPts val="2000"/>
              </a:lnSpc>
              <a:spcAft>
                <a:spcPts val="0"/>
              </a:spcAft>
            </a:pPr>
            <a:r>
              <a:rPr lang="zh-CN" altLang="zh-CN" sz="1200" kern="0" dirty="0">
                <a:latin typeface="Microsoft YaHei" panose="020B0503020204020204" pitchFamily="34" charset="-122"/>
                <a:ea typeface="Microsoft YaHei" panose="020B0503020204020204" pitchFamily="34" charset="-122"/>
              </a:rPr>
              <a:t>开启死代码删除优化：</a:t>
            </a:r>
            <a:endParaRPr lang="zh-CN" altLang="zh-CN" sz="1200" kern="100" dirty="0">
              <a:latin typeface="Microsoft YaHei" panose="020B0503020204020204" pitchFamily="34" charset="-122"/>
              <a:ea typeface="Microsoft YaHei" panose="020B0503020204020204" pitchFamily="34" charset="-122"/>
            </a:endParaRP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%a = </a:t>
            </a:r>
            <a:r>
              <a:rPr lang="en-US" altLang="zh-CN" sz="1200" kern="0" dirty="0" err="1">
                <a:latin typeface="Microsoft YaHei" panose="020B0503020204020204" pitchFamily="34" charset="-122"/>
                <a:ea typeface="Microsoft YaHei" panose="020B0503020204020204" pitchFamily="34" charset="-122"/>
              </a:rPr>
              <a:t>alloca</a:t>
            </a:r>
            <a:r>
              <a:rPr lang="en-US" altLang="zh-CN" sz="1200" kern="0" dirty="0">
                <a:latin typeface="Microsoft YaHei" panose="020B0503020204020204" pitchFamily="34" charset="-122"/>
                <a:ea typeface="Microsoft YaHei" panose="020B0503020204020204" pitchFamily="34" charset="-122"/>
              </a:rPr>
              <a:t> i32, align 4</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%b = </a:t>
            </a:r>
            <a:r>
              <a:rPr lang="en-US" altLang="zh-CN" sz="1200" kern="0" dirty="0" err="1">
                <a:latin typeface="Microsoft YaHei" panose="020B0503020204020204" pitchFamily="34" charset="-122"/>
                <a:ea typeface="Microsoft YaHei" panose="020B0503020204020204" pitchFamily="34" charset="-122"/>
              </a:rPr>
              <a:t>alloca</a:t>
            </a:r>
            <a:r>
              <a:rPr lang="en-US" altLang="zh-CN" sz="1200" kern="0" dirty="0">
                <a:latin typeface="Microsoft YaHei" panose="020B0503020204020204" pitchFamily="34" charset="-122"/>
                <a:ea typeface="Microsoft YaHei" panose="020B0503020204020204" pitchFamily="34" charset="-122"/>
              </a:rPr>
              <a:t> i32, align 4</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%c = </a:t>
            </a:r>
            <a:r>
              <a:rPr lang="en-US" altLang="zh-CN" sz="1200" kern="0" dirty="0" err="1">
                <a:latin typeface="Microsoft YaHei" panose="020B0503020204020204" pitchFamily="34" charset="-122"/>
                <a:ea typeface="Microsoft YaHei" panose="020B0503020204020204" pitchFamily="34" charset="-122"/>
              </a:rPr>
              <a:t>alloca</a:t>
            </a:r>
            <a:r>
              <a:rPr lang="en-US" altLang="zh-CN" sz="1200" kern="0" dirty="0">
                <a:latin typeface="Microsoft YaHei" panose="020B0503020204020204" pitchFamily="34" charset="-122"/>
                <a:ea typeface="Microsoft YaHei" panose="020B0503020204020204" pitchFamily="34" charset="-122"/>
              </a:rPr>
              <a:t> i32, align 4</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%call = call i32 @rand() #2</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store i32 %call, i32* %a, align 4</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%call1 = call i32 @rand() #2</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store i32 %call1, i32* %b, align 4</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%0 = load i32, i32* %a, align 4</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%1 = load i32, i32* %b, align 4</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a:t>
            </a:r>
            <a:r>
              <a:rPr lang="en-US" altLang="zh-CN" sz="1200" kern="0" dirty="0" err="1">
                <a:latin typeface="Microsoft YaHei" panose="020B0503020204020204" pitchFamily="34" charset="-122"/>
                <a:ea typeface="Microsoft YaHei" panose="020B0503020204020204" pitchFamily="34" charset="-122"/>
              </a:rPr>
              <a:t>mul</a:t>
            </a:r>
            <a:r>
              <a:rPr lang="en-US" altLang="zh-CN" sz="1200" kern="0" dirty="0">
                <a:latin typeface="Microsoft YaHei" panose="020B0503020204020204" pitchFamily="34" charset="-122"/>
                <a:ea typeface="Microsoft YaHei" panose="020B0503020204020204" pitchFamily="34" charset="-122"/>
              </a:rPr>
              <a:t> = </a:t>
            </a:r>
            <a:r>
              <a:rPr lang="en-US" altLang="zh-CN" sz="1200" kern="0" dirty="0" err="1">
                <a:latin typeface="Microsoft YaHei" panose="020B0503020204020204" pitchFamily="34" charset="-122"/>
                <a:ea typeface="Microsoft YaHei" panose="020B0503020204020204" pitchFamily="34" charset="-122"/>
              </a:rPr>
              <a:t>mul</a:t>
            </a:r>
            <a:r>
              <a:rPr lang="en-US" altLang="zh-CN" sz="1200" kern="0" dirty="0">
                <a:latin typeface="Microsoft YaHei" panose="020B0503020204020204" pitchFamily="34" charset="-122"/>
                <a:ea typeface="Microsoft YaHei" panose="020B0503020204020204" pitchFamily="34" charset="-122"/>
              </a:rPr>
              <a:t> </a:t>
            </a:r>
            <a:r>
              <a:rPr lang="en-US" altLang="zh-CN" sz="1200" kern="0" dirty="0" err="1">
                <a:latin typeface="Microsoft YaHei" panose="020B0503020204020204" pitchFamily="34" charset="-122"/>
                <a:ea typeface="Microsoft YaHei" panose="020B0503020204020204" pitchFamily="34" charset="-122"/>
              </a:rPr>
              <a:t>nsw</a:t>
            </a:r>
            <a:r>
              <a:rPr lang="en-US" altLang="zh-CN" sz="1200" kern="0" dirty="0">
                <a:latin typeface="Microsoft YaHei" panose="020B0503020204020204" pitchFamily="34" charset="-122"/>
                <a:ea typeface="Microsoft YaHei" panose="020B0503020204020204" pitchFamily="34" charset="-122"/>
              </a:rPr>
              <a:t> i32 %1, 3</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%add = add </a:t>
            </a:r>
            <a:r>
              <a:rPr lang="en-US" altLang="zh-CN" sz="1200" kern="0" dirty="0" err="1">
                <a:latin typeface="Microsoft YaHei" panose="020B0503020204020204" pitchFamily="34" charset="-122"/>
                <a:ea typeface="Microsoft YaHei" panose="020B0503020204020204" pitchFamily="34" charset="-122"/>
              </a:rPr>
              <a:t>nsw</a:t>
            </a:r>
            <a:r>
              <a:rPr lang="en-US" altLang="zh-CN" sz="1200" kern="0" dirty="0">
                <a:latin typeface="Microsoft YaHei" panose="020B0503020204020204" pitchFamily="34" charset="-122"/>
                <a:ea typeface="Microsoft YaHei" panose="020B0503020204020204" pitchFamily="34" charset="-122"/>
              </a:rPr>
              <a:t> i32 %0, %</a:t>
            </a:r>
            <a:r>
              <a:rPr lang="en-US" altLang="zh-CN" sz="1200" kern="0" dirty="0" err="1">
                <a:latin typeface="Microsoft YaHei" panose="020B0503020204020204" pitchFamily="34" charset="-122"/>
                <a:ea typeface="Microsoft YaHei" panose="020B0503020204020204" pitchFamily="34" charset="-122"/>
              </a:rPr>
              <a:t>mul</a:t>
            </a:r>
            <a:endParaRPr lang="en-US" altLang="zh-CN" sz="1200" kern="0" dirty="0">
              <a:latin typeface="Microsoft YaHei" panose="020B0503020204020204" pitchFamily="34" charset="-122"/>
              <a:ea typeface="Microsoft YaHei" panose="020B0503020204020204" pitchFamily="34" charset="-122"/>
            </a:endParaRP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store i32 %add, i32* %c, align 4</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%2 = load i32, i32* %c, align 4</a:t>
            </a:r>
          </a:p>
          <a:p>
            <a:pPr indent="0" algn="just">
              <a:lnSpc>
                <a:spcPts val="2000"/>
              </a:lnSpc>
              <a:spcAft>
                <a:spcPts val="0"/>
              </a:spcAft>
            </a:pPr>
            <a:r>
              <a:rPr lang="en-US" altLang="zh-CN" sz="1200" kern="0" dirty="0">
                <a:latin typeface="Microsoft YaHei" panose="020B0503020204020204" pitchFamily="34" charset="-122"/>
                <a:ea typeface="Microsoft YaHei" panose="020B0503020204020204" pitchFamily="34" charset="-122"/>
              </a:rPr>
              <a:t>ret i32 %2</a:t>
            </a:r>
            <a:endParaRPr lang="zh-CN" altLang="zh-CN" sz="1200" kern="100" dirty="0">
              <a:solidFill>
                <a:sysClr val="windowText" lastClr="00000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6" name="矩形 5"/>
          <p:cNvSpPr/>
          <p:nvPr/>
        </p:nvSpPr>
        <p:spPr>
          <a:xfrm>
            <a:off x="2227708" y="3116281"/>
            <a:ext cx="2160015"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rPr>
              <a:t> clang </a:t>
            </a:r>
            <a:r>
              <a:rPr lang="en-US" altLang="zh-CN" sz="1200" dirty="0" err="1">
                <a:latin typeface="微软雅黑" panose="020B0503020204020204" pitchFamily="34" charset="-122"/>
                <a:ea typeface="微软雅黑" panose="020B0503020204020204" pitchFamily="34" charset="-122"/>
              </a:rPr>
              <a:t>dead.c</a:t>
            </a:r>
            <a:r>
              <a:rPr lang="en-US" altLang="zh-CN" sz="1200" dirty="0">
                <a:latin typeface="微软雅黑" panose="020B0503020204020204" pitchFamily="34" charset="-122"/>
                <a:ea typeface="微软雅黑" panose="020B0503020204020204" pitchFamily="34" charset="-122"/>
              </a:rPr>
              <a:t> -emit-</a:t>
            </a:r>
            <a:r>
              <a:rPr lang="en-US" altLang="zh-CN" sz="1200" dirty="0" err="1">
                <a:latin typeface="微软雅黑" panose="020B0503020204020204" pitchFamily="34" charset="-122"/>
                <a:ea typeface="微软雅黑" panose="020B0503020204020204" pitchFamily="34" charset="-122"/>
              </a:rPr>
              <a:t>llvm</a:t>
            </a:r>
            <a:r>
              <a:rPr lang="en-US" altLang="zh-CN" sz="1200" dirty="0">
                <a:latin typeface="微软雅黑" panose="020B0503020204020204" pitchFamily="34" charset="-122"/>
                <a:ea typeface="微软雅黑" panose="020B0503020204020204" pitchFamily="34" charset="-122"/>
              </a:rPr>
              <a:t> -S</a:t>
            </a:r>
            <a:endParaRPr lang="zh-CN" altLang="en-US" sz="1200" dirty="0">
              <a:latin typeface="微软雅黑" panose="020B0503020204020204" pitchFamily="34" charset="-122"/>
              <a:ea typeface="微软雅黑" panose="020B0503020204020204" pitchFamily="34" charset="-122"/>
            </a:endParaRPr>
          </a:p>
        </p:txBody>
      </p:sp>
      <p:cxnSp>
        <p:nvCxnSpPr>
          <p:cNvPr id="13" name="直线箭头连接符 11">
            <a:extLst>
              <a:ext uri="{FF2B5EF4-FFF2-40B4-BE49-F238E27FC236}">
                <a16:creationId xmlns:a16="http://schemas.microsoft.com/office/drawing/2014/main" id="{1945E9FF-5BB6-26C6-1A01-C42E892D8678}"/>
              </a:ext>
            </a:extLst>
          </p:cNvPr>
          <p:cNvCxnSpPr/>
          <p:nvPr/>
        </p:nvCxnSpPr>
        <p:spPr>
          <a:xfrm>
            <a:off x="2639616" y="3402151"/>
            <a:ext cx="1315712" cy="0"/>
          </a:xfrm>
          <a:prstGeom prst="straightConnector1">
            <a:avLst/>
          </a:prstGeom>
          <a:ln>
            <a:solidFill>
              <a:srgbClr val="3A4795"/>
            </a:solidFill>
            <a:tailEnd type="triangle"/>
          </a:ln>
        </p:spPr>
        <p:style>
          <a:lnRef idx="1">
            <a:schemeClr val="accent4"/>
          </a:lnRef>
          <a:fillRef idx="0">
            <a:schemeClr val="accent4"/>
          </a:fillRef>
          <a:effectRef idx="0">
            <a:schemeClr val="accent4"/>
          </a:effectRef>
          <a:fontRef idx="minor">
            <a:schemeClr val="tx1"/>
          </a:fontRef>
        </p:style>
      </p:cxnSp>
      <p:sp>
        <p:nvSpPr>
          <p:cNvPr id="14" name="矩形 13"/>
          <p:cNvSpPr/>
          <p:nvPr/>
        </p:nvSpPr>
        <p:spPr>
          <a:xfrm>
            <a:off x="7481906" y="3145071"/>
            <a:ext cx="1438214"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rPr>
              <a:t> opt </a:t>
            </a:r>
            <a:r>
              <a:rPr lang="en-US" altLang="zh-CN" sz="1200" dirty="0" err="1">
                <a:latin typeface="微软雅黑" panose="020B0503020204020204" pitchFamily="34" charset="-122"/>
                <a:ea typeface="微软雅黑" panose="020B0503020204020204" pitchFamily="34" charset="-122"/>
              </a:rPr>
              <a:t>file.ll</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dse</a:t>
            </a:r>
            <a:r>
              <a:rPr lang="en-US" altLang="zh-CN" sz="1200" dirty="0">
                <a:latin typeface="微软雅黑" panose="020B0503020204020204" pitchFamily="34" charset="-122"/>
                <a:ea typeface="微软雅黑" panose="020B0503020204020204" pitchFamily="34" charset="-122"/>
              </a:rPr>
              <a:t> -S</a:t>
            </a:r>
            <a:endParaRPr lang="zh-CN" altLang="en-US" sz="1200" dirty="0">
              <a:latin typeface="微软雅黑" panose="020B0503020204020204" pitchFamily="34" charset="-122"/>
              <a:ea typeface="微软雅黑" panose="020B0503020204020204" pitchFamily="34" charset="-122"/>
            </a:endParaRPr>
          </a:p>
        </p:txBody>
      </p:sp>
      <p:cxnSp>
        <p:nvCxnSpPr>
          <p:cNvPr id="15" name="直线箭头连接符 11">
            <a:extLst>
              <a:ext uri="{FF2B5EF4-FFF2-40B4-BE49-F238E27FC236}">
                <a16:creationId xmlns:a16="http://schemas.microsoft.com/office/drawing/2014/main" id="{1945E9FF-5BB6-26C6-1A01-C42E892D8678}"/>
              </a:ext>
            </a:extLst>
          </p:cNvPr>
          <p:cNvCxnSpPr/>
          <p:nvPr/>
        </p:nvCxnSpPr>
        <p:spPr>
          <a:xfrm>
            <a:off x="7543157" y="3422070"/>
            <a:ext cx="1315712" cy="0"/>
          </a:xfrm>
          <a:prstGeom prst="straightConnector1">
            <a:avLst/>
          </a:prstGeom>
          <a:ln>
            <a:solidFill>
              <a:srgbClr val="3A4795"/>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47172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中间代码优化</a:t>
            </a:r>
          </a:p>
        </p:txBody>
      </p:sp>
      <p:sp>
        <p:nvSpPr>
          <p:cNvPr id="4" name="矩形 3"/>
          <p:cNvSpPr/>
          <p:nvPr/>
        </p:nvSpPr>
        <p:spPr>
          <a:xfrm>
            <a:off x="407368" y="1025382"/>
            <a:ext cx="6096000" cy="458908"/>
          </a:xfrm>
          <a:prstGeom prst="rect">
            <a:avLst/>
          </a:prstGeom>
        </p:spPr>
        <p:txBody>
          <a:bodyPr>
            <a:spAutoFit/>
          </a:bodyPr>
          <a:lstStyle/>
          <a:p>
            <a:pPr>
              <a:lnSpc>
                <a:spcPct val="150000"/>
              </a:lnSpc>
            </a:pPr>
            <a:r>
              <a:rPr lang="zh-CN" altLang="en-US" b="1" dirty="0">
                <a:latin typeface="微软雅黑" panose="020B0503020204020204" pitchFamily="34" charset="-122"/>
                <a:ea typeface="微软雅黑" panose="020B0503020204020204" pitchFamily="34" charset="-122"/>
              </a:rPr>
              <a:t>过程间优化</a:t>
            </a:r>
          </a:p>
        </p:txBody>
      </p:sp>
      <p:sp>
        <p:nvSpPr>
          <p:cNvPr id="5" name="矩形 4"/>
          <p:cNvSpPr/>
          <p:nvPr/>
        </p:nvSpPr>
        <p:spPr>
          <a:xfrm>
            <a:off x="407368" y="1429230"/>
            <a:ext cx="11449272" cy="1061829"/>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过程间优化是涉及程序中多个过程的程序变换与优化，过程间分析阶段为过程间优化提供足够的信息，用于支持过程间优化阶段的各类程序变换。内联优化是过程间优化中最常用的一种方法，它是指如果在循环中调用了另一个过程，则过程间优化会将该过程内联到函数体内，并且会重新对过程排序以获得更好的内存布局。</a:t>
            </a:r>
          </a:p>
        </p:txBody>
      </p:sp>
      <p:sp>
        <p:nvSpPr>
          <p:cNvPr id="6" name="矩形 5"/>
          <p:cNvSpPr/>
          <p:nvPr/>
        </p:nvSpPr>
        <p:spPr>
          <a:xfrm>
            <a:off x="443756" y="2491059"/>
            <a:ext cx="1927770" cy="3785652"/>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stdio.h</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stdlib.h</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#define N 256</a:t>
            </a:r>
          </a:p>
          <a:p>
            <a:r>
              <a:rPr lang="en-US" altLang="zh-CN" sz="1200" dirty="0">
                <a:latin typeface="Times New Roman" panose="02020603050405020304" pitchFamily="18" charset="0"/>
                <a:cs typeface="Times New Roman" panose="02020603050405020304" pitchFamily="18" charset="0"/>
              </a:rPr>
              <a:t>int add(int* </a:t>
            </a:r>
            <a:r>
              <a:rPr lang="en-US" altLang="zh-CN" sz="1200" dirty="0" err="1">
                <a:latin typeface="Times New Roman" panose="02020603050405020304" pitchFamily="18" charset="0"/>
                <a:cs typeface="Times New Roman" panose="02020603050405020304" pitchFamily="18" charset="0"/>
              </a:rPr>
              <a:t>a,int</a:t>
            </a:r>
            <a:r>
              <a:rPr lang="en-US" altLang="zh-CN" sz="1200" dirty="0">
                <a:latin typeface="Times New Roman" panose="02020603050405020304" pitchFamily="18" charset="0"/>
                <a:cs typeface="Times New Roman" panose="02020603050405020304" pitchFamily="18" charset="0"/>
              </a:rPr>
              <a:t>* b) {</a:t>
            </a:r>
          </a:p>
          <a:p>
            <a:r>
              <a:rPr lang="en-US" altLang="zh-CN" sz="1200" dirty="0">
                <a:latin typeface="Times New Roman" panose="02020603050405020304" pitchFamily="18" charset="0"/>
                <a:cs typeface="Times New Roman" panose="02020603050405020304" pitchFamily="18" charset="0"/>
              </a:rPr>
              <a:t>  int c;</a:t>
            </a:r>
          </a:p>
          <a:p>
            <a:r>
              <a:rPr lang="en-US" altLang="zh-CN" sz="1200" dirty="0">
                <a:latin typeface="Times New Roman" panose="02020603050405020304" pitchFamily="18" charset="0"/>
                <a:cs typeface="Times New Roman" panose="02020603050405020304" pitchFamily="18" charset="0"/>
              </a:rPr>
              <a:t>  c = *a + *b;</a:t>
            </a:r>
          </a:p>
          <a:p>
            <a:r>
              <a:rPr lang="en-US" altLang="zh-CN" sz="1200" dirty="0">
                <a:latin typeface="Times New Roman" panose="02020603050405020304" pitchFamily="18" charset="0"/>
                <a:cs typeface="Times New Roman" panose="02020603050405020304" pitchFamily="18" charset="0"/>
              </a:rPr>
              <a:t>  return c;</a:t>
            </a:r>
          </a:p>
          <a:p>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int main() {</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sum,i</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int</a:t>
            </a:r>
            <a:r>
              <a:rPr lang="en-US" altLang="zh-CN" sz="1200" dirty="0">
                <a:latin typeface="Times New Roman" panose="02020603050405020304" pitchFamily="18" charset="0"/>
                <a:cs typeface="Times New Roman" panose="02020603050405020304" pitchFamily="18" charset="0"/>
              </a:rPr>
              <a:t> a[N],b[N];</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rand()%10;</a:t>
            </a:r>
          </a:p>
          <a:p>
            <a:r>
              <a:rPr lang="en-US" altLang="zh-CN" sz="1200" dirty="0">
                <a:latin typeface="Times New Roman" panose="02020603050405020304" pitchFamily="18" charset="0"/>
                <a:cs typeface="Times New Roman" panose="02020603050405020304" pitchFamily="18" charset="0"/>
              </a:rPr>
              <a:t>    b[</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rand()%10;</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solidFill>
                  <a:srgbClr val="C00000"/>
                </a:solidFill>
                <a:latin typeface="Times New Roman" panose="02020603050405020304" pitchFamily="18" charset="0"/>
                <a:cs typeface="Times New Roman" panose="02020603050405020304" pitchFamily="18" charset="0"/>
              </a:rPr>
              <a:t>    sum += add(&amp;a[</a:t>
            </a:r>
            <a:r>
              <a:rPr lang="en-US" altLang="zh-CN" sz="1200" dirty="0" err="1">
                <a:solidFill>
                  <a:srgbClr val="C00000"/>
                </a:solidFill>
                <a:latin typeface="Times New Roman" panose="02020603050405020304" pitchFamily="18" charset="0"/>
                <a:cs typeface="Times New Roman" panose="02020603050405020304" pitchFamily="18" charset="0"/>
              </a:rPr>
              <a:t>i</a:t>
            </a:r>
            <a:r>
              <a:rPr lang="en-US" altLang="zh-CN" sz="1200" dirty="0">
                <a:solidFill>
                  <a:srgbClr val="C00000"/>
                </a:solidFill>
                <a:latin typeface="Times New Roman" panose="02020603050405020304" pitchFamily="18" charset="0"/>
                <a:cs typeface="Times New Roman" panose="02020603050405020304" pitchFamily="18" charset="0"/>
              </a:rPr>
              <a:t>],&amp;b[</a:t>
            </a:r>
            <a:r>
              <a:rPr lang="en-US" altLang="zh-CN" sz="1200" dirty="0" err="1">
                <a:solidFill>
                  <a:srgbClr val="C00000"/>
                </a:solidFill>
                <a:latin typeface="Times New Roman" panose="02020603050405020304" pitchFamily="18" charset="0"/>
                <a:cs typeface="Times New Roman" panose="02020603050405020304" pitchFamily="18" charset="0"/>
              </a:rPr>
              <a:t>i</a:t>
            </a:r>
            <a:r>
              <a:rPr lang="en-US" altLang="zh-CN" sz="1200" dirty="0">
                <a:solidFill>
                  <a:srgbClr val="C00000"/>
                </a:solidFill>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d",sum</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t>
            </a:r>
          </a:p>
        </p:txBody>
      </p:sp>
      <p:graphicFrame>
        <p:nvGraphicFramePr>
          <p:cNvPr id="7" name="表格 6"/>
          <p:cNvGraphicFramePr>
            <a:graphicFrameLocks noGrp="1"/>
          </p:cNvGraphicFramePr>
          <p:nvPr>
            <p:extLst>
              <p:ext uri="{D42A27DB-BD31-4B8C-83A1-F6EECF244321}">
                <p14:modId xmlns:p14="http://schemas.microsoft.com/office/powerpoint/2010/main" val="862839964"/>
              </p:ext>
            </p:extLst>
          </p:nvPr>
        </p:nvGraphicFramePr>
        <p:xfrm>
          <a:off x="5304650" y="2420888"/>
          <a:ext cx="6480720" cy="4293717"/>
        </p:xfrm>
        <a:graphic>
          <a:graphicData uri="http://schemas.openxmlformats.org/drawingml/2006/table">
            <a:tbl>
              <a:tblPr firstRow="1" firstCol="1" bandRow="1">
                <a:tableStyleId>{BC89EF96-8CEA-46FF-86C4-4CE0E7609802}</a:tableStyleId>
              </a:tblPr>
              <a:tblGrid>
                <a:gridCol w="360040">
                  <a:extLst>
                    <a:ext uri="{9D8B030D-6E8A-4147-A177-3AD203B41FA5}">
                      <a16:colId xmlns:a16="http://schemas.microsoft.com/office/drawing/2014/main" val="2555243026"/>
                    </a:ext>
                  </a:extLst>
                </a:gridCol>
                <a:gridCol w="6120680">
                  <a:extLst>
                    <a:ext uri="{9D8B030D-6E8A-4147-A177-3AD203B41FA5}">
                      <a16:colId xmlns:a16="http://schemas.microsoft.com/office/drawing/2014/main" val="1339620979"/>
                    </a:ext>
                  </a:extLst>
                </a:gridCol>
              </a:tblGrid>
              <a:tr h="1944216">
                <a:tc>
                  <a:txBody>
                    <a:bodyPr/>
                    <a:lstStyle/>
                    <a:p>
                      <a:pPr indent="0" algn="l">
                        <a:lnSpc>
                          <a:spcPct val="100000"/>
                        </a:lnSpc>
                        <a:spcAft>
                          <a:spcPts val="0"/>
                        </a:spcAft>
                      </a:pPr>
                      <a:r>
                        <a:rPr lang="zh-CN" sz="1200" b="0" kern="100" dirty="0">
                          <a:effectLst/>
                        </a:rPr>
                        <a:t>内</a:t>
                      </a:r>
                    </a:p>
                    <a:p>
                      <a:pPr indent="0" algn="l">
                        <a:lnSpc>
                          <a:spcPct val="100000"/>
                        </a:lnSpc>
                        <a:spcAft>
                          <a:spcPts val="0"/>
                        </a:spcAft>
                      </a:pPr>
                      <a:r>
                        <a:rPr lang="zh-CN" sz="1200" b="0" kern="100" dirty="0">
                          <a:effectLst/>
                        </a:rPr>
                        <a:t>联</a:t>
                      </a:r>
                    </a:p>
                    <a:p>
                      <a:pPr indent="0" algn="l">
                        <a:lnSpc>
                          <a:spcPct val="100000"/>
                        </a:lnSpc>
                        <a:spcAft>
                          <a:spcPts val="0"/>
                        </a:spcAft>
                      </a:pPr>
                      <a:r>
                        <a:rPr lang="zh-CN" sz="1200" b="0" kern="100" dirty="0">
                          <a:effectLst/>
                        </a:rPr>
                        <a:t>优</a:t>
                      </a:r>
                    </a:p>
                    <a:p>
                      <a:pPr indent="0" algn="l">
                        <a:lnSpc>
                          <a:spcPct val="100000"/>
                        </a:lnSpc>
                        <a:spcAft>
                          <a:spcPts val="0"/>
                        </a:spcAft>
                      </a:pPr>
                      <a:r>
                        <a:rPr lang="zh-CN" sz="1200" b="0" kern="100" dirty="0">
                          <a:effectLst/>
                        </a:rPr>
                        <a:t>化</a:t>
                      </a:r>
                    </a:p>
                    <a:p>
                      <a:pPr indent="0" algn="l">
                        <a:lnSpc>
                          <a:spcPct val="100000"/>
                        </a:lnSpc>
                        <a:spcAft>
                          <a:spcPts val="0"/>
                        </a:spcAft>
                      </a:pPr>
                      <a:r>
                        <a:rPr lang="zh-CN" sz="1200" b="0" kern="100" dirty="0">
                          <a:effectLst/>
                        </a:rPr>
                        <a:t>前</a:t>
                      </a: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for.body7:                               ; preds = %</a:t>
                      </a:r>
                      <a:r>
                        <a:rPr lang="en-US" sz="1200" b="0" kern="100" dirty="0" err="1">
                          <a:effectLst/>
                          <a:latin typeface="Times New Roman" panose="02020603050405020304" pitchFamily="18" charset="0"/>
                          <a:cs typeface="Times New Roman" panose="02020603050405020304" pitchFamily="18" charset="0"/>
                        </a:rPr>
                        <a:t>for.body</a:t>
                      </a:r>
                      <a:r>
                        <a:rPr lang="en-US" sz="1200" b="0" kern="100" dirty="0">
                          <a:effectLst/>
                          <a:latin typeface="Times New Roman" panose="02020603050405020304" pitchFamily="18" charset="0"/>
                          <a:cs typeface="Times New Roman" panose="02020603050405020304" pitchFamily="18" charset="0"/>
                        </a:rPr>
                        <a:t>, %for.body7</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indvars.iv</a:t>
                      </a:r>
                      <a:r>
                        <a:rPr lang="en-US" sz="1200" b="0" kern="100" dirty="0">
                          <a:effectLst/>
                          <a:latin typeface="Times New Roman" panose="02020603050405020304" pitchFamily="18" charset="0"/>
                          <a:cs typeface="Times New Roman" panose="02020603050405020304" pitchFamily="18" charset="0"/>
                        </a:rPr>
                        <a:t> = phi i64 [ %</a:t>
                      </a:r>
                      <a:r>
                        <a:rPr lang="en-US" sz="1200" b="0" kern="100" dirty="0" err="1">
                          <a:effectLst/>
                          <a:latin typeface="Times New Roman" panose="02020603050405020304" pitchFamily="18" charset="0"/>
                          <a:cs typeface="Times New Roman" panose="02020603050405020304" pitchFamily="18" charset="0"/>
                        </a:rPr>
                        <a:t>indvars.iv.next</a:t>
                      </a:r>
                      <a:r>
                        <a:rPr lang="en-US" sz="1200" b="0" kern="100" dirty="0">
                          <a:effectLst/>
                          <a:latin typeface="Times New Roman" panose="02020603050405020304" pitchFamily="18" charset="0"/>
                          <a:cs typeface="Times New Roman" panose="02020603050405020304" pitchFamily="18" charset="0"/>
                        </a:rPr>
                        <a:t>, %for.body7 ], [ 0, %</a:t>
                      </a:r>
                      <a:r>
                        <a:rPr lang="en-US" sz="1200" b="0" kern="100" dirty="0" err="1">
                          <a:effectLst/>
                          <a:latin typeface="Times New Roman" panose="02020603050405020304" pitchFamily="18" charset="0"/>
                          <a:cs typeface="Times New Roman" panose="02020603050405020304" pitchFamily="18" charset="0"/>
                        </a:rPr>
                        <a:t>for.body</a:t>
                      </a:r>
                      <a:r>
                        <a:rPr lang="en-US" sz="1200" b="0" kern="100" dirty="0">
                          <a:effectLst/>
                          <a:latin typeface="Times New Roman" panose="02020603050405020304" pitchFamily="18" charset="0"/>
                          <a:cs typeface="Times New Roman" panose="02020603050405020304" pitchFamily="18" charset="0"/>
                        </a:rPr>
                        <a:t> ]</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%sum.027 = phi i32 [ %add, %for.body7 ], [ </a:t>
                      </a:r>
                      <a:r>
                        <a:rPr lang="en-US" sz="1200" b="0" kern="100" dirty="0" err="1">
                          <a:effectLst/>
                          <a:latin typeface="Times New Roman" panose="02020603050405020304" pitchFamily="18" charset="0"/>
                          <a:cs typeface="Times New Roman" panose="02020603050405020304" pitchFamily="18" charset="0"/>
                        </a:rPr>
                        <a:t>undef</a:t>
                      </a: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for.body</a:t>
                      </a:r>
                      <a:r>
                        <a:rPr lang="en-US" sz="1200" b="0" kern="100" dirty="0">
                          <a:effectLst/>
                          <a:latin typeface="Times New Roman" panose="02020603050405020304" pitchFamily="18" charset="0"/>
                          <a:cs typeface="Times New Roman" panose="02020603050405020304" pitchFamily="18" charset="0"/>
                        </a:rPr>
                        <a:t> ]</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%arrayidx9 = </a:t>
                      </a:r>
                      <a:r>
                        <a:rPr lang="en-US" sz="1200" b="0" kern="100" dirty="0" err="1">
                          <a:effectLst/>
                          <a:latin typeface="Times New Roman" panose="02020603050405020304" pitchFamily="18" charset="0"/>
                          <a:cs typeface="Times New Roman" panose="02020603050405020304" pitchFamily="18" charset="0"/>
                        </a:rPr>
                        <a:t>getelementptr</a:t>
                      </a:r>
                      <a:r>
                        <a:rPr lang="en-US" sz="1200" b="0" kern="100" dirty="0">
                          <a:effectLst/>
                          <a:latin typeface="Times New Roman" panose="02020603050405020304" pitchFamily="18" charset="0"/>
                          <a:cs typeface="Times New Roman" panose="02020603050405020304" pitchFamily="18" charset="0"/>
                        </a:rPr>
                        <a:t> inbounds [256 x i32], [256 x i32]* %a, i64 0, i64 %</a:t>
                      </a:r>
                      <a:r>
                        <a:rPr lang="en-US" sz="1200" b="0" kern="100" dirty="0" err="1">
                          <a:effectLst/>
                          <a:latin typeface="Times New Roman" panose="02020603050405020304" pitchFamily="18" charset="0"/>
                          <a:cs typeface="Times New Roman" panose="02020603050405020304" pitchFamily="18" charset="0"/>
                        </a:rPr>
                        <a:t>indvars.iv</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%arrayidx11 = </a:t>
                      </a:r>
                      <a:r>
                        <a:rPr lang="en-US" sz="1200" b="0" kern="100" dirty="0" err="1">
                          <a:effectLst/>
                          <a:latin typeface="Times New Roman" panose="02020603050405020304" pitchFamily="18" charset="0"/>
                          <a:cs typeface="Times New Roman" panose="02020603050405020304" pitchFamily="18" charset="0"/>
                        </a:rPr>
                        <a:t>getelementptr</a:t>
                      </a:r>
                      <a:r>
                        <a:rPr lang="en-US" sz="1200" b="0" kern="100" dirty="0">
                          <a:effectLst/>
                          <a:latin typeface="Times New Roman" panose="02020603050405020304" pitchFamily="18" charset="0"/>
                          <a:cs typeface="Times New Roman" panose="02020603050405020304" pitchFamily="18" charset="0"/>
                        </a:rPr>
                        <a:t> inbounds [256 x i32], [256 x i32]* %b, i64 0, i64 %</a:t>
                      </a:r>
                      <a:r>
                        <a:rPr lang="en-US" sz="1200" b="0" kern="100" dirty="0" err="1">
                          <a:effectLst/>
                          <a:latin typeface="Times New Roman" panose="02020603050405020304" pitchFamily="18" charset="0"/>
                          <a:cs typeface="Times New Roman" panose="02020603050405020304" pitchFamily="18" charset="0"/>
                        </a:rPr>
                        <a:t>indvars.iv</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solidFill>
                            <a:srgbClr val="C00000"/>
                          </a:solidFill>
                          <a:effectLst/>
                          <a:latin typeface="Times New Roman" panose="02020603050405020304" pitchFamily="18" charset="0"/>
                          <a:cs typeface="Times New Roman" panose="02020603050405020304" pitchFamily="18" charset="0"/>
                        </a:rPr>
                        <a:t>  %call12 = call i32 @add(i32* nonnull %arrayidx9, i32* nonnull %arrayidx11)</a:t>
                      </a:r>
                      <a:endParaRPr lang="zh-CN" sz="1200" b="0" kern="100" dirty="0">
                        <a:solidFill>
                          <a:srgbClr val="C00000"/>
                        </a:solidFill>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%add = add </a:t>
                      </a:r>
                      <a:r>
                        <a:rPr lang="en-US" sz="1200" b="0" kern="100" dirty="0" err="1">
                          <a:effectLst/>
                          <a:latin typeface="Times New Roman" panose="02020603050405020304" pitchFamily="18" charset="0"/>
                          <a:cs typeface="Times New Roman" panose="02020603050405020304" pitchFamily="18" charset="0"/>
                        </a:rPr>
                        <a:t>nsw</a:t>
                      </a:r>
                      <a:r>
                        <a:rPr lang="en-US" sz="1200" b="0" kern="100" dirty="0">
                          <a:effectLst/>
                          <a:latin typeface="Times New Roman" panose="02020603050405020304" pitchFamily="18" charset="0"/>
                          <a:cs typeface="Times New Roman" panose="02020603050405020304" pitchFamily="18" charset="0"/>
                        </a:rPr>
                        <a:t> i32 %call12, %sum.027</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indvars.iv.next</a:t>
                      </a:r>
                      <a:r>
                        <a:rPr lang="en-US" sz="1200" b="0" kern="100" dirty="0">
                          <a:effectLst/>
                          <a:latin typeface="Times New Roman" panose="02020603050405020304" pitchFamily="18" charset="0"/>
                          <a:cs typeface="Times New Roman" panose="02020603050405020304" pitchFamily="18" charset="0"/>
                        </a:rPr>
                        <a:t> = add </a:t>
                      </a:r>
                      <a:r>
                        <a:rPr lang="en-US" sz="1200" b="0" kern="100" dirty="0" err="1">
                          <a:effectLst/>
                          <a:latin typeface="Times New Roman" panose="02020603050405020304" pitchFamily="18" charset="0"/>
                          <a:cs typeface="Times New Roman" panose="02020603050405020304" pitchFamily="18" charset="0"/>
                        </a:rPr>
                        <a:t>nuw</a:t>
                      </a: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nsw</a:t>
                      </a:r>
                      <a:r>
                        <a:rPr lang="en-US" sz="1200" b="0" kern="100" dirty="0">
                          <a:effectLst/>
                          <a:latin typeface="Times New Roman" panose="02020603050405020304" pitchFamily="18" charset="0"/>
                          <a:cs typeface="Times New Roman" panose="02020603050405020304" pitchFamily="18" charset="0"/>
                        </a:rPr>
                        <a:t> i64 %</a:t>
                      </a:r>
                      <a:r>
                        <a:rPr lang="en-US" sz="1200" b="0" kern="100" dirty="0" err="1">
                          <a:effectLst/>
                          <a:latin typeface="Times New Roman" panose="02020603050405020304" pitchFamily="18" charset="0"/>
                          <a:cs typeface="Times New Roman" panose="02020603050405020304" pitchFamily="18" charset="0"/>
                        </a:rPr>
                        <a:t>indvars.iv</a:t>
                      </a:r>
                      <a:r>
                        <a:rPr lang="en-US" sz="1200" b="0" kern="100" dirty="0">
                          <a:effectLst/>
                          <a:latin typeface="Times New Roman" panose="02020603050405020304" pitchFamily="18" charset="0"/>
                          <a:cs typeface="Times New Roman" panose="02020603050405020304" pitchFamily="18" charset="0"/>
                        </a:rPr>
                        <a:t>, 1</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exitcond.not</a:t>
                      </a:r>
                      <a:r>
                        <a:rPr lang="en-US" sz="1200" b="0" kern="100" dirty="0">
                          <a:effectLst/>
                          <a:latin typeface="Times New Roman" panose="02020603050405020304" pitchFamily="18" charset="0"/>
                          <a:cs typeface="Times New Roman" panose="02020603050405020304" pitchFamily="18" charset="0"/>
                        </a:rPr>
                        <a:t> = </a:t>
                      </a:r>
                      <a:r>
                        <a:rPr lang="en-US" sz="1200" b="0" kern="100" dirty="0" err="1">
                          <a:effectLst/>
                          <a:latin typeface="Times New Roman" panose="02020603050405020304" pitchFamily="18" charset="0"/>
                          <a:cs typeface="Times New Roman" panose="02020603050405020304" pitchFamily="18" charset="0"/>
                        </a:rPr>
                        <a:t>icmp</a:t>
                      </a:r>
                      <a:r>
                        <a:rPr lang="en-US" sz="1200" b="0" kern="100" dirty="0">
                          <a:effectLst/>
                          <a:latin typeface="Times New Roman" panose="02020603050405020304" pitchFamily="18" charset="0"/>
                          <a:cs typeface="Times New Roman" panose="02020603050405020304" pitchFamily="18" charset="0"/>
                        </a:rPr>
                        <a:t> eq i64 %</a:t>
                      </a:r>
                      <a:r>
                        <a:rPr lang="en-US" sz="1200" b="0" kern="100" dirty="0" err="1">
                          <a:effectLst/>
                          <a:latin typeface="Times New Roman" panose="02020603050405020304" pitchFamily="18" charset="0"/>
                          <a:cs typeface="Times New Roman" panose="02020603050405020304" pitchFamily="18" charset="0"/>
                        </a:rPr>
                        <a:t>indvars.iv.next</a:t>
                      </a:r>
                      <a:r>
                        <a:rPr lang="en-US" sz="1200" b="0" kern="100" dirty="0">
                          <a:effectLst/>
                          <a:latin typeface="Times New Roman" panose="02020603050405020304" pitchFamily="18" charset="0"/>
                          <a:cs typeface="Times New Roman" panose="02020603050405020304" pitchFamily="18" charset="0"/>
                        </a:rPr>
                        <a:t>, 256</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br</a:t>
                      </a:r>
                      <a:r>
                        <a:rPr lang="en-US" sz="1200" b="0" kern="100" dirty="0">
                          <a:effectLst/>
                          <a:latin typeface="Times New Roman" panose="02020603050405020304" pitchFamily="18" charset="0"/>
                          <a:cs typeface="Times New Roman" panose="02020603050405020304" pitchFamily="18" charset="0"/>
                        </a:rPr>
                        <a:t> i1 %</a:t>
                      </a:r>
                      <a:r>
                        <a:rPr lang="en-US" sz="1200" b="0" kern="100" dirty="0" err="1">
                          <a:effectLst/>
                          <a:latin typeface="Times New Roman" panose="02020603050405020304" pitchFamily="18" charset="0"/>
                          <a:cs typeface="Times New Roman" panose="02020603050405020304" pitchFamily="18" charset="0"/>
                        </a:rPr>
                        <a:t>exitcond.not</a:t>
                      </a:r>
                      <a:r>
                        <a:rPr lang="en-US" sz="1200" b="0" kern="100" dirty="0">
                          <a:effectLst/>
                          <a:latin typeface="Times New Roman" panose="02020603050405020304" pitchFamily="18" charset="0"/>
                          <a:cs typeface="Times New Roman" panose="02020603050405020304" pitchFamily="18" charset="0"/>
                        </a:rPr>
                        <a:t>, label %for.end15, label %for.body7, !</a:t>
                      </a:r>
                      <a:r>
                        <a:rPr lang="en-US" sz="1200" b="0" kern="100" dirty="0" err="1">
                          <a:effectLst/>
                          <a:latin typeface="Times New Roman" panose="02020603050405020304" pitchFamily="18" charset="0"/>
                          <a:cs typeface="Times New Roman" panose="02020603050405020304" pitchFamily="18" charset="0"/>
                        </a:rPr>
                        <a:t>llvm.loop</a:t>
                      </a:r>
                      <a:r>
                        <a:rPr lang="en-US" sz="1200" b="0" kern="100" dirty="0">
                          <a:effectLst/>
                          <a:latin typeface="Times New Roman" panose="02020603050405020304" pitchFamily="18" charset="0"/>
                          <a:cs typeface="Times New Roman" panose="02020603050405020304" pitchFamily="18" charset="0"/>
                        </a:rPr>
                        <a:t> !9</a:t>
                      </a: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65412516"/>
                  </a:ext>
                </a:extLst>
              </a:tr>
              <a:tr h="2349501">
                <a:tc>
                  <a:txBody>
                    <a:bodyPr/>
                    <a:lstStyle/>
                    <a:p>
                      <a:pPr indent="0" algn="l">
                        <a:lnSpc>
                          <a:spcPct val="100000"/>
                        </a:lnSpc>
                        <a:spcAft>
                          <a:spcPts val="0"/>
                        </a:spcAft>
                      </a:pPr>
                      <a:r>
                        <a:rPr lang="zh-CN" sz="1200" b="0" kern="100" dirty="0">
                          <a:effectLst/>
                        </a:rPr>
                        <a:t>内</a:t>
                      </a:r>
                    </a:p>
                    <a:p>
                      <a:pPr indent="0" algn="l">
                        <a:lnSpc>
                          <a:spcPct val="100000"/>
                        </a:lnSpc>
                        <a:spcAft>
                          <a:spcPts val="0"/>
                        </a:spcAft>
                      </a:pPr>
                      <a:r>
                        <a:rPr lang="zh-CN" sz="1200" b="0" kern="100" dirty="0">
                          <a:effectLst/>
                        </a:rPr>
                        <a:t>联</a:t>
                      </a:r>
                    </a:p>
                    <a:p>
                      <a:pPr indent="0" algn="l">
                        <a:lnSpc>
                          <a:spcPct val="100000"/>
                        </a:lnSpc>
                        <a:spcAft>
                          <a:spcPts val="0"/>
                        </a:spcAft>
                      </a:pPr>
                      <a:r>
                        <a:rPr lang="zh-CN" sz="1200" b="0" kern="100" dirty="0">
                          <a:effectLst/>
                        </a:rPr>
                        <a:t>优</a:t>
                      </a:r>
                    </a:p>
                    <a:p>
                      <a:pPr indent="0" algn="l">
                        <a:lnSpc>
                          <a:spcPct val="100000"/>
                        </a:lnSpc>
                        <a:spcAft>
                          <a:spcPts val="0"/>
                        </a:spcAft>
                      </a:pPr>
                      <a:r>
                        <a:rPr lang="zh-CN" sz="1200" b="0" kern="100" dirty="0">
                          <a:effectLst/>
                        </a:rPr>
                        <a:t>化</a:t>
                      </a:r>
                    </a:p>
                    <a:p>
                      <a:pPr indent="0" algn="l">
                        <a:lnSpc>
                          <a:spcPct val="100000"/>
                        </a:lnSpc>
                        <a:spcAft>
                          <a:spcPts val="0"/>
                        </a:spcAft>
                      </a:pPr>
                      <a:r>
                        <a:rPr lang="zh-CN" sz="1200" b="0" kern="100" dirty="0">
                          <a:effectLst/>
                        </a:rPr>
                        <a:t>后</a:t>
                      </a: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for.body7:                                ; </a:t>
                      </a:r>
                      <a:r>
                        <a:rPr lang="en-US" sz="1200" b="0" kern="100" dirty="0" err="1">
                          <a:effectLst/>
                          <a:latin typeface="Times New Roman" panose="02020603050405020304" pitchFamily="18" charset="0"/>
                          <a:cs typeface="Times New Roman" panose="02020603050405020304" pitchFamily="18" charset="0"/>
                        </a:rPr>
                        <a:t>preds</a:t>
                      </a:r>
                      <a:r>
                        <a:rPr lang="en-US" sz="1200" b="0" kern="100" dirty="0">
                          <a:effectLst/>
                          <a:latin typeface="Times New Roman" panose="02020603050405020304" pitchFamily="18" charset="0"/>
                          <a:cs typeface="Times New Roman" panose="02020603050405020304" pitchFamily="18" charset="0"/>
                        </a:rPr>
                        <a:t> = %for.body7, %</a:t>
                      </a:r>
                      <a:r>
                        <a:rPr lang="en-US" sz="1200" b="0" kern="100" dirty="0" err="1">
                          <a:effectLst/>
                          <a:latin typeface="Times New Roman" panose="02020603050405020304" pitchFamily="18" charset="0"/>
                          <a:cs typeface="Times New Roman" panose="02020603050405020304" pitchFamily="18" charset="0"/>
                        </a:rPr>
                        <a:t>for.body</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indvars.iv</a:t>
                      </a:r>
                      <a:r>
                        <a:rPr lang="en-US" sz="1200" b="0" kern="100" dirty="0">
                          <a:effectLst/>
                          <a:latin typeface="Times New Roman" panose="02020603050405020304" pitchFamily="18" charset="0"/>
                          <a:cs typeface="Times New Roman" panose="02020603050405020304" pitchFamily="18" charset="0"/>
                        </a:rPr>
                        <a:t> = phi i64 [ %</a:t>
                      </a:r>
                      <a:r>
                        <a:rPr lang="en-US" sz="1200" b="0" kern="100" dirty="0" err="1">
                          <a:effectLst/>
                          <a:latin typeface="Times New Roman" panose="02020603050405020304" pitchFamily="18" charset="0"/>
                          <a:cs typeface="Times New Roman" panose="02020603050405020304" pitchFamily="18" charset="0"/>
                        </a:rPr>
                        <a:t>indvars.iv.next</a:t>
                      </a:r>
                      <a:r>
                        <a:rPr lang="en-US" sz="1200" b="0" kern="100" dirty="0">
                          <a:effectLst/>
                          <a:latin typeface="Times New Roman" panose="02020603050405020304" pitchFamily="18" charset="0"/>
                          <a:cs typeface="Times New Roman" panose="02020603050405020304" pitchFamily="18" charset="0"/>
                        </a:rPr>
                        <a:t>, %for.body7 ], [ 0, %</a:t>
                      </a:r>
                      <a:r>
                        <a:rPr lang="en-US" sz="1200" b="0" kern="100" dirty="0" err="1">
                          <a:effectLst/>
                          <a:latin typeface="Times New Roman" panose="02020603050405020304" pitchFamily="18" charset="0"/>
                          <a:cs typeface="Times New Roman" panose="02020603050405020304" pitchFamily="18" charset="0"/>
                        </a:rPr>
                        <a:t>for.body</a:t>
                      </a:r>
                      <a:r>
                        <a:rPr lang="en-US" sz="1200" b="0" kern="100" dirty="0">
                          <a:effectLst/>
                          <a:latin typeface="Times New Roman" panose="02020603050405020304" pitchFamily="18" charset="0"/>
                          <a:cs typeface="Times New Roman" panose="02020603050405020304" pitchFamily="18" charset="0"/>
                        </a:rPr>
                        <a:t> ]</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%sum.027 = phi i32 [ %add, %for.body7 ], [ </a:t>
                      </a:r>
                      <a:r>
                        <a:rPr lang="en-US" sz="1200" b="0" kern="100" dirty="0" err="1">
                          <a:effectLst/>
                          <a:latin typeface="Times New Roman" panose="02020603050405020304" pitchFamily="18" charset="0"/>
                          <a:cs typeface="Times New Roman" panose="02020603050405020304" pitchFamily="18" charset="0"/>
                        </a:rPr>
                        <a:t>undef</a:t>
                      </a: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for.body</a:t>
                      </a:r>
                      <a:r>
                        <a:rPr lang="en-US" sz="1200" b="0" kern="100" dirty="0">
                          <a:effectLst/>
                          <a:latin typeface="Times New Roman" panose="02020603050405020304" pitchFamily="18" charset="0"/>
                          <a:cs typeface="Times New Roman" panose="02020603050405020304" pitchFamily="18" charset="0"/>
                        </a:rPr>
                        <a:t> ]</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%arrayidx9 = </a:t>
                      </a:r>
                      <a:r>
                        <a:rPr lang="en-US" sz="1200" b="0" kern="100" dirty="0" err="1">
                          <a:effectLst/>
                          <a:latin typeface="Times New Roman" panose="02020603050405020304" pitchFamily="18" charset="0"/>
                          <a:cs typeface="Times New Roman" panose="02020603050405020304" pitchFamily="18" charset="0"/>
                        </a:rPr>
                        <a:t>getelementptr</a:t>
                      </a:r>
                      <a:r>
                        <a:rPr lang="en-US" sz="1200" b="0" kern="100" dirty="0">
                          <a:effectLst/>
                          <a:latin typeface="Times New Roman" panose="02020603050405020304" pitchFamily="18" charset="0"/>
                          <a:cs typeface="Times New Roman" panose="02020603050405020304" pitchFamily="18" charset="0"/>
                        </a:rPr>
                        <a:t> inbounds [256 x i32], [256 x i32]* %a, i64 0, i64 %</a:t>
                      </a:r>
                      <a:r>
                        <a:rPr lang="en-US" sz="1200" b="0" kern="100" dirty="0" err="1">
                          <a:effectLst/>
                          <a:latin typeface="Times New Roman" panose="02020603050405020304" pitchFamily="18" charset="0"/>
                          <a:cs typeface="Times New Roman" panose="02020603050405020304" pitchFamily="18" charset="0"/>
                        </a:rPr>
                        <a:t>indvars.iv</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%arrayidx11 = </a:t>
                      </a:r>
                      <a:r>
                        <a:rPr lang="en-US" sz="1200" b="0" kern="100" dirty="0" err="1">
                          <a:effectLst/>
                          <a:latin typeface="Times New Roman" panose="02020603050405020304" pitchFamily="18" charset="0"/>
                          <a:cs typeface="Times New Roman" panose="02020603050405020304" pitchFamily="18" charset="0"/>
                        </a:rPr>
                        <a:t>getelementptr</a:t>
                      </a:r>
                      <a:r>
                        <a:rPr lang="en-US" sz="1200" b="0" kern="100" dirty="0">
                          <a:effectLst/>
                          <a:latin typeface="Times New Roman" panose="02020603050405020304" pitchFamily="18" charset="0"/>
                          <a:cs typeface="Times New Roman" panose="02020603050405020304" pitchFamily="18" charset="0"/>
                        </a:rPr>
                        <a:t> inbounds [256 x i32], [256 x i32]* %b, i64 0, i64 %</a:t>
                      </a:r>
                      <a:r>
                        <a:rPr lang="en-US" sz="1200" b="0" kern="100" dirty="0" err="1">
                          <a:effectLst/>
                          <a:latin typeface="Times New Roman" panose="02020603050405020304" pitchFamily="18" charset="0"/>
                          <a:cs typeface="Times New Roman" panose="02020603050405020304" pitchFamily="18" charset="0"/>
                        </a:rPr>
                        <a:t>indvars.iv</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solidFill>
                            <a:srgbClr val="C00000"/>
                          </a:solidFill>
                          <a:effectLst/>
                          <a:latin typeface="Times New Roman" panose="02020603050405020304" pitchFamily="18" charset="0"/>
                          <a:cs typeface="Times New Roman" panose="02020603050405020304" pitchFamily="18" charset="0"/>
                        </a:rPr>
                        <a:t>  %2 = load i32, i32* %arrayidx9, align 4, !</a:t>
                      </a:r>
                      <a:r>
                        <a:rPr lang="en-US" sz="1200" b="0" kern="100" dirty="0" err="1">
                          <a:solidFill>
                            <a:srgbClr val="C00000"/>
                          </a:solidFill>
                          <a:effectLst/>
                          <a:latin typeface="Times New Roman" panose="02020603050405020304" pitchFamily="18" charset="0"/>
                          <a:cs typeface="Times New Roman" panose="02020603050405020304" pitchFamily="18" charset="0"/>
                        </a:rPr>
                        <a:t>tbaa</a:t>
                      </a:r>
                      <a:r>
                        <a:rPr lang="en-US" sz="1200" b="0" kern="100" dirty="0">
                          <a:solidFill>
                            <a:srgbClr val="C00000"/>
                          </a:solidFill>
                          <a:effectLst/>
                          <a:latin typeface="Times New Roman" panose="02020603050405020304" pitchFamily="18" charset="0"/>
                          <a:cs typeface="Times New Roman" panose="02020603050405020304" pitchFamily="18" charset="0"/>
                        </a:rPr>
                        <a:t> !2</a:t>
                      </a:r>
                      <a:endParaRPr lang="zh-CN" sz="1200" b="0" kern="100" dirty="0">
                        <a:solidFill>
                          <a:srgbClr val="C00000"/>
                        </a:solidFill>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solidFill>
                            <a:srgbClr val="C00000"/>
                          </a:solidFill>
                          <a:effectLst/>
                          <a:latin typeface="Times New Roman" panose="02020603050405020304" pitchFamily="18" charset="0"/>
                          <a:cs typeface="Times New Roman" panose="02020603050405020304" pitchFamily="18" charset="0"/>
                        </a:rPr>
                        <a:t>  %3 = load i32, i32* %arrayidx11, align 4, !</a:t>
                      </a:r>
                      <a:r>
                        <a:rPr lang="en-US" sz="1200" b="0" kern="100" dirty="0" err="1">
                          <a:solidFill>
                            <a:srgbClr val="C00000"/>
                          </a:solidFill>
                          <a:effectLst/>
                          <a:latin typeface="Times New Roman" panose="02020603050405020304" pitchFamily="18" charset="0"/>
                          <a:cs typeface="Times New Roman" panose="02020603050405020304" pitchFamily="18" charset="0"/>
                        </a:rPr>
                        <a:t>tbaa</a:t>
                      </a:r>
                      <a:r>
                        <a:rPr lang="en-US" sz="1200" b="0" kern="100" dirty="0">
                          <a:solidFill>
                            <a:srgbClr val="C00000"/>
                          </a:solidFill>
                          <a:effectLst/>
                          <a:latin typeface="Times New Roman" panose="02020603050405020304" pitchFamily="18" charset="0"/>
                          <a:cs typeface="Times New Roman" panose="02020603050405020304" pitchFamily="18" charset="0"/>
                        </a:rPr>
                        <a:t> !2</a:t>
                      </a:r>
                      <a:endParaRPr lang="zh-CN" sz="1200" b="0" kern="100" dirty="0">
                        <a:solidFill>
                          <a:srgbClr val="C00000"/>
                        </a:solidFill>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solidFill>
                            <a:srgbClr val="C00000"/>
                          </a:solidFill>
                          <a:effectLst/>
                          <a:latin typeface="Times New Roman" panose="02020603050405020304" pitchFamily="18" charset="0"/>
                          <a:cs typeface="Times New Roman" panose="02020603050405020304" pitchFamily="18" charset="0"/>
                        </a:rPr>
                        <a:t>  %</a:t>
                      </a:r>
                      <a:r>
                        <a:rPr lang="en-US" sz="1200" b="0" kern="100" dirty="0" err="1">
                          <a:solidFill>
                            <a:srgbClr val="C00000"/>
                          </a:solidFill>
                          <a:effectLst/>
                          <a:latin typeface="Times New Roman" panose="02020603050405020304" pitchFamily="18" charset="0"/>
                          <a:cs typeface="Times New Roman" panose="02020603050405020304" pitchFamily="18" charset="0"/>
                        </a:rPr>
                        <a:t>add.i</a:t>
                      </a:r>
                      <a:r>
                        <a:rPr lang="en-US" sz="1200" b="0" kern="100" dirty="0">
                          <a:solidFill>
                            <a:srgbClr val="C00000"/>
                          </a:solidFill>
                          <a:effectLst/>
                          <a:latin typeface="Times New Roman" panose="02020603050405020304" pitchFamily="18" charset="0"/>
                          <a:cs typeface="Times New Roman" panose="02020603050405020304" pitchFamily="18" charset="0"/>
                        </a:rPr>
                        <a:t> = add </a:t>
                      </a:r>
                      <a:r>
                        <a:rPr lang="en-US" sz="1200" b="0" kern="100" dirty="0" err="1">
                          <a:solidFill>
                            <a:srgbClr val="C00000"/>
                          </a:solidFill>
                          <a:effectLst/>
                          <a:latin typeface="Times New Roman" panose="02020603050405020304" pitchFamily="18" charset="0"/>
                          <a:cs typeface="Times New Roman" panose="02020603050405020304" pitchFamily="18" charset="0"/>
                        </a:rPr>
                        <a:t>nsw</a:t>
                      </a:r>
                      <a:r>
                        <a:rPr lang="en-US" sz="1200" b="0" kern="100" dirty="0">
                          <a:solidFill>
                            <a:srgbClr val="C00000"/>
                          </a:solidFill>
                          <a:effectLst/>
                          <a:latin typeface="Times New Roman" panose="02020603050405020304" pitchFamily="18" charset="0"/>
                          <a:cs typeface="Times New Roman" panose="02020603050405020304" pitchFamily="18" charset="0"/>
                        </a:rPr>
                        <a:t> i32 %3, %2</a:t>
                      </a:r>
                      <a:endParaRPr lang="zh-CN" sz="1200" b="0" kern="100" dirty="0">
                        <a:solidFill>
                          <a:srgbClr val="C00000"/>
                        </a:solidFill>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%add = add </a:t>
                      </a:r>
                      <a:r>
                        <a:rPr lang="en-US" sz="1200" b="0" kern="100" dirty="0" err="1">
                          <a:effectLst/>
                          <a:latin typeface="Times New Roman" panose="02020603050405020304" pitchFamily="18" charset="0"/>
                          <a:cs typeface="Times New Roman" panose="02020603050405020304" pitchFamily="18" charset="0"/>
                        </a:rPr>
                        <a:t>nsw</a:t>
                      </a:r>
                      <a:r>
                        <a:rPr lang="en-US" sz="1200" b="0" kern="100" dirty="0">
                          <a:effectLst/>
                          <a:latin typeface="Times New Roman" panose="02020603050405020304" pitchFamily="18" charset="0"/>
                          <a:cs typeface="Times New Roman" panose="02020603050405020304" pitchFamily="18" charset="0"/>
                        </a:rPr>
                        <a:t> i32 %</a:t>
                      </a:r>
                      <a:r>
                        <a:rPr lang="en-US" sz="1200" b="0" kern="100" dirty="0" err="1">
                          <a:effectLst/>
                          <a:latin typeface="Times New Roman" panose="02020603050405020304" pitchFamily="18" charset="0"/>
                          <a:cs typeface="Times New Roman" panose="02020603050405020304" pitchFamily="18" charset="0"/>
                        </a:rPr>
                        <a:t>add.i</a:t>
                      </a:r>
                      <a:r>
                        <a:rPr lang="en-US" sz="1200" b="0" kern="100" dirty="0">
                          <a:effectLst/>
                          <a:latin typeface="Times New Roman" panose="02020603050405020304" pitchFamily="18" charset="0"/>
                          <a:cs typeface="Times New Roman" panose="02020603050405020304" pitchFamily="18" charset="0"/>
                        </a:rPr>
                        <a:t>, %sum.027</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indvars.iv.next</a:t>
                      </a:r>
                      <a:r>
                        <a:rPr lang="en-US" sz="1200" b="0" kern="100" dirty="0">
                          <a:effectLst/>
                          <a:latin typeface="Times New Roman" panose="02020603050405020304" pitchFamily="18" charset="0"/>
                          <a:cs typeface="Times New Roman" panose="02020603050405020304" pitchFamily="18" charset="0"/>
                        </a:rPr>
                        <a:t> = add </a:t>
                      </a:r>
                      <a:r>
                        <a:rPr lang="en-US" sz="1200" b="0" kern="100" dirty="0" err="1">
                          <a:effectLst/>
                          <a:latin typeface="Times New Roman" panose="02020603050405020304" pitchFamily="18" charset="0"/>
                          <a:cs typeface="Times New Roman" panose="02020603050405020304" pitchFamily="18" charset="0"/>
                        </a:rPr>
                        <a:t>nuw</a:t>
                      </a: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nsw</a:t>
                      </a:r>
                      <a:r>
                        <a:rPr lang="en-US" sz="1200" b="0" kern="100" dirty="0">
                          <a:effectLst/>
                          <a:latin typeface="Times New Roman" panose="02020603050405020304" pitchFamily="18" charset="0"/>
                          <a:cs typeface="Times New Roman" panose="02020603050405020304" pitchFamily="18" charset="0"/>
                        </a:rPr>
                        <a:t> i64 %</a:t>
                      </a:r>
                      <a:r>
                        <a:rPr lang="en-US" sz="1200" b="0" kern="100" dirty="0" err="1">
                          <a:effectLst/>
                          <a:latin typeface="Times New Roman" panose="02020603050405020304" pitchFamily="18" charset="0"/>
                          <a:cs typeface="Times New Roman" panose="02020603050405020304" pitchFamily="18" charset="0"/>
                        </a:rPr>
                        <a:t>indvars.iv</a:t>
                      </a:r>
                      <a:r>
                        <a:rPr lang="en-US" sz="1200" b="0" kern="100" dirty="0">
                          <a:effectLst/>
                          <a:latin typeface="Times New Roman" panose="02020603050405020304" pitchFamily="18" charset="0"/>
                          <a:cs typeface="Times New Roman" panose="02020603050405020304" pitchFamily="18" charset="0"/>
                        </a:rPr>
                        <a:t>, 1</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exitcond.not</a:t>
                      </a:r>
                      <a:r>
                        <a:rPr lang="en-US" sz="1200" b="0" kern="100" dirty="0">
                          <a:effectLst/>
                          <a:latin typeface="Times New Roman" panose="02020603050405020304" pitchFamily="18" charset="0"/>
                          <a:cs typeface="Times New Roman" panose="02020603050405020304" pitchFamily="18" charset="0"/>
                        </a:rPr>
                        <a:t> = </a:t>
                      </a:r>
                      <a:r>
                        <a:rPr lang="en-US" sz="1200" b="0" kern="100" dirty="0" err="1">
                          <a:effectLst/>
                          <a:latin typeface="Times New Roman" panose="02020603050405020304" pitchFamily="18" charset="0"/>
                          <a:cs typeface="Times New Roman" panose="02020603050405020304" pitchFamily="18" charset="0"/>
                        </a:rPr>
                        <a:t>icmp</a:t>
                      </a: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eq</a:t>
                      </a:r>
                      <a:r>
                        <a:rPr lang="en-US" sz="1200" b="0" kern="100" dirty="0">
                          <a:effectLst/>
                          <a:latin typeface="Times New Roman" panose="02020603050405020304" pitchFamily="18" charset="0"/>
                          <a:cs typeface="Times New Roman" panose="02020603050405020304" pitchFamily="18" charset="0"/>
                        </a:rPr>
                        <a:t> i64 %</a:t>
                      </a:r>
                      <a:r>
                        <a:rPr lang="en-US" sz="1200" b="0" kern="100" dirty="0" err="1">
                          <a:effectLst/>
                          <a:latin typeface="Times New Roman" panose="02020603050405020304" pitchFamily="18" charset="0"/>
                          <a:cs typeface="Times New Roman" panose="02020603050405020304" pitchFamily="18" charset="0"/>
                        </a:rPr>
                        <a:t>indvars.iv.next</a:t>
                      </a:r>
                      <a:r>
                        <a:rPr lang="en-US" sz="1200" b="0" kern="100" dirty="0">
                          <a:effectLst/>
                          <a:latin typeface="Times New Roman" panose="02020603050405020304" pitchFamily="18" charset="0"/>
                          <a:cs typeface="Times New Roman" panose="02020603050405020304" pitchFamily="18" charset="0"/>
                        </a:rPr>
                        <a:t>, 256</a:t>
                      </a:r>
                      <a:endParaRPr lang="zh-CN" sz="1200" b="0" kern="100" dirty="0">
                        <a:effectLst/>
                        <a:latin typeface="Times New Roman" panose="02020603050405020304" pitchFamily="18" charset="0"/>
                        <a:cs typeface="Times New Roman" panose="02020603050405020304" pitchFamily="18" charset="0"/>
                      </a:endParaRPr>
                    </a:p>
                    <a:p>
                      <a:pPr indent="0" algn="just">
                        <a:lnSpc>
                          <a:spcPct val="100000"/>
                        </a:lnSpc>
                        <a:spcAft>
                          <a:spcPts val="0"/>
                        </a:spcAft>
                      </a:pPr>
                      <a:r>
                        <a:rPr lang="en-US" sz="1200" b="0" kern="100" dirty="0">
                          <a:effectLst/>
                          <a:latin typeface="Times New Roman" panose="02020603050405020304" pitchFamily="18" charset="0"/>
                          <a:cs typeface="Times New Roman" panose="02020603050405020304" pitchFamily="18" charset="0"/>
                        </a:rPr>
                        <a:t>  </a:t>
                      </a:r>
                      <a:r>
                        <a:rPr lang="en-US" sz="1200" b="0" kern="100" dirty="0" err="1">
                          <a:effectLst/>
                          <a:latin typeface="Times New Roman" panose="02020603050405020304" pitchFamily="18" charset="0"/>
                          <a:cs typeface="Times New Roman" panose="02020603050405020304" pitchFamily="18" charset="0"/>
                        </a:rPr>
                        <a:t>br</a:t>
                      </a:r>
                      <a:r>
                        <a:rPr lang="en-US" sz="1200" b="0" kern="100" dirty="0">
                          <a:effectLst/>
                          <a:latin typeface="Times New Roman" panose="02020603050405020304" pitchFamily="18" charset="0"/>
                          <a:cs typeface="Times New Roman" panose="02020603050405020304" pitchFamily="18" charset="0"/>
                        </a:rPr>
                        <a:t> i1 %</a:t>
                      </a:r>
                      <a:r>
                        <a:rPr lang="en-US" sz="1200" b="0" kern="100" dirty="0" err="1">
                          <a:effectLst/>
                          <a:latin typeface="Times New Roman" panose="02020603050405020304" pitchFamily="18" charset="0"/>
                          <a:cs typeface="Times New Roman" panose="02020603050405020304" pitchFamily="18" charset="0"/>
                        </a:rPr>
                        <a:t>exitcond.not</a:t>
                      </a:r>
                      <a:r>
                        <a:rPr lang="en-US" sz="1200" b="0" kern="100" dirty="0">
                          <a:effectLst/>
                          <a:latin typeface="Times New Roman" panose="02020603050405020304" pitchFamily="18" charset="0"/>
                          <a:cs typeface="Times New Roman" panose="02020603050405020304" pitchFamily="18" charset="0"/>
                        </a:rPr>
                        <a:t>, label %for.end15, label %for.body7, !</a:t>
                      </a:r>
                      <a:r>
                        <a:rPr lang="en-US" sz="1200" b="0" kern="100" dirty="0" err="1">
                          <a:effectLst/>
                          <a:latin typeface="Times New Roman" panose="02020603050405020304" pitchFamily="18" charset="0"/>
                          <a:cs typeface="Times New Roman" panose="02020603050405020304" pitchFamily="18" charset="0"/>
                        </a:rPr>
                        <a:t>llvm.loop</a:t>
                      </a:r>
                      <a:r>
                        <a:rPr lang="en-US" sz="1200" b="0" kern="100" dirty="0">
                          <a:effectLst/>
                          <a:latin typeface="Times New Roman" panose="02020603050405020304" pitchFamily="18" charset="0"/>
                          <a:cs typeface="Times New Roman" panose="02020603050405020304" pitchFamily="18" charset="0"/>
                        </a:rPr>
                        <a:t> !9</a:t>
                      </a:r>
                      <a:endParaRPr lang="zh-CN" sz="1200" b="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67890350"/>
                  </a:ext>
                </a:extLst>
              </a:tr>
            </a:tbl>
          </a:graphicData>
        </a:graphic>
      </p:graphicFrame>
      <p:sp>
        <p:nvSpPr>
          <p:cNvPr id="3" name="矩形 2">
            <a:extLst>
              <a:ext uri="{FF2B5EF4-FFF2-40B4-BE49-F238E27FC236}">
                <a16:creationId xmlns:a16="http://schemas.microsoft.com/office/drawing/2014/main" id="{04EC4EC6-81C8-FBEC-1DAC-24500A530923}"/>
              </a:ext>
            </a:extLst>
          </p:cNvPr>
          <p:cNvSpPr/>
          <p:nvPr/>
        </p:nvSpPr>
        <p:spPr>
          <a:xfrm>
            <a:off x="2376216" y="3162551"/>
            <a:ext cx="3010761" cy="307777"/>
          </a:xfrm>
          <a:prstGeom prst="rect">
            <a:avLst/>
          </a:prstGeom>
        </p:spPr>
        <p:txBody>
          <a:bodyPr wrap="none">
            <a:spAutoFit/>
          </a:bodyPr>
          <a:lstStyle/>
          <a:p>
            <a:r>
              <a:rPr lang="en" altLang="zh-CN" sz="1400" dirty="0">
                <a:latin typeface="Times New Roman" panose="02020603050405020304" pitchFamily="18" charset="0"/>
                <a:ea typeface="Microsoft YaHei" panose="020B0503020204020204" pitchFamily="34" charset="-122"/>
                <a:cs typeface="Times New Roman" panose="02020603050405020304" pitchFamily="18" charset="0"/>
              </a:rPr>
              <a:t>clang </a:t>
            </a:r>
            <a:r>
              <a:rPr lang="en" altLang="zh-CN" sz="1400" dirty="0" err="1">
                <a:latin typeface="Times New Roman" panose="02020603050405020304" pitchFamily="18" charset="0"/>
                <a:ea typeface="Microsoft YaHei" panose="020B0503020204020204" pitchFamily="34" charset="-122"/>
                <a:cs typeface="Times New Roman" panose="02020603050405020304" pitchFamily="18" charset="0"/>
              </a:rPr>
              <a:t>test.c</a:t>
            </a:r>
            <a:r>
              <a:rPr lang="en" altLang="zh-CN" sz="1400" dirty="0">
                <a:latin typeface="Times New Roman" panose="02020603050405020304" pitchFamily="18" charset="0"/>
                <a:ea typeface="Microsoft YaHei" panose="020B0503020204020204" pitchFamily="34" charset="-122"/>
                <a:cs typeface="Times New Roman" panose="02020603050405020304" pitchFamily="18" charset="0"/>
              </a:rPr>
              <a:t> -emit-</a:t>
            </a:r>
            <a:r>
              <a:rPr lang="en" altLang="zh-CN" sz="1400" dirty="0" err="1">
                <a:latin typeface="Times New Roman" panose="02020603050405020304" pitchFamily="18" charset="0"/>
                <a:ea typeface="Microsoft YaHei" panose="020B0503020204020204" pitchFamily="34" charset="-122"/>
                <a:cs typeface="Times New Roman" panose="02020603050405020304" pitchFamily="18" charset="0"/>
              </a:rPr>
              <a:t>llvm</a:t>
            </a:r>
            <a:r>
              <a:rPr lang="en" altLang="zh-CN" sz="1400" dirty="0">
                <a:latin typeface="Times New Roman" panose="02020603050405020304" pitchFamily="18" charset="0"/>
                <a:ea typeface="Microsoft YaHei" panose="020B0503020204020204" pitchFamily="34" charset="-122"/>
                <a:cs typeface="Times New Roman" panose="02020603050405020304" pitchFamily="18" charset="0"/>
              </a:rPr>
              <a:t> -S -O1 -o </a:t>
            </a:r>
            <a:r>
              <a:rPr lang="en" altLang="zh-CN" sz="1400" dirty="0" err="1">
                <a:latin typeface="Times New Roman" panose="02020603050405020304" pitchFamily="18" charset="0"/>
                <a:ea typeface="Microsoft YaHei" panose="020B0503020204020204" pitchFamily="34" charset="-122"/>
                <a:cs typeface="Times New Roman" panose="02020603050405020304" pitchFamily="18" charset="0"/>
              </a:rPr>
              <a:t>test.ll</a:t>
            </a:r>
            <a:r>
              <a:rPr lang="en" altLang="zh-CN" sz="1400" dirty="0">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2E070FDA-2578-1A92-BC51-97AB4F59CFB6}"/>
              </a:ext>
            </a:extLst>
          </p:cNvPr>
          <p:cNvSpPr/>
          <p:nvPr/>
        </p:nvSpPr>
        <p:spPr>
          <a:xfrm>
            <a:off x="2497012" y="5178774"/>
            <a:ext cx="2595134" cy="307777"/>
          </a:xfrm>
          <a:prstGeom prst="rect">
            <a:avLst/>
          </a:prstGeom>
        </p:spPr>
        <p:txBody>
          <a:bodyPr wrap="none">
            <a:spAutoFit/>
          </a:bodyPr>
          <a:lstStyle/>
          <a:p>
            <a:r>
              <a:rPr lang="en" altLang="zh-CN" sz="1400" dirty="0">
                <a:latin typeface="Times New Roman" panose="02020603050405020304" pitchFamily="18" charset="0"/>
                <a:ea typeface="Microsoft YaHei" panose="020B0503020204020204" pitchFamily="34" charset="-122"/>
                <a:cs typeface="Times New Roman" panose="02020603050405020304" pitchFamily="18" charset="0"/>
              </a:rPr>
              <a:t>opt </a:t>
            </a:r>
            <a:r>
              <a:rPr lang="en" altLang="zh-CN" sz="1400" dirty="0" err="1">
                <a:latin typeface="Times New Roman" panose="02020603050405020304" pitchFamily="18" charset="0"/>
                <a:ea typeface="Microsoft YaHei" panose="020B0503020204020204" pitchFamily="34" charset="-122"/>
                <a:cs typeface="Times New Roman" panose="02020603050405020304" pitchFamily="18" charset="0"/>
              </a:rPr>
              <a:t>test.ll</a:t>
            </a:r>
            <a:r>
              <a:rPr lang="en" altLang="zh-CN" sz="1400" dirty="0">
                <a:latin typeface="Times New Roman" panose="02020603050405020304" pitchFamily="18" charset="0"/>
                <a:ea typeface="Microsoft YaHei" panose="020B0503020204020204" pitchFamily="34" charset="-122"/>
                <a:cs typeface="Times New Roman" panose="02020603050405020304" pitchFamily="18" charset="0"/>
              </a:rPr>
              <a:t> -S -inline -o test-</a:t>
            </a:r>
            <a:r>
              <a:rPr lang="en" altLang="zh-CN" sz="1400" dirty="0" err="1">
                <a:latin typeface="Times New Roman" panose="02020603050405020304" pitchFamily="18" charset="0"/>
                <a:ea typeface="Microsoft YaHei" panose="020B0503020204020204" pitchFamily="34" charset="-122"/>
                <a:cs typeface="Times New Roman" panose="02020603050405020304" pitchFamily="18" charset="0"/>
              </a:rPr>
              <a:t>new.ll</a:t>
            </a:r>
            <a:r>
              <a:rPr lang="en" altLang="zh-CN" sz="1400" dirty="0">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1400"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12" name="直线箭头连接符 11">
            <a:extLst>
              <a:ext uri="{FF2B5EF4-FFF2-40B4-BE49-F238E27FC236}">
                <a16:creationId xmlns:a16="http://schemas.microsoft.com/office/drawing/2014/main" id="{1945E9FF-5BB6-26C6-1A01-C42E892D8678}"/>
              </a:ext>
            </a:extLst>
          </p:cNvPr>
          <p:cNvCxnSpPr/>
          <p:nvPr/>
        </p:nvCxnSpPr>
        <p:spPr>
          <a:xfrm>
            <a:off x="2620048" y="3501008"/>
            <a:ext cx="2523098" cy="0"/>
          </a:xfrm>
          <a:prstGeom prst="straightConnector1">
            <a:avLst/>
          </a:prstGeom>
          <a:ln>
            <a:solidFill>
              <a:srgbClr val="3A4795"/>
            </a:solidFill>
            <a:tailEnd type="triangle"/>
          </a:ln>
        </p:spPr>
        <p:style>
          <a:lnRef idx="1">
            <a:schemeClr val="accent4"/>
          </a:lnRef>
          <a:fillRef idx="0">
            <a:schemeClr val="accent4"/>
          </a:fillRef>
          <a:effectRef idx="0">
            <a:schemeClr val="accent4"/>
          </a:effectRef>
          <a:fontRef idx="minor">
            <a:schemeClr val="tx1"/>
          </a:fontRef>
        </p:style>
      </p:cxnSp>
      <p:cxnSp>
        <p:nvCxnSpPr>
          <p:cNvPr id="13" name="直线箭头连接符 12">
            <a:extLst>
              <a:ext uri="{FF2B5EF4-FFF2-40B4-BE49-F238E27FC236}">
                <a16:creationId xmlns:a16="http://schemas.microsoft.com/office/drawing/2014/main" id="{7B8ED118-6644-3C86-6E9B-230C05F5BF02}"/>
              </a:ext>
            </a:extLst>
          </p:cNvPr>
          <p:cNvCxnSpPr/>
          <p:nvPr/>
        </p:nvCxnSpPr>
        <p:spPr>
          <a:xfrm>
            <a:off x="2533030" y="5517232"/>
            <a:ext cx="2523098" cy="0"/>
          </a:xfrm>
          <a:prstGeom prst="straightConnector1">
            <a:avLst/>
          </a:prstGeom>
          <a:ln>
            <a:solidFill>
              <a:srgbClr val="3A4795"/>
            </a:solidFill>
            <a:tailEnd type="triangle"/>
          </a:ln>
        </p:spPr>
        <p:style>
          <a:lnRef idx="1">
            <a:schemeClr val="accent4"/>
          </a:lnRef>
          <a:fillRef idx="0">
            <a:schemeClr val="accent4"/>
          </a:fillRef>
          <a:effectRef idx="0">
            <a:schemeClr val="accent4"/>
          </a:effectRef>
          <a:fontRef idx="minor">
            <a:schemeClr val="tx1"/>
          </a:fontRef>
        </p:style>
      </p:cxnSp>
      <p:sp>
        <p:nvSpPr>
          <p:cNvPr id="9" name="矩形 8"/>
          <p:cNvSpPr/>
          <p:nvPr/>
        </p:nvSpPr>
        <p:spPr>
          <a:xfrm>
            <a:off x="59036" y="6307391"/>
            <a:ext cx="6108972" cy="600164"/>
          </a:xfrm>
          <a:prstGeom prst="rect">
            <a:avLst/>
          </a:prstGeom>
        </p:spPr>
        <p:txBody>
          <a:bodyPr wrap="square">
            <a:spAutoFit/>
          </a:bodyPr>
          <a:lstStyle/>
          <a:p>
            <a:r>
              <a:rPr lang="en-US" altLang="zh-CN" sz="1100" dirty="0">
                <a:latin typeface="微软雅黑" panose="020B0503020204020204" pitchFamily="34" charset="-122"/>
                <a:ea typeface="微软雅黑" panose="020B0503020204020204" pitchFamily="34" charset="-122"/>
              </a:rPr>
              <a:t>clang </a:t>
            </a:r>
            <a:r>
              <a:rPr lang="en-US" altLang="zh-CN" sz="1100" dirty="0" err="1">
                <a:latin typeface="微软雅黑" panose="020B0503020204020204" pitchFamily="34" charset="-122"/>
                <a:ea typeface="微软雅黑" panose="020B0503020204020204" pitchFamily="34" charset="-122"/>
              </a:rPr>
              <a:t>test.c</a:t>
            </a:r>
            <a:r>
              <a:rPr lang="en-US" altLang="zh-CN" sz="1100" dirty="0">
                <a:latin typeface="微软雅黑" panose="020B0503020204020204" pitchFamily="34" charset="-122"/>
                <a:ea typeface="微软雅黑" panose="020B0503020204020204" pitchFamily="34" charset="-122"/>
              </a:rPr>
              <a:t> -O2 -</a:t>
            </a:r>
            <a:r>
              <a:rPr lang="en-US" altLang="zh-CN" sz="1100" dirty="0" err="1">
                <a:latin typeface="微软雅黑" panose="020B0503020204020204" pitchFamily="34" charset="-122"/>
                <a:ea typeface="微软雅黑" panose="020B0503020204020204" pitchFamily="34" charset="-122"/>
              </a:rPr>
              <a:t>Rpass</a:t>
            </a:r>
            <a:r>
              <a:rPr lang="en-US" altLang="zh-CN" sz="1100" dirty="0">
                <a:latin typeface="微软雅黑" panose="020B0503020204020204" pitchFamily="34" charset="-122"/>
                <a:ea typeface="微软雅黑" panose="020B0503020204020204" pitchFamily="34" charset="-122"/>
              </a:rPr>
              <a:t>=inline</a:t>
            </a:r>
          </a:p>
          <a:p>
            <a:r>
              <a:rPr lang="en-US" altLang="zh-CN" sz="1100" dirty="0">
                <a:latin typeface="微软雅黑" panose="020B0503020204020204" pitchFamily="34" charset="-122"/>
                <a:ea typeface="微软雅黑" panose="020B0503020204020204" pitchFamily="34" charset="-122"/>
              </a:rPr>
              <a:t>test.c:17:12: remark: add </a:t>
            </a:r>
            <a:r>
              <a:rPr lang="en-US" altLang="zh-CN" sz="1100" dirty="0" err="1">
                <a:latin typeface="微软雅黑" panose="020B0503020204020204" pitchFamily="34" charset="-122"/>
                <a:ea typeface="微软雅黑" panose="020B0503020204020204" pitchFamily="34" charset="-122"/>
              </a:rPr>
              <a:t>inlined</a:t>
            </a:r>
            <a:r>
              <a:rPr lang="en-US" altLang="zh-CN" sz="1100" dirty="0">
                <a:latin typeface="微软雅黑" panose="020B0503020204020204" pitchFamily="34" charset="-122"/>
                <a:ea typeface="微软雅黑" panose="020B0503020204020204" pitchFamily="34" charset="-122"/>
              </a:rPr>
              <a:t> into main with (cost=-25, threshold=337) [-</a:t>
            </a:r>
            <a:r>
              <a:rPr lang="en-US" altLang="zh-CN" sz="1100" dirty="0" err="1">
                <a:latin typeface="微软雅黑" panose="020B0503020204020204" pitchFamily="34" charset="-122"/>
                <a:ea typeface="微软雅黑" panose="020B0503020204020204" pitchFamily="34" charset="-122"/>
              </a:rPr>
              <a:t>Rpass</a:t>
            </a:r>
            <a:r>
              <a:rPr lang="en-US" altLang="zh-CN" sz="1100" dirty="0">
                <a:latin typeface="微软雅黑" panose="020B0503020204020204" pitchFamily="34" charset="-122"/>
                <a:ea typeface="微软雅黑" panose="020B0503020204020204" pitchFamily="34" charset="-122"/>
              </a:rPr>
              <a:t>=inline]</a:t>
            </a:r>
          </a:p>
          <a:p>
            <a:r>
              <a:rPr lang="en-US" altLang="zh-CN" sz="1100" dirty="0">
                <a:latin typeface="微软雅黑" panose="020B0503020204020204" pitchFamily="34" charset="-122"/>
                <a:ea typeface="微软雅黑" panose="020B0503020204020204" pitchFamily="34" charset="-122"/>
              </a:rPr>
              <a:t>    sum += add(&amp;a[</a:t>
            </a:r>
            <a:r>
              <a:rPr lang="en-US" altLang="zh-CN" sz="1100" dirty="0" err="1">
                <a:latin typeface="微软雅黑" panose="020B0503020204020204" pitchFamily="34" charset="-122"/>
                <a:ea typeface="微软雅黑" panose="020B0503020204020204" pitchFamily="34" charset="-122"/>
              </a:rPr>
              <a:t>i</a:t>
            </a:r>
            <a:r>
              <a:rPr lang="en-US" altLang="zh-CN" sz="1100" dirty="0">
                <a:latin typeface="微软雅黑" panose="020B0503020204020204" pitchFamily="34" charset="-122"/>
                <a:ea typeface="微软雅黑" panose="020B0503020204020204" pitchFamily="34" charset="-122"/>
              </a:rPr>
              <a:t>],&amp;b[</a:t>
            </a:r>
            <a:r>
              <a:rPr lang="en-US" altLang="zh-CN" sz="1100" dirty="0" err="1">
                <a:latin typeface="微软雅黑" panose="020B0503020204020204" pitchFamily="34" charset="-122"/>
                <a:ea typeface="微软雅黑" panose="020B0503020204020204" pitchFamily="34" charset="-122"/>
              </a:rPr>
              <a:t>i</a:t>
            </a:r>
            <a:r>
              <a:rPr lang="en-US" altLang="zh-CN" sz="11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4714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中间代码优化</a:t>
            </a:r>
            <a:endParaRPr lang="zh-CN" altLang="en-US" sz="2000" b="1" baseline="0" dirty="0">
              <a:latin typeface="微软雅黑" panose="020B0503020204020204" pitchFamily="34" charset="-122"/>
              <a:ea typeface="微软雅黑" panose="020B0503020204020204" pitchFamily="34" charset="-122"/>
            </a:endParaRPr>
          </a:p>
        </p:txBody>
      </p:sp>
      <p:sp>
        <p:nvSpPr>
          <p:cNvPr id="4" name="矩形 3"/>
          <p:cNvSpPr/>
          <p:nvPr/>
        </p:nvSpPr>
        <p:spPr>
          <a:xfrm>
            <a:off x="407368" y="908720"/>
            <a:ext cx="11449272" cy="2585323"/>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自动向量优化</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自动向量化是指编译器自动的将串行代码转化为向量代码的一种优化变换。向量计算是一种特殊的并行计算方式，相比于标量执行时每次仅操作一个数据，它可以在同一时间对多个数据执行相同的操作，从而获得数据级并行。</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目前支持两种自动向量化方法，分别是循环级向量化和基本块级向量化。</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循环级向量化</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通过扩大循环中的指令以获得多个连续迭代中操作的向量执行，在</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中通过选项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fvectorize</a:t>
            </a:r>
            <a:r>
              <a:rPr lang="zh-CN" altLang="en-US" sz="1400" dirty="0">
                <a:latin typeface="微软雅黑" panose="020B0503020204020204" pitchFamily="34" charset="-122"/>
                <a:ea typeface="微软雅黑" panose="020B0503020204020204" pitchFamily="34" charset="-122"/>
              </a:rPr>
              <a:t>开启循环向量化，并且当打开</a:t>
            </a:r>
            <a:r>
              <a:rPr lang="en-US" altLang="zh-CN" sz="1400" dirty="0">
                <a:latin typeface="微软雅黑" panose="020B0503020204020204" pitchFamily="34" charset="-122"/>
                <a:ea typeface="微软雅黑" panose="020B0503020204020204" pitchFamily="34" charset="-122"/>
              </a:rPr>
              <a:t>-O2</a:t>
            </a:r>
            <a:r>
              <a:rPr lang="zh-CN" altLang="en-US" sz="1400" dirty="0">
                <a:latin typeface="微软雅黑" panose="020B0503020204020204" pitchFamily="34" charset="-122"/>
                <a:ea typeface="微软雅黑" panose="020B0503020204020204" pitchFamily="34" charset="-122"/>
              </a:rPr>
              <a:t>选项及高于</a:t>
            </a:r>
            <a:r>
              <a:rPr lang="en-US" altLang="zh-CN" sz="1400" dirty="0">
                <a:latin typeface="微软雅黑" panose="020B0503020204020204" pitchFamily="34" charset="-122"/>
                <a:ea typeface="微软雅黑" panose="020B0503020204020204" pitchFamily="34" charset="-122"/>
              </a:rPr>
              <a:t>-O2</a:t>
            </a:r>
            <a:r>
              <a:rPr lang="zh-CN" altLang="en-US" sz="1400" dirty="0">
                <a:latin typeface="微软雅黑" panose="020B0503020204020204" pitchFamily="34" charset="-122"/>
                <a:ea typeface="微软雅黑" panose="020B0503020204020204" pitchFamily="34" charset="-122"/>
              </a:rPr>
              <a:t>优化级别的选项即自动开启循环向量化优化。</a:t>
            </a:r>
          </a:p>
        </p:txBody>
      </p:sp>
      <p:sp>
        <p:nvSpPr>
          <p:cNvPr id="6" name="矩形 5"/>
          <p:cNvSpPr/>
          <p:nvPr/>
        </p:nvSpPr>
        <p:spPr>
          <a:xfrm>
            <a:off x="551384" y="3487648"/>
            <a:ext cx="1944216" cy="2677656"/>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stdio.h</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#define N 1280</a:t>
            </a:r>
          </a:p>
          <a:p>
            <a:r>
              <a:rPr lang="en-US" altLang="zh-CN" sz="1200" dirty="0">
                <a:latin typeface="Times New Roman" panose="02020603050405020304" pitchFamily="18" charset="0"/>
                <a:cs typeface="Times New Roman" panose="02020603050405020304" pitchFamily="18" charset="0"/>
              </a:rPr>
              <a:t>int main(){</a:t>
            </a:r>
          </a:p>
          <a:p>
            <a:r>
              <a:rPr lang="en-US" altLang="zh-CN" sz="1200" dirty="0">
                <a:latin typeface="Times New Roman" panose="02020603050405020304" pitchFamily="18" charset="0"/>
                <a:cs typeface="Times New Roman" panose="02020603050405020304" pitchFamily="18" charset="0"/>
              </a:rPr>
              <a:t>    int sum = 0; </a:t>
            </a:r>
          </a:p>
          <a:p>
            <a:r>
              <a:rPr lang="en-US" altLang="zh-CN" sz="1200" dirty="0">
                <a:latin typeface="Times New Roman" panose="02020603050405020304" pitchFamily="18" charset="0"/>
                <a:cs typeface="Times New Roman" panose="02020603050405020304" pitchFamily="18" charset="0"/>
              </a:rPr>
              <a:t>    int a[N];</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i,j</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for(j=0;j&lt;</a:t>
            </a:r>
            <a:r>
              <a:rPr lang="en-US" altLang="zh-CN" sz="1200" dirty="0" err="1">
                <a:latin typeface="Times New Roman" panose="02020603050405020304" pitchFamily="18" charset="0"/>
                <a:cs typeface="Times New Roman" panose="02020603050405020304" pitchFamily="18" charset="0"/>
              </a:rPr>
              <a:t>N;j</a:t>
            </a:r>
            <a:r>
              <a:rPr lang="en-US" altLang="zh-CN" sz="1200" dirty="0">
                <a:latin typeface="Times New Roman" panose="02020603050405020304" pitchFamily="18" charset="0"/>
                <a:cs typeface="Times New Roman" panose="02020603050405020304" pitchFamily="18" charset="0"/>
              </a:rPr>
              <a:t>++){</a:t>
            </a:r>
          </a:p>
          <a:p>
            <a:r>
              <a:rPr lang="en-US" altLang="zh-CN" sz="1200" dirty="0">
                <a:solidFill>
                  <a:srgbClr val="C00000"/>
                </a:solidFill>
                <a:latin typeface="Times New Roman" panose="02020603050405020304" pitchFamily="18" charset="0"/>
                <a:cs typeface="Times New Roman" panose="02020603050405020304" pitchFamily="18" charset="0"/>
              </a:rPr>
              <a:t>         sum = sum + a[j];</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printf</a:t>
            </a:r>
            <a:r>
              <a:rPr lang="en-US" altLang="zh-CN" sz="1200" dirty="0">
                <a:latin typeface="Times New Roman" panose="02020603050405020304" pitchFamily="18" charset="0"/>
                <a:cs typeface="Times New Roman" panose="02020603050405020304" pitchFamily="18" charset="0"/>
              </a:rPr>
              <a:t>("sum = %</a:t>
            </a:r>
            <a:r>
              <a:rPr lang="en-US" altLang="zh-CN" sz="1200" dirty="0" err="1">
                <a:latin typeface="Times New Roman" panose="02020603050405020304" pitchFamily="18" charset="0"/>
                <a:cs typeface="Times New Roman" panose="02020603050405020304" pitchFamily="18" charset="0"/>
              </a:rPr>
              <a:t>d",sum</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t>
            </a:r>
          </a:p>
        </p:txBody>
      </p:sp>
      <p:sp>
        <p:nvSpPr>
          <p:cNvPr id="9" name="矩形 8"/>
          <p:cNvSpPr/>
          <p:nvPr/>
        </p:nvSpPr>
        <p:spPr>
          <a:xfrm>
            <a:off x="5591944" y="3912043"/>
            <a:ext cx="6036134" cy="1938992"/>
          </a:xfrm>
          <a:prstGeom prst="rect">
            <a:avLst/>
          </a:prstGeom>
          <a:ln>
            <a:solidFill>
              <a:srgbClr val="3A4795"/>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vector.body28:                                    ; </a:t>
            </a:r>
            <a:r>
              <a:rPr lang="en-US" altLang="zh-CN" sz="1200" dirty="0" err="1">
                <a:latin typeface="Times New Roman" panose="02020603050405020304" pitchFamily="18" charset="0"/>
                <a:cs typeface="Times New Roman" panose="02020603050405020304" pitchFamily="18" charset="0"/>
              </a:rPr>
              <a:t>preds</a:t>
            </a:r>
            <a:r>
              <a:rPr lang="en-US" altLang="zh-CN" sz="1200" dirty="0">
                <a:latin typeface="Times New Roman" panose="02020603050405020304" pitchFamily="18" charset="0"/>
                <a:cs typeface="Times New Roman" panose="02020603050405020304" pitchFamily="18" charset="0"/>
              </a:rPr>
              <a:t> = %vector.body, %vector.body28</a:t>
            </a:r>
          </a:p>
          <a:p>
            <a:r>
              <a:rPr lang="en-US" altLang="zh-CN" sz="1200" dirty="0">
                <a:latin typeface="Times New Roman" panose="02020603050405020304" pitchFamily="18" charset="0"/>
                <a:cs typeface="Times New Roman" panose="02020603050405020304" pitchFamily="18" charset="0"/>
              </a:rPr>
              <a:t>  %index30 = phi i64 [ %index.next31, %vector.body28 ], [ 0, %vector.body ], !</a:t>
            </a:r>
            <a:r>
              <a:rPr lang="en-US" altLang="zh-CN" sz="1200" dirty="0" err="1">
                <a:latin typeface="Times New Roman" panose="02020603050405020304" pitchFamily="18" charset="0"/>
                <a:cs typeface="Times New Roman" panose="02020603050405020304" pitchFamily="18" charset="0"/>
              </a:rPr>
              <a:t>dbg</a:t>
            </a:r>
            <a:r>
              <a:rPr lang="en-US" altLang="zh-CN" sz="1200" dirty="0">
                <a:latin typeface="Times New Roman" panose="02020603050405020304" pitchFamily="18" charset="0"/>
                <a:cs typeface="Times New Roman" panose="02020603050405020304" pitchFamily="18" charset="0"/>
              </a:rPr>
              <a:t> !21</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vec.phi</a:t>
            </a:r>
            <a:r>
              <a:rPr lang="en-US" altLang="zh-CN" sz="1200" dirty="0">
                <a:latin typeface="Times New Roman" panose="02020603050405020304" pitchFamily="18" charset="0"/>
                <a:cs typeface="Times New Roman" panose="02020603050405020304" pitchFamily="18" charset="0"/>
              </a:rPr>
              <a:t> = phi &lt;4 x i32&gt; [ %6, %vector.body28 ], [ </a:t>
            </a:r>
            <a:r>
              <a:rPr lang="en-US" altLang="zh-CN" sz="1200" dirty="0" err="1">
                <a:latin typeface="Times New Roman" panose="02020603050405020304" pitchFamily="18" charset="0"/>
                <a:cs typeface="Times New Roman" panose="02020603050405020304" pitchFamily="18" charset="0"/>
              </a:rPr>
              <a:t>zeroinitializer</a:t>
            </a:r>
            <a:r>
              <a:rPr lang="en-US" altLang="zh-CN" sz="1200" dirty="0">
                <a:latin typeface="Times New Roman" panose="02020603050405020304" pitchFamily="18" charset="0"/>
                <a:cs typeface="Times New Roman" panose="02020603050405020304" pitchFamily="18" charset="0"/>
              </a:rPr>
              <a:t>, %vector.body ]</a:t>
            </a:r>
          </a:p>
          <a:p>
            <a:r>
              <a:rPr lang="en-US" altLang="zh-CN" sz="1200" dirty="0">
                <a:solidFill>
                  <a:srgbClr val="C00000"/>
                </a:solidFill>
                <a:latin typeface="Times New Roman" panose="02020603050405020304" pitchFamily="18" charset="0"/>
                <a:cs typeface="Times New Roman" panose="02020603050405020304" pitchFamily="18" charset="0"/>
              </a:rPr>
              <a:t>  %4 = </a:t>
            </a:r>
            <a:r>
              <a:rPr lang="en-US" altLang="zh-CN" sz="1200" dirty="0" err="1">
                <a:solidFill>
                  <a:srgbClr val="C00000"/>
                </a:solidFill>
                <a:latin typeface="Times New Roman" panose="02020603050405020304" pitchFamily="18" charset="0"/>
                <a:cs typeface="Times New Roman" panose="02020603050405020304" pitchFamily="18" charset="0"/>
              </a:rPr>
              <a:t>getelementptr</a:t>
            </a:r>
            <a:r>
              <a:rPr lang="en-US" altLang="zh-CN" sz="1200" dirty="0">
                <a:solidFill>
                  <a:srgbClr val="C00000"/>
                </a:solidFill>
                <a:latin typeface="Times New Roman" panose="02020603050405020304" pitchFamily="18" charset="0"/>
                <a:cs typeface="Times New Roman" panose="02020603050405020304" pitchFamily="18" charset="0"/>
              </a:rPr>
              <a:t> inbounds [1280 x i32], [1280 x i32]* %a, i64 0, i64 %index30, !</a:t>
            </a:r>
            <a:r>
              <a:rPr lang="en-US" altLang="zh-CN" sz="1200" dirty="0" err="1">
                <a:solidFill>
                  <a:srgbClr val="C00000"/>
                </a:solidFill>
                <a:latin typeface="Times New Roman" panose="02020603050405020304" pitchFamily="18" charset="0"/>
                <a:cs typeface="Times New Roman" panose="02020603050405020304" pitchFamily="18" charset="0"/>
              </a:rPr>
              <a:t>dbg</a:t>
            </a:r>
            <a:r>
              <a:rPr lang="en-US" altLang="zh-CN" sz="1200" dirty="0">
                <a:solidFill>
                  <a:srgbClr val="C00000"/>
                </a:solidFill>
                <a:latin typeface="Times New Roman" panose="02020603050405020304" pitchFamily="18" charset="0"/>
                <a:cs typeface="Times New Roman" panose="02020603050405020304" pitchFamily="18" charset="0"/>
              </a:rPr>
              <a:t> !21</a:t>
            </a:r>
          </a:p>
          <a:p>
            <a:r>
              <a:rPr lang="en-US" altLang="zh-CN" sz="1200" dirty="0">
                <a:solidFill>
                  <a:srgbClr val="C00000"/>
                </a:solidFill>
                <a:latin typeface="Times New Roman" panose="02020603050405020304" pitchFamily="18" charset="0"/>
                <a:cs typeface="Times New Roman" panose="02020603050405020304" pitchFamily="18" charset="0"/>
              </a:rPr>
              <a:t>  %5 = </a:t>
            </a:r>
            <a:r>
              <a:rPr lang="en-US" altLang="zh-CN" sz="1200" dirty="0" err="1">
                <a:solidFill>
                  <a:srgbClr val="C00000"/>
                </a:solidFill>
                <a:latin typeface="Times New Roman" panose="02020603050405020304" pitchFamily="18" charset="0"/>
                <a:cs typeface="Times New Roman" panose="02020603050405020304" pitchFamily="18" charset="0"/>
              </a:rPr>
              <a:t>bitcast</a:t>
            </a:r>
            <a:r>
              <a:rPr lang="en-US" altLang="zh-CN" sz="1200" dirty="0">
                <a:solidFill>
                  <a:srgbClr val="C00000"/>
                </a:solidFill>
                <a:latin typeface="Times New Roman" panose="02020603050405020304" pitchFamily="18" charset="0"/>
                <a:cs typeface="Times New Roman" panose="02020603050405020304" pitchFamily="18" charset="0"/>
              </a:rPr>
              <a:t> i32* %4 to &lt;4 x i32&gt;*, !</a:t>
            </a:r>
            <a:r>
              <a:rPr lang="en-US" altLang="zh-CN" sz="1200" dirty="0" err="1">
                <a:solidFill>
                  <a:srgbClr val="C00000"/>
                </a:solidFill>
                <a:latin typeface="Times New Roman" panose="02020603050405020304" pitchFamily="18" charset="0"/>
                <a:cs typeface="Times New Roman" panose="02020603050405020304" pitchFamily="18" charset="0"/>
              </a:rPr>
              <a:t>dbg</a:t>
            </a:r>
            <a:r>
              <a:rPr lang="en-US" altLang="zh-CN" sz="1200" dirty="0">
                <a:solidFill>
                  <a:srgbClr val="C00000"/>
                </a:solidFill>
                <a:latin typeface="Times New Roman" panose="02020603050405020304" pitchFamily="18" charset="0"/>
                <a:cs typeface="Times New Roman" panose="02020603050405020304" pitchFamily="18" charset="0"/>
              </a:rPr>
              <a:t> !22</a:t>
            </a:r>
          </a:p>
          <a:p>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err="1">
                <a:solidFill>
                  <a:srgbClr val="C00000"/>
                </a:solidFill>
                <a:latin typeface="Times New Roman" panose="02020603050405020304" pitchFamily="18" charset="0"/>
                <a:cs typeface="Times New Roman" panose="02020603050405020304" pitchFamily="18" charset="0"/>
              </a:rPr>
              <a:t>wide.load</a:t>
            </a:r>
            <a:r>
              <a:rPr lang="en-US" altLang="zh-CN" sz="1200" dirty="0">
                <a:solidFill>
                  <a:srgbClr val="C00000"/>
                </a:solidFill>
                <a:latin typeface="Times New Roman" panose="02020603050405020304" pitchFamily="18" charset="0"/>
                <a:cs typeface="Times New Roman" panose="02020603050405020304" pitchFamily="18" charset="0"/>
              </a:rPr>
              <a:t> = load &lt;4 x i32&gt;, &lt;4 x i32&gt;* %5, align 16, !</a:t>
            </a:r>
            <a:r>
              <a:rPr lang="en-US" altLang="zh-CN" sz="1200" dirty="0" err="1">
                <a:solidFill>
                  <a:srgbClr val="C00000"/>
                </a:solidFill>
                <a:latin typeface="Times New Roman" panose="02020603050405020304" pitchFamily="18" charset="0"/>
                <a:cs typeface="Times New Roman" panose="02020603050405020304" pitchFamily="18" charset="0"/>
              </a:rPr>
              <a:t>dbg</a:t>
            </a:r>
            <a:r>
              <a:rPr lang="en-US" altLang="zh-CN" sz="1200" dirty="0">
                <a:solidFill>
                  <a:srgbClr val="C00000"/>
                </a:solidFill>
                <a:latin typeface="Times New Roman" panose="02020603050405020304" pitchFamily="18" charset="0"/>
                <a:cs typeface="Times New Roman" panose="02020603050405020304" pitchFamily="18" charset="0"/>
              </a:rPr>
              <a:t> !22,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!12</a:t>
            </a:r>
          </a:p>
          <a:p>
            <a:r>
              <a:rPr lang="en-US" altLang="zh-CN" sz="1200" dirty="0">
                <a:solidFill>
                  <a:srgbClr val="C00000"/>
                </a:solidFill>
                <a:latin typeface="Times New Roman" panose="02020603050405020304" pitchFamily="18" charset="0"/>
                <a:cs typeface="Times New Roman" panose="02020603050405020304" pitchFamily="18" charset="0"/>
              </a:rPr>
              <a:t>  %6 = add &lt;4 x i32&gt; %</a:t>
            </a:r>
            <a:r>
              <a:rPr lang="en-US" altLang="zh-CN" sz="1200" dirty="0" err="1">
                <a:solidFill>
                  <a:srgbClr val="C00000"/>
                </a:solidFill>
                <a:latin typeface="Times New Roman" panose="02020603050405020304" pitchFamily="18" charset="0"/>
                <a:cs typeface="Times New Roman" panose="02020603050405020304" pitchFamily="18" charset="0"/>
              </a:rPr>
              <a:t>wide.load</a:t>
            </a:r>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err="1">
                <a:solidFill>
                  <a:srgbClr val="C00000"/>
                </a:solidFill>
                <a:latin typeface="Times New Roman" panose="02020603050405020304" pitchFamily="18" charset="0"/>
                <a:cs typeface="Times New Roman" panose="02020603050405020304" pitchFamily="18" charset="0"/>
              </a:rPr>
              <a:t>vec.phi</a:t>
            </a:r>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err="1">
                <a:solidFill>
                  <a:srgbClr val="C00000"/>
                </a:solidFill>
                <a:latin typeface="Times New Roman" panose="02020603050405020304" pitchFamily="18" charset="0"/>
                <a:cs typeface="Times New Roman" panose="02020603050405020304" pitchFamily="18" charset="0"/>
              </a:rPr>
              <a:t>dbg</a:t>
            </a:r>
            <a:r>
              <a:rPr lang="en-US" altLang="zh-CN" sz="1200" dirty="0">
                <a:solidFill>
                  <a:srgbClr val="C00000"/>
                </a:solidFill>
                <a:latin typeface="Times New Roman" panose="02020603050405020304" pitchFamily="18" charset="0"/>
                <a:cs typeface="Times New Roman" panose="02020603050405020304" pitchFamily="18" charset="0"/>
              </a:rPr>
              <a:t> !23</a:t>
            </a:r>
          </a:p>
          <a:p>
            <a:r>
              <a:rPr lang="en-US" altLang="zh-CN" sz="1200" dirty="0">
                <a:latin typeface="Times New Roman" panose="02020603050405020304" pitchFamily="18" charset="0"/>
                <a:cs typeface="Times New Roman" panose="02020603050405020304" pitchFamily="18" charset="0"/>
              </a:rPr>
              <a:t>  %index.next31 = add i64 %index30, 4, !</a:t>
            </a:r>
            <a:r>
              <a:rPr lang="en-US" altLang="zh-CN" sz="1200" dirty="0" err="1">
                <a:latin typeface="Times New Roman" panose="02020603050405020304" pitchFamily="18" charset="0"/>
                <a:cs typeface="Times New Roman" panose="02020603050405020304" pitchFamily="18" charset="0"/>
              </a:rPr>
              <a:t>dbg</a:t>
            </a:r>
            <a:r>
              <a:rPr lang="en-US" altLang="zh-CN" sz="1200" dirty="0">
                <a:latin typeface="Times New Roman" panose="02020603050405020304" pitchFamily="18" charset="0"/>
                <a:cs typeface="Times New Roman" panose="02020603050405020304" pitchFamily="18" charset="0"/>
              </a:rPr>
              <a:t> !21</a:t>
            </a:r>
          </a:p>
          <a:p>
            <a:r>
              <a:rPr lang="en-US" altLang="zh-CN" sz="1200" dirty="0">
                <a:latin typeface="Times New Roman" panose="02020603050405020304" pitchFamily="18" charset="0"/>
                <a:cs typeface="Times New Roman" panose="02020603050405020304" pitchFamily="18" charset="0"/>
              </a:rPr>
              <a:t>…….</a:t>
            </a:r>
          </a:p>
        </p:txBody>
      </p:sp>
      <p:sp>
        <p:nvSpPr>
          <p:cNvPr id="3" name="矩形 2">
            <a:extLst>
              <a:ext uri="{FF2B5EF4-FFF2-40B4-BE49-F238E27FC236}">
                <a16:creationId xmlns:a16="http://schemas.microsoft.com/office/drawing/2014/main" id="{DF967BF8-F8C9-8631-0428-C57B8B6BBD77}"/>
              </a:ext>
            </a:extLst>
          </p:cNvPr>
          <p:cNvSpPr/>
          <p:nvPr/>
        </p:nvSpPr>
        <p:spPr>
          <a:xfrm>
            <a:off x="2495600" y="4604540"/>
            <a:ext cx="3046027" cy="276999"/>
          </a:xfrm>
          <a:prstGeom prst="rect">
            <a:avLst/>
          </a:prstGeom>
        </p:spPr>
        <p:txBody>
          <a:bodyPr wrap="none">
            <a:spAutoFit/>
          </a:bodyPr>
          <a:lstStyle/>
          <a:p>
            <a:r>
              <a:rPr lang="en-US" altLang="zh-CN" sz="1200" kern="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clang -O1 -</a:t>
            </a:r>
            <a:r>
              <a:rPr lang="en-US" altLang="zh-CN" sz="1200" kern="1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fvectorize</a:t>
            </a:r>
            <a:r>
              <a:rPr lang="en-US" altLang="zh-CN" sz="1200" kern="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test-</a:t>
            </a:r>
            <a:r>
              <a:rPr lang="en-US" altLang="zh-CN" sz="1200" kern="1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vec.c</a:t>
            </a:r>
            <a:r>
              <a:rPr lang="en-US" altLang="zh-CN" sz="1200" kern="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-emit-</a:t>
            </a:r>
            <a:r>
              <a:rPr lang="en-US" altLang="zh-CN" sz="1200" kern="1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llvm</a:t>
            </a:r>
            <a:r>
              <a:rPr lang="en-US" altLang="zh-CN" sz="1200" kern="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-S</a:t>
            </a:r>
            <a:r>
              <a:rPr lang="zh-CN" altLang="zh-CN" sz="1200" dirty="0">
                <a:latin typeface="Times New Roman" panose="02020603050405020304" pitchFamily="18" charset="0"/>
                <a:ea typeface="Microsoft YaHei" panose="020B0503020204020204" pitchFamily="34" charset="-122"/>
                <a:cs typeface="Times New Roman" panose="02020603050405020304" pitchFamily="18" charset="0"/>
              </a:rPr>
              <a:t> </a:t>
            </a:r>
            <a:endPar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5" name="直线箭头连接符 4">
            <a:extLst>
              <a:ext uri="{FF2B5EF4-FFF2-40B4-BE49-F238E27FC236}">
                <a16:creationId xmlns:a16="http://schemas.microsoft.com/office/drawing/2014/main" id="{849A9696-F1E9-A61E-4B12-6603CE635E0B}"/>
              </a:ext>
            </a:extLst>
          </p:cNvPr>
          <p:cNvCxnSpPr>
            <a:cxnSpLocks/>
          </p:cNvCxnSpPr>
          <p:nvPr/>
        </p:nvCxnSpPr>
        <p:spPr>
          <a:xfrm>
            <a:off x="2835452" y="4881539"/>
            <a:ext cx="2412731" cy="0"/>
          </a:xfrm>
          <a:prstGeom prst="straightConnector1">
            <a:avLst/>
          </a:prstGeom>
          <a:ln>
            <a:solidFill>
              <a:srgbClr val="3A4795"/>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7666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中间代码优化</a:t>
            </a:r>
            <a:endParaRPr lang="zh-CN" altLang="en-US" sz="2000" b="1" baseline="0" dirty="0">
              <a:latin typeface="微软雅黑" panose="020B0503020204020204" pitchFamily="34" charset="-122"/>
              <a:ea typeface="微软雅黑" panose="020B0503020204020204" pitchFamily="34" charset="-122"/>
            </a:endParaRPr>
          </a:p>
        </p:txBody>
      </p:sp>
      <p:sp>
        <p:nvSpPr>
          <p:cNvPr id="4" name="矩形 3"/>
          <p:cNvSpPr/>
          <p:nvPr/>
        </p:nvSpPr>
        <p:spPr>
          <a:xfrm>
            <a:off x="407368" y="908720"/>
            <a:ext cx="11449272" cy="143116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基本块级向量化</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基本块级向量化算法的思想来源于指令级并行，通过将基本块内可以同时执行的多个标量操作打包成向量操作来实现并行，与循环级向量并行发掘方法不同，基本块级向量化发掘方法主要是在基本块内寻找同构语句，发掘基本块内指令的并行机会。在</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中加入选项</a:t>
            </a:r>
            <a:r>
              <a:rPr lang="en-US" altLang="zh-CN" sz="1400" dirty="0">
                <a:latin typeface="微软雅黑" panose="020B0503020204020204" pitchFamily="34" charset="-122"/>
                <a:ea typeface="微软雅黑" panose="020B0503020204020204" pitchFamily="34" charset="-122"/>
              </a:rPr>
              <a:t>-</a:t>
            </a:r>
            <a:r>
              <a:rPr lang="en" altLang="zh-CN" sz="1400" dirty="0" err="1">
                <a:latin typeface="微软雅黑" panose="020B0503020204020204" pitchFamily="34" charset="-122"/>
                <a:ea typeface="微软雅黑" panose="020B0503020204020204" pitchFamily="34" charset="-122"/>
              </a:rPr>
              <a:t>fslp</a:t>
            </a:r>
            <a:r>
              <a:rPr lang="en" altLang="zh-CN" sz="1400" dirty="0">
                <a:latin typeface="微软雅黑" panose="020B0503020204020204" pitchFamily="34" charset="-122"/>
                <a:ea typeface="微软雅黑" panose="020B0503020204020204" pitchFamily="34" charset="-122"/>
              </a:rPr>
              <a:t>-vectorize</a:t>
            </a:r>
            <a:r>
              <a:rPr lang="zh-CN" altLang="en-US" sz="1400" dirty="0">
                <a:latin typeface="微软雅黑" panose="020B0503020204020204" pitchFamily="34" charset="-122"/>
                <a:ea typeface="微软雅黑" panose="020B0503020204020204" pitchFamily="34" charset="-122"/>
              </a:rPr>
              <a:t>以开启基本块级向量化。 </a:t>
            </a:r>
          </a:p>
        </p:txBody>
      </p:sp>
      <p:sp>
        <p:nvSpPr>
          <p:cNvPr id="6" name="矩形 5"/>
          <p:cNvSpPr/>
          <p:nvPr/>
        </p:nvSpPr>
        <p:spPr>
          <a:xfrm>
            <a:off x="479376" y="2276872"/>
            <a:ext cx="2016224" cy="3231654"/>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stdio.h</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#define N 10240</a:t>
            </a:r>
          </a:p>
          <a:p>
            <a:r>
              <a:rPr lang="en-US" altLang="zh-CN" sz="1200" dirty="0">
                <a:latin typeface="Times New Roman" panose="02020603050405020304" pitchFamily="18" charset="0"/>
                <a:cs typeface="Times New Roman" panose="02020603050405020304" pitchFamily="18" charset="0"/>
              </a:rPr>
              <a:t>int main(){</a:t>
            </a:r>
          </a:p>
          <a:p>
            <a:r>
              <a:rPr lang="en-US" altLang="zh-CN" sz="1200" dirty="0">
                <a:latin typeface="Times New Roman" panose="02020603050405020304" pitchFamily="18" charset="0"/>
                <a:cs typeface="Times New Roman" panose="02020603050405020304" pitchFamily="18" charset="0"/>
              </a:rPr>
              <a:t>    int a[N],b[N],c[N];</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10240;i++){</a:t>
            </a:r>
          </a:p>
          <a:p>
            <a:r>
              <a:rPr lang="en-US" altLang="zh-CN" sz="1200" dirty="0">
                <a:latin typeface="Times New Roman" panose="02020603050405020304" pitchFamily="18" charset="0"/>
                <a:cs typeface="Times New Roman" panose="02020603050405020304" pitchFamily="18" charset="0"/>
              </a:rPr>
              <a:t>        b[</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c[</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i+1;</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0;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&lt; 10240;i+=4){</a:t>
            </a:r>
          </a:p>
          <a:p>
            <a:r>
              <a:rPr lang="en-US" altLang="zh-CN" sz="1200" dirty="0">
                <a:latin typeface="Times New Roman" panose="02020603050405020304" pitchFamily="18" charset="0"/>
                <a:cs typeface="Times New Roman" panose="02020603050405020304" pitchFamily="18" charset="0"/>
              </a:rPr>
              <a:t>        a[</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b[</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c[</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a[i+1] = b[i+1] + c[i+1];</a:t>
            </a:r>
          </a:p>
          <a:p>
            <a:r>
              <a:rPr lang="en-US" altLang="zh-CN" sz="1200" dirty="0">
                <a:latin typeface="Times New Roman" panose="02020603050405020304" pitchFamily="18" charset="0"/>
                <a:cs typeface="Times New Roman" panose="02020603050405020304" pitchFamily="18" charset="0"/>
              </a:rPr>
              <a:t>        a[i+2] = b[i+2] + c[i+2];</a:t>
            </a:r>
          </a:p>
          <a:p>
            <a:r>
              <a:rPr lang="en-US" altLang="zh-CN" sz="1200" dirty="0">
                <a:latin typeface="Times New Roman" panose="02020603050405020304" pitchFamily="18" charset="0"/>
                <a:cs typeface="Times New Roman" panose="02020603050405020304" pitchFamily="18" charset="0"/>
              </a:rPr>
              <a:t>        a[i+3] = b[i+3] + c[i+3];</a:t>
            </a:r>
          </a:p>
          <a:p>
            <a:r>
              <a:rPr lang="en-US" altLang="zh-CN" sz="1200" dirty="0">
                <a:latin typeface="Times New Roman" panose="02020603050405020304" pitchFamily="18" charset="0"/>
                <a:cs typeface="Times New Roman" panose="02020603050405020304" pitchFamily="18" charset="0"/>
              </a:rPr>
              <a:t>    }        </a:t>
            </a:r>
          </a:p>
          <a:p>
            <a:r>
              <a:rPr lang="en-US" altLang="zh-CN" sz="1200" dirty="0">
                <a:latin typeface="Times New Roman" panose="02020603050405020304" pitchFamily="18" charset="0"/>
                <a:cs typeface="Times New Roman" panose="02020603050405020304" pitchFamily="18" charset="0"/>
              </a:rPr>
              <a:t>return a[100];</a:t>
            </a:r>
          </a:p>
          <a:p>
            <a:r>
              <a:rPr lang="en-US" altLang="zh-CN" sz="1200" dirty="0">
                <a:latin typeface="Times New Roman" panose="02020603050405020304" pitchFamily="18" charset="0"/>
                <a:cs typeface="Times New Roman" panose="02020603050405020304" pitchFamily="18" charset="0"/>
              </a:rPr>
              <a:t>}</a:t>
            </a:r>
          </a:p>
        </p:txBody>
      </p:sp>
      <p:sp>
        <p:nvSpPr>
          <p:cNvPr id="9" name="矩形 8"/>
          <p:cNvSpPr/>
          <p:nvPr/>
        </p:nvSpPr>
        <p:spPr>
          <a:xfrm>
            <a:off x="5147728" y="2276872"/>
            <a:ext cx="6768752" cy="2123658"/>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%arrayidx7 = </a:t>
            </a:r>
            <a:r>
              <a:rPr lang="en-US" altLang="zh-CN" sz="1200" dirty="0" err="1">
                <a:latin typeface="Times New Roman" panose="02020603050405020304" pitchFamily="18" charset="0"/>
                <a:cs typeface="Times New Roman" panose="02020603050405020304" pitchFamily="18" charset="0"/>
              </a:rPr>
              <a:t>getelementptr</a:t>
            </a:r>
            <a:r>
              <a:rPr lang="en-US" altLang="zh-CN" sz="1200" dirty="0">
                <a:latin typeface="Times New Roman" panose="02020603050405020304" pitchFamily="18" charset="0"/>
                <a:cs typeface="Times New Roman" panose="02020603050405020304" pitchFamily="18" charset="0"/>
              </a:rPr>
              <a:t> inbounds [10240 x i32], [10240 x i32]* %b, i64 0, i64 %</a:t>
            </a:r>
            <a:r>
              <a:rPr lang="en-US" altLang="zh-CN" sz="1200" dirty="0" err="1">
                <a:latin typeface="Times New Roman" panose="02020603050405020304" pitchFamily="18" charset="0"/>
                <a:cs typeface="Times New Roman" panose="02020603050405020304" pitchFamily="18" charset="0"/>
              </a:rPr>
              <a:t>indvars.iv</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dbg</a:t>
            </a:r>
            <a:r>
              <a:rPr lang="en-US" altLang="zh-CN" sz="1200" dirty="0">
                <a:latin typeface="Times New Roman" panose="02020603050405020304" pitchFamily="18" charset="0"/>
                <a:cs typeface="Times New Roman" panose="02020603050405020304" pitchFamily="18" charset="0"/>
              </a:rPr>
              <a:t> !22</a:t>
            </a:r>
          </a:p>
          <a:p>
            <a:r>
              <a:rPr lang="en-US" altLang="zh-CN" sz="1200" dirty="0">
                <a:latin typeface="Times New Roman" panose="02020603050405020304" pitchFamily="18" charset="0"/>
                <a:cs typeface="Times New Roman" panose="02020603050405020304" pitchFamily="18" charset="0"/>
              </a:rPr>
              <a:t>%arrayidx9 = </a:t>
            </a:r>
            <a:r>
              <a:rPr lang="en-US" altLang="zh-CN" sz="1200" dirty="0" err="1">
                <a:latin typeface="Times New Roman" panose="02020603050405020304" pitchFamily="18" charset="0"/>
                <a:cs typeface="Times New Roman" panose="02020603050405020304" pitchFamily="18" charset="0"/>
              </a:rPr>
              <a:t>getelementptr</a:t>
            </a:r>
            <a:r>
              <a:rPr lang="en-US" altLang="zh-CN" sz="1200" dirty="0">
                <a:latin typeface="Times New Roman" panose="02020603050405020304" pitchFamily="18" charset="0"/>
                <a:cs typeface="Times New Roman" panose="02020603050405020304" pitchFamily="18" charset="0"/>
              </a:rPr>
              <a:t> inbounds [10240 x i32], [10240 x i32]* %c, i64 0, i64 %</a:t>
            </a:r>
            <a:r>
              <a:rPr lang="en-US" altLang="zh-CN" sz="1200" dirty="0" err="1">
                <a:latin typeface="Times New Roman" panose="02020603050405020304" pitchFamily="18" charset="0"/>
                <a:cs typeface="Times New Roman" panose="02020603050405020304" pitchFamily="18" charset="0"/>
              </a:rPr>
              <a:t>indvars.iv</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dbg</a:t>
            </a:r>
            <a:r>
              <a:rPr lang="en-US" altLang="zh-CN" sz="1200" dirty="0">
                <a:latin typeface="Times New Roman" panose="02020603050405020304" pitchFamily="18" charset="0"/>
                <a:cs typeface="Times New Roman" panose="02020603050405020304" pitchFamily="18" charset="0"/>
              </a:rPr>
              <a:t> !23</a:t>
            </a:r>
          </a:p>
          <a:p>
            <a:r>
              <a:rPr lang="en-US" altLang="zh-CN" sz="1200" dirty="0">
                <a:latin typeface="Times New Roman" panose="02020603050405020304" pitchFamily="18" charset="0"/>
                <a:cs typeface="Times New Roman" panose="02020603050405020304" pitchFamily="18" charset="0"/>
              </a:rPr>
              <a:t>%arrayidx12 = </a:t>
            </a:r>
            <a:r>
              <a:rPr lang="en-US" altLang="zh-CN" sz="1200" dirty="0" err="1">
                <a:latin typeface="Times New Roman" panose="02020603050405020304" pitchFamily="18" charset="0"/>
                <a:cs typeface="Times New Roman" panose="02020603050405020304" pitchFamily="18" charset="0"/>
              </a:rPr>
              <a:t>getelementptr</a:t>
            </a:r>
            <a:r>
              <a:rPr lang="en-US" altLang="zh-CN" sz="1200" dirty="0">
                <a:latin typeface="Times New Roman" panose="02020603050405020304" pitchFamily="18" charset="0"/>
                <a:cs typeface="Times New Roman" panose="02020603050405020304" pitchFamily="18" charset="0"/>
              </a:rPr>
              <a:t> inbounds [10240 x i32], [10240 x i32]* %a, i64 0, i64 %</a:t>
            </a:r>
            <a:r>
              <a:rPr lang="en-US" altLang="zh-CN" sz="1200" dirty="0" err="1">
                <a:latin typeface="Times New Roman" panose="02020603050405020304" pitchFamily="18" charset="0"/>
                <a:cs typeface="Times New Roman" panose="02020603050405020304" pitchFamily="18" charset="0"/>
              </a:rPr>
              <a:t>indvars.iv</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dbg</a:t>
            </a:r>
            <a:r>
              <a:rPr lang="en-US" altLang="zh-CN" sz="1200" dirty="0">
                <a:latin typeface="Times New Roman" panose="02020603050405020304" pitchFamily="18" charset="0"/>
                <a:cs typeface="Times New Roman" panose="02020603050405020304" pitchFamily="18" charset="0"/>
              </a:rPr>
              <a:t> !24</a:t>
            </a:r>
          </a:p>
          <a:p>
            <a:r>
              <a:rPr lang="en-US" altLang="zh-CN" sz="1200" dirty="0">
                <a:latin typeface="Times New Roman" panose="02020603050405020304" pitchFamily="18" charset="0"/>
                <a:cs typeface="Times New Roman" panose="02020603050405020304" pitchFamily="18" charset="0"/>
              </a:rPr>
              <a:t>%5 = </a:t>
            </a:r>
            <a:r>
              <a:rPr lang="en-US" altLang="zh-CN" sz="1200" dirty="0" err="1">
                <a:latin typeface="Times New Roman" panose="02020603050405020304" pitchFamily="18" charset="0"/>
                <a:cs typeface="Times New Roman" panose="02020603050405020304" pitchFamily="18" charset="0"/>
              </a:rPr>
              <a:t>bitcast</a:t>
            </a:r>
            <a:r>
              <a:rPr lang="en-US" altLang="zh-CN" sz="1200" dirty="0">
                <a:latin typeface="Times New Roman" panose="02020603050405020304" pitchFamily="18" charset="0"/>
                <a:cs typeface="Times New Roman" panose="02020603050405020304" pitchFamily="18" charset="0"/>
              </a:rPr>
              <a:t> i32* %arrayidx7 to &lt;4 x i32&gt;*, !</a:t>
            </a:r>
            <a:r>
              <a:rPr lang="en-US" altLang="zh-CN" sz="1200" dirty="0" err="1">
                <a:latin typeface="Times New Roman" panose="02020603050405020304" pitchFamily="18" charset="0"/>
                <a:cs typeface="Times New Roman" panose="02020603050405020304" pitchFamily="18" charset="0"/>
              </a:rPr>
              <a:t>dbg</a:t>
            </a:r>
            <a:r>
              <a:rPr lang="en-US" altLang="zh-CN" sz="1200" dirty="0">
                <a:latin typeface="Times New Roman" panose="02020603050405020304" pitchFamily="18" charset="0"/>
                <a:cs typeface="Times New Roman" panose="02020603050405020304" pitchFamily="18" charset="0"/>
              </a:rPr>
              <a:t> !22</a:t>
            </a:r>
          </a:p>
          <a:p>
            <a:r>
              <a:rPr lang="en-US" altLang="zh-CN" sz="1200" dirty="0">
                <a:solidFill>
                  <a:srgbClr val="C00000"/>
                </a:solidFill>
                <a:latin typeface="Times New Roman" panose="02020603050405020304" pitchFamily="18" charset="0"/>
                <a:cs typeface="Times New Roman" panose="02020603050405020304" pitchFamily="18" charset="0"/>
              </a:rPr>
              <a:t>%6 = load &lt;4 x i32&gt;, &lt;4 x i32&gt;* %5, align 16, !</a:t>
            </a:r>
            <a:r>
              <a:rPr lang="en-US" altLang="zh-CN" sz="1200" dirty="0" err="1">
                <a:solidFill>
                  <a:srgbClr val="C00000"/>
                </a:solidFill>
                <a:latin typeface="Times New Roman" panose="02020603050405020304" pitchFamily="18" charset="0"/>
                <a:cs typeface="Times New Roman" panose="02020603050405020304" pitchFamily="18" charset="0"/>
              </a:rPr>
              <a:t>dbg</a:t>
            </a:r>
            <a:r>
              <a:rPr lang="en-US" altLang="zh-CN" sz="1200" dirty="0">
                <a:solidFill>
                  <a:srgbClr val="C00000"/>
                </a:solidFill>
                <a:latin typeface="Times New Roman" panose="02020603050405020304" pitchFamily="18" charset="0"/>
                <a:cs typeface="Times New Roman" panose="02020603050405020304" pitchFamily="18" charset="0"/>
              </a:rPr>
              <a:t> !22,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!12</a:t>
            </a:r>
          </a:p>
          <a:p>
            <a:r>
              <a:rPr lang="en-US" altLang="zh-CN" sz="1200" dirty="0">
                <a:latin typeface="Times New Roman" panose="02020603050405020304" pitchFamily="18" charset="0"/>
                <a:cs typeface="Times New Roman" panose="02020603050405020304" pitchFamily="18" charset="0"/>
              </a:rPr>
              <a:t>%7 = </a:t>
            </a:r>
            <a:r>
              <a:rPr lang="en-US" altLang="zh-CN" sz="1200" dirty="0" err="1">
                <a:latin typeface="Times New Roman" panose="02020603050405020304" pitchFamily="18" charset="0"/>
                <a:cs typeface="Times New Roman" panose="02020603050405020304" pitchFamily="18" charset="0"/>
              </a:rPr>
              <a:t>bitcast</a:t>
            </a:r>
            <a:r>
              <a:rPr lang="en-US" altLang="zh-CN" sz="1200" dirty="0">
                <a:latin typeface="Times New Roman" panose="02020603050405020304" pitchFamily="18" charset="0"/>
                <a:cs typeface="Times New Roman" panose="02020603050405020304" pitchFamily="18" charset="0"/>
              </a:rPr>
              <a:t> i32* %arrayidx9 to &lt;4 x i32&gt;*, !</a:t>
            </a:r>
            <a:r>
              <a:rPr lang="en-US" altLang="zh-CN" sz="1200" dirty="0" err="1">
                <a:latin typeface="Times New Roman" panose="02020603050405020304" pitchFamily="18" charset="0"/>
                <a:cs typeface="Times New Roman" panose="02020603050405020304" pitchFamily="18" charset="0"/>
              </a:rPr>
              <a:t>dbg</a:t>
            </a:r>
            <a:r>
              <a:rPr lang="en-US" altLang="zh-CN" sz="1200" dirty="0">
                <a:latin typeface="Times New Roman" panose="02020603050405020304" pitchFamily="18" charset="0"/>
                <a:cs typeface="Times New Roman" panose="02020603050405020304" pitchFamily="18" charset="0"/>
              </a:rPr>
              <a:t> !23</a:t>
            </a:r>
          </a:p>
          <a:p>
            <a:r>
              <a:rPr lang="en-US" altLang="zh-CN" sz="1200" dirty="0">
                <a:solidFill>
                  <a:srgbClr val="C00000"/>
                </a:solidFill>
                <a:latin typeface="Times New Roman" panose="02020603050405020304" pitchFamily="18" charset="0"/>
                <a:cs typeface="Times New Roman" panose="02020603050405020304" pitchFamily="18" charset="0"/>
              </a:rPr>
              <a:t>%8 = load &lt;4 x i32&gt;, &lt;4 x i32&gt;* %7, align 16, !</a:t>
            </a:r>
            <a:r>
              <a:rPr lang="en-US" altLang="zh-CN" sz="1200" dirty="0" err="1">
                <a:solidFill>
                  <a:srgbClr val="C00000"/>
                </a:solidFill>
                <a:latin typeface="Times New Roman" panose="02020603050405020304" pitchFamily="18" charset="0"/>
                <a:cs typeface="Times New Roman" panose="02020603050405020304" pitchFamily="18" charset="0"/>
              </a:rPr>
              <a:t>dbg</a:t>
            </a:r>
            <a:r>
              <a:rPr lang="en-US" altLang="zh-CN" sz="1200" dirty="0">
                <a:solidFill>
                  <a:srgbClr val="C00000"/>
                </a:solidFill>
                <a:latin typeface="Times New Roman" panose="02020603050405020304" pitchFamily="18" charset="0"/>
                <a:cs typeface="Times New Roman" panose="02020603050405020304" pitchFamily="18" charset="0"/>
              </a:rPr>
              <a:t> !23,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!12</a:t>
            </a:r>
          </a:p>
          <a:p>
            <a:r>
              <a:rPr lang="en-US" altLang="zh-CN" sz="1200" dirty="0">
                <a:latin typeface="Times New Roman" panose="02020603050405020304" pitchFamily="18" charset="0"/>
                <a:cs typeface="Times New Roman" panose="02020603050405020304" pitchFamily="18" charset="0"/>
              </a:rPr>
              <a:t>%9 = add </a:t>
            </a:r>
            <a:r>
              <a:rPr lang="en-US" altLang="zh-CN" sz="1200" dirty="0" err="1">
                <a:latin typeface="Times New Roman" panose="02020603050405020304" pitchFamily="18" charset="0"/>
                <a:cs typeface="Times New Roman" panose="02020603050405020304" pitchFamily="18" charset="0"/>
              </a:rPr>
              <a:t>nsw</a:t>
            </a:r>
            <a:r>
              <a:rPr lang="en-US" altLang="zh-CN" sz="1200" dirty="0">
                <a:latin typeface="Times New Roman" panose="02020603050405020304" pitchFamily="18" charset="0"/>
                <a:cs typeface="Times New Roman" panose="02020603050405020304" pitchFamily="18" charset="0"/>
              </a:rPr>
              <a:t> &lt;4 x i32&gt; %8, %6, !</a:t>
            </a:r>
            <a:r>
              <a:rPr lang="en-US" altLang="zh-CN" sz="1200" dirty="0" err="1">
                <a:latin typeface="Times New Roman" panose="02020603050405020304" pitchFamily="18" charset="0"/>
                <a:cs typeface="Times New Roman" panose="02020603050405020304" pitchFamily="18" charset="0"/>
              </a:rPr>
              <a:t>dbg</a:t>
            </a:r>
            <a:r>
              <a:rPr lang="en-US" altLang="zh-CN" sz="1200" dirty="0">
                <a:latin typeface="Times New Roman" panose="02020603050405020304" pitchFamily="18" charset="0"/>
                <a:cs typeface="Times New Roman" panose="02020603050405020304" pitchFamily="18" charset="0"/>
              </a:rPr>
              <a:t> !25</a:t>
            </a:r>
          </a:p>
          <a:p>
            <a:r>
              <a:rPr lang="en-US" altLang="zh-CN" sz="1200" dirty="0">
                <a:latin typeface="Times New Roman" panose="02020603050405020304" pitchFamily="18" charset="0"/>
                <a:cs typeface="Times New Roman" panose="02020603050405020304" pitchFamily="18" charset="0"/>
              </a:rPr>
              <a:t>%10 = </a:t>
            </a:r>
            <a:r>
              <a:rPr lang="en-US" altLang="zh-CN" sz="1200" dirty="0" err="1">
                <a:latin typeface="Times New Roman" panose="02020603050405020304" pitchFamily="18" charset="0"/>
                <a:cs typeface="Times New Roman" panose="02020603050405020304" pitchFamily="18" charset="0"/>
              </a:rPr>
              <a:t>bitcast</a:t>
            </a:r>
            <a:r>
              <a:rPr lang="en-US" altLang="zh-CN" sz="1200" dirty="0">
                <a:latin typeface="Times New Roman" panose="02020603050405020304" pitchFamily="18" charset="0"/>
                <a:cs typeface="Times New Roman" panose="02020603050405020304" pitchFamily="18" charset="0"/>
              </a:rPr>
              <a:t> i32* %arrayidx12 to &lt;4 x i32&gt;*, !</a:t>
            </a:r>
            <a:r>
              <a:rPr lang="en-US" altLang="zh-CN" sz="1200" dirty="0" err="1">
                <a:latin typeface="Times New Roman" panose="02020603050405020304" pitchFamily="18" charset="0"/>
                <a:cs typeface="Times New Roman" panose="02020603050405020304" pitchFamily="18" charset="0"/>
              </a:rPr>
              <a:t>dbg</a:t>
            </a:r>
            <a:r>
              <a:rPr lang="en-US" altLang="zh-CN" sz="1200" dirty="0">
                <a:latin typeface="Times New Roman" panose="02020603050405020304" pitchFamily="18" charset="0"/>
                <a:cs typeface="Times New Roman" panose="02020603050405020304" pitchFamily="18" charset="0"/>
              </a:rPr>
              <a:t> !26</a:t>
            </a:r>
          </a:p>
          <a:p>
            <a:r>
              <a:rPr lang="en-US" altLang="zh-CN" sz="1200" dirty="0">
                <a:solidFill>
                  <a:srgbClr val="C00000"/>
                </a:solidFill>
                <a:latin typeface="Times New Roman" panose="02020603050405020304" pitchFamily="18" charset="0"/>
                <a:cs typeface="Times New Roman" panose="02020603050405020304" pitchFamily="18" charset="0"/>
              </a:rPr>
              <a:t>store &lt;4 x i32&gt; %9, &lt;4 x i32&gt;* %10, align 16, !</a:t>
            </a:r>
            <a:r>
              <a:rPr lang="en-US" altLang="zh-CN" sz="1200" dirty="0" err="1">
                <a:solidFill>
                  <a:srgbClr val="C00000"/>
                </a:solidFill>
                <a:latin typeface="Times New Roman" panose="02020603050405020304" pitchFamily="18" charset="0"/>
                <a:cs typeface="Times New Roman" panose="02020603050405020304" pitchFamily="18" charset="0"/>
              </a:rPr>
              <a:t>dbg</a:t>
            </a:r>
            <a:r>
              <a:rPr lang="en-US" altLang="zh-CN" sz="1200" dirty="0">
                <a:solidFill>
                  <a:srgbClr val="C00000"/>
                </a:solidFill>
                <a:latin typeface="Times New Roman" panose="02020603050405020304" pitchFamily="18" charset="0"/>
                <a:cs typeface="Times New Roman" panose="02020603050405020304" pitchFamily="18" charset="0"/>
              </a:rPr>
              <a:t> !26,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!12</a:t>
            </a:r>
          </a:p>
        </p:txBody>
      </p:sp>
      <p:sp>
        <p:nvSpPr>
          <p:cNvPr id="3" name="矩形 2"/>
          <p:cNvSpPr/>
          <p:nvPr/>
        </p:nvSpPr>
        <p:spPr>
          <a:xfrm>
            <a:off x="407368" y="5536736"/>
            <a:ext cx="11449272" cy="700576"/>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基本块级向量化算法主要用于发掘基本块内的并行性，它要遍历所有的向量方案得到最优解，所以复杂度高于循环级向量化，具有更强的向量挖掘能力，经转化后的向量代码程序性能会有很大的提升。</a:t>
            </a:r>
          </a:p>
        </p:txBody>
      </p:sp>
      <p:sp>
        <p:nvSpPr>
          <p:cNvPr id="5" name="矩形 4">
            <a:extLst>
              <a:ext uri="{FF2B5EF4-FFF2-40B4-BE49-F238E27FC236}">
                <a16:creationId xmlns:a16="http://schemas.microsoft.com/office/drawing/2014/main" id="{C5B0EE28-42FC-D7C4-AF9E-0232F62CE390}"/>
              </a:ext>
            </a:extLst>
          </p:cNvPr>
          <p:cNvSpPr/>
          <p:nvPr/>
        </p:nvSpPr>
        <p:spPr>
          <a:xfrm>
            <a:off x="2756821" y="3285395"/>
            <a:ext cx="2129686" cy="276999"/>
          </a:xfrm>
          <a:prstGeom prst="rect">
            <a:avLst/>
          </a:prstGeom>
        </p:spPr>
        <p:txBody>
          <a:bodyPr wrap="none">
            <a:spAutoFit/>
          </a:bodyPr>
          <a:lstStyle/>
          <a:p>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clang -O2 -</a:t>
            </a:r>
            <a:r>
              <a:rPr lang="en-US" altLang="zh-CN" sz="1200" dirty="0" err="1">
                <a:latin typeface="Times New Roman" panose="02020603050405020304" pitchFamily="18" charset="0"/>
                <a:ea typeface="Microsoft YaHei" panose="020B0503020204020204" pitchFamily="34" charset="-122"/>
                <a:cs typeface="Times New Roman" panose="02020603050405020304" pitchFamily="18" charset="0"/>
              </a:rPr>
              <a:t>fslp</a:t>
            </a:r>
            <a:r>
              <a:rPr lang="en-US" altLang="zh-CN" sz="1200" dirty="0">
                <a:latin typeface="Times New Roman" panose="02020603050405020304" pitchFamily="18" charset="0"/>
                <a:ea typeface="Microsoft YaHei" panose="020B0503020204020204" pitchFamily="34" charset="-122"/>
                <a:cs typeface="Times New Roman" panose="02020603050405020304" pitchFamily="18" charset="0"/>
              </a:rPr>
              <a:t>-vectorize </a:t>
            </a:r>
            <a:r>
              <a:rPr lang="en-US" altLang="zh-CN" sz="1200" dirty="0" err="1">
                <a:latin typeface="Times New Roman" panose="02020603050405020304" pitchFamily="18" charset="0"/>
                <a:ea typeface="Microsoft YaHei" panose="020B0503020204020204" pitchFamily="34" charset="-122"/>
                <a:cs typeface="Times New Roman" panose="02020603050405020304" pitchFamily="18" charset="0"/>
              </a:rPr>
              <a:t>SLP.c</a:t>
            </a:r>
            <a:endPar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7" name="直线箭头连接符 6">
            <a:extLst>
              <a:ext uri="{FF2B5EF4-FFF2-40B4-BE49-F238E27FC236}">
                <a16:creationId xmlns:a16="http://schemas.microsoft.com/office/drawing/2014/main" id="{CC8500FC-9E46-648B-2D7B-53DCC3947436}"/>
              </a:ext>
            </a:extLst>
          </p:cNvPr>
          <p:cNvCxnSpPr>
            <a:cxnSpLocks/>
          </p:cNvCxnSpPr>
          <p:nvPr/>
        </p:nvCxnSpPr>
        <p:spPr>
          <a:xfrm>
            <a:off x="2615299" y="3612566"/>
            <a:ext cx="2412731" cy="0"/>
          </a:xfrm>
          <a:prstGeom prst="straightConnector1">
            <a:avLst/>
          </a:prstGeom>
          <a:ln w="1270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7032104" y="4553134"/>
            <a:ext cx="2448272" cy="830997"/>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优化后的中间代码代码示意如下： </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int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0</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&lt; LEN</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+=4){</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a[i:3] = b[i:3] + c[i:3]</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391738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中间代码优化</a:t>
            </a:r>
            <a:endParaRPr lang="zh-CN" altLang="en-US" sz="2000" b="1" baseline="0" dirty="0">
              <a:latin typeface="微软雅黑" panose="020B0503020204020204" pitchFamily="34" charset="-122"/>
              <a:ea typeface="微软雅黑" panose="020B0503020204020204" pitchFamily="34" charset="-122"/>
            </a:endParaRPr>
          </a:p>
        </p:txBody>
      </p:sp>
      <p:sp>
        <p:nvSpPr>
          <p:cNvPr id="4" name="矩形 3"/>
          <p:cNvSpPr/>
          <p:nvPr/>
        </p:nvSpPr>
        <p:spPr>
          <a:xfrm>
            <a:off x="407368" y="908720"/>
            <a:ext cx="11449272" cy="1846659"/>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循环优化</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循环优化是编译器中重要的优化手段之一，本节选取</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编译器支持的几种典型的循环优化，包括循环展开、循环分布和循环剥离进行介绍。</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循环展开</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循环展开是指将循环体代码复制多次的实现，通过增大指令调度的空间来减少循环分支指令的开销、增加数据引用的局部性，从而提高循环执行性能的一种循环变换技术。在</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中通过选项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funroll</a:t>
            </a:r>
            <a:r>
              <a:rPr lang="en-US" altLang="zh-CN" sz="1400" dirty="0">
                <a:latin typeface="微软雅黑" panose="020B0503020204020204" pitchFamily="34" charset="-122"/>
                <a:ea typeface="微软雅黑" panose="020B0503020204020204" pitchFamily="34" charset="-122"/>
              </a:rPr>
              <a:t>-loops</a:t>
            </a:r>
            <a:r>
              <a:rPr lang="zh-CN" altLang="en-US" sz="1400" dirty="0">
                <a:latin typeface="微软雅黑" panose="020B0503020204020204" pitchFamily="34" charset="-122"/>
                <a:ea typeface="微软雅黑" panose="020B0503020204020204" pitchFamily="34" charset="-122"/>
              </a:rPr>
              <a:t>打开循环展开优化。</a:t>
            </a:r>
          </a:p>
        </p:txBody>
      </p:sp>
      <p:sp>
        <p:nvSpPr>
          <p:cNvPr id="7" name="矩形 6"/>
          <p:cNvSpPr/>
          <p:nvPr/>
        </p:nvSpPr>
        <p:spPr>
          <a:xfrm>
            <a:off x="479117" y="2931333"/>
            <a:ext cx="1800200" cy="2677656"/>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stdio.h</a:t>
            </a:r>
            <a:r>
              <a:rPr lang="en-US" altLang="zh-CN" sz="1200" dirty="0">
                <a:latin typeface="Times New Roman" panose="02020603050405020304" pitchFamily="18" charset="0"/>
                <a:cs typeface="Times New Roman" panose="02020603050405020304" pitchFamily="18" charset="0"/>
              </a:rPr>
              <a:t>&gt;                                                                                                                             </a:t>
            </a:r>
          </a:p>
          <a:p>
            <a:r>
              <a:rPr lang="en-US" altLang="zh-CN" sz="1200" dirty="0">
                <a:latin typeface="Times New Roman" panose="02020603050405020304" pitchFamily="18" charset="0"/>
                <a:cs typeface="Times New Roman" panose="02020603050405020304" pitchFamily="18" charset="0"/>
              </a:rPr>
              <a:t>#define N 1280</a:t>
            </a:r>
          </a:p>
          <a:p>
            <a:r>
              <a:rPr lang="en-US" altLang="zh-CN" sz="1200" dirty="0">
                <a:latin typeface="Times New Roman" panose="02020603050405020304" pitchFamily="18" charset="0"/>
                <a:cs typeface="Times New Roman" panose="02020603050405020304" pitchFamily="18" charset="0"/>
              </a:rPr>
              <a:t>int main(){</a:t>
            </a:r>
          </a:p>
          <a:p>
            <a:r>
              <a:rPr lang="en-US" altLang="zh-CN" sz="1200" dirty="0">
                <a:latin typeface="Times New Roman" panose="02020603050405020304" pitchFamily="18" charset="0"/>
                <a:cs typeface="Times New Roman" panose="02020603050405020304" pitchFamily="18" charset="0"/>
              </a:rPr>
              <a:t>  int sum = 0;</a:t>
            </a:r>
          </a:p>
          <a:p>
            <a:r>
              <a:rPr lang="en-US" altLang="zh-CN" sz="1200" dirty="0">
                <a:latin typeface="Times New Roman" panose="02020603050405020304" pitchFamily="18" charset="0"/>
                <a:cs typeface="Times New Roman" panose="02020603050405020304" pitchFamily="18" charset="0"/>
              </a:rPr>
              <a:t>  int a[N];</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i,j</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for(j=0;j&lt;</a:t>
            </a:r>
            <a:r>
              <a:rPr lang="en-US" altLang="zh-CN" sz="1200" dirty="0" err="1">
                <a:latin typeface="Times New Roman" panose="02020603050405020304" pitchFamily="18" charset="0"/>
                <a:cs typeface="Times New Roman" panose="02020603050405020304" pitchFamily="18" charset="0"/>
              </a:rPr>
              <a:t>N;j</a:t>
            </a:r>
            <a:r>
              <a:rPr lang="en-US" altLang="zh-CN" sz="1200" dirty="0">
                <a:latin typeface="Times New Roman" panose="02020603050405020304" pitchFamily="18" charset="0"/>
                <a:cs typeface="Times New Roman" panose="02020603050405020304" pitchFamily="18" charset="0"/>
              </a:rPr>
              <a:t>++){</a:t>
            </a:r>
          </a:p>
          <a:p>
            <a:r>
              <a:rPr lang="en-US" altLang="zh-CN" sz="1200" dirty="0">
                <a:solidFill>
                  <a:srgbClr val="C00000"/>
                </a:solidFill>
                <a:latin typeface="Times New Roman" panose="02020603050405020304" pitchFamily="18" charset="0"/>
                <a:cs typeface="Times New Roman" panose="02020603050405020304" pitchFamily="18" charset="0"/>
              </a:rPr>
              <a:t>    sum = sum + a[j];</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printf</a:t>
            </a:r>
            <a:r>
              <a:rPr lang="en-US" altLang="zh-CN" sz="1200" dirty="0">
                <a:latin typeface="Times New Roman" panose="02020603050405020304" pitchFamily="18" charset="0"/>
                <a:cs typeface="Times New Roman" panose="02020603050405020304" pitchFamily="18" charset="0"/>
              </a:rPr>
              <a:t>("sum = %</a:t>
            </a:r>
            <a:r>
              <a:rPr lang="en-US" altLang="zh-CN" sz="1200" dirty="0" err="1">
                <a:latin typeface="Times New Roman" panose="02020603050405020304" pitchFamily="18" charset="0"/>
                <a:cs typeface="Times New Roman" panose="02020603050405020304" pitchFamily="18" charset="0"/>
              </a:rPr>
              <a:t>d",sum</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t>
            </a:r>
          </a:p>
        </p:txBody>
      </p:sp>
      <p:sp>
        <p:nvSpPr>
          <p:cNvPr id="8" name="矩形 7"/>
          <p:cNvSpPr/>
          <p:nvPr/>
        </p:nvSpPr>
        <p:spPr>
          <a:xfrm>
            <a:off x="5015880" y="2852936"/>
            <a:ext cx="6888088" cy="3785652"/>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for.body3:                                        ; </a:t>
            </a:r>
            <a:r>
              <a:rPr lang="en-US" altLang="zh-CN" sz="1200" dirty="0" err="1">
                <a:latin typeface="Times New Roman" panose="02020603050405020304" pitchFamily="18" charset="0"/>
                <a:cs typeface="Times New Roman" panose="02020603050405020304" pitchFamily="18" charset="0"/>
              </a:rPr>
              <a:t>preds</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for.body</a:t>
            </a:r>
            <a:r>
              <a:rPr lang="en-US" altLang="zh-CN" sz="1200" dirty="0">
                <a:latin typeface="Times New Roman" panose="02020603050405020304" pitchFamily="18" charset="0"/>
                <a:cs typeface="Times New Roman" panose="02020603050405020304" pitchFamily="18" charset="0"/>
              </a:rPr>
              <a:t>, %for.body3</a:t>
            </a:r>
          </a:p>
          <a:p>
            <a:r>
              <a:rPr lang="en-US" altLang="zh-CN" sz="1200" dirty="0">
                <a:latin typeface="Times New Roman" panose="02020603050405020304" pitchFamily="18" charset="0"/>
                <a:cs typeface="Times New Roman" panose="02020603050405020304" pitchFamily="18" charset="0"/>
              </a:rPr>
              <a:t>  </a:t>
            </a:r>
            <a:r>
              <a:rPr lang="en-US" altLang="zh-CN" sz="1200" dirty="0">
                <a:solidFill>
                  <a:srgbClr val="C00000"/>
                </a:solidFill>
                <a:latin typeface="Times New Roman" panose="02020603050405020304" pitchFamily="18" charset="0"/>
                <a:cs typeface="Times New Roman" panose="02020603050405020304" pitchFamily="18" charset="0"/>
              </a:rPr>
              <a:t>%</a:t>
            </a:r>
            <a:r>
              <a:rPr lang="en-US" altLang="zh-CN" sz="1200" dirty="0" err="1">
                <a:solidFill>
                  <a:srgbClr val="C00000"/>
                </a:solidFill>
                <a:latin typeface="Times New Roman" panose="02020603050405020304" pitchFamily="18" charset="0"/>
                <a:cs typeface="Times New Roman" panose="02020603050405020304" pitchFamily="18" charset="0"/>
              </a:rPr>
              <a:t>indvars.iv</a:t>
            </a:r>
            <a:r>
              <a:rPr lang="en-US" altLang="zh-CN" sz="1200" dirty="0">
                <a:solidFill>
                  <a:srgbClr val="C00000"/>
                </a:solidFill>
                <a:latin typeface="Times New Roman" panose="02020603050405020304" pitchFamily="18" charset="0"/>
                <a:cs typeface="Times New Roman" panose="02020603050405020304" pitchFamily="18" charset="0"/>
              </a:rPr>
              <a:t> = phi i64 [ %indvars.iv.next.7, %for.body3 ], [ 0, %</a:t>
            </a:r>
            <a:r>
              <a:rPr lang="en-US" altLang="zh-CN" sz="1200" dirty="0" err="1">
                <a:solidFill>
                  <a:srgbClr val="C00000"/>
                </a:solidFill>
                <a:latin typeface="Times New Roman" panose="02020603050405020304" pitchFamily="18" charset="0"/>
                <a:cs typeface="Times New Roman" panose="02020603050405020304" pitchFamily="18" charset="0"/>
              </a:rPr>
              <a:t>for.body</a:t>
            </a:r>
            <a:r>
              <a:rPr lang="en-US" altLang="zh-CN" sz="1200" dirty="0">
                <a:solidFill>
                  <a:srgbClr val="C00000"/>
                </a:solidFill>
                <a:latin typeface="Times New Roman" panose="02020603050405020304" pitchFamily="18" charset="0"/>
                <a:cs typeface="Times New Roman" panose="02020603050405020304" pitchFamily="18" charset="0"/>
              </a:rPr>
              <a:t> ]</a:t>
            </a:r>
          </a:p>
          <a:p>
            <a:r>
              <a:rPr lang="en-US" altLang="zh-CN" sz="1200" dirty="0">
                <a:solidFill>
                  <a:srgbClr val="C00000"/>
                </a:solidFill>
                <a:latin typeface="Times New Roman" panose="02020603050405020304" pitchFamily="18" charset="0"/>
                <a:cs typeface="Times New Roman" panose="02020603050405020304" pitchFamily="18" charset="0"/>
              </a:rPr>
              <a:t>  %sum.018 = phi i32 [ %add.7, %for.body3 ], [ 0, %</a:t>
            </a:r>
            <a:r>
              <a:rPr lang="en-US" altLang="zh-CN" sz="1200" dirty="0" err="1">
                <a:solidFill>
                  <a:srgbClr val="C00000"/>
                </a:solidFill>
                <a:latin typeface="Times New Roman" panose="02020603050405020304" pitchFamily="18" charset="0"/>
                <a:cs typeface="Times New Roman" panose="02020603050405020304" pitchFamily="18" charset="0"/>
              </a:rPr>
              <a:t>for.body</a:t>
            </a:r>
            <a:r>
              <a:rPr lang="en-US" altLang="zh-CN" sz="1200" dirty="0">
                <a:solidFill>
                  <a:srgbClr val="C00000"/>
                </a:solidFill>
                <a:latin typeface="Times New Roman" panose="02020603050405020304" pitchFamily="18" charset="0"/>
                <a:cs typeface="Times New Roman" panose="02020603050405020304" pitchFamily="18" charset="0"/>
              </a:rPr>
              <a:t> ]</a:t>
            </a:r>
          </a:p>
          <a:p>
            <a:r>
              <a:rPr lang="en-US" altLang="zh-CN" sz="1200" dirty="0">
                <a:solidFill>
                  <a:srgbClr val="C00000"/>
                </a:solidFill>
                <a:latin typeface="Times New Roman" panose="02020603050405020304" pitchFamily="18" charset="0"/>
                <a:cs typeface="Times New Roman" panose="02020603050405020304" pitchFamily="18" charset="0"/>
              </a:rPr>
              <a:t>  %arrayidx5 = </a:t>
            </a:r>
            <a:r>
              <a:rPr lang="en-US" altLang="zh-CN" sz="1200" dirty="0" err="1">
                <a:solidFill>
                  <a:srgbClr val="C00000"/>
                </a:solidFill>
                <a:latin typeface="Times New Roman" panose="02020603050405020304" pitchFamily="18" charset="0"/>
                <a:cs typeface="Times New Roman" panose="02020603050405020304" pitchFamily="18" charset="0"/>
              </a:rPr>
              <a:t>getelementptr</a:t>
            </a:r>
            <a:r>
              <a:rPr lang="en-US" altLang="zh-CN" sz="1200" dirty="0">
                <a:solidFill>
                  <a:srgbClr val="C00000"/>
                </a:solidFill>
                <a:latin typeface="Times New Roman" panose="02020603050405020304" pitchFamily="18" charset="0"/>
                <a:cs typeface="Times New Roman" panose="02020603050405020304" pitchFamily="18" charset="0"/>
              </a:rPr>
              <a:t> inbounds [1280 x i32], [1280 x i32]* %a, i64 0, i64 %</a:t>
            </a:r>
            <a:r>
              <a:rPr lang="en-US" altLang="zh-CN" sz="1200" dirty="0" err="1">
                <a:solidFill>
                  <a:srgbClr val="C00000"/>
                </a:solidFill>
                <a:latin typeface="Times New Roman" panose="02020603050405020304" pitchFamily="18" charset="0"/>
                <a:cs typeface="Times New Roman" panose="02020603050405020304" pitchFamily="18" charset="0"/>
              </a:rPr>
              <a:t>indvars.iv</a:t>
            </a:r>
            <a:endParaRPr lang="en-US" altLang="zh-CN" sz="1200" dirty="0">
              <a:solidFill>
                <a:srgbClr val="C00000"/>
              </a:solidFill>
              <a:latin typeface="Times New Roman" panose="02020603050405020304" pitchFamily="18" charset="0"/>
              <a:cs typeface="Times New Roman" panose="02020603050405020304" pitchFamily="18" charset="0"/>
            </a:endParaRPr>
          </a:p>
          <a:p>
            <a:r>
              <a:rPr lang="en-US" altLang="zh-CN" sz="1200" dirty="0">
                <a:solidFill>
                  <a:srgbClr val="C00000"/>
                </a:solidFill>
                <a:latin typeface="Times New Roman" panose="02020603050405020304" pitchFamily="18" charset="0"/>
                <a:cs typeface="Times New Roman" panose="02020603050405020304" pitchFamily="18" charset="0"/>
              </a:rPr>
              <a:t>  %9 = load i32, i32* %arrayidx5, align 16,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!2</a:t>
            </a:r>
          </a:p>
          <a:p>
            <a:r>
              <a:rPr lang="en-US" altLang="zh-CN" sz="1200" dirty="0">
                <a:solidFill>
                  <a:srgbClr val="C00000"/>
                </a:solidFill>
                <a:latin typeface="Times New Roman" panose="02020603050405020304" pitchFamily="18" charset="0"/>
                <a:cs typeface="Times New Roman" panose="02020603050405020304" pitchFamily="18" charset="0"/>
              </a:rPr>
              <a:t>  %add = add </a:t>
            </a:r>
            <a:r>
              <a:rPr lang="en-US" altLang="zh-CN" sz="1200" dirty="0" err="1">
                <a:solidFill>
                  <a:srgbClr val="C00000"/>
                </a:solidFill>
                <a:latin typeface="Times New Roman" panose="02020603050405020304" pitchFamily="18" charset="0"/>
                <a:cs typeface="Times New Roman" panose="02020603050405020304" pitchFamily="18" charset="0"/>
              </a:rPr>
              <a:t>nsw</a:t>
            </a:r>
            <a:r>
              <a:rPr lang="en-US" altLang="zh-CN" sz="1200" dirty="0">
                <a:solidFill>
                  <a:srgbClr val="C00000"/>
                </a:solidFill>
                <a:latin typeface="Times New Roman" panose="02020603050405020304" pitchFamily="18" charset="0"/>
                <a:cs typeface="Times New Roman" panose="02020603050405020304" pitchFamily="18" charset="0"/>
              </a:rPr>
              <a:t> i32 %9, %sum.018</a:t>
            </a:r>
          </a:p>
          <a:p>
            <a:r>
              <a:rPr lang="en-US" altLang="zh-CN" sz="1200" dirty="0">
                <a:solidFill>
                  <a:srgbClr val="3A4795"/>
                </a:solidFill>
                <a:latin typeface="Times New Roman" panose="02020603050405020304" pitchFamily="18" charset="0"/>
                <a:cs typeface="Times New Roman" panose="02020603050405020304" pitchFamily="18" charset="0"/>
              </a:rPr>
              <a:t>  %</a:t>
            </a:r>
            <a:r>
              <a:rPr lang="en-US" altLang="zh-CN" sz="1200" dirty="0" err="1">
                <a:solidFill>
                  <a:srgbClr val="3A4795"/>
                </a:solidFill>
                <a:latin typeface="Times New Roman" panose="02020603050405020304" pitchFamily="18" charset="0"/>
                <a:cs typeface="Times New Roman" panose="02020603050405020304" pitchFamily="18" charset="0"/>
              </a:rPr>
              <a:t>indvars.iv.next</a:t>
            </a:r>
            <a:r>
              <a:rPr lang="en-US" altLang="zh-CN" sz="1200" dirty="0">
                <a:solidFill>
                  <a:srgbClr val="3A4795"/>
                </a:solidFill>
                <a:latin typeface="Times New Roman" panose="02020603050405020304" pitchFamily="18" charset="0"/>
                <a:cs typeface="Times New Roman" panose="02020603050405020304" pitchFamily="18" charset="0"/>
              </a:rPr>
              <a:t> = or i64 %</a:t>
            </a:r>
            <a:r>
              <a:rPr lang="en-US" altLang="zh-CN" sz="1200" dirty="0" err="1">
                <a:solidFill>
                  <a:srgbClr val="3A4795"/>
                </a:solidFill>
                <a:latin typeface="Times New Roman" panose="02020603050405020304" pitchFamily="18" charset="0"/>
                <a:cs typeface="Times New Roman" panose="02020603050405020304" pitchFamily="18" charset="0"/>
              </a:rPr>
              <a:t>indvars.iv</a:t>
            </a:r>
            <a:r>
              <a:rPr lang="en-US" altLang="zh-CN" sz="1200" dirty="0">
                <a:solidFill>
                  <a:srgbClr val="3A4795"/>
                </a:solidFill>
                <a:latin typeface="Times New Roman" panose="02020603050405020304" pitchFamily="18" charset="0"/>
                <a:cs typeface="Times New Roman" panose="02020603050405020304" pitchFamily="18" charset="0"/>
              </a:rPr>
              <a:t>, 1</a:t>
            </a:r>
          </a:p>
          <a:p>
            <a:r>
              <a:rPr lang="en-US" altLang="zh-CN" sz="1200" dirty="0">
                <a:solidFill>
                  <a:srgbClr val="3A4795"/>
                </a:solidFill>
                <a:latin typeface="Times New Roman" panose="02020603050405020304" pitchFamily="18" charset="0"/>
                <a:cs typeface="Times New Roman" panose="02020603050405020304" pitchFamily="18" charset="0"/>
              </a:rPr>
              <a:t>  %arrayidx5.1 = </a:t>
            </a:r>
            <a:r>
              <a:rPr lang="en-US" altLang="zh-CN" sz="1200" dirty="0" err="1">
                <a:solidFill>
                  <a:srgbClr val="3A4795"/>
                </a:solidFill>
                <a:latin typeface="Times New Roman" panose="02020603050405020304" pitchFamily="18" charset="0"/>
                <a:cs typeface="Times New Roman" panose="02020603050405020304" pitchFamily="18" charset="0"/>
              </a:rPr>
              <a:t>getelementptr</a:t>
            </a:r>
            <a:r>
              <a:rPr lang="en-US" altLang="zh-CN" sz="1200" dirty="0">
                <a:solidFill>
                  <a:srgbClr val="3A4795"/>
                </a:solidFill>
                <a:latin typeface="Times New Roman" panose="02020603050405020304" pitchFamily="18" charset="0"/>
                <a:cs typeface="Times New Roman" panose="02020603050405020304" pitchFamily="18" charset="0"/>
              </a:rPr>
              <a:t> inbounds [1280 x i32], [1280 x i32]* %a, i64 0, i64 %</a:t>
            </a:r>
            <a:r>
              <a:rPr lang="en-US" altLang="zh-CN" sz="1200" dirty="0" err="1">
                <a:solidFill>
                  <a:srgbClr val="3A4795"/>
                </a:solidFill>
                <a:latin typeface="Times New Roman" panose="02020603050405020304" pitchFamily="18" charset="0"/>
                <a:cs typeface="Times New Roman" panose="02020603050405020304" pitchFamily="18" charset="0"/>
              </a:rPr>
              <a:t>indvars.iv.next</a:t>
            </a:r>
            <a:endParaRPr lang="en-US" altLang="zh-CN" sz="1200" dirty="0">
              <a:solidFill>
                <a:srgbClr val="3A4795"/>
              </a:solidFill>
              <a:latin typeface="Times New Roman" panose="02020603050405020304" pitchFamily="18" charset="0"/>
              <a:cs typeface="Times New Roman" panose="02020603050405020304" pitchFamily="18" charset="0"/>
            </a:endParaRPr>
          </a:p>
          <a:p>
            <a:r>
              <a:rPr lang="en-US" altLang="zh-CN" sz="1200" dirty="0">
                <a:solidFill>
                  <a:srgbClr val="3A4795"/>
                </a:solidFill>
                <a:latin typeface="Times New Roman" panose="02020603050405020304" pitchFamily="18" charset="0"/>
                <a:cs typeface="Times New Roman" panose="02020603050405020304" pitchFamily="18" charset="0"/>
              </a:rPr>
              <a:t>  %10 = load i32, i32* %arrayidx5.1, align 4, !</a:t>
            </a:r>
            <a:r>
              <a:rPr lang="en-US" altLang="zh-CN" sz="1200" dirty="0" err="1">
                <a:solidFill>
                  <a:srgbClr val="3A4795"/>
                </a:solidFill>
                <a:latin typeface="Times New Roman" panose="02020603050405020304" pitchFamily="18" charset="0"/>
                <a:cs typeface="Times New Roman" panose="02020603050405020304" pitchFamily="18" charset="0"/>
              </a:rPr>
              <a:t>tbaa</a:t>
            </a:r>
            <a:r>
              <a:rPr lang="en-US" altLang="zh-CN" sz="1200" dirty="0">
                <a:solidFill>
                  <a:srgbClr val="3A4795"/>
                </a:solidFill>
                <a:latin typeface="Times New Roman" panose="02020603050405020304" pitchFamily="18" charset="0"/>
                <a:cs typeface="Times New Roman" panose="02020603050405020304" pitchFamily="18" charset="0"/>
              </a:rPr>
              <a:t> !2</a:t>
            </a:r>
          </a:p>
          <a:p>
            <a:r>
              <a:rPr lang="en-US" altLang="zh-CN" sz="1200" dirty="0">
                <a:solidFill>
                  <a:srgbClr val="3A4795"/>
                </a:solidFill>
                <a:latin typeface="Times New Roman" panose="02020603050405020304" pitchFamily="18" charset="0"/>
                <a:cs typeface="Times New Roman" panose="02020603050405020304" pitchFamily="18" charset="0"/>
              </a:rPr>
              <a:t>  %add.1 = add </a:t>
            </a:r>
            <a:r>
              <a:rPr lang="en-US" altLang="zh-CN" sz="1200" dirty="0" err="1">
                <a:solidFill>
                  <a:srgbClr val="3A4795"/>
                </a:solidFill>
                <a:latin typeface="Times New Roman" panose="02020603050405020304" pitchFamily="18" charset="0"/>
                <a:cs typeface="Times New Roman" panose="02020603050405020304" pitchFamily="18" charset="0"/>
              </a:rPr>
              <a:t>nsw</a:t>
            </a:r>
            <a:r>
              <a:rPr lang="en-US" altLang="zh-CN" sz="1200" dirty="0">
                <a:solidFill>
                  <a:srgbClr val="3A4795"/>
                </a:solidFill>
                <a:latin typeface="Times New Roman" panose="02020603050405020304" pitchFamily="18" charset="0"/>
                <a:cs typeface="Times New Roman" panose="02020603050405020304" pitchFamily="18" charset="0"/>
              </a:rPr>
              <a:t> i32 %10, %add</a:t>
            </a:r>
          </a:p>
          <a:p>
            <a:r>
              <a:rPr lang="en-US" altLang="zh-CN" sz="1200" dirty="0">
                <a:latin typeface="Times New Roman" panose="02020603050405020304" pitchFamily="18" charset="0"/>
                <a:cs typeface="Times New Roman" panose="02020603050405020304" pitchFamily="18" charset="0"/>
              </a:rPr>
              <a:t>  </a:t>
            </a:r>
            <a:r>
              <a:rPr lang="en-US" altLang="zh-CN" sz="1200" dirty="0">
                <a:solidFill>
                  <a:srgbClr val="C00000"/>
                </a:solidFill>
                <a:latin typeface="Times New Roman" panose="02020603050405020304" pitchFamily="18" charset="0"/>
                <a:cs typeface="Times New Roman" panose="02020603050405020304" pitchFamily="18" charset="0"/>
              </a:rPr>
              <a:t>%indvars.iv.next.1 = or i64 %</a:t>
            </a:r>
            <a:r>
              <a:rPr lang="en-US" altLang="zh-CN" sz="1200" dirty="0" err="1">
                <a:solidFill>
                  <a:srgbClr val="C00000"/>
                </a:solidFill>
                <a:latin typeface="Times New Roman" panose="02020603050405020304" pitchFamily="18" charset="0"/>
                <a:cs typeface="Times New Roman" panose="02020603050405020304" pitchFamily="18" charset="0"/>
              </a:rPr>
              <a:t>indvars.iv</a:t>
            </a:r>
            <a:r>
              <a:rPr lang="en-US" altLang="zh-CN" sz="1200" dirty="0">
                <a:solidFill>
                  <a:srgbClr val="C00000"/>
                </a:solidFill>
                <a:latin typeface="Times New Roman" panose="02020603050405020304" pitchFamily="18" charset="0"/>
                <a:cs typeface="Times New Roman" panose="02020603050405020304" pitchFamily="18" charset="0"/>
              </a:rPr>
              <a:t>, 2</a:t>
            </a:r>
          </a:p>
          <a:p>
            <a:r>
              <a:rPr lang="en-US" altLang="zh-CN" sz="1200" dirty="0">
                <a:solidFill>
                  <a:srgbClr val="C00000"/>
                </a:solidFill>
                <a:latin typeface="Times New Roman" panose="02020603050405020304" pitchFamily="18" charset="0"/>
                <a:cs typeface="Times New Roman" panose="02020603050405020304" pitchFamily="18" charset="0"/>
              </a:rPr>
              <a:t>  %arrayidx5.2 = </a:t>
            </a:r>
            <a:r>
              <a:rPr lang="en-US" altLang="zh-CN" sz="1200" dirty="0" err="1">
                <a:solidFill>
                  <a:srgbClr val="C00000"/>
                </a:solidFill>
                <a:latin typeface="Times New Roman" panose="02020603050405020304" pitchFamily="18" charset="0"/>
                <a:cs typeface="Times New Roman" panose="02020603050405020304" pitchFamily="18" charset="0"/>
              </a:rPr>
              <a:t>getelementptr</a:t>
            </a:r>
            <a:r>
              <a:rPr lang="en-US" altLang="zh-CN" sz="1200" dirty="0">
                <a:solidFill>
                  <a:srgbClr val="C00000"/>
                </a:solidFill>
                <a:latin typeface="Times New Roman" panose="02020603050405020304" pitchFamily="18" charset="0"/>
                <a:cs typeface="Times New Roman" panose="02020603050405020304" pitchFamily="18" charset="0"/>
              </a:rPr>
              <a:t> inbounds [1280 x i32], [1280 x i32]* %a, i64 0, i64 %indvars.iv.next.1</a:t>
            </a:r>
          </a:p>
          <a:p>
            <a:r>
              <a:rPr lang="en-US" altLang="zh-CN" sz="1200" dirty="0">
                <a:solidFill>
                  <a:srgbClr val="C00000"/>
                </a:solidFill>
                <a:latin typeface="Times New Roman" panose="02020603050405020304" pitchFamily="18" charset="0"/>
                <a:cs typeface="Times New Roman" panose="02020603050405020304" pitchFamily="18" charset="0"/>
              </a:rPr>
              <a:t>  %11 = load i32, i32* %arrayidx5.2, align 8,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!2</a:t>
            </a:r>
          </a:p>
          <a:p>
            <a:r>
              <a:rPr lang="en-US" altLang="zh-CN" sz="1200" dirty="0">
                <a:solidFill>
                  <a:srgbClr val="C00000"/>
                </a:solidFill>
                <a:latin typeface="Times New Roman" panose="02020603050405020304" pitchFamily="18" charset="0"/>
                <a:cs typeface="Times New Roman" panose="02020603050405020304" pitchFamily="18" charset="0"/>
              </a:rPr>
              <a:t>  %add.2 = add </a:t>
            </a:r>
            <a:r>
              <a:rPr lang="en-US" altLang="zh-CN" sz="1200" dirty="0" err="1">
                <a:solidFill>
                  <a:srgbClr val="C00000"/>
                </a:solidFill>
                <a:latin typeface="Times New Roman" panose="02020603050405020304" pitchFamily="18" charset="0"/>
                <a:cs typeface="Times New Roman" panose="02020603050405020304" pitchFamily="18" charset="0"/>
              </a:rPr>
              <a:t>nsw</a:t>
            </a:r>
            <a:r>
              <a:rPr lang="en-US" altLang="zh-CN" sz="1200" dirty="0">
                <a:solidFill>
                  <a:srgbClr val="C00000"/>
                </a:solidFill>
                <a:latin typeface="Times New Roman" panose="02020603050405020304" pitchFamily="18" charset="0"/>
                <a:cs typeface="Times New Roman" panose="02020603050405020304" pitchFamily="18" charset="0"/>
              </a:rPr>
              <a:t> i32 %11, %add.1</a:t>
            </a:r>
          </a:p>
          <a:p>
            <a:r>
              <a:rPr lang="en-US" altLang="zh-CN" sz="1200" dirty="0">
                <a:solidFill>
                  <a:srgbClr val="3A4795"/>
                </a:solidFill>
                <a:latin typeface="Times New Roman" panose="02020603050405020304" pitchFamily="18" charset="0"/>
                <a:cs typeface="Times New Roman" panose="02020603050405020304" pitchFamily="18" charset="0"/>
              </a:rPr>
              <a:t>  %indvars.iv.next.2 = or i64 %</a:t>
            </a:r>
            <a:r>
              <a:rPr lang="en-US" altLang="zh-CN" sz="1200" dirty="0" err="1">
                <a:solidFill>
                  <a:srgbClr val="3A4795"/>
                </a:solidFill>
                <a:latin typeface="Times New Roman" panose="02020603050405020304" pitchFamily="18" charset="0"/>
                <a:cs typeface="Times New Roman" panose="02020603050405020304" pitchFamily="18" charset="0"/>
              </a:rPr>
              <a:t>indvars.iv</a:t>
            </a:r>
            <a:r>
              <a:rPr lang="en-US" altLang="zh-CN" sz="1200" dirty="0">
                <a:solidFill>
                  <a:srgbClr val="3A4795"/>
                </a:solidFill>
                <a:latin typeface="Times New Roman" panose="02020603050405020304" pitchFamily="18" charset="0"/>
                <a:cs typeface="Times New Roman" panose="02020603050405020304" pitchFamily="18" charset="0"/>
              </a:rPr>
              <a:t>, 3</a:t>
            </a:r>
          </a:p>
          <a:p>
            <a:r>
              <a:rPr lang="en-US" altLang="zh-CN" sz="1200" dirty="0">
                <a:solidFill>
                  <a:srgbClr val="3A4795"/>
                </a:solidFill>
                <a:latin typeface="Times New Roman" panose="02020603050405020304" pitchFamily="18" charset="0"/>
                <a:cs typeface="Times New Roman" panose="02020603050405020304" pitchFamily="18" charset="0"/>
              </a:rPr>
              <a:t>  %arrayidx5.3 = </a:t>
            </a:r>
            <a:r>
              <a:rPr lang="en-US" altLang="zh-CN" sz="1200" dirty="0" err="1">
                <a:solidFill>
                  <a:srgbClr val="3A4795"/>
                </a:solidFill>
                <a:latin typeface="Times New Roman" panose="02020603050405020304" pitchFamily="18" charset="0"/>
                <a:cs typeface="Times New Roman" panose="02020603050405020304" pitchFamily="18" charset="0"/>
              </a:rPr>
              <a:t>getelementptr</a:t>
            </a:r>
            <a:r>
              <a:rPr lang="en-US" altLang="zh-CN" sz="1200" dirty="0">
                <a:solidFill>
                  <a:srgbClr val="3A4795"/>
                </a:solidFill>
                <a:latin typeface="Times New Roman" panose="02020603050405020304" pitchFamily="18" charset="0"/>
                <a:cs typeface="Times New Roman" panose="02020603050405020304" pitchFamily="18" charset="0"/>
              </a:rPr>
              <a:t> inbounds [1280 x i32], [1280 x i32]* %a, i64 0, i64 %indvars.iv.next.2</a:t>
            </a:r>
          </a:p>
          <a:p>
            <a:r>
              <a:rPr lang="en-US" altLang="zh-CN" sz="1200" dirty="0">
                <a:solidFill>
                  <a:srgbClr val="3A4795"/>
                </a:solidFill>
                <a:latin typeface="Times New Roman" panose="02020603050405020304" pitchFamily="18" charset="0"/>
                <a:cs typeface="Times New Roman" panose="02020603050405020304" pitchFamily="18" charset="0"/>
              </a:rPr>
              <a:t>  %12 = load i32, i32* %arrayidx5.3, align 4, !</a:t>
            </a:r>
            <a:r>
              <a:rPr lang="en-US" altLang="zh-CN" sz="1200" dirty="0" err="1">
                <a:solidFill>
                  <a:srgbClr val="3A4795"/>
                </a:solidFill>
                <a:latin typeface="Times New Roman" panose="02020603050405020304" pitchFamily="18" charset="0"/>
                <a:cs typeface="Times New Roman" panose="02020603050405020304" pitchFamily="18" charset="0"/>
              </a:rPr>
              <a:t>tbaa</a:t>
            </a:r>
            <a:r>
              <a:rPr lang="en-US" altLang="zh-CN" sz="1200" dirty="0">
                <a:solidFill>
                  <a:srgbClr val="3A4795"/>
                </a:solidFill>
                <a:latin typeface="Times New Roman" panose="02020603050405020304" pitchFamily="18" charset="0"/>
                <a:cs typeface="Times New Roman" panose="02020603050405020304" pitchFamily="18" charset="0"/>
              </a:rPr>
              <a:t> !2</a:t>
            </a:r>
          </a:p>
          <a:p>
            <a:r>
              <a:rPr lang="en-US" altLang="zh-CN" sz="1200" dirty="0">
                <a:solidFill>
                  <a:srgbClr val="3A4795"/>
                </a:solidFill>
                <a:latin typeface="Times New Roman" panose="02020603050405020304" pitchFamily="18" charset="0"/>
                <a:cs typeface="Times New Roman" panose="02020603050405020304" pitchFamily="18" charset="0"/>
              </a:rPr>
              <a:t>  %add.3 = add </a:t>
            </a:r>
            <a:r>
              <a:rPr lang="en-US" altLang="zh-CN" sz="1200" dirty="0" err="1">
                <a:solidFill>
                  <a:srgbClr val="3A4795"/>
                </a:solidFill>
                <a:latin typeface="Times New Roman" panose="02020603050405020304" pitchFamily="18" charset="0"/>
                <a:cs typeface="Times New Roman" panose="02020603050405020304" pitchFamily="18" charset="0"/>
              </a:rPr>
              <a:t>nsw</a:t>
            </a:r>
            <a:r>
              <a:rPr lang="en-US" altLang="zh-CN" sz="1200" dirty="0">
                <a:solidFill>
                  <a:srgbClr val="3A4795"/>
                </a:solidFill>
                <a:latin typeface="Times New Roman" panose="02020603050405020304" pitchFamily="18" charset="0"/>
                <a:cs typeface="Times New Roman" panose="02020603050405020304" pitchFamily="18" charset="0"/>
              </a:rPr>
              <a:t> i32 %12, %add.2</a:t>
            </a:r>
          </a:p>
          <a:p>
            <a:r>
              <a:rPr lang="en-US" altLang="zh-CN" sz="1200" dirty="0">
                <a:latin typeface="Times New Roman" panose="02020603050405020304" pitchFamily="18" charset="0"/>
                <a:cs typeface="Times New Roman" panose="02020603050405020304" pitchFamily="18" charset="0"/>
              </a:rPr>
              <a:t>  %indvars.iv.next.3 = or i64 %</a:t>
            </a:r>
            <a:r>
              <a:rPr lang="en-US" altLang="zh-CN" sz="1200" dirty="0" err="1">
                <a:latin typeface="Times New Roman" panose="02020603050405020304" pitchFamily="18" charset="0"/>
                <a:cs typeface="Times New Roman" panose="02020603050405020304" pitchFamily="18" charset="0"/>
              </a:rPr>
              <a:t>indvars.iv</a:t>
            </a:r>
            <a:r>
              <a:rPr lang="en-US" altLang="zh-CN" sz="1200" dirty="0">
                <a:latin typeface="Times New Roman" panose="02020603050405020304" pitchFamily="18" charset="0"/>
                <a:cs typeface="Times New Roman" panose="02020603050405020304" pitchFamily="18" charset="0"/>
              </a:rPr>
              <a:t>, 4</a:t>
            </a:r>
          </a:p>
          <a:p>
            <a:r>
              <a:rPr lang="en-US" altLang="zh-CN" sz="1200"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A3517DF1-2EB5-E4B1-09FC-B634EB724123}"/>
              </a:ext>
            </a:extLst>
          </p:cNvPr>
          <p:cNvSpPr/>
          <p:nvPr/>
        </p:nvSpPr>
        <p:spPr>
          <a:xfrm>
            <a:off x="2533030" y="3993162"/>
            <a:ext cx="2244525" cy="276999"/>
          </a:xfrm>
          <a:prstGeom prst="rect">
            <a:avLst/>
          </a:prstGeom>
        </p:spPr>
        <p:txBody>
          <a:bodyPr wrap="none">
            <a:spAutoFit/>
          </a:bodyPr>
          <a:lstStyle/>
          <a:p>
            <a:r>
              <a:rPr lang="en" altLang="zh-CN" sz="1200" dirty="0">
                <a:latin typeface="Times New Roman" panose="02020603050405020304" pitchFamily="18" charset="0"/>
                <a:ea typeface="Microsoft YaHei" panose="020B0503020204020204" pitchFamily="34" charset="-122"/>
                <a:cs typeface="Times New Roman" panose="02020603050405020304" pitchFamily="18" charset="0"/>
              </a:rPr>
              <a:t>clang </a:t>
            </a:r>
            <a:r>
              <a:rPr lang="en" altLang="zh-CN" sz="1200" dirty="0" err="1">
                <a:latin typeface="Times New Roman" panose="02020603050405020304" pitchFamily="18" charset="0"/>
                <a:ea typeface="Microsoft YaHei" panose="020B0503020204020204" pitchFamily="34" charset="-122"/>
                <a:cs typeface="Times New Roman" panose="02020603050405020304" pitchFamily="18" charset="0"/>
              </a:rPr>
              <a:t>unroll.c</a:t>
            </a:r>
            <a:r>
              <a:rPr lang="en" altLang="zh-CN" sz="1200" dirty="0">
                <a:latin typeface="Times New Roman" panose="02020603050405020304" pitchFamily="18" charset="0"/>
                <a:ea typeface="Microsoft YaHei" panose="020B0503020204020204" pitchFamily="34" charset="-122"/>
                <a:cs typeface="Times New Roman" panose="02020603050405020304" pitchFamily="18" charset="0"/>
              </a:rPr>
              <a:t> -O1 -</a:t>
            </a:r>
            <a:r>
              <a:rPr lang="en" altLang="zh-CN" sz="1200" dirty="0" err="1">
                <a:latin typeface="Times New Roman" panose="02020603050405020304" pitchFamily="18" charset="0"/>
                <a:ea typeface="Microsoft YaHei" panose="020B0503020204020204" pitchFamily="34" charset="-122"/>
                <a:cs typeface="Times New Roman" panose="02020603050405020304" pitchFamily="18" charset="0"/>
              </a:rPr>
              <a:t>funroll</a:t>
            </a:r>
            <a:r>
              <a:rPr lang="en" altLang="zh-CN" sz="1200" dirty="0">
                <a:latin typeface="Times New Roman" panose="02020603050405020304" pitchFamily="18" charset="0"/>
                <a:ea typeface="Microsoft YaHei" panose="020B0503020204020204" pitchFamily="34" charset="-122"/>
                <a:cs typeface="Times New Roman" panose="02020603050405020304" pitchFamily="18" charset="0"/>
              </a:rPr>
              <a:t>-loops</a:t>
            </a:r>
            <a:r>
              <a:rPr lang="pt-BR" altLang="zh-CN" sz="1200" dirty="0">
                <a:latin typeface="Times New Roman" panose="02020603050405020304" pitchFamily="18" charset="0"/>
                <a:ea typeface="微软雅黑" panose="020B0503020204020204" pitchFamily="34" charset="-122"/>
                <a:cs typeface="Times New Roman" panose="02020603050405020304" pitchFamily="18" charset="0"/>
              </a:rPr>
              <a:t> </a:t>
            </a:r>
          </a:p>
        </p:txBody>
      </p:sp>
      <p:cxnSp>
        <p:nvCxnSpPr>
          <p:cNvPr id="6" name="直线箭头连接符 5">
            <a:extLst>
              <a:ext uri="{FF2B5EF4-FFF2-40B4-BE49-F238E27FC236}">
                <a16:creationId xmlns:a16="http://schemas.microsoft.com/office/drawing/2014/main" id="{BD79AB81-9CF5-4A29-398C-AC93F9FA9B1C}"/>
              </a:ext>
            </a:extLst>
          </p:cNvPr>
          <p:cNvCxnSpPr/>
          <p:nvPr/>
        </p:nvCxnSpPr>
        <p:spPr>
          <a:xfrm>
            <a:off x="2393744" y="4270161"/>
            <a:ext cx="2523098" cy="0"/>
          </a:xfrm>
          <a:prstGeom prst="straightConnector1">
            <a:avLst/>
          </a:prstGeom>
          <a:ln>
            <a:solidFill>
              <a:srgbClr val="3A479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18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637358" y="346070"/>
            <a:ext cx="2003258" cy="850682"/>
          </a:xfrm>
          <a:prstGeom prst="rect">
            <a:avLst/>
          </a:prstGeom>
        </p:spPr>
        <p:txBody>
          <a:bodyPr wrap="square">
            <a:spAutoFit/>
          </a:bodyPr>
          <a:lstStyle/>
          <a:p>
            <a:pPr marL="0" marR="0" lvl="0" indent="0" algn="r" defTabSz="914400" eaLnBrk="1" latinLnBrk="0" hangingPunct="1">
              <a:lnSpc>
                <a:spcPct val="112000"/>
              </a:lnSpc>
              <a:spcBef>
                <a:spcPts val="0"/>
              </a:spcBef>
              <a:spcAft>
                <a:spcPts val="0"/>
              </a:spcAft>
              <a:buClrTx/>
              <a:buSzTx/>
              <a:buFontTx/>
              <a:buNone/>
              <a:defRPr/>
            </a:pPr>
            <a:r>
              <a:rPr lang="zh-CN" altLang="en-US" sz="2800" b="1" dirty="0">
                <a:solidFill>
                  <a:srgbClr val="3A4795"/>
                </a:solidFill>
                <a:latin typeface="微软雅黑" panose="020B0503020204020204" pitchFamily="34" charset="-122"/>
                <a:ea typeface="微软雅黑" panose="020B0503020204020204" pitchFamily="34" charset="-122"/>
                <a:sym typeface="Calibri" panose="020F0502020204030204" pitchFamily="34" charset="0"/>
              </a:rPr>
              <a:t>分享内容</a:t>
            </a:r>
            <a:r>
              <a:rPr kumimoji="0" lang="en-US" altLang="zh-CN" sz="1600" b="0" i="0" u="none" strike="noStrike" kern="1200" cap="none" spc="0" normalizeH="0" baseline="0" noProof="0" dirty="0">
                <a:ln>
                  <a:noFill/>
                </a:ln>
                <a:solidFill>
                  <a:schemeClr val="bg1">
                    <a:lumMod val="50000"/>
                  </a:schemeClr>
                </a:solidFill>
                <a:effectLst/>
                <a:uLnTx/>
                <a:uFillTx/>
                <a:latin typeface="Calibri" panose="020F0502020204030204"/>
                <a:ea typeface="宋体" panose="02010600030101010101" pitchFamily="2" charset="-122"/>
              </a:rPr>
              <a:t>CONTENTS</a:t>
            </a:r>
            <a:endParaRPr kumimoji="0" lang="zh-CN" altLang="en-US" sz="1800" b="0" i="0" u="none" strike="noStrike" kern="0" cap="none" spc="0" normalizeH="0" baseline="0" noProof="0" dirty="0">
              <a:ln>
                <a:noFill/>
              </a:ln>
              <a:solidFill>
                <a:schemeClr val="bg1">
                  <a:lumMod val="50000"/>
                </a:schemeClr>
              </a:solidFill>
              <a:effectLst/>
              <a:uLnTx/>
              <a:uFillTx/>
            </a:endParaRPr>
          </a:p>
        </p:txBody>
      </p:sp>
      <p:sp>
        <p:nvSpPr>
          <p:cNvPr id="132" name="空心弧 131"/>
          <p:cNvSpPr/>
          <p:nvPr/>
        </p:nvSpPr>
        <p:spPr>
          <a:xfrm>
            <a:off x="191344" y="836712"/>
            <a:ext cx="6048880" cy="5472816"/>
          </a:xfrm>
          <a:prstGeom prst="blockArc">
            <a:avLst>
              <a:gd name="adj1" fmla="val 18308154"/>
              <a:gd name="adj2" fmla="val 3281416"/>
              <a:gd name="adj3" fmla="val 200"/>
            </a:avLst>
          </a:prstGeom>
          <a:solidFill>
            <a:schemeClr val="tx2">
              <a:lumMod val="60000"/>
              <a:lumOff val="40000"/>
            </a:schemeClr>
          </a:solidFill>
          <a:ln w="25400" cap="flat" cmpd="sng" algn="ctr">
            <a:solidFill>
              <a:schemeClr val="accent1">
                <a:lumMod val="75000"/>
              </a:schemeClr>
            </a:solidFill>
            <a:prstDash val="solid"/>
          </a:ln>
          <a:effectLst/>
        </p:spPr>
      </p:sp>
      <p:grpSp>
        <p:nvGrpSpPr>
          <p:cNvPr id="133" name="组合 132"/>
          <p:cNvGrpSpPr/>
          <p:nvPr/>
        </p:nvGrpSpPr>
        <p:grpSpPr>
          <a:xfrm>
            <a:off x="5087888" y="1245684"/>
            <a:ext cx="5971437" cy="784636"/>
            <a:chOff x="1537511" y="1628159"/>
            <a:chExt cx="5971437" cy="784636"/>
          </a:xfrm>
        </p:grpSpPr>
        <p:grpSp>
          <p:nvGrpSpPr>
            <p:cNvPr id="134" name="组合 133"/>
            <p:cNvGrpSpPr/>
            <p:nvPr/>
          </p:nvGrpSpPr>
          <p:grpSpPr>
            <a:xfrm>
              <a:off x="1537511" y="1631288"/>
              <a:ext cx="5971437" cy="781507"/>
              <a:chOff x="1537511" y="1631288"/>
              <a:chExt cx="5971437" cy="781507"/>
            </a:xfrm>
          </p:grpSpPr>
          <p:grpSp>
            <p:nvGrpSpPr>
              <p:cNvPr id="136" name="组合 135"/>
              <p:cNvGrpSpPr/>
              <p:nvPr userDrawn="1"/>
            </p:nvGrpSpPr>
            <p:grpSpPr>
              <a:xfrm>
                <a:off x="1928264" y="1709439"/>
                <a:ext cx="5580684" cy="625205"/>
                <a:chOff x="460128" y="312440"/>
                <a:chExt cx="5580684" cy="625205"/>
              </a:xfrm>
            </p:grpSpPr>
            <p:sp>
              <p:nvSpPr>
                <p:cNvPr id="140" name="矩形 139"/>
                <p:cNvSpPr/>
                <p:nvPr userDrawn="1"/>
              </p:nvSpPr>
              <p:spPr>
                <a:xfrm>
                  <a:off x="460129" y="312440"/>
                  <a:ext cx="4716588"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41" name="矩形 14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141"/>
                <p:cNvSpPr/>
                <p:nvPr userDrawn="1"/>
              </p:nvSpPr>
              <p:spPr>
                <a:xfrm>
                  <a:off x="503541" y="341314"/>
                  <a:ext cx="4673176"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38" name="椭圆 13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35" name="Rectangle 38"/>
            <p:cNvSpPr>
              <a:spLocks noChangeArrowheads="1"/>
            </p:cNvSpPr>
            <p:nvPr/>
          </p:nvSpPr>
          <p:spPr bwMode="auto">
            <a:xfrm>
              <a:off x="2584932" y="1628159"/>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3A4795"/>
                  </a:solidFill>
                  <a:effectLst/>
                  <a:uLnTx/>
                  <a:uFillTx/>
                  <a:ea typeface="微软雅黑" panose="020B0503020204020204" pitchFamily="34" charset="-122"/>
                </a:rPr>
                <a:t>序言</a:t>
              </a:r>
            </a:p>
          </p:txBody>
        </p:sp>
      </p:grpSp>
      <p:grpSp>
        <p:nvGrpSpPr>
          <p:cNvPr id="143" name="组合 142"/>
          <p:cNvGrpSpPr/>
          <p:nvPr/>
        </p:nvGrpSpPr>
        <p:grpSpPr>
          <a:xfrm>
            <a:off x="5583324" y="2183005"/>
            <a:ext cx="5985786" cy="784682"/>
            <a:chOff x="1537511" y="1628113"/>
            <a:chExt cx="5971436" cy="784682"/>
          </a:xfrm>
        </p:grpSpPr>
        <p:grpSp>
          <p:nvGrpSpPr>
            <p:cNvPr id="144" name="组合 143"/>
            <p:cNvGrpSpPr/>
            <p:nvPr userDrawn="1"/>
          </p:nvGrpSpPr>
          <p:grpSpPr>
            <a:xfrm>
              <a:off x="1537511" y="1631288"/>
              <a:ext cx="5971436" cy="781507"/>
              <a:chOff x="1537511" y="1631288"/>
              <a:chExt cx="5971437" cy="781507"/>
            </a:xfrm>
          </p:grpSpPr>
          <p:grpSp>
            <p:nvGrpSpPr>
              <p:cNvPr id="146" name="组合 145"/>
              <p:cNvGrpSpPr/>
              <p:nvPr/>
            </p:nvGrpSpPr>
            <p:grpSpPr>
              <a:xfrm>
                <a:off x="1928263" y="1709439"/>
                <a:ext cx="5580685" cy="625475"/>
                <a:chOff x="460127" y="312440"/>
                <a:chExt cx="5580685" cy="625475"/>
              </a:xfrm>
            </p:grpSpPr>
            <p:sp>
              <p:nvSpPr>
                <p:cNvPr id="150" name="矩形 149"/>
                <p:cNvSpPr/>
                <p:nvPr/>
              </p:nvSpPr>
              <p:spPr>
                <a:xfrm>
                  <a:off x="460127" y="312440"/>
                  <a:ext cx="435948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51" name="矩形 1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503837" y="341015"/>
                  <a:ext cx="431577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endParaRPr lang="zh-CN" altLang="en-US" dirty="0"/>
                </a:p>
              </p:txBody>
            </p:sp>
          </p:grpSp>
          <p:sp>
            <p:nvSpPr>
              <p:cNvPr id="148" name="椭圆 14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4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endPar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endParaRPr>
            </a:p>
          </p:txBody>
        </p:sp>
      </p:grpSp>
      <p:grpSp>
        <p:nvGrpSpPr>
          <p:cNvPr id="153" name="组合 152"/>
          <p:cNvGrpSpPr/>
          <p:nvPr/>
        </p:nvGrpSpPr>
        <p:grpSpPr>
          <a:xfrm>
            <a:off x="5775790" y="3126722"/>
            <a:ext cx="5985786" cy="781507"/>
            <a:chOff x="1537511" y="1631288"/>
            <a:chExt cx="5971436" cy="781507"/>
          </a:xfrm>
        </p:grpSpPr>
        <p:grpSp>
          <p:nvGrpSpPr>
            <p:cNvPr id="154" name="组合 153"/>
            <p:cNvGrpSpPr/>
            <p:nvPr userDrawn="1"/>
          </p:nvGrpSpPr>
          <p:grpSpPr>
            <a:xfrm>
              <a:off x="1537511" y="1631288"/>
              <a:ext cx="5971436" cy="781507"/>
              <a:chOff x="1537511" y="1631288"/>
              <a:chExt cx="5971437" cy="781507"/>
            </a:xfrm>
          </p:grpSpPr>
          <p:grpSp>
            <p:nvGrpSpPr>
              <p:cNvPr id="156" name="组合 155"/>
              <p:cNvGrpSpPr/>
              <p:nvPr/>
            </p:nvGrpSpPr>
            <p:grpSpPr>
              <a:xfrm>
                <a:off x="1928263" y="1709439"/>
                <a:ext cx="5580685" cy="625475"/>
                <a:chOff x="460127" y="312440"/>
                <a:chExt cx="5580685" cy="625475"/>
              </a:xfrm>
            </p:grpSpPr>
            <p:sp>
              <p:nvSpPr>
                <p:cNvPr id="160" name="矩形 159"/>
                <p:cNvSpPr/>
                <p:nvPr/>
              </p:nvSpPr>
              <p:spPr>
                <a:xfrm>
                  <a:off x="460127" y="312440"/>
                  <a:ext cx="4389511"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61" name="矩形 16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2" name="矩形 161"/>
                <p:cNvSpPr/>
                <p:nvPr/>
              </p:nvSpPr>
              <p:spPr>
                <a:xfrm>
                  <a:off x="503837" y="341015"/>
                  <a:ext cx="4345801"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58" name="椭圆 15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rPr>
                  <a:t>3</a:t>
                </a:r>
              </a:p>
            </p:txBody>
          </p:sp>
        </p:grpSp>
        <p:sp>
          <p:nvSpPr>
            <p:cNvPr id="155" name="Rectangle 38"/>
            <p:cNvSpPr>
              <a:spLocks noChangeArrowheads="1"/>
            </p:cNvSpPr>
            <p:nvPr/>
          </p:nvSpPr>
          <p:spPr bwMode="auto">
            <a:xfrm>
              <a:off x="2439071" y="168625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400" b="1" kern="0" dirty="0">
                  <a:ea typeface="微软雅黑" panose="020B0503020204020204" pitchFamily="34" charset="-122"/>
                </a:rPr>
                <a:t>编译器中端</a:t>
              </a:r>
              <a:endParaRPr lang="zh-CN" altLang="en-US" sz="2400" dirty="0"/>
            </a:p>
          </p:txBody>
        </p:sp>
      </p:grpSp>
      <p:sp>
        <p:nvSpPr>
          <p:cNvPr id="163" name="矩形 162"/>
          <p:cNvSpPr/>
          <p:nvPr/>
        </p:nvSpPr>
        <p:spPr>
          <a:xfrm>
            <a:off x="6456542" y="2342425"/>
            <a:ext cx="1723549" cy="461665"/>
          </a:xfrm>
          <a:prstGeom prst="rect">
            <a:avLst/>
          </a:prstGeom>
        </p:spPr>
        <p:txBody>
          <a:bodyPr wrap="none">
            <a:spAutoFit/>
          </a:bodyPr>
          <a:lstStyle/>
          <a:p>
            <a:r>
              <a:rPr lang="zh-CN" altLang="en-US" sz="2400" b="1" kern="0" dirty="0">
                <a:ea typeface="微软雅黑" panose="020B0503020204020204" pitchFamily="34" charset="-122"/>
              </a:rPr>
              <a:t>编译器前端</a:t>
            </a:r>
          </a:p>
        </p:txBody>
      </p:sp>
      <p:grpSp>
        <p:nvGrpSpPr>
          <p:cNvPr id="164" name="组合 163"/>
          <p:cNvGrpSpPr/>
          <p:nvPr/>
        </p:nvGrpSpPr>
        <p:grpSpPr>
          <a:xfrm>
            <a:off x="5583324" y="4089379"/>
            <a:ext cx="6178252" cy="781507"/>
            <a:chOff x="1537511" y="1631288"/>
            <a:chExt cx="5971436" cy="781507"/>
          </a:xfrm>
        </p:grpSpPr>
        <p:grpSp>
          <p:nvGrpSpPr>
            <p:cNvPr id="165" name="组合 164"/>
            <p:cNvGrpSpPr/>
            <p:nvPr userDrawn="1"/>
          </p:nvGrpSpPr>
          <p:grpSpPr>
            <a:xfrm>
              <a:off x="1537511" y="1631288"/>
              <a:ext cx="5971436" cy="781507"/>
              <a:chOff x="1537511" y="1631288"/>
              <a:chExt cx="5971437" cy="781507"/>
            </a:xfrm>
          </p:grpSpPr>
          <p:grpSp>
            <p:nvGrpSpPr>
              <p:cNvPr id="167" name="组合 166"/>
              <p:cNvGrpSpPr/>
              <p:nvPr/>
            </p:nvGrpSpPr>
            <p:grpSpPr>
              <a:xfrm>
                <a:off x="1928263" y="1709439"/>
                <a:ext cx="5580685" cy="625475"/>
                <a:chOff x="460127" y="312440"/>
                <a:chExt cx="5580685" cy="625475"/>
              </a:xfrm>
            </p:grpSpPr>
            <p:sp>
              <p:nvSpPr>
                <p:cNvPr id="171" name="矩形 170"/>
                <p:cNvSpPr/>
                <p:nvPr/>
              </p:nvSpPr>
              <p:spPr>
                <a:xfrm>
                  <a:off x="460127" y="312440"/>
                  <a:ext cx="421150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72" name="矩形 171"/>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503837" y="341015"/>
                  <a:ext cx="416779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69" name="椭圆 168"/>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4</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66" name="Rectangle 38"/>
            <p:cNvSpPr>
              <a:spLocks noChangeArrowheads="1"/>
            </p:cNvSpPr>
            <p:nvPr/>
          </p:nvSpPr>
          <p:spPr bwMode="auto">
            <a:xfrm>
              <a:off x="2381498" y="168636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nSpc>
                  <a:spcPct val="150000"/>
                </a:lnSpc>
                <a:defRPr/>
              </a:pPr>
              <a:r>
                <a:rPr lang="zh-CN" altLang="en-US" sz="2400" b="1" kern="0" dirty="0">
                  <a:ea typeface="微软雅黑" panose="020B0503020204020204" pitchFamily="34" charset="-122"/>
                </a:rPr>
                <a:t>编译器后端</a:t>
              </a:r>
            </a:p>
          </p:txBody>
        </p:sp>
      </p:grpSp>
      <p:pic>
        <p:nvPicPr>
          <p:cNvPr id="174" name="图片 17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52641" y="2265755"/>
            <a:ext cx="4936132" cy="25157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75" name="组合 174"/>
          <p:cNvGrpSpPr/>
          <p:nvPr/>
        </p:nvGrpSpPr>
        <p:grpSpPr>
          <a:xfrm>
            <a:off x="5166750" y="5007868"/>
            <a:ext cx="5985786" cy="784682"/>
            <a:chOff x="1537511" y="1628113"/>
            <a:chExt cx="5971436" cy="784682"/>
          </a:xfrm>
        </p:grpSpPr>
        <p:grpSp>
          <p:nvGrpSpPr>
            <p:cNvPr id="176" name="组合 175"/>
            <p:cNvGrpSpPr/>
            <p:nvPr userDrawn="1"/>
          </p:nvGrpSpPr>
          <p:grpSpPr>
            <a:xfrm>
              <a:off x="1537511" y="1631288"/>
              <a:ext cx="5971436" cy="781507"/>
              <a:chOff x="1537511" y="1631288"/>
              <a:chExt cx="5971437" cy="781507"/>
            </a:xfrm>
          </p:grpSpPr>
          <p:grpSp>
            <p:nvGrpSpPr>
              <p:cNvPr id="178" name="组合 177"/>
              <p:cNvGrpSpPr/>
              <p:nvPr/>
            </p:nvGrpSpPr>
            <p:grpSpPr>
              <a:xfrm>
                <a:off x="1928263" y="1709439"/>
                <a:ext cx="5580685" cy="625475"/>
                <a:chOff x="460127" y="312440"/>
                <a:chExt cx="5580685" cy="625475"/>
              </a:xfrm>
            </p:grpSpPr>
            <p:sp>
              <p:nvSpPr>
                <p:cNvPr id="182" name="矩形 181"/>
                <p:cNvSpPr/>
                <p:nvPr/>
              </p:nvSpPr>
              <p:spPr>
                <a:xfrm>
                  <a:off x="460127" y="312440"/>
                  <a:ext cx="4625674"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83" name="矩形 182"/>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84" name="矩形 183"/>
                <p:cNvSpPr/>
                <p:nvPr/>
              </p:nvSpPr>
              <p:spPr>
                <a:xfrm>
                  <a:off x="503837" y="341015"/>
                  <a:ext cx="4581964"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80" name="椭圆 179"/>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5</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77" name="Rectangle 38"/>
            <p:cNvSpPr>
              <a:spLocks noChangeArrowheads="1"/>
            </p:cNvSpPr>
            <p:nvPr/>
          </p:nvSpPr>
          <p:spPr bwMode="auto">
            <a:xfrm>
              <a:off x="2563517" y="1628113"/>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r>
                <a:rPr lang="zh-CN" altLang="en-US" sz="2400" b="1" kern="0" dirty="0">
                  <a:ea typeface="微软雅黑" panose="020B0503020204020204" pitchFamily="34" charset="-122"/>
                </a:rPr>
                <a:t>汇编与链接</a:t>
              </a:r>
              <a:endParaRPr kumimoji="0" lang="zh-CN" altLang="en-US" sz="2400" b="1" i="0" u="none" strike="noStrike" kern="0" cap="none" spc="0" normalizeH="0" baseline="0" noProof="0" dirty="0">
                <a:ln>
                  <a:noFill/>
                </a:ln>
                <a:effectLst/>
                <a:uLnTx/>
                <a:uFillTx/>
                <a:ea typeface="微软雅黑" panose="020B0503020204020204" pitchFamily="34" charset="-122"/>
              </a:endParaRPr>
            </a:p>
          </p:txBody>
        </p:sp>
      </p:grpSp>
    </p:spTree>
    <p:extLst>
      <p:ext uri="{BB962C8B-B14F-4D97-AF65-F5344CB8AC3E}">
        <p14:creationId xmlns:p14="http://schemas.microsoft.com/office/powerpoint/2010/main" val="107347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中间代码优化</a:t>
            </a:r>
            <a:endParaRPr lang="zh-CN" altLang="en-US" sz="2000" b="1" baseline="0" dirty="0">
              <a:latin typeface="微软雅黑" panose="020B0503020204020204" pitchFamily="34" charset="-122"/>
              <a:ea typeface="微软雅黑" panose="020B0503020204020204" pitchFamily="34" charset="-122"/>
            </a:endParaRPr>
          </a:p>
        </p:txBody>
      </p:sp>
      <p:sp>
        <p:nvSpPr>
          <p:cNvPr id="4" name="矩形 3"/>
          <p:cNvSpPr/>
          <p:nvPr/>
        </p:nvSpPr>
        <p:spPr>
          <a:xfrm>
            <a:off x="335360" y="977240"/>
            <a:ext cx="11377264" cy="110799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循环分布</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循环分布是指将循环内的一条或多条语句移到单独一个循环中，以满足某些特定的需求。在</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中通过选项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mllvm</a:t>
            </a:r>
            <a:r>
              <a:rPr lang="en-US" altLang="zh-CN" sz="1400" dirty="0">
                <a:latin typeface="微软雅黑" panose="020B0503020204020204" pitchFamily="34" charset="-122"/>
                <a:ea typeface="微软雅黑" panose="020B0503020204020204" pitchFamily="34" charset="-122"/>
              </a:rPr>
              <a:t> -enable-loop-distribute</a:t>
            </a:r>
            <a:r>
              <a:rPr lang="zh-CN" altLang="en-US" sz="1400" dirty="0">
                <a:latin typeface="微软雅黑" panose="020B0503020204020204" pitchFamily="34" charset="-122"/>
                <a:ea typeface="微软雅黑" panose="020B0503020204020204" pitchFamily="34" charset="-122"/>
              </a:rPr>
              <a:t>打开循环分布优化。</a:t>
            </a:r>
          </a:p>
        </p:txBody>
      </p:sp>
      <p:sp>
        <p:nvSpPr>
          <p:cNvPr id="7" name="矩形 6"/>
          <p:cNvSpPr/>
          <p:nvPr/>
        </p:nvSpPr>
        <p:spPr>
          <a:xfrm>
            <a:off x="319768" y="2555026"/>
            <a:ext cx="1800200" cy="3970318"/>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stdio.h</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stdlib.h</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#define N 1280</a:t>
            </a:r>
          </a:p>
          <a:p>
            <a:r>
              <a:rPr lang="en-US" altLang="zh-CN" sz="1200" dirty="0">
                <a:latin typeface="Times New Roman" panose="02020603050405020304" pitchFamily="18" charset="0"/>
                <a:cs typeface="Times New Roman" panose="02020603050405020304" pitchFamily="18" charset="0"/>
              </a:rPr>
              <a:t>int main(){</a:t>
            </a:r>
          </a:p>
          <a:p>
            <a:r>
              <a:rPr lang="en-US" altLang="zh-CN" sz="1200" dirty="0">
                <a:latin typeface="Times New Roman" panose="02020603050405020304" pitchFamily="18" charset="0"/>
                <a:cs typeface="Times New Roman" panose="02020603050405020304" pitchFamily="18" charset="0"/>
              </a:rPr>
              <a:t>        int A[N],B[N],C[N];</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int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B[</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rand();</a:t>
            </a:r>
          </a:p>
          <a:p>
            <a:r>
              <a:rPr lang="en-US" altLang="zh-CN" sz="1200" dirty="0">
                <a:latin typeface="Times New Roman" panose="02020603050405020304" pitchFamily="18" charset="0"/>
                <a:cs typeface="Times New Roman" panose="02020603050405020304" pitchFamily="18" charset="0"/>
              </a:rPr>
              <a:t>            C[</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rand();</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=1;i&lt;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solidFill>
                  <a:srgbClr val="C00000"/>
                </a:solidFill>
                <a:latin typeface="Times New Roman" panose="02020603050405020304" pitchFamily="18" charset="0"/>
                <a:cs typeface="Times New Roman" panose="02020603050405020304" pitchFamily="18" charset="0"/>
              </a:rPr>
              <a:t>             A[</a:t>
            </a:r>
            <a:r>
              <a:rPr lang="en-US" altLang="zh-CN" sz="1200" dirty="0" err="1">
                <a:solidFill>
                  <a:srgbClr val="C00000"/>
                </a:solidFill>
                <a:latin typeface="Times New Roman" panose="02020603050405020304" pitchFamily="18" charset="0"/>
                <a:cs typeface="Times New Roman" panose="02020603050405020304" pitchFamily="18" charset="0"/>
              </a:rPr>
              <a:t>i</a:t>
            </a:r>
            <a:r>
              <a:rPr lang="en-US" altLang="zh-CN" sz="1200" dirty="0">
                <a:solidFill>
                  <a:srgbClr val="C00000"/>
                </a:solidFill>
                <a:latin typeface="Times New Roman" panose="02020603050405020304" pitchFamily="18" charset="0"/>
                <a:cs typeface="Times New Roman" panose="02020603050405020304" pitchFamily="18" charset="0"/>
              </a:rPr>
              <a:t>] = </a:t>
            </a:r>
            <a:r>
              <a:rPr lang="en-US" altLang="zh-CN" sz="1200" dirty="0" err="1">
                <a:solidFill>
                  <a:srgbClr val="C00000"/>
                </a:solidFill>
                <a:latin typeface="Times New Roman" panose="02020603050405020304" pitchFamily="18" charset="0"/>
                <a:cs typeface="Times New Roman" panose="02020603050405020304" pitchFamily="18" charset="0"/>
              </a:rPr>
              <a:t>i</a:t>
            </a:r>
            <a:r>
              <a:rPr lang="en-US" altLang="zh-CN" sz="1200" dirty="0">
                <a:solidFill>
                  <a:srgbClr val="C00000"/>
                </a:solidFill>
                <a:latin typeface="Times New Roman" panose="02020603050405020304" pitchFamily="18" charset="0"/>
                <a:cs typeface="Times New Roman" panose="02020603050405020304" pitchFamily="18" charset="0"/>
              </a:rPr>
              <a:t>;</a:t>
            </a:r>
          </a:p>
          <a:p>
            <a:r>
              <a:rPr lang="en-US" altLang="zh-CN" sz="1200" dirty="0">
                <a:solidFill>
                  <a:srgbClr val="C00000"/>
                </a:solidFill>
                <a:latin typeface="Times New Roman" panose="02020603050405020304" pitchFamily="18" charset="0"/>
                <a:cs typeface="Times New Roman" panose="02020603050405020304" pitchFamily="18" charset="0"/>
              </a:rPr>
              <a:t>             B[</a:t>
            </a:r>
            <a:r>
              <a:rPr lang="en-US" altLang="zh-CN" sz="1200" dirty="0" err="1">
                <a:solidFill>
                  <a:srgbClr val="C00000"/>
                </a:solidFill>
                <a:latin typeface="Times New Roman" panose="02020603050405020304" pitchFamily="18" charset="0"/>
                <a:cs typeface="Times New Roman" panose="02020603050405020304" pitchFamily="18" charset="0"/>
              </a:rPr>
              <a:t>i</a:t>
            </a:r>
            <a:r>
              <a:rPr lang="en-US" altLang="zh-CN" sz="1200" dirty="0">
                <a:solidFill>
                  <a:srgbClr val="C00000"/>
                </a:solidFill>
                <a:latin typeface="Times New Roman" panose="02020603050405020304" pitchFamily="18" charset="0"/>
                <a:cs typeface="Times New Roman" panose="02020603050405020304" pitchFamily="18" charset="0"/>
              </a:rPr>
              <a:t>] = 2 + B[</a:t>
            </a:r>
            <a:r>
              <a:rPr lang="en-US" altLang="zh-CN" sz="1200" dirty="0" err="1">
                <a:solidFill>
                  <a:srgbClr val="C00000"/>
                </a:solidFill>
                <a:latin typeface="Times New Roman" panose="02020603050405020304" pitchFamily="18" charset="0"/>
                <a:cs typeface="Times New Roman" panose="02020603050405020304" pitchFamily="18" charset="0"/>
              </a:rPr>
              <a:t>i</a:t>
            </a:r>
            <a:r>
              <a:rPr lang="en-US" altLang="zh-CN" sz="1200" dirty="0">
                <a:solidFill>
                  <a:srgbClr val="C00000"/>
                </a:solidFill>
                <a:latin typeface="Times New Roman" panose="02020603050405020304" pitchFamily="18" charset="0"/>
                <a:cs typeface="Times New Roman" panose="02020603050405020304" pitchFamily="18" charset="0"/>
              </a:rPr>
              <a:t>];</a:t>
            </a:r>
          </a:p>
          <a:p>
            <a:r>
              <a:rPr lang="en-US" altLang="zh-CN" sz="1200" dirty="0">
                <a:solidFill>
                  <a:srgbClr val="3A4795"/>
                </a:solidFill>
                <a:latin typeface="Times New Roman" panose="02020603050405020304" pitchFamily="18" charset="0"/>
                <a:cs typeface="Times New Roman" panose="02020603050405020304" pitchFamily="18" charset="0"/>
              </a:rPr>
              <a:t>             C[</a:t>
            </a:r>
            <a:r>
              <a:rPr lang="en-US" altLang="zh-CN" sz="1200" dirty="0" err="1">
                <a:solidFill>
                  <a:srgbClr val="3A4795"/>
                </a:solidFill>
                <a:latin typeface="Times New Roman" panose="02020603050405020304" pitchFamily="18" charset="0"/>
                <a:cs typeface="Times New Roman" panose="02020603050405020304" pitchFamily="18" charset="0"/>
              </a:rPr>
              <a:t>i</a:t>
            </a:r>
            <a:r>
              <a:rPr lang="en-US" altLang="zh-CN" sz="1200" dirty="0">
                <a:solidFill>
                  <a:srgbClr val="3A4795"/>
                </a:solidFill>
                <a:latin typeface="Times New Roman" panose="02020603050405020304" pitchFamily="18" charset="0"/>
                <a:cs typeface="Times New Roman" panose="02020603050405020304" pitchFamily="18" charset="0"/>
              </a:rPr>
              <a:t>] = 3 + C[</a:t>
            </a:r>
            <a:r>
              <a:rPr lang="en-US" altLang="zh-CN" sz="1200" dirty="0" err="1">
                <a:solidFill>
                  <a:srgbClr val="3A4795"/>
                </a:solidFill>
                <a:latin typeface="Times New Roman" panose="02020603050405020304" pitchFamily="18" charset="0"/>
                <a:cs typeface="Times New Roman" panose="02020603050405020304" pitchFamily="18" charset="0"/>
              </a:rPr>
              <a:t>i</a:t>
            </a:r>
            <a:r>
              <a:rPr lang="en-US" altLang="zh-CN" sz="1200" dirty="0">
                <a:solidFill>
                  <a:srgbClr val="3A4795"/>
                </a:solidFill>
                <a:latin typeface="Times New Roman" panose="02020603050405020304" pitchFamily="18" charset="0"/>
                <a:cs typeface="Times New Roman" panose="02020603050405020304" pitchFamily="18" charset="0"/>
              </a:rPr>
              <a:t> - 1];</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d",B</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d",A</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printf</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d",C</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a:t>
            </a:r>
          </a:p>
        </p:txBody>
      </p:sp>
      <p:sp>
        <p:nvSpPr>
          <p:cNvPr id="8" name="矩形 7"/>
          <p:cNvSpPr/>
          <p:nvPr/>
        </p:nvSpPr>
        <p:spPr>
          <a:xfrm>
            <a:off x="4698460" y="2001029"/>
            <a:ext cx="7344816" cy="4524315"/>
          </a:xfrm>
          <a:prstGeom prst="rect">
            <a:avLst/>
          </a:prstGeom>
          <a:ln>
            <a:solidFill>
              <a:schemeClr val="tx2"/>
            </a:solidFill>
          </a:ln>
        </p:spPr>
        <p:txBody>
          <a:bodyPr wrap="square">
            <a:spAutoFit/>
          </a:bodyPr>
          <a:lstStyle/>
          <a:p>
            <a:r>
              <a:rPr lang="en-US" altLang="zh-CN" sz="1200" dirty="0">
                <a:solidFill>
                  <a:srgbClr val="C00000"/>
                </a:solidFill>
                <a:latin typeface="Times New Roman" panose="02020603050405020304" pitchFamily="18" charset="0"/>
                <a:cs typeface="Times New Roman" panose="02020603050405020304" pitchFamily="18" charset="0"/>
              </a:rPr>
              <a:t>for.body6.ldist1:                                 ; </a:t>
            </a:r>
            <a:r>
              <a:rPr lang="en-US" altLang="zh-CN" sz="1200" dirty="0" err="1">
                <a:solidFill>
                  <a:srgbClr val="C00000"/>
                </a:solidFill>
                <a:latin typeface="Times New Roman" panose="02020603050405020304" pitchFamily="18" charset="0"/>
                <a:cs typeface="Times New Roman" panose="02020603050405020304" pitchFamily="18" charset="0"/>
              </a:rPr>
              <a:t>preds</a:t>
            </a:r>
            <a:r>
              <a:rPr lang="en-US" altLang="zh-CN" sz="1200" dirty="0">
                <a:solidFill>
                  <a:srgbClr val="C00000"/>
                </a:solidFill>
                <a:latin typeface="Times New Roman" panose="02020603050405020304" pitchFamily="18" charset="0"/>
                <a:cs typeface="Times New Roman" panose="02020603050405020304" pitchFamily="18" charset="0"/>
              </a:rPr>
              <a:t> = %for.body, %for.body6.ldist1</a:t>
            </a:r>
          </a:p>
          <a:p>
            <a:r>
              <a:rPr lang="en-US" altLang="zh-CN" sz="1200" dirty="0">
                <a:solidFill>
                  <a:srgbClr val="C00000"/>
                </a:solidFill>
                <a:latin typeface="Times New Roman" panose="02020603050405020304" pitchFamily="18" charset="0"/>
                <a:cs typeface="Times New Roman" panose="02020603050405020304" pitchFamily="18" charset="0"/>
              </a:rPr>
              <a:t>  %indvars.iv56.ldist1 = phi i64 [ %indvars.iv.next57.ldist1, %for.body6.ldist1 ], [ 1, %for.body ]</a:t>
            </a:r>
          </a:p>
          <a:p>
            <a:r>
              <a:rPr lang="en-US" altLang="zh-CN" sz="1200" b="1" dirty="0">
                <a:solidFill>
                  <a:srgbClr val="C00000"/>
                </a:solidFill>
                <a:latin typeface="Times New Roman" panose="02020603050405020304" pitchFamily="18" charset="0"/>
                <a:cs typeface="Times New Roman" panose="02020603050405020304" pitchFamily="18" charset="0"/>
              </a:rPr>
              <a:t>  %arrayidx8.ldist1 = </a:t>
            </a:r>
            <a:r>
              <a:rPr lang="en-US" altLang="zh-CN" sz="1200" b="1" dirty="0" err="1">
                <a:solidFill>
                  <a:srgbClr val="C00000"/>
                </a:solidFill>
                <a:latin typeface="Times New Roman" panose="02020603050405020304" pitchFamily="18" charset="0"/>
                <a:cs typeface="Times New Roman" panose="02020603050405020304" pitchFamily="18" charset="0"/>
              </a:rPr>
              <a:t>getelementptr</a:t>
            </a:r>
            <a:r>
              <a:rPr lang="en-US" altLang="zh-CN" sz="1200" b="1" dirty="0">
                <a:solidFill>
                  <a:srgbClr val="C00000"/>
                </a:solidFill>
                <a:latin typeface="Times New Roman" panose="02020603050405020304" pitchFamily="18" charset="0"/>
                <a:cs typeface="Times New Roman" panose="02020603050405020304" pitchFamily="18" charset="0"/>
              </a:rPr>
              <a:t> inbounds [1280 x i32], [1280 x i32]* %A, i64 0, i64 %indvars.iv56.ldist1</a:t>
            </a:r>
          </a:p>
          <a:p>
            <a:r>
              <a:rPr lang="en-US" altLang="zh-CN" sz="1200" dirty="0">
                <a:solidFill>
                  <a:srgbClr val="C00000"/>
                </a:solidFill>
                <a:latin typeface="Times New Roman" panose="02020603050405020304" pitchFamily="18" charset="0"/>
                <a:cs typeface="Times New Roman" panose="02020603050405020304" pitchFamily="18" charset="0"/>
              </a:rPr>
              <a:t>  %3 = </a:t>
            </a:r>
            <a:r>
              <a:rPr lang="en-US" altLang="zh-CN" sz="1200" dirty="0" err="1">
                <a:solidFill>
                  <a:srgbClr val="C00000"/>
                </a:solidFill>
                <a:latin typeface="Times New Roman" panose="02020603050405020304" pitchFamily="18" charset="0"/>
                <a:cs typeface="Times New Roman" panose="02020603050405020304" pitchFamily="18" charset="0"/>
              </a:rPr>
              <a:t>trunc</a:t>
            </a:r>
            <a:r>
              <a:rPr lang="en-US" altLang="zh-CN" sz="1200" dirty="0">
                <a:solidFill>
                  <a:srgbClr val="C00000"/>
                </a:solidFill>
                <a:latin typeface="Times New Roman" panose="02020603050405020304" pitchFamily="18" charset="0"/>
                <a:cs typeface="Times New Roman" panose="02020603050405020304" pitchFamily="18" charset="0"/>
              </a:rPr>
              <a:t> i64 %indvars.iv56.ldist1 to i32</a:t>
            </a:r>
          </a:p>
          <a:p>
            <a:r>
              <a:rPr lang="en-US" altLang="zh-CN" sz="1200" dirty="0">
                <a:solidFill>
                  <a:srgbClr val="C00000"/>
                </a:solidFill>
                <a:latin typeface="Times New Roman" panose="02020603050405020304" pitchFamily="18" charset="0"/>
                <a:cs typeface="Times New Roman" panose="02020603050405020304" pitchFamily="18" charset="0"/>
              </a:rPr>
              <a:t>  store i32 %3, i32* %arrayidx8.ldist1, align 4,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!2</a:t>
            </a:r>
          </a:p>
          <a:p>
            <a:r>
              <a:rPr lang="en-US" altLang="zh-CN" sz="1200" b="1" dirty="0">
                <a:solidFill>
                  <a:srgbClr val="C00000"/>
                </a:solidFill>
                <a:latin typeface="Times New Roman" panose="02020603050405020304" pitchFamily="18" charset="0"/>
                <a:cs typeface="Times New Roman" panose="02020603050405020304" pitchFamily="18" charset="0"/>
              </a:rPr>
              <a:t>  %arrayidx10.ldist1 = </a:t>
            </a:r>
            <a:r>
              <a:rPr lang="en-US" altLang="zh-CN" sz="1200" b="1" dirty="0" err="1">
                <a:solidFill>
                  <a:srgbClr val="C00000"/>
                </a:solidFill>
                <a:latin typeface="Times New Roman" panose="02020603050405020304" pitchFamily="18" charset="0"/>
                <a:cs typeface="Times New Roman" panose="02020603050405020304" pitchFamily="18" charset="0"/>
              </a:rPr>
              <a:t>getelementptr</a:t>
            </a:r>
            <a:r>
              <a:rPr lang="en-US" altLang="zh-CN" sz="1200" b="1" dirty="0">
                <a:solidFill>
                  <a:srgbClr val="C00000"/>
                </a:solidFill>
                <a:latin typeface="Times New Roman" panose="02020603050405020304" pitchFamily="18" charset="0"/>
                <a:cs typeface="Times New Roman" panose="02020603050405020304" pitchFamily="18" charset="0"/>
              </a:rPr>
              <a:t> inbounds [1280 x i32], [1280 x i32]* %B, i64 0, i64 %indvars.iv56.ldist1</a:t>
            </a:r>
          </a:p>
          <a:p>
            <a:r>
              <a:rPr lang="en-US" altLang="zh-CN" sz="1200" dirty="0">
                <a:solidFill>
                  <a:srgbClr val="C00000"/>
                </a:solidFill>
                <a:latin typeface="Times New Roman" panose="02020603050405020304" pitchFamily="18" charset="0"/>
                <a:cs typeface="Times New Roman" panose="02020603050405020304" pitchFamily="18" charset="0"/>
              </a:rPr>
              <a:t>  %4 = load i32, i32* %arrayidx10.ldist1, align 4,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!2</a:t>
            </a:r>
          </a:p>
          <a:p>
            <a:r>
              <a:rPr lang="en-US" altLang="zh-CN" sz="1200" dirty="0">
                <a:solidFill>
                  <a:srgbClr val="C00000"/>
                </a:solidFill>
                <a:latin typeface="Times New Roman" panose="02020603050405020304" pitchFamily="18" charset="0"/>
                <a:cs typeface="Times New Roman" panose="02020603050405020304" pitchFamily="18" charset="0"/>
              </a:rPr>
              <a:t>  %add.ldist1 = add </a:t>
            </a:r>
            <a:r>
              <a:rPr lang="en-US" altLang="zh-CN" sz="1200" dirty="0" err="1">
                <a:solidFill>
                  <a:srgbClr val="C00000"/>
                </a:solidFill>
                <a:latin typeface="Times New Roman" panose="02020603050405020304" pitchFamily="18" charset="0"/>
                <a:cs typeface="Times New Roman" panose="02020603050405020304" pitchFamily="18" charset="0"/>
              </a:rPr>
              <a:t>nsw</a:t>
            </a:r>
            <a:r>
              <a:rPr lang="en-US" altLang="zh-CN" sz="1200" dirty="0">
                <a:solidFill>
                  <a:srgbClr val="C00000"/>
                </a:solidFill>
                <a:latin typeface="Times New Roman" panose="02020603050405020304" pitchFamily="18" charset="0"/>
                <a:cs typeface="Times New Roman" panose="02020603050405020304" pitchFamily="18" charset="0"/>
              </a:rPr>
              <a:t> i32 %4, 2</a:t>
            </a:r>
          </a:p>
          <a:p>
            <a:r>
              <a:rPr lang="en-US" altLang="zh-CN" sz="1200" dirty="0">
                <a:solidFill>
                  <a:srgbClr val="C00000"/>
                </a:solidFill>
                <a:latin typeface="Times New Roman" panose="02020603050405020304" pitchFamily="18" charset="0"/>
                <a:cs typeface="Times New Roman" panose="02020603050405020304" pitchFamily="18" charset="0"/>
              </a:rPr>
              <a:t>  store i32 %add.ldist1, i32* %arrayidx10.ldist1, align 4,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!2</a:t>
            </a:r>
          </a:p>
          <a:p>
            <a:r>
              <a:rPr lang="en-US" altLang="zh-CN" sz="1200" dirty="0">
                <a:solidFill>
                  <a:srgbClr val="C00000"/>
                </a:solidFill>
                <a:latin typeface="Times New Roman" panose="02020603050405020304" pitchFamily="18" charset="0"/>
                <a:cs typeface="Times New Roman" panose="02020603050405020304" pitchFamily="18" charset="0"/>
              </a:rPr>
              <a:t>  %indvars.iv.next57.ldist1 = add </a:t>
            </a:r>
            <a:r>
              <a:rPr lang="en-US" altLang="zh-CN" sz="1200" dirty="0" err="1">
                <a:solidFill>
                  <a:srgbClr val="C00000"/>
                </a:solidFill>
                <a:latin typeface="Times New Roman" panose="02020603050405020304" pitchFamily="18" charset="0"/>
                <a:cs typeface="Times New Roman" panose="02020603050405020304" pitchFamily="18" charset="0"/>
              </a:rPr>
              <a:t>nuw</a:t>
            </a:r>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err="1">
                <a:solidFill>
                  <a:srgbClr val="C00000"/>
                </a:solidFill>
                <a:latin typeface="Times New Roman" panose="02020603050405020304" pitchFamily="18" charset="0"/>
                <a:cs typeface="Times New Roman" panose="02020603050405020304" pitchFamily="18" charset="0"/>
              </a:rPr>
              <a:t>nsw</a:t>
            </a:r>
            <a:r>
              <a:rPr lang="en-US" altLang="zh-CN" sz="1200" dirty="0">
                <a:solidFill>
                  <a:srgbClr val="C00000"/>
                </a:solidFill>
                <a:latin typeface="Times New Roman" panose="02020603050405020304" pitchFamily="18" charset="0"/>
                <a:cs typeface="Times New Roman" panose="02020603050405020304" pitchFamily="18" charset="0"/>
              </a:rPr>
              <a:t> i64 %indvars.iv56.ldist1, 1</a:t>
            </a:r>
          </a:p>
          <a:p>
            <a:r>
              <a:rPr lang="en-US" altLang="zh-CN" sz="1200" dirty="0">
                <a:solidFill>
                  <a:srgbClr val="C00000"/>
                </a:solidFill>
                <a:latin typeface="Times New Roman" panose="02020603050405020304" pitchFamily="18" charset="0"/>
                <a:cs typeface="Times New Roman" panose="02020603050405020304" pitchFamily="18" charset="0"/>
              </a:rPr>
              <a:t>  %exitcond59.ldist1 = </a:t>
            </a:r>
            <a:r>
              <a:rPr lang="en-US" altLang="zh-CN" sz="1200" dirty="0" err="1">
                <a:solidFill>
                  <a:srgbClr val="C00000"/>
                </a:solidFill>
                <a:latin typeface="Times New Roman" panose="02020603050405020304" pitchFamily="18" charset="0"/>
                <a:cs typeface="Times New Roman" panose="02020603050405020304" pitchFamily="18" charset="0"/>
              </a:rPr>
              <a:t>icmp</a:t>
            </a:r>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err="1">
                <a:solidFill>
                  <a:srgbClr val="C00000"/>
                </a:solidFill>
                <a:latin typeface="Times New Roman" panose="02020603050405020304" pitchFamily="18" charset="0"/>
                <a:cs typeface="Times New Roman" panose="02020603050405020304" pitchFamily="18" charset="0"/>
              </a:rPr>
              <a:t>eq</a:t>
            </a:r>
            <a:r>
              <a:rPr lang="en-US" altLang="zh-CN" sz="1200" dirty="0">
                <a:solidFill>
                  <a:srgbClr val="C00000"/>
                </a:solidFill>
                <a:latin typeface="Times New Roman" panose="02020603050405020304" pitchFamily="18" charset="0"/>
                <a:cs typeface="Times New Roman" panose="02020603050405020304" pitchFamily="18" charset="0"/>
              </a:rPr>
              <a:t> i64 %indvars.iv.next57.ldist1, 1280</a:t>
            </a:r>
          </a:p>
          <a:p>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err="1">
                <a:solidFill>
                  <a:srgbClr val="C00000"/>
                </a:solidFill>
                <a:latin typeface="Times New Roman" panose="02020603050405020304" pitchFamily="18" charset="0"/>
                <a:cs typeface="Times New Roman" panose="02020603050405020304" pitchFamily="18" charset="0"/>
              </a:rPr>
              <a:t>br</a:t>
            </a:r>
            <a:r>
              <a:rPr lang="en-US" altLang="zh-CN" sz="1200" dirty="0">
                <a:solidFill>
                  <a:srgbClr val="C00000"/>
                </a:solidFill>
                <a:latin typeface="Times New Roman" panose="02020603050405020304" pitchFamily="18" charset="0"/>
                <a:cs typeface="Times New Roman" panose="02020603050405020304" pitchFamily="18" charset="0"/>
              </a:rPr>
              <a:t> i1 %exitcond59.ldist1, label %for.body6.preheader, label %for.body6.ldist1</a:t>
            </a:r>
          </a:p>
          <a:p>
            <a:r>
              <a:rPr lang="en-US" altLang="zh-CN" sz="1200" dirty="0">
                <a:latin typeface="Times New Roman" panose="02020603050405020304" pitchFamily="18" charset="0"/>
                <a:cs typeface="Times New Roman" panose="02020603050405020304" pitchFamily="18" charset="0"/>
              </a:rPr>
              <a:t>for.body6.preheader:                              ; </a:t>
            </a:r>
            <a:r>
              <a:rPr lang="en-US" altLang="zh-CN" sz="1200" dirty="0" err="1">
                <a:latin typeface="Times New Roman" panose="02020603050405020304" pitchFamily="18" charset="0"/>
                <a:cs typeface="Times New Roman" panose="02020603050405020304" pitchFamily="18" charset="0"/>
              </a:rPr>
              <a:t>preds</a:t>
            </a:r>
            <a:r>
              <a:rPr lang="en-US" altLang="zh-CN" sz="1200" dirty="0">
                <a:latin typeface="Times New Roman" panose="02020603050405020304" pitchFamily="18" charset="0"/>
                <a:cs typeface="Times New Roman" panose="02020603050405020304" pitchFamily="18" charset="0"/>
              </a:rPr>
              <a:t> = %for.body6.ldist1</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load_initial</a:t>
            </a:r>
            <a:r>
              <a:rPr lang="en-US" altLang="zh-CN" sz="1200" dirty="0">
                <a:latin typeface="Times New Roman" panose="02020603050405020304" pitchFamily="18" charset="0"/>
                <a:cs typeface="Times New Roman" panose="02020603050405020304" pitchFamily="18" charset="0"/>
              </a:rPr>
              <a:t> = load i32, i32* %C63, align 16</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br</a:t>
            </a:r>
            <a:r>
              <a:rPr lang="en-US" altLang="zh-CN" sz="1200" dirty="0">
                <a:latin typeface="Times New Roman" panose="02020603050405020304" pitchFamily="18" charset="0"/>
                <a:cs typeface="Times New Roman" panose="02020603050405020304" pitchFamily="18" charset="0"/>
              </a:rPr>
              <a:t> label %for.body6</a:t>
            </a:r>
          </a:p>
          <a:p>
            <a:r>
              <a:rPr lang="en-US" altLang="zh-CN" sz="1200" dirty="0">
                <a:solidFill>
                  <a:srgbClr val="3A4795"/>
                </a:solidFill>
                <a:latin typeface="Times New Roman" panose="02020603050405020304" pitchFamily="18" charset="0"/>
                <a:cs typeface="Times New Roman" panose="02020603050405020304" pitchFamily="18" charset="0"/>
              </a:rPr>
              <a:t>for.body6:                                        ; </a:t>
            </a:r>
            <a:r>
              <a:rPr lang="en-US" altLang="zh-CN" sz="1200" dirty="0" err="1">
                <a:solidFill>
                  <a:srgbClr val="3A4795"/>
                </a:solidFill>
                <a:latin typeface="Times New Roman" panose="02020603050405020304" pitchFamily="18" charset="0"/>
                <a:cs typeface="Times New Roman" panose="02020603050405020304" pitchFamily="18" charset="0"/>
              </a:rPr>
              <a:t>preds</a:t>
            </a:r>
            <a:r>
              <a:rPr lang="en-US" altLang="zh-CN" sz="1200" dirty="0">
                <a:solidFill>
                  <a:srgbClr val="3A4795"/>
                </a:solidFill>
                <a:latin typeface="Times New Roman" panose="02020603050405020304" pitchFamily="18" charset="0"/>
                <a:cs typeface="Times New Roman" panose="02020603050405020304" pitchFamily="18" charset="0"/>
              </a:rPr>
              <a:t> = %for.body6.preheader, %for.body6</a:t>
            </a:r>
          </a:p>
          <a:p>
            <a:r>
              <a:rPr lang="en-US" altLang="zh-CN" sz="1200" dirty="0">
                <a:solidFill>
                  <a:srgbClr val="3A4795"/>
                </a:solidFill>
                <a:latin typeface="Times New Roman" panose="02020603050405020304" pitchFamily="18" charset="0"/>
                <a:cs typeface="Times New Roman" panose="02020603050405020304" pitchFamily="18" charset="0"/>
              </a:rPr>
              <a:t>  %</a:t>
            </a:r>
            <a:r>
              <a:rPr lang="en-US" altLang="zh-CN" sz="1200" dirty="0" err="1">
                <a:solidFill>
                  <a:srgbClr val="3A4795"/>
                </a:solidFill>
                <a:latin typeface="Times New Roman" panose="02020603050405020304" pitchFamily="18" charset="0"/>
                <a:cs typeface="Times New Roman" panose="02020603050405020304" pitchFamily="18" charset="0"/>
              </a:rPr>
              <a:t>store_forwarded</a:t>
            </a:r>
            <a:r>
              <a:rPr lang="en-US" altLang="zh-CN" sz="1200" dirty="0">
                <a:solidFill>
                  <a:srgbClr val="3A4795"/>
                </a:solidFill>
                <a:latin typeface="Times New Roman" panose="02020603050405020304" pitchFamily="18" charset="0"/>
                <a:cs typeface="Times New Roman" panose="02020603050405020304" pitchFamily="18" charset="0"/>
              </a:rPr>
              <a:t> = phi i32 [ %</a:t>
            </a:r>
            <a:r>
              <a:rPr lang="en-US" altLang="zh-CN" sz="1200" dirty="0" err="1">
                <a:solidFill>
                  <a:srgbClr val="3A4795"/>
                </a:solidFill>
                <a:latin typeface="Times New Roman" panose="02020603050405020304" pitchFamily="18" charset="0"/>
                <a:cs typeface="Times New Roman" panose="02020603050405020304" pitchFamily="18" charset="0"/>
              </a:rPr>
              <a:t>load_initial</a:t>
            </a:r>
            <a:r>
              <a:rPr lang="en-US" altLang="zh-CN" sz="1200" dirty="0">
                <a:solidFill>
                  <a:srgbClr val="3A4795"/>
                </a:solidFill>
                <a:latin typeface="Times New Roman" panose="02020603050405020304" pitchFamily="18" charset="0"/>
                <a:cs typeface="Times New Roman" panose="02020603050405020304" pitchFamily="18" charset="0"/>
              </a:rPr>
              <a:t>, %for.body6.preheader ], [ %add15, %for.body6 ]</a:t>
            </a:r>
          </a:p>
          <a:p>
            <a:r>
              <a:rPr lang="en-US" altLang="zh-CN" sz="1200" dirty="0">
                <a:solidFill>
                  <a:srgbClr val="3A4795"/>
                </a:solidFill>
                <a:latin typeface="Times New Roman" panose="02020603050405020304" pitchFamily="18" charset="0"/>
                <a:cs typeface="Times New Roman" panose="02020603050405020304" pitchFamily="18" charset="0"/>
              </a:rPr>
              <a:t>  %indvars.iv56 = phi i64 [ 1, %for.body6.preheader ], [ %indvars.iv.next57, %for.body6 ]</a:t>
            </a:r>
          </a:p>
          <a:p>
            <a:r>
              <a:rPr lang="en-US" altLang="zh-CN" sz="1200" dirty="0">
                <a:solidFill>
                  <a:srgbClr val="3A4795"/>
                </a:solidFill>
                <a:latin typeface="Times New Roman" panose="02020603050405020304" pitchFamily="18" charset="0"/>
                <a:cs typeface="Times New Roman" panose="02020603050405020304" pitchFamily="18" charset="0"/>
              </a:rPr>
              <a:t>  %add15 = add </a:t>
            </a:r>
            <a:r>
              <a:rPr lang="en-US" altLang="zh-CN" sz="1200" dirty="0" err="1">
                <a:solidFill>
                  <a:srgbClr val="3A4795"/>
                </a:solidFill>
                <a:latin typeface="Times New Roman" panose="02020603050405020304" pitchFamily="18" charset="0"/>
                <a:cs typeface="Times New Roman" panose="02020603050405020304" pitchFamily="18" charset="0"/>
              </a:rPr>
              <a:t>nsw</a:t>
            </a:r>
            <a:r>
              <a:rPr lang="en-US" altLang="zh-CN" sz="1200" dirty="0">
                <a:solidFill>
                  <a:srgbClr val="3A4795"/>
                </a:solidFill>
                <a:latin typeface="Times New Roman" panose="02020603050405020304" pitchFamily="18" charset="0"/>
                <a:cs typeface="Times New Roman" panose="02020603050405020304" pitchFamily="18" charset="0"/>
              </a:rPr>
              <a:t> i32 %</a:t>
            </a:r>
            <a:r>
              <a:rPr lang="en-US" altLang="zh-CN" sz="1200" dirty="0" err="1">
                <a:solidFill>
                  <a:srgbClr val="3A4795"/>
                </a:solidFill>
                <a:latin typeface="Times New Roman" panose="02020603050405020304" pitchFamily="18" charset="0"/>
                <a:cs typeface="Times New Roman" panose="02020603050405020304" pitchFamily="18" charset="0"/>
              </a:rPr>
              <a:t>store_forwarded</a:t>
            </a:r>
            <a:r>
              <a:rPr lang="en-US" altLang="zh-CN" sz="1200" dirty="0">
                <a:solidFill>
                  <a:srgbClr val="3A4795"/>
                </a:solidFill>
                <a:latin typeface="Times New Roman" panose="02020603050405020304" pitchFamily="18" charset="0"/>
                <a:cs typeface="Times New Roman" panose="02020603050405020304" pitchFamily="18" charset="0"/>
              </a:rPr>
              <a:t>, 3</a:t>
            </a:r>
          </a:p>
          <a:p>
            <a:r>
              <a:rPr lang="en-US" altLang="zh-CN" sz="1200" b="1" dirty="0">
                <a:solidFill>
                  <a:srgbClr val="3A4795"/>
                </a:solidFill>
                <a:latin typeface="Times New Roman" panose="02020603050405020304" pitchFamily="18" charset="0"/>
                <a:cs typeface="Times New Roman" panose="02020603050405020304" pitchFamily="18" charset="0"/>
              </a:rPr>
              <a:t>  %arrayidx17 = </a:t>
            </a:r>
            <a:r>
              <a:rPr lang="en-US" altLang="zh-CN" sz="1200" b="1" dirty="0" err="1">
                <a:solidFill>
                  <a:srgbClr val="3A4795"/>
                </a:solidFill>
                <a:latin typeface="Times New Roman" panose="02020603050405020304" pitchFamily="18" charset="0"/>
                <a:cs typeface="Times New Roman" panose="02020603050405020304" pitchFamily="18" charset="0"/>
              </a:rPr>
              <a:t>getelementptr</a:t>
            </a:r>
            <a:r>
              <a:rPr lang="en-US" altLang="zh-CN" sz="1200" b="1" dirty="0">
                <a:solidFill>
                  <a:srgbClr val="3A4795"/>
                </a:solidFill>
                <a:latin typeface="Times New Roman" panose="02020603050405020304" pitchFamily="18" charset="0"/>
                <a:cs typeface="Times New Roman" panose="02020603050405020304" pitchFamily="18" charset="0"/>
              </a:rPr>
              <a:t> inbounds [1280 x i32], [1280 x i32]* %C, i64 0, i64 %indvars.iv56</a:t>
            </a:r>
          </a:p>
          <a:p>
            <a:r>
              <a:rPr lang="en-US" altLang="zh-CN" sz="1200" dirty="0">
                <a:solidFill>
                  <a:srgbClr val="3A4795"/>
                </a:solidFill>
                <a:latin typeface="Times New Roman" panose="02020603050405020304" pitchFamily="18" charset="0"/>
                <a:cs typeface="Times New Roman" panose="02020603050405020304" pitchFamily="18" charset="0"/>
              </a:rPr>
              <a:t>  store i32 %add15, i32* %arrayidx17, align 4, !</a:t>
            </a:r>
            <a:r>
              <a:rPr lang="en-US" altLang="zh-CN" sz="1200" dirty="0" err="1">
                <a:solidFill>
                  <a:srgbClr val="3A4795"/>
                </a:solidFill>
                <a:latin typeface="Times New Roman" panose="02020603050405020304" pitchFamily="18" charset="0"/>
                <a:cs typeface="Times New Roman" panose="02020603050405020304" pitchFamily="18" charset="0"/>
              </a:rPr>
              <a:t>tbaa</a:t>
            </a:r>
            <a:r>
              <a:rPr lang="en-US" altLang="zh-CN" sz="1200" dirty="0">
                <a:solidFill>
                  <a:srgbClr val="3A4795"/>
                </a:solidFill>
                <a:latin typeface="Times New Roman" panose="02020603050405020304" pitchFamily="18" charset="0"/>
                <a:cs typeface="Times New Roman" panose="02020603050405020304" pitchFamily="18" charset="0"/>
              </a:rPr>
              <a:t> !2</a:t>
            </a:r>
          </a:p>
          <a:p>
            <a:r>
              <a:rPr lang="en-US" altLang="zh-CN" sz="1200" dirty="0">
                <a:solidFill>
                  <a:srgbClr val="3A4795"/>
                </a:solidFill>
                <a:latin typeface="Times New Roman" panose="02020603050405020304" pitchFamily="18" charset="0"/>
                <a:cs typeface="Times New Roman" panose="02020603050405020304" pitchFamily="18" charset="0"/>
              </a:rPr>
              <a:t>  %indvars.iv.next57 = add </a:t>
            </a:r>
            <a:r>
              <a:rPr lang="en-US" altLang="zh-CN" sz="1200" dirty="0" err="1">
                <a:solidFill>
                  <a:srgbClr val="3A4795"/>
                </a:solidFill>
                <a:latin typeface="Times New Roman" panose="02020603050405020304" pitchFamily="18" charset="0"/>
                <a:cs typeface="Times New Roman" panose="02020603050405020304" pitchFamily="18" charset="0"/>
              </a:rPr>
              <a:t>nuw</a:t>
            </a:r>
            <a:r>
              <a:rPr lang="en-US" altLang="zh-CN" sz="1200" dirty="0">
                <a:solidFill>
                  <a:srgbClr val="3A4795"/>
                </a:solidFill>
                <a:latin typeface="Times New Roman" panose="02020603050405020304" pitchFamily="18" charset="0"/>
                <a:cs typeface="Times New Roman" panose="02020603050405020304" pitchFamily="18" charset="0"/>
              </a:rPr>
              <a:t> </a:t>
            </a:r>
            <a:r>
              <a:rPr lang="en-US" altLang="zh-CN" sz="1200" dirty="0" err="1">
                <a:solidFill>
                  <a:srgbClr val="3A4795"/>
                </a:solidFill>
                <a:latin typeface="Times New Roman" panose="02020603050405020304" pitchFamily="18" charset="0"/>
                <a:cs typeface="Times New Roman" panose="02020603050405020304" pitchFamily="18" charset="0"/>
              </a:rPr>
              <a:t>nsw</a:t>
            </a:r>
            <a:r>
              <a:rPr lang="en-US" altLang="zh-CN" sz="1200" dirty="0">
                <a:solidFill>
                  <a:srgbClr val="3A4795"/>
                </a:solidFill>
                <a:latin typeface="Times New Roman" panose="02020603050405020304" pitchFamily="18" charset="0"/>
                <a:cs typeface="Times New Roman" panose="02020603050405020304" pitchFamily="18" charset="0"/>
              </a:rPr>
              <a:t> i64 %indvars.iv56, 1</a:t>
            </a:r>
          </a:p>
          <a:p>
            <a:r>
              <a:rPr lang="en-US" altLang="zh-CN" sz="1200" dirty="0">
                <a:solidFill>
                  <a:srgbClr val="3A4795"/>
                </a:solidFill>
                <a:latin typeface="Times New Roman" panose="02020603050405020304" pitchFamily="18" charset="0"/>
                <a:cs typeface="Times New Roman" panose="02020603050405020304" pitchFamily="18" charset="0"/>
              </a:rPr>
              <a:t>  %exitcond59 = </a:t>
            </a:r>
            <a:r>
              <a:rPr lang="en-US" altLang="zh-CN" sz="1200" dirty="0" err="1">
                <a:solidFill>
                  <a:srgbClr val="3A4795"/>
                </a:solidFill>
                <a:latin typeface="Times New Roman" panose="02020603050405020304" pitchFamily="18" charset="0"/>
                <a:cs typeface="Times New Roman" panose="02020603050405020304" pitchFamily="18" charset="0"/>
              </a:rPr>
              <a:t>icmp</a:t>
            </a:r>
            <a:r>
              <a:rPr lang="en-US" altLang="zh-CN" sz="1200" dirty="0">
                <a:solidFill>
                  <a:srgbClr val="3A4795"/>
                </a:solidFill>
                <a:latin typeface="Times New Roman" panose="02020603050405020304" pitchFamily="18" charset="0"/>
                <a:cs typeface="Times New Roman" panose="02020603050405020304" pitchFamily="18" charset="0"/>
              </a:rPr>
              <a:t> </a:t>
            </a:r>
            <a:r>
              <a:rPr lang="en-US" altLang="zh-CN" sz="1200" dirty="0" err="1">
                <a:solidFill>
                  <a:srgbClr val="3A4795"/>
                </a:solidFill>
                <a:latin typeface="Times New Roman" panose="02020603050405020304" pitchFamily="18" charset="0"/>
                <a:cs typeface="Times New Roman" panose="02020603050405020304" pitchFamily="18" charset="0"/>
              </a:rPr>
              <a:t>eq</a:t>
            </a:r>
            <a:r>
              <a:rPr lang="en-US" altLang="zh-CN" sz="1200" dirty="0">
                <a:solidFill>
                  <a:srgbClr val="3A4795"/>
                </a:solidFill>
                <a:latin typeface="Times New Roman" panose="02020603050405020304" pitchFamily="18" charset="0"/>
                <a:cs typeface="Times New Roman" panose="02020603050405020304" pitchFamily="18" charset="0"/>
              </a:rPr>
              <a:t> i64 %indvars.iv.next57, 1280</a:t>
            </a:r>
          </a:p>
          <a:p>
            <a:r>
              <a:rPr lang="en-US" altLang="zh-CN" sz="1200" dirty="0">
                <a:solidFill>
                  <a:srgbClr val="3A4795"/>
                </a:solidFill>
                <a:latin typeface="Times New Roman" panose="02020603050405020304" pitchFamily="18" charset="0"/>
                <a:cs typeface="Times New Roman" panose="02020603050405020304" pitchFamily="18" charset="0"/>
              </a:rPr>
              <a:t>  </a:t>
            </a:r>
            <a:r>
              <a:rPr lang="en-US" altLang="zh-CN" sz="1200" dirty="0" err="1">
                <a:solidFill>
                  <a:srgbClr val="3A4795"/>
                </a:solidFill>
                <a:latin typeface="Times New Roman" panose="02020603050405020304" pitchFamily="18" charset="0"/>
                <a:cs typeface="Times New Roman" panose="02020603050405020304" pitchFamily="18" charset="0"/>
              </a:rPr>
              <a:t>br</a:t>
            </a:r>
            <a:r>
              <a:rPr lang="en-US" altLang="zh-CN" sz="1200" dirty="0">
                <a:solidFill>
                  <a:srgbClr val="3A4795"/>
                </a:solidFill>
                <a:latin typeface="Times New Roman" panose="02020603050405020304" pitchFamily="18" charset="0"/>
                <a:cs typeface="Times New Roman" panose="02020603050405020304" pitchFamily="18" charset="0"/>
              </a:rPr>
              <a:t> i1 %exitcond59, label %for.body23, label %for.body6</a:t>
            </a:r>
          </a:p>
        </p:txBody>
      </p:sp>
      <p:sp>
        <p:nvSpPr>
          <p:cNvPr id="5" name="矩形 4">
            <a:extLst>
              <a:ext uri="{FF2B5EF4-FFF2-40B4-BE49-F238E27FC236}">
                <a16:creationId xmlns:a16="http://schemas.microsoft.com/office/drawing/2014/main" id="{7D639690-B103-F722-9C63-E60F0093F976}"/>
              </a:ext>
            </a:extLst>
          </p:cNvPr>
          <p:cNvSpPr/>
          <p:nvPr/>
        </p:nvSpPr>
        <p:spPr>
          <a:xfrm>
            <a:off x="2337332" y="3646194"/>
            <a:ext cx="2199159" cy="461665"/>
          </a:xfrm>
          <a:prstGeom prst="rect">
            <a:avLst/>
          </a:prstGeom>
        </p:spPr>
        <p:txBody>
          <a:bodyPr wrap="square">
            <a:spAutoFit/>
          </a:bodyPr>
          <a:lstStyle/>
          <a:p>
            <a:r>
              <a:rPr lang="en" altLang="zh-CN" sz="1200" dirty="0">
                <a:latin typeface="Times New Roman" panose="02020603050405020304" pitchFamily="18" charset="0"/>
                <a:ea typeface="Microsoft YaHei" panose="020B0503020204020204" pitchFamily="34" charset="-122"/>
                <a:cs typeface="Times New Roman" panose="02020603050405020304" pitchFamily="18" charset="0"/>
              </a:rPr>
              <a:t>clang -O1  LoopDistribute.c</a:t>
            </a:r>
          </a:p>
          <a:p>
            <a:r>
              <a:rPr lang="en" altLang="zh-CN" sz="1200" dirty="0">
                <a:latin typeface="Times New Roman" panose="02020603050405020304" pitchFamily="18" charset="0"/>
                <a:ea typeface="Microsoft YaHei" panose="020B0503020204020204" pitchFamily="34" charset="-122"/>
                <a:cs typeface="Times New Roman" panose="02020603050405020304" pitchFamily="18" charset="0"/>
              </a:rPr>
              <a:t> -mllvm -enable-loop-distribute</a:t>
            </a:r>
          </a:p>
        </p:txBody>
      </p:sp>
      <p:cxnSp>
        <p:nvCxnSpPr>
          <p:cNvPr id="6" name="直线箭头连接符 5">
            <a:extLst>
              <a:ext uri="{FF2B5EF4-FFF2-40B4-BE49-F238E27FC236}">
                <a16:creationId xmlns:a16="http://schemas.microsoft.com/office/drawing/2014/main" id="{763DBE99-8E18-AF94-DB2A-BC40140C0C96}"/>
              </a:ext>
            </a:extLst>
          </p:cNvPr>
          <p:cNvCxnSpPr/>
          <p:nvPr/>
        </p:nvCxnSpPr>
        <p:spPr>
          <a:xfrm>
            <a:off x="2175362" y="4086966"/>
            <a:ext cx="2523098" cy="0"/>
          </a:xfrm>
          <a:prstGeom prst="straightConnector1">
            <a:avLst/>
          </a:prstGeom>
          <a:ln w="12700">
            <a:solidFill>
              <a:schemeClr val="tx2"/>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0852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中间代码优化</a:t>
            </a:r>
            <a:endParaRPr lang="zh-CN" altLang="en-US" sz="2000" b="1" baseline="0" dirty="0">
              <a:latin typeface="微软雅黑" panose="020B0503020204020204" pitchFamily="34" charset="-122"/>
              <a:ea typeface="微软雅黑" panose="020B0503020204020204" pitchFamily="34" charset="-122"/>
            </a:endParaRPr>
          </a:p>
        </p:txBody>
      </p:sp>
      <p:sp>
        <p:nvSpPr>
          <p:cNvPr id="4" name="矩形 3"/>
          <p:cNvSpPr/>
          <p:nvPr/>
        </p:nvSpPr>
        <p:spPr>
          <a:xfrm>
            <a:off x="335360" y="977240"/>
            <a:ext cx="11377264" cy="1107996"/>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循环剥离</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循环剥离常用于将循环中数据首地址不对齐的引用，以及循环末尾不够装载到一个向量寄存器的数据剥离出来，使剩余数据满足向量化对齐性要求。在</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编译器优化分析中，循环展开优化通常与循环剥离配合使用，优化人员可通过选项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mllvm</a:t>
            </a:r>
            <a:r>
              <a:rPr lang="en-US" altLang="zh-CN" sz="1400" dirty="0">
                <a:latin typeface="微软雅黑" panose="020B0503020204020204" pitchFamily="34" charset="-122"/>
                <a:ea typeface="微软雅黑" panose="020B0503020204020204" pitchFamily="34" charset="-122"/>
              </a:rPr>
              <a:t> unroll-peel-count</a:t>
            </a:r>
            <a:r>
              <a:rPr lang="zh-CN" altLang="en-US" sz="1400" dirty="0">
                <a:latin typeface="微软雅黑" panose="020B0503020204020204" pitchFamily="34" charset="-122"/>
                <a:ea typeface="微软雅黑" panose="020B0503020204020204" pitchFamily="34" charset="-122"/>
              </a:rPr>
              <a:t>写定剥离数值，</a:t>
            </a:r>
          </a:p>
        </p:txBody>
      </p:sp>
      <p:sp>
        <p:nvSpPr>
          <p:cNvPr id="7" name="矩形 6"/>
          <p:cNvSpPr/>
          <p:nvPr/>
        </p:nvSpPr>
        <p:spPr>
          <a:xfrm>
            <a:off x="498739" y="2085236"/>
            <a:ext cx="1944216" cy="2677656"/>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stdio.h</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#define N 1280</a:t>
            </a:r>
          </a:p>
          <a:p>
            <a:r>
              <a:rPr lang="en-US" altLang="zh-CN" sz="1200" dirty="0">
                <a:latin typeface="Times New Roman" panose="02020603050405020304" pitchFamily="18" charset="0"/>
                <a:cs typeface="Times New Roman" panose="02020603050405020304" pitchFamily="18" charset="0"/>
              </a:rPr>
              <a:t>int main(){</a:t>
            </a:r>
          </a:p>
          <a:p>
            <a:r>
              <a:rPr lang="en-US" altLang="zh-CN" sz="1200" dirty="0">
                <a:latin typeface="Times New Roman" panose="02020603050405020304" pitchFamily="18" charset="0"/>
                <a:cs typeface="Times New Roman" panose="02020603050405020304" pitchFamily="18" charset="0"/>
              </a:rPr>
              <a:t>  int a[N],b[N],c[N];</a:t>
            </a:r>
          </a:p>
          <a:p>
            <a:r>
              <a:rPr lang="en-US" altLang="zh-CN" sz="1200" dirty="0">
                <a:latin typeface="Times New Roman" panose="02020603050405020304" pitchFamily="18" charset="0"/>
                <a:cs typeface="Times New Roman" panose="02020603050405020304" pitchFamily="18" charset="0"/>
              </a:rPr>
              <a:t>  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b[</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i+3;</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=0;i&lt;N-2;i++){</a:t>
            </a:r>
          </a:p>
          <a:p>
            <a:r>
              <a:rPr lang="en-US" altLang="zh-CN" sz="1200" dirty="0">
                <a:solidFill>
                  <a:srgbClr val="C00000"/>
                </a:solidFill>
                <a:latin typeface="Times New Roman" panose="02020603050405020304" pitchFamily="18" charset="0"/>
                <a:cs typeface="Times New Roman" panose="02020603050405020304" pitchFamily="18" charset="0"/>
              </a:rPr>
              <a:t>    c[i+2] = a[i+2] + b[i+2];</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return c[8];                                                                                                                                                                                                  </a:t>
            </a:r>
          </a:p>
          <a:p>
            <a:r>
              <a:rPr lang="en-US" altLang="zh-CN" sz="1200" dirty="0">
                <a:latin typeface="Times New Roman" panose="02020603050405020304" pitchFamily="18" charset="0"/>
                <a:cs typeface="Times New Roman" panose="02020603050405020304" pitchFamily="18" charset="0"/>
              </a:rPr>
              <a:t>}</a:t>
            </a:r>
          </a:p>
        </p:txBody>
      </p:sp>
      <p:sp>
        <p:nvSpPr>
          <p:cNvPr id="8" name="矩形 7"/>
          <p:cNvSpPr/>
          <p:nvPr/>
        </p:nvSpPr>
        <p:spPr>
          <a:xfrm>
            <a:off x="5314911" y="2065901"/>
            <a:ext cx="6696744" cy="4708981"/>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for.body5.peel.next35:                            ; </a:t>
            </a:r>
            <a:r>
              <a:rPr lang="en-US" altLang="zh-CN" sz="1200" dirty="0" err="1">
                <a:latin typeface="Times New Roman" panose="02020603050405020304" pitchFamily="18" charset="0"/>
                <a:cs typeface="Times New Roman" panose="02020603050405020304" pitchFamily="18" charset="0"/>
              </a:rPr>
              <a:t>preds</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for.body</a:t>
            </a:r>
            <a:endParaRPr lang="en-US" altLang="zh-CN" sz="1200" dirty="0">
              <a:latin typeface="Times New Roman" panose="02020603050405020304" pitchFamily="18" charset="0"/>
              <a:cs typeface="Times New Roman" panose="02020603050405020304" pitchFamily="18" charset="0"/>
            </a:endParaRPr>
          </a:p>
          <a:p>
            <a:r>
              <a:rPr lang="en-US" altLang="zh-CN" sz="1200" dirty="0">
                <a:solidFill>
                  <a:srgbClr val="C00000"/>
                </a:solidFill>
                <a:latin typeface="Times New Roman" panose="02020603050405020304" pitchFamily="18" charset="0"/>
                <a:cs typeface="Times New Roman" panose="02020603050405020304" pitchFamily="18" charset="0"/>
              </a:rPr>
              <a:t>  %arrayidx8.peel.phi.trans.insert = </a:t>
            </a:r>
            <a:r>
              <a:rPr lang="en-US" altLang="zh-CN" sz="1200" dirty="0" err="1">
                <a:solidFill>
                  <a:srgbClr val="C00000"/>
                </a:solidFill>
                <a:latin typeface="Times New Roman" panose="02020603050405020304" pitchFamily="18" charset="0"/>
                <a:cs typeface="Times New Roman" panose="02020603050405020304" pitchFamily="18" charset="0"/>
              </a:rPr>
              <a:t>getelementptr</a:t>
            </a:r>
            <a:r>
              <a:rPr lang="en-US" altLang="zh-CN" sz="1200" dirty="0">
                <a:solidFill>
                  <a:srgbClr val="C00000"/>
                </a:solidFill>
                <a:latin typeface="Times New Roman" panose="02020603050405020304" pitchFamily="18" charset="0"/>
                <a:cs typeface="Times New Roman" panose="02020603050405020304" pitchFamily="18" charset="0"/>
              </a:rPr>
              <a:t> inbounds [1280 x i32], [1280 x i32]* %a, i64 0, i64 2</a:t>
            </a:r>
          </a:p>
          <a:p>
            <a:r>
              <a:rPr lang="en-US" altLang="zh-CN" sz="1200" dirty="0">
                <a:solidFill>
                  <a:srgbClr val="C00000"/>
                </a:solidFill>
                <a:latin typeface="Times New Roman" panose="02020603050405020304" pitchFamily="18" charset="0"/>
                <a:cs typeface="Times New Roman" panose="02020603050405020304" pitchFamily="18" charset="0"/>
              </a:rPr>
              <a:t>  %.pre = load i32, i32* %arrayidx8.peel.phi.trans.insert, align 8,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!2</a:t>
            </a:r>
          </a:p>
          <a:p>
            <a:r>
              <a:rPr lang="en-US" altLang="zh-CN" sz="1200" dirty="0">
                <a:solidFill>
                  <a:srgbClr val="C00000"/>
                </a:solidFill>
                <a:latin typeface="Times New Roman" panose="02020603050405020304" pitchFamily="18" charset="0"/>
                <a:cs typeface="Times New Roman" panose="02020603050405020304" pitchFamily="18" charset="0"/>
              </a:rPr>
              <a:t>  %arrayidx11.peel.phi.trans.insert = </a:t>
            </a:r>
            <a:r>
              <a:rPr lang="en-US" altLang="zh-CN" sz="1200" dirty="0" err="1">
                <a:solidFill>
                  <a:srgbClr val="C00000"/>
                </a:solidFill>
                <a:latin typeface="Times New Roman" panose="02020603050405020304" pitchFamily="18" charset="0"/>
                <a:cs typeface="Times New Roman" panose="02020603050405020304" pitchFamily="18" charset="0"/>
              </a:rPr>
              <a:t>getelementptr</a:t>
            </a:r>
            <a:r>
              <a:rPr lang="en-US" altLang="zh-CN" sz="1200" dirty="0">
                <a:solidFill>
                  <a:srgbClr val="C00000"/>
                </a:solidFill>
                <a:latin typeface="Times New Roman" panose="02020603050405020304" pitchFamily="18" charset="0"/>
                <a:cs typeface="Times New Roman" panose="02020603050405020304" pitchFamily="18" charset="0"/>
              </a:rPr>
              <a:t> inbounds [1280 x i32], [1280 x i32]* %b, i64 0, i64 2</a:t>
            </a:r>
          </a:p>
          <a:p>
            <a:r>
              <a:rPr lang="en-US" altLang="zh-CN" sz="1200" dirty="0">
                <a:solidFill>
                  <a:srgbClr val="C00000"/>
                </a:solidFill>
                <a:latin typeface="Times New Roman" panose="02020603050405020304" pitchFamily="18" charset="0"/>
                <a:cs typeface="Times New Roman" panose="02020603050405020304" pitchFamily="18" charset="0"/>
              </a:rPr>
              <a:t>  %.pre55 = load i32, i32* %arrayidx11.peel.phi.trans.insert, align 8,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!2</a:t>
            </a:r>
          </a:p>
          <a:p>
            <a:r>
              <a:rPr lang="en-US" altLang="zh-CN" sz="1200" dirty="0">
                <a:solidFill>
                  <a:srgbClr val="C00000"/>
                </a:solidFill>
                <a:latin typeface="Times New Roman" panose="02020603050405020304" pitchFamily="18" charset="0"/>
                <a:cs typeface="Times New Roman" panose="02020603050405020304" pitchFamily="18" charset="0"/>
              </a:rPr>
              <a:t>  %add12.peel = add </a:t>
            </a:r>
            <a:r>
              <a:rPr lang="en-US" altLang="zh-CN" sz="1200" dirty="0" err="1">
                <a:solidFill>
                  <a:srgbClr val="C00000"/>
                </a:solidFill>
                <a:latin typeface="Times New Roman" panose="02020603050405020304" pitchFamily="18" charset="0"/>
                <a:cs typeface="Times New Roman" panose="02020603050405020304" pitchFamily="18" charset="0"/>
              </a:rPr>
              <a:t>nsw</a:t>
            </a:r>
            <a:r>
              <a:rPr lang="en-US" altLang="zh-CN" sz="1200" dirty="0">
                <a:solidFill>
                  <a:srgbClr val="C00000"/>
                </a:solidFill>
                <a:latin typeface="Times New Roman" panose="02020603050405020304" pitchFamily="18" charset="0"/>
                <a:cs typeface="Times New Roman" panose="02020603050405020304" pitchFamily="18" charset="0"/>
              </a:rPr>
              <a:t> i32 %.pre55, %.pre</a:t>
            </a:r>
          </a:p>
          <a:p>
            <a:r>
              <a:rPr lang="en-US" altLang="zh-CN" sz="1200" dirty="0">
                <a:solidFill>
                  <a:srgbClr val="C00000"/>
                </a:solidFill>
                <a:latin typeface="Times New Roman" panose="02020603050405020304" pitchFamily="18" charset="0"/>
                <a:cs typeface="Times New Roman" panose="02020603050405020304" pitchFamily="18" charset="0"/>
              </a:rPr>
              <a:t>  %arrayidx15.peel = </a:t>
            </a:r>
            <a:r>
              <a:rPr lang="en-US" altLang="zh-CN" sz="1200" dirty="0" err="1">
                <a:solidFill>
                  <a:srgbClr val="C00000"/>
                </a:solidFill>
                <a:latin typeface="Times New Roman" panose="02020603050405020304" pitchFamily="18" charset="0"/>
                <a:cs typeface="Times New Roman" panose="02020603050405020304" pitchFamily="18" charset="0"/>
              </a:rPr>
              <a:t>getelementptr</a:t>
            </a:r>
            <a:r>
              <a:rPr lang="en-US" altLang="zh-CN" sz="1200" dirty="0">
                <a:solidFill>
                  <a:srgbClr val="C00000"/>
                </a:solidFill>
                <a:latin typeface="Times New Roman" panose="02020603050405020304" pitchFamily="18" charset="0"/>
                <a:cs typeface="Times New Roman" panose="02020603050405020304" pitchFamily="18" charset="0"/>
              </a:rPr>
              <a:t> inbounds [1280 x i32], [1280 x i32]* %c, i64 0, i64 2</a:t>
            </a:r>
          </a:p>
          <a:p>
            <a:r>
              <a:rPr lang="en-US" altLang="zh-CN" sz="1200" dirty="0">
                <a:solidFill>
                  <a:srgbClr val="C00000"/>
                </a:solidFill>
                <a:latin typeface="Times New Roman" panose="02020603050405020304" pitchFamily="18" charset="0"/>
                <a:cs typeface="Times New Roman" panose="02020603050405020304" pitchFamily="18" charset="0"/>
              </a:rPr>
              <a:t>  store i32 %add12.peel, i32* %arrayidx15.peel, align 8, !</a:t>
            </a:r>
            <a:r>
              <a:rPr lang="en-US" altLang="zh-CN" sz="1200" dirty="0" err="1">
                <a:solidFill>
                  <a:srgbClr val="C00000"/>
                </a:solidFill>
                <a:latin typeface="Times New Roman" panose="02020603050405020304" pitchFamily="18" charset="0"/>
                <a:cs typeface="Times New Roman" panose="02020603050405020304" pitchFamily="18" charset="0"/>
              </a:rPr>
              <a:t>tbaa</a:t>
            </a:r>
            <a:r>
              <a:rPr lang="en-US" altLang="zh-CN" sz="1200" dirty="0">
                <a:solidFill>
                  <a:srgbClr val="C00000"/>
                </a:solidFill>
                <a:latin typeface="Times New Roman" panose="02020603050405020304" pitchFamily="18" charset="0"/>
                <a:cs typeface="Times New Roman" panose="02020603050405020304" pitchFamily="18" charset="0"/>
              </a:rPr>
              <a:t> !2</a:t>
            </a:r>
          </a:p>
          <a:p>
            <a:r>
              <a:rPr lang="en-US" altLang="zh-CN" sz="1200" dirty="0">
                <a:solidFill>
                  <a:srgbClr val="3A4795"/>
                </a:solidFill>
                <a:latin typeface="Times New Roman" panose="02020603050405020304" pitchFamily="18" charset="0"/>
                <a:cs typeface="Times New Roman" panose="02020603050405020304" pitchFamily="18" charset="0"/>
              </a:rPr>
              <a:t>  %arrayidx8.peel37 = </a:t>
            </a:r>
            <a:r>
              <a:rPr lang="en-US" altLang="zh-CN" sz="1200" dirty="0" err="1">
                <a:solidFill>
                  <a:srgbClr val="3A4795"/>
                </a:solidFill>
                <a:latin typeface="Times New Roman" panose="02020603050405020304" pitchFamily="18" charset="0"/>
                <a:cs typeface="Times New Roman" panose="02020603050405020304" pitchFamily="18" charset="0"/>
              </a:rPr>
              <a:t>getelementptr</a:t>
            </a:r>
            <a:r>
              <a:rPr lang="en-US" altLang="zh-CN" sz="1200" dirty="0">
                <a:solidFill>
                  <a:srgbClr val="3A4795"/>
                </a:solidFill>
                <a:latin typeface="Times New Roman" panose="02020603050405020304" pitchFamily="18" charset="0"/>
                <a:cs typeface="Times New Roman" panose="02020603050405020304" pitchFamily="18" charset="0"/>
              </a:rPr>
              <a:t> inbounds [1280 x i32], [1280 x i32]* %a, i64 0, i64 3</a:t>
            </a:r>
          </a:p>
          <a:p>
            <a:r>
              <a:rPr lang="en-US" altLang="zh-CN" sz="1200" dirty="0">
                <a:solidFill>
                  <a:srgbClr val="3A4795"/>
                </a:solidFill>
                <a:latin typeface="Times New Roman" panose="02020603050405020304" pitchFamily="18" charset="0"/>
                <a:cs typeface="Times New Roman" panose="02020603050405020304" pitchFamily="18" charset="0"/>
              </a:rPr>
              <a:t>  %17 = load i32, i32* %arrayidx8.peel37, align 4, !</a:t>
            </a:r>
            <a:r>
              <a:rPr lang="en-US" altLang="zh-CN" sz="1200" dirty="0" err="1">
                <a:solidFill>
                  <a:srgbClr val="3A4795"/>
                </a:solidFill>
                <a:latin typeface="Times New Roman" panose="02020603050405020304" pitchFamily="18" charset="0"/>
                <a:cs typeface="Times New Roman" panose="02020603050405020304" pitchFamily="18" charset="0"/>
              </a:rPr>
              <a:t>tbaa</a:t>
            </a:r>
            <a:r>
              <a:rPr lang="en-US" altLang="zh-CN" sz="1200" dirty="0">
                <a:solidFill>
                  <a:srgbClr val="3A4795"/>
                </a:solidFill>
                <a:latin typeface="Times New Roman" panose="02020603050405020304" pitchFamily="18" charset="0"/>
                <a:cs typeface="Times New Roman" panose="02020603050405020304" pitchFamily="18" charset="0"/>
              </a:rPr>
              <a:t> !2</a:t>
            </a:r>
          </a:p>
          <a:p>
            <a:r>
              <a:rPr lang="en-US" altLang="zh-CN" sz="1200" dirty="0">
                <a:solidFill>
                  <a:srgbClr val="3A4795"/>
                </a:solidFill>
                <a:latin typeface="Times New Roman" panose="02020603050405020304" pitchFamily="18" charset="0"/>
                <a:cs typeface="Times New Roman" panose="02020603050405020304" pitchFamily="18" charset="0"/>
              </a:rPr>
              <a:t>  %arrayidx11.peel38 = </a:t>
            </a:r>
            <a:r>
              <a:rPr lang="en-US" altLang="zh-CN" sz="1200" dirty="0" err="1">
                <a:solidFill>
                  <a:srgbClr val="3A4795"/>
                </a:solidFill>
                <a:latin typeface="Times New Roman" panose="02020603050405020304" pitchFamily="18" charset="0"/>
                <a:cs typeface="Times New Roman" panose="02020603050405020304" pitchFamily="18" charset="0"/>
              </a:rPr>
              <a:t>getelementptr</a:t>
            </a:r>
            <a:r>
              <a:rPr lang="en-US" altLang="zh-CN" sz="1200" dirty="0">
                <a:solidFill>
                  <a:srgbClr val="3A4795"/>
                </a:solidFill>
                <a:latin typeface="Times New Roman" panose="02020603050405020304" pitchFamily="18" charset="0"/>
                <a:cs typeface="Times New Roman" panose="02020603050405020304" pitchFamily="18" charset="0"/>
              </a:rPr>
              <a:t> inbounds [1280 x i32], [1280 x i32]* %b, i64 0, i64 3</a:t>
            </a:r>
          </a:p>
          <a:p>
            <a:r>
              <a:rPr lang="en-US" altLang="zh-CN" sz="1200" dirty="0">
                <a:solidFill>
                  <a:srgbClr val="3A4795"/>
                </a:solidFill>
                <a:latin typeface="Times New Roman" panose="02020603050405020304" pitchFamily="18" charset="0"/>
                <a:cs typeface="Times New Roman" panose="02020603050405020304" pitchFamily="18" charset="0"/>
              </a:rPr>
              <a:t>  %18 = load i32, i32* %arrayidx11.peel38, align 4, !</a:t>
            </a:r>
            <a:r>
              <a:rPr lang="en-US" altLang="zh-CN" sz="1200" dirty="0" err="1">
                <a:solidFill>
                  <a:srgbClr val="3A4795"/>
                </a:solidFill>
                <a:latin typeface="Times New Roman" panose="02020603050405020304" pitchFamily="18" charset="0"/>
                <a:cs typeface="Times New Roman" panose="02020603050405020304" pitchFamily="18" charset="0"/>
              </a:rPr>
              <a:t>tbaa</a:t>
            </a:r>
            <a:r>
              <a:rPr lang="en-US" altLang="zh-CN" sz="1200" dirty="0">
                <a:solidFill>
                  <a:srgbClr val="3A4795"/>
                </a:solidFill>
                <a:latin typeface="Times New Roman" panose="02020603050405020304" pitchFamily="18" charset="0"/>
                <a:cs typeface="Times New Roman" panose="02020603050405020304" pitchFamily="18" charset="0"/>
              </a:rPr>
              <a:t> !2</a:t>
            </a:r>
          </a:p>
          <a:p>
            <a:r>
              <a:rPr lang="en-US" altLang="zh-CN" sz="1200" dirty="0">
                <a:solidFill>
                  <a:srgbClr val="3A4795"/>
                </a:solidFill>
                <a:latin typeface="Times New Roman" panose="02020603050405020304" pitchFamily="18" charset="0"/>
                <a:cs typeface="Times New Roman" panose="02020603050405020304" pitchFamily="18" charset="0"/>
              </a:rPr>
              <a:t>  %add12.peel39 = add </a:t>
            </a:r>
            <a:r>
              <a:rPr lang="en-US" altLang="zh-CN" sz="1200" dirty="0" err="1">
                <a:solidFill>
                  <a:srgbClr val="3A4795"/>
                </a:solidFill>
                <a:latin typeface="Times New Roman" panose="02020603050405020304" pitchFamily="18" charset="0"/>
                <a:cs typeface="Times New Roman" panose="02020603050405020304" pitchFamily="18" charset="0"/>
              </a:rPr>
              <a:t>nsw</a:t>
            </a:r>
            <a:r>
              <a:rPr lang="en-US" altLang="zh-CN" sz="1200" dirty="0">
                <a:solidFill>
                  <a:srgbClr val="3A4795"/>
                </a:solidFill>
                <a:latin typeface="Times New Roman" panose="02020603050405020304" pitchFamily="18" charset="0"/>
                <a:cs typeface="Times New Roman" panose="02020603050405020304" pitchFamily="18" charset="0"/>
              </a:rPr>
              <a:t> i32 %18, %17</a:t>
            </a:r>
          </a:p>
          <a:p>
            <a:r>
              <a:rPr lang="en-US" altLang="zh-CN" sz="1200" dirty="0">
                <a:solidFill>
                  <a:srgbClr val="3A4795"/>
                </a:solidFill>
                <a:latin typeface="Times New Roman" panose="02020603050405020304" pitchFamily="18" charset="0"/>
                <a:cs typeface="Times New Roman" panose="02020603050405020304" pitchFamily="18" charset="0"/>
              </a:rPr>
              <a:t>  %arrayidx15.peel40 = </a:t>
            </a:r>
            <a:r>
              <a:rPr lang="en-US" altLang="zh-CN" sz="1200" dirty="0" err="1">
                <a:solidFill>
                  <a:srgbClr val="3A4795"/>
                </a:solidFill>
                <a:latin typeface="Times New Roman" panose="02020603050405020304" pitchFamily="18" charset="0"/>
                <a:cs typeface="Times New Roman" panose="02020603050405020304" pitchFamily="18" charset="0"/>
              </a:rPr>
              <a:t>getelementptr</a:t>
            </a:r>
            <a:r>
              <a:rPr lang="en-US" altLang="zh-CN" sz="1200" dirty="0">
                <a:solidFill>
                  <a:srgbClr val="3A4795"/>
                </a:solidFill>
                <a:latin typeface="Times New Roman" panose="02020603050405020304" pitchFamily="18" charset="0"/>
                <a:cs typeface="Times New Roman" panose="02020603050405020304" pitchFamily="18" charset="0"/>
              </a:rPr>
              <a:t> inbounds [1280 x i32], [1280 x i32]* %c, i64 0, i64 3</a:t>
            </a:r>
          </a:p>
          <a:p>
            <a:r>
              <a:rPr lang="en-US" altLang="zh-CN" sz="1200" dirty="0">
                <a:solidFill>
                  <a:srgbClr val="3A4795"/>
                </a:solidFill>
                <a:latin typeface="Times New Roman" panose="02020603050405020304" pitchFamily="18" charset="0"/>
                <a:cs typeface="Times New Roman" panose="02020603050405020304" pitchFamily="18" charset="0"/>
              </a:rPr>
              <a:t>  store i32 %add12.peel39, i32* %arrayidx15.peel40, align 4, !</a:t>
            </a:r>
            <a:r>
              <a:rPr lang="en-US" altLang="zh-CN" sz="1200" dirty="0" err="1">
                <a:solidFill>
                  <a:srgbClr val="3A4795"/>
                </a:solidFill>
                <a:latin typeface="Times New Roman" panose="02020603050405020304" pitchFamily="18" charset="0"/>
                <a:cs typeface="Times New Roman" panose="02020603050405020304" pitchFamily="18" charset="0"/>
              </a:rPr>
              <a:t>tbaa</a:t>
            </a:r>
            <a:r>
              <a:rPr lang="en-US" altLang="zh-CN" sz="1200" dirty="0">
                <a:solidFill>
                  <a:srgbClr val="3A4795"/>
                </a:solidFill>
                <a:latin typeface="Times New Roman" panose="02020603050405020304" pitchFamily="18" charset="0"/>
                <a:cs typeface="Times New Roman" panose="02020603050405020304" pitchFamily="18" charset="0"/>
              </a:rPr>
              <a:t> !2</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br</a:t>
            </a:r>
            <a:r>
              <a:rPr lang="en-US" altLang="zh-CN" sz="1200" dirty="0">
                <a:latin typeface="Times New Roman" panose="02020603050405020304" pitchFamily="18" charset="0"/>
                <a:cs typeface="Times New Roman" panose="02020603050405020304" pitchFamily="18" charset="0"/>
              </a:rPr>
              <a:t> label %vector.body66</a:t>
            </a:r>
          </a:p>
          <a:p>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vector.body66:                                    ; </a:t>
            </a:r>
            <a:r>
              <a:rPr lang="en-US" altLang="zh-CN" sz="1200" dirty="0" err="1">
                <a:latin typeface="Times New Roman" panose="02020603050405020304" pitchFamily="18" charset="0"/>
                <a:cs typeface="Times New Roman" panose="02020603050405020304" pitchFamily="18" charset="0"/>
              </a:rPr>
              <a:t>preds</a:t>
            </a:r>
            <a:r>
              <a:rPr lang="en-US" altLang="zh-CN" sz="1200" dirty="0">
                <a:latin typeface="Times New Roman" panose="02020603050405020304" pitchFamily="18" charset="0"/>
                <a:cs typeface="Times New Roman" panose="02020603050405020304" pitchFamily="18" charset="0"/>
              </a:rPr>
              <a:t> = %vector.body66, %for.body5.peel.next35</a:t>
            </a:r>
          </a:p>
          <a:p>
            <a:r>
              <a:rPr lang="en-US" altLang="zh-CN" sz="1200" dirty="0">
                <a:latin typeface="Times New Roman" panose="02020603050405020304" pitchFamily="18" charset="0"/>
                <a:cs typeface="Times New Roman" panose="02020603050405020304" pitchFamily="18" charset="0"/>
              </a:rPr>
              <a:t>  %index70 = phi i64 [ 0, %for.body5.peel.next35 ], [ %index.next71, %vector.body66 ]</a:t>
            </a:r>
          </a:p>
          <a:p>
            <a:r>
              <a:rPr lang="en-US" altLang="zh-CN" sz="1200" dirty="0">
                <a:latin typeface="Times New Roman" panose="02020603050405020304" pitchFamily="18" charset="0"/>
                <a:cs typeface="Times New Roman" panose="02020603050405020304" pitchFamily="18" charset="0"/>
              </a:rPr>
              <a:t>  %offset.idx74 = or i64 %index70, 2</a:t>
            </a:r>
          </a:p>
          <a:p>
            <a:r>
              <a:rPr lang="en-US" altLang="zh-CN" sz="1200" dirty="0">
                <a:latin typeface="Times New Roman" panose="02020603050405020304" pitchFamily="18" charset="0"/>
                <a:cs typeface="Times New Roman" panose="02020603050405020304" pitchFamily="18" charset="0"/>
              </a:rPr>
              <a:t>  %19 = add </a:t>
            </a:r>
            <a:r>
              <a:rPr lang="en-US" altLang="zh-CN" sz="1200" dirty="0" err="1">
                <a:latin typeface="Times New Roman" panose="02020603050405020304" pitchFamily="18" charset="0"/>
                <a:cs typeface="Times New Roman" panose="02020603050405020304" pitchFamily="18" charset="0"/>
              </a:rPr>
              <a:t>nuw</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nsw</a:t>
            </a:r>
            <a:r>
              <a:rPr lang="en-US" altLang="zh-CN" sz="1200" dirty="0">
                <a:latin typeface="Times New Roman" panose="02020603050405020304" pitchFamily="18" charset="0"/>
                <a:cs typeface="Times New Roman" panose="02020603050405020304" pitchFamily="18" charset="0"/>
              </a:rPr>
              <a:t> i64 %offset.idx74, 2</a:t>
            </a:r>
          </a:p>
          <a:p>
            <a:r>
              <a:rPr lang="en-US" altLang="zh-CN" sz="1200" dirty="0">
                <a:latin typeface="Times New Roman" panose="02020603050405020304" pitchFamily="18" charset="0"/>
                <a:cs typeface="Times New Roman" panose="02020603050405020304" pitchFamily="18" charset="0"/>
              </a:rPr>
              <a:t>  %20 = </a:t>
            </a:r>
            <a:r>
              <a:rPr lang="en-US" altLang="zh-CN" sz="1200" dirty="0" err="1">
                <a:latin typeface="Times New Roman" panose="02020603050405020304" pitchFamily="18" charset="0"/>
                <a:cs typeface="Times New Roman" panose="02020603050405020304" pitchFamily="18" charset="0"/>
              </a:rPr>
              <a:t>getelementptr</a:t>
            </a:r>
            <a:r>
              <a:rPr lang="en-US" altLang="zh-CN" sz="1200" dirty="0">
                <a:latin typeface="Times New Roman" panose="02020603050405020304" pitchFamily="18" charset="0"/>
                <a:cs typeface="Times New Roman" panose="02020603050405020304" pitchFamily="18" charset="0"/>
              </a:rPr>
              <a:t> inbounds [1280 x i32], [1280 x i32]* %a, i64 0, i64 %19</a:t>
            </a:r>
          </a:p>
          <a:p>
            <a:r>
              <a:rPr lang="en-US" altLang="zh-CN" sz="1200" dirty="0">
                <a:latin typeface="Times New Roman" panose="02020603050405020304" pitchFamily="18" charset="0"/>
                <a:cs typeface="Times New Roman" panose="02020603050405020304" pitchFamily="18" charset="0"/>
              </a:rPr>
              <a:t>  %21 = </a:t>
            </a:r>
            <a:r>
              <a:rPr lang="en-US" altLang="zh-CN" sz="1200" dirty="0" err="1">
                <a:latin typeface="Times New Roman" panose="02020603050405020304" pitchFamily="18" charset="0"/>
                <a:cs typeface="Times New Roman" panose="02020603050405020304" pitchFamily="18" charset="0"/>
              </a:rPr>
              <a:t>bitcast</a:t>
            </a:r>
            <a:r>
              <a:rPr lang="en-US" altLang="zh-CN" sz="1200" dirty="0">
                <a:latin typeface="Times New Roman" panose="02020603050405020304" pitchFamily="18" charset="0"/>
                <a:cs typeface="Times New Roman" panose="02020603050405020304" pitchFamily="18" charset="0"/>
              </a:rPr>
              <a:t> i32* %20 to &lt;4 x i32&gt;*</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wide.load</a:t>
            </a:r>
            <a:r>
              <a:rPr lang="en-US" altLang="zh-CN" sz="1200" dirty="0">
                <a:latin typeface="Times New Roman" panose="02020603050405020304" pitchFamily="18" charset="0"/>
                <a:cs typeface="Times New Roman" panose="02020603050405020304" pitchFamily="18" charset="0"/>
              </a:rPr>
              <a:t> = load &lt;4 x i32&gt;, &lt;4 x i32&gt;* %21, align 16, !</a:t>
            </a:r>
            <a:r>
              <a:rPr lang="en-US" altLang="zh-CN" sz="1200" dirty="0" err="1">
                <a:latin typeface="Times New Roman" panose="02020603050405020304" pitchFamily="18" charset="0"/>
                <a:cs typeface="Times New Roman" panose="02020603050405020304" pitchFamily="18" charset="0"/>
              </a:rPr>
              <a:t>tbaa</a:t>
            </a:r>
            <a:r>
              <a:rPr lang="en-US" altLang="zh-CN" sz="1200" dirty="0">
                <a:latin typeface="Times New Roman" panose="02020603050405020304" pitchFamily="18" charset="0"/>
                <a:cs typeface="Times New Roman" panose="02020603050405020304" pitchFamily="18" charset="0"/>
              </a:rPr>
              <a:t> !2</a:t>
            </a:r>
          </a:p>
          <a:p>
            <a:r>
              <a:rPr lang="en-US" altLang="zh-CN" sz="1200" dirty="0">
                <a:latin typeface="Times New Roman" panose="02020603050405020304" pitchFamily="18" charset="0"/>
                <a:cs typeface="Times New Roman" panose="02020603050405020304" pitchFamily="18" charset="0"/>
              </a:rPr>
              <a:t>……</a:t>
            </a:r>
          </a:p>
        </p:txBody>
      </p:sp>
      <p:sp>
        <p:nvSpPr>
          <p:cNvPr id="3" name="文本框 2"/>
          <p:cNvSpPr txBox="1"/>
          <p:nvPr/>
        </p:nvSpPr>
        <p:spPr>
          <a:xfrm>
            <a:off x="11308681" y="2823900"/>
            <a:ext cx="512418" cy="369332"/>
          </a:xfrm>
          <a:prstGeom prst="rect">
            <a:avLst/>
          </a:prstGeom>
          <a:noFill/>
        </p:spPr>
        <p:txBody>
          <a:bodyPr wrap="square" rtlCol="0">
            <a:spAutoFit/>
          </a:bodyPr>
          <a:lstStyle/>
          <a:p>
            <a:r>
              <a:rPr lang="en-US" altLang="zh-CN" dirty="0" err="1">
                <a:solidFill>
                  <a:srgbClr val="C00000"/>
                </a:solidFill>
                <a:latin typeface="Times New Roman" panose="02020603050405020304" pitchFamily="18" charset="0"/>
                <a:cs typeface="Times New Roman" panose="02020603050405020304" pitchFamily="18" charset="0"/>
              </a:rPr>
              <a:t>i</a:t>
            </a:r>
            <a:r>
              <a:rPr lang="en-US" altLang="zh-CN" dirty="0">
                <a:solidFill>
                  <a:srgbClr val="C00000"/>
                </a:solidFill>
                <a:latin typeface="Times New Roman" panose="02020603050405020304" pitchFamily="18" charset="0"/>
                <a:cs typeface="Times New Roman" panose="02020603050405020304" pitchFamily="18" charset="0"/>
              </a:rPr>
              <a:t>=0</a:t>
            </a:r>
            <a:endParaRPr lang="zh-CN" altLang="en-US" dirty="0">
              <a:solidFill>
                <a:srgbClr val="C0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317043" y="4255060"/>
            <a:ext cx="504056" cy="369332"/>
          </a:xfrm>
          <a:prstGeom prst="rect">
            <a:avLst/>
          </a:prstGeom>
          <a:noFill/>
        </p:spPr>
        <p:txBody>
          <a:bodyPr wrap="square" rtlCol="0">
            <a:spAutoFit/>
          </a:bodyPr>
          <a:lstStyle/>
          <a:p>
            <a:r>
              <a:rPr lang="en-US" altLang="zh-CN" dirty="0" err="1">
                <a:solidFill>
                  <a:srgbClr val="3A4795"/>
                </a:solidFill>
                <a:latin typeface="Times New Roman" panose="02020603050405020304" pitchFamily="18" charset="0"/>
                <a:cs typeface="Times New Roman" panose="02020603050405020304" pitchFamily="18" charset="0"/>
              </a:rPr>
              <a:t>i</a:t>
            </a:r>
            <a:r>
              <a:rPr lang="en-US" altLang="zh-CN" dirty="0">
                <a:solidFill>
                  <a:srgbClr val="3A4795"/>
                </a:solidFill>
                <a:latin typeface="Times New Roman" panose="02020603050405020304" pitchFamily="18" charset="0"/>
                <a:cs typeface="Times New Roman" panose="02020603050405020304" pitchFamily="18" charset="0"/>
              </a:rPr>
              <a:t>=1</a:t>
            </a:r>
            <a:endParaRPr lang="zh-CN" altLang="en-US" dirty="0">
              <a:solidFill>
                <a:srgbClr val="3A4795"/>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99EA6E1B-82C3-1D43-F698-D8ECA9817BFB}"/>
              </a:ext>
            </a:extLst>
          </p:cNvPr>
          <p:cNvSpPr/>
          <p:nvPr/>
        </p:nvSpPr>
        <p:spPr>
          <a:xfrm>
            <a:off x="2726805" y="2823900"/>
            <a:ext cx="2304256" cy="646331"/>
          </a:xfrm>
          <a:prstGeom prst="rect">
            <a:avLst/>
          </a:prstGeom>
        </p:spPr>
        <p:txBody>
          <a:bodyPr wrap="square">
            <a:spAutoFit/>
          </a:bodyPr>
          <a:lstStyle/>
          <a:p>
            <a:pPr>
              <a:lnSpc>
                <a:spcPct val="150000"/>
              </a:lnSpc>
            </a:pPr>
            <a:r>
              <a:rPr lang="en-US" altLang="zh-CN" sz="1200" kern="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clang test-</a:t>
            </a:r>
            <a:r>
              <a:rPr lang="en-US" altLang="zh-CN" sz="1200" kern="1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peel.cpp</a:t>
            </a:r>
            <a:r>
              <a:rPr lang="en-US" altLang="zh-CN" sz="1200" kern="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-O2 </a:t>
            </a:r>
          </a:p>
          <a:p>
            <a:pPr>
              <a:lnSpc>
                <a:spcPct val="150000"/>
              </a:lnSpc>
            </a:pPr>
            <a:r>
              <a:rPr lang="en-US" altLang="zh-CN" sz="1200" kern="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zh-CN" sz="1200" kern="100" dirty="0" err="1">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mllvm</a:t>
            </a:r>
            <a:r>
              <a:rPr lang="en-US" altLang="zh-CN" sz="1200" kern="100"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 -unroll-peel-count=2 </a:t>
            </a:r>
            <a:endParaRPr lang="zh-CN" altLang="en-US" sz="1200" dirty="0">
              <a:latin typeface="Times New Roman" panose="02020603050405020304" pitchFamily="18" charset="0"/>
              <a:ea typeface="Microsoft YaHei" panose="020B0503020204020204" pitchFamily="34" charset="-122"/>
              <a:cs typeface="Times New Roman" panose="02020603050405020304" pitchFamily="18" charset="0"/>
            </a:endParaRPr>
          </a:p>
        </p:txBody>
      </p:sp>
      <p:cxnSp>
        <p:nvCxnSpPr>
          <p:cNvPr id="6" name="直线箭头连接符 5">
            <a:extLst>
              <a:ext uri="{FF2B5EF4-FFF2-40B4-BE49-F238E27FC236}">
                <a16:creationId xmlns:a16="http://schemas.microsoft.com/office/drawing/2014/main" id="{E497C044-0E4E-B2C4-D141-EFE7011ACE31}"/>
              </a:ext>
            </a:extLst>
          </p:cNvPr>
          <p:cNvCxnSpPr>
            <a:cxnSpLocks/>
          </p:cNvCxnSpPr>
          <p:nvPr/>
        </p:nvCxnSpPr>
        <p:spPr>
          <a:xfrm>
            <a:off x="2726805" y="3437594"/>
            <a:ext cx="2412731" cy="0"/>
          </a:xfrm>
          <a:prstGeom prst="straightConnector1">
            <a:avLst/>
          </a:prstGeom>
          <a:ln w="12700">
            <a:solidFill>
              <a:schemeClr val="tx2"/>
            </a:solidFill>
            <a:tailEnd type="triangle"/>
          </a:ln>
        </p:spPr>
        <p:style>
          <a:lnRef idx="1">
            <a:schemeClr val="dk1"/>
          </a:lnRef>
          <a:fillRef idx="0">
            <a:schemeClr val="dk1"/>
          </a:fillRef>
          <a:effectRef idx="0">
            <a:schemeClr val="dk1"/>
          </a:effectRef>
          <a:fontRef idx="minor">
            <a:schemeClr val="tx1"/>
          </a:fontRef>
        </p:style>
      </p:cxnSp>
      <p:grpSp>
        <p:nvGrpSpPr>
          <p:cNvPr id="16" name="组合 15"/>
          <p:cNvGrpSpPr/>
          <p:nvPr/>
        </p:nvGrpSpPr>
        <p:grpSpPr>
          <a:xfrm>
            <a:off x="498739" y="5013176"/>
            <a:ext cx="2750290" cy="622701"/>
            <a:chOff x="498739" y="5013176"/>
            <a:chExt cx="2750290" cy="622701"/>
          </a:xfrm>
        </p:grpSpPr>
        <p:grpSp>
          <p:nvGrpSpPr>
            <p:cNvPr id="17" name="组合 16"/>
            <p:cNvGrpSpPr/>
            <p:nvPr/>
          </p:nvGrpSpPr>
          <p:grpSpPr>
            <a:xfrm>
              <a:off x="498740" y="5320953"/>
              <a:ext cx="1360685" cy="314924"/>
              <a:chOff x="502602" y="5186785"/>
              <a:chExt cx="1492805" cy="813906"/>
            </a:xfrm>
          </p:grpSpPr>
          <p:sp>
            <p:nvSpPr>
              <p:cNvPr id="10" name="文本框 9"/>
              <p:cNvSpPr txBox="1"/>
              <p:nvPr/>
            </p:nvSpPr>
            <p:spPr>
              <a:xfrm>
                <a:off x="518199" y="5186785"/>
                <a:ext cx="1477206" cy="71589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c[2]  c[3]  c[4] c[5]</a:t>
                </a:r>
                <a:endParaRPr lang="zh-CN" altLang="en-US" sz="1200" dirty="0">
                  <a:latin typeface="Times New Roman" panose="02020603050405020304" pitchFamily="18" charset="0"/>
                  <a:cs typeface="Times New Roman" panose="02020603050405020304" pitchFamily="18" charset="0"/>
                </a:endParaRPr>
              </a:p>
            </p:txBody>
          </p:sp>
          <p:sp>
            <p:nvSpPr>
              <p:cNvPr id="12" name="双大括号 11"/>
              <p:cNvSpPr/>
              <p:nvPr/>
            </p:nvSpPr>
            <p:spPr>
              <a:xfrm>
                <a:off x="502602" y="5208603"/>
                <a:ext cx="1492805" cy="792088"/>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nvGrpSpPr>
            <p:cNvPr id="11" name="组合 10"/>
            <p:cNvGrpSpPr/>
            <p:nvPr/>
          </p:nvGrpSpPr>
          <p:grpSpPr>
            <a:xfrm>
              <a:off x="1940342" y="5320953"/>
              <a:ext cx="1308687" cy="306446"/>
              <a:chOff x="2123664" y="5172121"/>
              <a:chExt cx="1308687" cy="828570"/>
            </a:xfrm>
          </p:grpSpPr>
          <p:sp>
            <p:nvSpPr>
              <p:cNvPr id="13" name="双大括号 12"/>
              <p:cNvSpPr/>
              <p:nvPr/>
            </p:nvSpPr>
            <p:spPr>
              <a:xfrm>
                <a:off x="2137333" y="5208603"/>
                <a:ext cx="1295018" cy="792088"/>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5" name="矩形 14"/>
              <p:cNvSpPr/>
              <p:nvPr/>
            </p:nvSpPr>
            <p:spPr>
              <a:xfrm>
                <a:off x="2123664" y="5172121"/>
                <a:ext cx="1308686" cy="762605"/>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c[6]  c[7] c[8] c[9]</a:t>
                </a:r>
                <a:endParaRPr lang="zh-CN" altLang="en-US" sz="1200" dirty="0">
                  <a:latin typeface="Times New Roman" panose="02020603050405020304" pitchFamily="18" charset="0"/>
                  <a:cs typeface="Times New Roman" panose="02020603050405020304" pitchFamily="18" charset="0"/>
                </a:endParaRPr>
              </a:p>
            </p:txBody>
          </p:sp>
        </p:grpSp>
        <p:sp>
          <p:nvSpPr>
            <p:cNvPr id="18" name="文本框 17"/>
            <p:cNvSpPr txBox="1"/>
            <p:nvPr/>
          </p:nvSpPr>
          <p:spPr>
            <a:xfrm>
              <a:off x="498739" y="5013176"/>
              <a:ext cx="275028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剥离前，不符合向量对齐要求</a:t>
              </a:r>
            </a:p>
          </p:txBody>
        </p:sp>
      </p:grpSp>
      <p:grpSp>
        <p:nvGrpSpPr>
          <p:cNvPr id="14" name="组合 13"/>
          <p:cNvGrpSpPr/>
          <p:nvPr/>
        </p:nvGrpSpPr>
        <p:grpSpPr>
          <a:xfrm>
            <a:off x="498739" y="5704494"/>
            <a:ext cx="2644933" cy="622701"/>
            <a:chOff x="498739" y="5704494"/>
            <a:chExt cx="2644933" cy="622701"/>
          </a:xfrm>
        </p:grpSpPr>
        <p:sp>
          <p:nvSpPr>
            <p:cNvPr id="19" name="文本框 18"/>
            <p:cNvSpPr txBox="1"/>
            <p:nvPr/>
          </p:nvSpPr>
          <p:spPr>
            <a:xfrm>
              <a:off x="512957" y="5704494"/>
              <a:ext cx="2630715"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剥离后，符合向量对齐要求</a:t>
              </a:r>
            </a:p>
          </p:txBody>
        </p:sp>
        <p:grpSp>
          <p:nvGrpSpPr>
            <p:cNvPr id="20" name="组合 19"/>
            <p:cNvGrpSpPr/>
            <p:nvPr/>
          </p:nvGrpSpPr>
          <p:grpSpPr>
            <a:xfrm>
              <a:off x="498739" y="6012271"/>
              <a:ext cx="844735" cy="314924"/>
              <a:chOff x="502602" y="5186785"/>
              <a:chExt cx="926757" cy="813906"/>
            </a:xfrm>
          </p:grpSpPr>
          <p:sp>
            <p:nvSpPr>
              <p:cNvPr id="21" name="文本框 20"/>
              <p:cNvSpPr txBox="1"/>
              <p:nvPr/>
            </p:nvSpPr>
            <p:spPr>
              <a:xfrm>
                <a:off x="518201" y="5186785"/>
                <a:ext cx="911158" cy="715891"/>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c[2]  c[3]</a:t>
                </a:r>
                <a:endParaRPr lang="zh-CN" altLang="en-US" sz="1200" dirty="0">
                  <a:latin typeface="Times New Roman" panose="02020603050405020304" pitchFamily="18" charset="0"/>
                  <a:cs typeface="Times New Roman" panose="02020603050405020304" pitchFamily="18" charset="0"/>
                </a:endParaRPr>
              </a:p>
            </p:txBody>
          </p:sp>
          <p:sp>
            <p:nvSpPr>
              <p:cNvPr id="22" name="双大括号 21"/>
              <p:cNvSpPr/>
              <p:nvPr/>
            </p:nvSpPr>
            <p:spPr>
              <a:xfrm>
                <a:off x="502602" y="5208603"/>
                <a:ext cx="847755" cy="792088"/>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grpSp>
          <p:nvGrpSpPr>
            <p:cNvPr id="23" name="组合 22"/>
            <p:cNvGrpSpPr/>
            <p:nvPr/>
          </p:nvGrpSpPr>
          <p:grpSpPr>
            <a:xfrm>
              <a:off x="1446839" y="6012271"/>
              <a:ext cx="1308687" cy="306446"/>
              <a:chOff x="2123664" y="5172121"/>
              <a:chExt cx="1308687" cy="828570"/>
            </a:xfrm>
          </p:grpSpPr>
          <p:sp>
            <p:nvSpPr>
              <p:cNvPr id="24" name="双大括号 23"/>
              <p:cNvSpPr/>
              <p:nvPr/>
            </p:nvSpPr>
            <p:spPr>
              <a:xfrm>
                <a:off x="2137333" y="5208603"/>
                <a:ext cx="1295018" cy="792088"/>
              </a:xfrm>
              <a:prstGeom prst="bracePair">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矩形 24"/>
              <p:cNvSpPr/>
              <p:nvPr/>
            </p:nvSpPr>
            <p:spPr>
              <a:xfrm>
                <a:off x="2123664" y="5172121"/>
                <a:ext cx="1308686" cy="762605"/>
              </a:xfrm>
              <a:prstGeom prst="rect">
                <a:avLst/>
              </a:prstGeom>
            </p:spPr>
            <p:txBody>
              <a:bodyPr wrap="square">
                <a:spAutoFit/>
              </a:bodyPr>
              <a:lstStyle/>
              <a:p>
                <a:r>
                  <a:rPr lang="en-US" altLang="zh-CN" sz="1200" dirty="0">
                    <a:latin typeface="Times New Roman" panose="02020603050405020304" pitchFamily="18" charset="0"/>
                    <a:cs typeface="Times New Roman" panose="02020603050405020304" pitchFamily="18" charset="0"/>
                  </a:rPr>
                  <a:t>c[4]  c[5] c[6] c[7]</a:t>
                </a:r>
                <a:endParaRPr lang="zh-CN" altLang="en-US" sz="12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435597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中间代码优化</a:t>
            </a:r>
            <a:endParaRPr lang="zh-CN" altLang="en-US" sz="2000" b="1" baseline="0" dirty="0">
              <a:latin typeface="微软雅黑" panose="020B0503020204020204" pitchFamily="34" charset="-122"/>
              <a:ea typeface="微软雅黑" panose="020B0503020204020204" pitchFamily="34" charset="-122"/>
            </a:endParaRPr>
          </a:p>
        </p:txBody>
      </p:sp>
      <p:sp>
        <p:nvSpPr>
          <p:cNvPr id="7" name="矩形 6"/>
          <p:cNvSpPr/>
          <p:nvPr/>
        </p:nvSpPr>
        <p:spPr>
          <a:xfrm>
            <a:off x="407368" y="978694"/>
            <a:ext cx="10801200" cy="115416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浮点优化</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若优化人员想提高浮点数据的运算性能，可以利用</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编译器的</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ffast</a:t>
            </a:r>
            <a:r>
              <a:rPr lang="en-US" altLang="zh-CN" sz="1400" dirty="0">
                <a:latin typeface="微软雅黑" panose="020B0503020204020204" pitchFamily="34" charset="-122"/>
                <a:ea typeface="微软雅黑" panose="020B0503020204020204" pitchFamily="34" charset="-122"/>
              </a:rPr>
              <a:t>-math</a:t>
            </a:r>
            <a:r>
              <a:rPr lang="zh-CN" altLang="en-US" sz="1400" dirty="0">
                <a:latin typeface="微软雅黑" panose="020B0503020204020204" pitchFamily="34" charset="-122"/>
                <a:ea typeface="微软雅黑" panose="020B0503020204020204" pitchFamily="34" charset="-122"/>
              </a:rPr>
              <a:t>选项开启较为激进的浮点优化，该选项中包含了多种浮点优化方法，比如浮点数据归约向量化、除法运算优化和忽略浮点数</a:t>
            </a:r>
            <a:r>
              <a:rPr lang="en-US" altLang="zh-CN" sz="1400" dirty="0">
                <a:latin typeface="微软雅黑" panose="020B0503020204020204" pitchFamily="34" charset="-122"/>
                <a:ea typeface="微软雅黑" panose="020B0503020204020204" pitchFamily="34" charset="-122"/>
              </a:rPr>
              <a:t>0</a:t>
            </a:r>
            <a:r>
              <a:rPr lang="zh-CN" altLang="en-US" sz="1400" dirty="0">
                <a:latin typeface="微软雅黑" panose="020B0503020204020204" pitchFamily="34" charset="-122"/>
                <a:ea typeface="微软雅黑" panose="020B0503020204020204" pitchFamily="34" charset="-122"/>
              </a:rPr>
              <a:t>的正负号等。</a:t>
            </a:r>
            <a:endParaRPr lang="en-US" altLang="zh-CN" sz="1400" dirty="0">
              <a:latin typeface="微软雅黑" panose="020B0503020204020204" pitchFamily="34" charset="-122"/>
              <a:ea typeface="微软雅黑" panose="020B0503020204020204" pitchFamily="34" charset="-122"/>
            </a:endParaRPr>
          </a:p>
        </p:txBody>
      </p:sp>
      <p:sp>
        <p:nvSpPr>
          <p:cNvPr id="8" name="矩形 7"/>
          <p:cNvSpPr/>
          <p:nvPr/>
        </p:nvSpPr>
        <p:spPr>
          <a:xfrm>
            <a:off x="1127448" y="2564904"/>
            <a:ext cx="2592288" cy="2677656"/>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stdio.h</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#define N 128</a:t>
            </a:r>
          </a:p>
          <a:p>
            <a:r>
              <a:rPr lang="en-US" altLang="zh-CN" sz="1200" dirty="0">
                <a:latin typeface="Times New Roman" panose="02020603050405020304" pitchFamily="18" charset="0"/>
                <a:cs typeface="Times New Roman" panose="02020603050405020304" pitchFamily="18" charset="0"/>
              </a:rPr>
              <a:t>int main( ){</a:t>
            </a:r>
          </a:p>
          <a:p>
            <a:r>
              <a:rPr lang="en-US" altLang="zh-CN" sz="1200" dirty="0">
                <a:latin typeface="Times New Roman" panose="02020603050405020304" pitchFamily="18" charset="0"/>
                <a:cs typeface="Times New Roman" panose="02020603050405020304" pitchFamily="18" charset="0"/>
              </a:rPr>
              <a:t>   float sum = 0;</a:t>
            </a:r>
          </a:p>
          <a:p>
            <a:r>
              <a:rPr lang="en-US" altLang="zh-CN" sz="1200" dirty="0">
                <a:latin typeface="Times New Roman" panose="02020603050405020304" pitchFamily="18" charset="0"/>
                <a:cs typeface="Times New Roman" panose="02020603050405020304" pitchFamily="18" charset="0"/>
              </a:rPr>
              <a:t>   float a[N];</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int</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i,j</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for(j=0;j&lt;</a:t>
            </a:r>
            <a:r>
              <a:rPr lang="en-US" altLang="zh-CN" sz="1200" dirty="0" err="1">
                <a:latin typeface="Times New Roman" panose="02020603050405020304" pitchFamily="18" charset="0"/>
                <a:cs typeface="Times New Roman" panose="02020603050405020304" pitchFamily="18" charset="0"/>
              </a:rPr>
              <a:t>N;j</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sum = sum + a[j];</a:t>
            </a:r>
          </a:p>
          <a:p>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printf</a:t>
            </a:r>
            <a:r>
              <a:rPr lang="en-US" altLang="zh-CN" sz="1200" dirty="0">
                <a:latin typeface="Times New Roman" panose="02020603050405020304" pitchFamily="18" charset="0"/>
                <a:cs typeface="Times New Roman" panose="02020603050405020304" pitchFamily="18" charset="0"/>
              </a:rPr>
              <a:t>("sum = %</a:t>
            </a:r>
            <a:r>
              <a:rPr lang="en-US" altLang="zh-CN" sz="1200" dirty="0" err="1">
                <a:latin typeface="Times New Roman" panose="02020603050405020304" pitchFamily="18" charset="0"/>
                <a:cs typeface="Times New Roman" panose="02020603050405020304" pitchFamily="18" charset="0"/>
              </a:rPr>
              <a:t>f",sum</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a:t>
            </a:r>
          </a:p>
        </p:txBody>
      </p:sp>
      <p:sp>
        <p:nvSpPr>
          <p:cNvPr id="10" name="矩形 9"/>
          <p:cNvSpPr/>
          <p:nvPr/>
        </p:nvSpPr>
        <p:spPr>
          <a:xfrm>
            <a:off x="4439816" y="2564904"/>
            <a:ext cx="6768752" cy="1200329"/>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[llvm@2021]$ clang ffast.cpp -</a:t>
            </a:r>
            <a:r>
              <a:rPr lang="en-US" altLang="zh-CN" sz="1200" dirty="0" err="1">
                <a:latin typeface="Times New Roman" panose="02020603050405020304" pitchFamily="18" charset="0"/>
                <a:cs typeface="Times New Roman" panose="02020603050405020304" pitchFamily="18" charset="0"/>
              </a:rPr>
              <a:t>fvectorize</a:t>
            </a:r>
            <a:r>
              <a:rPr lang="en-US" altLang="zh-CN" sz="1200" dirty="0">
                <a:latin typeface="Times New Roman" panose="02020603050405020304" pitchFamily="18" charset="0"/>
                <a:cs typeface="Times New Roman" panose="02020603050405020304" pitchFamily="18" charset="0"/>
              </a:rPr>
              <a:t> -O1 -</a:t>
            </a:r>
            <a:r>
              <a:rPr lang="en-US" altLang="zh-CN" sz="1200" dirty="0" err="1">
                <a:latin typeface="Times New Roman" panose="02020603050405020304" pitchFamily="18" charset="0"/>
                <a:cs typeface="Times New Roman" panose="02020603050405020304" pitchFamily="18" charset="0"/>
              </a:rPr>
              <a:t>Rpass</a:t>
            </a:r>
            <a:r>
              <a:rPr lang="en-US" altLang="zh-CN" sz="1200" dirty="0">
                <a:latin typeface="Times New Roman" panose="02020603050405020304" pitchFamily="18" charset="0"/>
                <a:cs typeface="Times New Roman" panose="02020603050405020304" pitchFamily="18" charset="0"/>
              </a:rPr>
              <a:t>-missed=loop-</a:t>
            </a:r>
            <a:r>
              <a:rPr lang="en-US" altLang="zh-CN" sz="1200" dirty="0" err="1">
                <a:latin typeface="Times New Roman" panose="02020603050405020304" pitchFamily="18" charset="0"/>
                <a:cs typeface="Times New Roman" panose="02020603050405020304" pitchFamily="18" charset="0"/>
              </a:rPr>
              <a:t>vectorize</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Rpass</a:t>
            </a:r>
            <a:r>
              <a:rPr lang="en-US" altLang="zh-CN" sz="1200" dirty="0">
                <a:latin typeface="Times New Roman" panose="02020603050405020304" pitchFamily="18" charset="0"/>
                <a:cs typeface="Times New Roman" panose="02020603050405020304" pitchFamily="18" charset="0"/>
              </a:rPr>
              <a:t>=loop-</a:t>
            </a:r>
            <a:r>
              <a:rPr lang="en-US" altLang="zh-CN" sz="1200" dirty="0" err="1">
                <a:latin typeface="Times New Roman" panose="02020603050405020304" pitchFamily="18" charset="0"/>
                <a:cs typeface="Times New Roman" panose="02020603050405020304" pitchFamily="18" charset="0"/>
              </a:rPr>
              <a:t>vectorize</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ffast.cpp:7:15: remark: </a:t>
            </a:r>
            <a:r>
              <a:rPr lang="en-US" altLang="zh-CN" sz="1200" dirty="0" err="1">
                <a:latin typeface="Times New Roman" panose="02020603050405020304" pitchFamily="18" charset="0"/>
                <a:cs typeface="Times New Roman" panose="02020603050405020304" pitchFamily="18" charset="0"/>
              </a:rPr>
              <a:t>vectorized</a:t>
            </a:r>
            <a:r>
              <a:rPr lang="en-US" altLang="zh-CN" sz="1200" dirty="0">
                <a:latin typeface="Times New Roman" panose="02020603050405020304" pitchFamily="18" charset="0"/>
                <a:cs typeface="Times New Roman" panose="02020603050405020304" pitchFamily="18" charset="0"/>
              </a:rPr>
              <a:t> loop (vectorization width: 4, interleaved count: 1) [-</a:t>
            </a:r>
            <a:r>
              <a:rPr lang="en-US" altLang="zh-CN" sz="1200" dirty="0" err="1">
                <a:latin typeface="Times New Roman" panose="02020603050405020304" pitchFamily="18" charset="0"/>
                <a:cs typeface="Times New Roman" panose="02020603050405020304" pitchFamily="18" charset="0"/>
              </a:rPr>
              <a:t>Rpass</a:t>
            </a:r>
            <a:r>
              <a:rPr lang="en-US" altLang="zh-CN" sz="1200" dirty="0">
                <a:latin typeface="Times New Roman" panose="02020603050405020304" pitchFamily="18" charset="0"/>
                <a:cs typeface="Times New Roman" panose="02020603050405020304" pitchFamily="18" charset="0"/>
              </a:rPr>
              <a:t>=loop-</a:t>
            </a:r>
            <a:r>
              <a:rPr lang="en-US" altLang="zh-CN" sz="1200" dirty="0" err="1">
                <a:latin typeface="Times New Roman" panose="02020603050405020304" pitchFamily="18" charset="0"/>
                <a:cs typeface="Times New Roman" panose="02020603050405020304" pitchFamily="18" charset="0"/>
              </a:rPr>
              <a:t>vectorize</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solidFill>
                  <a:srgbClr val="C00000"/>
                </a:solidFill>
                <a:latin typeface="Times New Roman" panose="02020603050405020304" pitchFamily="18" charset="0"/>
                <a:cs typeface="Times New Roman" panose="02020603050405020304" pitchFamily="18" charset="0"/>
              </a:rPr>
              <a:t>ffast.cpp:10:18: remark: loop not </a:t>
            </a:r>
            <a:r>
              <a:rPr lang="en-US" altLang="zh-CN" sz="1200" dirty="0" err="1">
                <a:solidFill>
                  <a:srgbClr val="C00000"/>
                </a:solidFill>
                <a:latin typeface="Times New Roman" panose="02020603050405020304" pitchFamily="18" charset="0"/>
                <a:cs typeface="Times New Roman" panose="02020603050405020304" pitchFamily="18" charset="0"/>
              </a:rPr>
              <a:t>vectorized</a:t>
            </a:r>
            <a:r>
              <a:rPr lang="en-US" altLang="zh-CN" sz="1200" dirty="0">
                <a:solidFill>
                  <a:srgbClr val="C00000"/>
                </a:solidFill>
                <a:latin typeface="Times New Roman" panose="02020603050405020304" pitchFamily="18" charset="0"/>
                <a:cs typeface="Times New Roman" panose="02020603050405020304" pitchFamily="18" charset="0"/>
              </a:rPr>
              <a:t> [-</a:t>
            </a:r>
            <a:r>
              <a:rPr lang="en-US" altLang="zh-CN" sz="1200" dirty="0" err="1">
                <a:solidFill>
                  <a:srgbClr val="C00000"/>
                </a:solidFill>
                <a:latin typeface="Times New Roman" panose="02020603050405020304" pitchFamily="18" charset="0"/>
                <a:cs typeface="Times New Roman" panose="02020603050405020304" pitchFamily="18" charset="0"/>
              </a:rPr>
              <a:t>Rpass</a:t>
            </a:r>
            <a:r>
              <a:rPr lang="en-US" altLang="zh-CN" sz="1200" dirty="0">
                <a:solidFill>
                  <a:srgbClr val="C00000"/>
                </a:solidFill>
                <a:latin typeface="Times New Roman" panose="02020603050405020304" pitchFamily="18" charset="0"/>
                <a:cs typeface="Times New Roman" panose="02020603050405020304" pitchFamily="18" charset="0"/>
              </a:rPr>
              <a:t>-missed=loop-</a:t>
            </a:r>
            <a:r>
              <a:rPr lang="en-US" altLang="zh-CN" sz="1200" dirty="0" err="1">
                <a:solidFill>
                  <a:srgbClr val="C00000"/>
                </a:solidFill>
                <a:latin typeface="Times New Roman" panose="02020603050405020304" pitchFamily="18" charset="0"/>
                <a:cs typeface="Times New Roman" panose="02020603050405020304" pitchFamily="18" charset="0"/>
              </a:rPr>
              <a:t>vectorize</a:t>
            </a:r>
            <a:r>
              <a:rPr lang="en-US" altLang="zh-CN" sz="1200" dirty="0">
                <a:solidFill>
                  <a:srgbClr val="C00000"/>
                </a:solidFill>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for(j=0;j&lt;</a:t>
            </a:r>
            <a:r>
              <a:rPr lang="en-US" altLang="zh-CN" sz="1200" dirty="0" err="1">
                <a:latin typeface="Times New Roman" panose="02020603050405020304" pitchFamily="18" charset="0"/>
                <a:cs typeface="Times New Roman" panose="02020603050405020304" pitchFamily="18" charset="0"/>
              </a:rPr>
              <a:t>N;j</a:t>
            </a:r>
            <a:r>
              <a:rPr lang="en-US" altLang="zh-CN" sz="1200" dirty="0">
                <a:latin typeface="Times New Roman" panose="02020603050405020304" pitchFamily="18" charset="0"/>
                <a:cs typeface="Times New Roman" panose="02020603050405020304" pitchFamily="18" charset="0"/>
              </a:rPr>
              <a:t>++) {</a:t>
            </a:r>
          </a:p>
        </p:txBody>
      </p:sp>
      <p:sp>
        <p:nvSpPr>
          <p:cNvPr id="11" name="矩形 10"/>
          <p:cNvSpPr/>
          <p:nvPr/>
        </p:nvSpPr>
        <p:spPr>
          <a:xfrm>
            <a:off x="4439816" y="3859572"/>
            <a:ext cx="6768752" cy="1384995"/>
          </a:xfrm>
          <a:prstGeom prst="rect">
            <a:avLst/>
          </a:prstGeom>
          <a:ln>
            <a:solidFill>
              <a:schemeClr val="tx2"/>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[llvm@2021]$ clang ffast.cpp -</a:t>
            </a:r>
            <a:r>
              <a:rPr lang="en-US" altLang="zh-CN" sz="1200" dirty="0" err="1">
                <a:latin typeface="Times New Roman" panose="02020603050405020304" pitchFamily="18" charset="0"/>
                <a:cs typeface="Times New Roman" panose="02020603050405020304" pitchFamily="18" charset="0"/>
              </a:rPr>
              <a:t>fvectorize</a:t>
            </a:r>
            <a:r>
              <a:rPr lang="en-US" altLang="zh-CN" sz="1200" dirty="0">
                <a:latin typeface="Times New Roman" panose="02020603050405020304" pitchFamily="18" charset="0"/>
                <a:cs typeface="Times New Roman" panose="02020603050405020304" pitchFamily="18" charset="0"/>
              </a:rPr>
              <a:t> -O1 -</a:t>
            </a:r>
            <a:r>
              <a:rPr lang="en-US" altLang="zh-CN" sz="1200" dirty="0" err="1">
                <a:latin typeface="Times New Roman" panose="02020603050405020304" pitchFamily="18" charset="0"/>
                <a:cs typeface="Times New Roman" panose="02020603050405020304" pitchFamily="18" charset="0"/>
              </a:rPr>
              <a:t>ffast</a:t>
            </a:r>
            <a:r>
              <a:rPr lang="en-US" altLang="zh-CN" sz="1200" dirty="0">
                <a:latin typeface="Times New Roman" panose="02020603050405020304" pitchFamily="18" charset="0"/>
                <a:cs typeface="Times New Roman" panose="02020603050405020304" pitchFamily="18" charset="0"/>
              </a:rPr>
              <a:t>-math -</a:t>
            </a:r>
            <a:r>
              <a:rPr lang="en-US" altLang="zh-CN" sz="1200" dirty="0" err="1">
                <a:latin typeface="Times New Roman" panose="02020603050405020304" pitchFamily="18" charset="0"/>
                <a:cs typeface="Times New Roman" panose="02020603050405020304" pitchFamily="18" charset="0"/>
              </a:rPr>
              <a:t>Rpass</a:t>
            </a:r>
            <a:r>
              <a:rPr lang="en-US" altLang="zh-CN" sz="1200" dirty="0">
                <a:latin typeface="Times New Roman" panose="02020603050405020304" pitchFamily="18" charset="0"/>
                <a:cs typeface="Times New Roman" panose="02020603050405020304" pitchFamily="18" charset="0"/>
              </a:rPr>
              <a:t>=loop-</a:t>
            </a:r>
            <a:r>
              <a:rPr lang="en-US" altLang="zh-CN" sz="1200" dirty="0" err="1">
                <a:latin typeface="Times New Roman" panose="02020603050405020304" pitchFamily="18" charset="0"/>
                <a:cs typeface="Times New Roman" panose="02020603050405020304" pitchFamily="18" charset="0"/>
              </a:rPr>
              <a:t>vectorize</a:t>
            </a:r>
            <a:endParaRPr lang="en-US" altLang="zh-CN" sz="1200" dirty="0">
              <a:latin typeface="Times New Roman" panose="02020603050405020304" pitchFamily="18" charset="0"/>
              <a:cs typeface="Times New Roman" panose="02020603050405020304" pitchFamily="18" charset="0"/>
            </a:endParaRPr>
          </a:p>
          <a:p>
            <a:r>
              <a:rPr lang="en-US" altLang="zh-CN" sz="1200" dirty="0">
                <a:latin typeface="Times New Roman" panose="02020603050405020304" pitchFamily="18" charset="0"/>
                <a:cs typeface="Times New Roman" panose="02020603050405020304" pitchFamily="18" charset="0"/>
              </a:rPr>
              <a:t>ffast.cpp:7:15: remark: </a:t>
            </a:r>
            <a:r>
              <a:rPr lang="en-US" altLang="zh-CN" sz="1200" dirty="0" err="1">
                <a:latin typeface="Times New Roman" panose="02020603050405020304" pitchFamily="18" charset="0"/>
                <a:cs typeface="Times New Roman" panose="02020603050405020304" pitchFamily="18" charset="0"/>
              </a:rPr>
              <a:t>vectorized</a:t>
            </a:r>
            <a:r>
              <a:rPr lang="en-US" altLang="zh-CN" sz="1200" dirty="0">
                <a:latin typeface="Times New Roman" panose="02020603050405020304" pitchFamily="18" charset="0"/>
                <a:cs typeface="Times New Roman" panose="02020603050405020304" pitchFamily="18" charset="0"/>
              </a:rPr>
              <a:t> loop (vectorization width: 4, interleaved count: 1) [-</a:t>
            </a:r>
            <a:r>
              <a:rPr lang="en-US" altLang="zh-CN" sz="1200" dirty="0" err="1">
                <a:latin typeface="Times New Roman" panose="02020603050405020304" pitchFamily="18" charset="0"/>
                <a:cs typeface="Times New Roman" panose="02020603050405020304" pitchFamily="18" charset="0"/>
              </a:rPr>
              <a:t>Rpass</a:t>
            </a:r>
            <a:r>
              <a:rPr lang="en-US" altLang="zh-CN" sz="1200" dirty="0">
                <a:latin typeface="Times New Roman" panose="02020603050405020304" pitchFamily="18" charset="0"/>
                <a:cs typeface="Times New Roman" panose="02020603050405020304" pitchFamily="18" charset="0"/>
              </a:rPr>
              <a:t>=loop-</a:t>
            </a:r>
            <a:r>
              <a:rPr lang="en-US" altLang="zh-CN" sz="1200" dirty="0" err="1">
                <a:latin typeface="Times New Roman" panose="02020603050405020304" pitchFamily="18" charset="0"/>
                <a:cs typeface="Times New Roman" panose="02020603050405020304" pitchFamily="18" charset="0"/>
              </a:rPr>
              <a:t>vectorize</a:t>
            </a:r>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a:t>
            </a:r>
            <a:r>
              <a:rPr lang="en-US" altLang="zh-CN" sz="1200" dirty="0" err="1">
                <a:latin typeface="Times New Roman" panose="02020603050405020304" pitchFamily="18" charset="0"/>
                <a:cs typeface="Times New Roman" panose="02020603050405020304" pitchFamily="18" charset="0"/>
              </a:rPr>
              <a:t>N;i</a:t>
            </a:r>
            <a:r>
              <a:rPr lang="en-US" altLang="zh-CN" sz="1200" dirty="0">
                <a:latin typeface="Times New Roman" panose="02020603050405020304" pitchFamily="18" charset="0"/>
                <a:cs typeface="Times New Roman" panose="02020603050405020304" pitchFamily="18" charset="0"/>
              </a:rPr>
              <a:t>++){</a:t>
            </a:r>
          </a:p>
          <a:p>
            <a:r>
              <a:rPr lang="en-US" altLang="zh-CN" sz="1200" dirty="0">
                <a:solidFill>
                  <a:srgbClr val="C00000"/>
                </a:solidFill>
                <a:latin typeface="Times New Roman" panose="02020603050405020304" pitchFamily="18" charset="0"/>
                <a:cs typeface="Times New Roman" panose="02020603050405020304" pitchFamily="18" charset="0"/>
              </a:rPr>
              <a:t>ffast.cpp:10:18: remark: </a:t>
            </a:r>
            <a:r>
              <a:rPr lang="en-US" altLang="zh-CN" sz="1200" dirty="0" err="1">
                <a:solidFill>
                  <a:srgbClr val="C00000"/>
                </a:solidFill>
                <a:latin typeface="Times New Roman" panose="02020603050405020304" pitchFamily="18" charset="0"/>
                <a:cs typeface="Times New Roman" panose="02020603050405020304" pitchFamily="18" charset="0"/>
              </a:rPr>
              <a:t>vectorized</a:t>
            </a:r>
            <a:r>
              <a:rPr lang="en-US" altLang="zh-CN" sz="1200" dirty="0">
                <a:solidFill>
                  <a:srgbClr val="C00000"/>
                </a:solidFill>
                <a:latin typeface="Times New Roman" panose="02020603050405020304" pitchFamily="18" charset="0"/>
                <a:cs typeface="Times New Roman" panose="02020603050405020304" pitchFamily="18" charset="0"/>
              </a:rPr>
              <a:t> loop (vectorization width: 4, interleaved count: 1) [-</a:t>
            </a:r>
            <a:r>
              <a:rPr lang="en-US" altLang="zh-CN" sz="1200" dirty="0" err="1">
                <a:solidFill>
                  <a:srgbClr val="C00000"/>
                </a:solidFill>
                <a:latin typeface="Times New Roman" panose="02020603050405020304" pitchFamily="18" charset="0"/>
                <a:cs typeface="Times New Roman" panose="02020603050405020304" pitchFamily="18" charset="0"/>
              </a:rPr>
              <a:t>Rpass</a:t>
            </a:r>
            <a:r>
              <a:rPr lang="en-US" altLang="zh-CN" sz="1200" dirty="0">
                <a:solidFill>
                  <a:srgbClr val="C00000"/>
                </a:solidFill>
                <a:latin typeface="Times New Roman" panose="02020603050405020304" pitchFamily="18" charset="0"/>
                <a:cs typeface="Times New Roman" panose="02020603050405020304" pitchFamily="18" charset="0"/>
              </a:rPr>
              <a:t>=loop-</a:t>
            </a:r>
            <a:r>
              <a:rPr lang="en-US" altLang="zh-CN" sz="1200" dirty="0" err="1">
                <a:solidFill>
                  <a:srgbClr val="C00000"/>
                </a:solidFill>
                <a:latin typeface="Times New Roman" panose="02020603050405020304" pitchFamily="18" charset="0"/>
                <a:cs typeface="Times New Roman" panose="02020603050405020304" pitchFamily="18" charset="0"/>
              </a:rPr>
              <a:t>vectorize</a:t>
            </a:r>
            <a:r>
              <a:rPr lang="en-US" altLang="zh-CN" sz="1200" dirty="0">
                <a:solidFill>
                  <a:srgbClr val="C00000"/>
                </a:solidFill>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for(j=0;j&lt;</a:t>
            </a:r>
            <a:r>
              <a:rPr lang="en-US" altLang="zh-CN" sz="1200" dirty="0" err="1">
                <a:latin typeface="Times New Roman" panose="02020603050405020304" pitchFamily="18" charset="0"/>
                <a:cs typeface="Times New Roman" panose="02020603050405020304" pitchFamily="18" charset="0"/>
              </a:rPr>
              <a:t>N;j</a:t>
            </a:r>
            <a:r>
              <a:rPr lang="en-US" altLang="zh-CN"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4109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中间代码优化</a:t>
            </a:r>
            <a:endParaRPr lang="zh-CN" altLang="en-US" sz="2000" b="1" baseline="0" dirty="0">
              <a:latin typeface="微软雅黑" panose="020B0503020204020204" pitchFamily="34" charset="-122"/>
              <a:ea typeface="微软雅黑" panose="020B0503020204020204" pitchFamily="34" charset="-122"/>
            </a:endParaRPr>
          </a:p>
        </p:txBody>
      </p:sp>
      <p:sp>
        <p:nvSpPr>
          <p:cNvPr id="7" name="矩形 6"/>
          <p:cNvSpPr/>
          <p:nvPr/>
        </p:nvSpPr>
        <p:spPr>
          <a:xfrm>
            <a:off x="407368" y="978694"/>
            <a:ext cx="11449272" cy="1154162"/>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数据预取优化</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编译器支持自动数据预取和手动添加预取内建指令两种预取方式，其中自动数据预取是编译器对程序分析后在中间代码中自动插入预取指令，当前</a:t>
            </a:r>
            <a:r>
              <a:rPr lang="en"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编译器仅支持</a:t>
            </a:r>
            <a:r>
              <a:rPr lang="en" altLang="zh-CN" sz="1400" dirty="0">
                <a:latin typeface="微软雅黑" panose="020B0503020204020204" pitchFamily="34" charset="-122"/>
                <a:ea typeface="微软雅黑" panose="020B0503020204020204" pitchFamily="34" charset="-122"/>
              </a:rPr>
              <a:t>AArch64</a:t>
            </a:r>
            <a:r>
              <a:rPr lang="zh-CN" altLang="en-US" sz="1400" dirty="0">
                <a:latin typeface="微软雅黑" panose="020B0503020204020204" pitchFamily="34" charset="-122"/>
                <a:ea typeface="微软雅黑" panose="020B0503020204020204" pitchFamily="34" charset="-122"/>
              </a:rPr>
              <a:t>平台和</a:t>
            </a:r>
            <a:r>
              <a:rPr lang="en" altLang="zh-CN" sz="1400" dirty="0">
                <a:latin typeface="微软雅黑" panose="020B0503020204020204" pitchFamily="34" charset="-122"/>
                <a:ea typeface="微软雅黑" panose="020B0503020204020204" pitchFamily="34" charset="-122"/>
              </a:rPr>
              <a:t>PowerPC</a:t>
            </a:r>
            <a:r>
              <a:rPr lang="zh-CN" altLang="en-US" sz="1400" dirty="0">
                <a:latin typeface="微软雅黑" panose="020B0503020204020204" pitchFamily="34" charset="-122"/>
                <a:ea typeface="微软雅黑" panose="020B0503020204020204" pitchFamily="34" charset="-122"/>
              </a:rPr>
              <a:t>平台的自动数据预取优化。手动添加的预取函数为：</a:t>
            </a:r>
            <a:endParaRPr lang="en-US" altLang="zh-CN" sz="1400" dirty="0">
              <a:latin typeface="微软雅黑" panose="020B0503020204020204" pitchFamily="34" charset="-122"/>
              <a:ea typeface="微软雅黑" panose="020B0503020204020204" pitchFamily="34" charset="-122"/>
            </a:endParaRPr>
          </a:p>
        </p:txBody>
      </p:sp>
      <p:sp>
        <p:nvSpPr>
          <p:cNvPr id="8" name="矩形 7"/>
          <p:cNvSpPr/>
          <p:nvPr/>
        </p:nvSpPr>
        <p:spPr>
          <a:xfrm>
            <a:off x="839416" y="3654316"/>
            <a:ext cx="2592288" cy="2677656"/>
          </a:xfrm>
          <a:prstGeom prst="rect">
            <a:avLst/>
          </a:prstGeom>
          <a:ln>
            <a:solidFill>
              <a:srgbClr val="3A4795"/>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#include &lt;</a:t>
            </a:r>
            <a:r>
              <a:rPr lang="en-US" altLang="zh-CN" sz="1200" dirty="0" err="1">
                <a:latin typeface="Times New Roman" panose="02020603050405020304" pitchFamily="18" charset="0"/>
                <a:cs typeface="Times New Roman" panose="02020603050405020304" pitchFamily="18" charset="0"/>
              </a:rPr>
              <a:t>stdio.h</a:t>
            </a:r>
            <a:r>
              <a:rPr lang="en-US" altLang="zh-CN" sz="1200" dirty="0">
                <a:latin typeface="Times New Roman" panose="02020603050405020304" pitchFamily="18" charset="0"/>
                <a:cs typeface="Times New Roman" panose="02020603050405020304" pitchFamily="18" charset="0"/>
              </a:rPr>
              <a:t>&gt;</a:t>
            </a:r>
          </a:p>
          <a:p>
            <a:r>
              <a:rPr lang="en-US" altLang="zh-CN" sz="1200" dirty="0">
                <a:latin typeface="Times New Roman" panose="02020603050405020304" pitchFamily="18" charset="0"/>
                <a:cs typeface="Times New Roman" panose="02020603050405020304" pitchFamily="18" charset="0"/>
              </a:rPr>
              <a:t>int main( ){</a:t>
            </a:r>
          </a:p>
          <a:p>
            <a:pPr indent="133200"/>
            <a:r>
              <a:rPr lang="en-US" altLang="zh-CN" sz="1200" dirty="0">
                <a:latin typeface="Times New Roman" panose="02020603050405020304" pitchFamily="18" charset="0"/>
                <a:cs typeface="Times New Roman" panose="02020603050405020304" pitchFamily="18" charset="0"/>
              </a:rPr>
              <a:t>int </a:t>
            </a:r>
            <a:r>
              <a:rPr lang="en-US" altLang="zh-CN" sz="1200" dirty="0" err="1">
                <a:latin typeface="Times New Roman" panose="02020603050405020304" pitchFamily="18" charset="0"/>
                <a:cs typeface="Times New Roman" panose="02020603050405020304" pitchFamily="18" charset="0"/>
              </a:rPr>
              <a:t>arr</a:t>
            </a:r>
            <a:r>
              <a:rPr lang="en-US" altLang="zh-CN" sz="1200" dirty="0">
                <a:latin typeface="Times New Roman" panose="02020603050405020304" pitchFamily="18" charset="0"/>
                <a:cs typeface="Times New Roman" panose="02020603050405020304" pitchFamily="18" charset="0"/>
              </a:rPr>
              <a:t>[10];</a:t>
            </a:r>
          </a:p>
          <a:p>
            <a:pPr indent="133200"/>
            <a:r>
              <a:rPr lang="en-US" altLang="zh-CN" sz="1200" dirty="0">
                <a:latin typeface="Times New Roman" panose="02020603050405020304" pitchFamily="18" charset="0"/>
                <a:cs typeface="Times New Roman" panose="02020603050405020304" pitchFamily="18" charset="0"/>
              </a:rPr>
              <a:t>int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pPr indent="133200"/>
            <a:r>
              <a:rPr lang="en-US" altLang="zh-CN" sz="1200" dirty="0">
                <a:latin typeface="Times New Roman" panose="02020603050405020304" pitchFamily="18" charset="0"/>
                <a:cs typeface="Times New Roman" panose="02020603050405020304" pitchFamily="18" charset="0"/>
              </a:rPr>
              <a:t>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=0;i&lt;10;i++){</a:t>
            </a:r>
          </a:p>
          <a:p>
            <a:pPr indent="133200"/>
            <a:r>
              <a:rPr lang="en-US" altLang="zh-CN" sz="1200" dirty="0">
                <a:solidFill>
                  <a:srgbClr val="C00000"/>
                </a:solidFill>
                <a:latin typeface="Times New Roman" panose="02020603050405020304" pitchFamily="18" charset="0"/>
                <a:cs typeface="Times New Roman" panose="02020603050405020304" pitchFamily="18" charset="0"/>
              </a:rPr>
              <a:t>    __</a:t>
            </a:r>
            <a:r>
              <a:rPr lang="en-US" altLang="zh-CN" sz="1200" dirty="0" err="1">
                <a:solidFill>
                  <a:srgbClr val="C00000"/>
                </a:solidFill>
                <a:latin typeface="Times New Roman" panose="02020603050405020304" pitchFamily="18" charset="0"/>
                <a:cs typeface="Times New Roman" panose="02020603050405020304" pitchFamily="18" charset="0"/>
              </a:rPr>
              <a:t>builtin_prefetch</a:t>
            </a:r>
            <a:r>
              <a:rPr lang="en-US" altLang="zh-CN" sz="1200" dirty="0">
                <a:solidFill>
                  <a:srgbClr val="C00000"/>
                </a:solidFill>
                <a:latin typeface="Times New Roman" panose="02020603050405020304" pitchFamily="18" charset="0"/>
                <a:cs typeface="Times New Roman" panose="02020603050405020304" pitchFamily="18" charset="0"/>
              </a:rPr>
              <a:t>(arr+i,1,3);</a:t>
            </a:r>
          </a:p>
          <a:p>
            <a:pPr indent="133200"/>
            <a:r>
              <a:rPr lang="en-US" altLang="zh-CN" sz="1200" dirty="0">
                <a:latin typeface="Times New Roman" panose="02020603050405020304" pitchFamily="18" charset="0"/>
                <a:cs typeface="Times New Roman" panose="02020603050405020304" pitchFamily="18" charset="0"/>
              </a:rPr>
              <a:t>}</a:t>
            </a:r>
          </a:p>
          <a:p>
            <a:pPr indent="133200"/>
            <a:r>
              <a:rPr lang="en-US" altLang="zh-CN" sz="1200" dirty="0">
                <a:latin typeface="Times New Roman" panose="02020603050405020304" pitchFamily="18" charset="0"/>
                <a:cs typeface="Times New Roman" panose="02020603050405020304" pitchFamily="18" charset="0"/>
              </a:rPr>
              <a:t>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=0;i&lt;10000;i++){</a:t>
            </a:r>
          </a:p>
          <a:p>
            <a:pPr indent="133200"/>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arr</a:t>
            </a:r>
            <a:r>
              <a:rPr lang="en-US" altLang="zh-CN" sz="1200" dirty="0">
                <a:latin typeface="Times New Roman" panose="02020603050405020304" pitchFamily="18" charset="0"/>
                <a:cs typeface="Times New Roman" panose="02020603050405020304" pitchFamily="18" charset="0"/>
              </a:rPr>
              <a:t>[i%10] = </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pPr indent="133200"/>
            <a:r>
              <a:rPr lang="en-US" altLang="zh-CN" sz="1200" dirty="0">
                <a:latin typeface="Times New Roman" panose="02020603050405020304" pitchFamily="18" charset="0"/>
                <a:cs typeface="Times New Roman" panose="02020603050405020304" pitchFamily="18" charset="0"/>
              </a:rPr>
              <a:t>}</a:t>
            </a:r>
          </a:p>
          <a:p>
            <a:pPr indent="133200"/>
            <a:r>
              <a:rPr lang="en-US" altLang="zh-CN" sz="1200" dirty="0">
                <a:latin typeface="Times New Roman" panose="02020603050405020304" pitchFamily="18" charset="0"/>
                <a:cs typeface="Times New Roman" panose="02020603050405020304" pitchFamily="18" charset="0"/>
              </a:rPr>
              <a:t>for(</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=0;i&lt;10;i++){</a:t>
            </a:r>
          </a:p>
          <a:p>
            <a:pPr indent="133200"/>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printf</a:t>
            </a:r>
            <a:r>
              <a:rPr lang="en-US" altLang="zh-CN" sz="1200" dirty="0">
                <a:latin typeface="Times New Roman" panose="02020603050405020304" pitchFamily="18" charset="0"/>
                <a:cs typeface="Times New Roman" panose="02020603050405020304" pitchFamily="18" charset="0"/>
              </a:rPr>
              <a:t>(“%d\n”,</a:t>
            </a:r>
            <a:r>
              <a:rPr lang="en-US" altLang="zh-CN" sz="1200" dirty="0" err="1">
                <a:latin typeface="Times New Roman" panose="02020603050405020304" pitchFamily="18" charset="0"/>
                <a:cs typeface="Times New Roman" panose="02020603050405020304" pitchFamily="18" charset="0"/>
              </a:rPr>
              <a:t>arr</a:t>
            </a:r>
            <a:r>
              <a:rPr lang="en-US" altLang="zh-CN" sz="1200" dirty="0">
                <a:latin typeface="Times New Roman" panose="02020603050405020304" pitchFamily="18" charset="0"/>
                <a:cs typeface="Times New Roman" panose="02020603050405020304" pitchFamily="18" charset="0"/>
              </a:rPr>
              <a:t>[</a:t>
            </a:r>
            <a:r>
              <a:rPr lang="en-US" altLang="zh-CN" sz="1200" dirty="0" err="1">
                <a:latin typeface="Times New Roman" panose="02020603050405020304" pitchFamily="18" charset="0"/>
                <a:cs typeface="Times New Roman" panose="02020603050405020304" pitchFamily="18" charset="0"/>
              </a:rPr>
              <a:t>i</a:t>
            </a:r>
            <a:r>
              <a:rPr lang="en-US" altLang="zh-CN" sz="1200" dirty="0">
                <a:latin typeface="Times New Roman" panose="02020603050405020304" pitchFamily="18" charset="0"/>
                <a:cs typeface="Times New Roman" panose="02020603050405020304" pitchFamily="18" charset="0"/>
              </a:rPr>
              <a:t>]);</a:t>
            </a:r>
          </a:p>
          <a:p>
            <a:pPr indent="133200"/>
            <a:r>
              <a:rPr lang="en-US" altLang="zh-CN" sz="1200" dirty="0">
                <a:latin typeface="Times New Roman" panose="02020603050405020304" pitchFamily="18" charset="0"/>
                <a:cs typeface="Times New Roman" panose="02020603050405020304" pitchFamily="18" charset="0"/>
              </a:rPr>
              <a:t>}</a:t>
            </a:r>
          </a:p>
          <a:p>
            <a:r>
              <a:rPr lang="en-US" altLang="zh-CN" sz="1200" dirty="0">
                <a:latin typeface="Times New Roman" panose="02020603050405020304" pitchFamily="18" charset="0"/>
                <a:cs typeface="Times New Roman" panose="02020603050405020304" pitchFamily="18" charset="0"/>
              </a:rPr>
              <a:t>} </a:t>
            </a:r>
          </a:p>
        </p:txBody>
      </p:sp>
      <p:sp>
        <p:nvSpPr>
          <p:cNvPr id="3" name="矩形 2"/>
          <p:cNvSpPr/>
          <p:nvPr/>
        </p:nvSpPr>
        <p:spPr>
          <a:xfrm>
            <a:off x="5375920" y="3284984"/>
            <a:ext cx="6096000" cy="3046988"/>
          </a:xfrm>
          <a:prstGeom prst="rect">
            <a:avLst/>
          </a:prstGeom>
          <a:ln>
            <a:solidFill>
              <a:srgbClr val="3A4795"/>
            </a:solidFill>
          </a:ln>
        </p:spPr>
        <p:txBody>
          <a:bodyPr>
            <a:spAutoFit/>
          </a:bodyPr>
          <a:lstStyle/>
          <a:p>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for.body</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preds</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for.cond</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arraydecay</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getelementptr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inbounds [10 x i32], [10 x i32]*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arr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i64 0, i64 0</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%1 = load i32, i32* %i1, align 4</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idx.ext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sext i32 %1 to i64</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add.ptr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getelementptr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inbounds i32, i32*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arraydecay</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i64 %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idx.ext</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%2 =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bitcast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i32*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add.ptr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to i8*</a:t>
            </a:r>
          </a:p>
          <a:p>
            <a:r>
              <a:rPr lang="en-US" altLang="zh-CN" sz="12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call void @llvm.prefetch.p0i8(i8* %2, i32 1, i32 3, i32 1)</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label %for.inc</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for.inc:                                          ;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preds</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for.body</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%3 = load i32, i32* %i1, align 4</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inc</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add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nsw</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i32 %3, 1</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store i32 %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inc</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i32* %i1, align 4</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label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for.cond</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llvm.loop</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!2</a:t>
            </a:r>
          </a:p>
          <a:p>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for.end</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preds</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for.cond</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store i32 0, i32* %i2, align 4</a:t>
            </a:r>
          </a:p>
          <a:p>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br</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label %for.cond3</a:t>
            </a:r>
          </a:p>
        </p:txBody>
      </p:sp>
      <p:grpSp>
        <p:nvGrpSpPr>
          <p:cNvPr id="22" name="组合 21"/>
          <p:cNvGrpSpPr/>
          <p:nvPr/>
        </p:nvGrpSpPr>
        <p:grpSpPr>
          <a:xfrm>
            <a:off x="3899549" y="2060848"/>
            <a:ext cx="4464909" cy="1054827"/>
            <a:chOff x="4439403" y="2027258"/>
            <a:chExt cx="4464909" cy="1054827"/>
          </a:xfrm>
        </p:grpSpPr>
        <p:cxnSp>
          <p:nvCxnSpPr>
            <p:cNvPr id="5" name="直接箭头连接符 4"/>
            <p:cNvCxnSpPr/>
            <p:nvPr/>
          </p:nvCxnSpPr>
          <p:spPr>
            <a:xfrm flipH="1">
              <a:off x="5735960" y="2384884"/>
              <a:ext cx="432049" cy="377607"/>
            </a:xfrm>
            <a:prstGeom prst="straightConnector1">
              <a:avLst/>
            </a:prstGeom>
            <a:ln>
              <a:solidFill>
                <a:srgbClr val="3A4795"/>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816080" y="2384884"/>
              <a:ext cx="0" cy="413611"/>
            </a:xfrm>
            <a:prstGeom prst="straightConnector1">
              <a:avLst/>
            </a:prstGeom>
            <a:ln>
              <a:solidFill>
                <a:srgbClr val="3A479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464152" y="2348880"/>
              <a:ext cx="432048" cy="413611"/>
            </a:xfrm>
            <a:prstGeom prst="straightConnector1">
              <a:avLst/>
            </a:prstGeom>
            <a:ln>
              <a:solidFill>
                <a:srgbClr val="3A4795"/>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015880" y="2805086"/>
              <a:ext cx="1296144"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预取的内存地址</a:t>
              </a:r>
            </a:p>
          </p:txBody>
        </p:sp>
        <p:sp>
          <p:nvSpPr>
            <p:cNvPr id="18" name="文本框 17"/>
            <p:cNvSpPr txBox="1"/>
            <p:nvPr/>
          </p:nvSpPr>
          <p:spPr>
            <a:xfrm>
              <a:off x="6367388" y="2798495"/>
              <a:ext cx="897384"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预取读</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写</a:t>
              </a:r>
            </a:p>
          </p:txBody>
        </p:sp>
        <p:sp>
          <p:nvSpPr>
            <p:cNvPr id="19" name="文本框 18"/>
            <p:cNvSpPr txBox="1"/>
            <p:nvPr/>
          </p:nvSpPr>
          <p:spPr>
            <a:xfrm>
              <a:off x="7447508" y="2789764"/>
              <a:ext cx="1456804" cy="276999"/>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预取数据的局部性</a:t>
              </a:r>
            </a:p>
          </p:txBody>
        </p:sp>
        <p:sp>
          <p:nvSpPr>
            <p:cNvPr id="21" name="矩形 20"/>
            <p:cNvSpPr/>
            <p:nvPr/>
          </p:nvSpPr>
          <p:spPr>
            <a:xfrm>
              <a:off x="4439403" y="2027258"/>
              <a:ext cx="3497561" cy="415498"/>
            </a:xfrm>
            <a:prstGeom prst="rect">
              <a:avLst/>
            </a:prstGeom>
          </p:spPr>
          <p:txBody>
            <a:bodyPr wrap="none">
              <a:spAutoFit/>
            </a:bodyPr>
            <a:lstStyle/>
            <a:p>
              <a:pPr lvl="0" algn="ctr">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__</a:t>
              </a:r>
              <a:r>
                <a:rPr lang="en-US" altLang="zh-CN" sz="1400" dirty="0" err="1">
                  <a:solidFill>
                    <a:prstClr val="black"/>
                  </a:solidFill>
                  <a:latin typeface="微软雅黑" panose="020B0503020204020204" pitchFamily="34" charset="-122"/>
                  <a:ea typeface="微软雅黑" panose="020B0503020204020204" pitchFamily="34" charset="-122"/>
                </a:rPr>
                <a:t>builtin_prefetch</a:t>
              </a:r>
              <a:r>
                <a:rPr lang="en-US" altLang="zh-CN" sz="1400" dirty="0">
                  <a:solidFill>
                    <a:prstClr val="black"/>
                  </a:solidFill>
                  <a:latin typeface="微软雅黑" panose="020B0503020204020204" pitchFamily="34" charset="-122"/>
                  <a:ea typeface="微软雅黑" panose="020B0503020204020204" pitchFamily="34" charset="-122"/>
                </a:rPr>
                <a:t>(</a:t>
              </a:r>
              <a:r>
                <a:rPr lang="en-US" altLang="zh-CN" sz="1400" dirty="0" err="1">
                  <a:solidFill>
                    <a:prstClr val="black"/>
                  </a:solidFill>
                  <a:latin typeface="微软雅黑" panose="020B0503020204020204" pitchFamily="34" charset="-122"/>
                  <a:ea typeface="微软雅黑" panose="020B0503020204020204" pitchFamily="34" charset="-122"/>
                </a:rPr>
                <a:t>addr</a:t>
              </a: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rw</a:t>
              </a:r>
              <a:r>
                <a:rPr lang="zh-CN" altLang="en-US" sz="1400" dirty="0">
                  <a:solidFill>
                    <a:prstClr val="black"/>
                  </a:solidFill>
                  <a:latin typeface="微软雅黑" panose="020B0503020204020204" pitchFamily="34" charset="-122"/>
                  <a:ea typeface="微软雅黑" panose="020B0503020204020204" pitchFamily="34" charset="-122"/>
                </a:rPr>
                <a:t>， </a:t>
              </a:r>
              <a:r>
                <a:rPr lang="en-US" altLang="zh-CN" sz="1400" dirty="0">
                  <a:solidFill>
                    <a:prstClr val="black"/>
                  </a:solidFill>
                  <a:latin typeface="微软雅黑" panose="020B0503020204020204" pitchFamily="34" charset="-122"/>
                  <a:ea typeface="微软雅黑" panose="020B0503020204020204" pitchFamily="34" charset="-122"/>
                </a:rPr>
                <a:t>locality)</a:t>
              </a:r>
            </a:p>
          </p:txBody>
        </p:sp>
      </p:grpSp>
    </p:spTree>
    <p:extLst>
      <p:ext uri="{BB962C8B-B14F-4D97-AF65-F5344CB8AC3E}">
        <p14:creationId xmlns:p14="http://schemas.microsoft.com/office/powerpoint/2010/main" val="4128826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03</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编译器中端</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相关选项</a:t>
            </a:r>
            <a:endParaRPr lang="zh-CN" altLang="en-US" sz="2000" b="1" baseline="0"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B8C189E9-7335-4770-6342-47B87E0208A4}"/>
              </a:ext>
            </a:extLst>
          </p:cNvPr>
          <p:cNvGraphicFramePr>
            <a:graphicFrameLocks noGrp="1"/>
          </p:cNvGraphicFramePr>
          <p:nvPr>
            <p:extLst>
              <p:ext uri="{D42A27DB-BD31-4B8C-83A1-F6EECF244321}">
                <p14:modId xmlns:p14="http://schemas.microsoft.com/office/powerpoint/2010/main" val="2906058791"/>
              </p:ext>
            </p:extLst>
          </p:nvPr>
        </p:nvGraphicFramePr>
        <p:xfrm>
          <a:off x="983432" y="1196752"/>
          <a:ext cx="9793088" cy="5334000"/>
        </p:xfrm>
        <a:graphic>
          <a:graphicData uri="http://schemas.openxmlformats.org/drawingml/2006/table">
            <a:tbl>
              <a:tblPr firstRow="1" firstCol="1" bandRow="1">
                <a:tableStyleId>{BC89EF96-8CEA-46FF-86C4-4CE0E7609802}</a:tableStyleId>
              </a:tblPr>
              <a:tblGrid>
                <a:gridCol w="1152128">
                  <a:extLst>
                    <a:ext uri="{9D8B030D-6E8A-4147-A177-3AD203B41FA5}">
                      <a16:colId xmlns:a16="http://schemas.microsoft.com/office/drawing/2014/main" val="988955965"/>
                    </a:ext>
                  </a:extLst>
                </a:gridCol>
                <a:gridCol w="3432825">
                  <a:extLst>
                    <a:ext uri="{9D8B030D-6E8A-4147-A177-3AD203B41FA5}">
                      <a16:colId xmlns:a16="http://schemas.microsoft.com/office/drawing/2014/main" val="1194581919"/>
                    </a:ext>
                  </a:extLst>
                </a:gridCol>
                <a:gridCol w="5208135">
                  <a:extLst>
                    <a:ext uri="{9D8B030D-6E8A-4147-A177-3AD203B41FA5}">
                      <a16:colId xmlns:a16="http://schemas.microsoft.com/office/drawing/2014/main" val="3081680703"/>
                    </a:ext>
                  </a:extLst>
                </a:gridCol>
              </a:tblGrid>
              <a:tr h="239395">
                <a:tc>
                  <a:txBody>
                    <a:bodyPr/>
                    <a:lstStyle/>
                    <a:p>
                      <a:pPr indent="0" algn="ctr">
                        <a:lnSpc>
                          <a:spcPts val="2000"/>
                        </a:lnSpc>
                      </a:pP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a:effectLst/>
                          <a:latin typeface="Microsoft YaHei" panose="020B0503020204020204" pitchFamily="34" charset="-122"/>
                          <a:ea typeface="Microsoft YaHei" panose="020B0503020204020204" pitchFamily="34" charset="-122"/>
                        </a:rPr>
                        <a:t>选项</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a:effectLst/>
                          <a:latin typeface="Microsoft YaHei" panose="020B0503020204020204" pitchFamily="34" charset="-122"/>
                          <a:ea typeface="Microsoft YaHei" panose="020B0503020204020204" pitchFamily="34" charset="-122"/>
                        </a:rPr>
                        <a:t>功能</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74916413"/>
                  </a:ext>
                </a:extLst>
              </a:tr>
              <a:tr h="239395">
                <a:tc rowSpan="3">
                  <a:txBody>
                    <a:bodyPr/>
                    <a:lstStyle/>
                    <a:p>
                      <a:pPr indent="0" algn="ctr">
                        <a:lnSpc>
                          <a:spcPts val="2000"/>
                        </a:lnSpc>
                      </a:pPr>
                      <a:r>
                        <a:rPr lang="zh-CN" altLang="en-US" sz="1200" kern="100" dirty="0">
                          <a:effectLst/>
                          <a:latin typeface="Microsoft YaHei" panose="020B0503020204020204" pitchFamily="34" charset="-122"/>
                          <a:ea typeface="Microsoft YaHei" panose="020B0503020204020204" pitchFamily="34" charset="-122"/>
                          <a:cs typeface="Times New Roman" panose="02020603050405020304" pitchFamily="18" charset="0"/>
                        </a:rPr>
                        <a:t>内联优化</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rPr>
                        <a:t>-inline</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a:effectLst/>
                          <a:latin typeface="Microsoft YaHei" panose="020B0503020204020204" pitchFamily="34" charset="-122"/>
                          <a:ea typeface="Microsoft YaHei" panose="020B0503020204020204" pitchFamily="34" charset="-122"/>
                        </a:rPr>
                        <a:t>打开内联函数功能</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611036076"/>
                  </a:ext>
                </a:extLst>
              </a:tr>
              <a:tr h="239395">
                <a:tc vMerge="1">
                  <a:txBody>
                    <a:bodyPr/>
                    <a:lstStyle/>
                    <a:p>
                      <a:pPr indent="127000" algn="ctr">
                        <a:lnSpc>
                          <a:spcPts val="2000"/>
                        </a:lnSpc>
                      </a:pPr>
                      <a:endParaRPr lang="zh-CN" sz="14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rPr>
                        <a:t>-</a:t>
                      </a:r>
                      <a:r>
                        <a:rPr lang="en-US" sz="1200" kern="0" dirty="0" err="1">
                          <a:effectLst/>
                          <a:latin typeface="Microsoft YaHei" panose="020B0503020204020204" pitchFamily="34" charset="-122"/>
                          <a:ea typeface="Microsoft YaHei" panose="020B0503020204020204" pitchFamily="34" charset="-122"/>
                        </a:rPr>
                        <a:t>finline</a:t>
                      </a:r>
                      <a:r>
                        <a:rPr lang="en-US" sz="1200" kern="0" dirty="0">
                          <a:effectLst/>
                          <a:latin typeface="Microsoft YaHei" panose="020B0503020204020204" pitchFamily="34" charset="-122"/>
                          <a:ea typeface="Microsoft YaHei" panose="020B0503020204020204" pitchFamily="34" charset="-122"/>
                        </a:rPr>
                        <a:t>-functions</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rPr>
                        <a:t>对合适的函数进行内联</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67241784"/>
                  </a:ext>
                </a:extLst>
              </a:tr>
              <a:tr h="239395">
                <a:tc vMerge="1">
                  <a:txBody>
                    <a:bodyPr/>
                    <a:lstStyle/>
                    <a:p>
                      <a:pPr indent="127000" algn="ctr">
                        <a:lnSpc>
                          <a:spcPts val="2000"/>
                        </a:lnSpc>
                      </a:pP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rPr>
                        <a:t>-inline-aggressive</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rPr>
                        <a:t>在链接时优化期间开启激进的内联优化</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76853084"/>
                  </a:ext>
                </a:extLst>
              </a:tr>
              <a:tr h="239395">
                <a:tc rowSpan="5">
                  <a:txBody>
                    <a:bodyPr/>
                    <a:lstStyle/>
                    <a:p>
                      <a:pPr indent="0" algn="ctr">
                        <a:lnSpc>
                          <a:spcPts val="2000"/>
                        </a:lnSpc>
                      </a:pPr>
                      <a:r>
                        <a:rPr lang="zh-CN" altLang="en-US" sz="1200" kern="100" dirty="0">
                          <a:effectLst/>
                          <a:latin typeface="Microsoft YaHei" panose="020B0503020204020204" pitchFamily="34" charset="-122"/>
                          <a:ea typeface="Microsoft YaHei" panose="020B0503020204020204" pitchFamily="34" charset="-122"/>
                          <a:cs typeface="Times New Roman" panose="02020603050405020304" pitchFamily="18" charset="0"/>
                        </a:rPr>
                        <a:t>循环优化</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funroll</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-loops</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a:effectLst/>
                          <a:latin typeface="Microsoft YaHei" panose="020B0503020204020204" pitchFamily="34" charset="-122"/>
                          <a:ea typeface="Microsoft YaHei" panose="020B0503020204020204" pitchFamily="34" charset="-122"/>
                          <a:cs typeface="Times New Roman" panose="02020603050405020304" pitchFamily="18" charset="0"/>
                        </a:rPr>
                        <a:t>打开循环展开</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169334034"/>
                  </a:ext>
                </a:extLst>
              </a:tr>
              <a:tr h="239395">
                <a:tc vMerge="1">
                  <a:txBody>
                    <a:bodyPr/>
                    <a:lstStyle/>
                    <a:p>
                      <a:pPr indent="127000" algn="ctr">
                        <a:lnSpc>
                          <a:spcPts val="2000"/>
                        </a:lnSpc>
                      </a:pP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a:effectLst/>
                          <a:latin typeface="Microsoft YaHei" panose="020B0503020204020204" pitchFamily="34" charset="-122"/>
                          <a:ea typeface="Microsoft YaHei" panose="020B0503020204020204" pitchFamily="34" charset="-122"/>
                          <a:cs typeface="Times New Roman" panose="02020603050405020304" pitchFamily="18" charset="0"/>
                        </a:rPr>
                        <a:t>-fno-unroll-loops</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关闭循环展开</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30343091"/>
                  </a:ext>
                </a:extLst>
              </a:tr>
              <a:tr h="239395">
                <a:tc vMerge="1">
                  <a:txBody>
                    <a:bodyPr/>
                    <a:lstStyle/>
                    <a:p>
                      <a:pPr indent="127000" algn="ctr">
                        <a:lnSpc>
                          <a:spcPts val="2000"/>
                        </a:lnSpc>
                      </a:pP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mllvm</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 -unroll-count</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确定展开次数</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00924582"/>
                  </a:ext>
                </a:extLst>
              </a:tr>
              <a:tr h="239395">
                <a:tc vMerge="1">
                  <a:txBody>
                    <a:bodyPr/>
                    <a:lstStyle/>
                    <a:p>
                      <a:pPr indent="127000" algn="ctr">
                        <a:lnSpc>
                          <a:spcPts val="2000"/>
                        </a:lnSpc>
                      </a:pP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mllvm</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 -unroll-peel-count</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设置循环</a:t>
                      </a:r>
                      <a:r>
                        <a:rPr lang="zh-CN" alt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剥离</a:t>
                      </a: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计数</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0981380"/>
                  </a:ext>
                </a:extLst>
              </a:tr>
              <a:tr h="239395">
                <a:tc vMerge="1">
                  <a:txBody>
                    <a:bodyPr/>
                    <a:lstStyle/>
                    <a:p>
                      <a:pPr indent="127000" algn="ctr">
                        <a:lnSpc>
                          <a:spcPts val="2000"/>
                        </a:lnSpc>
                      </a:pP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mllvm</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 -enable-loop-distribute</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alt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打开</a:t>
                      </a: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循环</a:t>
                      </a:r>
                      <a:r>
                        <a:rPr lang="zh-CN" alt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分布优化</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67807650"/>
                  </a:ext>
                </a:extLst>
              </a:tr>
              <a:tr h="239395">
                <a:tc rowSpan="3">
                  <a:txBody>
                    <a:bodyPr/>
                    <a:lstStyle/>
                    <a:p>
                      <a:pPr indent="0" algn="ctr">
                        <a:lnSpc>
                          <a:spcPts val="2000"/>
                        </a:lnSpc>
                      </a:pPr>
                      <a:r>
                        <a:rPr lang="zh-CN" altLang="en-US" sz="1200" kern="100" dirty="0">
                          <a:effectLst/>
                          <a:latin typeface="Microsoft YaHei" panose="020B0503020204020204" pitchFamily="34" charset="-122"/>
                          <a:ea typeface="Microsoft YaHei" panose="020B0503020204020204" pitchFamily="34" charset="-122"/>
                          <a:cs typeface="Times New Roman" panose="02020603050405020304" pitchFamily="18" charset="0"/>
                        </a:rPr>
                        <a:t>向量化</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fvectorize</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开启循环向量化优化</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5525149"/>
                  </a:ext>
                </a:extLst>
              </a:tr>
              <a:tr h="239395">
                <a:tc vMerge="1">
                  <a:txBody>
                    <a:bodyPr/>
                    <a:lstStyle/>
                    <a:p>
                      <a:pPr indent="127000" algn="ctr">
                        <a:lnSpc>
                          <a:spcPts val="2000"/>
                        </a:lnSpc>
                      </a:pP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fslp</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-vectorize</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indent="0" algn="ctr">
                        <a:lnSpc>
                          <a:spcPts val="2000"/>
                        </a:lnSpc>
                      </a:pPr>
                      <a:r>
                        <a:rPr lang="zh-CN" alt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开启</a:t>
                      </a: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基本块级向量化</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267661894"/>
                  </a:ext>
                </a:extLst>
              </a:tr>
              <a:tr h="239395">
                <a:tc vMerge="1">
                  <a:txBody>
                    <a:bodyPr/>
                    <a:lstStyle/>
                    <a:p>
                      <a:pPr indent="127000" algn="ctr">
                        <a:lnSpc>
                          <a:spcPts val="2000"/>
                        </a:lnSpc>
                      </a:pP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a:effectLst/>
                          <a:latin typeface="Microsoft YaHei" panose="020B0503020204020204" pitchFamily="34" charset="-122"/>
                          <a:ea typeface="Microsoft YaHei" panose="020B0503020204020204" pitchFamily="34" charset="-122"/>
                          <a:cs typeface="Times New Roman" panose="02020603050405020304" pitchFamily="18" charset="0"/>
                        </a:rPr>
                        <a:t>-interleave-loops</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在循环向量化过程中启用循环跨幅访存</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002109291"/>
                  </a:ext>
                </a:extLst>
              </a:tr>
              <a:tr h="239395">
                <a:tc rowSpan="3">
                  <a:txBody>
                    <a:bodyPr/>
                    <a:lstStyle/>
                    <a:p>
                      <a:pPr indent="0" algn="ctr">
                        <a:lnSpc>
                          <a:spcPts val="2000"/>
                        </a:lnSpc>
                      </a:pPr>
                      <a:r>
                        <a:rPr lang="zh-CN" altLang="en-US" sz="1200" kern="100" dirty="0">
                          <a:effectLst/>
                          <a:latin typeface="Microsoft YaHei" panose="020B0503020204020204" pitchFamily="34" charset="-122"/>
                          <a:ea typeface="Microsoft YaHei" panose="020B0503020204020204" pitchFamily="34" charset="-122"/>
                          <a:cs typeface="Times New Roman" panose="02020603050405020304" pitchFamily="18" charset="0"/>
                        </a:rPr>
                        <a:t>浮点优化</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ffast</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-math</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开启一系列的浮点优化功能</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004924870"/>
                  </a:ext>
                </a:extLst>
              </a:tr>
              <a:tr h="239395">
                <a:tc vMerge="1">
                  <a:txBody>
                    <a:bodyPr/>
                    <a:lstStyle/>
                    <a:p>
                      <a:pPr indent="127000" algn="ctr">
                        <a:lnSpc>
                          <a:spcPts val="2000"/>
                        </a:lnSpc>
                      </a:pP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a:effectLst/>
                          <a:latin typeface="Microsoft YaHei" panose="020B0503020204020204" pitchFamily="34" charset="-122"/>
                          <a:ea typeface="Microsoft YaHei" panose="020B0503020204020204" pitchFamily="34" charset="-122"/>
                          <a:cs typeface="Times New Roman" panose="02020603050405020304" pitchFamily="18" charset="0"/>
                        </a:rPr>
                        <a:t>-freciprocal-math</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允许将除法运算转换为对倒数的乘法运算（包含于</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ffast</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-math</a:t>
                      </a: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75742187"/>
                  </a:ext>
                </a:extLst>
              </a:tr>
              <a:tr h="239395">
                <a:tc vMerge="1">
                  <a:txBody>
                    <a:bodyPr/>
                    <a:lstStyle/>
                    <a:p>
                      <a:pPr indent="127000" algn="ctr">
                        <a:lnSpc>
                          <a:spcPts val="2000"/>
                        </a:lnSpc>
                      </a:pP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a:effectLst/>
                          <a:latin typeface="Microsoft YaHei" panose="020B0503020204020204" pitchFamily="34" charset="-122"/>
                          <a:ea typeface="Microsoft YaHei" panose="020B0503020204020204" pitchFamily="34" charset="-122"/>
                          <a:cs typeface="Times New Roman" panose="02020603050405020304" pitchFamily="18" charset="0"/>
                        </a:rPr>
                        <a:t>-fno-signed-zeros</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忽略浮点零的符号（包含于</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ffast</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-math</a:t>
                      </a: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974804225"/>
                  </a:ext>
                </a:extLst>
              </a:tr>
              <a:tr h="239395">
                <a:tc>
                  <a:txBody>
                    <a:bodyPr/>
                    <a:lstStyle/>
                    <a:p>
                      <a:pPr indent="0" algn="ctr">
                        <a:lnSpc>
                          <a:spcPts val="2000"/>
                        </a:lnSpc>
                      </a:pPr>
                      <a:r>
                        <a:rPr lang="zh-CN" altLang="en-US" sz="1200" kern="100" dirty="0">
                          <a:effectLst/>
                          <a:latin typeface="Microsoft YaHei" panose="020B0503020204020204" pitchFamily="34" charset="-122"/>
                          <a:ea typeface="Microsoft YaHei" panose="020B0503020204020204" pitchFamily="34" charset="-122"/>
                          <a:cs typeface="Times New Roman" panose="02020603050405020304" pitchFamily="18" charset="0"/>
                        </a:rPr>
                        <a:t>数据预取</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mllvm</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 -loop-data-prefetch</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开启预取访问</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针对</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AArch64</a:t>
                      </a: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和</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PowerPC)</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73858360"/>
                  </a:ext>
                </a:extLst>
              </a:tr>
              <a:tr h="239395">
                <a:tc rowSpan="5">
                  <a:txBody>
                    <a:bodyPr/>
                    <a:lstStyle/>
                    <a:p>
                      <a:pPr indent="0" algn="ctr">
                        <a:lnSpc>
                          <a:spcPts val="2000"/>
                        </a:lnSpc>
                      </a:pPr>
                      <a:r>
                        <a:rPr lang="zh-CN" altLang="en-US" sz="1200" kern="100" dirty="0">
                          <a:effectLst/>
                          <a:latin typeface="Microsoft YaHei" panose="020B0503020204020204" pitchFamily="34" charset="-122"/>
                          <a:ea typeface="Microsoft YaHei" panose="020B0503020204020204" pitchFamily="34" charset="-122"/>
                          <a:cs typeface="Times New Roman" panose="02020603050405020304" pitchFamily="18" charset="0"/>
                        </a:rPr>
                        <a:t>优化信息选项</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Rpass</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=vectorize</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显示循环向量化和</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SLP</a:t>
                      </a: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向量化有关的信息</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755850765"/>
                  </a:ext>
                </a:extLst>
              </a:tr>
              <a:tr h="239395">
                <a:tc vMerge="1">
                  <a:txBody>
                    <a:bodyPr/>
                    <a:lstStyle/>
                    <a:p>
                      <a:pPr indent="0" algn="ctr">
                        <a:lnSpc>
                          <a:spcPts val="2000"/>
                        </a:lnSpc>
                      </a:pP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2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Rpass</a:t>
                      </a:r>
                      <a:r>
                        <a:rPr 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=loop-unroll</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显示循环展开</a:t>
                      </a:r>
                      <a:r>
                        <a:rPr lang="zh-CN" altLang="en-US"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和循环剥离</a:t>
                      </a: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的优化信息</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783787830"/>
                  </a:ext>
                </a:extLst>
              </a:tr>
              <a:tr h="239395">
                <a:tc vMerge="1">
                  <a:txBody>
                    <a:bodyPr/>
                    <a:lstStyle/>
                    <a:p>
                      <a:pPr indent="0" algn="ctr">
                        <a:lnSpc>
                          <a:spcPts val="2000"/>
                        </a:lnSpc>
                      </a:pP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en-US" sz="1200" kern="0">
                          <a:effectLst/>
                          <a:latin typeface="Microsoft YaHei" panose="020B0503020204020204" pitchFamily="34" charset="-122"/>
                          <a:ea typeface="Microsoft YaHei" panose="020B0503020204020204" pitchFamily="34" charset="-122"/>
                          <a:cs typeface="Times New Roman" panose="02020603050405020304" pitchFamily="18" charset="0"/>
                        </a:rPr>
                        <a:t>-Rpass-missed=loop-unroll</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zh-CN" sz="1200" kern="0">
                          <a:effectLst/>
                          <a:latin typeface="Microsoft YaHei" panose="020B0503020204020204" pitchFamily="34" charset="-122"/>
                          <a:ea typeface="Microsoft YaHei" panose="020B0503020204020204" pitchFamily="34" charset="-122"/>
                          <a:cs typeface="Times New Roman" panose="02020603050405020304" pitchFamily="18" charset="0"/>
                        </a:rPr>
                        <a:t>显示循环展开失败的信息</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03427714"/>
                  </a:ext>
                </a:extLst>
              </a:tr>
              <a:tr h="239395">
                <a:tc vMerge="1">
                  <a:txBody>
                    <a:bodyPr/>
                    <a:lstStyle/>
                    <a:p>
                      <a:pPr indent="0" algn="ctr">
                        <a:lnSpc>
                          <a:spcPts val="2000"/>
                        </a:lnSpc>
                      </a:pP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en-US" sz="1200" kern="0">
                          <a:effectLst/>
                          <a:latin typeface="Microsoft YaHei" panose="020B0503020204020204" pitchFamily="34" charset="-122"/>
                          <a:ea typeface="Microsoft YaHei" panose="020B0503020204020204" pitchFamily="34" charset="-122"/>
                          <a:cs typeface="Times New Roman" panose="02020603050405020304" pitchFamily="18" charset="0"/>
                        </a:rPr>
                        <a:t>-Rpass=loop-distribute</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zh-CN" sz="1200" kern="0">
                          <a:effectLst/>
                          <a:latin typeface="Microsoft YaHei" panose="020B0503020204020204" pitchFamily="34" charset="-122"/>
                          <a:ea typeface="Microsoft YaHei" panose="020B0503020204020204" pitchFamily="34" charset="-122"/>
                          <a:cs typeface="Times New Roman" panose="02020603050405020304" pitchFamily="18" charset="0"/>
                        </a:rPr>
                        <a:t>显示循环分布的信息</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07624839"/>
                  </a:ext>
                </a:extLst>
              </a:tr>
              <a:tr h="239395">
                <a:tc vMerge="1">
                  <a:txBody>
                    <a:bodyPr/>
                    <a:lstStyle/>
                    <a:p>
                      <a:pPr indent="0" algn="ctr">
                        <a:lnSpc>
                          <a:spcPts val="2000"/>
                        </a:lnSpc>
                      </a:pP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en-US" sz="1200" kern="0">
                          <a:effectLst/>
                          <a:latin typeface="Microsoft YaHei" panose="020B0503020204020204" pitchFamily="34" charset="-122"/>
                          <a:ea typeface="Microsoft YaHei" panose="020B0503020204020204" pitchFamily="34" charset="-122"/>
                          <a:cs typeface="Times New Roman" panose="02020603050405020304" pitchFamily="18" charset="0"/>
                        </a:rPr>
                        <a:t>-Rpass-analysis=loop-distribute</a:t>
                      </a:r>
                      <a:endParaRPr lang="zh-CN" sz="120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ts val="2000"/>
                        </a:lnSpc>
                      </a:pPr>
                      <a:r>
                        <a:rPr lang="zh-CN" sz="1200" kern="0" dirty="0">
                          <a:effectLst/>
                          <a:latin typeface="Microsoft YaHei" panose="020B0503020204020204" pitchFamily="34" charset="-122"/>
                          <a:ea typeface="Microsoft YaHei" panose="020B0503020204020204" pitchFamily="34" charset="-122"/>
                          <a:cs typeface="Times New Roman" panose="02020603050405020304" pitchFamily="18" charset="0"/>
                        </a:rPr>
                        <a:t>显示循环分布的分析信息</a:t>
                      </a: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267378306"/>
                  </a:ext>
                </a:extLst>
              </a:tr>
            </a:tbl>
          </a:graphicData>
        </a:graphic>
      </p:graphicFrame>
    </p:spTree>
    <p:extLst>
      <p:ext uri="{BB962C8B-B14F-4D97-AF65-F5344CB8AC3E}">
        <p14:creationId xmlns:p14="http://schemas.microsoft.com/office/powerpoint/2010/main" val="55350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9637358" y="346070"/>
            <a:ext cx="2003258" cy="850682"/>
          </a:xfrm>
          <a:prstGeom prst="rect">
            <a:avLst/>
          </a:prstGeom>
        </p:spPr>
        <p:txBody>
          <a:bodyPr wrap="square">
            <a:spAutoFit/>
          </a:bodyPr>
          <a:lstStyle/>
          <a:p>
            <a:pPr marL="0" marR="0" lvl="0" indent="0" algn="r" defTabSz="914400" eaLnBrk="1" latinLnBrk="0" hangingPunct="1">
              <a:lnSpc>
                <a:spcPct val="112000"/>
              </a:lnSpc>
              <a:spcBef>
                <a:spcPts val="0"/>
              </a:spcBef>
              <a:spcAft>
                <a:spcPts val="0"/>
              </a:spcAft>
              <a:buClrTx/>
              <a:buSzTx/>
              <a:buFontTx/>
              <a:buNone/>
              <a:defRPr/>
            </a:pPr>
            <a:r>
              <a:rPr lang="zh-CN" altLang="en-US" sz="2800" b="1" dirty="0">
                <a:solidFill>
                  <a:srgbClr val="3A4795"/>
                </a:solidFill>
                <a:latin typeface="微软雅黑" panose="020B0503020204020204" pitchFamily="34" charset="-122"/>
                <a:ea typeface="微软雅黑" panose="020B0503020204020204" pitchFamily="34" charset="-122"/>
                <a:sym typeface="Calibri" panose="020F0502020204030204" pitchFamily="34" charset="0"/>
              </a:rPr>
              <a:t>分享内容</a:t>
            </a:r>
            <a:r>
              <a:rPr kumimoji="0" lang="en-US" altLang="zh-CN" sz="1600" b="0" i="0" u="none" strike="noStrike" kern="1200" cap="none" spc="0" normalizeH="0" baseline="0" noProof="0" dirty="0">
                <a:ln>
                  <a:noFill/>
                </a:ln>
                <a:solidFill>
                  <a:schemeClr val="bg1">
                    <a:lumMod val="50000"/>
                  </a:schemeClr>
                </a:solidFill>
                <a:effectLst/>
                <a:uLnTx/>
                <a:uFillTx/>
                <a:latin typeface="Calibri" panose="020F0502020204030204"/>
                <a:ea typeface="宋体" panose="02010600030101010101" pitchFamily="2" charset="-122"/>
              </a:rPr>
              <a:t>CONTENTS</a:t>
            </a:r>
            <a:endParaRPr kumimoji="0" lang="zh-CN" altLang="en-US" sz="1800" b="0" i="0" u="none" strike="noStrike" kern="0" cap="none" spc="0" normalizeH="0" baseline="0" noProof="0" dirty="0">
              <a:ln>
                <a:noFill/>
              </a:ln>
              <a:solidFill>
                <a:schemeClr val="bg1">
                  <a:lumMod val="50000"/>
                </a:schemeClr>
              </a:solidFill>
              <a:effectLst/>
              <a:uLnTx/>
              <a:uFillTx/>
            </a:endParaRPr>
          </a:p>
        </p:txBody>
      </p:sp>
      <p:sp>
        <p:nvSpPr>
          <p:cNvPr id="132" name="空心弧 131"/>
          <p:cNvSpPr/>
          <p:nvPr/>
        </p:nvSpPr>
        <p:spPr>
          <a:xfrm>
            <a:off x="191344" y="836712"/>
            <a:ext cx="6048880" cy="5472816"/>
          </a:xfrm>
          <a:prstGeom prst="blockArc">
            <a:avLst>
              <a:gd name="adj1" fmla="val 18308154"/>
              <a:gd name="adj2" fmla="val 3281416"/>
              <a:gd name="adj3" fmla="val 200"/>
            </a:avLst>
          </a:prstGeom>
          <a:solidFill>
            <a:schemeClr val="tx2">
              <a:lumMod val="60000"/>
              <a:lumOff val="40000"/>
            </a:schemeClr>
          </a:solidFill>
          <a:ln w="25400" cap="flat" cmpd="sng" algn="ctr">
            <a:solidFill>
              <a:schemeClr val="accent1">
                <a:lumMod val="75000"/>
              </a:schemeClr>
            </a:solidFill>
            <a:prstDash val="solid"/>
          </a:ln>
          <a:effectLst/>
        </p:spPr>
      </p:sp>
      <p:grpSp>
        <p:nvGrpSpPr>
          <p:cNvPr id="133" name="组合 132"/>
          <p:cNvGrpSpPr/>
          <p:nvPr/>
        </p:nvGrpSpPr>
        <p:grpSpPr>
          <a:xfrm>
            <a:off x="5087888" y="1245684"/>
            <a:ext cx="5971437" cy="784636"/>
            <a:chOff x="1537511" y="1628159"/>
            <a:chExt cx="5971437" cy="784636"/>
          </a:xfrm>
        </p:grpSpPr>
        <p:grpSp>
          <p:nvGrpSpPr>
            <p:cNvPr id="134" name="组合 133"/>
            <p:cNvGrpSpPr/>
            <p:nvPr/>
          </p:nvGrpSpPr>
          <p:grpSpPr>
            <a:xfrm>
              <a:off x="1537511" y="1631288"/>
              <a:ext cx="5971437" cy="781507"/>
              <a:chOff x="1537511" y="1631288"/>
              <a:chExt cx="5971437" cy="781507"/>
            </a:xfrm>
          </p:grpSpPr>
          <p:grpSp>
            <p:nvGrpSpPr>
              <p:cNvPr id="136" name="组合 135"/>
              <p:cNvGrpSpPr/>
              <p:nvPr userDrawn="1"/>
            </p:nvGrpSpPr>
            <p:grpSpPr>
              <a:xfrm>
                <a:off x="1928264" y="1709439"/>
                <a:ext cx="5580684" cy="625205"/>
                <a:chOff x="460128" y="312440"/>
                <a:chExt cx="5580684" cy="625205"/>
              </a:xfrm>
            </p:grpSpPr>
            <p:sp>
              <p:nvSpPr>
                <p:cNvPr id="140" name="矩形 139"/>
                <p:cNvSpPr/>
                <p:nvPr userDrawn="1"/>
              </p:nvSpPr>
              <p:spPr>
                <a:xfrm>
                  <a:off x="460129" y="312440"/>
                  <a:ext cx="4716588"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41" name="矩形 14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141"/>
                <p:cNvSpPr/>
                <p:nvPr userDrawn="1"/>
              </p:nvSpPr>
              <p:spPr>
                <a:xfrm>
                  <a:off x="503541" y="341314"/>
                  <a:ext cx="4673176"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38" name="椭圆 13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35" name="Rectangle 38"/>
            <p:cNvSpPr>
              <a:spLocks noChangeArrowheads="1"/>
            </p:cNvSpPr>
            <p:nvPr/>
          </p:nvSpPr>
          <p:spPr bwMode="auto">
            <a:xfrm>
              <a:off x="2584932" y="1628159"/>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effectLst/>
                  <a:uLnTx/>
                  <a:uFillTx/>
                  <a:ea typeface="微软雅黑" panose="020B0503020204020204" pitchFamily="34" charset="-122"/>
                </a:rPr>
                <a:t>序言</a:t>
              </a:r>
            </a:p>
          </p:txBody>
        </p:sp>
      </p:grpSp>
      <p:grpSp>
        <p:nvGrpSpPr>
          <p:cNvPr id="143" name="组合 142"/>
          <p:cNvGrpSpPr/>
          <p:nvPr/>
        </p:nvGrpSpPr>
        <p:grpSpPr>
          <a:xfrm>
            <a:off x="5583324" y="2183005"/>
            <a:ext cx="5985786" cy="784682"/>
            <a:chOff x="1537511" y="1628113"/>
            <a:chExt cx="5971436" cy="784682"/>
          </a:xfrm>
        </p:grpSpPr>
        <p:grpSp>
          <p:nvGrpSpPr>
            <p:cNvPr id="144" name="组合 143"/>
            <p:cNvGrpSpPr/>
            <p:nvPr userDrawn="1"/>
          </p:nvGrpSpPr>
          <p:grpSpPr>
            <a:xfrm>
              <a:off x="1537511" y="1631288"/>
              <a:ext cx="5971436" cy="781507"/>
              <a:chOff x="1537511" y="1631288"/>
              <a:chExt cx="5971437" cy="781507"/>
            </a:xfrm>
          </p:grpSpPr>
          <p:grpSp>
            <p:nvGrpSpPr>
              <p:cNvPr id="146" name="组合 145"/>
              <p:cNvGrpSpPr/>
              <p:nvPr/>
            </p:nvGrpSpPr>
            <p:grpSpPr>
              <a:xfrm>
                <a:off x="1928263" y="1709439"/>
                <a:ext cx="5580685" cy="625475"/>
                <a:chOff x="460127" y="312440"/>
                <a:chExt cx="5580685" cy="625475"/>
              </a:xfrm>
            </p:grpSpPr>
            <p:sp>
              <p:nvSpPr>
                <p:cNvPr id="150" name="矩形 149"/>
                <p:cNvSpPr/>
                <p:nvPr/>
              </p:nvSpPr>
              <p:spPr>
                <a:xfrm>
                  <a:off x="460127" y="312440"/>
                  <a:ext cx="435948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51" name="矩形 1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503837" y="341015"/>
                  <a:ext cx="431577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endParaRPr lang="zh-CN" altLang="en-US" dirty="0"/>
                </a:p>
              </p:txBody>
            </p:sp>
          </p:grpSp>
          <p:sp>
            <p:nvSpPr>
              <p:cNvPr id="148" name="椭圆 14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4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endPar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endParaRPr>
            </a:p>
          </p:txBody>
        </p:sp>
      </p:grpSp>
      <p:grpSp>
        <p:nvGrpSpPr>
          <p:cNvPr id="153" name="组合 152"/>
          <p:cNvGrpSpPr/>
          <p:nvPr/>
        </p:nvGrpSpPr>
        <p:grpSpPr>
          <a:xfrm>
            <a:off x="5775790" y="3126722"/>
            <a:ext cx="5985786" cy="781507"/>
            <a:chOff x="1537511" y="1631288"/>
            <a:chExt cx="5971436" cy="781507"/>
          </a:xfrm>
        </p:grpSpPr>
        <p:grpSp>
          <p:nvGrpSpPr>
            <p:cNvPr id="154" name="组合 153"/>
            <p:cNvGrpSpPr/>
            <p:nvPr userDrawn="1"/>
          </p:nvGrpSpPr>
          <p:grpSpPr>
            <a:xfrm>
              <a:off x="1537511" y="1631288"/>
              <a:ext cx="5971436" cy="781507"/>
              <a:chOff x="1537511" y="1631288"/>
              <a:chExt cx="5971437" cy="781507"/>
            </a:xfrm>
          </p:grpSpPr>
          <p:grpSp>
            <p:nvGrpSpPr>
              <p:cNvPr id="156" name="组合 155"/>
              <p:cNvGrpSpPr/>
              <p:nvPr/>
            </p:nvGrpSpPr>
            <p:grpSpPr>
              <a:xfrm>
                <a:off x="1928263" y="1709439"/>
                <a:ext cx="5580685" cy="625475"/>
                <a:chOff x="460127" y="312440"/>
                <a:chExt cx="5580685" cy="625475"/>
              </a:xfrm>
            </p:grpSpPr>
            <p:sp>
              <p:nvSpPr>
                <p:cNvPr id="160" name="矩形 159"/>
                <p:cNvSpPr/>
                <p:nvPr/>
              </p:nvSpPr>
              <p:spPr>
                <a:xfrm>
                  <a:off x="460127" y="312440"/>
                  <a:ext cx="4389511"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61" name="矩形 16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2" name="矩形 161"/>
                <p:cNvSpPr/>
                <p:nvPr/>
              </p:nvSpPr>
              <p:spPr>
                <a:xfrm>
                  <a:off x="503837" y="341015"/>
                  <a:ext cx="4345801"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58" name="椭圆 15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rPr>
                  <a:t>3</a:t>
                </a:r>
              </a:p>
            </p:txBody>
          </p:sp>
        </p:grpSp>
        <p:sp>
          <p:nvSpPr>
            <p:cNvPr id="155" name="Rectangle 38"/>
            <p:cNvSpPr>
              <a:spLocks noChangeArrowheads="1"/>
            </p:cNvSpPr>
            <p:nvPr/>
          </p:nvSpPr>
          <p:spPr bwMode="auto">
            <a:xfrm>
              <a:off x="2439071" y="168625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400" b="1" kern="0" dirty="0">
                  <a:ea typeface="微软雅黑" panose="020B0503020204020204" pitchFamily="34" charset="-122"/>
                </a:rPr>
                <a:t>编译器中端</a:t>
              </a:r>
              <a:endParaRPr lang="zh-CN" altLang="en-US" sz="2400" dirty="0"/>
            </a:p>
          </p:txBody>
        </p:sp>
      </p:grpSp>
      <p:sp>
        <p:nvSpPr>
          <p:cNvPr id="163" name="矩形 162"/>
          <p:cNvSpPr/>
          <p:nvPr/>
        </p:nvSpPr>
        <p:spPr>
          <a:xfrm>
            <a:off x="6456542" y="2342425"/>
            <a:ext cx="1723549" cy="461665"/>
          </a:xfrm>
          <a:prstGeom prst="rect">
            <a:avLst/>
          </a:prstGeom>
        </p:spPr>
        <p:txBody>
          <a:bodyPr wrap="none">
            <a:spAutoFit/>
          </a:bodyPr>
          <a:lstStyle/>
          <a:p>
            <a:r>
              <a:rPr lang="zh-CN" altLang="en-US" sz="2400" b="1" kern="0" dirty="0">
                <a:ea typeface="微软雅黑" panose="020B0503020204020204" pitchFamily="34" charset="-122"/>
              </a:rPr>
              <a:t>编译器前端</a:t>
            </a:r>
          </a:p>
        </p:txBody>
      </p:sp>
      <p:grpSp>
        <p:nvGrpSpPr>
          <p:cNvPr id="164" name="组合 163"/>
          <p:cNvGrpSpPr/>
          <p:nvPr/>
        </p:nvGrpSpPr>
        <p:grpSpPr>
          <a:xfrm>
            <a:off x="5583324" y="4089379"/>
            <a:ext cx="6178252" cy="781507"/>
            <a:chOff x="1537511" y="1631288"/>
            <a:chExt cx="5971436" cy="781507"/>
          </a:xfrm>
        </p:grpSpPr>
        <p:grpSp>
          <p:nvGrpSpPr>
            <p:cNvPr id="165" name="组合 164"/>
            <p:cNvGrpSpPr/>
            <p:nvPr userDrawn="1"/>
          </p:nvGrpSpPr>
          <p:grpSpPr>
            <a:xfrm>
              <a:off x="1537511" y="1631288"/>
              <a:ext cx="5971436" cy="781507"/>
              <a:chOff x="1537511" y="1631288"/>
              <a:chExt cx="5971437" cy="781507"/>
            </a:xfrm>
          </p:grpSpPr>
          <p:grpSp>
            <p:nvGrpSpPr>
              <p:cNvPr id="167" name="组合 166"/>
              <p:cNvGrpSpPr/>
              <p:nvPr/>
            </p:nvGrpSpPr>
            <p:grpSpPr>
              <a:xfrm>
                <a:off x="1928263" y="1709439"/>
                <a:ext cx="5580685" cy="625475"/>
                <a:chOff x="460127" y="312440"/>
                <a:chExt cx="5580685" cy="625475"/>
              </a:xfrm>
            </p:grpSpPr>
            <p:sp>
              <p:nvSpPr>
                <p:cNvPr id="171" name="矩形 170"/>
                <p:cNvSpPr/>
                <p:nvPr/>
              </p:nvSpPr>
              <p:spPr>
                <a:xfrm>
                  <a:off x="460127" y="312440"/>
                  <a:ext cx="421150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72" name="矩形 171"/>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503837" y="341015"/>
                  <a:ext cx="416779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69" name="椭圆 168"/>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4</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66" name="Rectangle 38"/>
            <p:cNvSpPr>
              <a:spLocks noChangeArrowheads="1"/>
            </p:cNvSpPr>
            <p:nvPr/>
          </p:nvSpPr>
          <p:spPr bwMode="auto">
            <a:xfrm>
              <a:off x="2381498" y="168636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nSpc>
                  <a:spcPct val="150000"/>
                </a:lnSpc>
                <a:defRPr/>
              </a:pPr>
              <a:r>
                <a:rPr lang="zh-CN" altLang="en-US" sz="2400" b="1" kern="0" dirty="0">
                  <a:solidFill>
                    <a:srgbClr val="3A4795"/>
                  </a:solidFill>
                  <a:ea typeface="微软雅黑" panose="020B0503020204020204" pitchFamily="34" charset="-122"/>
                </a:rPr>
                <a:t>编译器后端</a:t>
              </a:r>
            </a:p>
          </p:txBody>
        </p:sp>
      </p:grpSp>
      <p:pic>
        <p:nvPicPr>
          <p:cNvPr id="174" name="图片 17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52641" y="2265755"/>
            <a:ext cx="4936132" cy="25157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75" name="组合 174"/>
          <p:cNvGrpSpPr/>
          <p:nvPr/>
        </p:nvGrpSpPr>
        <p:grpSpPr>
          <a:xfrm>
            <a:off x="5166750" y="5007868"/>
            <a:ext cx="5985786" cy="784682"/>
            <a:chOff x="1537511" y="1628113"/>
            <a:chExt cx="5971436" cy="784682"/>
          </a:xfrm>
        </p:grpSpPr>
        <p:grpSp>
          <p:nvGrpSpPr>
            <p:cNvPr id="176" name="组合 175"/>
            <p:cNvGrpSpPr/>
            <p:nvPr userDrawn="1"/>
          </p:nvGrpSpPr>
          <p:grpSpPr>
            <a:xfrm>
              <a:off x="1537511" y="1631288"/>
              <a:ext cx="5971436" cy="781507"/>
              <a:chOff x="1537511" y="1631288"/>
              <a:chExt cx="5971437" cy="781507"/>
            </a:xfrm>
          </p:grpSpPr>
          <p:grpSp>
            <p:nvGrpSpPr>
              <p:cNvPr id="178" name="组合 177"/>
              <p:cNvGrpSpPr/>
              <p:nvPr/>
            </p:nvGrpSpPr>
            <p:grpSpPr>
              <a:xfrm>
                <a:off x="1928263" y="1709439"/>
                <a:ext cx="5580685" cy="625475"/>
                <a:chOff x="460127" y="312440"/>
                <a:chExt cx="5580685" cy="625475"/>
              </a:xfrm>
            </p:grpSpPr>
            <p:sp>
              <p:nvSpPr>
                <p:cNvPr id="182" name="矩形 181"/>
                <p:cNvSpPr/>
                <p:nvPr/>
              </p:nvSpPr>
              <p:spPr>
                <a:xfrm>
                  <a:off x="460127" y="312440"/>
                  <a:ext cx="4625674"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83" name="矩形 182"/>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84" name="矩形 183"/>
                <p:cNvSpPr/>
                <p:nvPr/>
              </p:nvSpPr>
              <p:spPr>
                <a:xfrm>
                  <a:off x="503837" y="341015"/>
                  <a:ext cx="4581964"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80" name="椭圆 179"/>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5</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77" name="Rectangle 38"/>
            <p:cNvSpPr>
              <a:spLocks noChangeArrowheads="1"/>
            </p:cNvSpPr>
            <p:nvPr/>
          </p:nvSpPr>
          <p:spPr bwMode="auto">
            <a:xfrm>
              <a:off x="2563517" y="1628113"/>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r>
                <a:rPr lang="zh-CN" altLang="en-US" sz="2400" b="1" kern="0" dirty="0">
                  <a:ea typeface="微软雅黑" panose="020B0503020204020204" pitchFamily="34" charset="-122"/>
                </a:rPr>
                <a:t>汇编与链接</a:t>
              </a:r>
              <a:endParaRPr kumimoji="0" lang="zh-CN" altLang="en-US" sz="2400" b="1" i="0" u="none" strike="noStrike" kern="0" cap="none" spc="0" normalizeH="0" baseline="0" noProof="0" dirty="0">
                <a:ln>
                  <a:noFill/>
                </a:ln>
                <a:effectLst/>
                <a:uLnTx/>
                <a:uFillTx/>
                <a:ea typeface="微软雅黑" panose="020B0503020204020204" pitchFamily="34" charset="-122"/>
              </a:endParaRPr>
            </a:p>
          </p:txBody>
        </p:sp>
      </p:grpSp>
      <p:sp>
        <p:nvSpPr>
          <p:cNvPr id="2" name="文本框 1">
            <a:extLst>
              <a:ext uri="{FF2B5EF4-FFF2-40B4-BE49-F238E27FC236}">
                <a16:creationId xmlns:a16="http://schemas.microsoft.com/office/drawing/2014/main" id="{CBBE672A-69C1-5350-511E-8BF2ECCBA8C4}"/>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4" name="图片 3">
            <a:extLst>
              <a:ext uri="{FF2B5EF4-FFF2-40B4-BE49-F238E27FC236}">
                <a16:creationId xmlns:a16="http://schemas.microsoft.com/office/drawing/2014/main" id="{F1A47845-0315-A01B-4797-C60897775C9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5" name="流程图: 接点 4">
            <a:extLst>
              <a:ext uri="{FF2B5EF4-FFF2-40B4-BE49-F238E27FC236}">
                <a16:creationId xmlns:a16="http://schemas.microsoft.com/office/drawing/2014/main" id="{97BA00D0-571A-D74E-9154-1660DE934A5D}"/>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1988AD6-4DE7-A497-73A6-C7BCDF2E2E0D}"/>
              </a:ext>
            </a:extLst>
          </p:cNvPr>
          <p:cNvSpPr txBox="1"/>
          <p:nvPr/>
        </p:nvSpPr>
        <p:spPr>
          <a:xfrm>
            <a:off x="626422"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7" name="流程图: 接点 6">
            <a:extLst>
              <a:ext uri="{FF2B5EF4-FFF2-40B4-BE49-F238E27FC236}">
                <a16:creationId xmlns:a16="http://schemas.microsoft.com/office/drawing/2014/main" id="{6D8FB5FB-94A4-A3D4-77F0-BC21AD795054}"/>
              </a:ext>
            </a:extLst>
          </p:cNvPr>
          <p:cNvSpPr/>
          <p:nvPr/>
        </p:nvSpPr>
        <p:spPr>
          <a:xfrm>
            <a:off x="47328"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3DB2B16-4001-8C9B-BC7F-E11CC8534F9E}"/>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9" name="文本框 8">
            <a:extLst>
              <a:ext uri="{FF2B5EF4-FFF2-40B4-BE49-F238E27FC236}">
                <a16:creationId xmlns:a16="http://schemas.microsoft.com/office/drawing/2014/main" id="{0CA671B0-7DA1-A28B-6592-FFAF1F22D823}"/>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2471722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04</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编译器后端</a:t>
            </a:r>
          </a:p>
        </p:txBody>
      </p:sp>
      <p:sp>
        <p:nvSpPr>
          <p:cNvPr id="9" name="矩形 8"/>
          <p:cNvSpPr/>
          <p:nvPr/>
        </p:nvSpPr>
        <p:spPr>
          <a:xfrm>
            <a:off x="407368" y="978694"/>
            <a:ext cx="5688632" cy="3739485"/>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目标代码生成</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该过程是把中间代码变换成特定机器上的目标代码，形式上包括：绝对指令代码、可重定位的指令代码、汇编指令代码。这是编译的最后阶段，它的工作与硬件系统结构和指令含义有关，涉及到硬件系统功能部件的运用、机器指令的选择、各种数据类型变量的存储空间分配以及寄存器分配等。在</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中使用</a:t>
            </a:r>
            <a:r>
              <a:rPr lang="en-US" altLang="zh-CN" sz="1400" dirty="0">
                <a:latin typeface="微软雅黑" panose="020B0503020204020204" pitchFamily="34" charset="-122"/>
                <a:ea typeface="微软雅黑" panose="020B0503020204020204" pitchFamily="34" charset="-122"/>
              </a:rPr>
              <a:t>clang -S </a:t>
            </a:r>
            <a:r>
              <a:rPr lang="en-US" altLang="zh-CN" sz="1400" dirty="0" err="1">
                <a:latin typeface="微软雅黑" panose="020B0503020204020204" pitchFamily="34" charset="-122"/>
                <a:ea typeface="微软雅黑" panose="020B0503020204020204" pitchFamily="34" charset="-122"/>
              </a:rPr>
              <a:t>file.c</a:t>
            </a:r>
            <a:r>
              <a:rPr lang="zh-CN" altLang="en-US" sz="1400" dirty="0">
                <a:latin typeface="微软雅黑" panose="020B0503020204020204" pitchFamily="34" charset="-122"/>
                <a:ea typeface="微软雅黑" panose="020B0503020204020204" pitchFamily="34" charset="-122"/>
              </a:rPr>
              <a:t>命令进行编译，生成特定平台的汇编代码</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文件。</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zh-CN" sz="14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以汇编文件中的加法指令为例，该汇编指令由一个操作码和两个操作数组成，操作码</a:t>
            </a:r>
            <a:r>
              <a:rPr lang="en-US" altLang="zh-CN" sz="1400" kern="100" dirty="0" err="1">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addl</a:t>
            </a:r>
            <a:r>
              <a:rPr lang="zh-CN" altLang="zh-CN" sz="14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为加法操作，操作数</a:t>
            </a:r>
            <a:r>
              <a:rPr lang="en-US" altLang="zh-CN" sz="14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%x</a:t>
            </a:r>
            <a:r>
              <a:rPr lang="zh-CN" altLang="zh-CN" sz="14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和操作数</a:t>
            </a:r>
            <a:r>
              <a:rPr lang="en-US" altLang="zh-CN" sz="14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%y</a:t>
            </a:r>
            <a:r>
              <a:rPr lang="zh-CN" altLang="zh-CN" sz="14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执行加法运算，并将结果放置在</a:t>
            </a:r>
            <a:r>
              <a:rPr lang="en-US" altLang="zh-CN" sz="14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%x</a:t>
            </a:r>
            <a:r>
              <a:rPr lang="zh-CN" altLang="zh-CN" sz="1400" kern="1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中。</a:t>
            </a:r>
            <a:endParaRPr lang="en-US" altLang="zh-CN" sz="1400" dirty="0">
              <a:latin typeface="微软雅黑" panose="020B0503020204020204" pitchFamily="34" charset="-122"/>
              <a:ea typeface="微软雅黑" panose="020B0503020204020204" pitchFamily="34" charset="-122"/>
            </a:endParaRPr>
          </a:p>
        </p:txBody>
      </p:sp>
      <p:sp>
        <p:nvSpPr>
          <p:cNvPr id="12" name="矩形 11"/>
          <p:cNvSpPr/>
          <p:nvPr/>
        </p:nvSpPr>
        <p:spPr>
          <a:xfrm>
            <a:off x="9624392" y="2853130"/>
            <a:ext cx="2567608" cy="1887696"/>
          </a:xfrm>
          <a:prstGeom prst="rect">
            <a:avLst/>
          </a:prstGeom>
          <a:ln>
            <a:noFill/>
          </a:ln>
        </p:spPr>
        <p:txBody>
          <a:bodyPr wrap="square">
            <a:spAutoFit/>
          </a:bodyPr>
          <a:lstStyle/>
          <a:p>
            <a:pPr>
              <a:lnSpc>
                <a:spcPts val="2000"/>
              </a:lnSpc>
            </a:pPr>
            <a:r>
              <a:rPr lang="en-US" altLang="zh-CN" sz="1400" dirty="0" err="1">
                <a:latin typeface="微软雅黑" panose="020B0503020204020204" pitchFamily="34" charset="-122"/>
                <a:ea typeface="微软雅黑" panose="020B0503020204020204" pitchFamily="34" charset="-122"/>
              </a:rPr>
              <a:t>file.s</a:t>
            </a:r>
            <a:endParaRPr lang="en-US" altLang="zh-CN" sz="1400" dirty="0">
              <a:latin typeface="微软雅黑" panose="020B0503020204020204" pitchFamily="34" charset="-122"/>
              <a:ea typeface="微软雅黑" panose="020B0503020204020204" pitchFamily="34" charset="-122"/>
            </a:endParaRPr>
          </a:p>
          <a:p>
            <a:pPr>
              <a:lnSpc>
                <a:spcPts val="2000"/>
              </a:lnSpc>
            </a:pPr>
            <a:r>
              <a:rPr lang="en-US" altLang="zh-CN" sz="1400" dirty="0" err="1">
                <a:solidFill>
                  <a:schemeClr val="accent6"/>
                </a:solidFill>
                <a:latin typeface="微软雅黑" panose="020B0503020204020204" pitchFamily="34" charset="-122"/>
                <a:ea typeface="微软雅黑" panose="020B0503020204020204" pitchFamily="34" charset="-122"/>
              </a:rPr>
              <a:t>movl</a:t>
            </a:r>
            <a:r>
              <a:rPr lang="en-US" altLang="zh-CN" sz="1400" dirty="0">
                <a:solidFill>
                  <a:schemeClr val="accent6"/>
                </a:solidFill>
                <a:latin typeface="微软雅黑" panose="020B0503020204020204" pitchFamily="34" charset="-122"/>
                <a:ea typeface="微软雅黑" panose="020B0503020204020204" pitchFamily="34" charset="-122"/>
              </a:rPr>
              <a:t>   $2, -8(%</a:t>
            </a:r>
            <a:r>
              <a:rPr lang="en-US" altLang="zh-CN" sz="1400" dirty="0" err="1">
                <a:solidFill>
                  <a:schemeClr val="accent6"/>
                </a:solidFill>
                <a:latin typeface="微软雅黑" panose="020B0503020204020204" pitchFamily="34" charset="-122"/>
                <a:ea typeface="微软雅黑" panose="020B0503020204020204" pitchFamily="34" charset="-122"/>
              </a:rPr>
              <a:t>rbp</a:t>
            </a:r>
            <a:r>
              <a:rPr lang="en-US" altLang="zh-CN" sz="1400" dirty="0">
                <a:solidFill>
                  <a:schemeClr val="accent6"/>
                </a:solidFill>
                <a:latin typeface="微软雅黑" panose="020B0503020204020204" pitchFamily="34" charset="-122"/>
                <a:ea typeface="微软雅黑" panose="020B0503020204020204" pitchFamily="34" charset="-122"/>
              </a:rPr>
              <a:t>)</a:t>
            </a:r>
          </a:p>
          <a:p>
            <a:pPr>
              <a:lnSpc>
                <a:spcPts val="2000"/>
              </a:lnSpc>
            </a:pPr>
            <a:r>
              <a:rPr lang="en-US" altLang="zh-CN" sz="1400" dirty="0" err="1">
                <a:solidFill>
                  <a:schemeClr val="accent5">
                    <a:lumMod val="75000"/>
                  </a:schemeClr>
                </a:solidFill>
                <a:latin typeface="微软雅黑" panose="020B0503020204020204" pitchFamily="34" charset="-122"/>
                <a:ea typeface="微软雅黑" panose="020B0503020204020204" pitchFamily="34" charset="-122"/>
              </a:rPr>
              <a:t>movl</a:t>
            </a:r>
            <a:r>
              <a:rPr lang="en-US" altLang="zh-CN" sz="1400" dirty="0">
                <a:solidFill>
                  <a:schemeClr val="accent5">
                    <a:lumMod val="75000"/>
                  </a:schemeClr>
                </a:solidFill>
                <a:latin typeface="微软雅黑" panose="020B0503020204020204" pitchFamily="34" charset="-122"/>
                <a:ea typeface="微软雅黑" panose="020B0503020204020204" pitchFamily="34" charset="-122"/>
              </a:rPr>
              <a:t>   $4, -12(%</a:t>
            </a:r>
            <a:r>
              <a:rPr lang="en-US" altLang="zh-CN" sz="1400" dirty="0" err="1">
                <a:solidFill>
                  <a:schemeClr val="accent5">
                    <a:lumMod val="75000"/>
                  </a:schemeClr>
                </a:solidFill>
                <a:latin typeface="微软雅黑" panose="020B0503020204020204" pitchFamily="34" charset="-122"/>
                <a:ea typeface="微软雅黑" panose="020B0503020204020204" pitchFamily="34" charset="-122"/>
              </a:rPr>
              <a:t>rbp</a:t>
            </a:r>
            <a:r>
              <a:rPr lang="en-US" altLang="zh-CN" sz="1400" dirty="0">
                <a:solidFill>
                  <a:schemeClr val="accent5">
                    <a:lumMod val="75000"/>
                  </a:schemeClr>
                </a:solidFill>
                <a:latin typeface="微软雅黑" panose="020B0503020204020204" pitchFamily="34" charset="-122"/>
                <a:ea typeface="微软雅黑" panose="020B0503020204020204" pitchFamily="34" charset="-122"/>
              </a:rPr>
              <a:t>)</a:t>
            </a:r>
          </a:p>
          <a:p>
            <a:pPr>
              <a:lnSpc>
                <a:spcPts val="2000"/>
              </a:lnSpc>
            </a:pP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movl</a:t>
            </a:r>
            <a:r>
              <a:rPr lang="en-US" altLang="zh-CN" sz="1400" dirty="0">
                <a:solidFill>
                  <a:schemeClr val="accent4">
                    <a:lumMod val="75000"/>
                  </a:schemeClr>
                </a:solidFill>
                <a:latin typeface="微软雅黑" panose="020B0503020204020204" pitchFamily="34" charset="-122"/>
                <a:ea typeface="微软雅黑" panose="020B0503020204020204" pitchFamily="34" charset="-122"/>
              </a:rPr>
              <a:t>   -8(%</a:t>
            </a: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rbp</a:t>
            </a:r>
            <a:r>
              <a:rPr lang="en-US" altLang="zh-CN" sz="1400" dirty="0">
                <a:solidFill>
                  <a:schemeClr val="accent4">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eax</a:t>
            </a:r>
            <a:endParaRPr lang="en-US" altLang="zh-CN" sz="1400" dirty="0">
              <a:solidFill>
                <a:schemeClr val="accent4">
                  <a:lumMod val="75000"/>
                </a:schemeClr>
              </a:solidFill>
              <a:latin typeface="微软雅黑" panose="020B0503020204020204" pitchFamily="34" charset="-122"/>
              <a:ea typeface="微软雅黑" panose="020B0503020204020204" pitchFamily="34" charset="-122"/>
            </a:endParaRPr>
          </a:p>
          <a:p>
            <a:pPr>
              <a:lnSpc>
                <a:spcPts val="2000"/>
              </a:lnSpc>
            </a:pP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imull</a:t>
            </a:r>
            <a:r>
              <a:rPr lang="en-US" altLang="zh-CN" sz="1400" dirty="0">
                <a:solidFill>
                  <a:schemeClr val="accent4">
                    <a:lumMod val="75000"/>
                  </a:schemeClr>
                </a:solidFill>
                <a:latin typeface="微软雅黑" panose="020B0503020204020204" pitchFamily="34" charset="-122"/>
                <a:ea typeface="微软雅黑" panose="020B0503020204020204" pitchFamily="34" charset="-122"/>
              </a:rPr>
              <a:t>   $3, -12(%</a:t>
            </a: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rbp</a:t>
            </a:r>
            <a:r>
              <a:rPr lang="en-US" altLang="zh-CN" sz="1400" dirty="0">
                <a:solidFill>
                  <a:schemeClr val="accent4">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ecx</a:t>
            </a:r>
            <a:endParaRPr lang="en-US" altLang="zh-CN" sz="1400" dirty="0">
              <a:solidFill>
                <a:schemeClr val="accent4">
                  <a:lumMod val="75000"/>
                </a:schemeClr>
              </a:solidFill>
              <a:latin typeface="微软雅黑" panose="020B0503020204020204" pitchFamily="34" charset="-122"/>
              <a:ea typeface="微软雅黑" panose="020B0503020204020204" pitchFamily="34" charset="-122"/>
            </a:endParaRPr>
          </a:p>
          <a:p>
            <a:pPr>
              <a:lnSpc>
                <a:spcPts val="2000"/>
              </a:lnSpc>
            </a:pP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addl</a:t>
            </a:r>
            <a:r>
              <a:rPr lang="en-US" altLang="zh-CN" sz="1400" dirty="0">
                <a:solidFill>
                  <a:schemeClr val="accent4">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ecx</a:t>
            </a:r>
            <a:r>
              <a:rPr lang="en-US" altLang="zh-CN" sz="1400" dirty="0">
                <a:solidFill>
                  <a:schemeClr val="accent4">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eax</a:t>
            </a:r>
            <a:endParaRPr lang="en-US" altLang="zh-CN" sz="1400" dirty="0">
              <a:solidFill>
                <a:schemeClr val="accent4">
                  <a:lumMod val="75000"/>
                </a:schemeClr>
              </a:solidFill>
              <a:latin typeface="微软雅黑" panose="020B0503020204020204" pitchFamily="34" charset="-122"/>
              <a:ea typeface="微软雅黑" panose="020B0503020204020204" pitchFamily="34" charset="-122"/>
            </a:endParaRPr>
          </a:p>
          <a:p>
            <a:pPr>
              <a:lnSpc>
                <a:spcPts val="2000"/>
              </a:lnSpc>
            </a:pP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movl</a:t>
            </a:r>
            <a:r>
              <a:rPr lang="en-US" altLang="zh-CN" sz="1400" dirty="0">
                <a:solidFill>
                  <a:schemeClr val="accent4">
                    <a:lumMod val="75000"/>
                  </a:schemeClr>
                </a:solidFill>
                <a:latin typeface="微软雅黑" panose="020B0503020204020204" pitchFamily="34" charset="-122"/>
                <a:ea typeface="微软雅黑" panose="020B0503020204020204" pitchFamily="34" charset="-122"/>
              </a:rPr>
              <a:t>   %</a:t>
            </a: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eax</a:t>
            </a:r>
            <a:r>
              <a:rPr lang="en-US" altLang="zh-CN" sz="1400" dirty="0">
                <a:solidFill>
                  <a:schemeClr val="accent4">
                    <a:lumMod val="75000"/>
                  </a:schemeClr>
                </a:solidFill>
                <a:latin typeface="微软雅黑" panose="020B0503020204020204" pitchFamily="34" charset="-122"/>
                <a:ea typeface="微软雅黑" panose="020B0503020204020204" pitchFamily="34" charset="-122"/>
              </a:rPr>
              <a:t>, -16(%</a:t>
            </a:r>
            <a:r>
              <a:rPr lang="en-US" altLang="zh-CN" sz="1400" dirty="0" err="1">
                <a:solidFill>
                  <a:schemeClr val="accent4">
                    <a:lumMod val="75000"/>
                  </a:schemeClr>
                </a:solidFill>
                <a:latin typeface="微软雅黑" panose="020B0503020204020204" pitchFamily="34" charset="-122"/>
                <a:ea typeface="微软雅黑" panose="020B0503020204020204" pitchFamily="34" charset="-122"/>
              </a:rPr>
              <a:t>rbp</a:t>
            </a:r>
            <a:r>
              <a:rPr lang="en-US" altLang="zh-CN" sz="1400" dirty="0">
                <a:solidFill>
                  <a:schemeClr val="accent4">
                    <a:lumMod val="75000"/>
                  </a:schemeClr>
                </a:solidFill>
                <a:latin typeface="微软雅黑" panose="020B0503020204020204" pitchFamily="34" charset="-122"/>
                <a:ea typeface="微软雅黑" panose="020B0503020204020204" pitchFamily="34" charset="-122"/>
              </a:rPr>
              <a:t>)</a:t>
            </a:r>
          </a:p>
        </p:txBody>
      </p:sp>
      <p:graphicFrame>
        <p:nvGraphicFramePr>
          <p:cNvPr id="6" name="对象 5">
            <a:extLst>
              <a:ext uri="{FF2B5EF4-FFF2-40B4-BE49-F238E27FC236}">
                <a16:creationId xmlns:a16="http://schemas.microsoft.com/office/drawing/2014/main" id="{60E6859B-B84C-5701-6D9B-5FD6D0523639}"/>
              </a:ext>
            </a:extLst>
          </p:cNvPr>
          <p:cNvGraphicFramePr>
            <a:graphicFrameLocks noChangeAspect="1"/>
          </p:cNvGraphicFramePr>
          <p:nvPr>
            <p:extLst>
              <p:ext uri="{D42A27DB-BD31-4B8C-83A1-F6EECF244321}">
                <p14:modId xmlns:p14="http://schemas.microsoft.com/office/powerpoint/2010/main" val="1604238024"/>
              </p:ext>
            </p:extLst>
          </p:nvPr>
        </p:nvGraphicFramePr>
        <p:xfrm>
          <a:off x="1979572" y="4717813"/>
          <a:ext cx="2544223" cy="834505"/>
        </p:xfrm>
        <a:graphic>
          <a:graphicData uri="http://schemas.openxmlformats.org/presentationml/2006/ole">
            <mc:AlternateContent xmlns:mc="http://schemas.openxmlformats.org/markup-compatibility/2006">
              <mc:Choice xmlns:v="urn:schemas-microsoft-com:vml" Requires="v">
                <p:oleObj r:id="rId3" imgW="1625600" imgH="520700" progId="Visio.Drawing.15">
                  <p:embed/>
                </p:oleObj>
              </mc:Choice>
              <mc:Fallback>
                <p:oleObj r:id="rId3" imgW="1625600" imgH="520700" progId="Visio.Drawing.15">
                  <p:embed/>
                  <p:pic>
                    <p:nvPicPr>
                      <p:cNvPr id="12" name="对象 11">
                        <a:extLst>
                          <a:ext uri="{FF2B5EF4-FFF2-40B4-BE49-F238E27FC236}">
                            <a16:creationId xmlns:a16="http://schemas.microsoft.com/office/drawing/2014/main" id="{60E6859B-B84C-5701-6D9B-5FD6D05236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572" y="4717813"/>
                        <a:ext cx="2544223" cy="834505"/>
                      </a:xfrm>
                      <a:prstGeom prst="rect">
                        <a:avLst/>
                      </a:prstGeom>
                      <a:noFill/>
                    </p:spPr>
                  </p:pic>
                </p:oleObj>
              </mc:Fallback>
            </mc:AlternateContent>
          </a:graphicData>
        </a:graphic>
      </p:graphicFrame>
      <p:sp>
        <p:nvSpPr>
          <p:cNvPr id="7" name="矩形 6"/>
          <p:cNvSpPr/>
          <p:nvPr/>
        </p:nvSpPr>
        <p:spPr>
          <a:xfrm>
            <a:off x="6312024" y="2924944"/>
            <a:ext cx="3562873" cy="1815882"/>
          </a:xfrm>
          <a:prstGeom prst="rect">
            <a:avLst/>
          </a:prstGeom>
          <a:ln>
            <a:noFill/>
          </a:ln>
        </p:spPr>
        <p:txBody>
          <a:bodyPr wrap="square">
            <a:spAutoFit/>
          </a:bodyPr>
          <a:lstStyle/>
          <a:p>
            <a:r>
              <a:rPr lang="en-US" altLang="zh-CN" sz="1400" dirty="0" err="1">
                <a:latin typeface="微软雅黑" panose="020B0503020204020204" pitchFamily="34" charset="-122"/>
                <a:ea typeface="微软雅黑" panose="020B0503020204020204" pitchFamily="34" charset="-122"/>
              </a:rPr>
              <a:t>file.ll</a:t>
            </a:r>
            <a:r>
              <a:rPr lang="en-US" altLang="zh-CN" sz="1400" dirty="0">
                <a:latin typeface="微软雅黑" panose="020B0503020204020204" pitchFamily="34" charset="-122"/>
                <a:ea typeface="微软雅黑" panose="020B0503020204020204" pitchFamily="34" charset="-122"/>
              </a:rPr>
              <a:t> </a:t>
            </a:r>
            <a:r>
              <a:rPr lang="en-US" altLang="zh-CN" sz="1400" dirty="0">
                <a:solidFill>
                  <a:schemeClr val="accent6"/>
                </a:solidFill>
                <a:latin typeface="微软雅黑" panose="020B0503020204020204" pitchFamily="34" charset="-122"/>
                <a:ea typeface="微软雅黑" panose="020B0503020204020204" pitchFamily="34" charset="-122"/>
              </a:rPr>
              <a:t> </a:t>
            </a:r>
          </a:p>
          <a:p>
            <a:r>
              <a:rPr lang="en-US" altLang="zh-CN" sz="1400" dirty="0">
                <a:solidFill>
                  <a:schemeClr val="accent6"/>
                </a:solidFill>
                <a:latin typeface="微软雅黑" panose="020B0503020204020204" pitchFamily="34" charset="-122"/>
                <a:ea typeface="微软雅黑" panose="020B0503020204020204" pitchFamily="34" charset="-122"/>
              </a:rPr>
              <a:t>store i32 2, i32* %a, align 4</a:t>
            </a:r>
          </a:p>
          <a:p>
            <a:r>
              <a:rPr lang="en-US" altLang="zh-CN" sz="1400" dirty="0">
                <a:solidFill>
                  <a:schemeClr val="accent5"/>
                </a:solidFill>
                <a:latin typeface="微软雅黑" panose="020B0503020204020204" pitchFamily="34" charset="-122"/>
                <a:ea typeface="微软雅黑" panose="020B0503020204020204" pitchFamily="34" charset="-122"/>
              </a:rPr>
              <a:t>store i32 4, i32* %b, align 4</a:t>
            </a:r>
          </a:p>
          <a:p>
            <a:r>
              <a:rPr lang="en-US" altLang="zh-CN" sz="1400" dirty="0">
                <a:solidFill>
                  <a:schemeClr val="accent4"/>
                </a:solidFill>
                <a:latin typeface="微软雅黑" panose="020B0503020204020204" pitchFamily="34" charset="-122"/>
                <a:ea typeface="微软雅黑" panose="020B0503020204020204" pitchFamily="34" charset="-122"/>
              </a:rPr>
              <a:t>%0 = load i32, i32* %a, align 4</a:t>
            </a:r>
          </a:p>
          <a:p>
            <a:r>
              <a:rPr lang="en-US" altLang="zh-CN" sz="1400" dirty="0">
                <a:solidFill>
                  <a:schemeClr val="accent4"/>
                </a:solidFill>
                <a:latin typeface="微软雅黑" panose="020B0503020204020204" pitchFamily="34" charset="-122"/>
                <a:ea typeface="微软雅黑" panose="020B0503020204020204" pitchFamily="34" charset="-122"/>
              </a:rPr>
              <a:t>%1 = load i32, i32* %b, align 4</a:t>
            </a:r>
          </a:p>
          <a:p>
            <a:r>
              <a:rPr lang="en-US" altLang="zh-CN" sz="1400" dirty="0">
                <a:solidFill>
                  <a:schemeClr val="accent4"/>
                </a:solidFill>
                <a:latin typeface="微软雅黑" panose="020B0503020204020204" pitchFamily="34" charset="-122"/>
                <a:ea typeface="微软雅黑" panose="020B0503020204020204" pitchFamily="34" charset="-122"/>
              </a:rPr>
              <a:t>%</a:t>
            </a:r>
            <a:r>
              <a:rPr lang="en-US" altLang="zh-CN" sz="1400" dirty="0" err="1">
                <a:solidFill>
                  <a:schemeClr val="accent4"/>
                </a:solidFill>
                <a:latin typeface="微软雅黑" panose="020B0503020204020204" pitchFamily="34" charset="-122"/>
                <a:ea typeface="微软雅黑" panose="020B0503020204020204" pitchFamily="34" charset="-122"/>
              </a:rPr>
              <a:t>mul</a:t>
            </a:r>
            <a:r>
              <a:rPr lang="en-US" altLang="zh-CN" sz="1400" dirty="0">
                <a:solidFill>
                  <a:schemeClr val="accent4"/>
                </a:solidFill>
                <a:latin typeface="微软雅黑" panose="020B0503020204020204" pitchFamily="34" charset="-122"/>
                <a:ea typeface="微软雅黑" panose="020B0503020204020204" pitchFamily="34" charset="-122"/>
              </a:rPr>
              <a:t> = </a:t>
            </a:r>
            <a:r>
              <a:rPr lang="en-US" altLang="zh-CN" sz="1400" dirty="0" err="1">
                <a:solidFill>
                  <a:schemeClr val="accent4"/>
                </a:solidFill>
                <a:latin typeface="微软雅黑" panose="020B0503020204020204" pitchFamily="34" charset="-122"/>
                <a:ea typeface="微软雅黑" panose="020B0503020204020204" pitchFamily="34" charset="-122"/>
              </a:rPr>
              <a:t>mul</a:t>
            </a:r>
            <a:r>
              <a:rPr lang="en-US" altLang="zh-CN" sz="1400" dirty="0">
                <a:solidFill>
                  <a:schemeClr val="accent4"/>
                </a:solidFill>
                <a:latin typeface="微软雅黑" panose="020B0503020204020204" pitchFamily="34" charset="-122"/>
                <a:ea typeface="微软雅黑" panose="020B0503020204020204" pitchFamily="34" charset="-122"/>
              </a:rPr>
              <a:t> </a:t>
            </a:r>
            <a:r>
              <a:rPr lang="en-US" altLang="zh-CN" sz="1400" dirty="0" err="1">
                <a:solidFill>
                  <a:schemeClr val="accent4"/>
                </a:solidFill>
                <a:latin typeface="微软雅黑" panose="020B0503020204020204" pitchFamily="34" charset="-122"/>
                <a:ea typeface="微软雅黑" panose="020B0503020204020204" pitchFamily="34" charset="-122"/>
              </a:rPr>
              <a:t>nsw</a:t>
            </a:r>
            <a:r>
              <a:rPr lang="en-US" altLang="zh-CN" sz="1400" dirty="0">
                <a:solidFill>
                  <a:schemeClr val="accent4"/>
                </a:solidFill>
                <a:latin typeface="微软雅黑" panose="020B0503020204020204" pitchFamily="34" charset="-122"/>
                <a:ea typeface="微软雅黑" panose="020B0503020204020204" pitchFamily="34" charset="-122"/>
              </a:rPr>
              <a:t> i32 %1, 3</a:t>
            </a:r>
          </a:p>
          <a:p>
            <a:r>
              <a:rPr lang="en-US" altLang="zh-CN" sz="1400" dirty="0">
                <a:solidFill>
                  <a:schemeClr val="accent4"/>
                </a:solidFill>
                <a:latin typeface="微软雅黑" panose="020B0503020204020204" pitchFamily="34" charset="-122"/>
                <a:ea typeface="微软雅黑" panose="020B0503020204020204" pitchFamily="34" charset="-122"/>
              </a:rPr>
              <a:t>%add = add </a:t>
            </a:r>
            <a:r>
              <a:rPr lang="en-US" altLang="zh-CN" sz="1400" dirty="0" err="1">
                <a:solidFill>
                  <a:schemeClr val="accent4"/>
                </a:solidFill>
                <a:latin typeface="微软雅黑" panose="020B0503020204020204" pitchFamily="34" charset="-122"/>
                <a:ea typeface="微软雅黑" panose="020B0503020204020204" pitchFamily="34" charset="-122"/>
              </a:rPr>
              <a:t>nsw</a:t>
            </a:r>
            <a:r>
              <a:rPr lang="en-US" altLang="zh-CN" sz="1400" dirty="0">
                <a:solidFill>
                  <a:schemeClr val="accent4"/>
                </a:solidFill>
                <a:latin typeface="微软雅黑" panose="020B0503020204020204" pitchFamily="34" charset="-122"/>
                <a:ea typeface="微软雅黑" panose="020B0503020204020204" pitchFamily="34" charset="-122"/>
              </a:rPr>
              <a:t> i32 %0, %</a:t>
            </a:r>
            <a:r>
              <a:rPr lang="en-US" altLang="zh-CN" sz="1400" dirty="0" err="1">
                <a:solidFill>
                  <a:schemeClr val="accent4"/>
                </a:solidFill>
                <a:latin typeface="微软雅黑" panose="020B0503020204020204" pitchFamily="34" charset="-122"/>
                <a:ea typeface="微软雅黑" panose="020B0503020204020204" pitchFamily="34" charset="-122"/>
              </a:rPr>
              <a:t>mul</a:t>
            </a:r>
            <a:endParaRPr lang="en-US" altLang="zh-CN" sz="1400" dirty="0">
              <a:solidFill>
                <a:schemeClr val="accent4"/>
              </a:solidFill>
              <a:latin typeface="微软雅黑" panose="020B0503020204020204" pitchFamily="34" charset="-122"/>
              <a:ea typeface="微软雅黑" panose="020B0503020204020204" pitchFamily="34" charset="-122"/>
            </a:endParaRPr>
          </a:p>
          <a:p>
            <a:r>
              <a:rPr lang="en-US" altLang="zh-CN" sz="1400" dirty="0">
                <a:solidFill>
                  <a:schemeClr val="accent4"/>
                </a:solidFill>
                <a:latin typeface="微软雅黑" panose="020B0503020204020204" pitchFamily="34" charset="-122"/>
                <a:ea typeface="微软雅黑" panose="020B0503020204020204" pitchFamily="34" charset="-122"/>
              </a:rPr>
              <a:t>store i32 %add, i32* %c, align 4</a:t>
            </a:r>
            <a:endParaRPr lang="en-US" altLang="zh-CN" sz="1400" dirty="0">
              <a:solidFill>
                <a:schemeClr val="accent5"/>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420334" y="1652801"/>
            <a:ext cx="1454563" cy="1138773"/>
          </a:xfrm>
          <a:prstGeom prst="rect">
            <a:avLst/>
          </a:prstGeom>
          <a:noFill/>
        </p:spPr>
        <p:txBody>
          <a:bodyPr wrap="square" rtlCol="0">
            <a:spAutoFit/>
          </a:bodyPr>
          <a:lstStyle/>
          <a:p>
            <a:r>
              <a:rPr lang="en-US" altLang="zh-CN" sz="1400" dirty="0" err="1">
                <a:latin typeface="微软雅黑" panose="020B0503020204020204" pitchFamily="34" charset="-122"/>
                <a:ea typeface="微软雅黑" panose="020B0503020204020204" pitchFamily="34" charset="-122"/>
              </a:rPr>
              <a:t>file.c</a:t>
            </a:r>
            <a:endParaRPr lang="en-US" altLang="zh-CN" sz="1400" dirty="0">
              <a:latin typeface="微软雅黑" panose="020B0503020204020204" pitchFamily="34" charset="-122"/>
              <a:ea typeface="微软雅黑" panose="020B0503020204020204" pitchFamily="34" charset="-122"/>
            </a:endParaRPr>
          </a:p>
          <a:p>
            <a:r>
              <a:rPr lang="en-US" altLang="zh-CN" dirty="0">
                <a:solidFill>
                  <a:schemeClr val="accent6"/>
                </a:solidFill>
              </a:rPr>
              <a:t>a = 2;</a:t>
            </a:r>
          </a:p>
          <a:p>
            <a:r>
              <a:rPr lang="en-US" altLang="zh-CN" dirty="0">
                <a:solidFill>
                  <a:schemeClr val="accent5"/>
                </a:solidFill>
              </a:rPr>
              <a:t>b = 4;</a:t>
            </a:r>
          </a:p>
          <a:p>
            <a:r>
              <a:rPr lang="en-US" altLang="zh-CN" dirty="0">
                <a:solidFill>
                  <a:schemeClr val="accent4"/>
                </a:solidFill>
              </a:rPr>
              <a:t>c = a + b * 3;</a:t>
            </a:r>
            <a:endParaRPr lang="zh-CN" altLang="en-US" dirty="0">
              <a:solidFill>
                <a:schemeClr val="accent4"/>
              </a:solidFill>
            </a:endParaRPr>
          </a:p>
        </p:txBody>
      </p:sp>
    </p:spTree>
    <p:extLst>
      <p:ext uri="{BB962C8B-B14F-4D97-AF65-F5344CB8AC3E}">
        <p14:creationId xmlns:p14="http://schemas.microsoft.com/office/powerpoint/2010/main" val="385566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1" end="1"/>
                                            </p:txEl>
                                          </p:spTgt>
                                        </p:tgtEl>
                                      </p:cBhvr>
                                    </p:animEffect>
                                    <p:set>
                                      <p:cBhvr>
                                        <p:cTn id="7"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fade">
                                      <p:cBhvr>
                                        <p:cTn id="15" dur="500"/>
                                        <p:tgtEl>
                                          <p:spTgt spid="12">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3">
                                            <p:txEl>
                                              <p:pRg st="2" end="2"/>
                                            </p:txEl>
                                          </p:spTgt>
                                        </p:tgtEl>
                                      </p:cBhvr>
                                    </p:animEffect>
                                    <p:set>
                                      <p:cBhvr>
                                        <p:cTn id="20"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Effect transition="in" filter="fade">
                                      <p:cBhvr>
                                        <p:cTn id="28" dur="500"/>
                                        <p:tgtEl>
                                          <p:spTgt spid="12">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3">
                                            <p:txEl>
                                              <p:pRg st="3" end="3"/>
                                            </p:txEl>
                                          </p:spTgt>
                                        </p:tgtEl>
                                      </p:cBhvr>
                                    </p:animEffect>
                                    <p:set>
                                      <p:cBhvr>
                                        <p:cTn id="33"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fade">
                                      <p:cBhvr>
                                        <p:cTn id="38" dur="500"/>
                                        <p:tgtEl>
                                          <p:spTgt spid="7">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4" end="4"/>
                                            </p:txEl>
                                          </p:spTgt>
                                        </p:tgtEl>
                                        <p:attrNameLst>
                                          <p:attrName>style.visibility</p:attrName>
                                        </p:attrNameLst>
                                      </p:cBhvr>
                                      <p:to>
                                        <p:strVal val="visible"/>
                                      </p:to>
                                    </p:set>
                                    <p:animEffect transition="in" filter="fade">
                                      <p:cBhvr>
                                        <p:cTn id="41" dur="500"/>
                                        <p:tgtEl>
                                          <p:spTgt spid="7">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animEffect transition="in" filter="fade">
                                      <p:cBhvr>
                                        <p:cTn id="44" dur="500"/>
                                        <p:tgtEl>
                                          <p:spTgt spid="7">
                                            <p:txEl>
                                              <p:pRg st="5" end="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fade">
                                      <p:cBhvr>
                                        <p:cTn id="47" dur="500"/>
                                        <p:tgtEl>
                                          <p:spTgt spid="7">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animEffect transition="in" filter="fade">
                                      <p:cBhvr>
                                        <p:cTn id="50" dur="500"/>
                                        <p:tgtEl>
                                          <p:spTgt spid="7">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2">
                                            <p:txEl>
                                              <p:pRg st="3" end="3"/>
                                            </p:txEl>
                                          </p:spTgt>
                                        </p:tgtEl>
                                        <p:attrNameLst>
                                          <p:attrName>style.visibility</p:attrName>
                                        </p:attrNameLst>
                                      </p:cBhvr>
                                      <p:to>
                                        <p:strVal val="visible"/>
                                      </p:to>
                                    </p:set>
                                    <p:animEffect transition="in" filter="fade">
                                      <p:cBhvr>
                                        <p:cTn id="53" dur="500"/>
                                        <p:tgtEl>
                                          <p:spTgt spid="12">
                                            <p:txEl>
                                              <p:pRg st="3" end="3"/>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2">
                                            <p:txEl>
                                              <p:pRg st="4" end="4"/>
                                            </p:txEl>
                                          </p:spTgt>
                                        </p:tgtEl>
                                        <p:attrNameLst>
                                          <p:attrName>style.visibility</p:attrName>
                                        </p:attrNameLst>
                                      </p:cBhvr>
                                      <p:to>
                                        <p:strVal val="visible"/>
                                      </p:to>
                                    </p:set>
                                    <p:animEffect transition="in" filter="fade">
                                      <p:cBhvr>
                                        <p:cTn id="56" dur="500"/>
                                        <p:tgtEl>
                                          <p:spTgt spid="12">
                                            <p:txEl>
                                              <p:pRg st="4" end="4"/>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2">
                                            <p:txEl>
                                              <p:pRg st="5" end="5"/>
                                            </p:txEl>
                                          </p:spTgt>
                                        </p:tgtEl>
                                        <p:attrNameLst>
                                          <p:attrName>style.visibility</p:attrName>
                                        </p:attrNameLst>
                                      </p:cBhvr>
                                      <p:to>
                                        <p:strVal val="visible"/>
                                      </p:to>
                                    </p:set>
                                    <p:animEffect transition="in" filter="fade">
                                      <p:cBhvr>
                                        <p:cTn id="59" dur="500"/>
                                        <p:tgtEl>
                                          <p:spTgt spid="12">
                                            <p:txEl>
                                              <p:pRg st="5" end="5"/>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12">
                                            <p:txEl>
                                              <p:pRg st="6" end="6"/>
                                            </p:txEl>
                                          </p:spTgt>
                                        </p:tgtEl>
                                        <p:attrNameLst>
                                          <p:attrName>style.visibility</p:attrName>
                                        </p:attrNameLst>
                                      </p:cBhvr>
                                      <p:to>
                                        <p:strVal val="visible"/>
                                      </p:to>
                                    </p:set>
                                    <p:animEffect transition="in" filter="fade">
                                      <p:cBhvr>
                                        <p:cTn id="62"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04</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编译器后端</a:t>
            </a:r>
          </a:p>
        </p:txBody>
      </p:sp>
      <p:sp>
        <p:nvSpPr>
          <p:cNvPr id="9" name="矩形 8"/>
          <p:cNvSpPr/>
          <p:nvPr/>
        </p:nvSpPr>
        <p:spPr>
          <a:xfrm>
            <a:off x="407368" y="978694"/>
            <a:ext cx="11449272" cy="1800493"/>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目标文件格式</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目标文件是源代码编译后但未链接的中间文件，它跟可执行文件的内容与结构很相似，从广义上看目标文件和可执行文件的格式几乎是一样的，在</a:t>
            </a:r>
            <a:r>
              <a:rPr lang="en-US" altLang="zh-CN" sz="1400" dirty="0">
                <a:latin typeface="微软雅黑" panose="020B0503020204020204" pitchFamily="34" charset="-122"/>
                <a:ea typeface="微软雅黑" panose="020B0503020204020204" pitchFamily="34" charset="-122"/>
              </a:rPr>
              <a:t>Linux</a:t>
            </a:r>
            <a:r>
              <a:rPr lang="zh-CN" altLang="en-US" sz="1400" dirty="0">
                <a:latin typeface="微软雅黑" panose="020B0503020204020204" pitchFamily="34" charset="-122"/>
                <a:ea typeface="微软雅黑" panose="020B0503020204020204" pitchFamily="34" charset="-122"/>
              </a:rPr>
              <a:t>操作系统下都是按照可执行可链接文件格式（</a:t>
            </a:r>
            <a:r>
              <a:rPr lang="en-US" altLang="zh-CN" sz="1400" dirty="0">
                <a:latin typeface="微软雅黑" panose="020B0503020204020204" pitchFamily="34" charset="-122"/>
                <a:ea typeface="微软雅黑" panose="020B0503020204020204" pitchFamily="34" charset="-122"/>
              </a:rPr>
              <a:t>Executable Linkable </a:t>
            </a:r>
            <a:r>
              <a:rPr lang="en-US" altLang="zh-CN" sz="1400" dirty="0" err="1">
                <a:latin typeface="微软雅黑" panose="020B0503020204020204" pitchFamily="34" charset="-122"/>
                <a:ea typeface="微软雅黑" panose="020B0503020204020204" pitchFamily="34" charset="-122"/>
              </a:rPr>
              <a:t>Format,ELF</a:t>
            </a:r>
            <a:r>
              <a:rPr lang="zh-CN" altLang="en-US" sz="1400" dirty="0">
                <a:latin typeface="微软雅黑" panose="020B0503020204020204" pitchFamily="34" charset="-122"/>
                <a:ea typeface="微软雅黑" panose="020B0503020204020204" pitchFamily="34" charset="-122"/>
              </a:rPr>
              <a:t>）进行存储。</a:t>
            </a:r>
            <a:r>
              <a:rPr lang="en-US" altLang="zh-CN" sz="1400" dirty="0">
                <a:latin typeface="微软雅黑" panose="020B0503020204020204" pitchFamily="34" charset="-122"/>
                <a:ea typeface="微软雅黑" panose="020B0503020204020204" pitchFamily="34" charset="-122"/>
              </a:rPr>
              <a:t> ELF</a:t>
            </a:r>
            <a:r>
              <a:rPr lang="zh-CN" altLang="en-US" sz="1400" dirty="0">
                <a:latin typeface="微软雅黑" panose="020B0503020204020204" pitchFamily="34" charset="-122"/>
                <a:ea typeface="微软雅黑" panose="020B0503020204020204" pitchFamily="34" charset="-122"/>
              </a:rPr>
              <a:t>目标文件格式的最前部是</a:t>
            </a:r>
            <a:r>
              <a:rPr lang="en-US" altLang="zh-CN" sz="1400" dirty="0">
                <a:latin typeface="微软雅黑" panose="020B0503020204020204" pitchFamily="34" charset="-122"/>
                <a:ea typeface="微软雅黑" panose="020B0503020204020204" pitchFamily="34" charset="-122"/>
              </a:rPr>
              <a:t>ELF</a:t>
            </a:r>
            <a:r>
              <a:rPr lang="zh-CN" altLang="en-US" sz="1400" dirty="0">
                <a:latin typeface="微软雅黑" panose="020B0503020204020204" pitchFamily="34" charset="-122"/>
                <a:ea typeface="微软雅黑" panose="020B0503020204020204" pitchFamily="34" charset="-122"/>
              </a:rPr>
              <a:t>头，包含描述整个文件的基本属性，包括</a:t>
            </a:r>
            <a:r>
              <a:rPr lang="en-US" altLang="zh-CN" sz="1400" dirty="0">
                <a:latin typeface="微软雅黑" panose="020B0503020204020204" pitchFamily="34" charset="-122"/>
                <a:ea typeface="微软雅黑" panose="020B0503020204020204" pitchFamily="34" charset="-122"/>
              </a:rPr>
              <a:t>ELF</a:t>
            </a:r>
            <a:r>
              <a:rPr lang="zh-CN" altLang="en-US" sz="1400" dirty="0">
                <a:latin typeface="微软雅黑" panose="020B0503020204020204" pitchFamily="34" charset="-122"/>
                <a:ea typeface="微软雅黑" panose="020B0503020204020204" pitchFamily="34" charset="-122"/>
              </a:rPr>
              <a:t>文件版本、目标机器型号、程序入口地址等。节头表描述目标文件中各个节的信息，在</a:t>
            </a:r>
            <a:r>
              <a:rPr lang="en-US" altLang="zh-CN" sz="1400" dirty="0">
                <a:latin typeface="微软雅黑" panose="020B0503020204020204" pitchFamily="34" charset="-122"/>
                <a:ea typeface="微软雅黑" panose="020B0503020204020204" pitchFamily="34" charset="-122"/>
              </a:rPr>
              <a:t>ELF</a:t>
            </a:r>
            <a:r>
              <a:rPr lang="zh-CN" altLang="en-US" sz="1400" dirty="0">
                <a:latin typeface="微软雅黑" panose="020B0503020204020204" pitchFamily="34" charset="-122"/>
                <a:ea typeface="微软雅黑" panose="020B0503020204020204" pitchFamily="34" charset="-122"/>
              </a:rPr>
              <a:t>头和节头表之间是节本身，其中包含十个段。</a:t>
            </a:r>
            <a:endParaRPr lang="en-US" altLang="zh-CN" sz="1400" dirty="0">
              <a:latin typeface="微软雅黑" panose="020B0503020204020204" pitchFamily="34" charset="-122"/>
              <a:ea typeface="微软雅黑" panose="020B0503020204020204" pitchFamily="34"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05248707"/>
              </p:ext>
            </p:extLst>
          </p:nvPr>
        </p:nvGraphicFramePr>
        <p:xfrm>
          <a:off x="1631504" y="2780928"/>
          <a:ext cx="2592288" cy="2605380"/>
        </p:xfrm>
        <a:graphic>
          <a:graphicData uri="http://schemas.openxmlformats.org/presentationml/2006/ole">
            <mc:AlternateContent xmlns:mc="http://schemas.openxmlformats.org/markup-compatibility/2006">
              <mc:Choice xmlns:v="urn:schemas-microsoft-com:vml" Requires="v">
                <p:oleObj name="Visio" r:id="rId3" imgW="2295662" imgH="2286114" progId="Visio.Drawing.15">
                  <p:embed/>
                </p:oleObj>
              </mc:Choice>
              <mc:Fallback>
                <p:oleObj name="Visio" r:id="rId3" imgW="2295662" imgH="2286114" progId="Visio.Drawing.15">
                  <p:embed/>
                  <p:pic>
                    <p:nvPicPr>
                      <p:cNvPr id="0" name="Object 1"/>
                      <p:cNvPicPr>
                        <a:picLocks noChangeAspect="1" noChangeArrowheads="1"/>
                      </p:cNvPicPr>
                      <p:nvPr/>
                    </p:nvPicPr>
                    <p:blipFill>
                      <a:blip r:embed="rId4"/>
                      <a:srcRect l="7465" t="-383"/>
                      <a:stretch>
                        <a:fillRect/>
                      </a:stretch>
                    </p:blipFill>
                    <p:spPr bwMode="auto">
                      <a:xfrm>
                        <a:off x="1631504" y="2780928"/>
                        <a:ext cx="2592288" cy="2605380"/>
                      </a:xfrm>
                      <a:prstGeom prst="rect">
                        <a:avLst/>
                      </a:prstGeom>
                      <a:noFill/>
                    </p:spPr>
                  </p:pic>
                </p:oleObj>
              </mc:Fallback>
            </mc:AlternateContent>
          </a:graphicData>
        </a:graphic>
      </p:graphicFrame>
      <p:sp>
        <p:nvSpPr>
          <p:cNvPr id="6" name="矩形 5"/>
          <p:cNvSpPr/>
          <p:nvPr/>
        </p:nvSpPr>
        <p:spPr>
          <a:xfrm>
            <a:off x="407368" y="5376173"/>
            <a:ext cx="11449272" cy="377411"/>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这十段内容组成了可重定位目标文件，有了这些目标文件之后，通过静态链接就可以将它们组合起来，形成一个可以运行的程序。</a:t>
            </a:r>
          </a:p>
        </p:txBody>
      </p:sp>
      <p:grpSp>
        <p:nvGrpSpPr>
          <p:cNvPr id="37" name="组合 36"/>
          <p:cNvGrpSpPr/>
          <p:nvPr/>
        </p:nvGrpSpPr>
        <p:grpSpPr>
          <a:xfrm>
            <a:off x="4324301" y="2947313"/>
            <a:ext cx="2318612" cy="276999"/>
            <a:chOff x="4324301" y="2430569"/>
            <a:chExt cx="2318612" cy="276999"/>
          </a:xfrm>
        </p:grpSpPr>
        <p:sp>
          <p:nvSpPr>
            <p:cNvPr id="3" name="矩形 2"/>
            <p:cNvSpPr/>
            <p:nvPr/>
          </p:nvSpPr>
          <p:spPr>
            <a:xfrm>
              <a:off x="4611588" y="2430569"/>
              <a:ext cx="2031325" cy="276999"/>
            </a:xfrm>
            <a:prstGeom prst="rect">
              <a:avLst/>
            </a:prstGeom>
          </p:spPr>
          <p:txBody>
            <a:bodyPr wrap="none">
              <a:spAutoFit/>
            </a:bodyPr>
            <a:lstStyle/>
            <a:p>
              <a:r>
                <a:rPr lang="zh-CN" altLang="zh-CN" sz="1200" dirty="0">
                  <a:latin typeface="微软雅黑" panose="020B0503020204020204" pitchFamily="34" charset="-122"/>
                  <a:ea typeface="微软雅黑" panose="020B0503020204020204" pitchFamily="34" charset="-122"/>
                  <a:cs typeface="Times New Roman" panose="02020603050405020304" pitchFamily="18" charset="0"/>
                </a:rPr>
                <a:t>保存被编译程序的机器代码</a:t>
              </a:r>
              <a:endParaRPr lang="zh-CN" altLang="en-US" sz="1200" dirty="0">
                <a:latin typeface="微软雅黑" panose="020B0503020204020204" pitchFamily="34" charset="-122"/>
                <a:ea typeface="微软雅黑" panose="020B0503020204020204" pitchFamily="34" charset="-122"/>
              </a:endParaRPr>
            </a:p>
          </p:txBody>
        </p:sp>
        <p:sp>
          <p:nvSpPr>
            <p:cNvPr id="7" name="燕尾形箭头 6"/>
            <p:cNvSpPr/>
            <p:nvPr/>
          </p:nvSpPr>
          <p:spPr>
            <a:xfrm>
              <a:off x="4324301" y="2543707"/>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4324301" y="3196876"/>
            <a:ext cx="3049128" cy="258399"/>
            <a:chOff x="4324301" y="2679285"/>
            <a:chExt cx="3049128" cy="276999"/>
          </a:xfrm>
        </p:grpSpPr>
        <p:sp>
          <p:nvSpPr>
            <p:cNvPr id="10" name="燕尾形箭头 9"/>
            <p:cNvSpPr/>
            <p:nvPr/>
          </p:nvSpPr>
          <p:spPr>
            <a:xfrm>
              <a:off x="4324301" y="2786717"/>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8" name="矩形 7"/>
            <p:cNvSpPr/>
            <p:nvPr/>
          </p:nvSpPr>
          <p:spPr>
            <a:xfrm>
              <a:off x="4612333" y="2679285"/>
              <a:ext cx="2761096" cy="276999"/>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只读数据段，如</a:t>
              </a:r>
              <a:r>
                <a:rPr lang="en-US" altLang="zh-CN" sz="1200" dirty="0" err="1">
                  <a:latin typeface="微软雅黑" panose="020B0503020204020204" pitchFamily="34" charset="-122"/>
                  <a:ea typeface="微软雅黑" panose="020B0503020204020204" pitchFamily="34" charset="-122"/>
                </a:rPr>
                <a:t>printf</a:t>
              </a:r>
              <a:r>
                <a:rPr lang="zh-CN" altLang="en-US" sz="1200" dirty="0">
                  <a:latin typeface="微软雅黑" panose="020B0503020204020204" pitchFamily="34" charset="-122"/>
                  <a:ea typeface="微软雅黑" panose="020B0503020204020204" pitchFamily="34" charset="-122"/>
                </a:rPr>
                <a:t>语句中的格式串</a:t>
              </a:r>
            </a:p>
          </p:txBody>
        </p:sp>
      </p:grpSp>
      <p:grpSp>
        <p:nvGrpSpPr>
          <p:cNvPr id="13" name="组合 12"/>
          <p:cNvGrpSpPr/>
          <p:nvPr/>
        </p:nvGrpSpPr>
        <p:grpSpPr>
          <a:xfrm>
            <a:off x="4324301" y="3394938"/>
            <a:ext cx="3265152" cy="276999"/>
            <a:chOff x="4324301" y="2860208"/>
            <a:chExt cx="3265152" cy="335384"/>
          </a:xfrm>
        </p:grpSpPr>
        <p:sp>
          <p:nvSpPr>
            <p:cNvPr id="11" name="燕尾形箭头 10"/>
            <p:cNvSpPr/>
            <p:nvPr/>
          </p:nvSpPr>
          <p:spPr>
            <a:xfrm>
              <a:off x="4324301" y="2996896"/>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2" name="矩形 11"/>
            <p:cNvSpPr/>
            <p:nvPr/>
          </p:nvSpPr>
          <p:spPr>
            <a:xfrm>
              <a:off x="4612333" y="2860208"/>
              <a:ext cx="2977120" cy="335384"/>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保存已初始化的全局变量和局部静态变量</a:t>
              </a:r>
            </a:p>
          </p:txBody>
        </p:sp>
      </p:grpSp>
      <p:grpSp>
        <p:nvGrpSpPr>
          <p:cNvPr id="15" name="组合 14"/>
          <p:cNvGrpSpPr/>
          <p:nvPr/>
        </p:nvGrpSpPr>
        <p:grpSpPr>
          <a:xfrm>
            <a:off x="4325393" y="3591821"/>
            <a:ext cx="3265152" cy="276999"/>
            <a:chOff x="4324301" y="2860208"/>
            <a:chExt cx="3265152" cy="335384"/>
          </a:xfrm>
        </p:grpSpPr>
        <p:sp>
          <p:nvSpPr>
            <p:cNvPr id="16" name="燕尾形箭头 15"/>
            <p:cNvSpPr/>
            <p:nvPr/>
          </p:nvSpPr>
          <p:spPr>
            <a:xfrm>
              <a:off x="4324301" y="2996896"/>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4612333" y="2860208"/>
              <a:ext cx="2977120" cy="335384"/>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保存未初始化的全局变量和局部静态变量</a:t>
              </a:r>
            </a:p>
          </p:txBody>
        </p:sp>
      </p:grpSp>
      <p:grpSp>
        <p:nvGrpSpPr>
          <p:cNvPr id="18" name="组合 17"/>
          <p:cNvGrpSpPr/>
          <p:nvPr/>
        </p:nvGrpSpPr>
        <p:grpSpPr>
          <a:xfrm>
            <a:off x="4323557" y="3803397"/>
            <a:ext cx="4796779" cy="276999"/>
            <a:chOff x="4324301" y="2860206"/>
            <a:chExt cx="4796779" cy="335384"/>
          </a:xfrm>
        </p:grpSpPr>
        <p:sp>
          <p:nvSpPr>
            <p:cNvPr id="19" name="燕尾形箭头 18"/>
            <p:cNvSpPr/>
            <p:nvPr/>
          </p:nvSpPr>
          <p:spPr>
            <a:xfrm>
              <a:off x="4324301" y="2996896"/>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0" name="矩形 19"/>
            <p:cNvSpPr/>
            <p:nvPr/>
          </p:nvSpPr>
          <p:spPr>
            <a:xfrm>
              <a:off x="4612332" y="2860206"/>
              <a:ext cx="4508748" cy="335384"/>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记录在该模块中定义和引用的函数和全局变量的信息的符号表</a:t>
              </a:r>
            </a:p>
          </p:txBody>
        </p:sp>
      </p:grpSp>
      <p:grpSp>
        <p:nvGrpSpPr>
          <p:cNvPr id="21" name="组合 20"/>
          <p:cNvGrpSpPr/>
          <p:nvPr/>
        </p:nvGrpSpPr>
        <p:grpSpPr>
          <a:xfrm>
            <a:off x="4323557" y="4018343"/>
            <a:ext cx="7101035" cy="461665"/>
            <a:chOff x="4324301" y="2860200"/>
            <a:chExt cx="7101035" cy="558974"/>
          </a:xfrm>
        </p:grpSpPr>
        <p:sp>
          <p:nvSpPr>
            <p:cNvPr id="22" name="燕尾形箭头 21"/>
            <p:cNvSpPr/>
            <p:nvPr/>
          </p:nvSpPr>
          <p:spPr>
            <a:xfrm>
              <a:off x="4324301" y="2996896"/>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3" name="矩形 22"/>
            <p:cNvSpPr/>
            <p:nvPr/>
          </p:nvSpPr>
          <p:spPr>
            <a:xfrm>
              <a:off x="4612332" y="2860200"/>
              <a:ext cx="6813004" cy="558974"/>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针对</a:t>
              </a:r>
              <a:r>
                <a:rPr lang="en-US" altLang="zh-CN" sz="1200" dirty="0">
                  <a:latin typeface="微软雅黑" panose="020B0503020204020204" pitchFamily="34" charset="-122"/>
                  <a:ea typeface="微软雅黑" panose="020B0503020204020204" pitchFamily="34" charset="-122"/>
                </a:rPr>
                <a:t>.text</a:t>
              </a:r>
              <a:r>
                <a:rPr lang="zh-CN" altLang="en-US" sz="1200" dirty="0">
                  <a:latin typeface="微软雅黑" panose="020B0503020204020204" pitchFamily="34" charset="-122"/>
                  <a:ea typeface="微软雅黑" panose="020B0503020204020204" pitchFamily="34" charset="-122"/>
                </a:rPr>
                <a:t>段的重定位表。当链接器将该目标文件和其它目标文件链接时需要这些信息，包括任何调用外部函数或引用全局变量的指令</a:t>
              </a:r>
            </a:p>
          </p:txBody>
        </p:sp>
      </p:grpSp>
      <p:grpSp>
        <p:nvGrpSpPr>
          <p:cNvPr id="24" name="组合 23"/>
          <p:cNvGrpSpPr/>
          <p:nvPr/>
        </p:nvGrpSpPr>
        <p:grpSpPr>
          <a:xfrm>
            <a:off x="4323557" y="4235371"/>
            <a:ext cx="6308947" cy="276999"/>
            <a:chOff x="4324301" y="2860208"/>
            <a:chExt cx="6308947" cy="335384"/>
          </a:xfrm>
        </p:grpSpPr>
        <p:sp>
          <p:nvSpPr>
            <p:cNvPr id="25" name="燕尾形箭头 24"/>
            <p:cNvSpPr/>
            <p:nvPr/>
          </p:nvSpPr>
          <p:spPr>
            <a:xfrm>
              <a:off x="4324301" y="2996896"/>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6" name="矩形 25"/>
            <p:cNvSpPr/>
            <p:nvPr/>
          </p:nvSpPr>
          <p:spPr>
            <a:xfrm>
              <a:off x="4612332" y="2860208"/>
              <a:ext cx="6020916" cy="335384"/>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针对</a:t>
              </a:r>
              <a:r>
                <a:rPr lang="en-US" altLang="zh-CN" sz="1200" dirty="0">
                  <a:latin typeface="微软雅黑" panose="020B0503020204020204" pitchFamily="34" charset="-122"/>
                  <a:ea typeface="微软雅黑" panose="020B0503020204020204" pitchFamily="34" charset="-122"/>
                </a:rPr>
                <a:t>.data</a:t>
              </a:r>
              <a:r>
                <a:rPr lang="zh-CN" altLang="en-US" sz="1200" dirty="0">
                  <a:latin typeface="微软雅黑" panose="020B0503020204020204" pitchFamily="34" charset="-122"/>
                  <a:ea typeface="微软雅黑" panose="020B0503020204020204" pitchFamily="34" charset="-122"/>
                </a:rPr>
                <a:t>段的重定位表，用于被本模块引用或定义的全局变量的重定位信息</a:t>
              </a:r>
            </a:p>
          </p:txBody>
        </p:sp>
      </p:grpSp>
      <p:grpSp>
        <p:nvGrpSpPr>
          <p:cNvPr id="28" name="组合 27"/>
          <p:cNvGrpSpPr/>
          <p:nvPr/>
        </p:nvGrpSpPr>
        <p:grpSpPr>
          <a:xfrm>
            <a:off x="4330626" y="4426682"/>
            <a:ext cx="4796779" cy="276999"/>
            <a:chOff x="4324301" y="2860209"/>
            <a:chExt cx="4796779" cy="335384"/>
          </a:xfrm>
        </p:grpSpPr>
        <p:sp>
          <p:nvSpPr>
            <p:cNvPr id="29" name="燕尾形箭头 28"/>
            <p:cNvSpPr/>
            <p:nvPr/>
          </p:nvSpPr>
          <p:spPr>
            <a:xfrm>
              <a:off x="4324301" y="2996896"/>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30" name="矩形 29"/>
            <p:cNvSpPr/>
            <p:nvPr/>
          </p:nvSpPr>
          <p:spPr>
            <a:xfrm>
              <a:off x="4612332" y="2860209"/>
              <a:ext cx="4508748" cy="335384"/>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用于调试程序的调试符号表</a:t>
              </a:r>
            </a:p>
          </p:txBody>
        </p:sp>
      </p:grpSp>
      <p:grpSp>
        <p:nvGrpSpPr>
          <p:cNvPr id="31" name="组合 30"/>
          <p:cNvGrpSpPr/>
          <p:nvPr/>
        </p:nvGrpSpPr>
        <p:grpSpPr>
          <a:xfrm>
            <a:off x="4330626" y="4633084"/>
            <a:ext cx="4796779" cy="276999"/>
            <a:chOff x="4324301" y="2860215"/>
            <a:chExt cx="4796779" cy="335384"/>
          </a:xfrm>
        </p:grpSpPr>
        <p:sp>
          <p:nvSpPr>
            <p:cNvPr id="32" name="燕尾形箭头 31"/>
            <p:cNvSpPr/>
            <p:nvPr/>
          </p:nvSpPr>
          <p:spPr>
            <a:xfrm>
              <a:off x="4324301" y="2996896"/>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33" name="矩形 32"/>
            <p:cNvSpPr/>
            <p:nvPr/>
          </p:nvSpPr>
          <p:spPr>
            <a:xfrm>
              <a:off x="4612332" y="2860215"/>
              <a:ext cx="4508748" cy="335384"/>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源程序文件和</a:t>
              </a:r>
              <a:r>
                <a:rPr lang="en-US" altLang="zh-CN" sz="1200" dirty="0">
                  <a:latin typeface="微软雅黑" panose="020B0503020204020204" pitchFamily="34" charset="-122"/>
                  <a:ea typeface="微软雅黑" panose="020B0503020204020204" pitchFamily="34" charset="-122"/>
                </a:rPr>
                <a:t>.text</a:t>
              </a:r>
              <a:r>
                <a:rPr lang="zh-CN" altLang="en-US" sz="1200" dirty="0">
                  <a:latin typeface="微软雅黑" panose="020B0503020204020204" pitchFamily="34" charset="-122"/>
                  <a:ea typeface="微软雅黑" panose="020B0503020204020204" pitchFamily="34" charset="-122"/>
                </a:rPr>
                <a:t>段中的机器指令之间的行号映射</a:t>
              </a:r>
            </a:p>
          </p:txBody>
        </p:sp>
      </p:grpSp>
      <p:grpSp>
        <p:nvGrpSpPr>
          <p:cNvPr id="34" name="组合 33"/>
          <p:cNvGrpSpPr/>
          <p:nvPr/>
        </p:nvGrpSpPr>
        <p:grpSpPr>
          <a:xfrm>
            <a:off x="4330626" y="4847777"/>
            <a:ext cx="5437781" cy="276999"/>
            <a:chOff x="4324301" y="2860215"/>
            <a:chExt cx="5437781" cy="335384"/>
          </a:xfrm>
        </p:grpSpPr>
        <p:sp>
          <p:nvSpPr>
            <p:cNvPr id="35" name="燕尾形箭头 34"/>
            <p:cNvSpPr/>
            <p:nvPr/>
          </p:nvSpPr>
          <p:spPr>
            <a:xfrm>
              <a:off x="4324301" y="2996896"/>
              <a:ext cx="288032" cy="62136"/>
            </a:xfrm>
            <a:prstGeom prst="notchedRightArrow">
              <a:avLst/>
            </a:prstGeom>
            <a:ln>
              <a:solidFill>
                <a:schemeClr val="tx1"/>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36" name="矩形 35"/>
            <p:cNvSpPr/>
            <p:nvPr/>
          </p:nvSpPr>
          <p:spPr>
            <a:xfrm>
              <a:off x="4612331" y="2860215"/>
              <a:ext cx="5149751" cy="335384"/>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用于保存</a:t>
              </a:r>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symtab</a:t>
              </a:r>
              <a:r>
                <a:rPr lang="zh-CN" altLang="en-US" sz="1200" dirty="0">
                  <a:latin typeface="微软雅黑" panose="020B0503020204020204" pitchFamily="34" charset="-122"/>
                  <a:ea typeface="微软雅黑" panose="020B0503020204020204" pitchFamily="34" charset="-122"/>
                </a:rPr>
                <a:t>段和</a:t>
              </a:r>
              <a:r>
                <a:rPr lang="en-US" altLang="zh-CN" sz="1200" dirty="0">
                  <a:latin typeface="微软雅黑" panose="020B0503020204020204" pitchFamily="34" charset="-122"/>
                  <a:ea typeface="微软雅黑" panose="020B0503020204020204" pitchFamily="34" charset="-122"/>
                </a:rPr>
                <a:t>.debug</a:t>
              </a:r>
              <a:r>
                <a:rPr lang="zh-CN" altLang="en-US" sz="1200" dirty="0">
                  <a:latin typeface="微软雅黑" panose="020B0503020204020204" pitchFamily="34" charset="-122"/>
                  <a:ea typeface="微软雅黑" panose="020B0503020204020204" pitchFamily="34" charset="-122"/>
                </a:rPr>
                <a:t>段的符号表中的名字和节头表中节的名字</a:t>
              </a:r>
            </a:p>
          </p:txBody>
        </p:sp>
      </p:grpSp>
    </p:spTree>
    <p:extLst>
      <p:ext uri="{BB962C8B-B14F-4D97-AF65-F5344CB8AC3E}">
        <p14:creationId xmlns:p14="http://schemas.microsoft.com/office/powerpoint/2010/main" val="269594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7"/>
                                        </p:tgtEl>
                                      </p:cBhvr>
                                    </p:animEffect>
                                    <p:set>
                                      <p:cBhvr>
                                        <p:cTn id="12" dur="1" fill="hold">
                                          <p:stCondLst>
                                            <p:cond delay="499"/>
                                          </p:stCondLst>
                                        </p:cTn>
                                        <p:tgtEl>
                                          <p:spTgt spid="37"/>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3"/>
                                        </p:tgtEl>
                                      </p:cBhvr>
                                    </p:animEffect>
                                    <p:set>
                                      <p:cBhvr>
                                        <p:cTn id="28" dur="1" fill="hold">
                                          <p:stCondLst>
                                            <p:cond delay="499"/>
                                          </p:stCondLst>
                                        </p:cTn>
                                        <p:tgtEl>
                                          <p:spTgt spid="13"/>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5"/>
                                        </p:tgtEl>
                                      </p:cBhvr>
                                    </p:animEffect>
                                    <p:set>
                                      <p:cBhvr>
                                        <p:cTn id="36" dur="1" fill="hold">
                                          <p:stCondLst>
                                            <p:cond delay="499"/>
                                          </p:stCondLst>
                                        </p:cTn>
                                        <p:tgtEl>
                                          <p:spTgt spid="15"/>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8"/>
                                        </p:tgtEl>
                                      </p:cBhvr>
                                    </p:animEffect>
                                    <p:set>
                                      <p:cBhvr>
                                        <p:cTn id="44" dur="1" fill="hold">
                                          <p:stCondLst>
                                            <p:cond delay="499"/>
                                          </p:stCondLst>
                                        </p:cTn>
                                        <p:tgtEl>
                                          <p:spTgt spid="18"/>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1"/>
                                        </p:tgtEl>
                                      </p:cBhvr>
                                    </p:animEffect>
                                    <p:set>
                                      <p:cBhvr>
                                        <p:cTn id="52" dur="1" fill="hold">
                                          <p:stCondLst>
                                            <p:cond delay="499"/>
                                          </p:stCondLst>
                                        </p:cTn>
                                        <p:tgtEl>
                                          <p:spTgt spid="21"/>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4"/>
                                        </p:tgtEl>
                                      </p:cBhvr>
                                    </p:animEffect>
                                    <p:set>
                                      <p:cBhvr>
                                        <p:cTn id="60" dur="1" fill="hold">
                                          <p:stCondLst>
                                            <p:cond delay="499"/>
                                          </p:stCondLst>
                                        </p:cTn>
                                        <p:tgtEl>
                                          <p:spTgt spid="24"/>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31"/>
                                        </p:tgtEl>
                                      </p:cBhvr>
                                    </p:animEffect>
                                    <p:set>
                                      <p:cBhvr>
                                        <p:cTn id="76" dur="1" fill="hold">
                                          <p:stCondLst>
                                            <p:cond delay="499"/>
                                          </p:stCondLst>
                                        </p:cTn>
                                        <p:tgtEl>
                                          <p:spTgt spid="31"/>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04</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编译器后端</a:t>
            </a:r>
            <a:r>
              <a:rPr lang="en-US" altLang="zh-CN" sz="2000" b="1" baseline="0" dirty="0">
                <a:latin typeface="微软雅黑" panose="020B0503020204020204" pitchFamily="34" charset="-122"/>
                <a:ea typeface="微软雅黑" panose="020B0503020204020204" pitchFamily="34" charset="-122"/>
              </a:rPr>
              <a:t>-</a:t>
            </a:r>
            <a:r>
              <a:rPr lang="zh-CN" altLang="en-US" sz="2000" b="1" baseline="0" dirty="0">
                <a:latin typeface="微软雅黑" panose="020B0503020204020204" pitchFamily="34" charset="-122"/>
                <a:ea typeface="微软雅黑" panose="020B0503020204020204" pitchFamily="34" charset="-122"/>
              </a:rPr>
              <a:t>相关选项</a:t>
            </a:r>
          </a:p>
        </p:txBody>
      </p:sp>
      <p:sp>
        <p:nvSpPr>
          <p:cNvPr id="3" name="矩形 2">
            <a:extLst>
              <a:ext uri="{FF2B5EF4-FFF2-40B4-BE49-F238E27FC236}">
                <a16:creationId xmlns:a16="http://schemas.microsoft.com/office/drawing/2014/main" id="{1DED1D31-4118-EEF7-80C2-285946134887}"/>
              </a:ext>
            </a:extLst>
          </p:cNvPr>
          <p:cNvSpPr/>
          <p:nvPr/>
        </p:nvSpPr>
        <p:spPr>
          <a:xfrm>
            <a:off x="407368" y="1124744"/>
            <a:ext cx="11449272" cy="377411"/>
          </a:xfrm>
          <a:prstGeom prst="rect">
            <a:avLst/>
          </a:prstGeom>
        </p:spPr>
        <p:txBody>
          <a:bodyPr wrap="square">
            <a:spAutoFit/>
          </a:bodyPr>
          <a:lstStyle/>
          <a:p>
            <a:pPr>
              <a:lnSpc>
                <a:spcPct val="150000"/>
              </a:lnSpc>
            </a:pPr>
            <a:r>
              <a:rPr lang="zh-CN" altLang="en-US" sz="1400" dirty="0">
                <a:solidFill>
                  <a:srgbClr val="000000"/>
                </a:solidFill>
                <a:latin typeface="Microsoft YaHei" panose="020B0503020204020204" pitchFamily="34" charset="-122"/>
                <a:ea typeface="Microsoft YaHei" panose="020B0503020204020204" pitchFamily="34" charset="-122"/>
                <a:cs typeface="Times New Roman" panose="02020603050405020304" pitchFamily="18" charset="0"/>
              </a:rPr>
              <a:t>在代码生成阶段可以通过数据选项选择对数据的处理方式，通过目标平台选项生成指定平台的代码，通过后端选项打开不同后端支持的优化功能。 </a:t>
            </a:r>
            <a:endParaRPr lang="zh-CN" altLang="en-US" sz="1400" dirty="0">
              <a:latin typeface="Microsoft YaHei" panose="020B0503020204020204" pitchFamily="34" charset="-122"/>
              <a:ea typeface="Microsoft YaHei" panose="020B0503020204020204" pitchFamily="34" charset="-122"/>
            </a:endParaRPr>
          </a:p>
        </p:txBody>
      </p:sp>
      <p:graphicFrame>
        <p:nvGraphicFramePr>
          <p:cNvPr id="4" name="表格 3">
            <a:extLst>
              <a:ext uri="{FF2B5EF4-FFF2-40B4-BE49-F238E27FC236}">
                <a16:creationId xmlns:a16="http://schemas.microsoft.com/office/drawing/2014/main" id="{D5091D59-ECF3-E220-5FEC-EAC4095E6331}"/>
              </a:ext>
            </a:extLst>
          </p:cNvPr>
          <p:cNvGraphicFramePr>
            <a:graphicFrameLocks noGrp="1"/>
          </p:cNvGraphicFramePr>
          <p:nvPr>
            <p:extLst>
              <p:ext uri="{D42A27DB-BD31-4B8C-83A1-F6EECF244321}">
                <p14:modId xmlns:p14="http://schemas.microsoft.com/office/powerpoint/2010/main" val="3422855724"/>
              </p:ext>
            </p:extLst>
          </p:nvPr>
        </p:nvGraphicFramePr>
        <p:xfrm>
          <a:off x="1167952" y="2204864"/>
          <a:ext cx="9928104" cy="3520440"/>
        </p:xfrm>
        <a:graphic>
          <a:graphicData uri="http://schemas.openxmlformats.org/drawingml/2006/table">
            <a:tbl>
              <a:tblPr firstRow="1" firstCol="1" bandRow="1">
                <a:tableStyleId>{BC89EF96-8CEA-46FF-86C4-4CE0E7609802}</a:tableStyleId>
              </a:tblPr>
              <a:tblGrid>
                <a:gridCol w="1357517">
                  <a:extLst>
                    <a:ext uri="{9D8B030D-6E8A-4147-A177-3AD203B41FA5}">
                      <a16:colId xmlns:a16="http://schemas.microsoft.com/office/drawing/2014/main" val="1669629034"/>
                    </a:ext>
                  </a:extLst>
                </a:gridCol>
                <a:gridCol w="3106979">
                  <a:extLst>
                    <a:ext uri="{9D8B030D-6E8A-4147-A177-3AD203B41FA5}">
                      <a16:colId xmlns:a16="http://schemas.microsoft.com/office/drawing/2014/main" val="1071928461"/>
                    </a:ext>
                  </a:extLst>
                </a:gridCol>
                <a:gridCol w="5463608">
                  <a:extLst>
                    <a:ext uri="{9D8B030D-6E8A-4147-A177-3AD203B41FA5}">
                      <a16:colId xmlns:a16="http://schemas.microsoft.com/office/drawing/2014/main" val="3659636676"/>
                    </a:ext>
                  </a:extLst>
                </a:gridCol>
              </a:tblGrid>
              <a:tr h="314636">
                <a:tc>
                  <a:txBody>
                    <a:bodyPr/>
                    <a:lstStyle/>
                    <a:p>
                      <a:pPr indent="0" algn="ctr">
                        <a:lnSpc>
                          <a:spcPct val="150000"/>
                        </a:lnSpc>
                      </a:pP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zh-CN" sz="1400" b="0" kern="0" dirty="0">
                          <a:effectLst/>
                          <a:latin typeface="Microsoft YaHei" panose="020B0503020204020204" pitchFamily="34" charset="-122"/>
                          <a:ea typeface="Microsoft YaHei" panose="020B0503020204020204" pitchFamily="34" charset="-122"/>
                        </a:rPr>
                        <a:t>选项</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zh-CN" sz="1400" b="0" kern="0">
                          <a:effectLst/>
                          <a:latin typeface="Microsoft YaHei" panose="020B0503020204020204" pitchFamily="34" charset="-122"/>
                          <a:ea typeface="Microsoft YaHei" panose="020B0503020204020204" pitchFamily="34" charset="-122"/>
                        </a:rPr>
                        <a:t>功能</a:t>
                      </a:r>
                      <a:endParaRPr lang="zh-CN" sz="1400" b="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85634451"/>
                  </a:ext>
                </a:extLst>
              </a:tr>
              <a:tr h="259436">
                <a:tc>
                  <a:txBody>
                    <a:bodyPr/>
                    <a:lstStyle/>
                    <a:p>
                      <a:pPr indent="0" algn="ctr">
                        <a:lnSpc>
                          <a:spcPct val="150000"/>
                        </a:lnSpc>
                      </a:pPr>
                      <a:r>
                        <a:rPr lang="zh-CN" altLang="en-US" sz="1400" b="0" kern="100" dirty="0">
                          <a:effectLst/>
                          <a:latin typeface="Microsoft YaHei" panose="020B0503020204020204" pitchFamily="34" charset="-122"/>
                          <a:ea typeface="Microsoft YaHei" panose="020B0503020204020204" pitchFamily="34" charset="-122"/>
                          <a:cs typeface="Times New Roman" panose="02020603050405020304" pitchFamily="18" charset="0"/>
                        </a:rPr>
                        <a:t>编译阶段</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-S</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运行编译阶段，生成</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.s</a:t>
                      </a: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汇编文件</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34701269"/>
                  </a:ext>
                </a:extLst>
              </a:tr>
              <a:tr h="314636">
                <a:tc rowSpan="5">
                  <a:txBody>
                    <a:bodyPr/>
                    <a:lstStyle/>
                    <a:p>
                      <a:pPr indent="0" algn="ctr">
                        <a:lnSpc>
                          <a:spcPct val="150000"/>
                        </a:lnSpc>
                      </a:pPr>
                      <a:r>
                        <a:rPr lang="zh-CN" altLang="en-US" sz="1400" b="0" kern="100" dirty="0">
                          <a:effectLst/>
                          <a:latin typeface="Microsoft YaHei" panose="020B0503020204020204" pitchFamily="34" charset="-122"/>
                          <a:ea typeface="Microsoft YaHei" panose="020B0503020204020204" pitchFamily="34" charset="-122"/>
                          <a:cs typeface="Times New Roman" panose="02020603050405020304" pitchFamily="18" charset="0"/>
                        </a:rPr>
                        <a:t>后端选项</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en-US" sz="1400" b="0" kern="0" dirty="0">
                          <a:effectLst/>
                          <a:latin typeface="Microsoft YaHei" panose="020B0503020204020204" pitchFamily="34" charset="-122"/>
                          <a:ea typeface="Microsoft YaHei" panose="020B0503020204020204" pitchFamily="34" charset="-122"/>
                        </a:rPr>
                        <a:t>-mavx2</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zh-CN" sz="1400" b="0" kern="0" dirty="0">
                          <a:effectLst/>
                          <a:latin typeface="Microsoft YaHei" panose="020B0503020204020204" pitchFamily="34" charset="-122"/>
                          <a:ea typeface="Microsoft YaHei" panose="020B0503020204020204" pitchFamily="34" charset="-122"/>
                        </a:rPr>
                        <a:t>在选项</a:t>
                      </a:r>
                      <a:r>
                        <a:rPr lang="en-US" sz="1400" b="0" kern="0" dirty="0">
                          <a:effectLst/>
                          <a:latin typeface="Microsoft YaHei" panose="020B0503020204020204" pitchFamily="34" charset="-122"/>
                          <a:ea typeface="Microsoft YaHei" panose="020B0503020204020204" pitchFamily="34" charset="-122"/>
                        </a:rPr>
                        <a:t>-</a:t>
                      </a:r>
                      <a:r>
                        <a:rPr lang="en-US" sz="1400" b="0" kern="0" dirty="0" err="1">
                          <a:effectLst/>
                          <a:latin typeface="Microsoft YaHei" panose="020B0503020204020204" pitchFamily="34" charset="-122"/>
                          <a:ea typeface="Microsoft YaHei" panose="020B0503020204020204" pitchFamily="34" charset="-122"/>
                        </a:rPr>
                        <a:t>mavx</a:t>
                      </a:r>
                      <a:r>
                        <a:rPr lang="zh-CN" sz="1400" b="0" kern="0" dirty="0">
                          <a:effectLst/>
                          <a:latin typeface="Microsoft YaHei" panose="020B0503020204020204" pitchFamily="34" charset="-122"/>
                          <a:ea typeface="Microsoft YaHei" panose="020B0503020204020204" pitchFamily="34" charset="-122"/>
                        </a:rPr>
                        <a:t>的基础上增加支持</a:t>
                      </a:r>
                      <a:r>
                        <a:rPr lang="en-US" sz="1400" b="0" kern="0" dirty="0">
                          <a:effectLst/>
                          <a:latin typeface="Microsoft YaHei" panose="020B0503020204020204" pitchFamily="34" charset="-122"/>
                          <a:ea typeface="Microsoft YaHei" panose="020B0503020204020204" pitchFamily="34" charset="-122"/>
                        </a:rPr>
                        <a:t>AVX2</a:t>
                      </a:r>
                      <a:r>
                        <a:rPr lang="zh-CN" sz="1400" b="0" kern="0" dirty="0">
                          <a:effectLst/>
                          <a:latin typeface="Microsoft YaHei" panose="020B0503020204020204" pitchFamily="34" charset="-122"/>
                          <a:ea typeface="Microsoft YaHei" panose="020B0503020204020204" pitchFamily="34" charset="-122"/>
                        </a:rPr>
                        <a:t>内置函数和指令集</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32274282"/>
                  </a:ext>
                </a:extLst>
              </a:tr>
              <a:tr h="314636">
                <a:tc vMerge="1">
                  <a:txBody>
                    <a:bodyPr/>
                    <a:lstStyle/>
                    <a:p>
                      <a:pPr indent="0" algn="ctr">
                        <a:lnSpc>
                          <a:spcPct val="150000"/>
                        </a:lnSpc>
                      </a:pP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en-US" sz="1400" b="0" kern="0" dirty="0">
                          <a:effectLst/>
                          <a:latin typeface="Microsoft YaHei" panose="020B0503020204020204" pitchFamily="34" charset="-122"/>
                          <a:ea typeface="Microsoft YaHei" panose="020B0503020204020204" pitchFamily="34" charset="-122"/>
                        </a:rPr>
                        <a:t>-</a:t>
                      </a:r>
                      <a:r>
                        <a:rPr lang="en-US" sz="1400" b="0" kern="0" dirty="0" err="1">
                          <a:effectLst/>
                          <a:latin typeface="Microsoft YaHei" panose="020B0503020204020204" pitchFamily="34" charset="-122"/>
                          <a:ea typeface="Microsoft YaHei" panose="020B0503020204020204" pitchFamily="34" charset="-122"/>
                        </a:rPr>
                        <a:t>msse</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zh-CN" sz="1400" b="0" kern="0" dirty="0">
                          <a:effectLst/>
                          <a:latin typeface="Microsoft YaHei" panose="020B0503020204020204" pitchFamily="34" charset="-122"/>
                          <a:ea typeface="Microsoft YaHei" panose="020B0503020204020204" pitchFamily="34" charset="-122"/>
                        </a:rPr>
                        <a:t>支持</a:t>
                      </a:r>
                      <a:r>
                        <a:rPr lang="en-US" sz="1400" b="0" kern="0" dirty="0">
                          <a:effectLst/>
                          <a:latin typeface="Microsoft YaHei" panose="020B0503020204020204" pitchFamily="34" charset="-122"/>
                          <a:ea typeface="Microsoft YaHei" panose="020B0503020204020204" pitchFamily="34" charset="-122"/>
                        </a:rPr>
                        <a:t>MMX</a:t>
                      </a:r>
                      <a:r>
                        <a:rPr lang="zh-CN" sz="1400" b="0" kern="0" dirty="0">
                          <a:effectLst/>
                          <a:latin typeface="Microsoft YaHei" panose="020B0503020204020204" pitchFamily="34" charset="-122"/>
                          <a:ea typeface="Microsoft YaHei" panose="020B0503020204020204" pitchFamily="34" charset="-122"/>
                        </a:rPr>
                        <a:t>和</a:t>
                      </a:r>
                      <a:r>
                        <a:rPr lang="en-US" sz="1400" b="0" kern="0" dirty="0">
                          <a:effectLst/>
                          <a:latin typeface="Microsoft YaHei" panose="020B0503020204020204" pitchFamily="34" charset="-122"/>
                          <a:ea typeface="Microsoft YaHei" panose="020B0503020204020204" pitchFamily="34" charset="-122"/>
                        </a:rPr>
                        <a:t>SSE</a:t>
                      </a:r>
                      <a:r>
                        <a:rPr lang="zh-CN" sz="1400" b="0" kern="0" dirty="0">
                          <a:effectLst/>
                          <a:latin typeface="Microsoft YaHei" panose="020B0503020204020204" pitchFamily="34" charset="-122"/>
                          <a:ea typeface="Microsoft YaHei" panose="020B0503020204020204" pitchFamily="34" charset="-122"/>
                        </a:rPr>
                        <a:t>内置函数和代码生成</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57545422"/>
                  </a:ext>
                </a:extLst>
              </a:tr>
              <a:tr h="314636">
                <a:tc vMerge="1">
                  <a:txBody>
                    <a:bodyPr/>
                    <a:lstStyle/>
                    <a:p>
                      <a:pPr indent="0" algn="ctr">
                        <a:lnSpc>
                          <a:spcPct val="150000"/>
                        </a:lnSpc>
                      </a:pP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en-US" sz="1400" b="0" kern="0" dirty="0">
                          <a:effectLst/>
                          <a:latin typeface="Microsoft YaHei" panose="020B0503020204020204" pitchFamily="34" charset="-122"/>
                          <a:ea typeface="Microsoft YaHei" panose="020B0503020204020204" pitchFamily="34" charset="-122"/>
                        </a:rPr>
                        <a:t>-msse2</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zh-CN" sz="1400" b="0" kern="0" dirty="0">
                          <a:effectLst/>
                          <a:latin typeface="Microsoft YaHei" panose="020B0503020204020204" pitchFamily="34" charset="-122"/>
                          <a:ea typeface="Microsoft YaHei" panose="020B0503020204020204" pitchFamily="34" charset="-122"/>
                        </a:rPr>
                        <a:t>在选项</a:t>
                      </a:r>
                      <a:r>
                        <a:rPr lang="en-US" sz="1400" b="0" kern="0" dirty="0">
                          <a:effectLst/>
                          <a:latin typeface="Microsoft YaHei" panose="020B0503020204020204" pitchFamily="34" charset="-122"/>
                          <a:ea typeface="Microsoft YaHei" panose="020B0503020204020204" pitchFamily="34" charset="-122"/>
                        </a:rPr>
                        <a:t>-</a:t>
                      </a:r>
                      <a:r>
                        <a:rPr lang="en-US" sz="1400" b="0" kern="0" dirty="0" err="1">
                          <a:effectLst/>
                          <a:latin typeface="Microsoft YaHei" panose="020B0503020204020204" pitchFamily="34" charset="-122"/>
                          <a:ea typeface="Microsoft YaHei" panose="020B0503020204020204" pitchFamily="34" charset="-122"/>
                        </a:rPr>
                        <a:t>msse</a:t>
                      </a:r>
                      <a:r>
                        <a:rPr lang="zh-CN" sz="1400" b="0" kern="0" dirty="0">
                          <a:effectLst/>
                          <a:latin typeface="Microsoft YaHei" panose="020B0503020204020204" pitchFamily="34" charset="-122"/>
                          <a:ea typeface="Microsoft YaHei" panose="020B0503020204020204" pitchFamily="34" charset="-122"/>
                        </a:rPr>
                        <a:t>的基础上增加</a:t>
                      </a:r>
                      <a:r>
                        <a:rPr lang="en-US" sz="1400" b="0" kern="0" dirty="0">
                          <a:effectLst/>
                          <a:latin typeface="Microsoft YaHei" panose="020B0503020204020204" pitchFamily="34" charset="-122"/>
                          <a:ea typeface="Microsoft YaHei" panose="020B0503020204020204" pitchFamily="34" charset="-122"/>
                        </a:rPr>
                        <a:t>SSE2</a:t>
                      </a:r>
                      <a:r>
                        <a:rPr lang="zh-CN" sz="1400" b="0" kern="0" dirty="0">
                          <a:effectLst/>
                          <a:latin typeface="Microsoft YaHei" panose="020B0503020204020204" pitchFamily="34" charset="-122"/>
                          <a:ea typeface="Microsoft YaHei" panose="020B0503020204020204" pitchFamily="34" charset="-122"/>
                        </a:rPr>
                        <a:t>内置函数和代码生成</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34875052"/>
                  </a:ext>
                </a:extLst>
              </a:tr>
              <a:tr h="314636">
                <a:tc vMerge="1">
                  <a:txBody>
                    <a:bodyPr/>
                    <a:lstStyle/>
                    <a:p>
                      <a:pPr indent="0" algn="ctr">
                        <a:lnSpc>
                          <a:spcPct val="150000"/>
                        </a:lnSpc>
                      </a:pP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en-US" sz="1400" b="0" kern="0" dirty="0">
                          <a:effectLst/>
                          <a:latin typeface="Microsoft YaHei" panose="020B0503020204020204" pitchFamily="34" charset="-122"/>
                          <a:ea typeface="Microsoft YaHei" panose="020B0503020204020204" pitchFamily="34" charset="-122"/>
                        </a:rPr>
                        <a:t>-</a:t>
                      </a:r>
                      <a:r>
                        <a:rPr lang="en-US" sz="1400" b="0" kern="0" dirty="0" err="1">
                          <a:effectLst/>
                          <a:latin typeface="Microsoft YaHei" panose="020B0503020204020204" pitchFamily="34" charset="-122"/>
                          <a:ea typeface="Microsoft YaHei" panose="020B0503020204020204" pitchFamily="34" charset="-122"/>
                        </a:rPr>
                        <a:t>mfentry</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zh-CN" sz="1400" b="0" kern="0" dirty="0">
                          <a:effectLst/>
                          <a:latin typeface="Microsoft YaHei" panose="020B0503020204020204" pitchFamily="34" charset="-122"/>
                          <a:ea typeface="Microsoft YaHei" panose="020B0503020204020204" pitchFamily="34" charset="-122"/>
                        </a:rPr>
                        <a:t>在函数入口插入对</a:t>
                      </a:r>
                      <a:r>
                        <a:rPr lang="en-US" sz="1400" b="0" kern="0" dirty="0" err="1">
                          <a:effectLst/>
                          <a:latin typeface="Microsoft YaHei" panose="020B0503020204020204" pitchFamily="34" charset="-122"/>
                          <a:ea typeface="Microsoft YaHei" panose="020B0503020204020204" pitchFamily="34" charset="-122"/>
                        </a:rPr>
                        <a:t>fentry</a:t>
                      </a:r>
                      <a:r>
                        <a:rPr lang="zh-CN" sz="1400" b="0" kern="0" dirty="0">
                          <a:effectLst/>
                          <a:latin typeface="Microsoft YaHei" panose="020B0503020204020204" pitchFamily="34" charset="-122"/>
                          <a:ea typeface="Microsoft YaHei" panose="020B0503020204020204" pitchFamily="34" charset="-122"/>
                        </a:rPr>
                        <a:t>的调用</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8092837"/>
                  </a:ext>
                </a:extLst>
              </a:tr>
              <a:tr h="314636">
                <a:tc vMerge="1">
                  <a:txBody>
                    <a:bodyPr/>
                    <a:lstStyle/>
                    <a:p>
                      <a:pPr indent="0" algn="ctr">
                        <a:lnSpc>
                          <a:spcPct val="150000"/>
                        </a:lnSpc>
                      </a:pP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en-US" sz="1400" b="0" kern="0" dirty="0">
                          <a:effectLst/>
                          <a:latin typeface="Microsoft YaHei" panose="020B0503020204020204" pitchFamily="34" charset="-122"/>
                          <a:ea typeface="Microsoft YaHei" panose="020B0503020204020204" pitchFamily="34" charset="-122"/>
                        </a:rPr>
                        <a:t>-</a:t>
                      </a:r>
                      <a:r>
                        <a:rPr lang="en-US" sz="1400" b="0" kern="0" dirty="0" err="1">
                          <a:effectLst/>
                          <a:latin typeface="Microsoft YaHei" panose="020B0503020204020204" pitchFamily="34" charset="-122"/>
                          <a:ea typeface="Microsoft YaHei" panose="020B0503020204020204" pitchFamily="34" charset="-122"/>
                        </a:rPr>
                        <a:t>mllvm</a:t>
                      </a:r>
                      <a:r>
                        <a:rPr lang="en-US" sz="1400" b="0" kern="0" dirty="0">
                          <a:effectLst/>
                          <a:latin typeface="Microsoft YaHei" panose="020B0503020204020204" pitchFamily="34" charset="-122"/>
                          <a:ea typeface="Microsoft YaHei" panose="020B0503020204020204" pitchFamily="34" charset="-122"/>
                        </a:rPr>
                        <a:t> -disable-x86-lea-opt</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zh-CN" altLang="en-US" sz="1400" b="0" kern="0" dirty="0">
                          <a:effectLst/>
                          <a:latin typeface="Microsoft YaHei" panose="020B0503020204020204" pitchFamily="34" charset="-122"/>
                          <a:ea typeface="Microsoft YaHei" panose="020B0503020204020204" pitchFamily="34" charset="-122"/>
                        </a:rPr>
                        <a:t>关闭</a:t>
                      </a:r>
                      <a:r>
                        <a:rPr lang="en-US" sz="1400" b="0" kern="0" dirty="0">
                          <a:effectLst/>
                          <a:latin typeface="Microsoft YaHei" panose="020B0503020204020204" pitchFamily="34" charset="-122"/>
                          <a:ea typeface="Microsoft YaHei" panose="020B0503020204020204" pitchFamily="34" charset="-122"/>
                        </a:rPr>
                        <a:t>LEA</a:t>
                      </a:r>
                      <a:r>
                        <a:rPr lang="zh-CN" sz="1400" b="0" kern="0" dirty="0">
                          <a:effectLst/>
                          <a:latin typeface="Microsoft YaHei" panose="020B0503020204020204" pitchFamily="34" charset="-122"/>
                          <a:ea typeface="Microsoft YaHei" panose="020B0503020204020204" pitchFamily="34" charset="-122"/>
                        </a:rPr>
                        <a:t>优化</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50615373"/>
                  </a:ext>
                </a:extLst>
              </a:tr>
              <a:tr h="259436">
                <a:tc rowSpan="2">
                  <a:txBody>
                    <a:bodyPr/>
                    <a:lstStyle/>
                    <a:p>
                      <a:pPr indent="0" algn="ctr">
                        <a:lnSpc>
                          <a:spcPct val="150000"/>
                        </a:lnSpc>
                      </a:pPr>
                      <a:r>
                        <a:rPr lang="zh-CN" altLang="en-US" sz="1400" b="0" kern="100" dirty="0">
                          <a:effectLst/>
                          <a:latin typeface="Microsoft YaHei" panose="020B0503020204020204" pitchFamily="34" charset="-122"/>
                          <a:ea typeface="Microsoft YaHei" panose="020B0503020204020204" pitchFamily="34" charset="-122"/>
                          <a:cs typeface="Times New Roman" panose="02020603050405020304" pitchFamily="18" charset="0"/>
                        </a:rPr>
                        <a:t>数据选项</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-malign-double</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在</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structs</a:t>
                      </a: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中将双精度对齐为双字，仅适用于</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x86</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45940305"/>
                  </a:ext>
                </a:extLst>
              </a:tr>
              <a:tr h="259436">
                <a:tc vMerge="1">
                  <a:txBody>
                    <a:bodyPr/>
                    <a:lstStyle/>
                    <a:p>
                      <a:pPr indent="0" algn="ctr">
                        <a:lnSpc>
                          <a:spcPct val="150000"/>
                        </a:lnSpc>
                      </a:pP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4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mdouble</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=&lt;value&gt;</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指定</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double</a:t>
                      </a: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类型数据的位数</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39961151"/>
                  </a:ext>
                </a:extLst>
              </a:tr>
              <a:tr h="259436">
                <a:tc rowSpan="2">
                  <a:txBody>
                    <a:bodyPr/>
                    <a:lstStyle/>
                    <a:p>
                      <a:pPr indent="0" algn="ctr">
                        <a:lnSpc>
                          <a:spcPct val="150000"/>
                        </a:lnSpc>
                      </a:pPr>
                      <a:r>
                        <a:rPr lang="zh-CN" altLang="en-US" sz="1400" b="0" kern="100" dirty="0">
                          <a:effectLst/>
                          <a:latin typeface="Microsoft YaHei" panose="020B0503020204020204" pitchFamily="34" charset="-122"/>
                          <a:ea typeface="Microsoft YaHei" panose="020B0503020204020204" pitchFamily="34" charset="-122"/>
                          <a:cs typeface="Times New Roman" panose="02020603050405020304" pitchFamily="18" charset="0"/>
                        </a:rPr>
                        <a:t>目标平台选项</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-march=&lt;</a:t>
                      </a:r>
                      <a:r>
                        <a:rPr lang="en-US" sz="14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cpu</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&gt;</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指定</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Clang</a:t>
                      </a: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为特定处理器生成代码</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06314844"/>
                  </a:ext>
                </a:extLst>
              </a:tr>
              <a:tr h="259436">
                <a:tc vMerge="1">
                  <a:txBody>
                    <a:bodyPr/>
                    <a:lstStyle/>
                    <a:p>
                      <a:pPr indent="0" algn="ctr">
                        <a:lnSpc>
                          <a:spcPct val="150000"/>
                        </a:lnSpc>
                      </a:pP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sz="1400" kern="0" dirty="0" err="1">
                          <a:effectLst/>
                          <a:latin typeface="Microsoft YaHei" panose="020B0503020204020204" pitchFamily="34" charset="-122"/>
                          <a:ea typeface="Microsoft YaHei" panose="020B0503020204020204" pitchFamily="34" charset="-122"/>
                          <a:cs typeface="Times New Roman" panose="02020603050405020304" pitchFamily="18" charset="0"/>
                        </a:rPr>
                        <a:t>cuda</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-host-only</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只编译</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CUDA</a:t>
                      </a: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的主机端代码</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82218727"/>
                  </a:ext>
                </a:extLst>
              </a:tr>
            </a:tbl>
          </a:graphicData>
        </a:graphic>
      </p:graphicFrame>
    </p:spTree>
    <p:extLst>
      <p:ext uri="{BB962C8B-B14F-4D97-AF65-F5344CB8AC3E}">
        <p14:creationId xmlns:p14="http://schemas.microsoft.com/office/powerpoint/2010/main" val="337001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9637358" y="346070"/>
            <a:ext cx="2003258" cy="850682"/>
          </a:xfrm>
          <a:prstGeom prst="rect">
            <a:avLst/>
          </a:prstGeom>
        </p:spPr>
        <p:txBody>
          <a:bodyPr wrap="square">
            <a:spAutoFit/>
          </a:bodyPr>
          <a:lstStyle/>
          <a:p>
            <a:pPr marL="0" marR="0" lvl="0" indent="0" algn="r" defTabSz="914400" eaLnBrk="1" latinLnBrk="0" hangingPunct="1">
              <a:lnSpc>
                <a:spcPct val="112000"/>
              </a:lnSpc>
              <a:spcBef>
                <a:spcPts val="0"/>
              </a:spcBef>
              <a:spcAft>
                <a:spcPts val="0"/>
              </a:spcAft>
              <a:buClrTx/>
              <a:buSzTx/>
              <a:buFontTx/>
              <a:buNone/>
              <a:defRPr/>
            </a:pPr>
            <a:r>
              <a:rPr lang="zh-CN" altLang="en-US" sz="2800" b="1" dirty="0">
                <a:solidFill>
                  <a:srgbClr val="3A4795"/>
                </a:solidFill>
                <a:latin typeface="微软雅黑" panose="020B0503020204020204" pitchFamily="34" charset="-122"/>
                <a:ea typeface="微软雅黑" panose="020B0503020204020204" pitchFamily="34" charset="-122"/>
                <a:sym typeface="Calibri" panose="020F0502020204030204" pitchFamily="34" charset="0"/>
              </a:rPr>
              <a:t>分享内容</a:t>
            </a:r>
            <a:r>
              <a:rPr kumimoji="0" lang="en-US" altLang="zh-CN" sz="1600" b="0" i="0" u="none" strike="noStrike" kern="1200" cap="none" spc="0" normalizeH="0" baseline="0" noProof="0" dirty="0">
                <a:ln>
                  <a:noFill/>
                </a:ln>
                <a:solidFill>
                  <a:schemeClr val="bg1">
                    <a:lumMod val="50000"/>
                  </a:schemeClr>
                </a:solidFill>
                <a:effectLst/>
                <a:uLnTx/>
                <a:uFillTx/>
                <a:latin typeface="Calibri" panose="020F0502020204030204"/>
                <a:ea typeface="宋体" panose="02010600030101010101" pitchFamily="2" charset="-122"/>
              </a:rPr>
              <a:t>CONTENTS</a:t>
            </a:r>
            <a:endParaRPr kumimoji="0" lang="zh-CN" altLang="en-US" sz="1800" b="0" i="0" u="none" strike="noStrike" kern="0" cap="none" spc="0" normalizeH="0" baseline="0" noProof="0" dirty="0">
              <a:ln>
                <a:noFill/>
              </a:ln>
              <a:solidFill>
                <a:schemeClr val="bg1">
                  <a:lumMod val="50000"/>
                </a:schemeClr>
              </a:solidFill>
              <a:effectLst/>
              <a:uLnTx/>
              <a:uFillTx/>
            </a:endParaRPr>
          </a:p>
        </p:txBody>
      </p:sp>
      <p:sp>
        <p:nvSpPr>
          <p:cNvPr id="132" name="空心弧 131"/>
          <p:cNvSpPr/>
          <p:nvPr/>
        </p:nvSpPr>
        <p:spPr>
          <a:xfrm>
            <a:off x="191344" y="836712"/>
            <a:ext cx="6048880" cy="5472816"/>
          </a:xfrm>
          <a:prstGeom prst="blockArc">
            <a:avLst>
              <a:gd name="adj1" fmla="val 18308154"/>
              <a:gd name="adj2" fmla="val 3281416"/>
              <a:gd name="adj3" fmla="val 200"/>
            </a:avLst>
          </a:prstGeom>
          <a:solidFill>
            <a:schemeClr val="tx2">
              <a:lumMod val="60000"/>
              <a:lumOff val="40000"/>
            </a:schemeClr>
          </a:solidFill>
          <a:ln w="25400" cap="flat" cmpd="sng" algn="ctr">
            <a:solidFill>
              <a:schemeClr val="accent1">
                <a:lumMod val="75000"/>
              </a:schemeClr>
            </a:solidFill>
            <a:prstDash val="solid"/>
          </a:ln>
          <a:effectLst/>
        </p:spPr>
      </p:sp>
      <p:grpSp>
        <p:nvGrpSpPr>
          <p:cNvPr id="133" name="组合 132"/>
          <p:cNvGrpSpPr/>
          <p:nvPr/>
        </p:nvGrpSpPr>
        <p:grpSpPr>
          <a:xfrm>
            <a:off x="5087888" y="1245684"/>
            <a:ext cx="5971437" cy="784636"/>
            <a:chOff x="1537511" y="1628159"/>
            <a:chExt cx="5971437" cy="784636"/>
          </a:xfrm>
        </p:grpSpPr>
        <p:grpSp>
          <p:nvGrpSpPr>
            <p:cNvPr id="134" name="组合 133"/>
            <p:cNvGrpSpPr/>
            <p:nvPr/>
          </p:nvGrpSpPr>
          <p:grpSpPr>
            <a:xfrm>
              <a:off x="1537511" y="1631288"/>
              <a:ext cx="5971437" cy="781507"/>
              <a:chOff x="1537511" y="1631288"/>
              <a:chExt cx="5971437" cy="781507"/>
            </a:xfrm>
          </p:grpSpPr>
          <p:grpSp>
            <p:nvGrpSpPr>
              <p:cNvPr id="136" name="组合 135"/>
              <p:cNvGrpSpPr/>
              <p:nvPr userDrawn="1"/>
            </p:nvGrpSpPr>
            <p:grpSpPr>
              <a:xfrm>
                <a:off x="1928264" y="1709439"/>
                <a:ext cx="5580684" cy="625205"/>
                <a:chOff x="460128" y="312440"/>
                <a:chExt cx="5580684" cy="625205"/>
              </a:xfrm>
            </p:grpSpPr>
            <p:sp>
              <p:nvSpPr>
                <p:cNvPr id="140" name="矩形 139"/>
                <p:cNvSpPr/>
                <p:nvPr userDrawn="1"/>
              </p:nvSpPr>
              <p:spPr>
                <a:xfrm>
                  <a:off x="460129" y="312440"/>
                  <a:ext cx="4716588"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41" name="矩形 14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141"/>
                <p:cNvSpPr/>
                <p:nvPr userDrawn="1"/>
              </p:nvSpPr>
              <p:spPr>
                <a:xfrm>
                  <a:off x="503541" y="341314"/>
                  <a:ext cx="4673176"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38" name="椭圆 13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35" name="Rectangle 38"/>
            <p:cNvSpPr>
              <a:spLocks noChangeArrowheads="1"/>
            </p:cNvSpPr>
            <p:nvPr/>
          </p:nvSpPr>
          <p:spPr bwMode="auto">
            <a:xfrm>
              <a:off x="2584932" y="1628159"/>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effectLst/>
                  <a:uLnTx/>
                  <a:uFillTx/>
                  <a:ea typeface="微软雅黑" panose="020B0503020204020204" pitchFamily="34" charset="-122"/>
                </a:rPr>
                <a:t>序言</a:t>
              </a:r>
            </a:p>
          </p:txBody>
        </p:sp>
      </p:grpSp>
      <p:grpSp>
        <p:nvGrpSpPr>
          <p:cNvPr id="143" name="组合 142"/>
          <p:cNvGrpSpPr/>
          <p:nvPr/>
        </p:nvGrpSpPr>
        <p:grpSpPr>
          <a:xfrm>
            <a:off x="5583324" y="2183005"/>
            <a:ext cx="5985786" cy="784682"/>
            <a:chOff x="1537511" y="1628113"/>
            <a:chExt cx="5971436" cy="784682"/>
          </a:xfrm>
        </p:grpSpPr>
        <p:grpSp>
          <p:nvGrpSpPr>
            <p:cNvPr id="144" name="组合 143"/>
            <p:cNvGrpSpPr/>
            <p:nvPr userDrawn="1"/>
          </p:nvGrpSpPr>
          <p:grpSpPr>
            <a:xfrm>
              <a:off x="1537511" y="1631288"/>
              <a:ext cx="5971436" cy="781507"/>
              <a:chOff x="1537511" y="1631288"/>
              <a:chExt cx="5971437" cy="781507"/>
            </a:xfrm>
          </p:grpSpPr>
          <p:grpSp>
            <p:nvGrpSpPr>
              <p:cNvPr id="146" name="组合 145"/>
              <p:cNvGrpSpPr/>
              <p:nvPr/>
            </p:nvGrpSpPr>
            <p:grpSpPr>
              <a:xfrm>
                <a:off x="1928263" y="1709439"/>
                <a:ext cx="5580685" cy="625475"/>
                <a:chOff x="460127" y="312440"/>
                <a:chExt cx="5580685" cy="625475"/>
              </a:xfrm>
            </p:grpSpPr>
            <p:sp>
              <p:nvSpPr>
                <p:cNvPr id="150" name="矩形 149"/>
                <p:cNvSpPr/>
                <p:nvPr/>
              </p:nvSpPr>
              <p:spPr>
                <a:xfrm>
                  <a:off x="460127" y="312440"/>
                  <a:ext cx="435948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51" name="矩形 1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503837" y="341015"/>
                  <a:ext cx="431577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endParaRPr lang="zh-CN" altLang="en-US" dirty="0"/>
                </a:p>
              </p:txBody>
            </p:sp>
          </p:grpSp>
          <p:sp>
            <p:nvSpPr>
              <p:cNvPr id="148" name="椭圆 14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4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endPar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endParaRPr>
            </a:p>
          </p:txBody>
        </p:sp>
      </p:grpSp>
      <p:grpSp>
        <p:nvGrpSpPr>
          <p:cNvPr id="153" name="组合 152"/>
          <p:cNvGrpSpPr/>
          <p:nvPr/>
        </p:nvGrpSpPr>
        <p:grpSpPr>
          <a:xfrm>
            <a:off x="5775790" y="3126722"/>
            <a:ext cx="5985786" cy="781507"/>
            <a:chOff x="1537511" y="1631288"/>
            <a:chExt cx="5971436" cy="781507"/>
          </a:xfrm>
        </p:grpSpPr>
        <p:grpSp>
          <p:nvGrpSpPr>
            <p:cNvPr id="154" name="组合 153"/>
            <p:cNvGrpSpPr/>
            <p:nvPr userDrawn="1"/>
          </p:nvGrpSpPr>
          <p:grpSpPr>
            <a:xfrm>
              <a:off x="1537511" y="1631288"/>
              <a:ext cx="5971436" cy="781507"/>
              <a:chOff x="1537511" y="1631288"/>
              <a:chExt cx="5971437" cy="781507"/>
            </a:xfrm>
          </p:grpSpPr>
          <p:grpSp>
            <p:nvGrpSpPr>
              <p:cNvPr id="156" name="组合 155"/>
              <p:cNvGrpSpPr/>
              <p:nvPr/>
            </p:nvGrpSpPr>
            <p:grpSpPr>
              <a:xfrm>
                <a:off x="1928263" y="1709439"/>
                <a:ext cx="5580685" cy="625475"/>
                <a:chOff x="460127" y="312440"/>
                <a:chExt cx="5580685" cy="625475"/>
              </a:xfrm>
            </p:grpSpPr>
            <p:sp>
              <p:nvSpPr>
                <p:cNvPr id="160" name="矩形 159"/>
                <p:cNvSpPr/>
                <p:nvPr/>
              </p:nvSpPr>
              <p:spPr>
                <a:xfrm>
                  <a:off x="460127" y="312440"/>
                  <a:ext cx="4389511"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61" name="矩形 16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2" name="矩形 161"/>
                <p:cNvSpPr/>
                <p:nvPr/>
              </p:nvSpPr>
              <p:spPr>
                <a:xfrm>
                  <a:off x="503837" y="341015"/>
                  <a:ext cx="4345801"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58" name="椭圆 15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rPr>
                  <a:t>3</a:t>
                </a:r>
              </a:p>
            </p:txBody>
          </p:sp>
        </p:grpSp>
        <p:sp>
          <p:nvSpPr>
            <p:cNvPr id="155" name="Rectangle 38"/>
            <p:cNvSpPr>
              <a:spLocks noChangeArrowheads="1"/>
            </p:cNvSpPr>
            <p:nvPr/>
          </p:nvSpPr>
          <p:spPr bwMode="auto">
            <a:xfrm>
              <a:off x="2439071" y="168625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400" b="1" kern="0" dirty="0">
                  <a:ea typeface="微软雅黑" panose="020B0503020204020204" pitchFamily="34" charset="-122"/>
                </a:rPr>
                <a:t>编译器中端</a:t>
              </a:r>
              <a:endParaRPr lang="zh-CN" altLang="en-US" sz="2400" dirty="0"/>
            </a:p>
          </p:txBody>
        </p:sp>
      </p:grpSp>
      <p:sp>
        <p:nvSpPr>
          <p:cNvPr id="163" name="矩形 162"/>
          <p:cNvSpPr/>
          <p:nvPr/>
        </p:nvSpPr>
        <p:spPr>
          <a:xfrm>
            <a:off x="6456542" y="2342425"/>
            <a:ext cx="1723549" cy="461665"/>
          </a:xfrm>
          <a:prstGeom prst="rect">
            <a:avLst/>
          </a:prstGeom>
        </p:spPr>
        <p:txBody>
          <a:bodyPr wrap="none">
            <a:spAutoFit/>
          </a:bodyPr>
          <a:lstStyle/>
          <a:p>
            <a:r>
              <a:rPr lang="zh-CN" altLang="en-US" sz="2400" b="1" kern="0" dirty="0">
                <a:ea typeface="微软雅黑" panose="020B0503020204020204" pitchFamily="34" charset="-122"/>
              </a:rPr>
              <a:t>编译器前端</a:t>
            </a:r>
          </a:p>
        </p:txBody>
      </p:sp>
      <p:grpSp>
        <p:nvGrpSpPr>
          <p:cNvPr id="164" name="组合 163"/>
          <p:cNvGrpSpPr/>
          <p:nvPr/>
        </p:nvGrpSpPr>
        <p:grpSpPr>
          <a:xfrm>
            <a:off x="5583324" y="4089379"/>
            <a:ext cx="6178252" cy="781507"/>
            <a:chOff x="1537511" y="1631288"/>
            <a:chExt cx="5971436" cy="781507"/>
          </a:xfrm>
        </p:grpSpPr>
        <p:grpSp>
          <p:nvGrpSpPr>
            <p:cNvPr id="165" name="组合 164"/>
            <p:cNvGrpSpPr/>
            <p:nvPr userDrawn="1"/>
          </p:nvGrpSpPr>
          <p:grpSpPr>
            <a:xfrm>
              <a:off x="1537511" y="1631288"/>
              <a:ext cx="5971436" cy="781507"/>
              <a:chOff x="1537511" y="1631288"/>
              <a:chExt cx="5971437" cy="781507"/>
            </a:xfrm>
          </p:grpSpPr>
          <p:grpSp>
            <p:nvGrpSpPr>
              <p:cNvPr id="167" name="组合 166"/>
              <p:cNvGrpSpPr/>
              <p:nvPr/>
            </p:nvGrpSpPr>
            <p:grpSpPr>
              <a:xfrm>
                <a:off x="1928263" y="1709439"/>
                <a:ext cx="5580685" cy="625475"/>
                <a:chOff x="460127" y="312440"/>
                <a:chExt cx="5580685" cy="625475"/>
              </a:xfrm>
            </p:grpSpPr>
            <p:sp>
              <p:nvSpPr>
                <p:cNvPr id="171" name="矩形 170"/>
                <p:cNvSpPr/>
                <p:nvPr/>
              </p:nvSpPr>
              <p:spPr>
                <a:xfrm>
                  <a:off x="460127" y="312440"/>
                  <a:ext cx="421150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72" name="矩形 171"/>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503837" y="341015"/>
                  <a:ext cx="416779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69" name="椭圆 168"/>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4</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66" name="Rectangle 38"/>
            <p:cNvSpPr>
              <a:spLocks noChangeArrowheads="1"/>
            </p:cNvSpPr>
            <p:nvPr/>
          </p:nvSpPr>
          <p:spPr bwMode="auto">
            <a:xfrm>
              <a:off x="2381498" y="168636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nSpc>
                  <a:spcPct val="150000"/>
                </a:lnSpc>
                <a:defRPr/>
              </a:pPr>
              <a:r>
                <a:rPr lang="zh-CN" altLang="en-US" sz="2400" b="1" kern="0" dirty="0">
                  <a:ea typeface="微软雅黑" panose="020B0503020204020204" pitchFamily="34" charset="-122"/>
                </a:rPr>
                <a:t>编译器后端</a:t>
              </a:r>
            </a:p>
          </p:txBody>
        </p:sp>
      </p:grpSp>
      <p:pic>
        <p:nvPicPr>
          <p:cNvPr id="174" name="图片 17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52641" y="2265755"/>
            <a:ext cx="4936132" cy="25157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75" name="组合 174"/>
          <p:cNvGrpSpPr/>
          <p:nvPr/>
        </p:nvGrpSpPr>
        <p:grpSpPr>
          <a:xfrm>
            <a:off x="5166750" y="5007868"/>
            <a:ext cx="5985786" cy="784682"/>
            <a:chOff x="1537511" y="1628113"/>
            <a:chExt cx="5971436" cy="784682"/>
          </a:xfrm>
        </p:grpSpPr>
        <p:grpSp>
          <p:nvGrpSpPr>
            <p:cNvPr id="176" name="组合 175"/>
            <p:cNvGrpSpPr/>
            <p:nvPr userDrawn="1"/>
          </p:nvGrpSpPr>
          <p:grpSpPr>
            <a:xfrm>
              <a:off x="1537511" y="1631288"/>
              <a:ext cx="5971436" cy="781507"/>
              <a:chOff x="1537511" y="1631288"/>
              <a:chExt cx="5971437" cy="781507"/>
            </a:xfrm>
          </p:grpSpPr>
          <p:grpSp>
            <p:nvGrpSpPr>
              <p:cNvPr id="178" name="组合 177"/>
              <p:cNvGrpSpPr/>
              <p:nvPr/>
            </p:nvGrpSpPr>
            <p:grpSpPr>
              <a:xfrm>
                <a:off x="1928263" y="1709439"/>
                <a:ext cx="5580685" cy="625475"/>
                <a:chOff x="460127" y="312440"/>
                <a:chExt cx="5580685" cy="625475"/>
              </a:xfrm>
            </p:grpSpPr>
            <p:sp>
              <p:nvSpPr>
                <p:cNvPr id="182" name="矩形 181"/>
                <p:cNvSpPr/>
                <p:nvPr/>
              </p:nvSpPr>
              <p:spPr>
                <a:xfrm>
                  <a:off x="460127" y="312440"/>
                  <a:ext cx="4625674"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83" name="矩形 182"/>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84" name="矩形 183"/>
                <p:cNvSpPr/>
                <p:nvPr/>
              </p:nvSpPr>
              <p:spPr>
                <a:xfrm>
                  <a:off x="503837" y="341015"/>
                  <a:ext cx="4581964"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80" name="椭圆 179"/>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5</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77" name="Rectangle 38"/>
            <p:cNvSpPr>
              <a:spLocks noChangeArrowheads="1"/>
            </p:cNvSpPr>
            <p:nvPr/>
          </p:nvSpPr>
          <p:spPr bwMode="auto">
            <a:xfrm>
              <a:off x="2563517" y="1628113"/>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r>
                <a:rPr lang="zh-CN" altLang="en-US" sz="2400" b="1" kern="0" dirty="0">
                  <a:solidFill>
                    <a:srgbClr val="3A4795"/>
                  </a:solidFill>
                  <a:ea typeface="微软雅黑" panose="020B0503020204020204" pitchFamily="34" charset="-122"/>
                </a:rPr>
                <a:t>汇编与链接</a:t>
              </a:r>
              <a:endParaRPr kumimoji="0" lang="zh-CN" altLang="en-US" sz="2400" b="1" i="0" u="none" strike="noStrike" kern="0" cap="none" spc="0" normalizeH="0" baseline="0" noProof="0" dirty="0">
                <a:ln>
                  <a:noFill/>
                </a:ln>
                <a:solidFill>
                  <a:srgbClr val="3A4795"/>
                </a:solidFill>
                <a:effectLst/>
                <a:uLnTx/>
                <a:uFillTx/>
                <a:ea typeface="微软雅黑" panose="020B0503020204020204" pitchFamily="34" charset="-122"/>
              </a:endParaRPr>
            </a:p>
          </p:txBody>
        </p:sp>
      </p:grpSp>
      <p:sp>
        <p:nvSpPr>
          <p:cNvPr id="2" name="文本框 1">
            <a:extLst>
              <a:ext uri="{FF2B5EF4-FFF2-40B4-BE49-F238E27FC236}">
                <a16:creationId xmlns:a16="http://schemas.microsoft.com/office/drawing/2014/main" id="{4A156CFC-7E55-7ADC-9B1A-EBCAA1738F1F}"/>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4" name="图片 3">
            <a:extLst>
              <a:ext uri="{FF2B5EF4-FFF2-40B4-BE49-F238E27FC236}">
                <a16:creationId xmlns:a16="http://schemas.microsoft.com/office/drawing/2014/main" id="{1792B5E6-AA91-A3F2-8968-06872A19924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5" name="流程图: 接点 4">
            <a:extLst>
              <a:ext uri="{FF2B5EF4-FFF2-40B4-BE49-F238E27FC236}">
                <a16:creationId xmlns:a16="http://schemas.microsoft.com/office/drawing/2014/main" id="{46D8A7DA-FAA8-F172-CAC8-0706BD4A72F0}"/>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D54B327-41CD-88D4-3252-62B043A1733B}"/>
              </a:ext>
            </a:extLst>
          </p:cNvPr>
          <p:cNvSpPr txBox="1"/>
          <p:nvPr/>
        </p:nvSpPr>
        <p:spPr>
          <a:xfrm>
            <a:off x="626422"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7" name="流程图: 接点 6">
            <a:extLst>
              <a:ext uri="{FF2B5EF4-FFF2-40B4-BE49-F238E27FC236}">
                <a16:creationId xmlns:a16="http://schemas.microsoft.com/office/drawing/2014/main" id="{2B4DE9F8-7B1D-DB40-F7CD-914F0F514BD7}"/>
              </a:ext>
            </a:extLst>
          </p:cNvPr>
          <p:cNvSpPr/>
          <p:nvPr/>
        </p:nvSpPr>
        <p:spPr>
          <a:xfrm>
            <a:off x="47328"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DAFF602-B7EE-7CC1-E833-F5A9AAB76F9D}"/>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9" name="文本框 8">
            <a:extLst>
              <a:ext uri="{FF2B5EF4-FFF2-40B4-BE49-F238E27FC236}">
                <a16:creationId xmlns:a16="http://schemas.microsoft.com/office/drawing/2014/main" id="{78B52EB6-66FA-9E1D-67CD-0FC4722F01DF}"/>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1883511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solidFill>
                  <a:prstClr val="black"/>
                </a:solidFill>
                <a:latin typeface="微软雅黑" panose="020B0503020204020204" pitchFamily="34" charset="-122"/>
                <a:ea typeface="微软雅黑" panose="020B0503020204020204" pitchFamily="34" charset="-122"/>
              </a:rPr>
              <a:t>01 </a:t>
            </a:r>
            <a:r>
              <a:rPr lang="zh-CN" altLang="en-US" sz="2000" b="1" baseline="0" dirty="0">
                <a:latin typeface="微软雅黑" panose="020B0503020204020204" pitchFamily="34" charset="-122"/>
                <a:ea typeface="微软雅黑" panose="020B0503020204020204" pitchFamily="34" charset="-122"/>
              </a:rPr>
              <a:t>序言</a:t>
            </a:r>
            <a:r>
              <a:rPr lang="en-US" altLang="zh-CN" sz="2000" b="1" baseline="0" dirty="0">
                <a:latin typeface="微软雅黑" panose="020B0503020204020204" pitchFamily="34" charset="-122"/>
                <a:ea typeface="微软雅黑" panose="020B0503020204020204" pitchFamily="34" charset="-122"/>
              </a:rPr>
              <a:t>-</a:t>
            </a:r>
            <a:r>
              <a:rPr lang="zh-CN" altLang="en-US" sz="2000" b="1" baseline="0" dirty="0">
                <a:latin typeface="微软雅黑" panose="020B0503020204020204" pitchFamily="34" charset="-122"/>
                <a:ea typeface="微软雅黑" panose="020B0503020204020204" pitchFamily="34" charset="-122"/>
              </a:rPr>
              <a:t>编译流程</a:t>
            </a:r>
          </a:p>
        </p:txBody>
      </p:sp>
      <p:pic>
        <p:nvPicPr>
          <p:cNvPr id="4" name="图片 3"/>
          <p:cNvPicPr>
            <a:picLocks noChangeAspect="1"/>
          </p:cNvPicPr>
          <p:nvPr/>
        </p:nvPicPr>
        <p:blipFill>
          <a:blip r:embed="rId3"/>
          <a:stretch>
            <a:fillRect/>
          </a:stretch>
        </p:blipFill>
        <p:spPr>
          <a:xfrm>
            <a:off x="1838706" y="4545124"/>
            <a:ext cx="1388647" cy="1656184"/>
          </a:xfrm>
          <a:prstGeom prst="rect">
            <a:avLst/>
          </a:prstGeom>
        </p:spPr>
      </p:pic>
      <p:pic>
        <p:nvPicPr>
          <p:cNvPr id="7" name="图片 6"/>
          <p:cNvPicPr>
            <a:picLocks noChangeAspect="1"/>
          </p:cNvPicPr>
          <p:nvPr/>
        </p:nvPicPr>
        <p:blipFill>
          <a:blip r:embed="rId4"/>
          <a:stretch>
            <a:fillRect/>
          </a:stretch>
        </p:blipFill>
        <p:spPr>
          <a:xfrm>
            <a:off x="8168782" y="4725144"/>
            <a:ext cx="2592288" cy="1296144"/>
          </a:xfrm>
          <a:prstGeom prst="rect">
            <a:avLst/>
          </a:prstGeom>
        </p:spPr>
      </p:pic>
      <p:pic>
        <p:nvPicPr>
          <p:cNvPr id="12" name="图片 11"/>
          <p:cNvPicPr>
            <a:picLocks noChangeAspect="1"/>
          </p:cNvPicPr>
          <p:nvPr/>
        </p:nvPicPr>
        <p:blipFill>
          <a:blip r:embed="rId5"/>
          <a:stretch>
            <a:fillRect/>
          </a:stretch>
        </p:blipFill>
        <p:spPr>
          <a:xfrm>
            <a:off x="1099033" y="1340768"/>
            <a:ext cx="9659251" cy="2110000"/>
          </a:xfrm>
          <a:prstGeom prst="rect">
            <a:avLst/>
          </a:prstGeom>
        </p:spPr>
      </p:pic>
      <p:pic>
        <p:nvPicPr>
          <p:cNvPr id="14" name="图片 13"/>
          <p:cNvPicPr>
            <a:picLocks noChangeAspect="1"/>
          </p:cNvPicPr>
          <p:nvPr/>
        </p:nvPicPr>
        <p:blipFill>
          <a:blip r:embed="rId6"/>
          <a:stretch>
            <a:fillRect/>
          </a:stretch>
        </p:blipFill>
        <p:spPr>
          <a:xfrm>
            <a:off x="4727848" y="4437112"/>
            <a:ext cx="2592288" cy="1836204"/>
          </a:xfrm>
          <a:prstGeom prst="rect">
            <a:avLst/>
          </a:prstGeom>
        </p:spPr>
      </p:pic>
    </p:spTree>
    <p:extLst>
      <p:ext uri="{BB962C8B-B14F-4D97-AF65-F5344CB8AC3E}">
        <p14:creationId xmlns:p14="http://schemas.microsoft.com/office/powerpoint/2010/main" val="1111264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汇编</a:t>
            </a:r>
            <a:r>
              <a:rPr lang="zh-CN" altLang="en-US" sz="2000" b="1" dirty="0">
                <a:latin typeface="微软雅黑" panose="020B0503020204020204" pitchFamily="34" charset="-122"/>
                <a:ea typeface="微软雅黑" panose="020B0503020204020204" pitchFamily="34" charset="-122"/>
              </a:rPr>
              <a:t>与链接</a:t>
            </a:r>
            <a:endParaRPr lang="zh-CN" altLang="en-US" sz="2000" b="1" baseline="0" dirty="0">
              <a:latin typeface="微软雅黑" panose="020B0503020204020204" pitchFamily="34" charset="-122"/>
              <a:ea typeface="微软雅黑" panose="020B0503020204020204" pitchFamily="34" charset="-122"/>
            </a:endParaRPr>
          </a:p>
        </p:txBody>
      </p:sp>
      <p:sp>
        <p:nvSpPr>
          <p:cNvPr id="8" name="矩形 7"/>
          <p:cNvSpPr/>
          <p:nvPr/>
        </p:nvSpPr>
        <p:spPr>
          <a:xfrm>
            <a:off x="778714" y="1389408"/>
            <a:ext cx="10431944" cy="415498"/>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汇编器是将汇编代码转变为机器可以执行的指令，每一个汇编语句都对应一条机器指令，由</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汇编文件经汇编器生成</a:t>
            </a:r>
            <a:r>
              <a:rPr lang="en-US" altLang="zh-CN" sz="1400" dirty="0">
                <a:latin typeface="微软雅黑" panose="020B0503020204020204" pitchFamily="34" charset="-122"/>
                <a:ea typeface="微软雅黑" panose="020B0503020204020204" pitchFamily="34" charset="-122"/>
              </a:rPr>
              <a:t>.o</a:t>
            </a:r>
            <a:r>
              <a:rPr lang="zh-CN" altLang="en-US" sz="1400" dirty="0">
                <a:latin typeface="微软雅黑" panose="020B0503020204020204" pitchFamily="34" charset="-122"/>
                <a:ea typeface="微软雅黑" panose="020B0503020204020204" pitchFamily="34" charset="-122"/>
              </a:rPr>
              <a:t>目标代码文件。</a:t>
            </a:r>
          </a:p>
        </p:txBody>
      </p:sp>
      <p:sp>
        <p:nvSpPr>
          <p:cNvPr id="10" name="矩形 9"/>
          <p:cNvSpPr/>
          <p:nvPr/>
        </p:nvSpPr>
        <p:spPr>
          <a:xfrm>
            <a:off x="4390203" y="2012947"/>
            <a:ext cx="3208964" cy="738664"/>
          </a:xfrm>
          <a:prstGeom prst="rect">
            <a:avLst/>
          </a:prstGeom>
          <a:ln>
            <a:solidFill>
              <a:schemeClr val="tx2"/>
            </a:solidFill>
          </a:ln>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clang -c </a:t>
            </a:r>
            <a:r>
              <a:rPr lang="en-US" altLang="zh-CN" sz="1400" dirty="0" err="1">
                <a:latin typeface="微软雅黑" panose="020B0503020204020204" pitchFamily="34" charset="-122"/>
                <a:ea typeface="微软雅黑" panose="020B0503020204020204" pitchFamily="34" charset="-122"/>
              </a:rPr>
              <a:t>file.s</a:t>
            </a:r>
            <a:r>
              <a:rPr lang="en-US" altLang="zh-CN" sz="1400" dirty="0">
                <a:latin typeface="微软雅黑" panose="020B0503020204020204" pitchFamily="34" charset="-122"/>
                <a:ea typeface="微软雅黑" panose="020B0503020204020204" pitchFamily="34" charset="-122"/>
              </a:rPr>
              <a:t> -o </a:t>
            </a:r>
            <a:r>
              <a:rPr lang="en-US" altLang="zh-CN" sz="1400" dirty="0" err="1">
                <a:latin typeface="微软雅黑" panose="020B0503020204020204" pitchFamily="34" charset="-122"/>
                <a:ea typeface="微软雅黑" panose="020B0503020204020204" pitchFamily="34" charset="-122"/>
              </a:rPr>
              <a:t>file.o</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err="1">
                <a:latin typeface="微软雅黑" panose="020B0503020204020204" pitchFamily="34" charset="-122"/>
                <a:ea typeface="微软雅黑" panose="020B0503020204020204" pitchFamily="34" charset="-122"/>
              </a:rPr>
              <a:t>llvm</a:t>
            </a:r>
            <a:r>
              <a:rPr lang="en-US" altLang="zh-CN" sz="1400" dirty="0">
                <a:latin typeface="微软雅黑" panose="020B0503020204020204" pitchFamily="34" charset="-122"/>
                <a:ea typeface="微软雅黑" panose="020B0503020204020204" pitchFamily="34" charset="-122"/>
              </a:rPr>
              <a:t>-mc -</a:t>
            </a:r>
            <a:r>
              <a:rPr lang="en-US" altLang="zh-CN" sz="1400" dirty="0" err="1">
                <a:latin typeface="微软雅黑" panose="020B0503020204020204" pitchFamily="34" charset="-122"/>
                <a:ea typeface="微软雅黑" panose="020B0503020204020204" pitchFamily="34" charset="-122"/>
              </a:rPr>
              <a:t>filetype</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obj</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file.s</a:t>
            </a:r>
            <a:r>
              <a:rPr lang="en-US" altLang="zh-CN" sz="1400" dirty="0">
                <a:latin typeface="微软雅黑" panose="020B0503020204020204" pitchFamily="34" charset="-122"/>
                <a:ea typeface="微软雅黑" panose="020B0503020204020204" pitchFamily="34" charset="-122"/>
              </a:rPr>
              <a:t> -o </a:t>
            </a:r>
            <a:r>
              <a:rPr lang="en-US" altLang="zh-CN" sz="1400" dirty="0" err="1">
                <a:latin typeface="微软雅黑" panose="020B0503020204020204" pitchFamily="34" charset="-122"/>
                <a:ea typeface="微软雅黑" panose="020B0503020204020204" pitchFamily="34" charset="-122"/>
              </a:rPr>
              <a:t>file.o</a:t>
            </a:r>
            <a:endParaRPr lang="en-US" altLang="zh-CN" sz="1400" dirty="0">
              <a:latin typeface="微软雅黑" panose="020B0503020204020204" pitchFamily="34" charset="-122"/>
              <a:ea typeface="微软雅黑" panose="020B0503020204020204" pitchFamily="34" charset="-122"/>
            </a:endParaRPr>
          </a:p>
        </p:txBody>
      </p:sp>
      <p:sp>
        <p:nvSpPr>
          <p:cNvPr id="11" name="矩形 10"/>
          <p:cNvSpPr/>
          <p:nvPr/>
        </p:nvSpPr>
        <p:spPr>
          <a:xfrm>
            <a:off x="778714" y="3140968"/>
            <a:ext cx="10634573" cy="1384995"/>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若有变量定义在其它目标代码文件中，则只有运行链接的时候才能确定绝对地址，所以现代的编译器可以将一个源代码文件编译成一个可重定位的目标文件，最终由链接器将这些目标文件链接起来形成可执行文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链接的功能是将一个或多个目标文件以及库文件合并为一个可执行文件。链接可以在源代码翻译成机器代码即编译的时候完成，也可以在程序装入内存时完成，甚至可以在程序运行时完成，根据不同的完成时期可将链接分为静态链接和动态链接。</a:t>
            </a:r>
          </a:p>
        </p:txBody>
      </p:sp>
      <p:sp>
        <p:nvSpPr>
          <p:cNvPr id="9" name="矩形 8"/>
          <p:cNvSpPr/>
          <p:nvPr/>
        </p:nvSpPr>
        <p:spPr>
          <a:xfrm>
            <a:off x="4891912" y="4707571"/>
            <a:ext cx="2205545" cy="415498"/>
          </a:xfrm>
          <a:prstGeom prst="rect">
            <a:avLst/>
          </a:prstGeom>
          <a:ln>
            <a:solidFill>
              <a:schemeClr val="tx2"/>
            </a:solidFill>
          </a:ln>
        </p:spPr>
        <p:txBody>
          <a:bodyPr wrap="square">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clang </a:t>
            </a:r>
            <a:r>
              <a:rPr lang="en-US" altLang="zh-CN" sz="1400" dirty="0" err="1">
                <a:latin typeface="微软雅黑" panose="020B0503020204020204" pitchFamily="34" charset="-122"/>
                <a:ea typeface="微软雅黑" panose="020B0503020204020204" pitchFamily="34" charset="-122"/>
              </a:rPr>
              <a:t>a.o</a:t>
            </a: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b.o</a:t>
            </a:r>
            <a:r>
              <a:rPr lang="en-US" altLang="zh-CN" sz="1400" dirty="0">
                <a:latin typeface="微软雅黑" panose="020B0503020204020204" pitchFamily="34" charset="-122"/>
                <a:ea typeface="微软雅黑" panose="020B0503020204020204" pitchFamily="34" charset="-122"/>
              </a:rPr>
              <a:t> -o </a:t>
            </a:r>
            <a:r>
              <a:rPr lang="en-US" altLang="zh-CN" sz="1400" dirty="0" err="1">
                <a:latin typeface="微软雅黑" panose="020B0503020204020204" pitchFamily="34" charset="-122"/>
                <a:ea typeface="微软雅黑" panose="020B0503020204020204" pitchFamily="34" charset="-122"/>
              </a:rPr>
              <a:t>ab.out</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14573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汇编与链接</a:t>
            </a:r>
          </a:p>
        </p:txBody>
      </p:sp>
      <p:sp>
        <p:nvSpPr>
          <p:cNvPr id="4" name="矩形 3"/>
          <p:cNvSpPr/>
          <p:nvPr/>
        </p:nvSpPr>
        <p:spPr>
          <a:xfrm>
            <a:off x="1415480" y="1774877"/>
            <a:ext cx="2808312" cy="2880000"/>
          </a:xfrm>
          <a:prstGeom prst="rect">
            <a:avLst/>
          </a:prstGeom>
          <a:ln>
            <a:solidFill>
              <a:schemeClr val="tx1"/>
            </a:solidFill>
          </a:ln>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a.c</a:t>
            </a:r>
            <a:r>
              <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程序</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extern int shared; </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int main(void){</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int a=100;</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add(&amp;</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a,&amp;shared</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printf</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d",a</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b.c</a:t>
            </a:r>
            <a:r>
              <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程序</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int shared=1; </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void add(int* </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a,int</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b){</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*a = *a + *b;</a:t>
            </a:r>
            <a:endParaRPr lang="zh-CN"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r>
              <a:rPr lang="en-US" altLang="zh-CN" sz="1200" kern="100" dirty="0">
                <a:latin typeface="Microsoft YaHei" panose="020B0503020204020204" pitchFamily="34" charset="-122"/>
                <a:ea typeface="Microsoft YaHei" panose="020B0503020204020204" pitchFamily="34" charset="-122"/>
              </a:rPr>
              <a:t>}</a:t>
            </a:r>
          </a:p>
        </p:txBody>
      </p:sp>
      <p:sp>
        <p:nvSpPr>
          <p:cNvPr id="5" name="矩形 4"/>
          <p:cNvSpPr/>
          <p:nvPr/>
        </p:nvSpPr>
        <p:spPr>
          <a:xfrm>
            <a:off x="1415480" y="4654877"/>
            <a:ext cx="2808312" cy="646331"/>
          </a:xfrm>
          <a:prstGeom prst="rect">
            <a:avLst/>
          </a:prstGeom>
          <a:ln>
            <a:solidFill>
              <a:schemeClr val="tx1"/>
            </a:solidFill>
          </a:ln>
        </p:spPr>
        <p:txBody>
          <a:bodyPr wrap="square">
            <a:spAutoFit/>
          </a:bodyPr>
          <a:lstStyle/>
          <a:p>
            <a:r>
              <a:rPr lang="pt-BR" altLang="zh-CN" sz="1200" dirty="0">
                <a:latin typeface="Microsoft YaHei" panose="020B0503020204020204" pitchFamily="34" charset="-122"/>
                <a:ea typeface="Microsoft YaHei" panose="020B0503020204020204" pitchFamily="34" charset="-122"/>
                <a:cs typeface="Times New Roman" panose="02020603050405020304" pitchFamily="18" charset="0"/>
              </a:rPr>
              <a:t> clang a.c –c –o a.o</a:t>
            </a:r>
          </a:p>
          <a:p>
            <a:r>
              <a:rPr lang="pt-BR" altLang="zh-CN" sz="1200" dirty="0">
                <a:latin typeface="Microsoft YaHei" panose="020B0503020204020204" pitchFamily="34" charset="-122"/>
                <a:ea typeface="Microsoft YaHei" panose="020B0503020204020204" pitchFamily="34" charset="-122"/>
                <a:cs typeface="Times New Roman" panose="02020603050405020304" pitchFamily="18" charset="0"/>
              </a:rPr>
              <a:t> clang b.c –c –o b.o</a:t>
            </a:r>
          </a:p>
          <a:p>
            <a:r>
              <a:rPr lang="pt-BR" altLang="zh-CN" sz="1200" dirty="0">
                <a:latin typeface="Microsoft YaHei" panose="020B0503020204020204" pitchFamily="34" charset="-122"/>
                <a:ea typeface="Microsoft YaHei" panose="020B0503020204020204" pitchFamily="34" charset="-122"/>
                <a:cs typeface="Times New Roman" panose="02020603050405020304" pitchFamily="18" charset="0"/>
              </a:rPr>
              <a:t> clang a.o b.o –o ab.out</a:t>
            </a:r>
          </a:p>
        </p:txBody>
      </p:sp>
      <p:sp>
        <p:nvSpPr>
          <p:cNvPr id="6" name="矩形 5"/>
          <p:cNvSpPr/>
          <p:nvPr/>
        </p:nvSpPr>
        <p:spPr>
          <a:xfrm>
            <a:off x="7320136" y="1776023"/>
            <a:ext cx="3168352" cy="2880000"/>
          </a:xfrm>
          <a:prstGeom prst="rect">
            <a:avLst/>
          </a:prstGeom>
          <a:ln>
            <a:solidFill>
              <a:schemeClr val="tx1"/>
            </a:solidFill>
          </a:ln>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hello.h</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void hello(char *s);</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endif</a:t>
            </a:r>
            <a:endPar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hello.c</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void hello(char *s)</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printf</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("Hello %s\</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n",s</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main.c</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#include "</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hello.h</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int main(int </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argc,char</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CN" sz="1200" kern="100" dirty="0" err="1">
                <a:latin typeface="Microsoft YaHei" panose="020B0503020204020204" pitchFamily="34" charset="-122"/>
                <a:ea typeface="Microsoft YaHei" panose="020B0503020204020204" pitchFamily="34" charset="-122"/>
                <a:cs typeface="Times New Roman" panose="02020603050405020304" pitchFamily="18" charset="0"/>
              </a:rPr>
              <a:t>argv</a:t>
            </a: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hello("ZZ");</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    return 0;</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200" kern="100" dirty="0">
                <a:latin typeface="Microsoft YaHei" panose="020B0503020204020204" pitchFamily="34" charset="-122"/>
                <a:ea typeface="Microsoft YaHei" panose="020B0503020204020204" pitchFamily="34" charset="-122"/>
                <a:cs typeface="Times New Roman" panose="02020603050405020304" pitchFamily="18" charset="0"/>
              </a:rPr>
              <a:t>}</a:t>
            </a:r>
          </a:p>
        </p:txBody>
      </p:sp>
      <p:sp>
        <p:nvSpPr>
          <p:cNvPr id="7" name="矩形 6"/>
          <p:cNvSpPr/>
          <p:nvPr/>
        </p:nvSpPr>
        <p:spPr>
          <a:xfrm>
            <a:off x="7320136" y="4654876"/>
            <a:ext cx="3168357" cy="646331"/>
          </a:xfrm>
          <a:prstGeom prst="rect">
            <a:avLst/>
          </a:prstGeom>
          <a:ln>
            <a:solidFill>
              <a:schemeClr val="tx1"/>
            </a:solidFill>
          </a:ln>
        </p:spPr>
        <p:txBody>
          <a:bodyPr wrap="square">
            <a:spAutoFit/>
          </a:bodyPr>
          <a:lstStyle/>
          <a:p>
            <a:r>
              <a:rPr lang="pt-BR" altLang="zh-CN" sz="1200" dirty="0">
                <a:latin typeface="Microsoft YaHei" panose="020B0503020204020204" pitchFamily="34" charset="-122"/>
                <a:ea typeface="Microsoft YaHei" panose="020B0503020204020204" pitchFamily="34" charset="-122"/>
                <a:cs typeface="Times New Roman" panose="02020603050405020304" pitchFamily="18" charset="0"/>
              </a:rPr>
              <a:t>clang -c -fPIC hello.c</a:t>
            </a:r>
          </a:p>
          <a:p>
            <a:r>
              <a:rPr lang="pt-BR" altLang="zh-CN" sz="1200" dirty="0">
                <a:latin typeface="Microsoft YaHei" panose="020B0503020204020204" pitchFamily="34" charset="-122"/>
                <a:ea typeface="Microsoft YaHei" panose="020B0503020204020204" pitchFamily="34" charset="-122"/>
                <a:cs typeface="Times New Roman" panose="02020603050405020304" pitchFamily="18" charset="0"/>
              </a:rPr>
              <a:t>clang -shared –fPIC hello.o -o libhello.so </a:t>
            </a:r>
          </a:p>
          <a:p>
            <a:r>
              <a:rPr lang="pt-BR" altLang="zh-CN" sz="1200" dirty="0">
                <a:latin typeface="Microsoft YaHei" panose="020B0503020204020204" pitchFamily="34" charset="-122"/>
                <a:ea typeface="Microsoft YaHei" panose="020B0503020204020204" pitchFamily="34" charset="-122"/>
                <a:cs typeface="Times New Roman" panose="02020603050405020304" pitchFamily="18" charset="0"/>
              </a:rPr>
              <a:t>clang main.c -L. -lhello -o a.out</a:t>
            </a:r>
          </a:p>
        </p:txBody>
      </p:sp>
      <p:cxnSp>
        <p:nvCxnSpPr>
          <p:cNvPr id="9" name="直接连接符 8"/>
          <p:cNvCxnSpPr/>
          <p:nvPr/>
        </p:nvCxnSpPr>
        <p:spPr>
          <a:xfrm>
            <a:off x="5951984" y="2422628"/>
            <a:ext cx="0" cy="223224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304757" y="1341219"/>
            <a:ext cx="902811"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静态链接</a:t>
            </a:r>
            <a:endParaRPr lang="zh-CN" altLang="en-US" b="1" dirty="0">
              <a:latin typeface="微软雅黑" panose="020B0503020204020204" pitchFamily="34" charset="-122"/>
              <a:ea typeface="微软雅黑" panose="020B0503020204020204" pitchFamily="34" charset="-122"/>
            </a:endParaRPr>
          </a:p>
        </p:txBody>
      </p:sp>
      <p:sp>
        <p:nvSpPr>
          <p:cNvPr id="13" name="矩形 12"/>
          <p:cNvSpPr/>
          <p:nvPr/>
        </p:nvSpPr>
        <p:spPr>
          <a:xfrm>
            <a:off x="7248128" y="1341220"/>
            <a:ext cx="902811"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动态链接</a:t>
            </a:r>
          </a:p>
        </p:txBody>
      </p:sp>
      <p:sp>
        <p:nvSpPr>
          <p:cNvPr id="8" name="矩形 7"/>
          <p:cNvSpPr/>
          <p:nvPr/>
        </p:nvSpPr>
        <p:spPr>
          <a:xfrm>
            <a:off x="407368" y="5473487"/>
            <a:ext cx="5184576" cy="1061829"/>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静态链接指链接器将外部函数所在的静态链接库直接拷贝到目标可执行程序中，这样在执行该程序时这些代码会被装入到该进程的虚拟地址空间中。</a:t>
            </a:r>
          </a:p>
        </p:txBody>
      </p:sp>
      <p:sp>
        <p:nvSpPr>
          <p:cNvPr id="11" name="矩形 10"/>
          <p:cNvSpPr/>
          <p:nvPr/>
        </p:nvSpPr>
        <p:spPr>
          <a:xfrm>
            <a:off x="6744072" y="5473487"/>
            <a:ext cx="5112568" cy="738664"/>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动态链接是把程序拆分成各个相对独立部分，在程序运行时才将它们链接在一起形成一个完整的程序。</a:t>
            </a:r>
          </a:p>
        </p:txBody>
      </p:sp>
    </p:spTree>
    <p:extLst>
      <p:ext uri="{BB962C8B-B14F-4D97-AF65-F5344CB8AC3E}">
        <p14:creationId xmlns:p14="http://schemas.microsoft.com/office/powerpoint/2010/main" val="613370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汇编与</a:t>
            </a:r>
            <a:r>
              <a:rPr lang="zh-CN" altLang="en-US" sz="2000" b="1" baseline="0" dirty="0">
                <a:latin typeface="微软雅黑" panose="020B0503020204020204" pitchFamily="34" charset="-122"/>
                <a:ea typeface="微软雅黑" panose="020B0503020204020204" pitchFamily="34" charset="-122"/>
              </a:rPr>
              <a:t>链接</a:t>
            </a:r>
          </a:p>
        </p:txBody>
      </p:sp>
      <p:graphicFrame>
        <p:nvGraphicFramePr>
          <p:cNvPr id="6" name="表格 5"/>
          <p:cNvGraphicFramePr>
            <a:graphicFrameLocks noGrp="1"/>
          </p:cNvGraphicFramePr>
          <p:nvPr>
            <p:extLst>
              <p:ext uri="{D42A27DB-BD31-4B8C-83A1-F6EECF244321}">
                <p14:modId xmlns:p14="http://schemas.microsoft.com/office/powerpoint/2010/main" val="3392207630"/>
              </p:ext>
            </p:extLst>
          </p:nvPr>
        </p:nvGraphicFramePr>
        <p:xfrm>
          <a:off x="2027548" y="2420888"/>
          <a:ext cx="8136903" cy="2790738"/>
        </p:xfrm>
        <a:graphic>
          <a:graphicData uri="http://schemas.openxmlformats.org/drawingml/2006/table">
            <a:tbl>
              <a:tblPr firstRow="1" firstCol="1" bandRow="1">
                <a:tableStyleId>{BC89EF96-8CEA-46FF-86C4-4CE0E7609802}</a:tableStyleId>
              </a:tblPr>
              <a:tblGrid>
                <a:gridCol w="1037055">
                  <a:extLst>
                    <a:ext uri="{9D8B030D-6E8A-4147-A177-3AD203B41FA5}">
                      <a16:colId xmlns:a16="http://schemas.microsoft.com/office/drawing/2014/main" val="3673936696"/>
                    </a:ext>
                  </a:extLst>
                </a:gridCol>
                <a:gridCol w="3796749">
                  <a:extLst>
                    <a:ext uri="{9D8B030D-6E8A-4147-A177-3AD203B41FA5}">
                      <a16:colId xmlns:a16="http://schemas.microsoft.com/office/drawing/2014/main" val="3510003673"/>
                    </a:ext>
                  </a:extLst>
                </a:gridCol>
                <a:gridCol w="3303099">
                  <a:extLst>
                    <a:ext uri="{9D8B030D-6E8A-4147-A177-3AD203B41FA5}">
                      <a16:colId xmlns:a16="http://schemas.microsoft.com/office/drawing/2014/main" val="4176729518"/>
                    </a:ext>
                  </a:extLst>
                </a:gridCol>
              </a:tblGrid>
              <a:tr h="434249">
                <a:tc>
                  <a:txBody>
                    <a:bodyPr/>
                    <a:lstStyle/>
                    <a:p>
                      <a:pPr indent="0" algn="l">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00" dirty="0">
                          <a:solidFill>
                            <a:srgbClr val="000000"/>
                          </a:solidFill>
                          <a:effectLst/>
                          <a:latin typeface="Microsoft YaHei" panose="020B0503020204020204" pitchFamily="34" charset="-122"/>
                          <a:ea typeface="Microsoft YaHei" panose="020B0503020204020204" pitchFamily="34" charset="-122"/>
                        </a:rPr>
                        <a:t>         </a:t>
                      </a:r>
                      <a:r>
                        <a:rPr lang="zh-CN" sz="1400" b="0" kern="100" dirty="0">
                          <a:solidFill>
                            <a:srgbClr val="000000"/>
                          </a:solidFill>
                          <a:effectLst/>
                          <a:latin typeface="Microsoft YaHei" panose="020B0503020204020204" pitchFamily="34" charset="-122"/>
                          <a:ea typeface="Microsoft YaHei" panose="020B0503020204020204" pitchFamily="34" charset="-122"/>
                        </a:rPr>
                        <a:t>类型</a:t>
                      </a:r>
                      <a:endParaRPr lang="zh-CN" sz="1400" b="0" kern="100" dirty="0">
                        <a:effectLst/>
                        <a:latin typeface="Microsoft YaHei" panose="020B0503020204020204" pitchFamily="34" charset="-122"/>
                        <a:ea typeface="Microsoft YaHei" panose="020B0503020204020204" pitchFamily="34" charset="-122"/>
                      </a:endParaRPr>
                    </a:p>
                    <a:p>
                      <a:pPr indent="0" algn="l">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特点</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lnTlToBr w="12700" cap="flat" cmpd="sng" algn="ctr">
                      <a:solidFill>
                        <a:schemeClr val="tx1"/>
                      </a:solidFill>
                      <a:prstDash val="solid"/>
                      <a:round/>
                      <a:headEnd type="none" w="med" len="med"/>
                      <a:tailEnd type="none" w="med" len="med"/>
                    </a:lnTlToBr>
                  </a:tcP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静态链接</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a:solidFill>
                            <a:srgbClr val="000000"/>
                          </a:solidFill>
                          <a:effectLst/>
                          <a:latin typeface="Microsoft YaHei" panose="020B0503020204020204" pitchFamily="34" charset="-122"/>
                          <a:ea typeface="Microsoft YaHei" panose="020B0503020204020204" pitchFamily="34" charset="-122"/>
                        </a:rPr>
                        <a:t>动态链接</a:t>
                      </a:r>
                      <a:endParaRPr lang="zh-CN" sz="1400" b="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35421552"/>
                  </a:ext>
                </a:extLst>
              </a:tr>
              <a:tr h="457758">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链接时机</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形成可执行程序前</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程序执行时</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04790272"/>
                  </a:ext>
                </a:extLst>
              </a:tr>
              <a:tr h="432048">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a:solidFill>
                            <a:srgbClr val="000000"/>
                          </a:solidFill>
                          <a:effectLst/>
                          <a:latin typeface="Microsoft YaHei" panose="020B0503020204020204" pitchFamily="34" charset="-122"/>
                          <a:ea typeface="Microsoft YaHei" panose="020B0503020204020204" pitchFamily="34" charset="-122"/>
                        </a:rPr>
                        <a:t>方式</a:t>
                      </a:r>
                      <a:endParaRPr lang="zh-CN" sz="1400" b="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地址与空间分配和符号解析与重定位</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装载时重定位和地址无关代码技术</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30339770"/>
                  </a:ext>
                </a:extLst>
              </a:tr>
              <a:tr h="432049">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a:solidFill>
                            <a:srgbClr val="000000"/>
                          </a:solidFill>
                          <a:effectLst/>
                          <a:latin typeface="Microsoft YaHei" panose="020B0503020204020204" pitchFamily="34" charset="-122"/>
                          <a:ea typeface="Microsoft YaHei" panose="020B0503020204020204" pitchFamily="34" charset="-122"/>
                        </a:rPr>
                        <a:t>库扩展名</a:t>
                      </a:r>
                      <a:endParaRPr lang="zh-CN" sz="1400" b="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00">
                          <a:solidFill>
                            <a:srgbClr val="000000"/>
                          </a:solidFill>
                          <a:effectLst/>
                          <a:latin typeface="Microsoft YaHei" panose="020B0503020204020204" pitchFamily="34" charset="-122"/>
                          <a:ea typeface="Microsoft YaHei" panose="020B0503020204020204" pitchFamily="34" charset="-122"/>
                        </a:rPr>
                        <a:t>.a</a:t>
                      </a:r>
                      <a:endParaRPr lang="zh-CN" sz="1400" b="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0" kern="100" dirty="0">
                          <a:solidFill>
                            <a:srgbClr val="000000"/>
                          </a:solidFill>
                          <a:effectLst/>
                          <a:latin typeface="Microsoft YaHei" panose="020B0503020204020204" pitchFamily="34" charset="-122"/>
                          <a:ea typeface="Microsoft YaHei" panose="020B0503020204020204" pitchFamily="34" charset="-122"/>
                        </a:rPr>
                        <a:t>.so</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86539226"/>
                  </a:ext>
                </a:extLst>
              </a:tr>
              <a:tr h="526634">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a:solidFill>
                            <a:srgbClr val="000000"/>
                          </a:solidFill>
                          <a:effectLst/>
                          <a:latin typeface="Microsoft YaHei" panose="020B0503020204020204" pitchFamily="34" charset="-122"/>
                          <a:ea typeface="Microsoft YaHei" panose="020B0503020204020204" pitchFamily="34" charset="-122"/>
                        </a:rPr>
                        <a:t>优点</a:t>
                      </a:r>
                      <a:endParaRPr lang="zh-CN" sz="1400" b="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程序的启动、运行速度快，方便移植</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节省内存和磁盘空间</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095776372"/>
                  </a:ext>
                </a:extLst>
              </a:tr>
              <a:tr h="434249">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缺点</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浪费内存和磁盘空间</a:t>
                      </a:r>
                      <a:r>
                        <a:rPr lang="zh-CN" altLang="en-US" sz="1400" b="0" kern="100" dirty="0">
                          <a:solidFill>
                            <a:srgbClr val="000000"/>
                          </a:solidFill>
                          <a:effectLst/>
                          <a:latin typeface="Microsoft YaHei" panose="020B0503020204020204" pitchFamily="34" charset="-122"/>
                          <a:ea typeface="Microsoft YaHei" panose="020B0503020204020204" pitchFamily="34" charset="-122"/>
                        </a:rPr>
                        <a:t>、模块更新困难</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400" b="0" kern="100" dirty="0">
                          <a:solidFill>
                            <a:srgbClr val="000000"/>
                          </a:solidFill>
                          <a:effectLst/>
                          <a:latin typeface="Microsoft YaHei" panose="020B0503020204020204" pitchFamily="34" charset="-122"/>
                          <a:ea typeface="Microsoft YaHei" panose="020B0503020204020204" pitchFamily="34" charset="-122"/>
                        </a:rPr>
                        <a:t>增加程序执行时链接开销，可移植性差</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38292492"/>
                  </a:ext>
                </a:extLst>
              </a:tr>
            </a:tbl>
          </a:graphicData>
        </a:graphic>
      </p:graphicFrame>
      <p:sp>
        <p:nvSpPr>
          <p:cNvPr id="7" name="Rectangle 2"/>
          <p:cNvSpPr>
            <a:spLocks noChangeArrowheads="1"/>
          </p:cNvSpPr>
          <p:nvPr/>
        </p:nvSpPr>
        <p:spPr bwMode="auto">
          <a:xfrm>
            <a:off x="5080338" y="1829435"/>
            <a:ext cx="233910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270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动态链接与静态链接的对比</a:t>
            </a:r>
            <a:endParaRPr kumimoji="0" lang="zh-CN" altLang="zh-CN" sz="14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2610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汇编与链接</a:t>
            </a:r>
          </a:p>
        </p:txBody>
      </p:sp>
      <p:sp>
        <p:nvSpPr>
          <p:cNvPr id="5" name="矩形 4"/>
          <p:cNvSpPr/>
          <p:nvPr/>
        </p:nvSpPr>
        <p:spPr>
          <a:xfrm>
            <a:off x="407368" y="978694"/>
            <a:ext cx="11449272" cy="147732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链接时优化</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链接时优化是链接期间的程序优化，多个中间文件通过链接器合并在一起组合为一个程序，缩减代码体积，并通过对整个程序的分析以实现更好的运行时性能。优化人员通过选项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flto</a:t>
            </a:r>
            <a:r>
              <a:rPr lang="zh-CN" altLang="en-US" sz="1400" dirty="0">
                <a:latin typeface="微软雅黑" panose="020B0503020204020204" pitchFamily="34" charset="-122"/>
                <a:ea typeface="微软雅黑" panose="020B0503020204020204" pitchFamily="34" charset="-122"/>
              </a:rPr>
              <a:t>指示</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编译器生成含有</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比特码的</a:t>
            </a:r>
            <a:r>
              <a:rPr lang="en-US" altLang="zh-CN" sz="1400" dirty="0">
                <a:latin typeface="微软雅黑" panose="020B0503020204020204" pitchFamily="34" charset="-122"/>
                <a:ea typeface="微软雅黑" panose="020B0503020204020204" pitchFamily="34" charset="-122"/>
              </a:rPr>
              <a:t>.o</a:t>
            </a:r>
            <a:r>
              <a:rPr lang="zh-CN" altLang="en-US" sz="1400" dirty="0">
                <a:latin typeface="微软雅黑" panose="020B0503020204020204" pitchFamily="34" charset="-122"/>
                <a:ea typeface="微软雅黑" panose="020B0503020204020204" pitchFamily="34" charset="-122"/>
              </a:rPr>
              <a:t>文件，将代码生成延迟到链接阶段，并在链接阶段对代码实现进一步地优化。</a:t>
            </a:r>
            <a:endParaRPr lang="en-US" altLang="zh-CN" sz="1400" dirty="0">
              <a:latin typeface="微软雅黑" panose="020B0503020204020204" pitchFamily="34" charset="-122"/>
              <a:ea typeface="微软雅黑" panose="020B0503020204020204" pitchFamily="34" charset="-122"/>
            </a:endParaRPr>
          </a:p>
        </p:txBody>
      </p:sp>
      <p:sp>
        <p:nvSpPr>
          <p:cNvPr id="11" name="矩形 10"/>
          <p:cNvSpPr/>
          <p:nvPr/>
        </p:nvSpPr>
        <p:spPr>
          <a:xfrm>
            <a:off x="407368" y="4596301"/>
            <a:ext cx="11449272" cy="1708160"/>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当链接器检测到</a:t>
            </a:r>
            <a:r>
              <a:rPr lang="en-US" altLang="zh-CN" sz="1400" dirty="0">
                <a:latin typeface="微软雅黑" panose="020B0503020204020204" pitchFamily="34" charset="-122"/>
                <a:ea typeface="微软雅黑" panose="020B0503020204020204" pitchFamily="34" charset="-122"/>
              </a:rPr>
              <a:t>.o</a:t>
            </a:r>
            <a:r>
              <a:rPr lang="zh-CN" altLang="en-US" sz="1400" dirty="0">
                <a:latin typeface="微软雅黑" panose="020B0503020204020204" pitchFamily="34" charset="-122"/>
                <a:ea typeface="微软雅黑" panose="020B0503020204020204" pitchFamily="34" charset="-122"/>
              </a:rPr>
              <a:t>文件为</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比特码时，会将所有的比特码文件读入内存并链接起来，然后再进行跨文件地内联、常量传播和更激进地死代码消除等优化。</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选项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flto</a:t>
            </a:r>
            <a:r>
              <a:rPr lang="zh-CN" altLang="en-US" sz="1400" dirty="0">
                <a:latin typeface="微软雅黑" panose="020B0503020204020204" pitchFamily="34" charset="-122"/>
                <a:ea typeface="微软雅黑" panose="020B0503020204020204" pitchFamily="34" charset="-122"/>
              </a:rPr>
              <a:t>后可跟参数：</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flto</a:t>
            </a:r>
            <a:r>
              <a:rPr lang="en-US" altLang="zh-CN" sz="1400" dirty="0">
                <a:latin typeface="微软雅黑" panose="020B0503020204020204" pitchFamily="34" charset="-122"/>
                <a:ea typeface="微软雅黑" panose="020B0503020204020204" pitchFamily="34" charset="-122"/>
              </a:rPr>
              <a:t>=full</a:t>
            </a:r>
            <a:r>
              <a:rPr lang="zh-CN" altLang="en-US" sz="1400" dirty="0">
                <a:latin typeface="微软雅黑" panose="020B0503020204020204" pitchFamily="34" charset="-122"/>
                <a:ea typeface="微软雅黑" panose="020B0503020204020204" pitchFamily="34" charset="-122"/>
              </a:rPr>
              <a:t>指链接时优化将分散的目标文件的</a:t>
            </a:r>
            <a:r>
              <a:rPr lang="en-US" altLang="zh-CN" sz="1400" dirty="0">
                <a:latin typeface="微软雅黑" panose="020B0503020204020204" pitchFamily="34" charset="-122"/>
                <a:ea typeface="微软雅黑" panose="020B0503020204020204" pitchFamily="34" charset="-122"/>
              </a:rPr>
              <a:t>LLVM IR</a:t>
            </a:r>
            <a:r>
              <a:rPr lang="zh-CN" altLang="en-US" sz="1400" dirty="0">
                <a:latin typeface="微软雅黑" panose="020B0503020204020204" pitchFamily="34" charset="-122"/>
                <a:ea typeface="微软雅黑" panose="020B0503020204020204" pitchFamily="34" charset="-122"/>
              </a:rPr>
              <a:t>组合到一个大的</a:t>
            </a:r>
            <a:r>
              <a:rPr lang="en-US" altLang="zh-CN" sz="1400" dirty="0">
                <a:latin typeface="微软雅黑" panose="020B0503020204020204" pitchFamily="34" charset="-122"/>
                <a:ea typeface="微软雅黑" panose="020B0503020204020204" pitchFamily="34" charset="-122"/>
              </a:rPr>
              <a:t>LLVM</a:t>
            </a:r>
            <a:r>
              <a:rPr lang="zh-CN" altLang="en-US" sz="1400" dirty="0">
                <a:latin typeface="微软雅黑" panose="020B0503020204020204" pitchFamily="34" charset="-122"/>
                <a:ea typeface="微软雅黑" panose="020B0503020204020204" pitchFamily="34" charset="-122"/>
              </a:rPr>
              <a:t>目标文件中，然后对其整体分析、优化并生成机器码。</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flto</a:t>
            </a:r>
            <a:r>
              <a:rPr lang="en-US" altLang="zh-CN" sz="1400" dirty="0">
                <a:latin typeface="微软雅黑" panose="020B0503020204020204" pitchFamily="34" charset="-122"/>
                <a:ea typeface="微软雅黑" panose="020B0503020204020204" pitchFamily="34" charset="-122"/>
              </a:rPr>
              <a:t>=thin</a:t>
            </a:r>
            <a:r>
              <a:rPr lang="zh-CN" altLang="en-US" sz="1400" dirty="0">
                <a:latin typeface="微软雅黑" panose="020B0503020204020204" pitchFamily="34" charset="-122"/>
                <a:ea typeface="微软雅黑" panose="020B0503020204020204" pitchFamily="34" charset="-122"/>
              </a:rPr>
              <a:t>是把目标文件分开，根据需要才从其它目标文件中导入功能，使用选项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flto</a:t>
            </a:r>
            <a:r>
              <a:rPr lang="en-US" altLang="zh-CN" sz="1400" dirty="0">
                <a:latin typeface="微软雅黑" panose="020B0503020204020204" pitchFamily="34" charset="-122"/>
                <a:ea typeface="微软雅黑" panose="020B0503020204020204" pitchFamily="34" charset="-122"/>
              </a:rPr>
              <a:t>=thin</a:t>
            </a:r>
            <a:r>
              <a:rPr lang="zh-CN" altLang="en-US" sz="1400" dirty="0">
                <a:latin typeface="微软雅黑" panose="020B0503020204020204" pitchFamily="34" charset="-122"/>
                <a:ea typeface="微软雅黑" panose="020B0503020204020204" pitchFamily="34" charset="-122"/>
              </a:rPr>
              <a:t>链接的速度要快于使用选项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flto</a:t>
            </a:r>
            <a:r>
              <a:rPr lang="en-US" altLang="zh-CN" sz="1400" dirty="0">
                <a:latin typeface="微软雅黑" panose="020B0503020204020204" pitchFamily="34" charset="-122"/>
                <a:ea typeface="微软雅黑" panose="020B0503020204020204" pitchFamily="34" charset="-122"/>
              </a:rPr>
              <a:t>=full</a:t>
            </a:r>
            <a:r>
              <a:rPr lang="zh-CN" altLang="en-US" sz="1400" dirty="0">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3"/>
          <a:stretch>
            <a:fillRect/>
          </a:stretch>
        </p:blipFill>
        <p:spPr>
          <a:xfrm>
            <a:off x="2279576" y="2564904"/>
            <a:ext cx="7453394" cy="1802736"/>
          </a:xfrm>
          <a:prstGeom prst="rect">
            <a:avLst/>
          </a:prstGeom>
        </p:spPr>
      </p:pic>
    </p:spTree>
    <p:extLst>
      <p:ext uri="{BB962C8B-B14F-4D97-AF65-F5344CB8AC3E}">
        <p14:creationId xmlns:p14="http://schemas.microsoft.com/office/powerpoint/2010/main" val="3645020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686139" y="1109057"/>
            <a:ext cx="1895872" cy="5632311"/>
          </a:xfrm>
          <a:prstGeom prst="rect">
            <a:avLst/>
          </a:prstGeom>
          <a:ln>
            <a:solidFill>
              <a:srgbClr val="3A4795"/>
            </a:solidFill>
          </a:ln>
        </p:spPr>
        <p:txBody>
          <a:bodyPr wrap="square">
            <a:spAutoFit/>
          </a:bodyPr>
          <a:lstStyle/>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a.h</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extern int foo1(void)</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extern void foo2(void)</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extern void foo4(void)</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a.c</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#include "</a:t>
            </a:r>
            <a:r>
              <a:rPr lang="en-US" altLang="zh-CN" sz="1200" dirty="0" err="1">
                <a:latin typeface="微软雅黑" panose="020B0503020204020204" pitchFamily="34" charset="-122"/>
                <a:ea typeface="微软雅黑" panose="020B0503020204020204" pitchFamily="34" charset="-122"/>
              </a:rPr>
              <a:t>a.h</a:t>
            </a:r>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static signed int </a:t>
            </a:r>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 0</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void foo2(void) {</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 -1</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static int foo3() {</a:t>
            </a:r>
          </a:p>
          <a:p>
            <a:r>
              <a:rPr lang="en-US" altLang="zh-CN" sz="1200" dirty="0">
                <a:latin typeface="微软雅黑" panose="020B0503020204020204" pitchFamily="34" charset="-122"/>
                <a:ea typeface="微软雅黑" panose="020B0503020204020204" pitchFamily="34" charset="-122"/>
              </a:rPr>
              <a:t>   foo4()</a:t>
            </a:r>
            <a:r>
              <a:rPr lang="zh-CN" altLang="en-US" sz="1200" dirty="0">
                <a:latin typeface="微软雅黑" panose="020B0503020204020204" pitchFamily="34" charset="-122"/>
                <a:ea typeface="微软雅黑" panose="020B0503020204020204" pitchFamily="34" charset="-122"/>
              </a:rPr>
              <a:t>；</a:t>
            </a:r>
          </a:p>
          <a:p>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return 10</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int foo1(void) {</a:t>
            </a:r>
          </a:p>
          <a:p>
            <a:r>
              <a:rPr lang="en-US" altLang="zh-CN" sz="1200" dirty="0">
                <a:latin typeface="微软雅黑" panose="020B0503020204020204" pitchFamily="34" charset="-122"/>
                <a:ea typeface="微软雅黑" panose="020B0503020204020204" pitchFamily="34" charset="-122"/>
              </a:rPr>
              <a:t>  int data = 0</a:t>
            </a:r>
            <a:r>
              <a:rPr lang="zh-CN" altLang="en-US" sz="1200" dirty="0">
                <a:latin typeface="微软雅黑" panose="020B0503020204020204" pitchFamily="34" charset="-122"/>
                <a:ea typeface="微软雅黑" panose="020B0503020204020204" pitchFamily="34" charset="-122"/>
              </a:rPr>
              <a:t>；</a:t>
            </a:r>
          </a:p>
          <a:p>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if (</a:t>
            </a:r>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&lt; 0)</a:t>
            </a:r>
          </a:p>
          <a:p>
            <a:r>
              <a:rPr lang="en-US" altLang="zh-CN" sz="1200" dirty="0">
                <a:latin typeface="微软雅黑" panose="020B0503020204020204" pitchFamily="34" charset="-122"/>
                <a:ea typeface="微软雅黑" panose="020B0503020204020204" pitchFamily="34" charset="-122"/>
              </a:rPr>
              <a:t>    data = foo3()</a:t>
            </a:r>
            <a:r>
              <a:rPr lang="zh-CN" altLang="en-US" sz="1200" dirty="0">
                <a:latin typeface="微软雅黑" panose="020B0503020204020204" pitchFamily="34" charset="-122"/>
                <a:ea typeface="微软雅黑" panose="020B0503020204020204" pitchFamily="34" charset="-122"/>
              </a:rPr>
              <a:t>；</a:t>
            </a:r>
          </a:p>
          <a:p>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data = data + 42</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return data</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main.c</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#include &lt;</a:t>
            </a:r>
            <a:r>
              <a:rPr lang="en-US" altLang="zh-CN" sz="1200" dirty="0" err="1">
                <a:latin typeface="微软雅黑" panose="020B0503020204020204" pitchFamily="34" charset="-122"/>
                <a:ea typeface="微软雅黑" panose="020B0503020204020204" pitchFamily="34" charset="-122"/>
              </a:rPr>
              <a:t>stdio.h</a:t>
            </a:r>
            <a:r>
              <a:rPr lang="en-US" altLang="zh-CN" sz="1200" dirty="0">
                <a:latin typeface="微软雅黑" panose="020B0503020204020204" pitchFamily="34" charset="-122"/>
                <a:ea typeface="微软雅黑" panose="020B0503020204020204" pitchFamily="34" charset="-122"/>
              </a:rPr>
              <a:t>&gt;</a:t>
            </a:r>
          </a:p>
          <a:p>
            <a:r>
              <a:rPr lang="en-US" altLang="zh-CN" sz="1200" dirty="0">
                <a:latin typeface="微软雅黑" panose="020B0503020204020204" pitchFamily="34" charset="-122"/>
                <a:ea typeface="微软雅黑" panose="020B0503020204020204" pitchFamily="34" charset="-122"/>
              </a:rPr>
              <a:t>#include "</a:t>
            </a:r>
            <a:r>
              <a:rPr lang="en-US" altLang="zh-CN" sz="1200" dirty="0" err="1">
                <a:latin typeface="微软雅黑" panose="020B0503020204020204" pitchFamily="34" charset="-122"/>
                <a:ea typeface="微软雅黑" panose="020B0503020204020204" pitchFamily="34" charset="-122"/>
              </a:rPr>
              <a:t>a.h</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void foo4(void) {</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printf</a:t>
            </a:r>
            <a:r>
              <a:rPr lang="en-US" altLang="zh-CN" sz="1200" dirty="0">
                <a:latin typeface="微软雅黑" panose="020B0503020204020204" pitchFamily="34" charset="-122"/>
                <a:ea typeface="微软雅黑" panose="020B0503020204020204" pitchFamily="34" charset="-122"/>
              </a:rPr>
              <a:t>("Hi\n")</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int main() {</a:t>
            </a:r>
          </a:p>
          <a:p>
            <a:r>
              <a:rPr lang="en-US" altLang="zh-CN" sz="1200" dirty="0">
                <a:latin typeface="微软雅黑" panose="020B0503020204020204" pitchFamily="34" charset="-122"/>
                <a:ea typeface="微软雅黑" panose="020B0503020204020204" pitchFamily="34" charset="-122"/>
              </a:rPr>
              <a:t>   return foo1()</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a:t>
            </a:r>
          </a:p>
        </p:txBody>
      </p:sp>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汇编与链接</a:t>
            </a:r>
          </a:p>
        </p:txBody>
      </p:sp>
      <p:sp>
        <p:nvSpPr>
          <p:cNvPr id="5" name="矩形 4"/>
          <p:cNvSpPr/>
          <p:nvPr/>
        </p:nvSpPr>
        <p:spPr>
          <a:xfrm>
            <a:off x="407368" y="978694"/>
            <a:ext cx="11449272" cy="792909"/>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链接时优化</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比如该示例。</a:t>
            </a:r>
            <a:endParaRPr lang="en-US" altLang="zh-CN" sz="140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089FAA92-868A-4506-3477-FDFFC60AD01F}"/>
              </a:ext>
            </a:extLst>
          </p:cNvPr>
          <p:cNvSpPr/>
          <p:nvPr/>
        </p:nvSpPr>
        <p:spPr>
          <a:xfrm>
            <a:off x="4985023" y="3029151"/>
            <a:ext cx="2484276" cy="890693"/>
          </a:xfrm>
          <a:prstGeom prst="rect">
            <a:avLst/>
          </a:prstGeom>
        </p:spPr>
        <p:txBody>
          <a:bodyPr wrap="square">
            <a:spAutoFit/>
          </a:bodyPr>
          <a:lstStyle/>
          <a:p>
            <a:pPr>
              <a:lnSpc>
                <a:spcPct val="150000"/>
              </a:lnSpc>
            </a:pPr>
            <a:r>
              <a:rPr lang="en-US" altLang="zh-CN" sz="1200" dirty="0">
                <a:latin typeface="Microsoft YaHei" panose="020B0503020204020204" pitchFamily="34" charset="-122"/>
                <a:ea typeface="Microsoft YaHei" panose="020B0503020204020204" pitchFamily="34" charset="-122"/>
              </a:rPr>
              <a:t>clang -</a:t>
            </a:r>
            <a:r>
              <a:rPr lang="en-US" altLang="zh-CN" sz="1200" dirty="0" err="1">
                <a:latin typeface="Microsoft YaHei" panose="020B0503020204020204" pitchFamily="34" charset="-122"/>
                <a:ea typeface="Microsoft YaHei" panose="020B0503020204020204" pitchFamily="34" charset="-122"/>
              </a:rPr>
              <a:t>flto</a:t>
            </a:r>
            <a:r>
              <a:rPr lang="en-US" altLang="zh-CN" sz="1200" dirty="0">
                <a:latin typeface="Microsoft YaHei" panose="020B0503020204020204" pitchFamily="34" charset="-122"/>
                <a:ea typeface="Microsoft YaHei" panose="020B0503020204020204" pitchFamily="34" charset="-122"/>
              </a:rPr>
              <a:t> -c </a:t>
            </a:r>
            <a:r>
              <a:rPr lang="en-US" altLang="zh-CN" sz="1200" dirty="0" err="1">
                <a:latin typeface="Microsoft YaHei" panose="020B0503020204020204" pitchFamily="34" charset="-122"/>
                <a:ea typeface="Microsoft YaHei" panose="020B0503020204020204" pitchFamily="34" charset="-122"/>
              </a:rPr>
              <a:t>a.c</a:t>
            </a:r>
            <a:r>
              <a:rPr lang="en-US" altLang="zh-CN" sz="1200" dirty="0">
                <a:latin typeface="Microsoft YaHei" panose="020B0503020204020204" pitchFamily="34" charset="-122"/>
                <a:ea typeface="Microsoft YaHei" panose="020B0503020204020204" pitchFamily="34" charset="-122"/>
              </a:rPr>
              <a:t> -o </a:t>
            </a:r>
            <a:r>
              <a:rPr lang="en-US" altLang="zh-CN" sz="1200" dirty="0" err="1">
                <a:latin typeface="Microsoft YaHei" panose="020B0503020204020204" pitchFamily="34" charset="-122"/>
                <a:ea typeface="Microsoft YaHei" panose="020B0503020204020204" pitchFamily="34" charset="-122"/>
              </a:rPr>
              <a:t>a.o</a:t>
            </a:r>
            <a:endParaRPr lang="zh-CN" altLang="zh-CN" sz="1200" dirty="0">
              <a:latin typeface="Microsoft YaHei" panose="020B0503020204020204" pitchFamily="34" charset="-122"/>
              <a:ea typeface="Microsoft YaHei" panose="020B0503020204020204" pitchFamily="34" charset="-122"/>
            </a:endParaRPr>
          </a:p>
          <a:p>
            <a:pPr>
              <a:lnSpc>
                <a:spcPct val="150000"/>
              </a:lnSpc>
            </a:pPr>
            <a:r>
              <a:rPr lang="en-US" altLang="zh-CN" sz="1200" dirty="0">
                <a:latin typeface="Microsoft YaHei" panose="020B0503020204020204" pitchFamily="34" charset="-122"/>
                <a:ea typeface="Microsoft YaHei" panose="020B0503020204020204" pitchFamily="34" charset="-122"/>
              </a:rPr>
              <a:t>clang -c </a:t>
            </a:r>
            <a:r>
              <a:rPr lang="en-US" altLang="zh-CN" sz="1200" dirty="0" err="1">
                <a:latin typeface="Microsoft YaHei" panose="020B0503020204020204" pitchFamily="34" charset="-122"/>
                <a:ea typeface="Microsoft YaHei" panose="020B0503020204020204" pitchFamily="34" charset="-122"/>
              </a:rPr>
              <a:t>main.c</a:t>
            </a:r>
            <a:r>
              <a:rPr lang="en-US" altLang="zh-CN" sz="1200" dirty="0">
                <a:latin typeface="Microsoft YaHei" panose="020B0503020204020204" pitchFamily="34" charset="-122"/>
                <a:ea typeface="Microsoft YaHei" panose="020B0503020204020204" pitchFamily="34" charset="-122"/>
              </a:rPr>
              <a:t> -o </a:t>
            </a:r>
            <a:r>
              <a:rPr lang="en-US" altLang="zh-CN" sz="1200" dirty="0" err="1">
                <a:latin typeface="Microsoft YaHei" panose="020B0503020204020204" pitchFamily="34" charset="-122"/>
                <a:ea typeface="Microsoft YaHei" panose="020B0503020204020204" pitchFamily="34" charset="-122"/>
              </a:rPr>
              <a:t>main.o</a:t>
            </a:r>
            <a:r>
              <a:rPr lang="en-US" altLang="zh-CN" sz="1200" dirty="0">
                <a:latin typeface="Microsoft YaHei" panose="020B0503020204020204" pitchFamily="34" charset="-122"/>
                <a:ea typeface="Microsoft YaHei" panose="020B0503020204020204" pitchFamily="34" charset="-122"/>
              </a:rPr>
              <a:t> </a:t>
            </a:r>
          </a:p>
          <a:p>
            <a:pPr>
              <a:lnSpc>
                <a:spcPct val="150000"/>
              </a:lnSpc>
            </a:pPr>
            <a:r>
              <a:rPr lang="en-US" altLang="zh-CN" sz="1200" dirty="0">
                <a:latin typeface="Microsoft YaHei" panose="020B0503020204020204" pitchFamily="34" charset="-122"/>
                <a:ea typeface="Microsoft YaHei" panose="020B0503020204020204" pitchFamily="34" charset="-122"/>
              </a:rPr>
              <a:t>clang -</a:t>
            </a:r>
            <a:r>
              <a:rPr lang="en-US" altLang="zh-CN" sz="1200" dirty="0" err="1">
                <a:latin typeface="Microsoft YaHei" panose="020B0503020204020204" pitchFamily="34" charset="-122"/>
                <a:ea typeface="Microsoft YaHei" panose="020B0503020204020204" pitchFamily="34" charset="-122"/>
              </a:rPr>
              <a:t>flto</a:t>
            </a:r>
            <a:r>
              <a:rPr lang="en-US" altLang="zh-CN" sz="1200" dirty="0">
                <a:latin typeface="Microsoft YaHei" panose="020B0503020204020204" pitchFamily="34" charset="-122"/>
                <a:ea typeface="Microsoft YaHei" panose="020B0503020204020204" pitchFamily="34" charset="-122"/>
              </a:rPr>
              <a:t> </a:t>
            </a:r>
            <a:r>
              <a:rPr lang="en-US" altLang="zh-CN" sz="1200" dirty="0" err="1">
                <a:latin typeface="Microsoft YaHei" panose="020B0503020204020204" pitchFamily="34" charset="-122"/>
                <a:ea typeface="Microsoft YaHei" panose="020B0503020204020204" pitchFamily="34" charset="-122"/>
              </a:rPr>
              <a:t>a.o</a:t>
            </a:r>
            <a:r>
              <a:rPr lang="en-US" altLang="zh-CN" sz="1200" dirty="0">
                <a:latin typeface="Microsoft YaHei" panose="020B0503020204020204" pitchFamily="34" charset="-122"/>
                <a:ea typeface="Microsoft YaHei" panose="020B0503020204020204" pitchFamily="34" charset="-122"/>
              </a:rPr>
              <a:t> </a:t>
            </a:r>
            <a:r>
              <a:rPr lang="en-US" altLang="zh-CN" sz="1200" dirty="0" err="1">
                <a:latin typeface="Microsoft YaHei" panose="020B0503020204020204" pitchFamily="34" charset="-122"/>
                <a:ea typeface="Microsoft YaHei" panose="020B0503020204020204" pitchFamily="34" charset="-122"/>
              </a:rPr>
              <a:t>main.o</a:t>
            </a:r>
            <a:r>
              <a:rPr lang="en-US" altLang="zh-CN" sz="1200" dirty="0">
                <a:latin typeface="Microsoft YaHei" panose="020B0503020204020204" pitchFamily="34" charset="-122"/>
                <a:ea typeface="Microsoft YaHei" panose="020B0503020204020204" pitchFamily="34" charset="-122"/>
              </a:rPr>
              <a:t> -o main</a:t>
            </a:r>
            <a:r>
              <a:rPr lang="zh-CN" altLang="zh-CN" sz="1200" dirty="0">
                <a:latin typeface="Microsoft YaHei" panose="020B0503020204020204" pitchFamily="34" charset="-122"/>
                <a:ea typeface="Microsoft YaHei" panose="020B0503020204020204" pitchFamily="34" charset="-122"/>
              </a:rPr>
              <a:t> </a:t>
            </a:r>
            <a:endParaRPr lang="zh-CN" altLang="en-US" sz="1200" dirty="0">
              <a:latin typeface="Microsoft YaHei" panose="020B0503020204020204" pitchFamily="34" charset="-122"/>
              <a:ea typeface="Microsoft YaHei" panose="020B0503020204020204" pitchFamily="34" charset="-122"/>
            </a:endParaRPr>
          </a:p>
        </p:txBody>
      </p:sp>
      <p:cxnSp>
        <p:nvCxnSpPr>
          <p:cNvPr id="6" name="直线箭头连接符 5">
            <a:extLst>
              <a:ext uri="{FF2B5EF4-FFF2-40B4-BE49-F238E27FC236}">
                <a16:creationId xmlns:a16="http://schemas.microsoft.com/office/drawing/2014/main" id="{C39F2639-165E-AAD5-CD11-9E53AB173618}"/>
              </a:ext>
            </a:extLst>
          </p:cNvPr>
          <p:cNvCxnSpPr>
            <a:cxnSpLocks/>
          </p:cNvCxnSpPr>
          <p:nvPr/>
        </p:nvCxnSpPr>
        <p:spPr>
          <a:xfrm>
            <a:off x="4985023" y="3940731"/>
            <a:ext cx="2412731" cy="0"/>
          </a:xfrm>
          <a:prstGeom prst="straightConnector1">
            <a:avLst/>
          </a:prstGeom>
          <a:ln w="12700">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8" name="矩形 7"/>
          <p:cNvSpPr/>
          <p:nvPr/>
        </p:nvSpPr>
        <p:spPr>
          <a:xfrm>
            <a:off x="2686139" y="1108800"/>
            <a:ext cx="1895872" cy="5632311"/>
          </a:xfrm>
          <a:prstGeom prst="rect">
            <a:avLst/>
          </a:prstGeom>
          <a:ln>
            <a:solidFill>
              <a:srgbClr val="3A4795"/>
            </a:solidFill>
          </a:ln>
        </p:spPr>
        <p:txBody>
          <a:bodyPr wrap="square">
            <a:spAutoFit/>
          </a:bodyPr>
          <a:lstStyle/>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a.h</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extern int foo1(void)</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extern void foo2(void)</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extern void foo4(void)</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a.c</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#include "</a:t>
            </a:r>
            <a:r>
              <a:rPr lang="en-US" altLang="zh-CN" sz="1200" dirty="0" err="1">
                <a:latin typeface="微软雅黑" panose="020B0503020204020204" pitchFamily="34" charset="-122"/>
                <a:ea typeface="微软雅黑" panose="020B0503020204020204" pitchFamily="34" charset="-122"/>
              </a:rPr>
              <a:t>a.h</a:t>
            </a:r>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static signed int </a:t>
            </a:r>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 0</a:t>
            </a:r>
            <a:r>
              <a:rPr lang="zh-CN" altLang="en-US" sz="1200" dirty="0">
                <a:latin typeface="微软雅黑" panose="020B0503020204020204" pitchFamily="34" charset="-122"/>
                <a:ea typeface="微软雅黑" panose="020B0503020204020204" pitchFamily="34" charset="-122"/>
              </a:rPr>
              <a:t>；</a:t>
            </a:r>
          </a:p>
          <a:p>
            <a:r>
              <a:rPr lang="en-US" altLang="zh-CN" sz="1200" strike="sngStrike" dirty="0">
                <a:solidFill>
                  <a:srgbClr val="C00000"/>
                </a:solidFill>
                <a:latin typeface="微软雅黑" panose="020B0503020204020204" pitchFamily="34" charset="-122"/>
                <a:ea typeface="微软雅黑" panose="020B0503020204020204" pitchFamily="34" charset="-122"/>
              </a:rPr>
              <a:t>void foo2(void) {</a:t>
            </a:r>
          </a:p>
          <a:p>
            <a:r>
              <a:rPr lang="en-US" altLang="zh-CN" sz="1200" strike="sngStrike" dirty="0">
                <a:solidFill>
                  <a:srgbClr val="C00000"/>
                </a:solidFill>
                <a:latin typeface="微软雅黑" panose="020B0503020204020204" pitchFamily="34" charset="-122"/>
                <a:ea typeface="微软雅黑" panose="020B0503020204020204" pitchFamily="34" charset="-122"/>
              </a:rPr>
              <a:t>  </a:t>
            </a:r>
            <a:r>
              <a:rPr lang="en-US" altLang="zh-CN" sz="1200" strike="sngStrike" dirty="0" err="1">
                <a:solidFill>
                  <a:srgbClr val="C00000"/>
                </a:solidFill>
                <a:latin typeface="微软雅黑" panose="020B0503020204020204" pitchFamily="34" charset="-122"/>
                <a:ea typeface="微软雅黑" panose="020B0503020204020204" pitchFamily="34" charset="-122"/>
              </a:rPr>
              <a:t>i</a:t>
            </a:r>
            <a:r>
              <a:rPr lang="en-US" altLang="zh-CN" sz="1200" strike="sngStrike" dirty="0">
                <a:solidFill>
                  <a:srgbClr val="C00000"/>
                </a:solidFill>
                <a:latin typeface="微软雅黑" panose="020B0503020204020204" pitchFamily="34" charset="-122"/>
                <a:ea typeface="微软雅黑" panose="020B0503020204020204" pitchFamily="34" charset="-122"/>
              </a:rPr>
              <a:t> = -1</a:t>
            </a:r>
            <a:r>
              <a:rPr lang="zh-CN" altLang="en-US" sz="1200" strike="sngStrike" dirty="0">
                <a:solidFill>
                  <a:srgbClr val="C00000"/>
                </a:solidFill>
                <a:latin typeface="微软雅黑" panose="020B0503020204020204" pitchFamily="34" charset="-122"/>
                <a:ea typeface="微软雅黑" panose="020B0503020204020204" pitchFamily="34" charset="-122"/>
              </a:rPr>
              <a:t>；</a:t>
            </a:r>
          </a:p>
          <a:p>
            <a:r>
              <a:rPr lang="en-US" altLang="zh-CN" sz="1200" strike="sngStrike" dirty="0">
                <a:solidFill>
                  <a:srgbClr val="C00000"/>
                </a:solidFill>
                <a:latin typeface="微软雅黑" panose="020B0503020204020204" pitchFamily="34" charset="-122"/>
                <a:ea typeface="微软雅黑" panose="020B0503020204020204" pitchFamily="34" charset="-122"/>
              </a:rPr>
              <a:t>}</a:t>
            </a:r>
          </a:p>
          <a:p>
            <a:r>
              <a:rPr lang="en-US" altLang="zh-CN" sz="1200" strike="sngStrike" dirty="0">
                <a:solidFill>
                  <a:srgbClr val="C00000"/>
                </a:solidFill>
                <a:latin typeface="微软雅黑" panose="020B0503020204020204" pitchFamily="34" charset="-122"/>
                <a:ea typeface="微软雅黑" panose="020B0503020204020204" pitchFamily="34" charset="-122"/>
              </a:rPr>
              <a:t>static int foo3() {</a:t>
            </a:r>
          </a:p>
          <a:p>
            <a:r>
              <a:rPr lang="en-US" altLang="zh-CN" sz="1200" strike="sngStrike" dirty="0">
                <a:solidFill>
                  <a:srgbClr val="C00000"/>
                </a:solidFill>
                <a:latin typeface="微软雅黑" panose="020B0503020204020204" pitchFamily="34" charset="-122"/>
                <a:ea typeface="微软雅黑" panose="020B0503020204020204" pitchFamily="34" charset="-122"/>
              </a:rPr>
              <a:t>   foo4()</a:t>
            </a:r>
            <a:r>
              <a:rPr lang="zh-CN" altLang="en-US" sz="1200" strike="sngStrike" dirty="0">
                <a:solidFill>
                  <a:srgbClr val="C00000"/>
                </a:solidFill>
                <a:latin typeface="微软雅黑" panose="020B0503020204020204" pitchFamily="34" charset="-122"/>
                <a:ea typeface="微软雅黑" panose="020B0503020204020204" pitchFamily="34" charset="-122"/>
              </a:rPr>
              <a:t>；</a:t>
            </a:r>
          </a:p>
          <a:p>
            <a:r>
              <a:rPr lang="zh-CN" altLang="en-US" sz="1200" strike="sngStrike" dirty="0">
                <a:solidFill>
                  <a:srgbClr val="C00000"/>
                </a:solidFill>
                <a:latin typeface="微软雅黑" panose="020B0503020204020204" pitchFamily="34" charset="-122"/>
                <a:ea typeface="微软雅黑" panose="020B0503020204020204" pitchFamily="34" charset="-122"/>
              </a:rPr>
              <a:t>   </a:t>
            </a:r>
            <a:r>
              <a:rPr lang="en-US" altLang="zh-CN" sz="1200" strike="sngStrike" dirty="0">
                <a:solidFill>
                  <a:srgbClr val="C00000"/>
                </a:solidFill>
                <a:latin typeface="微软雅黑" panose="020B0503020204020204" pitchFamily="34" charset="-122"/>
                <a:ea typeface="微软雅黑" panose="020B0503020204020204" pitchFamily="34" charset="-122"/>
              </a:rPr>
              <a:t>return 10</a:t>
            </a:r>
            <a:r>
              <a:rPr lang="zh-CN" altLang="en-US" sz="1200" strike="sngStrike" dirty="0">
                <a:solidFill>
                  <a:srgbClr val="C00000"/>
                </a:solidFill>
                <a:latin typeface="微软雅黑" panose="020B0503020204020204" pitchFamily="34" charset="-122"/>
                <a:ea typeface="微软雅黑" panose="020B0503020204020204" pitchFamily="34" charset="-122"/>
              </a:rPr>
              <a:t>；</a:t>
            </a:r>
          </a:p>
          <a:p>
            <a:r>
              <a:rPr lang="en-US" altLang="zh-CN" sz="1200" strike="sngStrike" dirty="0">
                <a:solidFill>
                  <a:srgbClr val="C00000"/>
                </a:solidFill>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int foo1(void) {</a:t>
            </a:r>
          </a:p>
          <a:p>
            <a:r>
              <a:rPr lang="en-US" altLang="zh-CN" sz="1200" dirty="0">
                <a:latin typeface="微软雅黑" panose="020B0503020204020204" pitchFamily="34" charset="-122"/>
                <a:ea typeface="微软雅黑" panose="020B0503020204020204" pitchFamily="34" charset="-122"/>
              </a:rPr>
              <a:t>  int data = 0</a:t>
            </a:r>
            <a:r>
              <a:rPr lang="zh-CN" altLang="en-US" sz="1200" dirty="0">
                <a:latin typeface="微软雅黑" panose="020B0503020204020204" pitchFamily="34" charset="-122"/>
                <a:ea typeface="微软雅黑" panose="020B0503020204020204" pitchFamily="34" charset="-122"/>
              </a:rPr>
              <a:t>；</a:t>
            </a:r>
          </a:p>
          <a:p>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if (</a:t>
            </a:r>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&lt; 0)</a:t>
            </a:r>
          </a:p>
          <a:p>
            <a:r>
              <a:rPr lang="en-US" altLang="zh-CN" sz="1200" dirty="0">
                <a:latin typeface="微软雅黑" panose="020B0503020204020204" pitchFamily="34" charset="-122"/>
                <a:ea typeface="微软雅黑" panose="020B0503020204020204" pitchFamily="34" charset="-122"/>
              </a:rPr>
              <a:t>    data = foo3()</a:t>
            </a:r>
            <a:r>
              <a:rPr lang="zh-CN" altLang="en-US" sz="1200" dirty="0">
                <a:latin typeface="微软雅黑" panose="020B0503020204020204" pitchFamily="34" charset="-122"/>
                <a:ea typeface="微软雅黑" panose="020B0503020204020204" pitchFamily="34" charset="-122"/>
              </a:rPr>
              <a:t>；</a:t>
            </a:r>
          </a:p>
          <a:p>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data = data + 42</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return data</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main.c</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#include &lt;</a:t>
            </a:r>
            <a:r>
              <a:rPr lang="en-US" altLang="zh-CN" sz="1200" dirty="0" err="1">
                <a:latin typeface="微软雅黑" panose="020B0503020204020204" pitchFamily="34" charset="-122"/>
                <a:ea typeface="微软雅黑" panose="020B0503020204020204" pitchFamily="34" charset="-122"/>
              </a:rPr>
              <a:t>stdio.h</a:t>
            </a:r>
            <a:r>
              <a:rPr lang="en-US" altLang="zh-CN" sz="1200" dirty="0">
                <a:latin typeface="微软雅黑" panose="020B0503020204020204" pitchFamily="34" charset="-122"/>
                <a:ea typeface="微软雅黑" panose="020B0503020204020204" pitchFamily="34" charset="-122"/>
              </a:rPr>
              <a:t>&gt;</a:t>
            </a:r>
          </a:p>
          <a:p>
            <a:r>
              <a:rPr lang="en-US" altLang="zh-CN" sz="1200" dirty="0">
                <a:latin typeface="微软雅黑" panose="020B0503020204020204" pitchFamily="34" charset="-122"/>
                <a:ea typeface="微软雅黑" panose="020B0503020204020204" pitchFamily="34" charset="-122"/>
              </a:rPr>
              <a:t>#include "</a:t>
            </a:r>
            <a:r>
              <a:rPr lang="en-US" altLang="zh-CN" sz="1200" dirty="0" err="1">
                <a:latin typeface="微软雅黑" panose="020B0503020204020204" pitchFamily="34" charset="-122"/>
                <a:ea typeface="微软雅黑" panose="020B0503020204020204" pitchFamily="34" charset="-122"/>
              </a:rPr>
              <a:t>a.h</a:t>
            </a:r>
            <a:r>
              <a:rPr lang="en-US" altLang="zh-CN" sz="1200" dirty="0">
                <a:latin typeface="微软雅黑" panose="020B0503020204020204" pitchFamily="34" charset="-122"/>
                <a:ea typeface="微软雅黑" panose="020B0503020204020204" pitchFamily="34" charset="-122"/>
              </a:rPr>
              <a:t>" </a:t>
            </a:r>
          </a:p>
          <a:p>
            <a:r>
              <a:rPr lang="en-US" altLang="zh-CN" sz="1200" strike="sngStrike" dirty="0">
                <a:solidFill>
                  <a:srgbClr val="C00000"/>
                </a:solidFill>
                <a:latin typeface="微软雅黑" panose="020B0503020204020204" pitchFamily="34" charset="-122"/>
                <a:ea typeface="微软雅黑" panose="020B0503020204020204" pitchFamily="34" charset="-122"/>
              </a:rPr>
              <a:t>void foo4(void) {</a:t>
            </a:r>
          </a:p>
          <a:p>
            <a:r>
              <a:rPr lang="en-US" altLang="zh-CN" sz="1200" strike="sngStrike" dirty="0">
                <a:solidFill>
                  <a:srgbClr val="C00000"/>
                </a:solidFill>
                <a:latin typeface="微软雅黑" panose="020B0503020204020204" pitchFamily="34" charset="-122"/>
                <a:ea typeface="微软雅黑" panose="020B0503020204020204" pitchFamily="34" charset="-122"/>
              </a:rPr>
              <a:t>   </a:t>
            </a:r>
            <a:r>
              <a:rPr lang="en-US" altLang="zh-CN" sz="1200" strike="sngStrike" dirty="0" err="1">
                <a:solidFill>
                  <a:srgbClr val="C00000"/>
                </a:solidFill>
                <a:latin typeface="微软雅黑" panose="020B0503020204020204" pitchFamily="34" charset="-122"/>
                <a:ea typeface="微软雅黑" panose="020B0503020204020204" pitchFamily="34" charset="-122"/>
              </a:rPr>
              <a:t>printf</a:t>
            </a:r>
            <a:r>
              <a:rPr lang="en-US" altLang="zh-CN" sz="1200" strike="sngStrike" dirty="0">
                <a:solidFill>
                  <a:srgbClr val="C00000"/>
                </a:solidFill>
                <a:latin typeface="微软雅黑" panose="020B0503020204020204" pitchFamily="34" charset="-122"/>
                <a:ea typeface="微软雅黑" panose="020B0503020204020204" pitchFamily="34" charset="-122"/>
              </a:rPr>
              <a:t>("Hi\n")</a:t>
            </a:r>
            <a:r>
              <a:rPr lang="zh-CN" altLang="en-US" sz="1200" strike="sngStrike" dirty="0">
                <a:solidFill>
                  <a:srgbClr val="C00000"/>
                </a:solidFill>
                <a:latin typeface="微软雅黑" panose="020B0503020204020204" pitchFamily="34" charset="-122"/>
                <a:ea typeface="微软雅黑" panose="020B0503020204020204" pitchFamily="34" charset="-122"/>
              </a:rPr>
              <a:t>；</a:t>
            </a:r>
          </a:p>
          <a:p>
            <a:r>
              <a:rPr lang="en-US" altLang="zh-CN" sz="1200" strike="sngStrike" dirty="0">
                <a:solidFill>
                  <a:srgbClr val="C00000"/>
                </a:solidFill>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int main() {</a:t>
            </a:r>
          </a:p>
          <a:p>
            <a:r>
              <a:rPr lang="en-US" altLang="zh-CN" sz="1200" dirty="0">
                <a:latin typeface="微软雅黑" panose="020B0503020204020204" pitchFamily="34" charset="-122"/>
                <a:ea typeface="微软雅黑" panose="020B0503020204020204" pitchFamily="34" charset="-122"/>
              </a:rPr>
              <a:t>   return foo1()</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a:t>
            </a:r>
          </a:p>
        </p:txBody>
      </p:sp>
      <p:sp>
        <p:nvSpPr>
          <p:cNvPr id="11" name="矩形 10"/>
          <p:cNvSpPr/>
          <p:nvPr/>
        </p:nvSpPr>
        <p:spPr>
          <a:xfrm>
            <a:off x="7680176" y="2047905"/>
            <a:ext cx="1895872" cy="3785652"/>
          </a:xfrm>
          <a:prstGeom prst="rect">
            <a:avLst/>
          </a:prstGeom>
          <a:ln>
            <a:solidFill>
              <a:srgbClr val="3A4795"/>
            </a:solidFill>
          </a:ln>
        </p:spPr>
        <p:txBody>
          <a:bodyPr wrap="square">
            <a:spAutoFit/>
          </a:bodyPr>
          <a:lstStyle/>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a.h</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extern int foo1(void)</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extern void foo2(void)</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extern void foo4(void)</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a.c</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#include "</a:t>
            </a:r>
            <a:r>
              <a:rPr lang="en-US" altLang="zh-CN" sz="1200" dirty="0" err="1">
                <a:latin typeface="微软雅黑" panose="020B0503020204020204" pitchFamily="34" charset="-122"/>
                <a:ea typeface="微软雅黑" panose="020B0503020204020204" pitchFamily="34" charset="-122"/>
              </a:rPr>
              <a:t>a.h</a:t>
            </a:r>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static signed int </a:t>
            </a:r>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 0</a:t>
            </a:r>
          </a:p>
          <a:p>
            <a:r>
              <a:rPr lang="en-US" altLang="zh-CN" sz="1200" dirty="0">
                <a:latin typeface="微软雅黑" panose="020B0503020204020204" pitchFamily="34" charset="-122"/>
                <a:ea typeface="微软雅黑" panose="020B0503020204020204" pitchFamily="34" charset="-122"/>
              </a:rPr>
              <a:t>int foo1(void) {</a:t>
            </a:r>
          </a:p>
          <a:p>
            <a:r>
              <a:rPr lang="en-US" altLang="zh-CN" sz="1200" dirty="0">
                <a:latin typeface="微软雅黑" panose="020B0503020204020204" pitchFamily="34" charset="-122"/>
                <a:ea typeface="微软雅黑" panose="020B0503020204020204" pitchFamily="34" charset="-122"/>
              </a:rPr>
              <a:t>  int data = 0</a:t>
            </a:r>
            <a:r>
              <a:rPr lang="zh-CN" altLang="en-US" sz="1200" dirty="0">
                <a:latin typeface="微软雅黑" panose="020B0503020204020204" pitchFamily="34" charset="-122"/>
                <a:ea typeface="微软雅黑" panose="020B0503020204020204" pitchFamily="34" charset="-122"/>
              </a:rPr>
              <a:t>；</a:t>
            </a:r>
          </a:p>
          <a:p>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if (</a:t>
            </a:r>
            <a:r>
              <a:rPr lang="en-US" altLang="zh-CN" sz="1200" dirty="0" err="1">
                <a:latin typeface="微软雅黑" panose="020B0503020204020204" pitchFamily="34" charset="-122"/>
                <a:ea typeface="微软雅黑" panose="020B0503020204020204" pitchFamily="34" charset="-122"/>
              </a:rPr>
              <a:t>i</a:t>
            </a:r>
            <a:r>
              <a:rPr lang="en-US" altLang="zh-CN" sz="1200" dirty="0">
                <a:latin typeface="微软雅黑" panose="020B0503020204020204" pitchFamily="34" charset="-122"/>
                <a:ea typeface="微软雅黑" panose="020B0503020204020204" pitchFamily="34" charset="-122"/>
              </a:rPr>
              <a:t> &lt; 0)</a:t>
            </a:r>
          </a:p>
          <a:p>
            <a:r>
              <a:rPr lang="en-US" altLang="zh-CN" sz="1200" dirty="0">
                <a:latin typeface="微软雅黑" panose="020B0503020204020204" pitchFamily="34" charset="-122"/>
                <a:ea typeface="微软雅黑" panose="020B0503020204020204" pitchFamily="34" charset="-122"/>
              </a:rPr>
              <a:t>    data = foo3()</a:t>
            </a:r>
            <a:r>
              <a:rPr lang="zh-CN" altLang="en-US" sz="1200" dirty="0">
                <a:latin typeface="微软雅黑" panose="020B0503020204020204" pitchFamily="34" charset="-122"/>
                <a:ea typeface="微软雅黑" panose="020B0503020204020204" pitchFamily="34" charset="-122"/>
              </a:rPr>
              <a:t>；</a:t>
            </a:r>
          </a:p>
          <a:p>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data = data + 42</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return data</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main.c</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#include &lt;</a:t>
            </a:r>
            <a:r>
              <a:rPr lang="en-US" altLang="zh-CN" sz="1200" dirty="0" err="1">
                <a:latin typeface="微软雅黑" panose="020B0503020204020204" pitchFamily="34" charset="-122"/>
                <a:ea typeface="微软雅黑" panose="020B0503020204020204" pitchFamily="34" charset="-122"/>
              </a:rPr>
              <a:t>stdio.h</a:t>
            </a:r>
            <a:r>
              <a:rPr lang="en-US" altLang="zh-CN" sz="1200" dirty="0">
                <a:latin typeface="微软雅黑" panose="020B0503020204020204" pitchFamily="34" charset="-122"/>
                <a:ea typeface="微软雅黑" panose="020B0503020204020204" pitchFamily="34" charset="-122"/>
              </a:rPr>
              <a:t>&gt;</a:t>
            </a:r>
          </a:p>
          <a:p>
            <a:r>
              <a:rPr lang="en-US" altLang="zh-CN" sz="1200" dirty="0">
                <a:latin typeface="微软雅黑" panose="020B0503020204020204" pitchFamily="34" charset="-122"/>
                <a:ea typeface="微软雅黑" panose="020B0503020204020204" pitchFamily="34" charset="-122"/>
              </a:rPr>
              <a:t>#include "</a:t>
            </a:r>
            <a:r>
              <a:rPr lang="en-US" altLang="zh-CN" sz="1200" dirty="0" err="1">
                <a:latin typeface="微软雅黑" panose="020B0503020204020204" pitchFamily="34" charset="-122"/>
                <a:ea typeface="微软雅黑" panose="020B0503020204020204" pitchFamily="34" charset="-122"/>
              </a:rPr>
              <a:t>a.h</a:t>
            </a:r>
            <a:r>
              <a:rPr lang="en-US" altLang="zh-CN" sz="1200" dirty="0">
                <a:latin typeface="微软雅黑" panose="020B0503020204020204" pitchFamily="34" charset="-122"/>
                <a:ea typeface="微软雅黑" panose="020B0503020204020204" pitchFamily="34" charset="-122"/>
              </a:rPr>
              <a:t>" </a:t>
            </a:r>
          </a:p>
          <a:p>
            <a:r>
              <a:rPr lang="en-US" altLang="zh-CN" sz="1200" dirty="0">
                <a:latin typeface="微软雅黑" panose="020B0503020204020204" pitchFamily="34" charset="-122"/>
                <a:ea typeface="微软雅黑" panose="020B0503020204020204" pitchFamily="34" charset="-122"/>
              </a:rPr>
              <a:t>int main() {</a:t>
            </a:r>
          </a:p>
          <a:p>
            <a:r>
              <a:rPr lang="en-US" altLang="zh-CN" sz="1200" dirty="0">
                <a:latin typeface="微软雅黑" panose="020B0503020204020204" pitchFamily="34" charset="-122"/>
                <a:ea typeface="微软雅黑" panose="020B0503020204020204" pitchFamily="34" charset="-122"/>
              </a:rPr>
              <a:t>   return foo1()</a:t>
            </a:r>
            <a:r>
              <a:rPr lang="zh-CN" altLang="en-US"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000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8" end="8"/>
                                            </p:txEl>
                                          </p:spTgt>
                                        </p:tgtEl>
                                        <p:attrNameLst>
                                          <p:attrName>style.visibility</p:attrName>
                                        </p:attrNameLst>
                                      </p:cBhvr>
                                      <p:to>
                                        <p:strVal val="visible"/>
                                      </p:to>
                                    </p:set>
                                    <p:animEffect transition="in" filter="fade">
                                      <p:cBhvr>
                                        <p:cTn id="7" dur="500"/>
                                        <p:tgtEl>
                                          <p:spTgt spid="8">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7" end="7"/>
                                            </p:txEl>
                                          </p:spTgt>
                                        </p:tgtEl>
                                        <p:attrNameLst>
                                          <p:attrName>style.visibility</p:attrName>
                                        </p:attrNameLst>
                                      </p:cBhvr>
                                      <p:to>
                                        <p:strVal val="visible"/>
                                      </p:to>
                                    </p:set>
                                    <p:animEffect transition="in" filter="fade">
                                      <p:cBhvr>
                                        <p:cTn id="10" dur="500"/>
                                        <p:tgtEl>
                                          <p:spTgt spid="8">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9" end="9"/>
                                            </p:txEl>
                                          </p:spTgt>
                                        </p:tgtEl>
                                        <p:attrNameLst>
                                          <p:attrName>style.visibility</p:attrName>
                                        </p:attrNameLst>
                                      </p:cBhvr>
                                      <p:to>
                                        <p:strVal val="visible"/>
                                      </p:to>
                                    </p:set>
                                    <p:animEffect transition="in" filter="fade">
                                      <p:cBhvr>
                                        <p:cTn id="13" dur="500"/>
                                        <p:tgtEl>
                                          <p:spTgt spid="8">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10" end="10"/>
                                            </p:txEl>
                                          </p:spTgt>
                                        </p:tgtEl>
                                        <p:attrNameLst>
                                          <p:attrName>style.visibility</p:attrName>
                                        </p:attrNameLst>
                                      </p:cBhvr>
                                      <p:to>
                                        <p:strVal val="visible"/>
                                      </p:to>
                                    </p:set>
                                    <p:animEffect transition="in" filter="fade">
                                      <p:cBhvr>
                                        <p:cTn id="18" dur="500"/>
                                        <p:tgtEl>
                                          <p:spTgt spid="8">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11" end="11"/>
                                            </p:txEl>
                                          </p:spTgt>
                                        </p:tgtEl>
                                        <p:attrNameLst>
                                          <p:attrName>style.visibility</p:attrName>
                                        </p:attrNameLst>
                                      </p:cBhvr>
                                      <p:to>
                                        <p:strVal val="visible"/>
                                      </p:to>
                                    </p:set>
                                    <p:animEffect transition="in" filter="fade">
                                      <p:cBhvr>
                                        <p:cTn id="21" dur="500"/>
                                        <p:tgtEl>
                                          <p:spTgt spid="8">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12" end="12"/>
                                            </p:txEl>
                                          </p:spTgt>
                                        </p:tgtEl>
                                        <p:attrNameLst>
                                          <p:attrName>style.visibility</p:attrName>
                                        </p:attrNameLst>
                                      </p:cBhvr>
                                      <p:to>
                                        <p:strVal val="visible"/>
                                      </p:to>
                                    </p:set>
                                    <p:animEffect transition="in" filter="fade">
                                      <p:cBhvr>
                                        <p:cTn id="24" dur="500"/>
                                        <p:tgtEl>
                                          <p:spTgt spid="8">
                                            <p:txEl>
                                              <p:pRg st="12" end="1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13" end="13"/>
                                            </p:txEl>
                                          </p:spTgt>
                                        </p:tgtEl>
                                        <p:attrNameLst>
                                          <p:attrName>style.visibility</p:attrName>
                                        </p:attrNameLst>
                                      </p:cBhvr>
                                      <p:to>
                                        <p:strVal val="visible"/>
                                      </p:to>
                                    </p:set>
                                    <p:animEffect transition="in" filter="fade">
                                      <p:cBhvr>
                                        <p:cTn id="27" dur="500"/>
                                        <p:tgtEl>
                                          <p:spTgt spid="8">
                                            <p:txEl>
                                              <p:pRg st="13" end="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xEl>
                                              <p:pRg st="24" end="24"/>
                                            </p:txEl>
                                          </p:spTgt>
                                        </p:tgtEl>
                                        <p:attrNameLst>
                                          <p:attrName>style.visibility</p:attrName>
                                        </p:attrNameLst>
                                      </p:cBhvr>
                                      <p:to>
                                        <p:strVal val="visible"/>
                                      </p:to>
                                    </p:set>
                                    <p:animEffect transition="in" filter="fade">
                                      <p:cBhvr>
                                        <p:cTn id="32" dur="500"/>
                                        <p:tgtEl>
                                          <p:spTgt spid="8">
                                            <p:txEl>
                                              <p:pRg st="24" end="2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8">
                                            <p:txEl>
                                              <p:pRg st="25" end="25"/>
                                            </p:txEl>
                                          </p:spTgt>
                                        </p:tgtEl>
                                        <p:attrNameLst>
                                          <p:attrName>style.visibility</p:attrName>
                                        </p:attrNameLst>
                                      </p:cBhvr>
                                      <p:to>
                                        <p:strVal val="visible"/>
                                      </p:to>
                                    </p:set>
                                    <p:animEffect transition="in" filter="fade">
                                      <p:cBhvr>
                                        <p:cTn id="35" dur="500"/>
                                        <p:tgtEl>
                                          <p:spTgt spid="8">
                                            <p:txEl>
                                              <p:pRg st="25" end="2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26" end="26"/>
                                            </p:txEl>
                                          </p:spTgt>
                                        </p:tgtEl>
                                        <p:attrNameLst>
                                          <p:attrName>style.visibility</p:attrName>
                                        </p:attrNameLst>
                                      </p:cBhvr>
                                      <p:to>
                                        <p:strVal val="visible"/>
                                      </p:to>
                                    </p:set>
                                    <p:animEffect transition="in" filter="fade">
                                      <p:cBhvr>
                                        <p:cTn id="38" dur="500"/>
                                        <p:tgtEl>
                                          <p:spTgt spid="8">
                                            <p:txEl>
                                              <p:pRg st="26" end="2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汇编与链接</a:t>
            </a:r>
          </a:p>
        </p:txBody>
      </p:sp>
      <p:sp>
        <p:nvSpPr>
          <p:cNvPr id="3" name="矩形 2">
            <a:extLst>
              <a:ext uri="{FF2B5EF4-FFF2-40B4-BE49-F238E27FC236}">
                <a16:creationId xmlns:a16="http://schemas.microsoft.com/office/drawing/2014/main" id="{3C22EE68-9FA8-984B-DB7D-D4F0A3B4772A}"/>
              </a:ext>
            </a:extLst>
          </p:cNvPr>
          <p:cNvSpPr/>
          <p:nvPr/>
        </p:nvSpPr>
        <p:spPr>
          <a:xfrm>
            <a:off x="407368" y="978694"/>
            <a:ext cx="11089232" cy="147732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数学库</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程序在编译过程中经常链接数学库，数学库是开展科学计算、工程计算等必备的核心基础软件，数学函数的性能、可靠性和精度对上层应用程序尤其是科学计算程序的解算至关重要。使用数学库中提供的各类数学函数，能够缩短应用程序的开发周期，并获取库函数所带来的性能收益。</a:t>
            </a:r>
            <a:endParaRPr lang="en-US" altLang="zh-CN" sz="1400" dirty="0">
              <a:latin typeface="微软雅黑" panose="020B0503020204020204" pitchFamily="34" charset="-122"/>
              <a:ea typeface="微软雅黑" panose="020B0503020204020204" pitchFamily="34" charset="-122"/>
            </a:endParaRPr>
          </a:p>
        </p:txBody>
      </p:sp>
      <p:sp>
        <p:nvSpPr>
          <p:cNvPr id="6" name="矩形 5"/>
          <p:cNvSpPr/>
          <p:nvPr/>
        </p:nvSpPr>
        <p:spPr>
          <a:xfrm>
            <a:off x="443372" y="5229200"/>
            <a:ext cx="11017224" cy="1023742"/>
          </a:xfrm>
          <a:prstGeom prst="rect">
            <a:avLst/>
          </a:prstGeom>
        </p:spPr>
        <p:txBody>
          <a:bodyPr wrap="square">
            <a:spAutoFit/>
          </a:bodyPr>
          <a:lstStyle/>
          <a:p>
            <a:pPr lvl="0">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BLAS</a:t>
            </a:r>
            <a:r>
              <a:rPr lang="zh-CN" altLang="en-US" sz="1400" dirty="0">
                <a:solidFill>
                  <a:prstClr val="black"/>
                </a:solidFill>
                <a:latin typeface="微软雅黑" panose="020B0503020204020204" pitchFamily="34" charset="-122"/>
                <a:ea typeface="微软雅黑" panose="020B0503020204020204" pitchFamily="34" charset="-122"/>
              </a:rPr>
              <a:t>（</a:t>
            </a:r>
            <a:r>
              <a:rPr lang="en-US" altLang="zh-CN" sz="1400" dirty="0">
                <a:solidFill>
                  <a:prstClr val="black"/>
                </a:solidFill>
                <a:latin typeface="微软雅黑" panose="020B0503020204020204" pitchFamily="34" charset="-122"/>
                <a:ea typeface="微软雅黑" panose="020B0503020204020204" pitchFamily="34" charset="-122"/>
              </a:rPr>
              <a:t>Basic Linear Algebra Subprograms</a:t>
            </a:r>
            <a:r>
              <a:rPr lang="zh-CN" altLang="en-US" sz="1400" dirty="0">
                <a:solidFill>
                  <a:prstClr val="black"/>
                </a:solidFill>
                <a:latin typeface="微软雅黑" panose="020B0503020204020204" pitchFamily="34" charset="-122"/>
                <a:ea typeface="微软雅黑" panose="020B0503020204020204" pitchFamily="34" charset="-122"/>
              </a:rPr>
              <a:t>）基本线性代数库是一组高质量的基本向量、矩阵运算子程序。由于</a:t>
            </a:r>
            <a:r>
              <a:rPr lang="en-US" altLang="zh-CN" sz="1400" dirty="0">
                <a:solidFill>
                  <a:prstClr val="black"/>
                </a:solidFill>
                <a:latin typeface="微软雅黑" panose="020B0503020204020204" pitchFamily="34" charset="-122"/>
                <a:ea typeface="微软雅黑" panose="020B0503020204020204" pitchFamily="34" charset="-122"/>
              </a:rPr>
              <a:t>BLAS</a:t>
            </a:r>
            <a:r>
              <a:rPr lang="zh-CN" altLang="en-US" sz="1400" dirty="0">
                <a:solidFill>
                  <a:prstClr val="black"/>
                </a:solidFill>
                <a:latin typeface="微软雅黑" panose="020B0503020204020204" pitchFamily="34" charset="-122"/>
                <a:ea typeface="微软雅黑" panose="020B0503020204020204" pitchFamily="34" charset="-122"/>
              </a:rPr>
              <a:t>涉及最基本的向量、矩阵运算应用程序的开发者只需要运用适当的技术将计算过程抽象为矩阵、向量的基本运算，就可以调用相应的</a:t>
            </a:r>
            <a:r>
              <a:rPr lang="en-US" altLang="zh-CN" sz="1400" dirty="0">
                <a:solidFill>
                  <a:prstClr val="black"/>
                </a:solidFill>
                <a:latin typeface="微软雅黑" panose="020B0503020204020204" pitchFamily="34" charset="-122"/>
                <a:ea typeface="微软雅黑" panose="020B0503020204020204" pitchFamily="34" charset="-122"/>
              </a:rPr>
              <a:t>BLAS</a:t>
            </a:r>
            <a:r>
              <a:rPr lang="zh-CN" altLang="en-US" sz="1400" dirty="0">
                <a:solidFill>
                  <a:prstClr val="black"/>
                </a:solidFill>
                <a:latin typeface="微软雅黑" panose="020B0503020204020204" pitchFamily="34" charset="-122"/>
                <a:ea typeface="微软雅黑" panose="020B0503020204020204" pitchFamily="34" charset="-122"/>
              </a:rPr>
              <a:t>库函数而不必考虑与计算机体系结构相关的性能优化问题。</a:t>
            </a:r>
            <a:endParaRPr lang="en-US" altLang="zh-CN" sz="1400" dirty="0">
              <a:solidFill>
                <a:prstClr val="black"/>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799856" y="2627342"/>
            <a:ext cx="2809367" cy="2430538"/>
            <a:chOff x="4793617" y="2726654"/>
            <a:chExt cx="2809367" cy="2430538"/>
          </a:xfrm>
        </p:grpSpPr>
        <p:sp>
          <p:nvSpPr>
            <p:cNvPr id="7" name="矩形 6"/>
            <p:cNvSpPr/>
            <p:nvPr/>
          </p:nvSpPr>
          <p:spPr>
            <a:xfrm>
              <a:off x="4794673" y="2726654"/>
              <a:ext cx="2808311" cy="2122761"/>
            </a:xfrm>
            <a:prstGeom prst="rect">
              <a:avLst/>
            </a:prstGeom>
            <a:ln>
              <a:solidFill>
                <a:srgbClr val="3A4795"/>
              </a:solidFill>
            </a:ln>
          </p:spPr>
          <p:txBody>
            <a:bodyPr wrap="square">
              <a:spAutoFit/>
            </a:bodyPr>
            <a:lstStyle/>
            <a:p>
              <a:pPr indent="0" algn="just">
                <a:lnSpc>
                  <a:spcPts val="2000"/>
                </a:lnSpc>
              </a:pPr>
              <a:r>
                <a:rPr lang="en-US" altLang="zh-CN" sz="1400" kern="0" dirty="0">
                  <a:latin typeface="Microsoft YaHei" panose="020B0503020204020204" pitchFamily="34" charset="-122"/>
                  <a:ea typeface="Microsoft YaHei" panose="020B0503020204020204" pitchFamily="34" charset="-122"/>
                </a:rPr>
                <a:t>#include &lt;</a:t>
              </a:r>
              <a:r>
                <a:rPr lang="en-US" altLang="zh-CN" sz="1400" kern="0" dirty="0" err="1">
                  <a:latin typeface="Microsoft YaHei" panose="020B0503020204020204" pitchFamily="34" charset="-122"/>
                  <a:ea typeface="Microsoft YaHei" panose="020B0503020204020204" pitchFamily="34" charset="-122"/>
                </a:rPr>
                <a:t>stdio.h</a:t>
              </a:r>
              <a:r>
                <a:rPr lang="en-US" altLang="zh-CN" sz="1400" kern="0" dirty="0">
                  <a:latin typeface="Microsoft YaHei" panose="020B0503020204020204" pitchFamily="34" charset="-122"/>
                  <a:ea typeface="Microsoft YaHei" panose="020B0503020204020204" pitchFamily="34" charset="-122"/>
                </a:rPr>
                <a:t>&gt;</a:t>
              </a:r>
              <a:endParaRPr lang="zh-CN" altLang="zh-CN" sz="1400" kern="100" dirty="0">
                <a:latin typeface="Microsoft YaHei" panose="020B0503020204020204" pitchFamily="34" charset="-122"/>
                <a:ea typeface="Microsoft YaHei" panose="020B0503020204020204" pitchFamily="34" charset="-122"/>
              </a:endParaRPr>
            </a:p>
            <a:p>
              <a:pPr indent="0" algn="just">
                <a:lnSpc>
                  <a:spcPts val="2000"/>
                </a:lnSpc>
              </a:pPr>
              <a:r>
                <a:rPr lang="en-US" altLang="zh-CN" sz="1400" kern="0" dirty="0">
                  <a:solidFill>
                    <a:srgbClr val="C00000"/>
                  </a:solidFill>
                  <a:latin typeface="Microsoft YaHei" panose="020B0503020204020204" pitchFamily="34" charset="-122"/>
                  <a:ea typeface="Microsoft YaHei" panose="020B0503020204020204" pitchFamily="34" charset="-122"/>
                </a:rPr>
                <a:t>#include &lt;</a:t>
              </a:r>
              <a:r>
                <a:rPr lang="en-US" altLang="zh-CN" sz="1400" kern="0" dirty="0" err="1">
                  <a:solidFill>
                    <a:srgbClr val="C00000"/>
                  </a:solidFill>
                  <a:latin typeface="Microsoft YaHei" panose="020B0503020204020204" pitchFamily="34" charset="-122"/>
                  <a:ea typeface="Microsoft YaHei" panose="020B0503020204020204" pitchFamily="34" charset="-122"/>
                </a:rPr>
                <a:t>math.h</a:t>
              </a:r>
              <a:r>
                <a:rPr lang="en-US" altLang="zh-CN" sz="1400" kern="0" dirty="0">
                  <a:solidFill>
                    <a:srgbClr val="C00000"/>
                  </a:solidFill>
                  <a:latin typeface="Microsoft YaHei" panose="020B0503020204020204" pitchFamily="34" charset="-122"/>
                  <a:ea typeface="Microsoft YaHei" panose="020B0503020204020204" pitchFamily="34" charset="-122"/>
                </a:rPr>
                <a:t>&gt;</a:t>
              </a:r>
              <a:endParaRPr lang="zh-CN" altLang="zh-CN" sz="1400" kern="100" dirty="0">
                <a:solidFill>
                  <a:srgbClr val="C00000"/>
                </a:solidFill>
                <a:latin typeface="Microsoft YaHei" panose="020B0503020204020204" pitchFamily="34" charset="-122"/>
                <a:ea typeface="Microsoft YaHei" panose="020B0503020204020204" pitchFamily="34" charset="-122"/>
              </a:endParaRPr>
            </a:p>
            <a:p>
              <a:pPr indent="0" algn="just">
                <a:lnSpc>
                  <a:spcPts val="2000"/>
                </a:lnSpc>
              </a:pPr>
              <a:r>
                <a:rPr lang="en-US" altLang="zh-CN" sz="1400" kern="0" dirty="0">
                  <a:latin typeface="Microsoft YaHei" panose="020B0503020204020204" pitchFamily="34" charset="-122"/>
                  <a:ea typeface="Microsoft YaHei" panose="020B0503020204020204" pitchFamily="34" charset="-122"/>
                </a:rPr>
                <a:t>#define PI 3.1415927</a:t>
              </a:r>
              <a:endParaRPr lang="zh-CN" altLang="zh-CN" sz="1400" kern="100" dirty="0">
                <a:latin typeface="Microsoft YaHei" panose="020B0503020204020204" pitchFamily="34" charset="-122"/>
                <a:ea typeface="Microsoft YaHei" panose="020B0503020204020204" pitchFamily="34" charset="-122"/>
              </a:endParaRPr>
            </a:p>
            <a:p>
              <a:pPr indent="0" algn="just">
                <a:lnSpc>
                  <a:spcPts val="2000"/>
                </a:lnSpc>
              </a:pPr>
              <a:r>
                <a:rPr lang="en-US" altLang="zh-CN" sz="1400" kern="0" dirty="0">
                  <a:latin typeface="Microsoft YaHei" panose="020B0503020204020204" pitchFamily="34" charset="-122"/>
                  <a:ea typeface="Microsoft YaHei" panose="020B0503020204020204" pitchFamily="34" charset="-122"/>
                </a:rPr>
                <a:t>int main() {</a:t>
              </a:r>
              <a:endParaRPr lang="zh-CN" altLang="zh-CN" sz="1400" kern="100" dirty="0">
                <a:latin typeface="Microsoft YaHei" panose="020B0503020204020204" pitchFamily="34" charset="-122"/>
                <a:ea typeface="Microsoft YaHei" panose="020B0503020204020204" pitchFamily="34" charset="-122"/>
              </a:endParaRPr>
            </a:p>
            <a:p>
              <a:pPr indent="0" algn="just">
                <a:lnSpc>
                  <a:spcPts val="2000"/>
                </a:lnSpc>
              </a:pPr>
              <a:r>
                <a:rPr lang="en-US" altLang="zh-CN" sz="1400" kern="0" dirty="0">
                  <a:latin typeface="Microsoft YaHei" panose="020B0503020204020204" pitchFamily="34" charset="-122"/>
                  <a:ea typeface="Microsoft YaHei" panose="020B0503020204020204" pitchFamily="34" charset="-122"/>
                </a:rPr>
                <a:t>  double a = (30*PI/180);</a:t>
              </a:r>
              <a:endParaRPr lang="zh-CN" altLang="zh-CN" sz="1400" kern="100" dirty="0">
                <a:latin typeface="Microsoft YaHei" panose="020B0503020204020204" pitchFamily="34" charset="-122"/>
                <a:ea typeface="Microsoft YaHei" panose="020B0503020204020204" pitchFamily="34" charset="-122"/>
              </a:endParaRPr>
            </a:p>
            <a:p>
              <a:pPr indent="0" algn="just">
                <a:lnSpc>
                  <a:spcPts val="2000"/>
                </a:lnSpc>
              </a:pPr>
              <a:r>
                <a:rPr lang="en-US" altLang="zh-CN" sz="1400" kern="0" dirty="0">
                  <a:latin typeface="Microsoft YaHei" panose="020B0503020204020204" pitchFamily="34" charset="-122"/>
                  <a:ea typeface="Microsoft YaHei" panose="020B0503020204020204" pitchFamily="34" charset="-122"/>
                </a:rPr>
                <a:t>  a = sin(a); </a:t>
              </a:r>
              <a:endParaRPr lang="zh-CN" altLang="zh-CN" sz="1400" kern="100" dirty="0">
                <a:latin typeface="Microsoft YaHei" panose="020B0503020204020204" pitchFamily="34" charset="-122"/>
                <a:ea typeface="Microsoft YaHei" panose="020B0503020204020204" pitchFamily="34" charset="-122"/>
              </a:endParaRPr>
            </a:p>
            <a:p>
              <a:pPr indent="0" algn="just">
                <a:lnSpc>
                  <a:spcPts val="2000"/>
                </a:lnSpc>
              </a:pPr>
              <a:r>
                <a:rPr lang="en-US" altLang="zh-CN" sz="1400" kern="0" dirty="0">
                  <a:latin typeface="Microsoft YaHei" panose="020B0503020204020204" pitchFamily="34" charset="-122"/>
                  <a:ea typeface="Microsoft YaHei" panose="020B0503020204020204" pitchFamily="34" charset="-122"/>
                </a:rPr>
                <a:t>  </a:t>
              </a:r>
              <a:r>
                <a:rPr lang="en-US" altLang="zh-CN" sz="1400" kern="0" dirty="0" err="1">
                  <a:latin typeface="Microsoft YaHei" panose="020B0503020204020204" pitchFamily="34" charset="-122"/>
                  <a:ea typeface="Microsoft YaHei" panose="020B0503020204020204" pitchFamily="34" charset="-122"/>
                </a:rPr>
                <a:t>printf</a:t>
              </a:r>
              <a:r>
                <a:rPr lang="en-US" altLang="zh-CN" sz="1400" kern="0" dirty="0">
                  <a:latin typeface="Microsoft YaHei" panose="020B0503020204020204" pitchFamily="34" charset="-122"/>
                  <a:ea typeface="Microsoft YaHei" panose="020B0503020204020204" pitchFamily="34" charset="-122"/>
                </a:rPr>
                <a:t>("%lf\</a:t>
              </a:r>
              <a:r>
                <a:rPr lang="en-US" altLang="zh-CN" sz="1400" kern="0" dirty="0" err="1">
                  <a:latin typeface="Microsoft YaHei" panose="020B0503020204020204" pitchFamily="34" charset="-122"/>
                  <a:ea typeface="Microsoft YaHei" panose="020B0503020204020204" pitchFamily="34" charset="-122"/>
                </a:rPr>
                <a:t>n",a</a:t>
              </a:r>
              <a:r>
                <a:rPr lang="en-US" altLang="zh-CN" sz="1400" kern="0" dirty="0">
                  <a:latin typeface="Microsoft YaHei" panose="020B0503020204020204" pitchFamily="34" charset="-122"/>
                  <a:ea typeface="Microsoft YaHei" panose="020B0503020204020204" pitchFamily="34" charset="-122"/>
                </a:rPr>
                <a:t>);</a:t>
              </a:r>
              <a:endParaRPr lang="zh-CN" altLang="zh-CN" sz="1400" kern="100" dirty="0">
                <a:latin typeface="Microsoft YaHei" panose="020B0503020204020204" pitchFamily="34" charset="-122"/>
                <a:ea typeface="Microsoft YaHei" panose="020B0503020204020204" pitchFamily="34" charset="-122"/>
              </a:endParaRPr>
            </a:p>
            <a:p>
              <a:pPr indent="0" algn="just">
                <a:lnSpc>
                  <a:spcPts val="2000"/>
                </a:lnSpc>
              </a:pPr>
              <a:r>
                <a:rPr lang="en-US" altLang="zh-CN" sz="1400" kern="0" dirty="0">
                  <a:latin typeface="Microsoft YaHei" panose="020B0503020204020204" pitchFamily="34" charset="-122"/>
                  <a:ea typeface="Microsoft YaHei" panose="020B0503020204020204" pitchFamily="34" charset="-122"/>
                </a:rPr>
                <a:t>}</a:t>
              </a:r>
              <a:endParaRPr lang="zh-CN" altLang="zh-CN" sz="1400" kern="100" dirty="0">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4" name="矩形 3"/>
            <p:cNvSpPr/>
            <p:nvPr/>
          </p:nvSpPr>
          <p:spPr>
            <a:xfrm>
              <a:off x="4793617" y="4849415"/>
              <a:ext cx="2808311" cy="307777"/>
            </a:xfrm>
            <a:prstGeom prst="rect">
              <a:avLst/>
            </a:prstGeom>
            <a:ln>
              <a:solidFill>
                <a:srgbClr val="3A4795"/>
              </a:solidFill>
            </a:ln>
          </p:spPr>
          <p:txBody>
            <a:bodyPr wrap="square">
              <a:spAutoFit/>
            </a:bodyPr>
            <a:lstStyle/>
            <a:p>
              <a:pPr algn="ctr"/>
              <a:r>
                <a:rPr lang="en-US" altLang="zh-CN" sz="1400" dirty="0">
                  <a:latin typeface="微软雅黑" panose="020B0503020204020204" pitchFamily="34" charset="-122"/>
                  <a:ea typeface="微软雅黑" panose="020B0503020204020204" pitchFamily="34" charset="-122"/>
                </a:rPr>
                <a:t>clang </a:t>
              </a:r>
              <a:r>
                <a:rPr lang="en-US" altLang="zh-CN" sz="1400" dirty="0" err="1">
                  <a:latin typeface="微软雅黑" panose="020B0503020204020204" pitchFamily="34" charset="-122"/>
                  <a:ea typeface="微软雅黑" panose="020B0503020204020204" pitchFamily="34" charset="-122"/>
                </a:rPr>
                <a:t>math.c</a:t>
              </a:r>
              <a:r>
                <a:rPr lang="en-US" altLang="zh-CN" sz="1400" dirty="0">
                  <a:latin typeface="微软雅黑" panose="020B0503020204020204" pitchFamily="34" charset="-122"/>
                  <a:ea typeface="微软雅黑" panose="020B0503020204020204" pitchFamily="34" charset="-122"/>
                </a:rPr>
                <a:t> </a:t>
              </a:r>
              <a:r>
                <a:rPr lang="en-US" altLang="zh-CN" sz="1400" dirty="0">
                  <a:solidFill>
                    <a:srgbClr val="C00000"/>
                  </a:solidFill>
                  <a:latin typeface="微软雅黑" panose="020B0503020204020204" pitchFamily="34" charset="-122"/>
                  <a:ea typeface="微软雅黑" panose="020B0503020204020204" pitchFamily="34" charset="-122"/>
                </a:rPr>
                <a:t>-lm</a:t>
              </a:r>
              <a:endParaRPr lang="zh-CN" altLang="en-US" sz="1400" dirty="0">
                <a:solidFill>
                  <a:srgbClr val="C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54686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汇编与链接</a:t>
            </a:r>
          </a:p>
        </p:txBody>
      </p:sp>
      <p:sp>
        <p:nvSpPr>
          <p:cNvPr id="3" name="矩形 2">
            <a:extLst>
              <a:ext uri="{FF2B5EF4-FFF2-40B4-BE49-F238E27FC236}">
                <a16:creationId xmlns:a16="http://schemas.microsoft.com/office/drawing/2014/main" id="{3C22EE68-9FA8-984B-DB7D-D4F0A3B4772A}"/>
              </a:ext>
            </a:extLst>
          </p:cNvPr>
          <p:cNvSpPr/>
          <p:nvPr/>
        </p:nvSpPr>
        <p:spPr>
          <a:xfrm>
            <a:off x="407368" y="903513"/>
            <a:ext cx="11089232" cy="2123658"/>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数学库</a:t>
            </a:r>
            <a:endParaRPr lang="en-US" altLang="zh-CN"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BLAS</a:t>
            </a:r>
            <a:r>
              <a:rPr lang="zh-CN" altLang="en-US" sz="1400" dirty="0">
                <a:latin typeface="微软雅黑" panose="020B0503020204020204" pitchFamily="34" charset="-122"/>
                <a:ea typeface="微软雅黑" panose="020B0503020204020204" pitchFamily="34" charset="-122"/>
              </a:rPr>
              <a:t>从结构上分为三部分包括：</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Level 1 BLAS</a:t>
            </a:r>
            <a:r>
              <a:rPr lang="zh-CN" altLang="en-US" sz="1400" dirty="0">
                <a:latin typeface="微软雅黑" panose="020B0503020204020204" pitchFamily="34" charset="-122"/>
                <a:ea typeface="微软雅黑" panose="020B0503020204020204" pitchFamily="34" charset="-122"/>
              </a:rPr>
              <a:t>：向量和向量，向量和标量之间的运算；</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Level 2 BLAS</a:t>
            </a:r>
            <a:r>
              <a:rPr lang="zh-CN" altLang="en-US" sz="1400" dirty="0">
                <a:latin typeface="微软雅黑" panose="020B0503020204020204" pitchFamily="34" charset="-122"/>
                <a:ea typeface="微软雅黑" panose="020B0503020204020204" pitchFamily="34" charset="-122"/>
              </a:rPr>
              <a:t>：向量和矩阵间的运算；</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Level 3 BLAS</a:t>
            </a:r>
            <a:r>
              <a:rPr lang="zh-CN" altLang="en-US" sz="1400" dirty="0">
                <a:latin typeface="微软雅黑" panose="020B0503020204020204" pitchFamily="34" charset="-122"/>
                <a:ea typeface="微软雅黑" panose="020B0503020204020204" pitchFamily="34" charset="-122"/>
              </a:rPr>
              <a:t>：矩阵和矩阵之间的运算。</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BLAS</a:t>
            </a:r>
            <a:r>
              <a:rPr lang="zh-CN" altLang="en-US" sz="1400" dirty="0">
                <a:latin typeface="微软雅黑" panose="020B0503020204020204" pitchFamily="34" charset="-122"/>
                <a:ea typeface="微软雅黑" panose="020B0503020204020204" pitchFamily="34" charset="-122"/>
              </a:rPr>
              <a:t>库函数的命名由三部分组成：数据类型、矩阵类型、操作类型。</a:t>
            </a:r>
            <a:endParaRPr lang="en-US" altLang="zh-CN" sz="1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607897259"/>
              </p:ext>
            </p:extLst>
          </p:nvPr>
        </p:nvGraphicFramePr>
        <p:xfrm>
          <a:off x="551384" y="3342600"/>
          <a:ext cx="2808312" cy="1854200"/>
        </p:xfrm>
        <a:graphic>
          <a:graphicData uri="http://schemas.openxmlformats.org/drawingml/2006/table">
            <a:tbl>
              <a:tblPr firstRow="1" bandRow="1">
                <a:tableStyleId>{69CF1AB2-1976-4502-BF36-3FF5EA218861}</a:tableStyleId>
              </a:tblPr>
              <a:tblGrid>
                <a:gridCol w="1080120">
                  <a:extLst>
                    <a:ext uri="{9D8B030D-6E8A-4147-A177-3AD203B41FA5}">
                      <a16:colId xmlns:a16="http://schemas.microsoft.com/office/drawing/2014/main" val="965585318"/>
                    </a:ext>
                  </a:extLst>
                </a:gridCol>
                <a:gridCol w="770813">
                  <a:extLst>
                    <a:ext uri="{9D8B030D-6E8A-4147-A177-3AD203B41FA5}">
                      <a16:colId xmlns:a16="http://schemas.microsoft.com/office/drawing/2014/main" val="1969503646"/>
                    </a:ext>
                  </a:extLst>
                </a:gridCol>
                <a:gridCol w="957379">
                  <a:extLst>
                    <a:ext uri="{9D8B030D-6E8A-4147-A177-3AD203B41FA5}">
                      <a16:colId xmlns:a16="http://schemas.microsoft.com/office/drawing/2014/main" val="2937000108"/>
                    </a:ext>
                  </a:extLst>
                </a:gridCol>
              </a:tblGrid>
              <a:tr h="370840">
                <a:tc>
                  <a:txBody>
                    <a:bodyPr/>
                    <a:lstStyle/>
                    <a:p>
                      <a:pPr indent="0" algn="ctr">
                        <a:lnSpc>
                          <a:spcPts val="2000"/>
                        </a:lnSpc>
                        <a:spcAft>
                          <a:spcPts val="0"/>
                        </a:spcAft>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精度</a:t>
                      </a:r>
                    </a:p>
                  </a:txBody>
                  <a:tcPr marL="6350" marR="6350" marT="0" marB="0" anchor="ctr"/>
                </a:tc>
                <a:tc>
                  <a:txBody>
                    <a:bodyPr/>
                    <a:lstStyle/>
                    <a:p>
                      <a:pPr indent="0" algn="ctr">
                        <a:lnSpc>
                          <a:spcPts val="2000"/>
                        </a:lnSpc>
                        <a:spcAft>
                          <a:spcPts val="0"/>
                        </a:spcAft>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字母代号</a:t>
                      </a:r>
                    </a:p>
                  </a:txBody>
                  <a:tcPr marL="6350" marR="6350" marT="0" marB="0" anchor="ctr"/>
                </a:tc>
                <a:tc>
                  <a:txBody>
                    <a:bodyPr/>
                    <a:lstStyle/>
                    <a:p>
                      <a:pPr indent="0" algn="ctr">
                        <a:lnSpc>
                          <a:spcPts val="2000"/>
                        </a:lnSpc>
                        <a:spcAft>
                          <a:spcPts val="0"/>
                        </a:spcAft>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描述</a:t>
                      </a:r>
                    </a:p>
                  </a:txBody>
                  <a:tcPr marL="6350" marR="6350" marT="0" marB="0" anchor="ctr"/>
                </a:tc>
                <a:extLst>
                  <a:ext uri="{0D108BD9-81ED-4DB2-BD59-A6C34878D82A}">
                    <a16:rowId xmlns:a16="http://schemas.microsoft.com/office/drawing/2014/main" val="1703609785"/>
                  </a:ext>
                </a:extLst>
              </a:tr>
              <a:tr h="370840">
                <a:tc>
                  <a:txBody>
                    <a:bodyPr/>
                    <a:lstStyle/>
                    <a:p>
                      <a:pPr indent="0" algn="ctr">
                        <a:lnSpc>
                          <a:spcPts val="2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Single real</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0" marB="0" anchor="ctr"/>
                </a:tc>
                <a:tc>
                  <a:txBody>
                    <a:bodyPr/>
                    <a:lstStyle/>
                    <a:p>
                      <a:pPr indent="0" algn="ctr">
                        <a:lnSpc>
                          <a:spcPts val="20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s</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0" marB="0" anchor="ctr"/>
                </a:tc>
                <a:tc>
                  <a:txBody>
                    <a:bodyPr/>
                    <a:lstStyle/>
                    <a:p>
                      <a:pPr indent="0" algn="ctr">
                        <a:lnSpc>
                          <a:spcPts val="2000"/>
                        </a:lnSpc>
                        <a:spcAft>
                          <a:spcPts val="0"/>
                        </a:spcAft>
                      </a:pPr>
                      <a:r>
                        <a:rPr lang="zh-CN" sz="1200" kern="100">
                          <a:effectLst/>
                          <a:latin typeface="Times New Roman" panose="02020603050405020304" pitchFamily="18" charset="0"/>
                          <a:ea typeface="宋体" panose="02010600030101010101" pitchFamily="2" charset="-122"/>
                          <a:cs typeface="Times New Roman" panose="02020603050405020304" pitchFamily="18" charset="0"/>
                        </a:rPr>
                        <a:t>单精度实数</a:t>
                      </a:r>
                    </a:p>
                  </a:txBody>
                  <a:tcPr marL="6350" marR="6350" marT="0" marB="0" anchor="ctr"/>
                </a:tc>
                <a:extLst>
                  <a:ext uri="{0D108BD9-81ED-4DB2-BD59-A6C34878D82A}">
                    <a16:rowId xmlns:a16="http://schemas.microsoft.com/office/drawing/2014/main" val="1991570325"/>
                  </a:ext>
                </a:extLst>
              </a:tr>
              <a:tr h="370840">
                <a:tc>
                  <a:txBody>
                    <a:bodyPr/>
                    <a:lstStyle/>
                    <a:p>
                      <a:pPr indent="0" algn="ctr">
                        <a:lnSpc>
                          <a:spcPts val="20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Double real </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0" marB="0" anchor="ctr"/>
                </a:tc>
                <a:tc>
                  <a:txBody>
                    <a:bodyPr/>
                    <a:lstStyle/>
                    <a:p>
                      <a:pPr indent="0" algn="ctr">
                        <a:lnSpc>
                          <a:spcPts val="2000"/>
                        </a:lnSpc>
                        <a:spcAft>
                          <a:spcPts val="0"/>
                        </a:spcAft>
                      </a:pPr>
                      <a:r>
                        <a:rPr lang="en-US" sz="1200" kern="100" dirty="0">
                          <a:effectLst/>
                          <a:latin typeface="Times New Roman" panose="02020603050405020304" pitchFamily="18" charset="0"/>
                          <a:ea typeface="宋体" panose="02010600030101010101" pitchFamily="2" charset="-122"/>
                          <a:cs typeface="Times New Roman" panose="02020603050405020304" pitchFamily="18" charset="0"/>
                        </a:rPr>
                        <a:t>d</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0" marB="0" anchor="ctr"/>
                </a:tc>
                <a:tc>
                  <a:txBody>
                    <a:bodyPr/>
                    <a:lstStyle/>
                    <a:p>
                      <a:pPr indent="0" algn="ctr">
                        <a:lnSpc>
                          <a:spcPts val="2000"/>
                        </a:lnSpc>
                        <a:spcAft>
                          <a:spcPts val="0"/>
                        </a:spcAft>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双精度实数</a:t>
                      </a:r>
                    </a:p>
                  </a:txBody>
                  <a:tcPr marL="6350" marR="6350" marT="0" marB="0" anchor="ctr"/>
                </a:tc>
                <a:extLst>
                  <a:ext uri="{0D108BD9-81ED-4DB2-BD59-A6C34878D82A}">
                    <a16:rowId xmlns:a16="http://schemas.microsoft.com/office/drawing/2014/main" val="2952749155"/>
                  </a:ext>
                </a:extLst>
              </a:tr>
              <a:tr h="370840">
                <a:tc>
                  <a:txBody>
                    <a:bodyPr/>
                    <a:lstStyle/>
                    <a:p>
                      <a:pPr indent="0" algn="ctr">
                        <a:lnSpc>
                          <a:spcPts val="2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Single complex </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0" marB="0" anchor="ctr"/>
                </a:tc>
                <a:tc>
                  <a:txBody>
                    <a:bodyPr/>
                    <a:lstStyle/>
                    <a:p>
                      <a:pPr indent="0" algn="ctr">
                        <a:lnSpc>
                          <a:spcPts val="2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c</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0" marB="0" anchor="ctr"/>
                </a:tc>
                <a:tc>
                  <a:txBody>
                    <a:bodyPr/>
                    <a:lstStyle/>
                    <a:p>
                      <a:pPr indent="0" algn="ctr">
                        <a:lnSpc>
                          <a:spcPts val="2000"/>
                        </a:lnSpc>
                        <a:spcAft>
                          <a:spcPts val="0"/>
                        </a:spcAft>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单精度复数</a:t>
                      </a:r>
                    </a:p>
                  </a:txBody>
                  <a:tcPr marL="6350" marR="6350" marT="0" marB="0" anchor="ctr"/>
                </a:tc>
                <a:extLst>
                  <a:ext uri="{0D108BD9-81ED-4DB2-BD59-A6C34878D82A}">
                    <a16:rowId xmlns:a16="http://schemas.microsoft.com/office/drawing/2014/main" val="4266962726"/>
                  </a:ext>
                </a:extLst>
              </a:tr>
              <a:tr h="370840">
                <a:tc>
                  <a:txBody>
                    <a:bodyPr/>
                    <a:lstStyle/>
                    <a:p>
                      <a:pPr indent="0" algn="ctr">
                        <a:lnSpc>
                          <a:spcPts val="2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Double complex</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0" marB="0" anchor="ctr"/>
                </a:tc>
                <a:tc>
                  <a:txBody>
                    <a:bodyPr/>
                    <a:lstStyle/>
                    <a:p>
                      <a:pPr indent="0" algn="ctr">
                        <a:lnSpc>
                          <a:spcPts val="2000"/>
                        </a:lnSpc>
                        <a:spcAft>
                          <a:spcPts val="0"/>
                        </a:spcAft>
                      </a:pPr>
                      <a:r>
                        <a:rPr lang="en-US" sz="1200" kern="100">
                          <a:effectLst/>
                          <a:latin typeface="Times New Roman" panose="02020603050405020304" pitchFamily="18" charset="0"/>
                          <a:ea typeface="宋体" panose="02010600030101010101" pitchFamily="2" charset="-122"/>
                          <a:cs typeface="Times New Roman" panose="02020603050405020304" pitchFamily="18" charset="0"/>
                        </a:rPr>
                        <a:t>z</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350" marR="6350" marT="0" marB="0" anchor="ctr"/>
                </a:tc>
                <a:tc>
                  <a:txBody>
                    <a:bodyPr/>
                    <a:lstStyle/>
                    <a:p>
                      <a:pPr indent="0" algn="ctr">
                        <a:lnSpc>
                          <a:spcPts val="2000"/>
                        </a:lnSpc>
                        <a:spcAft>
                          <a:spcPts val="0"/>
                        </a:spcAft>
                      </a:pPr>
                      <a:r>
                        <a:rPr lang="zh-CN" sz="1200" kern="100" dirty="0">
                          <a:effectLst/>
                          <a:latin typeface="Times New Roman" panose="02020603050405020304" pitchFamily="18" charset="0"/>
                          <a:ea typeface="宋体" panose="02010600030101010101" pitchFamily="2" charset="-122"/>
                          <a:cs typeface="Times New Roman" panose="02020603050405020304" pitchFamily="18" charset="0"/>
                        </a:rPr>
                        <a:t>双精度复数</a:t>
                      </a:r>
                    </a:p>
                  </a:txBody>
                  <a:tcPr marL="6350" marR="6350" marT="0" marB="0" anchor="ctr"/>
                </a:tc>
                <a:extLst>
                  <a:ext uri="{0D108BD9-81ED-4DB2-BD59-A6C34878D82A}">
                    <a16:rowId xmlns:a16="http://schemas.microsoft.com/office/drawing/2014/main" val="143938729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98204007"/>
              </p:ext>
            </p:extLst>
          </p:nvPr>
        </p:nvGraphicFramePr>
        <p:xfrm>
          <a:off x="4067810" y="3322066"/>
          <a:ext cx="3840355" cy="2966720"/>
        </p:xfrm>
        <a:graphic>
          <a:graphicData uri="http://schemas.openxmlformats.org/drawingml/2006/table">
            <a:tbl>
              <a:tblPr firstRow="1" bandRow="1">
                <a:tableStyleId>{69CF1AB2-1976-4502-BF36-3FF5EA218861}</a:tableStyleId>
              </a:tblPr>
              <a:tblGrid>
                <a:gridCol w="1747856">
                  <a:extLst>
                    <a:ext uri="{9D8B030D-6E8A-4147-A177-3AD203B41FA5}">
                      <a16:colId xmlns:a16="http://schemas.microsoft.com/office/drawing/2014/main" val="3686500002"/>
                    </a:ext>
                  </a:extLst>
                </a:gridCol>
                <a:gridCol w="828567">
                  <a:extLst>
                    <a:ext uri="{9D8B030D-6E8A-4147-A177-3AD203B41FA5}">
                      <a16:colId xmlns:a16="http://schemas.microsoft.com/office/drawing/2014/main" val="2456080518"/>
                    </a:ext>
                  </a:extLst>
                </a:gridCol>
                <a:gridCol w="1263932">
                  <a:extLst>
                    <a:ext uri="{9D8B030D-6E8A-4147-A177-3AD203B41FA5}">
                      <a16:colId xmlns:a16="http://schemas.microsoft.com/office/drawing/2014/main" val="11350842"/>
                    </a:ext>
                  </a:extLst>
                </a:gridCol>
              </a:tblGrid>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矩阵类型</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字母代号</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91976540"/>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General matrix</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ge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普通矩阵</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14634088"/>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General band matrix</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gb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带状矩阵</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59566669"/>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Symmetric matrix</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sy</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对称矩阵</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67928890"/>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Hermitian matrix</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he</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自共轭矩阵</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31264704"/>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Hermitian band matrix</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hb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自共轭带状矩阵</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6329419"/>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Triangular packed</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tr</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三角矩阵</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6023127"/>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Triangular band</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effectLst/>
                          <a:latin typeface="Times New Roman" panose="02020603050405020304" pitchFamily="18" charset="0"/>
                          <a:ea typeface="宋体" panose="02010600030101010101" pitchFamily="2" charset="-122"/>
                          <a:cs typeface="Times New Roman" panose="02020603050405020304" pitchFamily="18" charset="0"/>
                        </a:rPr>
                        <a:t>tb</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三角带状矩阵</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955780568"/>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839956734"/>
              </p:ext>
            </p:extLst>
          </p:nvPr>
        </p:nvGraphicFramePr>
        <p:xfrm>
          <a:off x="8616280" y="3342600"/>
          <a:ext cx="3168353" cy="2595880"/>
        </p:xfrm>
        <a:graphic>
          <a:graphicData uri="http://schemas.openxmlformats.org/drawingml/2006/table">
            <a:tbl>
              <a:tblPr firstRow="1" bandRow="1">
                <a:tableStyleId>{69CF1AB2-1976-4502-BF36-3FF5EA218861}</a:tableStyleId>
              </a:tblPr>
              <a:tblGrid>
                <a:gridCol w="559122">
                  <a:extLst>
                    <a:ext uri="{9D8B030D-6E8A-4147-A177-3AD203B41FA5}">
                      <a16:colId xmlns:a16="http://schemas.microsoft.com/office/drawing/2014/main" val="1726944263"/>
                    </a:ext>
                  </a:extLst>
                </a:gridCol>
                <a:gridCol w="2609231">
                  <a:extLst>
                    <a:ext uri="{9D8B030D-6E8A-4147-A177-3AD203B41FA5}">
                      <a16:colId xmlns:a16="http://schemas.microsoft.com/office/drawing/2014/main" val="2642491448"/>
                    </a:ext>
                  </a:extLst>
                </a:gridCol>
              </a:tblGrid>
              <a:tr h="370840">
                <a:tc>
                  <a:txBody>
                    <a:bodyPr/>
                    <a:lstStyle/>
                    <a:p>
                      <a:pPr indent="0" algn="ctr">
                        <a:lnSpc>
                          <a:spcPts val="2000"/>
                        </a:lnSpc>
                        <a:spcAft>
                          <a:spcPts val="0"/>
                        </a:spcAft>
                        <a:tabLst>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函数</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描述</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68670352"/>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dot</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标量运算</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36713646"/>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axpy</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向量</a:t>
                      </a:r>
                      <a:r>
                        <a:rPr lang="en-US" sz="1200"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200" kern="0">
                          <a:effectLst/>
                          <a:latin typeface="Times New Roman" panose="02020603050405020304" pitchFamily="18" charset="0"/>
                          <a:ea typeface="宋体" panose="02010600030101010101" pitchFamily="2" charset="-122"/>
                          <a:cs typeface="Times New Roman" panose="02020603050405020304" pitchFamily="18" charset="0"/>
                        </a:rPr>
                        <a:t>向量操作</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54851756"/>
                  </a:ext>
                </a:extLst>
              </a:tr>
              <a:tr h="370840">
                <a:tc>
                  <a:txBody>
                    <a:bodyPr/>
                    <a:lstStyle/>
                    <a:p>
                      <a:pPr indent="0" algn="ctr">
                        <a:lnSpc>
                          <a:spcPts val="2000"/>
                        </a:lnSpc>
                        <a:spcAft>
                          <a:spcPts val="0"/>
                        </a:spcAft>
                        <a:tabLst>
                          <a:tab pos="2762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mv</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矩阵</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向量乘积运算</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51633362"/>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sv</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矩阵</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向量操作解线性方程组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50777022"/>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mm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矩阵</a:t>
                      </a:r>
                      <a:r>
                        <a:rPr lang="en-US" sz="1200"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200" kern="0">
                          <a:effectLst/>
                          <a:latin typeface="Times New Roman" panose="02020603050405020304" pitchFamily="18" charset="0"/>
                          <a:ea typeface="宋体" panose="02010600030101010101" pitchFamily="2" charset="-122"/>
                          <a:cs typeface="Times New Roman" panose="02020603050405020304" pitchFamily="18" charset="0"/>
                        </a:rPr>
                        <a:t>矩阵乘积运算</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63725426"/>
                  </a:ext>
                </a:extLst>
              </a:tr>
              <a:tr h="370840">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a:effectLst/>
                          <a:latin typeface="Times New Roman" panose="02020603050405020304" pitchFamily="18" charset="0"/>
                          <a:ea typeface="宋体" panose="02010600030101010101" pitchFamily="2" charset="-122"/>
                          <a:cs typeface="Times New Roman" panose="02020603050405020304" pitchFamily="18" charset="0"/>
                        </a:rPr>
                        <a:t>sm</a:t>
                      </a:r>
                      <a:endParaRPr lang="zh-CN" sz="1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0" algn="ctr">
                        <a:lnSpc>
                          <a:spcPts val="2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使用矩阵</a:t>
                      </a:r>
                      <a:r>
                        <a:rPr lang="en-US" sz="12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1200" kern="0" dirty="0">
                          <a:effectLst/>
                          <a:latin typeface="Times New Roman" panose="02020603050405020304" pitchFamily="18" charset="0"/>
                          <a:ea typeface="宋体" panose="02010600030101010101" pitchFamily="2" charset="-122"/>
                          <a:cs typeface="Times New Roman" panose="02020603050405020304" pitchFamily="18" charset="0"/>
                        </a:rPr>
                        <a:t>矩阵操作解线性方程组</a:t>
                      </a:r>
                      <a:endParaRPr 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292041519"/>
                  </a:ext>
                </a:extLst>
              </a:tr>
            </a:tbl>
          </a:graphicData>
        </a:graphic>
      </p:graphicFrame>
      <p:sp>
        <p:nvSpPr>
          <p:cNvPr id="8" name="矩形 7"/>
          <p:cNvSpPr/>
          <p:nvPr/>
        </p:nvSpPr>
        <p:spPr>
          <a:xfrm>
            <a:off x="1058074" y="3065601"/>
            <a:ext cx="1837362"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BLAS</a:t>
            </a:r>
            <a:r>
              <a:rPr lang="zh-CN" altLang="en-US" sz="1200" dirty="0">
                <a:latin typeface="微软雅黑" panose="020B0503020204020204" pitchFamily="34" charset="-122"/>
                <a:ea typeface="微软雅黑" panose="020B0503020204020204" pitchFamily="34" charset="-122"/>
              </a:rPr>
              <a:t>库支持的数据类型</a:t>
            </a:r>
          </a:p>
        </p:txBody>
      </p:sp>
      <p:sp>
        <p:nvSpPr>
          <p:cNvPr id="9" name="矩形 8"/>
          <p:cNvSpPr/>
          <p:nvPr/>
        </p:nvSpPr>
        <p:spPr>
          <a:xfrm>
            <a:off x="5088470" y="3039549"/>
            <a:ext cx="1837362" cy="276999"/>
          </a:xfrm>
          <a:prstGeom prst="rect">
            <a:avLst/>
          </a:prstGeom>
        </p:spPr>
        <p:txBody>
          <a:bodyPr wrap="none">
            <a:spAutoFit/>
          </a:bodyPr>
          <a:lstStyle/>
          <a:p>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BLAS</a:t>
            </a:r>
            <a:r>
              <a:rPr lang="zh-CN" altLang="en-US" sz="1200" dirty="0">
                <a:latin typeface="微软雅黑" panose="020B0503020204020204" pitchFamily="34" charset="-122"/>
                <a:ea typeface="微软雅黑" panose="020B0503020204020204" pitchFamily="34" charset="-122"/>
              </a:rPr>
              <a:t>库支持的矩阵类型</a:t>
            </a:r>
          </a:p>
        </p:txBody>
      </p:sp>
      <p:sp>
        <p:nvSpPr>
          <p:cNvPr id="10" name="矩形 9"/>
          <p:cNvSpPr/>
          <p:nvPr/>
        </p:nvSpPr>
        <p:spPr>
          <a:xfrm>
            <a:off x="9142315" y="3065601"/>
            <a:ext cx="2116285" cy="276999"/>
          </a:xfrm>
          <a:prstGeom prst="rect">
            <a:avLst/>
          </a:prstGeom>
        </p:spPr>
        <p:txBody>
          <a:bodyPr wrap="none">
            <a:spAutoFit/>
          </a:bodyPr>
          <a:lstStyle/>
          <a:p>
            <a:r>
              <a:rPr lang="en-US" altLang="zh-CN" sz="1200" dirty="0">
                <a:latin typeface="微软雅黑" panose="020B0503020204020204" pitchFamily="34" charset="-122"/>
                <a:ea typeface="微软雅黑" panose="020B0503020204020204" pitchFamily="34" charset="-122"/>
              </a:rPr>
              <a:t>BLAS</a:t>
            </a:r>
            <a:r>
              <a:rPr lang="zh-CN" altLang="zh-CN" sz="1200" dirty="0">
                <a:latin typeface="微软雅黑" panose="020B0503020204020204" pitchFamily="34" charset="-122"/>
                <a:ea typeface="微软雅黑" panose="020B0503020204020204" pitchFamily="34" charset="-122"/>
                <a:cs typeface="Times New Roman" panose="02020603050405020304" pitchFamily="18" charset="0"/>
              </a:rPr>
              <a:t>库支持的常用函数操作</a:t>
            </a:r>
            <a:endParaRPr lang="zh-CN" altLang="en-US" sz="1200" dirty="0">
              <a:latin typeface="微软雅黑" panose="020B0503020204020204" pitchFamily="34" charset="-122"/>
              <a:ea typeface="微软雅黑" panose="020B0503020204020204" pitchFamily="34" charset="-122"/>
            </a:endParaRPr>
          </a:p>
        </p:txBody>
      </p:sp>
      <p:sp>
        <p:nvSpPr>
          <p:cNvPr id="12" name="矩形 11"/>
          <p:cNvSpPr/>
          <p:nvPr/>
        </p:nvSpPr>
        <p:spPr>
          <a:xfrm>
            <a:off x="3863752" y="6361583"/>
            <a:ext cx="6096000" cy="307777"/>
          </a:xfrm>
          <a:prstGeom prst="rect">
            <a:avLst/>
          </a:prstGeom>
        </p:spPr>
        <p:txBody>
          <a:bodyPr>
            <a:spAutoFit/>
          </a:bodyPr>
          <a:lstStyle/>
          <a:p>
            <a:r>
              <a:rPr lang="zh-CN" altLang="en-US" sz="1400" dirty="0">
                <a:latin typeface="微软雅黑" panose="020B0503020204020204" pitchFamily="34" charset="-122"/>
                <a:ea typeface="微软雅黑" panose="020B0503020204020204" pitchFamily="34" charset="-122"/>
              </a:rPr>
              <a:t>比如函数</a:t>
            </a:r>
            <a:r>
              <a:rPr lang="en-US" altLang="zh-CN" sz="1400" dirty="0" err="1">
                <a:solidFill>
                  <a:srgbClr val="C00000"/>
                </a:solidFill>
                <a:latin typeface="微软雅黑" panose="020B0503020204020204" pitchFamily="34" charset="-122"/>
                <a:ea typeface="微软雅黑" panose="020B0503020204020204" pitchFamily="34" charset="-122"/>
              </a:rPr>
              <a:t>dgemm</a:t>
            </a:r>
            <a:r>
              <a:rPr lang="zh-CN" altLang="en-US" sz="1400" dirty="0">
                <a:latin typeface="微软雅黑" panose="020B0503020204020204" pitchFamily="34" charset="-122"/>
                <a:ea typeface="微软雅黑" panose="020B0503020204020204" pitchFamily="34" charset="-122"/>
              </a:rPr>
              <a:t>代表双精度实数的普通矩阵乘积运算</a:t>
            </a:r>
          </a:p>
        </p:txBody>
      </p:sp>
    </p:spTree>
    <p:extLst>
      <p:ext uri="{BB962C8B-B14F-4D97-AF65-F5344CB8AC3E}">
        <p14:creationId xmlns:p14="http://schemas.microsoft.com/office/powerpoint/2010/main" val="3185085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汇编与链接</a:t>
            </a:r>
          </a:p>
        </p:txBody>
      </p:sp>
      <p:sp>
        <p:nvSpPr>
          <p:cNvPr id="3" name="矩形 2">
            <a:extLst>
              <a:ext uri="{FF2B5EF4-FFF2-40B4-BE49-F238E27FC236}">
                <a16:creationId xmlns:a16="http://schemas.microsoft.com/office/drawing/2014/main" id="{3C22EE68-9FA8-984B-DB7D-D4F0A3B4772A}"/>
              </a:ext>
            </a:extLst>
          </p:cNvPr>
          <p:cNvSpPr/>
          <p:nvPr/>
        </p:nvSpPr>
        <p:spPr>
          <a:xfrm>
            <a:off x="395214" y="980728"/>
            <a:ext cx="4404642" cy="4708981"/>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数学库</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英特尔数学内核库（</a:t>
            </a:r>
            <a:r>
              <a:rPr lang="en-US" altLang="zh-CN" sz="1400" dirty="0">
                <a:latin typeface="微软雅黑" panose="020B0503020204020204" pitchFamily="34" charset="-122"/>
                <a:ea typeface="微软雅黑" panose="020B0503020204020204" pitchFamily="34" charset="-122"/>
              </a:rPr>
              <a:t>Intel Math Kernel </a:t>
            </a:r>
            <a:r>
              <a:rPr lang="en-US" altLang="zh-CN" sz="1400" dirty="0" err="1">
                <a:latin typeface="微软雅黑" panose="020B0503020204020204" pitchFamily="34" charset="-122"/>
                <a:ea typeface="微软雅黑" panose="020B0503020204020204" pitchFamily="34" charset="-122"/>
              </a:rPr>
              <a:t>Library,MKL</a:t>
            </a:r>
            <a:r>
              <a:rPr lang="zh-CN" altLang="en-US" sz="1400" dirty="0">
                <a:latin typeface="微软雅黑" panose="020B0503020204020204" pitchFamily="34" charset="-122"/>
                <a:ea typeface="微软雅黑" panose="020B0503020204020204" pitchFamily="34" charset="-122"/>
              </a:rPr>
              <a:t>）为英特尔包含有</a:t>
            </a:r>
            <a:r>
              <a:rPr lang="en-US" altLang="zh-CN" sz="1400" dirty="0">
                <a:latin typeface="微软雅黑" panose="020B0503020204020204" pitchFamily="34" charset="-122"/>
                <a:ea typeface="微软雅黑" panose="020B0503020204020204" pitchFamily="34" charset="-122"/>
              </a:rPr>
              <a:t>BLAS</a:t>
            </a:r>
            <a:r>
              <a:rPr lang="zh-CN" altLang="en-US" sz="1400" dirty="0">
                <a:latin typeface="微软雅黑" panose="020B0503020204020204" pitchFamily="34" charset="-122"/>
                <a:ea typeface="微软雅黑" panose="020B0503020204020204" pitchFamily="34" charset="-122"/>
              </a:rPr>
              <a:t>计算功能的数学核心函数库。当在</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语言中使用该数学库编程时需引用头文件</a:t>
            </a:r>
            <a:r>
              <a:rPr lang="en-US" altLang="zh-CN" sz="1400" dirty="0" err="1">
                <a:latin typeface="微软雅黑" panose="020B0503020204020204" pitchFamily="34" charset="-122"/>
                <a:ea typeface="微软雅黑" panose="020B0503020204020204" pitchFamily="34" charset="-122"/>
              </a:rPr>
              <a:t>mkl_cblas.h</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Intel </a:t>
            </a:r>
            <a:r>
              <a:rPr lang="zh-CN" altLang="en-US" sz="1400" dirty="0">
                <a:latin typeface="微软雅黑" panose="020B0503020204020204" pitchFamily="34" charset="-122"/>
                <a:ea typeface="微软雅黑" panose="020B0503020204020204" pitchFamily="34" charset="-122"/>
              </a:rPr>
              <a:t>的</a:t>
            </a:r>
            <a:r>
              <a:rPr lang="en-US" altLang="zh-CN" sz="1400" dirty="0">
                <a:latin typeface="微软雅黑" panose="020B0503020204020204" pitchFamily="34" charset="-122"/>
                <a:ea typeface="微软雅黑" panose="020B0503020204020204" pitchFamily="34" charset="-122"/>
              </a:rPr>
              <a:t>ICC</a:t>
            </a:r>
            <a:r>
              <a:rPr lang="zh-CN" altLang="en-US" sz="1400" dirty="0">
                <a:latin typeface="微软雅黑" panose="020B0503020204020204" pitchFamily="34" charset="-122"/>
                <a:ea typeface="微软雅黑" panose="020B0503020204020204" pitchFamily="34" charset="-122"/>
              </a:rPr>
              <a:t>编译器对代码进行编译，需要添加选项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mkl</a:t>
            </a:r>
            <a:r>
              <a:rPr lang="en-US" altLang="zh-CN" sz="1400" dirty="0">
                <a:latin typeface="微软雅黑" panose="020B0503020204020204" pitchFamily="34" charset="-122"/>
                <a:ea typeface="微软雅黑" panose="020B0503020204020204" pitchFamily="34" charset="-122"/>
              </a:rPr>
              <a:t>=&lt;</a:t>
            </a:r>
            <a:r>
              <a:rPr lang="en-US" altLang="zh-CN" sz="1400" dirty="0" err="1">
                <a:latin typeface="微软雅黑" panose="020B0503020204020204" pitchFamily="34" charset="-122"/>
                <a:ea typeface="微软雅黑" panose="020B0503020204020204" pitchFamily="34" charset="-122"/>
              </a:rPr>
              <a:t>arg</a:t>
            </a:r>
            <a:r>
              <a:rPr lang="en-US" altLang="zh-CN" sz="1400" dirty="0">
                <a:latin typeface="微软雅黑" panose="020B0503020204020204" pitchFamily="34" charset="-122"/>
                <a:ea typeface="微软雅黑" panose="020B0503020204020204" pitchFamily="34" charset="-122"/>
              </a:rPr>
              <a:t>&gt;</a:t>
            </a:r>
            <a:r>
              <a:rPr lang="zh-CN" altLang="en-US" sz="1400" dirty="0">
                <a:latin typeface="微软雅黑" panose="020B0503020204020204" pitchFamily="34" charset="-122"/>
                <a:ea typeface="微软雅黑" panose="020B0503020204020204" pitchFamily="34" charset="-122"/>
              </a:rPr>
              <a:t>选项，其中不同的参数表示的含义不同，包括：</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mkl</a:t>
            </a:r>
            <a:r>
              <a:rPr lang="zh-CN" altLang="en-US" sz="1400" dirty="0">
                <a:latin typeface="微软雅黑" panose="020B0503020204020204" pitchFamily="34" charset="-122"/>
                <a:ea typeface="微软雅黑" panose="020B0503020204020204" pitchFamily="34" charset="-122"/>
              </a:rPr>
              <a:t>或</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mkl</a:t>
            </a:r>
            <a:r>
              <a:rPr lang="en-US" altLang="zh-CN" sz="1400" dirty="0">
                <a:latin typeface="微软雅黑" panose="020B0503020204020204" pitchFamily="34" charset="-122"/>
                <a:ea typeface="微软雅黑" panose="020B0503020204020204" pitchFamily="34" charset="-122"/>
              </a:rPr>
              <a:t>=parallel</a:t>
            </a:r>
            <a:r>
              <a:rPr lang="zh-CN" altLang="en-US" sz="1400" dirty="0">
                <a:latin typeface="微软雅黑" panose="020B0503020204020204" pitchFamily="34" charset="-122"/>
                <a:ea typeface="微软雅黑" panose="020B0503020204020204" pitchFamily="34" charset="-122"/>
              </a:rPr>
              <a:t>：并行链接</a:t>
            </a:r>
            <a:r>
              <a:rPr lang="en-US" altLang="zh-CN" sz="1400" dirty="0">
                <a:latin typeface="微软雅黑" panose="020B0503020204020204" pitchFamily="34" charset="-122"/>
                <a:ea typeface="微软雅黑" panose="020B0503020204020204" pitchFamily="34" charset="-122"/>
              </a:rPr>
              <a:t>Intel(R) MKL</a:t>
            </a:r>
            <a:r>
              <a:rPr lang="zh-CN" altLang="en-US" sz="1400" dirty="0">
                <a:latin typeface="微软雅黑" panose="020B0503020204020204" pitchFamily="34" charset="-122"/>
                <a:ea typeface="微软雅黑" panose="020B0503020204020204" pitchFamily="34" charset="-122"/>
              </a:rPr>
              <a:t>库，这也是使用</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mkl</a:t>
            </a:r>
            <a:r>
              <a:rPr lang="zh-CN" altLang="en-US" sz="1400" dirty="0">
                <a:latin typeface="微软雅黑" panose="020B0503020204020204" pitchFamily="34" charset="-122"/>
                <a:ea typeface="微软雅黑" panose="020B0503020204020204" pitchFamily="34" charset="-122"/>
              </a:rPr>
              <a:t>选项时的默认值；</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mkl</a:t>
            </a:r>
            <a:r>
              <a:rPr lang="en-US" altLang="zh-CN" sz="1400" dirty="0">
                <a:latin typeface="微软雅黑" panose="020B0503020204020204" pitchFamily="34" charset="-122"/>
                <a:ea typeface="微软雅黑" panose="020B0503020204020204" pitchFamily="34" charset="-122"/>
              </a:rPr>
              <a:t>=sequential</a:t>
            </a:r>
            <a:r>
              <a:rPr lang="zh-CN" altLang="en-US" sz="1400" dirty="0">
                <a:latin typeface="微软雅黑" panose="020B0503020204020204" pitchFamily="34" charset="-122"/>
                <a:ea typeface="微软雅黑" panose="020B0503020204020204" pitchFamily="34" charset="-122"/>
              </a:rPr>
              <a:t>：采用串行</a:t>
            </a:r>
            <a:r>
              <a:rPr lang="en-US" altLang="zh-CN" sz="1400" dirty="0">
                <a:latin typeface="微软雅黑" panose="020B0503020204020204" pitchFamily="34" charset="-122"/>
                <a:ea typeface="微软雅黑" panose="020B0503020204020204" pitchFamily="34" charset="-122"/>
              </a:rPr>
              <a:t>Intel(R) MKL</a:t>
            </a:r>
            <a:r>
              <a:rPr lang="zh-CN" altLang="en-US" sz="1400" dirty="0">
                <a:latin typeface="微软雅黑" panose="020B0503020204020204" pitchFamily="34" charset="-122"/>
                <a:ea typeface="微软雅黑" panose="020B0503020204020204" pitchFamily="34" charset="-122"/>
              </a:rPr>
              <a:t>库链接；</a:t>
            </a:r>
          </a:p>
          <a:p>
            <a:pPr marL="285750" indent="-285750">
              <a:lnSpc>
                <a:spcPct val="150000"/>
              </a:lnSpc>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mkl</a:t>
            </a:r>
            <a:r>
              <a:rPr lang="en-US" altLang="zh-CN" sz="1400" dirty="0">
                <a:latin typeface="微软雅黑" panose="020B0503020204020204" pitchFamily="34" charset="-122"/>
                <a:ea typeface="微软雅黑" panose="020B0503020204020204" pitchFamily="34" charset="-122"/>
              </a:rPr>
              <a:t>=cluster</a:t>
            </a:r>
            <a:r>
              <a:rPr lang="zh-CN" altLang="en-US" sz="1400" dirty="0">
                <a:latin typeface="微软雅黑" panose="020B0503020204020204" pitchFamily="34" charset="-122"/>
                <a:ea typeface="微软雅黑" panose="020B0503020204020204" pitchFamily="34" charset="-122"/>
              </a:rPr>
              <a:t>：使用</a:t>
            </a:r>
            <a:r>
              <a:rPr lang="en-US" altLang="zh-CN" sz="1400" dirty="0">
                <a:latin typeface="微软雅黑" panose="020B0503020204020204" pitchFamily="34" charset="-122"/>
                <a:ea typeface="微软雅黑" panose="020B0503020204020204" pitchFamily="34" charset="-122"/>
              </a:rPr>
              <a:t>Intel(R) MKL Cluster</a:t>
            </a:r>
            <a:r>
              <a:rPr lang="zh-CN" altLang="en-US" sz="1400" dirty="0">
                <a:latin typeface="微软雅黑" panose="020B0503020204020204" pitchFamily="34" charset="-122"/>
                <a:ea typeface="微软雅黑" panose="020B0503020204020204" pitchFamily="34" charset="-122"/>
              </a:rPr>
              <a:t>库和</a:t>
            </a:r>
            <a:r>
              <a:rPr lang="en-US" altLang="zh-CN" sz="1400" dirty="0">
                <a:latin typeface="微软雅黑" panose="020B0503020204020204" pitchFamily="34" charset="-122"/>
                <a:ea typeface="微软雅黑" panose="020B0503020204020204" pitchFamily="34" charset="-122"/>
              </a:rPr>
              <a:t>Intel(R) MKL</a:t>
            </a:r>
            <a:r>
              <a:rPr lang="zh-CN" altLang="en-US" sz="1400" dirty="0">
                <a:latin typeface="微软雅黑" panose="020B0503020204020204" pitchFamily="34" charset="-122"/>
                <a:ea typeface="微软雅黑" panose="020B0503020204020204" pitchFamily="34" charset="-122"/>
              </a:rPr>
              <a:t>序列库链接。</a:t>
            </a:r>
          </a:p>
          <a:p>
            <a:pPr>
              <a:lnSpc>
                <a:spcPct val="150000"/>
              </a:lnSpc>
            </a:pPr>
            <a:endParaRPr lang="en-US" altLang="zh-CN" sz="1400" dirty="0">
              <a:latin typeface="微软雅黑" panose="020B0503020204020204" pitchFamily="34" charset="-122"/>
              <a:ea typeface="微软雅黑" panose="020B0503020204020204" pitchFamily="34" charset="-122"/>
            </a:endParaRPr>
          </a:p>
        </p:txBody>
      </p:sp>
      <p:sp>
        <p:nvSpPr>
          <p:cNvPr id="4" name="矩形 3"/>
          <p:cNvSpPr/>
          <p:nvPr/>
        </p:nvSpPr>
        <p:spPr>
          <a:xfrm>
            <a:off x="5159896" y="1124744"/>
            <a:ext cx="6912768" cy="5544000"/>
          </a:xfrm>
          <a:prstGeom prst="rect">
            <a:avLst/>
          </a:prstGeom>
          <a:ln>
            <a:solidFill>
              <a:srgbClr val="3A4795"/>
            </a:solidFill>
          </a:ln>
        </p:spPr>
        <p:txBody>
          <a:bodyPr wrap="square">
            <a:spAutoFit/>
          </a:bodyPr>
          <a:lstStyle/>
          <a:p>
            <a:pPr>
              <a:lnSpc>
                <a:spcPts val="1300"/>
              </a:lnSpc>
            </a:pPr>
            <a:r>
              <a:rPr lang="en-US" altLang="zh-CN" sz="12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#include&lt;</a:t>
            </a:r>
            <a:r>
              <a:rPr lang="en-US" altLang="zh-CN" sz="12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mkl_cblas.h</a:t>
            </a:r>
            <a:r>
              <a:rPr lang="en-US" altLang="zh-CN" sz="12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&gt;</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#include&lt;</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iostream</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&gt;</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using namespace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std</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void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init_arr</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N,double</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a:t>
            </a:r>
          </a:p>
          <a:p>
            <a:pPr>
              <a:lnSpc>
                <a:spcPts val="1300"/>
              </a:lnSpc>
            </a:pP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main(</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argc,char</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argv</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i,j</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N=1000;</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double alpha=1.0;</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double beta=0.;</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incx</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 1;</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incy</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 N;</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double* a;</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double* b;</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double* c;</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a=(double*)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malloc</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sizeof</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(double)*N*N );</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b=(double*)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malloc</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sizeof</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(double)*N*N );</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c=(double*)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malloc</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sizeof</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(double)*N*N );</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init_arr</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N,a</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init_arr</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N,b</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ts val="1300"/>
              </a:lnSpc>
            </a:pPr>
            <a:r>
              <a:rPr lang="en-US" altLang="zh-CN" sz="12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cblas_dgemm</a:t>
            </a:r>
            <a:r>
              <a:rPr lang="en-US" altLang="zh-CN" sz="12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(CblasRowMajor,CblasNoTrans,CblasNoTrans,N,N,N,alpha,b,N,a,N,beta,c,N);</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free(a);</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free(b);</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free(c);</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return 0;</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void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init_arr</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N, double* a){</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i,j</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for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=0;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&lt; </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N;i</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for (j=0; j&lt;</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N;j</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err="1">
                <a:latin typeface="微软雅黑" panose="020B0503020204020204" pitchFamily="34" charset="-122"/>
                <a:ea typeface="微软雅黑" panose="020B0503020204020204" pitchFamily="34" charset="-122"/>
                <a:cs typeface="Times New Roman" panose="02020603050405020304" pitchFamily="18" charset="0"/>
              </a:rPr>
              <a:t>N+j</a:t>
            </a: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 (i+j+1)%10; </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p>
          <a:p>
            <a:pPr>
              <a:lnSpc>
                <a:spcPts val="1300"/>
              </a:lnSpc>
            </a:pPr>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1084421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汇编与链接</a:t>
            </a:r>
          </a:p>
        </p:txBody>
      </p:sp>
      <p:sp>
        <p:nvSpPr>
          <p:cNvPr id="3" name="矩形 2">
            <a:extLst>
              <a:ext uri="{FF2B5EF4-FFF2-40B4-BE49-F238E27FC236}">
                <a16:creationId xmlns:a16="http://schemas.microsoft.com/office/drawing/2014/main" id="{3C22EE68-9FA8-984B-DB7D-D4F0A3B4772A}"/>
              </a:ext>
            </a:extLst>
          </p:cNvPr>
          <p:cNvSpPr/>
          <p:nvPr/>
        </p:nvSpPr>
        <p:spPr>
          <a:xfrm>
            <a:off x="407368" y="2287171"/>
            <a:ext cx="5400600" cy="2769989"/>
          </a:xfrm>
          <a:prstGeom prst="rect">
            <a:avLst/>
          </a:prstGeom>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数学库优化</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在性能要求苛刻的情况下，函数库提供的性能有时并不能满足优化人员的需要，因此需要优化人员提升库的性能。优化人员可以根据一些平台无关的算法，在考虑平台的相关特性后自行对库函数进行优化，以达到对于性能的要求。</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通常代码中的</a:t>
            </a:r>
            <a:r>
              <a:rPr lang="en-US" altLang="zh-CN" sz="1400" dirty="0">
                <a:latin typeface="微软雅黑" panose="020B0503020204020204" pitchFamily="34" charset="-122"/>
                <a:ea typeface="微软雅黑" panose="020B0503020204020204" pitchFamily="34" charset="-122"/>
              </a:rPr>
              <a:t>abs</a:t>
            </a:r>
            <a:r>
              <a:rPr lang="zh-CN" altLang="en-US" sz="1400" dirty="0">
                <a:latin typeface="微软雅黑" panose="020B0503020204020204" pitchFamily="34" charset="-122"/>
                <a:ea typeface="微软雅黑" panose="020B0503020204020204" pitchFamily="34" charset="-122"/>
              </a:rPr>
              <a:t>数学函数都是标量运算，本示例在没有数据依赖的情况下，将标量</a:t>
            </a:r>
            <a:r>
              <a:rPr lang="en-US" altLang="zh-CN" sz="1400" dirty="0">
                <a:latin typeface="微软雅黑" panose="020B0503020204020204" pitchFamily="34" charset="-122"/>
                <a:ea typeface="微软雅黑" panose="020B0503020204020204" pitchFamily="34" charset="-122"/>
              </a:rPr>
              <a:t>abs</a:t>
            </a:r>
            <a:r>
              <a:rPr lang="zh-CN" altLang="en-US" sz="1400" dirty="0">
                <a:latin typeface="微软雅黑" panose="020B0503020204020204" pitchFamily="34" charset="-122"/>
                <a:ea typeface="微软雅黑" panose="020B0503020204020204" pitchFamily="34" charset="-122"/>
              </a:rPr>
              <a:t>运算改为向量</a:t>
            </a:r>
            <a:r>
              <a:rPr lang="en-US" altLang="zh-CN" sz="1400" dirty="0">
                <a:latin typeface="微软雅黑" panose="020B0503020204020204" pitchFamily="34" charset="-122"/>
                <a:ea typeface="微软雅黑" panose="020B0503020204020204" pitchFamily="34" charset="-122"/>
              </a:rPr>
              <a:t>abs</a:t>
            </a:r>
            <a:r>
              <a:rPr lang="zh-CN" altLang="en-US" sz="1400" dirty="0">
                <a:latin typeface="微软雅黑" panose="020B0503020204020204" pitchFamily="34" charset="-122"/>
                <a:ea typeface="微软雅黑" panose="020B0503020204020204" pitchFamily="34" charset="-122"/>
              </a:rPr>
              <a:t>运算，这样可以同时处理</a:t>
            </a:r>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个</a:t>
            </a:r>
            <a:r>
              <a:rPr lang="en-US" altLang="zh-CN" sz="1400" dirty="0">
                <a:latin typeface="微软雅黑" panose="020B0503020204020204" pitchFamily="34" charset="-122"/>
                <a:ea typeface="微软雅黑" panose="020B0503020204020204" pitchFamily="34" charset="-122"/>
              </a:rPr>
              <a:t>abs</a:t>
            </a:r>
            <a:r>
              <a:rPr lang="zh-CN" altLang="en-US" sz="1400" dirty="0">
                <a:latin typeface="微软雅黑" panose="020B0503020204020204" pitchFamily="34" charset="-122"/>
                <a:ea typeface="微软雅黑" panose="020B0503020204020204" pitchFamily="34" charset="-122"/>
              </a:rPr>
              <a:t>值求解。</a:t>
            </a:r>
          </a:p>
        </p:txBody>
      </p:sp>
      <p:sp>
        <p:nvSpPr>
          <p:cNvPr id="6" name="文本框 5"/>
          <p:cNvSpPr txBox="1"/>
          <p:nvPr/>
        </p:nvSpPr>
        <p:spPr>
          <a:xfrm>
            <a:off x="6096000" y="1196750"/>
            <a:ext cx="2898000" cy="5274000"/>
          </a:xfrm>
          <a:prstGeom prst="rect">
            <a:avLst/>
          </a:prstGeom>
          <a:noFill/>
          <a:ln>
            <a:solidFill>
              <a:srgbClr val="3A4795"/>
            </a:solidFill>
          </a:ln>
        </p:spPr>
        <p:txBody>
          <a:bodyPr wrap="square" rtlCol="0">
            <a:spAutoFit/>
          </a:bodyPr>
          <a:lstStyle/>
          <a:p>
            <a:pPr lvl="0" algn="just">
              <a:lnSpc>
                <a:spcPts val="1500"/>
              </a:lnSpc>
            </a:pPr>
            <a:r>
              <a:rPr lang="zh-CN" altLang="en-US"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未向量化示例</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abs.c</a:t>
            </a:r>
            <a:r>
              <a:rPr lang="zh-CN" altLang="en-US"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200" kern="1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stdio.h</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&gt;</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stdlib.h</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&gt;</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math.h</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&gt;</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#define N 40960000</a:t>
            </a:r>
          </a:p>
          <a:p>
            <a:pPr lvl="0" algn="just">
              <a:lnSpc>
                <a:spcPts val="1500"/>
              </a:lnSpc>
            </a:pP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main(){</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ref[N],cur[N];</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sum,local</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sum = 0.0;</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for(</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=0;i&lt;</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N;i</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ref[</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 rand()%100;</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cur[</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 rand()%100;</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for(</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=0;i&lt;</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N;i</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local = ref[</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 cur[</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sum += abs(local);</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("sum = %d\</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n",sum</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a:p>
            <a:pPr lvl="0" algn="just">
              <a:lnSpc>
                <a:spcPts val="1500"/>
              </a:lnSpc>
            </a:pP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7" name="文本框 6"/>
          <p:cNvSpPr txBox="1"/>
          <p:nvPr/>
        </p:nvSpPr>
        <p:spPr>
          <a:xfrm>
            <a:off x="8994000" y="1196744"/>
            <a:ext cx="2896096" cy="5274008"/>
          </a:xfrm>
          <a:prstGeom prst="rect">
            <a:avLst/>
          </a:prstGeom>
          <a:noFill/>
          <a:ln>
            <a:solidFill>
              <a:srgbClr val="3A4795"/>
            </a:solidFill>
          </a:ln>
        </p:spPr>
        <p:txBody>
          <a:bodyPr wrap="square" rtlCol="0">
            <a:spAutoFit/>
          </a:bodyPr>
          <a:lstStyle/>
          <a:p>
            <a:pPr algn="just">
              <a:lnSpc>
                <a:spcPts val="1500"/>
              </a:lnSpc>
              <a:spcAft>
                <a:spcPts val="0"/>
              </a:spcAft>
            </a:pPr>
            <a:r>
              <a:rPr lang="zh-CN"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手工向量化示例</a:t>
            </a:r>
            <a:r>
              <a:rPr lang="en-US"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abs-</a:t>
            </a:r>
            <a:r>
              <a:rPr lang="en-US" altLang="zh-CN" sz="1200" kern="100" dirty="0" err="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vec.c</a:t>
            </a:r>
            <a:r>
              <a:rPr lang="zh-CN" altLang="zh-CN" sz="1200" kern="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stdio.h</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stdlib.h</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#include &lt;</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math.h</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&gt;</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#include &lt;x86intrin.h&gt;</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#define N 40960000</a:t>
            </a:r>
          </a:p>
          <a:p>
            <a:pPr algn="just">
              <a:lnSpc>
                <a:spcPts val="1500"/>
              </a:lnSpc>
              <a:spcAft>
                <a:spcPts val="0"/>
              </a:spcAft>
            </a:pP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main(){</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__m128i v0,v1,v2,v3,v4;</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ref[N],cur[N];</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A[4];</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sum = 0;</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int</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for(</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=0;i&lt;</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N;i</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ref[</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 rand()%100;</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cur[</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 rand()%100;</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for(</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=0;i&lt;N/4;i++){</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v0 = _mm_load_epi32(ref + 4*</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v1 = _mm_load_epi32(cur + 4*</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v2 = _mm_set_epi32(0,0,0,0);</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v3 = _mm_sub_epi32(v0,v1);</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v4 = _mm_abs_epi32(v3);</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_mm_store_epi32(A,v4);</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sum += A[0] + A[1] + A[2] + A[3];</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 </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printf</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("sum = %d \</a:t>
            </a:r>
            <a:r>
              <a:rPr lang="en-US" altLang="zh-CN" sz="1200" kern="100" dirty="0" err="1">
                <a:latin typeface="微软雅黑" panose="020B0503020204020204" pitchFamily="34" charset="-122"/>
                <a:ea typeface="微软雅黑" panose="020B0503020204020204" pitchFamily="34" charset="-122"/>
                <a:cs typeface="Times New Roman" panose="02020603050405020304" pitchFamily="18" charset="0"/>
              </a:rPr>
              <a:t>n",sum</a:t>
            </a: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p>
          <a:p>
            <a:pPr algn="just">
              <a:lnSpc>
                <a:spcPts val="1500"/>
              </a:lnSpc>
              <a:spcAft>
                <a:spcPts val="0"/>
              </a:spcAft>
            </a:pPr>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82228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05</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汇编与链接</a:t>
            </a:r>
            <a:r>
              <a:rPr lang="en-US" altLang="zh-CN" sz="2000" b="1" baseline="0" dirty="0">
                <a:latin typeface="微软雅黑" panose="020B0503020204020204" pitchFamily="34" charset="-122"/>
                <a:ea typeface="微软雅黑" panose="020B0503020204020204" pitchFamily="34" charset="-122"/>
              </a:rPr>
              <a:t>-</a:t>
            </a:r>
            <a:r>
              <a:rPr lang="zh-CN" altLang="en-US" sz="2000" b="1" baseline="0" dirty="0">
                <a:latin typeface="微软雅黑" panose="020B0503020204020204" pitchFamily="34" charset="-122"/>
                <a:ea typeface="微软雅黑" panose="020B0503020204020204" pitchFamily="34" charset="-122"/>
              </a:rPr>
              <a:t>相关选项</a:t>
            </a:r>
          </a:p>
        </p:txBody>
      </p:sp>
      <p:graphicFrame>
        <p:nvGraphicFramePr>
          <p:cNvPr id="4" name="表格 3">
            <a:extLst>
              <a:ext uri="{FF2B5EF4-FFF2-40B4-BE49-F238E27FC236}">
                <a16:creationId xmlns:a16="http://schemas.microsoft.com/office/drawing/2014/main" id="{7AF15BC2-EE6D-9D7D-D601-2FC77F790B54}"/>
              </a:ext>
            </a:extLst>
          </p:cNvPr>
          <p:cNvGraphicFramePr>
            <a:graphicFrameLocks noGrp="1"/>
          </p:cNvGraphicFramePr>
          <p:nvPr>
            <p:extLst>
              <p:ext uri="{D42A27DB-BD31-4B8C-83A1-F6EECF244321}">
                <p14:modId xmlns:p14="http://schemas.microsoft.com/office/powerpoint/2010/main" val="1222851718"/>
              </p:ext>
            </p:extLst>
          </p:nvPr>
        </p:nvGraphicFramePr>
        <p:xfrm>
          <a:off x="2135560" y="1628800"/>
          <a:ext cx="7272809" cy="3996000"/>
        </p:xfrm>
        <a:graphic>
          <a:graphicData uri="http://schemas.openxmlformats.org/drawingml/2006/table">
            <a:tbl>
              <a:tblPr firstRow="1" firstCol="1" bandRow="1">
                <a:tableStyleId>{BC89EF96-8CEA-46FF-86C4-4CE0E7609802}</a:tableStyleId>
              </a:tblPr>
              <a:tblGrid>
                <a:gridCol w="864096">
                  <a:extLst>
                    <a:ext uri="{9D8B030D-6E8A-4147-A177-3AD203B41FA5}">
                      <a16:colId xmlns:a16="http://schemas.microsoft.com/office/drawing/2014/main" val="1366394181"/>
                    </a:ext>
                  </a:extLst>
                </a:gridCol>
                <a:gridCol w="1728192">
                  <a:extLst>
                    <a:ext uri="{9D8B030D-6E8A-4147-A177-3AD203B41FA5}">
                      <a16:colId xmlns:a16="http://schemas.microsoft.com/office/drawing/2014/main" val="2012485033"/>
                    </a:ext>
                  </a:extLst>
                </a:gridCol>
                <a:gridCol w="4680521">
                  <a:extLst>
                    <a:ext uri="{9D8B030D-6E8A-4147-A177-3AD203B41FA5}">
                      <a16:colId xmlns:a16="http://schemas.microsoft.com/office/drawing/2014/main" val="495194706"/>
                    </a:ext>
                  </a:extLst>
                </a:gridCol>
              </a:tblGrid>
              <a:tr h="444000">
                <a:tc>
                  <a:txBody>
                    <a:bodyPr/>
                    <a:lstStyle/>
                    <a:p>
                      <a:pPr indent="0" algn="ctr">
                        <a:lnSpc>
                          <a:spcPts val="2000"/>
                        </a:lnSpc>
                      </a:pP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b="0" kern="0" dirty="0">
                          <a:effectLst/>
                          <a:latin typeface="Microsoft YaHei" panose="020B0503020204020204" pitchFamily="34" charset="-122"/>
                          <a:ea typeface="Microsoft YaHei" panose="020B0503020204020204" pitchFamily="34" charset="-122"/>
                        </a:rPr>
                        <a:t>选项</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b="0" kern="0">
                          <a:effectLst/>
                          <a:latin typeface="Microsoft YaHei" panose="020B0503020204020204" pitchFamily="34" charset="-122"/>
                          <a:ea typeface="Microsoft YaHei" panose="020B0503020204020204" pitchFamily="34" charset="-122"/>
                        </a:rPr>
                        <a:t>功能</a:t>
                      </a:r>
                      <a:endParaRPr lang="zh-CN" sz="1400" b="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7958851"/>
                  </a:ext>
                </a:extLst>
              </a:tr>
              <a:tr h="444000">
                <a:tc>
                  <a:txBody>
                    <a:bodyPr/>
                    <a:lstStyle/>
                    <a:p>
                      <a:pPr indent="0" algn="ctr">
                        <a:lnSpc>
                          <a:spcPts val="2000"/>
                        </a:lnSpc>
                      </a:pPr>
                      <a:r>
                        <a:rPr lang="zh-CN" altLang="en-US" sz="1400" b="0" kern="100" dirty="0">
                          <a:effectLst/>
                          <a:latin typeface="Microsoft YaHei" panose="020B0503020204020204" pitchFamily="34" charset="-122"/>
                          <a:ea typeface="Microsoft YaHei" panose="020B0503020204020204" pitchFamily="34" charset="-122"/>
                          <a:cs typeface="Times New Roman" panose="02020603050405020304" pitchFamily="18" charset="0"/>
                        </a:rPr>
                        <a:t>汇编</a:t>
                      </a:r>
                    </a:p>
                  </a:txBody>
                  <a:tcPr marL="68580" marR="68580" marT="0" marB="0" anchor="ctr"/>
                </a:tc>
                <a:tc>
                  <a:txBody>
                    <a:bodyPr/>
                    <a:lstStyle/>
                    <a:p>
                      <a:pPr indent="0" algn="ctr">
                        <a:lnSpc>
                          <a:spcPct val="150000"/>
                        </a:lnSpc>
                      </a:pP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-c</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ct val="150000"/>
                        </a:lnSpc>
                      </a:pP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运行编译、汇编阶段，但不运行链接，生成目标</a:t>
                      </a:r>
                      <a:r>
                        <a:rPr lang="en-US"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.o</a:t>
                      </a:r>
                      <a:r>
                        <a:rPr lang="zh-CN" sz="1400" kern="0" dirty="0">
                          <a:effectLst/>
                          <a:latin typeface="Microsoft YaHei" panose="020B0503020204020204" pitchFamily="34" charset="-122"/>
                          <a:ea typeface="Microsoft YaHei" panose="020B0503020204020204" pitchFamily="34" charset="-122"/>
                          <a:cs typeface="Times New Roman" panose="02020603050405020304" pitchFamily="18" charset="0"/>
                        </a:rPr>
                        <a:t>文件</a:t>
                      </a:r>
                      <a:endParaRPr lang="zh-CN" sz="14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894399035"/>
                  </a:ext>
                </a:extLst>
              </a:tr>
              <a:tr h="444000">
                <a:tc rowSpan="7">
                  <a:txBody>
                    <a:bodyPr/>
                    <a:lstStyle/>
                    <a:p>
                      <a:pPr indent="0" algn="ctr">
                        <a:lnSpc>
                          <a:spcPts val="2000"/>
                        </a:lnSpc>
                      </a:pPr>
                      <a:r>
                        <a:rPr lang="zh-CN" altLang="en-US" sz="1400" b="0" kern="100" dirty="0">
                          <a:effectLst/>
                          <a:latin typeface="Microsoft YaHei" panose="020B0503020204020204" pitchFamily="34" charset="-122"/>
                          <a:ea typeface="Microsoft YaHei" panose="020B0503020204020204" pitchFamily="34" charset="-122"/>
                          <a:cs typeface="Times New Roman" panose="02020603050405020304" pitchFamily="18" charset="0"/>
                        </a:rPr>
                        <a:t>链接</a:t>
                      </a:r>
                    </a:p>
                  </a:txBody>
                  <a:tcPr marL="68580" marR="68580" marT="0" marB="0" anchor="ctr"/>
                </a:tc>
                <a:tc>
                  <a:txBody>
                    <a:bodyPr/>
                    <a:lstStyle/>
                    <a:p>
                      <a:pPr indent="0" algn="ctr">
                        <a:lnSpc>
                          <a:spcPts val="2000"/>
                        </a:lnSpc>
                      </a:pPr>
                      <a:r>
                        <a:rPr lang="en-US" sz="1400" b="0" kern="0" dirty="0">
                          <a:effectLst/>
                          <a:latin typeface="Microsoft YaHei" panose="020B0503020204020204" pitchFamily="34" charset="-122"/>
                          <a:ea typeface="Microsoft YaHei" panose="020B0503020204020204" pitchFamily="34" charset="-122"/>
                          <a:cs typeface="Times New Roman" panose="02020603050405020304" pitchFamily="18" charset="0"/>
                        </a:rPr>
                        <a:t>-o</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b="0" kern="0" dirty="0">
                          <a:effectLst/>
                          <a:latin typeface="Microsoft YaHei" panose="020B0503020204020204" pitchFamily="34" charset="-122"/>
                          <a:ea typeface="Microsoft YaHei" panose="020B0503020204020204" pitchFamily="34" charset="-122"/>
                          <a:cs typeface="Times New Roman" panose="02020603050405020304" pitchFamily="18" charset="0"/>
                        </a:rPr>
                        <a:t>运行编译、汇编、链接阶段，生成可执行文件</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89395794"/>
                  </a:ext>
                </a:extLst>
              </a:tr>
              <a:tr h="444000">
                <a:tc vMerge="1">
                  <a:txBody>
                    <a:bodyPr/>
                    <a:lstStyle/>
                    <a:p>
                      <a:pPr indent="0" algn="ctr">
                        <a:lnSpc>
                          <a:spcPts val="2000"/>
                        </a:lnSpc>
                      </a:pPr>
                      <a:r>
                        <a:rPr lang="zh-CN" altLang="en-US" sz="1200" b="0" kern="100" dirty="0">
                          <a:effectLst/>
                          <a:latin typeface="Microsoft YaHei" panose="020B0503020204020204" pitchFamily="34" charset="-122"/>
                          <a:ea typeface="Microsoft YaHei" panose="020B0503020204020204" pitchFamily="34" charset="-122"/>
                          <a:cs typeface="Times New Roman" panose="02020603050405020304" pitchFamily="18" charset="0"/>
                        </a:rPr>
                        <a:t>链接</a:t>
                      </a:r>
                      <a:endParaRPr lang="zh-CN" sz="12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400" b="0" kern="0" dirty="0">
                          <a:effectLst/>
                          <a:latin typeface="Microsoft YaHei" panose="020B0503020204020204" pitchFamily="34" charset="-122"/>
                          <a:ea typeface="Microsoft YaHei" panose="020B0503020204020204" pitchFamily="34" charset="-122"/>
                        </a:rPr>
                        <a:t>-</a:t>
                      </a:r>
                      <a:r>
                        <a:rPr lang="en-US" sz="1400" b="0" kern="0" dirty="0" err="1">
                          <a:effectLst/>
                          <a:latin typeface="Microsoft YaHei" panose="020B0503020204020204" pitchFamily="34" charset="-122"/>
                          <a:ea typeface="Microsoft YaHei" panose="020B0503020204020204" pitchFamily="34" charset="-122"/>
                        </a:rPr>
                        <a:t>Bstatic</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b="0" kern="0" dirty="0">
                          <a:effectLst/>
                          <a:latin typeface="Microsoft YaHei" panose="020B0503020204020204" pitchFamily="34" charset="-122"/>
                          <a:ea typeface="Microsoft YaHei" panose="020B0503020204020204" pitchFamily="34" charset="-122"/>
                        </a:rPr>
                        <a:t>静态链接用户生成的库</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5730197"/>
                  </a:ext>
                </a:extLst>
              </a:tr>
              <a:tr h="444000">
                <a:tc vMerge="1">
                  <a:txBody>
                    <a:bodyPr/>
                    <a:lstStyle/>
                    <a:p>
                      <a:pPr indent="0" algn="ctr">
                        <a:lnSpc>
                          <a:spcPts val="2000"/>
                        </a:lnSpc>
                      </a:pP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400" b="0" kern="0" dirty="0">
                          <a:effectLst/>
                          <a:latin typeface="Microsoft YaHei" panose="020B0503020204020204" pitchFamily="34" charset="-122"/>
                          <a:ea typeface="Microsoft YaHei" panose="020B0503020204020204" pitchFamily="34" charset="-122"/>
                        </a:rPr>
                        <a:t>-l&lt;</a:t>
                      </a:r>
                      <a:r>
                        <a:rPr lang="zh-CN" sz="1400" b="0" kern="0" dirty="0">
                          <a:effectLst/>
                          <a:latin typeface="Microsoft YaHei" panose="020B0503020204020204" pitchFamily="34" charset="-122"/>
                          <a:ea typeface="Microsoft YaHei" panose="020B0503020204020204" pitchFamily="34" charset="-122"/>
                        </a:rPr>
                        <a:t>库文件</a:t>
                      </a:r>
                      <a:r>
                        <a:rPr lang="en-US" sz="1400" b="0" kern="0" dirty="0">
                          <a:effectLst/>
                          <a:latin typeface="Microsoft YaHei" panose="020B0503020204020204" pitchFamily="34" charset="-122"/>
                          <a:ea typeface="Microsoft YaHei" panose="020B0503020204020204" pitchFamily="34" charset="-122"/>
                        </a:rPr>
                        <a:t>&gt;</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b="0" kern="0" dirty="0">
                          <a:effectLst/>
                          <a:latin typeface="Microsoft YaHei" panose="020B0503020204020204" pitchFamily="34" charset="-122"/>
                          <a:ea typeface="Microsoft YaHei" panose="020B0503020204020204" pitchFamily="34" charset="-122"/>
                        </a:rPr>
                        <a:t>指明需链接的库名，如库名为</a:t>
                      </a:r>
                      <a:r>
                        <a:rPr lang="en-US" sz="1400" b="0" kern="0" dirty="0" err="1">
                          <a:effectLst/>
                          <a:latin typeface="Microsoft YaHei" panose="020B0503020204020204" pitchFamily="34" charset="-122"/>
                          <a:ea typeface="Microsoft YaHei" panose="020B0503020204020204" pitchFamily="34" charset="-122"/>
                        </a:rPr>
                        <a:t>libxyz.a</a:t>
                      </a:r>
                      <a:r>
                        <a:rPr lang="zh-CN" sz="1400" b="0" kern="0" dirty="0">
                          <a:effectLst/>
                          <a:latin typeface="Microsoft YaHei" panose="020B0503020204020204" pitchFamily="34" charset="-122"/>
                          <a:ea typeface="Microsoft YaHei" panose="020B0503020204020204" pitchFamily="34" charset="-122"/>
                        </a:rPr>
                        <a:t>，则可用</a:t>
                      </a:r>
                      <a:r>
                        <a:rPr lang="en-US" sz="1400" b="0" kern="0" dirty="0">
                          <a:effectLst/>
                          <a:latin typeface="Microsoft YaHei" panose="020B0503020204020204" pitchFamily="34" charset="-122"/>
                          <a:ea typeface="Microsoft YaHei" panose="020B0503020204020204" pitchFamily="34" charset="-122"/>
                        </a:rPr>
                        <a:t>-</a:t>
                      </a:r>
                      <a:r>
                        <a:rPr lang="en-US" sz="1400" b="0" kern="0" dirty="0" err="1">
                          <a:effectLst/>
                          <a:latin typeface="Microsoft YaHei" panose="020B0503020204020204" pitchFamily="34" charset="-122"/>
                          <a:ea typeface="Microsoft YaHei" panose="020B0503020204020204" pitchFamily="34" charset="-122"/>
                        </a:rPr>
                        <a:t>lxyz</a:t>
                      </a:r>
                      <a:r>
                        <a:rPr lang="zh-CN" sz="1400" b="0" kern="0" dirty="0">
                          <a:effectLst/>
                          <a:latin typeface="Microsoft YaHei" panose="020B0503020204020204" pitchFamily="34" charset="-122"/>
                          <a:ea typeface="Microsoft YaHei" panose="020B0503020204020204" pitchFamily="34" charset="-122"/>
                        </a:rPr>
                        <a:t>指定</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562048009"/>
                  </a:ext>
                </a:extLst>
              </a:tr>
              <a:tr h="444000">
                <a:tc vMerge="1">
                  <a:txBody>
                    <a:bodyPr/>
                    <a:lstStyle/>
                    <a:p>
                      <a:pPr indent="0" algn="ctr">
                        <a:lnSpc>
                          <a:spcPts val="2000"/>
                        </a:lnSpc>
                      </a:pP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400" b="0" kern="0" dirty="0">
                          <a:effectLst/>
                          <a:latin typeface="Microsoft YaHei" panose="020B0503020204020204" pitchFamily="34" charset="-122"/>
                          <a:ea typeface="Microsoft YaHei" panose="020B0503020204020204" pitchFamily="34" charset="-122"/>
                        </a:rPr>
                        <a:t>-L&lt;</a:t>
                      </a:r>
                      <a:r>
                        <a:rPr lang="zh-CN" sz="1400" b="0" kern="0" dirty="0">
                          <a:effectLst/>
                          <a:latin typeface="Microsoft YaHei" panose="020B0503020204020204" pitchFamily="34" charset="-122"/>
                          <a:ea typeface="Microsoft YaHei" panose="020B0503020204020204" pitchFamily="34" charset="-122"/>
                        </a:rPr>
                        <a:t>库目录</a:t>
                      </a:r>
                      <a:r>
                        <a:rPr lang="en-US" sz="1400" b="0" kern="0" dirty="0">
                          <a:effectLst/>
                          <a:latin typeface="Microsoft YaHei" panose="020B0503020204020204" pitchFamily="34" charset="-122"/>
                          <a:ea typeface="Microsoft YaHei" panose="020B0503020204020204" pitchFamily="34" charset="-122"/>
                        </a:rPr>
                        <a:t>&gt;</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b="0" kern="0" dirty="0">
                          <a:effectLst/>
                          <a:latin typeface="Microsoft YaHei" panose="020B0503020204020204" pitchFamily="34" charset="-122"/>
                          <a:ea typeface="Microsoft YaHei" panose="020B0503020204020204" pitchFamily="34" charset="-122"/>
                        </a:rPr>
                        <a:t>指定需要链接的库的目录地址</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339861754"/>
                  </a:ext>
                </a:extLst>
              </a:tr>
              <a:tr h="444000">
                <a:tc vMerge="1">
                  <a:txBody>
                    <a:bodyPr/>
                    <a:lstStyle/>
                    <a:p>
                      <a:pPr indent="0" algn="ctr">
                        <a:lnSpc>
                          <a:spcPts val="2000"/>
                        </a:lnSpc>
                      </a:pP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400" b="0" kern="0">
                          <a:effectLst/>
                          <a:latin typeface="Microsoft YaHei" panose="020B0503020204020204" pitchFamily="34" charset="-122"/>
                          <a:ea typeface="Microsoft YaHei" panose="020B0503020204020204" pitchFamily="34" charset="-122"/>
                        </a:rPr>
                        <a:t>-shared-libsan</a:t>
                      </a:r>
                      <a:endParaRPr lang="zh-CN" sz="1400" b="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b="0" kern="0" dirty="0">
                          <a:effectLst/>
                          <a:latin typeface="Microsoft YaHei" panose="020B0503020204020204" pitchFamily="34" charset="-122"/>
                          <a:ea typeface="Microsoft YaHei" panose="020B0503020204020204" pitchFamily="34" charset="-122"/>
                        </a:rPr>
                        <a:t>动态链接</a:t>
                      </a:r>
                      <a:r>
                        <a:rPr lang="en-US" sz="1400" b="0" kern="0" dirty="0">
                          <a:effectLst/>
                          <a:latin typeface="Microsoft YaHei" panose="020B0503020204020204" pitchFamily="34" charset="-122"/>
                          <a:ea typeface="Microsoft YaHei" panose="020B0503020204020204" pitchFamily="34" charset="-122"/>
                        </a:rPr>
                        <a:t>sanitizer</a:t>
                      </a:r>
                      <a:r>
                        <a:rPr lang="zh-CN" sz="1400" b="0" kern="0" dirty="0">
                          <a:effectLst/>
                          <a:latin typeface="Microsoft YaHei" panose="020B0503020204020204" pitchFamily="34" charset="-122"/>
                          <a:ea typeface="Microsoft YaHei" panose="020B0503020204020204" pitchFamily="34" charset="-122"/>
                        </a:rPr>
                        <a:t>程序运行时</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993253879"/>
                  </a:ext>
                </a:extLst>
              </a:tr>
              <a:tr h="444000">
                <a:tc vMerge="1">
                  <a:txBody>
                    <a:bodyPr/>
                    <a:lstStyle/>
                    <a:p>
                      <a:pPr indent="0" algn="ctr">
                        <a:lnSpc>
                          <a:spcPts val="2000"/>
                        </a:lnSpc>
                      </a:pPr>
                      <a:endParaRPr lang="zh-CN" sz="120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sz="1400" b="0" kern="0">
                          <a:effectLst/>
                          <a:latin typeface="Microsoft YaHei" panose="020B0503020204020204" pitchFamily="34" charset="-122"/>
                          <a:ea typeface="Microsoft YaHei" panose="020B0503020204020204" pitchFamily="34" charset="-122"/>
                        </a:rPr>
                        <a:t>-flto=&lt;value&gt;</a:t>
                      </a:r>
                      <a:endParaRPr lang="zh-CN" sz="1400" b="0" kern="10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sz="1400" b="0" kern="0" dirty="0">
                          <a:effectLst/>
                          <a:latin typeface="Microsoft YaHei" panose="020B0503020204020204" pitchFamily="34" charset="-122"/>
                          <a:ea typeface="Microsoft YaHei" panose="020B0503020204020204" pitchFamily="34" charset="-122"/>
                        </a:rPr>
                        <a:t>将链接时优化的模式设置为</a:t>
                      </a:r>
                      <a:r>
                        <a:rPr lang="en-US" sz="1400" b="0" kern="0" dirty="0">
                          <a:effectLst/>
                          <a:latin typeface="Microsoft YaHei" panose="020B0503020204020204" pitchFamily="34" charset="-122"/>
                          <a:ea typeface="Microsoft YaHei" panose="020B0503020204020204" pitchFamily="34" charset="-122"/>
                        </a:rPr>
                        <a:t>full</a:t>
                      </a:r>
                      <a:r>
                        <a:rPr lang="zh-CN" sz="1400" b="0" kern="0" dirty="0">
                          <a:effectLst/>
                          <a:latin typeface="Microsoft YaHei" panose="020B0503020204020204" pitchFamily="34" charset="-122"/>
                          <a:ea typeface="Microsoft YaHei" panose="020B0503020204020204" pitchFamily="34" charset="-122"/>
                        </a:rPr>
                        <a:t>或</a:t>
                      </a:r>
                      <a:r>
                        <a:rPr lang="en-US" sz="1400" b="0" kern="0" dirty="0">
                          <a:effectLst/>
                          <a:latin typeface="Microsoft YaHei" panose="020B0503020204020204" pitchFamily="34" charset="-122"/>
                          <a:ea typeface="Microsoft YaHei" panose="020B0503020204020204" pitchFamily="34" charset="-122"/>
                        </a:rPr>
                        <a:t>thin</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4196588823"/>
                  </a:ext>
                </a:extLst>
              </a:tr>
              <a:tr h="444000">
                <a:tc vMerge="1">
                  <a:txBody>
                    <a:bodyPr/>
                    <a:lstStyle/>
                    <a:p>
                      <a:pPr indent="0" algn="ctr">
                        <a:lnSpc>
                          <a:spcPts val="2000"/>
                        </a:lnSpc>
                      </a:pPr>
                      <a:endParaRPr lang="zh-CN" altLang="en-US" sz="12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en-US" alt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1400" b="0" kern="100" dirty="0" err="1">
                          <a:effectLst/>
                          <a:latin typeface="Microsoft YaHei" panose="020B0503020204020204" pitchFamily="34" charset="-122"/>
                          <a:ea typeface="Microsoft YaHei" panose="020B0503020204020204" pitchFamily="34" charset="-122"/>
                          <a:cs typeface="Times New Roman" panose="02020603050405020304" pitchFamily="18" charset="0"/>
                        </a:rPr>
                        <a:t>lm</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tc>
                  <a:txBody>
                    <a:bodyPr/>
                    <a:lstStyle/>
                    <a:p>
                      <a:pPr indent="0" algn="ctr">
                        <a:lnSpc>
                          <a:spcPts val="2000"/>
                        </a:lnSpc>
                      </a:pPr>
                      <a:r>
                        <a:rPr lang="zh-CN" altLang="en-US" sz="1400" b="0" kern="100" dirty="0">
                          <a:effectLst/>
                          <a:latin typeface="Microsoft YaHei" panose="020B0503020204020204" pitchFamily="34" charset="-122"/>
                          <a:ea typeface="Microsoft YaHei" panose="020B0503020204020204" pitchFamily="34" charset="-122"/>
                          <a:cs typeface="Times New Roman" panose="02020603050405020304" pitchFamily="18" charset="0"/>
                        </a:rPr>
                        <a:t>链接基础数学库</a:t>
                      </a:r>
                      <a:endParaRPr lang="zh-CN" sz="1400" b="0" kern="100" dirty="0">
                        <a:effectLst/>
                        <a:latin typeface="Microsoft YaHei" panose="020B0503020204020204" pitchFamily="34" charset="-122"/>
                        <a:ea typeface="Microsoft YaHei"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8426284"/>
                  </a:ext>
                </a:extLst>
              </a:tr>
            </a:tbl>
          </a:graphicData>
        </a:graphic>
      </p:graphicFrame>
    </p:spTree>
    <p:extLst>
      <p:ext uri="{BB962C8B-B14F-4D97-AF65-F5344CB8AC3E}">
        <p14:creationId xmlns:p14="http://schemas.microsoft.com/office/powerpoint/2010/main" val="426849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8"/>
          <p:cNvSpPr txBox="1"/>
          <p:nvPr/>
        </p:nvSpPr>
        <p:spPr>
          <a:xfrm>
            <a:off x="50180" y="332656"/>
            <a:ext cx="4965700" cy="400110"/>
          </a:xfrm>
          <a:prstGeom prst="rect">
            <a:avLst/>
          </a:prstGeom>
          <a:noFill/>
        </p:spPr>
        <p:txBody>
          <a:bodyPr wrap="square" rtlCol="0" anchor="ctr">
            <a:spAutoFit/>
          </a:bodyPr>
          <a:lstStyle/>
          <a:p>
            <a:r>
              <a:rPr lang="en-US" altLang="zh-CN" sz="1400" b="1" dirty="0">
                <a:solidFill>
                  <a:prstClr val="black"/>
                </a:solidFill>
                <a:latin typeface="微软雅黑" panose="020B0503020204020204" pitchFamily="34" charset="-122"/>
                <a:ea typeface="微软雅黑" panose="020B0503020204020204" pitchFamily="34" charset="-122"/>
              </a:rPr>
              <a:t>01 </a:t>
            </a:r>
            <a:r>
              <a:rPr lang="zh-CN" altLang="en-US" sz="2000" b="1" baseline="0" dirty="0">
                <a:latin typeface="微软雅黑" panose="020B0503020204020204" pitchFamily="34" charset="-122"/>
                <a:ea typeface="微软雅黑" panose="020B0503020204020204" pitchFamily="34" charset="-122"/>
              </a:rPr>
              <a:t>序言</a:t>
            </a:r>
            <a:r>
              <a:rPr lang="en-US" altLang="zh-CN" sz="2000" b="1" baseline="0" dirty="0">
                <a:latin typeface="微软雅黑" panose="020B0503020204020204" pitchFamily="34" charset="-122"/>
                <a:ea typeface="微软雅黑" panose="020B0503020204020204" pitchFamily="34" charset="-122"/>
              </a:rPr>
              <a:t>-LLVM</a:t>
            </a:r>
            <a:r>
              <a:rPr lang="zh-CN" altLang="en-US" sz="2000" b="1" baseline="0" dirty="0">
                <a:latin typeface="微软雅黑" panose="020B0503020204020204" pitchFamily="34" charset="-122"/>
                <a:ea typeface="微软雅黑" panose="020B0503020204020204" pitchFamily="34" charset="-122"/>
              </a:rPr>
              <a:t>编译器架构</a:t>
            </a:r>
          </a:p>
        </p:txBody>
      </p:sp>
      <p:pic>
        <p:nvPicPr>
          <p:cNvPr id="9" name="图片 8"/>
          <p:cNvPicPr>
            <a:picLocks noChangeAspect="1"/>
          </p:cNvPicPr>
          <p:nvPr/>
        </p:nvPicPr>
        <p:blipFill>
          <a:blip r:embed="rId3"/>
          <a:stretch>
            <a:fillRect/>
          </a:stretch>
        </p:blipFill>
        <p:spPr>
          <a:xfrm>
            <a:off x="4727848" y="4437112"/>
            <a:ext cx="2592288" cy="1836204"/>
          </a:xfrm>
          <a:prstGeom prst="rect">
            <a:avLst/>
          </a:prstGeom>
        </p:spPr>
      </p:pic>
      <p:pic>
        <p:nvPicPr>
          <p:cNvPr id="2" name="图片 1"/>
          <p:cNvPicPr>
            <a:picLocks noChangeAspect="1"/>
          </p:cNvPicPr>
          <p:nvPr/>
        </p:nvPicPr>
        <p:blipFill>
          <a:blip r:embed="rId4"/>
          <a:stretch>
            <a:fillRect/>
          </a:stretch>
        </p:blipFill>
        <p:spPr>
          <a:xfrm>
            <a:off x="531000" y="1369350"/>
            <a:ext cx="11130001" cy="3060000"/>
          </a:xfrm>
          <a:prstGeom prst="rect">
            <a:avLst/>
          </a:prstGeom>
        </p:spPr>
      </p:pic>
    </p:spTree>
    <p:extLst>
      <p:ext uri="{BB962C8B-B14F-4D97-AF65-F5344CB8AC3E}">
        <p14:creationId xmlns:p14="http://schemas.microsoft.com/office/powerpoint/2010/main" val="1717922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文本框 5"/>
          <p:cNvSpPr txBox="1"/>
          <p:nvPr/>
        </p:nvSpPr>
        <p:spPr>
          <a:xfrm>
            <a:off x="3143672" y="476672"/>
            <a:ext cx="5827236" cy="769441"/>
          </a:xfrm>
          <a:prstGeom prst="rect">
            <a:avLst/>
          </a:prstGeom>
          <a:noFill/>
        </p:spPr>
        <p:txBody>
          <a:bodyPr wrap="none" rtlCol="0">
            <a:spAutoFit/>
          </a:bodyPr>
          <a:lstStyle/>
          <a:p>
            <a:r>
              <a:rPr lang="zh-CN" altLang="en-US" sz="4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分享完毕，感谢聆听！</a:t>
            </a:r>
          </a:p>
        </p:txBody>
      </p:sp>
      <p:sp>
        <p:nvSpPr>
          <p:cNvPr id="5" name="文本框 4"/>
          <p:cNvSpPr txBox="1"/>
          <p:nvPr/>
        </p:nvSpPr>
        <p:spPr>
          <a:xfrm>
            <a:off x="623392" y="1556792"/>
            <a:ext cx="10945216" cy="2585323"/>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参考文献：</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Kai </a:t>
            </a:r>
            <a:r>
              <a:rPr lang="en-US" altLang="zh-CN" dirty="0" err="1">
                <a:latin typeface="微软雅黑" panose="020B0503020204020204" pitchFamily="34" charset="-122"/>
                <a:ea typeface="微软雅黑" panose="020B0503020204020204" pitchFamily="34" charset="-122"/>
              </a:rPr>
              <a:t>Nacke.Learn</a:t>
            </a:r>
            <a:r>
              <a:rPr lang="en-US" altLang="zh-CN" dirty="0">
                <a:latin typeface="微软雅黑" panose="020B0503020204020204" pitchFamily="34" charset="-122"/>
                <a:ea typeface="微软雅黑" panose="020B0503020204020204" pitchFamily="34" charset="-122"/>
              </a:rPr>
              <a:t> LLVM 12, A beginner’s guide to learning LLVM compiler tools and core libraries with C++[M]. </a:t>
            </a:r>
            <a:r>
              <a:rPr lang="en-US" altLang="zh-CN" dirty="0" err="1">
                <a:latin typeface="微软雅黑" panose="020B0503020204020204" pitchFamily="34" charset="-122"/>
                <a:ea typeface="微软雅黑" panose="020B0503020204020204" pitchFamily="34" charset="-122"/>
              </a:rPr>
              <a:t>Packt</a:t>
            </a:r>
            <a:r>
              <a:rPr lang="en-US" altLang="zh-CN" dirty="0">
                <a:latin typeface="微软雅黑" panose="020B0503020204020204" pitchFamily="34" charset="-122"/>
                <a:ea typeface="微软雅黑" panose="020B0503020204020204" pitchFamily="34" charset="-122"/>
              </a:rPr>
              <a:t> Publishing Ltd.,2021 </a:t>
            </a:r>
          </a:p>
          <a:p>
            <a:pPr>
              <a:lnSpc>
                <a:spcPct val="150000"/>
              </a:lnSpc>
            </a:pPr>
            <a:r>
              <a:rPr lang="en-US" altLang="zh-CN" dirty="0">
                <a:latin typeface="微软雅黑" panose="020B0503020204020204" pitchFamily="34" charset="-122"/>
                <a:ea typeface="微软雅黑" panose="020B0503020204020204" pitchFamily="34" charset="-122"/>
              </a:rPr>
              <a:t>[2] PANDEY M,SARDA S.LLVM cookbook [M].</a:t>
            </a:r>
            <a:r>
              <a:rPr lang="en-US" altLang="zh-CN" dirty="0" err="1">
                <a:latin typeface="微软雅黑" panose="020B0503020204020204" pitchFamily="34" charset="-122"/>
                <a:ea typeface="微软雅黑" panose="020B0503020204020204" pitchFamily="34" charset="-122"/>
              </a:rPr>
              <a:t>Packt</a:t>
            </a:r>
            <a:r>
              <a:rPr lang="en-US" altLang="zh-CN" dirty="0">
                <a:latin typeface="微软雅黑" panose="020B0503020204020204" pitchFamily="34" charset="-122"/>
                <a:ea typeface="微软雅黑" panose="020B0503020204020204" pitchFamily="34" charset="-122"/>
              </a:rPr>
              <a:t> Publishing Ltd.,2015.</a:t>
            </a:r>
          </a:p>
          <a:p>
            <a:pPr>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李彭勇</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链接时死代码删除与基于模式匹配的机器码翻译</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中国科学技术大学</a:t>
            </a:r>
            <a:r>
              <a:rPr lang="en-US" altLang="zh-CN" dirty="0">
                <a:latin typeface="微软雅黑" panose="020B0503020204020204" pitchFamily="34" charset="-122"/>
                <a:ea typeface="微软雅黑" panose="020B0503020204020204" pitchFamily="34" charset="-122"/>
              </a:rPr>
              <a:t>,2015.</a:t>
            </a:r>
          </a:p>
          <a:p>
            <a:pPr>
              <a:lnSpc>
                <a:spcPct val="150000"/>
              </a:lnSpc>
            </a:pPr>
            <a:r>
              <a:rPr lang="en-US" altLang="zh-CN" dirty="0">
                <a:latin typeface="微软雅黑" panose="020B0503020204020204" pitchFamily="34" charset="-122"/>
                <a:ea typeface="微软雅黑" panose="020B0503020204020204" pitchFamily="34" charset="-122"/>
              </a:rPr>
              <a:t>[4] </a:t>
            </a:r>
            <a:r>
              <a:rPr lang="zh-CN" altLang="en-US" dirty="0">
                <a:latin typeface="微软雅黑" panose="020B0503020204020204" pitchFamily="34" charset="-122"/>
                <a:ea typeface="微软雅黑" panose="020B0503020204020204" pitchFamily="34" charset="-122"/>
              </a:rPr>
              <a:t>俞甲子，石凡，潘爱民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程序员的自我修养</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电子工业出版社</a:t>
            </a:r>
            <a:r>
              <a:rPr lang="en-US" altLang="zh-CN" dirty="0">
                <a:latin typeface="微软雅黑" panose="020B0503020204020204" pitchFamily="34" charset="-122"/>
                <a:ea typeface="微软雅黑" panose="020B0503020204020204" pitchFamily="34" charset="-122"/>
              </a:rPr>
              <a:t>.2009.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矩形 2"/>
          <p:cNvSpPr/>
          <p:nvPr/>
        </p:nvSpPr>
        <p:spPr>
          <a:xfrm>
            <a:off x="9637358" y="346070"/>
            <a:ext cx="2003258" cy="850682"/>
          </a:xfrm>
          <a:prstGeom prst="rect">
            <a:avLst/>
          </a:prstGeom>
        </p:spPr>
        <p:txBody>
          <a:bodyPr wrap="square">
            <a:spAutoFit/>
          </a:bodyPr>
          <a:lstStyle/>
          <a:p>
            <a:pPr marL="0" marR="0" lvl="0" indent="0" algn="r" defTabSz="914400" eaLnBrk="1" latinLnBrk="0" hangingPunct="1">
              <a:lnSpc>
                <a:spcPct val="112000"/>
              </a:lnSpc>
              <a:spcBef>
                <a:spcPts val="0"/>
              </a:spcBef>
              <a:spcAft>
                <a:spcPts val="0"/>
              </a:spcAft>
              <a:buClrTx/>
              <a:buSzTx/>
              <a:buFontTx/>
              <a:buNone/>
              <a:defRPr/>
            </a:pPr>
            <a:r>
              <a:rPr lang="zh-CN" altLang="en-US" sz="2800" b="1" dirty="0">
                <a:solidFill>
                  <a:srgbClr val="3A4795"/>
                </a:solidFill>
                <a:latin typeface="微软雅黑" panose="020B0503020204020204" pitchFamily="34" charset="-122"/>
                <a:ea typeface="微软雅黑" panose="020B0503020204020204" pitchFamily="34" charset="-122"/>
                <a:sym typeface="Calibri" panose="020F0502020204030204" pitchFamily="34" charset="0"/>
              </a:rPr>
              <a:t>分享内容</a:t>
            </a:r>
            <a:r>
              <a:rPr kumimoji="0" lang="en-US" altLang="zh-CN" sz="1600" b="0" i="0" u="none" strike="noStrike" kern="1200" cap="none" spc="0" normalizeH="0" baseline="0" noProof="0" dirty="0">
                <a:ln>
                  <a:noFill/>
                </a:ln>
                <a:solidFill>
                  <a:schemeClr val="bg1">
                    <a:lumMod val="50000"/>
                  </a:schemeClr>
                </a:solidFill>
                <a:effectLst/>
                <a:uLnTx/>
                <a:uFillTx/>
                <a:latin typeface="Calibri" panose="020F0502020204030204"/>
                <a:ea typeface="宋体" panose="02010600030101010101" pitchFamily="2" charset="-122"/>
              </a:rPr>
              <a:t>CONTENTS</a:t>
            </a:r>
            <a:endParaRPr kumimoji="0" lang="zh-CN" altLang="en-US" sz="1800" b="0" i="0" u="none" strike="noStrike" kern="0" cap="none" spc="0" normalizeH="0" baseline="0" noProof="0" dirty="0">
              <a:ln>
                <a:noFill/>
              </a:ln>
              <a:solidFill>
                <a:schemeClr val="bg1">
                  <a:lumMod val="50000"/>
                </a:schemeClr>
              </a:solidFill>
              <a:effectLst/>
              <a:uLnTx/>
              <a:uFillTx/>
            </a:endParaRPr>
          </a:p>
        </p:txBody>
      </p:sp>
      <p:sp>
        <p:nvSpPr>
          <p:cNvPr id="132" name="空心弧 131"/>
          <p:cNvSpPr/>
          <p:nvPr/>
        </p:nvSpPr>
        <p:spPr>
          <a:xfrm>
            <a:off x="191344" y="836712"/>
            <a:ext cx="6048880" cy="5472816"/>
          </a:xfrm>
          <a:prstGeom prst="blockArc">
            <a:avLst>
              <a:gd name="adj1" fmla="val 18308154"/>
              <a:gd name="adj2" fmla="val 3281416"/>
              <a:gd name="adj3" fmla="val 200"/>
            </a:avLst>
          </a:prstGeom>
          <a:solidFill>
            <a:schemeClr val="tx2">
              <a:lumMod val="60000"/>
              <a:lumOff val="40000"/>
            </a:schemeClr>
          </a:solidFill>
          <a:ln w="25400" cap="flat" cmpd="sng" algn="ctr">
            <a:solidFill>
              <a:schemeClr val="accent1">
                <a:lumMod val="75000"/>
              </a:schemeClr>
            </a:solidFill>
            <a:prstDash val="solid"/>
          </a:ln>
          <a:effectLst/>
        </p:spPr>
      </p:sp>
      <p:grpSp>
        <p:nvGrpSpPr>
          <p:cNvPr id="133" name="组合 132"/>
          <p:cNvGrpSpPr/>
          <p:nvPr/>
        </p:nvGrpSpPr>
        <p:grpSpPr>
          <a:xfrm>
            <a:off x="5087888" y="1245684"/>
            <a:ext cx="5971437" cy="784636"/>
            <a:chOff x="1537511" y="1628159"/>
            <a:chExt cx="5971437" cy="784636"/>
          </a:xfrm>
        </p:grpSpPr>
        <p:grpSp>
          <p:nvGrpSpPr>
            <p:cNvPr id="134" name="组合 133"/>
            <p:cNvGrpSpPr/>
            <p:nvPr/>
          </p:nvGrpSpPr>
          <p:grpSpPr>
            <a:xfrm>
              <a:off x="1537511" y="1631288"/>
              <a:ext cx="5971437" cy="781507"/>
              <a:chOff x="1537511" y="1631288"/>
              <a:chExt cx="5971437" cy="781507"/>
            </a:xfrm>
          </p:grpSpPr>
          <p:grpSp>
            <p:nvGrpSpPr>
              <p:cNvPr id="136" name="组合 135"/>
              <p:cNvGrpSpPr/>
              <p:nvPr userDrawn="1"/>
            </p:nvGrpSpPr>
            <p:grpSpPr>
              <a:xfrm>
                <a:off x="1928264" y="1709439"/>
                <a:ext cx="5580684" cy="625205"/>
                <a:chOff x="460128" y="312440"/>
                <a:chExt cx="5580684" cy="625205"/>
              </a:xfrm>
            </p:grpSpPr>
            <p:sp>
              <p:nvSpPr>
                <p:cNvPr id="140" name="矩形 139"/>
                <p:cNvSpPr/>
                <p:nvPr userDrawn="1"/>
              </p:nvSpPr>
              <p:spPr>
                <a:xfrm>
                  <a:off x="460129" y="312440"/>
                  <a:ext cx="4716588"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41" name="矩形 14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141"/>
                <p:cNvSpPr/>
                <p:nvPr userDrawn="1"/>
              </p:nvSpPr>
              <p:spPr>
                <a:xfrm>
                  <a:off x="503541" y="341314"/>
                  <a:ext cx="4673176"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38" name="椭圆 13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35" name="Rectangle 38"/>
            <p:cNvSpPr>
              <a:spLocks noChangeArrowheads="1"/>
            </p:cNvSpPr>
            <p:nvPr/>
          </p:nvSpPr>
          <p:spPr bwMode="auto">
            <a:xfrm>
              <a:off x="2584932" y="1628159"/>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effectLst/>
                  <a:uLnTx/>
                  <a:uFillTx/>
                  <a:ea typeface="微软雅黑" panose="020B0503020204020204" pitchFamily="34" charset="-122"/>
                </a:rPr>
                <a:t>序言</a:t>
              </a:r>
            </a:p>
          </p:txBody>
        </p:sp>
      </p:grpSp>
      <p:grpSp>
        <p:nvGrpSpPr>
          <p:cNvPr id="143" name="组合 142"/>
          <p:cNvGrpSpPr/>
          <p:nvPr/>
        </p:nvGrpSpPr>
        <p:grpSpPr>
          <a:xfrm>
            <a:off x="5583324" y="2183005"/>
            <a:ext cx="5985786" cy="784682"/>
            <a:chOff x="1537511" y="1628113"/>
            <a:chExt cx="5971436" cy="784682"/>
          </a:xfrm>
        </p:grpSpPr>
        <p:grpSp>
          <p:nvGrpSpPr>
            <p:cNvPr id="144" name="组合 143"/>
            <p:cNvGrpSpPr/>
            <p:nvPr userDrawn="1"/>
          </p:nvGrpSpPr>
          <p:grpSpPr>
            <a:xfrm>
              <a:off x="1537511" y="1631288"/>
              <a:ext cx="5971436" cy="781507"/>
              <a:chOff x="1537511" y="1631288"/>
              <a:chExt cx="5971437" cy="781507"/>
            </a:xfrm>
          </p:grpSpPr>
          <p:grpSp>
            <p:nvGrpSpPr>
              <p:cNvPr id="146" name="组合 145"/>
              <p:cNvGrpSpPr/>
              <p:nvPr/>
            </p:nvGrpSpPr>
            <p:grpSpPr>
              <a:xfrm>
                <a:off x="1928263" y="1709439"/>
                <a:ext cx="5580685" cy="625475"/>
                <a:chOff x="460127" y="312440"/>
                <a:chExt cx="5580685" cy="625475"/>
              </a:xfrm>
            </p:grpSpPr>
            <p:sp>
              <p:nvSpPr>
                <p:cNvPr id="150" name="矩形 149"/>
                <p:cNvSpPr/>
                <p:nvPr/>
              </p:nvSpPr>
              <p:spPr>
                <a:xfrm>
                  <a:off x="460127" y="312440"/>
                  <a:ext cx="435948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51" name="矩形 1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2" name="矩形 151"/>
                <p:cNvSpPr/>
                <p:nvPr/>
              </p:nvSpPr>
              <p:spPr>
                <a:xfrm>
                  <a:off x="503837" y="341015"/>
                  <a:ext cx="431577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txBody>
                <a:bodyPr/>
                <a:lstStyle/>
                <a:p>
                  <a:endParaRPr lang="zh-CN" altLang="en-US" dirty="0"/>
                </a:p>
              </p:txBody>
            </p:sp>
          </p:grpSp>
          <p:sp>
            <p:nvSpPr>
              <p:cNvPr id="148" name="椭圆 14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4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endParaRPr kumimoji="0" lang="zh-CN" altLang="en-US" sz="2400" b="1" i="0" u="none" strike="noStrike" kern="0" cap="none" spc="0" normalizeH="0" baseline="0" noProof="0" dirty="0">
                <a:ln>
                  <a:noFill/>
                </a:ln>
                <a:solidFill>
                  <a:srgbClr val="646464"/>
                </a:solidFill>
                <a:effectLst/>
                <a:uLnTx/>
                <a:uFillTx/>
                <a:ea typeface="微软雅黑" panose="020B0503020204020204" pitchFamily="34" charset="-122"/>
              </a:endParaRPr>
            </a:p>
          </p:txBody>
        </p:sp>
      </p:grpSp>
      <p:grpSp>
        <p:nvGrpSpPr>
          <p:cNvPr id="153" name="组合 152"/>
          <p:cNvGrpSpPr/>
          <p:nvPr/>
        </p:nvGrpSpPr>
        <p:grpSpPr>
          <a:xfrm>
            <a:off x="5775790" y="3126722"/>
            <a:ext cx="5985786" cy="781507"/>
            <a:chOff x="1537511" y="1631288"/>
            <a:chExt cx="5971436" cy="781507"/>
          </a:xfrm>
        </p:grpSpPr>
        <p:grpSp>
          <p:nvGrpSpPr>
            <p:cNvPr id="154" name="组合 153"/>
            <p:cNvGrpSpPr/>
            <p:nvPr userDrawn="1"/>
          </p:nvGrpSpPr>
          <p:grpSpPr>
            <a:xfrm>
              <a:off x="1537511" y="1631288"/>
              <a:ext cx="5971436" cy="781507"/>
              <a:chOff x="1537511" y="1631288"/>
              <a:chExt cx="5971437" cy="781507"/>
            </a:xfrm>
          </p:grpSpPr>
          <p:grpSp>
            <p:nvGrpSpPr>
              <p:cNvPr id="156" name="组合 155"/>
              <p:cNvGrpSpPr/>
              <p:nvPr/>
            </p:nvGrpSpPr>
            <p:grpSpPr>
              <a:xfrm>
                <a:off x="1928263" y="1709439"/>
                <a:ext cx="5580685" cy="625475"/>
                <a:chOff x="460127" y="312440"/>
                <a:chExt cx="5580685" cy="625475"/>
              </a:xfrm>
            </p:grpSpPr>
            <p:sp>
              <p:nvSpPr>
                <p:cNvPr id="160" name="矩形 159"/>
                <p:cNvSpPr/>
                <p:nvPr/>
              </p:nvSpPr>
              <p:spPr>
                <a:xfrm>
                  <a:off x="460127" y="312440"/>
                  <a:ext cx="4389511"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61" name="矩形 16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2" name="矩形 161"/>
                <p:cNvSpPr/>
                <p:nvPr/>
              </p:nvSpPr>
              <p:spPr>
                <a:xfrm>
                  <a:off x="503837" y="341015"/>
                  <a:ext cx="4345801"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58" name="椭圆 157"/>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rPr>
                  <a:t>3</a:t>
                </a:r>
              </a:p>
            </p:txBody>
          </p:sp>
        </p:grpSp>
        <p:sp>
          <p:nvSpPr>
            <p:cNvPr id="155" name="Rectangle 38"/>
            <p:cNvSpPr>
              <a:spLocks noChangeArrowheads="1"/>
            </p:cNvSpPr>
            <p:nvPr/>
          </p:nvSpPr>
          <p:spPr bwMode="auto">
            <a:xfrm>
              <a:off x="2439071" y="168625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400" b="1" kern="0" dirty="0">
                  <a:ea typeface="微软雅黑" panose="020B0503020204020204" pitchFamily="34" charset="-122"/>
                </a:rPr>
                <a:t>编译器中端</a:t>
              </a:r>
              <a:endParaRPr lang="zh-CN" altLang="en-US" sz="2400" dirty="0"/>
            </a:p>
          </p:txBody>
        </p:sp>
      </p:grpSp>
      <p:sp>
        <p:nvSpPr>
          <p:cNvPr id="163" name="矩形 162"/>
          <p:cNvSpPr/>
          <p:nvPr/>
        </p:nvSpPr>
        <p:spPr>
          <a:xfrm>
            <a:off x="6456542" y="2342425"/>
            <a:ext cx="1723549" cy="461665"/>
          </a:xfrm>
          <a:prstGeom prst="rect">
            <a:avLst/>
          </a:prstGeom>
        </p:spPr>
        <p:txBody>
          <a:bodyPr wrap="none">
            <a:spAutoFit/>
          </a:bodyPr>
          <a:lstStyle/>
          <a:p>
            <a:r>
              <a:rPr lang="zh-CN" altLang="en-US" sz="2400" b="1" kern="0" dirty="0">
                <a:solidFill>
                  <a:srgbClr val="3A4795"/>
                </a:solidFill>
                <a:ea typeface="微软雅黑" panose="020B0503020204020204" pitchFamily="34" charset="-122"/>
              </a:rPr>
              <a:t>编译器前端</a:t>
            </a:r>
          </a:p>
        </p:txBody>
      </p:sp>
      <p:grpSp>
        <p:nvGrpSpPr>
          <p:cNvPr id="164" name="组合 163"/>
          <p:cNvGrpSpPr/>
          <p:nvPr/>
        </p:nvGrpSpPr>
        <p:grpSpPr>
          <a:xfrm>
            <a:off x="5583324" y="4089379"/>
            <a:ext cx="6178252" cy="781507"/>
            <a:chOff x="1537511" y="1631288"/>
            <a:chExt cx="5971436" cy="781507"/>
          </a:xfrm>
        </p:grpSpPr>
        <p:grpSp>
          <p:nvGrpSpPr>
            <p:cNvPr id="165" name="组合 164"/>
            <p:cNvGrpSpPr/>
            <p:nvPr userDrawn="1"/>
          </p:nvGrpSpPr>
          <p:grpSpPr>
            <a:xfrm>
              <a:off x="1537511" y="1631288"/>
              <a:ext cx="5971436" cy="781507"/>
              <a:chOff x="1537511" y="1631288"/>
              <a:chExt cx="5971437" cy="781507"/>
            </a:xfrm>
          </p:grpSpPr>
          <p:grpSp>
            <p:nvGrpSpPr>
              <p:cNvPr id="167" name="组合 166"/>
              <p:cNvGrpSpPr/>
              <p:nvPr/>
            </p:nvGrpSpPr>
            <p:grpSpPr>
              <a:xfrm>
                <a:off x="1928263" y="1709439"/>
                <a:ext cx="5580685" cy="625475"/>
                <a:chOff x="460127" y="312440"/>
                <a:chExt cx="5580685" cy="625475"/>
              </a:xfrm>
            </p:grpSpPr>
            <p:sp>
              <p:nvSpPr>
                <p:cNvPr id="171" name="矩形 170"/>
                <p:cNvSpPr/>
                <p:nvPr/>
              </p:nvSpPr>
              <p:spPr>
                <a:xfrm>
                  <a:off x="460127" y="312440"/>
                  <a:ext cx="421150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72" name="矩形 171"/>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73" name="矩形 172"/>
                <p:cNvSpPr/>
                <p:nvPr/>
              </p:nvSpPr>
              <p:spPr>
                <a:xfrm>
                  <a:off x="503837" y="341015"/>
                  <a:ext cx="4167793"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69" name="椭圆 168"/>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4</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66" name="Rectangle 38"/>
            <p:cNvSpPr>
              <a:spLocks noChangeArrowheads="1"/>
            </p:cNvSpPr>
            <p:nvPr/>
          </p:nvSpPr>
          <p:spPr bwMode="auto">
            <a:xfrm>
              <a:off x="2381498" y="1686369"/>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a:lnSpc>
                  <a:spcPct val="150000"/>
                </a:lnSpc>
                <a:defRPr/>
              </a:pPr>
              <a:r>
                <a:rPr lang="zh-CN" altLang="en-US" sz="2400" b="1" kern="0" dirty="0">
                  <a:ea typeface="微软雅黑" panose="020B0503020204020204" pitchFamily="34" charset="-122"/>
                </a:rPr>
                <a:t>编译器后端</a:t>
              </a:r>
            </a:p>
          </p:txBody>
        </p:sp>
      </p:grpSp>
      <p:pic>
        <p:nvPicPr>
          <p:cNvPr id="174" name="图片 17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352641" y="2265755"/>
            <a:ext cx="4936132" cy="251575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175" name="组合 174"/>
          <p:cNvGrpSpPr/>
          <p:nvPr/>
        </p:nvGrpSpPr>
        <p:grpSpPr>
          <a:xfrm>
            <a:off x="5166750" y="5007868"/>
            <a:ext cx="5985786" cy="784682"/>
            <a:chOff x="1537511" y="1628113"/>
            <a:chExt cx="5971436" cy="784682"/>
          </a:xfrm>
        </p:grpSpPr>
        <p:grpSp>
          <p:nvGrpSpPr>
            <p:cNvPr id="176" name="组合 175"/>
            <p:cNvGrpSpPr/>
            <p:nvPr userDrawn="1"/>
          </p:nvGrpSpPr>
          <p:grpSpPr>
            <a:xfrm>
              <a:off x="1537511" y="1631288"/>
              <a:ext cx="5971436" cy="781507"/>
              <a:chOff x="1537511" y="1631288"/>
              <a:chExt cx="5971437" cy="781507"/>
            </a:xfrm>
          </p:grpSpPr>
          <p:grpSp>
            <p:nvGrpSpPr>
              <p:cNvPr id="178" name="组合 177"/>
              <p:cNvGrpSpPr/>
              <p:nvPr/>
            </p:nvGrpSpPr>
            <p:grpSpPr>
              <a:xfrm>
                <a:off x="1928263" y="1709439"/>
                <a:ext cx="5580685" cy="625475"/>
                <a:chOff x="460127" y="312440"/>
                <a:chExt cx="5580685" cy="625475"/>
              </a:xfrm>
            </p:grpSpPr>
            <p:sp>
              <p:nvSpPr>
                <p:cNvPr id="182" name="矩形 181"/>
                <p:cNvSpPr/>
                <p:nvPr/>
              </p:nvSpPr>
              <p:spPr>
                <a:xfrm>
                  <a:off x="460127" y="312440"/>
                  <a:ext cx="4625674"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183" name="矩形 182"/>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eaLnBrk="1"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panose="020F0502020204030204"/>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84" name="矩形 183"/>
                <p:cNvSpPr/>
                <p:nvPr/>
              </p:nvSpPr>
              <p:spPr>
                <a:xfrm>
                  <a:off x="503837" y="341015"/>
                  <a:ext cx="4581964"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80" name="椭圆 179"/>
              <p:cNvSpPr/>
              <p:nvPr/>
            </p:nvSpPr>
            <p:spPr>
              <a:xfrm>
                <a:off x="1537511" y="1631288"/>
                <a:ext cx="781507" cy="781507"/>
              </a:xfrm>
              <a:prstGeom prst="ellipse">
                <a:avLst/>
              </a:prstGeom>
              <a:solidFill>
                <a:srgbClr val="3A4795"/>
              </a:solidFill>
              <a:ln w="9525">
                <a:noFill/>
                <a:round/>
              </a:ln>
              <a:effectLst/>
            </p:spPr>
            <p:txBody>
              <a:bodyPr anchor="ctr"/>
              <a:lstStyle/>
              <a:p>
                <a:pPr marL="0" marR="0" lvl="0" indent="0" algn="ctr" defTabSz="914400" eaLnBrk="1" latinLnBrk="0" hangingPunct="1">
                  <a:spcBef>
                    <a:spcPts val="0"/>
                  </a:spcBef>
                  <a:spcAft>
                    <a:spcPts val="0"/>
                  </a:spcAft>
                  <a:buClrTx/>
                  <a:buSzTx/>
                  <a:buFontTx/>
                  <a:buNone/>
                  <a:defRPr/>
                </a:pPr>
                <a:r>
                  <a:rPr lang="en-US" altLang="zh-CN" sz="3200" kern="0" dirty="0">
                    <a:solidFill>
                      <a:sysClr val="window" lastClr="FFFFFF"/>
                    </a:solidFill>
                    <a:latin typeface="Impact" panose="020B0806030902050204" pitchFamily="34" charset="0"/>
                  </a:rPr>
                  <a:t>5</a:t>
                </a:r>
                <a:endPar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ndParaRPr>
              </a:p>
            </p:txBody>
          </p:sp>
        </p:grpSp>
        <p:sp>
          <p:nvSpPr>
            <p:cNvPr id="177" name="Rectangle 38"/>
            <p:cNvSpPr>
              <a:spLocks noChangeArrowheads="1"/>
            </p:cNvSpPr>
            <p:nvPr/>
          </p:nvSpPr>
          <p:spPr bwMode="auto">
            <a:xfrm>
              <a:off x="2563517" y="1628113"/>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lvl="0" defTabSz="914400">
                <a:lnSpc>
                  <a:spcPct val="150000"/>
                </a:lnSpc>
                <a:defRPr/>
              </a:pPr>
              <a:r>
                <a:rPr lang="zh-CN" altLang="en-US" sz="2400" b="1" kern="0" dirty="0">
                  <a:ea typeface="微软雅黑" panose="020B0503020204020204" pitchFamily="34" charset="-122"/>
                </a:rPr>
                <a:t>汇编与链接</a:t>
              </a:r>
              <a:endParaRPr kumimoji="0" lang="zh-CN" altLang="en-US" sz="2400" b="1" i="0" u="none" strike="noStrike" kern="0" cap="none" spc="0" normalizeH="0" baseline="0" noProof="0" dirty="0">
                <a:ln>
                  <a:noFill/>
                </a:ln>
                <a:effectLst/>
                <a:uLnTx/>
                <a:uFillTx/>
                <a:ea typeface="微软雅黑" panose="020B0503020204020204" pitchFamily="34" charset="-122"/>
              </a:endParaRPr>
            </a:p>
          </p:txBody>
        </p:sp>
      </p:grpSp>
    </p:spTree>
    <p:extLst>
      <p:ext uri="{BB962C8B-B14F-4D97-AF65-F5344CB8AC3E}">
        <p14:creationId xmlns:p14="http://schemas.microsoft.com/office/powerpoint/2010/main" val="195544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02</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编译器前端</a:t>
            </a:r>
          </a:p>
        </p:txBody>
      </p:sp>
      <p:sp>
        <p:nvSpPr>
          <p:cNvPr id="3" name="TextBox 8"/>
          <p:cNvSpPr txBox="1"/>
          <p:nvPr/>
        </p:nvSpPr>
        <p:spPr>
          <a:xfrm>
            <a:off x="50180" y="1154857"/>
            <a:ext cx="4965700" cy="338554"/>
          </a:xfrm>
          <a:prstGeom prst="rect">
            <a:avLst/>
          </a:prstGeom>
          <a:noFill/>
        </p:spPr>
        <p:txBody>
          <a:bodyPr wrap="square" rtlCol="0" anchor="ctr">
            <a:spAutoFit/>
          </a:bodyPr>
          <a:lstStyle/>
          <a:p>
            <a:pPr marL="342900" indent="-342900">
              <a:buFont typeface="Arial" panose="020B0604020202020204" pitchFamily="34" charset="0"/>
              <a:buChar char="•"/>
            </a:pPr>
            <a:r>
              <a:rPr lang="zh-CN" altLang="en-US" sz="1600" b="1" baseline="0" dirty="0">
                <a:latin typeface="微软雅黑" panose="020B0503020204020204" pitchFamily="34" charset="-122"/>
                <a:ea typeface="微软雅黑" panose="020B0503020204020204" pitchFamily="34" charset="-122"/>
              </a:rPr>
              <a:t>预编译</a:t>
            </a:r>
          </a:p>
        </p:txBody>
      </p:sp>
      <p:sp>
        <p:nvSpPr>
          <p:cNvPr id="4" name="矩形 3"/>
          <p:cNvSpPr/>
          <p:nvPr/>
        </p:nvSpPr>
        <p:spPr>
          <a:xfrm>
            <a:off x="407368" y="1522011"/>
            <a:ext cx="4608512" cy="3000821"/>
          </a:xfrm>
          <a:prstGeom prst="rect">
            <a:avLst/>
          </a:prstGeom>
        </p:spPr>
        <p:txBody>
          <a:bodyPr wrap="square">
            <a:spAutoFit/>
          </a:bodyPr>
          <a:lstStyle/>
          <a:p>
            <a:pPr>
              <a:lnSpc>
                <a:spcPct val="150000"/>
              </a:lnSpc>
            </a:pPr>
            <a:r>
              <a:rPr lang="zh-CN" altLang="zh-CN" sz="1400" dirty="0">
                <a:latin typeface="微软雅黑" panose="020B0503020204020204" pitchFamily="34" charset="-122"/>
                <a:ea typeface="微软雅黑" panose="020B0503020204020204" pitchFamily="34" charset="-122"/>
              </a:rPr>
              <a:t>预编译</a:t>
            </a:r>
            <a:r>
              <a:rPr lang="zh-CN" altLang="en-US" sz="1400" dirty="0">
                <a:latin typeface="微软雅黑" panose="020B0503020204020204" pitchFamily="34" charset="-122"/>
                <a:ea typeface="微软雅黑" panose="020B0503020204020204" pitchFamily="34" charset="-122"/>
              </a:rPr>
              <a:t>主要处理：</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(1) </a:t>
            </a:r>
            <a:r>
              <a:rPr lang="zh-CN" altLang="zh-CN" sz="1400" dirty="0">
                <a:latin typeface="微软雅黑" panose="020B0503020204020204" pitchFamily="34" charset="-122"/>
                <a:ea typeface="微软雅黑" panose="020B0503020204020204" pitchFamily="34" charset="-122"/>
              </a:rPr>
              <a:t>文件包含</a:t>
            </a:r>
          </a:p>
          <a:p>
            <a:pPr>
              <a:lnSpc>
                <a:spcPct val="150000"/>
              </a:lnSpc>
            </a:pPr>
            <a:r>
              <a:rPr lang="en-US" altLang="zh-CN" sz="1400" dirty="0">
                <a:latin typeface="微软雅黑" panose="020B0503020204020204" pitchFamily="34" charset="-122"/>
                <a:ea typeface="微软雅黑" panose="020B0503020204020204" pitchFamily="34" charset="-122"/>
              </a:rPr>
              <a:t>(2) </a:t>
            </a:r>
            <a:r>
              <a:rPr lang="zh-CN" altLang="zh-CN" sz="1400" dirty="0">
                <a:latin typeface="微软雅黑" panose="020B0503020204020204" pitchFamily="34" charset="-122"/>
                <a:ea typeface="微软雅黑" panose="020B0503020204020204" pitchFamily="34" charset="-122"/>
              </a:rPr>
              <a:t>宏展开</a:t>
            </a:r>
          </a:p>
          <a:p>
            <a:pPr>
              <a:lnSpc>
                <a:spcPct val="150000"/>
              </a:lnSpc>
            </a:pPr>
            <a:r>
              <a:rPr lang="en-US" altLang="zh-CN" sz="1400" dirty="0">
                <a:latin typeface="微软雅黑" panose="020B0503020204020204" pitchFamily="34" charset="-122"/>
                <a:ea typeface="微软雅黑" panose="020B0503020204020204" pitchFamily="34" charset="-122"/>
              </a:rPr>
              <a:t>(3) </a:t>
            </a:r>
            <a:r>
              <a:rPr lang="zh-CN" altLang="zh-CN" sz="1400" dirty="0">
                <a:latin typeface="微软雅黑" panose="020B0503020204020204" pitchFamily="34" charset="-122"/>
                <a:ea typeface="微软雅黑" panose="020B0503020204020204" pitchFamily="34" charset="-122"/>
              </a:rPr>
              <a:t>条件编译</a:t>
            </a:r>
          </a:p>
          <a:p>
            <a:pPr>
              <a:lnSpc>
                <a:spcPct val="150000"/>
              </a:lnSpc>
            </a:pPr>
            <a:r>
              <a:rPr lang="en-US" altLang="zh-CN" sz="1400" dirty="0">
                <a:latin typeface="微软雅黑" panose="020B0503020204020204" pitchFamily="34" charset="-122"/>
                <a:ea typeface="微软雅黑" panose="020B0503020204020204" pitchFamily="34" charset="-122"/>
              </a:rPr>
              <a:t>(4) </a:t>
            </a:r>
            <a:r>
              <a:rPr lang="zh-CN" altLang="zh-CN" sz="1400" dirty="0">
                <a:latin typeface="微软雅黑" panose="020B0503020204020204" pitchFamily="34" charset="-122"/>
                <a:ea typeface="微软雅黑" panose="020B0503020204020204" pitchFamily="34" charset="-122"/>
              </a:rPr>
              <a:t>删除注释</a:t>
            </a:r>
          </a:p>
          <a:p>
            <a:pPr>
              <a:lnSpc>
                <a:spcPct val="150000"/>
              </a:lnSpc>
            </a:pPr>
            <a:r>
              <a:rPr lang="zh-CN" altLang="en-US" sz="1400" dirty="0">
                <a:latin typeface="微软雅黑" panose="020B0503020204020204" pitchFamily="34" charset="-122"/>
                <a:ea typeface="微软雅黑" panose="020B0503020204020204" pitchFamily="34" charset="-122"/>
              </a:rPr>
              <a:t>预编译所完成的基本上是对程序源代码的替代与整理工作，经过此类替代整理，生成一个没有宏定义、条件编译指令、特殊符号、用户注释的输出文件。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编译命令：</a:t>
            </a:r>
            <a:r>
              <a:rPr lang="en-US" altLang="zh-CN" sz="1400" dirty="0">
                <a:latin typeface="微软雅黑" panose="020B0503020204020204" pitchFamily="34" charset="-122"/>
                <a:ea typeface="微软雅黑" panose="020B0503020204020204" pitchFamily="34" charset="-122"/>
              </a:rPr>
              <a:t>clang -E </a:t>
            </a:r>
            <a:r>
              <a:rPr lang="en-US" altLang="zh-CN" sz="1400" dirty="0" err="1">
                <a:latin typeface="微软雅黑" panose="020B0503020204020204" pitchFamily="34" charset="-122"/>
                <a:ea typeface="微软雅黑" panose="020B0503020204020204" pitchFamily="34" charset="-122"/>
              </a:rPr>
              <a:t>hello.c</a:t>
            </a:r>
            <a:r>
              <a:rPr lang="en-US" altLang="zh-CN" sz="1400" dirty="0">
                <a:latin typeface="微软雅黑" panose="020B0503020204020204" pitchFamily="34" charset="-122"/>
                <a:ea typeface="微软雅黑" panose="020B0503020204020204" pitchFamily="34" charset="-122"/>
              </a:rPr>
              <a:t> -o </a:t>
            </a:r>
            <a:r>
              <a:rPr lang="en-US" altLang="zh-CN" sz="1400" dirty="0" err="1">
                <a:latin typeface="微软雅黑" panose="020B0503020204020204" pitchFamily="34" charset="-122"/>
                <a:ea typeface="微软雅黑" panose="020B0503020204020204" pitchFamily="34" charset="-122"/>
              </a:rPr>
              <a:t>hello.i</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5396297" y="1493411"/>
            <a:ext cx="3024336" cy="2123658"/>
          </a:xfrm>
          <a:prstGeom prst="rect">
            <a:avLst/>
          </a:prstGeom>
          <a:ln w="9525">
            <a:solidFill>
              <a:srgbClr val="3A4795"/>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200" dirty="0">
                <a:latin typeface="微软雅黑" panose="020B0503020204020204" pitchFamily="34" charset="-122"/>
                <a:ea typeface="微软雅黑" panose="020B0503020204020204" pitchFamily="34" charset="-122"/>
              </a:rPr>
              <a:t>#include &lt;</a:t>
            </a:r>
            <a:r>
              <a:rPr lang="en-US" altLang="zh-CN" sz="1200" dirty="0" err="1">
                <a:latin typeface="微软雅黑" panose="020B0503020204020204" pitchFamily="34" charset="-122"/>
                <a:ea typeface="微软雅黑" panose="020B0503020204020204" pitchFamily="34" charset="-122"/>
              </a:rPr>
              <a:t>stdio.h</a:t>
            </a:r>
            <a:r>
              <a:rPr lang="en-US" altLang="zh-CN" sz="1200" dirty="0">
                <a:latin typeface="微软雅黑" panose="020B0503020204020204" pitchFamily="34" charset="-122"/>
                <a:ea typeface="微软雅黑" panose="020B0503020204020204" pitchFamily="34" charset="-122"/>
              </a:rPr>
              <a:t>&gt;</a:t>
            </a:r>
          </a:p>
          <a:p>
            <a:r>
              <a:rPr lang="en-US" altLang="zh-CN" sz="1200" dirty="0">
                <a:latin typeface="微软雅黑" panose="020B0503020204020204" pitchFamily="34" charset="-122"/>
                <a:ea typeface="微软雅黑" panose="020B0503020204020204" pitchFamily="34" charset="-122"/>
              </a:rPr>
              <a:t>#define N 1024</a:t>
            </a:r>
          </a:p>
          <a:p>
            <a:r>
              <a:rPr lang="en-US" altLang="zh-CN" sz="1200" dirty="0">
                <a:latin typeface="微软雅黑" panose="020B0503020204020204" pitchFamily="34" charset="-122"/>
                <a:ea typeface="微软雅黑" panose="020B0503020204020204" pitchFamily="34" charset="-122"/>
              </a:rPr>
              <a:t>int main ()</a:t>
            </a:r>
          </a:p>
          <a:p>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  int a,b,c,d[N];</a:t>
            </a:r>
          </a:p>
          <a:p>
            <a:r>
              <a:rPr lang="en-US" altLang="zh-CN" sz="1200" dirty="0">
                <a:latin typeface="微软雅黑" panose="020B0503020204020204" pitchFamily="34" charset="-122"/>
                <a:ea typeface="微软雅黑" panose="020B0503020204020204" pitchFamily="34" charset="-122"/>
              </a:rPr>
              <a:t>  a = 2;</a:t>
            </a:r>
          </a:p>
          <a:p>
            <a:r>
              <a:rPr lang="en-US" altLang="zh-CN" sz="1200" dirty="0">
                <a:latin typeface="微软雅黑" panose="020B0503020204020204" pitchFamily="34" charset="-122"/>
                <a:ea typeface="微软雅黑" panose="020B0503020204020204" pitchFamily="34" charset="-122"/>
              </a:rPr>
              <a:t>  b = 4; </a:t>
            </a:r>
          </a:p>
          <a:p>
            <a:r>
              <a:rPr lang="en-US" altLang="zh-CN" sz="1200" dirty="0">
                <a:latin typeface="微软雅黑" panose="020B0503020204020204" pitchFamily="34" charset="-122"/>
                <a:ea typeface="微软雅黑" panose="020B0503020204020204" pitchFamily="34" charset="-122"/>
              </a:rPr>
              <a:t>  c = a + b*3;</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printf</a:t>
            </a:r>
            <a:r>
              <a:rPr lang="en-US" altLang="zh-CN" sz="1200" dirty="0">
                <a:latin typeface="微软雅黑" panose="020B0503020204020204" pitchFamily="34" charset="-122"/>
                <a:ea typeface="微软雅黑" panose="020B0503020204020204" pitchFamily="34" charset="-122"/>
              </a:rPr>
              <a:t>("Hello!");//test for pre compiler</a:t>
            </a:r>
          </a:p>
          <a:p>
            <a:r>
              <a:rPr lang="en-US" altLang="zh-CN" sz="1200" dirty="0">
                <a:latin typeface="微软雅黑" panose="020B0503020204020204" pitchFamily="34" charset="-122"/>
                <a:ea typeface="微软雅黑" panose="020B0503020204020204" pitchFamily="34" charset="-122"/>
              </a:rPr>
              <a:t>  return c;</a:t>
            </a:r>
          </a:p>
          <a:p>
            <a:r>
              <a:rPr lang="en-US" altLang="zh-CN" sz="1200" dirty="0">
                <a:latin typeface="微软雅黑" panose="020B0503020204020204" pitchFamily="34" charset="-122"/>
                <a:ea typeface="微软雅黑" panose="020B0503020204020204" pitchFamily="34" charset="-122"/>
              </a:rPr>
              <a:t>}</a:t>
            </a:r>
          </a:p>
        </p:txBody>
      </p:sp>
      <p:sp>
        <p:nvSpPr>
          <p:cNvPr id="7" name="矩形 6"/>
          <p:cNvSpPr/>
          <p:nvPr/>
        </p:nvSpPr>
        <p:spPr>
          <a:xfrm>
            <a:off x="8805192" y="1493411"/>
            <a:ext cx="3024336" cy="4524315"/>
          </a:xfrm>
          <a:prstGeom prst="rect">
            <a:avLst/>
          </a:prstGeom>
          <a:ln w="9525">
            <a:solidFill>
              <a:srgbClr val="3A4795"/>
            </a:solidFill>
          </a:ln>
        </p:spPr>
        <p:style>
          <a:lnRef idx="2">
            <a:schemeClr val="dk1"/>
          </a:lnRef>
          <a:fillRef idx="1001">
            <a:schemeClr val="lt1"/>
          </a:fillRef>
          <a:effectRef idx="0">
            <a:schemeClr val="dk1"/>
          </a:effectRef>
          <a:fontRef idx="minor">
            <a:schemeClr val="dk1"/>
          </a:fontRef>
        </p:style>
        <p:txBody>
          <a:bodyPr wrap="square">
            <a:spAutoFit/>
          </a:bodyPr>
          <a:lstStyle/>
          <a:p>
            <a:r>
              <a:rPr lang="en-US" altLang="zh-CN" sz="1200" dirty="0">
                <a:latin typeface="微软雅黑" panose="020B0503020204020204" pitchFamily="34" charset="-122"/>
                <a:ea typeface="微软雅黑" panose="020B0503020204020204" pitchFamily="34" charset="-122"/>
              </a:rPr>
              <a:t>//</a:t>
            </a:r>
            <a:r>
              <a:rPr lang="en-US" altLang="zh-CN" sz="1200" dirty="0" err="1">
                <a:latin typeface="微软雅黑" panose="020B0503020204020204" pitchFamily="34" charset="-122"/>
                <a:ea typeface="微软雅黑" panose="020B0503020204020204" pitchFamily="34" charset="-122"/>
              </a:rPr>
              <a:t>hello.i</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typedef unsigned char __</a:t>
            </a:r>
            <a:r>
              <a:rPr lang="en-US" altLang="zh-CN" sz="1200" dirty="0" err="1">
                <a:latin typeface="微软雅黑" panose="020B0503020204020204" pitchFamily="34" charset="-122"/>
                <a:ea typeface="微软雅黑" panose="020B0503020204020204" pitchFamily="34" charset="-122"/>
              </a:rPr>
              <a:t>u_char</a:t>
            </a:r>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typedef unsigned short int __</a:t>
            </a:r>
            <a:r>
              <a:rPr lang="en-US" altLang="zh-CN" sz="1200" dirty="0" err="1">
                <a:latin typeface="微软雅黑" panose="020B0503020204020204" pitchFamily="34" charset="-122"/>
                <a:ea typeface="微软雅黑" panose="020B0503020204020204" pitchFamily="34" charset="-122"/>
              </a:rPr>
              <a:t>u_short</a:t>
            </a:r>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typedef unsigned int __</a:t>
            </a:r>
            <a:r>
              <a:rPr lang="en-US" altLang="zh-CN" sz="1200" dirty="0" err="1">
                <a:latin typeface="微软雅黑" panose="020B0503020204020204" pitchFamily="34" charset="-122"/>
                <a:ea typeface="微软雅黑" panose="020B0503020204020204" pitchFamily="34" charset="-122"/>
              </a:rPr>
              <a:t>u_int</a:t>
            </a:r>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typedef unsigned long </a:t>
            </a:r>
            <a:r>
              <a:rPr lang="en-US" altLang="zh-CN" sz="1200" dirty="0" err="1">
                <a:latin typeface="微软雅黑" panose="020B0503020204020204" pitchFamily="34" charset="-122"/>
                <a:ea typeface="微软雅黑" panose="020B0503020204020204" pitchFamily="34" charset="-122"/>
              </a:rPr>
              <a:t>int</a:t>
            </a:r>
            <a:r>
              <a:rPr lang="en-US" altLang="zh-CN" sz="1200" dirty="0">
                <a:latin typeface="微软雅黑" panose="020B0503020204020204" pitchFamily="34" charset="-122"/>
                <a:ea typeface="微软雅黑" panose="020B0503020204020204" pitchFamily="34" charset="-122"/>
              </a:rPr>
              <a:t> __</a:t>
            </a:r>
            <a:r>
              <a:rPr lang="en-US" altLang="zh-CN" sz="1200" dirty="0" err="1">
                <a:latin typeface="微软雅黑" panose="020B0503020204020204" pitchFamily="34" charset="-122"/>
                <a:ea typeface="微软雅黑" panose="020B0503020204020204" pitchFamily="34" charset="-122"/>
              </a:rPr>
              <a:t>u_long</a:t>
            </a:r>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typedef signed char __int8_t;</a:t>
            </a:r>
          </a:p>
          <a:p>
            <a:r>
              <a:rPr lang="en-US" altLang="zh-CN" sz="1200" dirty="0">
                <a:latin typeface="微软雅黑" panose="020B0503020204020204" pitchFamily="34" charset="-122"/>
                <a:ea typeface="微软雅黑" panose="020B0503020204020204" pitchFamily="34" charset="-122"/>
              </a:rPr>
              <a:t>typedef unsigned char __uint8_t;</a:t>
            </a:r>
          </a:p>
          <a:p>
            <a:r>
              <a:rPr lang="en-US" altLang="zh-CN" sz="1200" dirty="0">
                <a:latin typeface="微软雅黑" panose="020B0503020204020204" pitchFamily="34" charset="-122"/>
                <a:ea typeface="微软雅黑" panose="020B0503020204020204" pitchFamily="34" charset="-122"/>
              </a:rPr>
              <a:t>typedef signed short int __int16_t;</a:t>
            </a:r>
          </a:p>
          <a:p>
            <a:r>
              <a:rPr lang="en-US" altLang="zh-CN" sz="1200" dirty="0">
                <a:latin typeface="微软雅黑" panose="020B0503020204020204" pitchFamily="34" charset="-122"/>
                <a:ea typeface="微软雅黑" panose="020B0503020204020204" pitchFamily="34" charset="-122"/>
              </a:rPr>
              <a:t>typedef unsigned short </a:t>
            </a:r>
            <a:r>
              <a:rPr lang="en-US" altLang="zh-CN" sz="1200" dirty="0" err="1">
                <a:latin typeface="微软雅黑" panose="020B0503020204020204" pitchFamily="34" charset="-122"/>
                <a:ea typeface="微软雅黑" panose="020B0503020204020204" pitchFamily="34" charset="-122"/>
              </a:rPr>
              <a:t>int</a:t>
            </a:r>
            <a:r>
              <a:rPr lang="en-US" altLang="zh-CN" sz="1200" dirty="0">
                <a:latin typeface="微软雅黑" panose="020B0503020204020204" pitchFamily="34" charset="-122"/>
                <a:ea typeface="微软雅黑" panose="020B0503020204020204" pitchFamily="34" charset="-122"/>
              </a:rPr>
              <a:t> __uint16_t;</a:t>
            </a:r>
          </a:p>
          <a:p>
            <a:r>
              <a:rPr lang="en-US" altLang="zh-CN" sz="1200" dirty="0">
                <a:latin typeface="微软雅黑" panose="020B0503020204020204" pitchFamily="34" charset="-122"/>
                <a:ea typeface="微软雅黑" panose="020B0503020204020204" pitchFamily="34" charset="-122"/>
              </a:rPr>
              <a:t>typedef signed int __int32_t;</a:t>
            </a:r>
          </a:p>
          <a:p>
            <a:r>
              <a:rPr lang="en-US" altLang="zh-CN" sz="1200" dirty="0">
                <a:latin typeface="微软雅黑" panose="020B0503020204020204" pitchFamily="34" charset="-122"/>
                <a:ea typeface="微软雅黑" panose="020B0503020204020204" pitchFamily="34" charset="-122"/>
              </a:rPr>
              <a:t>typedef unsigned int __uint32_t;</a:t>
            </a:r>
          </a:p>
          <a:p>
            <a:r>
              <a:rPr lang="en-US" altLang="zh-CN" sz="1200" dirty="0">
                <a:latin typeface="微软雅黑" panose="020B0503020204020204" pitchFamily="34" charset="-122"/>
                <a:ea typeface="微软雅黑" panose="020B0503020204020204" pitchFamily="34" charset="-122"/>
              </a:rPr>
              <a:t>typedef signed long int __int64_t;</a:t>
            </a:r>
          </a:p>
          <a:p>
            <a:r>
              <a:rPr lang="en-US" altLang="zh-CN" sz="1200" dirty="0">
                <a:latin typeface="微软雅黑" panose="020B0503020204020204" pitchFamily="34" charset="-122"/>
                <a:ea typeface="微软雅黑" panose="020B0503020204020204" pitchFamily="34" charset="-122"/>
              </a:rPr>
              <a:t>typedef unsigned long int __uint64_t;</a:t>
            </a:r>
          </a:p>
          <a:p>
            <a:r>
              <a:rPr lang="en-US" altLang="zh-CN" sz="1200" dirty="0">
                <a:latin typeface="微软雅黑" panose="020B0503020204020204" pitchFamily="34" charset="-122"/>
                <a:ea typeface="微软雅黑" panose="020B0503020204020204" pitchFamily="34" charset="-122"/>
              </a:rPr>
              <a:t>……</a:t>
            </a:r>
          </a:p>
          <a:p>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int main ()</a:t>
            </a:r>
          </a:p>
          <a:p>
            <a:r>
              <a:rPr lang="en-US" altLang="zh-CN" sz="1200" dirty="0">
                <a:latin typeface="微软雅黑" panose="020B0503020204020204" pitchFamily="34" charset="-122"/>
                <a:ea typeface="微软雅黑" panose="020B0503020204020204" pitchFamily="34" charset="-122"/>
              </a:rPr>
              <a:t>{</a:t>
            </a:r>
          </a:p>
          <a:p>
            <a:r>
              <a:rPr lang="en-US" altLang="zh-CN" sz="1200" dirty="0">
                <a:latin typeface="微软雅黑" panose="020B0503020204020204" pitchFamily="34" charset="-122"/>
                <a:ea typeface="微软雅黑" panose="020B0503020204020204" pitchFamily="34" charset="-122"/>
              </a:rPr>
              <a:t>  int </a:t>
            </a:r>
            <a:r>
              <a:rPr lang="en-US" altLang="zh-CN" sz="1200" dirty="0" err="1">
                <a:latin typeface="微软雅黑" panose="020B0503020204020204" pitchFamily="34" charset="-122"/>
                <a:ea typeface="微软雅黑" panose="020B0503020204020204" pitchFamily="34" charset="-122"/>
              </a:rPr>
              <a:t>a,b,c,d</a:t>
            </a:r>
            <a:r>
              <a:rPr lang="en-US" altLang="zh-CN" sz="1200" dirty="0">
                <a:latin typeface="微软雅黑" panose="020B0503020204020204" pitchFamily="34" charset="-122"/>
                <a:ea typeface="微软雅黑" panose="020B0503020204020204" pitchFamily="34" charset="-122"/>
              </a:rPr>
              <a:t>[1024];</a:t>
            </a:r>
          </a:p>
          <a:p>
            <a:r>
              <a:rPr lang="en-US" altLang="zh-CN" sz="1200" dirty="0">
                <a:latin typeface="微软雅黑" panose="020B0503020204020204" pitchFamily="34" charset="-122"/>
                <a:ea typeface="微软雅黑" panose="020B0503020204020204" pitchFamily="34" charset="-122"/>
              </a:rPr>
              <a:t>  a = 2;</a:t>
            </a:r>
          </a:p>
          <a:p>
            <a:r>
              <a:rPr lang="en-US" altLang="zh-CN" sz="1200" dirty="0">
                <a:latin typeface="微软雅黑" panose="020B0503020204020204" pitchFamily="34" charset="-122"/>
                <a:ea typeface="微软雅黑" panose="020B0503020204020204" pitchFamily="34" charset="-122"/>
              </a:rPr>
              <a:t>  b = 4;</a:t>
            </a:r>
          </a:p>
          <a:p>
            <a:r>
              <a:rPr lang="en-US" altLang="zh-CN" sz="1200" dirty="0">
                <a:latin typeface="微软雅黑" panose="020B0503020204020204" pitchFamily="34" charset="-122"/>
                <a:ea typeface="微软雅黑" panose="020B0503020204020204" pitchFamily="34" charset="-122"/>
              </a:rPr>
              <a:t>  c = a + b*3;</a:t>
            </a:r>
          </a:p>
          <a:p>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printf</a:t>
            </a:r>
            <a:r>
              <a:rPr lang="en-US" altLang="zh-CN" sz="1200" dirty="0">
                <a:latin typeface="微软雅黑" panose="020B0503020204020204" pitchFamily="34" charset="-122"/>
                <a:ea typeface="微软雅黑" panose="020B0503020204020204" pitchFamily="34" charset="-122"/>
              </a:rPr>
              <a:t>("Hello!");</a:t>
            </a:r>
          </a:p>
          <a:p>
            <a:r>
              <a:rPr lang="en-US" altLang="zh-CN" sz="1200" dirty="0">
                <a:latin typeface="微软雅黑" panose="020B0503020204020204" pitchFamily="34" charset="-122"/>
                <a:ea typeface="微软雅黑" panose="020B0503020204020204" pitchFamily="34" charset="-122"/>
              </a:rPr>
              <a:t>  return c;</a:t>
            </a:r>
          </a:p>
          <a:p>
            <a:r>
              <a:rPr lang="en-US" altLang="zh-CN" sz="12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814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组合 142"/>
          <p:cNvGrpSpPr/>
          <p:nvPr/>
        </p:nvGrpSpPr>
        <p:grpSpPr>
          <a:xfrm>
            <a:off x="7950204" y="2583960"/>
            <a:ext cx="2474553" cy="1923542"/>
            <a:chOff x="5231707" y="162104"/>
            <a:chExt cx="2474553" cy="1923542"/>
          </a:xfrm>
          <a:noFill/>
        </p:grpSpPr>
        <p:sp>
          <p:nvSpPr>
            <p:cNvPr id="117" name="文本框 116"/>
            <p:cNvSpPr txBox="1"/>
            <p:nvPr/>
          </p:nvSpPr>
          <p:spPr>
            <a:xfrm>
              <a:off x="5231707" y="162104"/>
              <a:ext cx="449642" cy="338554"/>
            </a:xfrm>
            <a:prstGeom prst="rect">
              <a:avLst/>
            </a:prstGeom>
            <a:grpFill/>
            <a:ln>
              <a:noFill/>
            </a:ln>
          </p:spPr>
          <p:txBody>
            <a:bodyPr wrap="square" rtlCol="0">
              <a:spAutoFit/>
            </a:bodyPr>
            <a:lstStyle/>
            <a:p>
              <a:r>
                <a:rPr lang="en-US" altLang="zh-CN" sz="1600" dirty="0" err="1">
                  <a:latin typeface="微软雅黑" panose="020B0503020204020204" pitchFamily="34" charset="-122"/>
                  <a:ea typeface="微软雅黑" panose="020B0503020204020204" pitchFamily="34" charset="-122"/>
                </a:rPr>
                <a:t>int</a:t>
              </a:r>
              <a:endParaRPr lang="en-US" altLang="zh-CN" sz="1600" dirty="0">
                <a:latin typeface="微软雅黑" panose="020B0503020204020204" pitchFamily="34" charset="-122"/>
                <a:ea typeface="微软雅黑" panose="020B0503020204020204" pitchFamily="34" charset="-122"/>
              </a:endParaRPr>
            </a:p>
          </p:txBody>
        </p:sp>
        <p:sp>
          <p:nvSpPr>
            <p:cNvPr id="118" name="矩形 117"/>
            <p:cNvSpPr/>
            <p:nvPr/>
          </p:nvSpPr>
          <p:spPr>
            <a:xfrm>
              <a:off x="5681554" y="164044"/>
              <a:ext cx="298480"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a</a:t>
              </a:r>
            </a:p>
          </p:txBody>
        </p:sp>
        <p:sp>
          <p:nvSpPr>
            <p:cNvPr id="119" name="矩形 118"/>
            <p:cNvSpPr/>
            <p:nvPr/>
          </p:nvSpPr>
          <p:spPr>
            <a:xfrm>
              <a:off x="5981634" y="162104"/>
              <a:ext cx="295274"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 </a:t>
              </a:r>
            </a:p>
          </p:txBody>
        </p:sp>
        <p:sp>
          <p:nvSpPr>
            <p:cNvPr id="120" name="矩形 119"/>
            <p:cNvSpPr/>
            <p:nvPr/>
          </p:nvSpPr>
          <p:spPr>
            <a:xfrm>
              <a:off x="6278508" y="164044"/>
              <a:ext cx="316112"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b</a:t>
              </a:r>
            </a:p>
          </p:txBody>
        </p:sp>
        <p:sp>
          <p:nvSpPr>
            <p:cNvPr id="121" name="矩形 120"/>
            <p:cNvSpPr/>
            <p:nvPr/>
          </p:nvSpPr>
          <p:spPr>
            <a:xfrm>
              <a:off x="6596953" y="164044"/>
              <a:ext cx="295274"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 </a:t>
              </a:r>
            </a:p>
          </p:txBody>
        </p:sp>
        <p:sp>
          <p:nvSpPr>
            <p:cNvPr id="122" name="矩形 121"/>
            <p:cNvSpPr/>
            <p:nvPr/>
          </p:nvSpPr>
          <p:spPr>
            <a:xfrm>
              <a:off x="6889894" y="164043"/>
              <a:ext cx="287258"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c</a:t>
              </a:r>
            </a:p>
          </p:txBody>
        </p:sp>
        <p:sp>
          <p:nvSpPr>
            <p:cNvPr id="123" name="矩形 122"/>
            <p:cNvSpPr/>
            <p:nvPr/>
          </p:nvSpPr>
          <p:spPr>
            <a:xfrm>
              <a:off x="7177560" y="168757"/>
              <a:ext cx="389850" cy="338554"/>
            </a:xfrm>
            <a:prstGeom prst="rect">
              <a:avLst/>
            </a:prstGeom>
            <a:grpFill/>
            <a:ln>
              <a:noFill/>
            </a:ln>
          </p:spPr>
          <p:txBody>
            <a:bodyPr wrap="none">
              <a:spAutoFit/>
            </a:bodyPr>
            <a:lstStyle/>
            <a:p>
              <a:r>
                <a:rPr lang="zh-CN" altLang="en-US" sz="1600" dirty="0">
                  <a:latin typeface="微软雅黑" panose="020B0503020204020204" pitchFamily="34" charset="-122"/>
                  <a:ea typeface="微软雅黑" panose="020B0503020204020204" pitchFamily="34" charset="-122"/>
                </a:rPr>
                <a:t>；</a:t>
              </a:r>
              <a:endParaRPr lang="zh-CN" altLang="en-US" sz="1600" dirty="0"/>
            </a:p>
          </p:txBody>
        </p:sp>
        <p:sp>
          <p:nvSpPr>
            <p:cNvPr id="124" name="矩形 123"/>
            <p:cNvSpPr/>
            <p:nvPr/>
          </p:nvSpPr>
          <p:spPr>
            <a:xfrm>
              <a:off x="5546141" y="576075"/>
              <a:ext cx="336952"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a:t>
              </a:r>
            </a:p>
          </p:txBody>
        </p:sp>
        <p:sp>
          <p:nvSpPr>
            <p:cNvPr id="125" name="矩形 124"/>
            <p:cNvSpPr/>
            <p:nvPr/>
          </p:nvSpPr>
          <p:spPr>
            <a:xfrm>
              <a:off x="5881283" y="576075"/>
              <a:ext cx="304892"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2</a:t>
              </a:r>
            </a:p>
          </p:txBody>
        </p:sp>
        <p:sp>
          <p:nvSpPr>
            <p:cNvPr id="126" name="矩形 125"/>
            <p:cNvSpPr/>
            <p:nvPr/>
          </p:nvSpPr>
          <p:spPr>
            <a:xfrm>
              <a:off x="6184884" y="576075"/>
              <a:ext cx="234360"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a:t>
              </a:r>
            </a:p>
          </p:txBody>
        </p:sp>
        <p:sp>
          <p:nvSpPr>
            <p:cNvPr id="127" name="矩形 126"/>
            <p:cNvSpPr/>
            <p:nvPr/>
          </p:nvSpPr>
          <p:spPr>
            <a:xfrm>
              <a:off x="5561518" y="980230"/>
              <a:ext cx="336952"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a:t>
              </a:r>
            </a:p>
          </p:txBody>
        </p:sp>
        <p:sp>
          <p:nvSpPr>
            <p:cNvPr id="128" name="矩形 127"/>
            <p:cNvSpPr/>
            <p:nvPr/>
          </p:nvSpPr>
          <p:spPr>
            <a:xfrm>
              <a:off x="5898470" y="980230"/>
              <a:ext cx="304892"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4</a:t>
              </a:r>
            </a:p>
          </p:txBody>
        </p:sp>
        <p:sp>
          <p:nvSpPr>
            <p:cNvPr id="129" name="矩形 128"/>
            <p:cNvSpPr/>
            <p:nvPr/>
          </p:nvSpPr>
          <p:spPr>
            <a:xfrm>
              <a:off x="6203362" y="980230"/>
              <a:ext cx="234360"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a:t>
              </a:r>
            </a:p>
          </p:txBody>
        </p:sp>
        <p:sp>
          <p:nvSpPr>
            <p:cNvPr id="130" name="矩形 129"/>
            <p:cNvSpPr/>
            <p:nvPr/>
          </p:nvSpPr>
          <p:spPr>
            <a:xfrm>
              <a:off x="5546141" y="1345515"/>
              <a:ext cx="336952"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a:t>
              </a:r>
            </a:p>
          </p:txBody>
        </p:sp>
        <p:sp>
          <p:nvSpPr>
            <p:cNvPr id="131" name="矩形 130"/>
            <p:cNvSpPr/>
            <p:nvPr/>
          </p:nvSpPr>
          <p:spPr>
            <a:xfrm>
              <a:off x="5881283" y="1345515"/>
              <a:ext cx="298480"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a</a:t>
              </a:r>
            </a:p>
          </p:txBody>
        </p:sp>
        <p:sp>
          <p:nvSpPr>
            <p:cNvPr id="132" name="矩形 131"/>
            <p:cNvSpPr/>
            <p:nvPr/>
          </p:nvSpPr>
          <p:spPr>
            <a:xfrm>
              <a:off x="6176950" y="1345515"/>
              <a:ext cx="336952" cy="338554"/>
            </a:xfrm>
            <a:prstGeom prst="rect">
              <a:avLst/>
            </a:prstGeom>
            <a:grpFill/>
            <a:ln>
              <a:noFill/>
            </a:ln>
          </p:spPr>
          <p:txBody>
            <a:bodyPr wrap="square">
              <a:spAutoFit/>
            </a:bodyPr>
            <a:lstStyle/>
            <a:p>
              <a:r>
                <a:rPr lang="en-US" altLang="zh-CN" sz="1600" dirty="0">
                  <a:latin typeface="微软雅黑" panose="020B0503020204020204" pitchFamily="34" charset="-122"/>
                  <a:ea typeface="微软雅黑" panose="020B0503020204020204" pitchFamily="34" charset="-122"/>
                </a:rPr>
                <a:t>+</a:t>
              </a:r>
              <a:endParaRPr lang="zh-CN" altLang="en-US" sz="1600" dirty="0"/>
            </a:p>
          </p:txBody>
        </p:sp>
        <p:sp>
          <p:nvSpPr>
            <p:cNvPr id="133" name="矩形 132"/>
            <p:cNvSpPr/>
            <p:nvPr/>
          </p:nvSpPr>
          <p:spPr>
            <a:xfrm>
              <a:off x="6512342" y="1345515"/>
              <a:ext cx="316112" cy="338554"/>
            </a:xfrm>
            <a:prstGeom prst="rect">
              <a:avLst/>
            </a:prstGeom>
            <a:grpFill/>
            <a:ln>
              <a:noFill/>
            </a:ln>
          </p:spPr>
          <p:txBody>
            <a:bodyPr wrap="square">
              <a:spAutoFit/>
            </a:bodyPr>
            <a:lstStyle/>
            <a:p>
              <a:r>
                <a:rPr lang="en-US" altLang="zh-CN" sz="1600" dirty="0">
                  <a:latin typeface="微软雅黑" panose="020B0503020204020204" pitchFamily="34" charset="-122"/>
                  <a:ea typeface="微软雅黑" panose="020B0503020204020204" pitchFamily="34" charset="-122"/>
                </a:rPr>
                <a:t>b</a:t>
              </a:r>
              <a:endParaRPr lang="zh-CN" altLang="en-US" sz="1600" dirty="0"/>
            </a:p>
          </p:txBody>
        </p:sp>
        <p:sp>
          <p:nvSpPr>
            <p:cNvPr id="134" name="矩形 133"/>
            <p:cNvSpPr/>
            <p:nvPr/>
          </p:nvSpPr>
          <p:spPr>
            <a:xfrm>
              <a:off x="6828454" y="1345515"/>
              <a:ext cx="277640" cy="338554"/>
            </a:xfrm>
            <a:prstGeom prst="rect">
              <a:avLst/>
            </a:prstGeom>
            <a:grpFill/>
            <a:ln>
              <a:noFill/>
            </a:ln>
          </p:spPr>
          <p:txBody>
            <a:bodyPr wrap="square">
              <a:spAutoFit/>
            </a:bodyPr>
            <a:lstStyle/>
            <a:p>
              <a:r>
                <a:rPr lang="en-US" altLang="zh-CN" sz="1600" dirty="0">
                  <a:latin typeface="微软雅黑" panose="020B0503020204020204" pitchFamily="34" charset="-122"/>
                  <a:ea typeface="微软雅黑" panose="020B0503020204020204" pitchFamily="34" charset="-122"/>
                </a:rPr>
                <a:t>*</a:t>
              </a:r>
              <a:endParaRPr lang="zh-CN" altLang="en-US" sz="1600" dirty="0"/>
            </a:p>
          </p:txBody>
        </p:sp>
        <p:sp>
          <p:nvSpPr>
            <p:cNvPr id="135" name="矩形 134"/>
            <p:cNvSpPr/>
            <p:nvPr/>
          </p:nvSpPr>
          <p:spPr>
            <a:xfrm>
              <a:off x="7106094" y="1345515"/>
              <a:ext cx="304892" cy="338554"/>
            </a:xfrm>
            <a:prstGeom prst="rect">
              <a:avLst/>
            </a:prstGeom>
            <a:grpFill/>
            <a:ln>
              <a:noFill/>
            </a:ln>
          </p:spPr>
          <p:txBody>
            <a:bodyPr wrap="square">
              <a:spAutoFit/>
            </a:bodyPr>
            <a:lstStyle/>
            <a:p>
              <a:r>
                <a:rPr lang="en-US" altLang="zh-CN" sz="1600" dirty="0">
                  <a:latin typeface="微软雅黑" panose="020B0503020204020204" pitchFamily="34" charset="-122"/>
                  <a:ea typeface="微软雅黑" panose="020B0503020204020204" pitchFamily="34" charset="-122"/>
                </a:rPr>
                <a:t>3</a:t>
              </a:r>
              <a:endParaRPr lang="zh-CN" altLang="en-US" sz="1600" dirty="0"/>
            </a:p>
          </p:txBody>
        </p:sp>
        <p:sp>
          <p:nvSpPr>
            <p:cNvPr id="136" name="矩形 135"/>
            <p:cNvSpPr/>
            <p:nvPr/>
          </p:nvSpPr>
          <p:spPr>
            <a:xfrm>
              <a:off x="7410986" y="1345515"/>
              <a:ext cx="295274" cy="338554"/>
            </a:xfrm>
            <a:prstGeom prst="rect">
              <a:avLst/>
            </a:prstGeom>
            <a:grpFill/>
            <a:ln>
              <a:noFill/>
            </a:ln>
          </p:spPr>
          <p:txBody>
            <a:bodyPr wrap="square">
              <a:spAutoFit/>
            </a:bodyPr>
            <a:lstStyle/>
            <a:p>
              <a:r>
                <a:rPr lang="en-US" altLang="zh-CN" sz="1600" dirty="0">
                  <a:latin typeface="微软雅黑" panose="020B0503020204020204" pitchFamily="34" charset="-122"/>
                  <a:ea typeface="微软雅黑" panose="020B0503020204020204" pitchFamily="34" charset="-122"/>
                </a:rPr>
                <a:t>; </a:t>
              </a:r>
              <a:endParaRPr lang="zh-CN" altLang="en-US" sz="1600" dirty="0"/>
            </a:p>
          </p:txBody>
        </p:sp>
        <p:sp>
          <p:nvSpPr>
            <p:cNvPr id="137" name="矩形 136"/>
            <p:cNvSpPr/>
            <p:nvPr/>
          </p:nvSpPr>
          <p:spPr>
            <a:xfrm>
              <a:off x="5250406" y="1747092"/>
              <a:ext cx="785728"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return</a:t>
              </a:r>
              <a:endParaRPr lang="zh-CN" altLang="en-US" sz="1600" dirty="0">
                <a:latin typeface="微软雅黑" panose="020B0503020204020204" pitchFamily="34" charset="-122"/>
                <a:ea typeface="微软雅黑" panose="020B0503020204020204" pitchFamily="34" charset="-122"/>
              </a:endParaRPr>
            </a:p>
          </p:txBody>
        </p:sp>
        <p:sp>
          <p:nvSpPr>
            <p:cNvPr id="138" name="矩形 137"/>
            <p:cNvSpPr/>
            <p:nvPr/>
          </p:nvSpPr>
          <p:spPr>
            <a:xfrm>
              <a:off x="6036134" y="1747092"/>
              <a:ext cx="287258"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c</a:t>
              </a:r>
              <a:endParaRPr lang="zh-CN" altLang="en-US" sz="1600" dirty="0">
                <a:latin typeface="微软雅黑" panose="020B0503020204020204" pitchFamily="34" charset="-122"/>
                <a:ea typeface="微软雅黑" panose="020B0503020204020204" pitchFamily="34" charset="-122"/>
              </a:endParaRPr>
            </a:p>
          </p:txBody>
        </p:sp>
        <p:sp>
          <p:nvSpPr>
            <p:cNvPr id="139" name="矩形 138"/>
            <p:cNvSpPr/>
            <p:nvPr/>
          </p:nvSpPr>
          <p:spPr>
            <a:xfrm>
              <a:off x="6323392" y="1747092"/>
              <a:ext cx="234360"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40" name="矩形 139"/>
            <p:cNvSpPr/>
            <p:nvPr/>
          </p:nvSpPr>
          <p:spPr>
            <a:xfrm>
              <a:off x="5247661" y="576415"/>
              <a:ext cx="298480"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a</a:t>
              </a:r>
              <a:endParaRPr lang="zh-CN" altLang="en-US" sz="1600" dirty="0"/>
            </a:p>
          </p:txBody>
        </p:sp>
        <p:sp>
          <p:nvSpPr>
            <p:cNvPr id="141" name="矩形 140"/>
            <p:cNvSpPr/>
            <p:nvPr/>
          </p:nvSpPr>
          <p:spPr>
            <a:xfrm>
              <a:off x="5247661" y="980457"/>
              <a:ext cx="316112" cy="338554"/>
            </a:xfrm>
            <a:prstGeom prst="rect">
              <a:avLst/>
            </a:prstGeom>
            <a:grpFill/>
            <a:ln>
              <a:noFill/>
            </a:ln>
          </p:spPr>
          <p:txBody>
            <a:bodyPr wrap="none">
              <a:spAutoFit/>
            </a:bodyPr>
            <a:lstStyle/>
            <a:p>
              <a:r>
                <a:rPr lang="en-US" altLang="zh-CN" sz="1600" dirty="0">
                  <a:latin typeface="微软雅黑" panose="020B0503020204020204" pitchFamily="34" charset="-122"/>
                  <a:ea typeface="微软雅黑" panose="020B0503020204020204" pitchFamily="34" charset="-122"/>
                </a:rPr>
                <a:t>b</a:t>
              </a:r>
              <a:endParaRPr lang="zh-CN" altLang="en-US" sz="1600" dirty="0"/>
            </a:p>
          </p:txBody>
        </p:sp>
        <p:sp>
          <p:nvSpPr>
            <p:cNvPr id="142" name="矩形 141"/>
            <p:cNvSpPr/>
            <p:nvPr/>
          </p:nvSpPr>
          <p:spPr>
            <a:xfrm>
              <a:off x="5246059" y="1360069"/>
              <a:ext cx="300082" cy="369332"/>
            </a:xfrm>
            <a:prstGeom prst="rect">
              <a:avLst/>
            </a:prstGeom>
            <a:grpFill/>
            <a:ln>
              <a:noFill/>
            </a:ln>
          </p:spPr>
          <p:txBody>
            <a:bodyPr wrap="none">
              <a:spAutoFit/>
            </a:bodyPr>
            <a:lstStyle/>
            <a:p>
              <a:r>
                <a:rPr lang="en-US" altLang="zh-CN" dirty="0">
                  <a:latin typeface="微软雅黑" panose="020B0503020204020204" pitchFamily="34" charset="-122"/>
                  <a:ea typeface="微软雅黑" panose="020B0503020204020204" pitchFamily="34" charset="-122"/>
                </a:rPr>
                <a:t>c</a:t>
              </a:r>
              <a:endParaRPr lang="zh-CN" altLang="en-US" dirty="0"/>
            </a:p>
          </p:txBody>
        </p:sp>
      </p:grpSp>
      <p:sp>
        <p:nvSpPr>
          <p:cNvPr id="5" name="文本框 4"/>
          <p:cNvSpPr txBox="1"/>
          <p:nvPr/>
        </p:nvSpPr>
        <p:spPr>
          <a:xfrm>
            <a:off x="7950409" y="2583960"/>
            <a:ext cx="449642" cy="338554"/>
          </a:xfrm>
          <a:prstGeom prst="rect">
            <a:avLst/>
          </a:prstGeom>
          <a:solidFill>
            <a:schemeClr val="accent6">
              <a:lumMod val="75000"/>
            </a:schemeClr>
          </a:solidFill>
          <a:ln>
            <a:noFill/>
          </a:ln>
        </p:spPr>
        <p:txBody>
          <a:bodyPr wrap="square" rtlCol="0">
            <a:spAutoFit/>
          </a:bodyPr>
          <a:lstStyle/>
          <a:p>
            <a:r>
              <a:rPr lang="en-US" altLang="zh-CN" sz="1600" dirty="0" err="1">
                <a:solidFill>
                  <a:schemeClr val="bg1"/>
                </a:solidFill>
                <a:latin typeface="微软雅黑" panose="020B0503020204020204" pitchFamily="34" charset="-122"/>
                <a:ea typeface="微软雅黑" panose="020B0503020204020204" pitchFamily="34" charset="-122"/>
              </a:rPr>
              <a:t>int</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02</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编译器前端</a:t>
            </a:r>
          </a:p>
        </p:txBody>
      </p:sp>
      <p:sp>
        <p:nvSpPr>
          <p:cNvPr id="3" name="TextBox 8"/>
          <p:cNvSpPr txBox="1"/>
          <p:nvPr/>
        </p:nvSpPr>
        <p:spPr>
          <a:xfrm>
            <a:off x="50180" y="1754363"/>
            <a:ext cx="4965700" cy="338554"/>
          </a:xfrm>
          <a:prstGeom prst="rect">
            <a:avLst/>
          </a:prstGeom>
          <a:noFill/>
        </p:spPr>
        <p:txBody>
          <a:bodyPr wrap="square" rtlCol="0" anchor="ctr">
            <a:spAutoFit/>
          </a:bodyPr>
          <a:lstStyle/>
          <a:p>
            <a:pPr marL="342900" indent="-342900">
              <a:buFont typeface="Arial" panose="020B0604020202020204" pitchFamily="34" charset="0"/>
              <a:buChar char="•"/>
            </a:pPr>
            <a:r>
              <a:rPr lang="zh-CN" altLang="en-US" sz="1600" b="1" baseline="0" dirty="0">
                <a:latin typeface="微软雅黑" panose="020B0503020204020204" pitchFamily="34" charset="-122"/>
                <a:ea typeface="微软雅黑" panose="020B0503020204020204" pitchFamily="34" charset="-122"/>
              </a:rPr>
              <a:t>词法分析</a:t>
            </a:r>
          </a:p>
        </p:txBody>
      </p:sp>
      <p:sp>
        <p:nvSpPr>
          <p:cNvPr id="4" name="矩形 3"/>
          <p:cNvSpPr/>
          <p:nvPr/>
        </p:nvSpPr>
        <p:spPr>
          <a:xfrm>
            <a:off x="407367" y="2099171"/>
            <a:ext cx="5328387" cy="3416320"/>
          </a:xfrm>
          <a:prstGeom prst="rect">
            <a:avLst/>
          </a:prstGeom>
        </p:spPr>
        <p:txBody>
          <a:bodyPr wrap="square">
            <a:spAutoFit/>
          </a:bodyPr>
          <a:lstStyle/>
          <a:p>
            <a:pPr>
              <a:lnSpc>
                <a:spcPct val="150000"/>
              </a:lnSpc>
            </a:pPr>
            <a:r>
              <a:rPr lang="zh-CN" altLang="zh-CN" sz="1400" dirty="0">
                <a:latin typeface="微软雅黑" panose="020B0503020204020204" pitchFamily="34" charset="-122"/>
                <a:ea typeface="微软雅黑" panose="020B0503020204020204" pitchFamily="34" charset="-122"/>
              </a:rPr>
              <a:t>词法分析器读入</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程序的源代码字符流</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，扫描、分解字符串，识别出一个个的单词，包括如下类型：</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关键字，如</a:t>
            </a:r>
            <a:r>
              <a:rPr lang="en-US" altLang="zh-CN" sz="1400" dirty="0">
                <a:latin typeface="微软雅黑" panose="020B0503020204020204" pitchFamily="34" charset="-122"/>
                <a:ea typeface="微软雅黑" panose="020B0503020204020204" pitchFamily="34" charset="-122"/>
              </a:rPr>
              <a:t>int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float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if</a:t>
            </a:r>
            <a:r>
              <a:rPr lang="zh-CN" altLang="en-US" sz="1400" dirty="0">
                <a:latin typeface="微软雅黑" panose="020B0503020204020204" pitchFamily="34" charset="-122"/>
                <a:ea typeface="微软雅黑" panose="020B0503020204020204" pitchFamily="34" charset="-122"/>
              </a:rPr>
              <a:t>、</a:t>
            </a:r>
            <a:r>
              <a:rPr lang="en-US" altLang="zh-CN" dirty="0"/>
              <a:t> </a:t>
            </a:r>
            <a:r>
              <a:rPr lang="en-US" altLang="zh-CN" dirty="0" err="1"/>
              <a:t>sizeof</a:t>
            </a:r>
            <a:r>
              <a:rPr lang="zh-CN" altLang="en-US" sz="1400" dirty="0">
                <a:latin typeface="微软雅黑" panose="020B0503020204020204" pitchFamily="34" charset="-122"/>
                <a:ea typeface="微软雅黑" panose="020B0503020204020204" pitchFamily="34" charset="-122"/>
              </a:rPr>
              <a:t>等；</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标识符，用来表示各种名字，如变量、数组名、函数名等</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运算符，包括算术运算符、逻辑运算符、关系运算符等</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分解符，包括“，、；”等符号</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常数，包括整形、浮点型、字符型等</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lvl="0">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查看</a:t>
            </a:r>
            <a:r>
              <a:rPr lang="en-US" altLang="zh-CN" sz="1400" dirty="0">
                <a:solidFill>
                  <a:prstClr val="black"/>
                </a:solidFill>
                <a:latin typeface="微软雅黑" panose="020B0503020204020204" pitchFamily="34" charset="-122"/>
                <a:ea typeface="微软雅黑" panose="020B0503020204020204" pitchFamily="34" charset="-122"/>
              </a:rPr>
              <a:t>LLVM</a:t>
            </a:r>
            <a:r>
              <a:rPr lang="zh-CN" altLang="en-US" sz="1400" dirty="0">
                <a:solidFill>
                  <a:prstClr val="black"/>
                </a:solidFill>
                <a:latin typeface="微软雅黑" panose="020B0503020204020204" pitchFamily="34" charset="-122"/>
                <a:ea typeface="微软雅黑" panose="020B0503020204020204" pitchFamily="34" charset="-122"/>
              </a:rPr>
              <a:t>词法分析过程的编译命令</a:t>
            </a:r>
            <a:endParaRPr lang="en-US" altLang="zh-CN" sz="1400" dirty="0">
              <a:solidFill>
                <a:prstClr val="black"/>
              </a:solidFill>
              <a:latin typeface="微软雅黑" panose="020B0503020204020204" pitchFamily="34" charset="-122"/>
              <a:ea typeface="微软雅黑" panose="020B0503020204020204" pitchFamily="34" charset="-122"/>
            </a:endParaRPr>
          </a:p>
          <a:p>
            <a:pPr lvl="0">
              <a:lnSpc>
                <a:spcPct val="150000"/>
              </a:lnSpc>
            </a:pPr>
            <a:r>
              <a:rPr lang="en-US" altLang="zh-CN" sz="1400" dirty="0">
                <a:solidFill>
                  <a:prstClr val="black"/>
                </a:solidFill>
                <a:latin typeface="微软雅黑" panose="020B0503020204020204" pitchFamily="34" charset="-122"/>
                <a:ea typeface="微软雅黑" panose="020B0503020204020204" pitchFamily="34" charset="-122"/>
              </a:rPr>
              <a:t>clang -</a:t>
            </a:r>
            <a:r>
              <a:rPr lang="en-US" altLang="zh-CN" sz="1400" dirty="0" err="1">
                <a:solidFill>
                  <a:prstClr val="black"/>
                </a:solidFill>
                <a:latin typeface="微软雅黑" panose="020B0503020204020204" pitchFamily="34" charset="-122"/>
                <a:ea typeface="微软雅黑" panose="020B0503020204020204" pitchFamily="34" charset="-122"/>
              </a:rPr>
              <a:t>fmodules</a:t>
            </a:r>
            <a:r>
              <a:rPr lang="en-US" altLang="zh-CN" sz="1400" dirty="0">
                <a:solidFill>
                  <a:prstClr val="black"/>
                </a:solidFill>
                <a:latin typeface="微软雅黑" panose="020B0503020204020204" pitchFamily="34" charset="-122"/>
                <a:ea typeface="微软雅黑" panose="020B0503020204020204" pitchFamily="34" charset="-122"/>
              </a:rPr>
              <a:t> -</a:t>
            </a:r>
            <a:r>
              <a:rPr lang="en-US" altLang="zh-CN" sz="1400" dirty="0" err="1">
                <a:solidFill>
                  <a:prstClr val="black"/>
                </a:solidFill>
                <a:latin typeface="微软雅黑" panose="020B0503020204020204" pitchFamily="34" charset="-122"/>
                <a:ea typeface="微软雅黑" panose="020B0503020204020204" pitchFamily="34" charset="-122"/>
              </a:rPr>
              <a:t>fsyntax</a:t>
            </a:r>
            <a:r>
              <a:rPr lang="en-US" altLang="zh-CN" sz="1400" dirty="0">
                <a:solidFill>
                  <a:prstClr val="black"/>
                </a:solidFill>
                <a:latin typeface="微软雅黑" panose="020B0503020204020204" pitchFamily="34" charset="-122"/>
                <a:ea typeface="微软雅黑" panose="020B0503020204020204" pitchFamily="34" charset="-122"/>
              </a:rPr>
              <a:t>-only -</a:t>
            </a:r>
            <a:r>
              <a:rPr lang="en-US" altLang="zh-CN" sz="1400" dirty="0" err="1">
                <a:solidFill>
                  <a:prstClr val="black"/>
                </a:solidFill>
                <a:latin typeface="微软雅黑" panose="020B0503020204020204" pitchFamily="34" charset="-122"/>
                <a:ea typeface="微软雅黑" panose="020B0503020204020204" pitchFamily="34" charset="-122"/>
              </a:rPr>
              <a:t>Xclang</a:t>
            </a:r>
            <a:r>
              <a:rPr lang="en-US" altLang="zh-CN" sz="1400" dirty="0">
                <a:solidFill>
                  <a:prstClr val="black"/>
                </a:solidFill>
                <a:latin typeface="微软雅黑" panose="020B0503020204020204" pitchFamily="34" charset="-122"/>
                <a:ea typeface="微软雅黑" panose="020B0503020204020204" pitchFamily="34" charset="-122"/>
              </a:rPr>
              <a:t> -dump-tokens </a:t>
            </a:r>
            <a:r>
              <a:rPr lang="en-US" altLang="zh-CN" sz="1400" dirty="0" err="1">
                <a:solidFill>
                  <a:prstClr val="black"/>
                </a:solidFill>
                <a:latin typeface="微软雅黑" panose="020B0503020204020204" pitchFamily="34" charset="-122"/>
                <a:ea typeface="微软雅黑" panose="020B0503020204020204" pitchFamily="34" charset="-122"/>
              </a:rPr>
              <a:t>file.c</a:t>
            </a:r>
            <a:endParaRPr lang="zh-CN" altLang="en-US" sz="1400" dirty="0">
              <a:solidFill>
                <a:prstClr val="black"/>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888088" y="2424374"/>
            <a:ext cx="792088" cy="340519"/>
          </a:xfrm>
          <a:prstGeom prst="roundRect">
            <a:avLst/>
          </a:prstGeom>
          <a:solidFill>
            <a:schemeClr val="accent6">
              <a:lumMod val="75000"/>
            </a:schemeClr>
          </a:solidFill>
          <a:ln>
            <a:noFill/>
          </a:ln>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关键字</a:t>
            </a:r>
          </a:p>
        </p:txBody>
      </p:sp>
      <p:sp>
        <p:nvSpPr>
          <p:cNvPr id="9" name="文本框 8"/>
          <p:cNvSpPr txBox="1"/>
          <p:nvPr/>
        </p:nvSpPr>
        <p:spPr>
          <a:xfrm>
            <a:off x="6888088" y="2884660"/>
            <a:ext cx="792088" cy="340519"/>
          </a:xfrm>
          <a:prstGeom prst="roundRect">
            <a:avLst/>
          </a:prstGeom>
          <a:solidFill>
            <a:schemeClr val="accent5"/>
          </a:solidFill>
          <a:ln>
            <a:noFill/>
          </a:ln>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标识符</a:t>
            </a:r>
          </a:p>
        </p:txBody>
      </p:sp>
      <p:sp>
        <p:nvSpPr>
          <p:cNvPr id="10" name="文本框 9"/>
          <p:cNvSpPr txBox="1"/>
          <p:nvPr/>
        </p:nvSpPr>
        <p:spPr>
          <a:xfrm>
            <a:off x="6888088" y="3338770"/>
            <a:ext cx="792088" cy="340519"/>
          </a:xfrm>
          <a:prstGeom prst="roundRect">
            <a:avLst/>
          </a:prstGeom>
          <a:solidFill>
            <a:schemeClr val="accent4">
              <a:lumMod val="60000"/>
              <a:lumOff val="40000"/>
            </a:schemeClr>
          </a:solidFill>
          <a:ln>
            <a:noFill/>
          </a:ln>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运算符</a:t>
            </a:r>
          </a:p>
        </p:txBody>
      </p:sp>
      <p:sp>
        <p:nvSpPr>
          <p:cNvPr id="11" name="文本框 10"/>
          <p:cNvSpPr txBox="1"/>
          <p:nvPr/>
        </p:nvSpPr>
        <p:spPr>
          <a:xfrm>
            <a:off x="6888088" y="3777788"/>
            <a:ext cx="792088" cy="340519"/>
          </a:xfrm>
          <a:prstGeom prst="roundRect">
            <a:avLst/>
          </a:prstGeom>
          <a:solidFill>
            <a:schemeClr val="accent3"/>
          </a:solidFill>
          <a:ln>
            <a:noFill/>
          </a:ln>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分解符</a:t>
            </a:r>
          </a:p>
        </p:txBody>
      </p:sp>
      <p:sp>
        <p:nvSpPr>
          <p:cNvPr id="12" name="文本框 11"/>
          <p:cNvSpPr txBox="1"/>
          <p:nvPr/>
        </p:nvSpPr>
        <p:spPr>
          <a:xfrm>
            <a:off x="6888088" y="4224352"/>
            <a:ext cx="792088" cy="340519"/>
          </a:xfrm>
          <a:prstGeom prst="roundRect">
            <a:avLst/>
          </a:prstGeom>
          <a:solidFill>
            <a:schemeClr val="tx2">
              <a:lumMod val="40000"/>
              <a:lumOff val="60000"/>
            </a:schemeClr>
          </a:solidFill>
          <a:ln>
            <a:noFill/>
          </a:ln>
        </p:spPr>
        <p:txBody>
          <a:bodyPr wrap="square" rtlCol="0">
            <a:spAutoFit/>
          </a:bodyPr>
          <a:lstStyle/>
          <a:p>
            <a:pPr algn="ctr"/>
            <a:r>
              <a:rPr lang="zh-CN" altLang="en-US" sz="1400" dirty="0">
                <a:solidFill>
                  <a:schemeClr val="bg1"/>
                </a:solidFill>
                <a:latin typeface="微软雅黑" panose="020B0503020204020204" pitchFamily="34" charset="-122"/>
                <a:ea typeface="微软雅黑" panose="020B0503020204020204" pitchFamily="34" charset="-122"/>
              </a:rPr>
              <a:t>常数</a:t>
            </a:r>
          </a:p>
        </p:txBody>
      </p:sp>
      <p:sp>
        <p:nvSpPr>
          <p:cNvPr id="6" name="矩形 5"/>
          <p:cNvSpPr/>
          <p:nvPr/>
        </p:nvSpPr>
        <p:spPr>
          <a:xfrm>
            <a:off x="8400256" y="2585900"/>
            <a:ext cx="298480" cy="338554"/>
          </a:xfrm>
          <a:prstGeom prst="rect">
            <a:avLst/>
          </a:prstGeom>
          <a:solidFill>
            <a:schemeClr val="accent5"/>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a:t>
            </a:r>
          </a:p>
        </p:txBody>
      </p:sp>
      <p:sp>
        <p:nvSpPr>
          <p:cNvPr id="7" name="矩形 6"/>
          <p:cNvSpPr/>
          <p:nvPr/>
        </p:nvSpPr>
        <p:spPr>
          <a:xfrm>
            <a:off x="8700336" y="2583960"/>
            <a:ext cx="295274" cy="338554"/>
          </a:xfrm>
          <a:prstGeom prst="rect">
            <a:avLst/>
          </a:prstGeom>
          <a:solidFill>
            <a:schemeClr val="accent3"/>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 </a:t>
            </a:r>
          </a:p>
        </p:txBody>
      </p:sp>
      <p:sp>
        <p:nvSpPr>
          <p:cNvPr id="13" name="矩形 12"/>
          <p:cNvSpPr/>
          <p:nvPr/>
        </p:nvSpPr>
        <p:spPr>
          <a:xfrm>
            <a:off x="8997210" y="2585900"/>
            <a:ext cx="316112" cy="338554"/>
          </a:xfrm>
          <a:prstGeom prst="rect">
            <a:avLst/>
          </a:prstGeom>
          <a:solidFill>
            <a:schemeClr val="accent5"/>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b</a:t>
            </a:r>
          </a:p>
        </p:txBody>
      </p:sp>
      <p:sp>
        <p:nvSpPr>
          <p:cNvPr id="14" name="矩形 13"/>
          <p:cNvSpPr/>
          <p:nvPr/>
        </p:nvSpPr>
        <p:spPr>
          <a:xfrm>
            <a:off x="9315655" y="2585900"/>
            <a:ext cx="295274" cy="338554"/>
          </a:xfrm>
          <a:prstGeom prst="rect">
            <a:avLst/>
          </a:prstGeom>
          <a:solidFill>
            <a:schemeClr val="accent3"/>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 </a:t>
            </a:r>
          </a:p>
        </p:txBody>
      </p:sp>
      <p:sp>
        <p:nvSpPr>
          <p:cNvPr id="15" name="矩形 14"/>
          <p:cNvSpPr/>
          <p:nvPr/>
        </p:nvSpPr>
        <p:spPr>
          <a:xfrm>
            <a:off x="9608596" y="2585899"/>
            <a:ext cx="287258" cy="338554"/>
          </a:xfrm>
          <a:prstGeom prst="rect">
            <a:avLst/>
          </a:prstGeom>
          <a:solidFill>
            <a:schemeClr val="accent5"/>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c</a:t>
            </a:r>
          </a:p>
        </p:txBody>
      </p:sp>
      <p:sp>
        <p:nvSpPr>
          <p:cNvPr id="16" name="矩形 15"/>
          <p:cNvSpPr/>
          <p:nvPr/>
        </p:nvSpPr>
        <p:spPr>
          <a:xfrm>
            <a:off x="9896057" y="2583960"/>
            <a:ext cx="288000" cy="338554"/>
          </a:xfrm>
          <a:prstGeom prst="rect">
            <a:avLst/>
          </a:prstGeom>
          <a:solidFill>
            <a:schemeClr val="accent3"/>
          </a:solidFill>
          <a:ln>
            <a:noFill/>
          </a:ln>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endParaRPr>
          </a:p>
        </p:txBody>
      </p:sp>
      <p:sp>
        <p:nvSpPr>
          <p:cNvPr id="17" name="矩形 16"/>
          <p:cNvSpPr/>
          <p:nvPr/>
        </p:nvSpPr>
        <p:spPr>
          <a:xfrm>
            <a:off x="8264843" y="2997931"/>
            <a:ext cx="336952" cy="338554"/>
          </a:xfrm>
          <a:prstGeom prst="rect">
            <a:avLst/>
          </a:prstGeom>
          <a:solidFill>
            <a:schemeClr val="accent4">
              <a:lumMod val="60000"/>
              <a:lumOff val="40000"/>
            </a:schemeClr>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t>
            </a:r>
          </a:p>
        </p:txBody>
      </p:sp>
      <p:sp>
        <p:nvSpPr>
          <p:cNvPr id="18" name="矩形 17"/>
          <p:cNvSpPr/>
          <p:nvPr/>
        </p:nvSpPr>
        <p:spPr>
          <a:xfrm>
            <a:off x="8599985" y="2997931"/>
            <a:ext cx="304892" cy="338554"/>
          </a:xfrm>
          <a:prstGeom prst="rect">
            <a:avLst/>
          </a:prstGeom>
          <a:solidFill>
            <a:schemeClr val="tx2">
              <a:lumMod val="40000"/>
              <a:lumOff val="60000"/>
            </a:schemeClr>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a:t>
            </a:r>
          </a:p>
        </p:txBody>
      </p:sp>
      <p:sp>
        <p:nvSpPr>
          <p:cNvPr id="19" name="矩形 18"/>
          <p:cNvSpPr/>
          <p:nvPr/>
        </p:nvSpPr>
        <p:spPr>
          <a:xfrm>
            <a:off x="8903586" y="2997931"/>
            <a:ext cx="234360" cy="338554"/>
          </a:xfrm>
          <a:prstGeom prst="rect">
            <a:avLst/>
          </a:prstGeom>
          <a:solidFill>
            <a:schemeClr val="accent3"/>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t>
            </a:r>
          </a:p>
        </p:txBody>
      </p:sp>
      <p:sp>
        <p:nvSpPr>
          <p:cNvPr id="20" name="矩形 19"/>
          <p:cNvSpPr/>
          <p:nvPr/>
        </p:nvSpPr>
        <p:spPr>
          <a:xfrm>
            <a:off x="8280220" y="3402086"/>
            <a:ext cx="336952" cy="338554"/>
          </a:xfrm>
          <a:prstGeom prst="rect">
            <a:avLst/>
          </a:prstGeom>
          <a:solidFill>
            <a:schemeClr val="accent4">
              <a:lumMod val="60000"/>
              <a:lumOff val="40000"/>
            </a:schemeClr>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t>
            </a:r>
          </a:p>
        </p:txBody>
      </p:sp>
      <p:sp>
        <p:nvSpPr>
          <p:cNvPr id="21" name="矩形 20"/>
          <p:cNvSpPr/>
          <p:nvPr/>
        </p:nvSpPr>
        <p:spPr>
          <a:xfrm>
            <a:off x="8617172" y="3402086"/>
            <a:ext cx="304892" cy="338554"/>
          </a:xfrm>
          <a:prstGeom prst="rect">
            <a:avLst/>
          </a:prstGeom>
          <a:solidFill>
            <a:schemeClr val="tx2">
              <a:lumMod val="40000"/>
              <a:lumOff val="60000"/>
            </a:schemeClr>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4</a:t>
            </a:r>
          </a:p>
        </p:txBody>
      </p:sp>
      <p:sp>
        <p:nvSpPr>
          <p:cNvPr id="22" name="矩形 21"/>
          <p:cNvSpPr/>
          <p:nvPr/>
        </p:nvSpPr>
        <p:spPr>
          <a:xfrm>
            <a:off x="8922064" y="3402086"/>
            <a:ext cx="234360" cy="338554"/>
          </a:xfrm>
          <a:prstGeom prst="rect">
            <a:avLst/>
          </a:prstGeom>
          <a:solidFill>
            <a:schemeClr val="accent3"/>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t>
            </a:r>
          </a:p>
        </p:txBody>
      </p:sp>
      <p:sp>
        <p:nvSpPr>
          <p:cNvPr id="23" name="矩形 22"/>
          <p:cNvSpPr/>
          <p:nvPr/>
        </p:nvSpPr>
        <p:spPr>
          <a:xfrm>
            <a:off x="8264843" y="3767371"/>
            <a:ext cx="336952" cy="338554"/>
          </a:xfrm>
          <a:prstGeom prst="rect">
            <a:avLst/>
          </a:prstGeom>
          <a:solidFill>
            <a:schemeClr val="accent4">
              <a:lumMod val="60000"/>
              <a:lumOff val="40000"/>
            </a:schemeClr>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t>
            </a:r>
          </a:p>
        </p:txBody>
      </p:sp>
      <p:sp>
        <p:nvSpPr>
          <p:cNvPr id="24" name="矩形 23"/>
          <p:cNvSpPr/>
          <p:nvPr/>
        </p:nvSpPr>
        <p:spPr>
          <a:xfrm>
            <a:off x="8599985" y="3767371"/>
            <a:ext cx="298480" cy="338554"/>
          </a:xfrm>
          <a:prstGeom prst="rect">
            <a:avLst/>
          </a:prstGeom>
          <a:solidFill>
            <a:schemeClr val="accent5"/>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a:t>
            </a:r>
          </a:p>
        </p:txBody>
      </p:sp>
      <p:sp>
        <p:nvSpPr>
          <p:cNvPr id="25" name="矩形 24"/>
          <p:cNvSpPr/>
          <p:nvPr/>
        </p:nvSpPr>
        <p:spPr>
          <a:xfrm>
            <a:off x="8895652" y="3767371"/>
            <a:ext cx="336952" cy="338554"/>
          </a:xfrm>
          <a:prstGeom prst="rect">
            <a:avLst/>
          </a:prstGeom>
          <a:solidFill>
            <a:schemeClr val="accent4">
              <a:lumMod val="60000"/>
              <a:lumOff val="40000"/>
            </a:schemeClr>
          </a:solidFill>
          <a:ln>
            <a:noFill/>
          </a:ln>
        </p:spPr>
        <p:txBody>
          <a:bodyPr wrap="squar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endParaRPr>
          </a:p>
        </p:txBody>
      </p:sp>
      <p:sp>
        <p:nvSpPr>
          <p:cNvPr id="26" name="矩形 25"/>
          <p:cNvSpPr/>
          <p:nvPr/>
        </p:nvSpPr>
        <p:spPr>
          <a:xfrm>
            <a:off x="9231044" y="3767371"/>
            <a:ext cx="316112" cy="338554"/>
          </a:xfrm>
          <a:prstGeom prst="rect">
            <a:avLst/>
          </a:prstGeom>
          <a:solidFill>
            <a:schemeClr val="accent5"/>
          </a:solidFill>
          <a:ln>
            <a:noFill/>
          </a:ln>
        </p:spPr>
        <p:txBody>
          <a:bodyPr wrap="squar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b</a:t>
            </a:r>
            <a:endParaRPr lang="zh-CN" altLang="en-US" sz="1600" dirty="0">
              <a:solidFill>
                <a:schemeClr val="bg1"/>
              </a:solidFill>
            </a:endParaRPr>
          </a:p>
        </p:txBody>
      </p:sp>
      <p:sp>
        <p:nvSpPr>
          <p:cNvPr id="27" name="矩形 26"/>
          <p:cNvSpPr/>
          <p:nvPr/>
        </p:nvSpPr>
        <p:spPr>
          <a:xfrm>
            <a:off x="9547156" y="3767371"/>
            <a:ext cx="277640" cy="338554"/>
          </a:xfrm>
          <a:prstGeom prst="rect">
            <a:avLst/>
          </a:prstGeom>
          <a:solidFill>
            <a:schemeClr val="accent4">
              <a:lumMod val="60000"/>
              <a:lumOff val="40000"/>
            </a:schemeClr>
          </a:solidFill>
          <a:ln>
            <a:noFill/>
          </a:ln>
        </p:spPr>
        <p:txBody>
          <a:bodyPr wrap="squar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endParaRPr>
          </a:p>
        </p:txBody>
      </p:sp>
      <p:sp>
        <p:nvSpPr>
          <p:cNvPr id="28" name="矩形 27"/>
          <p:cNvSpPr/>
          <p:nvPr/>
        </p:nvSpPr>
        <p:spPr>
          <a:xfrm>
            <a:off x="9824796" y="3767371"/>
            <a:ext cx="304892" cy="338554"/>
          </a:xfrm>
          <a:prstGeom prst="rect">
            <a:avLst/>
          </a:prstGeom>
          <a:solidFill>
            <a:schemeClr val="tx2">
              <a:lumMod val="40000"/>
              <a:lumOff val="60000"/>
            </a:schemeClr>
          </a:solidFill>
          <a:ln>
            <a:noFill/>
          </a:ln>
        </p:spPr>
        <p:txBody>
          <a:bodyPr wrap="squar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3</a:t>
            </a:r>
            <a:endParaRPr lang="zh-CN" altLang="en-US" sz="1600" dirty="0">
              <a:solidFill>
                <a:schemeClr val="bg1"/>
              </a:solidFill>
            </a:endParaRPr>
          </a:p>
        </p:txBody>
      </p:sp>
      <p:sp>
        <p:nvSpPr>
          <p:cNvPr id="29" name="矩形 28"/>
          <p:cNvSpPr/>
          <p:nvPr/>
        </p:nvSpPr>
        <p:spPr>
          <a:xfrm>
            <a:off x="10129688" y="3767371"/>
            <a:ext cx="295274" cy="338554"/>
          </a:xfrm>
          <a:prstGeom prst="rect">
            <a:avLst/>
          </a:prstGeom>
          <a:solidFill>
            <a:schemeClr val="accent3"/>
          </a:solidFill>
          <a:ln>
            <a:noFill/>
          </a:ln>
        </p:spPr>
        <p:txBody>
          <a:bodyPr wrap="squar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 </a:t>
            </a:r>
            <a:endParaRPr lang="zh-CN" altLang="en-US" sz="1600" dirty="0">
              <a:solidFill>
                <a:schemeClr val="bg1"/>
              </a:solidFill>
            </a:endParaRPr>
          </a:p>
        </p:txBody>
      </p:sp>
      <p:sp>
        <p:nvSpPr>
          <p:cNvPr id="30" name="矩形 29"/>
          <p:cNvSpPr/>
          <p:nvPr/>
        </p:nvSpPr>
        <p:spPr>
          <a:xfrm>
            <a:off x="7969108" y="4168948"/>
            <a:ext cx="785728" cy="338554"/>
          </a:xfrm>
          <a:prstGeom prst="rect">
            <a:avLst/>
          </a:prstGeom>
          <a:solidFill>
            <a:schemeClr val="accent6">
              <a:lumMod val="75000"/>
            </a:schemeClr>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return</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8754836" y="4168948"/>
            <a:ext cx="287258" cy="338554"/>
          </a:xfrm>
          <a:prstGeom prst="rect">
            <a:avLst/>
          </a:prstGeom>
          <a:solidFill>
            <a:schemeClr val="accent5"/>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c</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2" name="矩形 31"/>
          <p:cNvSpPr/>
          <p:nvPr/>
        </p:nvSpPr>
        <p:spPr>
          <a:xfrm>
            <a:off x="9042094" y="4168948"/>
            <a:ext cx="234360" cy="338554"/>
          </a:xfrm>
          <a:prstGeom prst="rect">
            <a:avLst/>
          </a:prstGeom>
          <a:solidFill>
            <a:schemeClr val="accent3"/>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7966363" y="2998271"/>
            <a:ext cx="298480" cy="338554"/>
          </a:xfrm>
          <a:prstGeom prst="rect">
            <a:avLst/>
          </a:prstGeom>
          <a:solidFill>
            <a:schemeClr val="accent5"/>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a</a:t>
            </a:r>
            <a:endParaRPr lang="zh-CN" altLang="en-US" sz="1600" dirty="0">
              <a:solidFill>
                <a:schemeClr val="bg1"/>
              </a:solidFill>
            </a:endParaRPr>
          </a:p>
        </p:txBody>
      </p:sp>
      <p:sp>
        <p:nvSpPr>
          <p:cNvPr id="34" name="矩形 33"/>
          <p:cNvSpPr/>
          <p:nvPr/>
        </p:nvSpPr>
        <p:spPr>
          <a:xfrm>
            <a:off x="7966363" y="3402313"/>
            <a:ext cx="316112" cy="338554"/>
          </a:xfrm>
          <a:prstGeom prst="rect">
            <a:avLst/>
          </a:prstGeom>
          <a:solidFill>
            <a:schemeClr val="accent5"/>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b</a:t>
            </a:r>
            <a:endParaRPr lang="zh-CN" altLang="en-US" sz="1600" dirty="0">
              <a:solidFill>
                <a:schemeClr val="bg1"/>
              </a:solidFill>
            </a:endParaRPr>
          </a:p>
        </p:txBody>
      </p:sp>
      <p:sp>
        <p:nvSpPr>
          <p:cNvPr id="35" name="矩形 34"/>
          <p:cNvSpPr/>
          <p:nvPr/>
        </p:nvSpPr>
        <p:spPr>
          <a:xfrm>
            <a:off x="7977483" y="3767371"/>
            <a:ext cx="287258" cy="338554"/>
          </a:xfrm>
          <a:prstGeom prst="rect">
            <a:avLst/>
          </a:prstGeom>
          <a:solidFill>
            <a:schemeClr val="accent5"/>
          </a:solidFill>
          <a:ln>
            <a:noFill/>
          </a:ln>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c</a:t>
            </a:r>
            <a:endParaRPr lang="zh-CN" altLang="en-US" sz="1600" dirty="0">
              <a:solidFill>
                <a:schemeClr val="bg1"/>
              </a:solidFill>
            </a:endParaRPr>
          </a:p>
        </p:txBody>
      </p:sp>
    </p:spTree>
    <p:extLst>
      <p:ext uri="{BB962C8B-B14F-4D97-AF65-F5344CB8AC3E}">
        <p14:creationId xmlns:p14="http://schemas.microsoft.com/office/powerpoint/2010/main" val="2422796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500"/>
                                        <p:tgtEl>
                                          <p:spTgt spid="3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additive="base">
                                        <p:cTn id="54" dur="500" fill="hold"/>
                                        <p:tgtEl>
                                          <p:spTgt spid="10"/>
                                        </p:tgtEl>
                                        <p:attrNameLst>
                                          <p:attrName>ppt_x</p:attrName>
                                        </p:attrNameLst>
                                      </p:cBhvr>
                                      <p:tavLst>
                                        <p:tav tm="0">
                                          <p:val>
                                            <p:strVal val="#ppt_x"/>
                                          </p:val>
                                        </p:tav>
                                        <p:tav tm="100000">
                                          <p:val>
                                            <p:strVal val="#ppt_x"/>
                                          </p:val>
                                        </p:tav>
                                      </p:tavLst>
                                    </p:anim>
                                    <p:anim calcmode="lin" valueType="num">
                                      <p:cBhvr additive="base">
                                        <p:cTn id="5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fade">
                                      <p:cBhvr>
                                        <p:cTn id="72" dur="500"/>
                                        <p:tgtEl>
                                          <p:spTgt spid="27"/>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additive="base">
                                        <p:cTn id="77" dur="500" fill="hold"/>
                                        <p:tgtEl>
                                          <p:spTgt spid="11"/>
                                        </p:tgtEl>
                                        <p:attrNameLst>
                                          <p:attrName>ppt_x</p:attrName>
                                        </p:attrNameLst>
                                      </p:cBhvr>
                                      <p:tavLst>
                                        <p:tav tm="0">
                                          <p:val>
                                            <p:strVal val="#ppt_x"/>
                                          </p:val>
                                        </p:tav>
                                        <p:tav tm="100000">
                                          <p:val>
                                            <p:strVal val="#ppt_x"/>
                                          </p:val>
                                        </p:tav>
                                      </p:tavLst>
                                    </p:anim>
                                    <p:anim calcmode="lin" valueType="num">
                                      <p:cBhvr additive="base">
                                        <p:cTn id="7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animEffect transition="in" filter="fade">
                                      <p:cBhvr>
                                        <p:cTn id="83" dur="500"/>
                                        <p:tgtEl>
                                          <p:spTgt spid="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fade">
                                      <p:cBhvr>
                                        <p:cTn id="86" dur="500"/>
                                        <p:tgtEl>
                                          <p:spTgt spid="1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fade">
                                      <p:cBhvr>
                                        <p:cTn id="89" dur="500"/>
                                        <p:tgtEl>
                                          <p:spTgt spid="1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fade">
                                      <p:cBhvr>
                                        <p:cTn id="92" dur="500"/>
                                        <p:tgtEl>
                                          <p:spTgt spid="1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500"/>
                                        <p:tgtEl>
                                          <p:spTgt spid="2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12"/>
                                        </p:tgtEl>
                                        <p:attrNameLst>
                                          <p:attrName>style.visibility</p:attrName>
                                        </p:attrNameLst>
                                      </p:cBhvr>
                                      <p:to>
                                        <p:strVal val="visible"/>
                                      </p:to>
                                    </p:set>
                                    <p:anim calcmode="lin" valueType="num">
                                      <p:cBhvr additive="base">
                                        <p:cTn id="106" dur="500" fill="hold"/>
                                        <p:tgtEl>
                                          <p:spTgt spid="12"/>
                                        </p:tgtEl>
                                        <p:attrNameLst>
                                          <p:attrName>ppt_x</p:attrName>
                                        </p:attrNameLst>
                                      </p:cBhvr>
                                      <p:tavLst>
                                        <p:tav tm="0">
                                          <p:val>
                                            <p:strVal val="#ppt_x"/>
                                          </p:val>
                                        </p:tav>
                                        <p:tav tm="100000">
                                          <p:val>
                                            <p:strVal val="#ppt_x"/>
                                          </p:val>
                                        </p:tav>
                                      </p:tavLst>
                                    </p:anim>
                                    <p:anim calcmode="lin" valueType="num">
                                      <p:cBhvr additive="base">
                                        <p:cTn id="107"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fade">
                                      <p:cBhvr>
                                        <p:cTn id="115" dur="500"/>
                                        <p:tgtEl>
                                          <p:spTgt spid="2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6" grpId="0" animBg="1"/>
      <p:bldP spid="7"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02</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编译器前端</a:t>
            </a:r>
          </a:p>
        </p:txBody>
      </p:sp>
      <p:sp>
        <p:nvSpPr>
          <p:cNvPr id="3" name="TextBox 8"/>
          <p:cNvSpPr txBox="1"/>
          <p:nvPr/>
        </p:nvSpPr>
        <p:spPr>
          <a:xfrm>
            <a:off x="50180" y="1154857"/>
            <a:ext cx="4965700" cy="338554"/>
          </a:xfrm>
          <a:prstGeom prst="rect">
            <a:avLst/>
          </a:prstGeom>
          <a:noFill/>
        </p:spPr>
        <p:txBody>
          <a:bodyPr wrap="square" rtlCol="0" anchor="ctr">
            <a:spAutoFit/>
          </a:bodyPr>
          <a:lstStyle/>
          <a:p>
            <a:pPr marL="342900" indent="-342900">
              <a:buFont typeface="Arial" panose="020B0604020202020204" pitchFamily="34" charset="0"/>
              <a:buChar char="•"/>
            </a:pPr>
            <a:r>
              <a:rPr lang="zh-CN" altLang="en-US" sz="1600" b="1" baseline="0" dirty="0">
                <a:latin typeface="微软雅黑" panose="020B0503020204020204" pitchFamily="34" charset="-122"/>
                <a:ea typeface="微软雅黑" panose="020B0503020204020204" pitchFamily="34" charset="-122"/>
              </a:rPr>
              <a:t>语法分析</a:t>
            </a:r>
          </a:p>
        </p:txBody>
      </p:sp>
      <p:sp>
        <p:nvSpPr>
          <p:cNvPr id="4" name="矩形 3"/>
          <p:cNvSpPr/>
          <p:nvPr/>
        </p:nvSpPr>
        <p:spPr>
          <a:xfrm>
            <a:off x="407368" y="1478630"/>
            <a:ext cx="7992888" cy="4939814"/>
          </a:xfrm>
          <a:prstGeom prst="rect">
            <a:avLst/>
          </a:prstGeom>
        </p:spPr>
        <p:txBody>
          <a:bodyPr wrap="square">
            <a:spAutoFit/>
          </a:bodyPr>
          <a:lstStyle/>
          <a:p>
            <a:pPr>
              <a:lnSpc>
                <a:spcPct val="150000"/>
              </a:lnSpc>
            </a:pP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语法分析的任务是将词法分析生成的单词组合成语法短语，同时分析这些短语是否符合高级程序设计语言中的语法规则</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。有下面的规则来定义表达式：</a:t>
            </a: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标识符是表达式；</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常数是表达式；</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若表达式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和表达式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都是表达式，那么表达式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以及表达式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1 * </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也都是表达式</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有下面的规则来定义赋值语句：</a:t>
            </a:r>
          </a:p>
          <a:p>
            <a:pPr marL="342900" indent="-342900">
              <a:lnSpc>
                <a:spcPct val="150000"/>
              </a:lnSpc>
              <a:buFont typeface="+mj-ea"/>
              <a:buAutoNum type="circleNumDbPlain"/>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 = n</a:t>
            </a:r>
          </a:p>
          <a:p>
            <a:pPr marL="342900" indent="-342900">
              <a:lnSpc>
                <a:spcPct val="150000"/>
              </a:lnSpc>
              <a:buFont typeface="+mj-ea"/>
              <a:buAutoNum type="circleNumDbPlain"/>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 = &lt;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a:t>
            </a:r>
          </a:p>
          <a:p>
            <a:pPr marL="342900" indent="-342900">
              <a:lnSpc>
                <a:spcPct val="150000"/>
              </a:lnSpc>
              <a:buFont typeface="+mj-ea"/>
              <a:buAutoNum type="circleNumDbPlain"/>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 = &lt;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 ”&lt;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a:t>
            </a:r>
          </a:p>
          <a:p>
            <a:pPr marL="342900" indent="-342900">
              <a:lnSpc>
                <a:spcPct val="150000"/>
              </a:lnSpc>
              <a:buFont typeface="+mj-ea"/>
              <a:buAutoNum type="circleNumDbPlain"/>
            </a:pP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赋值语句</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 = &lt;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标识符</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&gt;“=”&lt;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表达式</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&gt;</a:t>
            </a:r>
          </a:p>
          <a:p>
            <a:pPr>
              <a:lnSpc>
                <a:spcPct val="150000"/>
              </a:lnSpc>
            </a:pP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其中语句</a:t>
            </a:r>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c = a + b * 3</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，依据高级程序设计语言中约定的赋值语句及表达式的定义规则表示为抽象语法树形式。将字符串格式的源代码转化为树状的数据结构，更容易被计算机理解和处理。</a:t>
            </a: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endParaRPr lang="en-US" altLang="zh-CN" sz="1400" dirty="0">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1400" dirty="0">
                <a:solidFill>
                  <a:prstClr val="black"/>
                </a:solidFill>
                <a:latin typeface="微软雅黑" panose="020B0503020204020204" pitchFamily="34" charset="-122"/>
                <a:ea typeface="微软雅黑" panose="020B0503020204020204" pitchFamily="34" charset="-122"/>
              </a:rPr>
              <a:t>查看</a:t>
            </a:r>
            <a:r>
              <a:rPr lang="en-US" altLang="zh-CN" sz="1400" dirty="0">
                <a:solidFill>
                  <a:prstClr val="black"/>
                </a:solidFill>
                <a:latin typeface="微软雅黑" panose="020B0503020204020204" pitchFamily="34" charset="-122"/>
                <a:ea typeface="微软雅黑" panose="020B0503020204020204" pitchFamily="34" charset="-122"/>
              </a:rPr>
              <a:t>LLVM</a:t>
            </a:r>
            <a:r>
              <a:rPr lang="zh-CN" altLang="en-US" sz="1400" dirty="0">
                <a:solidFill>
                  <a:prstClr val="black"/>
                </a:solidFill>
                <a:latin typeface="微软雅黑" panose="020B0503020204020204" pitchFamily="34" charset="-122"/>
                <a:ea typeface="微软雅黑" panose="020B0503020204020204" pitchFamily="34" charset="-122"/>
              </a:rPr>
              <a:t>语法分析过程的编译命令：</a:t>
            </a:r>
            <a:endParaRPr lang="en-US" altLang="zh-CN" sz="1400" dirty="0">
              <a:solidFill>
                <a:prstClr val="black"/>
              </a:solidFill>
              <a:latin typeface="微软雅黑" panose="020B0503020204020204" pitchFamily="34" charset="-122"/>
              <a:ea typeface="微软雅黑" panose="020B0503020204020204" pitchFamily="34" charset="-122"/>
            </a:endParaRPr>
          </a:p>
          <a:p>
            <a:pPr>
              <a:lnSpc>
                <a:spcPct val="150000"/>
              </a:lnSpc>
            </a:pPr>
            <a:r>
              <a:rPr lang="fr-FR" altLang="zh-CN" sz="1400" dirty="0">
                <a:latin typeface="微软雅黑" panose="020B0503020204020204" pitchFamily="34" charset="-122"/>
                <a:ea typeface="微软雅黑" panose="020B0503020204020204" pitchFamily="34" charset="-122"/>
              </a:rPr>
              <a:t>clang -fmodules -fsyntax-only -Xclang -ast-dump </a:t>
            </a:r>
            <a:r>
              <a:rPr lang="en-US" altLang="zh-CN" sz="1400" dirty="0" err="1">
                <a:latin typeface="微软雅黑" panose="020B0503020204020204" pitchFamily="34" charset="-122"/>
                <a:ea typeface="微软雅黑" panose="020B0503020204020204" pitchFamily="34" charset="-122"/>
              </a:rPr>
              <a:t>file.c</a:t>
            </a:r>
            <a:endParaRPr lang="zh-CN" altLang="en-US" sz="14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976320" y="1520871"/>
            <a:ext cx="2088232" cy="1938992"/>
          </a:xfrm>
          <a:prstGeom prst="rect">
            <a:avLst/>
          </a:prstGeom>
          <a:noFill/>
        </p:spPr>
        <p:txBody>
          <a:bodyPr wrap="square" rtlCol="0">
            <a:spAutoFit/>
          </a:bodyPr>
          <a:lstStyle/>
          <a:p>
            <a:pPr>
              <a:lnSpc>
                <a:spcPct val="150000"/>
              </a:lnSpc>
            </a:pP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int </a:t>
            </a: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a </a:t>
            </a:r>
            <a:r>
              <a:rPr lang="en-US" altLang="zh-CN" sz="1600" dirty="0">
                <a:solidFill>
                  <a:schemeClr val="accent3">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b</a:t>
            </a:r>
            <a:r>
              <a:rPr lang="en-US" altLang="zh-CN" sz="1600" dirty="0">
                <a:solidFill>
                  <a:schemeClr val="accent3">
                    <a:lumMod val="75000"/>
                  </a:schemeClr>
                </a:solidFill>
                <a:latin typeface="微软雅黑" panose="020B0503020204020204" pitchFamily="34" charset="-122"/>
                <a:ea typeface="微软雅黑" panose="020B0503020204020204" pitchFamily="34" charset="-122"/>
              </a:rPr>
              <a:t>, </a:t>
            </a: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c </a:t>
            </a:r>
            <a:r>
              <a:rPr lang="zh-CN" altLang="en-US" sz="1600" dirty="0">
                <a:solidFill>
                  <a:schemeClr val="accent3">
                    <a:lumMod val="75000"/>
                  </a:schemeClr>
                </a:solidFill>
                <a:latin typeface="微软雅黑" panose="020B0503020204020204" pitchFamily="34" charset="-122"/>
                <a:ea typeface="微软雅黑" panose="020B0503020204020204" pitchFamily="34" charset="-122"/>
              </a:rPr>
              <a:t>；</a:t>
            </a:r>
            <a:endParaRPr lang="en-US" altLang="zh-CN" sz="1600" dirty="0">
              <a:solidFill>
                <a:schemeClr val="accent3">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a</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4">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3">
                    <a:lumMod val="75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b</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4">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4</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3">
                    <a:lumMod val="75000"/>
                  </a:schemeClr>
                </a:solidFill>
                <a:latin typeface="微软雅黑" panose="020B0503020204020204" pitchFamily="34" charset="-122"/>
                <a:ea typeface="微软雅黑" panose="020B0503020204020204" pitchFamily="34" charset="-122"/>
              </a:rPr>
              <a:t>;</a:t>
            </a:r>
          </a:p>
          <a:p>
            <a:pPr>
              <a:lnSpc>
                <a:spcPct val="150000"/>
              </a:lnSpc>
            </a:pP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c</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4">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a</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4">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5">
                    <a:lumMod val="75000"/>
                  </a:schemeClr>
                </a:solidFill>
                <a:latin typeface="微软雅黑" panose="020B0503020204020204" pitchFamily="34" charset="-122"/>
                <a:ea typeface="微软雅黑" panose="020B0503020204020204" pitchFamily="34" charset="-122"/>
              </a:rPr>
              <a:t>b </a:t>
            </a:r>
            <a:r>
              <a:rPr lang="en-US" altLang="zh-CN" sz="1600" dirty="0">
                <a:solidFill>
                  <a:schemeClr val="accent4">
                    <a:lumMod val="75000"/>
                  </a:schemeClr>
                </a:solidFill>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1">
                    <a:lumMod val="75000"/>
                  </a:schemeClr>
                </a:solidFill>
                <a:latin typeface="微软雅黑" panose="020B0503020204020204" pitchFamily="34" charset="-122"/>
                <a:ea typeface="微软雅黑" panose="020B0503020204020204" pitchFamily="34" charset="-122"/>
              </a:rPr>
              <a:t>3</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3">
                    <a:lumMod val="75000"/>
                  </a:schemeClr>
                </a:solidFill>
                <a:latin typeface="微软雅黑" panose="020B0503020204020204" pitchFamily="34" charset="-122"/>
                <a:ea typeface="微软雅黑" panose="020B0503020204020204" pitchFamily="34" charset="-122"/>
              </a:rPr>
              <a:t>; </a:t>
            </a:r>
          </a:p>
          <a:p>
            <a:pPr>
              <a:lnSpc>
                <a:spcPct val="150000"/>
              </a:lnSpc>
            </a:pPr>
            <a:r>
              <a:rPr lang="en-US" altLang="zh-CN" sz="1600" dirty="0">
                <a:solidFill>
                  <a:schemeClr val="accent6">
                    <a:lumMod val="75000"/>
                  </a:schemeClr>
                </a:solidFill>
                <a:latin typeface="微软雅黑" panose="020B0503020204020204" pitchFamily="34" charset="-122"/>
                <a:ea typeface="微软雅黑" panose="020B0503020204020204" pitchFamily="34" charset="-122"/>
              </a:rPr>
              <a:t>return</a:t>
            </a:r>
            <a:r>
              <a:rPr lang="en-US" altLang="zh-CN" sz="1600" dirty="0">
                <a:latin typeface="微软雅黑" panose="020B0503020204020204" pitchFamily="34" charset="-122"/>
                <a:ea typeface="微软雅黑" panose="020B0503020204020204" pitchFamily="34" charset="-122"/>
              </a:rPr>
              <a:t> </a:t>
            </a:r>
            <a:r>
              <a:rPr lang="en-US" altLang="zh-CN" sz="1600" dirty="0">
                <a:solidFill>
                  <a:schemeClr val="accent4">
                    <a:lumMod val="75000"/>
                  </a:schemeClr>
                </a:solidFill>
                <a:latin typeface="微软雅黑" panose="020B0503020204020204" pitchFamily="34" charset="-122"/>
                <a:ea typeface="微软雅黑" panose="020B0503020204020204" pitchFamily="34" charset="-122"/>
              </a:rPr>
              <a:t>c </a:t>
            </a:r>
            <a:r>
              <a:rPr lang="en-US" altLang="zh-CN" sz="1600" dirty="0">
                <a:solidFill>
                  <a:schemeClr val="accent3">
                    <a:lumMod val="75000"/>
                  </a:schemeClr>
                </a:solidFill>
                <a:latin typeface="微软雅黑" panose="020B0503020204020204" pitchFamily="34" charset="-122"/>
                <a:ea typeface="微软雅黑" panose="020B0503020204020204" pitchFamily="34" charset="-122"/>
              </a:rPr>
              <a:t>;</a:t>
            </a:r>
            <a:endParaRPr lang="zh-CN" altLang="en-US" sz="1600" dirty="0">
              <a:solidFill>
                <a:schemeClr val="accent3">
                  <a:lumMod val="7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9391036" y="1614979"/>
            <a:ext cx="809420" cy="294577"/>
          </a:xfrm>
          <a:prstGeom prst="rect">
            <a:avLst/>
          </a:prstGeom>
          <a:solidFill>
            <a:schemeClr val="accent2">
              <a:lumMod val="60000"/>
              <a:lumOff val="40000"/>
            </a:schemeClr>
          </a:solidFill>
        </p:spPr>
        <p:txBody>
          <a:bodyPr wrap="square" lIns="108849" tIns="54424" rIns="108849" bIns="54424" rtlCol="0" anchor="ct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表达式</a:t>
            </a:r>
          </a:p>
        </p:txBody>
      </p:sp>
      <p:sp>
        <p:nvSpPr>
          <p:cNvPr id="11" name="矩形 10"/>
          <p:cNvSpPr/>
          <p:nvPr/>
        </p:nvSpPr>
        <p:spPr>
          <a:xfrm>
            <a:off x="9391036" y="2003665"/>
            <a:ext cx="665404" cy="279188"/>
          </a:xfrm>
          <a:prstGeom prst="rect">
            <a:avLst/>
          </a:prstGeom>
          <a:solidFill>
            <a:schemeClr val="accent2">
              <a:lumMod val="60000"/>
              <a:lumOff val="40000"/>
            </a:schemeClr>
          </a:solidFill>
        </p:spPr>
        <p:txBody>
          <a:bodyPr wrap="square" lIns="108849" tIns="54424" rIns="108849" bIns="54424" rtlCol="0" anchor="ctr">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表达式</a:t>
            </a:r>
          </a:p>
        </p:txBody>
      </p:sp>
      <p:sp>
        <p:nvSpPr>
          <p:cNvPr id="12" name="矩形 11"/>
          <p:cNvSpPr/>
          <p:nvPr/>
        </p:nvSpPr>
        <p:spPr>
          <a:xfrm>
            <a:off x="9391036" y="2372873"/>
            <a:ext cx="665404" cy="279188"/>
          </a:xfrm>
          <a:prstGeom prst="rect">
            <a:avLst/>
          </a:prstGeom>
          <a:solidFill>
            <a:schemeClr val="accent2">
              <a:lumMod val="60000"/>
              <a:lumOff val="40000"/>
            </a:schemeClr>
          </a:solidFill>
        </p:spPr>
        <p:txBody>
          <a:bodyPr wrap="square" lIns="108849" tIns="54424" rIns="108849" bIns="54424" rtlCol="0" anchor="ctr">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表达式</a:t>
            </a:r>
          </a:p>
        </p:txBody>
      </p:sp>
      <p:sp>
        <p:nvSpPr>
          <p:cNvPr id="13" name="矩形 12"/>
          <p:cNvSpPr/>
          <p:nvPr/>
        </p:nvSpPr>
        <p:spPr>
          <a:xfrm>
            <a:off x="9391036" y="2742081"/>
            <a:ext cx="1025444" cy="279188"/>
          </a:xfrm>
          <a:prstGeom prst="rect">
            <a:avLst/>
          </a:prstGeom>
          <a:solidFill>
            <a:schemeClr val="accent2">
              <a:lumMod val="60000"/>
              <a:lumOff val="40000"/>
            </a:schemeClr>
          </a:solidFill>
        </p:spPr>
        <p:txBody>
          <a:bodyPr wrap="square" lIns="108849" tIns="54424" rIns="108849" bIns="54424" rtlCol="0" anchor="ctr">
            <a:spAutoFit/>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表达式</a:t>
            </a:r>
          </a:p>
        </p:txBody>
      </p:sp>
      <p:sp>
        <p:nvSpPr>
          <p:cNvPr id="15" name="矩形 14"/>
          <p:cNvSpPr/>
          <p:nvPr/>
        </p:nvSpPr>
        <p:spPr>
          <a:xfrm>
            <a:off x="9048328" y="1995970"/>
            <a:ext cx="1008112" cy="294577"/>
          </a:xfrm>
          <a:prstGeom prst="rect">
            <a:avLst/>
          </a:prstGeom>
          <a:solidFill>
            <a:schemeClr val="accent5"/>
          </a:solidFill>
        </p:spPr>
        <p:txBody>
          <a:bodyPr wrap="square" lIns="108849" tIns="54424" rIns="108849" bIns="54424" rtlCol="0" anchor="ct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赋值语句</a:t>
            </a:r>
          </a:p>
        </p:txBody>
      </p:sp>
      <p:sp>
        <p:nvSpPr>
          <p:cNvPr id="16" name="矩形 15"/>
          <p:cNvSpPr/>
          <p:nvPr/>
        </p:nvSpPr>
        <p:spPr>
          <a:xfrm>
            <a:off x="9048328" y="2356568"/>
            <a:ext cx="1008112" cy="294577"/>
          </a:xfrm>
          <a:prstGeom prst="rect">
            <a:avLst/>
          </a:prstGeom>
          <a:solidFill>
            <a:schemeClr val="accent5"/>
          </a:solidFill>
        </p:spPr>
        <p:txBody>
          <a:bodyPr wrap="square" lIns="108849" tIns="54424" rIns="108849" bIns="54424" rtlCol="0" anchor="ct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赋值语句</a:t>
            </a:r>
          </a:p>
        </p:txBody>
      </p:sp>
      <p:sp>
        <p:nvSpPr>
          <p:cNvPr id="17" name="矩形 16"/>
          <p:cNvSpPr/>
          <p:nvPr/>
        </p:nvSpPr>
        <p:spPr>
          <a:xfrm>
            <a:off x="9048328" y="2729622"/>
            <a:ext cx="1368152" cy="294577"/>
          </a:xfrm>
          <a:prstGeom prst="rect">
            <a:avLst/>
          </a:prstGeom>
          <a:solidFill>
            <a:schemeClr val="accent5"/>
          </a:solidFill>
        </p:spPr>
        <p:txBody>
          <a:bodyPr wrap="square" lIns="108849" tIns="54424" rIns="108849" bIns="54424" rtlCol="0" anchor="ct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赋值语句</a:t>
            </a:r>
          </a:p>
        </p:txBody>
      </p:sp>
      <p:sp>
        <p:nvSpPr>
          <p:cNvPr id="18" name="矩形 17"/>
          <p:cNvSpPr/>
          <p:nvPr/>
        </p:nvSpPr>
        <p:spPr>
          <a:xfrm>
            <a:off x="9703407" y="3051757"/>
            <a:ext cx="713073" cy="294577"/>
          </a:xfrm>
          <a:prstGeom prst="rect">
            <a:avLst/>
          </a:prstGeom>
          <a:solidFill>
            <a:schemeClr val="accent2">
              <a:lumMod val="60000"/>
              <a:lumOff val="40000"/>
            </a:schemeClr>
          </a:solidFill>
        </p:spPr>
        <p:txBody>
          <a:bodyPr wrap="square" lIns="108849" tIns="54424" rIns="108849" bIns="54424" rtlCol="0" anchor="ctr">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表达式</a:t>
            </a:r>
            <a:endParaRPr lang="zh-CN" altLang="en-US" sz="110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stretch>
            <a:fillRect/>
          </a:stretch>
        </p:blipFill>
        <p:spPr>
          <a:xfrm>
            <a:off x="8658695" y="3834173"/>
            <a:ext cx="3125439" cy="2103407"/>
          </a:xfrm>
          <a:prstGeom prst="rect">
            <a:avLst/>
          </a:prstGeom>
        </p:spPr>
      </p:pic>
    </p:spTree>
    <p:extLst>
      <p:ext uri="{BB962C8B-B14F-4D97-AF65-F5344CB8AC3E}">
        <p14:creationId xmlns:p14="http://schemas.microsoft.com/office/powerpoint/2010/main" val="257140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5" grpId="0" animBg="1"/>
      <p:bldP spid="16"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0180" y="333321"/>
            <a:ext cx="4965700" cy="398780"/>
          </a:xfrm>
          <a:prstGeom prst="rect">
            <a:avLst/>
          </a:prstGeom>
          <a:noFill/>
        </p:spPr>
        <p:txBody>
          <a:bodyPr wrap="square" rtlCol="0" anchor="ctr">
            <a:spAutoFit/>
          </a:bodyPr>
          <a:lstStyle/>
          <a:p>
            <a:r>
              <a:rPr lang="en-US" altLang="zh-CN" sz="1400" b="1" dirty="0">
                <a:latin typeface="微软雅黑" panose="020B0503020204020204" pitchFamily="34" charset="-122"/>
                <a:ea typeface="微软雅黑" panose="020B0503020204020204" pitchFamily="34" charset="-122"/>
              </a:rPr>
              <a:t>02</a:t>
            </a:r>
            <a:r>
              <a:rPr lang="en-US" altLang="zh-CN" sz="1600" b="1" dirty="0">
                <a:latin typeface="微软雅黑" panose="020B0503020204020204" pitchFamily="34" charset="-122"/>
                <a:ea typeface="微软雅黑" panose="020B0503020204020204" pitchFamily="34" charset="-122"/>
              </a:rPr>
              <a:t> </a:t>
            </a:r>
            <a:r>
              <a:rPr lang="zh-CN" altLang="en-US" sz="2000" b="1" baseline="0" dirty="0">
                <a:latin typeface="微软雅黑" panose="020B0503020204020204" pitchFamily="34" charset="-122"/>
                <a:ea typeface="微软雅黑" panose="020B0503020204020204" pitchFamily="34" charset="-122"/>
              </a:rPr>
              <a:t> 编译器前端</a:t>
            </a:r>
          </a:p>
        </p:txBody>
      </p:sp>
      <p:sp>
        <p:nvSpPr>
          <p:cNvPr id="3" name="TextBox 8"/>
          <p:cNvSpPr txBox="1"/>
          <p:nvPr/>
        </p:nvSpPr>
        <p:spPr>
          <a:xfrm>
            <a:off x="50180" y="1747555"/>
            <a:ext cx="4965700" cy="338554"/>
          </a:xfrm>
          <a:prstGeom prst="rect">
            <a:avLst/>
          </a:prstGeom>
          <a:noFill/>
        </p:spPr>
        <p:txBody>
          <a:bodyPr wrap="square" rtlCol="0" anchor="ctr">
            <a:spAutoFit/>
          </a:bodyPr>
          <a:lstStyle/>
          <a:p>
            <a:pPr marL="342900" indent="-342900">
              <a:buFont typeface="Arial" panose="020B0604020202020204" pitchFamily="34" charset="0"/>
              <a:buChar char="•"/>
            </a:pPr>
            <a:r>
              <a:rPr lang="zh-CN" altLang="en-US" sz="1600" b="1" baseline="0" dirty="0">
                <a:latin typeface="微软雅黑" panose="020B0503020204020204" pitchFamily="34" charset="-122"/>
                <a:ea typeface="微软雅黑" panose="020B0503020204020204" pitchFamily="34" charset="-122"/>
              </a:rPr>
              <a:t>语义分析</a:t>
            </a:r>
          </a:p>
        </p:txBody>
      </p:sp>
      <p:sp>
        <p:nvSpPr>
          <p:cNvPr id="4" name="矩形 3"/>
          <p:cNvSpPr/>
          <p:nvPr/>
        </p:nvSpPr>
        <p:spPr>
          <a:xfrm>
            <a:off x="407368" y="2022416"/>
            <a:ext cx="7632848" cy="3323987"/>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语义分析阶段的任务是审查源代码有无语义错误，源代码中有些语法成分，按照语法规则去判断是正确的，但不符合语义规则，比如使用了没有声明的变量。</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语义分析主要的任务可归结为以下四类：</a:t>
            </a: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完成静态语义审查和处理；</a:t>
            </a: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上下文相关性审查；</a:t>
            </a: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类型匹配审查；</a:t>
            </a:r>
          </a:p>
          <a:p>
            <a:pPr marL="342900" indent="-342900">
              <a:lnSpc>
                <a:spcPct val="150000"/>
              </a:lnSpc>
              <a:buFont typeface="+mj-ea"/>
              <a:buAutoNum type="circleNumDbPlain"/>
            </a:pPr>
            <a:r>
              <a:rPr lang="zh-CN" altLang="en-US" sz="1400" dirty="0">
                <a:latin typeface="微软雅黑" panose="020B0503020204020204" pitchFamily="34" charset="-122"/>
                <a:ea typeface="微软雅黑" panose="020B0503020204020204" pitchFamily="34" charset="-122"/>
              </a:rPr>
              <a:t>类型转换。</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比如语句</a:t>
            </a:r>
            <a:r>
              <a:rPr lang="en-US" altLang="zh-CN" sz="1400" dirty="0">
                <a:latin typeface="微软雅黑" panose="020B0503020204020204" pitchFamily="34" charset="-122"/>
                <a:ea typeface="微软雅黑" panose="020B0503020204020204" pitchFamily="34" charset="-122"/>
              </a:rPr>
              <a:t>c=</a:t>
            </a:r>
            <a:r>
              <a:rPr lang="en-US" altLang="zh-CN" sz="1400" dirty="0" err="1">
                <a:latin typeface="微软雅黑" panose="020B0503020204020204" pitchFamily="34" charset="-122"/>
                <a:ea typeface="微软雅黑" panose="020B0503020204020204" pitchFamily="34" charset="-122"/>
              </a:rPr>
              <a:t>a+b</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中，运算符*的两个运算对象分别是</a:t>
            </a:r>
            <a:r>
              <a:rPr lang="en-US" altLang="zh-CN" sz="1400" dirty="0">
                <a:latin typeface="微软雅黑" panose="020B0503020204020204" pitchFamily="34" charset="-122"/>
                <a:ea typeface="微软雅黑" panose="020B0503020204020204" pitchFamily="34" charset="-122"/>
              </a:rPr>
              <a:t>b</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，如果</a:t>
            </a:r>
            <a:r>
              <a:rPr lang="en-US" altLang="zh-CN" sz="1400" dirty="0">
                <a:latin typeface="微软雅黑" panose="020B0503020204020204" pitchFamily="34" charset="-122"/>
                <a:ea typeface="微软雅黑" panose="020B0503020204020204" pitchFamily="34" charset="-122"/>
              </a:rPr>
              <a:t>b</a:t>
            </a:r>
            <a:r>
              <a:rPr lang="zh-CN" altLang="en-US" sz="1400" dirty="0">
                <a:latin typeface="微软雅黑" panose="020B0503020204020204" pitchFamily="34" charset="-122"/>
                <a:ea typeface="微软雅黑" panose="020B0503020204020204" pitchFamily="34" charset="-122"/>
              </a:rPr>
              <a:t>是实型变量，</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是整型常数，语义分析阶段执行类型审查之后，会自动地将整型量转换为实型量以完成同类型的数据运算，体现在语法分析所得到的语法树上，即增加一个运算符结点</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inttoreal</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p>
        </p:txBody>
      </p:sp>
      <p:sp>
        <p:nvSpPr>
          <p:cNvPr id="5" name="Rectangle 2"/>
          <p:cNvSpPr>
            <a:spLocks noChangeArrowheads="1"/>
          </p:cNvSpPr>
          <p:nvPr/>
        </p:nvSpPr>
        <p:spPr bwMode="auto">
          <a:xfrm>
            <a:off x="2063552" y="50131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8904312" y="2190573"/>
            <a:ext cx="1440160" cy="738664"/>
          </a:xfrm>
          <a:prstGeom prst="rect">
            <a:avLst/>
          </a:prstGeom>
          <a:ln>
            <a:solidFill>
              <a:srgbClr val="3A4795"/>
            </a:solidFill>
          </a:ln>
        </p:spPr>
        <p:txBody>
          <a:bodyPr wrap="square">
            <a:spAutoFit/>
          </a:bodyPr>
          <a:lstStyle/>
          <a:p>
            <a:pPr algn="just">
              <a:lnSpc>
                <a:spcPct val="150000"/>
              </a:lnSpc>
              <a:spcAft>
                <a:spcPts val="0"/>
              </a:spcAft>
            </a:pPr>
            <a:r>
              <a:rPr lang="en-US" altLang="zh-CN" sz="1400" kern="0" dirty="0">
                <a:latin typeface="微软雅黑" panose="020B0503020204020204" pitchFamily="34" charset="-122"/>
                <a:ea typeface="微软雅黑" panose="020B0503020204020204" pitchFamily="34" charset="-122"/>
              </a:rPr>
              <a:t>int </a:t>
            </a:r>
            <a:r>
              <a:rPr lang="en-US" altLang="zh-CN" sz="1400" kern="0" dirty="0" err="1">
                <a:latin typeface="微软雅黑" panose="020B0503020204020204" pitchFamily="34" charset="-122"/>
                <a:ea typeface="微软雅黑" panose="020B0503020204020204" pitchFamily="34" charset="-122"/>
              </a:rPr>
              <a:t>b,c</a:t>
            </a:r>
            <a:r>
              <a:rPr lang="en-US" altLang="zh-CN" sz="1400" kern="0" dirty="0">
                <a:latin typeface="微软雅黑" panose="020B0503020204020204" pitchFamily="34" charset="-122"/>
                <a:ea typeface="微软雅黑" panose="020B0503020204020204" pitchFamily="34" charset="-122"/>
              </a:rPr>
              <a:t> ;</a:t>
            </a:r>
            <a:endParaRPr lang="zh-CN" altLang="zh-CN" sz="1400" kern="100" dirty="0">
              <a:latin typeface="微软雅黑" panose="020B0503020204020204" pitchFamily="34" charset="-122"/>
              <a:ea typeface="微软雅黑" panose="020B0503020204020204" pitchFamily="34" charset="-122"/>
            </a:endParaRPr>
          </a:p>
          <a:p>
            <a:pPr algn="just">
              <a:lnSpc>
                <a:spcPct val="150000"/>
              </a:lnSpc>
              <a:spcAft>
                <a:spcPts val="0"/>
              </a:spcAft>
            </a:pPr>
            <a:r>
              <a:rPr lang="en-US" altLang="zh-CN" sz="1400" kern="0" dirty="0">
                <a:latin typeface="微软雅黑" panose="020B0503020204020204" pitchFamily="34" charset="-122"/>
                <a:ea typeface="微软雅黑" panose="020B0503020204020204" pitchFamily="34" charset="-122"/>
              </a:rPr>
              <a:t>c = </a:t>
            </a:r>
            <a:r>
              <a:rPr lang="en-US" altLang="zh-CN" sz="1400" kern="0" dirty="0" err="1">
                <a:latin typeface="微软雅黑" panose="020B0503020204020204" pitchFamily="34" charset="-122"/>
                <a:ea typeface="微软雅黑" panose="020B0503020204020204" pitchFamily="34" charset="-122"/>
              </a:rPr>
              <a:t>a+b</a:t>
            </a:r>
            <a:r>
              <a:rPr lang="en-US" altLang="zh-CN" sz="1400" kern="0" dirty="0">
                <a:latin typeface="微软雅黑" panose="020B0503020204020204" pitchFamily="34" charset="-122"/>
                <a:ea typeface="微软雅黑" panose="020B0503020204020204" pitchFamily="34" charset="-122"/>
              </a:rPr>
              <a:t>*3 ; </a:t>
            </a:r>
            <a:endPar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8688288" y="3859896"/>
            <a:ext cx="3269455" cy="2585014"/>
          </a:xfrm>
          <a:prstGeom prst="rect">
            <a:avLst/>
          </a:prstGeom>
        </p:spPr>
      </p:pic>
    </p:spTree>
    <p:extLst>
      <p:ext uri="{BB962C8B-B14F-4D97-AF65-F5344CB8AC3E}">
        <p14:creationId xmlns:p14="http://schemas.microsoft.com/office/powerpoint/2010/main" val="7399247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108849" tIns="54424" rIns="108849" bIns="54424">
        <a:spAutoFit/>
      </a:bodyPr>
      <a:lstStyle>
        <a:defPPr marL="285750" indent="-285750">
          <a:lnSpc>
            <a:spcPct val="150000"/>
          </a:lnSpc>
          <a:buFont typeface="Wingdings" panose="05000000000000000000" pitchFamily="2" charset="2"/>
          <a:buChar char="l"/>
          <a:defRPr dirty="0" smtClean="0">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29552</TotalTime>
  <Words>11187</Words>
  <Application>Microsoft Office PowerPoint</Application>
  <PresentationFormat>宽屏</PresentationFormat>
  <Paragraphs>1248</Paragraphs>
  <Slides>40</Slides>
  <Notes>40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40</vt:i4>
      </vt:variant>
    </vt:vector>
  </HeadingPairs>
  <TitlesOfParts>
    <vt:vector size="52" baseType="lpstr">
      <vt:lpstr>华文中宋</vt:lpstr>
      <vt:lpstr>Microsoft YaHei</vt:lpstr>
      <vt:lpstr>Microsoft YaHei</vt:lpstr>
      <vt:lpstr>Arial</vt:lpstr>
      <vt:lpstr>Calibri</vt:lpstr>
      <vt:lpstr>Impact</vt:lpstr>
      <vt:lpstr>Times New Roman</vt:lpstr>
      <vt:lpstr>Wingdings</vt:lpstr>
      <vt:lpstr>Office 主题</vt:lpstr>
      <vt:lpstr>自定义设计方案</vt:lpstr>
      <vt:lpstr>Visio</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验收汇报</dc:title>
  <dc:creator>王洪生</dc:creator>
  <cp:lastModifiedBy>Lei Wang</cp:lastModifiedBy>
  <cp:revision>2711</cp:revision>
  <dcterms:created xsi:type="dcterms:W3CDTF">2019-03-19T06:42:00Z</dcterms:created>
  <dcterms:modified xsi:type="dcterms:W3CDTF">2024-09-14T02:48:11Z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B3779E276452495AA93603A5ADC9FB51</vt:lpwstr>
  </property>
</Properties>
</file>