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8.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9.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2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2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22.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25.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8.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2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3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3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3.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38.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3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40.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4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42.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47.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48.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49.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50.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notesSlides/notesSlide51.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notesSlides/notesSlide52.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53.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54.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55.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notesSlides/notesSlide56.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notesSlides/notesSlide57.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62.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notesSlides/notesSlide63.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notesSlides/notesSlide64.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notesSlides/notesSlide65.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notesSlides/notesSlide66.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67.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notesSlides/notesSlide68.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notesSlides/notesSlide69.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notesSlides/notesSlide70.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notesSlides/notesSlide71.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notesSlides/notesSlide72.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notesSlides/notesSlide73.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510.xml" ContentType="application/vnd.openxmlformats-officedocument.presentationml.tags+xml"/>
  <Override PartName="/ppt/tags/tag1810.xml" ContentType="application/vnd.openxmlformats-officedocument.presentationml.tags+xml"/>
  <Override PartName="/ppt/tags/tag21.xml" ContentType="application/vnd.openxmlformats-officedocument.presentationml.tags+xml"/>
  <Override PartName="/ppt/tags/tag27.xml" ContentType="application/vnd.openxmlformats-officedocument.presentationml.tags+xml"/>
  <Override PartName="/ppt/tags/tag30.xml" ContentType="application/vnd.openxmlformats-officedocument.presentationml.tags+xml"/>
  <Override PartName="/ppt/tags/tag3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handoutMasterIdLst>
    <p:handoutMasterId r:id="rId79"/>
  </p:handoutMasterIdLst>
  <p:sldIdLst>
    <p:sldId id="1159" r:id="rId2"/>
    <p:sldId id="1160" r:id="rId3"/>
    <p:sldId id="1161" r:id="rId4"/>
    <p:sldId id="1173" r:id="rId5"/>
    <p:sldId id="1174" r:id="rId6"/>
    <p:sldId id="1175" r:id="rId7"/>
    <p:sldId id="1177" r:id="rId8"/>
    <p:sldId id="1176" r:id="rId9"/>
    <p:sldId id="1178" r:id="rId10"/>
    <p:sldId id="1180" r:id="rId11"/>
    <p:sldId id="1181" r:id="rId12"/>
    <p:sldId id="1179" r:id="rId13"/>
    <p:sldId id="1182" r:id="rId14"/>
    <p:sldId id="1171" r:id="rId15"/>
    <p:sldId id="1172" r:id="rId16"/>
    <p:sldId id="1183" r:id="rId17"/>
    <p:sldId id="1184" r:id="rId18"/>
    <p:sldId id="1185" r:id="rId19"/>
    <p:sldId id="1186" r:id="rId20"/>
    <p:sldId id="1187" r:id="rId21"/>
    <p:sldId id="1188" r:id="rId22"/>
    <p:sldId id="1189" r:id="rId23"/>
    <p:sldId id="1190" r:id="rId24"/>
    <p:sldId id="1191" r:id="rId25"/>
    <p:sldId id="1192" r:id="rId26"/>
    <p:sldId id="1193" r:id="rId27"/>
    <p:sldId id="1194" r:id="rId28"/>
    <p:sldId id="1195" r:id="rId29"/>
    <p:sldId id="1196" r:id="rId30"/>
    <p:sldId id="1197" r:id="rId31"/>
    <p:sldId id="1198" r:id="rId32"/>
    <p:sldId id="1199" r:id="rId33"/>
    <p:sldId id="1200" r:id="rId34"/>
    <p:sldId id="1201" r:id="rId35"/>
    <p:sldId id="1202" r:id="rId36"/>
    <p:sldId id="1203" r:id="rId37"/>
    <p:sldId id="1204" r:id="rId38"/>
    <p:sldId id="1205" r:id="rId39"/>
    <p:sldId id="1206" r:id="rId40"/>
    <p:sldId id="1207" r:id="rId41"/>
    <p:sldId id="1208" r:id="rId42"/>
    <p:sldId id="1209" r:id="rId43"/>
    <p:sldId id="1210" r:id="rId44"/>
    <p:sldId id="1211" r:id="rId45"/>
    <p:sldId id="1212" r:id="rId46"/>
    <p:sldId id="1213" r:id="rId47"/>
    <p:sldId id="1214" r:id="rId48"/>
    <p:sldId id="1215" r:id="rId49"/>
    <p:sldId id="1216" r:id="rId50"/>
    <p:sldId id="1217" r:id="rId51"/>
    <p:sldId id="1218" r:id="rId52"/>
    <p:sldId id="1219" r:id="rId53"/>
    <p:sldId id="1220" r:id="rId54"/>
    <p:sldId id="1221" r:id="rId55"/>
    <p:sldId id="1222" r:id="rId56"/>
    <p:sldId id="1223" r:id="rId57"/>
    <p:sldId id="1224" r:id="rId58"/>
    <p:sldId id="1225" r:id="rId59"/>
    <p:sldId id="1226" r:id="rId60"/>
    <p:sldId id="1227" r:id="rId61"/>
    <p:sldId id="1228" r:id="rId62"/>
    <p:sldId id="1229" r:id="rId63"/>
    <p:sldId id="1230" r:id="rId64"/>
    <p:sldId id="1231" r:id="rId65"/>
    <p:sldId id="1232" r:id="rId66"/>
    <p:sldId id="1233" r:id="rId67"/>
    <p:sldId id="1234" r:id="rId68"/>
    <p:sldId id="1235" r:id="rId69"/>
    <p:sldId id="1236" r:id="rId70"/>
    <p:sldId id="1237" r:id="rId71"/>
    <p:sldId id="1238" r:id="rId72"/>
    <p:sldId id="1239" r:id="rId73"/>
    <p:sldId id="1240" r:id="rId74"/>
    <p:sldId id="1241" r:id="rId75"/>
    <p:sldId id="1242" r:id="rId76"/>
    <p:sldId id="1243" r:id="rId77"/>
  </p:sldIdLst>
  <p:sldSz cx="12192000" cy="6858000"/>
  <p:notesSz cx="6811963" cy="9945688"/>
  <p:custDataLst>
    <p:tags r:id="rId80"/>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userDrawn="1">
          <p15:clr>
            <a:srgbClr val="A4A3A4"/>
          </p15:clr>
        </p15:guide>
        <p15:guide id="2" pos="3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67" autoAdjust="0"/>
    <p:restoredTop sz="91904" autoAdjust="0"/>
  </p:normalViewPr>
  <p:slideViewPr>
    <p:cSldViewPr snapToGrid="0" showGuides="1">
      <p:cViewPr varScale="1">
        <p:scale>
          <a:sx n="64" d="100"/>
          <a:sy n="64" d="100"/>
        </p:scale>
        <p:origin x="48" y="894"/>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21</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22</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23</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26</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27</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34</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35</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36</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37</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38</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40</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41</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42</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43</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44</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45</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46</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47</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48</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50</a:t>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51</a:t>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52</a:t>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53</a:t>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54</a:t>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55</a:t>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56</a:t>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57</a:t>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58</a:t>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60</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61</a:t>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62</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63</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64</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65</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66</a:t>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67</a:t>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68</a:t>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69</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70</a:t>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71</a:t>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72</a:t>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73</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74</a:t>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75</a:t>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D18CE9E6-5BC9-7CD9-FB72-6BF6E3E5211B}"/>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33DED677-8C5D-F8DC-A43A-A9153886BDFF}"/>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E0EEE0EA-3260-87D8-AFD0-DD83CB2A623D}"/>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1FC0C6D-ECA3-C06A-40C8-857158DDA6C3}"/>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35440B00-6994-FEEE-2D07-DA1298529742}"/>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1C6264A-D9E9-6C29-4632-8916CE9CE94C}"/>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2DFC5D93-1F39-4640-0453-1E02B4910BE1}"/>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tags" Target="../tags/tag2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8.png"/><Relationship Id="rId5" Type="http://schemas.openxmlformats.org/officeDocument/2006/relationships/tags" Target="../tags/tag30.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9.png"/><Relationship Id="rId5" Type="http://schemas.openxmlformats.org/officeDocument/2006/relationships/tags" Target="../tags/tag3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4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10" Type="http://schemas.openxmlformats.org/officeDocument/2006/relationships/notesSlide" Target="../notesSlides/notesSlide17.xml"/><Relationship Id="rId4" Type="http://schemas.openxmlformats.org/officeDocument/2006/relationships/tags" Target="../tags/tag37.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1.emf"/><Relationship Id="rId5" Type="http://schemas.openxmlformats.org/officeDocument/2006/relationships/oleObject" Target="../embeddings/oleObject3.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NULL"/><Relationship Id="rId5" Type="http://schemas.openxmlformats.org/officeDocument/2006/relationships/tags" Target="NUL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6.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2.jpe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2.jpe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6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30.xml"/><Relationship Id="rId3" Type="http://schemas.openxmlformats.org/officeDocument/2006/relationships/tags" Target="../tags/tag72.xml"/><Relationship Id="rId7"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10" Type="http://schemas.openxmlformats.org/officeDocument/2006/relationships/image" Target="../media/image13.jpeg"/><Relationship Id="rId4" Type="http://schemas.openxmlformats.org/officeDocument/2006/relationships/tags" Target="../tags/tag73.xml"/><Relationship Id="rId9" Type="http://schemas.openxmlformats.org/officeDocument/2006/relationships/image" Target="../media/image12.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image" Target="../media/image15.jpe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image" Target="../media/image14.jpeg"/><Relationship Id="rId5" Type="http://schemas.openxmlformats.org/officeDocument/2006/relationships/tags" Target="../tags/tag82.xml"/><Relationship Id="rId10" Type="http://schemas.openxmlformats.org/officeDocument/2006/relationships/image" Target="../media/image12.jpeg"/><Relationship Id="rId4" Type="http://schemas.openxmlformats.org/officeDocument/2006/relationships/tags" Target="../tags/tag81.xml"/><Relationship Id="rId9"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slideLayout" Target="../slideLayouts/slideLayout2.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 Type="http://schemas.openxmlformats.org/officeDocument/2006/relationships/tags" Target="../tags/tag88.xml"/><Relationship Id="rId16" Type="http://schemas.openxmlformats.org/officeDocument/2006/relationships/tags" Target="../tags/tag102.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tags" Target="../tags/tag101.xml"/><Relationship Id="rId10" Type="http://schemas.openxmlformats.org/officeDocument/2006/relationships/tags" Target="../tags/tag96.xml"/><Relationship Id="rId19" Type="http://schemas.openxmlformats.org/officeDocument/2006/relationships/notesSlide" Target="../notesSlides/notesSlide34.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6" Type="http://schemas.openxmlformats.org/officeDocument/2006/relationships/notesSlide" Target="../notesSlides/notesSlide38.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slideLayout" Target="../slideLayouts/slideLayout2.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18" Type="http://schemas.openxmlformats.org/officeDocument/2006/relationships/tags" Target="../tags/tag145.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17" Type="http://schemas.openxmlformats.org/officeDocument/2006/relationships/tags" Target="../tags/tag144.xml"/><Relationship Id="rId2" Type="http://schemas.openxmlformats.org/officeDocument/2006/relationships/tags" Target="../tags/tag129.xml"/><Relationship Id="rId16" Type="http://schemas.openxmlformats.org/officeDocument/2006/relationships/tags" Target="../tags/tag143.xml"/><Relationship Id="rId20" Type="http://schemas.openxmlformats.org/officeDocument/2006/relationships/notesSlide" Target="../notesSlides/notesSlide47.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5" Type="http://schemas.openxmlformats.org/officeDocument/2006/relationships/tags" Target="../tags/tag142.xml"/><Relationship Id="rId10" Type="http://schemas.openxmlformats.org/officeDocument/2006/relationships/tags" Target="../tags/tag137.xml"/><Relationship Id="rId19" Type="http://schemas.openxmlformats.org/officeDocument/2006/relationships/slideLayout" Target="../slideLayouts/slideLayout2.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tags" Target="../tags/tag14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9.xml"/><Relationship Id="rId1" Type="http://schemas.openxmlformats.org/officeDocument/2006/relationships/tags" Target="../tags/tag148.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3.xml"/><Relationship Id="rId1" Type="http://schemas.openxmlformats.org/officeDocument/2006/relationships/tags" Target="../tags/tag152.xml"/><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notesSlide" Target="../notesSlides/notesSlide53.xml"/><Relationship Id="rId5" Type="http://schemas.openxmlformats.org/officeDocument/2006/relationships/slideLayout" Target="../slideLayouts/slideLayout2.xml"/><Relationship Id="rId4" Type="http://schemas.openxmlformats.org/officeDocument/2006/relationships/tags" Target="../tags/tag15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16.jpeg"/><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17.jpeg"/><Relationship Id="rId5" Type="http://schemas.openxmlformats.org/officeDocument/2006/relationships/notesSlide" Target="../notesSlides/notesSlide55.xml"/><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image" Target="../media/image18.png"/><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tags" Target="../tags/tag167.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tags" Target="../tags/tag1510.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slideLayout" Target="../slideLayouts/slideLayout2.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tags" Target="../tags/tag185.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notesSlide" Target="../notesSlides/notesSlide67.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tags" Target="../tags/tag194.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tags" Target="../tags/tag196.xml"/><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tags" Target="../tags/tag1810.xml"/><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1.xml"/><Relationship Id="rId1" Type="http://schemas.openxmlformats.org/officeDocument/2006/relationships/tags" Target="../tags/tag200.xml"/><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3.xml"/><Relationship Id="rId1" Type="http://schemas.openxmlformats.org/officeDocument/2006/relationships/tags" Target="../tags/tag202.xml"/><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08.xml"/><Relationship Id="rId7" Type="http://schemas.openxmlformats.org/officeDocument/2006/relationships/image" Target="../media/image19.emf"/><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oleObject" Target="../embeddings/oleObject4.bin"/><Relationship Id="rId5" Type="http://schemas.openxmlformats.org/officeDocument/2006/relationships/notesSlide" Target="../notesSlides/notesSlide74.xml"/><Relationship Id="rId4" Type="http://schemas.openxmlformats.org/officeDocument/2006/relationships/slideLayout" Target="../slideLayouts/slideLayout2.xml"/><Relationship Id="rId9" Type="http://schemas.openxmlformats.org/officeDocument/2006/relationships/image" Target="../media/image20.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tags" Target="../tags/tag2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en-US" altLang="zh-CN" sz="7200" b="1" dirty="0">
                <a:solidFill>
                  <a:srgbClr val="3A4795"/>
                </a:solidFill>
              </a:rPr>
              <a:t>程序编写优化 I</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改进算法策略</a:t>
            </a:r>
          </a:p>
        </p:txBody>
      </p:sp>
      <p:sp>
        <p:nvSpPr>
          <p:cNvPr id="2" name="文本框 1"/>
          <p:cNvSpPr txBox="1"/>
          <p:nvPr>
            <p:custDataLst>
              <p:tags r:id="rId1"/>
            </p:custDataLst>
          </p:nvPr>
        </p:nvSpPr>
        <p:spPr>
          <a:xfrm>
            <a:off x="540385" y="1351280"/>
            <a:ext cx="11169015" cy="2120900"/>
          </a:xfrm>
          <a:prstGeom prst="rect">
            <a:avLst/>
          </a:prstGeom>
          <a:noFill/>
        </p:spPr>
        <p:txBody>
          <a:bodyPr wrap="square" rtlCol="0">
            <a:no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假设输入向量包含下面7个元素，分别为(8，-33，16，9，-12，45，67)，</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则</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该向量的连续子向量的最大和为x[3-7]的总和125，此算法实现及改进思路如下</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枚举算法实现。此向量中所有子向量数都是正数时，显然子向量最大和就是整个输入向量的和。当输入向量中含有负数时，</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遍历</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所有数组下标范围[i,j]的子向量求和，通过比较计算出最大和</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p:txBody>
      </p:sp>
      <p:sp>
        <p:nvSpPr>
          <p:cNvPr id="4" name="文本框 3"/>
          <p:cNvSpPr txBox="1"/>
          <p:nvPr>
            <p:custDataLst>
              <p:tags r:id="rId2"/>
            </p:custDataLst>
          </p:nvPr>
        </p:nvSpPr>
        <p:spPr>
          <a:xfrm>
            <a:off x="3984625" y="3472180"/>
            <a:ext cx="4279900" cy="2861310"/>
          </a:xfrm>
          <a:prstGeom prst="rect">
            <a:avLst/>
          </a:prstGeom>
          <a:noFill/>
          <a:ln>
            <a:solidFill>
              <a:schemeClr val="tx1"/>
            </a:solidFill>
          </a:ln>
        </p:spPr>
        <p:txBody>
          <a:bodyPr wrap="square" rtlCol="0">
            <a:spAutoFit/>
          </a:bodyPr>
          <a:lstStyle/>
          <a:p>
            <a:pPr algn="l">
              <a:buClrTx/>
              <a:buSzTx/>
              <a:buNone/>
            </a:pPr>
            <a:r>
              <a:rPr lang="zh-CN" altLang="en-US" sz="2000" i="1">
                <a:latin typeface="Times New Roman" panose="02020603050405020304" pitchFamily="18" charset="0"/>
                <a:cs typeface="Times New Roman" panose="02020603050405020304" pitchFamily="18" charset="0"/>
              </a:rPr>
              <a:t>for (int i = 0; i &lt; n; i++){</a:t>
            </a:r>
          </a:p>
          <a:p>
            <a:pPr algn="l">
              <a:buClrTx/>
              <a:buSzTx/>
              <a:buNone/>
            </a:pPr>
            <a:r>
              <a:rPr lang="zh-CN" altLang="en-US" sz="2000" i="1">
                <a:latin typeface="Times New Roman" panose="02020603050405020304" pitchFamily="18" charset="0"/>
                <a:cs typeface="Times New Roman" panose="02020603050405020304" pitchFamily="18" charset="0"/>
              </a:rPr>
              <a:t>    for (int j = 0; j &lt;= i; j++){</a:t>
            </a:r>
          </a:p>
          <a:p>
            <a:pPr algn="l">
              <a:buClrTx/>
              <a:buSzTx/>
              <a:buNone/>
            </a:pPr>
            <a:r>
              <a:rPr lang="zh-CN" altLang="en-US" sz="2000" i="1">
                <a:latin typeface="Times New Roman" panose="02020603050405020304" pitchFamily="18" charset="0"/>
                <a:cs typeface="Times New Roman" panose="02020603050405020304" pitchFamily="18" charset="0"/>
              </a:rPr>
              <a:t>         sum = 0;</a:t>
            </a:r>
          </a:p>
          <a:p>
            <a:pPr algn="l">
              <a:buClrTx/>
              <a:buSzTx/>
              <a:buNone/>
            </a:pPr>
            <a:r>
              <a:rPr lang="zh-CN" altLang="en-US" sz="2000" i="1">
                <a:latin typeface="Times New Roman" panose="02020603050405020304" pitchFamily="18" charset="0"/>
                <a:cs typeface="Times New Roman" panose="02020603050405020304" pitchFamily="18" charset="0"/>
              </a:rPr>
              <a:t>         for (int k = j; k &lt;= i; k++){</a:t>
            </a:r>
          </a:p>
          <a:p>
            <a:pPr algn="l">
              <a:buClrTx/>
              <a:buSzTx/>
              <a:buNone/>
            </a:pPr>
            <a:r>
              <a:rPr lang="zh-CN" altLang="en-US" sz="2000" i="1">
                <a:latin typeface="Times New Roman" panose="02020603050405020304" pitchFamily="18" charset="0"/>
                <a:cs typeface="Times New Roman" panose="02020603050405020304" pitchFamily="18" charset="0"/>
              </a:rPr>
              <a:t>              sum += x[k];</a:t>
            </a:r>
          </a:p>
          <a:p>
            <a:pPr algn="l">
              <a:buClrTx/>
              <a:buSzTx/>
              <a:buNone/>
            </a:pPr>
            <a:r>
              <a:rPr lang="zh-CN" altLang="en-US" sz="2000" i="1">
                <a:latin typeface="Times New Roman" panose="02020603050405020304" pitchFamily="18" charset="0"/>
                <a:cs typeface="Times New Roman" panose="02020603050405020304" pitchFamily="18" charset="0"/>
              </a:rPr>
              <a:t>         }</a:t>
            </a:r>
          </a:p>
          <a:p>
            <a:pPr algn="l">
              <a:buClrTx/>
              <a:buSzTx/>
              <a:buNone/>
            </a:pPr>
            <a:r>
              <a:rPr lang="zh-CN" altLang="en-US" sz="2000" i="1">
                <a:latin typeface="Times New Roman" panose="02020603050405020304" pitchFamily="18" charset="0"/>
                <a:cs typeface="Times New Roman" panose="02020603050405020304" pitchFamily="18" charset="0"/>
              </a:rPr>
              <a:t>          ans = max(ans, sum);</a:t>
            </a:r>
          </a:p>
          <a:p>
            <a:pPr algn="l">
              <a:buClrTx/>
              <a:buSzTx/>
              <a:buNone/>
            </a:pPr>
            <a:r>
              <a:rPr lang="zh-CN" altLang="en-US" sz="2000" i="1">
                <a:latin typeface="Times New Roman" panose="02020603050405020304" pitchFamily="18" charset="0"/>
                <a:cs typeface="Times New Roman" panose="02020603050405020304" pitchFamily="18" charset="0"/>
              </a:rPr>
              <a:t>     }</a:t>
            </a:r>
          </a:p>
          <a:p>
            <a:pPr algn="l">
              <a:buClrTx/>
              <a:buSzTx/>
              <a:buNone/>
            </a:pPr>
            <a:r>
              <a:rPr lang="zh-CN" altLang="en-US" sz="2000" i="1">
                <a:latin typeface="Times New Roman" panose="02020603050405020304" pitchFamily="18" charset="0"/>
                <a:cs typeface="Times New Roman" panose="02020603050405020304"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改进算法策略</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631190" y="1725930"/>
                <a:ext cx="11443970" cy="1033780"/>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枚举算法优化。上述枚举算法示例中存在部分重复运算，此时可以利用一个变量保存之前的运算结果避免部分冗余计算。经过改进后算法的复杂度为</a:t>
                </a:r>
                <a14:m>
                  <m:oMath xmlns:m="http://schemas.openxmlformats.org/officeDocument/2006/math">
                    <m:r>
                      <a:rPr lang="en-US" altLang="zh-CN" sz="2000" i="1">
                        <a:latin typeface="Cambria Math" panose="02040503050406030204" charset="0"/>
                        <a:ea typeface="微软雅黑 Light" panose="020B0502040204020203" charset="-122"/>
                        <a:cs typeface="Cambria Math" panose="02040503050406030204" charset="0"/>
                      </a:rPr>
                      <m:t>𝑂</m:t>
                    </m:r>
                    <m:r>
                      <a:rPr lang="en-US" altLang="zh-CN" sz="2000" i="1">
                        <a:latin typeface="Cambria Math" panose="02040503050406030204" charset="0"/>
                        <a:ea typeface="微软雅黑 Light" panose="020B0502040204020203" charset="-122"/>
                        <a:cs typeface="Cambria Math" panose="02040503050406030204" charset="0"/>
                      </a:rPr>
                      <m:t>(</m:t>
                    </m:r>
                    <m:sSup>
                      <m:sSupPr>
                        <m:ctrlPr>
                          <a:rPr lang="en-US" altLang="zh-CN" sz="2000" i="1">
                            <a:latin typeface="Cambria Math" panose="02040503050406030204" pitchFamily="18" charset="0"/>
                            <a:ea typeface="微软雅黑 Light" panose="020B0502040204020203" charset="-122"/>
                            <a:cs typeface="Cambria Math" panose="02040503050406030204" charset="0"/>
                          </a:rPr>
                        </m:ctrlPr>
                      </m:sSupPr>
                      <m:e>
                        <m:r>
                          <a:rPr lang="en-US" altLang="zh-CN" sz="2000" i="1">
                            <a:latin typeface="Cambria Math" panose="02040503050406030204" charset="0"/>
                            <a:ea typeface="微软雅黑 Light" panose="020B0502040204020203" charset="-122"/>
                            <a:cs typeface="Cambria Math" panose="02040503050406030204" charset="0"/>
                          </a:rPr>
                          <m:t>𝑛</m:t>
                        </m:r>
                      </m:e>
                      <m:sup>
                        <m:r>
                          <a:rPr lang="en-US" altLang="zh-CN" sz="2000" i="1">
                            <a:latin typeface="Cambria Math" panose="02040503050406030204" charset="0"/>
                            <a:ea typeface="微软雅黑 Light" panose="020B0502040204020203" charset="-122"/>
                            <a:cs typeface="Cambria Math" panose="02040503050406030204" charset="0"/>
                          </a:rPr>
                          <m:t>2</m:t>
                        </m:r>
                      </m:sup>
                    </m:sSup>
                    <m:r>
                      <a:rPr lang="en-US" altLang="zh-CN" sz="2000" i="1">
                        <a:latin typeface="Cambria Math" panose="02040503050406030204" charset="0"/>
                        <a:ea typeface="微软雅黑 Light" panose="020B0502040204020203" charset="-122"/>
                        <a:cs typeface="Cambria Math" panose="02040503050406030204" charset="0"/>
                      </a:rPr>
                      <m:t>)</m:t>
                    </m:r>
                  </m:oMath>
                </a14:m>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，改进后</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部分</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代码</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如下</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a:t>
                </a:r>
              </a:p>
            </p:txBody>
          </p:sp>
        </mc:Choice>
        <mc:Fallback xmlns="">
          <p:sp>
            <p:nvSpPr>
              <p:cNvPr id="2" name="文本框 1"/>
              <p:cNvSpPr txBox="1">
                <a:spLocks noRot="1" noChangeAspect="1" noMove="1" noResize="1" noEditPoints="1" noAdjustHandles="1" noChangeArrowheads="1" noChangeShapeType="1" noTextEdit="1"/>
              </p:cNvSpPr>
              <p:nvPr>
                <p:custDataLst>
                  <p:tags r:id="rId5"/>
                </p:custDataLst>
              </p:nvPr>
            </p:nvSpPr>
            <p:spPr>
              <a:xfrm>
                <a:off x="631190" y="1725930"/>
                <a:ext cx="11443970" cy="1033780"/>
              </a:xfrm>
              <a:prstGeom prst="rect">
                <a:avLst/>
              </a:prstGeom>
              <a:blipFill rotWithShape="1">
                <a:blip r:embed="rId6"/>
                <a:stretch>
                  <a:fillRect/>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3601720" y="3155950"/>
            <a:ext cx="5502910" cy="2245360"/>
          </a:xfrm>
          <a:prstGeom prst="rect">
            <a:avLst/>
          </a:prstGeom>
          <a:noFill/>
          <a:ln>
            <a:solidFill>
              <a:schemeClr val="tx1"/>
            </a:solidFill>
          </a:ln>
        </p:spPr>
        <p:txBody>
          <a:bodyPr wrap="square" rtlCol="0">
            <a:spAutoFit/>
          </a:bodyPr>
          <a:lstStyle/>
          <a:p>
            <a:pPr algn="l">
              <a:buClrTx/>
              <a:buSzTx/>
              <a:buNone/>
            </a:pPr>
            <a:r>
              <a:rPr lang="zh-CN" altLang="en-US" sz="2000" i="1">
                <a:latin typeface="Times New Roman" panose="02020603050405020304" pitchFamily="18" charset="0"/>
                <a:cs typeface="Times New Roman" panose="02020603050405020304" pitchFamily="18" charset="0"/>
              </a:rPr>
              <a:t>for (int i = 0; i &lt; n; i++){</a:t>
            </a:r>
          </a:p>
          <a:p>
            <a:pPr algn="l">
              <a:buClrTx/>
              <a:buSzTx/>
              <a:buNone/>
            </a:pPr>
            <a:r>
              <a:rPr lang="zh-CN" altLang="en-US" sz="2000" i="1">
                <a:latin typeface="Times New Roman" panose="02020603050405020304" pitchFamily="18" charset="0"/>
                <a:cs typeface="Times New Roman" panose="02020603050405020304" pitchFamily="18" charset="0"/>
              </a:rPr>
              <a:t>    sum = 0;</a:t>
            </a:r>
          </a:p>
          <a:p>
            <a:pPr algn="l">
              <a:buClrTx/>
              <a:buSzTx/>
              <a:buNone/>
            </a:pPr>
            <a:r>
              <a:rPr lang="zh-CN" altLang="en-US" sz="2000" i="1">
                <a:latin typeface="Times New Roman" panose="02020603050405020304" pitchFamily="18" charset="0"/>
                <a:cs typeface="Times New Roman" panose="02020603050405020304" pitchFamily="18" charset="0"/>
              </a:rPr>
              <a:t>        for (int j = i; j &lt; n; j++){</a:t>
            </a:r>
          </a:p>
          <a:p>
            <a:pPr algn="l">
              <a:buClrTx/>
              <a:buSzTx/>
              <a:buNone/>
            </a:pPr>
            <a:r>
              <a:rPr lang="zh-CN" altLang="en-US" sz="2000" i="1">
                <a:latin typeface="Times New Roman" panose="02020603050405020304" pitchFamily="18" charset="0"/>
                <a:cs typeface="Times New Roman" panose="02020603050405020304" pitchFamily="18" charset="0"/>
              </a:rPr>
              <a:t>            sum += x[j];</a:t>
            </a:r>
          </a:p>
          <a:p>
            <a:pPr algn="l">
              <a:buClrTx/>
              <a:buSzTx/>
              <a:buNone/>
            </a:pPr>
            <a:r>
              <a:rPr lang="zh-CN" altLang="en-US" sz="2000" i="1">
                <a:latin typeface="Times New Roman" panose="02020603050405020304" pitchFamily="18" charset="0"/>
                <a:cs typeface="Times New Roman" panose="02020603050405020304" pitchFamily="18" charset="0"/>
              </a:rPr>
              <a:t>            maxsum = max(maxsum, sum);</a:t>
            </a:r>
          </a:p>
          <a:p>
            <a:pPr algn="l">
              <a:buClrTx/>
              <a:buSzTx/>
              <a:buNone/>
            </a:pPr>
            <a:r>
              <a:rPr lang="zh-CN" altLang="en-US" sz="2000" i="1">
                <a:latin typeface="Times New Roman" panose="02020603050405020304" pitchFamily="18" charset="0"/>
                <a:cs typeface="Times New Roman" panose="02020603050405020304" pitchFamily="18" charset="0"/>
              </a:rPr>
              <a:t>        }</a:t>
            </a:r>
          </a:p>
          <a:p>
            <a:pPr algn="l">
              <a:buClrTx/>
              <a:buSzTx/>
              <a:buNone/>
            </a:pPr>
            <a:r>
              <a:rPr lang="zh-CN" altLang="en-US" sz="2000" i="1">
                <a:latin typeface="Times New Roman" panose="02020603050405020304" pitchFamily="18"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改进算法策略</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564515" y="1334770"/>
                <a:ext cx="11062335" cy="1938020"/>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分治算法。可以采用分治技术将问题分解成2个与原问题形式相同的子问题分别递归求解。把向量序列从中间分为左右A和B两部分，把A作为新的输入序列求出左半部分的最大子向量和A1，同理求出右半部分的最大子向量和B1，将跨越左右部分的最大向量和称为C1。最后取这三个子向量和中的最大值即可。该算法的时间复杂度为</a:t>
                </a:r>
                <a14:m>
                  <m:oMath xmlns:m="http://schemas.openxmlformats.org/officeDocument/2006/math">
                    <m:r>
                      <a:rPr lang="en-US" altLang="zh-CN" sz="2000" i="1">
                        <a:latin typeface="Cambria Math" panose="02040503050406030204" charset="0"/>
                        <a:ea typeface="微软雅黑 Light" panose="020B0502040204020203" charset="-122"/>
                        <a:cs typeface="Cambria Math" panose="02040503050406030204" charset="0"/>
                      </a:rPr>
                      <m:t>𝑂</m:t>
                    </m:r>
                    <m:r>
                      <a:rPr lang="en-US" altLang="zh-CN" sz="2000" i="1">
                        <a:latin typeface="Cambria Math" panose="02040503050406030204" charset="0"/>
                        <a:ea typeface="微软雅黑 Light" panose="020B0502040204020203" charset="-122"/>
                        <a:cs typeface="Cambria Math" panose="02040503050406030204" charset="0"/>
                      </a:rPr>
                      <m:t>(</m:t>
                    </m:r>
                    <m:r>
                      <a:rPr lang="en-US" altLang="zh-CN" sz="2000" i="1">
                        <a:latin typeface="Cambria Math" panose="02040503050406030204" charset="0"/>
                        <a:ea typeface="微软雅黑 Light" panose="020B0502040204020203" charset="-122"/>
                        <a:cs typeface="Cambria Math" panose="02040503050406030204" charset="0"/>
                      </a:rPr>
                      <m:t>𝑛𝑙𝑜𝑔𝑛</m:t>
                    </m:r>
                    <m:r>
                      <a:rPr lang="en-US" altLang="zh-CN" sz="2000" i="1">
                        <a:latin typeface="Cambria Math" panose="02040503050406030204" charset="0"/>
                        <a:ea typeface="微软雅黑 Light" panose="020B0502040204020203" charset="-122"/>
                        <a:cs typeface="Cambria Math" panose="02040503050406030204" charset="0"/>
                      </a:rPr>
                      <m:t>)</m:t>
                    </m:r>
                  </m:oMath>
                </a14:m>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，整体性能高于前两种算法</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p:txBody>
          </p:sp>
        </mc:Choice>
        <mc:Fallback xmlns="">
          <p:sp>
            <p:nvSpPr>
              <p:cNvPr id="2" name="文本框 1"/>
              <p:cNvSpPr txBox="1">
                <a:spLocks noRot="1" noChangeAspect="1" noMove="1" noResize="1" noEditPoints="1" noAdjustHandles="1" noChangeArrowheads="1" noChangeShapeType="1" noTextEdit="1"/>
              </p:cNvSpPr>
              <p:nvPr>
                <p:custDataLst>
                  <p:tags r:id="rId5"/>
                </p:custDataLst>
              </p:nvPr>
            </p:nvSpPr>
            <p:spPr>
              <a:xfrm>
                <a:off x="564515" y="1334770"/>
                <a:ext cx="11062335" cy="1938020"/>
              </a:xfrm>
              <a:prstGeom prst="rect">
                <a:avLst/>
              </a:prstGeom>
              <a:blipFill rotWithShape="1">
                <a:blip r:embed="rId6"/>
                <a:stretch>
                  <a:fillRect/>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3670300" y="3360420"/>
            <a:ext cx="5780405" cy="3415030"/>
          </a:xfrm>
          <a:prstGeom prst="rect">
            <a:avLst/>
          </a:prstGeom>
          <a:noFill/>
          <a:ln>
            <a:solidFill>
              <a:schemeClr val="tx1"/>
            </a:solidFill>
          </a:ln>
        </p:spPr>
        <p:txBody>
          <a:bodyPr wrap="square" rtlCol="0">
            <a:spAutoFit/>
          </a:bodyPr>
          <a:lstStyle/>
          <a:p>
            <a:pPr algn="l">
              <a:buClrTx/>
              <a:buSzTx/>
              <a:buNone/>
            </a:pPr>
            <a:r>
              <a:rPr lang="zh-CN" altLang="en-US" sz="1800" i="1">
                <a:latin typeface="Times New Roman" panose="02020603050405020304" pitchFamily="18" charset="0"/>
                <a:cs typeface="Times New Roman" panose="02020603050405020304" pitchFamily="18" charset="0"/>
              </a:rPr>
              <a:t>for (int i = mid; i &gt;= 0; i--){</a:t>
            </a:r>
          </a:p>
          <a:p>
            <a:pPr algn="l">
              <a:buClrTx/>
              <a:buSzTx/>
              <a:buNone/>
            </a:pPr>
            <a:r>
              <a:rPr lang="zh-CN" altLang="en-US" sz="1800" i="1">
                <a:latin typeface="Times New Roman" panose="02020603050405020304" pitchFamily="18" charset="0"/>
                <a:cs typeface="Times New Roman" panose="02020603050405020304" pitchFamily="18" charset="0"/>
              </a:rPr>
              <a:t>    t += x[i];</a:t>
            </a:r>
          </a:p>
          <a:p>
            <a:pPr algn="l">
              <a:buClrTx/>
              <a:buSzTx/>
              <a:buNone/>
            </a:pPr>
            <a:r>
              <a:rPr lang="zh-CN" altLang="en-US" sz="1800" i="1">
                <a:latin typeface="Times New Roman" panose="02020603050405020304" pitchFamily="18" charset="0"/>
                <a:cs typeface="Times New Roman" panose="02020603050405020304" pitchFamily="18" charset="0"/>
              </a:rPr>
              <a:t>    left = max1(left, t);</a:t>
            </a:r>
          </a:p>
          <a:p>
            <a:pPr algn="l">
              <a:buClrTx/>
              <a:buSzTx/>
              <a:buNone/>
            </a:pPr>
            <a:r>
              <a:rPr lang="zh-CN" altLang="en-US" sz="1800" i="1">
                <a:latin typeface="Times New Roman" panose="02020603050405020304" pitchFamily="18" charset="0"/>
                <a:cs typeface="Times New Roman" panose="02020603050405020304" pitchFamily="18" charset="0"/>
              </a:rPr>
              <a:t>}</a:t>
            </a:r>
          </a:p>
          <a:p>
            <a:pPr algn="l">
              <a:buClrTx/>
              <a:buSzTx/>
              <a:buNone/>
            </a:pPr>
            <a:r>
              <a:rPr lang="zh-CN" altLang="en-US" sz="1800" i="1">
                <a:latin typeface="Times New Roman" panose="02020603050405020304" pitchFamily="18" charset="0"/>
                <a:cs typeface="Times New Roman" panose="02020603050405020304" pitchFamily="18" charset="0"/>
              </a:rPr>
              <a:t>int right = x[mid + 1];</a:t>
            </a:r>
          </a:p>
          <a:p>
            <a:pPr algn="l">
              <a:buClrTx/>
              <a:buSzTx/>
              <a:buNone/>
            </a:pPr>
            <a:r>
              <a:rPr lang="zh-CN" altLang="en-US" sz="1800" i="1">
                <a:latin typeface="Times New Roman" panose="02020603050405020304" pitchFamily="18" charset="0"/>
                <a:cs typeface="Times New Roman" panose="02020603050405020304" pitchFamily="18" charset="0"/>
              </a:rPr>
              <a:t>t = 0;</a:t>
            </a:r>
          </a:p>
          <a:p>
            <a:pPr algn="l">
              <a:buClrTx/>
              <a:buSzTx/>
              <a:buNone/>
            </a:pPr>
            <a:r>
              <a:rPr lang="zh-CN" altLang="en-US" sz="1800" i="1">
                <a:latin typeface="Times New Roman" panose="02020603050405020304" pitchFamily="18" charset="0"/>
                <a:cs typeface="Times New Roman" panose="02020603050405020304" pitchFamily="18" charset="0"/>
              </a:rPr>
              <a:t>for (int i = mid + 1; i &lt;= r; i++){</a:t>
            </a:r>
          </a:p>
          <a:p>
            <a:pPr algn="l">
              <a:buClrTx/>
              <a:buSzTx/>
              <a:buNone/>
            </a:pPr>
            <a:r>
              <a:rPr lang="zh-CN" altLang="en-US" sz="1800" i="1">
                <a:latin typeface="Times New Roman" panose="02020603050405020304" pitchFamily="18" charset="0"/>
                <a:cs typeface="Times New Roman" panose="02020603050405020304" pitchFamily="18" charset="0"/>
              </a:rPr>
              <a:t>    t += x[i];</a:t>
            </a:r>
          </a:p>
          <a:p>
            <a:pPr algn="l">
              <a:buClrTx/>
              <a:buSzTx/>
              <a:buNone/>
            </a:pPr>
            <a:r>
              <a:rPr lang="zh-CN" altLang="en-US" sz="1800" i="1">
                <a:latin typeface="Times New Roman" panose="02020603050405020304" pitchFamily="18" charset="0"/>
                <a:cs typeface="Times New Roman" panose="02020603050405020304" pitchFamily="18" charset="0"/>
              </a:rPr>
              <a:t>    right = max1(right, t);</a:t>
            </a:r>
          </a:p>
          <a:p>
            <a:pPr algn="l">
              <a:buClrTx/>
              <a:buSzTx/>
              <a:buNone/>
            </a:pPr>
            <a:r>
              <a:rPr lang="zh-CN" altLang="en-US" sz="1800" i="1">
                <a:latin typeface="Times New Roman" panose="02020603050405020304" pitchFamily="18" charset="0"/>
                <a:cs typeface="Times New Roman" panose="02020603050405020304" pitchFamily="18" charset="0"/>
              </a:rPr>
              <a:t>}</a:t>
            </a:r>
          </a:p>
          <a:p>
            <a:pPr algn="l">
              <a:buClrTx/>
              <a:buSzTx/>
              <a:buNone/>
            </a:pPr>
            <a:r>
              <a:rPr lang="zh-CN" altLang="en-US" sz="1800" i="1">
                <a:latin typeface="Times New Roman" panose="02020603050405020304" pitchFamily="18" charset="0"/>
                <a:cs typeface="Times New Roman" panose="02020603050405020304" pitchFamily="18" charset="0"/>
              </a:rPr>
              <a:t>maxsum = max1(maxsum, left + right);</a:t>
            </a:r>
          </a:p>
          <a:p>
            <a:pPr algn="l">
              <a:buClrTx/>
              <a:buSzTx/>
              <a:buNone/>
            </a:pPr>
            <a:r>
              <a:rPr lang="zh-CN" altLang="en-US" sz="1800" i="1">
                <a:latin typeface="Times New Roman" panose="02020603050405020304" pitchFamily="18" charset="0"/>
                <a:cs typeface="Times New Roman" panose="02020603050405020304" pitchFamily="18" charset="0"/>
              </a:rPr>
              <a:t>return maxsum;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改进算法策略</a:t>
            </a:r>
          </a:p>
        </p:txBody>
      </p:sp>
      <p:sp>
        <p:nvSpPr>
          <p:cNvPr id="2" name="文本框 1"/>
          <p:cNvSpPr txBox="1"/>
          <p:nvPr/>
        </p:nvSpPr>
        <p:spPr>
          <a:xfrm>
            <a:off x="12957810" y="-60325"/>
            <a:ext cx="4064000" cy="460375"/>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3" name="文本框 2"/>
              <p:cNvSpPr txBox="1"/>
              <p:nvPr>
                <p:custDataLst>
                  <p:tags r:id="rId1"/>
                </p:custDataLst>
              </p:nvPr>
            </p:nvSpPr>
            <p:spPr>
              <a:xfrm>
                <a:off x="492760" y="1398270"/>
                <a:ext cx="11206480" cy="2399665"/>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线性算法。此问题还可以从头到尾扫描数组的思路求解。假设往一个长度为i的向量后面插入第i+1个数，此时</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只</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需要从包含第i+1个数和不包含第i+1个数的序列中选出最大的子向量和，而</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后者</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是已知的。因此x[i]作为末尾元素时能找到的最大子向量和和要么是x[i]本身，要么是x[i-1]作为末尾元素时能找到的最大子向量和再拼接上x[i]</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该代码时间复杂度为</a:t>
                </a:r>
                <a14:m>
                  <m:oMath xmlns:m="http://schemas.openxmlformats.org/officeDocument/2006/math">
                    <m:r>
                      <a:rPr lang="en-US" altLang="zh-CN" sz="2000" i="1">
                        <a:latin typeface="Cambria Math" panose="02040503050406030204" charset="0"/>
                        <a:ea typeface="微软雅黑 Light" panose="020B0502040204020203" charset="-122"/>
                        <a:cs typeface="Cambria Math" panose="02040503050406030204" charset="0"/>
                      </a:rPr>
                      <m:t>𝑂</m:t>
                    </m:r>
                    <m:r>
                      <a:rPr lang="en-US" altLang="zh-CN" sz="2000" i="1">
                        <a:latin typeface="Cambria Math" panose="02040503050406030204" charset="0"/>
                        <a:ea typeface="微软雅黑 Light" panose="020B0502040204020203" charset="-122"/>
                        <a:cs typeface="Cambria Math" panose="02040503050406030204" charset="0"/>
                      </a:rPr>
                      <m:t>(</m:t>
                    </m:r>
                    <m:r>
                      <a:rPr lang="en-US" altLang="zh-CN" sz="2000" i="1">
                        <a:latin typeface="Cambria Math" panose="02040503050406030204" charset="0"/>
                        <a:ea typeface="微软雅黑 Light" panose="020B0502040204020203" charset="-122"/>
                        <a:cs typeface="Cambria Math" panose="02040503050406030204" charset="0"/>
                      </a:rPr>
                      <m:t>𝑛</m:t>
                    </m:r>
                    <m:r>
                      <a:rPr lang="en-US" altLang="zh-CN" sz="2000" i="1">
                        <a:latin typeface="Cambria Math" panose="02040503050406030204" charset="0"/>
                        <a:ea typeface="微软雅黑 Light" panose="020B0502040204020203" charset="-122"/>
                        <a:cs typeface="Cambria Math" panose="02040503050406030204" charset="0"/>
                      </a:rPr>
                      <m:t>)</m:t>
                    </m:r>
                  </m:oMath>
                </a14:m>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a:t>
                </a:r>
              </a:p>
              <a:p>
                <a:pPr>
                  <a:lnSpc>
                    <a:spcPct val="150000"/>
                  </a:lnSpc>
                  <a:spcBef>
                    <a:spcPts val="0"/>
                  </a:spcBef>
                  <a:spcAft>
                    <a:spcPts val="0"/>
                  </a:spcAft>
                  <a:buClrTx/>
                  <a:buSzTx/>
                  <a:buNone/>
                </a:pPr>
                <a:endPar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endParaRPr>
              </a:p>
            </p:txBody>
          </p:sp>
        </mc:Choice>
        <mc:Fallback xmlns="">
          <p:sp>
            <p:nvSpPr>
              <p:cNvPr id="3" name="文本框 2"/>
              <p:cNvSpPr txBox="1">
                <a:spLocks noRot="1" noChangeAspect="1" noMove="1" noResize="1" noEditPoints="1" noAdjustHandles="1" noChangeArrowheads="1" noChangeShapeType="1" noTextEdit="1"/>
              </p:cNvSpPr>
              <p:nvPr>
                <p:custDataLst>
                  <p:tags r:id="rId5"/>
                </p:custDataLst>
              </p:nvPr>
            </p:nvSpPr>
            <p:spPr>
              <a:xfrm>
                <a:off x="492760" y="1398270"/>
                <a:ext cx="11206480" cy="2399665"/>
              </a:xfrm>
              <a:prstGeom prst="rect">
                <a:avLst/>
              </a:prstGeom>
              <a:blipFill rotWithShape="1">
                <a:blip r:embed="rId6"/>
                <a:stretch>
                  <a:fillRect/>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3371215" y="3720465"/>
            <a:ext cx="5450205" cy="2058670"/>
          </a:xfrm>
          <a:prstGeom prst="rect">
            <a:avLst/>
          </a:prstGeom>
          <a:noFill/>
          <a:ln>
            <a:solidFill>
              <a:schemeClr val="tx1"/>
            </a:solidFill>
          </a:ln>
        </p:spPr>
        <p:txBody>
          <a:bodyPr wrap="square" rtlCol="0">
            <a:noAutofit/>
          </a:bodyPr>
          <a:lstStyle/>
          <a:p>
            <a:pPr algn="l">
              <a:buClrTx/>
              <a:buSzTx/>
              <a:buNone/>
            </a:pPr>
            <a:r>
              <a:rPr lang="zh-CN" altLang="en-US" sz="2000" i="1">
                <a:latin typeface="Times New Roman" panose="02020603050405020304" pitchFamily="18" charset="0"/>
                <a:cs typeface="Times New Roman" panose="02020603050405020304" pitchFamily="18" charset="0"/>
              </a:rPr>
              <a:t>for (int i = 1; i &lt; 8; i++) {</a:t>
            </a:r>
          </a:p>
          <a:p>
            <a:pPr algn="l">
              <a:buClrTx/>
              <a:buSzTx/>
              <a:buNone/>
            </a:pPr>
            <a:r>
              <a:rPr lang="zh-CN" altLang="en-US" sz="2000" i="1">
                <a:latin typeface="Times New Roman" panose="02020603050405020304" pitchFamily="18" charset="0"/>
                <a:cs typeface="Times New Roman" panose="02020603050405020304" pitchFamily="18" charset="0"/>
              </a:rPr>
              <a:t>    f[i] = max(f[i - 1] + x[i], x[i]);</a:t>
            </a:r>
          </a:p>
          <a:p>
            <a:pPr algn="l">
              <a:buClrTx/>
              <a:buSzTx/>
              <a:buNone/>
            </a:pPr>
            <a:r>
              <a:rPr lang="zh-CN" altLang="en-US" sz="2000" i="1">
                <a:latin typeface="Times New Roman" panose="02020603050405020304" pitchFamily="18" charset="0"/>
                <a:cs typeface="Times New Roman" panose="02020603050405020304" pitchFamily="18" charset="0"/>
              </a:rPr>
              <a:t>    maxsofar = max(f[i], maxsofar);</a:t>
            </a:r>
          </a:p>
          <a:p>
            <a:pPr algn="l">
              <a:buClrTx/>
              <a:buSzTx/>
              <a:buNone/>
            </a:pPr>
            <a:r>
              <a:rPr lang="zh-CN" altLang="en-US" sz="2000" i="1">
                <a:latin typeface="Times New Roman" panose="02020603050405020304" pitchFamily="18" charset="0"/>
                <a:cs typeface="Times New Roman" panose="02020603050405020304" pitchFamily="18" charset="0"/>
              </a:rPr>
              <a:t>}</a:t>
            </a:r>
          </a:p>
          <a:p>
            <a:pPr algn="l">
              <a:buClrTx/>
              <a:buSzTx/>
              <a:buNone/>
            </a:pPr>
            <a:r>
              <a:rPr lang="zh-CN" altLang="en-US" sz="2000" i="1">
                <a:latin typeface="Times New Roman" panose="02020603050405020304" pitchFamily="18" charset="0"/>
                <a:cs typeface="Times New Roman" panose="02020603050405020304" pitchFamily="18" charset="0"/>
              </a:rPr>
              <a:t>    return  maxsofar;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en-US" altLang="zh-CN" sz="7200" b="1" dirty="0">
                <a:solidFill>
                  <a:srgbClr val="3A4795"/>
                </a:solidFill>
                <a:sym typeface="+mn-ea"/>
              </a:rPr>
              <a:t>程序编写优化 I</a:t>
            </a:r>
            <a:r>
              <a:rPr lang="en-US" altLang="zh-CN" sz="7200" b="1" dirty="0">
                <a:solidFill>
                  <a:srgbClr val="3A4795"/>
                </a:solidFill>
              </a:rPr>
              <a:t>I</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a:t>
            </a:r>
            <a:r>
              <a:rPr lang="zh-CN" altLang="en-US" b="1" dirty="0">
                <a:solidFill>
                  <a:srgbClr val="3A4795"/>
                </a:solidFill>
                <a:latin typeface="微软雅黑" panose="020B0503020204020204" pitchFamily="34" charset="-122"/>
                <a:sym typeface="+mn-ea"/>
              </a:rPr>
              <a:t>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7" name="Freeform 5"/>
          <p:cNvSpPr>
            <a:spLocks noEditPoints="1"/>
          </p:cNvSpPr>
          <p:nvPr>
            <p:custDataLst>
              <p:tags r:id="rId1"/>
            </p:custDataLst>
          </p:nvPr>
        </p:nvSpPr>
        <p:spPr bwMode="auto">
          <a:xfrm>
            <a:off x="6240330" y="225582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6" name="矩形 15"/>
          <p:cNvSpPr/>
          <p:nvPr>
            <p:custDataLst>
              <p:tags r:id="rId2"/>
            </p:custDataLst>
          </p:nvPr>
        </p:nvSpPr>
        <p:spPr>
          <a:xfrm>
            <a:off x="6848372" y="2184549"/>
            <a:ext cx="4213225" cy="534035"/>
          </a:xfrm>
          <a:prstGeom prst="rect">
            <a:avLst/>
          </a:prstGeom>
        </p:spPr>
        <p:txBody>
          <a:bodyPr wrap="none">
            <a:spAutoFit/>
          </a:bodyPr>
          <a:lstStyle/>
          <a:p>
            <a:pPr algn="l" defTabSz="1097280"/>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典型数据结构的性能分析</a:t>
            </a:r>
          </a:p>
        </p:txBody>
      </p:sp>
      <p:sp>
        <p:nvSpPr>
          <p:cNvPr id="18" name="Freeform 5"/>
          <p:cNvSpPr>
            <a:spLocks noEditPoints="1"/>
          </p:cNvSpPr>
          <p:nvPr>
            <p:custDataLst>
              <p:tags r:id="rId3"/>
            </p:custDataLst>
          </p:nvPr>
        </p:nvSpPr>
        <p:spPr bwMode="auto">
          <a:xfrm>
            <a:off x="6240330" y="340372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3" name="矩形 22"/>
          <p:cNvSpPr/>
          <p:nvPr>
            <p:custDataLst>
              <p:tags r:id="rId4"/>
            </p:custDataLst>
          </p:nvPr>
        </p:nvSpPr>
        <p:spPr>
          <a:xfrm>
            <a:off x="6845197" y="3332446"/>
            <a:ext cx="3480435"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选择适合的数据类型</a:t>
            </a:r>
          </a:p>
        </p:txBody>
      </p:sp>
      <p:sp>
        <p:nvSpPr>
          <p:cNvPr id="24" name="Freeform 5"/>
          <p:cNvSpPr>
            <a:spLocks noEditPoints="1"/>
          </p:cNvSpPr>
          <p:nvPr>
            <p:custDataLst>
              <p:tags r:id="rId5"/>
            </p:custDataLst>
          </p:nvPr>
        </p:nvSpPr>
        <p:spPr bwMode="auto">
          <a:xfrm>
            <a:off x="6240330" y="4622106"/>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5" name="矩形 24"/>
          <p:cNvSpPr/>
          <p:nvPr>
            <p:custDataLst>
              <p:tags r:id="rId6"/>
            </p:custDataLst>
          </p:nvPr>
        </p:nvSpPr>
        <p:spPr>
          <a:xfrm>
            <a:off x="6845197" y="4550827"/>
            <a:ext cx="3480435"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选择适合的数据结构</a:t>
            </a:r>
          </a:p>
        </p:txBody>
      </p:sp>
      <p:sp>
        <p:nvSpPr>
          <p:cNvPr id="26" name="燕尾形 25"/>
          <p:cNvSpPr/>
          <p:nvPr>
            <p:custDataLst>
              <p:tags r:id="rId7"/>
            </p:custDataLst>
          </p:nvPr>
        </p:nvSpPr>
        <p:spPr bwMode="auto">
          <a:xfrm flipV="1">
            <a:off x="1035685" y="2801620"/>
            <a:ext cx="4625975"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27" name="矩形 26"/>
          <p:cNvSpPr/>
          <p:nvPr>
            <p:custDataLst>
              <p:tags r:id="rId8"/>
            </p:custDataLst>
          </p:nvPr>
        </p:nvSpPr>
        <p:spPr>
          <a:xfrm>
            <a:off x="1393825" y="3175635"/>
            <a:ext cx="392239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6.2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数据结构优化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典型数据结构的性能分析</a:t>
            </a:r>
          </a:p>
        </p:txBody>
      </p:sp>
      <p:sp>
        <p:nvSpPr>
          <p:cNvPr id="104" name="文本框 103"/>
          <p:cNvSpPr txBox="1"/>
          <p:nvPr>
            <p:custDataLst>
              <p:tags r:id="rId1"/>
            </p:custDataLst>
          </p:nvPr>
        </p:nvSpPr>
        <p:spPr>
          <a:xfrm>
            <a:off x="1198245" y="1289685"/>
            <a:ext cx="9794875" cy="1476375"/>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按照分类标准的不同，数据结构可以分为逻辑结构和存储结构，数据的逻辑结构是指数据对象中的数据元素之间的相互关系，与数据的存储尚未关联，是从具体问题抽象出来的数学模型，主要分为集合结构、线性结构、树形结构、图形结构等</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7" name="对象 -2147482567"/>
          <p:cNvGraphicFramePr>
            <a:graphicFrameLocks noChangeAspect="1"/>
          </p:cNvGraphicFramePr>
          <p:nvPr>
            <p:custDataLst>
              <p:tags r:id="rId2"/>
            </p:custDataLst>
          </p:nvPr>
        </p:nvGraphicFramePr>
        <p:xfrm>
          <a:off x="2816860" y="2761615"/>
          <a:ext cx="6464300" cy="4010025"/>
        </p:xfrm>
        <a:graphic>
          <a:graphicData uri="http://schemas.openxmlformats.org/presentationml/2006/ole">
            <mc:AlternateContent xmlns:mc="http://schemas.openxmlformats.org/markup-compatibility/2006">
              <mc:Choice xmlns:v="urn:schemas-microsoft-com:vml" Requires="v">
                <p:oleObj r:id="rId5" imgW="5524500" imgH="3638550" progId="Visio.Drawing.15">
                  <p:embed/>
                </p:oleObj>
              </mc:Choice>
              <mc:Fallback>
                <p:oleObj r:id="rId5" imgW="5524500" imgH="3638550" progId="Visio.Drawing.15">
                  <p:embed/>
                  <p:pic>
                    <p:nvPicPr>
                      <p:cNvPr id="7" name="对象 -2147482567"/>
                      <p:cNvPicPr/>
                      <p:nvPr/>
                    </p:nvPicPr>
                    <p:blipFill>
                      <a:blip r:embed="rId6"/>
                      <a:stretch>
                        <a:fillRect/>
                      </a:stretch>
                    </p:blipFill>
                    <p:spPr>
                      <a:xfrm>
                        <a:off x="2816860" y="2761615"/>
                        <a:ext cx="6464300" cy="401002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典型数据结构的性能分析</a:t>
            </a:r>
            <a:endParaRPr lang="zh-CN" altLang="en-US" dirty="0">
              <a:solidFill>
                <a:schemeClr val="tx1"/>
              </a:solidFill>
            </a:endParaRPr>
          </a:p>
        </p:txBody>
      </p:sp>
      <p:graphicFrame>
        <p:nvGraphicFramePr>
          <p:cNvPr id="3" name="表格 2"/>
          <p:cNvGraphicFramePr/>
          <p:nvPr>
            <p:custDataLst>
              <p:tags r:id="rId1"/>
            </p:custDataLst>
          </p:nvPr>
        </p:nvGraphicFramePr>
        <p:xfrm>
          <a:off x="2618105" y="2447925"/>
          <a:ext cx="6955790" cy="3901440"/>
        </p:xfrm>
        <a:graphic>
          <a:graphicData uri="http://schemas.openxmlformats.org/drawingml/2006/table">
            <a:tbl>
              <a:tblPr firstRow="1" bandRow="1">
                <a:tableStyleId>{5940675A-B579-460E-94D1-54222C63F5DA}</a:tableStyleId>
              </a:tblPr>
              <a:tblGrid>
                <a:gridCol w="958215">
                  <a:extLst>
                    <a:ext uri="{9D8B030D-6E8A-4147-A177-3AD203B41FA5}">
                      <a16:colId xmlns:a16="http://schemas.microsoft.com/office/drawing/2014/main" val="20000"/>
                    </a:ext>
                  </a:extLst>
                </a:gridCol>
                <a:gridCol w="2964180">
                  <a:extLst>
                    <a:ext uri="{9D8B030D-6E8A-4147-A177-3AD203B41FA5}">
                      <a16:colId xmlns:a16="http://schemas.microsoft.com/office/drawing/2014/main" val="20001"/>
                    </a:ext>
                  </a:extLst>
                </a:gridCol>
                <a:gridCol w="3033395">
                  <a:extLst>
                    <a:ext uri="{9D8B030D-6E8A-4147-A177-3AD203B41FA5}">
                      <a16:colId xmlns:a16="http://schemas.microsoft.com/office/drawing/2014/main" val="20002"/>
                    </a:ext>
                  </a:extLst>
                </a:gridCol>
              </a:tblGrid>
              <a:tr h="46926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数据结构</a:t>
                      </a:r>
                    </a:p>
                  </a:txBody>
                  <a:tcPr marL="7620" marR="7620" marT="762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优点</a:t>
                      </a:r>
                    </a:p>
                  </a:txBody>
                  <a:tcPr marL="7620" marR="7620" marT="762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缺点</a:t>
                      </a:r>
                    </a:p>
                  </a:txBody>
                  <a:tcPr marL="7620" marR="7620" marT="762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386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数组</a:t>
                      </a:r>
                    </a:p>
                  </a:txBody>
                  <a:tcPr marL="7620" marR="7620" marT="762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插入快</a:t>
                      </a:r>
                    </a:p>
                  </a:txBody>
                  <a:tcPr marL="7620" marR="7620" marT="762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查找慢、删除慢、大小固定</a:t>
                      </a:r>
                    </a:p>
                  </a:txBody>
                  <a:tcPr marL="7620" marR="7620" marT="762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7147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有序数组</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查找快</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插入慢、删除慢、大小固定</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69570">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栈</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后进先出</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存取其它项慢</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7020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队列</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先进先出</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存取其它项慢</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7020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链表</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插入、删除快</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查找慢</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70840">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二叉树</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查找、插入、删除快</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算法复杂</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7020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哈希表</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存取快、插入快、删除快</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无关键字存取慢、存储空间使用率低</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70840">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堆</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插入快、删除快、对大数据项存储快</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对其它数据项存取慢</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394970">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图</a:t>
                      </a:r>
                    </a:p>
                  </a:txBody>
                  <a:tcPr marL="7620" marR="7620" marT="762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依据现实世界建模</a:t>
                      </a:r>
                    </a:p>
                  </a:txBody>
                  <a:tcPr marL="7620" marR="7620" marT="762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算法复杂</a:t>
                      </a:r>
                    </a:p>
                  </a:txBody>
                  <a:tcPr marL="7620" marR="7620" marT="762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04" name="文本框 103"/>
          <p:cNvSpPr txBox="1"/>
          <p:nvPr>
            <p:custDataLst>
              <p:tags r:id="rId2"/>
            </p:custDataLst>
          </p:nvPr>
        </p:nvSpPr>
        <p:spPr>
          <a:xfrm>
            <a:off x="1198245" y="1395095"/>
            <a:ext cx="9794875" cy="101473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常用的数据存储结构有数组、栈、队列、链表、树、哈希表、堆、图等，这些数据结构有各自的优缺点，适用的场景也各不相同，这些数据结构的优缺点</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如下</a:t>
            </a:r>
            <a:r>
              <a:rPr lang="en-US" altLang="zh-CN" sz="2000" b="0">
                <a:latin typeface="Times New Roman" panose="02020603050405020304" pitchFamily="18" charset="0"/>
                <a:ea typeface="微软雅黑 Light" panose="020B0502040204020203" charset="-122"/>
                <a:cs typeface="Times New Roman" panose="02020603050405020304" pitchFamily="18" charset="0"/>
              </a:rPr>
              <a:t>表</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7" name="Freeform 5"/>
          <p:cNvSpPr>
            <a:spLocks noEditPoints="1"/>
          </p:cNvSpPr>
          <p:nvPr>
            <p:custDataLst>
              <p:tags r:id="rId1"/>
            </p:custDataLst>
          </p:nvPr>
        </p:nvSpPr>
        <p:spPr bwMode="auto">
          <a:xfrm>
            <a:off x="6240330" y="225582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6" name="矩形 15"/>
          <p:cNvSpPr/>
          <p:nvPr>
            <p:custDataLst>
              <p:tags r:id="rId2"/>
            </p:custDataLst>
          </p:nvPr>
        </p:nvSpPr>
        <p:spPr>
          <a:xfrm>
            <a:off x="6848372" y="2184549"/>
            <a:ext cx="1648460" cy="534035"/>
          </a:xfrm>
          <a:prstGeom prst="rect">
            <a:avLst/>
          </a:prstGeom>
        </p:spPr>
        <p:txBody>
          <a:bodyPr wrap="none">
            <a:spAutoFit/>
          </a:bodyPr>
          <a:lstStyle/>
          <a:p>
            <a:pPr algn="l" defTabSz="1097280"/>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算法简介</a:t>
            </a:r>
            <a:endPar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18" name="Freeform 5"/>
          <p:cNvSpPr>
            <a:spLocks noEditPoints="1"/>
          </p:cNvSpPr>
          <p:nvPr>
            <p:custDataLst>
              <p:tags r:id="rId3"/>
            </p:custDataLst>
          </p:nvPr>
        </p:nvSpPr>
        <p:spPr bwMode="auto">
          <a:xfrm>
            <a:off x="6240330" y="340372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3" name="矩形 22"/>
          <p:cNvSpPr/>
          <p:nvPr>
            <p:custDataLst>
              <p:tags r:id="rId4"/>
            </p:custDataLst>
          </p:nvPr>
        </p:nvSpPr>
        <p:spPr>
          <a:xfrm>
            <a:off x="6845197" y="3332446"/>
            <a:ext cx="238125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选择适合算法</a:t>
            </a:r>
          </a:p>
        </p:txBody>
      </p:sp>
      <p:sp>
        <p:nvSpPr>
          <p:cNvPr id="24" name="Freeform 5"/>
          <p:cNvSpPr>
            <a:spLocks noEditPoints="1"/>
          </p:cNvSpPr>
          <p:nvPr>
            <p:custDataLst>
              <p:tags r:id="rId5"/>
            </p:custDataLst>
          </p:nvPr>
        </p:nvSpPr>
        <p:spPr bwMode="auto">
          <a:xfrm>
            <a:off x="6240330" y="4622106"/>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5" name="矩形 24"/>
          <p:cNvSpPr/>
          <p:nvPr>
            <p:custDataLst>
              <p:tags r:id="rId6"/>
            </p:custDataLst>
          </p:nvPr>
        </p:nvSpPr>
        <p:spPr>
          <a:xfrm>
            <a:off x="6845197" y="4550827"/>
            <a:ext cx="238125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改进算法策略</a:t>
            </a:r>
          </a:p>
        </p:txBody>
      </p:sp>
      <p:sp>
        <p:nvSpPr>
          <p:cNvPr id="26" name="燕尾形 25"/>
          <p:cNvSpPr/>
          <p:nvPr>
            <p:custDataLst>
              <p:tags r:id="rId7"/>
            </p:custDataLst>
          </p:nvPr>
        </p:nvSpPr>
        <p:spPr bwMode="auto">
          <a:xfrm flipV="1">
            <a:off x="1308100" y="2801620"/>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27" name="矩形 26"/>
          <p:cNvSpPr/>
          <p:nvPr>
            <p:custDataLst>
              <p:tags r:id="rId8"/>
            </p:custDataLst>
          </p:nvPr>
        </p:nvSpPr>
        <p:spPr>
          <a:xfrm>
            <a:off x="1666240" y="3175635"/>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6.1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算法优化</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典型数据结构的性能分析</a:t>
            </a:r>
            <a:endParaRPr lang="zh-CN" altLang="en-US" dirty="0">
              <a:solidFill>
                <a:schemeClr val="tx1"/>
              </a:solidFill>
            </a:endParaRPr>
          </a:p>
        </p:txBody>
      </p:sp>
      <p:sp>
        <p:nvSpPr>
          <p:cNvPr id="104" name="文本框 103"/>
          <p:cNvSpPr txBox="1"/>
          <p:nvPr>
            <p:custDataLst>
              <p:tags r:id="rId1"/>
            </p:custDataLst>
          </p:nvPr>
        </p:nvSpPr>
        <p:spPr>
          <a:xfrm>
            <a:off x="1198880" y="1497965"/>
            <a:ext cx="9794875" cy="101473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执行效率较快的数据结构复杂程度一般较高，但并不是使用最快的结构就是最好的方案，仍需要根据实际情况进行考虑。</a:t>
            </a:r>
          </a:p>
        </p:txBody>
      </p:sp>
      <mc:AlternateContent xmlns:mc="http://schemas.openxmlformats.org/markup-compatibility/2006" xmlns:a14="http://schemas.microsoft.com/office/drawing/2010/main">
        <mc:Choice Requires="a14">
          <p:graphicFrame>
            <p:nvGraphicFramePr>
              <p:cNvPr id="2" name="表格 1"/>
              <p:cNvGraphicFramePr/>
              <p:nvPr>
                <p:custDataLst>
                  <p:tags r:id="rId2"/>
                </p:custDataLst>
              </p:nvPr>
            </p:nvGraphicFramePr>
            <p:xfrm>
              <a:off x="2595880" y="2626995"/>
              <a:ext cx="7001510" cy="3660140"/>
            </p:xfrm>
            <a:graphic>
              <a:graphicData uri="http://schemas.openxmlformats.org/drawingml/2006/table">
                <a:tbl>
                  <a:tblPr firstRow="1" bandRow="1">
                    <a:tableStyleId>{5940675A-B579-460E-94D1-54222C63F5DA}</a:tableStyleId>
                  </a:tblPr>
                  <a:tblGrid>
                    <a:gridCol w="1747520">
                      <a:extLst>
                        <a:ext uri="{9D8B030D-6E8A-4147-A177-3AD203B41FA5}">
                          <a16:colId xmlns:a16="http://schemas.microsoft.com/office/drawing/2014/main" val="20000"/>
                        </a:ext>
                      </a:extLst>
                    </a:gridCol>
                    <a:gridCol w="128714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210945">
                      <a:extLst>
                        <a:ext uri="{9D8B030D-6E8A-4147-A177-3AD203B41FA5}">
                          <a16:colId xmlns:a16="http://schemas.microsoft.com/office/drawing/2014/main" val="20003"/>
                        </a:ext>
                      </a:extLst>
                    </a:gridCol>
                    <a:gridCol w="1348105">
                      <a:extLst>
                        <a:ext uri="{9D8B030D-6E8A-4147-A177-3AD203B41FA5}">
                          <a16:colId xmlns:a16="http://schemas.microsoft.com/office/drawing/2014/main" val="20004"/>
                        </a:ext>
                      </a:extLst>
                    </a:gridCol>
                  </a:tblGrid>
                  <a:tr h="44259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数据结构</a:t>
                          </a:r>
                        </a:p>
                      </a:txBody>
                      <a:tcPr marL="7620" marR="7620" marT="762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查找</a:t>
                          </a:r>
                        </a:p>
                      </a:txBody>
                      <a:tcPr marL="7620" marR="7620" marT="762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插入</a:t>
                          </a:r>
                        </a:p>
                      </a:txBody>
                      <a:tcPr marL="7620" marR="7620" marT="762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删除</a:t>
                          </a:r>
                        </a:p>
                      </a:txBody>
                      <a:tcPr marL="7620" marR="7620" marT="762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遍历</a:t>
                          </a:r>
                        </a:p>
                      </a:txBody>
                      <a:tcPr marL="7620" marR="7620" marT="762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14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数组</a:t>
                          </a:r>
                        </a:p>
                      </a:txBody>
                      <a:tcPr marL="7620" marR="7620" marT="762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(1)</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a:t>
                          </a:r>
                        </a:p>
                      </a:txBody>
                      <a:tcPr marL="7620" marR="7620" marT="762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97510">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有序数组</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a:rPr lang="en-US" sz="1200">
                                  <a:latin typeface="Cambria Math" panose="02040503050406030204" pitchFamily="18" charset="0"/>
                                  <a:cs typeface="Times New Roman" panose="02020603050405020304" pitchFamily="18" charset="0"/>
                                </a:rPr>
                                <m:t>𝑛𝑙𝑜𝑔𝑛</m:t>
                              </m:r>
                              <m:r>
                                <a:rPr lang="en-US" sz="1200">
                                  <a:latin typeface="Cambria Math" panose="02040503050406030204" pitchFamily="18" charset="0"/>
                                  <a:cs typeface="Times New Roman" panose="02020603050405020304" pitchFamily="18" charset="0"/>
                                </a:rPr>
                                <m:t>)</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9814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链表</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(1)</m:t>
                              </m:r>
                            </m:oMath>
                          </a14:m>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9687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有序链表</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35610">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二叉树（一般情况）</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a:rPr lang="en-US" sz="1200">
                                  <a:latin typeface="Cambria Math" panose="02040503050406030204" pitchFamily="18" charset="0"/>
                                  <a:cs typeface="Times New Roman" panose="02020603050405020304" pitchFamily="18" charset="0"/>
                                </a:rPr>
                                <m:t>𝑛𝑙𝑜𝑔𝑛</m:t>
                              </m:r>
                              <m:r>
                                <a:rPr lang="en-US" sz="1200">
                                  <a:latin typeface="Cambria Math" panose="02040503050406030204" pitchFamily="18" charset="0"/>
                                  <a:cs typeface="Times New Roman" panose="02020603050405020304" pitchFamily="18" charset="0"/>
                                </a:rPr>
                                <m:t>)</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a:rPr lang="en-US" sz="1200">
                                  <a:latin typeface="Cambria Math" panose="02040503050406030204" pitchFamily="18" charset="0"/>
                                  <a:cs typeface="Times New Roman" panose="02020603050405020304" pitchFamily="18" charset="0"/>
                                </a:rPr>
                                <m:t>𝑛𝑙𝑜𝑔𝑛</m:t>
                              </m:r>
                              <m:r>
                                <a:rPr lang="en-US" sz="1200">
                                  <a:latin typeface="Cambria Math" panose="02040503050406030204" pitchFamily="18" charset="0"/>
                                  <a:cs typeface="Times New Roman" panose="02020603050405020304" pitchFamily="18" charset="0"/>
                                </a:rPr>
                                <m:t>)</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a:rPr lang="en-US" sz="1200">
                                  <a:latin typeface="Cambria Math" panose="02040503050406030204" pitchFamily="18" charset="0"/>
                                  <a:cs typeface="Times New Roman" panose="02020603050405020304" pitchFamily="18" charset="0"/>
                                </a:rPr>
                                <m:t>𝑛𝑙𝑜𝑔𝑛</m:t>
                              </m:r>
                              <m:r>
                                <a:rPr lang="en-US" sz="1200">
                                  <a:latin typeface="Cambria Math" panose="02040503050406030204" pitchFamily="18" charset="0"/>
                                  <a:cs typeface="Times New Roman" panose="02020603050405020304" pitchFamily="18" charset="0"/>
                                </a:rPr>
                                <m:t>)</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73380">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二叉树（最坏情况）</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9814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平衡树</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a:rPr lang="en-US" sz="1200">
                                  <a:latin typeface="Cambria Math" panose="02040503050406030204" pitchFamily="18" charset="0"/>
                                  <a:cs typeface="Times New Roman" panose="02020603050405020304" pitchFamily="18" charset="0"/>
                                </a:rPr>
                                <m:t>𝑛𝑙𝑜𝑔𝑛</m:t>
                              </m:r>
                              <m:r>
                                <a:rPr lang="en-US" sz="1200">
                                  <a:latin typeface="Cambria Math" panose="02040503050406030204" pitchFamily="18" charset="0"/>
                                  <a:cs typeface="Times New Roman" panose="02020603050405020304" pitchFamily="18" charset="0"/>
                                </a:rPr>
                                <m:t>)</m:t>
                              </m:r>
                            </m:oMath>
                          </a14:m>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 </a:t>
                          </a: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a:rPr lang="en-US" sz="1200">
                                  <a:latin typeface="Cambria Math" panose="02040503050406030204" pitchFamily="18" charset="0"/>
                                  <a:cs typeface="Times New Roman" panose="02020603050405020304" pitchFamily="18" charset="0"/>
                                </a:rPr>
                                <m:t>𝑛𝑙𝑜𝑔𝑛</m:t>
                              </m:r>
                              <m:r>
                                <a:rPr lang="en-US" sz="1200">
                                  <a:latin typeface="Cambria Math" panose="02040503050406030204" pitchFamily="18" charset="0"/>
                                  <a:cs typeface="Times New Roman" panose="02020603050405020304" pitchFamily="18" charset="0"/>
                                </a:rPr>
                                <m:t>)</m:t>
                              </m:r>
                            </m:oMath>
                          </a14:m>
                          <a:endParaRPr lang="en-US" sz="1200" b="0">
                            <a:latin typeface="Times New Roman" panose="02020603050405020304" pitchFamily="18" charset="0"/>
                            <a:cs typeface="Times New Roman" panose="02020603050405020304" pitchFamily="18" charset="0"/>
                          </a:endParaRP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a:rPr lang="en-US" sz="1200">
                                  <a:latin typeface="Cambria Math" panose="02040503050406030204" pitchFamily="18" charset="0"/>
                                  <a:cs typeface="Times New Roman" panose="02020603050405020304" pitchFamily="18" charset="0"/>
                                </a:rPr>
                                <m:t>𝑛𝑙𝑜𝑔𝑛</m:t>
                              </m:r>
                              <m:r>
                                <a:rPr lang="en-US" sz="1200">
                                  <a:latin typeface="Cambria Math" panose="02040503050406030204" pitchFamily="18" charset="0"/>
                                  <a:cs typeface="Times New Roman" panose="02020603050405020304" pitchFamily="18" charset="0"/>
                                </a:rPr>
                                <m:t>)</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cap="flat">
                          <a:noFill/>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m:t>
                              </m:r>
                              <m:r>
                                <m:rPr>
                                  <m:sty m:val="p"/>
                                </m:rPr>
                                <a:rPr lang="en-US" sz="1200">
                                  <a:latin typeface="Cambria Math" panose="02040503050406030204" pitchFamily="18" charset="0"/>
                                  <a:cs typeface="Times New Roman" panose="02020603050405020304" pitchFamily="18" charset="0"/>
                                </a:rPr>
                                <m:t>N</m:t>
                              </m:r>
                              <m:r>
                                <a:rPr lang="en-US" sz="1200">
                                  <a:latin typeface="Cambria Math" panose="02040503050406030204" pitchFamily="18" charset="0"/>
                                  <a:cs typeface="Times New Roman" panose="02020603050405020304" pitchFamily="18" charset="0"/>
                                </a:rPr>
                                <m:t>)</m:t>
                              </m:r>
                            </m:oMath>
                          </a14:m>
                          <a:r>
                            <a:rPr lang="en-US" sz="1200">
                              <a:latin typeface="Times New Roman" panose="02020603050405020304" pitchFamily="18" charset="0"/>
                              <a:cs typeface="Times New Roman" panose="02020603050405020304" pitchFamily="18" charset="0"/>
                              <a:sym typeface="+mn-ea"/>
                            </a:rPr>
                            <a:t> </a:t>
                          </a:r>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419735">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哈希表</a:t>
                          </a:r>
                        </a:p>
                      </a:txBody>
                      <a:tcPr marL="7620" marR="7620" marT="762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(1)</m:t>
                              </m:r>
                            </m:oMath>
                          </a14:m>
                          <a:r>
                            <a:rPr lang="en-US" sz="1200">
                              <a:latin typeface="Times New Roman" panose="02020603050405020304" pitchFamily="18" charset="0"/>
                              <a:cs typeface="Times New Roman" panose="02020603050405020304" pitchFamily="18" charset="0"/>
                              <a:sym typeface="+mn-ea"/>
                            </a:rPr>
                            <a:t> </a:t>
                          </a:r>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(1)</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14:m>
                            <m:oMath xmlns:m="http://schemas.openxmlformats.org/officeDocument/2006/math">
                              <m:r>
                                <a:rPr lang="en-US" sz="1200">
                                  <a:latin typeface="Cambria Math" panose="02040503050406030204" pitchFamily="18" charset="0"/>
                                  <a:cs typeface="Times New Roman" panose="02020603050405020304" pitchFamily="18" charset="0"/>
                                </a:rPr>
                                <m:t>𝑂</m:t>
                              </m:r>
                              <m:r>
                                <a:rPr lang="en-US" sz="1200">
                                  <a:latin typeface="Cambria Math" panose="02040503050406030204" pitchFamily="18" charset="0"/>
                                  <a:cs typeface="Times New Roman" panose="02020603050405020304" pitchFamily="18" charset="0"/>
                                </a:rPr>
                                <m:t>(1)</m:t>
                              </m:r>
                            </m:oMath>
                          </a14:m>
                          <a:r>
                            <a:rPr lang="en-US" sz="1200" b="0">
                              <a:latin typeface="Times New Roman" panose="02020603050405020304" pitchFamily="18" charset="0"/>
                              <a:cs typeface="Times New Roman" panose="02020603050405020304" pitchFamily="18" charset="0"/>
                            </a:rPr>
                            <a:t> </a:t>
                          </a:r>
                        </a:p>
                      </a:txBody>
                      <a:tcPr marL="7620" marR="7620" marT="762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200" b="0">
                              <a:latin typeface="Times New Roman" panose="02020603050405020304" pitchFamily="18" charset="0"/>
                              <a:cs typeface="Times New Roman" panose="02020603050405020304" pitchFamily="18" charset="0"/>
                            </a:rPr>
                            <a:t>----</a:t>
                          </a:r>
                        </a:p>
                      </a:txBody>
                      <a:tcPr marL="7620" marR="7620" marT="762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Choice>
        <mc:Fallback xmlns="">
          <p:graphicFrame>
            <p:nvGraphicFramePr>
              <p:cNvPr id="2" name="表格 1"/>
              <p:cNvGraphicFramePr/>
              <p:nvPr>
                <p:custDataLst>
                  <p:tags r:id="rId5"/>
                </p:custDataLst>
              </p:nvPr>
            </p:nvGraphicFramePr>
            <p:xfrm>
              <a:off x="2595880" y="2626995"/>
              <a:ext cx="7001510" cy="3660140"/>
            </p:xfrm>
            <a:graphic>
              <a:graphicData uri="http://schemas.openxmlformats.org/drawingml/2006/table">
                <a:tbl>
                  <a:tblPr firstRow="1" bandRow="1">
                    <a:tableStyleId>{5940675A-B579-460E-94D1-54222C63F5DA}</a:tableStyleId>
                  </a:tblPr>
                  <a:tblGrid>
                    <a:gridCol w="1747520"/>
                    <a:gridCol w="1287145"/>
                    <a:gridCol w="1407795"/>
                    <a:gridCol w="1210945"/>
                    <a:gridCol w="1348105"/>
                  </a:tblGrid>
                  <a:tr h="442595">
                    <a:tc>
                      <a:txBody>
                        <a:bodyPr/>
                        <a:p>
                          <a:pPr algn="ctr">
                            <a:buClrTx/>
                            <a:buSzTx/>
                            <a:buFontTx/>
                            <a:buNone/>
                          </a:pPr>
                          <a:r>
                            <a:rPr lang="en-US" sz="1200" b="0">
                              <a:latin typeface="Times New Roman" panose="02020603050405020304" pitchFamily="18" charset="0"/>
                              <a:cs typeface="Times New Roman" panose="02020603050405020304" pitchFamily="18" charset="0"/>
                            </a:rPr>
                            <a:t>数据结构</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0">
                              <a:latin typeface="Times New Roman" panose="02020603050405020304" pitchFamily="18" charset="0"/>
                              <a:cs typeface="Times New Roman" panose="02020603050405020304" pitchFamily="18" charset="0"/>
                            </a:rPr>
                            <a:t>查找</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0">
                              <a:latin typeface="Times New Roman" panose="02020603050405020304" pitchFamily="18" charset="0"/>
                              <a:cs typeface="Times New Roman" panose="02020603050405020304" pitchFamily="18" charset="0"/>
                            </a:rPr>
                            <a:t>插入</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0">
                              <a:latin typeface="Times New Roman" panose="02020603050405020304" pitchFamily="18" charset="0"/>
                              <a:cs typeface="Times New Roman" panose="02020603050405020304" pitchFamily="18" charset="0"/>
                            </a:rPr>
                            <a:t>删除</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200" b="0">
                              <a:latin typeface="Times New Roman" panose="02020603050405020304" pitchFamily="18" charset="0"/>
                              <a:cs typeface="Times New Roman" panose="02020603050405020304" pitchFamily="18" charset="0"/>
                            </a:rPr>
                            <a:t>遍历</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145">
                    <a:tc>
                      <a:txBody>
                        <a:bodyPr/>
                        <a:p>
                          <a:pPr algn="ctr">
                            <a:buClrTx/>
                            <a:buSzTx/>
                            <a:buFontTx/>
                            <a:buNone/>
                          </a:pPr>
                          <a:r>
                            <a:rPr lang="en-US" sz="1200" b="0">
                              <a:latin typeface="Times New Roman" panose="02020603050405020304" pitchFamily="18" charset="0"/>
                              <a:cs typeface="Times New Roman" panose="02020603050405020304" pitchFamily="18" charset="0"/>
                            </a:rPr>
                            <a:t>数组</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endParaRPr lang="zh-CN"/>
                        </a:p>
                      </a:txBody>
                      <a:tcPr marL="7620" marR="7620" marT="762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w="12700" cap="flat" cmpd="sng">
                          <a:solidFill>
                            <a:srgbClr val="080000"/>
                          </a:solidFill>
                          <a:prstDash val="solid"/>
                          <a:headEnd type="none" w="med" len="med"/>
                          <a:tailEnd type="none" w="med" len="med"/>
                        </a:lnT>
                        <a:lnB cap="flat">
                          <a:noFill/>
                        </a:lnB>
                        <a:lnTlToBr>
                          <a:noFill/>
                        </a:lnTlToBr>
                        <a:lnBlToTr>
                          <a:noFill/>
                        </a:lnBlToTr>
                        <a:blipFill>
                          <a:blip r:embed="rId6"/>
                        </a:blipFill>
                      </a:tcPr>
                    </a:tc>
                    <a:tc>
                      <a:txBody>
                        <a:bodyPr/>
                        <a:p>
                          <a:pPr algn="ctr">
                            <a:buClrTx/>
                            <a:buSzTx/>
                            <a:buFontTx/>
                            <a:buNone/>
                          </a:pPr>
                          <a:r>
                            <a:rPr lang="en-US" sz="1200" b="0">
                              <a:latin typeface="Times New Roman" panose="02020603050405020304" pitchFamily="18" charset="0"/>
                              <a:cs typeface="Times New Roman" panose="02020603050405020304" pitchFamily="18" charset="0"/>
                            </a:rPr>
                            <a:t>----</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tr>
                  <a:tr h="397510">
                    <a:tc>
                      <a:txBody>
                        <a:bodyPr/>
                        <a:p>
                          <a:pPr algn="ctr">
                            <a:buClrTx/>
                            <a:buSzTx/>
                            <a:buFontTx/>
                            <a:buNone/>
                          </a:pPr>
                          <a:r>
                            <a:rPr lang="en-US" sz="1200" b="0">
                              <a:latin typeface="Times New Roman" panose="02020603050405020304" pitchFamily="18" charset="0"/>
                              <a:cs typeface="Times New Roman" panose="02020603050405020304" pitchFamily="18" charset="0"/>
                            </a:rPr>
                            <a:t>有序数组</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cap="flat">
                          <a:noFill/>
                        </a:lnT>
                        <a:lnB cap="flat">
                          <a:noFill/>
                        </a:lnB>
                        <a:lnTlToBr>
                          <a:noFill/>
                        </a:lnTlToBr>
                        <a:lnBlToTr>
                          <a:noFill/>
                        </a:lnBlToTr>
                        <a:no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cap="flat">
                          <a:noFill/>
                        </a:lnR>
                        <a:lnT cap="flat">
                          <a:noFill/>
                        </a:lnT>
                        <a:lnB cap="flat">
                          <a:noFill/>
                        </a:lnB>
                        <a:lnTlToBr>
                          <a:noFill/>
                        </a:lnTlToBr>
                        <a:lnBlToTr>
                          <a:noFill/>
                        </a:lnBlToTr>
                        <a:blipFill>
                          <a:blip r:embed="rId6"/>
                        </a:blipFill>
                      </a:tcPr>
                    </a:tc>
                  </a:tr>
                  <a:tr h="398145">
                    <a:tc>
                      <a:txBody>
                        <a:bodyPr/>
                        <a:p>
                          <a:pPr algn="ctr">
                            <a:buClrTx/>
                            <a:buSzTx/>
                            <a:buFontTx/>
                            <a:buNone/>
                          </a:pPr>
                          <a:r>
                            <a:rPr lang="en-US" sz="1200" b="0">
                              <a:latin typeface="Times New Roman" panose="02020603050405020304" pitchFamily="18" charset="0"/>
                              <a:cs typeface="Times New Roman" panose="02020603050405020304" pitchFamily="18" charset="0"/>
                            </a:rPr>
                            <a:t>链表</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cap="flat">
                          <a:noFill/>
                        </a:lnT>
                        <a:lnB cap="flat">
                          <a:noFill/>
                        </a:lnB>
                        <a:lnTlToBr>
                          <a:noFill/>
                        </a:lnTlToBr>
                        <a:lnBlToTr>
                          <a:noFill/>
                        </a:lnBlToTr>
                        <a:no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p>
                          <a:pPr algn="ctr">
                            <a:buClrTx/>
                            <a:buSzTx/>
                            <a:buFontTx/>
                            <a:buNone/>
                          </a:pPr>
                          <a:r>
                            <a:rPr lang="en-US" sz="1200" b="0">
                              <a:latin typeface="Times New Roman" panose="02020603050405020304" pitchFamily="18" charset="0"/>
                              <a:cs typeface="Times New Roman" panose="02020603050405020304" pitchFamily="18" charset="0"/>
                            </a:rPr>
                            <a:t>----</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cap="flat">
                          <a:noFill/>
                        </a:lnR>
                        <a:lnT cap="flat">
                          <a:noFill/>
                        </a:lnT>
                        <a:lnB cap="flat">
                          <a:noFill/>
                        </a:lnB>
                        <a:lnTlToBr>
                          <a:noFill/>
                        </a:lnTlToBr>
                        <a:lnBlToTr>
                          <a:noFill/>
                        </a:lnBlToTr>
                        <a:noFill/>
                      </a:tcPr>
                    </a:tc>
                  </a:tr>
                  <a:tr h="396875">
                    <a:tc>
                      <a:txBody>
                        <a:bodyPr/>
                        <a:p>
                          <a:pPr algn="ctr">
                            <a:buClrTx/>
                            <a:buSzTx/>
                            <a:buFontTx/>
                            <a:buNone/>
                          </a:pPr>
                          <a:r>
                            <a:rPr lang="en-US" sz="1200" b="0">
                              <a:latin typeface="Times New Roman" panose="02020603050405020304" pitchFamily="18" charset="0"/>
                              <a:cs typeface="Times New Roman" panose="02020603050405020304" pitchFamily="18" charset="0"/>
                            </a:rPr>
                            <a:t>有序链表</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cap="flat">
                          <a:noFill/>
                        </a:lnT>
                        <a:lnB cap="flat">
                          <a:noFill/>
                        </a:lnB>
                        <a:lnTlToBr>
                          <a:noFill/>
                        </a:lnTlToBr>
                        <a:lnBlToTr>
                          <a:noFill/>
                        </a:lnBlToTr>
                        <a:no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cap="flat">
                          <a:noFill/>
                        </a:lnR>
                        <a:lnT cap="flat">
                          <a:noFill/>
                        </a:lnT>
                        <a:lnB cap="flat">
                          <a:noFill/>
                        </a:lnB>
                        <a:lnTlToBr>
                          <a:noFill/>
                        </a:lnTlToBr>
                        <a:lnBlToTr>
                          <a:noFill/>
                        </a:lnBlToTr>
                        <a:blipFill>
                          <a:blip r:embed="rId6"/>
                        </a:blipFill>
                      </a:tcPr>
                    </a:tc>
                  </a:tr>
                  <a:tr h="435610">
                    <a:tc>
                      <a:txBody>
                        <a:bodyPr/>
                        <a:p>
                          <a:pPr algn="ctr">
                            <a:buClrTx/>
                            <a:buSzTx/>
                            <a:buFontTx/>
                            <a:buNone/>
                          </a:pPr>
                          <a:r>
                            <a:rPr lang="en-US" sz="1200" b="0">
                              <a:latin typeface="Times New Roman" panose="02020603050405020304" pitchFamily="18" charset="0"/>
                              <a:cs typeface="Times New Roman" panose="02020603050405020304" pitchFamily="18" charset="0"/>
                            </a:rPr>
                            <a:t>二叉树（一般情况）</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cap="flat">
                          <a:noFill/>
                        </a:lnT>
                        <a:lnB cap="flat">
                          <a:noFill/>
                        </a:lnB>
                        <a:lnTlToBr>
                          <a:noFill/>
                        </a:lnTlToBr>
                        <a:lnBlToTr>
                          <a:noFill/>
                        </a:lnBlToTr>
                        <a:no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cap="flat">
                          <a:noFill/>
                        </a:lnR>
                        <a:lnT cap="flat">
                          <a:noFill/>
                        </a:lnT>
                        <a:lnB cap="flat">
                          <a:noFill/>
                        </a:lnB>
                        <a:lnTlToBr>
                          <a:noFill/>
                        </a:lnTlToBr>
                        <a:lnBlToTr>
                          <a:noFill/>
                        </a:lnBlToTr>
                        <a:blipFill>
                          <a:blip r:embed="rId6"/>
                        </a:blipFill>
                      </a:tcPr>
                    </a:tc>
                  </a:tr>
                  <a:tr h="373380">
                    <a:tc>
                      <a:txBody>
                        <a:bodyPr/>
                        <a:p>
                          <a:pPr algn="ctr">
                            <a:buClrTx/>
                            <a:buSzTx/>
                            <a:buFontTx/>
                            <a:buNone/>
                          </a:pPr>
                          <a:r>
                            <a:rPr lang="en-US" sz="1200" b="0">
                              <a:latin typeface="Times New Roman" panose="02020603050405020304" pitchFamily="18" charset="0"/>
                              <a:cs typeface="Times New Roman" panose="02020603050405020304" pitchFamily="18" charset="0"/>
                            </a:rPr>
                            <a:t>二叉树（最坏情况）</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cap="flat">
                          <a:noFill/>
                        </a:lnT>
                        <a:lnB cap="flat">
                          <a:noFill/>
                        </a:lnB>
                        <a:lnTlToBr>
                          <a:noFill/>
                        </a:lnTlToBr>
                        <a:lnBlToTr>
                          <a:noFill/>
                        </a:lnBlToTr>
                        <a:no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cap="flat">
                          <a:noFill/>
                        </a:lnR>
                        <a:lnT cap="flat">
                          <a:noFill/>
                        </a:lnT>
                        <a:lnB cap="flat">
                          <a:noFill/>
                        </a:lnB>
                        <a:lnTlToBr>
                          <a:noFill/>
                        </a:lnTlToBr>
                        <a:lnBlToTr>
                          <a:noFill/>
                        </a:lnBlToTr>
                        <a:blipFill>
                          <a:blip r:embed="rId6"/>
                        </a:blipFill>
                      </a:tcPr>
                    </a:tc>
                  </a:tr>
                  <a:tr h="398145">
                    <a:tc>
                      <a:txBody>
                        <a:bodyPr/>
                        <a:p>
                          <a:pPr algn="ctr">
                            <a:buClrTx/>
                            <a:buSzTx/>
                            <a:buFontTx/>
                            <a:buNone/>
                          </a:pPr>
                          <a:r>
                            <a:rPr lang="en-US" sz="1200" b="0">
                              <a:latin typeface="Times New Roman" panose="02020603050405020304" pitchFamily="18" charset="0"/>
                              <a:cs typeface="Times New Roman" panose="02020603050405020304" pitchFamily="18" charset="0"/>
                            </a:rPr>
                            <a:t>平衡树</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cap="flat">
                          <a:noFill/>
                        </a:lnT>
                        <a:lnB cap="flat">
                          <a:noFill/>
                        </a:lnB>
                        <a:lnTlToBr>
                          <a:noFill/>
                        </a:lnTlToBr>
                        <a:lnBlToTr>
                          <a:noFill/>
                        </a:lnBlToTr>
                        <a:no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cap="flat">
                          <a:noFill/>
                        </a:lnB>
                        <a:lnTlToBr>
                          <a:noFill/>
                        </a:lnTlToBr>
                        <a:lnBlToTr>
                          <a:noFill/>
                        </a:lnBlToTr>
                        <a:blipFill>
                          <a:blip r:embed="rId6"/>
                        </a:blipFill>
                      </a:tcPr>
                    </a:tc>
                    <a:tc>
                      <a:txBody>
                        <a:bodyPr/>
                        <a:lstStyle/>
                        <a:p>
                          <a:endParaRPr lang="zh-CN"/>
                        </a:p>
                      </a:txBody>
                      <a:tcPr marL="7620" marR="7620" marT="7620" marB="0" vert="horz" anchor="ctr" anchorCtr="0">
                        <a:lnL>
                          <a:noFill/>
                        </a:lnL>
                        <a:lnR cap="flat">
                          <a:noFill/>
                        </a:lnR>
                        <a:lnT cap="flat">
                          <a:noFill/>
                        </a:lnT>
                        <a:lnB cap="flat">
                          <a:noFill/>
                        </a:lnB>
                        <a:lnTlToBr>
                          <a:noFill/>
                        </a:lnTlToBr>
                        <a:lnBlToTr>
                          <a:noFill/>
                        </a:lnBlToTr>
                        <a:blipFill>
                          <a:blip r:embed="rId6"/>
                        </a:blipFill>
                      </a:tcPr>
                    </a:tc>
                  </a:tr>
                  <a:tr h="419735">
                    <a:tc>
                      <a:txBody>
                        <a:bodyPr/>
                        <a:p>
                          <a:pPr algn="ctr">
                            <a:buClrTx/>
                            <a:buSzTx/>
                            <a:buFontTx/>
                            <a:buNone/>
                          </a:pPr>
                          <a:r>
                            <a:rPr lang="en-US" sz="1200" b="0">
                              <a:latin typeface="Times New Roman" panose="02020603050405020304" pitchFamily="18" charset="0"/>
                              <a:cs typeface="Times New Roman" panose="02020603050405020304" pitchFamily="18" charset="0"/>
                            </a:rPr>
                            <a:t>哈希表</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endParaRPr lang="zh-CN"/>
                        </a:p>
                      </a:txBody>
                      <a:tcPr marL="7620" marR="7620" marT="762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blipFill>
                          <a:blip r:embed="rId6"/>
                        </a:blipFill>
                      </a:tcPr>
                    </a:tc>
                    <a:tc>
                      <a:txBody>
                        <a:bodyPr/>
                        <a:lstStyle/>
                        <a:p>
                          <a:endParaRPr lang="zh-CN"/>
                        </a:p>
                      </a:txBody>
                      <a:tcPr marL="7620" marR="7620" marT="7620" marB="0" vert="horz" anchor="ctr" anchorCtr="0">
                        <a:lnL>
                          <a:noFill/>
                        </a:lnL>
                        <a:lnR>
                          <a:noFill/>
                        </a:lnR>
                        <a:lnT cap="flat">
                          <a:noFill/>
                        </a:lnT>
                        <a:lnB w="19050" cap="flat" cmpd="sng">
                          <a:solidFill>
                            <a:srgbClr val="080000"/>
                          </a:solidFill>
                          <a:prstDash val="solid"/>
                          <a:headEnd type="none" w="med" len="med"/>
                          <a:tailEnd type="none" w="med" len="med"/>
                        </a:lnB>
                        <a:lnTlToBr>
                          <a:noFill/>
                        </a:lnTlToBr>
                        <a:lnBlToTr>
                          <a:noFill/>
                        </a:lnBlToTr>
                        <a:blipFill>
                          <a:blip r:embed="rId6"/>
                        </a:blipFill>
                      </a:tcPr>
                    </a:tc>
                    <a:tc>
                      <a:txBody>
                        <a:bodyPr/>
                        <a:p>
                          <a:pPr algn="ctr">
                            <a:buClrTx/>
                            <a:buSzTx/>
                            <a:buFontTx/>
                            <a:buNone/>
                          </a:pPr>
                          <a:r>
                            <a:rPr lang="en-US" sz="1200" b="0">
                              <a:latin typeface="Times New Roman" panose="02020603050405020304" pitchFamily="18" charset="0"/>
                              <a:cs typeface="Times New Roman" panose="02020603050405020304" pitchFamily="18" charset="0"/>
                            </a:rPr>
                            <a:t>----</a:t>
                          </a:r>
                          <a:endParaRPr lang="en-US" sz="1200" b="0">
                            <a:latin typeface="Times New Roman" panose="02020603050405020304" pitchFamily="18" charset="0"/>
                            <a:cs typeface="Times New Roman" panose="02020603050405020304" pitchFamily="18" charset="0"/>
                          </a:endParaRPr>
                        </a:p>
                      </a:txBody>
                      <a:tcPr marL="7620" marR="7620" marT="7620" marB="0" vert="horz" anchor="ctr" anchorCtr="0">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r>
                </a:tbl>
              </a:graphicData>
            </a:graphic>
          </p:graphicFrame>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典型数据结构的性能分析</a:t>
            </a:r>
            <a:endParaRPr lang="zh-CN" altLang="en-US" dirty="0">
              <a:solidFill>
                <a:schemeClr val="tx1"/>
              </a:solidFill>
            </a:endParaRPr>
          </a:p>
        </p:txBody>
      </p:sp>
      <p:sp>
        <p:nvSpPr>
          <p:cNvPr id="104" name="文本框 103"/>
          <p:cNvSpPr txBox="1"/>
          <p:nvPr>
            <p:custDataLst>
              <p:tags r:id="rId1"/>
            </p:custDataLst>
          </p:nvPr>
        </p:nvSpPr>
        <p:spPr>
          <a:xfrm>
            <a:off x="636905" y="1525270"/>
            <a:ext cx="5808345" cy="332295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为进一步说明选择不同数据结构对于完成相同的操作会导致程序性能的差异，选用数组、链表结构以查找数据为例进行测试。</a:t>
            </a:r>
          </a:p>
          <a:p>
            <a:pPr indent="127000">
              <a:lnSpc>
                <a:spcPct val="150000"/>
              </a:lnSpc>
            </a:pPr>
            <a:r>
              <a:rPr sz="2000" b="0">
                <a:latin typeface="Times New Roman" panose="02020603050405020304" pitchFamily="18" charset="0"/>
                <a:ea typeface="微软雅黑 Light" panose="020B0502040204020203" charset="-122"/>
                <a:cs typeface="Times New Roman" panose="02020603050405020304" pitchFamily="18" charset="0"/>
              </a:rPr>
              <a:t> </a:t>
            </a: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使用有序数组数据结构编写查找程序，程序编写完成后，利用gettimeofday这个计时函数对有序数组查找耗时进行测试，数组个数为10^7，结果显示其查找完成花费了0.048ms的时间。</a:t>
            </a:r>
          </a:p>
        </p:txBody>
      </p:sp>
      <p:sp>
        <p:nvSpPr>
          <p:cNvPr id="4" name="文本框 3"/>
          <p:cNvSpPr txBox="1"/>
          <p:nvPr>
            <p:custDataLst>
              <p:tags r:id="rId2"/>
            </p:custDataLst>
          </p:nvPr>
        </p:nvSpPr>
        <p:spPr>
          <a:xfrm>
            <a:off x="6741160" y="1525270"/>
            <a:ext cx="5450840" cy="4523105"/>
          </a:xfrm>
          <a:prstGeom prst="rect">
            <a:avLst/>
          </a:prstGeom>
          <a:noFill/>
          <a:ln w="9525">
            <a:solidFill>
              <a:schemeClr val="tx1"/>
            </a:solidFill>
          </a:ln>
        </p:spPr>
        <p:txBody>
          <a:bodyPr wrap="square">
            <a:spAutoFit/>
          </a:bodyPr>
          <a:lstStyle/>
          <a:p>
            <a:pPr algn="l">
              <a:buClrTx/>
              <a:buSzTx/>
              <a:buNone/>
            </a:pPr>
            <a:r>
              <a:rPr lang="zh-CN" altLang="en-US" sz="1600" b="0" i="1">
                <a:latin typeface="Times New Roman" panose="02020603050405020304" pitchFamily="18" charset="0"/>
                <a:cs typeface="Times New Roman" panose="02020603050405020304" pitchFamily="18" charset="0"/>
              </a:rPr>
              <a:t>int Bin_Search(int* num, int cnt, int target){</a:t>
            </a:r>
          </a:p>
          <a:p>
            <a:pPr algn="l">
              <a:buClrTx/>
              <a:buSzTx/>
              <a:buNone/>
            </a:pPr>
            <a:r>
              <a:rPr lang="zh-CN" altLang="en-US" sz="1600" b="0" i="1">
                <a:latin typeface="Times New Roman" panose="02020603050405020304" pitchFamily="18" charset="0"/>
                <a:cs typeface="Times New Roman" panose="02020603050405020304" pitchFamily="18" charset="0"/>
              </a:rPr>
              <a:t>int first = 0, last = cnt - 1, mid;</a:t>
            </a:r>
          </a:p>
          <a:p>
            <a:pPr algn="l">
              <a:buClrTx/>
              <a:buSzTx/>
              <a:buNone/>
            </a:pPr>
            <a:r>
              <a:rPr lang="zh-CN" altLang="en-US" sz="1600" b="0" i="1">
                <a:latin typeface="Times New Roman" panose="02020603050405020304" pitchFamily="18" charset="0"/>
                <a:cs typeface="Times New Roman" panose="02020603050405020304" pitchFamily="18" charset="0"/>
              </a:rPr>
              <a:t>int counter = 0;</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while (first &lt;= last) {</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counter++;</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mid = (first + last) / 2;//确定中间元素	</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if (num[mid] &gt; target) {</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last = mid - 1; //mid已经交换过了，last往前移一位</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else if (num[mid] &lt; target) {</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first = mid + 1;//mid已经交换过了，first往后移一位</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else { //判断是否相等</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return 1;</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a:t>
            </a:r>
          </a:p>
          <a:p>
            <a:pPr algn="l">
              <a:buClrTx/>
              <a:buSzTx/>
              <a:buNone/>
            </a:pPr>
            <a:r>
              <a:rPr lang="en-US" altLang="zh-CN" sz="1600" b="0" i="1">
                <a:latin typeface="Times New Roman" panose="02020603050405020304" pitchFamily="18" charset="0"/>
                <a:cs typeface="Times New Roman" panose="02020603050405020304" pitchFamily="18" charset="0"/>
              </a:rPr>
              <a:t>    </a:t>
            </a:r>
            <a:r>
              <a:rPr lang="zh-CN" altLang="en-US" sz="1600" b="0" i="1">
                <a:latin typeface="Times New Roman" panose="02020603050405020304" pitchFamily="18" charset="0"/>
                <a:cs typeface="Times New Roman" panose="02020603050405020304" pitchFamily="18" charset="0"/>
              </a:rPr>
              <a:t>return 0;</a:t>
            </a:r>
          </a:p>
          <a:p>
            <a:pPr algn="l">
              <a:buClrTx/>
              <a:buSzTx/>
              <a:buNone/>
            </a:pPr>
            <a:r>
              <a:rPr lang="zh-CN" altLang="en-US" sz="1600" b="0" i="1">
                <a:latin typeface="Times New Roman" panose="02020603050405020304" pitchFamily="18" charset="0"/>
                <a:cs typeface="Times New Roman" panose="02020603050405020304" pitchFamily="18" charset="0"/>
              </a:rPr>
              <a:t>}</a:t>
            </a:r>
            <a:endParaRPr lang="zh-CN" altLang="en-US" sz="1600" i="1">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典型数据结构的性能分析</a:t>
            </a:r>
            <a:endParaRPr lang="zh-CN" altLang="en-US" dirty="0">
              <a:solidFill>
                <a:schemeClr val="tx1"/>
              </a:solidFill>
            </a:endParaRPr>
          </a:p>
        </p:txBody>
      </p:sp>
      <p:sp>
        <p:nvSpPr>
          <p:cNvPr id="6" name="文本框 5"/>
          <p:cNvSpPr txBox="1"/>
          <p:nvPr>
            <p:custDataLst>
              <p:tags r:id="rId1"/>
            </p:custDataLst>
          </p:nvPr>
        </p:nvSpPr>
        <p:spPr>
          <a:xfrm>
            <a:off x="645160" y="1851660"/>
            <a:ext cx="5626100" cy="286131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选取有序链表作为数据存储结构编写程序进行目标数据的查找。程序运行后利用计时函数测试耗时情况如下，完成查找10^7个数据所花费时间为19ms，程序性能不如使用有序数数组数据结构。</a:t>
            </a:r>
          </a:p>
          <a:p>
            <a:pPr indent="127000">
              <a:lnSpc>
                <a:spcPct val="150000"/>
              </a:lnSpc>
            </a:pPr>
            <a:r>
              <a:rPr sz="2000" b="0">
                <a:latin typeface="Times New Roman" panose="02020603050405020304" pitchFamily="18" charset="0"/>
                <a:ea typeface="微软雅黑 Light" panose="020B0502040204020203" charset="-122"/>
                <a:cs typeface="Times New Roman" panose="02020603050405020304" pitchFamily="18" charset="0"/>
              </a:rPr>
              <a:t> </a:t>
            </a:r>
            <a:r>
              <a:rPr lang="en-US" sz="2000" b="0">
                <a:latin typeface="Times New Roman" panose="02020603050405020304" pitchFamily="18" charset="0"/>
                <a:ea typeface="微软雅黑 Light" panose="020B0502040204020203" charset="-122"/>
                <a:cs typeface="Times New Roman" panose="02020603050405020304" pitchFamily="18" charset="0"/>
              </a:rPr>
              <a:t>    </a:t>
            </a:r>
            <a:endParaRPr sz="2000" b="0">
              <a:latin typeface="Times New Roman" panose="02020603050405020304" pitchFamily="18" charset="0"/>
              <a:ea typeface="微软雅黑 Light" panose="020B0502040204020203" charset="-122"/>
              <a:cs typeface="Times New Roman" panose="02020603050405020304" pitchFamily="18" charset="0"/>
            </a:endParaRPr>
          </a:p>
        </p:txBody>
      </p:sp>
      <p:sp>
        <p:nvSpPr>
          <p:cNvPr id="7" name="文本框 6"/>
          <p:cNvSpPr txBox="1"/>
          <p:nvPr>
            <p:custDataLst>
              <p:tags r:id="rId2"/>
            </p:custDataLst>
          </p:nvPr>
        </p:nvSpPr>
        <p:spPr>
          <a:xfrm>
            <a:off x="6749415" y="1755775"/>
            <a:ext cx="5022850" cy="3538220"/>
          </a:xfrm>
          <a:prstGeom prst="rect">
            <a:avLst/>
          </a:prstGeom>
          <a:noFill/>
          <a:ln w="9525">
            <a:solidFill>
              <a:schemeClr val="tx1"/>
            </a:solidFill>
          </a:ln>
        </p:spPr>
        <p:txBody>
          <a:bodyPr wrap="square">
            <a:spAutoFit/>
          </a:bodyPr>
          <a:lstStyle/>
          <a:p>
            <a:pPr algn="l">
              <a:lnSpc>
                <a:spcPct val="100000"/>
              </a:lnSpc>
              <a:buClrTx/>
              <a:buSzTx/>
              <a:buNone/>
            </a:pPr>
            <a:r>
              <a:rPr sz="1600" b="0" i="1">
                <a:latin typeface="Times New Roman" panose="02020603050405020304" pitchFamily="18" charset="0"/>
                <a:cs typeface="Times New Roman" panose="02020603050405020304" pitchFamily="18" charset="0"/>
              </a:rPr>
              <a:t>int list_search(struct Node* list,int value) {</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struct Node* p;</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for (p = list-&gt;next; p; p = p-&gt;next) {</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if (p-&gt;value == value) {</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return 1;</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return 0;</a:t>
            </a:r>
          </a:p>
          <a:p>
            <a:pPr algn="l">
              <a:lnSpc>
                <a:spcPct val="100000"/>
              </a:lnSpc>
              <a:buClrTx/>
              <a:buSzTx/>
              <a:buNone/>
            </a:pPr>
            <a:r>
              <a:rPr sz="1600" b="0" i="1">
                <a:latin typeface="Times New Roman" panose="02020603050405020304" pitchFamily="18" charset="0"/>
                <a:cs typeface="Times New Roman" panose="02020603050405020304" pitchFamily="18" charset="0"/>
              </a:rPr>
              <a:t>}</a:t>
            </a:r>
          </a:p>
          <a:p>
            <a:pPr algn="l">
              <a:lnSpc>
                <a:spcPct val="100000"/>
              </a:lnSpc>
              <a:buClrTx/>
              <a:buSzTx/>
              <a:buNone/>
            </a:pPr>
            <a:r>
              <a:rPr sz="1600" b="0" i="1">
                <a:latin typeface="Times New Roman" panose="02020603050405020304" pitchFamily="18" charset="0"/>
                <a:cs typeface="Times New Roman" panose="02020603050405020304" pitchFamily="18" charset="0"/>
              </a:rPr>
              <a:t>void list_visit(struct Node* list) {</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for (struct Node* p = list-&gt;next; p; p = p-&gt;next) {</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printf("%d ", p-&gt;value);</a:t>
            </a:r>
          </a:p>
          <a:p>
            <a:pPr algn="l">
              <a:lnSpc>
                <a:spcPct val="100000"/>
              </a:lnSpc>
              <a:buClrTx/>
              <a:buSzTx/>
              <a:buNone/>
            </a:pPr>
            <a:r>
              <a:rPr lang="en-US" sz="1600" b="0" i="1">
                <a:latin typeface="Times New Roman" panose="02020603050405020304" pitchFamily="18" charset="0"/>
                <a:cs typeface="Times New Roman" panose="02020603050405020304" pitchFamily="18" charset="0"/>
              </a:rPr>
              <a:t>   </a:t>
            </a:r>
            <a:r>
              <a:rPr sz="1600" b="0" i="1">
                <a:latin typeface="Times New Roman" panose="02020603050405020304" pitchFamily="18" charset="0"/>
                <a:cs typeface="Times New Roman" panose="02020603050405020304" pitchFamily="18" charset="0"/>
              </a:rPr>
              <a:t>}</a:t>
            </a:r>
          </a:p>
          <a:p>
            <a:pPr algn="l">
              <a:lnSpc>
                <a:spcPct val="100000"/>
              </a:lnSpc>
              <a:buClrTx/>
              <a:buSzTx/>
              <a:buNone/>
            </a:pPr>
            <a:r>
              <a:rPr sz="1600" b="0" i="1">
                <a:latin typeface="Times New Roman" panose="02020603050405020304" pitchFamily="18" charset="0"/>
                <a:cs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典型数据结构的性能分析</a:t>
            </a:r>
            <a:endParaRPr lang="zh-CN" altLang="en-US" dirty="0">
              <a:solidFill>
                <a:schemeClr val="tx1"/>
              </a:solidFill>
            </a:endParaRPr>
          </a:p>
        </p:txBody>
      </p:sp>
      <p:sp>
        <p:nvSpPr>
          <p:cNvPr id="104" name="文本框 103"/>
          <p:cNvSpPr txBox="1"/>
          <p:nvPr>
            <p:custDataLst>
              <p:tags r:id="rId1"/>
            </p:custDataLst>
          </p:nvPr>
        </p:nvSpPr>
        <p:spPr>
          <a:xfrm>
            <a:off x="417830" y="1485265"/>
            <a:ext cx="11078845" cy="193802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a:latin typeface="Times New Roman" panose="02020603050405020304" pitchFamily="18" charset="0"/>
                <a:ea typeface="微软雅黑 Light" panose="020B0502040204020203" charset="-122"/>
                <a:cs typeface="Times New Roman" panose="02020603050405020304" pitchFamily="18" charset="0"/>
                <a:sym typeface="+mn-ea"/>
              </a:rPr>
              <a:t>在满足</a:t>
            </a:r>
            <a:r>
              <a:rPr lang="zh-CN" sz="2000">
                <a:latin typeface="Times New Roman" panose="02020603050405020304" pitchFamily="18" charset="0"/>
                <a:ea typeface="微软雅黑 Light" panose="020B0502040204020203" charset="-122"/>
                <a:cs typeface="Times New Roman" panose="02020603050405020304" pitchFamily="18" charset="0"/>
                <a:sym typeface="+mn-ea"/>
              </a:rPr>
              <a:t>精度要求的情况下</a:t>
            </a:r>
            <a:r>
              <a:rPr sz="2000" b="0">
                <a:latin typeface="Times New Roman" panose="02020603050405020304" pitchFamily="18" charset="0"/>
                <a:ea typeface="微软雅黑 Light" panose="020B0502040204020203" charset="-122"/>
                <a:cs typeface="Times New Roman" panose="02020603050405020304" pitchFamily="18" charset="0"/>
              </a:rPr>
              <a:t>，不同的数据类型也会对程序的性能有影响，具体包括两个方面，一是选择存储空间更小的数据类型，二是选择更适合硬件结构的数据类型。</a:t>
            </a:r>
          </a:p>
          <a:p>
            <a:pPr indent="127000">
              <a:lnSpc>
                <a:spcPct val="150000"/>
              </a:lnSpc>
            </a:pPr>
            <a:r>
              <a:rPr sz="2000" b="0">
                <a:latin typeface="Times New Roman" panose="02020603050405020304" pitchFamily="18" charset="0"/>
                <a:ea typeface="微软雅黑 Light" panose="020B0502040204020203" charset="-122"/>
                <a:cs typeface="Times New Roman" panose="02020603050405020304" pitchFamily="18" charset="0"/>
              </a:rPr>
              <a:t> </a:t>
            </a: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通常小尺寸类型数据的访问速度比大尺寸类型数据快，且小尺寸的数据可以在缓存中放更多的数据</a:t>
            </a:r>
            <a:r>
              <a:rPr lang="zh-CN" sz="2000" b="0">
                <a:latin typeface="Times New Roman" panose="02020603050405020304" pitchFamily="18" charset="0"/>
                <a:ea typeface="微软雅黑 Light" panose="020B0502040204020203" charset="-122"/>
                <a:cs typeface="Times New Roman" panose="02020603050405020304" pitchFamily="18" charset="0"/>
              </a:rPr>
              <a:t>。</a:t>
            </a:r>
            <a:r>
              <a:rPr sz="2000" b="0">
                <a:latin typeface="Times New Roman" panose="02020603050405020304" pitchFamily="18" charset="0"/>
                <a:ea typeface="微软雅黑 Light" panose="020B0502040204020203" charset="-122"/>
                <a:cs typeface="Times New Roman" panose="02020603050405020304" pitchFamily="18" charset="0"/>
              </a:rPr>
              <a:t>为验证上述结论，使用SSE指令对两种数据类型进行加法运算，并测试运行时间进行对比</a:t>
            </a:r>
            <a:r>
              <a:rPr lang="zh-CN" sz="2000" b="0">
                <a:latin typeface="Times New Roman" panose="02020603050405020304" pitchFamily="18" charset="0"/>
                <a:ea typeface="微软雅黑 Light" panose="020B0502040204020203" charset="-122"/>
                <a:cs typeface="Times New Roman" panose="02020603050405020304" pitchFamily="18" charset="0"/>
              </a:rPr>
              <a:t>。</a:t>
            </a:r>
          </a:p>
        </p:txBody>
      </p:sp>
      <p:sp>
        <p:nvSpPr>
          <p:cNvPr id="3" name="文本框 2"/>
          <p:cNvSpPr txBox="1"/>
          <p:nvPr>
            <p:custDataLst>
              <p:tags r:id="rId2"/>
            </p:custDataLst>
          </p:nvPr>
        </p:nvSpPr>
        <p:spPr>
          <a:xfrm>
            <a:off x="3755390" y="3551555"/>
            <a:ext cx="5142230" cy="1753235"/>
          </a:xfrm>
          <a:prstGeom prst="rect">
            <a:avLst/>
          </a:prstGeom>
          <a:noFill/>
          <a:ln w="9525">
            <a:solidFill>
              <a:schemeClr val="tx1"/>
            </a:solidFill>
          </a:ln>
        </p:spPr>
        <p:txBody>
          <a:bodyPr wrap="square">
            <a:spAutoFit/>
          </a:bodyPr>
          <a:lstStyle/>
          <a:p>
            <a:pPr algn="l">
              <a:lnSpc>
                <a:spcPct val="100000"/>
              </a:lnSpc>
              <a:buClrTx/>
              <a:buSzTx/>
              <a:buNone/>
            </a:pPr>
            <a:r>
              <a:rPr sz="1800" b="0" i="1">
                <a:latin typeface="Times New Roman" panose="02020603050405020304" pitchFamily="18" charset="0"/>
                <a:cs typeface="Times New Roman" panose="02020603050405020304" pitchFamily="18" charset="0"/>
              </a:rPr>
              <a:t>for(int i=0;i&lt;N;i+=4){</a:t>
            </a:r>
          </a:p>
          <a:p>
            <a:pPr algn="l">
              <a:lnSpc>
                <a:spcPct val="100000"/>
              </a:lnSpc>
              <a:buClrTx/>
              <a:buSzTx/>
              <a:buNone/>
            </a:pPr>
            <a:r>
              <a:rPr lang="en-US" sz="1800" b="0" i="1">
                <a:latin typeface="Times New Roman" panose="02020603050405020304" pitchFamily="18" charset="0"/>
                <a:cs typeface="Times New Roman" panose="02020603050405020304" pitchFamily="18" charset="0"/>
              </a:rPr>
              <a:t>    </a:t>
            </a:r>
            <a:r>
              <a:rPr sz="1800" b="0" i="1">
                <a:latin typeface="Times New Roman" panose="02020603050405020304" pitchFamily="18" charset="0"/>
                <a:cs typeface="Times New Roman" panose="02020603050405020304" pitchFamily="18" charset="0"/>
              </a:rPr>
              <a:t>x = _mm_loadu_si128((__m128i*)&amp;op3[i]);</a:t>
            </a:r>
          </a:p>
          <a:p>
            <a:pPr algn="l">
              <a:lnSpc>
                <a:spcPct val="100000"/>
              </a:lnSpc>
              <a:buClrTx/>
              <a:buSzTx/>
              <a:buNone/>
            </a:pPr>
            <a:r>
              <a:rPr lang="en-US" sz="1800" b="0" i="1">
                <a:latin typeface="Times New Roman" panose="02020603050405020304" pitchFamily="18" charset="0"/>
                <a:cs typeface="Times New Roman" panose="02020603050405020304" pitchFamily="18" charset="0"/>
              </a:rPr>
              <a:t>    </a:t>
            </a:r>
            <a:r>
              <a:rPr sz="1800" b="0" i="1">
                <a:latin typeface="Times New Roman" panose="02020603050405020304" pitchFamily="18" charset="0"/>
                <a:cs typeface="Times New Roman" panose="02020603050405020304" pitchFamily="18" charset="0"/>
              </a:rPr>
              <a:t>y = _mm_loadu_si128((__m128i*)&amp;op4[i]);</a:t>
            </a:r>
          </a:p>
          <a:p>
            <a:pPr algn="l">
              <a:lnSpc>
                <a:spcPct val="100000"/>
              </a:lnSpc>
              <a:buClrTx/>
              <a:buSzTx/>
              <a:buNone/>
            </a:pPr>
            <a:r>
              <a:rPr lang="en-US" sz="1800" b="0" i="1">
                <a:latin typeface="Times New Roman" panose="02020603050405020304" pitchFamily="18" charset="0"/>
                <a:cs typeface="Times New Roman" panose="02020603050405020304" pitchFamily="18" charset="0"/>
              </a:rPr>
              <a:t>    </a:t>
            </a:r>
            <a:r>
              <a:rPr sz="1800" b="0" i="1">
                <a:latin typeface="Times New Roman" panose="02020603050405020304" pitchFamily="18" charset="0"/>
                <a:cs typeface="Times New Roman" panose="02020603050405020304" pitchFamily="18" charset="0"/>
              </a:rPr>
              <a:t>z = _mm_add_epi32(x, y);</a:t>
            </a:r>
          </a:p>
          <a:p>
            <a:pPr algn="l">
              <a:lnSpc>
                <a:spcPct val="100000"/>
              </a:lnSpc>
              <a:buClrTx/>
              <a:buSzTx/>
              <a:buNone/>
            </a:pPr>
            <a:r>
              <a:rPr lang="en-US" sz="1800" b="0" i="1">
                <a:latin typeface="Times New Roman" panose="02020603050405020304" pitchFamily="18" charset="0"/>
                <a:cs typeface="Times New Roman" panose="02020603050405020304" pitchFamily="18" charset="0"/>
              </a:rPr>
              <a:t>    </a:t>
            </a:r>
            <a:r>
              <a:rPr sz="1800" b="0" i="1">
                <a:latin typeface="Times New Roman" panose="02020603050405020304" pitchFamily="18" charset="0"/>
                <a:cs typeface="Times New Roman" panose="02020603050405020304" pitchFamily="18" charset="0"/>
              </a:rPr>
              <a:t>_mm_store_si128((__m128i*)&amp;result2[i], z);</a:t>
            </a:r>
          </a:p>
          <a:p>
            <a:pPr algn="l">
              <a:lnSpc>
                <a:spcPct val="100000"/>
              </a:lnSpc>
              <a:buClrTx/>
              <a:buSzTx/>
              <a:buNone/>
            </a:pPr>
            <a:r>
              <a:rPr sz="1800" b="0" i="1">
                <a:latin typeface="Times New Roman" panose="02020603050405020304" pitchFamily="18" charset="0"/>
                <a:cs typeface="Times New Roman" panose="02020603050405020304" pitchFamily="18" charset="0"/>
              </a:rPr>
              <a:t>}</a:t>
            </a:r>
          </a:p>
        </p:txBody>
      </p:sp>
      <p:sp>
        <p:nvSpPr>
          <p:cNvPr id="7" name="文本框 6"/>
          <p:cNvSpPr txBox="1"/>
          <p:nvPr>
            <p:custDataLst>
              <p:tags r:id="rId3"/>
            </p:custDataLst>
          </p:nvPr>
        </p:nvSpPr>
        <p:spPr>
          <a:xfrm>
            <a:off x="417830" y="5198110"/>
            <a:ext cx="11078845" cy="1014730"/>
          </a:xfrm>
          <a:prstGeom prst="rect">
            <a:avLst/>
          </a:prstGeom>
          <a:noFill/>
          <a:ln w="9525">
            <a:noFill/>
          </a:ln>
        </p:spPr>
        <p:txBody>
          <a:bodyPr wrap="square">
            <a:spAutoFit/>
          </a:bodyPr>
          <a:lstStyle/>
          <a:p>
            <a:pPr indent="127000">
              <a:lnSpc>
                <a:spcPct val="150000"/>
              </a:lnSpc>
            </a:pPr>
            <a:r>
              <a:rPr lang="en-US" altLang="zh-CN" sz="2000" b="0">
                <a:latin typeface="Times New Roman" panose="02020603050405020304" pitchFamily="18" charset="0"/>
                <a:ea typeface="微软雅黑 Light" panose="020B0502040204020203" charset="-122"/>
                <a:cs typeface="Times New Roman" panose="02020603050405020304" pitchFamily="18" charset="0"/>
              </a:rPr>
              <a:t>    </a:t>
            </a:r>
            <a:r>
              <a:rPr lang="zh-CN" sz="2000" b="0">
                <a:latin typeface="Times New Roman" panose="02020603050405020304" pitchFamily="18" charset="0"/>
                <a:ea typeface="微软雅黑 Light" panose="020B0502040204020203" charset="-122"/>
                <a:cs typeface="Times New Roman" panose="02020603050405020304" pitchFamily="18" charset="0"/>
              </a:rPr>
              <a:t>程序</a:t>
            </a:r>
            <a:r>
              <a:rPr sz="2000" b="0">
                <a:latin typeface="Times New Roman" panose="02020603050405020304" pitchFamily="18" charset="0"/>
                <a:ea typeface="微软雅黑 Light" panose="020B0502040204020203" charset="-122"/>
                <a:cs typeface="Times New Roman" panose="02020603050405020304" pitchFamily="18" charset="0"/>
              </a:rPr>
              <a:t>测试结果</a:t>
            </a:r>
            <a:r>
              <a:rPr lang="zh-CN" sz="2000" b="0">
                <a:latin typeface="Times New Roman" panose="02020603050405020304" pitchFamily="18" charset="0"/>
                <a:ea typeface="微软雅黑 Light" panose="020B0502040204020203" charset="-122"/>
                <a:cs typeface="Times New Roman" panose="02020603050405020304" pitchFamily="18" charset="0"/>
              </a:rPr>
              <a:t>显示在</a:t>
            </a:r>
            <a:r>
              <a:rPr sz="2000" b="0">
                <a:latin typeface="Times New Roman" panose="02020603050405020304" pitchFamily="18" charset="0"/>
                <a:ea typeface="微软雅黑 Light" panose="020B0502040204020203" charset="-122"/>
                <a:cs typeface="Times New Roman" panose="02020603050405020304" pitchFamily="18" charset="0"/>
              </a:rPr>
              <a:t>处理单个数据时，SSE指令处理短整型数据的速度比处理整型数据快2倍左右。</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典型数据结构的性能分析</a:t>
            </a:r>
            <a:endParaRPr lang="zh-CN" altLang="en-US" dirty="0">
              <a:solidFill>
                <a:schemeClr val="tx1"/>
              </a:solidFill>
            </a:endParaRPr>
          </a:p>
        </p:txBody>
      </p:sp>
      <p:sp>
        <p:nvSpPr>
          <p:cNvPr id="104" name="文本框 103"/>
          <p:cNvSpPr txBox="1"/>
          <p:nvPr>
            <p:custDataLst>
              <p:tags r:id="rId1"/>
            </p:custDataLst>
          </p:nvPr>
        </p:nvSpPr>
        <p:spPr>
          <a:xfrm>
            <a:off x="610235" y="1493520"/>
            <a:ext cx="5363845" cy="424624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不同的数据类型的程序在相同架构上的性能也有所不同。此时在满足正确性以及计算精度的要求下，可以对数据类型进行转换，帮助发挥硬件平台特性，提升程序的运算性能。</a:t>
            </a:r>
          </a:p>
          <a:p>
            <a:pPr indent="127000">
              <a:lnSpc>
                <a:spcPct val="150000"/>
              </a:lnSpc>
            </a:pPr>
            <a:r>
              <a:rPr sz="2000" b="0">
                <a:latin typeface="Times New Roman" panose="02020603050405020304" pitchFamily="18" charset="0"/>
                <a:ea typeface="微软雅黑 Light" panose="020B0502040204020203" charset="-122"/>
                <a:cs typeface="Times New Roman" panose="02020603050405020304" pitchFamily="18" charset="0"/>
              </a:rPr>
              <a:t> </a:t>
            </a: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a:latin typeface="Times New Roman" panose="02020603050405020304" pitchFamily="18" charset="0"/>
                <a:ea typeface="微软雅黑 Light" panose="020B0502040204020203" charset="-122"/>
                <a:cs typeface="Times New Roman" panose="02020603050405020304" pitchFamily="18" charset="0"/>
                <a:sym typeface="+mn-ea"/>
              </a:rPr>
              <a:t>当使用256*256大小的矩阵规模进行测试时，单精度矩阵乘测试结果为0.036s，双精度为0.068s，加速比为1.88倍。</a:t>
            </a:r>
          </a:p>
          <a:p>
            <a:pPr indent="127000">
              <a:lnSpc>
                <a:spcPct val="150000"/>
              </a:lnSpc>
            </a:pPr>
            <a:endParaRPr sz="2000" b="0">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50000"/>
              </a:lnSpc>
            </a:pPr>
            <a:endParaRPr sz="2000" b="0">
              <a:latin typeface="Times New Roman" panose="02020603050405020304" pitchFamily="18" charset="0"/>
              <a:ea typeface="微软雅黑 Light" panose="020B0502040204020203" charset="-122"/>
              <a:cs typeface="Times New Roman" panose="02020603050405020304" pitchFamily="18" charset="0"/>
            </a:endParaRPr>
          </a:p>
        </p:txBody>
      </p:sp>
      <p:sp>
        <p:nvSpPr>
          <p:cNvPr id="2" name="文本框 1"/>
          <p:cNvSpPr txBox="1"/>
          <p:nvPr>
            <p:custDataLst>
              <p:tags r:id="rId2"/>
            </p:custDataLst>
          </p:nvPr>
        </p:nvSpPr>
        <p:spPr>
          <a:xfrm>
            <a:off x="6686550" y="1493520"/>
            <a:ext cx="4395470" cy="3507740"/>
          </a:xfrm>
          <a:prstGeom prst="rect">
            <a:avLst/>
          </a:prstGeom>
          <a:noFill/>
          <a:ln w="9525">
            <a:solidFill>
              <a:schemeClr val="tx1"/>
            </a:solidFill>
          </a:ln>
        </p:spPr>
        <p:txBody>
          <a:bodyPr wrap="square">
            <a:spAutoFit/>
          </a:bodyPr>
          <a:lstStyle/>
          <a:p>
            <a:pPr algn="l">
              <a:lnSpc>
                <a:spcPct val="100000"/>
              </a:lnSpc>
              <a:buClrTx/>
              <a:buSzTx/>
              <a:buNone/>
            </a:pPr>
            <a:r>
              <a:rPr lang="en-US" b="0" i="1">
                <a:latin typeface="Times New Roman" panose="02020603050405020304" pitchFamily="18" charset="0"/>
                <a:ea typeface="宋体" panose="02010600030101010101" pitchFamily="2" charset="-122"/>
              </a:rPr>
              <a:t> </a:t>
            </a:r>
            <a:r>
              <a:rPr sz="1800" b="0" i="1">
                <a:latin typeface="Times New Roman" panose="02020603050405020304" pitchFamily="18" charset="0"/>
                <a:cs typeface="Times New Roman" panose="02020603050405020304" pitchFamily="18" charset="0"/>
              </a:rPr>
              <a:t>for (int k = n - 4; k &gt;= 0; k -= 4) {</a:t>
            </a:r>
          </a:p>
          <a:p>
            <a:pPr algn="l">
              <a:lnSpc>
                <a:spcPct val="100000"/>
              </a:lnSpc>
              <a:buClrTx/>
              <a:buSzTx/>
              <a:buNone/>
            </a:pPr>
            <a:r>
              <a:rPr sz="1800" b="0" i="1">
                <a:latin typeface="Times New Roman" panose="02020603050405020304" pitchFamily="18" charset="0"/>
                <a:cs typeface="Times New Roman" panose="02020603050405020304" pitchFamily="18" charset="0"/>
              </a:rPr>
              <a:t>      t1 = _mm_loadu_ps(a[i] + k);</a:t>
            </a:r>
          </a:p>
          <a:p>
            <a:pPr algn="l">
              <a:lnSpc>
                <a:spcPct val="100000"/>
              </a:lnSpc>
              <a:buClrTx/>
              <a:buSzTx/>
              <a:buNone/>
            </a:pPr>
            <a:r>
              <a:rPr sz="1800" b="0" i="1">
                <a:latin typeface="Times New Roman" panose="02020603050405020304" pitchFamily="18" charset="0"/>
                <a:cs typeface="Times New Roman" panose="02020603050405020304" pitchFamily="18" charset="0"/>
              </a:rPr>
              <a:t>      t2 = _mm_loadu_ps(b[j] + k);</a:t>
            </a:r>
          </a:p>
          <a:p>
            <a:pPr algn="l">
              <a:lnSpc>
                <a:spcPct val="100000"/>
              </a:lnSpc>
              <a:buClrTx/>
              <a:buSzTx/>
              <a:buNone/>
            </a:pPr>
            <a:r>
              <a:rPr sz="1800" b="0" i="1">
                <a:latin typeface="Times New Roman" panose="02020603050405020304" pitchFamily="18" charset="0"/>
                <a:cs typeface="Times New Roman" panose="02020603050405020304" pitchFamily="18" charset="0"/>
              </a:rPr>
              <a:t>      t1 = _mm_mul_ps(t1, t2);</a:t>
            </a:r>
          </a:p>
          <a:p>
            <a:pPr algn="l">
              <a:lnSpc>
                <a:spcPct val="100000"/>
              </a:lnSpc>
              <a:buClrTx/>
              <a:buSzTx/>
              <a:buNone/>
            </a:pPr>
            <a:r>
              <a:rPr sz="1800" b="0" i="1">
                <a:latin typeface="Times New Roman" panose="02020603050405020304" pitchFamily="18" charset="0"/>
                <a:cs typeface="Times New Roman" panose="02020603050405020304" pitchFamily="18" charset="0"/>
              </a:rPr>
              <a:t>     sum = _mm_add_ps(sum, t1);</a:t>
            </a:r>
          </a:p>
          <a:p>
            <a:pPr algn="l">
              <a:lnSpc>
                <a:spcPct val="100000"/>
              </a:lnSpc>
              <a:buClrTx/>
              <a:buSzTx/>
              <a:buNone/>
            </a:pPr>
            <a:r>
              <a:rPr sz="1800" b="0" i="1">
                <a:latin typeface="Times New Roman" panose="02020603050405020304" pitchFamily="18" charset="0"/>
                <a:cs typeface="Times New Roman" panose="02020603050405020304" pitchFamily="18" charset="0"/>
              </a:rPr>
              <a:t> }</a:t>
            </a:r>
          </a:p>
          <a:p>
            <a:pPr algn="l">
              <a:lnSpc>
                <a:spcPct val="100000"/>
              </a:lnSpc>
              <a:buClrTx/>
              <a:buSzTx/>
              <a:buNone/>
            </a:pPr>
            <a:r>
              <a:rPr sz="1800" b="0" i="1">
                <a:latin typeface="Times New Roman" panose="02020603050405020304" pitchFamily="18" charset="0"/>
                <a:cs typeface="Times New Roman" panose="02020603050405020304" pitchFamily="18" charset="0"/>
              </a:rPr>
              <a:t>     sum = _mm_hadd_ps(sum, sum);</a:t>
            </a:r>
          </a:p>
          <a:p>
            <a:pPr algn="l">
              <a:lnSpc>
                <a:spcPct val="100000"/>
              </a:lnSpc>
              <a:buClrTx/>
              <a:buSzTx/>
              <a:buNone/>
            </a:pPr>
            <a:r>
              <a:rPr sz="1800" b="0" i="1">
                <a:latin typeface="Times New Roman" panose="02020603050405020304" pitchFamily="18" charset="0"/>
                <a:cs typeface="Times New Roman" panose="02020603050405020304" pitchFamily="18" charset="0"/>
              </a:rPr>
              <a:t>     sum = _mm_hadd_ps(sum, sum);</a:t>
            </a:r>
          </a:p>
          <a:p>
            <a:pPr algn="l">
              <a:lnSpc>
                <a:spcPct val="100000"/>
              </a:lnSpc>
              <a:buClrTx/>
              <a:buSzTx/>
              <a:buNone/>
            </a:pPr>
            <a:r>
              <a:rPr sz="1800" b="0" i="1">
                <a:latin typeface="Times New Roman" panose="02020603050405020304" pitchFamily="18" charset="0"/>
                <a:cs typeface="Times New Roman" panose="02020603050405020304" pitchFamily="18" charset="0"/>
              </a:rPr>
              <a:t>      _mm_store_ss(c[i] + j, sum);</a:t>
            </a:r>
          </a:p>
          <a:p>
            <a:pPr algn="l">
              <a:lnSpc>
                <a:spcPct val="100000"/>
              </a:lnSpc>
              <a:buClrTx/>
              <a:buSzTx/>
              <a:buNone/>
            </a:pPr>
            <a:r>
              <a:rPr sz="1800" b="0" i="1">
                <a:latin typeface="Times New Roman" panose="02020603050405020304" pitchFamily="18" charset="0"/>
                <a:cs typeface="Times New Roman" panose="02020603050405020304" pitchFamily="18" charset="0"/>
              </a:rPr>
              <a:t>       for (int k = (n % 4) - 1; k &gt;= 0; --k){</a:t>
            </a:r>
          </a:p>
          <a:p>
            <a:pPr algn="l">
              <a:lnSpc>
                <a:spcPct val="100000"/>
              </a:lnSpc>
              <a:buClrTx/>
              <a:buSzTx/>
              <a:buNone/>
            </a:pPr>
            <a:r>
              <a:rPr sz="1800" b="0" i="1">
                <a:latin typeface="Times New Roman" panose="02020603050405020304" pitchFamily="18" charset="0"/>
                <a:cs typeface="Times New Roman" panose="02020603050405020304" pitchFamily="18" charset="0"/>
              </a:rPr>
              <a:t>           c[i][j] += a[i][k] * b[j][k];</a:t>
            </a:r>
          </a:p>
          <a:p>
            <a:pPr algn="l">
              <a:lnSpc>
                <a:spcPct val="100000"/>
              </a:lnSpc>
              <a:buClrTx/>
              <a:buSzTx/>
              <a:buNone/>
            </a:pPr>
            <a:r>
              <a:rPr sz="1800" b="0" i="1">
                <a:latin typeface="Times New Roman" panose="02020603050405020304" pitchFamily="18" charset="0"/>
                <a:cs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104" name="文本框 103"/>
          <p:cNvSpPr txBox="1"/>
          <p:nvPr>
            <p:custDataLst>
              <p:tags r:id="rId1"/>
            </p:custDataLst>
          </p:nvPr>
        </p:nvSpPr>
        <p:spPr>
          <a:xfrm>
            <a:off x="970915" y="2265045"/>
            <a:ext cx="10249535" cy="193802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在解决具体问题时选择合适的数据结构是非常重要的，以稀疏矩阵向量乘法为例进一步说明数据结构选择的重要性。</a:t>
            </a:r>
            <a:r>
              <a:rPr sz="2000">
                <a:latin typeface="Times New Roman" panose="02020603050405020304" pitchFamily="18" charset="0"/>
                <a:ea typeface="微软雅黑 Light" panose="020B0502040204020203" charset="-122"/>
                <a:cs typeface="Times New Roman" panose="02020603050405020304" pitchFamily="18" charset="0"/>
                <a:sym typeface="+mn-ea"/>
              </a:rPr>
              <a:t>稀疏矩阵向量乘是科学工程计算的核心算法</a:t>
            </a:r>
            <a:r>
              <a:rPr lang="zh-CN" sz="2000">
                <a:latin typeface="Times New Roman" panose="02020603050405020304" pitchFamily="18" charset="0"/>
                <a:ea typeface="微软雅黑 Light" panose="020B0502040204020203" charset="-122"/>
                <a:cs typeface="Times New Roman" panose="02020603050405020304" pitchFamily="18" charset="0"/>
                <a:sym typeface="+mn-ea"/>
              </a:rPr>
              <a:t>，</a:t>
            </a:r>
            <a:r>
              <a:rPr sz="2000" b="0">
                <a:latin typeface="Times New Roman" panose="02020603050405020304" pitchFamily="18" charset="0"/>
                <a:ea typeface="微软雅黑 Light" panose="020B0502040204020203" charset="-122"/>
                <a:cs typeface="Times New Roman" panose="02020603050405020304" pitchFamily="18" charset="0"/>
              </a:rPr>
              <a:t>为了提升稀疏矩阵向量乘法的性能，将采用坐标存储、行压缩、对角存储以及埃尔帕克存储四种稀疏矩阵存储格式实现稀疏矩阵向量乘法并进行测试对比。</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104" name="文本框 103"/>
          <p:cNvSpPr txBox="1"/>
          <p:nvPr>
            <p:custDataLst>
              <p:tags r:id="rId1"/>
            </p:custDataLst>
          </p:nvPr>
        </p:nvSpPr>
        <p:spPr>
          <a:xfrm>
            <a:off x="1095375" y="1764030"/>
            <a:ext cx="1024953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sz="2000" b="0">
                <a:latin typeface="Times New Roman" panose="02020603050405020304" pitchFamily="18" charset="0"/>
                <a:ea typeface="微软雅黑 Light" panose="020B0502040204020203" charset="-122"/>
                <a:cs typeface="Times New Roman" panose="02020603050405020304" pitchFamily="18" charset="0"/>
              </a:rPr>
              <a:t>坐标存储。坐标存储格式也称为三元组存储格式，其分别存储每个非零元素的行索引row、列索引col以及数值data。这种存储方式的主要优点是灵活、简单、易于按行和按列访问稀疏矩阵</a:t>
            </a:r>
            <a:r>
              <a:rPr lang="zh-CN" sz="2000" b="0">
                <a:latin typeface="Times New Roman" panose="02020603050405020304" pitchFamily="18" charset="0"/>
                <a:ea typeface="微软雅黑 Light" panose="020B0502040204020203" charset="-122"/>
                <a:cs typeface="Times New Roman" panose="02020603050405020304" pitchFamily="18" charset="0"/>
              </a:rPr>
              <a:t>。</a:t>
            </a:r>
          </a:p>
        </p:txBody>
      </p:sp>
      <p:pic>
        <p:nvPicPr>
          <p:cNvPr id="100" name="图片 99"/>
          <p:cNvPicPr/>
          <p:nvPr>
            <p:custDataLst>
              <p:tags r:id="rId2"/>
            </p:custDataLst>
          </p:nvPr>
        </p:nvPicPr>
        <p:blipFill>
          <a:blip r:embed="rId7"/>
          <a:stretch>
            <a:fillRect/>
          </a:stretch>
        </p:blipFill>
        <p:spPr>
          <a:xfrm>
            <a:off x="1313815" y="3515995"/>
            <a:ext cx="2648585" cy="1519555"/>
          </a:xfrm>
          <a:prstGeom prst="rect">
            <a:avLst/>
          </a:prstGeom>
          <a:noFill/>
          <a:ln w="9525">
            <a:noFill/>
          </a:ln>
        </p:spPr>
      </p:pic>
      <p:sp>
        <p:nvSpPr>
          <p:cNvPr id="6" name="文本框 5"/>
          <p:cNvSpPr txBox="1"/>
          <p:nvPr>
            <p:custDataLst>
              <p:tags r:id="rId3"/>
            </p:custDataLst>
          </p:nvPr>
        </p:nvSpPr>
        <p:spPr>
          <a:xfrm>
            <a:off x="7390130" y="3383915"/>
            <a:ext cx="2843530" cy="178371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宋体" panose="02010600030101010101" pitchFamily="2" charset="-122"/>
              </a:rPr>
              <a:t>row=[0,0,1,1,2,2,2,3,3]</a:t>
            </a:r>
          </a:p>
          <a:p>
            <a:pPr indent="127000">
              <a:lnSpc>
                <a:spcPct val="150000"/>
              </a:lnSpc>
            </a:pPr>
            <a:r>
              <a:rPr lang="en-US" sz="2000">
                <a:latin typeface="Times New Roman" panose="02020603050405020304" pitchFamily="18" charset="0"/>
                <a:ea typeface="宋体" panose="02010600030101010101" pitchFamily="2" charset="-122"/>
                <a:sym typeface="+mn-ea"/>
              </a:rPr>
              <a:t>col=[0,1,1,2,0,2,3,1,3]</a:t>
            </a:r>
          </a:p>
          <a:p>
            <a:pPr indent="127000">
              <a:lnSpc>
                <a:spcPct val="150000"/>
              </a:lnSpc>
            </a:pPr>
            <a:r>
              <a:rPr lang="en-US" sz="2000">
                <a:latin typeface="Times New Roman" panose="02020603050405020304" pitchFamily="18" charset="0"/>
                <a:ea typeface="宋体" panose="02010600030101010101" pitchFamily="2" charset="-122"/>
                <a:sym typeface="+mn-ea"/>
              </a:rPr>
              <a:t>data=[1,5,2,6,8,3,7,9,4]</a:t>
            </a:r>
            <a:endParaRPr lang="zh-CN" altLang="en-US" sz="2000" b="0">
              <a:latin typeface="Times New Roman" panose="02020603050405020304" pitchFamily="18" charset="0"/>
              <a:ea typeface="宋体" panose="02010600030101010101" pitchFamily="2" charset="-122"/>
            </a:endParaRPr>
          </a:p>
          <a:p>
            <a:pPr indent="127000"/>
            <a:endParaRPr lang="zh-CN" altLang="en-US" sz="2000" b="0">
              <a:latin typeface="Times New Roman" panose="02020603050405020304" pitchFamily="18" charset="0"/>
              <a:ea typeface="宋体" panose="02010600030101010101" pitchFamily="2" charset="-122"/>
            </a:endParaRPr>
          </a:p>
        </p:txBody>
      </p:sp>
      <p:sp>
        <p:nvSpPr>
          <p:cNvPr id="9" name="右箭头 8"/>
          <p:cNvSpPr/>
          <p:nvPr>
            <p:custDataLst>
              <p:tags r:id="rId4"/>
            </p:custDataLst>
          </p:nvPr>
        </p:nvSpPr>
        <p:spPr>
          <a:xfrm>
            <a:off x="4839970" y="3689985"/>
            <a:ext cx="2152015" cy="877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4" name="文本框 3"/>
          <p:cNvSpPr txBox="1"/>
          <p:nvPr>
            <p:custDataLst>
              <p:tags r:id="rId1"/>
            </p:custDataLst>
          </p:nvPr>
        </p:nvSpPr>
        <p:spPr>
          <a:xfrm>
            <a:off x="970915" y="1868805"/>
            <a:ext cx="10249535" cy="553085"/>
          </a:xfrm>
          <a:prstGeom prst="rect">
            <a:avLst/>
          </a:prstGeom>
          <a:noFill/>
          <a:ln w="9525">
            <a:noFill/>
          </a:ln>
        </p:spPr>
        <p:txBody>
          <a:bodyPr wrap="square">
            <a:spAutoFit/>
          </a:bodyPr>
          <a:lstStyle/>
          <a:p>
            <a:pPr indent="127000">
              <a:lnSpc>
                <a:spcPct val="150000"/>
              </a:lnSpc>
            </a:pPr>
            <a:r>
              <a:rPr lang="zh-CN" sz="2000" b="0">
                <a:latin typeface="Times New Roman" panose="02020603050405020304" pitchFamily="18" charset="0"/>
                <a:ea typeface="微软雅黑 Light" panose="020B0502040204020203" charset="-122"/>
                <a:cs typeface="Times New Roman" panose="02020603050405020304" pitchFamily="18" charset="0"/>
              </a:rPr>
              <a:t>当稀疏矩阵存储格式为坐标存储格式时，向量乘法部分代码实现如下。</a:t>
            </a:r>
          </a:p>
        </p:txBody>
      </p:sp>
      <p:sp>
        <p:nvSpPr>
          <p:cNvPr id="6" name="文本框 5"/>
          <p:cNvSpPr txBox="1"/>
          <p:nvPr>
            <p:custDataLst>
              <p:tags r:id="rId2"/>
            </p:custDataLst>
          </p:nvPr>
        </p:nvSpPr>
        <p:spPr>
          <a:xfrm>
            <a:off x="1037590" y="2690495"/>
            <a:ext cx="10003155" cy="2306955"/>
          </a:xfrm>
          <a:prstGeom prst="rect">
            <a:avLst/>
          </a:prstGeom>
          <a:noFill/>
          <a:ln w="9525">
            <a:solidFill>
              <a:schemeClr val="tx1"/>
            </a:solidFill>
          </a:ln>
        </p:spPr>
        <p:txBody>
          <a:bodyPr wrap="square">
            <a:spAutoFit/>
          </a:bodyPr>
          <a:lstStyle/>
          <a:p>
            <a:pPr algn="l">
              <a:buClrTx/>
              <a:buSzTx/>
              <a:buFontTx/>
            </a:pPr>
            <a:r>
              <a:rPr lang="en-US" sz="1600" b="0" i="1">
                <a:latin typeface="Times New Roman" panose="02020603050405020304" pitchFamily="18" charset="0"/>
                <a:ea typeface="宋体" panose="02010600030101010101" pitchFamily="2" charset="-122"/>
              </a:rPr>
              <a:t>void spmv(int row[NNZ], int col[NNZ],DTYPE values[NNZ], DTYPE y[SIZE], DTYPE x[SIZE]) {//</a:t>
            </a:r>
            <a:r>
              <a:rPr lang="zh-CN" altLang="en-US" sz="1600" b="0" i="1">
                <a:latin typeface="Times New Roman" panose="02020603050405020304" pitchFamily="18" charset="0"/>
                <a:ea typeface="宋体" panose="02010600030101010101" pitchFamily="2" charset="-122"/>
              </a:rPr>
              <a:t>坐标</a:t>
            </a:r>
            <a:r>
              <a:rPr lang="en-US" sz="1600" b="0" i="1">
                <a:latin typeface="Times New Roman" panose="02020603050405020304" pitchFamily="18" charset="0"/>
                <a:ea typeface="宋体" panose="02010600030101010101" pitchFamily="2" charset="-122"/>
              </a:rPr>
              <a:t>存储的矩阵向量乘</a:t>
            </a:r>
          </a:p>
          <a:p>
            <a:pPr algn="l">
              <a:buClrTx/>
              <a:buSzTx/>
              <a:buFontTx/>
            </a:pPr>
            <a:r>
              <a:rPr lang="en-US" sz="1600" b="0" i="1">
                <a:latin typeface="Times New Roman" panose="02020603050405020304" pitchFamily="18" charset="0"/>
                <a:ea typeface="宋体" panose="02010600030101010101" pitchFamily="2" charset="-122"/>
              </a:rPr>
              <a:t>	int i;</a:t>
            </a:r>
          </a:p>
          <a:p>
            <a:pPr algn="l">
              <a:buClrTx/>
              <a:buSzTx/>
              <a:buFontTx/>
            </a:pPr>
            <a:r>
              <a:rPr lang="en-US" sz="1600" b="0" i="1">
                <a:latin typeface="Times New Roman" panose="02020603050405020304" pitchFamily="18" charset="0"/>
                <a:ea typeface="宋体" panose="02010600030101010101" pitchFamily="2" charset="-122"/>
              </a:rPr>
              <a:t>	for (i = 0; i &lt; SIZE; i++) {</a:t>
            </a:r>
          </a:p>
          <a:p>
            <a:pPr algn="l">
              <a:buClrTx/>
              <a:buSzTx/>
              <a:buFontTx/>
            </a:pPr>
            <a:r>
              <a:rPr lang="en-US" sz="1600" b="0" i="1">
                <a:latin typeface="Times New Roman" panose="02020603050405020304" pitchFamily="18" charset="0"/>
                <a:ea typeface="宋体" panose="02010600030101010101" pitchFamily="2" charset="-122"/>
              </a:rPr>
              <a:t>		y[i] = 0;</a:t>
            </a:r>
          </a:p>
          <a:p>
            <a:pPr algn="l">
              <a:buClrTx/>
              <a:buSzTx/>
              <a:buFontTx/>
            </a:pPr>
            <a:r>
              <a:rPr lang="en-US" sz="1600" b="0" i="1">
                <a:latin typeface="Times New Roman" panose="02020603050405020304" pitchFamily="18" charset="0"/>
                <a:ea typeface="宋体" panose="02010600030101010101" pitchFamily="2" charset="-122"/>
              </a:rPr>
              <a:t>	}</a:t>
            </a:r>
          </a:p>
          <a:p>
            <a:pPr algn="l">
              <a:buClrTx/>
              <a:buSzTx/>
              <a:buFontTx/>
            </a:pPr>
            <a:r>
              <a:rPr lang="en-US" sz="1600" b="0" i="1">
                <a:latin typeface="Times New Roman" panose="02020603050405020304" pitchFamily="18" charset="0"/>
                <a:ea typeface="宋体" panose="02010600030101010101" pitchFamily="2" charset="-122"/>
              </a:rPr>
              <a:t>	for ( i = 0; i &lt; NNZ; i++)</a:t>
            </a:r>
          </a:p>
          <a:p>
            <a:pPr algn="l">
              <a:buClrTx/>
              <a:buSzTx/>
              <a:buFontTx/>
            </a:pPr>
            <a:r>
              <a:rPr lang="en-US" sz="1600" b="0" i="1">
                <a:latin typeface="Times New Roman" panose="02020603050405020304" pitchFamily="18" charset="0"/>
                <a:ea typeface="宋体" panose="02010600030101010101" pitchFamily="2" charset="-122"/>
              </a:rPr>
              <a:t>		y[row[i]] += values[i] * x[col[i]];</a:t>
            </a:r>
          </a:p>
          <a:p>
            <a:pPr algn="l">
              <a:buClrTx/>
              <a:buSzTx/>
              <a:buFontTx/>
            </a:pPr>
            <a:r>
              <a:rPr lang="en-US" sz="1600" b="0" i="1">
                <a:latin typeface="Times New Roman" panose="02020603050405020304" pitchFamily="18" charset="0"/>
                <a:ea typeface="宋体" panose="02010600030101010101" pitchFamily="2" charset="-122"/>
              </a:rPr>
              <a:t>}</a:t>
            </a:r>
            <a:endParaRPr lang="en-US" sz="1600" i="1">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104" name="文本框 103"/>
          <p:cNvSpPr txBox="1"/>
          <p:nvPr>
            <p:custDataLst>
              <p:tags r:id="rId1"/>
            </p:custDataLst>
          </p:nvPr>
        </p:nvSpPr>
        <p:spPr>
          <a:xfrm>
            <a:off x="1037590" y="1516380"/>
            <a:ext cx="10249535" cy="193802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行压缩存储。主要思想是逐行对稀疏矩阵进行压缩，并且记录每行首个非零元素的位置信息。行压缩存储格式由三个数组构成，数值data按</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行</a:t>
            </a:r>
            <a:r>
              <a:rPr lang="en-US" sz="2000" b="0">
                <a:latin typeface="Times New Roman" panose="02020603050405020304" pitchFamily="18" charset="0"/>
                <a:ea typeface="微软雅黑 Light" panose="020B0502040204020203" charset="-122"/>
                <a:cs typeface="Times New Roman" panose="02020603050405020304" pitchFamily="18" charset="0"/>
              </a:rPr>
              <a:t>存放非零元素，列号col记录对应于data中每个非零元素位于的列数，指针ptr记录每行第一个非零元素在data中的存储位置。</a:t>
            </a:r>
            <a:endParaRPr lang="zh-CN" altLang="en-US" sz="2000" b="0">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50000"/>
              </a:lnSpc>
            </a:pPr>
            <a:endParaRPr lang="en-US" sz="2000" b="0">
              <a:latin typeface="Times New Roman" panose="02020603050405020304" pitchFamily="18" charset="0"/>
              <a:ea typeface="微软雅黑 Light" panose="020B0502040204020203" charset="-122"/>
              <a:cs typeface="Times New Roman" panose="02020603050405020304" pitchFamily="18" charset="0"/>
            </a:endParaRPr>
          </a:p>
        </p:txBody>
      </p:sp>
      <p:pic>
        <p:nvPicPr>
          <p:cNvPr id="3" name="图片 2"/>
          <p:cNvPicPr/>
          <p:nvPr>
            <p:custDataLst>
              <p:tags r:id="rId2"/>
            </p:custDataLst>
          </p:nvPr>
        </p:nvPicPr>
        <p:blipFill>
          <a:blip r:embed="rId7"/>
          <a:stretch>
            <a:fillRect/>
          </a:stretch>
        </p:blipFill>
        <p:spPr>
          <a:xfrm>
            <a:off x="1256030" y="3644265"/>
            <a:ext cx="2648585" cy="1519555"/>
          </a:xfrm>
          <a:prstGeom prst="rect">
            <a:avLst/>
          </a:prstGeom>
          <a:noFill/>
          <a:ln w="9525">
            <a:noFill/>
          </a:ln>
        </p:spPr>
      </p:pic>
      <p:sp>
        <p:nvSpPr>
          <p:cNvPr id="6" name="文本框 5"/>
          <p:cNvSpPr txBox="1"/>
          <p:nvPr>
            <p:custDataLst>
              <p:tags r:id="rId3"/>
            </p:custDataLst>
          </p:nvPr>
        </p:nvSpPr>
        <p:spPr>
          <a:xfrm>
            <a:off x="7332345" y="3512185"/>
            <a:ext cx="2843530" cy="178371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宋体" panose="02010600030101010101" pitchFamily="2" charset="-122"/>
              </a:rPr>
              <a:t>ptr=[0,2,4,7]</a:t>
            </a:r>
          </a:p>
          <a:p>
            <a:pPr indent="127000">
              <a:lnSpc>
                <a:spcPct val="150000"/>
              </a:lnSpc>
            </a:pPr>
            <a:r>
              <a:rPr lang="en-US" sz="2000">
                <a:latin typeface="Times New Roman" panose="02020603050405020304" pitchFamily="18" charset="0"/>
                <a:ea typeface="宋体" panose="02010600030101010101" pitchFamily="2" charset="-122"/>
                <a:sym typeface="+mn-ea"/>
              </a:rPr>
              <a:t>col=[0,1,1,2,0,2,3,1,3]</a:t>
            </a:r>
          </a:p>
          <a:p>
            <a:pPr indent="127000">
              <a:lnSpc>
                <a:spcPct val="150000"/>
              </a:lnSpc>
            </a:pPr>
            <a:r>
              <a:rPr lang="en-US" sz="2000">
                <a:latin typeface="Times New Roman" panose="02020603050405020304" pitchFamily="18" charset="0"/>
                <a:ea typeface="宋体" panose="02010600030101010101" pitchFamily="2" charset="-122"/>
                <a:sym typeface="+mn-ea"/>
              </a:rPr>
              <a:t>data=[1,5,2,6,8,3,7,9,4]</a:t>
            </a:r>
            <a:endParaRPr lang="zh-CN" altLang="en-US" sz="2000" b="0">
              <a:latin typeface="Times New Roman" panose="02020603050405020304" pitchFamily="18" charset="0"/>
              <a:ea typeface="宋体" panose="02010600030101010101" pitchFamily="2" charset="-122"/>
            </a:endParaRPr>
          </a:p>
          <a:p>
            <a:pPr indent="127000"/>
            <a:endParaRPr lang="zh-CN" altLang="en-US" sz="2000" b="0">
              <a:latin typeface="Times New Roman" panose="02020603050405020304" pitchFamily="18" charset="0"/>
              <a:ea typeface="宋体" panose="02010600030101010101" pitchFamily="2" charset="-122"/>
            </a:endParaRPr>
          </a:p>
        </p:txBody>
      </p:sp>
      <p:sp>
        <p:nvSpPr>
          <p:cNvPr id="9" name="右箭头 8"/>
          <p:cNvSpPr/>
          <p:nvPr>
            <p:custDataLst>
              <p:tags r:id="rId4"/>
            </p:custDataLst>
          </p:nvPr>
        </p:nvSpPr>
        <p:spPr>
          <a:xfrm>
            <a:off x="4782185" y="3818255"/>
            <a:ext cx="2152015" cy="877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104" name="文本框 103"/>
          <p:cNvSpPr txBox="1"/>
          <p:nvPr>
            <p:custDataLst>
              <p:tags r:id="rId1"/>
            </p:custDataLst>
          </p:nvPr>
        </p:nvSpPr>
        <p:spPr>
          <a:xfrm>
            <a:off x="1037590" y="1656715"/>
            <a:ext cx="10249535" cy="553085"/>
          </a:xfrm>
          <a:prstGeom prst="rect">
            <a:avLst/>
          </a:prstGeom>
          <a:noFill/>
          <a:ln w="9525">
            <a:noFill/>
          </a:ln>
        </p:spPr>
        <p:txBody>
          <a:bodyPr wrap="square">
            <a:spAutoFit/>
          </a:bodyPr>
          <a:lstStyle/>
          <a:p>
            <a:pPr indent="127000">
              <a:lnSpc>
                <a:spcPct val="150000"/>
              </a:lnSpc>
            </a:pPr>
            <a:r>
              <a:rPr lang="en-US" sz="2000">
                <a:latin typeface="Times New Roman" panose="02020603050405020304" pitchFamily="18" charset="0"/>
                <a:ea typeface="微软雅黑 Light" panose="020B0502040204020203" charset="-122"/>
                <a:cs typeface="Times New Roman" panose="02020603050405020304" pitchFamily="18" charset="0"/>
                <a:sym typeface="+mn-ea"/>
              </a:rPr>
              <a:t>当稀疏矩阵存储格式为</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行压缩</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存储时</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向量乘法实现</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部分</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代码</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如下。</a:t>
            </a:r>
            <a:endParaRPr lang="en-US" sz="2000" b="0">
              <a:latin typeface="Times New Roman" panose="02020603050405020304" pitchFamily="18" charset="0"/>
              <a:ea typeface="微软雅黑 Light" panose="020B0502040204020203" charset="-122"/>
              <a:cs typeface="Times New Roman" panose="02020603050405020304" pitchFamily="18" charset="0"/>
            </a:endParaRPr>
          </a:p>
        </p:txBody>
      </p:sp>
      <p:sp>
        <p:nvSpPr>
          <p:cNvPr id="2" name="文本框 1"/>
          <p:cNvSpPr txBox="1"/>
          <p:nvPr>
            <p:custDataLst>
              <p:tags r:id="rId2"/>
            </p:custDataLst>
          </p:nvPr>
        </p:nvSpPr>
        <p:spPr>
          <a:xfrm>
            <a:off x="1037590" y="2515235"/>
            <a:ext cx="10003155" cy="2553335"/>
          </a:xfrm>
          <a:prstGeom prst="rect">
            <a:avLst/>
          </a:prstGeom>
          <a:noFill/>
          <a:ln w="9525">
            <a:solidFill>
              <a:schemeClr val="tx1"/>
            </a:solidFill>
          </a:ln>
        </p:spPr>
        <p:txBody>
          <a:bodyPr wrap="square">
            <a:spAutoFit/>
          </a:bodyPr>
          <a:lstStyle/>
          <a:p>
            <a:pPr algn="l">
              <a:buClrTx/>
              <a:buSzTx/>
              <a:buFontTx/>
            </a:pPr>
            <a:r>
              <a:rPr lang="en-US" sz="1600" i="1">
                <a:latin typeface="Times New Roman" panose="02020603050405020304" pitchFamily="18" charset="0"/>
                <a:ea typeface="宋体" panose="02010600030101010101" pitchFamily="2" charset="-122"/>
              </a:rPr>
              <a:t>void spmv(int ptr[NUM_ROWS + 1], int col[NNZ], DTYPE data[NNZ], DTYPE y[SIZE], DTYPE x[SIZE]) {//行压缩存储的矩阵向量乘</a:t>
            </a:r>
          </a:p>
          <a:p>
            <a:pPr algn="l">
              <a:buClrTx/>
              <a:buSzTx/>
              <a:buFontTx/>
            </a:pPr>
            <a:r>
              <a:rPr lang="en-US" sz="1600" i="1">
                <a:latin typeface="Times New Roman" panose="02020603050405020304" pitchFamily="18" charset="0"/>
                <a:ea typeface="宋体" panose="02010600030101010101" pitchFamily="2" charset="-122"/>
              </a:rPr>
              <a:t>        for (int i = 0; i &lt; NUM_ROWS; i++) {</a:t>
            </a:r>
          </a:p>
          <a:p>
            <a:pPr algn="l">
              <a:buClrTx/>
              <a:buSzTx/>
              <a:buFontTx/>
            </a:pPr>
            <a:r>
              <a:rPr lang="en-US" sz="1600" i="1">
                <a:latin typeface="Times New Roman" panose="02020603050405020304" pitchFamily="18" charset="0"/>
                <a:ea typeface="宋体" panose="02010600030101010101" pitchFamily="2" charset="-122"/>
              </a:rPr>
              <a:t>            DTYPE y0 = 0;</a:t>
            </a:r>
          </a:p>
          <a:p>
            <a:pPr algn="l">
              <a:buClrTx/>
              <a:buSzTx/>
              <a:buFontTx/>
            </a:pPr>
            <a:r>
              <a:rPr lang="en-US" sz="1600" i="1">
                <a:latin typeface="Times New Roman" panose="02020603050405020304" pitchFamily="18" charset="0"/>
                <a:ea typeface="宋体" panose="02010600030101010101" pitchFamily="2" charset="-122"/>
              </a:rPr>
              <a:t>           for (int k = ptr[i]; k &lt; ptr[i + 1]; k++) {</a:t>
            </a:r>
          </a:p>
          <a:p>
            <a:pPr algn="l">
              <a:buClrTx/>
              <a:buSzTx/>
              <a:buFontTx/>
            </a:pPr>
            <a:r>
              <a:rPr lang="en-US" sz="1600" i="1">
                <a:latin typeface="Times New Roman" panose="02020603050405020304" pitchFamily="18" charset="0"/>
                <a:ea typeface="宋体" panose="02010600030101010101" pitchFamily="2" charset="-122"/>
              </a:rPr>
              <a:t>                  y0 += data[k] * x[col[k]];</a:t>
            </a:r>
          </a:p>
          <a:p>
            <a:pPr algn="l">
              <a:buClrTx/>
              <a:buSzTx/>
              <a:buFontTx/>
            </a:pPr>
            <a:r>
              <a:rPr lang="en-US" sz="1600" i="1">
                <a:latin typeface="Times New Roman" panose="02020603050405020304" pitchFamily="18" charset="0"/>
                <a:ea typeface="宋体" panose="02010600030101010101" pitchFamily="2" charset="-122"/>
              </a:rPr>
              <a:t>           }</a:t>
            </a:r>
          </a:p>
          <a:p>
            <a:pPr algn="l">
              <a:buClrTx/>
              <a:buSzTx/>
              <a:buFontTx/>
            </a:pPr>
            <a:r>
              <a:rPr lang="en-US" sz="1600" i="1">
                <a:latin typeface="Times New Roman" panose="02020603050405020304" pitchFamily="18" charset="0"/>
                <a:ea typeface="宋体" panose="02010600030101010101" pitchFamily="2" charset="-122"/>
              </a:rPr>
              <a:t>          y[i] = y0;</a:t>
            </a:r>
          </a:p>
          <a:p>
            <a:pPr algn="l">
              <a:buClrTx/>
              <a:buSzTx/>
              <a:buFontTx/>
            </a:pPr>
            <a:r>
              <a:rPr lang="en-US" sz="1600" i="1">
                <a:latin typeface="Times New Roman" panose="02020603050405020304" pitchFamily="18" charset="0"/>
                <a:ea typeface="宋体" panose="02010600030101010101" pitchFamily="2" charset="-122"/>
              </a:rPr>
              <a:t>         }</a:t>
            </a:r>
          </a:p>
          <a:p>
            <a:pPr algn="l">
              <a:buClrTx/>
              <a:buSzTx/>
              <a:buFontTx/>
            </a:pPr>
            <a:r>
              <a:rPr lang="en-US" sz="1600" i="1">
                <a:latin typeface="Times New Roman" panose="02020603050405020304" pitchFamily="18" charset="0"/>
                <a:ea typeface="宋体" panose="0201060003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算法简介</a:t>
            </a:r>
          </a:p>
        </p:txBody>
      </p:sp>
      <p:sp>
        <p:nvSpPr>
          <p:cNvPr id="6" name="文本框 5"/>
          <p:cNvSpPr txBox="1"/>
          <p:nvPr>
            <p:custDataLst>
              <p:tags r:id="rId1"/>
            </p:custDataLst>
          </p:nvPr>
        </p:nvSpPr>
        <p:spPr>
          <a:xfrm>
            <a:off x="473710" y="1887220"/>
            <a:ext cx="4889500" cy="3784600"/>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任何问题的解决都有一定的方法和步骤，算法就是计算机解决问题过程的描述。从程序设计的角度看，算法由一系列求解问题的指令构成，能根据规范的输入，在有限的时间内获得有效的输出结果，代表了用系统的方法来描述解决问题的一种策略机制。</a:t>
            </a:r>
          </a:p>
          <a:p>
            <a:pPr>
              <a:lnSpc>
                <a:spcPct val="150000"/>
              </a:lnSpc>
              <a:spcBef>
                <a:spcPts val="0"/>
              </a:spcBef>
              <a:spcAft>
                <a:spcPts val="0"/>
              </a:spcAft>
              <a:buClrTx/>
              <a:buSzTx/>
              <a:buNone/>
            </a:pPr>
            <a:endParaRPr lang="en-US" sz="200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2" name="对象 -2147482570"/>
          <p:cNvGraphicFramePr>
            <a:graphicFrameLocks noChangeAspect="1"/>
          </p:cNvGraphicFramePr>
          <p:nvPr>
            <p:custDataLst>
              <p:tags r:id="rId2"/>
            </p:custDataLst>
          </p:nvPr>
        </p:nvGraphicFramePr>
        <p:xfrm>
          <a:off x="5218430" y="1694180"/>
          <a:ext cx="7014210" cy="4053205"/>
        </p:xfrm>
        <a:graphic>
          <a:graphicData uri="http://schemas.openxmlformats.org/presentationml/2006/ole">
            <mc:AlternateContent xmlns:mc="http://schemas.openxmlformats.org/markup-compatibility/2006">
              <mc:Choice xmlns:v="urn:schemas-microsoft-com:vml" Requires="v">
                <p:oleObj r:id="rId5" imgW="8020685" imgH="4462780" progId="Visio.Drawing.15">
                  <p:embed/>
                </p:oleObj>
              </mc:Choice>
              <mc:Fallback>
                <p:oleObj r:id="rId5" imgW="8020685" imgH="4462780" progId="Visio.Drawing.15">
                  <p:embed/>
                  <p:pic>
                    <p:nvPicPr>
                      <p:cNvPr id="0" name="图片 3075"/>
                      <p:cNvPicPr/>
                      <p:nvPr/>
                    </p:nvPicPr>
                    <p:blipFill>
                      <a:blip r:embed="rId6"/>
                      <a:stretch>
                        <a:fillRect/>
                      </a:stretch>
                    </p:blipFill>
                    <p:spPr>
                      <a:xfrm>
                        <a:off x="5218430" y="1694180"/>
                        <a:ext cx="7014210" cy="4053205"/>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104" name="文本框 103"/>
          <p:cNvSpPr txBox="1"/>
          <p:nvPr>
            <p:custDataLst>
              <p:tags r:id="rId1"/>
            </p:custDataLst>
          </p:nvPr>
        </p:nvSpPr>
        <p:spPr>
          <a:xfrm>
            <a:off x="1037590" y="1471295"/>
            <a:ext cx="1024953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对角存储。对角存储格式专为由多条非零对角线组成的稀疏矩阵设计，对角存储格式采用一个二维矩阵和一个向量来存储原矩阵，其中二维矩阵中的每一列用来存储原矩阵中的一条对角线，而向量则用来存储各列对应原矩阵中主对角线的偏移量。</a:t>
            </a:r>
            <a:endParaRPr lang="zh-CN" altLang="en-US" sz="2000" b="0">
              <a:latin typeface="Times New Roman" panose="02020603050405020304" pitchFamily="18" charset="0"/>
              <a:ea typeface="微软雅黑 Light" panose="020B0502040204020203" charset="-122"/>
              <a:cs typeface="Times New Roman" panose="02020603050405020304" pitchFamily="18" charset="0"/>
            </a:endParaRPr>
          </a:p>
        </p:txBody>
      </p:sp>
      <p:pic>
        <p:nvPicPr>
          <p:cNvPr id="3" name="图片 2"/>
          <p:cNvPicPr/>
          <p:nvPr>
            <p:custDataLst>
              <p:tags r:id="rId2"/>
            </p:custDataLst>
          </p:nvPr>
        </p:nvPicPr>
        <p:blipFill>
          <a:blip r:embed="rId9"/>
          <a:stretch>
            <a:fillRect/>
          </a:stretch>
        </p:blipFill>
        <p:spPr>
          <a:xfrm>
            <a:off x="1530350" y="3660140"/>
            <a:ext cx="2648585" cy="1519555"/>
          </a:xfrm>
          <a:prstGeom prst="rect">
            <a:avLst/>
          </a:prstGeom>
          <a:noFill/>
          <a:ln w="9525">
            <a:noFill/>
          </a:ln>
        </p:spPr>
      </p:pic>
      <p:sp>
        <p:nvSpPr>
          <p:cNvPr id="6" name="文本框 5"/>
          <p:cNvSpPr txBox="1"/>
          <p:nvPr>
            <p:custDataLst>
              <p:tags r:id="rId3"/>
            </p:custDataLst>
          </p:nvPr>
        </p:nvSpPr>
        <p:spPr>
          <a:xfrm>
            <a:off x="7606665" y="3528060"/>
            <a:ext cx="2843530" cy="55308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宋体" panose="02010600030101010101" pitchFamily="2" charset="-122"/>
              </a:rPr>
              <a:t>offsets=[-2,0,1]</a:t>
            </a:r>
            <a:endParaRPr lang="zh-CN" altLang="en-US" sz="2000" b="0">
              <a:latin typeface="Times New Roman" panose="02020603050405020304" pitchFamily="18" charset="0"/>
              <a:ea typeface="宋体" panose="02010600030101010101" pitchFamily="2" charset="-122"/>
            </a:endParaRPr>
          </a:p>
        </p:txBody>
      </p:sp>
      <p:sp>
        <p:nvSpPr>
          <p:cNvPr id="9" name="右箭头 8"/>
          <p:cNvSpPr/>
          <p:nvPr>
            <p:custDataLst>
              <p:tags r:id="rId4"/>
            </p:custDataLst>
          </p:nvPr>
        </p:nvSpPr>
        <p:spPr>
          <a:xfrm>
            <a:off x="5056505" y="3834130"/>
            <a:ext cx="2152015" cy="877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p:nvPr>
            <p:custDataLst>
              <p:tags r:id="rId5"/>
            </p:custDataLst>
          </p:nvPr>
        </p:nvPicPr>
        <p:blipFill>
          <a:blip r:embed="rId10"/>
          <a:srcRect l="31185"/>
          <a:stretch>
            <a:fillRect/>
          </a:stretch>
        </p:blipFill>
        <p:spPr>
          <a:xfrm>
            <a:off x="8630285" y="4121150"/>
            <a:ext cx="1092200" cy="1136015"/>
          </a:xfrm>
          <a:prstGeom prst="rect">
            <a:avLst/>
          </a:prstGeom>
          <a:noFill/>
          <a:ln w="9525">
            <a:noFill/>
          </a:ln>
        </p:spPr>
      </p:pic>
      <p:sp>
        <p:nvSpPr>
          <p:cNvPr id="2" name="文本框 1"/>
          <p:cNvSpPr txBox="1"/>
          <p:nvPr>
            <p:custDataLst>
              <p:tags r:id="rId6"/>
            </p:custDataLst>
          </p:nvPr>
        </p:nvSpPr>
        <p:spPr>
          <a:xfrm>
            <a:off x="7945755" y="4490085"/>
            <a:ext cx="917575" cy="398780"/>
          </a:xfrm>
          <a:prstGeom prst="rect">
            <a:avLst/>
          </a:prstGeom>
          <a:noFill/>
        </p:spPr>
        <p:txBody>
          <a:bodyPr wrap="square" rtlCol="0" anchor="t">
            <a:spAutoFit/>
          </a:bodyPr>
          <a:lstStyle/>
          <a:p>
            <a:r>
              <a:rPr lang="en-US" altLang="en-US" sz="2000">
                <a:latin typeface="Times New Roman" panose="02020603050405020304" pitchFamily="18" charset="0"/>
                <a:ea typeface="宋体" panose="02010600030101010101" pitchFamily="2" charset="-122"/>
                <a:sym typeface="+mn-ea"/>
              </a:rPr>
              <a:t>data=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104" name="文本框 103"/>
          <p:cNvSpPr txBox="1"/>
          <p:nvPr>
            <p:custDataLst>
              <p:tags r:id="rId1"/>
            </p:custDataLst>
          </p:nvPr>
        </p:nvSpPr>
        <p:spPr>
          <a:xfrm>
            <a:off x="1037590" y="1628140"/>
            <a:ext cx="10249535" cy="55308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当稀疏矩阵存储格式为对角存储时</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r>
              <a:rPr lang="en-US" sz="2000" b="0">
                <a:latin typeface="Times New Roman" panose="02020603050405020304" pitchFamily="18" charset="0"/>
                <a:ea typeface="微软雅黑 Light" panose="020B0502040204020203" charset="-122"/>
                <a:cs typeface="Times New Roman" panose="02020603050405020304" pitchFamily="18" charset="0"/>
              </a:rPr>
              <a:t>向量乘法实现</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部分</a:t>
            </a:r>
            <a:r>
              <a:rPr lang="en-US" sz="2000" b="0">
                <a:latin typeface="Times New Roman" panose="02020603050405020304" pitchFamily="18" charset="0"/>
                <a:ea typeface="微软雅黑 Light" panose="020B0502040204020203" charset="-122"/>
                <a:cs typeface="Times New Roman" panose="02020603050405020304" pitchFamily="18" charset="0"/>
              </a:rPr>
              <a:t>代码</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如下。</a:t>
            </a:r>
          </a:p>
        </p:txBody>
      </p:sp>
      <p:sp>
        <p:nvSpPr>
          <p:cNvPr id="2" name="文本框 1"/>
          <p:cNvSpPr txBox="1"/>
          <p:nvPr>
            <p:custDataLst>
              <p:tags r:id="rId2"/>
            </p:custDataLst>
          </p:nvPr>
        </p:nvSpPr>
        <p:spPr>
          <a:xfrm>
            <a:off x="1160780" y="2429510"/>
            <a:ext cx="10003155" cy="3291840"/>
          </a:xfrm>
          <a:prstGeom prst="rect">
            <a:avLst/>
          </a:prstGeom>
          <a:noFill/>
          <a:ln w="9525">
            <a:solidFill>
              <a:schemeClr val="tx1"/>
            </a:solidFill>
          </a:ln>
        </p:spPr>
        <p:txBody>
          <a:bodyPr wrap="square">
            <a:spAutoFit/>
          </a:bodyPr>
          <a:lstStyle/>
          <a:p>
            <a:pPr algn="l">
              <a:buClrTx/>
              <a:buSzTx/>
              <a:buFontTx/>
            </a:pPr>
            <a:r>
              <a:rPr lang="en-US" sz="1600" i="1">
                <a:latin typeface="Times New Roman" panose="02020603050405020304" pitchFamily="18" charset="0"/>
                <a:ea typeface="宋体" panose="02010600030101010101" pitchFamily="2" charset="-122"/>
              </a:rPr>
              <a:t>void spmv(DTYPE data[12], int offsets[SIZE - 1], DTYPE y[SIZE], DTYPE x[SIZE]) {//</a:t>
            </a:r>
            <a:r>
              <a:rPr lang="zh-CN" altLang="en-US" sz="1600" i="1">
                <a:latin typeface="Times New Roman" panose="02020603050405020304" pitchFamily="18" charset="0"/>
                <a:ea typeface="宋体" panose="02010600030101010101" pitchFamily="2" charset="-122"/>
              </a:rPr>
              <a:t>对角</a:t>
            </a:r>
            <a:r>
              <a:rPr lang="en-US" sz="1600" i="1">
                <a:latin typeface="Times New Roman" panose="02020603050405020304" pitchFamily="18" charset="0"/>
                <a:ea typeface="宋体" panose="02010600030101010101" pitchFamily="2" charset="-122"/>
              </a:rPr>
              <a:t>存储的矩阵向量乘</a:t>
            </a:r>
          </a:p>
          <a:p>
            <a:pPr algn="l">
              <a:buClrTx/>
              <a:buSzTx/>
              <a:buFontTx/>
            </a:pPr>
            <a:r>
              <a:rPr lang="en-US" sz="1600" i="1">
                <a:latin typeface="Times New Roman" panose="02020603050405020304" pitchFamily="18" charset="0"/>
                <a:ea typeface="宋体" panose="02010600030101010101" pitchFamily="2" charset="-122"/>
              </a:rPr>
              <a:t>	int i, j, k, N;</a:t>
            </a:r>
          </a:p>
          <a:p>
            <a:pPr algn="l">
              <a:buClrTx/>
              <a:buSzTx/>
              <a:buFontTx/>
            </a:pPr>
            <a:r>
              <a:rPr lang="en-US" sz="1600" i="1">
                <a:latin typeface="Times New Roman" panose="02020603050405020304" pitchFamily="18" charset="0"/>
                <a:ea typeface="宋体" panose="02010600030101010101" pitchFamily="2" charset="-122"/>
              </a:rPr>
              <a:t>	int Istart, Jstart, stride = 4;</a:t>
            </a:r>
          </a:p>
          <a:p>
            <a:pPr algn="l">
              <a:buClrTx/>
              <a:buSzTx/>
              <a:buFontTx/>
            </a:pPr>
            <a:r>
              <a:rPr lang="en-US" sz="1600" i="1">
                <a:latin typeface="Times New Roman" panose="02020603050405020304" pitchFamily="18" charset="0"/>
                <a:ea typeface="宋体" panose="02010600030101010101" pitchFamily="2" charset="-122"/>
              </a:rPr>
              <a:t>	for (i = 0; i &lt; SIZE - 1; i++) {</a:t>
            </a:r>
          </a:p>
          <a:p>
            <a:pPr algn="l">
              <a:buClrTx/>
              <a:buSzTx/>
              <a:buFontTx/>
            </a:pPr>
            <a:r>
              <a:rPr lang="en-US" sz="1600" i="1">
                <a:latin typeface="Times New Roman" panose="02020603050405020304" pitchFamily="18" charset="0"/>
                <a:ea typeface="宋体" panose="02010600030101010101" pitchFamily="2" charset="-122"/>
              </a:rPr>
              <a:t>		k = offsets[i];</a:t>
            </a:r>
          </a:p>
          <a:p>
            <a:pPr algn="l">
              <a:buClrTx/>
              <a:buSzTx/>
              <a:buFontTx/>
            </a:pPr>
            <a:r>
              <a:rPr lang="en-US" sz="1600" i="1">
                <a:latin typeface="Times New Roman" panose="02020603050405020304" pitchFamily="18" charset="0"/>
                <a:ea typeface="宋体" panose="02010600030101010101" pitchFamily="2" charset="-122"/>
              </a:rPr>
              <a:t>		Istart = max(0, -k);</a:t>
            </a:r>
          </a:p>
          <a:p>
            <a:pPr algn="l">
              <a:buClrTx/>
              <a:buSzTx/>
              <a:buFontTx/>
            </a:pPr>
            <a:r>
              <a:rPr lang="en-US" sz="1600" i="1">
                <a:latin typeface="Times New Roman" panose="02020603050405020304" pitchFamily="18" charset="0"/>
                <a:ea typeface="宋体" panose="02010600030101010101" pitchFamily="2" charset="-122"/>
              </a:rPr>
              <a:t>		Jstart = max(0, k);</a:t>
            </a:r>
          </a:p>
          <a:p>
            <a:pPr algn="l">
              <a:buClrTx/>
              <a:buSzTx/>
              <a:buFontTx/>
            </a:pPr>
            <a:r>
              <a:rPr lang="en-US" sz="1600" i="1">
                <a:latin typeface="Times New Roman" panose="02020603050405020304" pitchFamily="18" charset="0"/>
                <a:ea typeface="宋体" panose="02010600030101010101" pitchFamily="2" charset="-122"/>
              </a:rPr>
              <a:t>		N = min(SIZE - Istart, SIZE - Jstart);</a:t>
            </a:r>
          </a:p>
          <a:p>
            <a:pPr algn="l">
              <a:buClrTx/>
              <a:buSzTx/>
              <a:buFontTx/>
            </a:pPr>
            <a:r>
              <a:rPr lang="en-US" sz="1600" i="1">
                <a:latin typeface="Times New Roman" panose="02020603050405020304" pitchFamily="18" charset="0"/>
                <a:ea typeface="宋体" panose="02010600030101010101" pitchFamily="2" charset="-122"/>
              </a:rPr>
              <a:t>		for (j = 0; j &lt; N; j++) {</a:t>
            </a:r>
          </a:p>
          <a:p>
            <a:pPr algn="l">
              <a:buClrTx/>
              <a:buSzTx/>
              <a:buFontTx/>
            </a:pPr>
            <a:r>
              <a:rPr lang="en-US" sz="1600" i="1">
                <a:latin typeface="Times New Roman" panose="02020603050405020304" pitchFamily="18" charset="0"/>
                <a:ea typeface="宋体" panose="02010600030101010101" pitchFamily="2" charset="-122"/>
              </a:rPr>
              <a:t>			if (data[Istart + i * stride + j] != X)////其中X对应源数组的*表示不存在该数</a:t>
            </a:r>
          </a:p>
          <a:p>
            <a:pPr algn="l">
              <a:buClrTx/>
              <a:buSzTx/>
              <a:buFontTx/>
            </a:pPr>
            <a:r>
              <a:rPr lang="en-US" sz="1600" i="1">
                <a:latin typeface="Times New Roman" panose="02020603050405020304" pitchFamily="18" charset="0"/>
                <a:ea typeface="宋体" panose="02010600030101010101" pitchFamily="2" charset="-122"/>
              </a:rPr>
              <a:t>			y[Istart + j] += data[Istart + i * stride + j] * x[Jstart + j];}</a:t>
            </a:r>
          </a:p>
          <a:p>
            <a:pPr algn="l">
              <a:buClrTx/>
              <a:buSzTx/>
              <a:buFontTx/>
            </a:pPr>
            <a:r>
              <a:rPr lang="en-US" sz="1600" i="1">
                <a:latin typeface="Times New Roman" panose="02020603050405020304" pitchFamily="18" charset="0"/>
                <a:ea typeface="宋体" panose="02010600030101010101" pitchFamily="2" charset="-122"/>
              </a:rPr>
              <a:t>	}</a:t>
            </a:r>
          </a:p>
          <a:p>
            <a:pPr algn="l">
              <a:buClrTx/>
              <a:buSzTx/>
              <a:buFontTx/>
            </a:pPr>
            <a:r>
              <a:rPr lang="en-US" sz="1600" i="1">
                <a:latin typeface="Times New Roman" panose="02020603050405020304" pitchFamily="18" charset="0"/>
                <a:ea typeface="宋体" panose="02010600030101010101" pitchFamily="2"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104" name="文本框 103"/>
          <p:cNvSpPr txBox="1"/>
          <p:nvPr>
            <p:custDataLst>
              <p:tags r:id="rId1"/>
            </p:custDataLst>
          </p:nvPr>
        </p:nvSpPr>
        <p:spPr>
          <a:xfrm>
            <a:off x="1037590" y="1557655"/>
            <a:ext cx="10249535" cy="193802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ELLPACK存储。对于一个m*n的矩阵，每行最多有k个非零值元素，ELLPACK格式将非零值存储于一个m*k的稠密矩阵Data中。相应的列指针被存储在指数矩阵 Indices中，然后用0或者其它的哨兵值来填补空缺。与对角存储格式一样，indices和data矩阵都是按列顺序来存储的，当稀疏矩阵存储格式为ELLPACK时，向量乘法实现如</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下</a:t>
            </a:r>
            <a:r>
              <a:rPr lang="en-US" sz="2000" b="0">
                <a:latin typeface="Times New Roman" panose="02020603050405020304" pitchFamily="18" charset="0"/>
                <a:ea typeface="微软雅黑 Light" panose="020B0502040204020203" charset="-122"/>
                <a:cs typeface="Times New Roman" panose="02020603050405020304" pitchFamily="18" charset="0"/>
              </a:rPr>
              <a:t>。</a:t>
            </a:r>
          </a:p>
        </p:txBody>
      </p:sp>
      <p:pic>
        <p:nvPicPr>
          <p:cNvPr id="3" name="图片 2"/>
          <p:cNvPicPr/>
          <p:nvPr>
            <p:custDataLst>
              <p:tags r:id="rId2"/>
            </p:custDataLst>
          </p:nvPr>
        </p:nvPicPr>
        <p:blipFill>
          <a:blip r:embed="rId10"/>
          <a:stretch>
            <a:fillRect/>
          </a:stretch>
        </p:blipFill>
        <p:spPr>
          <a:xfrm>
            <a:off x="1530350" y="3939540"/>
            <a:ext cx="2648585" cy="1519555"/>
          </a:xfrm>
          <a:prstGeom prst="rect">
            <a:avLst/>
          </a:prstGeom>
          <a:noFill/>
          <a:ln w="9525">
            <a:noFill/>
          </a:ln>
        </p:spPr>
      </p:pic>
      <p:sp>
        <p:nvSpPr>
          <p:cNvPr id="6" name="文本框 5"/>
          <p:cNvSpPr txBox="1"/>
          <p:nvPr>
            <p:custDataLst>
              <p:tags r:id="rId3"/>
            </p:custDataLst>
          </p:nvPr>
        </p:nvSpPr>
        <p:spPr>
          <a:xfrm>
            <a:off x="7606665" y="3807460"/>
            <a:ext cx="1301115" cy="55308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宋体" panose="02010600030101010101" pitchFamily="2" charset="-122"/>
              </a:rPr>
              <a:t>indices=</a:t>
            </a:r>
            <a:endParaRPr lang="zh-CN" altLang="en-US" sz="2000" b="0">
              <a:latin typeface="Times New Roman" panose="02020603050405020304" pitchFamily="18" charset="0"/>
              <a:ea typeface="宋体" panose="02010600030101010101" pitchFamily="2" charset="-122"/>
            </a:endParaRPr>
          </a:p>
        </p:txBody>
      </p:sp>
      <p:sp>
        <p:nvSpPr>
          <p:cNvPr id="9" name="右箭头 8"/>
          <p:cNvSpPr/>
          <p:nvPr>
            <p:custDataLst>
              <p:tags r:id="rId4"/>
            </p:custDataLst>
          </p:nvPr>
        </p:nvSpPr>
        <p:spPr>
          <a:xfrm>
            <a:off x="5056505" y="4174490"/>
            <a:ext cx="2152015" cy="8775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5"/>
            </p:custDataLst>
          </p:nvPr>
        </p:nvSpPr>
        <p:spPr>
          <a:xfrm>
            <a:off x="7986395" y="5033645"/>
            <a:ext cx="781050" cy="398780"/>
          </a:xfrm>
          <a:prstGeom prst="rect">
            <a:avLst/>
          </a:prstGeom>
          <a:noFill/>
        </p:spPr>
        <p:txBody>
          <a:bodyPr wrap="square" rtlCol="0" anchor="t">
            <a:spAutoFit/>
          </a:bodyPr>
          <a:lstStyle/>
          <a:p>
            <a:r>
              <a:rPr lang="en-US" altLang="en-US" sz="2000">
                <a:latin typeface="Times New Roman" panose="02020603050405020304" pitchFamily="18" charset="0"/>
                <a:ea typeface="宋体" panose="02010600030101010101" pitchFamily="2" charset="-122"/>
                <a:sym typeface="+mn-ea"/>
              </a:rPr>
              <a:t>data=</a:t>
            </a:r>
          </a:p>
        </p:txBody>
      </p:sp>
      <p:pic>
        <p:nvPicPr>
          <p:cNvPr id="105" name="图片 104"/>
          <p:cNvPicPr/>
          <p:nvPr>
            <p:custDataLst>
              <p:tags r:id="rId6"/>
            </p:custDataLst>
          </p:nvPr>
        </p:nvPicPr>
        <p:blipFill>
          <a:blip r:embed="rId11"/>
          <a:srcRect l="29852"/>
          <a:stretch>
            <a:fillRect/>
          </a:stretch>
        </p:blipFill>
        <p:spPr>
          <a:xfrm>
            <a:off x="8726805" y="4702810"/>
            <a:ext cx="1243330" cy="1029335"/>
          </a:xfrm>
          <a:prstGeom prst="rect">
            <a:avLst/>
          </a:prstGeom>
          <a:noFill/>
          <a:ln w="9525">
            <a:noFill/>
          </a:ln>
        </p:spPr>
      </p:pic>
      <p:pic>
        <p:nvPicPr>
          <p:cNvPr id="106" name="图片 105"/>
          <p:cNvPicPr/>
          <p:nvPr>
            <p:custDataLst>
              <p:tags r:id="rId7"/>
            </p:custDataLst>
          </p:nvPr>
        </p:nvPicPr>
        <p:blipFill>
          <a:blip r:embed="rId12"/>
          <a:srcRect l="30741"/>
          <a:stretch>
            <a:fillRect/>
          </a:stretch>
        </p:blipFill>
        <p:spPr>
          <a:xfrm>
            <a:off x="8726170" y="3521075"/>
            <a:ext cx="1243965" cy="101346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sp>
        <p:nvSpPr>
          <p:cNvPr id="4" name="文本框 3"/>
          <p:cNvSpPr txBox="1"/>
          <p:nvPr>
            <p:custDataLst>
              <p:tags r:id="rId1"/>
            </p:custDataLst>
          </p:nvPr>
        </p:nvSpPr>
        <p:spPr>
          <a:xfrm>
            <a:off x="1160780" y="1822450"/>
            <a:ext cx="10249535" cy="55308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当稀疏矩阵存储格式为ELLPACK时，向量乘法实现如</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下</a:t>
            </a:r>
            <a:r>
              <a:rPr lang="en-US" sz="2000" b="0">
                <a:latin typeface="Times New Roman" panose="02020603050405020304" pitchFamily="18" charset="0"/>
                <a:ea typeface="微软雅黑 Light" panose="020B0502040204020203" charset="-122"/>
                <a:cs typeface="Times New Roman" panose="02020603050405020304" pitchFamily="18" charset="0"/>
              </a:rPr>
              <a:t>。</a:t>
            </a:r>
          </a:p>
        </p:txBody>
      </p:sp>
      <p:sp>
        <p:nvSpPr>
          <p:cNvPr id="7" name="文本框 6"/>
          <p:cNvSpPr txBox="1"/>
          <p:nvPr>
            <p:custDataLst>
              <p:tags r:id="rId2"/>
            </p:custDataLst>
          </p:nvPr>
        </p:nvSpPr>
        <p:spPr>
          <a:xfrm>
            <a:off x="1160780" y="2670810"/>
            <a:ext cx="10003155" cy="2061210"/>
          </a:xfrm>
          <a:prstGeom prst="rect">
            <a:avLst/>
          </a:prstGeom>
          <a:noFill/>
          <a:ln w="9525">
            <a:solidFill>
              <a:schemeClr val="tx1"/>
            </a:solidFill>
          </a:ln>
        </p:spPr>
        <p:txBody>
          <a:bodyPr wrap="square">
            <a:spAutoFit/>
          </a:bodyPr>
          <a:lstStyle/>
          <a:p>
            <a:pPr algn="l">
              <a:buClrTx/>
              <a:buSzTx/>
              <a:buFontTx/>
            </a:pPr>
            <a:r>
              <a:rPr sz="1600" i="1">
                <a:latin typeface="Times New Roman" panose="02020603050405020304" pitchFamily="18" charset="0"/>
                <a:ea typeface="宋体" panose="02010600030101010101" pitchFamily="2" charset="-122"/>
              </a:rPr>
              <a:t>void spmv(DTYPE data[12], int indices[12], DTYPE y[SIZE], DTYPE x[SIZE]) {//ELLPACK存储的矩阵向量乘</a:t>
            </a:r>
          </a:p>
          <a:p>
            <a:pPr algn="l">
              <a:buClrTx/>
              <a:buSzTx/>
              <a:buFontTx/>
            </a:pPr>
            <a:r>
              <a:rPr sz="1600" i="1">
                <a:latin typeface="Times New Roman" panose="02020603050405020304" pitchFamily="18" charset="0"/>
                <a:ea typeface="宋体" panose="02010600030101010101" pitchFamily="2" charset="-122"/>
              </a:rPr>
              <a:t>	int n, i, k, N;</a:t>
            </a:r>
          </a:p>
          <a:p>
            <a:pPr algn="l">
              <a:buClrTx/>
              <a:buSzTx/>
              <a:buFontTx/>
            </a:pPr>
            <a:r>
              <a:rPr sz="1600" i="1">
                <a:latin typeface="Times New Roman" panose="02020603050405020304" pitchFamily="18" charset="0"/>
                <a:ea typeface="宋体" panose="02010600030101010101" pitchFamily="2" charset="-122"/>
              </a:rPr>
              <a:t>	int max_ncols = SIZE - 1, num_rows = SIZE;</a:t>
            </a:r>
          </a:p>
          <a:p>
            <a:pPr algn="l">
              <a:buClrTx/>
              <a:buSzTx/>
              <a:buFontTx/>
            </a:pPr>
            <a:r>
              <a:rPr sz="1600" i="1">
                <a:latin typeface="Times New Roman" panose="02020603050405020304" pitchFamily="18" charset="0"/>
                <a:ea typeface="宋体" panose="02010600030101010101" pitchFamily="2" charset="-122"/>
              </a:rPr>
              <a:t>	for (n = 0; n &lt; max_ncols; n++)</a:t>
            </a:r>
          </a:p>
          <a:p>
            <a:pPr algn="l">
              <a:buClrTx/>
              <a:buSzTx/>
              <a:buFontTx/>
            </a:pPr>
            <a:r>
              <a:rPr sz="1600" i="1">
                <a:latin typeface="Times New Roman" panose="02020603050405020304" pitchFamily="18" charset="0"/>
                <a:ea typeface="宋体" panose="02010600030101010101" pitchFamily="2" charset="-122"/>
              </a:rPr>
              <a:t>		for (i = 0; i &lt; num_rows; i++)</a:t>
            </a:r>
          </a:p>
          <a:p>
            <a:pPr algn="l">
              <a:buClrTx/>
              <a:buSzTx/>
              <a:buFontTx/>
            </a:pPr>
            <a:r>
              <a:rPr sz="1600" i="1">
                <a:latin typeface="Times New Roman" panose="02020603050405020304" pitchFamily="18" charset="0"/>
                <a:ea typeface="宋体" panose="02010600030101010101" pitchFamily="2" charset="-122"/>
              </a:rPr>
              <a:t>			if (data[n * num_rows + i] != X)</a:t>
            </a:r>
          </a:p>
          <a:p>
            <a:pPr algn="l">
              <a:buClrTx/>
              <a:buSzTx/>
              <a:buFontTx/>
            </a:pPr>
            <a:r>
              <a:rPr sz="1600" i="1">
                <a:latin typeface="Times New Roman" panose="02020603050405020304" pitchFamily="18" charset="0"/>
                <a:ea typeface="宋体" panose="02010600030101010101" pitchFamily="2" charset="-122"/>
              </a:rPr>
              <a:t>				y[i] += data[n * num_rows + i] * x[indices[n * num_rows + i]];</a:t>
            </a:r>
          </a:p>
          <a:p>
            <a:pPr algn="l">
              <a:buClrTx/>
              <a:buSzTx/>
              <a:buFontTx/>
            </a:pPr>
            <a:r>
              <a:rPr sz="1600" i="1">
                <a:latin typeface="Times New Roman" panose="02020603050405020304" pitchFamily="18" charset="0"/>
                <a:ea typeface="宋体" panose="02010600030101010101" pitchFamily="2"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选择适合的数据结构</a:t>
            </a:r>
          </a:p>
        </p:txBody>
      </p:sp>
      <p:cxnSp>
        <p:nvCxnSpPr>
          <p:cNvPr id="27" name="直接连接符 26"/>
          <p:cNvCxnSpPr/>
          <p:nvPr>
            <p:custDataLst>
              <p:tags r:id="rId1"/>
            </p:custDataLst>
          </p:nvPr>
        </p:nvCxnSpPr>
        <p:spPr>
          <a:xfrm>
            <a:off x="2526030" y="1379220"/>
            <a:ext cx="0" cy="4866005"/>
          </a:xfrm>
          <a:prstGeom prst="line">
            <a:avLst/>
          </a:prstGeom>
          <a:noFill/>
          <a:ln w="9525" cap="flat" cmpd="sng" algn="ctr">
            <a:solidFill>
              <a:srgbClr val="979797"/>
            </a:solidFill>
            <a:prstDash val="solid"/>
          </a:ln>
          <a:effectLst/>
        </p:spPr>
      </p:cxnSp>
      <p:sp>
        <p:nvSpPr>
          <p:cNvPr id="33" name="泪滴形 32"/>
          <p:cNvSpPr/>
          <p:nvPr>
            <p:custDataLst>
              <p:tags r:id="rId2"/>
            </p:custDataLst>
          </p:nvPr>
        </p:nvSpPr>
        <p:spPr>
          <a:xfrm rot="2700000">
            <a:off x="1210310" y="3896995"/>
            <a:ext cx="748030" cy="762635"/>
          </a:xfrm>
          <a:prstGeom prst="teardrop">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34" name="矩形 33"/>
          <p:cNvSpPr/>
          <p:nvPr>
            <p:custDataLst>
              <p:tags r:id="rId3"/>
            </p:custDataLst>
          </p:nvPr>
        </p:nvSpPr>
        <p:spPr>
          <a:xfrm>
            <a:off x="3132455" y="1609090"/>
            <a:ext cx="8159750" cy="829945"/>
          </a:xfrm>
          <a:prstGeom prst="rect">
            <a:avLst/>
          </a:prstGeom>
        </p:spPr>
        <p:txBody>
          <a:bodyPr wrap="square">
            <a:spAutoFit/>
          </a:bodyPr>
          <a:lstStyle/>
          <a:p>
            <a:pPr algn="l" defTabSz="1097280">
              <a:lnSpc>
                <a:spcPct val="150000"/>
              </a:lnSpc>
              <a:buClrTx/>
              <a:buSzTx/>
              <a:buFontTx/>
            </a:pPr>
            <a:r>
              <a:rPr lang="zh-CN" altLang="en-US" sz="1600" dirty="0">
                <a:solidFill>
                  <a:srgbClr val="000000"/>
                </a:solidFill>
                <a:latin typeface="微软雅黑 Light" panose="020B0502040204020203" charset="-122"/>
                <a:ea typeface="微软雅黑 Light" panose="020B0502040204020203" charset="-122"/>
                <a:sym typeface="微软雅黑" panose="020B0503020204020204" pitchFamily="34" charset="-122"/>
              </a:rPr>
              <a:t>当采用对角存储格式时，其性能往往好于其它格式。缺点是采用对角格式，非零元素的坐标需要通过计算才能得到，因此通常在稀疏矩阵向量乘法计算中不会采用对角格式。</a:t>
            </a:r>
          </a:p>
        </p:txBody>
      </p:sp>
      <p:sp>
        <p:nvSpPr>
          <p:cNvPr id="35" name="矩形 34"/>
          <p:cNvSpPr/>
          <p:nvPr>
            <p:custDataLst>
              <p:tags r:id="rId4"/>
            </p:custDataLst>
          </p:nvPr>
        </p:nvSpPr>
        <p:spPr>
          <a:xfrm>
            <a:off x="3132455" y="2864485"/>
            <a:ext cx="7486015" cy="460375"/>
          </a:xfrm>
          <a:prstGeom prst="rect">
            <a:avLst/>
          </a:prstGeom>
        </p:spPr>
        <p:txBody>
          <a:bodyPr wrap="square">
            <a:spAutoFit/>
          </a:bodyPr>
          <a:lstStyle/>
          <a:p>
            <a:pPr algn="l" defTabSz="1097280">
              <a:lnSpc>
                <a:spcPct val="150000"/>
              </a:lnSpc>
              <a:buClrTx/>
              <a:buSzTx/>
              <a:buFontTx/>
            </a:pPr>
            <a:r>
              <a:rPr lang="zh-CN" altLang="en-US" sz="1600" dirty="0">
                <a:solidFill>
                  <a:srgbClr val="000000"/>
                </a:solidFill>
                <a:latin typeface="微软雅黑 Light" panose="020B0502040204020203" charset="-122"/>
                <a:ea typeface="微软雅黑 Light" panose="020B0502040204020203" charset="-122"/>
                <a:sym typeface="微软雅黑" panose="020B0503020204020204" pitchFamily="34" charset="-122"/>
              </a:rPr>
              <a:t>只有非零元所占比例大于某一阈值时，使用ELLPACK存储格式会取得更好的性能</a:t>
            </a:r>
            <a:r>
              <a:rPr lang="zh-CN" altLang="en-US" sz="1400" dirty="0">
                <a:solidFill>
                  <a:srgbClr val="000000"/>
                </a:solidFill>
                <a:latin typeface="微软雅黑 Light" panose="020B0502040204020203" charset="-122"/>
                <a:ea typeface="微软雅黑 Light" panose="020B0502040204020203" charset="-122"/>
                <a:sym typeface="微软雅黑" panose="020B0503020204020204" pitchFamily="34" charset="-122"/>
              </a:rPr>
              <a:t>。</a:t>
            </a:r>
          </a:p>
        </p:txBody>
      </p:sp>
      <p:sp>
        <p:nvSpPr>
          <p:cNvPr id="36" name="矩形 35"/>
          <p:cNvSpPr/>
          <p:nvPr>
            <p:custDataLst>
              <p:tags r:id="rId5"/>
            </p:custDataLst>
          </p:nvPr>
        </p:nvSpPr>
        <p:spPr>
          <a:xfrm>
            <a:off x="3132455" y="3750310"/>
            <a:ext cx="8159750" cy="1198880"/>
          </a:xfrm>
          <a:prstGeom prst="rect">
            <a:avLst/>
          </a:prstGeom>
        </p:spPr>
        <p:txBody>
          <a:bodyPr wrap="square">
            <a:spAutoFit/>
          </a:bodyPr>
          <a:lstStyle/>
          <a:p>
            <a:pPr algn="l" defTabSz="1097280">
              <a:lnSpc>
                <a:spcPct val="150000"/>
              </a:lnSpc>
              <a:buClrTx/>
              <a:buSzTx/>
              <a:buFontTx/>
            </a:pPr>
            <a:r>
              <a:rPr lang="zh-CN" altLang="en-US" sz="1600" dirty="0">
                <a:solidFill>
                  <a:srgbClr val="000000"/>
                </a:solidFill>
                <a:latin typeface="微软雅黑 Light" panose="020B0502040204020203" charset="-122"/>
                <a:ea typeface="微软雅黑 Light" panose="020B0502040204020203" charset="-122"/>
                <a:sym typeface="微软雅黑" panose="020B0503020204020204" pitchFamily="34" charset="-122"/>
              </a:rPr>
              <a:t>对角存储和ELLPACK这两种格式都需要对矩阵进行补零操作，对稀疏矩阵向量乘程序性能有一定影响，而坐标存储和行压缩存储格式则不存在这个问题，它们只存储矩阵中的非零元素，不会引入不必要的开销。</a:t>
            </a:r>
          </a:p>
        </p:txBody>
      </p:sp>
      <p:sp>
        <p:nvSpPr>
          <p:cNvPr id="37" name="椭圆 36"/>
          <p:cNvSpPr/>
          <p:nvPr>
            <p:custDataLst>
              <p:tags r:id="rId6"/>
            </p:custDataLst>
          </p:nvPr>
        </p:nvSpPr>
        <p:spPr>
          <a:xfrm>
            <a:off x="2393309" y="4138413"/>
            <a:ext cx="252478" cy="252478"/>
          </a:xfrm>
          <a:prstGeom prst="ellipse">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38" name="椭圆 37"/>
          <p:cNvSpPr/>
          <p:nvPr>
            <p:custDataLst>
              <p:tags r:id="rId7"/>
            </p:custDataLst>
          </p:nvPr>
        </p:nvSpPr>
        <p:spPr>
          <a:xfrm>
            <a:off x="2395849" y="2972553"/>
            <a:ext cx="252478" cy="252478"/>
          </a:xfrm>
          <a:prstGeom prst="ellipse">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39" name="椭圆 38"/>
          <p:cNvSpPr/>
          <p:nvPr>
            <p:custDataLst>
              <p:tags r:id="rId8"/>
            </p:custDataLst>
          </p:nvPr>
        </p:nvSpPr>
        <p:spPr>
          <a:xfrm>
            <a:off x="2395849" y="1853048"/>
            <a:ext cx="252478" cy="252478"/>
          </a:xfrm>
          <a:prstGeom prst="ellipse">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40" name="椭圆 39"/>
          <p:cNvSpPr/>
          <p:nvPr>
            <p:custDataLst>
              <p:tags r:id="rId9"/>
            </p:custDataLst>
          </p:nvPr>
        </p:nvSpPr>
        <p:spPr>
          <a:xfrm>
            <a:off x="2395849" y="5262363"/>
            <a:ext cx="252478" cy="252478"/>
          </a:xfrm>
          <a:prstGeom prst="ellipse">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zh-CN" altLang="en-US" sz="3840" kern="0" dirty="0">
              <a:solidFill>
                <a:srgbClr val="979797"/>
              </a:solidFill>
              <a:latin typeface="微软雅黑" panose="020B0503020204020204" pitchFamily="34" charset="-122"/>
              <a:ea typeface="微软雅黑" panose="020B0503020204020204" pitchFamily="34" charset="-122"/>
            </a:endParaRPr>
          </a:p>
        </p:txBody>
      </p:sp>
      <p:sp>
        <p:nvSpPr>
          <p:cNvPr id="43" name="泪滴形 42"/>
          <p:cNvSpPr/>
          <p:nvPr>
            <p:custDataLst>
              <p:tags r:id="rId10"/>
            </p:custDataLst>
          </p:nvPr>
        </p:nvSpPr>
        <p:spPr>
          <a:xfrm rot="2700000">
            <a:off x="1207770" y="5026660"/>
            <a:ext cx="748030" cy="762635"/>
          </a:xfrm>
          <a:prstGeom prst="teardrop">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44" name="泪滴形 43"/>
          <p:cNvSpPr/>
          <p:nvPr>
            <p:custDataLst>
              <p:tags r:id="rId11"/>
            </p:custDataLst>
          </p:nvPr>
        </p:nvSpPr>
        <p:spPr>
          <a:xfrm rot="2700000">
            <a:off x="1207770" y="2717800"/>
            <a:ext cx="748030" cy="762635"/>
          </a:xfrm>
          <a:prstGeom prst="teardrop">
            <a:avLst/>
          </a:prstGeom>
          <a:solidFill>
            <a:srgbClr val="A6A6A6"/>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45" name="泪滴形 44"/>
          <p:cNvSpPr/>
          <p:nvPr>
            <p:custDataLst>
              <p:tags r:id="rId12"/>
            </p:custDataLst>
          </p:nvPr>
        </p:nvSpPr>
        <p:spPr>
          <a:xfrm rot="2700000">
            <a:off x="1218565" y="1595755"/>
            <a:ext cx="748030" cy="762635"/>
          </a:xfrm>
          <a:prstGeom prst="teardrop">
            <a:avLst/>
          </a:prstGeom>
          <a:solidFill>
            <a:srgbClr val="013B6D"/>
          </a:solidFill>
          <a:ln w="25400" cap="flat" cmpd="sng" algn="ctr">
            <a:noFill/>
            <a:prstDash val="solid"/>
          </a:ln>
          <a:effectLst/>
        </p:spPr>
        <p:txBody>
          <a:bodyPr rot="0" spcFirstLastPara="0" vertOverflow="overflow" horzOverflow="overflow" vert="horz" wrap="square" lIns="109728" tIns="54864" rIns="109728" bIns="54864" numCol="1" spcCol="0" rtlCol="0" fromWordArt="0" anchor="ctr" anchorCtr="0" forceAA="0" compatLnSpc="1">
            <a:noAutofit/>
          </a:bodyPr>
          <a:lstStyle/>
          <a:p>
            <a:pPr algn="ctr" defTabSz="1097280">
              <a:defRPr/>
            </a:pPr>
            <a:endParaRPr lang="en-US" altLang="zh-CN" sz="2160" kern="0" dirty="0">
              <a:solidFill>
                <a:srgbClr val="FFFFFF"/>
              </a:solidFill>
              <a:latin typeface="微软雅黑" panose="020B0503020204020204" pitchFamily="34" charset="-122"/>
              <a:ea typeface="微软雅黑" panose="020B0503020204020204" pitchFamily="34" charset="-122"/>
            </a:endParaRPr>
          </a:p>
        </p:txBody>
      </p:sp>
      <p:sp>
        <p:nvSpPr>
          <p:cNvPr id="46" name="矩形 45"/>
          <p:cNvSpPr/>
          <p:nvPr>
            <p:custDataLst>
              <p:tags r:id="rId13"/>
            </p:custDataLst>
          </p:nvPr>
        </p:nvSpPr>
        <p:spPr>
          <a:xfrm>
            <a:off x="3132455" y="5086985"/>
            <a:ext cx="8164830" cy="829945"/>
          </a:xfrm>
          <a:prstGeom prst="rect">
            <a:avLst/>
          </a:prstGeom>
        </p:spPr>
        <p:txBody>
          <a:bodyPr wrap="square">
            <a:spAutoFit/>
          </a:bodyPr>
          <a:lstStyle/>
          <a:p>
            <a:pPr algn="l" defTabSz="1097280">
              <a:lnSpc>
                <a:spcPct val="150000"/>
              </a:lnSpc>
              <a:buClrTx/>
              <a:buSzTx/>
              <a:buFontTx/>
            </a:pPr>
            <a:r>
              <a:rPr lang="zh-CN" altLang="en-US" sz="1600" dirty="0">
                <a:solidFill>
                  <a:srgbClr val="000000"/>
                </a:solidFill>
                <a:latin typeface="微软雅黑 Light" panose="020B0502040204020203" charset="-122"/>
                <a:ea typeface="微软雅黑 Light" panose="020B0502040204020203" charset="-122"/>
                <a:sym typeface="微软雅黑" panose="020B0503020204020204" pitchFamily="34" charset="-122"/>
              </a:rPr>
              <a:t>每种稀疏矩阵存储结构的不同将导致在进行优化时必须选择不同的方法，因此需针对每一种方法选择不同的优化策略，以获得最优的性能。</a:t>
            </a:r>
          </a:p>
        </p:txBody>
      </p:sp>
      <p:sp>
        <p:nvSpPr>
          <p:cNvPr id="2" name="文本框 1"/>
          <p:cNvSpPr txBox="1"/>
          <p:nvPr>
            <p:custDataLst>
              <p:tags r:id="rId14"/>
            </p:custDataLst>
          </p:nvPr>
        </p:nvSpPr>
        <p:spPr>
          <a:xfrm>
            <a:off x="1408430" y="1701800"/>
            <a:ext cx="503555" cy="521970"/>
          </a:xfrm>
          <a:prstGeom prst="rect">
            <a:avLst/>
          </a:prstGeom>
          <a:noFill/>
        </p:spPr>
        <p:txBody>
          <a:bodyPr wrap="square" rtlCol="0">
            <a:spAutoFit/>
          </a:bodyPr>
          <a:lstStyle/>
          <a:p>
            <a:r>
              <a:rPr lang="en-US" altLang="zh-CN" sz="2800" b="1">
                <a:solidFill>
                  <a:schemeClr val="bg1"/>
                </a:solidFill>
              </a:rPr>
              <a:t>1</a:t>
            </a:r>
          </a:p>
        </p:txBody>
      </p:sp>
      <p:sp>
        <p:nvSpPr>
          <p:cNvPr id="3" name="文本框 2"/>
          <p:cNvSpPr txBox="1"/>
          <p:nvPr>
            <p:custDataLst>
              <p:tags r:id="rId15"/>
            </p:custDataLst>
          </p:nvPr>
        </p:nvSpPr>
        <p:spPr>
          <a:xfrm>
            <a:off x="1403350" y="2813685"/>
            <a:ext cx="503555" cy="521970"/>
          </a:xfrm>
          <a:prstGeom prst="rect">
            <a:avLst/>
          </a:prstGeom>
          <a:noFill/>
        </p:spPr>
        <p:txBody>
          <a:bodyPr wrap="square" rtlCol="0">
            <a:spAutoFit/>
          </a:bodyPr>
          <a:lstStyle/>
          <a:p>
            <a:r>
              <a:rPr lang="en-US" altLang="zh-CN" sz="2800" b="1">
                <a:solidFill>
                  <a:schemeClr val="bg1"/>
                </a:solidFill>
              </a:rPr>
              <a:t>2</a:t>
            </a:r>
          </a:p>
        </p:txBody>
      </p:sp>
      <p:sp>
        <p:nvSpPr>
          <p:cNvPr id="6" name="文本框 5"/>
          <p:cNvSpPr txBox="1"/>
          <p:nvPr>
            <p:custDataLst>
              <p:tags r:id="rId16"/>
            </p:custDataLst>
          </p:nvPr>
        </p:nvSpPr>
        <p:spPr>
          <a:xfrm>
            <a:off x="1406525" y="3988435"/>
            <a:ext cx="503555" cy="521970"/>
          </a:xfrm>
          <a:prstGeom prst="rect">
            <a:avLst/>
          </a:prstGeom>
          <a:noFill/>
        </p:spPr>
        <p:txBody>
          <a:bodyPr wrap="square" rtlCol="0">
            <a:spAutoFit/>
          </a:bodyPr>
          <a:lstStyle/>
          <a:p>
            <a:r>
              <a:rPr lang="en-US" altLang="zh-CN" sz="2800" b="1">
                <a:solidFill>
                  <a:schemeClr val="bg1"/>
                </a:solidFill>
              </a:rPr>
              <a:t>3</a:t>
            </a:r>
          </a:p>
        </p:txBody>
      </p:sp>
      <p:sp>
        <p:nvSpPr>
          <p:cNvPr id="8" name="文本框 7"/>
          <p:cNvSpPr txBox="1"/>
          <p:nvPr>
            <p:custDataLst>
              <p:tags r:id="rId17"/>
            </p:custDataLst>
          </p:nvPr>
        </p:nvSpPr>
        <p:spPr>
          <a:xfrm>
            <a:off x="1406525" y="5125720"/>
            <a:ext cx="503555" cy="521970"/>
          </a:xfrm>
          <a:prstGeom prst="rect">
            <a:avLst/>
          </a:prstGeom>
          <a:noFill/>
        </p:spPr>
        <p:txBody>
          <a:bodyPr wrap="square" rtlCol="0">
            <a:spAutoFit/>
          </a:bodyPr>
          <a:lstStyle/>
          <a:p>
            <a:r>
              <a:rPr lang="en-US" altLang="zh-CN" sz="2800" b="1">
                <a:solidFill>
                  <a:schemeClr val="bg1"/>
                </a:solidFill>
              </a:rPr>
              <a:t>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程序编写优化</a:t>
            </a:r>
            <a:r>
              <a:rPr lang="en-US" altLang="zh-CN" sz="7200" b="1" dirty="0">
                <a:solidFill>
                  <a:srgbClr val="3A4795"/>
                </a:solidFill>
              </a:rPr>
              <a:t> III</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zh-CN" altLang="en-US" sz="5335" b="1" dirty="0">
              <a:solidFill>
                <a:srgbClr val="3A4795"/>
              </a:solidFill>
              <a:latin typeface="Calibri" panose="020F0502020204030204"/>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7" name="燕尾形 6"/>
          <p:cNvSpPr/>
          <p:nvPr>
            <p:custDataLst>
              <p:tags r:id="rId1"/>
            </p:custDataLst>
          </p:nvPr>
        </p:nvSpPr>
        <p:spPr bwMode="auto">
          <a:xfrm flipV="1">
            <a:off x="1503680" y="2614930"/>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16" name="矩形 15"/>
          <p:cNvSpPr/>
          <p:nvPr>
            <p:custDataLst>
              <p:tags r:id="rId2"/>
            </p:custDataLst>
          </p:nvPr>
        </p:nvSpPr>
        <p:spPr>
          <a:xfrm>
            <a:off x="1861820" y="2988945"/>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6.3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过程级优化</a:t>
            </a:r>
          </a:p>
        </p:txBody>
      </p:sp>
      <p:sp>
        <p:nvSpPr>
          <p:cNvPr id="18" name="Freeform 5"/>
          <p:cNvSpPr>
            <a:spLocks noEditPoints="1"/>
          </p:cNvSpPr>
          <p:nvPr>
            <p:custDataLst>
              <p:tags r:id="rId3"/>
            </p:custDataLst>
          </p:nvPr>
        </p:nvSpPr>
        <p:spPr bwMode="auto">
          <a:xfrm>
            <a:off x="6809290" y="168115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3" name="矩形 22"/>
          <p:cNvSpPr/>
          <p:nvPr>
            <p:custDataLst>
              <p:tags r:id="rId4"/>
            </p:custDataLst>
          </p:nvPr>
        </p:nvSpPr>
        <p:spPr>
          <a:xfrm>
            <a:off x="7417332" y="1609874"/>
            <a:ext cx="1648460" cy="534035"/>
          </a:xfrm>
          <a:prstGeom prst="rect">
            <a:avLst/>
          </a:prstGeom>
        </p:spPr>
        <p:txBody>
          <a:bodyPr wrap="none">
            <a:spAutoFit/>
          </a:bodyPr>
          <a:lstStyle/>
          <a:p>
            <a:pPr algn="l" defTabSz="1097280"/>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别名消除</a:t>
            </a:r>
            <a:endPar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4" name="Freeform 5"/>
          <p:cNvSpPr>
            <a:spLocks noEditPoints="1"/>
          </p:cNvSpPr>
          <p:nvPr>
            <p:custDataLst>
              <p:tags r:id="rId5"/>
            </p:custDataLst>
          </p:nvPr>
        </p:nvSpPr>
        <p:spPr bwMode="auto">
          <a:xfrm>
            <a:off x="6809290" y="250710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5" name="矩形 24"/>
          <p:cNvSpPr/>
          <p:nvPr>
            <p:custDataLst>
              <p:tags r:id="rId6"/>
            </p:custDataLst>
          </p:nvPr>
        </p:nvSpPr>
        <p:spPr>
          <a:xfrm>
            <a:off x="7414157" y="2435826"/>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常数传播</a:t>
            </a:r>
          </a:p>
        </p:txBody>
      </p:sp>
      <p:sp>
        <p:nvSpPr>
          <p:cNvPr id="26" name="Freeform 5"/>
          <p:cNvSpPr>
            <a:spLocks noEditPoints="1"/>
          </p:cNvSpPr>
          <p:nvPr>
            <p:custDataLst>
              <p:tags r:id="rId7"/>
            </p:custDataLst>
          </p:nvPr>
        </p:nvSpPr>
        <p:spPr bwMode="auto">
          <a:xfrm>
            <a:off x="6809290" y="3304481"/>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7" name="矩形 26"/>
          <p:cNvSpPr/>
          <p:nvPr>
            <p:custDataLst>
              <p:tags r:id="rId8"/>
            </p:custDataLst>
          </p:nvPr>
        </p:nvSpPr>
        <p:spPr>
          <a:xfrm>
            <a:off x="7414157" y="3233202"/>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传参优化</a:t>
            </a:r>
          </a:p>
        </p:txBody>
      </p:sp>
      <p:sp>
        <p:nvSpPr>
          <p:cNvPr id="28" name="Freeform 5"/>
          <p:cNvSpPr>
            <a:spLocks noEditPoints="1"/>
          </p:cNvSpPr>
          <p:nvPr>
            <p:custDataLst>
              <p:tags r:id="rId9"/>
            </p:custDataLst>
          </p:nvPr>
        </p:nvSpPr>
        <p:spPr bwMode="auto">
          <a:xfrm>
            <a:off x="6812465" y="409415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9" name="矩形 28"/>
          <p:cNvSpPr/>
          <p:nvPr>
            <p:custDataLst>
              <p:tags r:id="rId10"/>
            </p:custDataLst>
          </p:nvPr>
        </p:nvSpPr>
        <p:spPr>
          <a:xfrm>
            <a:off x="7417332" y="4022874"/>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内联替换</a:t>
            </a:r>
          </a:p>
        </p:txBody>
      </p:sp>
      <p:sp>
        <p:nvSpPr>
          <p:cNvPr id="30" name="Freeform 5"/>
          <p:cNvSpPr>
            <a:spLocks noEditPoints="1"/>
          </p:cNvSpPr>
          <p:nvPr>
            <p:custDataLst>
              <p:tags r:id="rId11"/>
            </p:custDataLst>
          </p:nvPr>
        </p:nvSpPr>
        <p:spPr bwMode="auto">
          <a:xfrm>
            <a:off x="6812465" y="488200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1" name="矩形 30"/>
          <p:cNvSpPr/>
          <p:nvPr>
            <p:custDataLst>
              <p:tags r:id="rId12"/>
            </p:custDataLst>
          </p:nvPr>
        </p:nvSpPr>
        <p:spPr>
          <a:xfrm>
            <a:off x="7417332" y="4820251"/>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过程克隆</a:t>
            </a:r>
          </a:p>
        </p:txBody>
      </p:sp>
      <p:sp>
        <p:nvSpPr>
          <p:cNvPr id="32" name="Freeform 5"/>
          <p:cNvSpPr>
            <a:spLocks noEditPoints="1"/>
          </p:cNvSpPr>
          <p:nvPr>
            <p:custDataLst>
              <p:tags r:id="rId13"/>
            </p:custDataLst>
          </p:nvPr>
        </p:nvSpPr>
        <p:spPr bwMode="auto">
          <a:xfrm>
            <a:off x="6812465" y="5650806"/>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3" name="矩形 32"/>
          <p:cNvSpPr/>
          <p:nvPr>
            <p:custDataLst>
              <p:tags r:id="rId14"/>
            </p:custDataLst>
          </p:nvPr>
        </p:nvSpPr>
        <p:spPr>
          <a:xfrm>
            <a:off x="7417332" y="5589052"/>
            <a:ext cx="2381250" cy="534035"/>
          </a:xfrm>
          <a:prstGeom prst="rect">
            <a:avLst/>
          </a:prstGeom>
        </p:spPr>
        <p:txBody>
          <a:bodyPr wrap="none">
            <a:spAutoFit/>
          </a:bodyPr>
          <a:lstStyle/>
          <a:p>
            <a:pPr defTabSz="1097280"/>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全局变量优化</a:t>
            </a:r>
            <a:endParaRPr lang="zh-CN" altLang="en-US" sz="288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655" y="235585"/>
            <a:ext cx="3373120" cy="678180"/>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别名消除</a:t>
            </a:r>
          </a:p>
        </p:txBody>
      </p:sp>
      <p:sp>
        <p:nvSpPr>
          <p:cNvPr id="104" name="文本框 103"/>
          <p:cNvSpPr txBox="1"/>
          <p:nvPr>
            <p:custDataLst>
              <p:tags r:id="rId1"/>
            </p:custDataLst>
          </p:nvPr>
        </p:nvSpPr>
        <p:spPr>
          <a:xfrm>
            <a:off x="1076325" y="1299210"/>
            <a:ext cx="10039985" cy="101473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C语言中为了方便编码为变量定义了别名，但在同一程序中两个以上的指针引用相同的存储位置时，将存在指针别名的问题。</a:t>
            </a:r>
            <a:endParaRPr lang="zh-CN" altLang="en-US" sz="2000" b="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4" name="表格 3"/>
          <p:cNvGraphicFramePr/>
          <p:nvPr>
            <p:custDataLst>
              <p:tags r:id="rId2"/>
            </p:custDataLst>
          </p:nvPr>
        </p:nvGraphicFramePr>
        <p:xfrm>
          <a:off x="2052955" y="2393315"/>
          <a:ext cx="8085455" cy="3992880"/>
        </p:xfrm>
        <a:graphic>
          <a:graphicData uri="http://schemas.openxmlformats.org/drawingml/2006/table">
            <a:tbl>
              <a:tblPr firstRow="1" bandRow="1">
                <a:tableStyleId>{5C22544A-7EE6-4342-B048-85BDC9FD1C3A}</a:tableStyleId>
              </a:tblPr>
              <a:tblGrid>
                <a:gridCol w="3896995">
                  <a:extLst>
                    <a:ext uri="{9D8B030D-6E8A-4147-A177-3AD203B41FA5}">
                      <a16:colId xmlns:a16="http://schemas.microsoft.com/office/drawing/2014/main" val="20000"/>
                    </a:ext>
                  </a:extLst>
                </a:gridCol>
                <a:gridCol w="4188460">
                  <a:extLst>
                    <a:ext uri="{9D8B030D-6E8A-4147-A177-3AD203B41FA5}">
                      <a16:colId xmlns:a16="http://schemas.microsoft.com/office/drawing/2014/main" val="20001"/>
                    </a:ext>
                  </a:extLst>
                </a:gridCol>
              </a:tblGrid>
              <a:tr h="3992880">
                <a:tc>
                  <a:txBody>
                    <a:bodyPr/>
                    <a:lstStyle/>
                    <a:p>
                      <a:pPr algn="l" defTabSz="914400">
                        <a:buClrTx/>
                        <a:buSzTx/>
                        <a:buNone/>
                      </a:pPr>
                      <a:r>
                        <a:rPr sz="1600" b="1" i="1">
                          <a:solidFill>
                            <a:schemeClr val="tx1"/>
                          </a:solidFill>
                          <a:latin typeface="Times New Roman" panose="02020603050405020304" pitchFamily="18" charset="0"/>
                          <a:ea typeface="宋体" panose="02010600030101010101" pitchFamily="2" charset="-122"/>
                        </a:rPr>
                        <a:t>void add(int* a, int* b)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C = 5;</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(int i = 0; i &lt; N;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 = b[i - 1] + C;</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a[N], b[N];</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 = 0; i &lt; N; i++)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 =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b[i] = i + 1;</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r>
                        <a:rPr sz="1600" b="1" i="1">
                          <a:solidFill>
                            <a:schemeClr val="tx1"/>
                          </a:solidFill>
                          <a:latin typeface="Times New Roman" panose="02020603050405020304" pitchFamily="18" charset="0"/>
                          <a:ea typeface="宋体" panose="02010600030101010101" pitchFamily="2" charset="-122"/>
                        </a:rPr>
                        <a:t>  add(a, b);</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printf("%d\n", a[1]);</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defTabSz="914400">
                        <a:buClrTx/>
                        <a:buSzTx/>
                        <a:buNone/>
                      </a:pPr>
                      <a:r>
                        <a:rPr sz="1600" b="1" i="1">
                          <a:solidFill>
                            <a:schemeClr val="tx1"/>
                          </a:solidFill>
                          <a:latin typeface="Times New Roman" panose="02020603050405020304" pitchFamily="18" charset="0"/>
                          <a:ea typeface="宋体" panose="02010600030101010101" pitchFamily="2" charset="-122"/>
                        </a:rPr>
                        <a:t>void add(int* restrict a, int* restrict b) {//编译器可以做优化</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C = 5;</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(int i = 0; i &lt; N;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 = b[i - 1] + C;</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a[N], b[N];</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 = 0; i &lt; N; i++)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 =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b[i] = i + 1;</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r>
                        <a:rPr sz="1600" b="1" i="1">
                          <a:solidFill>
                            <a:schemeClr val="tx1"/>
                          </a:solidFill>
                          <a:latin typeface="Times New Roman" panose="02020603050405020304" pitchFamily="18" charset="0"/>
                          <a:ea typeface="宋体" panose="02010600030101010101" pitchFamily="2" charset="-122"/>
                        </a:rPr>
                        <a:t> add(a, b);</a:t>
                      </a:r>
                      <a:endParaRPr sz="1600" b="0" i="1">
                        <a:solidFill>
                          <a:schemeClr val="tx1"/>
                        </a:solidFill>
                        <a:latin typeface="Times New Roman" panose="02020603050405020304" pitchFamily="18" charset="0"/>
                        <a:ea typeface="宋体" panose="02010600030101010101" pitchFamily="2" charset="-122"/>
                      </a:endParaRP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printf("%d\n", a[1]);</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L w="12700">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算法简介</a:t>
            </a:r>
          </a:p>
        </p:txBody>
      </p:sp>
      <p:sp>
        <p:nvSpPr>
          <p:cNvPr id="3" name="文本框 2"/>
          <p:cNvSpPr txBox="1"/>
          <p:nvPr>
            <p:custDataLst>
              <p:tags r:id="rId1"/>
            </p:custDataLst>
          </p:nvPr>
        </p:nvSpPr>
        <p:spPr>
          <a:xfrm>
            <a:off x="485775" y="1881505"/>
            <a:ext cx="5673725" cy="3784600"/>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算法复杂度这一指标用于考量算法需要的时间和空间。算法的时间复杂度，即程序执行时间增长的变化趋势。</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空间复杂度是指一个程序在运行过程中临时占用存储空间大小的一个量度。</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一般来说，常见的时间复杂度量级有常数阶、对数阶、线性阶、线性对数阶、平方阶、指数阶、阶乘阶等，依次按照顺序时间复杂度越来越大，执行效率也越来越低。</a:t>
            </a:r>
          </a:p>
        </p:txBody>
      </p:sp>
      <p:graphicFrame>
        <p:nvGraphicFramePr>
          <p:cNvPr id="4" name="对象 -2147482569"/>
          <p:cNvGraphicFramePr>
            <a:graphicFrameLocks noChangeAspect="1"/>
          </p:cNvGraphicFramePr>
          <p:nvPr>
            <p:custDataLst>
              <p:tags r:id="rId2"/>
            </p:custDataLst>
          </p:nvPr>
        </p:nvGraphicFramePr>
        <p:xfrm>
          <a:off x="6605905" y="1640840"/>
          <a:ext cx="5289550" cy="4402455"/>
        </p:xfrm>
        <a:graphic>
          <a:graphicData uri="http://schemas.openxmlformats.org/presentationml/2006/ole">
            <mc:AlternateContent xmlns:mc="http://schemas.openxmlformats.org/markup-compatibility/2006">
              <mc:Choice xmlns:v="urn:schemas-microsoft-com:vml" Requires="v">
                <p:oleObj r:id="rId5" imgW="6360795" imgH="5257800" progId="Visio.Drawing.15">
                  <p:embed/>
                </p:oleObj>
              </mc:Choice>
              <mc:Fallback>
                <p:oleObj r:id="rId5" imgW="6360795" imgH="5257800" progId="Visio.Drawing.15">
                  <p:embed/>
                  <p:pic>
                    <p:nvPicPr>
                      <p:cNvPr id="0" name="图片 2"/>
                      <p:cNvPicPr/>
                      <p:nvPr/>
                    </p:nvPicPr>
                    <p:blipFill>
                      <a:blip r:embed="rId6"/>
                      <a:stretch>
                        <a:fillRect/>
                      </a:stretch>
                    </p:blipFill>
                    <p:spPr>
                      <a:xfrm>
                        <a:off x="6605905" y="1640840"/>
                        <a:ext cx="5289550" cy="4402455"/>
                      </a:xfrm>
                      <a:prstGeom prst="rect">
                        <a:avLst/>
                      </a:prstGeom>
                      <a:noFill/>
                      <a:ln w="38100">
                        <a:noFill/>
                        <a:miter/>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655" y="235585"/>
            <a:ext cx="3373120" cy="678180"/>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常数传播</a:t>
            </a:r>
          </a:p>
        </p:txBody>
      </p:sp>
      <p:sp>
        <p:nvSpPr>
          <p:cNvPr id="2" name="文本框 1"/>
          <p:cNvSpPr txBox="1"/>
          <p:nvPr>
            <p:custDataLst>
              <p:tags r:id="rId1"/>
            </p:custDataLst>
          </p:nvPr>
        </p:nvSpPr>
        <p:spPr>
          <a:xfrm>
            <a:off x="1076325" y="1670685"/>
            <a:ext cx="1003998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常数传播是指替代表示式中已知常数的过程，一般在编译前期进行。实际程序中可能存在复杂的控制流，编译器把所有情况的常数替换都识别出来并对程序实施正确的常数替换优化是较为困难的，因此建议优化人员尽量手动进行常数传播优化</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3" name="表格 2"/>
          <p:cNvGraphicFramePr/>
          <p:nvPr>
            <p:custDataLst>
              <p:tags r:id="rId2"/>
            </p:custDataLst>
          </p:nvPr>
        </p:nvGraphicFramePr>
        <p:xfrm>
          <a:off x="2606040" y="3280410"/>
          <a:ext cx="6980555" cy="2773680"/>
        </p:xfrm>
        <a:graphic>
          <a:graphicData uri="http://schemas.openxmlformats.org/drawingml/2006/table">
            <a:tbl>
              <a:tblPr firstRow="1" bandRow="1">
                <a:tableStyleId>{5C22544A-7EE6-4342-B048-85BDC9FD1C3A}</a:tableStyleId>
              </a:tblPr>
              <a:tblGrid>
                <a:gridCol w="3515995">
                  <a:extLst>
                    <a:ext uri="{9D8B030D-6E8A-4147-A177-3AD203B41FA5}">
                      <a16:colId xmlns:a16="http://schemas.microsoft.com/office/drawing/2014/main" val="20000"/>
                    </a:ext>
                  </a:extLst>
                </a:gridCol>
                <a:gridCol w="3464560">
                  <a:extLst>
                    <a:ext uri="{9D8B030D-6E8A-4147-A177-3AD203B41FA5}">
                      <a16:colId xmlns:a16="http://schemas.microsoft.com/office/drawing/2014/main" val="20001"/>
                    </a:ext>
                  </a:extLst>
                </a:gridCol>
              </a:tblGrid>
              <a:tr h="2773680">
                <a:tc>
                  <a:txBody>
                    <a:bodyPr/>
                    <a:lstStyle/>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 = 16;</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const int n = 256;</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x[n];</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 = 0; i &lt; n; i++)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r>
                        <a:rPr sz="1600" b="1" i="1">
                          <a:solidFill>
                            <a:schemeClr val="tx1"/>
                          </a:solidFill>
                          <a:latin typeface="Times New Roman" panose="02020603050405020304" pitchFamily="18" charset="0"/>
                          <a:ea typeface="宋体" panose="02010600030101010101" pitchFamily="2" charset="-122"/>
                        </a:rPr>
                        <a:t> x[i] = a / 4 + i;</a:t>
                      </a:r>
                      <a:r>
                        <a:rPr lang="en-US" sz="1600" b="1" i="1">
                          <a:solidFill>
                            <a:schemeClr val="tx1"/>
                          </a:solidFill>
                          <a:latin typeface="Times New Roman" panose="02020603050405020304" pitchFamily="18" charset="0"/>
                          <a:ea typeface="宋体" panose="02010600030101010101" pitchFamily="2" charset="-122"/>
                        </a:rPr>
                        <a:t>//</a:t>
                      </a:r>
                      <a:r>
                        <a:rPr lang="zh-CN" altLang="en-US" sz="1600" b="1" i="1">
                          <a:solidFill>
                            <a:schemeClr val="tx1"/>
                          </a:solidFill>
                          <a:latin typeface="Times New Roman" panose="02020603050405020304" pitchFamily="18" charset="0"/>
                          <a:ea typeface="宋体" panose="02010600030101010101" pitchFamily="2" charset="-122"/>
                        </a:rPr>
                        <a:t>优化前</a:t>
                      </a:r>
                      <a:endParaRPr sz="1600" b="1" i="1">
                        <a:solidFill>
                          <a:schemeClr val="tx1"/>
                        </a:solidFill>
                        <a:latin typeface="Times New Roman" panose="02020603050405020304" pitchFamily="18" charset="0"/>
                        <a:ea typeface="宋体" panose="02010600030101010101" pitchFamily="2" charset="-122"/>
                      </a:endParaRP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return 0;</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#include &lt;stdio.h&gt;</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 = 16;</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const int n = 256;</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x[n];</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 = 0; i &lt; n; i++)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r>
                        <a:rPr sz="1600" b="1" i="1">
                          <a:solidFill>
                            <a:schemeClr val="tx1"/>
                          </a:solidFill>
                          <a:latin typeface="Times New Roman" panose="02020603050405020304" pitchFamily="18" charset="0"/>
                          <a:ea typeface="宋体" panose="02010600030101010101" pitchFamily="2" charset="-122"/>
                        </a:rPr>
                        <a:t> x[i] = 4 + i;</a:t>
                      </a:r>
                      <a:r>
                        <a:rPr lang="en-US" sz="1600" b="1" i="1">
                          <a:solidFill>
                            <a:schemeClr val="tx1"/>
                          </a:solidFill>
                          <a:latin typeface="Times New Roman" panose="02020603050405020304" pitchFamily="18" charset="0"/>
                          <a:ea typeface="宋体" panose="02010600030101010101" pitchFamily="2" charset="-122"/>
                        </a:rPr>
                        <a:t>//</a:t>
                      </a:r>
                      <a:r>
                        <a:rPr lang="zh-CN" altLang="en-US" sz="1600" b="1" i="1">
                          <a:solidFill>
                            <a:schemeClr val="tx1"/>
                          </a:solidFill>
                          <a:latin typeface="Times New Roman" panose="02020603050405020304" pitchFamily="18" charset="0"/>
                          <a:ea typeface="宋体" panose="02010600030101010101" pitchFamily="2" charset="-122"/>
                        </a:rPr>
                        <a:t>优化后</a:t>
                      </a:r>
                      <a:endParaRPr sz="1600" b="1" i="1">
                        <a:solidFill>
                          <a:schemeClr val="tx1"/>
                        </a:solidFill>
                        <a:latin typeface="Times New Roman" panose="02020603050405020304" pitchFamily="18" charset="0"/>
                        <a:ea typeface="宋体" panose="02010600030101010101" pitchFamily="2" charset="-122"/>
                      </a:endParaRP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return 0;</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L w="12700">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655" y="235585"/>
            <a:ext cx="3373120" cy="678180"/>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内联替换</a:t>
            </a:r>
          </a:p>
        </p:txBody>
      </p:sp>
      <p:sp>
        <p:nvSpPr>
          <p:cNvPr id="6" name="文本框 5"/>
          <p:cNvSpPr txBox="1"/>
          <p:nvPr>
            <p:custDataLst>
              <p:tags r:id="rId1"/>
            </p:custDataLst>
          </p:nvPr>
        </p:nvSpPr>
        <p:spPr>
          <a:xfrm>
            <a:off x="1076325" y="1394460"/>
            <a:ext cx="1003998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为了节省函数调用的时空开销，可以采用内联替换的思路优化程序，具体优化思路为函数在被调用处复制函数代码副本，并通过代码膨胀将被调函数体副本直接在调用处进行内联替换，同时被调过程内的形参也将被替换为主调过程内的实参。</a:t>
            </a:r>
          </a:p>
        </p:txBody>
      </p:sp>
      <p:graphicFrame>
        <p:nvGraphicFramePr>
          <p:cNvPr id="7" name="表格 6"/>
          <p:cNvGraphicFramePr/>
          <p:nvPr>
            <p:custDataLst>
              <p:tags r:id="rId2"/>
            </p:custDataLst>
          </p:nvPr>
        </p:nvGraphicFramePr>
        <p:xfrm>
          <a:off x="2606040" y="2870835"/>
          <a:ext cx="6980555" cy="3261360"/>
        </p:xfrm>
        <a:graphic>
          <a:graphicData uri="http://schemas.openxmlformats.org/drawingml/2006/table">
            <a:tbl>
              <a:tblPr firstRow="1" bandRow="1">
                <a:tableStyleId>{5C22544A-7EE6-4342-B048-85BDC9FD1C3A}</a:tableStyleId>
              </a:tblPr>
              <a:tblGrid>
                <a:gridCol w="3515995">
                  <a:extLst>
                    <a:ext uri="{9D8B030D-6E8A-4147-A177-3AD203B41FA5}">
                      <a16:colId xmlns:a16="http://schemas.microsoft.com/office/drawing/2014/main" val="20000"/>
                    </a:ext>
                  </a:extLst>
                </a:gridCol>
                <a:gridCol w="3464560">
                  <a:extLst>
                    <a:ext uri="{9D8B030D-6E8A-4147-A177-3AD203B41FA5}">
                      <a16:colId xmlns:a16="http://schemas.microsoft.com/office/drawing/2014/main" val="20001"/>
                    </a:ext>
                  </a:extLst>
                </a:gridCol>
              </a:tblGrid>
              <a:tr h="3261360">
                <a:tc>
                  <a:txBody>
                    <a:bodyPr/>
                    <a:lstStyle/>
                    <a:p>
                      <a:pPr algn="l" defTabSz="914400">
                        <a:buClrTx/>
                        <a:buSzTx/>
                        <a:buNone/>
                      </a:pPr>
                      <a:r>
                        <a:rPr sz="1600" b="1" i="1">
                          <a:solidFill>
                            <a:schemeClr val="tx1"/>
                          </a:solidFill>
                          <a:latin typeface="Times New Roman" panose="02020603050405020304" pitchFamily="18" charset="0"/>
                          <a:ea typeface="宋体" panose="02010600030101010101" pitchFamily="2" charset="-122"/>
                        </a:rPr>
                        <a:t>void func1(int* x, int k) {</a:t>
                      </a:r>
                    </a:p>
                    <a:p>
                      <a:pPr algn="l" defTabSz="914400">
                        <a:buClrTx/>
                        <a:buSzTx/>
                        <a:buNone/>
                      </a:pPr>
                      <a:r>
                        <a:rPr sz="1600" b="1" i="1">
                          <a:solidFill>
                            <a:schemeClr val="tx1"/>
                          </a:solidFill>
                          <a:latin typeface="Times New Roman" panose="02020603050405020304" pitchFamily="18" charset="0"/>
                          <a:ea typeface="宋体" panose="02010600030101010101" pitchFamily="2" charset="-122"/>
                        </a:rPr>
                        <a:t>    x[k] = x[k] + k;</a:t>
                      </a:r>
                    </a:p>
                    <a:p>
                      <a:pPr algn="l" defTabSz="914400">
                        <a:buClrTx/>
                        <a:buSzTx/>
                        <a:buNone/>
                      </a:pPr>
                      <a:r>
                        <a:rPr sz="1600" b="1" i="1">
                          <a:solidFill>
                            <a:schemeClr val="tx1"/>
                          </a:solidFill>
                          <a:latin typeface="Times New Roman" panose="02020603050405020304" pitchFamily="18" charset="0"/>
                          <a:ea typeface="宋体" panose="02010600030101010101" pitchFamily="2" charset="-122"/>
                        </a:rPr>
                        <a:t>}</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const int n = 256;</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a[n];</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 = 0; i &lt; n;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 =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 = 0; i &lt; n;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r>
                        <a:rPr sz="1600" b="1" i="1">
                          <a:solidFill>
                            <a:schemeClr val="tx1"/>
                          </a:solidFill>
                          <a:latin typeface="Times New Roman" panose="02020603050405020304" pitchFamily="18" charset="0"/>
                          <a:ea typeface="宋体" panose="02010600030101010101" pitchFamily="2" charset="-122"/>
                        </a:rPr>
                        <a:t> func1(&amp;a[0], i);</a:t>
                      </a:r>
                      <a:endParaRPr sz="1600" b="0" i="1">
                        <a:solidFill>
                          <a:schemeClr val="tx1"/>
                        </a:solidFill>
                        <a:latin typeface="Times New Roman" panose="02020603050405020304" pitchFamily="18" charset="0"/>
                        <a:ea typeface="宋体" panose="02010600030101010101" pitchFamily="2" charset="-122"/>
                      </a:endParaRP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printf("%d", a[5]);</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const int n = 256;</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a[n];</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 = 0; i &lt; n;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r>
                        <a:rPr sz="1600" b="1" i="1">
                          <a:solidFill>
                            <a:schemeClr val="tx1"/>
                          </a:solidFill>
                          <a:latin typeface="Times New Roman" panose="02020603050405020304" pitchFamily="18" charset="0"/>
                          <a:ea typeface="宋体" panose="02010600030101010101" pitchFamily="2" charset="-122"/>
                        </a:rPr>
                        <a:t>a[i] = a[i] + i;//func1内联替换</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L w="12700">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655" y="235585"/>
            <a:ext cx="3373120" cy="678180"/>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过程克隆</a:t>
            </a:r>
          </a:p>
        </p:txBody>
      </p:sp>
      <p:sp>
        <p:nvSpPr>
          <p:cNvPr id="104" name="文本框 103"/>
          <p:cNvSpPr txBox="1"/>
          <p:nvPr>
            <p:custDataLst>
              <p:tags r:id="rId1"/>
            </p:custDataLst>
          </p:nvPr>
        </p:nvSpPr>
        <p:spPr>
          <a:xfrm>
            <a:off x="153035" y="1476375"/>
            <a:ext cx="4685030" cy="286131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过程克隆是指当一个过程在不同的调用环境下表现出不同的特性时根据需要生成该过程的多个实现，</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便于后续</a:t>
            </a:r>
            <a:r>
              <a:rPr lang="en-US" sz="2000" b="0">
                <a:latin typeface="Times New Roman" panose="02020603050405020304" pitchFamily="18" charset="0"/>
                <a:ea typeface="微软雅黑 Light" panose="020B0502040204020203" charset="-122"/>
                <a:cs typeface="Times New Roman" panose="02020603050405020304" pitchFamily="18" charset="0"/>
              </a:rPr>
              <a:t>针对每个实现进行不同的优化处理，程序中的调用点会根据其上下文的属性信息来选择调用过程实现的某个版本。</a:t>
            </a:r>
          </a:p>
        </p:txBody>
      </p:sp>
      <p:graphicFrame>
        <p:nvGraphicFramePr>
          <p:cNvPr id="4" name="表格 3"/>
          <p:cNvGraphicFramePr/>
          <p:nvPr>
            <p:custDataLst>
              <p:tags r:id="rId2"/>
            </p:custDataLst>
          </p:nvPr>
        </p:nvGraphicFramePr>
        <p:xfrm>
          <a:off x="4996815" y="1495425"/>
          <a:ext cx="6980555" cy="5212080"/>
        </p:xfrm>
        <a:graphic>
          <a:graphicData uri="http://schemas.openxmlformats.org/drawingml/2006/table">
            <a:tbl>
              <a:tblPr firstRow="1" bandRow="1">
                <a:tableStyleId>{5C22544A-7EE6-4342-B048-85BDC9FD1C3A}</a:tableStyleId>
              </a:tblPr>
              <a:tblGrid>
                <a:gridCol w="2963545">
                  <a:extLst>
                    <a:ext uri="{9D8B030D-6E8A-4147-A177-3AD203B41FA5}">
                      <a16:colId xmlns:a16="http://schemas.microsoft.com/office/drawing/2014/main" val="20000"/>
                    </a:ext>
                  </a:extLst>
                </a:gridCol>
                <a:gridCol w="4017010">
                  <a:extLst>
                    <a:ext uri="{9D8B030D-6E8A-4147-A177-3AD203B41FA5}">
                      <a16:colId xmlns:a16="http://schemas.microsoft.com/office/drawing/2014/main" val="20001"/>
                    </a:ext>
                  </a:extLst>
                </a:gridCol>
              </a:tblGrid>
              <a:tr h="5187315">
                <a:tc>
                  <a:txBody>
                    <a:bodyPr/>
                    <a:lstStyle/>
                    <a:p>
                      <a:pPr algn="l" defTabSz="914400">
                        <a:buClrTx/>
                        <a:buSzTx/>
                        <a:buNone/>
                      </a:pPr>
                      <a:r>
                        <a:rPr sz="1600" b="1" i="1">
                          <a:solidFill>
                            <a:schemeClr val="tx1"/>
                          </a:solidFill>
                          <a:latin typeface="Times New Roman" panose="02020603050405020304" pitchFamily="18" charset="0"/>
                          <a:ea typeface="宋体" panose="02010600030101010101" pitchFamily="2" charset="-122"/>
                        </a:rPr>
                        <a:t>void func(int *A,int 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k = 1;</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(int i = 0; i &lt; N-j; i++)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 + j] = A[i] + k;</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A[N] = {0}, i, 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j = rand() % 10;</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func(A,j);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defTabSz="914400">
                        <a:buClrTx/>
                        <a:buSzTx/>
                        <a:buNone/>
                      </a:pPr>
                      <a:r>
                        <a:rPr sz="1600" b="1" i="1">
                          <a:solidFill>
                            <a:schemeClr val="tx1"/>
                          </a:solidFill>
                          <a:latin typeface="Times New Roman" panose="02020603050405020304" pitchFamily="18" charset="0"/>
                          <a:ea typeface="宋体" panose="02010600030101010101" pitchFamily="2" charset="-122"/>
                        </a:rPr>
                        <a:t>void func1(int *A,int 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k = 1;</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(int i = 0; i &lt; N-j; i++)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 + j] = A[i] + k;</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p>
                      <a:pPr algn="l" defTabSz="914400">
                        <a:buClrTx/>
                        <a:buSzTx/>
                        <a:buNone/>
                      </a:pPr>
                      <a:r>
                        <a:rPr sz="1600" b="1" i="1">
                          <a:solidFill>
                            <a:schemeClr val="tx1"/>
                          </a:solidFill>
                          <a:latin typeface="Times New Roman" panose="02020603050405020304" pitchFamily="18" charset="0"/>
                          <a:ea typeface="宋体" panose="02010600030101010101" pitchFamily="2" charset="-122"/>
                        </a:rPr>
                        <a:t>void func2(int *A,int 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k = 1;</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for (int i = 0; i &lt; N; i++)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A[i+j] = A[i] + k;//后续可以进行向量化优化</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int main() {</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int A[N] = {0}, i, 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j = rand() % 10;</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      </a:t>
                      </a:r>
                      <a:r>
                        <a:rPr sz="1600" b="1" i="1">
                          <a:solidFill>
                            <a:schemeClr val="tx1"/>
                          </a:solidFill>
                          <a:latin typeface="Times New Roman" panose="02020603050405020304" pitchFamily="18" charset="0"/>
                          <a:ea typeface="宋体" panose="02010600030101010101" pitchFamily="2" charset="-122"/>
                        </a:rPr>
                        <a:t>  if(j=0||j&gt;4)</a:t>
                      </a:r>
                    </a:p>
                    <a:p>
                      <a:pPr algn="l" defTabSz="914400">
                        <a:buClrTx/>
                        <a:buSzTx/>
                        <a:buNone/>
                      </a:pPr>
                      <a:r>
                        <a:rPr sz="1600" b="1" i="1">
                          <a:solidFill>
                            <a:schemeClr val="tx1"/>
                          </a:solidFill>
                          <a:latin typeface="Times New Roman" panose="02020603050405020304" pitchFamily="18" charset="0"/>
                          <a:ea typeface="宋体" panose="02010600030101010101" pitchFamily="2" charset="-122"/>
                        </a:rPr>
                        <a:t>                func2(A,j);</a:t>
                      </a:r>
                    </a:p>
                    <a:p>
                      <a:pPr algn="l" defTabSz="914400">
                        <a:buClrTx/>
                        <a:buSzTx/>
                        <a:buNone/>
                      </a:pPr>
                      <a:r>
                        <a:rPr sz="1600" b="1" i="1">
                          <a:solidFill>
                            <a:schemeClr val="tx1"/>
                          </a:solidFill>
                          <a:latin typeface="Times New Roman" panose="02020603050405020304" pitchFamily="18" charset="0"/>
                          <a:ea typeface="宋体" panose="02010600030101010101" pitchFamily="2" charset="-122"/>
                        </a:rPr>
                        <a:t>        else</a:t>
                      </a:r>
                    </a:p>
                    <a:p>
                      <a:pPr algn="l" defTabSz="914400">
                        <a:buClrTx/>
                        <a:buSzTx/>
                        <a:buNone/>
                      </a:pPr>
                      <a:r>
                        <a:rPr sz="1600" b="1" i="1">
                          <a:solidFill>
                            <a:schemeClr val="tx1"/>
                          </a:solidFill>
                          <a:latin typeface="Times New Roman" panose="02020603050405020304" pitchFamily="18" charset="0"/>
                          <a:ea typeface="宋体" panose="02010600030101010101" pitchFamily="2" charset="-122"/>
                        </a:rPr>
                        <a:t>                func1(A,j);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rPr>
                        <a:t>}</a:t>
                      </a:r>
                    </a:p>
                  </a:txBody>
                  <a:tcPr>
                    <a:lnL w="12700">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655" y="235585"/>
            <a:ext cx="3373120" cy="678180"/>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全局变量优化</a:t>
            </a:r>
          </a:p>
        </p:txBody>
      </p:sp>
      <p:sp>
        <p:nvSpPr>
          <p:cNvPr id="104" name="文本框 103"/>
          <p:cNvSpPr txBox="1"/>
          <p:nvPr>
            <p:custDataLst>
              <p:tags r:id="rId1"/>
            </p:custDataLst>
          </p:nvPr>
        </p:nvSpPr>
        <p:spPr>
          <a:xfrm>
            <a:off x="815975" y="1349375"/>
            <a:ext cx="10685780"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全局变量尤其是多个文件共享的全局数据结构会阻碍编译器的优化。 </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并且其</a:t>
            </a:r>
            <a:r>
              <a:rPr lang="en-US" sz="2000" b="0">
                <a:latin typeface="Times New Roman" panose="02020603050405020304" pitchFamily="18" charset="0"/>
                <a:ea typeface="微软雅黑 Light" panose="020B0502040204020203" charset="-122"/>
                <a:cs typeface="Times New Roman" panose="02020603050405020304" pitchFamily="18" charset="0"/>
              </a:rPr>
              <a:t>使得程序员不便追踪其变化，难以进行手工优化。对于并行程序来说，全局变量除非在迫不得已的情况下才建议使用</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就算要使用全局变量，也</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尽量</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通过参数传递</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的方式</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a:t>
            </a:r>
            <a:endParaRPr lang="en-US" sz="2000" b="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3" name="表格 2"/>
          <p:cNvGraphicFramePr/>
          <p:nvPr>
            <p:custDataLst>
              <p:tags r:id="rId2"/>
            </p:custDataLst>
          </p:nvPr>
        </p:nvGraphicFramePr>
        <p:xfrm>
          <a:off x="3192145" y="3097530"/>
          <a:ext cx="5807710" cy="3108960"/>
        </p:xfrm>
        <a:graphic>
          <a:graphicData uri="http://schemas.openxmlformats.org/drawingml/2006/table">
            <a:tbl>
              <a:tblPr firstRow="1" bandRow="1">
                <a:tableStyleId>{5C22544A-7EE6-4342-B048-85BDC9FD1C3A}</a:tableStyleId>
              </a:tblPr>
              <a:tblGrid>
                <a:gridCol w="2903855">
                  <a:extLst>
                    <a:ext uri="{9D8B030D-6E8A-4147-A177-3AD203B41FA5}">
                      <a16:colId xmlns:a16="http://schemas.microsoft.com/office/drawing/2014/main" val="20000"/>
                    </a:ext>
                  </a:extLst>
                </a:gridCol>
                <a:gridCol w="2903855">
                  <a:extLst>
                    <a:ext uri="{9D8B030D-6E8A-4147-A177-3AD203B41FA5}">
                      <a16:colId xmlns:a16="http://schemas.microsoft.com/office/drawing/2014/main" val="20001"/>
                    </a:ext>
                  </a:extLst>
                </a:gridCol>
              </a:tblGrid>
              <a:tr h="3108960">
                <a:tc>
                  <a:txBody>
                    <a:bodyPr/>
                    <a:lstStyle/>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#include &lt;stdio.h&gt;</a:t>
                      </a: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int a = 1;</a:t>
                      </a:r>
                    </a:p>
                    <a:p>
                      <a:pPr algn="l" defTabSz="914400">
                        <a:buClrTx/>
                        <a:buSzTx/>
                        <a:buNone/>
                      </a:pPr>
                      <a:r>
                        <a:rPr sz="1800" b="1" i="1">
                          <a:solidFill>
                            <a:schemeClr val="tx1"/>
                          </a:solidFill>
                          <a:latin typeface="Times New Roman" panose="02020603050405020304" pitchFamily="18" charset="0"/>
                          <a:ea typeface="宋体" panose="02010600030101010101" pitchFamily="2" charset="-122"/>
                          <a:sym typeface="+mn-ea"/>
                        </a:rPr>
                        <a:t>void func() {</a:t>
                      </a:r>
                      <a:endParaRPr sz="1800" b="0" i="1">
                        <a:solidFill>
                          <a:schemeClr val="tx1"/>
                        </a:solidFill>
                        <a:latin typeface="Times New Roman" panose="02020603050405020304" pitchFamily="18" charset="0"/>
                        <a:ea typeface="宋体" panose="02010600030101010101" pitchFamily="2" charset="-122"/>
                        <a:sym typeface="+mn-ea"/>
                      </a:endParaRP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	int c = 14;</a:t>
                      </a: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	</a:t>
                      </a:r>
                      <a:r>
                        <a:rPr sz="1800" b="1" i="1">
                          <a:solidFill>
                            <a:schemeClr val="tx1"/>
                          </a:solidFill>
                          <a:latin typeface="Times New Roman" panose="02020603050405020304" pitchFamily="18" charset="0"/>
                          <a:ea typeface="宋体" panose="02010600030101010101" pitchFamily="2" charset="-122"/>
                          <a:sym typeface="+mn-ea"/>
                        </a:rPr>
                        <a:t>a = a + c;</a:t>
                      </a:r>
                      <a:endParaRPr sz="1800" b="0" i="1">
                        <a:solidFill>
                          <a:schemeClr val="tx1"/>
                        </a:solidFill>
                        <a:latin typeface="Times New Roman" panose="02020603050405020304" pitchFamily="18" charset="0"/>
                        <a:ea typeface="宋体" panose="02010600030101010101" pitchFamily="2" charset="-122"/>
                        <a:sym typeface="+mn-ea"/>
                      </a:endParaRP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a:t>
                      </a: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int main() {</a:t>
                      </a: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	func();</a:t>
                      </a: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	printf("%d", a);</a:t>
                      </a:r>
                    </a:p>
                    <a:p>
                      <a:pPr algn="l" defTabSz="914400">
                        <a:buClrTx/>
                        <a:buSzTx/>
                        <a:buNone/>
                      </a:pPr>
                      <a:r>
                        <a:rPr sz="1800" b="0" i="1">
                          <a:solidFill>
                            <a:schemeClr val="tx1"/>
                          </a:solidFill>
                          <a:latin typeface="Times New Roman" panose="02020603050405020304" pitchFamily="18" charset="0"/>
                          <a:ea typeface="宋体" panose="02010600030101010101" pitchFamily="2" charset="-122"/>
                          <a:sym typeface="+mn-ea"/>
                        </a:rPr>
                        <a:t>}</a:t>
                      </a:r>
                      <a:endParaRPr sz="1800" b="0" i="1">
                        <a:solidFill>
                          <a:schemeClr val="tx1"/>
                        </a:solidFill>
                        <a:latin typeface="Times New Roman" panose="02020603050405020304" pitchFamily="18" charset="0"/>
                        <a:ea typeface="宋体" panose="02010600030101010101" pitchFamily="2" charset="-122"/>
                      </a:endParaRPr>
                    </a:p>
                    <a:p>
                      <a:pPr>
                        <a:buNone/>
                      </a:pPr>
                      <a:endParaRPr lang="zh-CN" altLang="en-US" sz="1800" b="0" i="1">
                        <a:solidFill>
                          <a:schemeClr val="tx1"/>
                        </a:solidFill>
                        <a:latin typeface="Times New Roman" panose="02020603050405020304" pitchFamily="18" charset="0"/>
                        <a:ea typeface="宋体" panose="02010600030101010101" pitchFamily="2" charset="-122"/>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sz="1800" b="0" i="1">
                          <a:solidFill>
                            <a:schemeClr val="tx1"/>
                          </a:solidFill>
                          <a:latin typeface="Times New Roman" panose="02020603050405020304" pitchFamily="18" charset="0"/>
                          <a:ea typeface="宋体" panose="02010600030101010101" pitchFamily="2" charset="-122"/>
                          <a:sym typeface="+mn-ea"/>
                        </a:rPr>
                        <a:t>#include &lt;stdio.h&gt;</a:t>
                      </a:r>
                    </a:p>
                    <a:p>
                      <a:pPr>
                        <a:buNone/>
                      </a:pPr>
                      <a:r>
                        <a:rPr sz="1800" b="0" i="1">
                          <a:solidFill>
                            <a:schemeClr val="tx1"/>
                          </a:solidFill>
                          <a:latin typeface="Times New Roman" panose="02020603050405020304" pitchFamily="18" charset="0"/>
                          <a:ea typeface="宋体" panose="02010600030101010101" pitchFamily="2" charset="-122"/>
                          <a:sym typeface="+mn-ea"/>
                        </a:rPr>
                        <a:t>int a = 1;</a:t>
                      </a:r>
                    </a:p>
                    <a:p>
                      <a:pPr>
                        <a:buNone/>
                      </a:pPr>
                      <a:r>
                        <a:rPr sz="1800" b="1" i="1">
                          <a:solidFill>
                            <a:schemeClr val="tx1"/>
                          </a:solidFill>
                          <a:latin typeface="Times New Roman" panose="02020603050405020304" pitchFamily="18" charset="0"/>
                          <a:ea typeface="宋体" panose="02010600030101010101" pitchFamily="2" charset="-122"/>
                          <a:sym typeface="+mn-ea"/>
                        </a:rPr>
                        <a:t>void func(int *a) {</a:t>
                      </a:r>
                      <a:endParaRPr sz="1800" b="0" i="1">
                        <a:solidFill>
                          <a:schemeClr val="tx1"/>
                        </a:solidFill>
                        <a:latin typeface="Times New Roman" panose="02020603050405020304" pitchFamily="18" charset="0"/>
                        <a:ea typeface="宋体" panose="02010600030101010101" pitchFamily="2" charset="-122"/>
                        <a:sym typeface="+mn-ea"/>
                      </a:endParaRPr>
                    </a:p>
                    <a:p>
                      <a:pPr>
                        <a:buNone/>
                      </a:pPr>
                      <a:r>
                        <a:rPr sz="1800" b="0" i="1">
                          <a:solidFill>
                            <a:schemeClr val="tx1"/>
                          </a:solidFill>
                          <a:latin typeface="Times New Roman" panose="02020603050405020304" pitchFamily="18" charset="0"/>
                          <a:ea typeface="宋体" panose="02010600030101010101" pitchFamily="2" charset="-122"/>
                          <a:sym typeface="+mn-ea"/>
                        </a:rPr>
                        <a:t>	int c = 14;</a:t>
                      </a:r>
                    </a:p>
                    <a:p>
                      <a:pPr>
                        <a:buNone/>
                      </a:pPr>
                      <a:r>
                        <a:rPr sz="1800" b="0" i="1">
                          <a:solidFill>
                            <a:schemeClr val="tx1"/>
                          </a:solidFill>
                          <a:latin typeface="Times New Roman" panose="02020603050405020304" pitchFamily="18" charset="0"/>
                          <a:ea typeface="宋体" panose="02010600030101010101" pitchFamily="2" charset="-122"/>
                          <a:sym typeface="+mn-ea"/>
                        </a:rPr>
                        <a:t>	</a:t>
                      </a:r>
                      <a:r>
                        <a:rPr sz="1800" b="1" i="1">
                          <a:solidFill>
                            <a:schemeClr val="tx1"/>
                          </a:solidFill>
                          <a:latin typeface="Times New Roman" panose="02020603050405020304" pitchFamily="18" charset="0"/>
                          <a:ea typeface="宋体" panose="02010600030101010101" pitchFamily="2" charset="-122"/>
                          <a:sym typeface="+mn-ea"/>
                        </a:rPr>
                        <a:t>*a = *a + c;</a:t>
                      </a:r>
                      <a:endParaRPr sz="1800" b="0" i="1">
                        <a:solidFill>
                          <a:schemeClr val="tx1"/>
                        </a:solidFill>
                        <a:latin typeface="Times New Roman" panose="02020603050405020304" pitchFamily="18" charset="0"/>
                        <a:ea typeface="宋体" panose="02010600030101010101" pitchFamily="2" charset="-122"/>
                        <a:sym typeface="+mn-ea"/>
                      </a:endParaRPr>
                    </a:p>
                    <a:p>
                      <a:pPr>
                        <a:buNone/>
                      </a:pPr>
                      <a:r>
                        <a:rPr sz="1800" b="0" i="1">
                          <a:solidFill>
                            <a:schemeClr val="tx1"/>
                          </a:solidFill>
                          <a:latin typeface="Times New Roman" panose="02020603050405020304" pitchFamily="18" charset="0"/>
                          <a:ea typeface="宋体" panose="02010600030101010101" pitchFamily="2" charset="-122"/>
                          <a:sym typeface="+mn-ea"/>
                        </a:rPr>
                        <a:t>}</a:t>
                      </a:r>
                    </a:p>
                    <a:p>
                      <a:pPr>
                        <a:buNone/>
                      </a:pPr>
                      <a:r>
                        <a:rPr sz="1800" b="0" i="1">
                          <a:solidFill>
                            <a:schemeClr val="tx1"/>
                          </a:solidFill>
                          <a:latin typeface="Times New Roman" panose="02020603050405020304" pitchFamily="18" charset="0"/>
                          <a:ea typeface="宋体" panose="02010600030101010101" pitchFamily="2" charset="-122"/>
                          <a:sym typeface="+mn-ea"/>
                        </a:rPr>
                        <a:t>int main() {</a:t>
                      </a:r>
                    </a:p>
                    <a:p>
                      <a:pPr>
                        <a:buNone/>
                      </a:pPr>
                      <a:r>
                        <a:rPr sz="1800" b="0" i="1">
                          <a:solidFill>
                            <a:schemeClr val="tx1"/>
                          </a:solidFill>
                          <a:latin typeface="Times New Roman" panose="02020603050405020304" pitchFamily="18" charset="0"/>
                          <a:ea typeface="宋体" panose="02010600030101010101" pitchFamily="2" charset="-122"/>
                          <a:sym typeface="+mn-ea"/>
                        </a:rPr>
                        <a:t>	func(&amp;a);</a:t>
                      </a:r>
                    </a:p>
                    <a:p>
                      <a:pPr>
                        <a:buNone/>
                      </a:pPr>
                      <a:r>
                        <a:rPr sz="1800" b="0" i="1">
                          <a:solidFill>
                            <a:schemeClr val="tx1"/>
                          </a:solidFill>
                          <a:latin typeface="Times New Roman" panose="02020603050405020304" pitchFamily="18" charset="0"/>
                          <a:ea typeface="宋体" panose="02010600030101010101" pitchFamily="2" charset="-122"/>
                          <a:sym typeface="+mn-ea"/>
                        </a:rPr>
                        <a:t>	printf("%d", a);</a:t>
                      </a:r>
                    </a:p>
                    <a:p>
                      <a:pPr>
                        <a:buNone/>
                      </a:pPr>
                      <a:r>
                        <a:rPr sz="1800" b="0" i="1">
                          <a:solidFill>
                            <a:schemeClr val="tx1"/>
                          </a:solidFill>
                          <a:latin typeface="Times New Roman" panose="02020603050405020304" pitchFamily="18" charset="0"/>
                          <a:ea typeface="宋体" panose="02010600030101010101" pitchFamily="2" charset="-122"/>
                          <a:sym typeface="+mn-ea"/>
                        </a:rPr>
                        <a:t>}</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程序编写优化</a:t>
            </a:r>
            <a:r>
              <a:rPr lang="en-US" altLang="zh-CN" sz="7200" b="1" dirty="0">
                <a:solidFill>
                  <a:srgbClr val="3A4795"/>
                </a:solidFill>
              </a:rPr>
              <a:t> IV</a:t>
            </a:r>
            <a:endParaRPr lang="en-US" altLang="zh-CN" sz="7200" b="1" dirty="0">
              <a:solidFill>
                <a:srgbClr val="3A4795"/>
              </a:solidFill>
              <a:latin typeface="Arial" panose="020B0604020202020204" pitchFamily="34" charset="0"/>
              <a:cs typeface="Arial" panose="020B0604020202020204" pitchFamily="34" charset="0"/>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endParaRPr lang="en-US" altLang="zh-CN" sz="2400" b="1" dirty="0">
              <a:solidFill>
                <a:srgbClr val="3A4795"/>
              </a:solidFill>
              <a:latin typeface="微软雅黑" panose="020B0503020204020204" pitchFamily="34" charset="-122"/>
              <a:ea typeface="微软雅黑" panose="020B0503020204020204" pitchFamily="34"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7" name="燕尾形 6"/>
          <p:cNvSpPr/>
          <p:nvPr>
            <p:custDataLst>
              <p:tags r:id="rId1"/>
            </p:custDataLst>
          </p:nvPr>
        </p:nvSpPr>
        <p:spPr bwMode="auto">
          <a:xfrm flipV="1">
            <a:off x="619125" y="2606040"/>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16" name="矩形 15"/>
          <p:cNvSpPr/>
          <p:nvPr>
            <p:custDataLst>
              <p:tags r:id="rId2"/>
            </p:custDataLst>
          </p:nvPr>
        </p:nvSpPr>
        <p:spPr>
          <a:xfrm>
            <a:off x="977265" y="2980055"/>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6.4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循环级优化</a:t>
            </a:r>
          </a:p>
        </p:txBody>
      </p:sp>
      <p:sp>
        <p:nvSpPr>
          <p:cNvPr id="18" name="Freeform 5"/>
          <p:cNvSpPr>
            <a:spLocks noEditPoints="1"/>
          </p:cNvSpPr>
          <p:nvPr>
            <p:custDataLst>
              <p:tags r:id="rId3"/>
            </p:custDataLst>
          </p:nvPr>
        </p:nvSpPr>
        <p:spPr bwMode="auto">
          <a:xfrm>
            <a:off x="4846505" y="167226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3" name="矩形 22"/>
          <p:cNvSpPr/>
          <p:nvPr>
            <p:custDataLst>
              <p:tags r:id="rId4"/>
            </p:custDataLst>
          </p:nvPr>
        </p:nvSpPr>
        <p:spPr>
          <a:xfrm>
            <a:off x="5454547" y="1600984"/>
            <a:ext cx="2747645" cy="534035"/>
          </a:xfrm>
          <a:prstGeom prst="rect">
            <a:avLst/>
          </a:prstGeom>
        </p:spPr>
        <p:txBody>
          <a:bodyPr wrap="none">
            <a:spAutoFit/>
          </a:bodyPr>
          <a:lstStyle/>
          <a:p>
            <a:pPr algn="l" defTabSz="1097280"/>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循环不变量外提</a:t>
            </a:r>
          </a:p>
        </p:txBody>
      </p:sp>
      <p:sp>
        <p:nvSpPr>
          <p:cNvPr id="24" name="Freeform 5"/>
          <p:cNvSpPr>
            <a:spLocks noEditPoints="1"/>
          </p:cNvSpPr>
          <p:nvPr>
            <p:custDataLst>
              <p:tags r:id="rId5"/>
            </p:custDataLst>
          </p:nvPr>
        </p:nvSpPr>
        <p:spPr bwMode="auto">
          <a:xfrm>
            <a:off x="4846505" y="263156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5" name="矩形 24"/>
          <p:cNvSpPr/>
          <p:nvPr>
            <p:custDataLst>
              <p:tags r:id="rId6"/>
            </p:custDataLst>
          </p:nvPr>
        </p:nvSpPr>
        <p:spPr>
          <a:xfrm>
            <a:off x="5451372" y="2560286"/>
            <a:ext cx="2747645"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循环展开和压紧</a:t>
            </a:r>
          </a:p>
        </p:txBody>
      </p:sp>
      <p:sp>
        <p:nvSpPr>
          <p:cNvPr id="26" name="Freeform 5"/>
          <p:cNvSpPr>
            <a:spLocks noEditPoints="1"/>
          </p:cNvSpPr>
          <p:nvPr>
            <p:custDataLst>
              <p:tags r:id="rId7"/>
            </p:custDataLst>
          </p:nvPr>
        </p:nvSpPr>
        <p:spPr bwMode="auto">
          <a:xfrm>
            <a:off x="4846505" y="3581341"/>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7" name="矩形 26"/>
          <p:cNvSpPr/>
          <p:nvPr>
            <p:custDataLst>
              <p:tags r:id="rId8"/>
            </p:custDataLst>
          </p:nvPr>
        </p:nvSpPr>
        <p:spPr>
          <a:xfrm>
            <a:off x="5451372" y="3510062"/>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循环合并</a:t>
            </a:r>
          </a:p>
        </p:txBody>
      </p:sp>
      <p:sp>
        <p:nvSpPr>
          <p:cNvPr id="28" name="Freeform 5"/>
          <p:cNvSpPr>
            <a:spLocks noEditPoints="1"/>
          </p:cNvSpPr>
          <p:nvPr>
            <p:custDataLst>
              <p:tags r:id="rId9"/>
            </p:custDataLst>
          </p:nvPr>
        </p:nvSpPr>
        <p:spPr bwMode="auto">
          <a:xfrm>
            <a:off x="4849680" y="460913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9" name="矩形 28"/>
          <p:cNvSpPr/>
          <p:nvPr>
            <p:custDataLst>
              <p:tags r:id="rId10"/>
            </p:custDataLst>
          </p:nvPr>
        </p:nvSpPr>
        <p:spPr>
          <a:xfrm>
            <a:off x="5454547" y="4537859"/>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循环分段</a:t>
            </a:r>
          </a:p>
        </p:txBody>
      </p:sp>
      <p:sp>
        <p:nvSpPr>
          <p:cNvPr id="30" name="Freeform 5"/>
          <p:cNvSpPr>
            <a:spLocks noEditPoints="1"/>
          </p:cNvSpPr>
          <p:nvPr>
            <p:custDataLst>
              <p:tags r:id="rId11"/>
            </p:custDataLst>
          </p:nvPr>
        </p:nvSpPr>
        <p:spPr bwMode="auto">
          <a:xfrm>
            <a:off x="8612055" y="1644139"/>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1" name="矩形 30"/>
          <p:cNvSpPr/>
          <p:nvPr>
            <p:custDataLst>
              <p:tags r:id="rId12"/>
            </p:custDataLst>
          </p:nvPr>
        </p:nvSpPr>
        <p:spPr>
          <a:xfrm>
            <a:off x="9216922" y="1582386"/>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循环交换</a:t>
            </a:r>
          </a:p>
        </p:txBody>
      </p:sp>
      <p:sp>
        <p:nvSpPr>
          <p:cNvPr id="32" name="Freeform 5"/>
          <p:cNvSpPr>
            <a:spLocks noEditPoints="1"/>
          </p:cNvSpPr>
          <p:nvPr>
            <p:custDataLst>
              <p:tags r:id="rId13"/>
            </p:custDataLst>
          </p:nvPr>
        </p:nvSpPr>
        <p:spPr bwMode="auto">
          <a:xfrm>
            <a:off x="8612055" y="2612966"/>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3" name="矩形 32"/>
          <p:cNvSpPr/>
          <p:nvPr>
            <p:custDataLst>
              <p:tags r:id="rId14"/>
            </p:custDataLst>
          </p:nvPr>
        </p:nvSpPr>
        <p:spPr>
          <a:xfrm>
            <a:off x="9216922" y="2551212"/>
            <a:ext cx="1648460" cy="534035"/>
          </a:xfrm>
          <a:prstGeom prst="rect">
            <a:avLst/>
          </a:prstGeom>
        </p:spPr>
        <p:txBody>
          <a:bodyPr wrap="none">
            <a:spAutoFit/>
          </a:bodyPr>
          <a:lstStyle/>
          <a:p>
            <a:pPr defTabSz="1097280"/>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循环分布</a:t>
            </a:r>
            <a:endParaRPr lang="zh-CN" altLang="en-US" sz="288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34" name="Freeform 5"/>
          <p:cNvSpPr>
            <a:spLocks noEditPoints="1"/>
          </p:cNvSpPr>
          <p:nvPr>
            <p:custDataLst>
              <p:tags r:id="rId15"/>
            </p:custDataLst>
          </p:nvPr>
        </p:nvSpPr>
        <p:spPr bwMode="auto">
          <a:xfrm>
            <a:off x="8640630" y="3584516"/>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5" name="矩形 34"/>
          <p:cNvSpPr/>
          <p:nvPr>
            <p:custDataLst>
              <p:tags r:id="rId16"/>
            </p:custDataLst>
          </p:nvPr>
        </p:nvSpPr>
        <p:spPr>
          <a:xfrm>
            <a:off x="9245497" y="3513237"/>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循环分裂</a:t>
            </a:r>
          </a:p>
        </p:txBody>
      </p:sp>
      <p:sp>
        <p:nvSpPr>
          <p:cNvPr id="36" name="Freeform 5"/>
          <p:cNvSpPr>
            <a:spLocks noEditPoints="1"/>
          </p:cNvSpPr>
          <p:nvPr>
            <p:custDataLst>
              <p:tags r:id="rId17"/>
            </p:custDataLst>
          </p:nvPr>
        </p:nvSpPr>
        <p:spPr bwMode="auto">
          <a:xfrm>
            <a:off x="4852855" y="560291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7" name="矩形 36"/>
          <p:cNvSpPr/>
          <p:nvPr>
            <p:custDataLst>
              <p:tags r:id="rId18"/>
            </p:custDataLst>
          </p:nvPr>
        </p:nvSpPr>
        <p:spPr>
          <a:xfrm>
            <a:off x="5457722" y="5531634"/>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循环分块</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循环不变量外提</a:t>
            </a:r>
          </a:p>
        </p:txBody>
      </p:sp>
      <p:sp>
        <p:nvSpPr>
          <p:cNvPr id="104" name="文本框 103"/>
          <p:cNvSpPr txBox="1"/>
          <p:nvPr>
            <p:custDataLst>
              <p:tags r:id="rId1"/>
            </p:custDataLst>
          </p:nvPr>
        </p:nvSpPr>
        <p:spPr>
          <a:xfrm>
            <a:off x="1101090" y="1720850"/>
            <a:ext cx="9990455" cy="193802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循环不变量是指在循环迭代空间内值不发生变化的变量。由于循环不变量的值在循环的迭代空间内不发生变化，因此可将其外提到循环外仅计算一次，避免其在循环体内重复计算</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。示例如下，</a:t>
            </a:r>
            <a:r>
              <a:rPr lang="en-US" sz="2000" b="0">
                <a:latin typeface="Times New Roman" panose="02020603050405020304" pitchFamily="18" charset="0"/>
                <a:ea typeface="微软雅黑 Light" panose="020B0502040204020203" charset="-122"/>
                <a:cs typeface="Times New Roman" panose="02020603050405020304" pitchFamily="18" charset="0"/>
              </a:rPr>
              <a:t>经过循环不变量外提后，上述循环的计算强度得到了削弱，提高了代码的性能。</a:t>
            </a:r>
          </a:p>
        </p:txBody>
      </p:sp>
      <p:graphicFrame>
        <p:nvGraphicFramePr>
          <p:cNvPr id="3" name="表格 2"/>
          <p:cNvGraphicFramePr/>
          <p:nvPr>
            <p:custDataLst>
              <p:tags r:id="rId2"/>
            </p:custDataLst>
          </p:nvPr>
        </p:nvGraphicFramePr>
        <p:xfrm>
          <a:off x="1867535" y="3848735"/>
          <a:ext cx="8458200" cy="1609725"/>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1609725">
                <a:tc>
                  <a:txBody>
                    <a:bodyPr/>
                    <a:lstStyle/>
                    <a:p>
                      <a:pPr algn="l" defTabSz="914400">
                        <a:buClrTx/>
                        <a:buSzTx/>
                        <a:buNone/>
                      </a:pPr>
                      <a:r>
                        <a:rPr sz="1600" b="0" i="1">
                          <a:solidFill>
                            <a:schemeClr val="tx1"/>
                          </a:solidFill>
                          <a:latin typeface="Times New Roman" panose="02020603050405020304" pitchFamily="18" charset="0"/>
                          <a:ea typeface="宋体" panose="02010600030101010101" pitchFamily="2" charset="-122"/>
                          <a:sym typeface="+mn-ea"/>
                        </a:rPr>
                        <a:t>for (int i = 1; i &lt; N; i++)</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sym typeface="+mn-ea"/>
                        </a:rPr>
                        <a:t>        for (int j = 1; j &lt; M; j++)</a:t>
                      </a:r>
                    </a:p>
                    <a:p>
                      <a:pPr algn="l" defTabSz="914400">
                        <a:buClrTx/>
                        <a:buSzTx/>
                        <a:buNone/>
                      </a:pPr>
                      <a:r>
                        <a:rPr sz="1600" b="0" i="1">
                          <a:solidFill>
                            <a:schemeClr val="tx1"/>
                          </a:solidFill>
                          <a:latin typeface="Times New Roman" panose="02020603050405020304" pitchFamily="18" charset="0"/>
                          <a:ea typeface="宋体" panose="02010600030101010101" pitchFamily="2" charset="-122"/>
                          <a:sym typeface="+mn-ea"/>
                        </a:rPr>
                        <a:t>            U[i] = U[i] + W[i]*W[i]* D[j] / (dt * dt);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sz="1600" b="0" i="1">
                          <a:solidFill>
                            <a:schemeClr val="tx1"/>
                          </a:solidFill>
                          <a:latin typeface="Times New Roman" panose="02020603050405020304" pitchFamily="18" charset="0"/>
                          <a:ea typeface="宋体" panose="02010600030101010101" pitchFamily="2" charset="-122"/>
                        </a:rPr>
                        <a:t> T1 = 1 / (dt * dt);</a:t>
                      </a:r>
                    </a:p>
                    <a:p>
                      <a:pPr>
                        <a:buNone/>
                      </a:pPr>
                      <a:r>
                        <a:rPr sz="1600" b="0" i="1">
                          <a:solidFill>
                            <a:schemeClr val="tx1"/>
                          </a:solidFill>
                          <a:latin typeface="Times New Roman" panose="02020603050405020304" pitchFamily="18" charset="0"/>
                          <a:ea typeface="宋体" panose="02010600030101010101" pitchFamily="2" charset="-122"/>
                        </a:rPr>
                        <a:t>    for (int i = 1; i &lt; N; i++) {</a:t>
                      </a:r>
                    </a:p>
                    <a:p>
                      <a:pPr>
                        <a:buNone/>
                      </a:pPr>
                      <a:r>
                        <a:rPr sz="1600" b="0" i="1">
                          <a:solidFill>
                            <a:schemeClr val="tx1"/>
                          </a:solidFill>
                          <a:latin typeface="Times New Roman" panose="02020603050405020304" pitchFamily="18" charset="0"/>
                          <a:ea typeface="宋体" panose="02010600030101010101" pitchFamily="2" charset="-122"/>
                        </a:rPr>
                        <a:t>        T2 = W[i]*W[i];</a:t>
                      </a:r>
                    </a:p>
                    <a:p>
                      <a:pPr>
                        <a:buNone/>
                      </a:pPr>
                      <a:r>
                        <a:rPr sz="1600" b="0" i="1">
                          <a:solidFill>
                            <a:schemeClr val="tx1"/>
                          </a:solidFill>
                          <a:latin typeface="Times New Roman" panose="02020603050405020304" pitchFamily="18" charset="0"/>
                          <a:ea typeface="宋体" panose="02010600030101010101" pitchFamily="2" charset="-122"/>
                        </a:rPr>
                        <a:t>        for (int j = 1; j &lt; M; j++)</a:t>
                      </a:r>
                    </a:p>
                    <a:p>
                      <a:pPr>
                        <a:buNone/>
                      </a:pPr>
                      <a:r>
                        <a:rPr sz="1600" b="0" i="1">
                          <a:solidFill>
                            <a:schemeClr val="tx1"/>
                          </a:solidFill>
                          <a:latin typeface="Times New Roman" panose="02020603050405020304" pitchFamily="18" charset="0"/>
                          <a:ea typeface="宋体" panose="02010600030101010101" pitchFamily="2" charset="-122"/>
                        </a:rPr>
                        <a:t>            U[i] = U[i] + T2 * D[j] * T1;</a:t>
                      </a:r>
                    </a:p>
                    <a:p>
                      <a:pPr>
                        <a:buNone/>
                      </a:pPr>
                      <a:r>
                        <a:rPr sz="1600" b="0" i="1">
                          <a:solidFill>
                            <a:schemeClr val="tx1"/>
                          </a:solidFill>
                          <a:latin typeface="Times New Roman" panose="02020603050405020304" pitchFamily="18" charset="0"/>
                          <a:ea typeface="宋体" panose="02010600030101010101" pitchFamily="2" charset="-122"/>
                        </a:rPr>
                        <a:t>    }</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循环展开</a:t>
            </a:r>
          </a:p>
        </p:txBody>
      </p:sp>
      <p:sp>
        <p:nvSpPr>
          <p:cNvPr id="104" name="文本框 103"/>
          <p:cNvSpPr txBox="1"/>
          <p:nvPr>
            <p:custDataLst>
              <p:tags r:id="rId1"/>
            </p:custDataLst>
          </p:nvPr>
        </p:nvSpPr>
        <p:spPr>
          <a:xfrm>
            <a:off x="1101090" y="1758950"/>
            <a:ext cx="999045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循环展开是一种常用的提高程序性能方法，它通过将循环体内的代码复制多次的操作，进而减少循环分支指令执行的次数，增大处理器指令调度的空间，获得更多的指令级并行。</a:t>
            </a:r>
          </a:p>
        </p:txBody>
      </p:sp>
      <p:graphicFrame>
        <p:nvGraphicFramePr>
          <p:cNvPr id="3" name="表格 2"/>
          <p:cNvGraphicFramePr/>
          <p:nvPr>
            <p:custDataLst>
              <p:tags r:id="rId2"/>
            </p:custDataLst>
          </p:nvPr>
        </p:nvGraphicFramePr>
        <p:xfrm>
          <a:off x="1285240" y="3705225"/>
          <a:ext cx="9620885" cy="1872615"/>
        </p:xfrm>
        <a:graphic>
          <a:graphicData uri="http://schemas.openxmlformats.org/drawingml/2006/table">
            <a:tbl>
              <a:tblPr firstRow="1" bandRow="1">
                <a:tableStyleId>{5C22544A-7EE6-4342-B048-85BDC9FD1C3A}</a:tableStyleId>
              </a:tblPr>
              <a:tblGrid>
                <a:gridCol w="4210050">
                  <a:extLst>
                    <a:ext uri="{9D8B030D-6E8A-4147-A177-3AD203B41FA5}">
                      <a16:colId xmlns:a16="http://schemas.microsoft.com/office/drawing/2014/main" val="20000"/>
                    </a:ext>
                  </a:extLst>
                </a:gridCol>
                <a:gridCol w="5410835">
                  <a:extLst>
                    <a:ext uri="{9D8B030D-6E8A-4147-A177-3AD203B41FA5}">
                      <a16:colId xmlns:a16="http://schemas.microsoft.com/office/drawing/2014/main" val="20001"/>
                    </a:ext>
                  </a:extLst>
                </a:gridCol>
              </a:tblGrid>
              <a:tr h="1872615">
                <a:tc>
                  <a:txBody>
                    <a:bodyPr/>
                    <a:lstStyle/>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for (i = 0; i &lt; N; i++) {</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for (j = 0; j &lt; N; j++) {</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A[i][j] = A[i][j] + B[i][j] * C[i][j];</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0; i &lt; N; i++) {</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(j = 0; j &lt; N; j += 4) {</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A[i][j] = A[i][j] + B[i][j] * C[i][j];</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A[i][j + 1] = A[i][j + 1] + B[i][j + 1] * C[i][j + 1];</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A[i][j + 2] = A[i][j + 2] + B[i][j + 2] * C[i][j + 2];</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A[i][j + 3] = A[i][j + 3] + B[i][j + 3] * C[i][j + 3];</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选择适合算法</a:t>
            </a:r>
          </a:p>
        </p:txBody>
      </p:sp>
      <p:sp>
        <p:nvSpPr>
          <p:cNvPr id="6" name="文本框 5"/>
          <p:cNvSpPr txBox="1"/>
          <p:nvPr>
            <p:custDataLst>
              <p:tags r:id="rId1"/>
            </p:custDataLst>
          </p:nvPr>
        </p:nvSpPr>
        <p:spPr>
          <a:xfrm>
            <a:off x="1428115" y="1767840"/>
            <a:ext cx="9336405" cy="3322955"/>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rPr>
              <a:t>        算法优化是指通过对算法进行更好的设计以提升程序的性能，程序中的算法优化可以从选择合适的算法以及算法自身的优化这两方面进行考虑，本节结合</a:t>
            </a:r>
            <a:r>
              <a:rPr lang="zh-CN" altLang="en-US" sz="2000">
                <a:latin typeface="Times New Roman" panose="02020603050405020304" pitchFamily="18" charset="0"/>
                <a:ea typeface="微软雅黑 Light" panose="020B0502040204020203" charset="-122"/>
                <a:cs typeface="Times New Roman" panose="02020603050405020304" pitchFamily="18" charset="0"/>
              </a:rPr>
              <a:t>常用的排序算法</a:t>
            </a:r>
            <a:r>
              <a:rPr lang="en-US" altLang="zh-CN" sz="2000">
                <a:latin typeface="Times New Roman" panose="02020603050405020304" pitchFamily="18" charset="0"/>
                <a:ea typeface="微软雅黑 Light" panose="020B0502040204020203" charset="-122"/>
                <a:cs typeface="Times New Roman" panose="02020603050405020304" pitchFamily="18" charset="0"/>
              </a:rPr>
              <a:t>进行说明。</a:t>
            </a:r>
          </a:p>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常用的排序算法有十余种，</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分</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为基于比较的插入、选择、交换这三类，如冒泡排序、快速排序等。下面选择三类排序算法中的几个典型算法及优化思路进行介绍，分析每种算法的复杂度及其性能的差异，阐述不同应用场景下选择合适算法对程序性能的影响：</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循环合并</a:t>
            </a:r>
          </a:p>
        </p:txBody>
      </p:sp>
      <p:sp>
        <p:nvSpPr>
          <p:cNvPr id="104" name="文本框 103"/>
          <p:cNvSpPr txBox="1"/>
          <p:nvPr>
            <p:custDataLst>
              <p:tags r:id="rId1"/>
            </p:custDataLst>
          </p:nvPr>
        </p:nvSpPr>
        <p:spPr>
          <a:xfrm>
            <a:off x="1101090" y="1855470"/>
            <a:ext cx="999045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循环合并是指将具有相同迭代空间的两个循环合成一个循环的过程，其属于语句层次的循环变换。但并不是所有循环都可以进行合并，循环合并需要满足合法性要求，有些情况下循环合并会导致结果错误</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3" name="表格 2"/>
          <p:cNvGraphicFramePr/>
          <p:nvPr>
            <p:custDataLst>
              <p:tags r:id="rId2"/>
            </p:custDataLst>
          </p:nvPr>
        </p:nvGraphicFramePr>
        <p:xfrm>
          <a:off x="2737485" y="3860800"/>
          <a:ext cx="6716395" cy="1372235"/>
        </p:xfrm>
        <a:graphic>
          <a:graphicData uri="http://schemas.openxmlformats.org/drawingml/2006/table">
            <a:tbl>
              <a:tblPr firstRow="1" bandRow="1">
                <a:tableStyleId>{5C22544A-7EE6-4342-B048-85BDC9FD1C3A}</a:tableStyleId>
              </a:tblPr>
              <a:tblGrid>
                <a:gridCol w="3300730">
                  <a:extLst>
                    <a:ext uri="{9D8B030D-6E8A-4147-A177-3AD203B41FA5}">
                      <a16:colId xmlns:a16="http://schemas.microsoft.com/office/drawing/2014/main" val="20000"/>
                    </a:ext>
                  </a:extLst>
                </a:gridCol>
                <a:gridCol w="3415665">
                  <a:extLst>
                    <a:ext uri="{9D8B030D-6E8A-4147-A177-3AD203B41FA5}">
                      <a16:colId xmlns:a16="http://schemas.microsoft.com/office/drawing/2014/main" val="20001"/>
                    </a:ext>
                  </a:extLst>
                </a:gridCol>
              </a:tblGrid>
              <a:tr h="1372235">
                <a:tc>
                  <a:txBody>
                    <a:bodyPr/>
                    <a:lstStyle/>
                    <a:p>
                      <a:pPr algn="l" defTabSz="1097280">
                        <a:buClrTx/>
                        <a:buSzTx/>
                        <a:buNone/>
                      </a:pPr>
                      <a:r>
                        <a:rPr sz="1800" b="0" i="1">
                          <a:solidFill>
                            <a:schemeClr val="tx1"/>
                          </a:solidFill>
                          <a:latin typeface="Times New Roman" panose="02020603050405020304" pitchFamily="18" charset="0"/>
                          <a:ea typeface="宋体" panose="02010600030101010101" pitchFamily="2" charset="-122"/>
                          <a:sym typeface="+mn-ea"/>
                        </a:rPr>
                        <a:t> for (i = 1; i &lt; N; i++)</a:t>
                      </a:r>
                    </a:p>
                    <a:p>
                      <a:pPr algn="l" defTabSz="1097280">
                        <a:buClrTx/>
                        <a:buSzTx/>
                        <a:buNone/>
                      </a:pPr>
                      <a:r>
                        <a:rPr sz="1800" b="0" i="1">
                          <a:solidFill>
                            <a:schemeClr val="tx1"/>
                          </a:solidFill>
                          <a:latin typeface="Times New Roman" panose="02020603050405020304" pitchFamily="18" charset="0"/>
                          <a:ea typeface="宋体" panose="02010600030101010101" pitchFamily="2" charset="-122"/>
                          <a:sym typeface="+mn-ea"/>
                        </a:rPr>
                        <a:t>        A[i] = B[i] + C;//S1语句</a:t>
                      </a:r>
                    </a:p>
                    <a:p>
                      <a:pPr algn="l" defTabSz="1097280">
                        <a:buClrTx/>
                        <a:buSzTx/>
                        <a:buNone/>
                      </a:pPr>
                      <a:r>
                        <a:rPr sz="1800" b="0" i="1">
                          <a:solidFill>
                            <a:schemeClr val="tx1"/>
                          </a:solidFill>
                          <a:latin typeface="Times New Roman" panose="02020603050405020304" pitchFamily="18" charset="0"/>
                          <a:ea typeface="宋体" panose="02010600030101010101" pitchFamily="2" charset="-122"/>
                          <a:sym typeface="+mn-ea"/>
                        </a:rPr>
                        <a:t>    for (i = 1; i &lt; N; i++)</a:t>
                      </a:r>
                    </a:p>
                    <a:p>
                      <a:pPr algn="l" defTabSz="1097280">
                        <a:buClrTx/>
                        <a:buSzTx/>
                        <a:buNone/>
                      </a:pPr>
                      <a:r>
                        <a:rPr sz="1800" b="0" i="1">
                          <a:solidFill>
                            <a:schemeClr val="tx1"/>
                          </a:solidFill>
                          <a:latin typeface="Times New Roman" panose="02020603050405020304" pitchFamily="18" charset="0"/>
                          <a:ea typeface="宋体" panose="02010600030101010101" pitchFamily="2" charset="-122"/>
                          <a:sym typeface="+mn-ea"/>
                        </a:rPr>
                        <a:t>        D[i] = A[i + 1] + E;//S2语句</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800" b="0" i="1">
                          <a:solidFill>
                            <a:schemeClr val="tx1"/>
                          </a:solidFill>
                          <a:latin typeface="Times New Roman" panose="02020603050405020304" pitchFamily="18" charset="0"/>
                          <a:ea typeface="宋体" panose="02010600030101010101" pitchFamily="2" charset="-122"/>
                        </a:rPr>
                        <a:t> for (i = 1; i &lt; N; i++) {</a:t>
                      </a:r>
                    </a:p>
                    <a:p>
                      <a:pPr algn="l">
                        <a:buClrTx/>
                        <a:buSzTx/>
                        <a:buNone/>
                      </a:pPr>
                      <a:r>
                        <a:rPr lang="en-US" sz="1800" b="0" i="1">
                          <a:solidFill>
                            <a:schemeClr val="tx1"/>
                          </a:solidFill>
                          <a:latin typeface="Times New Roman" panose="02020603050405020304" pitchFamily="18" charset="0"/>
                          <a:ea typeface="宋体" panose="02010600030101010101" pitchFamily="2" charset="-122"/>
                        </a:rPr>
                        <a:t>        A[i] = B[i] + C;//S1语句</a:t>
                      </a:r>
                    </a:p>
                    <a:p>
                      <a:pPr algn="l">
                        <a:buClrTx/>
                        <a:buSzTx/>
                        <a:buNone/>
                      </a:pPr>
                      <a:r>
                        <a:rPr lang="en-US" sz="1800" b="0" i="1">
                          <a:solidFill>
                            <a:schemeClr val="tx1"/>
                          </a:solidFill>
                          <a:latin typeface="Times New Roman" panose="02020603050405020304" pitchFamily="18" charset="0"/>
                          <a:ea typeface="宋体" panose="02010600030101010101" pitchFamily="2" charset="-122"/>
                        </a:rPr>
                        <a:t>        D[i] = A[i + 1] + E;//S2语句</a:t>
                      </a:r>
                    </a:p>
                    <a:p>
                      <a:pPr algn="l">
                        <a:buClrTx/>
                        <a:buSzTx/>
                        <a:buNone/>
                      </a:pPr>
                      <a:r>
                        <a:rPr lang="en-US" sz="1800" b="0" i="1">
                          <a:solidFill>
                            <a:schemeClr val="tx1"/>
                          </a:solidFill>
                          <a:latin typeface="Times New Roman" panose="02020603050405020304" pitchFamily="18" charset="0"/>
                          <a:ea typeface="宋体" panose="02010600030101010101" pitchFamily="2" charset="-122"/>
                        </a:rPr>
                        <a:t> }</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循环合并</a:t>
            </a:r>
            <a:endParaRPr lang="zh-CN" altLang="en-US" dirty="0">
              <a:solidFill>
                <a:schemeClr val="tx1"/>
              </a:solidFill>
            </a:endParaRPr>
          </a:p>
        </p:txBody>
      </p:sp>
      <p:sp>
        <p:nvSpPr>
          <p:cNvPr id="104" name="文本框 103"/>
          <p:cNvSpPr txBox="1"/>
          <p:nvPr>
            <p:custDataLst>
              <p:tags r:id="rId1"/>
            </p:custDataLst>
          </p:nvPr>
        </p:nvSpPr>
        <p:spPr>
          <a:xfrm>
            <a:off x="1101090" y="1893570"/>
            <a:ext cx="9990455" cy="1014730"/>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满足合法性要求的</a:t>
            </a:r>
            <a:r>
              <a:rPr lang="en-US" sz="2000" b="0">
                <a:latin typeface="Times New Roman" panose="02020603050405020304" pitchFamily="18" charset="0"/>
                <a:ea typeface="微软雅黑 Light" panose="020B0502040204020203" charset="-122"/>
                <a:cs typeface="Times New Roman" panose="02020603050405020304" pitchFamily="18" charset="0"/>
              </a:rPr>
              <a:t>循环合并可以减小循环的迭代开销以及并行化的启动和通信开销，还可能增强寄存器的重用</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3" name="表格 2"/>
          <p:cNvGraphicFramePr/>
          <p:nvPr>
            <p:custDataLst>
              <p:tags r:id="rId2"/>
            </p:custDataLst>
          </p:nvPr>
        </p:nvGraphicFramePr>
        <p:xfrm>
          <a:off x="2561590" y="3072765"/>
          <a:ext cx="7273925" cy="1992630"/>
        </p:xfrm>
        <a:graphic>
          <a:graphicData uri="http://schemas.openxmlformats.org/drawingml/2006/table">
            <a:tbl>
              <a:tblPr firstRow="1" bandRow="1">
                <a:tableStyleId>{5C22544A-7EE6-4342-B048-85BDC9FD1C3A}</a:tableStyleId>
              </a:tblPr>
              <a:tblGrid>
                <a:gridCol w="3574415">
                  <a:extLst>
                    <a:ext uri="{9D8B030D-6E8A-4147-A177-3AD203B41FA5}">
                      <a16:colId xmlns:a16="http://schemas.microsoft.com/office/drawing/2014/main" val="20000"/>
                    </a:ext>
                  </a:extLst>
                </a:gridCol>
                <a:gridCol w="3699510">
                  <a:extLst>
                    <a:ext uri="{9D8B030D-6E8A-4147-A177-3AD203B41FA5}">
                      <a16:colId xmlns:a16="http://schemas.microsoft.com/office/drawing/2014/main" val="20001"/>
                    </a:ext>
                  </a:extLst>
                </a:gridCol>
              </a:tblGrid>
              <a:tr h="1992630">
                <a:tc>
                  <a:txBody>
                    <a:bodyPr/>
                    <a:lstStyle/>
                    <a:p>
                      <a:pPr algn="l" defTabSz="1097280">
                        <a:buClrTx/>
                        <a:buSzTx/>
                        <a:buNone/>
                      </a:pPr>
                      <a:r>
                        <a:rPr sz="1800" b="0" i="1">
                          <a:solidFill>
                            <a:schemeClr val="tx1"/>
                          </a:solidFill>
                          <a:latin typeface="Times New Roman" panose="02020603050405020304" pitchFamily="18" charset="0"/>
                          <a:ea typeface="+mj-ea"/>
                          <a:cs typeface="Times New Roman" panose="02020603050405020304" pitchFamily="18" charset="0"/>
                          <a:sym typeface="+mn-ea"/>
                        </a:rPr>
                        <a:t> for (i = 0; i &lt; N; i++)</a:t>
                      </a:r>
                    </a:p>
                    <a:p>
                      <a:pPr algn="l" defTabSz="1097280">
                        <a:buClrTx/>
                        <a:buSzTx/>
                        <a:buNone/>
                      </a:pPr>
                      <a:r>
                        <a:rPr sz="1800" b="0" i="1">
                          <a:solidFill>
                            <a:schemeClr val="tx1"/>
                          </a:solidFill>
                          <a:latin typeface="Times New Roman" panose="02020603050405020304" pitchFamily="18" charset="0"/>
                          <a:ea typeface="+mj-ea"/>
                          <a:cs typeface="Times New Roman" panose="02020603050405020304" pitchFamily="18" charset="0"/>
                          <a:sym typeface="+mn-ea"/>
                        </a:rPr>
                        <a:t>        x[i] = a[i] + b[i];</a:t>
                      </a:r>
                    </a:p>
                    <a:p>
                      <a:pPr algn="l" defTabSz="1097280">
                        <a:buClrTx/>
                        <a:buSzTx/>
                        <a:buNone/>
                      </a:pPr>
                      <a:r>
                        <a:rPr sz="1800" b="0" i="1">
                          <a:solidFill>
                            <a:schemeClr val="tx1"/>
                          </a:solidFill>
                          <a:latin typeface="Times New Roman" panose="02020603050405020304" pitchFamily="18" charset="0"/>
                          <a:ea typeface="+mj-ea"/>
                          <a:cs typeface="Times New Roman" panose="02020603050405020304" pitchFamily="18" charset="0"/>
                          <a:sym typeface="+mn-ea"/>
                        </a:rPr>
                        <a:t> for (i = 0; i &lt; N; i++)</a:t>
                      </a:r>
                    </a:p>
                    <a:p>
                      <a:pPr algn="l" defTabSz="1097280">
                        <a:buClrTx/>
                        <a:buSzTx/>
                        <a:buNone/>
                      </a:pPr>
                      <a:r>
                        <a:rPr sz="1800" b="0" i="1">
                          <a:solidFill>
                            <a:schemeClr val="tx1"/>
                          </a:solidFill>
                          <a:latin typeface="Times New Roman" panose="02020603050405020304" pitchFamily="18" charset="0"/>
                          <a:ea typeface="+mj-ea"/>
                          <a:cs typeface="Times New Roman" panose="02020603050405020304" pitchFamily="18" charset="0"/>
                          <a:sym typeface="+mn-ea"/>
                        </a:rPr>
                        <a:t>        y[i] = a[i] - b[i];</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sz="1800" b="0" i="1">
                          <a:solidFill>
                            <a:schemeClr val="tx1"/>
                          </a:solidFill>
                          <a:latin typeface="Times New Roman" panose="02020603050405020304" pitchFamily="18" charset="0"/>
                          <a:ea typeface="+mj-ea"/>
                          <a:cs typeface="Times New Roman" panose="02020603050405020304" pitchFamily="18" charset="0"/>
                        </a:rPr>
                        <a:t> for (i = 0; i &lt; N; i++) {</a:t>
                      </a:r>
                    </a:p>
                    <a:p>
                      <a:pPr algn="l">
                        <a:buClrTx/>
                        <a:buSzTx/>
                        <a:buNone/>
                      </a:pPr>
                      <a:r>
                        <a:rPr sz="1800" b="0" i="1">
                          <a:solidFill>
                            <a:schemeClr val="tx1"/>
                          </a:solidFill>
                          <a:latin typeface="Times New Roman" panose="02020603050405020304" pitchFamily="18" charset="0"/>
                          <a:ea typeface="+mj-ea"/>
                          <a:cs typeface="Times New Roman" panose="02020603050405020304" pitchFamily="18" charset="0"/>
                        </a:rPr>
                        <a:t>        x[i] = a[i] + b[i];</a:t>
                      </a:r>
                    </a:p>
                    <a:p>
                      <a:pPr algn="l">
                        <a:buClrTx/>
                        <a:buSzTx/>
                        <a:buNone/>
                      </a:pPr>
                      <a:r>
                        <a:rPr sz="1800" b="0" i="1">
                          <a:solidFill>
                            <a:schemeClr val="tx1"/>
                          </a:solidFill>
                          <a:latin typeface="Times New Roman" panose="02020603050405020304" pitchFamily="18" charset="0"/>
                          <a:ea typeface="+mj-ea"/>
                          <a:cs typeface="Times New Roman" panose="02020603050405020304" pitchFamily="18" charset="0"/>
                        </a:rPr>
                        <a:t>        y[i] = a[i] - b[i];</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循环分段</a:t>
            </a:r>
          </a:p>
        </p:txBody>
      </p:sp>
      <p:sp>
        <p:nvSpPr>
          <p:cNvPr id="104" name="文本框 103"/>
          <p:cNvSpPr txBox="1"/>
          <p:nvPr>
            <p:custDataLst>
              <p:tags r:id="rId1"/>
            </p:custDataLst>
          </p:nvPr>
        </p:nvSpPr>
        <p:spPr>
          <a:xfrm>
            <a:off x="1101090" y="1673225"/>
            <a:ext cx="999045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循环分段可将单层循环变换为</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多</a:t>
            </a:r>
            <a:r>
              <a:rPr lang="en-US" sz="2000" b="0">
                <a:latin typeface="Times New Roman" panose="02020603050405020304" pitchFamily="18" charset="0"/>
                <a:ea typeface="微软雅黑 Light" panose="020B0502040204020203" charset="-122"/>
                <a:cs typeface="Times New Roman" panose="02020603050405020304" pitchFamily="18" charset="0"/>
              </a:rPr>
              <a:t>层嵌套循环，循环分段的段长可根据需要选取。如果原循环是可并行化的循环，则分段后依然可以实施并行化变换。通常采用循环分段技术实现外层的并行化以及内层的向量化，以达到利用系统多层次并行资源的目的</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3" name="表格 2"/>
          <p:cNvGraphicFramePr/>
          <p:nvPr>
            <p:custDataLst>
              <p:tags r:id="rId2"/>
            </p:custDataLst>
          </p:nvPr>
        </p:nvGraphicFramePr>
        <p:xfrm>
          <a:off x="2567940" y="3315335"/>
          <a:ext cx="7056755" cy="2381250"/>
        </p:xfrm>
        <a:graphic>
          <a:graphicData uri="http://schemas.openxmlformats.org/drawingml/2006/table">
            <a:tbl>
              <a:tblPr firstRow="1" bandRow="1">
                <a:tableStyleId>{5C22544A-7EE6-4342-B048-85BDC9FD1C3A}</a:tableStyleId>
              </a:tblPr>
              <a:tblGrid>
                <a:gridCol w="3133725">
                  <a:extLst>
                    <a:ext uri="{9D8B030D-6E8A-4147-A177-3AD203B41FA5}">
                      <a16:colId xmlns:a16="http://schemas.microsoft.com/office/drawing/2014/main" val="20000"/>
                    </a:ext>
                  </a:extLst>
                </a:gridCol>
                <a:gridCol w="3923030">
                  <a:extLst>
                    <a:ext uri="{9D8B030D-6E8A-4147-A177-3AD203B41FA5}">
                      <a16:colId xmlns:a16="http://schemas.microsoft.com/office/drawing/2014/main" val="20001"/>
                    </a:ext>
                  </a:extLst>
                </a:gridCol>
              </a:tblGrid>
              <a:tr h="2381250">
                <a:tc>
                  <a:txBody>
                    <a:bodyPr/>
                    <a:lstStyle/>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for (i = 0; i &lt; N; i++)</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A[i] = B[i] + C[i];</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600" b="0" i="1">
                          <a:solidFill>
                            <a:schemeClr val="tx1"/>
                          </a:solidFill>
                          <a:latin typeface="Times New Roman" panose="02020603050405020304" pitchFamily="18" charset="0"/>
                          <a:ea typeface="宋体" panose="02010600030101010101" pitchFamily="2" charset="-122"/>
                        </a:rPr>
                        <a:t> int K = 32;</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0; i &lt; N; i += K) {</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(j = i; j &lt; i + K - 1; j += 4) {</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ymm0 = _mm_load_ps(B + j);</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ymm1 = _mm_load_ps(C + j);</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ymm2 = _mm_add_ps(ymm0, ymm1);</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_mm_storeu_ps(A + j, ymm2);</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循环交换</a:t>
            </a:r>
          </a:p>
        </p:txBody>
      </p:sp>
      <p:sp>
        <p:nvSpPr>
          <p:cNvPr id="2" name="文本框 1"/>
          <p:cNvSpPr txBox="1"/>
          <p:nvPr>
            <p:custDataLst>
              <p:tags r:id="rId1"/>
            </p:custDataLst>
          </p:nvPr>
        </p:nvSpPr>
        <p:spPr>
          <a:xfrm>
            <a:off x="1101090" y="1468120"/>
            <a:ext cx="9990455" cy="1014730"/>
          </a:xfrm>
          <a:prstGeom prst="rect">
            <a:avLst/>
          </a:prstGeom>
          <a:noFill/>
          <a:ln w="9525">
            <a:noFill/>
          </a:ln>
        </p:spPr>
        <p:txBody>
          <a:bodyPr wrap="square">
            <a:spAutoFit/>
          </a:bodyPr>
          <a:lstStyle/>
          <a:p>
            <a:pPr indent="127000">
              <a:lnSpc>
                <a:spcPct val="150000"/>
              </a:lnSpc>
            </a:pPr>
            <a:r>
              <a:rPr lang="en-US" sz="2000">
                <a:latin typeface="Times New Roman" panose="02020603050405020304" pitchFamily="18" charset="0"/>
                <a:ea typeface="微软雅黑 Light" panose="020B0502040204020203" charset="-122"/>
                <a:cs typeface="Times New Roman" panose="02020603050405020304" pitchFamily="18" charset="0"/>
                <a:sym typeface="+mn-ea"/>
              </a:rPr>
              <a:t>   循环交换是一个重排序变换</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r>
              <a:rPr lang="en-US" sz="2000" b="0">
                <a:latin typeface="Times New Roman" panose="02020603050405020304" pitchFamily="18" charset="0"/>
                <a:ea typeface="微软雅黑 Light" panose="020B0502040204020203" charset="-122"/>
                <a:cs typeface="Times New Roman" panose="02020603050405020304" pitchFamily="18" charset="0"/>
              </a:rPr>
              <a:t>在程序的向量化和并行化识别以及增强数据局部性方面都起着重要的作用。</a:t>
            </a:r>
          </a:p>
        </p:txBody>
      </p:sp>
      <p:graphicFrame>
        <p:nvGraphicFramePr>
          <p:cNvPr id="4" name="表格 3"/>
          <p:cNvGraphicFramePr/>
          <p:nvPr>
            <p:custDataLst>
              <p:tags r:id="rId2"/>
            </p:custDataLst>
          </p:nvPr>
        </p:nvGraphicFramePr>
        <p:xfrm>
          <a:off x="1911985" y="2754630"/>
          <a:ext cx="8368030" cy="1374775"/>
        </p:xfrm>
        <a:graphic>
          <a:graphicData uri="http://schemas.openxmlformats.org/drawingml/2006/table">
            <a:tbl>
              <a:tblPr firstRow="1" bandRow="1">
                <a:tableStyleId>{5C22544A-7EE6-4342-B048-85BDC9FD1C3A}</a:tableStyleId>
              </a:tblPr>
              <a:tblGrid>
                <a:gridCol w="4234180">
                  <a:extLst>
                    <a:ext uri="{9D8B030D-6E8A-4147-A177-3AD203B41FA5}">
                      <a16:colId xmlns:a16="http://schemas.microsoft.com/office/drawing/2014/main" val="20000"/>
                    </a:ext>
                  </a:extLst>
                </a:gridCol>
                <a:gridCol w="4133850">
                  <a:extLst>
                    <a:ext uri="{9D8B030D-6E8A-4147-A177-3AD203B41FA5}">
                      <a16:colId xmlns:a16="http://schemas.microsoft.com/office/drawing/2014/main" val="20001"/>
                    </a:ext>
                  </a:extLst>
                </a:gridCol>
              </a:tblGrid>
              <a:tr h="1374775">
                <a:tc>
                  <a:txBody>
                    <a:bodyPr/>
                    <a:lstStyle/>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for (j = 0; j &lt; N; j++)</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for (k = 0; k &lt; N; k++)</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for (i = 0; i &lt; N; i++)</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A[i][j] = A[i][j] + B[i][k] * C[k][j];</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600" b="0" i="1">
                          <a:solidFill>
                            <a:schemeClr val="tx1"/>
                          </a:solidFill>
                          <a:latin typeface="Times New Roman" panose="02020603050405020304" pitchFamily="18" charset="0"/>
                          <a:ea typeface="宋体" panose="02010600030101010101" pitchFamily="2" charset="-122"/>
                        </a:rPr>
                        <a:t>  for (j = 0; j &lt; N; j++)</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0; i &lt; N; i++)</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(k = 0; k &lt; N; k++)</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A[i][j] = A[i][j] + B[i][k] * C[k][j];</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
        <p:nvSpPr>
          <p:cNvPr id="6" name="文本框 5"/>
          <p:cNvSpPr txBox="1"/>
          <p:nvPr>
            <p:custDataLst>
              <p:tags r:id="rId3"/>
            </p:custDataLst>
          </p:nvPr>
        </p:nvSpPr>
        <p:spPr>
          <a:xfrm>
            <a:off x="1101090" y="4288790"/>
            <a:ext cx="9990455" cy="1476375"/>
          </a:xfrm>
          <a:prstGeom prst="rect">
            <a:avLst/>
          </a:prstGeom>
          <a:noFill/>
          <a:ln w="9525">
            <a:noFill/>
          </a:ln>
        </p:spPr>
        <p:txBody>
          <a:bodyPr wrap="square">
            <a:spAutoFit/>
          </a:bodyPr>
          <a:lstStyle/>
          <a:p>
            <a:pPr indent="127000">
              <a:lnSpc>
                <a:spcPct val="150000"/>
              </a:lnSpc>
            </a:pPr>
            <a:r>
              <a:rPr lang="en-US" sz="2000">
                <a:latin typeface="Times New Roman" panose="02020603050405020304" pitchFamily="18" charset="0"/>
                <a:ea typeface="微软雅黑 Light" panose="020B0502040204020203" charset="-122"/>
                <a:cs typeface="Times New Roman" panose="02020603050405020304" pitchFamily="18" charset="0"/>
                <a:sym typeface="+mn-ea"/>
              </a:rPr>
              <a:t>   循环交换在某些情况下也能提高寄存器的重用能力。为了提高寄存器重用能力的循环交换的目的在于把携带依赖的循环放在最内层的位置，使可以被重用的值保留在寄存器中</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p:txBody>
      </p:sp>
      <p:graphicFrame>
        <p:nvGraphicFramePr>
          <p:cNvPr id="7" name="表格 6"/>
          <p:cNvGraphicFramePr/>
          <p:nvPr>
            <p:custDataLst>
              <p:tags r:id="rId4"/>
            </p:custDataLst>
          </p:nvPr>
        </p:nvGraphicFramePr>
        <p:xfrm>
          <a:off x="2945765" y="5633720"/>
          <a:ext cx="6299835" cy="1022350"/>
        </p:xfrm>
        <a:graphic>
          <a:graphicData uri="http://schemas.openxmlformats.org/drawingml/2006/table">
            <a:tbl>
              <a:tblPr firstRow="1" bandRow="1">
                <a:tableStyleId>{5C22544A-7EE6-4342-B048-85BDC9FD1C3A}</a:tableStyleId>
              </a:tblPr>
              <a:tblGrid>
                <a:gridCol w="3187700">
                  <a:extLst>
                    <a:ext uri="{9D8B030D-6E8A-4147-A177-3AD203B41FA5}">
                      <a16:colId xmlns:a16="http://schemas.microsoft.com/office/drawing/2014/main" val="20000"/>
                    </a:ext>
                  </a:extLst>
                </a:gridCol>
                <a:gridCol w="3112135">
                  <a:extLst>
                    <a:ext uri="{9D8B030D-6E8A-4147-A177-3AD203B41FA5}">
                      <a16:colId xmlns:a16="http://schemas.microsoft.com/office/drawing/2014/main" val="20001"/>
                    </a:ext>
                  </a:extLst>
                </a:gridCol>
              </a:tblGrid>
              <a:tr h="1022350">
                <a:tc>
                  <a:txBody>
                    <a:bodyPr/>
                    <a:lstStyle/>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for (i = 1; j &lt; M; j++)</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for (j = 1; i &lt; N; i++)</a:t>
                      </a:r>
                    </a:p>
                    <a:p>
                      <a:pPr algn="l" defTabSz="1097280">
                        <a:buClrTx/>
                        <a:buSzTx/>
                        <a:buNone/>
                      </a:pPr>
                      <a:r>
                        <a:rPr sz="1600" b="0" i="1">
                          <a:solidFill>
                            <a:schemeClr val="tx1"/>
                          </a:solidFill>
                          <a:latin typeface="Times New Roman" panose="02020603050405020304" pitchFamily="18" charset="0"/>
                          <a:ea typeface="宋体" panose="02010600030101010101" pitchFamily="2" charset="-122"/>
                          <a:sym typeface="+mn-ea"/>
                        </a:rPr>
                        <a:t>            A[i][j] = A[i - 1][j];</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600" b="0" i="1">
                          <a:solidFill>
                            <a:schemeClr val="tx1"/>
                          </a:solidFill>
                          <a:latin typeface="Times New Roman" panose="02020603050405020304" pitchFamily="18" charset="0"/>
                          <a:ea typeface="宋体" panose="02010600030101010101" pitchFamily="2" charset="-122"/>
                        </a:rPr>
                        <a:t>    for (j = 1; j &lt; N; j++)</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1; i &lt; M; i++)</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A[i][j] = A[i - 1][j];</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循环分块</a:t>
            </a:r>
          </a:p>
        </p:txBody>
      </p:sp>
      <p:sp>
        <p:nvSpPr>
          <p:cNvPr id="2" name="文本框 1"/>
          <p:cNvSpPr txBox="1"/>
          <p:nvPr>
            <p:custDataLst>
              <p:tags r:id="rId1"/>
            </p:custDataLst>
          </p:nvPr>
        </p:nvSpPr>
        <p:spPr>
          <a:xfrm>
            <a:off x="1200150" y="1395730"/>
            <a:ext cx="10066655" cy="1476375"/>
          </a:xfrm>
          <a:prstGeom prst="rect">
            <a:avLst/>
          </a:prstGeom>
          <a:noFill/>
          <a:ln w="9525">
            <a:noFill/>
          </a:ln>
        </p:spPr>
        <p:txBody>
          <a:bodyPr wrap="square">
            <a:spAutoFit/>
          </a:bodyPr>
          <a:lstStyle/>
          <a:p>
            <a:pPr indent="127000">
              <a:lnSpc>
                <a:spcPct val="150000"/>
              </a:lnSpc>
            </a:pPr>
            <a:r>
              <a:rPr lang="en-US" sz="2000" b="0">
                <a:latin typeface="Times New Roman" panose="02020603050405020304" pitchFamily="18" charset="0"/>
                <a:ea typeface="微软雅黑 Light" panose="020B0502040204020203" charset="-122"/>
                <a:cs typeface="Times New Roman" panose="02020603050405020304" pitchFamily="18" charset="0"/>
              </a:rPr>
              <a:t>  循环分块是指通过增加循环嵌套的维度来提升数据局部性的循环变换技术</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，是</a:t>
            </a:r>
            <a:r>
              <a:rPr lang="en-US" sz="2000" b="0">
                <a:latin typeface="Times New Roman" panose="02020603050405020304" pitchFamily="18" charset="0"/>
                <a:ea typeface="微软雅黑 Light" panose="020B0502040204020203" charset="-122"/>
                <a:cs typeface="Times New Roman" panose="02020603050405020304" pitchFamily="18" charset="0"/>
              </a:rPr>
              <a:t>对多重循环的迭代空间进行重新划分的过程，循环分块</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前</a:t>
            </a:r>
            <a:r>
              <a:rPr lang="en-US" sz="2000" b="0">
                <a:latin typeface="Times New Roman" panose="02020603050405020304" pitchFamily="18" charset="0"/>
                <a:ea typeface="微软雅黑 Light" panose="020B0502040204020203" charset="-122"/>
                <a:cs typeface="Times New Roman" panose="02020603050405020304" pitchFamily="18" charset="0"/>
              </a:rPr>
              <a:t>后要保证迭代空间相同。循环分块是循环交换和循环分段的结合。</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可以</a:t>
            </a:r>
            <a:r>
              <a:rPr lang="en-US" sz="2000" b="0">
                <a:latin typeface="Times New Roman" panose="02020603050405020304" pitchFamily="18" charset="0"/>
                <a:ea typeface="微软雅黑 Light" panose="020B0502040204020203" charset="-122"/>
                <a:cs typeface="Times New Roman" panose="02020603050405020304" pitchFamily="18" charset="0"/>
              </a:rPr>
              <a:t>提高程序的局部性，增加数据重用来提升程序的性能</a:t>
            </a:r>
            <a:r>
              <a:rPr lang="zh-CN" altLang="en-US" sz="2000" b="0">
                <a:latin typeface="Times New Roman" panose="02020603050405020304" pitchFamily="18" charset="0"/>
                <a:ea typeface="微软雅黑 Light" panose="020B0502040204020203" charset="-122"/>
                <a:cs typeface="Times New Roman" panose="02020603050405020304" pitchFamily="18" charset="0"/>
              </a:rPr>
              <a:t>。</a:t>
            </a:r>
          </a:p>
        </p:txBody>
      </p:sp>
      <p:pic>
        <p:nvPicPr>
          <p:cNvPr id="107" name="图片 106"/>
          <p:cNvPicPr/>
          <p:nvPr>
            <p:custDataLst>
              <p:tags r:id="rId2"/>
            </p:custDataLst>
          </p:nvPr>
        </p:nvPicPr>
        <p:blipFill>
          <a:blip r:embed="rId5"/>
          <a:srcRect r="32461" b="1798"/>
          <a:stretch>
            <a:fillRect/>
          </a:stretch>
        </p:blipFill>
        <p:spPr>
          <a:xfrm>
            <a:off x="3257550" y="3081655"/>
            <a:ext cx="5951855" cy="345821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循环分块</a:t>
            </a:r>
          </a:p>
        </p:txBody>
      </p:sp>
      <p:pic>
        <p:nvPicPr>
          <p:cNvPr id="108" name="图片 107"/>
          <p:cNvPicPr/>
          <p:nvPr>
            <p:custDataLst>
              <p:tags r:id="rId1"/>
            </p:custDataLst>
          </p:nvPr>
        </p:nvPicPr>
        <p:blipFill>
          <a:blip r:embed="rId6">
            <a:clrChange>
              <a:clrFrom>
                <a:srgbClr val="D4D4D4">
                  <a:alpha val="100000"/>
                </a:srgbClr>
              </a:clrFrom>
              <a:clrTo>
                <a:srgbClr val="D4D4D4">
                  <a:alpha val="100000"/>
                  <a:alpha val="0"/>
                </a:srgbClr>
              </a:clrTo>
            </a:clrChange>
          </a:blip>
          <a:stretch>
            <a:fillRect/>
          </a:stretch>
        </p:blipFill>
        <p:spPr>
          <a:xfrm>
            <a:off x="2355850" y="3117215"/>
            <a:ext cx="6870700" cy="3637915"/>
          </a:xfrm>
          <a:prstGeom prst="rect">
            <a:avLst/>
          </a:prstGeom>
          <a:noFill/>
          <a:ln w="9525">
            <a:noFill/>
          </a:ln>
        </p:spPr>
      </p:pic>
      <p:sp>
        <p:nvSpPr>
          <p:cNvPr id="4" name="文本框 3"/>
          <p:cNvSpPr txBox="1"/>
          <p:nvPr>
            <p:custDataLst>
              <p:tags r:id="rId2"/>
            </p:custDataLst>
          </p:nvPr>
        </p:nvSpPr>
        <p:spPr>
          <a:xfrm>
            <a:off x="1336675" y="1487170"/>
            <a:ext cx="9518650" cy="1476375"/>
          </a:xfrm>
          <a:prstGeom prst="rect">
            <a:avLst/>
          </a:prstGeom>
          <a:noFill/>
        </p:spPr>
        <p:txBody>
          <a:bodyPr wrap="square" rtlCol="0" anchor="t">
            <a:spAutoFit/>
          </a:bodyPr>
          <a:lstStyle/>
          <a:p>
            <a:pPr>
              <a:lnSpc>
                <a:spcPct val="150000"/>
              </a:lnSpc>
            </a:pPr>
            <a:r>
              <a:rPr lang="en-US" sz="2000">
                <a:latin typeface="Times New Roman" panose="02020603050405020304" pitchFamily="18" charset="0"/>
                <a:ea typeface="微软雅黑 Light" panose="020B0502040204020203" charset="-122"/>
                <a:cs typeface="Times New Roman" panose="02020603050405020304" pitchFamily="18" charset="0"/>
              </a:rPr>
              <a:t>        C语言</a:t>
            </a:r>
            <a:r>
              <a:rPr lang="zh-CN" altLang="en-US" sz="2000">
                <a:latin typeface="Times New Roman" panose="02020603050405020304" pitchFamily="18" charset="0"/>
                <a:ea typeface="微软雅黑 Light" panose="020B0502040204020203" charset="-122"/>
                <a:cs typeface="Times New Roman" panose="02020603050405020304" pitchFamily="18" charset="0"/>
              </a:rPr>
              <a:t>访存数据</a:t>
            </a:r>
            <a:r>
              <a:rPr lang="en-US" sz="2000">
                <a:latin typeface="Times New Roman" panose="02020603050405020304" pitchFamily="18" charset="0"/>
                <a:ea typeface="微软雅黑 Light" panose="020B0502040204020203" charset="-122"/>
                <a:cs typeface="Times New Roman" panose="02020603050405020304" pitchFamily="18" charset="0"/>
              </a:rPr>
              <a:t>是行优先的原则，设置S</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长度</a:t>
            </a:r>
            <a:r>
              <a:rPr lang="en-US" sz="2000">
                <a:latin typeface="Times New Roman" panose="02020603050405020304" pitchFamily="18" charset="0"/>
                <a:ea typeface="微软雅黑 Light" panose="020B0502040204020203" charset="-122"/>
                <a:cs typeface="Times New Roman" panose="02020603050405020304" pitchFamily="18" charset="0"/>
              </a:rPr>
              <a:t>与硬件平台高速缓存</a:t>
            </a:r>
            <a:r>
              <a:rPr lang="zh-CN" altLang="en-US" sz="2000">
                <a:latin typeface="Times New Roman" panose="02020603050405020304" pitchFamily="18" charset="0"/>
                <a:ea typeface="微软雅黑 Light" panose="020B0502040204020203" charset="-122"/>
                <a:cs typeface="Times New Roman" panose="02020603050405020304" pitchFamily="18" charset="0"/>
              </a:rPr>
              <a:t>行</a:t>
            </a:r>
            <a:r>
              <a:rPr lang="en-US" sz="2000">
                <a:latin typeface="Times New Roman" panose="02020603050405020304" pitchFamily="18" charset="0"/>
                <a:ea typeface="微软雅黑 Light" panose="020B0502040204020203" charset="-122"/>
                <a:cs typeface="Times New Roman" panose="02020603050405020304" pitchFamily="18" charset="0"/>
              </a:rPr>
              <a:t>相匹配</a:t>
            </a:r>
            <a:r>
              <a:rPr lang="zh-CN" altLang="en-US" sz="2000">
                <a:latin typeface="Times New Roman" panose="02020603050405020304" pitchFamily="18" charset="0"/>
                <a:ea typeface="微软雅黑 Light" panose="020B0502040204020203" charset="-122"/>
                <a:cs typeface="Times New Roman" panose="02020603050405020304" pitchFamily="18" charset="0"/>
              </a:rPr>
              <a:t>，</a:t>
            </a:r>
            <a:r>
              <a:rPr lang="en-US" sz="2000">
                <a:latin typeface="Times New Roman" panose="02020603050405020304" pitchFamily="18" charset="0"/>
                <a:ea typeface="微软雅黑 Light" panose="020B0502040204020203" charset="-122"/>
                <a:cs typeface="Times New Roman" panose="02020603050405020304" pitchFamily="18" charset="0"/>
              </a:rPr>
              <a:t>将控制这些分段上进行迭代的循环移动最外层的位置，这样单次迭代数据量得到了大幅度的减少，减少了从主存取数的时间，进而提升了性能。</a:t>
            </a:r>
          </a:p>
        </p:txBody>
      </p:sp>
      <p:sp>
        <p:nvSpPr>
          <p:cNvPr id="3" name="矩形 2"/>
          <p:cNvSpPr/>
          <p:nvPr>
            <p:custDataLst>
              <p:tags r:id="rId3"/>
            </p:custDataLst>
          </p:nvPr>
        </p:nvSpPr>
        <p:spPr>
          <a:xfrm>
            <a:off x="6913245" y="6271260"/>
            <a:ext cx="2311400" cy="4648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循环分块</a:t>
            </a:r>
            <a:endParaRPr lang="zh-CN" altLang="en-US" dirty="0">
              <a:solidFill>
                <a:schemeClr val="tx1"/>
              </a:solidFill>
            </a:endParaRPr>
          </a:p>
        </p:txBody>
      </p:sp>
      <p:sp>
        <p:nvSpPr>
          <p:cNvPr id="4" name="文本框 3"/>
          <p:cNvSpPr txBox="1"/>
          <p:nvPr>
            <p:custDataLst>
              <p:tags r:id="rId1"/>
            </p:custDataLst>
          </p:nvPr>
        </p:nvSpPr>
        <p:spPr>
          <a:xfrm>
            <a:off x="1336675" y="1268095"/>
            <a:ext cx="9518650" cy="1014730"/>
          </a:xfrm>
          <a:prstGeom prst="rect">
            <a:avLst/>
          </a:prstGeom>
          <a:noFill/>
        </p:spPr>
        <p:txBody>
          <a:bodyPr wrap="square" rtlCol="0" anchor="t">
            <a:spAutoFit/>
          </a:bodyPr>
          <a:lstStyle/>
          <a:p>
            <a:pPr>
              <a:lnSpc>
                <a:spcPct val="150000"/>
              </a:lnSpc>
            </a:pPr>
            <a:r>
              <a:rPr lang="en-US" sz="200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a:latin typeface="Times New Roman" panose="02020603050405020304" pitchFamily="18" charset="0"/>
                <a:ea typeface="微软雅黑 Light" panose="020B0502040204020203" charset="-122"/>
                <a:cs typeface="Times New Roman" panose="02020603050405020304" pitchFamily="18" charset="0"/>
              </a:rPr>
              <a:t>对循环分块前后优化效果进行测试，</a:t>
            </a:r>
            <a:r>
              <a:rPr lang="en-US" sz="2000">
                <a:latin typeface="Times New Roman" panose="02020603050405020304" pitchFamily="18" charset="0"/>
                <a:ea typeface="微软雅黑 Light" panose="020B0502040204020203" charset="-122"/>
                <a:cs typeface="Times New Roman" panose="02020603050405020304" pitchFamily="18" charset="0"/>
              </a:rPr>
              <a:t>编译器版本为llvm-13，示例优化前执行时间为3600us，优化后执行时间为397us，可以看出有将近十倍的加速效果。</a:t>
            </a:r>
          </a:p>
        </p:txBody>
      </p:sp>
      <p:pic>
        <p:nvPicPr>
          <p:cNvPr id="3" name="图片 2"/>
          <p:cNvPicPr>
            <a:picLocks noChangeAspect="1"/>
          </p:cNvPicPr>
          <p:nvPr>
            <p:custDataLst>
              <p:tags r:id="rId2"/>
            </p:custDataLst>
          </p:nvPr>
        </p:nvPicPr>
        <p:blipFill>
          <a:blip r:embed="rId5"/>
          <a:srcRect l="74822" t="41792" r="5488" b="15472"/>
          <a:stretch>
            <a:fillRect/>
          </a:stretch>
        </p:blipFill>
        <p:spPr>
          <a:xfrm>
            <a:off x="4163695" y="2466340"/>
            <a:ext cx="3864610" cy="429704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循环分布</a:t>
            </a:r>
          </a:p>
        </p:txBody>
      </p:sp>
      <p:sp>
        <p:nvSpPr>
          <p:cNvPr id="104" name="文本框 103"/>
          <p:cNvSpPr txBox="1"/>
          <p:nvPr>
            <p:custDataLst>
              <p:tags r:id="rId1"/>
            </p:custDataLst>
          </p:nvPr>
        </p:nvSpPr>
        <p:spPr>
          <a:xfrm>
            <a:off x="1101090" y="1602740"/>
            <a:ext cx="9990455" cy="1938020"/>
          </a:xfrm>
          <a:prstGeom prst="rect">
            <a:avLst/>
          </a:prstGeom>
          <a:noFill/>
          <a:ln w="9525">
            <a:noFill/>
          </a:ln>
        </p:spPr>
        <p:txBody>
          <a:bodyPr wrap="square">
            <a:spAutoFit/>
          </a:bodyPr>
          <a:lstStyle/>
          <a:p>
            <a:pPr indent="127000">
              <a:lnSpc>
                <a:spcPct val="150000"/>
              </a:lnSpc>
            </a:pPr>
            <a:r>
              <a:rPr lang="en-US" sz="2000">
                <a:latin typeface="Times New Roman" panose="02020603050405020304" pitchFamily="18" charset="0"/>
                <a:ea typeface="微软雅黑 Light" panose="020B0502040204020203" charset="-122"/>
                <a:cs typeface="Times New Roman" panose="02020603050405020304" pitchFamily="18" charset="0"/>
                <a:sym typeface="+mn-ea"/>
              </a:rPr>
              <a:t>   循环分布将一个循环分解为多个循环，每个循环都有与原循环相同的迭代空间，但只包含原循环的语句子集。通过循环分布可以a减少指令缓存的压力，还能增加寄存器的重用</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常用于分解出可向量化或可并行化的循环，进而将可向量化部分的代码转为向量执行</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p:txBody>
      </p:sp>
      <p:graphicFrame>
        <p:nvGraphicFramePr>
          <p:cNvPr id="3" name="表格 2"/>
          <p:cNvGraphicFramePr/>
          <p:nvPr>
            <p:custDataLst>
              <p:tags r:id="rId2"/>
            </p:custDataLst>
          </p:nvPr>
        </p:nvGraphicFramePr>
        <p:xfrm>
          <a:off x="2360295" y="3656330"/>
          <a:ext cx="7472680" cy="2116455"/>
        </p:xfrm>
        <a:graphic>
          <a:graphicData uri="http://schemas.openxmlformats.org/drawingml/2006/table">
            <a:tbl>
              <a:tblPr firstRow="1" bandRow="1">
                <a:tableStyleId>{5C22544A-7EE6-4342-B048-85BDC9FD1C3A}</a:tableStyleId>
              </a:tblPr>
              <a:tblGrid>
                <a:gridCol w="3521075">
                  <a:extLst>
                    <a:ext uri="{9D8B030D-6E8A-4147-A177-3AD203B41FA5}">
                      <a16:colId xmlns:a16="http://schemas.microsoft.com/office/drawing/2014/main" val="20000"/>
                    </a:ext>
                  </a:extLst>
                </a:gridCol>
                <a:gridCol w="3951605">
                  <a:extLst>
                    <a:ext uri="{9D8B030D-6E8A-4147-A177-3AD203B41FA5}">
                      <a16:colId xmlns:a16="http://schemas.microsoft.com/office/drawing/2014/main" val="20001"/>
                    </a:ext>
                  </a:extLst>
                </a:gridCol>
              </a:tblGrid>
              <a:tr h="2116455">
                <a:tc>
                  <a:txBody>
                    <a:bodyPr/>
                    <a:lstStyle/>
                    <a:p>
                      <a:pPr algn="l" defTabSz="1097280">
                        <a:buClrTx/>
                        <a:buSzTx/>
                        <a:buNone/>
                      </a:pPr>
                      <a:r>
                        <a:rPr lang="en-US" sz="1600" b="0" i="1">
                          <a:solidFill>
                            <a:schemeClr val="tx1"/>
                          </a:solidFill>
                          <a:latin typeface="Times New Roman" panose="02020603050405020304" pitchFamily="18" charset="0"/>
                          <a:ea typeface="宋体" panose="02010600030101010101" pitchFamily="2" charset="-122"/>
                          <a:sym typeface="+mn-ea"/>
                        </a:rPr>
                        <a:t>for (i = 1; i &lt; N; i++) {</a:t>
                      </a:r>
                    </a:p>
                    <a:p>
                      <a:pPr algn="l" defTabSz="1097280">
                        <a:buClrTx/>
                        <a:buSzTx/>
                        <a:buNone/>
                      </a:pPr>
                      <a:r>
                        <a:rPr lang="en-US" sz="1600" b="0" i="1">
                          <a:solidFill>
                            <a:schemeClr val="tx1"/>
                          </a:solidFill>
                          <a:latin typeface="Times New Roman" panose="02020603050405020304" pitchFamily="18" charset="0"/>
                          <a:ea typeface="宋体" panose="02010600030101010101" pitchFamily="2" charset="-122"/>
                          <a:sym typeface="+mn-ea"/>
                        </a:rPr>
                        <a:t>    A[i + 1] = A[i] + C;//S1语句</a:t>
                      </a:r>
                    </a:p>
                    <a:p>
                      <a:pPr algn="l" defTabSz="1097280">
                        <a:buClrTx/>
                        <a:buSzTx/>
                        <a:buNone/>
                      </a:pPr>
                      <a:r>
                        <a:rPr lang="en-US" sz="1600" b="0" i="1">
                          <a:solidFill>
                            <a:schemeClr val="tx1"/>
                          </a:solidFill>
                          <a:latin typeface="Times New Roman" panose="02020603050405020304" pitchFamily="18" charset="0"/>
                          <a:ea typeface="宋体" panose="02010600030101010101" pitchFamily="2" charset="-122"/>
                          <a:sym typeface="+mn-ea"/>
                        </a:rPr>
                        <a:t>    B[i] = B[i] + D;//S2语句</a:t>
                      </a:r>
                    </a:p>
                    <a:p>
                      <a:pPr algn="l" defTabSz="1097280">
                        <a:buClrTx/>
                        <a:buSzTx/>
                        <a:buNone/>
                      </a:pPr>
                      <a:r>
                        <a:rPr lang="en-US" sz="1600" b="0" i="1">
                          <a:solidFill>
                            <a:schemeClr val="tx1"/>
                          </a:solidFill>
                          <a:latin typeface="Times New Roman" panose="02020603050405020304" pitchFamily="18" charset="0"/>
                          <a:ea typeface="宋体" panose="02010600030101010101" pitchFamily="2" charset="-122"/>
                          <a:sym typeface="+mn-ea"/>
                        </a:rPr>
                        <a:t>}</a:t>
                      </a:r>
                      <a:endParaRPr lang="en-US" sz="1600" b="0" i="1">
                        <a:solidFill>
                          <a:schemeClr val="tx1"/>
                        </a:solidFill>
                        <a:latin typeface="Times New Roman" panose="02020603050405020304" pitchFamily="18" charset="0"/>
                        <a:ea typeface="宋体" panose="02010600030101010101" pitchFamily="2" charset="-122"/>
                      </a:endParaRPr>
                    </a:p>
                    <a:p>
                      <a:pPr algn="l" defTabSz="1097280">
                        <a:buClrTx/>
                        <a:buSzTx/>
                        <a:buNone/>
                      </a:pPr>
                      <a:endParaRPr lang="en-US" sz="1600" b="0" i="1">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1; i &lt; N; i++)</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A[i + 1] = A[i] + C;</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ymm0 = _mm_set_ps(D, D, D, D);</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0; i &lt; N / 4; i++) {</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ymm1 = _mm_load_ps(B + 4 * i);</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ymm2 = _mm_add_ps(ymm0, ymm1);</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_mm_storeu_ps(B + 4 * i, ymm2);</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循环分裂</a:t>
            </a:r>
          </a:p>
        </p:txBody>
      </p:sp>
      <p:sp>
        <p:nvSpPr>
          <p:cNvPr id="104" name="文本框 103"/>
          <p:cNvSpPr txBox="1"/>
          <p:nvPr>
            <p:custDataLst>
              <p:tags r:id="rId1"/>
            </p:custDataLst>
          </p:nvPr>
        </p:nvSpPr>
        <p:spPr>
          <a:xfrm>
            <a:off x="1101090" y="1650365"/>
            <a:ext cx="9990455" cy="1476375"/>
          </a:xfrm>
          <a:prstGeom prst="rect">
            <a:avLst/>
          </a:prstGeom>
          <a:noFill/>
          <a:ln w="9525">
            <a:noFill/>
          </a:ln>
        </p:spPr>
        <p:txBody>
          <a:bodyPr wrap="square">
            <a:spAutoFit/>
          </a:bodyPr>
          <a:lstStyle/>
          <a:p>
            <a:pPr indent="127000">
              <a:lnSpc>
                <a:spcPct val="150000"/>
              </a:lnSpc>
            </a:pPr>
            <a:r>
              <a:rPr lang="en-US" sz="2000">
                <a:latin typeface="Times New Roman" panose="02020603050405020304" pitchFamily="18" charset="0"/>
                <a:ea typeface="微软雅黑 Light" panose="020B0502040204020203" charset="-122"/>
                <a:cs typeface="Times New Roman" panose="02020603050405020304" pitchFamily="18" charset="0"/>
                <a:sym typeface="+mn-ea"/>
              </a:rPr>
              <a:t>  循环分裂</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是</a:t>
            </a:r>
            <a:r>
              <a:rPr lang="en-US" sz="2000">
                <a:latin typeface="Times New Roman" panose="02020603050405020304" pitchFamily="18" charset="0"/>
                <a:ea typeface="微软雅黑 Light" panose="020B0502040204020203" charset="-122"/>
                <a:cs typeface="Times New Roman" panose="02020603050405020304" pitchFamily="18" charset="0"/>
                <a:sym typeface="+mn-ea"/>
              </a:rPr>
              <a:t>对循环的迭代次数进行拆分，将循环的迭代次数拆成两段或者多段，但是拆分后的循环不存在主体循环之说，也就是拆分成迭代次数都比较多的两个或者多个循环</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p:txBody>
      </p:sp>
      <p:graphicFrame>
        <p:nvGraphicFramePr>
          <p:cNvPr id="3" name="表格 2"/>
          <p:cNvGraphicFramePr/>
          <p:nvPr>
            <p:custDataLst>
              <p:tags r:id="rId2"/>
            </p:custDataLst>
          </p:nvPr>
        </p:nvGraphicFramePr>
        <p:xfrm>
          <a:off x="2509520" y="3295650"/>
          <a:ext cx="7172325" cy="1315720"/>
        </p:xfrm>
        <a:graphic>
          <a:graphicData uri="http://schemas.openxmlformats.org/drawingml/2006/table">
            <a:tbl>
              <a:tblPr firstRow="1" bandRow="1">
                <a:tableStyleId>{5C22544A-7EE6-4342-B048-85BDC9FD1C3A}</a:tableStyleId>
              </a:tblPr>
              <a:tblGrid>
                <a:gridCol w="3632200">
                  <a:extLst>
                    <a:ext uri="{9D8B030D-6E8A-4147-A177-3AD203B41FA5}">
                      <a16:colId xmlns:a16="http://schemas.microsoft.com/office/drawing/2014/main" val="20000"/>
                    </a:ext>
                  </a:extLst>
                </a:gridCol>
                <a:gridCol w="3540125">
                  <a:extLst>
                    <a:ext uri="{9D8B030D-6E8A-4147-A177-3AD203B41FA5}">
                      <a16:colId xmlns:a16="http://schemas.microsoft.com/office/drawing/2014/main" val="20001"/>
                    </a:ext>
                  </a:extLst>
                </a:gridCol>
              </a:tblGrid>
              <a:tr h="1315720">
                <a:tc>
                  <a:txBody>
                    <a:bodyPr/>
                    <a:lstStyle/>
                    <a:p>
                      <a:pPr algn="l" defTabSz="1097280">
                        <a:buClrTx/>
                        <a:buSzTx/>
                        <a:buNone/>
                      </a:pPr>
                      <a:r>
                        <a:rPr lang="en-US" sz="1600" b="0" i="1">
                          <a:solidFill>
                            <a:schemeClr val="tx1"/>
                          </a:solidFill>
                          <a:latin typeface="Times New Roman" panose="02020603050405020304" pitchFamily="18" charset="0"/>
                          <a:ea typeface="宋体" panose="02010600030101010101" pitchFamily="2" charset="-122"/>
                          <a:sym typeface="+mn-ea"/>
                        </a:rPr>
                        <a:t>for (i = 1; i &lt; N; i++)</a:t>
                      </a:r>
                    </a:p>
                    <a:p>
                      <a:pPr algn="l" defTabSz="1097280">
                        <a:buClrTx/>
                        <a:buSzTx/>
                        <a:buNone/>
                      </a:pPr>
                      <a:r>
                        <a:rPr lang="en-US" sz="1600" b="0" i="1">
                          <a:solidFill>
                            <a:schemeClr val="tx1"/>
                          </a:solidFill>
                          <a:latin typeface="Times New Roman" panose="02020603050405020304" pitchFamily="18" charset="0"/>
                          <a:ea typeface="宋体" panose="02010600030101010101" pitchFamily="2" charset="-122"/>
                          <a:sym typeface="+mn-ea"/>
                        </a:rPr>
                        <a:t>      Vec[i] = Vec[i] + Vec[M];</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1; i &lt; M; i++)</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Vec[i] = Vec[i] + Vec[M];</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for (i = M + 1; i &lt; N; i++)</a:t>
                      </a:r>
                    </a:p>
                    <a:p>
                      <a:pPr algn="l">
                        <a:buClrTx/>
                        <a:buSzTx/>
                        <a:buNone/>
                      </a:pPr>
                      <a:r>
                        <a:rPr lang="en-US" sz="1600" b="0" i="1">
                          <a:solidFill>
                            <a:schemeClr val="tx1"/>
                          </a:solidFill>
                          <a:latin typeface="Times New Roman" panose="02020603050405020304" pitchFamily="18" charset="0"/>
                          <a:ea typeface="宋体" panose="02010600030101010101" pitchFamily="2" charset="-122"/>
                        </a:rPr>
                        <a:t>      Vec[i] = Vec[i] + Vec[M];    </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选择适合算法</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602615" y="1471930"/>
                <a:ext cx="11114405" cy="1957070"/>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冒泡排序。冒泡排序是一种简单的交换排序算法。通过元素的两两比较，判断是否符合排序要求，如果不符合就交换位置来达到排序的目的</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对于n个需要排序的数据来说，其算法复杂度为</a:t>
                </a:r>
                <a14:m>
                  <m:oMath xmlns:m="http://schemas.openxmlformats.org/officeDocument/2006/math">
                    <m:r>
                      <a:rPr lang="en-US" altLang="zh-CN" sz="2000" i="1">
                        <a:latin typeface="Cambria Math" panose="02040503050406030204" charset="0"/>
                        <a:ea typeface="微软雅黑 Light" panose="020B0502040204020203" charset="-122"/>
                        <a:cs typeface="Cambria Math" panose="02040503050406030204" charset="0"/>
                      </a:rPr>
                      <m:t>𝑂</m:t>
                    </m:r>
                    <m:r>
                      <a:rPr lang="en-US" altLang="zh-CN" sz="2000" i="1">
                        <a:latin typeface="Cambria Math" panose="02040503050406030204" charset="0"/>
                        <a:ea typeface="微软雅黑 Light" panose="020B0502040204020203" charset="-122"/>
                        <a:cs typeface="Cambria Math" panose="02040503050406030204" charset="0"/>
                      </a:rPr>
                      <m:t>(</m:t>
                    </m:r>
                    <m:sSup>
                      <m:sSupPr>
                        <m:ctrlPr>
                          <a:rPr lang="en-US" altLang="zh-CN" sz="2000" i="1">
                            <a:latin typeface="Cambria Math" panose="02040503050406030204" pitchFamily="18" charset="0"/>
                            <a:ea typeface="微软雅黑 Light" panose="020B0502040204020203" charset="-122"/>
                            <a:cs typeface="Cambria Math" panose="02040503050406030204" charset="0"/>
                          </a:rPr>
                        </m:ctrlPr>
                      </m:sSupPr>
                      <m:e>
                        <m:r>
                          <a:rPr lang="en-US" altLang="zh-CN" sz="2000" i="1">
                            <a:latin typeface="Cambria Math" panose="02040503050406030204" charset="0"/>
                            <a:ea typeface="微软雅黑 Light" panose="020B0502040204020203" charset="-122"/>
                            <a:cs typeface="Cambria Math" panose="02040503050406030204" charset="0"/>
                          </a:rPr>
                          <m:t>𝑛</m:t>
                        </m:r>
                      </m:e>
                      <m:sup>
                        <m:r>
                          <a:rPr lang="en-US" altLang="zh-CN" sz="2000" i="1">
                            <a:latin typeface="Cambria Math" panose="02040503050406030204" charset="0"/>
                            <a:ea typeface="微软雅黑 Light" panose="020B0502040204020203" charset="-122"/>
                            <a:cs typeface="Cambria Math" panose="02040503050406030204" charset="0"/>
                          </a:rPr>
                          <m:t>2</m:t>
                        </m:r>
                      </m:sup>
                    </m:sSup>
                    <m:r>
                      <a:rPr lang="en-US" altLang="zh-CN" sz="2000" i="1">
                        <a:latin typeface="Cambria Math" panose="02040503050406030204" charset="0"/>
                        <a:ea typeface="微软雅黑 Light" panose="020B0502040204020203" charset="-122"/>
                        <a:cs typeface="Cambria Math" panose="02040503050406030204" charset="0"/>
                      </a:rPr>
                      <m:t>)</m:t>
                    </m:r>
                  </m:oMath>
                </a14:m>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其</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每次排序之后仍会继续进行下一轮的比较，无效计算较多，因此只适用于数据量较小的场景。</a:t>
                </a:r>
                <a:endParaRPr lang="en-US" altLang="zh-CN" sz="2000">
                  <a:latin typeface="Times New Roman" panose="02020603050405020304" pitchFamily="18" charset="0"/>
                  <a:ea typeface="微软雅黑 Light" panose="020B0502040204020203" charset="-122"/>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custDataLst>
                  <p:tags r:id="rId5"/>
                </p:custDataLst>
              </p:nvPr>
            </p:nvSpPr>
            <p:spPr>
              <a:xfrm>
                <a:off x="602615" y="1471930"/>
                <a:ext cx="11114405" cy="1957070"/>
              </a:xfrm>
              <a:prstGeom prst="rect">
                <a:avLst/>
              </a:prstGeom>
              <a:blipFill rotWithShape="1">
                <a:blip r:embed="rId6"/>
                <a:stretch>
                  <a:fillRect/>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4067810" y="3215640"/>
            <a:ext cx="4725035" cy="3429000"/>
          </a:xfrm>
          <a:prstGeom prst="rect">
            <a:avLst/>
          </a:prstGeom>
          <a:noFill/>
          <a:ln>
            <a:solidFill>
              <a:schemeClr val="tx1"/>
            </a:solidFill>
          </a:ln>
        </p:spPr>
        <p:txBody>
          <a:bodyPr wrap="square" rtlCol="0">
            <a:noAutofit/>
          </a:bodyPr>
          <a:lstStyle/>
          <a:p>
            <a:pPr algn="l">
              <a:buClrTx/>
              <a:buSzTx/>
              <a:buNone/>
            </a:pPr>
            <a:r>
              <a:rPr lang="zh-CN" altLang="en-US" sz="1600" i="1">
                <a:latin typeface="Times New Roman" panose="02020603050405020304" pitchFamily="18" charset="0"/>
                <a:cs typeface="Times New Roman" panose="02020603050405020304" pitchFamily="18" charset="0"/>
              </a:rPr>
              <a:t>void bubble_sort(int a[], int n)</a:t>
            </a:r>
          </a:p>
          <a:p>
            <a:pPr algn="l">
              <a:buClrTx/>
              <a:buSzTx/>
              <a:buNone/>
            </a:pPr>
            <a:r>
              <a:rPr lang="zh-CN" altLang="en-US" sz="1600" i="1">
                <a:latin typeface="Times New Roman" panose="02020603050405020304" pitchFamily="18" charset="0"/>
                <a:cs typeface="Times New Roman" panose="02020603050405020304" pitchFamily="18" charset="0"/>
              </a:rPr>
              <a:t>{</a:t>
            </a:r>
          </a:p>
          <a:p>
            <a:pPr algn="l">
              <a:buClrTx/>
              <a:buSzTx/>
              <a:buNone/>
            </a:pPr>
            <a:r>
              <a:rPr lang="zh-CN" altLang="en-US" sz="1600" i="1">
                <a:latin typeface="Times New Roman" panose="02020603050405020304" pitchFamily="18" charset="0"/>
                <a:cs typeface="Times New Roman" panose="02020603050405020304" pitchFamily="18" charset="0"/>
              </a:rPr>
              <a:t>    int i, j, temp;</a:t>
            </a:r>
          </a:p>
          <a:p>
            <a:pPr algn="l">
              <a:buClrTx/>
              <a:buSzTx/>
              <a:buNone/>
            </a:pPr>
            <a:r>
              <a:rPr lang="zh-CN" altLang="en-US" sz="1600" i="1">
                <a:latin typeface="Times New Roman" panose="02020603050405020304" pitchFamily="18" charset="0"/>
                <a:cs typeface="Times New Roman" panose="02020603050405020304" pitchFamily="18" charset="0"/>
              </a:rPr>
              <a:t>    for ( j = 0; j &lt; n - 1; j++){</a:t>
            </a:r>
            <a:r>
              <a:rPr lang="zh-CN" altLang="en-US" sz="1600" i="1">
                <a:latin typeface="Times New Roman" panose="02020603050405020304" pitchFamily="18" charset="0"/>
                <a:cs typeface="Times New Roman" panose="02020603050405020304" pitchFamily="18" charset="0"/>
                <a:sym typeface="+mn-ea"/>
              </a:rPr>
              <a:t>//总共需要冒泡多少次</a:t>
            </a:r>
            <a:endParaRPr lang="zh-CN" altLang="en-US" sz="1600" i="1">
              <a:latin typeface="Times New Roman" panose="02020603050405020304" pitchFamily="18" charset="0"/>
              <a:cs typeface="Times New Roman" panose="02020603050405020304" pitchFamily="18" charset="0"/>
            </a:endParaRPr>
          </a:p>
          <a:p>
            <a:pPr algn="l">
              <a:buClrTx/>
              <a:buSzTx/>
              <a:buNone/>
            </a:pPr>
            <a:r>
              <a:rPr lang="zh-CN" altLang="en-US" sz="1600" i="1">
                <a:latin typeface="Times New Roman" panose="02020603050405020304" pitchFamily="18" charset="0"/>
                <a:cs typeface="Times New Roman" panose="02020603050405020304" pitchFamily="18" charset="0"/>
              </a:rPr>
              <a:t>        for ( i = 0; i &lt; n - 1 - j; i++){</a:t>
            </a:r>
          </a:p>
          <a:p>
            <a:pPr algn="l">
              <a:buClrTx/>
              <a:buSzTx/>
              <a:buNone/>
            </a:pPr>
            <a:r>
              <a:rPr lang="zh-CN" altLang="en-US" sz="1600" i="1">
                <a:latin typeface="Times New Roman" panose="02020603050405020304" pitchFamily="18" charset="0"/>
                <a:cs typeface="Times New Roman" panose="02020603050405020304" pitchFamily="18" charset="0"/>
              </a:rPr>
              <a:t>            if (a[i] &gt; a[i + 1]){</a:t>
            </a:r>
          </a:p>
          <a:p>
            <a:pPr algn="l">
              <a:buClrTx/>
              <a:buSzTx/>
              <a:buNone/>
            </a:pPr>
            <a:r>
              <a:rPr lang="zh-CN" altLang="en-US" sz="1600" i="1">
                <a:latin typeface="Times New Roman" panose="02020603050405020304" pitchFamily="18" charset="0"/>
                <a:cs typeface="Times New Roman" panose="02020603050405020304" pitchFamily="18" charset="0"/>
              </a:rPr>
              <a:t>                temp = a[i];</a:t>
            </a:r>
          </a:p>
          <a:p>
            <a:pPr algn="l">
              <a:buClrTx/>
              <a:buSzTx/>
              <a:buNone/>
            </a:pPr>
            <a:r>
              <a:rPr lang="zh-CN" altLang="en-US" sz="1600" i="1">
                <a:latin typeface="Times New Roman" panose="02020603050405020304" pitchFamily="18" charset="0"/>
                <a:cs typeface="Times New Roman" panose="02020603050405020304" pitchFamily="18" charset="0"/>
              </a:rPr>
              <a:t>                a[i] = a[i + 1];</a:t>
            </a:r>
          </a:p>
          <a:p>
            <a:pPr algn="l">
              <a:buClrTx/>
              <a:buSzTx/>
              <a:buNone/>
            </a:pPr>
            <a:r>
              <a:rPr lang="zh-CN" altLang="en-US" sz="1600" i="1">
                <a:latin typeface="Times New Roman" panose="02020603050405020304" pitchFamily="18" charset="0"/>
                <a:cs typeface="Times New Roman" panose="02020603050405020304" pitchFamily="18" charset="0"/>
              </a:rPr>
              <a:t>                a[i + 1] = temp;//交换操作</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2372197" y="2426529"/>
            <a:ext cx="9589944"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sz="7200" b="1" dirty="0">
                <a:solidFill>
                  <a:srgbClr val="3A4795"/>
                </a:solidFill>
              </a:rPr>
              <a:t>程序编写优化</a:t>
            </a:r>
            <a:r>
              <a:rPr lang="en-US" altLang="zh-CN" sz="7200" b="1" dirty="0">
                <a:solidFill>
                  <a:srgbClr val="3A4795"/>
                </a:solidFill>
              </a:rPr>
              <a:t>  V</a:t>
            </a:r>
            <a:endParaRPr lang="zh-CN" altLang="en-US" sz="7200" b="1" dirty="0">
              <a:solidFill>
                <a:srgbClr val="3A4795"/>
              </a:solidFill>
            </a:endParaRPr>
          </a:p>
        </p:txBody>
      </p:sp>
      <p:sp>
        <p:nvSpPr>
          <p:cNvPr id="7" name="TextBox 43"/>
          <p:cNvSpPr txBox="1"/>
          <p:nvPr/>
        </p:nvSpPr>
        <p:spPr>
          <a:xfrm>
            <a:off x="8727442" y="272960"/>
            <a:ext cx="379052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p:cNvSpPr>
            <a:spLocks noChangeArrowheads="1"/>
          </p:cNvSpPr>
          <p:nvPr/>
        </p:nvSpPr>
        <p:spPr bwMode="auto">
          <a:xfrm>
            <a:off x="6096000" y="4715781"/>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嘉宾：王梦园</a:t>
            </a: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7" name="燕尾形 6"/>
          <p:cNvSpPr/>
          <p:nvPr>
            <p:custDataLst>
              <p:tags r:id="rId1"/>
            </p:custDataLst>
          </p:nvPr>
        </p:nvSpPr>
        <p:spPr bwMode="auto">
          <a:xfrm flipV="1">
            <a:off x="1195070" y="2867660"/>
            <a:ext cx="3914140" cy="1665605"/>
          </a:xfrm>
          <a:prstGeom prst="chevron">
            <a:avLst>
              <a:gd name="adj" fmla="val 23860"/>
            </a:avLst>
          </a:prstGeom>
          <a:solidFill>
            <a:srgbClr val="0066CC"/>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16" name="矩形 15"/>
          <p:cNvSpPr/>
          <p:nvPr>
            <p:custDataLst>
              <p:tags r:id="rId2"/>
            </p:custDataLst>
          </p:nvPr>
        </p:nvSpPr>
        <p:spPr>
          <a:xfrm>
            <a:off x="1553210" y="3241675"/>
            <a:ext cx="331914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6.5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语句级优化</a:t>
            </a:r>
          </a:p>
        </p:txBody>
      </p:sp>
      <p:sp>
        <p:nvSpPr>
          <p:cNvPr id="18" name="Freeform 5"/>
          <p:cNvSpPr>
            <a:spLocks noEditPoints="1"/>
          </p:cNvSpPr>
          <p:nvPr>
            <p:custDataLst>
              <p:tags r:id="rId3"/>
            </p:custDataLst>
          </p:nvPr>
        </p:nvSpPr>
        <p:spPr bwMode="auto">
          <a:xfrm>
            <a:off x="6066340" y="174084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3" name="矩形 22"/>
          <p:cNvSpPr/>
          <p:nvPr>
            <p:custDataLst>
              <p:tags r:id="rId4"/>
            </p:custDataLst>
          </p:nvPr>
        </p:nvSpPr>
        <p:spPr>
          <a:xfrm>
            <a:off x="6674382" y="1669564"/>
            <a:ext cx="2381250" cy="534035"/>
          </a:xfrm>
          <a:prstGeom prst="rect">
            <a:avLst/>
          </a:prstGeom>
        </p:spPr>
        <p:txBody>
          <a:bodyPr wrap="none">
            <a:spAutoFit/>
          </a:bodyPr>
          <a:lstStyle/>
          <a:p>
            <a:pPr algn="l" defTabSz="1097280"/>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删除冗余语句</a:t>
            </a:r>
            <a:endPar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4" name="Freeform 5"/>
          <p:cNvSpPr>
            <a:spLocks noEditPoints="1"/>
          </p:cNvSpPr>
          <p:nvPr>
            <p:custDataLst>
              <p:tags r:id="rId5"/>
            </p:custDataLst>
          </p:nvPr>
        </p:nvSpPr>
        <p:spPr bwMode="auto">
          <a:xfrm>
            <a:off x="6066340" y="265823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5" name="矩形 24"/>
          <p:cNvSpPr/>
          <p:nvPr>
            <p:custDataLst>
              <p:tags r:id="rId6"/>
            </p:custDataLst>
          </p:nvPr>
        </p:nvSpPr>
        <p:spPr>
          <a:xfrm>
            <a:off x="6671207" y="2586956"/>
            <a:ext cx="164846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代数变换</a:t>
            </a:r>
          </a:p>
        </p:txBody>
      </p:sp>
      <p:sp>
        <p:nvSpPr>
          <p:cNvPr id="26" name="Freeform 5"/>
          <p:cNvSpPr>
            <a:spLocks noEditPoints="1"/>
          </p:cNvSpPr>
          <p:nvPr>
            <p:custDataLst>
              <p:tags r:id="rId7"/>
            </p:custDataLst>
          </p:nvPr>
        </p:nvSpPr>
        <p:spPr bwMode="auto">
          <a:xfrm>
            <a:off x="6066340" y="3557211"/>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7" name="矩形 26"/>
          <p:cNvSpPr/>
          <p:nvPr>
            <p:custDataLst>
              <p:tags r:id="rId8"/>
            </p:custDataLst>
          </p:nvPr>
        </p:nvSpPr>
        <p:spPr>
          <a:xfrm>
            <a:off x="6671207" y="3485932"/>
            <a:ext cx="2014855"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去除相关性</a:t>
            </a:r>
          </a:p>
        </p:txBody>
      </p:sp>
      <p:sp>
        <p:nvSpPr>
          <p:cNvPr id="28" name="Freeform 5"/>
          <p:cNvSpPr>
            <a:spLocks noEditPoints="1"/>
          </p:cNvSpPr>
          <p:nvPr>
            <p:custDataLst>
              <p:tags r:id="rId9"/>
            </p:custDataLst>
          </p:nvPr>
        </p:nvSpPr>
        <p:spPr bwMode="auto">
          <a:xfrm>
            <a:off x="6069515" y="4478963"/>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29" name="矩形 28"/>
          <p:cNvSpPr/>
          <p:nvPr>
            <p:custDataLst>
              <p:tags r:id="rId10"/>
            </p:custDataLst>
          </p:nvPr>
        </p:nvSpPr>
        <p:spPr>
          <a:xfrm>
            <a:off x="6674382" y="4407684"/>
            <a:ext cx="311404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公共子表达式优化</a:t>
            </a:r>
          </a:p>
        </p:txBody>
      </p:sp>
      <p:sp>
        <p:nvSpPr>
          <p:cNvPr id="30" name="Freeform 5"/>
          <p:cNvSpPr>
            <a:spLocks noEditPoints="1"/>
          </p:cNvSpPr>
          <p:nvPr>
            <p:custDataLst>
              <p:tags r:id="rId11"/>
            </p:custDataLst>
          </p:nvPr>
        </p:nvSpPr>
        <p:spPr bwMode="auto">
          <a:xfrm>
            <a:off x="6069515" y="542937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1" name="矩形 30"/>
          <p:cNvSpPr/>
          <p:nvPr>
            <p:custDataLst>
              <p:tags r:id="rId12"/>
            </p:custDataLst>
          </p:nvPr>
        </p:nvSpPr>
        <p:spPr>
          <a:xfrm>
            <a:off x="6674382" y="5367621"/>
            <a:ext cx="2381250" cy="534035"/>
          </a:xfrm>
          <a:prstGeom prst="rect">
            <a:avLst/>
          </a:prstGeom>
        </p:spPr>
        <p:txBody>
          <a:bodyPr wrap="none">
            <a:spAutoFit/>
          </a:bodyPr>
          <a:lstStyle/>
          <a:p>
            <a:pPr algn="l" defTabSz="1097280">
              <a:buClrTx/>
              <a:buSzTx/>
              <a:buFontTx/>
            </a:pP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分支语句优化</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删除冗余语句</a:t>
            </a:r>
          </a:p>
        </p:txBody>
      </p:sp>
      <p:sp>
        <p:nvSpPr>
          <p:cNvPr id="4" name="文本框 3"/>
          <p:cNvSpPr txBox="1"/>
          <p:nvPr>
            <p:custDataLst>
              <p:tags r:id="rId1"/>
            </p:custDataLst>
          </p:nvPr>
        </p:nvSpPr>
        <p:spPr>
          <a:xfrm>
            <a:off x="1256030" y="1513205"/>
            <a:ext cx="10425430" cy="1476375"/>
          </a:xfrm>
          <a:prstGeom prst="rect">
            <a:avLst/>
          </a:prstGeom>
          <a:noFill/>
          <a:ln w="9525">
            <a:noFill/>
          </a:ln>
        </p:spPr>
        <p:txBody>
          <a:bodyPr wrap="square">
            <a:spAutoFit/>
          </a:bodyPr>
          <a:lstStyle/>
          <a:p>
            <a:pPr indent="127000">
              <a:lnSpc>
                <a:spcPct val="150000"/>
              </a:lnSpc>
              <a:buClrTx/>
              <a:buSzTx/>
              <a:buFontTx/>
            </a:pPr>
            <a:r>
              <a:rPr lang="en-US" altLang="zh-CN" sz="2000" b="0" dirty="0">
                <a:latin typeface="Times New Roman" panose="02020603050405020304" pitchFamily="18" charset="0"/>
                <a:ea typeface="微软雅黑 Light" panose="020B0502040204020203" charset="-122"/>
                <a:cs typeface="Times New Roman" panose="02020603050405020304" pitchFamily="18" charset="0"/>
              </a:rPr>
              <a:t>    在开发和修改程序时可能遗留有死代码，死代码是指程序在一个完整的执行过程该段代码并没有得到任何的运行，也可能是一些声明了但没有用到的变量</a:t>
            </a: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，此时可以将其删除，避免程序在运行中进行不相关的运算行为，减少运行的时间。</a:t>
            </a:r>
          </a:p>
        </p:txBody>
      </p:sp>
      <p:graphicFrame>
        <p:nvGraphicFramePr>
          <p:cNvPr id="3" name="表格 2"/>
          <p:cNvGraphicFramePr/>
          <p:nvPr>
            <p:custDataLst>
              <p:tags r:id="rId2"/>
            </p:custDataLst>
          </p:nvPr>
        </p:nvGraphicFramePr>
        <p:xfrm>
          <a:off x="3362960" y="3497580"/>
          <a:ext cx="6135370" cy="2789555"/>
        </p:xfrm>
        <a:graphic>
          <a:graphicData uri="http://schemas.openxmlformats.org/drawingml/2006/table">
            <a:tbl>
              <a:tblPr firstRow="1" bandRow="1">
                <a:tableStyleId>{5C22544A-7EE6-4342-B048-85BDC9FD1C3A}</a:tableStyleId>
              </a:tblPr>
              <a:tblGrid>
                <a:gridCol w="2948305">
                  <a:extLst>
                    <a:ext uri="{9D8B030D-6E8A-4147-A177-3AD203B41FA5}">
                      <a16:colId xmlns:a16="http://schemas.microsoft.com/office/drawing/2014/main" val="20000"/>
                    </a:ext>
                  </a:extLst>
                </a:gridCol>
                <a:gridCol w="3187065">
                  <a:extLst>
                    <a:ext uri="{9D8B030D-6E8A-4147-A177-3AD203B41FA5}">
                      <a16:colId xmlns:a16="http://schemas.microsoft.com/office/drawing/2014/main" val="20001"/>
                    </a:ext>
                  </a:extLst>
                </a:gridCol>
              </a:tblGrid>
              <a:tr h="2789555">
                <a:tc>
                  <a:txBody>
                    <a:bodyPr/>
                    <a:lstStyle/>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int a=1,b=2;</a:t>
                      </a:r>
                    </a:p>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int c,d;</a:t>
                      </a:r>
                    </a:p>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  if(b&gt;0)</a:t>
                      </a:r>
                    </a:p>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     c=a+b;</a:t>
                      </a:r>
                    </a:p>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 </a:t>
                      </a:r>
                      <a:r>
                        <a:rPr lang="en-US" altLang="zh-CN" sz="1800" b="0" i="1" dirty="0">
                          <a:solidFill>
                            <a:schemeClr val="tx1"/>
                          </a:solidFill>
                          <a:latin typeface="Times New Roman" panose="02020603050405020304" pitchFamily="18" charset="0"/>
                          <a:ea typeface="宋体" panose="02010600030101010101" pitchFamily="2" charset="-122"/>
                          <a:sym typeface="+mn-ea"/>
                        </a:rPr>
                        <a:t> </a:t>
                      </a:r>
                      <a:r>
                        <a:rPr lang="zh-CN" altLang="en-US" sz="1800" b="0" i="1" dirty="0">
                          <a:solidFill>
                            <a:schemeClr val="tx1"/>
                          </a:solidFill>
                          <a:latin typeface="Times New Roman" panose="02020603050405020304" pitchFamily="18" charset="0"/>
                          <a:ea typeface="宋体" panose="02010600030101010101" pitchFamily="2" charset="-122"/>
                          <a:sym typeface="+mn-ea"/>
                        </a:rPr>
                        <a:t>else</a:t>
                      </a:r>
                    </a:p>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     c=a-b;</a:t>
                      </a:r>
                    </a:p>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d=c+1;</a:t>
                      </a:r>
                    </a:p>
                    <a:p>
                      <a:pPr algn="l" defTabSz="1097280">
                        <a:buClrTx/>
                        <a:buSzTx/>
                        <a:buNone/>
                      </a:pPr>
                      <a:r>
                        <a:rPr lang="zh-CN" altLang="en-US" sz="1800" b="0" i="1" dirty="0">
                          <a:solidFill>
                            <a:schemeClr val="tx1"/>
                          </a:solidFill>
                          <a:latin typeface="Times New Roman" panose="02020603050405020304" pitchFamily="18" charset="0"/>
                          <a:ea typeface="宋体" panose="02010600030101010101" pitchFamily="2" charset="-122"/>
                          <a:sym typeface="+mn-ea"/>
                        </a:rPr>
                        <a:t>d=a+2;//语句S</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buClrTx/>
                        <a:buSzTx/>
                        <a:buNone/>
                      </a:pPr>
                      <a:r>
                        <a:rPr lang="en-US" sz="1800" b="0" i="1" dirty="0">
                          <a:solidFill>
                            <a:schemeClr val="tx1"/>
                          </a:solidFill>
                          <a:latin typeface="Times New Roman" panose="02020603050405020304" pitchFamily="18" charset="0"/>
                          <a:ea typeface="宋体" panose="02010600030101010101" pitchFamily="2" charset="-122"/>
                        </a:rPr>
                        <a:t>int a=1,b=2;</a:t>
                      </a:r>
                    </a:p>
                    <a:p>
                      <a:pPr algn="l">
                        <a:buClrTx/>
                        <a:buSzTx/>
                        <a:buNone/>
                      </a:pPr>
                      <a:r>
                        <a:rPr lang="en-US" sz="1800" b="0" i="1" dirty="0">
                          <a:solidFill>
                            <a:schemeClr val="tx1"/>
                          </a:solidFill>
                          <a:latin typeface="Times New Roman" panose="02020603050405020304" pitchFamily="18" charset="0"/>
                          <a:ea typeface="宋体" panose="02010600030101010101" pitchFamily="2" charset="-122"/>
                        </a:rPr>
                        <a:t>int </a:t>
                      </a:r>
                      <a:r>
                        <a:rPr lang="en-US" sz="1800" b="0" i="1" dirty="0" err="1">
                          <a:solidFill>
                            <a:schemeClr val="tx1"/>
                          </a:solidFill>
                          <a:latin typeface="Times New Roman" panose="02020603050405020304" pitchFamily="18" charset="0"/>
                          <a:ea typeface="宋体" panose="02010600030101010101" pitchFamily="2" charset="-122"/>
                        </a:rPr>
                        <a:t>c,d</a:t>
                      </a:r>
                      <a:r>
                        <a:rPr lang="en-US" sz="1800" b="0" i="1" dirty="0">
                          <a:solidFill>
                            <a:schemeClr val="tx1"/>
                          </a:solidFill>
                          <a:latin typeface="Times New Roman" panose="02020603050405020304" pitchFamily="18" charset="0"/>
                          <a:ea typeface="宋体" panose="02010600030101010101" pitchFamily="2" charset="-122"/>
                        </a:rPr>
                        <a:t>;</a:t>
                      </a:r>
                    </a:p>
                    <a:p>
                      <a:pPr algn="l">
                        <a:buClrTx/>
                        <a:buSzTx/>
                        <a:buNone/>
                      </a:pPr>
                      <a:r>
                        <a:rPr lang="en-US" sz="1800" b="0" i="1" dirty="0">
                          <a:solidFill>
                            <a:schemeClr val="tx1"/>
                          </a:solidFill>
                          <a:latin typeface="Times New Roman" panose="02020603050405020304" pitchFamily="18" charset="0"/>
                          <a:ea typeface="宋体" panose="02010600030101010101" pitchFamily="2" charset="-122"/>
                        </a:rPr>
                        <a:t> d=a+2;//</a:t>
                      </a:r>
                      <a:r>
                        <a:rPr lang="en-US" sz="1800" b="0" i="1" dirty="0" err="1">
                          <a:solidFill>
                            <a:schemeClr val="tx1"/>
                          </a:solidFill>
                          <a:latin typeface="Times New Roman" panose="02020603050405020304" pitchFamily="18" charset="0"/>
                          <a:ea typeface="宋体" panose="02010600030101010101" pitchFamily="2" charset="-122"/>
                        </a:rPr>
                        <a:t>语句S</a:t>
                      </a:r>
                      <a:endParaRPr lang="en-US" sz="1800" b="0" i="1" dirty="0">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代数变换</a:t>
            </a:r>
          </a:p>
        </p:txBody>
      </p:sp>
      <p:sp>
        <p:nvSpPr>
          <p:cNvPr id="4" name="文本框 3"/>
          <p:cNvSpPr txBox="1"/>
          <p:nvPr>
            <p:custDataLst>
              <p:tags r:id="rId1"/>
            </p:custDataLst>
          </p:nvPr>
        </p:nvSpPr>
        <p:spPr>
          <a:xfrm>
            <a:off x="1256030" y="1995805"/>
            <a:ext cx="9679305" cy="1568450"/>
          </a:xfrm>
          <a:prstGeom prst="rect">
            <a:avLst/>
          </a:prstGeom>
          <a:noFill/>
          <a:ln w="9525">
            <a:noFill/>
          </a:ln>
        </p:spPr>
        <p:txBody>
          <a:bodyPr wrap="square">
            <a:spAutoFit/>
          </a:bodyPr>
          <a:lstStyle/>
          <a:p>
            <a:pPr indent="127000">
              <a:lnSpc>
                <a:spcPct val="150000"/>
              </a:lnSpc>
              <a:buClrTx/>
              <a:buSzTx/>
              <a:buFontTx/>
            </a:pPr>
            <a:r>
              <a:rPr lang="en-US" altLang="zh-CN" b="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dirty="0" err="1">
                <a:latin typeface="Times New Roman" panose="02020603050405020304" pitchFamily="18" charset="0"/>
                <a:ea typeface="微软雅黑 Light" panose="020B0502040204020203" charset="-122"/>
                <a:cs typeface="Times New Roman" panose="02020603050405020304" pitchFamily="18" charset="0"/>
              </a:rPr>
              <a:t>程序员在编写程序时可能忽略了代数表达式也可以进一步优化，达到简化计算缩短运行时间的目的</a:t>
            </a: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。此代码中的计算语句可以进行简化，原计算语句中含有乘法、加法和除法三种运算，而简化后仅剩乘法运算。</a:t>
            </a:r>
          </a:p>
        </p:txBody>
      </p:sp>
      <p:graphicFrame>
        <p:nvGraphicFramePr>
          <p:cNvPr id="3" name="表格 2"/>
          <p:cNvGraphicFramePr/>
          <p:nvPr>
            <p:custDataLst>
              <p:tags r:id="rId2"/>
            </p:custDataLst>
          </p:nvPr>
        </p:nvGraphicFramePr>
        <p:xfrm>
          <a:off x="3184525" y="3889375"/>
          <a:ext cx="5839460" cy="1554480"/>
        </p:xfrm>
        <a:graphic>
          <a:graphicData uri="http://schemas.openxmlformats.org/drawingml/2006/table">
            <a:tbl>
              <a:tblPr firstRow="1" bandRow="1">
                <a:tableStyleId>{5C22544A-7EE6-4342-B048-85BDC9FD1C3A}</a:tableStyleId>
              </a:tblPr>
              <a:tblGrid>
                <a:gridCol w="2861310">
                  <a:extLst>
                    <a:ext uri="{9D8B030D-6E8A-4147-A177-3AD203B41FA5}">
                      <a16:colId xmlns:a16="http://schemas.microsoft.com/office/drawing/2014/main" val="20000"/>
                    </a:ext>
                  </a:extLst>
                </a:gridCol>
                <a:gridCol w="2978150">
                  <a:extLst>
                    <a:ext uri="{9D8B030D-6E8A-4147-A177-3AD203B41FA5}">
                      <a16:colId xmlns:a16="http://schemas.microsoft.com/office/drawing/2014/main" val="20001"/>
                    </a:ext>
                  </a:extLst>
                </a:gridCol>
              </a:tblGrid>
              <a:tr h="1554480">
                <a:tc>
                  <a:txBody>
                    <a:bodyPr/>
                    <a:lstStyle/>
                    <a:p>
                      <a:pPr algn="l">
                        <a:lnSpc>
                          <a:spcPct val="100000"/>
                        </a:lnSpc>
                        <a:buClrTx/>
                        <a:buSzTx/>
                        <a:buFontTx/>
                        <a:buNone/>
                      </a:pPr>
                      <a:r>
                        <a:rPr lang="en-US" sz="1600" b="0" i="1" dirty="0">
                          <a:solidFill>
                            <a:schemeClr val="tx1"/>
                          </a:solidFill>
                          <a:latin typeface="Times New Roman" panose="02020603050405020304" pitchFamily="18" charset="0"/>
                          <a:ea typeface="宋体" panose="02010600030101010101" pitchFamily="2" charset="-122"/>
                          <a:sym typeface="+mn-ea"/>
                        </a:rPr>
                        <a:t>int a = 2, b = 3;</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buNone/>
                      </a:pPr>
                      <a:r>
                        <a:rPr lang="en-US" sz="1600" b="0" i="1" dirty="0">
                          <a:solidFill>
                            <a:schemeClr val="tx1"/>
                          </a:solidFill>
                          <a:latin typeface="Times New Roman" panose="02020603050405020304" pitchFamily="18" charset="0"/>
                          <a:ea typeface="宋体" panose="02010600030101010101" pitchFamily="2" charset="-122"/>
                          <a:sym typeface="+mn-ea"/>
                        </a:rPr>
                        <a:t>a = (a + a) + (6 * a) / 2;</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buNone/>
                      </a:pPr>
                      <a:r>
                        <a:rPr lang="en-US" sz="1600" b="0" i="1" dirty="0">
                          <a:solidFill>
                            <a:schemeClr val="tx1"/>
                          </a:solidFill>
                          <a:latin typeface="Times New Roman" panose="02020603050405020304" pitchFamily="18" charset="0"/>
                          <a:ea typeface="宋体" panose="02010600030101010101" pitchFamily="2" charset="-122"/>
                          <a:sym typeface="+mn-ea"/>
                        </a:rPr>
                        <a:t>b = (b + b) + (6 * b) / 2;</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("a=%</a:t>
                      </a:r>
                      <a:r>
                        <a:rPr lang="en-US" sz="1600" b="0" i="1" dirty="0" err="1">
                          <a:solidFill>
                            <a:schemeClr val="tx1"/>
                          </a:solidFill>
                          <a:latin typeface="Times New Roman" panose="02020603050405020304" pitchFamily="18" charset="0"/>
                          <a:ea typeface="宋体" panose="02010600030101010101" pitchFamily="2" charset="-122"/>
                          <a:sym typeface="+mn-ea"/>
                        </a:rPr>
                        <a:t>d,b</a:t>
                      </a:r>
                      <a:r>
                        <a:rPr lang="en-US" sz="1600" b="0" i="1" dirty="0">
                          <a:solidFill>
                            <a:schemeClr val="tx1"/>
                          </a:solidFill>
                          <a:latin typeface="Times New Roman" panose="02020603050405020304" pitchFamily="18" charset="0"/>
                          <a:ea typeface="宋体" panose="02010600030101010101" pitchFamily="2" charset="-122"/>
                          <a:sym typeface="+mn-ea"/>
                        </a:rPr>
                        <a:t>=%d", a, b);</a:t>
                      </a:r>
                      <a:endParaRPr lang="en-US" sz="1600" b="0" i="1" dirty="0">
                        <a:solidFill>
                          <a:schemeClr val="tx1"/>
                        </a:solidFill>
                        <a:latin typeface="Times New Roman" panose="02020603050405020304" pitchFamily="18" charset="0"/>
                        <a:ea typeface="宋体" panose="02010600030101010101" pitchFamily="2" charset="-122"/>
                      </a:endParaRPr>
                    </a:p>
                    <a:p>
                      <a:pPr algn="l" defTabSz="1097280">
                        <a:buClrTx/>
                        <a:buSzTx/>
                        <a:buFontTx/>
                        <a:buNone/>
                      </a:pPr>
                      <a:endParaRPr lang="en-US" sz="1600" b="0" i="1" dirty="0">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FontTx/>
                        <a:buNone/>
                      </a:pPr>
                      <a:r>
                        <a:rPr lang="en-US" sz="1600" b="0" i="1" dirty="0">
                          <a:solidFill>
                            <a:schemeClr val="tx1"/>
                          </a:solidFill>
                          <a:latin typeface="Times New Roman" panose="02020603050405020304" pitchFamily="18" charset="0"/>
                          <a:ea typeface="宋体" panose="02010600030101010101" pitchFamily="2" charset="-122"/>
                          <a:sym typeface="+mn-ea"/>
                        </a:rPr>
                        <a:t>int a = 2, b = 3;</a:t>
                      </a:r>
                    </a:p>
                    <a:p>
                      <a:pPr algn="l">
                        <a:lnSpc>
                          <a:spcPct val="100000"/>
                        </a:lnSpc>
                        <a:buClrTx/>
                        <a:buSzTx/>
                        <a:buFontTx/>
                        <a:buNone/>
                      </a:pPr>
                      <a:r>
                        <a:rPr lang="en-US" sz="1600" b="0" i="1" dirty="0">
                          <a:solidFill>
                            <a:schemeClr val="tx1"/>
                          </a:solidFill>
                          <a:latin typeface="Times New Roman" panose="02020603050405020304" pitchFamily="18" charset="0"/>
                          <a:ea typeface="宋体" panose="02010600030101010101" pitchFamily="2" charset="-122"/>
                          <a:sym typeface="+mn-ea"/>
                        </a:rPr>
                        <a:t>a = 5 * a;</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buNone/>
                      </a:pPr>
                      <a:r>
                        <a:rPr lang="en-US" sz="1600" b="0" i="1" dirty="0">
                          <a:solidFill>
                            <a:schemeClr val="tx1"/>
                          </a:solidFill>
                          <a:latin typeface="Times New Roman" panose="02020603050405020304" pitchFamily="18" charset="0"/>
                          <a:ea typeface="宋体" panose="02010600030101010101" pitchFamily="2" charset="-122"/>
                          <a:sym typeface="+mn-ea"/>
                        </a:rPr>
                        <a:t>b = 5 * b;</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Font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("a=%</a:t>
                      </a:r>
                      <a:r>
                        <a:rPr lang="en-US" sz="1600" b="0" i="1" dirty="0" err="1">
                          <a:solidFill>
                            <a:schemeClr val="tx1"/>
                          </a:solidFill>
                          <a:latin typeface="Times New Roman" panose="02020603050405020304" pitchFamily="18" charset="0"/>
                          <a:ea typeface="宋体" panose="02010600030101010101" pitchFamily="2" charset="-122"/>
                          <a:sym typeface="+mn-ea"/>
                        </a:rPr>
                        <a:t>d,b</a:t>
                      </a:r>
                      <a:r>
                        <a:rPr lang="en-US" sz="1600" b="0" i="1" dirty="0">
                          <a:solidFill>
                            <a:schemeClr val="tx1"/>
                          </a:solidFill>
                          <a:latin typeface="Times New Roman" panose="02020603050405020304" pitchFamily="18" charset="0"/>
                          <a:ea typeface="宋体" panose="02010600030101010101" pitchFamily="2" charset="-122"/>
                          <a:sym typeface="+mn-ea"/>
                        </a:rPr>
                        <a:t>=%d", a, b);	</a:t>
                      </a:r>
                      <a:endParaRPr lang="en-US" sz="1600" b="0" i="1" dirty="0">
                        <a:solidFill>
                          <a:schemeClr val="tx1"/>
                        </a:solidFill>
                        <a:latin typeface="Times New Roman" panose="02020603050405020304" pitchFamily="18" charset="0"/>
                        <a:ea typeface="宋体" panose="02010600030101010101" pitchFamily="2" charset="-122"/>
                      </a:endParaRPr>
                    </a:p>
                    <a:p>
                      <a:pPr algn="l">
                        <a:buClrTx/>
                        <a:buSzTx/>
                        <a:buNone/>
                      </a:pPr>
                      <a:endParaRPr lang="en-US" sz="1600" b="0" i="1" dirty="0">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去除相关性</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标量扩展</a:t>
            </a:r>
          </a:p>
        </p:txBody>
      </p:sp>
      <p:sp>
        <p:nvSpPr>
          <p:cNvPr id="104" name="文本框 103"/>
          <p:cNvSpPr txBox="1"/>
          <p:nvPr>
            <p:custDataLst>
              <p:tags r:id="rId1"/>
            </p:custDataLst>
          </p:nvPr>
        </p:nvSpPr>
        <p:spPr>
          <a:xfrm>
            <a:off x="556895" y="1554480"/>
            <a:ext cx="11078845" cy="1938020"/>
          </a:xfrm>
          <a:prstGeom prst="rect">
            <a:avLst/>
          </a:prstGeom>
          <a:noFill/>
          <a:ln w="9525">
            <a:noFill/>
          </a:ln>
        </p:spPr>
        <p:txBody>
          <a:bodyPr wrap="square">
            <a:spAutoFit/>
          </a:bodyPr>
          <a:lstStyle/>
          <a:p>
            <a:pPr indent="127000">
              <a:lnSpc>
                <a:spcPct val="150000"/>
              </a:lnSpc>
            </a:pPr>
            <a:r>
              <a:rPr lang="en-US" altLang="zh-CN" sz="2000" dirty="0">
                <a:latin typeface="Times New Roman" panose="02020603050405020304" pitchFamily="18" charset="0"/>
                <a:ea typeface="微软雅黑 Light" panose="020B0502040204020203" charset="-122"/>
                <a:cs typeface="Times New Roman" panose="02020603050405020304" pitchFamily="18" charset="0"/>
                <a:sym typeface="+mn-ea"/>
              </a:rPr>
              <a:t>      </a:t>
            </a:r>
            <a:r>
              <a:rPr lang="zh-CN" altLang="en-US" sz="2000" dirty="0">
                <a:latin typeface="Times New Roman" panose="02020603050405020304" pitchFamily="18" charset="0"/>
                <a:ea typeface="微软雅黑 Light" panose="020B0502040204020203" charset="-122"/>
                <a:cs typeface="Times New Roman" panose="02020603050405020304" pitchFamily="18" charset="0"/>
                <a:sym typeface="+mn-ea"/>
              </a:rPr>
              <a:t>语句中依赖关系的存在非常不利于进行语序调整、向量化等优化方法的开展，且由于编译器优化的局限性，需要优化人员在编写程序时尽量消除依赖关系。</a:t>
            </a:r>
            <a:endParaRPr lang="zh-CN" altLang="en-US" sz="2000" dirty="0">
              <a:latin typeface="Times New Roman" panose="02020603050405020304" pitchFamily="18" charset="0"/>
              <a:ea typeface="微软雅黑 Light" panose="020B0502040204020203" charset="-122"/>
              <a:cs typeface="Times New Roman" panose="02020603050405020304" pitchFamily="18" charset="0"/>
            </a:endParaRPr>
          </a:p>
          <a:p>
            <a:pPr indent="127000">
              <a:lnSpc>
                <a:spcPct val="150000"/>
              </a:lnSpc>
            </a:pPr>
            <a:r>
              <a:rPr lang="en-US" sz="2000" b="0" dirty="0">
                <a:latin typeface="Times New Roman" panose="02020603050405020304" pitchFamily="18" charset="0"/>
                <a:ea typeface="微软雅黑 Light" panose="020B0502040204020203" charset="-122"/>
                <a:cs typeface="Times New Roman" panose="02020603050405020304" pitchFamily="18" charset="0"/>
              </a:rPr>
              <a:t>      </a:t>
            </a:r>
            <a:r>
              <a:rPr sz="2000" b="0" dirty="0" err="1">
                <a:latin typeface="Times New Roman" panose="02020603050405020304" pitchFamily="18" charset="0"/>
                <a:ea typeface="微软雅黑 Light" panose="020B0502040204020203" charset="-122"/>
                <a:cs typeface="Times New Roman" panose="02020603050405020304" pitchFamily="18" charset="0"/>
              </a:rPr>
              <a:t>标量扩展是将循环中的标量引用用编译器生成的临时数组引用替换，可以有效地消除一些由内存单元的重用而导致的依赖</a:t>
            </a:r>
            <a:r>
              <a:rPr sz="2000" b="0" dirty="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16" name="表格 15"/>
          <p:cNvGraphicFramePr/>
          <p:nvPr>
            <p:custDataLst>
              <p:tags r:id="rId2"/>
            </p:custDataLst>
          </p:nvPr>
        </p:nvGraphicFramePr>
        <p:xfrm>
          <a:off x="3160395" y="3994150"/>
          <a:ext cx="5871845" cy="2176145"/>
        </p:xfrm>
        <a:graphic>
          <a:graphicData uri="http://schemas.openxmlformats.org/drawingml/2006/table">
            <a:tbl>
              <a:tblPr firstRow="1" bandRow="1">
                <a:tableStyleId>{5C22544A-7EE6-4342-B048-85BDC9FD1C3A}</a:tableStyleId>
              </a:tblPr>
              <a:tblGrid>
                <a:gridCol w="2877820">
                  <a:extLst>
                    <a:ext uri="{9D8B030D-6E8A-4147-A177-3AD203B41FA5}">
                      <a16:colId xmlns:a16="http://schemas.microsoft.com/office/drawing/2014/main" val="20000"/>
                    </a:ext>
                  </a:extLst>
                </a:gridCol>
                <a:gridCol w="2994025">
                  <a:extLst>
                    <a:ext uri="{9D8B030D-6E8A-4147-A177-3AD203B41FA5}">
                      <a16:colId xmlns:a16="http://schemas.microsoft.com/office/drawing/2014/main" val="20001"/>
                    </a:ext>
                  </a:extLst>
                </a:gridCol>
              </a:tblGrid>
              <a:tr h="2176145">
                <a:tc>
                  <a:txBody>
                    <a:bodyPr/>
                    <a:lstStyle/>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for (int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1;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&lt; N;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    T =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B[</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    B[</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T;</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for (int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0;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&lt; N;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    T[</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B[</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    B[</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T[</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a:t>
                      </a:r>
                      <a:endParaRPr lang="en-US" sz="1800" b="0" i="1" dirty="0">
                        <a:solidFill>
                          <a:schemeClr val="tx1"/>
                        </a:solidFill>
                        <a:latin typeface="Times New Roman" panose="02020603050405020304" pitchFamily="18" charset="0"/>
                        <a:ea typeface="宋体" panose="02010600030101010101" pitchFamily="2" charset="-122"/>
                      </a:endParaRP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去除相关性</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标量重命名</a:t>
            </a:r>
          </a:p>
        </p:txBody>
      </p:sp>
      <p:sp>
        <p:nvSpPr>
          <p:cNvPr id="2" name="文本框 1"/>
          <p:cNvSpPr txBox="1"/>
          <p:nvPr>
            <p:custDataLst>
              <p:tags r:id="rId1"/>
            </p:custDataLst>
          </p:nvPr>
        </p:nvSpPr>
        <p:spPr>
          <a:xfrm>
            <a:off x="556260" y="1627505"/>
            <a:ext cx="11078845" cy="1014730"/>
          </a:xfrm>
          <a:prstGeom prst="rect">
            <a:avLst/>
          </a:prstGeom>
          <a:noFill/>
          <a:ln w="9525">
            <a:noFill/>
          </a:ln>
        </p:spPr>
        <p:txBody>
          <a:bodyPr wrap="square">
            <a:spAutoFit/>
          </a:bodyPr>
          <a:lstStyle/>
          <a:p>
            <a:pPr indent="127000">
              <a:lnSpc>
                <a:spcPct val="150000"/>
              </a:lnSpc>
            </a:pPr>
            <a:r>
              <a:rPr lang="en-US" sz="2000" b="0" dirty="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此循环中</a:t>
            </a:r>
            <a:r>
              <a:rPr lang="en-US" sz="2000" b="0" dirty="0">
                <a:latin typeface="Times New Roman" panose="02020603050405020304" pitchFamily="18" charset="0"/>
                <a:ea typeface="微软雅黑 Light" panose="020B0502040204020203" charset="-122"/>
                <a:cs typeface="Times New Roman" panose="02020603050405020304" pitchFamily="18" charset="0"/>
              </a:rPr>
              <a:t>语句S1到S4之间存在真依赖，S1到S3之间存在输出依赖，这些语句间的依赖都是由于标量T引起的，此时可以通过引入两个不同的变量代替现有的变量T来消除依赖。</a:t>
            </a:r>
          </a:p>
        </p:txBody>
      </p:sp>
      <p:graphicFrame>
        <p:nvGraphicFramePr>
          <p:cNvPr id="3" name="表格 2"/>
          <p:cNvGraphicFramePr/>
          <p:nvPr>
            <p:custDataLst>
              <p:tags r:id="rId2"/>
            </p:custDataLst>
          </p:nvPr>
        </p:nvGraphicFramePr>
        <p:xfrm>
          <a:off x="3351530" y="2894965"/>
          <a:ext cx="5489575" cy="2153920"/>
        </p:xfrm>
        <a:graphic>
          <a:graphicData uri="http://schemas.openxmlformats.org/drawingml/2006/table">
            <a:tbl>
              <a:tblPr firstRow="1" bandRow="1">
                <a:tableStyleId>{5C22544A-7EE6-4342-B048-85BDC9FD1C3A}</a:tableStyleId>
              </a:tblPr>
              <a:tblGrid>
                <a:gridCol w="2689860">
                  <a:extLst>
                    <a:ext uri="{9D8B030D-6E8A-4147-A177-3AD203B41FA5}">
                      <a16:colId xmlns:a16="http://schemas.microsoft.com/office/drawing/2014/main" val="20000"/>
                    </a:ext>
                  </a:extLst>
                </a:gridCol>
                <a:gridCol w="2799715">
                  <a:extLst>
                    <a:ext uri="{9D8B030D-6E8A-4147-A177-3AD203B41FA5}">
                      <a16:colId xmlns:a16="http://schemas.microsoft.com/office/drawing/2014/main" val="20001"/>
                    </a:ext>
                  </a:extLst>
                </a:gridCol>
              </a:tblGrid>
              <a:tr h="2153920">
                <a:tc>
                  <a:txBody>
                    <a:bodyPr/>
                    <a:lstStyle/>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T = 2;  //S1语句</a:t>
                      </a: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y = T + T;  //S2语句</a:t>
                      </a: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T = a - b;  //S3语句</a:t>
                      </a: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z = T * T;  //S4语句</a:t>
                      </a:r>
                      <a:endParaRPr lang="en-US" altLang="en-US" sz="1800" b="0" i="1" dirty="0">
                        <a:solidFill>
                          <a:schemeClr val="tx1"/>
                        </a:solidFill>
                        <a:latin typeface="Times New Roman" panose="02020603050405020304" pitchFamily="18" charset="0"/>
                        <a:ea typeface="宋体" panose="02010600030101010101" pitchFamily="2" charset="-122"/>
                        <a:sym typeface="+mn-ea"/>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rPr>
                        <a:t>T = 2;  //S1语句</a:t>
                      </a: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rPr>
                        <a:t>y = T + T;  //S2语句</a:t>
                      </a: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rPr>
                        <a:t>T1 =</a:t>
                      </a:r>
                      <a:r>
                        <a:rPr lang="en-US" sz="1800" b="0" i="1" dirty="0">
                          <a:solidFill>
                            <a:schemeClr val="tx1"/>
                          </a:solidFill>
                          <a:latin typeface="Times New Roman" panose="02020603050405020304" pitchFamily="18" charset="0"/>
                          <a:ea typeface="宋体" panose="02010600030101010101" pitchFamily="2" charset="-122"/>
                          <a:sym typeface="+mn-ea"/>
                        </a:rPr>
                        <a:t> a - b;  //S3语句</a:t>
                      </a:r>
                    </a:p>
                    <a:p>
                      <a:pPr algn="l">
                        <a:lnSpc>
                          <a:spcPct val="10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z = T1 * T1;  //S4语句</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去除相关性</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数组重命名</a:t>
            </a:r>
          </a:p>
        </p:txBody>
      </p:sp>
      <p:sp>
        <p:nvSpPr>
          <p:cNvPr id="104" name="文本框 103"/>
          <p:cNvSpPr txBox="1"/>
          <p:nvPr>
            <p:custDataLst>
              <p:tags r:id="rId1"/>
            </p:custDataLst>
          </p:nvPr>
        </p:nvSpPr>
        <p:spPr>
          <a:xfrm>
            <a:off x="556260" y="1627505"/>
            <a:ext cx="11078845" cy="1014730"/>
          </a:xfrm>
          <a:prstGeom prst="rect">
            <a:avLst/>
          </a:prstGeom>
          <a:noFill/>
          <a:ln w="9525">
            <a:noFill/>
          </a:ln>
        </p:spPr>
        <p:txBody>
          <a:bodyPr wrap="square">
            <a:spAutoFit/>
          </a:bodyPr>
          <a:lstStyle/>
          <a:p>
            <a:pPr indent="127000">
              <a:lnSpc>
                <a:spcPct val="150000"/>
              </a:lnSpc>
            </a:pPr>
            <a:r>
              <a:rPr lang="en-US" sz="2000" b="0" dirty="0">
                <a:latin typeface="Times New Roman" panose="02020603050405020304" pitchFamily="18" charset="0"/>
                <a:ea typeface="微软雅黑 Light" panose="020B0502040204020203" charset="-122"/>
                <a:cs typeface="Times New Roman" panose="02020603050405020304" pitchFamily="18" charset="0"/>
              </a:rPr>
              <a:t>      </a:t>
            </a:r>
            <a:r>
              <a:rPr sz="2000" b="0" dirty="0" err="1">
                <a:latin typeface="Times New Roman" panose="02020603050405020304" pitchFamily="18" charset="0"/>
                <a:ea typeface="微软雅黑 Light" panose="020B0502040204020203" charset="-122"/>
                <a:cs typeface="Times New Roman" panose="02020603050405020304" pitchFamily="18" charset="0"/>
              </a:rPr>
              <a:t>数组的存储单元有时被重用会导致不必要的反依赖和输出依赖，此时可以使用数组重命名的方法来消除</a:t>
            </a:r>
            <a:r>
              <a:rPr lang="zh-CN" sz="2000" b="0" dirty="0">
                <a:latin typeface="Times New Roman" panose="02020603050405020304" pitchFamily="18" charset="0"/>
                <a:ea typeface="微软雅黑 Light" panose="020B0502040204020203" charset="-122"/>
                <a:cs typeface="Times New Roman" panose="02020603050405020304" pitchFamily="18" charset="0"/>
              </a:rPr>
              <a:t>。		</a:t>
            </a:r>
          </a:p>
        </p:txBody>
      </p:sp>
      <p:graphicFrame>
        <p:nvGraphicFramePr>
          <p:cNvPr id="16" name="表格 15"/>
          <p:cNvGraphicFramePr/>
          <p:nvPr>
            <p:custDataLst>
              <p:tags r:id="rId2"/>
            </p:custDataLst>
          </p:nvPr>
        </p:nvGraphicFramePr>
        <p:xfrm>
          <a:off x="2824480" y="2592070"/>
          <a:ext cx="6927850" cy="2148840"/>
        </p:xfrm>
        <a:graphic>
          <a:graphicData uri="http://schemas.openxmlformats.org/drawingml/2006/table">
            <a:tbl>
              <a:tblPr firstRow="1" bandRow="1">
                <a:tableStyleId>{5C22544A-7EE6-4342-B048-85BDC9FD1C3A}</a:tableStyleId>
              </a:tblPr>
              <a:tblGrid>
                <a:gridCol w="3394075">
                  <a:extLst>
                    <a:ext uri="{9D8B030D-6E8A-4147-A177-3AD203B41FA5}">
                      <a16:colId xmlns:a16="http://schemas.microsoft.com/office/drawing/2014/main" val="20000"/>
                    </a:ext>
                  </a:extLst>
                </a:gridCol>
                <a:gridCol w="3533775">
                  <a:extLst>
                    <a:ext uri="{9D8B030D-6E8A-4147-A177-3AD203B41FA5}">
                      <a16:colId xmlns:a16="http://schemas.microsoft.com/office/drawing/2014/main" val="20001"/>
                    </a:ext>
                  </a:extLst>
                </a:gridCol>
              </a:tblGrid>
              <a:tr h="2148840">
                <a:tc>
                  <a:txBody>
                    <a:bodyPr/>
                    <a:lstStyle/>
                    <a:p>
                      <a:pPr indent="127000">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for (int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1;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&lt; N;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a:t>
                      </a:r>
                      <a:endParaRPr lang="en-US" sz="1800" b="0" i="1" dirty="0">
                        <a:solidFill>
                          <a:schemeClr val="tx1"/>
                        </a:solidFill>
                        <a:latin typeface="Times New Roman" panose="02020603050405020304" pitchFamily="18" charset="0"/>
                        <a:ea typeface="宋体" panose="02010600030101010101" pitchFamily="2" charset="-122"/>
                      </a:endParaRPr>
                    </a:p>
                    <a:p>
                      <a:pPr indent="127000">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- 1] + X; //S1语句</a:t>
                      </a:r>
                      <a:endParaRPr lang="en-US" sz="1800" b="0" i="1" dirty="0">
                        <a:solidFill>
                          <a:schemeClr val="tx1"/>
                        </a:solidFill>
                        <a:latin typeface="Times New Roman" panose="02020603050405020304" pitchFamily="18" charset="0"/>
                        <a:ea typeface="宋体" panose="02010600030101010101" pitchFamily="2" charset="-122"/>
                      </a:endParaRPr>
                    </a:p>
                    <a:p>
                      <a:pPr indent="127000">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   Y[</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Z;  //S2语句</a:t>
                      </a:r>
                      <a:endParaRPr lang="en-US" sz="1800" b="0" i="1" dirty="0">
                        <a:solidFill>
                          <a:schemeClr val="tx1"/>
                        </a:solidFill>
                        <a:latin typeface="Times New Roman" panose="02020603050405020304" pitchFamily="18" charset="0"/>
                        <a:ea typeface="宋体" panose="02010600030101010101" pitchFamily="2" charset="-122"/>
                      </a:endParaRPr>
                    </a:p>
                    <a:p>
                      <a:pPr indent="127000">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B[</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C;  //S3语句</a:t>
                      </a:r>
                      <a:endParaRPr lang="en-US" sz="1800" b="0" i="1" dirty="0">
                        <a:solidFill>
                          <a:schemeClr val="tx1"/>
                        </a:solidFill>
                        <a:latin typeface="Times New Roman" panose="02020603050405020304" pitchFamily="18" charset="0"/>
                        <a:ea typeface="宋体" panose="02010600030101010101" pitchFamily="2" charset="-122"/>
                      </a:endParaRPr>
                    </a:p>
                    <a:p>
                      <a:pPr indent="127000">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127000" algn="l">
                        <a:lnSpc>
                          <a:spcPct val="150000"/>
                        </a:lnSpc>
                        <a:buClrTx/>
                        <a:buSzTx/>
                        <a:buFontTx/>
                      </a:pPr>
                      <a:r>
                        <a:rPr lang="en-US" sz="1800" b="0" i="1" dirty="0">
                          <a:solidFill>
                            <a:schemeClr val="tx1"/>
                          </a:solidFill>
                          <a:latin typeface="Times New Roman" panose="02020603050405020304" pitchFamily="18" charset="0"/>
                          <a:ea typeface="宋体" panose="02010600030101010101" pitchFamily="2" charset="-122"/>
                          <a:sym typeface="+mn-ea"/>
                        </a:rPr>
                        <a:t>for (int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1;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&lt; N; </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FontTx/>
                      </a:pPr>
                      <a:r>
                        <a:rPr lang="en-US" sz="1800" b="0" i="1" dirty="0">
                          <a:solidFill>
                            <a:schemeClr val="tx1"/>
                          </a:solidFill>
                          <a:latin typeface="Times New Roman" panose="02020603050405020304" pitchFamily="18" charset="0"/>
                          <a:ea typeface="宋体" panose="02010600030101010101" pitchFamily="2" charset="-122"/>
                          <a:sym typeface="+mn-ea"/>
                        </a:rPr>
                        <a:t>    A1[</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- 1] + X; //S1语句</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FontTx/>
                      </a:pPr>
                      <a:r>
                        <a:rPr lang="en-US" sz="1800" b="0" i="1" dirty="0">
                          <a:solidFill>
                            <a:schemeClr val="tx1"/>
                          </a:solidFill>
                          <a:latin typeface="Times New Roman" panose="02020603050405020304" pitchFamily="18" charset="0"/>
                          <a:ea typeface="宋体" panose="02010600030101010101" pitchFamily="2" charset="-122"/>
                          <a:sym typeface="+mn-ea"/>
                        </a:rPr>
                        <a:t>    Y[</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A1[</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Z;  //S2语句</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FontTx/>
                      </a:pPr>
                      <a:r>
                        <a:rPr lang="en-US" sz="1800" b="0" i="1" dirty="0">
                          <a:solidFill>
                            <a:schemeClr val="tx1"/>
                          </a:solidFill>
                          <a:latin typeface="Times New Roman" panose="02020603050405020304" pitchFamily="18" charset="0"/>
                          <a:ea typeface="宋体" panose="02010600030101010101" pitchFamily="2" charset="-122"/>
                          <a:sym typeface="+mn-ea"/>
                        </a:rPr>
                        <a:t>    A[</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B[</a:t>
                      </a:r>
                      <a:r>
                        <a:rPr lang="en-US" sz="1800" b="0" i="1" dirty="0" err="1">
                          <a:solidFill>
                            <a:schemeClr val="tx1"/>
                          </a:solidFill>
                          <a:latin typeface="Times New Roman" panose="02020603050405020304" pitchFamily="18" charset="0"/>
                          <a:ea typeface="宋体" panose="02010600030101010101" pitchFamily="2" charset="-122"/>
                          <a:sym typeface="+mn-ea"/>
                        </a:rPr>
                        <a:t>i</a:t>
                      </a:r>
                      <a:r>
                        <a:rPr lang="en-US" sz="1800" b="0" i="1" dirty="0">
                          <a:solidFill>
                            <a:schemeClr val="tx1"/>
                          </a:solidFill>
                          <a:latin typeface="Times New Roman" panose="02020603050405020304" pitchFamily="18" charset="0"/>
                          <a:ea typeface="宋体" panose="02010600030101010101" pitchFamily="2" charset="-122"/>
                          <a:sym typeface="+mn-ea"/>
                        </a:rPr>
                        <a:t>] + C;   //S3语句</a:t>
                      </a:r>
                    </a:p>
                    <a:p>
                      <a:pPr indent="127000" algn="l">
                        <a:lnSpc>
                          <a:spcPct val="150000"/>
                        </a:lnSpc>
                        <a:buClrTx/>
                        <a:buSzTx/>
                        <a:buFontTx/>
                      </a:pPr>
                      <a:r>
                        <a:rPr lang="en-US" sz="1800" b="0" i="1" dirty="0">
                          <a:solidFill>
                            <a:schemeClr val="tx1"/>
                          </a:solidFill>
                          <a:latin typeface="Times New Roman" panose="02020603050405020304" pitchFamily="18" charset="0"/>
                          <a:ea typeface="宋体" panose="02010600030101010101" pitchFamily="2" charset="-122"/>
                          <a:sym typeface="+mn-ea"/>
                        </a:rPr>
                        <a:t>}</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
        <p:nvSpPr>
          <p:cNvPr id="4" name="文本框 3"/>
          <p:cNvSpPr txBox="1"/>
          <p:nvPr>
            <p:custDataLst>
              <p:tags r:id="rId3"/>
            </p:custDataLst>
          </p:nvPr>
        </p:nvSpPr>
        <p:spPr>
          <a:xfrm>
            <a:off x="756285" y="4917440"/>
            <a:ext cx="10679430" cy="1476375"/>
          </a:xfrm>
          <a:prstGeom prst="rect">
            <a:avLst/>
          </a:prstGeom>
          <a:noFill/>
          <a:ln w="9525">
            <a:noFill/>
          </a:ln>
        </p:spPr>
        <p:txBody>
          <a:bodyPr wrap="square">
            <a:spAutoFit/>
          </a:bodyPr>
          <a:lstStyle/>
          <a:p>
            <a:pPr indent="266700">
              <a:lnSpc>
                <a:spcPct val="150000"/>
              </a:lnSpc>
            </a:pPr>
            <a:r>
              <a:rPr sz="2000" b="0" dirty="0">
                <a:latin typeface="Times New Roman" panose="02020603050405020304" pitchFamily="18" charset="0"/>
                <a:ea typeface="微软雅黑 Light" panose="020B0502040204020203" charset="-122"/>
                <a:cs typeface="Times New Roman" panose="02020603050405020304" pitchFamily="18" charset="0"/>
              </a:rPr>
              <a:t>数组重命名需要增加和数组大小成比例的额外内存空间，因此数组重命名的安全性和有利性都比标量重命名复杂，这种代价可能会严重影响到程序的性能，因此在实施数组重命名时应该更加谨慎。</a:t>
            </a:r>
            <a:endParaRPr sz="2000" dirty="0">
              <a:latin typeface="Times New Roman" panose="02020603050405020304" pitchFamily="18" charset="0"/>
              <a:ea typeface="微软雅黑 Light" panose="020B0502040204020203" charset="-122"/>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公共子表达式优化</a:t>
            </a:r>
          </a:p>
        </p:txBody>
      </p:sp>
      <p:sp>
        <p:nvSpPr>
          <p:cNvPr id="4" name="文本框 3"/>
          <p:cNvSpPr txBox="1"/>
          <p:nvPr>
            <p:custDataLst>
              <p:tags r:id="rId1"/>
            </p:custDataLst>
          </p:nvPr>
        </p:nvSpPr>
        <p:spPr>
          <a:xfrm>
            <a:off x="1256665" y="1850390"/>
            <a:ext cx="9679305" cy="1014730"/>
          </a:xfrm>
          <a:prstGeom prst="rect">
            <a:avLst/>
          </a:prstGeom>
          <a:noFill/>
          <a:ln w="9525">
            <a:noFill/>
          </a:ln>
        </p:spPr>
        <p:txBody>
          <a:bodyPr wrap="square">
            <a:spAutoFit/>
          </a:bodyPr>
          <a:lstStyle/>
          <a:p>
            <a:pPr indent="127000">
              <a:lnSpc>
                <a:spcPct val="150000"/>
              </a:lnSpc>
              <a:buClrTx/>
              <a:buSzTx/>
              <a:buFontTx/>
            </a:pP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当程序中表达式含有两个或者更多的相同子表达式，仅需要计算一次子表达式的值即可</a:t>
            </a:r>
          </a:p>
        </p:txBody>
      </p:sp>
      <p:graphicFrame>
        <p:nvGraphicFramePr>
          <p:cNvPr id="16" name="表格 15"/>
          <p:cNvGraphicFramePr/>
          <p:nvPr>
            <p:custDataLst>
              <p:tags r:id="rId2"/>
            </p:custDataLst>
          </p:nvPr>
        </p:nvGraphicFramePr>
        <p:xfrm>
          <a:off x="1539875" y="2917825"/>
          <a:ext cx="9110980" cy="2511044"/>
        </p:xfrm>
        <a:graphic>
          <a:graphicData uri="http://schemas.openxmlformats.org/drawingml/2006/table">
            <a:tbl>
              <a:tblPr firstRow="1" bandRow="1">
                <a:tableStyleId>{5C22544A-7EE6-4342-B048-85BDC9FD1C3A}</a:tableStyleId>
              </a:tblPr>
              <a:tblGrid>
                <a:gridCol w="4654550">
                  <a:extLst>
                    <a:ext uri="{9D8B030D-6E8A-4147-A177-3AD203B41FA5}">
                      <a16:colId xmlns:a16="http://schemas.microsoft.com/office/drawing/2014/main" val="20000"/>
                    </a:ext>
                  </a:extLst>
                </a:gridCol>
                <a:gridCol w="4456430">
                  <a:extLst>
                    <a:ext uri="{9D8B030D-6E8A-4147-A177-3AD203B41FA5}">
                      <a16:colId xmlns:a16="http://schemas.microsoft.com/office/drawing/2014/main" val="20001"/>
                    </a:ext>
                  </a:extLst>
                </a:gridCol>
              </a:tblGrid>
              <a:tr h="2048510">
                <a:tc>
                  <a:txBody>
                    <a:bodyPr/>
                    <a:lstStyle/>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int a = 1, b = 5;//</a:t>
                      </a:r>
                      <a:r>
                        <a:rPr lang="en-US" sz="1800" b="0" i="1" dirty="0" err="1">
                          <a:solidFill>
                            <a:schemeClr val="tx1"/>
                          </a:solidFill>
                          <a:latin typeface="Times New Roman" panose="02020603050405020304" pitchFamily="18" charset="0"/>
                          <a:ea typeface="宋体" panose="02010600030101010101" pitchFamily="2" charset="-122"/>
                          <a:sym typeface="+mn-ea"/>
                        </a:rPr>
                        <a:t>改进前需要计算三次a+b的值</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if ((a + b) &gt; 3 &amp;&amp; (a + b) &lt; 10) {</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a = a + b;</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int a = 1, b = 5;</a:t>
                      </a:r>
                    </a:p>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int </a:t>
                      </a:r>
                      <a:r>
                        <a:rPr lang="en-US" sz="1800" b="0" i="1" dirty="0" err="1">
                          <a:solidFill>
                            <a:schemeClr val="tx1"/>
                          </a:solidFill>
                          <a:latin typeface="Times New Roman" panose="02020603050405020304" pitchFamily="18" charset="0"/>
                          <a:ea typeface="宋体" panose="02010600030101010101" pitchFamily="2" charset="-122"/>
                          <a:sym typeface="+mn-ea"/>
                        </a:rPr>
                        <a:t>tmp</a:t>
                      </a:r>
                      <a:r>
                        <a:rPr lang="en-US" sz="1800" b="0" i="1" dirty="0">
                          <a:solidFill>
                            <a:schemeClr val="tx1"/>
                          </a:solidFill>
                          <a:latin typeface="Times New Roman" panose="02020603050405020304" pitchFamily="18" charset="0"/>
                          <a:ea typeface="宋体" panose="02010600030101010101" pitchFamily="2" charset="-122"/>
                          <a:sym typeface="+mn-ea"/>
                        </a:rPr>
                        <a:t> = a + b;//</a:t>
                      </a:r>
                      <a:r>
                        <a:rPr lang="en-US" sz="1800" b="0" i="1" dirty="0" err="1">
                          <a:solidFill>
                            <a:schemeClr val="tx1"/>
                          </a:solidFill>
                          <a:latin typeface="Times New Roman" panose="02020603050405020304" pitchFamily="18" charset="0"/>
                          <a:ea typeface="宋体" panose="02010600030101010101" pitchFamily="2" charset="-122"/>
                          <a:sym typeface="+mn-ea"/>
                        </a:rPr>
                        <a:t>改进后只需计算一次a+b的值</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if (</a:t>
                      </a:r>
                      <a:r>
                        <a:rPr lang="en-US" sz="1800" b="0" i="1" dirty="0" err="1">
                          <a:solidFill>
                            <a:schemeClr val="tx1"/>
                          </a:solidFill>
                          <a:latin typeface="Times New Roman" panose="02020603050405020304" pitchFamily="18" charset="0"/>
                          <a:ea typeface="宋体" panose="02010600030101010101" pitchFamily="2" charset="-122"/>
                          <a:sym typeface="+mn-ea"/>
                        </a:rPr>
                        <a:t>tmp</a:t>
                      </a:r>
                      <a:r>
                        <a:rPr lang="en-US" sz="1800" b="0" i="1" dirty="0">
                          <a:solidFill>
                            <a:schemeClr val="tx1"/>
                          </a:solidFill>
                          <a:latin typeface="Times New Roman" panose="02020603050405020304" pitchFamily="18" charset="0"/>
                          <a:ea typeface="宋体" panose="02010600030101010101" pitchFamily="2" charset="-122"/>
                          <a:sym typeface="+mn-ea"/>
                        </a:rPr>
                        <a:t> &gt; 3 &amp;&amp; </a:t>
                      </a:r>
                      <a:r>
                        <a:rPr lang="en-US" sz="1800" b="0" i="1" dirty="0" err="1">
                          <a:solidFill>
                            <a:schemeClr val="tx1"/>
                          </a:solidFill>
                          <a:latin typeface="Times New Roman" panose="02020603050405020304" pitchFamily="18" charset="0"/>
                          <a:ea typeface="宋体" panose="02010600030101010101" pitchFamily="2" charset="-122"/>
                          <a:sym typeface="+mn-ea"/>
                        </a:rPr>
                        <a:t>tmp</a:t>
                      </a:r>
                      <a:r>
                        <a:rPr lang="en-US" sz="1800" b="0" i="1" dirty="0">
                          <a:solidFill>
                            <a:schemeClr val="tx1"/>
                          </a:solidFill>
                          <a:latin typeface="Times New Roman" panose="02020603050405020304" pitchFamily="18" charset="0"/>
                          <a:ea typeface="宋体" panose="02010600030101010101" pitchFamily="2" charset="-122"/>
                          <a:sym typeface="+mn-ea"/>
                        </a:rPr>
                        <a:t> &lt; 10) {</a:t>
                      </a:r>
                      <a:endParaRPr lang="en-US" sz="1800" b="0" i="1" dirty="0">
                        <a:solidFill>
                          <a:schemeClr val="tx1"/>
                        </a:solidFill>
                        <a:latin typeface="Times New Roman" panose="02020603050405020304" pitchFamily="18" charset="0"/>
                        <a:ea typeface="宋体" panose="02010600030101010101" pitchFamily="2" charset="-122"/>
                      </a:endParaRPr>
                    </a:p>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a = </a:t>
                      </a:r>
                      <a:r>
                        <a:rPr lang="en-US" sz="1800" b="0" i="1" dirty="0" err="1">
                          <a:solidFill>
                            <a:schemeClr val="tx1"/>
                          </a:solidFill>
                          <a:latin typeface="Times New Roman" panose="02020603050405020304" pitchFamily="18" charset="0"/>
                          <a:ea typeface="宋体" panose="02010600030101010101" pitchFamily="2" charset="-122"/>
                          <a:sym typeface="+mn-ea"/>
                        </a:rPr>
                        <a:t>tmp</a:t>
                      </a:r>
                      <a:r>
                        <a:rPr lang="en-US" sz="1800" b="0" i="1" dirty="0">
                          <a:solidFill>
                            <a:schemeClr val="tx1"/>
                          </a:solidFill>
                          <a:latin typeface="Times New Roman" panose="02020603050405020304" pitchFamily="18" charset="0"/>
                          <a:ea typeface="宋体" panose="02010600030101010101" pitchFamily="2" charset="-122"/>
                          <a:sym typeface="+mn-ea"/>
                        </a:rPr>
                        <a:t>;</a:t>
                      </a:r>
                    </a:p>
                    <a:p>
                      <a:pPr indent="127000" algn="l">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分支语句优化</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合并判断条件</a:t>
            </a:r>
          </a:p>
        </p:txBody>
      </p:sp>
      <p:sp>
        <p:nvSpPr>
          <p:cNvPr id="100" name="文本框 99"/>
          <p:cNvSpPr txBox="1"/>
          <p:nvPr>
            <p:custDataLst>
              <p:tags r:id="rId1"/>
            </p:custDataLst>
          </p:nvPr>
        </p:nvSpPr>
        <p:spPr>
          <a:xfrm>
            <a:off x="1337945" y="1774190"/>
            <a:ext cx="9516110" cy="553085"/>
          </a:xfrm>
          <a:prstGeom prst="rect">
            <a:avLst/>
          </a:prstGeom>
          <a:noFill/>
          <a:ln w="9525">
            <a:noFill/>
          </a:ln>
        </p:spPr>
        <p:txBody>
          <a:bodyPr wrap="square">
            <a:spAutoFit/>
          </a:bodyPr>
          <a:lstStyle/>
          <a:p>
            <a:pPr indent="127000">
              <a:lnSpc>
                <a:spcPct val="150000"/>
              </a:lnSpc>
            </a:pPr>
            <a:r>
              <a:rPr lang="en-US" altLang="zh-CN" sz="2000" b="0" dirty="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当程序中的分支判断条件是复杂表达式，优化人员可以将其进行优化。</a:t>
            </a:r>
          </a:p>
        </p:txBody>
      </p:sp>
      <p:graphicFrame>
        <p:nvGraphicFramePr>
          <p:cNvPr id="6" name="表格 5"/>
          <p:cNvGraphicFramePr/>
          <p:nvPr>
            <p:custDataLst>
              <p:tags r:id="rId2"/>
            </p:custDataLst>
          </p:nvPr>
        </p:nvGraphicFramePr>
        <p:xfrm>
          <a:off x="1668145" y="2761615"/>
          <a:ext cx="8855075" cy="2341880"/>
        </p:xfrm>
        <a:graphic>
          <a:graphicData uri="http://schemas.openxmlformats.org/drawingml/2006/table">
            <a:tbl>
              <a:tblPr firstRow="1" bandRow="1">
                <a:tableStyleId>{5C22544A-7EE6-4342-B048-85BDC9FD1C3A}</a:tableStyleId>
              </a:tblPr>
              <a:tblGrid>
                <a:gridCol w="3995420">
                  <a:extLst>
                    <a:ext uri="{9D8B030D-6E8A-4147-A177-3AD203B41FA5}">
                      <a16:colId xmlns:a16="http://schemas.microsoft.com/office/drawing/2014/main" val="20000"/>
                    </a:ext>
                  </a:extLst>
                </a:gridCol>
                <a:gridCol w="4859655">
                  <a:extLst>
                    <a:ext uri="{9D8B030D-6E8A-4147-A177-3AD203B41FA5}">
                      <a16:colId xmlns:a16="http://schemas.microsoft.com/office/drawing/2014/main" val="20001"/>
                    </a:ext>
                  </a:extLst>
                </a:gridCol>
              </a:tblGrid>
              <a:tr h="2341880">
                <a:tc>
                  <a:txBody>
                    <a:bodyPr/>
                    <a:lstStyle/>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int a1 = 1, a2 = 2, a3 = 3;</a:t>
                      </a: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int a = 4, b = 5;</a:t>
                      </a: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a:t>
                      </a:r>
                      <a:r>
                        <a:rPr lang="en-US" sz="1600" b="0" i="1" dirty="0" err="1">
                          <a:solidFill>
                            <a:schemeClr val="tx1"/>
                          </a:solidFill>
                          <a:latin typeface="Times New Roman" panose="02020603050405020304" pitchFamily="18" charset="0"/>
                          <a:ea typeface="宋体" panose="02010600030101010101" pitchFamily="2" charset="-122"/>
                          <a:sym typeface="+mn-ea"/>
                        </a:rPr>
                        <a:t>改进前</a:t>
                      </a:r>
                      <a:endParaRPr lang="en-US" sz="1600" b="0" i="1" dirty="0">
                        <a:solidFill>
                          <a:schemeClr val="tx1"/>
                        </a:solidFill>
                        <a:latin typeface="Times New Roman" panose="02020603050405020304" pitchFamily="18" charset="0"/>
                        <a:ea typeface="宋体" panose="02010600030101010101" pitchFamily="2" charset="-122"/>
                        <a:sym typeface="+mn-ea"/>
                      </a:endParaRP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if ((a1 != 0) &amp;&amp; (a2 != 0) &amp;&amp; (a3 != 0)){</a:t>
                      </a: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     a = a + b;</a:t>
                      </a: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a:t>
                      </a:r>
                      <a:r>
                        <a:rPr lang="en-US" sz="1600" b="0" i="1" dirty="0" err="1">
                          <a:solidFill>
                            <a:schemeClr val="tx1"/>
                          </a:solidFill>
                          <a:latin typeface="Times New Roman" panose="02020603050405020304" pitchFamily="18" charset="0"/>
                          <a:ea typeface="宋体" panose="02010600030101010101" pitchFamily="2" charset="-122"/>
                          <a:sym typeface="+mn-ea"/>
                        </a:rPr>
                        <a:t>改进后</a:t>
                      </a:r>
                      <a:endParaRPr lang="en-US" sz="1600" b="0" i="1" dirty="0">
                        <a:solidFill>
                          <a:schemeClr val="tx1"/>
                        </a:solidFill>
                        <a:latin typeface="Times New Roman" panose="02020603050405020304" pitchFamily="18" charset="0"/>
                        <a:ea typeface="宋体" panose="02010600030101010101" pitchFamily="2" charset="-122"/>
                        <a:sym typeface="+mn-ea"/>
                      </a:endParaRP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int temp = (a1 &amp;&amp; a2 &amp;&amp; a3);</a:t>
                      </a:r>
                    </a:p>
                    <a:p>
                      <a:pPr indent="0" algn="l" fontAlgn="auto">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("%d\n", temp);</a:t>
                      </a: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if (temp != 0) {//</a:t>
                      </a:r>
                      <a:r>
                        <a:rPr lang="en-US" sz="1600" b="0" i="1" dirty="0" err="1">
                          <a:solidFill>
                            <a:schemeClr val="tx1"/>
                          </a:solidFill>
                          <a:latin typeface="Times New Roman" panose="02020603050405020304" pitchFamily="18" charset="0"/>
                          <a:ea typeface="宋体" panose="02010600030101010101" pitchFamily="2" charset="-122"/>
                          <a:sym typeface="+mn-ea"/>
                        </a:rPr>
                        <a:t>简化分支判断条件，提高流水线性能</a:t>
                      </a:r>
                      <a:endParaRPr lang="en-US" sz="1600" b="0" i="1" dirty="0">
                        <a:solidFill>
                          <a:schemeClr val="tx1"/>
                        </a:solidFill>
                        <a:latin typeface="Times New Roman" panose="02020603050405020304" pitchFamily="18" charset="0"/>
                        <a:ea typeface="宋体" panose="02010600030101010101" pitchFamily="2" charset="-122"/>
                        <a:sym typeface="+mn-ea"/>
                      </a:endParaRP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     a = a + b;</a:t>
                      </a:r>
                    </a:p>
                    <a:p>
                      <a:pPr indent="0" algn="l" fontAlgn="auto">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a:t>
                      </a:r>
                      <a:endParaRPr lang="en-US" sz="1600" b="0" i="1" dirty="0">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选择适合算法</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956945" y="1353185"/>
                <a:ext cx="10506075" cy="1495425"/>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直接插入排序。插入排序是通过把序列中的值插入一个有序序列对应的位置上，直到该序列结束。插入排序的赋值操作次数是比较操作次数减去(n-1)次，平均来说插入排序算法复杂度为</a:t>
                </a:r>
                <a14:m>
                  <m:oMath xmlns:m="http://schemas.openxmlformats.org/officeDocument/2006/math">
                    <m:r>
                      <a:rPr lang="en-US" altLang="zh-CN" sz="2000" i="1">
                        <a:latin typeface="Cambria Math" panose="02040503050406030204" charset="0"/>
                        <a:ea typeface="微软雅黑 Light" panose="020B0502040204020203" charset="-122"/>
                        <a:cs typeface="Cambria Math" panose="02040503050406030204" charset="0"/>
                      </a:rPr>
                      <m:t>𝑂</m:t>
                    </m:r>
                    <m:r>
                      <a:rPr lang="en-US" altLang="zh-CN" sz="2000" i="1">
                        <a:latin typeface="Cambria Math" panose="02040503050406030204" charset="0"/>
                        <a:ea typeface="微软雅黑 Light" panose="020B0502040204020203" charset="-122"/>
                        <a:cs typeface="Cambria Math" panose="02040503050406030204" charset="0"/>
                      </a:rPr>
                      <m:t>(</m:t>
                    </m:r>
                    <m:sSup>
                      <m:sSupPr>
                        <m:ctrlPr>
                          <a:rPr lang="en-US" altLang="zh-CN" sz="2000" i="1">
                            <a:latin typeface="Cambria Math" panose="02040503050406030204" pitchFamily="18" charset="0"/>
                            <a:ea typeface="微软雅黑 Light" panose="020B0502040204020203" charset="-122"/>
                            <a:cs typeface="Cambria Math" panose="02040503050406030204" charset="0"/>
                          </a:rPr>
                        </m:ctrlPr>
                      </m:sSupPr>
                      <m:e>
                        <m:r>
                          <a:rPr lang="en-US" altLang="zh-CN" sz="2000" i="1">
                            <a:latin typeface="Cambria Math" panose="02040503050406030204" charset="0"/>
                            <a:ea typeface="微软雅黑 Light" panose="020B0502040204020203" charset="-122"/>
                            <a:cs typeface="Cambria Math" panose="02040503050406030204" charset="0"/>
                          </a:rPr>
                          <m:t>𝑛</m:t>
                        </m:r>
                      </m:e>
                      <m:sup>
                        <m:r>
                          <a:rPr lang="en-US" altLang="zh-CN" sz="2000" i="1">
                            <a:latin typeface="Cambria Math" panose="02040503050406030204" charset="0"/>
                            <a:ea typeface="微软雅黑 Light" panose="020B0502040204020203" charset="-122"/>
                            <a:cs typeface="Cambria Math" panose="02040503050406030204" charset="0"/>
                          </a:rPr>
                          <m:t>2</m:t>
                        </m:r>
                      </m:sup>
                    </m:sSup>
                    <m:r>
                      <a:rPr lang="en-US" altLang="zh-CN" sz="2000" i="1">
                        <a:latin typeface="Cambria Math" panose="02040503050406030204" charset="0"/>
                        <a:ea typeface="微软雅黑 Light" panose="020B0502040204020203" charset="-122"/>
                        <a:cs typeface="Cambria Math" panose="02040503050406030204" charset="0"/>
                      </a:rPr>
                      <m:t>)</m:t>
                    </m:r>
                  </m:oMath>
                </a14:m>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，但在部分数据有序的情况下其效率比冒泡排序更快。</a:t>
                </a:r>
              </a:p>
            </p:txBody>
          </p:sp>
        </mc:Choice>
        <mc:Fallback xmlns="">
          <p:sp>
            <p:nvSpPr>
              <p:cNvPr id="2" name="文本框 1"/>
              <p:cNvSpPr txBox="1">
                <a:spLocks noRot="1" noChangeAspect="1" noMove="1" noResize="1" noEditPoints="1" noAdjustHandles="1" noChangeArrowheads="1" noChangeShapeType="1" noTextEdit="1"/>
              </p:cNvSpPr>
              <p:nvPr>
                <p:custDataLst>
                  <p:tags r:id="rId5"/>
                </p:custDataLst>
              </p:nvPr>
            </p:nvSpPr>
            <p:spPr>
              <a:xfrm>
                <a:off x="956945" y="1353185"/>
                <a:ext cx="10506075" cy="1495425"/>
              </a:xfrm>
              <a:prstGeom prst="rect">
                <a:avLst/>
              </a:prstGeom>
              <a:blipFill rotWithShape="1">
                <a:blip r:embed="rId6"/>
                <a:stretch>
                  <a:fillRect/>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1731645" y="3077210"/>
            <a:ext cx="8956675" cy="3046095"/>
          </a:xfrm>
          <a:prstGeom prst="rect">
            <a:avLst/>
          </a:prstGeom>
          <a:noFill/>
          <a:ln>
            <a:solidFill>
              <a:schemeClr val="tx1"/>
            </a:solidFill>
          </a:ln>
        </p:spPr>
        <p:txBody>
          <a:bodyPr wrap="square" rtlCol="0">
            <a:spAutoFit/>
          </a:bodyPr>
          <a:lstStyle/>
          <a:p>
            <a:pPr algn="l">
              <a:buClrTx/>
              <a:buSzTx/>
              <a:buNone/>
            </a:pPr>
            <a:r>
              <a:rPr lang="zh-CN" altLang="en-US" sz="1600" i="1">
                <a:latin typeface="Times New Roman" panose="02020603050405020304" pitchFamily="18" charset="0"/>
                <a:cs typeface="Times New Roman" panose="02020603050405020304" pitchFamily="18" charset="0"/>
              </a:rPr>
              <a:t>void insertSort(int *arr, size_t size){</a:t>
            </a:r>
          </a:p>
          <a:p>
            <a:pPr algn="l">
              <a:buClrTx/>
              <a:buSzTx/>
              <a:buNone/>
            </a:pPr>
            <a:r>
              <a:rPr lang="zh-CN" altLang="en-US" sz="1600" i="1">
                <a:latin typeface="Times New Roman" panose="02020603050405020304" pitchFamily="18" charset="0"/>
                <a:cs typeface="Times New Roman" panose="02020603050405020304" pitchFamily="18" charset="0"/>
              </a:rPr>
              <a:t>    assert(arr);</a:t>
            </a:r>
          </a:p>
          <a:p>
            <a:pPr algn="l">
              <a:buClrTx/>
              <a:buSzTx/>
              <a:buNone/>
            </a:pPr>
            <a:r>
              <a:rPr lang="zh-CN" altLang="en-US" sz="1600" i="1">
                <a:latin typeface="Times New Roman" panose="02020603050405020304" pitchFamily="18" charset="0"/>
                <a:cs typeface="Times New Roman" panose="02020603050405020304" pitchFamily="18" charset="0"/>
              </a:rPr>
              <a:t>        for (int idx = 1; idx &lt;= size - 1; idx++)</a:t>
            </a:r>
            <a:r>
              <a:rPr lang="zh-CN" altLang="en-US" sz="1600" i="1">
                <a:latin typeface="Times New Roman" panose="02020603050405020304" pitchFamily="18" charset="0"/>
                <a:cs typeface="Times New Roman" panose="02020603050405020304" pitchFamily="18" charset="0"/>
                <a:sym typeface="+mn-ea"/>
              </a:rPr>
              <a:t>{</a:t>
            </a:r>
            <a:r>
              <a:rPr lang="zh-CN" altLang="en-US" sz="1600" i="1">
                <a:latin typeface="Times New Roman" panose="02020603050405020304" pitchFamily="18" charset="0"/>
                <a:cs typeface="Times New Roman" panose="02020603050405020304" pitchFamily="18" charset="0"/>
              </a:rPr>
              <a:t>//idx表示插入次数，共进行n-1次插入</a:t>
            </a:r>
          </a:p>
          <a:p>
            <a:pPr algn="l">
              <a:buClrTx/>
              <a:buSzTx/>
              <a:buNone/>
            </a:pPr>
            <a:r>
              <a:rPr lang="zh-CN" altLang="en-US" sz="1600" i="1">
                <a:latin typeface="Times New Roman" panose="02020603050405020304" pitchFamily="18" charset="0"/>
                <a:cs typeface="Times New Roman" panose="02020603050405020304" pitchFamily="18" charset="0"/>
              </a:rPr>
              <a:t>            int end = idx;</a:t>
            </a:r>
          </a:p>
          <a:p>
            <a:pPr algn="l">
              <a:buClrTx/>
              <a:buSzTx/>
              <a:buNone/>
            </a:pPr>
            <a:r>
              <a:rPr lang="zh-CN" altLang="en-US" sz="1600" i="1">
                <a:latin typeface="Times New Roman" panose="02020603050405020304" pitchFamily="18" charset="0"/>
                <a:cs typeface="Times New Roman" panose="02020603050405020304" pitchFamily="18" charset="0"/>
              </a:rPr>
              <a:t>            int temp = arr[end];</a:t>
            </a:r>
          </a:p>
          <a:p>
            <a:pPr algn="l">
              <a:buClrTx/>
              <a:buSzTx/>
              <a:buNone/>
            </a:pPr>
            <a:r>
              <a:rPr lang="zh-CN" altLang="en-US" sz="1600" i="1">
                <a:latin typeface="Times New Roman" panose="02020603050405020304" pitchFamily="18" charset="0"/>
                <a:cs typeface="Times New Roman" panose="02020603050405020304" pitchFamily="18" charset="0"/>
              </a:rPr>
              <a:t>            while (end &gt; 0 &amp;&amp; temp &lt; arr[end - 1])</a:t>
            </a:r>
            <a:r>
              <a:rPr lang="zh-CN" altLang="en-US" sz="1600" i="1">
                <a:latin typeface="Times New Roman" panose="02020603050405020304" pitchFamily="18" charset="0"/>
                <a:cs typeface="Times New Roman" panose="02020603050405020304" pitchFamily="18" charset="0"/>
                <a:sym typeface="+mn-ea"/>
              </a:rPr>
              <a:t>{</a:t>
            </a:r>
            <a:r>
              <a:rPr lang="zh-CN" altLang="en-US" sz="1600" i="1">
                <a:latin typeface="Times New Roman" panose="02020603050405020304" pitchFamily="18" charset="0"/>
                <a:cs typeface="Times New Roman" panose="02020603050405020304" pitchFamily="18" charset="0"/>
              </a:rPr>
              <a:t>//将比当前元素大的元素都往后移动一个位置</a:t>
            </a:r>
          </a:p>
          <a:p>
            <a:pPr algn="l">
              <a:buClrTx/>
              <a:buSzTx/>
              <a:buNone/>
            </a:pPr>
            <a:r>
              <a:rPr lang="zh-CN" altLang="en-US" sz="1600" i="1">
                <a:latin typeface="Times New Roman" panose="02020603050405020304" pitchFamily="18" charset="0"/>
                <a:cs typeface="Times New Roman" panose="02020603050405020304" pitchFamily="18" charset="0"/>
              </a:rPr>
              <a:t>                arr[end] = arr[end - 1];</a:t>
            </a:r>
          </a:p>
          <a:p>
            <a:pPr algn="l">
              <a:buClrTx/>
              <a:buSzTx/>
              <a:buNone/>
            </a:pPr>
            <a:r>
              <a:rPr lang="zh-CN" altLang="en-US" sz="1600" i="1">
                <a:latin typeface="Times New Roman" panose="02020603050405020304" pitchFamily="18" charset="0"/>
                <a:cs typeface="Times New Roman" panose="02020603050405020304" pitchFamily="18" charset="0"/>
              </a:rPr>
              <a:t>                end--;</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                arr[end] = temp; //元素后移后要插入的位置就空出了，找到该位置插入</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分支语句优化</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生成选择指令</a:t>
            </a:r>
          </a:p>
        </p:txBody>
      </p:sp>
      <p:sp>
        <p:nvSpPr>
          <p:cNvPr id="100" name="文本框 99"/>
          <p:cNvSpPr txBox="1"/>
          <p:nvPr>
            <p:custDataLst>
              <p:tags r:id="rId1"/>
            </p:custDataLst>
          </p:nvPr>
        </p:nvSpPr>
        <p:spPr>
          <a:xfrm>
            <a:off x="1337945" y="1664335"/>
            <a:ext cx="9516110" cy="1106805"/>
          </a:xfrm>
          <a:prstGeom prst="rect">
            <a:avLst/>
          </a:prstGeom>
          <a:noFill/>
          <a:ln w="9525">
            <a:noFill/>
          </a:ln>
        </p:spPr>
        <p:txBody>
          <a:bodyPr wrap="square">
            <a:spAutoFit/>
          </a:bodyPr>
          <a:lstStyle/>
          <a:p>
            <a:pPr indent="127000">
              <a:lnSpc>
                <a:spcPct val="150000"/>
              </a:lnSpc>
            </a:pPr>
            <a:r>
              <a:rPr lang="en-US" altLang="zh-CN" b="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dirty="0" err="1">
                <a:latin typeface="Times New Roman" panose="02020603050405020304" pitchFamily="18" charset="0"/>
                <a:ea typeface="微软雅黑 Light" panose="020B0502040204020203" charset="-122"/>
                <a:cs typeface="Times New Roman" panose="02020603050405020304" pitchFamily="18" charset="0"/>
              </a:rPr>
              <a:t>一些平台支持选择指令，选择指令是一个三目运算指令，在某些情况下可以将分支指令用选择指令进行替换，达到提升效率的目的</a:t>
            </a: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a:t>
            </a:r>
          </a:p>
        </p:txBody>
      </p:sp>
      <p:graphicFrame>
        <p:nvGraphicFramePr>
          <p:cNvPr id="6" name="表格 5"/>
          <p:cNvGraphicFramePr/>
          <p:nvPr>
            <p:custDataLst>
              <p:tags r:id="rId2"/>
            </p:custDataLst>
          </p:nvPr>
        </p:nvGraphicFramePr>
        <p:xfrm>
          <a:off x="2353310" y="2893695"/>
          <a:ext cx="7780020" cy="3090545"/>
        </p:xfrm>
        <a:graphic>
          <a:graphicData uri="http://schemas.openxmlformats.org/drawingml/2006/table">
            <a:tbl>
              <a:tblPr firstRow="1" bandRow="1">
                <a:tableStyleId>{5C22544A-7EE6-4342-B048-85BDC9FD1C3A}</a:tableStyleId>
              </a:tblPr>
              <a:tblGrid>
                <a:gridCol w="3510280">
                  <a:extLst>
                    <a:ext uri="{9D8B030D-6E8A-4147-A177-3AD203B41FA5}">
                      <a16:colId xmlns:a16="http://schemas.microsoft.com/office/drawing/2014/main" val="20000"/>
                    </a:ext>
                  </a:extLst>
                </a:gridCol>
                <a:gridCol w="4269740">
                  <a:extLst>
                    <a:ext uri="{9D8B030D-6E8A-4147-A177-3AD203B41FA5}">
                      <a16:colId xmlns:a16="http://schemas.microsoft.com/office/drawing/2014/main" val="20001"/>
                    </a:ext>
                  </a:extLst>
                </a:gridCol>
              </a:tblGrid>
              <a:tr h="3090545">
                <a:tc>
                  <a:txBody>
                    <a:bodyPr/>
                    <a:lstStyle/>
                    <a:p>
                      <a:pPr indent="0" fontAlgn="auto">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int x;</a:t>
                      </a:r>
                    </a:p>
                    <a:p>
                      <a:pPr indent="0" fontAlgn="auto">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int a = 4, b = 5;</a:t>
                      </a:r>
                      <a:endParaRPr lang="en-US" sz="1800" b="0" i="1" dirty="0">
                        <a:solidFill>
                          <a:schemeClr val="tx1"/>
                        </a:solidFill>
                        <a:latin typeface="Times New Roman" panose="02020603050405020304" pitchFamily="18" charset="0"/>
                        <a:ea typeface="宋体" panose="02010600030101010101" pitchFamily="2" charset="-122"/>
                      </a:endParaRPr>
                    </a:p>
                    <a:p>
                      <a:pPr indent="0" algn="l" fontAlgn="auto">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a:t>
                      </a:r>
                      <a:r>
                        <a:rPr lang="en-US" sz="1800" b="0" i="1" dirty="0" err="1">
                          <a:solidFill>
                            <a:schemeClr val="tx1"/>
                          </a:solidFill>
                          <a:latin typeface="Times New Roman" panose="02020603050405020304" pitchFamily="18" charset="0"/>
                          <a:ea typeface="宋体" panose="02010600030101010101" pitchFamily="2" charset="-122"/>
                          <a:sym typeface="+mn-ea"/>
                        </a:rPr>
                        <a:t>改进前</a:t>
                      </a:r>
                      <a:endParaRPr lang="en-US" sz="1800" b="0" i="1" dirty="0">
                        <a:solidFill>
                          <a:schemeClr val="tx1"/>
                        </a:solidFill>
                        <a:latin typeface="Times New Roman" panose="02020603050405020304" pitchFamily="18" charset="0"/>
                        <a:ea typeface="宋体" panose="02010600030101010101" pitchFamily="2" charset="-122"/>
                        <a:sym typeface="+mn-ea"/>
                      </a:endParaRPr>
                    </a:p>
                    <a:p>
                      <a:pPr indent="0" algn="l" fontAlgn="auto">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if (a &gt; 0) </a:t>
                      </a:r>
                    </a:p>
                    <a:p>
                      <a:pPr indent="0" algn="l" fontAlgn="auto">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x = a;</a:t>
                      </a:r>
                    </a:p>
                    <a:p>
                      <a:pPr indent="0" algn="l" fontAlgn="auto">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else </a:t>
                      </a:r>
                    </a:p>
                    <a:p>
                      <a:pPr indent="0" algn="l" fontAlgn="auto">
                        <a:lnSpc>
                          <a:spcPct val="150000"/>
                        </a:lnSpc>
                        <a:buClrTx/>
                        <a:buSzTx/>
                        <a:buNone/>
                      </a:pPr>
                      <a:r>
                        <a:rPr lang="en-US" sz="1800" b="0" i="1" dirty="0">
                          <a:solidFill>
                            <a:schemeClr val="tx1"/>
                          </a:solidFill>
                          <a:latin typeface="Times New Roman" panose="02020603050405020304" pitchFamily="18" charset="0"/>
                          <a:ea typeface="宋体" panose="02010600030101010101" pitchFamily="2" charset="-122"/>
                          <a:sym typeface="+mn-ea"/>
                        </a:rPr>
                        <a:t>x = b;</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fontAlgn="auto">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int x;</a:t>
                      </a:r>
                      <a:endParaRPr lang="en-US" sz="1800" b="0" i="1" dirty="0">
                        <a:solidFill>
                          <a:schemeClr val="tx1"/>
                        </a:solidFill>
                        <a:latin typeface="Times New Roman" panose="02020603050405020304" pitchFamily="18" charset="0"/>
                        <a:ea typeface="宋体" panose="02010600030101010101" pitchFamily="2" charset="-122"/>
                      </a:endParaRPr>
                    </a:p>
                    <a:p>
                      <a:pPr indent="0" fontAlgn="auto">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int a = 4, b = 5;</a:t>
                      </a:r>
                      <a:endParaRPr lang="en-US" sz="1800" b="0" i="1" dirty="0">
                        <a:solidFill>
                          <a:schemeClr val="tx1"/>
                        </a:solidFill>
                        <a:latin typeface="Times New Roman" panose="02020603050405020304" pitchFamily="18" charset="0"/>
                        <a:ea typeface="宋体" panose="02010600030101010101" pitchFamily="2" charset="-122"/>
                      </a:endParaRPr>
                    </a:p>
                    <a:p>
                      <a:pPr indent="0" fontAlgn="auto">
                        <a:lnSpc>
                          <a:spcPct val="150000"/>
                        </a:lnSpc>
                      </a:pPr>
                      <a:r>
                        <a:rPr lang="en-US" sz="1800" b="0" i="1" dirty="0">
                          <a:solidFill>
                            <a:schemeClr val="tx1"/>
                          </a:solidFill>
                          <a:latin typeface="Times New Roman" panose="02020603050405020304" pitchFamily="18" charset="0"/>
                          <a:ea typeface="宋体" panose="02010600030101010101" pitchFamily="2" charset="-122"/>
                          <a:sym typeface="+mn-ea"/>
                        </a:rPr>
                        <a:t>x = (a &gt; 0 ? a : b); //</a:t>
                      </a:r>
                      <a:r>
                        <a:rPr lang="en-US" sz="1800" b="0" i="1" dirty="0" err="1">
                          <a:solidFill>
                            <a:schemeClr val="tx1"/>
                          </a:solidFill>
                          <a:latin typeface="Times New Roman" panose="02020603050405020304" pitchFamily="18" charset="0"/>
                          <a:ea typeface="宋体" panose="02010600030101010101" pitchFamily="2" charset="-122"/>
                          <a:sym typeface="+mn-ea"/>
                        </a:rPr>
                        <a:t>改进后</a:t>
                      </a:r>
                      <a:r>
                        <a:rPr lang="en-US" sz="1800" b="0" i="1" dirty="0">
                          <a:solidFill>
                            <a:schemeClr val="tx1"/>
                          </a:solidFill>
                          <a:latin typeface="Times New Roman" panose="02020603050405020304" pitchFamily="18" charset="0"/>
                          <a:ea typeface="宋体" panose="02010600030101010101" pitchFamily="2" charset="-122"/>
                          <a:sym typeface="+mn-ea"/>
                        </a:rPr>
                        <a:t>--</a:t>
                      </a:r>
                      <a:r>
                        <a:rPr lang="en-US" sz="1800" b="0" i="1" dirty="0" err="1">
                          <a:solidFill>
                            <a:schemeClr val="tx1"/>
                          </a:solidFill>
                          <a:latin typeface="Times New Roman" panose="02020603050405020304" pitchFamily="18" charset="0"/>
                          <a:ea typeface="宋体" panose="02010600030101010101" pitchFamily="2" charset="-122"/>
                          <a:sym typeface="+mn-ea"/>
                        </a:rPr>
                        <a:t>将分支判断移除</a:t>
                      </a:r>
                      <a:r>
                        <a:rPr lang="zh-CN" altLang="en-US" sz="1800" b="0" i="1" dirty="0">
                          <a:solidFill>
                            <a:schemeClr val="tx1"/>
                          </a:solidFill>
                          <a:latin typeface="Times New Roman" panose="02020603050405020304" pitchFamily="18" charset="0"/>
                          <a:ea typeface="宋体" panose="02010600030101010101" pitchFamily="2" charset="-122"/>
                          <a:sym typeface="+mn-ea"/>
                        </a:rPr>
                        <a:t>，</a:t>
                      </a:r>
                      <a:r>
                        <a:rPr lang="en-US" sz="1800" b="0" i="1" dirty="0" err="1">
                          <a:solidFill>
                            <a:schemeClr val="tx1"/>
                          </a:solidFill>
                          <a:latin typeface="Times New Roman" panose="02020603050405020304" pitchFamily="18" charset="0"/>
                          <a:ea typeface="宋体" panose="02010600030101010101" pitchFamily="2" charset="-122"/>
                          <a:sym typeface="+mn-ea"/>
                        </a:rPr>
                        <a:t>生成一条选择指令</a:t>
                      </a:r>
                      <a:endParaRPr lang="en-US" sz="1800" b="0" i="1" dirty="0">
                        <a:solidFill>
                          <a:schemeClr val="tx1"/>
                        </a:solidFill>
                        <a:latin typeface="Times New Roman" panose="02020603050405020304" pitchFamily="18" charset="0"/>
                        <a:ea typeface="宋体" panose="02010600030101010101" pitchFamily="2" charset="-122"/>
                      </a:endParaRPr>
                    </a:p>
                    <a:p>
                      <a:pPr indent="0" algn="l" fontAlgn="auto">
                        <a:lnSpc>
                          <a:spcPct val="150000"/>
                        </a:lnSpc>
                        <a:buClrTx/>
                        <a:buSzTx/>
                        <a:buNone/>
                      </a:pPr>
                      <a:endParaRPr lang="en-US" sz="1800" b="0" i="1" dirty="0">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分支语句优化</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运用条件编译</a:t>
            </a:r>
          </a:p>
        </p:txBody>
      </p:sp>
      <p:sp>
        <p:nvSpPr>
          <p:cNvPr id="2" name="文本框 1"/>
          <p:cNvSpPr txBox="1"/>
          <p:nvPr>
            <p:custDataLst>
              <p:tags r:id="rId1"/>
            </p:custDataLst>
          </p:nvPr>
        </p:nvSpPr>
        <p:spPr>
          <a:xfrm>
            <a:off x="1337945" y="1457960"/>
            <a:ext cx="9516110" cy="1568450"/>
          </a:xfrm>
          <a:prstGeom prst="rect">
            <a:avLst/>
          </a:prstGeom>
          <a:noFill/>
          <a:ln w="9525">
            <a:noFill/>
          </a:ln>
        </p:spPr>
        <p:txBody>
          <a:bodyPr wrap="square">
            <a:spAutoFit/>
          </a:bodyPr>
          <a:lstStyle/>
          <a:p>
            <a:pPr indent="127000">
              <a:lnSpc>
                <a:spcPct val="150000"/>
              </a:lnSpc>
            </a:pPr>
            <a:r>
              <a:rPr lang="en-US" altLang="zh-CN" b="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dirty="0">
                <a:latin typeface="Times New Roman" panose="02020603050405020304" pitchFamily="18" charset="0"/>
                <a:ea typeface="微软雅黑 Light" panose="020B0502040204020203" charset="-122"/>
                <a:cs typeface="Times New Roman" panose="02020603050405020304" pitchFamily="18" charset="0"/>
              </a:rPr>
              <a:t>由于宏条件在编译时就已经确定，编译器可直接忽略不成立的分支，所以条件编译是在编译时判断。而普通分支判别是在运行时判断，故编译后的代码要长，效率也不如条件编译。</a:t>
            </a:r>
          </a:p>
        </p:txBody>
      </p:sp>
      <p:graphicFrame>
        <p:nvGraphicFramePr>
          <p:cNvPr id="3" name="表格 2"/>
          <p:cNvGraphicFramePr/>
          <p:nvPr>
            <p:custDataLst>
              <p:tags r:id="rId2"/>
            </p:custDataLst>
          </p:nvPr>
        </p:nvGraphicFramePr>
        <p:xfrm>
          <a:off x="2244725" y="3058795"/>
          <a:ext cx="7468870" cy="3474720"/>
        </p:xfrm>
        <a:graphic>
          <a:graphicData uri="http://schemas.openxmlformats.org/drawingml/2006/table">
            <a:tbl>
              <a:tblPr firstRow="1" bandRow="1">
                <a:tableStyleId>{5C22544A-7EE6-4342-B048-85BDC9FD1C3A}</a:tableStyleId>
              </a:tblPr>
              <a:tblGrid>
                <a:gridCol w="3369945">
                  <a:extLst>
                    <a:ext uri="{9D8B030D-6E8A-4147-A177-3AD203B41FA5}">
                      <a16:colId xmlns:a16="http://schemas.microsoft.com/office/drawing/2014/main" val="20000"/>
                    </a:ext>
                  </a:extLst>
                </a:gridCol>
                <a:gridCol w="4098925">
                  <a:extLst>
                    <a:ext uri="{9D8B030D-6E8A-4147-A177-3AD203B41FA5}">
                      <a16:colId xmlns:a16="http://schemas.microsoft.com/office/drawing/2014/main" val="20001"/>
                    </a:ext>
                  </a:extLst>
                </a:gridCol>
              </a:tblGrid>
              <a:tr h="3474720">
                <a:tc>
                  <a:txBody>
                    <a:bodyPr/>
                    <a:lstStyle/>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void </a:t>
                      </a:r>
                      <a:r>
                        <a:rPr lang="en-US" sz="1600" b="0" i="1" dirty="0" err="1">
                          <a:solidFill>
                            <a:schemeClr val="tx1"/>
                          </a:solidFill>
                          <a:latin typeface="Times New Roman" panose="02020603050405020304" pitchFamily="18" charset="0"/>
                          <a:ea typeface="宋体" panose="02010600030101010101" pitchFamily="2" charset="-122"/>
                          <a:sym typeface="+mn-ea"/>
                        </a:rPr>
                        <a:t>arm_f</a:t>
                      </a:r>
                      <a:r>
                        <a:rPr lang="en-US" sz="1600" b="0" i="1" dirty="0">
                          <a:solidFill>
                            <a:schemeClr val="tx1"/>
                          </a:solidFill>
                          <a:latin typeface="Times New Roman" panose="02020603050405020304" pitchFamily="18" charset="0"/>
                          <a:ea typeface="宋体" panose="02010600030101010101" pitchFamily="2" charset="-122"/>
                          <a:sym typeface="+mn-ea"/>
                        </a:rPr>
                        <a:t>() {</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    </a:t>
                      </a: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("ON_ARM \n");</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void  x86_f(){</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    </a:t>
                      </a: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("ON_X86 \n");</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#define ON_ARM 1</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#ifdef ON_ARM</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void </a:t>
                      </a:r>
                      <a:r>
                        <a:rPr lang="en-US" sz="1600" b="0" i="1" dirty="0" err="1">
                          <a:solidFill>
                            <a:schemeClr val="tx1"/>
                          </a:solidFill>
                          <a:latin typeface="Times New Roman" panose="02020603050405020304" pitchFamily="18" charset="0"/>
                          <a:ea typeface="宋体" panose="02010600030101010101" pitchFamily="2" charset="-122"/>
                          <a:sym typeface="+mn-ea"/>
                        </a:rPr>
                        <a:t>arm_f</a:t>
                      </a:r>
                      <a:r>
                        <a:rPr lang="en-US" sz="1600" b="0" i="1" dirty="0">
                          <a:solidFill>
                            <a:schemeClr val="tx1"/>
                          </a:solidFill>
                          <a:latin typeface="Times New Roman" panose="02020603050405020304" pitchFamily="18" charset="0"/>
                          <a:ea typeface="宋体" panose="02010600030101010101" pitchFamily="2" charset="-122"/>
                          <a:sym typeface="+mn-ea"/>
                        </a:rPr>
                        <a:t>() {</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    </a:t>
                      </a: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("ON_ARM \n");</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}#endif</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#ifdef ON_X86</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void  x86_f(){</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    </a:t>
                      </a: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("ON_X86 \n");</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}#endif</a:t>
                      </a:r>
                      <a:endParaRPr lang="en-US" sz="1600" b="0" i="1" dirty="0">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分支语句优化</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移除分支语句</a:t>
            </a:r>
          </a:p>
        </p:txBody>
      </p:sp>
      <p:sp>
        <p:nvSpPr>
          <p:cNvPr id="100" name="文本框 99"/>
          <p:cNvSpPr txBox="1"/>
          <p:nvPr>
            <p:custDataLst>
              <p:tags r:id="rId1"/>
            </p:custDataLst>
          </p:nvPr>
        </p:nvSpPr>
        <p:spPr>
          <a:xfrm>
            <a:off x="1337945" y="1090930"/>
            <a:ext cx="9516110" cy="2030095"/>
          </a:xfrm>
          <a:prstGeom prst="rect">
            <a:avLst/>
          </a:prstGeom>
          <a:noFill/>
          <a:ln w="9525">
            <a:noFill/>
          </a:ln>
        </p:spPr>
        <p:txBody>
          <a:bodyPr wrap="square">
            <a:spAutoFit/>
          </a:bodyPr>
          <a:lstStyle/>
          <a:p>
            <a:pPr indent="127000">
              <a:lnSpc>
                <a:spcPct val="150000"/>
              </a:lnSpc>
            </a:pPr>
            <a:r>
              <a:rPr lang="en-US" altLang="zh-CN" b="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dirty="0">
                <a:latin typeface="Times New Roman" panose="02020603050405020304" pitchFamily="18" charset="0"/>
                <a:ea typeface="微软雅黑 Light" panose="020B0502040204020203" charset="-122"/>
                <a:cs typeface="Times New Roman" panose="02020603050405020304" pitchFamily="18" charset="0"/>
              </a:rPr>
              <a:t>如果在程序设计时，编程人员能够将各分支路径的计算结果放到一张表中，并将分支条件转化为表中值对应的索引，那么就可以将分支跳转转化为访问表中元素，这是查表法移除分支的主要思想。</a:t>
            </a:r>
          </a:p>
          <a:p>
            <a:pPr indent="127000">
              <a:lnSpc>
                <a:spcPct val="150000"/>
              </a:lnSpc>
            </a:pPr>
            <a:endParaRPr lang="en-US" altLang="zh-CN" sz="2000" b="0" dirty="0">
              <a:latin typeface="Times New Roman" panose="02020603050405020304" pitchFamily="18" charset="0"/>
              <a:ea typeface="微软雅黑 Light" panose="020B0502040204020203" charset="-122"/>
              <a:cs typeface="Times New Roman" panose="02020603050405020304" pitchFamily="18" charset="0"/>
            </a:endParaRPr>
          </a:p>
        </p:txBody>
      </p:sp>
      <p:graphicFrame>
        <p:nvGraphicFramePr>
          <p:cNvPr id="6" name="表格 5"/>
          <p:cNvGraphicFramePr/>
          <p:nvPr>
            <p:custDataLst>
              <p:tags r:id="rId2"/>
            </p:custDataLst>
          </p:nvPr>
        </p:nvGraphicFramePr>
        <p:xfrm>
          <a:off x="1967865" y="2656840"/>
          <a:ext cx="8277225" cy="4114800"/>
        </p:xfrm>
        <a:graphic>
          <a:graphicData uri="http://schemas.openxmlformats.org/drawingml/2006/table">
            <a:tbl>
              <a:tblPr firstRow="1" bandRow="1">
                <a:tableStyleId>{5C22544A-7EE6-4342-B048-85BDC9FD1C3A}</a:tableStyleId>
              </a:tblPr>
              <a:tblGrid>
                <a:gridCol w="3734435">
                  <a:extLst>
                    <a:ext uri="{9D8B030D-6E8A-4147-A177-3AD203B41FA5}">
                      <a16:colId xmlns:a16="http://schemas.microsoft.com/office/drawing/2014/main" val="20000"/>
                    </a:ext>
                  </a:extLst>
                </a:gridCol>
                <a:gridCol w="4542790">
                  <a:extLst>
                    <a:ext uri="{9D8B030D-6E8A-4147-A177-3AD203B41FA5}">
                      <a16:colId xmlns:a16="http://schemas.microsoft.com/office/drawing/2014/main" val="20001"/>
                    </a:ext>
                  </a:extLst>
                </a:gridCol>
              </a:tblGrid>
              <a:tr h="4114800">
                <a:tc>
                  <a:txBody>
                    <a:bodyPr/>
                    <a:lstStyle/>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int score = 0;</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a:t>
                      </a:r>
                      <a:r>
                        <a:rPr lang="en-US" sz="1600" b="0" i="1" dirty="0" err="1">
                          <a:solidFill>
                            <a:schemeClr val="tx1"/>
                          </a:solidFill>
                          <a:latin typeface="Times New Roman" panose="02020603050405020304" pitchFamily="18" charset="0"/>
                          <a:ea typeface="宋体" panose="02010600030101010101" pitchFamily="2" charset="-122"/>
                          <a:sym typeface="+mn-ea"/>
                        </a:rPr>
                        <a:t>请输入你的成绩</a:t>
                      </a:r>
                      <a:r>
                        <a:rPr lang="en-US" sz="1600" b="0" i="1" dirty="0">
                          <a:solidFill>
                            <a:schemeClr val="tx1"/>
                          </a:solidFill>
                          <a:latin typeface="Times New Roman" panose="02020603050405020304" pitchFamily="18" charset="0"/>
                          <a:ea typeface="宋体" panose="02010600030101010101" pitchFamily="2" charset="-122"/>
                          <a:sym typeface="+mn-ea"/>
                        </a:rPr>
                        <a:t>：");</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scanf_s</a:t>
                      </a:r>
                      <a:r>
                        <a:rPr lang="en-US" sz="1600" b="0" i="1" dirty="0">
                          <a:solidFill>
                            <a:schemeClr val="tx1"/>
                          </a:solidFill>
                          <a:latin typeface="Times New Roman" panose="02020603050405020304" pitchFamily="18" charset="0"/>
                          <a:ea typeface="宋体" panose="02010600030101010101" pitchFamily="2" charset="-122"/>
                          <a:sym typeface="+mn-ea"/>
                        </a:rPr>
                        <a:t>("%d", &amp;score);</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if (score &gt;= 90)  //score属于（0...100）    </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("A");</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else if (score &gt;= 80)</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("B");</a:t>
                      </a: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else if (score &gt;= 70)</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("C");</a:t>
                      </a:r>
                      <a:endParaRPr lang="en-US" sz="1600" b="0" i="1" dirty="0">
                        <a:solidFill>
                          <a:schemeClr val="tx1"/>
                        </a:solidFill>
                        <a:latin typeface="Times New Roman" panose="02020603050405020304" pitchFamily="18" charset="0"/>
                        <a:ea typeface="宋体" panose="02010600030101010101" pitchFamily="2" charset="-122"/>
                      </a:endParaRP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else</a:t>
                      </a: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("D");</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int score = 0;</a:t>
                      </a: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a:t>
                      </a:r>
                      <a:r>
                        <a:rPr lang="en-US" sz="1600" b="0" i="1" dirty="0" err="1">
                          <a:solidFill>
                            <a:schemeClr val="tx1"/>
                          </a:solidFill>
                          <a:latin typeface="Times New Roman" panose="02020603050405020304" pitchFamily="18" charset="0"/>
                          <a:ea typeface="宋体" panose="02010600030101010101" pitchFamily="2" charset="-122"/>
                          <a:sym typeface="+mn-ea"/>
                        </a:rPr>
                        <a:t>请输入你的成绩</a:t>
                      </a:r>
                      <a:r>
                        <a:rPr lang="en-US" sz="1600" b="0" i="1" dirty="0">
                          <a:solidFill>
                            <a:schemeClr val="tx1"/>
                          </a:solidFill>
                          <a:latin typeface="Times New Roman" panose="02020603050405020304" pitchFamily="18" charset="0"/>
                          <a:ea typeface="宋体" panose="02010600030101010101" pitchFamily="2" charset="-122"/>
                          <a:sym typeface="+mn-ea"/>
                        </a:rPr>
                        <a:t>：");</a:t>
                      </a: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scanf_s</a:t>
                      </a:r>
                      <a:r>
                        <a:rPr lang="en-US" sz="1600" b="0" i="1" dirty="0">
                          <a:solidFill>
                            <a:schemeClr val="tx1"/>
                          </a:solidFill>
                          <a:latin typeface="Times New Roman" panose="02020603050405020304" pitchFamily="18" charset="0"/>
                          <a:ea typeface="宋体" panose="02010600030101010101" pitchFamily="2" charset="-122"/>
                          <a:sym typeface="+mn-ea"/>
                        </a:rPr>
                        <a:t>("%d", &amp;score);</a:t>
                      </a:r>
                    </a:p>
                    <a:p>
                      <a:pPr algn="l">
                        <a:lnSpc>
                          <a:spcPct val="150000"/>
                        </a:lnSpc>
                        <a:buClrTx/>
                        <a:buSzTx/>
                        <a:buNone/>
                      </a:pPr>
                      <a:r>
                        <a:rPr lang="en-US" sz="1600" b="0" i="1" dirty="0">
                          <a:solidFill>
                            <a:schemeClr val="tx1"/>
                          </a:solidFill>
                          <a:latin typeface="Times New Roman" panose="02020603050405020304" pitchFamily="18" charset="0"/>
                          <a:ea typeface="宋体" panose="02010600030101010101" pitchFamily="2" charset="-122"/>
                          <a:sym typeface="+mn-ea"/>
                        </a:rPr>
                        <a:t>char s[] = { 'D', 'D', 'D', 'D', 'D', 'D', 'D', 'C', 'B', 'A' };</a:t>
                      </a:r>
                    </a:p>
                    <a:p>
                      <a:pPr algn="l">
                        <a:lnSpc>
                          <a:spcPct val="150000"/>
                        </a:lnSpc>
                        <a:buClrTx/>
                        <a:buSzTx/>
                        <a:buNone/>
                      </a:pPr>
                      <a:r>
                        <a:rPr lang="en-US" sz="1600" b="0" i="1" dirty="0" err="1">
                          <a:solidFill>
                            <a:schemeClr val="tx1"/>
                          </a:solidFill>
                          <a:latin typeface="Times New Roman" panose="02020603050405020304" pitchFamily="18" charset="0"/>
                          <a:ea typeface="宋体" panose="02010600030101010101" pitchFamily="2" charset="-122"/>
                          <a:sym typeface="+mn-ea"/>
                        </a:rPr>
                        <a:t>printf</a:t>
                      </a:r>
                      <a:r>
                        <a:rPr lang="en-US" sz="1600" b="0" i="1" dirty="0">
                          <a:solidFill>
                            <a:schemeClr val="tx1"/>
                          </a:solidFill>
                          <a:latin typeface="Times New Roman" panose="02020603050405020304" pitchFamily="18" charset="0"/>
                          <a:ea typeface="宋体" panose="02010600030101010101" pitchFamily="2" charset="-122"/>
                          <a:sym typeface="+mn-ea"/>
                        </a:rPr>
                        <a:t>("%c", s[score / 10]);</a:t>
                      </a:r>
                      <a:endParaRPr lang="en-US" sz="1600" b="0" i="1" dirty="0">
                        <a:solidFill>
                          <a:schemeClr val="tx1"/>
                        </a:solidFill>
                        <a:latin typeface="Times New Roman" panose="02020603050405020304" pitchFamily="18" charset="0"/>
                        <a:ea typeface="宋体" panose="02010600030101010101" pitchFamily="2" charset="-122"/>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分支语句优化</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平衡分支判断</a:t>
            </a:r>
          </a:p>
        </p:txBody>
      </p:sp>
      <p:sp>
        <p:nvSpPr>
          <p:cNvPr id="2" name="文本框 1"/>
          <p:cNvSpPr txBox="1"/>
          <p:nvPr>
            <p:custDataLst>
              <p:tags r:id="rId1"/>
            </p:custDataLst>
          </p:nvPr>
        </p:nvSpPr>
        <p:spPr>
          <a:xfrm>
            <a:off x="1337945" y="1695450"/>
            <a:ext cx="9516110" cy="1568450"/>
          </a:xfrm>
          <a:prstGeom prst="rect">
            <a:avLst/>
          </a:prstGeom>
          <a:noFill/>
          <a:ln w="9525">
            <a:noFill/>
          </a:ln>
        </p:spPr>
        <p:txBody>
          <a:bodyPr wrap="square">
            <a:spAutoFit/>
          </a:bodyPr>
          <a:lstStyle/>
          <a:p>
            <a:pPr indent="127000">
              <a:lnSpc>
                <a:spcPct val="150000"/>
              </a:lnSpc>
            </a:pPr>
            <a:r>
              <a:rPr lang="en-US" altLang="zh-CN" b="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2000" b="0" dirty="0">
                <a:latin typeface="Times New Roman" panose="02020603050405020304" pitchFamily="18" charset="0"/>
                <a:ea typeface="微软雅黑 Light" panose="020B0502040204020203" charset="-122"/>
                <a:cs typeface="Times New Roman" panose="02020603050405020304" pitchFamily="18" charset="0"/>
              </a:rPr>
              <a:t> C语言中的switch运算符是程序员经常使用的一种语法，包含大量的分支，在一些程序中switch运算符可以含有数千个设置值，若直接实现这种需求的话，所得到的逻辑树会特别高，以下面switch分支语句为例。</a:t>
            </a:r>
          </a:p>
        </p:txBody>
      </p:sp>
      <p:sp>
        <p:nvSpPr>
          <p:cNvPr id="3" name="文本框 2"/>
          <p:cNvSpPr txBox="1"/>
          <p:nvPr>
            <p:custDataLst>
              <p:tags r:id="rId2"/>
            </p:custDataLst>
          </p:nvPr>
        </p:nvSpPr>
        <p:spPr>
          <a:xfrm>
            <a:off x="1381760" y="3429000"/>
            <a:ext cx="2903855" cy="2306955"/>
          </a:xfrm>
          <a:prstGeom prst="rect">
            <a:avLst/>
          </a:prstGeom>
          <a:noFill/>
          <a:ln w="9525">
            <a:solidFill>
              <a:schemeClr val="tx1"/>
            </a:solidFill>
          </a:ln>
        </p:spPr>
        <p:txBody>
          <a:bodyPr wrap="square">
            <a:spAutoFit/>
          </a:bodyPr>
          <a:lstStyle/>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switch (a){</a:t>
            </a:r>
          </a:p>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  case 1 :fun1();</a:t>
            </a:r>
          </a:p>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  case 2 : fun2();</a:t>
            </a:r>
          </a:p>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  case 4 : fun4();</a:t>
            </a:r>
          </a:p>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  case 6 : fun6();</a:t>
            </a:r>
          </a:p>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  case 8 : fun8();</a:t>
            </a:r>
          </a:p>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  case 10 : fun10();</a:t>
            </a:r>
          </a:p>
          <a:p>
            <a:pPr indent="0"/>
            <a:r>
              <a:rPr lang="en-US" altLang="zh-CN" sz="1800" b="0" dirty="0">
                <a:latin typeface="Times New Roman" panose="02020603050405020304" pitchFamily="18" charset="0"/>
                <a:ea typeface="微软雅黑 Light" panose="020B0502040204020203" charset="-122"/>
                <a:cs typeface="Times New Roman" panose="02020603050405020304" pitchFamily="18" charset="0"/>
              </a:rPr>
              <a:t>}</a:t>
            </a:r>
            <a:endParaRPr lang="en-US" altLang="zh-CN" dirty="0">
              <a:latin typeface="Times New Roman" panose="02020603050405020304" pitchFamily="18" charset="0"/>
              <a:ea typeface="微软雅黑 Light" panose="020B0502040204020203" charset="-122"/>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分支语句优化</a:t>
            </a:r>
            <a:r>
              <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solidFill>
                  <a:schemeClr val="bg1">
                    <a:lumMod val="6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平衡分支判断</a:t>
            </a:r>
          </a:p>
        </p:txBody>
      </p:sp>
      <p:sp>
        <p:nvSpPr>
          <p:cNvPr id="100" name="文本框 99"/>
          <p:cNvSpPr txBox="1"/>
          <p:nvPr>
            <p:custDataLst>
              <p:tags r:id="rId1"/>
            </p:custDataLst>
          </p:nvPr>
        </p:nvSpPr>
        <p:spPr>
          <a:xfrm>
            <a:off x="1337945" y="1531620"/>
            <a:ext cx="9516110" cy="2030095"/>
          </a:xfrm>
          <a:prstGeom prst="rect">
            <a:avLst/>
          </a:prstGeom>
          <a:noFill/>
          <a:ln w="9525">
            <a:noFill/>
          </a:ln>
        </p:spPr>
        <p:txBody>
          <a:bodyPr wrap="square">
            <a:spAutoFit/>
          </a:bodyPr>
          <a:lstStyle/>
          <a:p>
            <a:pPr indent="127000">
              <a:lnSpc>
                <a:spcPct val="150000"/>
              </a:lnSpc>
            </a:pPr>
            <a:r>
              <a:rPr lang="en-US" altLang="zh-CN" b="0" dirty="0">
                <a:latin typeface="Times New Roman" panose="02020603050405020304" pitchFamily="18" charset="0"/>
                <a:ea typeface="微软雅黑 Light" panose="020B0502040204020203" charset="-122"/>
                <a:cs typeface="Times New Roman" panose="02020603050405020304" pitchFamily="18" charset="0"/>
              </a:rPr>
              <a:t>     </a:t>
            </a: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左图为</a:t>
            </a:r>
            <a:r>
              <a:rPr lang="en-US" altLang="zh-CN" sz="2000" b="0" dirty="0" err="1">
                <a:latin typeface="Times New Roman" panose="02020603050405020304" pitchFamily="18" charset="0"/>
                <a:ea typeface="微软雅黑 Light" panose="020B0502040204020203" charset="-122"/>
                <a:cs typeface="Times New Roman" panose="02020603050405020304" pitchFamily="18" charset="0"/>
              </a:rPr>
              <a:t>分支语句对应的判断逻辑树</a:t>
            </a:r>
            <a:r>
              <a:rPr lang="zh-CN" altLang="en-US" sz="2000" b="0" dirty="0">
                <a:latin typeface="Times New Roman" panose="02020603050405020304" pitchFamily="18" charset="0"/>
                <a:ea typeface="微软雅黑 Light" panose="020B0502040204020203" charset="-122"/>
                <a:cs typeface="Times New Roman" panose="02020603050405020304" pitchFamily="18" charset="0"/>
              </a:rPr>
              <a:t>，该代码所对应的优化逻辑树的高度为6，当a的值为10时需要6次判断，可以通过平衡判断分支的方法对分支语句进行优化，</a:t>
            </a:r>
            <a:r>
              <a:rPr lang="zh-CN" altLang="en-US" sz="2000" dirty="0">
                <a:latin typeface="Times New Roman" panose="02020603050405020304" pitchFamily="18" charset="0"/>
                <a:ea typeface="微软雅黑 Light" panose="020B0502040204020203" charset="-122"/>
                <a:cs typeface="Times New Roman" panose="02020603050405020304" pitchFamily="18" charset="0"/>
                <a:sym typeface="+mn-ea"/>
              </a:rPr>
              <a:t>优化后逻辑判断树如右图所示，当a的值为10时需要4次判断，即平均仅需要4次比较操作就能完成判断。</a:t>
            </a:r>
            <a:endParaRPr lang="zh-CN" altLang="en-US" sz="2000" b="0" dirty="0">
              <a:latin typeface="Times New Roman" panose="02020603050405020304" pitchFamily="18" charset="0"/>
              <a:ea typeface="微软雅黑 Light" panose="020B0502040204020203" charset="-122"/>
              <a:cs typeface="Times New Roman" panose="02020603050405020304" pitchFamily="18" charset="0"/>
              <a:sym typeface="+mn-ea"/>
            </a:endParaRPr>
          </a:p>
        </p:txBody>
      </p:sp>
      <p:graphicFrame>
        <p:nvGraphicFramePr>
          <p:cNvPr id="4" name="对象 -2147482564"/>
          <p:cNvGraphicFramePr>
            <a:graphicFrameLocks noChangeAspect="1"/>
          </p:cNvGraphicFramePr>
          <p:nvPr>
            <p:custDataLst>
              <p:tags r:id="rId2"/>
            </p:custDataLst>
          </p:nvPr>
        </p:nvGraphicFramePr>
        <p:xfrm>
          <a:off x="730250" y="3536950"/>
          <a:ext cx="3422650" cy="3029585"/>
        </p:xfrm>
        <a:graphic>
          <a:graphicData uri="http://schemas.openxmlformats.org/presentationml/2006/ole">
            <mc:AlternateContent xmlns:mc="http://schemas.openxmlformats.org/markup-compatibility/2006">
              <mc:Choice xmlns:v="urn:schemas-microsoft-com:vml" Requires="v">
                <p:oleObj r:id="rId6" imgW="3677285" imgH="5575935" progId="Visio.Drawing.15">
                  <p:embed/>
                </p:oleObj>
              </mc:Choice>
              <mc:Fallback>
                <p:oleObj r:id="rId6" imgW="3677285" imgH="5575935" progId="Visio.Drawing.15">
                  <p:embed/>
                  <p:pic>
                    <p:nvPicPr>
                      <p:cNvPr id="4" name="对象 -2147482564"/>
                      <p:cNvPicPr/>
                      <p:nvPr/>
                    </p:nvPicPr>
                    <p:blipFill>
                      <a:blip r:embed="rId7"/>
                      <a:srcRect b="40720"/>
                      <a:stretch>
                        <a:fillRect/>
                      </a:stretch>
                    </p:blipFill>
                    <p:spPr>
                      <a:xfrm>
                        <a:off x="730250" y="3536950"/>
                        <a:ext cx="3422650" cy="3029585"/>
                      </a:xfrm>
                      <a:prstGeom prst="rect">
                        <a:avLst/>
                      </a:prstGeom>
                      <a:noFill/>
                      <a:ln w="38100">
                        <a:noFill/>
                        <a:miter/>
                      </a:ln>
                    </p:spPr>
                  </p:pic>
                </p:oleObj>
              </mc:Fallback>
            </mc:AlternateContent>
          </a:graphicData>
        </a:graphic>
      </p:graphicFrame>
      <p:graphicFrame>
        <p:nvGraphicFramePr>
          <p:cNvPr id="6" name="对象 -2147482563"/>
          <p:cNvGraphicFramePr>
            <a:graphicFrameLocks noChangeAspect="1"/>
          </p:cNvGraphicFramePr>
          <p:nvPr>
            <p:custDataLst>
              <p:tags r:id="rId3"/>
            </p:custDataLst>
          </p:nvPr>
        </p:nvGraphicFramePr>
        <p:xfrm>
          <a:off x="4644390" y="3825240"/>
          <a:ext cx="5921375" cy="2452370"/>
        </p:xfrm>
        <a:graphic>
          <a:graphicData uri="http://schemas.openxmlformats.org/presentationml/2006/ole">
            <mc:AlternateContent xmlns:mc="http://schemas.openxmlformats.org/markup-compatibility/2006">
              <mc:Choice xmlns:v="urn:schemas-microsoft-com:vml" Requires="v">
                <p:oleObj r:id="rId8" imgW="7305040" imgH="2385695" progId="Visio.Drawing.15">
                  <p:embed/>
                </p:oleObj>
              </mc:Choice>
              <mc:Fallback>
                <p:oleObj r:id="rId8" imgW="7305040" imgH="2385695" progId="Visio.Drawing.15">
                  <p:embed/>
                  <p:pic>
                    <p:nvPicPr>
                      <p:cNvPr id="6" name="对象 -2147482563"/>
                      <p:cNvPicPr/>
                      <p:nvPr/>
                    </p:nvPicPr>
                    <p:blipFill>
                      <a:blip r:embed="rId9"/>
                      <a:stretch>
                        <a:fillRect/>
                      </a:stretch>
                    </p:blipFill>
                    <p:spPr>
                      <a:xfrm>
                        <a:off x="4644390" y="3825240"/>
                        <a:ext cx="5921375" cy="2452370"/>
                      </a:xfrm>
                      <a:prstGeom prst="rect">
                        <a:avLst/>
                      </a:prstGeom>
                      <a:noFill/>
                      <a:ln w="38100">
                        <a:noFill/>
                        <a:miter/>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p:cNvSpPr txBox="1"/>
          <p:nvPr/>
        </p:nvSpPr>
        <p:spPr>
          <a:xfrm>
            <a:off x="498900" y="1599909"/>
            <a:ext cx="11693100" cy="645160"/>
          </a:xfrm>
          <a:prstGeom prst="rect">
            <a:avLst/>
          </a:prstGeom>
          <a:noFill/>
        </p:spPr>
        <p:txBody>
          <a:bodyPr wrap="square">
            <a:spAutoFit/>
          </a:bodyPr>
          <a:lstStyle/>
          <a:p>
            <a:pPr>
              <a:lnSpc>
                <a:spcPct val="150000"/>
              </a:lnSpc>
              <a:spcBef>
                <a:spcPts val="600"/>
              </a:spcBef>
            </a:pPr>
            <a:r>
              <a:rPr lang="en-US" altLang="zh-CN" dirty="0"/>
              <a:t>[1]薛联凤,秦振松. 编译原理及编译程序构造[M].南京东南大学出版社:, 201301.296.</a:t>
            </a:r>
          </a:p>
        </p:txBody>
      </p:sp>
      <p:sp>
        <p:nvSpPr>
          <p:cNvPr id="4" name="矩形 13"/>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选择适合算法</a:t>
            </a:r>
          </a:p>
        </p:txBody>
      </p:sp>
      <mc:AlternateContent xmlns:mc="http://schemas.openxmlformats.org/markup-compatibility/2006" xmlns:a14="http://schemas.microsoft.com/office/drawing/2010/main">
        <mc:Choice Requires="a14">
          <p:sp>
            <p:nvSpPr>
              <p:cNvPr id="2" name="文本框 1"/>
              <p:cNvSpPr txBox="1"/>
              <p:nvPr>
                <p:custDataLst>
                  <p:tags r:id="rId1"/>
                </p:custDataLst>
              </p:nvPr>
            </p:nvSpPr>
            <p:spPr>
              <a:xfrm>
                <a:off x="732155" y="2005965"/>
                <a:ext cx="6365875" cy="3342005"/>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简单选择排序。这种排序方式每次从待处理数据中选出最小的，放在已经排好序的序列末尾，直至所有排序结束。假设有n个待排序的数据，则比较的总次数为n*(n-1)/2，时间复杂度为</a:t>
                </a:r>
                <a14:m>
                  <m:oMath xmlns:m="http://schemas.openxmlformats.org/officeDocument/2006/math">
                    <m:r>
                      <a:rPr lang="en-US" altLang="zh-CN" sz="2000" i="1">
                        <a:latin typeface="Cambria Math" panose="02040503050406030204" charset="0"/>
                        <a:ea typeface="微软雅黑 Light" panose="020B0502040204020203" charset="-122"/>
                        <a:cs typeface="Cambria Math" panose="02040503050406030204" charset="0"/>
                      </a:rPr>
                      <m:t>𝑂</m:t>
                    </m:r>
                    <m:r>
                      <a:rPr lang="en-US" altLang="zh-CN" sz="2000" i="1">
                        <a:latin typeface="Cambria Math" panose="02040503050406030204" charset="0"/>
                        <a:ea typeface="微软雅黑 Light" panose="020B0502040204020203" charset="-122"/>
                        <a:cs typeface="Cambria Math" panose="02040503050406030204" charset="0"/>
                      </a:rPr>
                      <m:t>(</m:t>
                    </m:r>
                    <m:sSup>
                      <m:sSupPr>
                        <m:ctrlPr>
                          <a:rPr lang="en-US" altLang="zh-CN" sz="2000" i="1">
                            <a:latin typeface="Cambria Math" panose="02040503050406030204" pitchFamily="18" charset="0"/>
                            <a:ea typeface="微软雅黑 Light" panose="020B0502040204020203" charset="-122"/>
                            <a:cs typeface="Cambria Math" panose="02040503050406030204" charset="0"/>
                          </a:rPr>
                        </m:ctrlPr>
                      </m:sSupPr>
                      <m:e>
                        <m:r>
                          <a:rPr lang="en-US" altLang="zh-CN" sz="2000" i="1">
                            <a:latin typeface="Cambria Math" panose="02040503050406030204" charset="0"/>
                            <a:ea typeface="微软雅黑 Light" panose="020B0502040204020203" charset="-122"/>
                            <a:cs typeface="Cambria Math" panose="02040503050406030204" charset="0"/>
                          </a:rPr>
                          <m:t>𝑛</m:t>
                        </m:r>
                      </m:e>
                      <m:sup>
                        <m:r>
                          <a:rPr lang="en-US" altLang="zh-CN" sz="2000" i="1">
                            <a:latin typeface="Cambria Math" panose="02040503050406030204" charset="0"/>
                            <a:ea typeface="微软雅黑 Light" panose="020B0502040204020203" charset="-122"/>
                            <a:cs typeface="Cambria Math" panose="02040503050406030204" charset="0"/>
                          </a:rPr>
                          <m:t>2</m:t>
                        </m:r>
                      </m:sup>
                    </m:sSup>
                    <m:r>
                      <a:rPr lang="en-US" altLang="zh-CN" sz="2000" i="1">
                        <a:latin typeface="Cambria Math" panose="02040503050406030204" charset="0"/>
                        <a:ea typeface="微软雅黑 Light" panose="020B0502040204020203" charset="-122"/>
                        <a:cs typeface="Cambria Math" panose="02040503050406030204" charset="0"/>
                      </a:rPr>
                      <m:t>)</m:t>
                    </m:r>
                  </m:oMath>
                </a14:m>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。可以看出选择排序的对比次数较多但数据移动次数较少，在数据量大的情况下其效率明显优于冒泡排序，适用于大多数排序场景</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a:t>
                </a:r>
                <a:endPar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endParaRPr>
              </a:p>
            </p:txBody>
          </p:sp>
        </mc:Choice>
        <mc:Fallback xmlns="">
          <p:sp>
            <p:nvSpPr>
              <p:cNvPr id="2" name="文本框 1"/>
              <p:cNvSpPr txBox="1">
                <a:spLocks noRot="1" noChangeAspect="1" noMove="1" noResize="1" noEditPoints="1" noAdjustHandles="1" noChangeArrowheads="1" noChangeShapeType="1" noTextEdit="1"/>
              </p:cNvSpPr>
              <p:nvPr>
                <p:custDataLst>
                  <p:tags r:id="rId5"/>
                </p:custDataLst>
              </p:nvPr>
            </p:nvSpPr>
            <p:spPr>
              <a:xfrm>
                <a:off x="732155" y="2005965"/>
                <a:ext cx="6365875" cy="3342005"/>
              </a:xfrm>
              <a:prstGeom prst="rect">
                <a:avLst/>
              </a:prstGeom>
              <a:blipFill rotWithShape="1">
                <a:blip r:embed="rId6"/>
                <a:stretch>
                  <a:fillRect/>
                </a:stretch>
              </a:blipFill>
            </p:spPr>
            <p:txBody>
              <a:bodyPr/>
              <a:lstStyle/>
              <a:p>
                <a:r>
                  <a:rPr lang="zh-CN" altLang="en-US">
                    <a:noFill/>
                  </a:rPr>
                  <a:t> </a:t>
                </a:r>
              </a:p>
            </p:txBody>
          </p:sp>
        </mc:Fallback>
      </mc:AlternateContent>
      <p:sp>
        <p:nvSpPr>
          <p:cNvPr id="4" name="文本框 3"/>
          <p:cNvSpPr txBox="1"/>
          <p:nvPr>
            <p:custDataLst>
              <p:tags r:id="rId2"/>
            </p:custDataLst>
          </p:nvPr>
        </p:nvSpPr>
        <p:spPr>
          <a:xfrm>
            <a:off x="7418705" y="1537970"/>
            <a:ext cx="3977640" cy="4276725"/>
          </a:xfrm>
          <a:prstGeom prst="rect">
            <a:avLst/>
          </a:prstGeom>
          <a:noFill/>
          <a:ln>
            <a:solidFill>
              <a:schemeClr val="tx1"/>
            </a:solidFill>
          </a:ln>
        </p:spPr>
        <p:txBody>
          <a:bodyPr wrap="square" rtlCol="0">
            <a:spAutoFit/>
          </a:bodyPr>
          <a:lstStyle/>
          <a:p>
            <a:pPr algn="l">
              <a:buClrTx/>
              <a:buSzTx/>
              <a:buNone/>
            </a:pPr>
            <a:r>
              <a:rPr lang="zh-CN" altLang="en-US" sz="1600" i="1">
                <a:latin typeface="Times New Roman" panose="02020603050405020304" pitchFamily="18" charset="0"/>
                <a:cs typeface="Times New Roman" panose="02020603050405020304" pitchFamily="18" charset="0"/>
              </a:rPr>
              <a:t>void selectSort(int a[], int len){</a:t>
            </a:r>
          </a:p>
          <a:p>
            <a:pPr algn="l">
              <a:buClrTx/>
              <a:buSzTx/>
              <a:buNone/>
            </a:pPr>
            <a:r>
              <a:rPr lang="zh-CN" altLang="en-US" sz="1600" i="1">
                <a:latin typeface="Times New Roman" panose="02020603050405020304" pitchFamily="18" charset="0"/>
                <a:cs typeface="Times New Roman" panose="02020603050405020304" pitchFamily="18" charset="0"/>
              </a:rPr>
              <a:t>    int i, j, temp;</a:t>
            </a:r>
          </a:p>
          <a:p>
            <a:pPr algn="l">
              <a:buClrTx/>
              <a:buSzTx/>
              <a:buNone/>
            </a:pPr>
            <a:r>
              <a:rPr lang="zh-CN" altLang="en-US" sz="1600" i="1">
                <a:latin typeface="Times New Roman" panose="02020603050405020304" pitchFamily="18" charset="0"/>
                <a:cs typeface="Times New Roman" panose="02020603050405020304" pitchFamily="18" charset="0"/>
              </a:rPr>
              <a:t>    int minIndex = 0;</a:t>
            </a:r>
          </a:p>
          <a:p>
            <a:pPr algn="l">
              <a:buClrTx/>
              <a:buSzTx/>
              <a:buNone/>
            </a:pPr>
            <a:r>
              <a:rPr lang="zh-CN" altLang="en-US" sz="1600" i="1">
                <a:latin typeface="Times New Roman" panose="02020603050405020304" pitchFamily="18" charset="0"/>
                <a:cs typeface="Times New Roman" panose="02020603050405020304" pitchFamily="18" charset="0"/>
              </a:rPr>
              <a:t>        for (i = 0; i &lt; len - 1; i++){</a:t>
            </a:r>
          </a:p>
          <a:p>
            <a:pPr algn="l">
              <a:buClrTx/>
              <a:buSzTx/>
              <a:buNone/>
            </a:pPr>
            <a:r>
              <a:rPr lang="zh-CN" altLang="en-US" sz="1600" i="1">
                <a:latin typeface="Times New Roman" panose="02020603050405020304" pitchFamily="18" charset="0"/>
                <a:cs typeface="Times New Roman" panose="02020603050405020304" pitchFamily="18" charset="0"/>
              </a:rPr>
              <a:t>            minIndex = i;</a:t>
            </a:r>
          </a:p>
          <a:p>
            <a:pPr algn="l">
              <a:buClrTx/>
              <a:buSzTx/>
              <a:buNone/>
            </a:pPr>
            <a:r>
              <a:rPr lang="zh-CN" altLang="en-US" sz="1600" i="1">
                <a:latin typeface="Times New Roman" panose="02020603050405020304" pitchFamily="18" charset="0"/>
                <a:cs typeface="Times New Roman" panose="02020603050405020304" pitchFamily="18" charset="0"/>
              </a:rPr>
              <a:t>                for (j = i + 1; j &lt; len; j++){</a:t>
            </a:r>
          </a:p>
          <a:p>
            <a:pPr algn="l">
              <a:buClrTx/>
              <a:buSzTx/>
              <a:buNone/>
            </a:pPr>
            <a:r>
              <a:rPr lang="zh-CN" altLang="en-US" sz="1600" i="1">
                <a:latin typeface="Times New Roman" panose="02020603050405020304" pitchFamily="18" charset="0"/>
                <a:cs typeface="Times New Roman" panose="02020603050405020304" pitchFamily="18" charset="0"/>
              </a:rPr>
              <a:t>                    if (a[j] &lt; a[minIndex]){</a:t>
            </a:r>
          </a:p>
          <a:p>
            <a:pPr algn="l">
              <a:buClrTx/>
              <a:buSzTx/>
              <a:buNone/>
            </a:pPr>
            <a:r>
              <a:rPr lang="zh-CN" altLang="en-US" sz="1600" i="1">
                <a:latin typeface="Times New Roman" panose="02020603050405020304" pitchFamily="18" charset="0"/>
                <a:cs typeface="Times New Roman" panose="02020603050405020304" pitchFamily="18" charset="0"/>
              </a:rPr>
              <a:t>                        minIndex = j;//</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                if (minIndex != i) {</a:t>
            </a:r>
          </a:p>
          <a:p>
            <a:pPr algn="l">
              <a:buClrTx/>
              <a:buSzTx/>
              <a:buNone/>
            </a:pPr>
            <a:r>
              <a:rPr lang="zh-CN" altLang="en-US" sz="1600" i="1">
                <a:latin typeface="Times New Roman" panose="02020603050405020304" pitchFamily="18" charset="0"/>
                <a:cs typeface="Times New Roman" panose="02020603050405020304" pitchFamily="18" charset="0"/>
              </a:rPr>
              <a:t>                    temp = a[i];</a:t>
            </a:r>
          </a:p>
          <a:p>
            <a:pPr algn="l">
              <a:buClrTx/>
              <a:buSzTx/>
              <a:buNone/>
            </a:pPr>
            <a:r>
              <a:rPr lang="zh-CN" altLang="en-US" sz="1600" i="1">
                <a:latin typeface="Times New Roman" panose="02020603050405020304" pitchFamily="18" charset="0"/>
                <a:cs typeface="Times New Roman" panose="02020603050405020304" pitchFamily="18" charset="0"/>
              </a:rPr>
              <a:t>                    a[i] = a[minIndex];</a:t>
            </a:r>
          </a:p>
          <a:p>
            <a:pPr algn="l">
              <a:buClrTx/>
              <a:buSzTx/>
              <a:buNone/>
            </a:pPr>
            <a:r>
              <a:rPr lang="zh-CN" altLang="en-US" sz="1600" i="1">
                <a:latin typeface="Times New Roman" panose="02020603050405020304" pitchFamily="18" charset="0"/>
                <a:cs typeface="Times New Roman" panose="02020603050405020304" pitchFamily="18" charset="0"/>
              </a:rPr>
              <a:t>                    a[minIndex] = temp;</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      }</a:t>
            </a:r>
          </a:p>
          <a:p>
            <a:pPr algn="l">
              <a:buClrTx/>
              <a:buSzTx/>
              <a:buNone/>
            </a:pPr>
            <a:r>
              <a:rPr lang="zh-CN" altLang="en-US" sz="1600" i="1">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改进算法策略</a:t>
            </a:r>
          </a:p>
        </p:txBody>
      </p:sp>
      <p:sp>
        <p:nvSpPr>
          <p:cNvPr id="2" name="文本框 1"/>
          <p:cNvSpPr txBox="1"/>
          <p:nvPr>
            <p:custDataLst>
              <p:tags r:id="rId1"/>
            </p:custDataLst>
          </p:nvPr>
        </p:nvSpPr>
        <p:spPr>
          <a:xfrm>
            <a:off x="1169670" y="1880870"/>
            <a:ext cx="9853295" cy="2399665"/>
          </a:xfrm>
          <a:prstGeom prst="rect">
            <a:avLst/>
          </a:prstGeom>
          <a:noFill/>
        </p:spPr>
        <p:txBody>
          <a:bodyPr wrap="square" rtlCol="0">
            <a:spAutoFit/>
          </a:bodyPr>
          <a:lstStyle/>
          <a:p>
            <a:pPr>
              <a:lnSpc>
                <a:spcPct val="150000"/>
              </a:lnSpc>
              <a:spcBef>
                <a:spcPts val="0"/>
              </a:spcBef>
              <a:spcAft>
                <a:spcPts val="0"/>
              </a:spcAft>
              <a:buClrTx/>
              <a:buSzTx/>
              <a:buNone/>
            </a:pP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       通过前文的描述已经说明了算法的性能表现会对程序性能产生较大影响，所以在保证正确性的前提下通过改进算法策略提升程序性能是十分有必要的。改进算法策略的方法归结起来</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可以分为以下两点：</a:t>
            </a:r>
            <a:endPar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endParaRPr>
          </a:p>
          <a:p>
            <a:pPr>
              <a:lnSpc>
                <a:spcPct val="150000"/>
              </a:lnSpc>
              <a:spcBef>
                <a:spcPts val="0"/>
              </a:spcBef>
              <a:spcAft>
                <a:spcPts val="0"/>
              </a:spcAft>
              <a:buClrTx/>
              <a:buSzTx/>
              <a:buNone/>
            </a:pPr>
            <a:r>
              <a:rPr lang="en-US" altLang="zh-CN" sz="2000">
                <a:latin typeface="Calibri" panose="020F0502020204030204" pitchFamily="34" charset="0"/>
                <a:ea typeface="微软雅黑 Light" panose="020B0502040204020203" charset="-122"/>
                <a:cs typeface="Times New Roman" panose="02020603050405020304" pitchFamily="18" charset="0"/>
                <a:sym typeface="+mn-ea"/>
              </a:rPr>
              <a:t>①</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从算法过程出发，尽量减少算法复杂度，提高其运行的效率。</a:t>
            </a:r>
          </a:p>
          <a:p>
            <a:pPr>
              <a:lnSpc>
                <a:spcPct val="150000"/>
              </a:lnSpc>
              <a:spcBef>
                <a:spcPts val="0"/>
              </a:spcBef>
              <a:spcAft>
                <a:spcPts val="0"/>
              </a:spcAft>
              <a:buClrTx/>
              <a:buSzTx/>
              <a:buNone/>
            </a:pPr>
            <a:r>
              <a:rPr lang="en-US" altLang="zh-CN" sz="2000">
                <a:latin typeface="Calibri" panose="020F0502020204030204" pitchFamily="34" charset="0"/>
                <a:ea typeface="微软雅黑 Light" panose="020B0502040204020203" charset="-122"/>
                <a:cs typeface="Times New Roman" panose="02020603050405020304" pitchFamily="18" charset="0"/>
                <a:sym typeface="+mn-ea"/>
              </a:rPr>
              <a:t>②</a:t>
            </a:r>
            <a:r>
              <a:rPr lang="en-US" altLang="zh-CN" sz="2000">
                <a:latin typeface="Times New Roman" panose="02020603050405020304" pitchFamily="18" charset="0"/>
                <a:ea typeface="微软雅黑 Light" panose="020B0502040204020203" charset="-122"/>
                <a:cs typeface="Times New Roman" panose="02020603050405020304" pitchFamily="18" charset="0"/>
                <a:sym typeface="+mn-ea"/>
              </a:rPr>
              <a:t>从算法编码出发，运用一些技巧优化算法中的编码方式，从编码角度提升算法性能</a:t>
            </a:r>
            <a:r>
              <a:rPr lang="zh-CN" altLang="en-US" sz="2000">
                <a:latin typeface="Times New Roman" panose="02020603050405020304" pitchFamily="18" charset="0"/>
                <a:ea typeface="微软雅黑 Light" panose="020B0502040204020203" charset="-122"/>
                <a:cs typeface="Times New Roman" panose="02020603050405020304" pitchFamily="18" charset="0"/>
                <a:sym typeface="+mn-ea"/>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b831027-d259-499b-b152-0eb9c393df91"/>
  <p:tag name="COMMONDATA" val="eyJoZGlkIjoiNDdkODAwYjI5NDUxMGQwOGMzYmFkMzc1MDkyMTgzYT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TABLE_ENDDRAG_ORIGIN_RECT" val="636*313"/>
  <p:tag name="TABLE_ENDDRAG_RECT" val="230*190*636*313"/>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TABLE_ENDDRAG_ORIGIN_RECT" val="636*313"/>
  <p:tag name="TABLE_ENDDRAG_RECT" val="230*190*636*313"/>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TABLE_ENDDRAG_ORIGIN_RECT" val="636*313"/>
  <p:tag name="TABLE_ENDDRAG_RECT" val="230*190*636*313"/>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TABLE_ENDDRAG_ORIGIN_RECT" val="636*313"/>
  <p:tag name="TABLE_ENDDRAG_RECT" val="230*190*636*313"/>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TABLE_ENDDRAG_ORIGIN_RECT" val="457*240"/>
  <p:tag name="TABLE_ENDDRAG_RECT" val="486*103*457*240"/>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TABLE_ENDDRAG_ORIGIN_RECT" val="666*126"/>
  <p:tag name="TABLE_ENDDRAG_RECT" val="201*328*666*126"/>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TABLE_ENDDRAG_ORIGIN_RECT" val="757*198"/>
  <p:tag name="TABLE_ENDDRAG_RECT" val="96*289*757*198"/>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TABLE_ENDDRAG_ORIGIN_RECT" val="528*123"/>
  <p:tag name="TABLE_ENDDRAG_RECT" val="101*233*528*123"/>
  <p:tag name="KSO_WM_BEAUTIFY_FLAG" val=""/>
</p:tagLst>
</file>

<file path=ppt/tags/tag1510.xml><?xml version="1.0" encoding="utf-8"?>
<p:tagLst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TABLE_ENDDRAG_ORIGIN_RECT" val="572*156"/>
  <p:tag name="TABLE_ENDDRAG_RECT" val="215*238*572*156"/>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TABLE_ENDDRAG_ORIGIN_RECT" val="642*208"/>
  <p:tag name="TABLE_ENDDRAG_RECT" val="215*275*642*208"/>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TABLE_ENDDRAG_ORIGIN_RECT" val="722*230"/>
  <p:tag name="TABLE_ENDDRAG_RECT" val="215*182*722*230"/>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TABLE_ENDDRAG_ORIGIN_RECT" val="496*119"/>
  <p:tag name="TABLE_ENDDRAG_RECT" val="150*241*496*120"/>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TABLE_ENDDRAG_ORIGIN_RECT" val="588*200"/>
  <p:tag name="TABLE_ENDDRAG_RECT" val="154*257*588*200"/>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TABLE_ENDDRAG_ORIGIN_RECT" val="564*215"/>
  <p:tag name="TABLE_ENDDRAG_RECT" val="91*213*564*215"/>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0.xml><?xml version="1.0" encoding="utf-8"?>
<p:tagLst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TABLE_ENDDRAG_ORIGIN_RECT" val="448*219"/>
  <p:tag name="TABLE_ENDDRAG_RECT" val="281*231*448*219"/>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TABLE_ENDDRAG_ORIGIN_RECT" val="459*94"/>
  <p:tag name="TABLE_ENDDRAG_RECT" val="251*182*459*94"/>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TABLE_ENDDRAG_ORIGIN_RECT" val="462*171"/>
  <p:tag name="TABLE_ENDDRAG_RECT" val="259*294*462*171"/>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TABLE_ENDDRAG_ORIGIN_RECT" val="432*169"/>
  <p:tag name="TABLE_ENDDRAG_RECT" val="276*253*432*169"/>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TABLE_ENDDRAG_ORIGIN_RECT" val="545*155"/>
  <p:tag name="TABLE_ENDDRAG_RECT" val="230*201*545*155"/>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TABLE_ENDDRAG_ORIGIN_RECT" val="717*161"/>
  <p:tag name="TABLE_ENDDRAG_RECT" val="138*171*717*161"/>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TABLE_ENDDRAG_ORIGIN_RECT" val="697*186"/>
  <p:tag name="TABLE_ENDDRAG_RECT" val="121*172*697*186"/>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TABLE_ENDDRAG_ORIGIN_RECT" val="612*243"/>
  <p:tag name="TABLE_ENDDRAG_RECT" val="185*192*612*243"/>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TABLE_ENDDRAG_ORIGIN_RECT" val="588*273"/>
  <p:tag name="TABLE_ENDDRAG_RECT" val="176*182*588*273"/>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TABLE_ENDDRAG_ORIGIN_RECT" val="651*315"/>
  <p:tag name="TABLE_ENDDRAG_RECT" val="176*198*651*315"/>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TABLE_BEAUTIFY" val="smartTable{6e6aefc5-2281-440f-94aa-5a5b777fcbcf}"/>
  <p:tag name="TABLE_ENDDRAG_ORIGIN_RECT" val="547*307"/>
  <p:tag name="TABLE_ENDDRAG_RECT" val="254*173*547*307"/>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UNIT_TABLE_BEAUTIFY" val="smartTable{cd3dc001-9bad-4e53-a06c-02eaa0e26711}"/>
  <p:tag name="TABLE_ENDDRAG_ORIGIN_RECT" val="551*288"/>
  <p:tag name="TABLE_ENDDRAG_RECT" val="227*210*551*288"/>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6707</Words>
  <Application>Microsoft Office PowerPoint</Application>
  <PresentationFormat>宽屏</PresentationFormat>
  <Paragraphs>854</Paragraphs>
  <Slides>76</Slides>
  <Notes>76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7" baseType="lpstr">
      <vt:lpstr>仿宋</vt:lpstr>
      <vt:lpstr>华文细黑</vt:lpstr>
      <vt:lpstr>华文中宋</vt:lpstr>
      <vt:lpstr>微软雅黑</vt:lpstr>
      <vt:lpstr>微软雅黑 Light</vt:lpstr>
      <vt:lpstr>Arial</vt:lpstr>
      <vt:lpstr>Calibri</vt:lpstr>
      <vt:lpstr>Cambria Math</vt:lpstr>
      <vt:lpstr>Times New Roman</vt:lpstr>
      <vt:lpstr>默认设计模板</vt:lpstr>
      <vt:lpstr>Microsoft Visio Drawing</vt:lpstr>
      <vt:lpstr>PowerPoint 演示文稿</vt:lpstr>
      <vt:lpstr>目录</vt:lpstr>
      <vt:lpstr>算法简介</vt:lpstr>
      <vt:lpstr>算法简介</vt:lpstr>
      <vt:lpstr>选择适合算法</vt:lpstr>
      <vt:lpstr>选择适合算法</vt:lpstr>
      <vt:lpstr>选择适合算法</vt:lpstr>
      <vt:lpstr>选择适合算法</vt:lpstr>
      <vt:lpstr>改进算法策略</vt:lpstr>
      <vt:lpstr>改进算法策略</vt:lpstr>
      <vt:lpstr>改进算法策略</vt:lpstr>
      <vt:lpstr>改进算法策略</vt:lpstr>
      <vt:lpstr>改进算法策略</vt:lpstr>
      <vt:lpstr>参考资料</vt:lpstr>
      <vt:lpstr>PowerPoint 演示文稿</vt:lpstr>
      <vt:lpstr>PowerPoint 演示文稿</vt:lpstr>
      <vt:lpstr>目录</vt:lpstr>
      <vt:lpstr>典型数据结构的性能分析</vt:lpstr>
      <vt:lpstr>典型数据结构的性能分析</vt:lpstr>
      <vt:lpstr>典型数据结构的性能分析</vt:lpstr>
      <vt:lpstr>典型数据结构的性能分析</vt:lpstr>
      <vt:lpstr>典型数据结构的性能分析</vt:lpstr>
      <vt:lpstr>典型数据结构的性能分析</vt:lpstr>
      <vt:lpstr>典型数据结构的性能分析</vt:lpstr>
      <vt:lpstr>选择适合的数据结构</vt:lpstr>
      <vt:lpstr>选择适合的数据结构</vt:lpstr>
      <vt:lpstr>选择适合的数据结构</vt:lpstr>
      <vt:lpstr>选择适合的数据结构</vt:lpstr>
      <vt:lpstr>选择适合的数据结构</vt:lpstr>
      <vt:lpstr>选择适合的数据结构</vt:lpstr>
      <vt:lpstr>选择适合的数据结构</vt:lpstr>
      <vt:lpstr>选择适合的数据结构</vt:lpstr>
      <vt:lpstr>选择适合的数据结构</vt:lpstr>
      <vt:lpstr>选择适合的数据结构</vt:lpstr>
      <vt:lpstr>参考资料</vt:lpstr>
      <vt:lpstr>PowerPoint 演示文稿</vt:lpstr>
      <vt:lpstr>PowerPoint 演示文稿</vt:lpstr>
      <vt:lpstr>目录</vt:lpstr>
      <vt:lpstr>别名消除</vt:lpstr>
      <vt:lpstr>常数传播</vt:lpstr>
      <vt:lpstr>内联替换</vt:lpstr>
      <vt:lpstr>过程克隆</vt:lpstr>
      <vt:lpstr>全局变量优化</vt:lpstr>
      <vt:lpstr>参考资料</vt:lpstr>
      <vt:lpstr>PowerPoint 演示文稿</vt:lpstr>
      <vt:lpstr>PowerPoint 演示文稿</vt:lpstr>
      <vt:lpstr>目录</vt:lpstr>
      <vt:lpstr>循环不变量外提</vt:lpstr>
      <vt:lpstr>循环展开</vt:lpstr>
      <vt:lpstr>循环合并</vt:lpstr>
      <vt:lpstr>循环合并</vt:lpstr>
      <vt:lpstr>循环分段</vt:lpstr>
      <vt:lpstr>循环交换</vt:lpstr>
      <vt:lpstr>循环分块</vt:lpstr>
      <vt:lpstr>循环分块</vt:lpstr>
      <vt:lpstr>循环分块</vt:lpstr>
      <vt:lpstr>循环分布</vt:lpstr>
      <vt:lpstr>循环分裂</vt:lpstr>
      <vt:lpstr>参考资料</vt:lpstr>
      <vt:lpstr>PowerPoint 演示文稿</vt:lpstr>
      <vt:lpstr>PowerPoint 演示文稿</vt:lpstr>
      <vt:lpstr>目录</vt:lpstr>
      <vt:lpstr>删除冗余语句</vt:lpstr>
      <vt:lpstr>代数变换</vt:lpstr>
      <vt:lpstr>去除相关性-标量扩展</vt:lpstr>
      <vt:lpstr>去除相关性-标量重命名</vt:lpstr>
      <vt:lpstr>去除相关性-数组重命名</vt:lpstr>
      <vt:lpstr>公共子表达式优化</vt:lpstr>
      <vt:lpstr>分支语句优化-合并判断条件</vt:lpstr>
      <vt:lpstr>分支语句优化-生成选择指令</vt:lpstr>
      <vt:lpstr>分支语句优化-运用条件编译</vt:lpstr>
      <vt:lpstr>分支语句优化-移除分支语句</vt:lpstr>
      <vt:lpstr>分支语句优化-平衡分支判断</vt:lpstr>
      <vt:lpstr>分支语句优化-平衡分支判断</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3254</cp:revision>
  <cp:lastPrinted>2018-06-09T17:02:00Z</cp:lastPrinted>
  <dcterms:created xsi:type="dcterms:W3CDTF">2016-05-18T20:32:00Z</dcterms:created>
  <dcterms:modified xsi:type="dcterms:W3CDTF">2024-09-14T02:45:56Z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BBA64C45A3874A7DA7A32A8A191DC6AF_12</vt:lpwstr>
  </property>
</Properties>
</file>