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3.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4.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29.xml" ContentType="application/vnd.openxmlformats-officedocument.presentationml.notesSlide+xml"/>
  <Override PartName="/ppt/tags/tag92.xml" ContentType="application/vnd.openxmlformats-officedocument.presentationml.tags+xml"/>
  <Override PartName="/ppt/notesSlides/notesSlide3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4.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3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3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7.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3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39.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4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4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45.xml" ContentType="application/vnd.openxmlformats-officedocument.presentationml.notesSlide+xml"/>
  <Override PartName="/ppt/tags/tag131.xml" ContentType="application/vnd.openxmlformats-officedocument.presentationml.tags+xml"/>
  <Override PartName="/ppt/notesSlides/notesSlide4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47.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48.xml" ContentType="application/vnd.openxmlformats-officedocument.presentationml.notesSlide+xml"/>
  <Override PartName="/ppt/tags/tag136.xml" ContentType="application/vnd.openxmlformats-officedocument.presentationml.tags+xml"/>
  <Override PartName="/ppt/notesSlides/notesSlide49.xml" ContentType="application/vnd.openxmlformats-officedocument.presentationml.notesSlide+xml"/>
  <Override PartName="/ppt/tags/tag13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54.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55.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56.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57.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58.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59.xml" ContentType="application/vnd.openxmlformats-officedocument.presentationml.notesSlide+xml"/>
  <Override PartName="/ppt/tags/tag16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1159" r:id="rId2"/>
    <p:sldId id="1160" r:id="rId3"/>
    <p:sldId id="1179" r:id="rId4"/>
    <p:sldId id="1173" r:id="rId5"/>
    <p:sldId id="1174" r:id="rId6"/>
    <p:sldId id="1175" r:id="rId7"/>
    <p:sldId id="1176" r:id="rId8"/>
    <p:sldId id="1177" r:id="rId9"/>
    <p:sldId id="1172" r:id="rId10"/>
    <p:sldId id="1180" r:id="rId11"/>
    <p:sldId id="1181" r:id="rId12"/>
    <p:sldId id="1182" r:id="rId13"/>
    <p:sldId id="1183" r:id="rId14"/>
    <p:sldId id="1184" r:id="rId15"/>
    <p:sldId id="1185" r:id="rId16"/>
    <p:sldId id="1161" r:id="rId17"/>
    <p:sldId id="1178" r:id="rId18"/>
    <p:sldId id="1186" r:id="rId19"/>
    <p:sldId id="1187" r:id="rId20"/>
    <p:sldId id="1188" r:id="rId21"/>
    <p:sldId id="1189" r:id="rId22"/>
    <p:sldId id="1190" r:id="rId23"/>
    <p:sldId id="1191" r:id="rId24"/>
    <p:sldId id="1192" r:id="rId25"/>
    <p:sldId id="1193" r:id="rId26"/>
    <p:sldId id="1194" r:id="rId27"/>
    <p:sldId id="1195" r:id="rId28"/>
    <p:sldId id="1196" r:id="rId29"/>
    <p:sldId id="1197" r:id="rId30"/>
    <p:sldId id="1198" r:id="rId31"/>
    <p:sldId id="1199" r:id="rId32"/>
    <p:sldId id="1200" r:id="rId33"/>
    <p:sldId id="1201" r:id="rId34"/>
    <p:sldId id="1202" r:id="rId35"/>
    <p:sldId id="1203" r:id="rId36"/>
    <p:sldId id="1204" r:id="rId37"/>
    <p:sldId id="1205" r:id="rId38"/>
    <p:sldId id="1206" r:id="rId39"/>
    <p:sldId id="1207" r:id="rId40"/>
    <p:sldId id="1208" r:id="rId41"/>
    <p:sldId id="1209" r:id="rId42"/>
    <p:sldId id="1210" r:id="rId43"/>
    <p:sldId id="1211" r:id="rId44"/>
    <p:sldId id="1212" r:id="rId45"/>
    <p:sldId id="1213" r:id="rId46"/>
    <p:sldId id="1214" r:id="rId47"/>
    <p:sldId id="1215" r:id="rId48"/>
    <p:sldId id="1216" r:id="rId49"/>
    <p:sldId id="1217" r:id="rId50"/>
    <p:sldId id="1218" r:id="rId51"/>
    <p:sldId id="1171" r:id="rId52"/>
    <p:sldId id="1219" r:id="rId53"/>
    <p:sldId id="1220" r:id="rId54"/>
    <p:sldId id="1221" r:id="rId55"/>
    <p:sldId id="1222" r:id="rId56"/>
    <p:sldId id="1223" r:id="rId57"/>
    <p:sldId id="1224" r:id="rId58"/>
    <p:sldId id="1225" r:id="rId59"/>
    <p:sldId id="1226" r:id="rId60"/>
    <p:sldId id="1227" r:id="rId61"/>
    <p:sldId id="1228" r:id="rId62"/>
  </p:sldIdLst>
  <p:sldSz cx="12192000" cy="6858000"/>
  <p:notesSz cx="6811963" cy="9945688"/>
  <p:custDataLst>
    <p:tags r:id="rId65"/>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userDrawn="1">
          <p15:clr>
            <a:srgbClr val="A4A3A4"/>
          </p15:clr>
        </p15:guide>
        <p15:guide id="2" pos="3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A4795"/>
    <a:srgbClr val="FBBCA3"/>
    <a:srgbClr val="A3D6D9"/>
    <a:srgbClr val="FF0000"/>
    <a:srgbClr val="FF9933"/>
    <a:srgbClr val="0070C0"/>
    <a:srgbClr val="1C2948"/>
    <a:srgbClr val="00B0F0"/>
    <a:srgbClr val="DF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67" autoAdjust="0"/>
    <p:restoredTop sz="91904" autoAdjust="0"/>
  </p:normalViewPr>
  <p:slideViewPr>
    <p:cSldViewPr snapToGrid="0" showGuides="1">
      <p:cViewPr varScale="1">
        <p:scale>
          <a:sx n="64" d="100"/>
          <a:sy n="64" d="100"/>
        </p:scale>
        <p:origin x="48" y="894"/>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5673746897698503E-2"/>
          <c:y val="0.17761844495922899"/>
          <c:w val="0.82996391945107495"/>
          <c:h val="0.56596855891268105"/>
        </c:manualLayout>
      </c:layout>
      <c:lineChart>
        <c:grouping val="standard"/>
        <c:varyColors val="0"/>
        <c:ser>
          <c:idx val="0"/>
          <c:order val="0"/>
          <c:tx>
            <c:strRef>
              <c:f>Sheet1!$A$3</c:f>
              <c:strCache>
                <c:ptCount val="1"/>
                <c:pt idx="0">
                  <c:v>不分块</c:v>
                </c:pt>
              </c:strCache>
            </c:strRef>
          </c:tx>
          <c:spPr>
            <a:ln w="28575" cap="rnd" cmpd="sng" algn="ctr">
              <a:solidFill>
                <a:schemeClr val="accent1"/>
              </a:solidFill>
              <a:prstDash val="dash"/>
              <a:round/>
            </a:ln>
            <a:effectLst/>
          </c:spPr>
          <c:marker>
            <c:symbol val="none"/>
          </c:marker>
          <c:cat>
            <c:strRef>
              <c:f>Sheet1!$B$2:$P$2</c:f>
              <c:strCache>
                <c:ptCount val="15"/>
                <c:pt idx="0">
                  <c:v>200</c:v>
                </c:pt>
                <c:pt idx="1">
                  <c:v>400</c:v>
                </c:pt>
                <c:pt idx="2">
                  <c:v>600</c:v>
                </c:pt>
                <c:pt idx="3">
                  <c:v>800</c:v>
                </c:pt>
                <c:pt idx="4">
                  <c:v>1k</c:v>
                </c:pt>
                <c:pt idx="5">
                  <c:v>1.1k</c:v>
                </c:pt>
                <c:pt idx="6">
                  <c:v>1.2k</c:v>
                </c:pt>
                <c:pt idx="7">
                  <c:v>1.3k</c:v>
                </c:pt>
                <c:pt idx="8">
                  <c:v>1.4k</c:v>
                </c:pt>
                <c:pt idx="9">
                  <c:v>1.5k</c:v>
                </c:pt>
                <c:pt idx="10">
                  <c:v>1.6k</c:v>
                </c:pt>
                <c:pt idx="11">
                  <c:v>1.7k</c:v>
                </c:pt>
                <c:pt idx="12">
                  <c:v>1.8k</c:v>
                </c:pt>
                <c:pt idx="13">
                  <c:v>1.9k</c:v>
                </c:pt>
                <c:pt idx="14">
                  <c:v>2k</c:v>
                </c:pt>
              </c:strCache>
            </c:strRef>
          </c:cat>
          <c:val>
            <c:numRef>
              <c:f>Sheet1!$B$3:$P$3</c:f>
              <c:numCache>
                <c:formatCode>General</c:formatCode>
                <c:ptCount val="15"/>
                <c:pt idx="0">
                  <c:v>0.08</c:v>
                </c:pt>
                <c:pt idx="1">
                  <c:v>0.48</c:v>
                </c:pt>
                <c:pt idx="2">
                  <c:v>1.58</c:v>
                </c:pt>
                <c:pt idx="3">
                  <c:v>3.73</c:v>
                </c:pt>
                <c:pt idx="4">
                  <c:v>7.3</c:v>
                </c:pt>
                <c:pt idx="5">
                  <c:v>9.75</c:v>
                </c:pt>
                <c:pt idx="6">
                  <c:v>12.74</c:v>
                </c:pt>
                <c:pt idx="7">
                  <c:v>16.68</c:v>
                </c:pt>
                <c:pt idx="8">
                  <c:v>21.02</c:v>
                </c:pt>
                <c:pt idx="9">
                  <c:v>26.5</c:v>
                </c:pt>
                <c:pt idx="10">
                  <c:v>33.950000000000003</c:v>
                </c:pt>
                <c:pt idx="11">
                  <c:v>39.51</c:v>
                </c:pt>
                <c:pt idx="12">
                  <c:v>46.93</c:v>
                </c:pt>
                <c:pt idx="13">
                  <c:v>64.48</c:v>
                </c:pt>
                <c:pt idx="14">
                  <c:v>80.209999999999994</c:v>
                </c:pt>
              </c:numCache>
            </c:numRef>
          </c:val>
          <c:smooth val="0"/>
          <c:extLst>
            <c:ext xmlns:c16="http://schemas.microsoft.com/office/drawing/2014/chart" uri="{C3380CC4-5D6E-409C-BE32-E72D297353CC}">
              <c16:uniqueId val="{00000000-5F68-4487-93DA-62BD9D26030A}"/>
            </c:ext>
          </c:extLst>
        </c:ser>
        <c:ser>
          <c:idx val="1"/>
          <c:order val="1"/>
          <c:tx>
            <c:strRef>
              <c:f>Sheet1!$A$4</c:f>
              <c:strCache>
                <c:ptCount val="1"/>
                <c:pt idx="0">
                  <c:v>分块</c:v>
                </c:pt>
              </c:strCache>
            </c:strRef>
          </c:tx>
          <c:spPr>
            <a:ln w="28575" cap="rnd" cmpd="sng" algn="ctr">
              <a:solidFill>
                <a:schemeClr val="accent2"/>
              </a:solidFill>
              <a:prstDash val="solid"/>
              <a:round/>
            </a:ln>
            <a:effectLst/>
          </c:spPr>
          <c:marker>
            <c:symbol val="none"/>
          </c:marker>
          <c:cat>
            <c:strRef>
              <c:f>Sheet1!$B$2:$P$2</c:f>
              <c:strCache>
                <c:ptCount val="15"/>
                <c:pt idx="0">
                  <c:v>200</c:v>
                </c:pt>
                <c:pt idx="1">
                  <c:v>400</c:v>
                </c:pt>
                <c:pt idx="2">
                  <c:v>600</c:v>
                </c:pt>
                <c:pt idx="3">
                  <c:v>800</c:v>
                </c:pt>
                <c:pt idx="4">
                  <c:v>1k</c:v>
                </c:pt>
                <c:pt idx="5">
                  <c:v>1.1k</c:v>
                </c:pt>
                <c:pt idx="6">
                  <c:v>1.2k</c:v>
                </c:pt>
                <c:pt idx="7">
                  <c:v>1.3k</c:v>
                </c:pt>
                <c:pt idx="8">
                  <c:v>1.4k</c:v>
                </c:pt>
                <c:pt idx="9">
                  <c:v>1.5k</c:v>
                </c:pt>
                <c:pt idx="10">
                  <c:v>1.6k</c:v>
                </c:pt>
                <c:pt idx="11">
                  <c:v>1.7k</c:v>
                </c:pt>
                <c:pt idx="12">
                  <c:v>1.8k</c:v>
                </c:pt>
                <c:pt idx="13">
                  <c:v>1.9k</c:v>
                </c:pt>
                <c:pt idx="14">
                  <c:v>2k</c:v>
                </c:pt>
              </c:strCache>
            </c:strRef>
          </c:cat>
          <c:val>
            <c:numRef>
              <c:f>Sheet1!$B$4:$P$4</c:f>
              <c:numCache>
                <c:formatCode>General</c:formatCode>
                <c:ptCount val="15"/>
                <c:pt idx="0">
                  <c:v>0.05</c:v>
                </c:pt>
                <c:pt idx="1">
                  <c:v>0.32</c:v>
                </c:pt>
                <c:pt idx="2">
                  <c:v>1.0900000000000001</c:v>
                </c:pt>
                <c:pt idx="3">
                  <c:v>2.58</c:v>
                </c:pt>
                <c:pt idx="4">
                  <c:v>5.04</c:v>
                </c:pt>
                <c:pt idx="5">
                  <c:v>6.73</c:v>
                </c:pt>
                <c:pt idx="6">
                  <c:v>8.73</c:v>
                </c:pt>
                <c:pt idx="7">
                  <c:v>11.09</c:v>
                </c:pt>
                <c:pt idx="8">
                  <c:v>13.9</c:v>
                </c:pt>
                <c:pt idx="9">
                  <c:v>17.07</c:v>
                </c:pt>
                <c:pt idx="10">
                  <c:v>20.7</c:v>
                </c:pt>
                <c:pt idx="11">
                  <c:v>24.73</c:v>
                </c:pt>
                <c:pt idx="12">
                  <c:v>24.73</c:v>
                </c:pt>
                <c:pt idx="13">
                  <c:v>34.72</c:v>
                </c:pt>
                <c:pt idx="14">
                  <c:v>40.630000000000003</c:v>
                </c:pt>
              </c:numCache>
            </c:numRef>
          </c:val>
          <c:smooth val="0"/>
          <c:extLst>
            <c:ext xmlns:c16="http://schemas.microsoft.com/office/drawing/2014/chart" uri="{C3380CC4-5D6E-409C-BE32-E72D297353CC}">
              <c16:uniqueId val="{00000001-5F68-4487-93DA-62BD9D26030A}"/>
            </c:ext>
          </c:extLst>
        </c:ser>
        <c:dLbls>
          <c:showLegendKey val="0"/>
          <c:showVal val="0"/>
          <c:showCatName val="0"/>
          <c:showSerName val="0"/>
          <c:showPercent val="0"/>
          <c:showBubbleSize val="0"/>
        </c:dLbls>
        <c:smooth val="0"/>
        <c:axId val="752586752"/>
        <c:axId val="752588288"/>
      </c:lineChart>
      <c:catAx>
        <c:axId val="75258675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zh-CN"/>
          </a:p>
        </c:txPr>
        <c:crossAx val="752588288"/>
        <c:crosses val="autoZero"/>
        <c:auto val="1"/>
        <c:lblAlgn val="ctr"/>
        <c:lblOffset val="100"/>
        <c:noMultiLvlLbl val="0"/>
      </c:catAx>
      <c:valAx>
        <c:axId val="75258828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zh-CN"/>
          </a:p>
        </c:txPr>
        <c:crossAx val="752586752"/>
        <c:crosses val="autoZero"/>
        <c:crossBetween val="between"/>
      </c:valAx>
      <c:spPr>
        <a:noFill/>
        <a:ln>
          <a:noFill/>
        </a:ln>
        <a:effectLst/>
      </c:spPr>
    </c:plotArea>
    <c:legend>
      <c:legendPos val="b"/>
      <c:layout>
        <c:manualLayout>
          <c:xMode val="edge"/>
          <c:yMode val="edge"/>
          <c:x val="0.33256997455470699"/>
          <c:y val="0.85167822305793905"/>
          <c:w val="0.329770992366412"/>
          <c:h val="0.12593371724056901"/>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宋体" panose="02010600030101010101" pitchFamily="2" charset="-122"/>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354427429427"/>
          <c:y val="0.15734713966729799"/>
          <c:w val="0.78246367616193302"/>
          <c:h val="0.63016376333292701"/>
        </c:manualLayout>
      </c:layout>
      <c:lineChart>
        <c:grouping val="standard"/>
        <c:varyColors val="0"/>
        <c:ser>
          <c:idx val="0"/>
          <c:order val="0"/>
          <c:tx>
            <c:strRef>
              <c:f>Sheet1!$A$12</c:f>
              <c:strCache>
                <c:ptCount val="1"/>
                <c:pt idx="0">
                  <c:v>不分块</c:v>
                </c:pt>
              </c:strCache>
            </c:strRef>
          </c:tx>
          <c:spPr>
            <a:ln w="28575" cap="rnd" cmpd="sng" algn="ctr">
              <a:solidFill>
                <a:schemeClr val="accent1"/>
              </a:solidFill>
              <a:prstDash val="dash"/>
              <a:round/>
            </a:ln>
            <a:effectLst/>
          </c:spPr>
          <c:marker>
            <c:symbol val="none"/>
          </c:marker>
          <c:cat>
            <c:numRef>
              <c:f>Sheet1!$B$10:$G$11</c:f>
              <c:numCache>
                <c:formatCode>General</c:formatCode>
                <c:ptCount val="6"/>
                <c:pt idx="0">
                  <c:v>16</c:v>
                </c:pt>
                <c:pt idx="1">
                  <c:v>32</c:v>
                </c:pt>
                <c:pt idx="2">
                  <c:v>64</c:v>
                </c:pt>
                <c:pt idx="3">
                  <c:v>128</c:v>
                </c:pt>
                <c:pt idx="4">
                  <c:v>256</c:v>
                </c:pt>
                <c:pt idx="5">
                  <c:v>512</c:v>
                </c:pt>
              </c:numCache>
            </c:numRef>
          </c:cat>
          <c:val>
            <c:numRef>
              <c:f>Sheet1!$B$12:$G$12</c:f>
              <c:numCache>
                <c:formatCode>General</c:formatCode>
                <c:ptCount val="6"/>
                <c:pt idx="0">
                  <c:v>7.95</c:v>
                </c:pt>
                <c:pt idx="1">
                  <c:v>7.83</c:v>
                </c:pt>
                <c:pt idx="2">
                  <c:v>7.83</c:v>
                </c:pt>
                <c:pt idx="3">
                  <c:v>7.83</c:v>
                </c:pt>
                <c:pt idx="4">
                  <c:v>7.83</c:v>
                </c:pt>
                <c:pt idx="5">
                  <c:v>7.84</c:v>
                </c:pt>
              </c:numCache>
            </c:numRef>
          </c:val>
          <c:smooth val="0"/>
          <c:extLst>
            <c:ext xmlns:c16="http://schemas.microsoft.com/office/drawing/2014/chart" uri="{C3380CC4-5D6E-409C-BE32-E72D297353CC}">
              <c16:uniqueId val="{00000000-16B8-44A2-9F65-628370603917}"/>
            </c:ext>
          </c:extLst>
        </c:ser>
        <c:ser>
          <c:idx val="1"/>
          <c:order val="1"/>
          <c:tx>
            <c:strRef>
              <c:f>Sheet1!$A$13</c:f>
              <c:strCache>
                <c:ptCount val="1"/>
                <c:pt idx="0">
                  <c:v>分块</c:v>
                </c:pt>
              </c:strCache>
            </c:strRef>
          </c:tx>
          <c:spPr>
            <a:ln w="28575" cap="rnd" cmpd="sng" algn="ctr">
              <a:solidFill>
                <a:schemeClr val="accent2"/>
              </a:solidFill>
              <a:prstDash val="solid"/>
              <a:round/>
            </a:ln>
            <a:effectLst/>
          </c:spPr>
          <c:marker>
            <c:symbol val="none"/>
          </c:marker>
          <c:cat>
            <c:numRef>
              <c:f>Sheet1!$B$10:$G$11</c:f>
              <c:numCache>
                <c:formatCode>General</c:formatCode>
                <c:ptCount val="6"/>
                <c:pt idx="0">
                  <c:v>16</c:v>
                </c:pt>
                <c:pt idx="1">
                  <c:v>32</c:v>
                </c:pt>
                <c:pt idx="2">
                  <c:v>64</c:v>
                </c:pt>
                <c:pt idx="3">
                  <c:v>128</c:v>
                </c:pt>
                <c:pt idx="4">
                  <c:v>256</c:v>
                </c:pt>
                <c:pt idx="5">
                  <c:v>512</c:v>
                </c:pt>
              </c:numCache>
            </c:numRef>
          </c:cat>
          <c:val>
            <c:numRef>
              <c:f>Sheet1!$B$13:$G$13</c:f>
              <c:numCache>
                <c:formatCode>General</c:formatCode>
                <c:ptCount val="6"/>
                <c:pt idx="0">
                  <c:v>5.64</c:v>
                </c:pt>
                <c:pt idx="1">
                  <c:v>5.56</c:v>
                </c:pt>
                <c:pt idx="2">
                  <c:v>5.77</c:v>
                </c:pt>
                <c:pt idx="3">
                  <c:v>6.2</c:v>
                </c:pt>
                <c:pt idx="4">
                  <c:v>7.58</c:v>
                </c:pt>
                <c:pt idx="5">
                  <c:v>7.92</c:v>
                </c:pt>
              </c:numCache>
            </c:numRef>
          </c:val>
          <c:smooth val="0"/>
          <c:extLst>
            <c:ext xmlns:c16="http://schemas.microsoft.com/office/drawing/2014/chart" uri="{C3380CC4-5D6E-409C-BE32-E72D297353CC}">
              <c16:uniqueId val="{00000001-16B8-44A2-9F65-628370603917}"/>
            </c:ext>
          </c:extLst>
        </c:ser>
        <c:dLbls>
          <c:showLegendKey val="0"/>
          <c:showVal val="0"/>
          <c:showCatName val="0"/>
          <c:showSerName val="0"/>
          <c:showPercent val="0"/>
          <c:showBubbleSize val="0"/>
        </c:dLbls>
        <c:smooth val="0"/>
        <c:axId val="752614016"/>
        <c:axId val="753926528"/>
      </c:lineChart>
      <c:catAx>
        <c:axId val="75261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zh-CN"/>
          </a:p>
        </c:txPr>
        <c:crossAx val="753926528"/>
        <c:crosses val="autoZero"/>
        <c:auto val="1"/>
        <c:lblAlgn val="ctr"/>
        <c:lblOffset val="100"/>
        <c:noMultiLvlLbl val="0"/>
      </c:catAx>
      <c:valAx>
        <c:axId val="75392652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zh-CN"/>
          </a:p>
        </c:txPr>
        <c:crossAx val="752614016"/>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lang="zh-CN" sz="900" b="0" i="0" u="none" strike="noStrike" kern="1200" cap="none" baseline="0">
                <a:solidFill>
                  <a:schemeClr val="tx1">
                    <a:lumMod val="65000"/>
                    <a:lumOff val="35000"/>
                  </a:schemeClr>
                </a:solidFill>
                <a:latin typeface="Times New Roman" panose="02020603050405020304" pitchFamily="18" charset="0"/>
                <a:ea typeface="宋体" panose="02010600030101010101" pitchFamily="2" charset="-122"/>
                <a:cs typeface="+mn-cs"/>
              </a:defRPr>
            </a:pPr>
            <a:endParaRPr lang="zh-CN"/>
          </a:p>
        </c:txPr>
      </c:legendEntry>
      <c:overlay val="0"/>
      <c:spPr>
        <a:noFill/>
        <a:ln>
          <a:noFill/>
        </a:ln>
        <a:effectLst/>
      </c:spPr>
      <c:txPr>
        <a:bodyPr rot="0" spcFirstLastPara="1" vertOverflow="ellipsis" vert="horz" wrap="square" anchor="ctr" anchorCtr="1"/>
        <a:lstStyle/>
        <a:p>
          <a:pPr>
            <a:defRPr lang="zh-CN" sz="900" b="0" i="0" u="none" strike="noStrike" kern="1200" cap="none" baseline="0">
              <a:solidFill>
                <a:schemeClr val="tx1">
                  <a:lumMod val="65000"/>
                  <a:lumOff val="35000"/>
                </a:schemeClr>
              </a:solidFill>
              <a:latin typeface="宋体" panose="02010600030101010101" pitchFamily="2" charset="-122"/>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endParaRPr lang="zh-CN"/>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0.00835</cdr:x>
      <cdr:y>0.01116</cdr:y>
    </cdr:from>
    <cdr:to>
      <cdr:x>0.18262</cdr:x>
      <cdr:y>0.1355</cdr:y>
    </cdr:to>
    <cdr:sp macro="" textlink="">
      <cdr:nvSpPr>
        <cdr:cNvPr id="2" name="矩形 1"/>
        <cdr:cNvSpPr/>
      </cdr:nvSpPr>
      <cdr:spPr>
        <a:xfrm xmlns:a="http://schemas.openxmlformats.org/drawingml/2006/main">
          <a:off x="44130" y="18988"/>
          <a:ext cx="921375" cy="211599"/>
        </a:xfrm>
        <a:prstGeom xmlns:a="http://schemas.openxmlformats.org/drawingml/2006/main" prst="rect">
          <a:avLst/>
        </a:prstGeom>
      </cdr:spPr>
      <cdr:txBody>
        <a:bodyPr xmlns:a="http://schemas.openxmlformats.org/drawingml/2006/main" vert="horz" wrap="square" lIns="45720" tIns="45720" rIns="45720" bIns="45720" rtlCol="0" anchor="t" anchorCtr="0">
          <a:noAutofit/>
        </a:bodyPr>
        <a:lstStyle xmlns:a="http://schemas.openxmlformats.org/drawingml/2006/main"/>
        <a:p xmlns:a="http://schemas.openxmlformats.org/drawingml/2006/main">
          <a:r>
            <a:rPr lang="zh-CN" altLang="en-US" sz="900">
              <a:latin typeface="Times New Roman" panose="02020603050405020304" pitchFamily="18" charset="0"/>
              <a:ea typeface="宋体" panose="02010600030101010101" pitchFamily="2" charset="-122"/>
              <a:cs typeface="Times New Roman" panose="02020603050405020304" pitchFamily="18" charset="0"/>
            </a:rPr>
            <a:t>运行时间</a:t>
          </a:r>
          <a:r>
            <a:rPr lang="en-US" altLang="zh-CN" sz="900">
              <a:latin typeface="Times New Roman" panose="02020603050405020304" pitchFamily="18" charset="0"/>
              <a:ea typeface="宋体" panose="02010600030101010101" pitchFamily="2" charset="-122"/>
              <a:cs typeface="Times New Roman" panose="02020603050405020304" pitchFamily="18" charset="0"/>
            </a:rPr>
            <a:t>(s)</a:t>
          </a:r>
          <a:endParaRPr lang="zh-CN" altLang="en-US" sz="900">
            <a:latin typeface="Times New Roman" panose="02020603050405020304" pitchFamily="18" charset="0"/>
            <a:ea typeface="宋体" panose="02010600030101010101" pitchFamily="2" charset="-122"/>
            <a:cs typeface="Times New Roman" panose="02020603050405020304" pitchFamily="18" charset="0"/>
          </a:endParaRPr>
        </a:p>
      </cdr:txBody>
    </cdr:sp>
  </cdr:relSizeAnchor>
  <cdr:relSizeAnchor xmlns:cdr="http://schemas.openxmlformats.org/drawingml/2006/chartDrawing">
    <cdr:from>
      <cdr:x>0.9189</cdr:x>
      <cdr:y>0.69109</cdr:y>
    </cdr:from>
    <cdr:to>
      <cdr:x>0.98195</cdr:x>
      <cdr:y>0.9111</cdr:y>
    </cdr:to>
    <cdr:sp macro="" textlink="">
      <cdr:nvSpPr>
        <cdr:cNvPr id="3" name="矩形 2"/>
        <cdr:cNvSpPr/>
      </cdr:nvSpPr>
      <cdr:spPr>
        <a:xfrm xmlns:a="http://schemas.openxmlformats.org/drawingml/2006/main">
          <a:off x="4858246" y="1176091"/>
          <a:ext cx="333348" cy="374413"/>
        </a:xfrm>
        <a:prstGeom xmlns:a="http://schemas.openxmlformats.org/drawingml/2006/main" prst="rect">
          <a:avLst/>
        </a:prstGeom>
      </cdr:spPr>
      <cdr:txBody>
        <a:bodyPr xmlns:a="http://schemas.openxmlformats.org/drawingml/2006/main" vert="horz" wrap="square" lIns="45720" tIns="45720" rIns="45720" bIns="45720" rtlCol="0" anchor="t" anchorCtr="0">
          <a:noAutofit/>
        </a:bodyPr>
        <a:lstStyle xmlns:a="http://schemas.openxmlformats.org/drawingml/2006/main"/>
        <a:p xmlns:a="http://schemas.openxmlformats.org/drawingml/2006/main">
          <a:r>
            <a:rPr lang="zh-CN" altLang="en-US" sz="900">
              <a:latin typeface="宋体" panose="02010600030101010101" pitchFamily="2" charset="-122"/>
              <a:ea typeface="宋体" panose="02010600030101010101" pitchFamily="2" charset="-122"/>
            </a:rPr>
            <a:t>矩阵</a:t>
          </a:r>
          <a:endParaRPr lang="en-US" altLang="zh-CN" sz="900">
            <a:latin typeface="宋体" panose="02010600030101010101" pitchFamily="2" charset="-122"/>
            <a:ea typeface="宋体" panose="02010600030101010101" pitchFamily="2" charset="-122"/>
          </a:endParaRPr>
        </a:p>
        <a:p xmlns:a="http://schemas.openxmlformats.org/drawingml/2006/main">
          <a:r>
            <a:rPr lang="zh-CN" altLang="en-US" sz="900">
              <a:latin typeface="宋体" panose="02010600030101010101" pitchFamily="2" charset="-122"/>
              <a:ea typeface="宋体" panose="02010600030101010101" pitchFamily="2" charset="-122"/>
            </a:rPr>
            <a:t>规模</a:t>
          </a:r>
        </a:p>
      </cdr:txBody>
    </cdr:sp>
  </cdr:relSizeAnchor>
</c:userShapes>
</file>

<file path=ppt/drawings/drawing2.xml><?xml version="1.0" encoding="utf-8"?>
<c:userShapes xmlns:c="http://schemas.openxmlformats.org/drawingml/2006/chart">
  <cdr:relSizeAnchor xmlns:cdr="http://schemas.openxmlformats.org/drawingml/2006/chartDrawing">
    <cdr:from>
      <cdr:x>0.01401</cdr:x>
      <cdr:y>0.0085</cdr:y>
    </cdr:from>
    <cdr:to>
      <cdr:x>0.20772</cdr:x>
      <cdr:y>0.12232</cdr:y>
    </cdr:to>
    <cdr:sp macro="" textlink="">
      <cdr:nvSpPr>
        <cdr:cNvPr id="2" name="矩形 1"/>
        <cdr:cNvSpPr/>
      </cdr:nvSpPr>
      <cdr:spPr>
        <a:xfrm xmlns:a="http://schemas.openxmlformats.org/drawingml/2006/main">
          <a:off x="64321" y="17640"/>
          <a:ext cx="889332" cy="236360"/>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r>
            <a:rPr lang="zh-CN" altLang="en-US" sz="900">
              <a:latin typeface="Times New Roman" panose="02020603050405020304" pitchFamily="18" charset="0"/>
              <a:ea typeface="宋体" panose="02010600030101010101" pitchFamily="2" charset="-122"/>
              <a:cs typeface="Times New Roman" panose="02020603050405020304" pitchFamily="18" charset="0"/>
            </a:rPr>
            <a:t>运行时间</a:t>
          </a:r>
          <a:r>
            <a:rPr lang="en-US" altLang="zh-CN" sz="900">
              <a:latin typeface="Times New Roman" panose="02020603050405020304" pitchFamily="18" charset="0"/>
              <a:ea typeface="宋体" panose="02010600030101010101" pitchFamily="2" charset="-122"/>
              <a:cs typeface="Times New Roman" panose="02020603050405020304" pitchFamily="18" charset="0"/>
            </a:rPr>
            <a:t>(s)</a:t>
          </a:r>
          <a:endParaRPr lang="zh-CN" altLang="en-US" sz="900">
            <a:latin typeface="Times New Roman" panose="02020603050405020304" pitchFamily="18" charset="0"/>
            <a:ea typeface="宋体" panose="02010600030101010101" pitchFamily="2" charset="-122"/>
            <a:cs typeface="Times New Roman" panose="02020603050405020304" pitchFamily="18" charset="0"/>
          </a:endParaRPr>
        </a:p>
      </cdr:txBody>
    </cdr:sp>
  </cdr:relSizeAnchor>
  <cdr:relSizeAnchor xmlns:cdr="http://schemas.openxmlformats.org/drawingml/2006/chartDrawing">
    <cdr:from>
      <cdr:x>0.87021</cdr:x>
      <cdr:y>0.78572</cdr:y>
    </cdr:from>
    <cdr:to>
      <cdr:x>0.98815</cdr:x>
      <cdr:y>0.92738</cdr:y>
    </cdr:to>
    <cdr:sp macro="" textlink="">
      <cdr:nvSpPr>
        <cdr:cNvPr id="3" name="矩形 2"/>
        <cdr:cNvSpPr/>
      </cdr:nvSpPr>
      <cdr:spPr>
        <a:xfrm xmlns:a="http://schemas.openxmlformats.org/drawingml/2006/main">
          <a:off x="4492487" y="1631506"/>
          <a:ext cx="608882" cy="294150"/>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r>
            <a:rPr lang="zh-CN" altLang="en-US" sz="900">
              <a:latin typeface="宋体" panose="02010600030101010101" pitchFamily="2" charset="-122"/>
              <a:ea typeface="宋体" panose="02010600030101010101" pitchFamily="2" charset="-122"/>
            </a:rPr>
            <a:t>矩阵规模</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53</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54</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55</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56</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57</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58</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60</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1E58152E-8BD7-D2FA-C5B6-6C3B19E67E0E}"/>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F7C4BA9F-42DB-A549-FE5E-C384BC29ADFF}"/>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46AA3B78-095B-91E5-B435-5FC2EA682938}"/>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6C0B358-55CC-4D0D-24F5-2A2FF4AB8FA8}"/>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CD5D61BF-8450-66AA-A38B-9A039FBAAA88}"/>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B3053C2-89DD-AE7B-3CB0-3D9AF7941063}"/>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8F1CEC9C-43EC-90C2-70A8-2B1C7DA53844}"/>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oleObject" Target="../embeddings/oleObject3.bin"/><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8.emf"/><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oleObject" Target="../embeddings/oleObject4.bin"/><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chart" Target="../charts/chart2.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notesSlide" Target="../notesSlides/notesSlide16.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s/_rels/slide17.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notesSlide" Target="../notesSlides/notesSlide17.xml"/><Relationship Id="rId2" Type="http://schemas.openxmlformats.org/officeDocument/2006/relationships/tags" Target="../tags/tag44.xml"/><Relationship Id="rId16"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18.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65.xml"/><Relationship Id="rId7"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10" Type="http://schemas.openxmlformats.org/officeDocument/2006/relationships/notesSlide" Target="../notesSlides/notesSlide25.xml"/><Relationship Id="rId4" Type="http://schemas.openxmlformats.org/officeDocument/2006/relationships/tags" Target="../tags/tag76.xml"/><Relationship Id="rId9"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1.emf"/><Relationship Id="rId5" Type="http://schemas.openxmlformats.org/officeDocument/2006/relationships/oleObject" Target="../embeddings/oleObject7.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5.xml"/><Relationship Id="rId7"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notesSlide" Target="../notesSlides/notesSlide34.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slideLayout" Target="../slideLayouts/slideLayout2.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12.emf"/><Relationship Id="rId5" Type="http://schemas.openxmlformats.org/officeDocument/2006/relationships/oleObject" Target="../embeddings/oleObject8.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111.xml"/><Relationship Id="rId7" Type="http://schemas.openxmlformats.org/officeDocument/2006/relationships/oleObject" Target="../embeddings/oleObject9.bin"/><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tags" Target="../tags/tag11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4.emf"/><Relationship Id="rId5" Type="http://schemas.openxmlformats.org/officeDocument/2006/relationships/oleObject" Target="../embeddings/oleObject10.bin"/><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15.emf"/><Relationship Id="rId5" Type="http://schemas.openxmlformats.org/officeDocument/2006/relationships/oleObject" Target="../embeddings/oleObject11.bin"/><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10" Type="http://schemas.openxmlformats.org/officeDocument/2006/relationships/notesSlide" Target="../notesSlides/notesSlide45.xml"/><Relationship Id="rId4" Type="http://schemas.openxmlformats.org/officeDocument/2006/relationships/tags" Target="../tags/tag126.xml"/><Relationship Id="rId9"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31.x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17.emf"/><Relationship Id="rId5" Type="http://schemas.openxmlformats.org/officeDocument/2006/relationships/oleObject" Target="../embeddings/oleObject13.bin"/><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slideLayout" Target="../slideLayouts/slideLayout2.xml"/><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tags" Target="../tags/tag149.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tags" Target="../tags/tag148.xml"/><Relationship Id="rId5" Type="http://schemas.openxmlformats.org/officeDocument/2006/relationships/tags" Target="../tags/tag142.xml"/><Relationship Id="rId10" Type="http://schemas.openxmlformats.org/officeDocument/2006/relationships/tags" Target="../tags/tag147.xml"/><Relationship Id="rId4" Type="http://schemas.openxmlformats.org/officeDocument/2006/relationships/tags" Target="../tags/tag141.xml"/><Relationship Id="rId9" Type="http://schemas.openxmlformats.org/officeDocument/2006/relationships/tags" Target="../tags/tag146.xml"/><Relationship Id="rId1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notesSlide" Target="../notesSlides/notesSlide57.xml"/><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159.xml"/><Relationship Id="rId7" Type="http://schemas.openxmlformats.org/officeDocument/2006/relationships/oleObject" Target="../embeddings/oleObject14.bin"/><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notesSlide" Target="../notesSlides/notesSlide58.xml"/><Relationship Id="rId5" Type="http://schemas.openxmlformats.org/officeDocument/2006/relationships/slideLayout" Target="../slideLayouts/slideLayout2.xml"/><Relationship Id="rId4" Type="http://schemas.openxmlformats.org/officeDocument/2006/relationships/tags" Target="../tags/tag160.xml"/></Relationships>
</file>

<file path=ppt/slides/_rels/slide59.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tags" Target="../tags/tag163.xml"/><Relationship Id="rId7" Type="http://schemas.openxmlformats.org/officeDocument/2006/relationships/oleObject" Target="../embeddings/oleObject15.bin"/><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notesSlide" Target="../notesSlides/notesSlide59.xml"/><Relationship Id="rId5" Type="http://schemas.openxmlformats.org/officeDocument/2006/relationships/slideLayout" Target="../slideLayouts/slideLayout2.xml"/><Relationship Id="rId4" Type="http://schemas.openxmlformats.org/officeDocument/2006/relationships/tags" Target="../tags/tag16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7200" b="1" dirty="0">
                <a:solidFill>
                  <a:srgbClr val="3A4795"/>
                </a:solidFill>
              </a:rPr>
              <a:t>访存优化</a:t>
            </a:r>
            <a:r>
              <a:rPr lang="en-US" altLang="zh-CN" sz="7200" b="1" dirty="0">
                <a:solidFill>
                  <a:srgbClr val="3A4795"/>
                </a:solidFill>
              </a:rPr>
              <a:t> I</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7200" b="1" dirty="0">
                <a:solidFill>
                  <a:srgbClr val="3A4795"/>
                </a:solidFill>
              </a:rPr>
              <a:t>访存优化</a:t>
            </a:r>
            <a:r>
              <a:rPr lang="en-US" altLang="zh-CN" sz="7200" b="1" dirty="0">
                <a:solidFill>
                  <a:srgbClr val="3A4795"/>
                </a:solidFill>
              </a:rPr>
              <a:t> II</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缓存优化</a:t>
            </a:r>
            <a:endParaRPr lang="zh-CN" altLang="en-US" dirty="0">
              <a:solidFill>
                <a:schemeClr val="tx1"/>
              </a:solidFill>
            </a:endParaRPr>
          </a:p>
        </p:txBody>
      </p:sp>
      <p:sp>
        <p:nvSpPr>
          <p:cNvPr id="7" name="文本框 6"/>
          <p:cNvSpPr txBox="1"/>
          <p:nvPr>
            <p:custDataLst>
              <p:tags r:id="rId1"/>
            </p:custDataLst>
          </p:nvPr>
        </p:nvSpPr>
        <p:spPr>
          <a:xfrm>
            <a:off x="1256665" y="1345565"/>
            <a:ext cx="9679305" cy="1476375"/>
          </a:xfrm>
          <a:prstGeom prst="rect">
            <a:avLst/>
          </a:prstGeom>
          <a:noFill/>
          <a:ln w="9525">
            <a:noFill/>
          </a:ln>
        </p:spPr>
        <p:txBody>
          <a:bodyPr wrap="square">
            <a:spAutoFit/>
          </a:bodyPr>
          <a:lstStyle/>
          <a:p>
            <a:pPr indent="127000">
              <a:lnSpc>
                <a:spcPct val="150000"/>
              </a:lnSpc>
              <a:buClrTx/>
              <a:buSzTx/>
              <a:buFontTx/>
            </a:pPr>
            <a:r>
              <a:rPr lang="en-US" altLang="zh-CN"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    处理器缓存内部分为一级缓存和二级缓存，以及在多核处理器中常见的三级缓存，其中一级缓存又分为指令缓存和数据缓存两部分。这种结构缓和了处理器与主存之间速度不匹配的矛盾，使存储速度、存储容量与处理器功耗之间的关系相对平衡。</a:t>
            </a:r>
          </a:p>
        </p:txBody>
      </p:sp>
      <p:graphicFrame>
        <p:nvGraphicFramePr>
          <p:cNvPr id="16" name="对象 -2147482541"/>
          <p:cNvGraphicFramePr>
            <a:graphicFrameLocks noChangeAspect="1"/>
          </p:cNvGraphicFramePr>
          <p:nvPr>
            <p:custDataLst>
              <p:tags r:id="rId2"/>
            </p:custDataLst>
          </p:nvPr>
        </p:nvGraphicFramePr>
        <p:xfrm>
          <a:off x="3715385" y="2955925"/>
          <a:ext cx="4761230" cy="3279140"/>
        </p:xfrm>
        <a:graphic>
          <a:graphicData uri="http://schemas.openxmlformats.org/presentationml/2006/ole">
            <mc:AlternateContent xmlns:mc="http://schemas.openxmlformats.org/markup-compatibility/2006">
              <mc:Choice xmlns:v="urn:schemas-microsoft-com:vml" Requires="v">
                <p:oleObj r:id="rId5" imgW="5307330" imgH="3548380" progId="Visio.Drawing.15">
                  <p:embed/>
                </p:oleObj>
              </mc:Choice>
              <mc:Fallback>
                <p:oleObj r:id="rId5" imgW="5307330" imgH="3548380" progId="Visio.Drawing.15">
                  <p:embed/>
                  <p:pic>
                    <p:nvPicPr>
                      <p:cNvPr id="16" name="对象 -2147482541"/>
                      <p:cNvPicPr/>
                      <p:nvPr/>
                    </p:nvPicPr>
                    <p:blipFill>
                      <a:blip r:embed="rId6"/>
                      <a:stretch>
                        <a:fillRect/>
                      </a:stretch>
                    </p:blipFill>
                    <p:spPr>
                      <a:xfrm>
                        <a:off x="3715385" y="2955925"/>
                        <a:ext cx="4761230" cy="3279140"/>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缓存分块</a:t>
            </a:r>
          </a:p>
        </p:txBody>
      </p:sp>
      <p:sp>
        <p:nvSpPr>
          <p:cNvPr id="4" name="文本框 3"/>
          <p:cNvSpPr txBox="1"/>
          <p:nvPr>
            <p:custDataLst>
              <p:tags r:id="rId1"/>
            </p:custDataLst>
          </p:nvPr>
        </p:nvSpPr>
        <p:spPr>
          <a:xfrm>
            <a:off x="544830" y="1406525"/>
            <a:ext cx="5974715" cy="3322955"/>
          </a:xfrm>
          <a:prstGeom prst="rect">
            <a:avLst/>
          </a:prstGeom>
          <a:noFill/>
          <a:ln w="9525">
            <a:noFill/>
          </a:ln>
        </p:spPr>
        <p:txBody>
          <a:bodyPr wrap="square">
            <a:spAutoFit/>
          </a:bodyPr>
          <a:lstStyle/>
          <a:p>
            <a:pPr indent="127000">
              <a:lnSpc>
                <a:spcPct val="150000"/>
              </a:lnSpc>
              <a:spcBef>
                <a:spcPts val="0"/>
              </a:spcBef>
              <a:spcAft>
                <a:spcPts val="0"/>
              </a:spcAft>
              <a:buClrTx/>
              <a:buSzTx/>
              <a:buFontTx/>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以矩阵乘代码为例具体说明缓存分块技术的使用方法。这段代码中两个内部循环读取了数组z的全部N*N个元素，以及数组y的某一行中的N个元素，所产生的N个结果被写入数组x的某一行。</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下图为</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i=1时，原始循环中三个数组的访问情况，其中黑色表示最近被访问过，灰色表示早些时候被访问过，而白色表示尚未</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被访问。 </a:t>
            </a:r>
          </a:p>
        </p:txBody>
      </p:sp>
      <p:sp>
        <p:nvSpPr>
          <p:cNvPr id="3" name="文本框 2"/>
          <p:cNvSpPr txBox="1"/>
          <p:nvPr>
            <p:custDataLst>
              <p:tags r:id="rId2"/>
            </p:custDataLst>
          </p:nvPr>
        </p:nvSpPr>
        <p:spPr>
          <a:xfrm>
            <a:off x="6840855" y="1564640"/>
            <a:ext cx="4790440" cy="4689475"/>
          </a:xfrm>
          <a:prstGeom prst="rect">
            <a:avLst/>
          </a:prstGeom>
          <a:noFill/>
          <a:ln w="9525">
            <a:solidFill>
              <a:schemeClr val="tx1"/>
            </a:solidFill>
          </a:ln>
        </p:spPr>
        <p:txBody>
          <a:bodyPr wrap="square">
            <a:noAutofit/>
          </a:bodyPr>
          <a:lstStyle/>
          <a:p>
            <a:pPr defTabSz="1097280">
              <a:buClrTx/>
              <a:buSzTx/>
              <a:buNone/>
            </a:pPr>
            <a:r>
              <a:rPr lang="en-US" sz="1400" i="1">
                <a:latin typeface="Times New Roman" panose="02020603050405020304" pitchFamily="18" charset="0"/>
                <a:ea typeface="宋体" panose="02010600030101010101" pitchFamily="2" charset="-122"/>
              </a:rPr>
              <a:t> </a:t>
            </a:r>
            <a:r>
              <a:rPr lang="en-US" sz="2000" i="1">
                <a:latin typeface="Times New Roman" panose="02020603050405020304" pitchFamily="18" charset="0"/>
                <a:ea typeface="宋体" panose="02010600030101010101" pitchFamily="2" charset="-122"/>
              </a:rPr>
              <a:t>void matrixmulti(float N, float**x, float** y, float** z){</a:t>
            </a:r>
          </a:p>
          <a:p>
            <a:pPr defTabSz="1097280">
              <a:buClrTx/>
              <a:buSzTx/>
              <a:buNone/>
            </a:pPr>
            <a:r>
              <a:rPr lang="en-US" sz="2000" i="1">
                <a:latin typeface="Times New Roman" panose="02020603050405020304" pitchFamily="18" charset="0"/>
                <a:ea typeface="宋体" panose="02010600030101010101" pitchFamily="2" charset="-122"/>
              </a:rPr>
              <a:t>    int i, j, k,r;</a:t>
            </a:r>
          </a:p>
          <a:p>
            <a:pPr defTabSz="1097280">
              <a:buClrTx/>
              <a:buSzTx/>
              <a:buNone/>
            </a:pPr>
            <a:r>
              <a:rPr lang="en-US" sz="2000" i="1">
                <a:latin typeface="Times New Roman" panose="02020603050405020304" pitchFamily="18" charset="0"/>
                <a:ea typeface="宋体" panose="02010600030101010101" pitchFamily="2" charset="-122"/>
              </a:rPr>
              <a:t>    for (i = 0; i &lt; N; i++) {</a:t>
            </a:r>
          </a:p>
          <a:p>
            <a:pPr defTabSz="1097280">
              <a:buClrTx/>
              <a:buSzTx/>
              <a:buNone/>
            </a:pPr>
            <a:r>
              <a:rPr lang="en-US" sz="2000" i="1">
                <a:latin typeface="Times New Roman" panose="02020603050405020304" pitchFamily="18" charset="0"/>
                <a:ea typeface="宋体" panose="02010600030101010101" pitchFamily="2" charset="-122"/>
              </a:rPr>
              <a:t>        for (j = 0; j &lt; N; j++) {</a:t>
            </a:r>
          </a:p>
          <a:p>
            <a:pPr defTabSz="1097280">
              <a:buClrTx/>
              <a:buSzTx/>
              <a:buNone/>
            </a:pPr>
            <a:r>
              <a:rPr lang="en-US" sz="2000" i="1">
                <a:latin typeface="Times New Roman" panose="02020603050405020304" pitchFamily="18" charset="0"/>
                <a:ea typeface="宋体" panose="02010600030101010101" pitchFamily="2" charset="-122"/>
              </a:rPr>
              <a:t>            r = 0;</a:t>
            </a:r>
          </a:p>
          <a:p>
            <a:pPr defTabSz="1097280">
              <a:buClrTx/>
              <a:buSzTx/>
              <a:buNone/>
            </a:pPr>
            <a:r>
              <a:rPr lang="en-US" sz="2000" i="1">
                <a:latin typeface="Times New Roman" panose="02020603050405020304" pitchFamily="18" charset="0"/>
                <a:ea typeface="宋体" panose="02010600030101010101" pitchFamily="2" charset="-122"/>
              </a:rPr>
              <a:t>            for (k = 0; k &lt; N; k++) {</a:t>
            </a:r>
          </a:p>
          <a:p>
            <a:pPr defTabSz="1097280">
              <a:buClrTx/>
              <a:buSzTx/>
              <a:buNone/>
            </a:pPr>
            <a:r>
              <a:rPr lang="en-US" sz="2000" i="1">
                <a:latin typeface="Times New Roman" panose="02020603050405020304" pitchFamily="18" charset="0"/>
                <a:ea typeface="宋体" panose="02010600030101010101" pitchFamily="2" charset="-122"/>
              </a:rPr>
              <a:t>                r = r + y[i][k] * z[k][j];</a:t>
            </a:r>
          </a:p>
          <a:p>
            <a:pPr defTabSz="1097280">
              <a:buClrTx/>
              <a:buSzTx/>
              <a:buNone/>
            </a:pPr>
            <a:r>
              <a:rPr lang="en-US" sz="2000" i="1">
                <a:latin typeface="Times New Roman" panose="02020603050405020304" pitchFamily="18" charset="0"/>
                <a:ea typeface="宋体" panose="02010600030101010101" pitchFamily="2" charset="-122"/>
              </a:rPr>
              <a:t>            }</a:t>
            </a:r>
          </a:p>
          <a:p>
            <a:pPr defTabSz="1097280">
              <a:buClrTx/>
              <a:buSzTx/>
              <a:buNone/>
            </a:pPr>
            <a:r>
              <a:rPr lang="en-US" sz="2000" i="1">
                <a:latin typeface="Times New Roman" panose="02020603050405020304" pitchFamily="18" charset="0"/>
                <a:ea typeface="宋体" panose="02010600030101010101" pitchFamily="2" charset="-122"/>
              </a:rPr>
              <a:t>            x[i][j] = r;</a:t>
            </a:r>
          </a:p>
          <a:p>
            <a:pPr defTabSz="1097280">
              <a:buClrTx/>
              <a:buSzTx/>
              <a:buNone/>
            </a:pPr>
            <a:r>
              <a:rPr lang="en-US" sz="2000" i="1">
                <a:latin typeface="Times New Roman" panose="02020603050405020304" pitchFamily="18" charset="0"/>
                <a:ea typeface="宋体" panose="02010600030101010101" pitchFamily="2" charset="-122"/>
              </a:rPr>
              <a:t>        }</a:t>
            </a:r>
          </a:p>
          <a:p>
            <a:pPr defTabSz="1097280">
              <a:buClrTx/>
              <a:buSzTx/>
              <a:buNone/>
            </a:pPr>
            <a:r>
              <a:rPr lang="en-US" sz="2000" i="1">
                <a:latin typeface="Times New Roman" panose="02020603050405020304" pitchFamily="18" charset="0"/>
                <a:ea typeface="宋体" panose="02010600030101010101" pitchFamily="2" charset="-122"/>
              </a:rPr>
              <a:t>    }</a:t>
            </a:r>
          </a:p>
          <a:p>
            <a:pPr defTabSz="1097280">
              <a:buClrTx/>
              <a:buSzTx/>
              <a:buNone/>
            </a:pPr>
            <a:r>
              <a:rPr lang="en-US" sz="2000" i="1">
                <a:latin typeface="Times New Roman" panose="02020603050405020304" pitchFamily="18" charset="0"/>
                <a:ea typeface="宋体" panose="02010600030101010101" pitchFamily="2" charset="-122"/>
              </a:rPr>
              <a:t>}</a:t>
            </a:r>
          </a:p>
        </p:txBody>
      </p:sp>
      <p:graphicFrame>
        <p:nvGraphicFramePr>
          <p:cNvPr id="2" name="对象 -2147482540"/>
          <p:cNvGraphicFramePr>
            <a:graphicFrameLocks noChangeAspect="1"/>
          </p:cNvGraphicFramePr>
          <p:nvPr>
            <p:custDataLst>
              <p:tags r:id="rId3"/>
            </p:custDataLst>
          </p:nvPr>
        </p:nvGraphicFramePr>
        <p:xfrm>
          <a:off x="562610" y="4824730"/>
          <a:ext cx="5957570" cy="1746250"/>
        </p:xfrm>
        <a:graphic>
          <a:graphicData uri="http://schemas.openxmlformats.org/presentationml/2006/ole">
            <mc:AlternateContent xmlns:mc="http://schemas.openxmlformats.org/markup-compatibility/2006">
              <mc:Choice xmlns:v="urn:schemas-microsoft-com:vml" Requires="v">
                <p:oleObj r:id="rId6" imgW="7911465" imgH="2275840" progId="Visio.Drawing.11">
                  <p:embed/>
                </p:oleObj>
              </mc:Choice>
              <mc:Fallback>
                <p:oleObj r:id="rId6" imgW="7911465" imgH="2275840" progId="Visio.Drawing.11">
                  <p:embed/>
                  <p:pic>
                    <p:nvPicPr>
                      <p:cNvPr id="2" name="对象 -2147482540"/>
                      <p:cNvPicPr/>
                      <p:nvPr/>
                    </p:nvPicPr>
                    <p:blipFill>
                      <a:blip r:embed="rId7"/>
                      <a:stretch>
                        <a:fillRect/>
                      </a:stretch>
                    </p:blipFill>
                    <p:spPr>
                      <a:xfrm>
                        <a:off x="562610" y="4824730"/>
                        <a:ext cx="5957570" cy="174625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缓存分块</a:t>
            </a:r>
            <a:endParaRPr lang="zh-CN" altLang="en-US" dirty="0">
              <a:solidFill>
                <a:schemeClr val="tx1"/>
              </a:solidFill>
            </a:endParaRPr>
          </a:p>
        </p:txBody>
      </p:sp>
      <p:sp>
        <p:nvSpPr>
          <p:cNvPr id="4" name="文本框 3"/>
          <p:cNvSpPr txBox="1"/>
          <p:nvPr>
            <p:custDataLst>
              <p:tags r:id="rId1"/>
            </p:custDataLst>
          </p:nvPr>
        </p:nvSpPr>
        <p:spPr>
          <a:xfrm>
            <a:off x="694690" y="1430020"/>
            <a:ext cx="5560060" cy="2399665"/>
          </a:xfrm>
          <a:prstGeom prst="rect">
            <a:avLst/>
          </a:prstGeom>
          <a:noFill/>
          <a:ln w="9525">
            <a:noFill/>
          </a:ln>
        </p:spPr>
        <p:txBody>
          <a:bodyPr wrap="square">
            <a:spAutoFit/>
          </a:bodyPr>
          <a:lstStyle/>
          <a:p>
            <a:pPr indent="127000">
              <a:lnSpc>
                <a:spcPct val="150000"/>
              </a:lnSpc>
              <a:buClrTx/>
              <a:buSzTx/>
              <a:buFontTx/>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对原始循环中的i，j层循环分别进行分块， 将原始的大矩阵分割为了若干个小矩阵，嵌套循环每次对一个小矩阵内的数据进行计算得出一个部分结果，下图说明了分块后三个数组的访问情况。 </a:t>
            </a:r>
          </a:p>
        </p:txBody>
      </p:sp>
      <p:sp>
        <p:nvSpPr>
          <p:cNvPr id="3" name="文本框 2"/>
          <p:cNvSpPr txBox="1"/>
          <p:nvPr>
            <p:custDataLst>
              <p:tags r:id="rId2"/>
            </p:custDataLst>
          </p:nvPr>
        </p:nvSpPr>
        <p:spPr>
          <a:xfrm>
            <a:off x="6428105" y="1414780"/>
            <a:ext cx="5395595" cy="5323205"/>
          </a:xfrm>
          <a:prstGeom prst="rect">
            <a:avLst/>
          </a:prstGeom>
          <a:noFill/>
          <a:ln w="9525">
            <a:solidFill>
              <a:schemeClr val="tx1"/>
            </a:solidFill>
          </a:ln>
        </p:spPr>
        <p:txBody>
          <a:bodyPr wrap="square">
            <a:spAutoFit/>
          </a:bodyPr>
          <a:lstStyle/>
          <a:p>
            <a:pPr defTabSz="1097280">
              <a:buClrTx/>
              <a:buSzTx/>
              <a:buNone/>
            </a:pPr>
            <a:r>
              <a:rPr lang="en-US" sz="2000" i="1">
                <a:latin typeface="Times New Roman" panose="02020603050405020304" pitchFamily="18" charset="0"/>
                <a:ea typeface="宋体" panose="02010600030101010101" pitchFamily="2" charset="-122"/>
              </a:rPr>
              <a:t>void matrixmulti_1(int N, int** x, int** y, int** z,int S)</a:t>
            </a:r>
          </a:p>
          <a:p>
            <a:pPr defTabSz="1097280">
              <a:buClrTx/>
              <a:buSzTx/>
              <a:buNone/>
            </a:pPr>
            <a:r>
              <a:rPr lang="en-US" sz="2000" i="1">
                <a:latin typeface="Times New Roman" panose="02020603050405020304" pitchFamily="18" charset="0"/>
                <a:ea typeface="宋体" panose="02010600030101010101" pitchFamily="2" charset="-122"/>
              </a:rPr>
              <a:t>{//S为分块后小矩阵的长度</a:t>
            </a:r>
          </a:p>
          <a:p>
            <a:pPr defTabSz="1097280">
              <a:buClrTx/>
              <a:buSzTx/>
              <a:buNone/>
            </a:pPr>
            <a:r>
              <a:rPr lang="en-US" sz="2000" i="1">
                <a:latin typeface="Times New Roman" panose="02020603050405020304" pitchFamily="18" charset="0"/>
                <a:ea typeface="宋体" panose="02010600030101010101" pitchFamily="2" charset="-122"/>
              </a:rPr>
              <a:t>    int kk,jj,i, j, k, r;</a:t>
            </a:r>
          </a:p>
          <a:p>
            <a:pPr defTabSz="1097280">
              <a:buClrTx/>
              <a:buSzTx/>
              <a:buNone/>
            </a:pPr>
            <a:r>
              <a:rPr lang="en-US" sz="2000" i="1">
                <a:latin typeface="Times New Roman" panose="02020603050405020304" pitchFamily="18" charset="0"/>
                <a:ea typeface="宋体" panose="02010600030101010101" pitchFamily="2" charset="-122"/>
              </a:rPr>
              <a:t>    for (jj = 0; jj &lt; N; jj = jj + S) {</a:t>
            </a:r>
          </a:p>
          <a:p>
            <a:pPr defTabSz="1097280">
              <a:buClrTx/>
              <a:buSzTx/>
              <a:buNone/>
            </a:pPr>
            <a:r>
              <a:rPr lang="en-US" sz="2000" i="1">
                <a:latin typeface="Times New Roman" panose="02020603050405020304" pitchFamily="18" charset="0"/>
                <a:ea typeface="宋体" panose="02010600030101010101" pitchFamily="2" charset="-122"/>
              </a:rPr>
              <a:t>        for (kk = 0; kk &lt; N; kk = kk + S) {</a:t>
            </a:r>
          </a:p>
          <a:p>
            <a:pPr defTabSz="1097280">
              <a:buClrTx/>
              <a:buSzTx/>
              <a:buNone/>
            </a:pPr>
            <a:r>
              <a:rPr lang="en-US" sz="2000" i="1">
                <a:latin typeface="Times New Roman" panose="02020603050405020304" pitchFamily="18" charset="0"/>
                <a:ea typeface="宋体" panose="02010600030101010101" pitchFamily="2" charset="-122"/>
              </a:rPr>
              <a:t>            for (i = 0; i &lt; N; i++) {</a:t>
            </a:r>
          </a:p>
          <a:p>
            <a:pPr defTabSz="1097280">
              <a:buClrTx/>
              <a:buSzTx/>
              <a:buNone/>
            </a:pPr>
            <a:r>
              <a:rPr lang="en-US" sz="2000" i="1">
                <a:latin typeface="Times New Roman" panose="02020603050405020304" pitchFamily="18" charset="0"/>
                <a:ea typeface="宋体" panose="02010600030101010101" pitchFamily="2" charset="-122"/>
              </a:rPr>
              <a:t>                for (j = jj; j &lt; min(jj + S , N); j++) {</a:t>
            </a:r>
          </a:p>
          <a:p>
            <a:pPr defTabSz="1097280">
              <a:buClrTx/>
              <a:buSzTx/>
              <a:buNone/>
            </a:pPr>
            <a:r>
              <a:rPr lang="en-US" sz="2000" i="1">
                <a:latin typeface="Times New Roman" panose="02020603050405020304" pitchFamily="18" charset="0"/>
                <a:ea typeface="宋体" panose="02010600030101010101" pitchFamily="2" charset="-122"/>
              </a:rPr>
              <a:t>                     r = 0;</a:t>
            </a:r>
          </a:p>
          <a:p>
            <a:pPr defTabSz="1097280">
              <a:buClrTx/>
              <a:buSzTx/>
              <a:buNone/>
            </a:pPr>
            <a:r>
              <a:rPr lang="en-US" sz="2000" i="1">
                <a:latin typeface="Times New Roman" panose="02020603050405020304" pitchFamily="18" charset="0"/>
                <a:ea typeface="宋体" panose="02010600030101010101" pitchFamily="2" charset="-122"/>
              </a:rPr>
              <a:t>                    for (k = kk; k &lt; min(kk + S , N); k++)</a:t>
            </a:r>
          </a:p>
          <a:p>
            <a:pPr defTabSz="1097280">
              <a:buClrTx/>
              <a:buSzTx/>
              <a:buNone/>
            </a:pPr>
            <a:r>
              <a:rPr lang="en-US" sz="2000" i="1">
                <a:latin typeface="Times New Roman" panose="02020603050405020304" pitchFamily="18" charset="0"/>
                <a:ea typeface="宋体" panose="02010600030101010101" pitchFamily="2" charset="-122"/>
              </a:rPr>
              <a:t>                        r = r + y[i][k] * z[k][j];</a:t>
            </a:r>
          </a:p>
          <a:p>
            <a:pPr defTabSz="1097280">
              <a:buClrTx/>
              <a:buSzTx/>
              <a:buNone/>
            </a:pPr>
            <a:r>
              <a:rPr lang="en-US" sz="2000" i="1">
                <a:latin typeface="Times New Roman" panose="02020603050405020304" pitchFamily="18" charset="0"/>
                <a:ea typeface="宋体" panose="02010600030101010101" pitchFamily="2" charset="-122"/>
              </a:rPr>
              <a:t>                        x[i][j] = x[i][j] + r;</a:t>
            </a:r>
          </a:p>
          <a:p>
            <a:pPr defTabSz="1097280">
              <a:buClrTx/>
              <a:buSzTx/>
              <a:buNone/>
            </a:pPr>
            <a:r>
              <a:rPr lang="en-US" sz="2000" i="1">
                <a:latin typeface="Times New Roman" panose="02020603050405020304" pitchFamily="18" charset="0"/>
                <a:ea typeface="宋体" panose="02010600030101010101" pitchFamily="2" charset="-122"/>
              </a:rPr>
              <a:t>                }</a:t>
            </a:r>
          </a:p>
          <a:p>
            <a:pPr defTabSz="1097280">
              <a:buClrTx/>
              <a:buSzTx/>
              <a:buNone/>
            </a:pPr>
            <a:r>
              <a:rPr lang="en-US" sz="2000" i="1">
                <a:latin typeface="Times New Roman" panose="02020603050405020304" pitchFamily="18" charset="0"/>
                <a:ea typeface="宋体" panose="02010600030101010101" pitchFamily="2" charset="-122"/>
              </a:rPr>
              <a:t>            }</a:t>
            </a:r>
          </a:p>
          <a:p>
            <a:pPr defTabSz="1097280">
              <a:buClrTx/>
              <a:buSzTx/>
              <a:buNone/>
            </a:pPr>
            <a:r>
              <a:rPr lang="en-US" sz="2000" i="1">
                <a:latin typeface="Times New Roman" panose="02020603050405020304" pitchFamily="18" charset="0"/>
                <a:ea typeface="宋体" panose="02010600030101010101" pitchFamily="2" charset="-122"/>
              </a:rPr>
              <a:t>        }</a:t>
            </a:r>
          </a:p>
          <a:p>
            <a:pPr defTabSz="1097280">
              <a:buClrTx/>
              <a:buSzTx/>
              <a:buNone/>
            </a:pPr>
            <a:r>
              <a:rPr lang="en-US" sz="2000" i="1">
                <a:latin typeface="Times New Roman" panose="02020603050405020304" pitchFamily="18" charset="0"/>
                <a:ea typeface="宋体" panose="02010600030101010101" pitchFamily="2" charset="-122"/>
              </a:rPr>
              <a:t>    }</a:t>
            </a:r>
          </a:p>
          <a:p>
            <a:pPr defTabSz="1097280">
              <a:buClrTx/>
              <a:buSzTx/>
              <a:buNone/>
            </a:pPr>
            <a:r>
              <a:rPr lang="en-US" sz="2000" i="1">
                <a:latin typeface="Times New Roman" panose="02020603050405020304" pitchFamily="18" charset="0"/>
                <a:ea typeface="宋体" panose="02010600030101010101" pitchFamily="2" charset="-122"/>
              </a:rPr>
              <a:t>}</a:t>
            </a:r>
          </a:p>
        </p:txBody>
      </p:sp>
      <p:graphicFrame>
        <p:nvGraphicFramePr>
          <p:cNvPr id="2" name="对象 -2147482539"/>
          <p:cNvGraphicFramePr>
            <a:graphicFrameLocks noChangeAspect="1"/>
          </p:cNvGraphicFramePr>
          <p:nvPr>
            <p:custDataLst>
              <p:tags r:id="rId3"/>
            </p:custDataLst>
          </p:nvPr>
        </p:nvGraphicFramePr>
        <p:xfrm>
          <a:off x="627380" y="4371340"/>
          <a:ext cx="5628005" cy="1668780"/>
        </p:xfrm>
        <a:graphic>
          <a:graphicData uri="http://schemas.openxmlformats.org/presentationml/2006/ole">
            <mc:AlternateContent xmlns:mc="http://schemas.openxmlformats.org/markup-compatibility/2006">
              <mc:Choice xmlns:v="urn:schemas-microsoft-com:vml" Requires="v">
                <p:oleObj r:id="rId6" imgW="7911465" imgH="2275840" progId="Visio.Drawing.11">
                  <p:embed/>
                </p:oleObj>
              </mc:Choice>
              <mc:Fallback>
                <p:oleObj r:id="rId6" imgW="7911465" imgH="2275840" progId="Visio.Drawing.11">
                  <p:embed/>
                  <p:pic>
                    <p:nvPicPr>
                      <p:cNvPr id="2" name="对象 -2147482539"/>
                      <p:cNvPicPr/>
                      <p:nvPr/>
                    </p:nvPicPr>
                    <p:blipFill>
                      <a:blip r:embed="rId7"/>
                      <a:stretch>
                        <a:fillRect/>
                      </a:stretch>
                    </p:blipFill>
                    <p:spPr>
                      <a:xfrm>
                        <a:off x="627380" y="4371340"/>
                        <a:ext cx="5628005" cy="1668780"/>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缓存分块</a:t>
            </a:r>
            <a:endParaRPr lang="zh-CN" altLang="en-US" dirty="0">
              <a:solidFill>
                <a:schemeClr val="tx1"/>
              </a:solidFill>
            </a:endParaRPr>
          </a:p>
        </p:txBody>
      </p:sp>
      <p:sp>
        <p:nvSpPr>
          <p:cNvPr id="4" name="文本框 3"/>
          <p:cNvSpPr txBox="1"/>
          <p:nvPr>
            <p:custDataLst>
              <p:tags r:id="rId1"/>
            </p:custDataLst>
          </p:nvPr>
        </p:nvSpPr>
        <p:spPr>
          <a:xfrm>
            <a:off x="1134745" y="1580515"/>
            <a:ext cx="9922510" cy="124523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 为进一步说明分析结果，针对上文中的矩阵乘示例使用x86架构平台进行测试</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。当固定分块大小为50时，随着矩阵规模的不断增大，分块后的矩阵乘程序相对于未分块程序的性能提升越来越明显，如下图所示。</a:t>
            </a:r>
          </a:p>
        </p:txBody>
      </p:sp>
      <p:graphicFrame>
        <p:nvGraphicFramePr>
          <p:cNvPr id="519" name="图表 519"/>
          <p:cNvGraphicFramePr/>
          <p:nvPr>
            <p:custDataLst>
              <p:tags r:id="rId2"/>
            </p:custDataLst>
          </p:nvPr>
        </p:nvGraphicFramePr>
        <p:xfrm>
          <a:off x="2722245" y="2959100"/>
          <a:ext cx="6748145" cy="271208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缓存分块</a:t>
            </a:r>
            <a:endParaRPr lang="zh-CN" altLang="en-US" dirty="0">
              <a:solidFill>
                <a:schemeClr val="tx1"/>
              </a:solidFill>
            </a:endParaRPr>
          </a:p>
        </p:txBody>
      </p:sp>
      <p:sp>
        <p:nvSpPr>
          <p:cNvPr id="4" name="文本框 3"/>
          <p:cNvSpPr txBox="1"/>
          <p:nvPr>
            <p:custDataLst>
              <p:tags r:id="rId1"/>
            </p:custDataLst>
          </p:nvPr>
        </p:nvSpPr>
        <p:spPr>
          <a:xfrm>
            <a:off x="1270635" y="1475740"/>
            <a:ext cx="9650730" cy="1014730"/>
          </a:xfrm>
          <a:prstGeom prst="rect">
            <a:avLst/>
          </a:prstGeom>
          <a:noFill/>
          <a:ln w="9525">
            <a:noFill/>
          </a:ln>
        </p:spPr>
        <p:txBody>
          <a:bodyPr wrap="square">
            <a:spAutoFit/>
          </a:bodyPr>
          <a:lstStyle/>
          <a:p>
            <a:pPr indent="127000">
              <a:lnSpc>
                <a:spcPct val="150000"/>
              </a:lnSpc>
              <a:buClrTx/>
              <a:buSzTx/>
              <a:buFontTx/>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当固定矩阵规模为1024时，此时三个矩阵并不能全部保存在缓存中。随着分块大小的逐渐提高，分块前后运行时间对比如图所示。</a:t>
            </a:r>
          </a:p>
        </p:txBody>
      </p:sp>
      <p:graphicFrame>
        <p:nvGraphicFramePr>
          <p:cNvPr id="520" name="图表 520"/>
          <p:cNvGraphicFramePr/>
          <p:nvPr>
            <p:custDataLst>
              <p:tags r:id="rId2"/>
            </p:custDataLst>
          </p:nvPr>
        </p:nvGraphicFramePr>
        <p:xfrm>
          <a:off x="2978785" y="2660015"/>
          <a:ext cx="6233795" cy="308800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缓存分块</a:t>
            </a:r>
          </a:p>
        </p:txBody>
      </p:sp>
      <p:grpSp>
        <p:nvGrpSpPr>
          <p:cNvPr id="4" name="组合 3"/>
          <p:cNvGrpSpPr/>
          <p:nvPr/>
        </p:nvGrpSpPr>
        <p:grpSpPr>
          <a:xfrm>
            <a:off x="2487930" y="2660015"/>
            <a:ext cx="196215" cy="3397885"/>
            <a:chOff x="2563371" y="1931386"/>
            <a:chExt cx="262016" cy="4213920"/>
          </a:xfrm>
        </p:grpSpPr>
        <p:cxnSp>
          <p:nvCxnSpPr>
            <p:cNvPr id="2" name="直接连接符 1"/>
            <p:cNvCxnSpPr/>
            <p:nvPr>
              <p:custDataLst>
                <p:tags r:id="rId8"/>
              </p:custDataLst>
            </p:nvPr>
          </p:nvCxnSpPr>
          <p:spPr>
            <a:xfrm>
              <a:off x="2697640" y="1931386"/>
              <a:ext cx="0" cy="4213920"/>
            </a:xfrm>
            <a:prstGeom prst="line">
              <a:avLst/>
            </a:prstGeom>
            <a:noFill/>
            <a:ln w="9525" cap="flat" cmpd="sng" algn="ctr">
              <a:solidFill>
                <a:srgbClr val="979797"/>
              </a:solidFill>
              <a:prstDash val="solid"/>
            </a:ln>
            <a:effectLst/>
          </p:spPr>
        </p:cxnSp>
        <p:sp>
          <p:nvSpPr>
            <p:cNvPr id="6" name="椭圆 5"/>
            <p:cNvSpPr/>
            <p:nvPr>
              <p:custDataLst>
                <p:tags r:id="rId9"/>
              </p:custDataLst>
            </p:nvPr>
          </p:nvSpPr>
          <p:spPr>
            <a:xfrm>
              <a:off x="2569893" y="2341048"/>
              <a:ext cx="255494" cy="255494"/>
            </a:xfrm>
            <a:prstGeom prst="ellipse">
              <a:avLst/>
            </a:prstGeom>
            <a:solidFill>
              <a:srgbClr val="979797"/>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7" name="椭圆 6"/>
            <p:cNvSpPr/>
            <p:nvPr>
              <p:custDataLst>
                <p:tags r:id="rId10"/>
              </p:custDataLst>
            </p:nvPr>
          </p:nvSpPr>
          <p:spPr>
            <a:xfrm>
              <a:off x="2569893" y="4005402"/>
              <a:ext cx="255494" cy="255494"/>
            </a:xfrm>
            <a:prstGeom prst="ellipse">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8" name="椭圆 7"/>
            <p:cNvSpPr/>
            <p:nvPr>
              <p:custDataLst>
                <p:tags r:id="rId11"/>
              </p:custDataLst>
            </p:nvPr>
          </p:nvSpPr>
          <p:spPr>
            <a:xfrm>
              <a:off x="2563371" y="5528000"/>
              <a:ext cx="255494" cy="255494"/>
            </a:xfrm>
            <a:prstGeom prst="ellipse">
              <a:avLst/>
            </a:prstGeom>
            <a:solidFill>
              <a:srgbClr val="979797"/>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grpSp>
      <p:sp>
        <p:nvSpPr>
          <p:cNvPr id="9" name="泪滴形 8"/>
          <p:cNvSpPr/>
          <p:nvPr>
            <p:custDataLst>
              <p:tags r:id="rId1"/>
            </p:custDataLst>
          </p:nvPr>
        </p:nvSpPr>
        <p:spPr>
          <a:xfrm rot="2700000">
            <a:off x="1292860" y="2782570"/>
            <a:ext cx="593090" cy="597535"/>
          </a:xfrm>
          <a:prstGeom prst="teardrop">
            <a:avLst/>
          </a:prstGeom>
          <a:solidFill>
            <a:srgbClr val="979797"/>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2160" kern="0" dirty="0">
              <a:solidFill>
                <a:srgbClr val="FFFFFF"/>
              </a:solidFill>
              <a:latin typeface="微软雅黑" panose="020B0503020204020204" pitchFamily="34" charset="-122"/>
              <a:ea typeface="微软雅黑" panose="020B0503020204020204" pitchFamily="34" charset="-122"/>
            </a:endParaRPr>
          </a:p>
        </p:txBody>
      </p:sp>
      <p:sp>
        <p:nvSpPr>
          <p:cNvPr id="10" name="泪滴形 9"/>
          <p:cNvSpPr/>
          <p:nvPr>
            <p:custDataLst>
              <p:tags r:id="rId2"/>
            </p:custDataLst>
          </p:nvPr>
        </p:nvSpPr>
        <p:spPr>
          <a:xfrm rot="2700000">
            <a:off x="1283970" y="5338445"/>
            <a:ext cx="593090" cy="597535"/>
          </a:xfrm>
          <a:prstGeom prst="teardrop">
            <a:avLst/>
          </a:prstGeom>
          <a:solidFill>
            <a:srgbClr val="979797"/>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2160" kern="0" dirty="0">
              <a:solidFill>
                <a:srgbClr val="FFFFFF"/>
              </a:solidFill>
              <a:latin typeface="微软雅黑" panose="020B0503020204020204" pitchFamily="34" charset="-122"/>
              <a:ea typeface="微软雅黑" panose="020B0503020204020204" pitchFamily="34" charset="-122"/>
            </a:endParaRPr>
          </a:p>
        </p:txBody>
      </p:sp>
      <p:sp>
        <p:nvSpPr>
          <p:cNvPr id="11" name="泪滴形 10"/>
          <p:cNvSpPr/>
          <p:nvPr>
            <p:custDataLst>
              <p:tags r:id="rId3"/>
            </p:custDataLst>
          </p:nvPr>
        </p:nvSpPr>
        <p:spPr>
          <a:xfrm rot="2700000">
            <a:off x="1292860" y="4138295"/>
            <a:ext cx="593090" cy="597535"/>
          </a:xfrm>
          <a:prstGeom prst="teardrop">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2160" kern="0" dirty="0">
              <a:solidFill>
                <a:srgbClr val="FFFFFF"/>
              </a:solidFill>
              <a:latin typeface="微软雅黑" panose="020B0503020204020204" pitchFamily="34" charset="-122"/>
              <a:ea typeface="微软雅黑" panose="020B0503020204020204" pitchFamily="34" charset="-122"/>
            </a:endParaRPr>
          </a:p>
        </p:txBody>
      </p:sp>
      <p:sp>
        <p:nvSpPr>
          <p:cNvPr id="12" name="矩形 11"/>
          <p:cNvSpPr/>
          <p:nvPr>
            <p:custDataLst>
              <p:tags r:id="rId4"/>
            </p:custDataLst>
          </p:nvPr>
        </p:nvSpPr>
        <p:spPr>
          <a:xfrm>
            <a:off x="3142615" y="2573655"/>
            <a:ext cx="7831455" cy="1198880"/>
          </a:xfrm>
          <a:prstGeom prst="rect">
            <a:avLst/>
          </a:prstGeom>
        </p:spPr>
        <p:txBody>
          <a:bodyPr wrap="square">
            <a:spAutoFit/>
          </a:bodyPr>
          <a:lstStyle/>
          <a:p>
            <a:pPr defTabSz="1097280">
              <a:lnSpc>
                <a:spcPct val="150000"/>
              </a:lnSpc>
            </a:pPr>
            <a:r>
              <a:rPr lang="en-US" altLang="zh-CN" sz="1600">
                <a:latin typeface="Times New Roman" panose="02020603050405020304" pitchFamily="18" charset="0"/>
                <a:ea typeface="微软雅黑 Light" panose="020B0502040204020203" charset="-122"/>
                <a:cs typeface="Times New Roman" panose="02020603050405020304" pitchFamily="18" charset="0"/>
                <a:sym typeface="+mn-ea"/>
              </a:rPr>
              <a:t>全相联高速缓存的映射策略为内存中的每个数据块均能够被映射到缓存中的任意一个缓存行，但其请求数据时需要将其地址的标记位与所有缓存行标记位进行对比，花费代价较大。</a:t>
            </a:r>
            <a:endParaRPr lang="en-US" altLang="zh-CN" sz="1600" dirty="0">
              <a:solidFill>
                <a:srgbClr val="000000"/>
              </a:solidFill>
              <a:latin typeface="Times New Roman" panose="02020603050405020304" pitchFamily="18" charset="0"/>
              <a:ea typeface="微软雅黑 Light" panose="020B0502040204020203" charset="-122"/>
              <a:cs typeface="Times New Roman" panose="02020603050405020304" pitchFamily="18" charset="0"/>
              <a:sym typeface="+mn-ea"/>
            </a:endParaRPr>
          </a:p>
        </p:txBody>
      </p:sp>
      <p:sp>
        <p:nvSpPr>
          <p:cNvPr id="13" name="矩形 12"/>
          <p:cNvSpPr/>
          <p:nvPr>
            <p:custDataLst>
              <p:tags r:id="rId5"/>
            </p:custDataLst>
          </p:nvPr>
        </p:nvSpPr>
        <p:spPr>
          <a:xfrm>
            <a:off x="3171825" y="3966845"/>
            <a:ext cx="7803515" cy="829945"/>
          </a:xfrm>
          <a:prstGeom prst="rect">
            <a:avLst/>
          </a:prstGeom>
        </p:spPr>
        <p:txBody>
          <a:bodyPr wrap="square">
            <a:spAutoFit/>
          </a:bodyPr>
          <a:lstStyle/>
          <a:p>
            <a:pPr defTabSz="1097280">
              <a:lnSpc>
                <a:spcPct val="150000"/>
              </a:lnSpc>
            </a:pPr>
            <a:r>
              <a:rPr lang="en-US" altLang="zh-CN" sz="1600">
                <a:latin typeface="Times New Roman" panose="02020603050405020304" pitchFamily="18" charset="0"/>
                <a:ea typeface="微软雅黑 Light" panose="020B0502040204020203" charset="-122"/>
                <a:cs typeface="Times New Roman" panose="02020603050405020304" pitchFamily="18" charset="0"/>
                <a:sym typeface="+mn-ea"/>
              </a:rPr>
              <a:t>直接相联的映射方式是内存中的每一个数据块都只能存放在缓存中的一个特定的缓存行，但每个主存块只有一个固定位置可存放，容易产生冲突，使缓存效率下降。</a:t>
            </a:r>
            <a:endParaRPr lang="en-US" altLang="zh-CN" sz="1600" dirty="0">
              <a:solidFill>
                <a:srgbClr val="000000"/>
              </a:solidFill>
              <a:latin typeface="Times New Roman" panose="02020603050405020304" pitchFamily="18" charset="0"/>
              <a:ea typeface="微软雅黑 Light" panose="020B0502040204020203" charset="-122"/>
              <a:cs typeface="Times New Roman" panose="02020603050405020304" pitchFamily="18" charset="0"/>
              <a:sym typeface="+mn-ea"/>
            </a:endParaRPr>
          </a:p>
        </p:txBody>
      </p:sp>
      <p:sp>
        <p:nvSpPr>
          <p:cNvPr id="14" name="矩形 13"/>
          <p:cNvSpPr/>
          <p:nvPr>
            <p:custDataLst>
              <p:tags r:id="rId6"/>
            </p:custDataLst>
          </p:nvPr>
        </p:nvSpPr>
        <p:spPr>
          <a:xfrm>
            <a:off x="3162300" y="5187315"/>
            <a:ext cx="7811770" cy="1198880"/>
          </a:xfrm>
          <a:prstGeom prst="rect">
            <a:avLst/>
          </a:prstGeom>
        </p:spPr>
        <p:txBody>
          <a:bodyPr wrap="square">
            <a:spAutoFit/>
          </a:bodyPr>
          <a:lstStyle/>
          <a:p>
            <a:pPr defTabSz="1097280">
              <a:lnSpc>
                <a:spcPct val="150000"/>
              </a:lnSpc>
            </a:pPr>
            <a:r>
              <a:rPr lang="en-US" altLang="zh-CN" sz="1600">
                <a:latin typeface="Times New Roman" panose="02020603050405020304" pitchFamily="18" charset="0"/>
                <a:ea typeface="微软雅黑 Light" panose="020B0502040204020203" charset="-122"/>
                <a:cs typeface="Times New Roman" panose="02020603050405020304" pitchFamily="18" charset="0"/>
                <a:sym typeface="+mn-ea"/>
              </a:rPr>
              <a:t>组相联映射实际上是直接映射和全相联映射的折中方案，映射方法是将主存和缓存都分组，组间采用直接映射，组内采用全相联映射。尽量避免了全相连和直接相连的缺点，适度兼顾二者的优点，缓存命中率较高，因而得到普遍采用。</a:t>
            </a:r>
            <a:endParaRPr lang="en-US" altLang="zh-CN" sz="1600" dirty="0">
              <a:solidFill>
                <a:srgbClr val="000000"/>
              </a:solidFill>
              <a:latin typeface="Times New Roman" panose="02020603050405020304" pitchFamily="18" charset="0"/>
              <a:ea typeface="微软雅黑 Light" panose="020B0502040204020203" charset="-122"/>
              <a:cs typeface="Times New Roman" panose="02020603050405020304" pitchFamily="18" charset="0"/>
              <a:sym typeface="+mn-ea"/>
            </a:endParaRPr>
          </a:p>
        </p:txBody>
      </p:sp>
      <p:sp>
        <p:nvSpPr>
          <p:cNvPr id="21" name="文本框 20"/>
          <p:cNvSpPr txBox="1"/>
          <p:nvPr>
            <p:custDataLst>
              <p:tags r:id="rId7"/>
            </p:custDataLst>
          </p:nvPr>
        </p:nvSpPr>
        <p:spPr>
          <a:xfrm>
            <a:off x="1212850" y="1242695"/>
            <a:ext cx="9766300" cy="1476375"/>
          </a:xfrm>
          <a:prstGeom prst="rect">
            <a:avLst/>
          </a:prstGeom>
          <a:noFill/>
        </p:spPr>
        <p:txBody>
          <a:bodyPr wrap="square" rtlCol="0">
            <a:spAutoFit/>
          </a:bodyPr>
          <a:lstStyle/>
          <a:p>
            <a:pPr>
              <a:lnSpc>
                <a:spcPct val="150000"/>
              </a:lnSpc>
            </a:pPr>
            <a:r>
              <a:rPr lang="en-US" altLang="zh-CN" sz="1600">
                <a:latin typeface="Times New Roman" panose="02020603050405020304" pitchFamily="18" charset="0"/>
                <a:ea typeface="微软雅黑 Light" panose="020B0502040204020203" charset="-122"/>
                <a:cs typeface="Times New Roman" panose="02020603050405020304" pitchFamily="18" charset="0"/>
                <a:sym typeface="+mn-ea"/>
              </a:rPr>
              <a:t>       </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造成</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上述</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现象的部分原因为高速缓存不同的映射策略以及替换策略，地址映射就是主存地址与高速缓存地址的对应方式，常见的缓存地址映射策略包括直接相联、组相联和全相联。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1+#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缓存分块</a:t>
            </a:r>
            <a:endParaRPr lang="zh-CN" altLang="en-US" dirty="0">
              <a:solidFill>
                <a:schemeClr val="tx1"/>
              </a:solidFill>
            </a:endParaRPr>
          </a:p>
        </p:txBody>
      </p:sp>
      <p:sp>
        <p:nvSpPr>
          <p:cNvPr id="4" name="矩形 3"/>
          <p:cNvSpPr/>
          <p:nvPr>
            <p:custDataLst>
              <p:tags r:id="rId1"/>
            </p:custDataLst>
          </p:nvPr>
        </p:nvSpPr>
        <p:spPr>
          <a:xfrm>
            <a:off x="3441065" y="2374265"/>
            <a:ext cx="7193915" cy="826770"/>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2" name="矩形 1"/>
          <p:cNvSpPr/>
          <p:nvPr>
            <p:custDataLst>
              <p:tags r:id="rId2"/>
            </p:custDataLst>
          </p:nvPr>
        </p:nvSpPr>
        <p:spPr>
          <a:xfrm>
            <a:off x="3450707" y="1994535"/>
            <a:ext cx="2575861" cy="389764"/>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zh-CN" altLang="en-US" sz="2160">
                <a:solidFill>
                  <a:prstClr val="white"/>
                </a:solidFill>
                <a:latin typeface="微软雅黑" panose="020B0503020204020204" pitchFamily="34" charset="-122"/>
                <a:ea typeface="微软雅黑" panose="020B0503020204020204" pitchFamily="34" charset="-122"/>
              </a:rPr>
              <a:t>一类数组</a:t>
            </a:r>
          </a:p>
        </p:txBody>
      </p:sp>
      <p:sp>
        <p:nvSpPr>
          <p:cNvPr id="6" name="六边形 5"/>
          <p:cNvSpPr/>
          <p:nvPr>
            <p:custDataLst>
              <p:tags r:id="rId3"/>
            </p:custDataLst>
          </p:nvPr>
        </p:nvSpPr>
        <p:spPr>
          <a:xfrm>
            <a:off x="922655" y="3745230"/>
            <a:ext cx="1548130" cy="1358265"/>
          </a:xfrm>
          <a:prstGeom prst="hexagon">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880" dirty="0">
              <a:solidFill>
                <a:prstClr val="white"/>
              </a:solidFill>
              <a:latin typeface="微软雅黑" panose="020B0503020204020204" pitchFamily="34" charset="-122"/>
              <a:ea typeface="微软雅黑" panose="020B0503020204020204" pitchFamily="34" charset="-122"/>
            </a:endParaRPr>
          </a:p>
        </p:txBody>
      </p:sp>
      <p:cxnSp>
        <p:nvCxnSpPr>
          <p:cNvPr id="7" name="直接箭头连接符 6"/>
          <p:cNvCxnSpPr>
            <a:stCxn id="6" idx="5"/>
          </p:cNvCxnSpPr>
          <p:nvPr>
            <p:custDataLst>
              <p:tags r:id="rId4"/>
            </p:custDataLst>
          </p:nvPr>
        </p:nvCxnSpPr>
        <p:spPr>
          <a:xfrm flipV="1">
            <a:off x="2131060" y="2984500"/>
            <a:ext cx="1211580" cy="7607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6" idx="0"/>
          </p:cNvCxnSpPr>
          <p:nvPr>
            <p:custDataLst>
              <p:tags r:id="rId5"/>
            </p:custDataLst>
          </p:nvPr>
        </p:nvCxnSpPr>
        <p:spPr>
          <a:xfrm>
            <a:off x="2470785" y="4424680"/>
            <a:ext cx="877570" cy="10541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1"/>
          </p:cNvCxnSpPr>
          <p:nvPr>
            <p:custDataLst>
              <p:tags r:id="rId6"/>
            </p:custDataLst>
          </p:nvPr>
        </p:nvCxnSpPr>
        <p:spPr>
          <a:xfrm>
            <a:off x="2131060" y="5103495"/>
            <a:ext cx="1211580" cy="7607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7"/>
            </p:custDataLst>
          </p:nvPr>
        </p:nvSpPr>
        <p:spPr>
          <a:xfrm>
            <a:off x="3646170" y="2393315"/>
            <a:ext cx="6988810" cy="656590"/>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这类数组是最好的情况，其矩阵行的长度是缓存行大小的整数倍。当程序访问一个缓存行行大小的数据时，一类数组的这些数据会在一个缓存行中，缓存命中率高。 </a:t>
            </a:r>
          </a:p>
        </p:txBody>
      </p:sp>
      <p:sp>
        <p:nvSpPr>
          <p:cNvPr id="11" name="矩形 10"/>
          <p:cNvSpPr/>
          <p:nvPr>
            <p:custDataLst>
              <p:tags r:id="rId8"/>
            </p:custDataLst>
          </p:nvPr>
        </p:nvSpPr>
        <p:spPr>
          <a:xfrm>
            <a:off x="3441065" y="4051300"/>
            <a:ext cx="7193915" cy="72961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12" name="矩形 11"/>
          <p:cNvSpPr/>
          <p:nvPr>
            <p:custDataLst>
              <p:tags r:id="rId9"/>
            </p:custDataLst>
          </p:nvPr>
        </p:nvSpPr>
        <p:spPr>
          <a:xfrm>
            <a:off x="3450050" y="3671244"/>
            <a:ext cx="2576518" cy="389764"/>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zh-CN" altLang="en-US" sz="2160">
                <a:solidFill>
                  <a:prstClr val="white"/>
                </a:solidFill>
                <a:latin typeface="微软雅黑" panose="020B0503020204020204" pitchFamily="34" charset="-122"/>
                <a:ea typeface="微软雅黑" panose="020B0503020204020204" pitchFamily="34" charset="-122"/>
              </a:rPr>
              <a:t>二类数组</a:t>
            </a:r>
          </a:p>
        </p:txBody>
      </p:sp>
      <p:sp>
        <p:nvSpPr>
          <p:cNvPr id="13" name="TextBox 12"/>
          <p:cNvSpPr txBox="1"/>
          <p:nvPr>
            <p:custDataLst>
              <p:tags r:id="rId10"/>
            </p:custDataLst>
          </p:nvPr>
        </p:nvSpPr>
        <p:spPr>
          <a:xfrm>
            <a:off x="3646170" y="4069715"/>
            <a:ext cx="6988810" cy="536575"/>
          </a:xfrm>
          <a:prstGeom prst="rect">
            <a:avLst/>
          </a:prstGeom>
          <a:noFill/>
        </p:spPr>
        <p:txBody>
          <a:bodyPr wrap="square" lIns="82314" tIns="41156" rIns="82314" bIns="41156" rtlCol="0">
            <a:noAutofit/>
          </a:bodyPr>
          <a:lstStyle/>
          <a:p>
            <a:pPr defTabSz="1097280">
              <a:lnSpc>
                <a:spcPct val="130000"/>
              </a:lnSpc>
            </a:pPr>
            <a:r>
              <a:rPr lang="zh-CN" altLang="en-US" sz="1440">
                <a:solidFill>
                  <a:sysClr val="windowText" lastClr="000000"/>
                </a:solidFill>
                <a:latin typeface="微软雅黑" panose="020B0503020204020204" pitchFamily="34" charset="-122"/>
                <a:ea typeface="微软雅黑" panose="020B0503020204020204" pitchFamily="34" charset="-122"/>
              </a:rPr>
              <a:t>第二类数组其矩阵行的长度不是缓存行的整数倍。这种情况下，程序运行时访存数据很有可能需要跨越两个缓存行，与一类数组相比缓存命中率会变低。 </a:t>
            </a:r>
          </a:p>
        </p:txBody>
      </p:sp>
      <p:sp>
        <p:nvSpPr>
          <p:cNvPr id="14" name="矩形 13"/>
          <p:cNvSpPr/>
          <p:nvPr>
            <p:custDataLst>
              <p:tags r:id="rId11"/>
            </p:custDataLst>
          </p:nvPr>
        </p:nvSpPr>
        <p:spPr>
          <a:xfrm>
            <a:off x="3441065" y="5728335"/>
            <a:ext cx="7193915" cy="96710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15" name="矩形 14"/>
          <p:cNvSpPr/>
          <p:nvPr>
            <p:custDataLst>
              <p:tags r:id="rId12"/>
            </p:custDataLst>
          </p:nvPr>
        </p:nvSpPr>
        <p:spPr>
          <a:xfrm>
            <a:off x="3451365" y="5347952"/>
            <a:ext cx="2575203" cy="389764"/>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zh-CN" altLang="en-US" sz="2160">
                <a:solidFill>
                  <a:prstClr val="white"/>
                </a:solidFill>
                <a:latin typeface="微软雅黑" panose="020B0503020204020204" pitchFamily="34" charset="-122"/>
                <a:ea typeface="微软雅黑" panose="020B0503020204020204" pitchFamily="34" charset="-122"/>
              </a:rPr>
              <a:t>三类数组</a:t>
            </a:r>
          </a:p>
        </p:txBody>
      </p:sp>
      <p:sp>
        <p:nvSpPr>
          <p:cNvPr id="16" name="TextBox 15"/>
          <p:cNvSpPr txBox="1"/>
          <p:nvPr>
            <p:custDataLst>
              <p:tags r:id="rId13"/>
            </p:custDataLst>
          </p:nvPr>
        </p:nvSpPr>
        <p:spPr>
          <a:xfrm>
            <a:off x="3646170" y="5746750"/>
            <a:ext cx="6989445" cy="944880"/>
          </a:xfrm>
          <a:prstGeom prst="rect">
            <a:avLst/>
          </a:prstGeom>
          <a:noFill/>
        </p:spPr>
        <p:txBody>
          <a:bodyPr wrap="square" lIns="82314" tIns="41156" rIns="82314" bIns="41156" rtlCol="0">
            <a:spAutoFit/>
          </a:bodyPr>
          <a:lstStyle/>
          <a:p>
            <a:pPr defTabSz="1097280">
              <a:lnSpc>
                <a:spcPct val="130000"/>
              </a:lnSpc>
            </a:pPr>
            <a:r>
              <a:rPr lang="zh-CN" altLang="en-US" sz="1440">
                <a:solidFill>
                  <a:sysClr val="windowText" lastClr="000000"/>
                </a:solidFill>
                <a:latin typeface="微软雅黑" panose="020B0503020204020204" pitchFamily="34" charset="-122"/>
                <a:ea typeface="微软雅黑" panose="020B0503020204020204" pitchFamily="34" charset="-122"/>
              </a:rPr>
              <a:t>第三类数组其矩阵行是整个缓存大小的整数倍。这种情况下，数组的每一列数据均映射到同一缓存行组，当进行数组转置时缓存的利用率非常低，会多次发生缓存不命中的情况，严重影响程序执行效率。</a:t>
            </a:r>
          </a:p>
        </p:txBody>
      </p:sp>
      <p:sp>
        <p:nvSpPr>
          <p:cNvPr id="22" name="文本框 21"/>
          <p:cNvSpPr txBox="1"/>
          <p:nvPr>
            <p:custDataLst>
              <p:tags r:id="rId14"/>
            </p:custDataLst>
          </p:nvPr>
        </p:nvSpPr>
        <p:spPr>
          <a:xfrm>
            <a:off x="1201420" y="3884295"/>
            <a:ext cx="1657985" cy="1076325"/>
          </a:xfrm>
          <a:prstGeom prst="rect">
            <a:avLst/>
          </a:prstGeom>
          <a:noFill/>
        </p:spPr>
        <p:txBody>
          <a:bodyPr wrap="square" rtlCol="0">
            <a:spAutoFit/>
          </a:bodyPr>
          <a:lstStyle/>
          <a:p>
            <a:r>
              <a:rPr lang="zh-CN" altLang="en-US" sz="3200">
                <a:solidFill>
                  <a:schemeClr val="bg1"/>
                </a:solidFill>
                <a:latin typeface="微软雅黑" panose="020B0503020204020204" pitchFamily="34" charset="-122"/>
                <a:ea typeface="微软雅黑" panose="020B0503020204020204" pitchFamily="34" charset="-122"/>
              </a:rPr>
              <a:t>数组</a:t>
            </a:r>
          </a:p>
          <a:p>
            <a:r>
              <a:rPr lang="zh-CN" altLang="en-US" sz="3200">
                <a:solidFill>
                  <a:schemeClr val="bg1"/>
                </a:solidFill>
                <a:latin typeface="微软雅黑" panose="020B0503020204020204" pitchFamily="34" charset="-122"/>
                <a:ea typeface="微软雅黑" panose="020B0503020204020204" pitchFamily="34" charset="-122"/>
              </a:rPr>
              <a:t>划分</a:t>
            </a:r>
          </a:p>
        </p:txBody>
      </p:sp>
      <p:sp>
        <p:nvSpPr>
          <p:cNvPr id="23" name="文本框 22"/>
          <p:cNvSpPr txBox="1"/>
          <p:nvPr>
            <p:custDataLst>
              <p:tags r:id="rId15"/>
            </p:custDataLst>
          </p:nvPr>
        </p:nvSpPr>
        <p:spPr>
          <a:xfrm>
            <a:off x="2251075" y="1382395"/>
            <a:ext cx="8310880" cy="398780"/>
          </a:xfrm>
          <a:prstGeom prst="rect">
            <a:avLst/>
          </a:prstGeom>
          <a:noFill/>
        </p:spPr>
        <p:txBody>
          <a:bodyPr wrap="none" rtlCol="0" anchor="t">
            <a:spAutoFit/>
          </a:bodyPr>
          <a:lstStyle/>
          <a:p>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结合上文中矩阵乘的例子，可以将数组按照读取效率从高到低分为三类：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缓存分块</a:t>
            </a:r>
            <a:endParaRPr lang="zh-CN" altLang="en-US" dirty="0">
              <a:solidFill>
                <a:schemeClr val="tx1"/>
              </a:solidFill>
            </a:endParaRPr>
          </a:p>
        </p:txBody>
      </p:sp>
      <p:sp>
        <p:nvSpPr>
          <p:cNvPr id="4" name="文本框 3"/>
          <p:cNvSpPr txBox="1"/>
          <p:nvPr>
            <p:custDataLst>
              <p:tags r:id="rId1"/>
            </p:custDataLst>
          </p:nvPr>
        </p:nvSpPr>
        <p:spPr>
          <a:xfrm>
            <a:off x="902970" y="1395095"/>
            <a:ext cx="5480050" cy="3322955"/>
          </a:xfrm>
          <a:prstGeom prst="rect">
            <a:avLst/>
          </a:prstGeom>
          <a:noFill/>
          <a:ln w="9525">
            <a:noFill/>
          </a:ln>
        </p:spPr>
        <p:txBody>
          <a:bodyPr wrap="square">
            <a:spAutoFit/>
          </a:bodyPr>
          <a:lstStyle/>
          <a:p>
            <a:pPr indent="127000">
              <a:lnSpc>
                <a:spcPct val="150000"/>
              </a:lnSpc>
              <a:buClrTx/>
              <a:buSzTx/>
              <a:buFontTx/>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在矩阵乘计算或者其它类似程序中，这三类数组的计算效率差异很大。所以优化人员应</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结合</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缓存映射方式，尽可能避免三类数组或者二类数组的出现。</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例如在计算时对</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对矩阵的行列进行扩充，使其变为一类数组，从而获得性能的提升。</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以</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矩阵乘代码</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为例</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，对</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其</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进行不同规模下运行时间的测试，结果如</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下</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a:t>
            </a:r>
          </a:p>
        </p:txBody>
      </p:sp>
      <p:sp>
        <p:nvSpPr>
          <p:cNvPr id="3" name="文本框 2"/>
          <p:cNvSpPr txBox="1"/>
          <p:nvPr>
            <p:custDataLst>
              <p:tags r:id="rId2"/>
            </p:custDataLst>
          </p:nvPr>
        </p:nvSpPr>
        <p:spPr>
          <a:xfrm>
            <a:off x="6677025" y="1433830"/>
            <a:ext cx="5195570" cy="4497705"/>
          </a:xfrm>
          <a:prstGeom prst="rect">
            <a:avLst/>
          </a:prstGeom>
          <a:noFill/>
          <a:ln w="9525">
            <a:solidFill>
              <a:schemeClr val="tx1"/>
            </a:solidFill>
          </a:ln>
        </p:spPr>
        <p:txBody>
          <a:bodyPr wrap="square">
            <a:noAutofit/>
          </a:bodyPr>
          <a:lstStyle/>
          <a:p>
            <a:pPr defTabSz="1097280">
              <a:buClrTx/>
              <a:buSzTx/>
              <a:buNone/>
            </a:pPr>
            <a:r>
              <a:rPr lang="en-US" sz="2000" i="1">
                <a:latin typeface="Times New Roman" panose="02020603050405020304" pitchFamily="18" charset="0"/>
                <a:ea typeface="宋体" panose="02010600030101010101" pitchFamily="2" charset="-122"/>
              </a:rPr>
              <a:t>void matrixmulti(float N, float**x, float** y, float** z)</a:t>
            </a:r>
          </a:p>
          <a:p>
            <a:pPr defTabSz="1097280">
              <a:buClrTx/>
              <a:buSzTx/>
              <a:buNone/>
            </a:pPr>
            <a:r>
              <a:rPr lang="en-US" sz="2000" i="1">
                <a:latin typeface="Times New Roman" panose="02020603050405020304" pitchFamily="18" charset="0"/>
                <a:ea typeface="宋体" panose="02010600030101010101" pitchFamily="2" charset="-122"/>
              </a:rPr>
              <a:t>{</a:t>
            </a:r>
          </a:p>
          <a:p>
            <a:pPr defTabSz="1097280">
              <a:buClrTx/>
              <a:buSzTx/>
              <a:buNone/>
            </a:pPr>
            <a:r>
              <a:rPr lang="en-US" sz="2000" i="1">
                <a:latin typeface="Times New Roman" panose="02020603050405020304" pitchFamily="18" charset="0"/>
                <a:ea typeface="宋体" panose="02010600030101010101" pitchFamily="2" charset="-122"/>
              </a:rPr>
              <a:t>    int i, j, k,r;</a:t>
            </a:r>
          </a:p>
          <a:p>
            <a:pPr defTabSz="1097280">
              <a:buClrTx/>
              <a:buSzTx/>
              <a:buNone/>
            </a:pPr>
            <a:r>
              <a:rPr lang="en-US" sz="2000" i="1">
                <a:latin typeface="Times New Roman" panose="02020603050405020304" pitchFamily="18" charset="0"/>
                <a:ea typeface="宋体" panose="02010600030101010101" pitchFamily="2" charset="-122"/>
              </a:rPr>
              <a:t>    for (i = 0; i &lt; N; i++) {</a:t>
            </a:r>
          </a:p>
          <a:p>
            <a:pPr defTabSz="1097280">
              <a:buClrTx/>
              <a:buSzTx/>
              <a:buNone/>
            </a:pPr>
            <a:r>
              <a:rPr lang="en-US" sz="2000" i="1">
                <a:latin typeface="Times New Roman" panose="02020603050405020304" pitchFamily="18" charset="0"/>
                <a:ea typeface="宋体" panose="02010600030101010101" pitchFamily="2" charset="-122"/>
              </a:rPr>
              <a:t>        for (j = 0; j &lt; N; j++) {</a:t>
            </a:r>
          </a:p>
          <a:p>
            <a:pPr defTabSz="1097280">
              <a:buClrTx/>
              <a:buSzTx/>
              <a:buNone/>
            </a:pPr>
            <a:r>
              <a:rPr lang="en-US" sz="2000" i="1">
                <a:latin typeface="Times New Roman" panose="02020603050405020304" pitchFamily="18" charset="0"/>
                <a:ea typeface="宋体" panose="02010600030101010101" pitchFamily="2" charset="-122"/>
              </a:rPr>
              <a:t>            r = 0;</a:t>
            </a:r>
          </a:p>
          <a:p>
            <a:pPr defTabSz="1097280">
              <a:buClrTx/>
              <a:buSzTx/>
              <a:buNone/>
            </a:pPr>
            <a:r>
              <a:rPr lang="en-US" sz="2000" i="1">
                <a:latin typeface="Times New Roman" panose="02020603050405020304" pitchFamily="18" charset="0"/>
                <a:ea typeface="宋体" panose="02010600030101010101" pitchFamily="2" charset="-122"/>
              </a:rPr>
              <a:t>            for (k = 0; k &lt; N; k++) {</a:t>
            </a:r>
          </a:p>
          <a:p>
            <a:pPr defTabSz="1097280">
              <a:buClrTx/>
              <a:buSzTx/>
              <a:buNone/>
            </a:pPr>
            <a:r>
              <a:rPr lang="en-US" sz="2000" i="1">
                <a:latin typeface="Times New Roman" panose="02020603050405020304" pitchFamily="18" charset="0"/>
                <a:ea typeface="宋体" panose="02010600030101010101" pitchFamily="2" charset="-122"/>
              </a:rPr>
              <a:t>                r = r + y[i][k] * z[k][j];</a:t>
            </a:r>
          </a:p>
          <a:p>
            <a:pPr defTabSz="1097280">
              <a:buClrTx/>
              <a:buSzTx/>
              <a:buNone/>
            </a:pPr>
            <a:r>
              <a:rPr lang="en-US" sz="2000" i="1">
                <a:latin typeface="Times New Roman" panose="02020603050405020304" pitchFamily="18" charset="0"/>
                <a:ea typeface="宋体" panose="02010600030101010101" pitchFamily="2" charset="-122"/>
              </a:rPr>
              <a:t>            }</a:t>
            </a:r>
          </a:p>
          <a:p>
            <a:pPr defTabSz="1097280">
              <a:buClrTx/>
              <a:buSzTx/>
              <a:buNone/>
            </a:pPr>
            <a:r>
              <a:rPr lang="en-US" sz="2000" i="1">
                <a:latin typeface="Times New Roman" panose="02020603050405020304" pitchFamily="18" charset="0"/>
                <a:ea typeface="宋体" panose="02010600030101010101" pitchFamily="2" charset="-122"/>
              </a:rPr>
              <a:t>            x[i][j] = r;</a:t>
            </a:r>
          </a:p>
          <a:p>
            <a:pPr defTabSz="1097280">
              <a:buClrTx/>
              <a:buSzTx/>
              <a:buNone/>
            </a:pPr>
            <a:r>
              <a:rPr lang="en-US" sz="2000" i="1">
                <a:latin typeface="Times New Roman" panose="02020603050405020304" pitchFamily="18" charset="0"/>
                <a:ea typeface="宋体" panose="02010600030101010101" pitchFamily="2" charset="-122"/>
              </a:rPr>
              <a:t>        }</a:t>
            </a:r>
          </a:p>
          <a:p>
            <a:pPr defTabSz="1097280">
              <a:buClrTx/>
              <a:buSzTx/>
              <a:buNone/>
            </a:pPr>
            <a:r>
              <a:rPr lang="en-US" sz="2000" i="1">
                <a:latin typeface="Times New Roman" panose="02020603050405020304" pitchFamily="18" charset="0"/>
                <a:ea typeface="宋体" panose="02010600030101010101" pitchFamily="2" charset="-122"/>
              </a:rPr>
              <a:t>    }</a:t>
            </a:r>
          </a:p>
          <a:p>
            <a:pPr defTabSz="1097280">
              <a:buClrTx/>
              <a:buSzTx/>
              <a:buNone/>
            </a:pPr>
            <a:r>
              <a:rPr lang="en-US" sz="2000" i="1">
                <a:latin typeface="Times New Roman" panose="02020603050405020304" pitchFamily="18" charset="0"/>
                <a:ea typeface="宋体" panose="02010600030101010101" pitchFamily="2" charset="-122"/>
              </a:rPr>
              <a:t>}</a:t>
            </a:r>
          </a:p>
        </p:txBody>
      </p:sp>
      <p:graphicFrame>
        <p:nvGraphicFramePr>
          <p:cNvPr id="6" name="表格 5"/>
          <p:cNvGraphicFramePr/>
          <p:nvPr>
            <p:custDataLst>
              <p:tags r:id="rId3"/>
            </p:custDataLst>
          </p:nvPr>
        </p:nvGraphicFramePr>
        <p:xfrm>
          <a:off x="1106805" y="4916170"/>
          <a:ext cx="4989195" cy="1009650"/>
        </p:xfrm>
        <a:graphic>
          <a:graphicData uri="http://schemas.openxmlformats.org/drawingml/2006/table">
            <a:tbl>
              <a:tblPr firstRow="1" bandRow="1">
                <a:tableStyleId>{5940675A-B579-460E-94D1-54222C63F5DA}</a:tableStyleId>
              </a:tblPr>
              <a:tblGrid>
                <a:gridCol w="1842135">
                  <a:extLst>
                    <a:ext uri="{9D8B030D-6E8A-4147-A177-3AD203B41FA5}">
                      <a16:colId xmlns:a16="http://schemas.microsoft.com/office/drawing/2014/main" val="20000"/>
                    </a:ext>
                  </a:extLst>
                </a:gridCol>
                <a:gridCol w="1573530">
                  <a:extLst>
                    <a:ext uri="{9D8B030D-6E8A-4147-A177-3AD203B41FA5}">
                      <a16:colId xmlns:a16="http://schemas.microsoft.com/office/drawing/2014/main" val="20001"/>
                    </a:ext>
                  </a:extLst>
                </a:gridCol>
                <a:gridCol w="1573530">
                  <a:extLst>
                    <a:ext uri="{9D8B030D-6E8A-4147-A177-3AD203B41FA5}">
                      <a16:colId xmlns:a16="http://schemas.microsoft.com/office/drawing/2014/main" val="20002"/>
                    </a:ext>
                  </a:extLst>
                </a:gridCol>
              </a:tblGrid>
              <a:tr h="504825">
                <a:tc>
                  <a:txBody>
                    <a:bodyPr/>
                    <a:lstStyle/>
                    <a:p>
                      <a:pPr indent="0" algn="ctr">
                        <a:lnSpc>
                          <a:spcPct val="100000"/>
                        </a:lnSpc>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矩阵规模</a:t>
                      </a: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ctr">
                        <a:lnSpc>
                          <a:spcPct val="100000"/>
                        </a:lnSpc>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256*256</a:t>
                      </a: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00000"/>
                        </a:lnSpc>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251*251</a:t>
                      </a: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indent="0" algn="ctr">
                        <a:lnSpc>
                          <a:spcPct val="100000"/>
                        </a:lnSpc>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程序耗时</a:t>
                      </a:r>
                    </a:p>
                  </a:txBody>
                  <a:tcPr marL="68580" marR="68580" marT="0" marB="0" anchor="ctr">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00000"/>
                        </a:lnSpc>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126</a:t>
                      </a:r>
                    </a:p>
                  </a:txBody>
                  <a:tcPr marL="68580" marR="68580" marT="0" marB="0" anchor="ctr">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00000"/>
                        </a:lnSpc>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161</a:t>
                      </a:r>
                    </a:p>
                  </a:txBody>
                  <a:tcPr marL="68580" marR="68580" marT="0" marB="0" anchor="ctr">
                    <a:lnL>
                      <a:noFill/>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缓存分块</a:t>
            </a:r>
            <a:endParaRPr lang="zh-CN" altLang="en-US" dirty="0">
              <a:solidFill>
                <a:schemeClr val="tx1"/>
              </a:solidFill>
            </a:endParaRPr>
          </a:p>
        </p:txBody>
      </p:sp>
      <p:sp>
        <p:nvSpPr>
          <p:cNvPr id="4" name="文本框 3"/>
          <p:cNvSpPr txBox="1"/>
          <p:nvPr>
            <p:custDataLst>
              <p:tags r:id="rId1"/>
            </p:custDataLst>
          </p:nvPr>
        </p:nvSpPr>
        <p:spPr>
          <a:xfrm>
            <a:off x="781685" y="1489710"/>
            <a:ext cx="5408295" cy="3322955"/>
          </a:xfrm>
          <a:prstGeom prst="rect">
            <a:avLst/>
          </a:prstGeom>
          <a:noFill/>
          <a:ln w="9525">
            <a:noFill/>
          </a:ln>
        </p:spPr>
        <p:txBody>
          <a:bodyPr wrap="square">
            <a:spAutoFit/>
          </a:bodyPr>
          <a:lstStyle/>
          <a:p>
            <a:pPr indent="127000">
              <a:lnSpc>
                <a:spcPct val="150000"/>
              </a:lnSpc>
              <a:buClrTx/>
              <a:buSzTx/>
              <a:buFontTx/>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在此例子中，若将数据由251列扩展到256列，扩充的部分使用0进行补齐，这样矩阵行的长度就是缓存行的整数倍，即从二类数组变成了一类数组，可以增加缓存命中率</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a:p>
            <a:pPr indent="127000">
              <a:lnSpc>
                <a:spcPct val="150000"/>
              </a:lnSpc>
              <a:buClrTx/>
              <a:buSzTx/>
              <a:buFontTx/>
            </a:pPr>
            <a:r>
              <a:rPr lang="zh-CN" altLang="en-US" sz="2000"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   </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在进行行列扩充优化后，实际的有效数据量依然为251*251，但优化后矩阵乘耗时为100ms，加速比达到了1.6倍左右。</a:t>
            </a:r>
          </a:p>
        </p:txBody>
      </p:sp>
      <p:sp>
        <p:nvSpPr>
          <p:cNvPr id="100" name="文本框 99"/>
          <p:cNvSpPr txBox="1"/>
          <p:nvPr>
            <p:custDataLst>
              <p:tags r:id="rId2"/>
            </p:custDataLst>
          </p:nvPr>
        </p:nvSpPr>
        <p:spPr>
          <a:xfrm>
            <a:off x="6701155" y="1396048"/>
            <a:ext cx="5080000" cy="5354320"/>
          </a:xfrm>
          <a:prstGeom prst="rect">
            <a:avLst/>
          </a:prstGeom>
          <a:noFill/>
          <a:ln w="9525">
            <a:solidFill>
              <a:schemeClr val="tx1"/>
            </a:solidFill>
          </a:ln>
        </p:spPr>
        <p:txBody>
          <a:bodyPr>
            <a:spAutoFit/>
          </a:bodyPr>
          <a:lstStyle/>
          <a:p>
            <a:pPr algn="l" defTabSz="1097280">
              <a:buClrTx/>
              <a:buSzTx/>
              <a:buNone/>
            </a:pPr>
            <a:r>
              <a:rPr lang="en-US" sz="1800" b="0" i="1">
                <a:latin typeface="Times New Roman" panose="02020603050405020304" pitchFamily="18" charset="0"/>
                <a:ea typeface="宋体" panose="02010600030101010101" pitchFamily="2" charset="-122"/>
              </a:rPr>
              <a:t>for (i = 0; i &lt; n; i++) {</a:t>
            </a:r>
          </a:p>
          <a:p>
            <a:pPr algn="l" defTabSz="1097280">
              <a:buClrTx/>
              <a:buSzTx/>
              <a:buNone/>
            </a:pPr>
            <a:r>
              <a:rPr lang="en-US" sz="1800" b="0" i="1">
                <a:latin typeface="Times New Roman" panose="02020603050405020304" pitchFamily="18" charset="0"/>
                <a:ea typeface="宋体" panose="02010600030101010101" pitchFamily="2" charset="-122"/>
              </a:rPr>
              <a:t>    a[i] = (float*)realloc(a[i], sizeof(float) * Cache_len);</a:t>
            </a:r>
          </a:p>
          <a:p>
            <a:pPr algn="l" defTabSz="1097280">
              <a:buClrTx/>
              <a:buSzTx/>
              <a:buNone/>
            </a:pPr>
            <a:r>
              <a:rPr lang="en-US" sz="1800" b="0" i="1">
                <a:latin typeface="Times New Roman" panose="02020603050405020304" pitchFamily="18" charset="0"/>
                <a:ea typeface="宋体" panose="02010600030101010101" pitchFamily="2" charset="-122"/>
              </a:rPr>
              <a:t>    b[i] = (float*)realloc(b[i], sizeof(float) * Cache_len);</a:t>
            </a:r>
          </a:p>
          <a:p>
            <a:pPr algn="l" defTabSz="1097280">
              <a:buClrTx/>
              <a:buSzTx/>
              <a:buNone/>
            </a:pPr>
            <a:r>
              <a:rPr lang="en-US" sz="1800" b="0" i="1">
                <a:latin typeface="Times New Roman" panose="02020603050405020304" pitchFamily="18" charset="0"/>
                <a:ea typeface="宋体" panose="02010600030101010101" pitchFamily="2" charset="-122"/>
              </a:rPr>
              <a:t>}</a:t>
            </a:r>
          </a:p>
          <a:p>
            <a:pPr algn="l" defTabSz="1097280">
              <a:buClrTx/>
              <a:buSzTx/>
              <a:buNone/>
            </a:pPr>
            <a:r>
              <a:rPr lang="en-US" sz="1800" b="0" i="1">
                <a:latin typeface="Times New Roman" panose="02020603050405020304" pitchFamily="18" charset="0"/>
                <a:ea typeface="宋体" panose="02010600030101010101" pitchFamily="2" charset="-122"/>
              </a:rPr>
              <a:t>for (i = 0; i &lt; n; i++) {</a:t>
            </a:r>
          </a:p>
          <a:p>
            <a:pPr algn="l" defTabSz="1097280">
              <a:buClrTx/>
              <a:buSzTx/>
              <a:buNone/>
            </a:pPr>
            <a:r>
              <a:rPr lang="en-US" sz="1800" b="0" i="1">
                <a:latin typeface="Times New Roman" panose="02020603050405020304" pitchFamily="18" charset="0"/>
                <a:ea typeface="宋体" panose="02010600030101010101" pitchFamily="2" charset="-122"/>
              </a:rPr>
              <a:t>    for (j = n; j &lt; Cache_len; j++) {</a:t>
            </a:r>
          </a:p>
          <a:p>
            <a:pPr algn="l" defTabSz="1097280">
              <a:buClrTx/>
              <a:buSzTx/>
              <a:buNone/>
            </a:pPr>
            <a:r>
              <a:rPr lang="en-US" sz="1800" b="0" i="1">
                <a:latin typeface="Times New Roman" panose="02020603050405020304" pitchFamily="18" charset="0"/>
                <a:ea typeface="宋体" panose="02010600030101010101" pitchFamily="2" charset="-122"/>
              </a:rPr>
              <a:t>        a[i][j] = 0;</a:t>
            </a:r>
          </a:p>
          <a:p>
            <a:pPr algn="l" defTabSz="1097280">
              <a:buClrTx/>
              <a:buSzTx/>
              <a:buNone/>
            </a:pPr>
            <a:r>
              <a:rPr lang="en-US" sz="1800" b="0" i="1">
                <a:latin typeface="Times New Roman" panose="02020603050405020304" pitchFamily="18" charset="0"/>
                <a:ea typeface="宋体" panose="02010600030101010101" pitchFamily="2" charset="-122"/>
              </a:rPr>
              <a:t>        b[i][j] = 0;</a:t>
            </a:r>
          </a:p>
          <a:p>
            <a:pPr algn="l" defTabSz="1097280">
              <a:buClrTx/>
              <a:buSzTx/>
              <a:buNone/>
            </a:pPr>
            <a:r>
              <a:rPr lang="en-US" sz="1800" b="0" i="1">
                <a:latin typeface="Times New Roman" panose="02020603050405020304" pitchFamily="18" charset="0"/>
                <a:ea typeface="宋体" panose="02010600030101010101" pitchFamily="2" charset="-122"/>
              </a:rPr>
              <a:t>    }</a:t>
            </a:r>
          </a:p>
          <a:p>
            <a:pPr algn="l" defTabSz="1097280">
              <a:buClrTx/>
              <a:buSzTx/>
              <a:buNone/>
            </a:pPr>
            <a:r>
              <a:rPr lang="en-US" sz="1800" b="0" i="1">
                <a:latin typeface="Times New Roman" panose="02020603050405020304" pitchFamily="18" charset="0"/>
                <a:ea typeface="宋体" panose="02010600030101010101" pitchFamily="2" charset="-122"/>
              </a:rPr>
              <a:t>}</a:t>
            </a:r>
          </a:p>
          <a:p>
            <a:pPr algn="l" defTabSz="1097280">
              <a:buClrTx/>
              <a:buSzTx/>
              <a:buNone/>
            </a:pPr>
            <a:r>
              <a:rPr lang="en-US" sz="1800" b="0" i="1">
                <a:latin typeface="Times New Roman" panose="02020603050405020304" pitchFamily="18" charset="0"/>
                <a:ea typeface="宋体" panose="02010600030101010101" pitchFamily="2" charset="-122"/>
              </a:rPr>
              <a:t>for (i = 0; i &lt; n; i++){</a:t>
            </a:r>
          </a:p>
          <a:p>
            <a:pPr algn="l" defTabSz="1097280">
              <a:buClrTx/>
              <a:buSzTx/>
              <a:buNone/>
            </a:pPr>
            <a:r>
              <a:rPr lang="en-US" sz="1800" b="0" i="1">
                <a:latin typeface="Times New Roman" panose="02020603050405020304" pitchFamily="18" charset="0"/>
                <a:ea typeface="宋体" panose="02010600030101010101" pitchFamily="2" charset="-122"/>
              </a:rPr>
              <a:t>    for (j = 0; j &lt; n; j++){</a:t>
            </a:r>
          </a:p>
          <a:p>
            <a:pPr algn="l" defTabSz="1097280">
              <a:buClrTx/>
              <a:buSzTx/>
              <a:buNone/>
            </a:pPr>
            <a:r>
              <a:rPr lang="en-US" sz="1800" b="0" i="1">
                <a:latin typeface="Times New Roman" panose="02020603050405020304" pitchFamily="18" charset="0"/>
                <a:ea typeface="宋体" panose="02010600030101010101" pitchFamily="2" charset="-122"/>
              </a:rPr>
              <a:t>        c[i][j] = 0;</a:t>
            </a:r>
          </a:p>
          <a:p>
            <a:pPr algn="l" defTabSz="1097280">
              <a:buClrTx/>
              <a:buSzTx/>
              <a:buNone/>
            </a:pPr>
            <a:r>
              <a:rPr lang="en-US" sz="1800" b="0" i="1">
                <a:latin typeface="Times New Roman" panose="02020603050405020304" pitchFamily="18" charset="0"/>
                <a:ea typeface="宋体" panose="02010600030101010101" pitchFamily="2" charset="-122"/>
              </a:rPr>
              <a:t>        for (k = 0; k &lt; n; k++)</a:t>
            </a:r>
          </a:p>
          <a:p>
            <a:pPr algn="l" defTabSz="1097280">
              <a:buClrTx/>
              <a:buSzTx/>
              <a:buNone/>
            </a:pPr>
            <a:r>
              <a:rPr lang="en-US" sz="1800" b="0" i="1">
                <a:latin typeface="Times New Roman" panose="02020603050405020304" pitchFamily="18" charset="0"/>
                <a:ea typeface="宋体" panose="02010600030101010101" pitchFamily="2" charset="-122"/>
              </a:rPr>
              <a:t>            c[i][j] += a[i][k] * b[k][j];</a:t>
            </a:r>
          </a:p>
          <a:p>
            <a:pPr algn="l" defTabSz="1097280">
              <a:buClrTx/>
              <a:buSzTx/>
              <a:buNone/>
            </a:pPr>
            <a:r>
              <a:rPr lang="en-US" sz="1800" b="0" i="1">
                <a:latin typeface="Times New Roman" panose="02020603050405020304" pitchFamily="18" charset="0"/>
                <a:ea typeface="宋体" panose="02010600030101010101" pitchFamily="2" charset="-122"/>
              </a:rPr>
              <a:t>    }</a:t>
            </a:r>
          </a:p>
          <a:p>
            <a:pPr algn="l" defTabSz="1097280">
              <a:buClrTx/>
              <a:buSzTx/>
              <a:buNone/>
            </a:pPr>
            <a:r>
              <a:rPr lang="en-US" sz="1800" b="0" i="1">
                <a:latin typeface="Times New Roman" panose="02020603050405020304" pitchFamily="18" charset="0"/>
                <a:ea typeface="宋体" panose="02010600030101010101" pitchFamily="2"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访存优化</a:t>
            </a:r>
          </a:p>
        </p:txBody>
      </p:sp>
      <p:sp>
        <p:nvSpPr>
          <p:cNvPr id="16" name="文本框 15"/>
          <p:cNvSpPr txBox="1"/>
          <p:nvPr/>
        </p:nvSpPr>
        <p:spPr>
          <a:xfrm>
            <a:off x="1092200" y="1409065"/>
            <a:ext cx="10007600" cy="2014855"/>
          </a:xfrm>
          <a:prstGeom prst="rect">
            <a:avLst/>
          </a:prstGeom>
          <a:noFill/>
        </p:spPr>
        <p:txBody>
          <a:bodyPr wrap="square" rtlCol="0" anchor="t">
            <a:spAutoFit/>
          </a:bodyPr>
          <a:lstStyle/>
          <a:p>
            <a:pPr indent="127000" algn="just">
              <a:lnSpc>
                <a:spcPct val="125000"/>
              </a:lnSpc>
              <a:spcBef>
                <a:spcPts val="0"/>
              </a:spcBef>
              <a:spcAft>
                <a:spcPts val="0"/>
              </a:spcAft>
              <a:buClrTx/>
              <a:buSzTx/>
              <a:buFontTx/>
            </a:pPr>
            <a:r>
              <a:rPr lang="en-US" altLang="zh-CN" sz="2000">
                <a:latin typeface="微软雅黑 Light" panose="020B0502040204020203" charset="-122"/>
                <a:ea typeface="微软雅黑 Light" panose="020B0502040204020203" charset="-122"/>
                <a:cs typeface="微软雅黑 Light" panose="020B0502040204020203" charset="-122"/>
                <a:sym typeface="+mn-ea"/>
              </a:rPr>
              <a:t>  为了平衡成本、保持存储容量及访存速度，现代计算机的存储系统中</a:t>
            </a:r>
            <a:r>
              <a:rPr lang="zh-CN" altLang="en-US" sz="2000">
                <a:latin typeface="微软雅黑 Light" panose="020B0502040204020203" charset="-122"/>
                <a:ea typeface="微软雅黑 Light" panose="020B0502040204020203" charset="-122"/>
                <a:cs typeface="微软雅黑 Light" panose="020B0502040204020203" charset="-122"/>
                <a:sym typeface="+mn-ea"/>
              </a:rPr>
              <a:t>一般</a:t>
            </a:r>
            <a:r>
              <a:rPr lang="en-US" altLang="zh-CN" sz="2000">
                <a:latin typeface="微软雅黑 Light" panose="020B0502040204020203" charset="-122"/>
                <a:ea typeface="微软雅黑 Light" panose="020B0502040204020203" charset="-122"/>
                <a:cs typeface="微软雅黑 Light" panose="020B0502040204020203" charset="-122"/>
                <a:sym typeface="+mn-ea"/>
              </a:rPr>
              <a:t>采用多种不同的存储器件</a:t>
            </a:r>
            <a:r>
              <a:rPr lang="zh-CN" altLang="en-US" sz="2000">
                <a:latin typeface="微软雅黑 Light" panose="020B0502040204020203" charset="-122"/>
                <a:ea typeface="微软雅黑 Light" panose="020B0502040204020203" charset="-122"/>
                <a:cs typeface="微软雅黑 Light" panose="020B0502040204020203" charset="-122"/>
                <a:sym typeface="+mn-ea"/>
              </a:rPr>
              <a:t>结合即</a:t>
            </a:r>
            <a:r>
              <a:rPr lang="en-US" altLang="zh-CN" sz="2000">
                <a:latin typeface="微软雅黑 Light" panose="020B0502040204020203" charset="-122"/>
                <a:ea typeface="微软雅黑 Light" panose="020B0502040204020203" charset="-122"/>
                <a:cs typeface="微软雅黑 Light" panose="020B0502040204020203" charset="-122"/>
                <a:sym typeface="+mn-ea"/>
              </a:rPr>
              <a:t>多级层次存储结构。</a:t>
            </a:r>
            <a:r>
              <a:rPr lang="zh-CN" altLang="en-US" sz="2000">
                <a:latin typeface="微软雅黑 Light" panose="020B0502040204020203" charset="-122"/>
                <a:ea typeface="微软雅黑 Light" panose="020B0502040204020203" charset="-122"/>
                <a:cs typeface="微软雅黑 Light" panose="020B0502040204020203" charset="-122"/>
                <a:sym typeface="+mn-ea"/>
              </a:rPr>
              <a:t>如下图所示，</a:t>
            </a:r>
            <a:r>
              <a:rPr lang="en-US" altLang="zh-CN" sz="2000">
                <a:latin typeface="微软雅黑 Light" panose="020B0502040204020203" charset="-122"/>
                <a:ea typeface="微软雅黑 Light" panose="020B0502040204020203" charset="-122"/>
                <a:cs typeface="微软雅黑 Light" panose="020B0502040204020203" charset="-122"/>
                <a:sym typeface="+mn-ea"/>
              </a:rPr>
              <a:t>最上层的寄存器在处理器芯片内直接参与运算，它的速度最快、平均每位的价格最高、容量最小。高速缓存存储器、主存储器、辅助存储器这三个级别的存储容量依次增大，但存储速度、价格成本及处理器访问的频度依次降低。</a:t>
            </a:r>
          </a:p>
        </p:txBody>
      </p:sp>
      <p:graphicFrame>
        <p:nvGraphicFramePr>
          <p:cNvPr id="18" name="对象 -2147482542"/>
          <p:cNvGraphicFramePr>
            <a:graphicFrameLocks noChangeAspect="1"/>
          </p:cNvGraphicFramePr>
          <p:nvPr>
            <p:custDataLst>
              <p:tags r:id="rId1"/>
            </p:custDataLst>
          </p:nvPr>
        </p:nvGraphicFramePr>
        <p:xfrm>
          <a:off x="3011170" y="3471545"/>
          <a:ext cx="6316345" cy="3221990"/>
        </p:xfrm>
        <a:graphic>
          <a:graphicData uri="http://schemas.openxmlformats.org/presentationml/2006/ole">
            <mc:AlternateContent xmlns:mc="http://schemas.openxmlformats.org/markup-compatibility/2006">
              <mc:Choice xmlns:v="urn:schemas-microsoft-com:vml" Requires="v">
                <p:oleObj r:id="rId4" imgW="5615305" imgH="2773045" progId="Visio.Drawing.15">
                  <p:embed/>
                </p:oleObj>
              </mc:Choice>
              <mc:Fallback>
                <p:oleObj r:id="rId4" imgW="5615305" imgH="2773045" progId="Visio.Drawing.15">
                  <p:embed/>
                  <p:pic>
                    <p:nvPicPr>
                      <p:cNvPr id="0" name="图片 3075"/>
                      <p:cNvPicPr/>
                      <p:nvPr/>
                    </p:nvPicPr>
                    <p:blipFill>
                      <a:blip r:embed="rId5"/>
                      <a:stretch>
                        <a:fillRect/>
                      </a:stretch>
                    </p:blipFill>
                    <p:spPr>
                      <a:xfrm>
                        <a:off x="3011170" y="3471545"/>
                        <a:ext cx="6316345" cy="3221990"/>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7200" b="1" dirty="0">
                <a:solidFill>
                  <a:srgbClr val="3A4795"/>
                </a:solidFill>
                <a:sym typeface="+mn-ea"/>
              </a:rPr>
              <a:t>访存优化</a:t>
            </a:r>
            <a:r>
              <a:rPr lang="en-US" altLang="zh-CN" sz="7200" b="1" dirty="0">
                <a:solidFill>
                  <a:srgbClr val="3A4795"/>
                </a:solidFill>
                <a:sym typeface="+mn-ea"/>
              </a:rPr>
              <a:t> </a:t>
            </a:r>
            <a:r>
              <a:rPr lang="en-US" altLang="zh-CN" sz="7200" b="1" dirty="0">
                <a:solidFill>
                  <a:srgbClr val="3A4795"/>
                </a:solidFill>
              </a:rPr>
              <a:t> III</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endParaRPr lang="en-US" altLang="zh-CN" sz="2400" b="1" dirty="0">
              <a:solidFill>
                <a:srgbClr val="3A4795"/>
              </a:solidFill>
              <a:latin typeface="微软雅黑" panose="020B0503020204020204" pitchFamily="34" charset="-122"/>
              <a:ea typeface="微软雅黑" panose="020B0503020204020204" pitchFamily="34"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0" name="燕尾形 19"/>
          <p:cNvSpPr/>
          <p:nvPr>
            <p:custDataLst>
              <p:tags r:id="rId1"/>
            </p:custDataLst>
          </p:nvPr>
        </p:nvSpPr>
        <p:spPr bwMode="auto">
          <a:xfrm flipV="1">
            <a:off x="1209675" y="2247265"/>
            <a:ext cx="3914140" cy="1665605"/>
          </a:xfrm>
          <a:prstGeom prst="chevron">
            <a:avLst>
              <a:gd name="adj" fmla="val 23860"/>
            </a:avLst>
          </a:prstGeom>
          <a:solidFill>
            <a:srgbClr val="0066CC"/>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2" name="矩形 1"/>
          <p:cNvSpPr/>
          <p:nvPr>
            <p:custDataLst>
              <p:tags r:id="rId2"/>
            </p:custDataLst>
          </p:nvPr>
        </p:nvSpPr>
        <p:spPr>
          <a:xfrm>
            <a:off x="1567815" y="2621280"/>
            <a:ext cx="331914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缓存优化</a:t>
            </a:r>
          </a:p>
        </p:txBody>
      </p:sp>
      <p:sp>
        <p:nvSpPr>
          <p:cNvPr id="3" name="Freeform 5"/>
          <p:cNvSpPr>
            <a:spLocks noEditPoints="1"/>
          </p:cNvSpPr>
          <p:nvPr>
            <p:custDataLst>
              <p:tags r:id="rId3"/>
            </p:custDataLst>
          </p:nvPr>
        </p:nvSpPr>
        <p:spPr bwMode="auto">
          <a:xfrm>
            <a:off x="6141905" y="206596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4" name="矩形 3"/>
          <p:cNvSpPr/>
          <p:nvPr>
            <p:custDataLst>
              <p:tags r:id="rId4"/>
            </p:custDataLst>
          </p:nvPr>
        </p:nvSpPr>
        <p:spPr>
          <a:xfrm>
            <a:off x="6749947" y="1994684"/>
            <a:ext cx="2472055"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减少伪共享</a:t>
            </a:r>
          </a:p>
        </p:txBody>
      </p:sp>
      <p:sp>
        <p:nvSpPr>
          <p:cNvPr id="7" name="Freeform 5"/>
          <p:cNvSpPr>
            <a:spLocks noEditPoints="1"/>
          </p:cNvSpPr>
          <p:nvPr>
            <p:custDataLst>
              <p:tags r:id="rId5"/>
            </p:custDataLst>
          </p:nvPr>
        </p:nvSpPr>
        <p:spPr bwMode="auto">
          <a:xfrm>
            <a:off x="6135555" y="374553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8" name="矩形 7"/>
          <p:cNvSpPr/>
          <p:nvPr>
            <p:custDataLst>
              <p:tags r:id="rId6"/>
            </p:custDataLst>
          </p:nvPr>
        </p:nvSpPr>
        <p:spPr>
          <a:xfrm>
            <a:off x="6743597" y="3674259"/>
            <a:ext cx="2014220"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数据预取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 grpId="0"/>
      <p:bldP spid="3" grpId="0" bldLvl="0" animBg="1"/>
      <p:bldP spid="4" grpId="0"/>
      <p:bldP spid="7" grpId="0" bldLvl="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减少伪共享</a:t>
            </a:r>
          </a:p>
        </p:txBody>
      </p:sp>
      <p:graphicFrame>
        <p:nvGraphicFramePr>
          <p:cNvPr id="2" name="对象 -2147482538"/>
          <p:cNvGraphicFramePr/>
          <p:nvPr>
            <p:custDataLst>
              <p:tags r:id="rId1"/>
            </p:custDataLst>
          </p:nvPr>
        </p:nvGraphicFramePr>
        <p:xfrm>
          <a:off x="3662680" y="3785870"/>
          <a:ext cx="4866005" cy="2249170"/>
        </p:xfrm>
        <a:graphic>
          <a:graphicData uri="http://schemas.openxmlformats.org/presentationml/2006/ole">
            <mc:AlternateContent xmlns:mc="http://schemas.openxmlformats.org/markup-compatibility/2006">
              <mc:Choice xmlns:v="urn:schemas-microsoft-com:vml" Requires="v">
                <p:oleObj r:id="rId5" imgW="3757295" imgH="1729105" progId="Visio.Drawing.15">
                  <p:embed/>
                </p:oleObj>
              </mc:Choice>
              <mc:Fallback>
                <p:oleObj r:id="rId5" imgW="3757295" imgH="1729105" progId="Visio.Drawing.15">
                  <p:embed/>
                  <p:pic>
                    <p:nvPicPr>
                      <p:cNvPr id="2" name="对象 -2147482538"/>
                      <p:cNvPicPr/>
                      <p:nvPr/>
                    </p:nvPicPr>
                    <p:blipFill>
                      <a:blip r:embed="rId6"/>
                      <a:stretch>
                        <a:fillRect/>
                      </a:stretch>
                    </p:blipFill>
                    <p:spPr>
                      <a:xfrm>
                        <a:off x="3662680" y="3785870"/>
                        <a:ext cx="4866005" cy="2249170"/>
                      </a:xfrm>
                      <a:prstGeom prst="rect">
                        <a:avLst/>
                      </a:prstGeom>
                      <a:noFill/>
                      <a:ln w="38100">
                        <a:noFill/>
                        <a:miter/>
                      </a:ln>
                    </p:spPr>
                  </p:pic>
                </p:oleObj>
              </mc:Fallback>
            </mc:AlternateContent>
          </a:graphicData>
        </a:graphic>
      </p:graphicFrame>
      <p:sp>
        <p:nvSpPr>
          <p:cNvPr id="3" name="文本框 2"/>
          <p:cNvSpPr txBox="1"/>
          <p:nvPr>
            <p:custDataLst>
              <p:tags r:id="rId2"/>
            </p:custDataLst>
          </p:nvPr>
        </p:nvSpPr>
        <p:spPr>
          <a:xfrm>
            <a:off x="1138555" y="1386205"/>
            <a:ext cx="9915525" cy="2399665"/>
          </a:xfrm>
          <a:prstGeom prst="rect">
            <a:avLst/>
          </a:prstGeom>
          <a:noFill/>
          <a:ln w="9525">
            <a:noFill/>
          </a:ln>
        </p:spPr>
        <p:txBody>
          <a:bodyPr wrap="square">
            <a:spAutoFit/>
          </a:bodyPr>
          <a:lstStyle/>
          <a:p>
            <a:pPr indent="2667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为解决数据一致性的问题，需要处理器各个核心访问缓存时都遵循缓存一致性协议。</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即</a:t>
            </a:r>
            <a:r>
              <a:rPr lang="en-US" altLang="zh-CN" sz="2000">
                <a:latin typeface="Times New Roman" panose="02020603050405020304" pitchFamily="18" charset="0"/>
                <a:ea typeface="微软雅黑 Light" panose="020B0502040204020203" charset="-122"/>
                <a:cs typeface="Times New Roman" panose="02020603050405020304" pitchFamily="18" charset="0"/>
              </a:rPr>
              <a:t>当某个处理器核心修改缓存行数据时，其它的处理器核通过监听机制获悉</a:t>
            </a:r>
            <a:r>
              <a:rPr lang="zh-CN" altLang="en-US" sz="2000">
                <a:latin typeface="Times New Roman" panose="02020603050405020304" pitchFamily="18" charset="0"/>
                <a:ea typeface="微软雅黑 Light" panose="020B0502040204020203" charset="-122"/>
                <a:cs typeface="Times New Roman" panose="02020603050405020304" pitchFamily="18" charset="0"/>
              </a:rPr>
              <a:t>并</a:t>
            </a:r>
            <a:r>
              <a:rPr lang="en-US" altLang="zh-CN" sz="2000">
                <a:latin typeface="Times New Roman" panose="02020603050405020304" pitchFamily="18" charset="0"/>
                <a:ea typeface="微软雅黑 Light" panose="020B0502040204020203" charset="-122"/>
                <a:cs typeface="Times New Roman" panose="02020603050405020304" pitchFamily="18" charset="0"/>
              </a:rPr>
              <a:t>使其共享缓存行失效，此时该处理器核心将修改后的缓存行写回到主内存中。若其它处理器核需要此缓存行共享数据，则从主内存中重新加载，并放入缓存，这样可以保证读取数据的正确性，如图所示。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减少伪共享</a:t>
            </a:r>
          </a:p>
        </p:txBody>
      </p:sp>
      <p:sp>
        <p:nvSpPr>
          <p:cNvPr id="4" name="文本框 3"/>
          <p:cNvSpPr txBox="1"/>
          <p:nvPr>
            <p:custDataLst>
              <p:tags r:id="rId1"/>
            </p:custDataLst>
          </p:nvPr>
        </p:nvSpPr>
        <p:spPr>
          <a:xfrm>
            <a:off x="1137920" y="1510665"/>
            <a:ext cx="9915525" cy="1476375"/>
          </a:xfrm>
          <a:prstGeom prst="rect">
            <a:avLst/>
          </a:prstGeom>
          <a:noFill/>
          <a:ln w="9525">
            <a:noFill/>
          </a:ln>
        </p:spPr>
        <p:txBody>
          <a:bodyPr wrap="square">
            <a:spAutoFit/>
          </a:bodyPr>
          <a:lstStyle/>
          <a:p>
            <a:pPr indent="2667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在多核CPU系统中，由于要操作的不同变量处于同一缓存行，某核心更新缓存行中数据并将其写回缓存，同时其它核心会使该缓存行失效，使用时需要从内存中重新加载，这种情况就是缓存行的伪共享问题</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伪共享会导致大量的缓存冲突</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，应尽量避免。</a:t>
            </a:r>
          </a:p>
        </p:txBody>
      </p:sp>
      <p:graphicFrame>
        <p:nvGraphicFramePr>
          <p:cNvPr id="6" name="对象 -2147482537"/>
          <p:cNvGraphicFramePr/>
          <p:nvPr>
            <p:custDataLst>
              <p:tags r:id="rId2"/>
            </p:custDataLst>
          </p:nvPr>
        </p:nvGraphicFramePr>
        <p:xfrm>
          <a:off x="3625850" y="3196590"/>
          <a:ext cx="4939665" cy="2809875"/>
        </p:xfrm>
        <a:graphic>
          <a:graphicData uri="http://schemas.openxmlformats.org/presentationml/2006/ole">
            <mc:AlternateContent xmlns:mc="http://schemas.openxmlformats.org/markup-compatibility/2006">
              <mc:Choice xmlns:v="urn:schemas-microsoft-com:vml" Requires="v">
                <p:oleObj r:id="rId5" imgW="3339465" imgH="1798955" progId="Visio.Drawing.15">
                  <p:embed/>
                </p:oleObj>
              </mc:Choice>
              <mc:Fallback>
                <p:oleObj r:id="rId5" imgW="3339465" imgH="1798955" progId="Visio.Drawing.15">
                  <p:embed/>
                  <p:pic>
                    <p:nvPicPr>
                      <p:cNvPr id="6" name="对象 -2147482537"/>
                      <p:cNvPicPr/>
                      <p:nvPr/>
                    </p:nvPicPr>
                    <p:blipFill>
                      <a:blip r:embed="rId6"/>
                      <a:stretch>
                        <a:fillRect/>
                      </a:stretch>
                    </p:blipFill>
                    <p:spPr>
                      <a:xfrm>
                        <a:off x="3625850" y="3196590"/>
                        <a:ext cx="4939665" cy="2809875"/>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减少伪共享</a:t>
            </a:r>
          </a:p>
        </p:txBody>
      </p:sp>
      <p:grpSp>
        <p:nvGrpSpPr>
          <p:cNvPr id="2" name="组合 1"/>
          <p:cNvGrpSpPr/>
          <p:nvPr/>
        </p:nvGrpSpPr>
        <p:grpSpPr>
          <a:xfrm>
            <a:off x="2378710" y="2323465"/>
            <a:ext cx="191135" cy="3519805"/>
            <a:chOff x="2569893" y="1002848"/>
            <a:chExt cx="255494" cy="4272849"/>
          </a:xfrm>
        </p:grpSpPr>
        <p:cxnSp>
          <p:nvCxnSpPr>
            <p:cNvPr id="3" name="直接连接符 2"/>
            <p:cNvCxnSpPr/>
            <p:nvPr>
              <p:custDataLst>
                <p:tags r:id="rId6"/>
              </p:custDataLst>
            </p:nvPr>
          </p:nvCxnSpPr>
          <p:spPr>
            <a:xfrm>
              <a:off x="2701460" y="1002848"/>
              <a:ext cx="0" cy="4272849"/>
            </a:xfrm>
            <a:prstGeom prst="line">
              <a:avLst/>
            </a:prstGeom>
            <a:noFill/>
            <a:ln w="9525" cap="flat" cmpd="sng" algn="ctr">
              <a:solidFill>
                <a:srgbClr val="979797"/>
              </a:solidFill>
              <a:prstDash val="solid"/>
            </a:ln>
            <a:effectLst/>
          </p:spPr>
        </p:cxnSp>
        <p:sp>
          <p:nvSpPr>
            <p:cNvPr id="8" name="椭圆 7"/>
            <p:cNvSpPr/>
            <p:nvPr>
              <p:custDataLst>
                <p:tags r:id="rId7"/>
              </p:custDataLst>
            </p:nvPr>
          </p:nvSpPr>
          <p:spPr>
            <a:xfrm>
              <a:off x="2569893" y="1795473"/>
              <a:ext cx="255494" cy="255494"/>
            </a:xfrm>
            <a:prstGeom prst="ellipse">
              <a:avLst/>
            </a:prstGeom>
            <a:solidFill>
              <a:srgbClr val="979797"/>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9" name="椭圆 8"/>
            <p:cNvSpPr/>
            <p:nvPr>
              <p:custDataLst>
                <p:tags r:id="rId8"/>
              </p:custDataLst>
            </p:nvPr>
          </p:nvSpPr>
          <p:spPr>
            <a:xfrm>
              <a:off x="2569893" y="4016965"/>
              <a:ext cx="255494" cy="255494"/>
            </a:xfrm>
            <a:prstGeom prst="ellipse">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grpSp>
      <p:sp>
        <p:nvSpPr>
          <p:cNvPr id="10" name="泪滴形 9"/>
          <p:cNvSpPr/>
          <p:nvPr>
            <p:custDataLst>
              <p:tags r:id="rId1"/>
            </p:custDataLst>
          </p:nvPr>
        </p:nvSpPr>
        <p:spPr>
          <a:xfrm rot="2700000">
            <a:off x="1178560" y="2725420"/>
            <a:ext cx="593090" cy="597535"/>
          </a:xfrm>
          <a:prstGeom prst="teardrop">
            <a:avLst/>
          </a:prstGeom>
          <a:solidFill>
            <a:srgbClr val="979797"/>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2160" kern="0" dirty="0">
              <a:solidFill>
                <a:srgbClr val="FFFFFF"/>
              </a:solidFill>
              <a:latin typeface="微软雅黑" panose="020B0503020204020204" pitchFamily="34" charset="-122"/>
              <a:ea typeface="微软雅黑" panose="020B0503020204020204" pitchFamily="34" charset="-122"/>
            </a:endParaRPr>
          </a:p>
        </p:txBody>
      </p:sp>
      <p:sp>
        <p:nvSpPr>
          <p:cNvPr id="11" name="泪滴形 10"/>
          <p:cNvSpPr/>
          <p:nvPr>
            <p:custDataLst>
              <p:tags r:id="rId2"/>
            </p:custDataLst>
          </p:nvPr>
        </p:nvSpPr>
        <p:spPr>
          <a:xfrm rot="2700000">
            <a:off x="1178560" y="4538345"/>
            <a:ext cx="593090" cy="597535"/>
          </a:xfrm>
          <a:prstGeom prst="teardrop">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2160" kern="0" dirty="0">
              <a:solidFill>
                <a:srgbClr val="FFFFFF"/>
              </a:solidFill>
              <a:latin typeface="微软雅黑" panose="020B0503020204020204" pitchFamily="34" charset="-122"/>
              <a:ea typeface="微软雅黑" panose="020B0503020204020204" pitchFamily="34" charset="-122"/>
            </a:endParaRPr>
          </a:p>
        </p:txBody>
      </p:sp>
      <p:sp>
        <p:nvSpPr>
          <p:cNvPr id="12" name="矩形 11"/>
          <p:cNvSpPr/>
          <p:nvPr>
            <p:custDataLst>
              <p:tags r:id="rId3"/>
            </p:custDataLst>
          </p:nvPr>
        </p:nvSpPr>
        <p:spPr>
          <a:xfrm>
            <a:off x="3028315" y="2373630"/>
            <a:ext cx="7934960" cy="1476375"/>
          </a:xfrm>
          <a:prstGeom prst="rect">
            <a:avLst/>
          </a:prstGeom>
        </p:spPr>
        <p:txBody>
          <a:bodyPr wrap="square">
            <a:spAutoFit/>
          </a:bodyPr>
          <a:lstStyle/>
          <a:p>
            <a:pPr defTabSz="1097280">
              <a:lnSpc>
                <a:spcPct val="150000"/>
              </a:lnSpc>
            </a:pPr>
            <a:r>
              <a:rPr lang="en-US" altLang="zh-CN" sz="2000">
                <a:latin typeface="微软雅黑 Light" panose="020B0502040204020203" charset="-122"/>
                <a:ea typeface="微软雅黑 Light" panose="020B0502040204020203" charset="-122"/>
                <a:cs typeface="Times New Roman" panose="02020603050405020304" pitchFamily="18" charset="0"/>
                <a:sym typeface="+mn-ea"/>
              </a:rPr>
              <a:t>尽量少的使用共享数据，可以将不同线程操作的数据分配在不同的缓存行中，或者进行缓存行填充，避免多个线程共享同一缓存行内的数据。</a:t>
            </a:r>
            <a:endParaRPr lang="en-US" altLang="zh-CN" sz="2000" dirty="0">
              <a:solidFill>
                <a:srgbClr val="000000"/>
              </a:solidFill>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13" name="矩形 12"/>
          <p:cNvSpPr/>
          <p:nvPr>
            <p:custDataLst>
              <p:tags r:id="rId4"/>
            </p:custDataLst>
          </p:nvPr>
        </p:nvSpPr>
        <p:spPr>
          <a:xfrm>
            <a:off x="3052445" y="3976370"/>
            <a:ext cx="7820660" cy="1938020"/>
          </a:xfrm>
          <a:prstGeom prst="rect">
            <a:avLst/>
          </a:prstGeom>
        </p:spPr>
        <p:txBody>
          <a:bodyPr wrap="square">
            <a:spAutoFit/>
          </a:bodyPr>
          <a:lstStyle/>
          <a:p>
            <a:pPr defTabSz="1097280">
              <a:lnSpc>
                <a:spcPct val="150000"/>
              </a:lnSpc>
            </a:pPr>
            <a:r>
              <a:rPr lang="en-US" altLang="zh-CN" sz="2000">
                <a:solidFill>
                  <a:schemeClr val="tx1"/>
                </a:solidFill>
                <a:latin typeface="微软雅黑 Light" panose="020B0502040204020203" charset="-122"/>
                <a:ea typeface="微软雅黑 Light" panose="020B0502040204020203" charset="-122"/>
                <a:cs typeface="微软雅黑 Light" panose="020B0502040204020203" charset="-122"/>
                <a:sym typeface="微软雅黑" panose="020B0503020204020204" pitchFamily="34" charset="-122"/>
              </a:rPr>
              <a:t>在多个核心共享同一缓存行数据时，如果不进行对缓存的写入，是不会发生伪共享问题的，所以应当尽量少的修改数据。例如上述的例子中，若核心0与核心1频繁地对Arr[0]以及Arr[1]进行修改，代价是非常高的。</a:t>
            </a:r>
          </a:p>
        </p:txBody>
      </p:sp>
      <p:sp>
        <p:nvSpPr>
          <p:cNvPr id="21" name="文本框 20"/>
          <p:cNvSpPr txBox="1"/>
          <p:nvPr>
            <p:custDataLst>
              <p:tags r:id="rId5"/>
            </p:custDataLst>
          </p:nvPr>
        </p:nvSpPr>
        <p:spPr>
          <a:xfrm>
            <a:off x="1847215" y="1414780"/>
            <a:ext cx="9272270" cy="553085"/>
          </a:xfrm>
          <a:prstGeom prst="rect">
            <a:avLst/>
          </a:prstGeom>
          <a:noFill/>
        </p:spPr>
        <p:txBody>
          <a:bodyPr wrap="square" rtlCol="0">
            <a:spAutoFit/>
          </a:bodyPr>
          <a:lstStyle/>
          <a:p>
            <a:pPr>
              <a:lnSpc>
                <a:spcPct val="150000"/>
              </a:lnSpc>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a:t>
            </a:r>
            <a:r>
              <a:rPr lang="en-US" altLang="zh-CN" sz="2000">
                <a:latin typeface="微软雅黑 Light" panose="020B0502040204020203" charset="-122"/>
                <a:ea typeface="微软雅黑 Light" panose="020B0502040204020203" charset="-122"/>
                <a:cs typeface="Times New Roman" panose="02020603050405020304" pitchFamily="18" charset="0"/>
                <a:sym typeface="+mn-ea"/>
              </a:rPr>
              <a:t>多线程编程时往往不可避免的要遇到数据共享，编程时应该注意如下原则：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1+#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减少伪共享</a:t>
            </a:r>
            <a:endParaRPr lang="zh-CN" altLang="en-US" dirty="0">
              <a:solidFill>
                <a:schemeClr val="tx1"/>
              </a:solidFill>
            </a:endParaRPr>
          </a:p>
        </p:txBody>
      </p:sp>
      <p:sp>
        <p:nvSpPr>
          <p:cNvPr id="7" name="文本框 6"/>
          <p:cNvSpPr txBox="1"/>
          <p:nvPr>
            <p:custDataLst>
              <p:tags r:id="rId1"/>
            </p:custDataLst>
          </p:nvPr>
        </p:nvSpPr>
        <p:spPr>
          <a:xfrm>
            <a:off x="1137920" y="1214755"/>
            <a:ext cx="9915525" cy="1476375"/>
          </a:xfrm>
          <a:prstGeom prst="rect">
            <a:avLst/>
          </a:prstGeom>
          <a:noFill/>
          <a:ln w="9525">
            <a:noFill/>
          </a:ln>
        </p:spPr>
        <p:txBody>
          <a:bodyPr wrap="square">
            <a:spAutoFit/>
          </a:bodyPr>
          <a:lstStyle/>
          <a:p>
            <a:pPr indent="2667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在内核版本4.1.0及以上的Linux系统中，perf工具包含了一些对程序中伪共享的分析功能，称为perf c2c。perf c2c可以收集高速缓存的性能数据，之后基于采样数据生成报告，以</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此</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代码为例说明如何使用perf c2c进行伪共享分析。</a:t>
            </a:r>
          </a:p>
        </p:txBody>
      </p:sp>
      <p:sp>
        <p:nvSpPr>
          <p:cNvPr id="100" name="文本框 99"/>
          <p:cNvSpPr txBox="1"/>
          <p:nvPr>
            <p:custDataLst>
              <p:tags r:id="rId2"/>
            </p:custDataLst>
          </p:nvPr>
        </p:nvSpPr>
        <p:spPr>
          <a:xfrm>
            <a:off x="3555365" y="2807652"/>
            <a:ext cx="5080000" cy="3476625"/>
          </a:xfrm>
          <a:prstGeom prst="rect">
            <a:avLst/>
          </a:prstGeom>
          <a:noFill/>
          <a:ln w="9525">
            <a:solidFill>
              <a:srgbClr val="013B6D"/>
            </a:solidFill>
          </a:ln>
        </p:spPr>
        <p:txBody>
          <a:bodyPr>
            <a:spAutoFit/>
          </a:bodyPr>
          <a:lstStyle/>
          <a:p>
            <a:pPr indent="0">
              <a:lnSpc>
                <a:spcPct val="100000"/>
              </a:lnSpc>
            </a:pPr>
            <a:r>
              <a:rPr lang="en-US" sz="2000" b="0" i="1">
                <a:latin typeface="Times New Roman" panose="02020603050405020304" pitchFamily="18" charset="0"/>
                <a:ea typeface="宋体" panose="02010600030101010101" pitchFamily="2" charset="-122"/>
              </a:rPr>
              <a:t>int main(void)</a:t>
            </a:r>
          </a:p>
          <a:p>
            <a:pPr indent="0">
              <a:lnSpc>
                <a:spcPct val="100000"/>
              </a:lnSpc>
            </a:pPr>
            <a:r>
              <a:rPr lang="en-US" sz="2000" b="0" i="1">
                <a:latin typeface="Times New Roman" panose="02020603050405020304" pitchFamily="18" charset="0"/>
                <a:ea typeface="宋体" panose="02010600030101010101" pitchFamily="2" charset="-122"/>
              </a:rPr>
              <a:t>{</a:t>
            </a:r>
          </a:p>
          <a:p>
            <a:pPr indent="0">
              <a:lnSpc>
                <a:spcPct val="100000"/>
              </a:lnSpc>
            </a:pPr>
            <a:r>
              <a:rPr lang="en-US" sz="2000" b="0" i="1">
                <a:latin typeface="Times New Roman" panose="02020603050405020304" pitchFamily="18" charset="0"/>
                <a:ea typeface="宋体" panose="02010600030101010101" pitchFamily="2" charset="-122"/>
              </a:rPr>
              <a:t>    int sum[THRAED_NUM];</a:t>
            </a:r>
          </a:p>
          <a:p>
            <a:pPr indent="0">
              <a:lnSpc>
                <a:spcPct val="100000"/>
              </a:lnSpc>
            </a:pPr>
            <a:r>
              <a:rPr lang="en-US" sz="2000" b="0" i="1">
                <a:latin typeface="Times New Roman" panose="02020603050405020304" pitchFamily="18" charset="0"/>
                <a:ea typeface="宋体" panose="02010600030101010101" pitchFamily="2" charset="-122"/>
              </a:rPr>
              <a:t>    #pragma omp parallel for</a:t>
            </a:r>
          </a:p>
          <a:p>
            <a:pPr indent="0">
              <a:lnSpc>
                <a:spcPct val="100000"/>
              </a:lnSpc>
            </a:pPr>
            <a:r>
              <a:rPr lang="en-US" sz="2000" b="0" i="1">
                <a:latin typeface="Times New Roman" panose="02020603050405020304" pitchFamily="18" charset="0"/>
                <a:ea typeface="宋体" panose="02010600030101010101" pitchFamily="2" charset="-122"/>
              </a:rPr>
              <a:t>    for (int i = 0; i &lt; THRAED_NUM; i++){</a:t>
            </a:r>
          </a:p>
          <a:p>
            <a:pPr indent="0">
              <a:lnSpc>
                <a:spcPct val="100000"/>
              </a:lnSpc>
            </a:pPr>
            <a:r>
              <a:rPr lang="en-US" sz="2000" b="0" i="1">
                <a:latin typeface="Times New Roman" panose="02020603050405020304" pitchFamily="18" charset="0"/>
                <a:ea typeface="宋体" panose="02010600030101010101" pitchFamily="2" charset="-122"/>
              </a:rPr>
              <a:t>        for (int j = 0; j &lt; N; j++){</a:t>
            </a:r>
          </a:p>
          <a:p>
            <a:pPr indent="0">
              <a:lnSpc>
                <a:spcPct val="100000"/>
              </a:lnSpc>
            </a:pPr>
            <a:r>
              <a:rPr lang="en-US" sz="2000" b="0" i="1">
                <a:latin typeface="Times New Roman" panose="02020603050405020304" pitchFamily="18" charset="0"/>
                <a:ea typeface="宋体" panose="02010600030101010101" pitchFamily="2" charset="-122"/>
              </a:rPr>
              <a:t>            sum[i] += values[j] &gt;&gt; i;</a:t>
            </a:r>
          </a:p>
          <a:p>
            <a:pPr indent="0">
              <a:lnSpc>
                <a:spcPct val="100000"/>
              </a:lnSpc>
            </a:pPr>
            <a:r>
              <a:rPr lang="en-US" sz="2000" b="0" i="1">
                <a:latin typeface="Times New Roman" panose="02020603050405020304" pitchFamily="18" charset="0"/>
                <a:ea typeface="宋体" panose="02010600030101010101" pitchFamily="2" charset="-122"/>
              </a:rPr>
              <a:t>        }</a:t>
            </a:r>
          </a:p>
          <a:p>
            <a:pPr indent="0">
              <a:lnSpc>
                <a:spcPct val="100000"/>
              </a:lnSpc>
            </a:pPr>
            <a:r>
              <a:rPr lang="en-US" sz="2000" b="0" i="1">
                <a:latin typeface="Times New Roman" panose="02020603050405020304" pitchFamily="18" charset="0"/>
                <a:ea typeface="宋体" panose="02010600030101010101" pitchFamily="2" charset="-122"/>
              </a:rPr>
              <a:t>    }</a:t>
            </a:r>
          </a:p>
          <a:p>
            <a:pPr indent="0">
              <a:lnSpc>
                <a:spcPct val="100000"/>
              </a:lnSpc>
            </a:pPr>
            <a:r>
              <a:rPr lang="en-US" sz="2000" b="0" i="1">
                <a:latin typeface="Times New Roman" panose="02020603050405020304" pitchFamily="18" charset="0"/>
                <a:ea typeface="宋体" panose="02010600030101010101" pitchFamily="2" charset="-122"/>
              </a:rPr>
              <a:t>    return 0;</a:t>
            </a:r>
          </a:p>
          <a:p>
            <a:pPr indent="0">
              <a:lnSpc>
                <a:spcPct val="100000"/>
              </a:lnSpc>
            </a:pPr>
            <a:r>
              <a:rPr lang="en-US" sz="2000" b="0" i="1">
                <a:latin typeface="Times New Roman" panose="02020603050405020304" pitchFamily="18" charset="0"/>
                <a:ea typeface="宋体" panose="02010600030101010101" pitchFamily="2" charset="-122"/>
              </a:rPr>
              <a:t>}</a:t>
            </a:r>
            <a:endParaRPr lang="en-US" altLang="en-US" sz="2000" b="0" i="1">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减少伪共享</a:t>
            </a:r>
            <a:endParaRPr lang="zh-CN" altLang="en-US" dirty="0">
              <a:solidFill>
                <a:schemeClr val="tx1"/>
              </a:solidFill>
            </a:endParaRPr>
          </a:p>
        </p:txBody>
      </p:sp>
      <p:sp>
        <p:nvSpPr>
          <p:cNvPr id="3" name="文本框 2"/>
          <p:cNvSpPr txBox="1"/>
          <p:nvPr>
            <p:custDataLst>
              <p:tags r:id="rId1"/>
            </p:custDataLst>
          </p:nvPr>
        </p:nvSpPr>
        <p:spPr>
          <a:xfrm>
            <a:off x="1137920" y="1414780"/>
            <a:ext cx="9915525" cy="1337945"/>
          </a:xfrm>
          <a:prstGeom prst="rect">
            <a:avLst/>
          </a:prstGeom>
          <a:noFill/>
          <a:ln w="9525">
            <a:noFill/>
          </a:ln>
        </p:spPr>
        <p:txBody>
          <a:bodyPr wrap="square">
            <a:spAutoFit/>
          </a:bodyPr>
          <a:lstStyle/>
          <a:p>
            <a:pPr indent="266700">
              <a:lnSpc>
                <a:spcPct val="150000"/>
              </a:lnSpc>
            </a:pPr>
            <a:r>
              <a:rPr lang="en-US" altLang="zh-CN" sz="1800" b="0">
                <a:latin typeface="Times New Roman" panose="02020603050405020304" pitchFamily="18" charset="0"/>
                <a:ea typeface="微软雅黑 Light" panose="020B0502040204020203" charset="-122"/>
                <a:cs typeface="Times New Roman" panose="02020603050405020304" pitchFamily="18" charset="0"/>
              </a:rPr>
              <a:t>   sum数组大小为64字节，在实验测试平台中恰好占用一个缓存行。当8个线程同时对该缓存行内的sum数组进行写时，程序将不可避免地发生伪共享现象。使用perf c2c对该程序的执行过程进行分析，在Linux中输入以下指令。</a:t>
            </a:r>
          </a:p>
        </p:txBody>
      </p:sp>
      <p:sp>
        <p:nvSpPr>
          <p:cNvPr id="2" name="文本框 1"/>
          <p:cNvSpPr txBox="1"/>
          <p:nvPr>
            <p:custDataLst>
              <p:tags r:id="rId2"/>
            </p:custDataLst>
          </p:nvPr>
        </p:nvSpPr>
        <p:spPr>
          <a:xfrm>
            <a:off x="1799590" y="2891155"/>
            <a:ext cx="8593455" cy="922020"/>
          </a:xfrm>
          <a:prstGeom prst="rect">
            <a:avLst/>
          </a:prstGeom>
          <a:noFill/>
          <a:ln w="9525">
            <a:solidFill>
              <a:srgbClr val="013B6D"/>
            </a:solidFill>
          </a:ln>
        </p:spPr>
        <p:txBody>
          <a:bodyPr wrap="square">
            <a:spAutoFit/>
          </a:bodyPr>
          <a:lstStyle/>
          <a:p>
            <a:pPr indent="0"/>
            <a:r>
              <a:rPr lang="en-US" sz="1800" b="0">
                <a:latin typeface="Times New Roman" panose="02020603050405020304" pitchFamily="18" charset="0"/>
                <a:ea typeface="宋体" panose="02010600030101010101" pitchFamily="2" charset="-122"/>
              </a:rPr>
              <a:t># gcc –fopenmp –g false_share_test.c –o false_share_test  //</a:t>
            </a:r>
            <a:r>
              <a:rPr lang="zh-CN" sz="1800" b="0">
                <a:latin typeface="Times New Roman" panose="02020603050405020304" pitchFamily="18" charset="0"/>
                <a:ea typeface="宋体" panose="02010600030101010101" pitchFamily="2" charset="-122"/>
              </a:rPr>
              <a:t>使用</a:t>
            </a:r>
            <a:r>
              <a:rPr lang="en-US" sz="1800" b="0">
                <a:latin typeface="Times New Roman" panose="02020603050405020304" pitchFamily="18" charset="0"/>
                <a:ea typeface="宋体" panose="02010600030101010101" pitchFamily="2" charset="-122"/>
              </a:rPr>
              <a:t>gcc</a:t>
            </a:r>
            <a:r>
              <a:rPr lang="zh-CN" sz="1800" b="0">
                <a:latin typeface="Times New Roman" panose="02020603050405020304" pitchFamily="18" charset="0"/>
                <a:ea typeface="宋体" panose="02010600030101010101" pitchFamily="2" charset="-122"/>
              </a:rPr>
              <a:t>编译器编译目标文件</a:t>
            </a:r>
            <a:endParaRPr lang="en-US" sz="1800" b="0">
              <a:latin typeface="Times New Roman" panose="02020603050405020304" pitchFamily="18" charset="0"/>
              <a:ea typeface="宋体" panose="02010600030101010101" pitchFamily="2" charset="-122"/>
            </a:endParaRPr>
          </a:p>
          <a:p>
            <a:pPr indent="0"/>
            <a:r>
              <a:rPr lang="en-US" sz="1800" b="0">
                <a:latin typeface="Times New Roman" panose="02020603050405020304" pitchFamily="18" charset="0"/>
                <a:ea typeface="宋体" panose="02010600030101010101" pitchFamily="2" charset="-122"/>
              </a:rPr>
              <a:t># perf c2c record ./false_share_test   //</a:t>
            </a:r>
            <a:r>
              <a:rPr lang="zh-CN" sz="1800" b="0">
                <a:ea typeface="宋体" panose="02010600030101010101" pitchFamily="2" charset="-122"/>
              </a:rPr>
              <a:t>通过采样，收集性能数据</a:t>
            </a:r>
            <a:endParaRPr lang="en-US" sz="1800" b="0">
              <a:latin typeface="Times New Roman" panose="02020603050405020304" pitchFamily="18" charset="0"/>
              <a:ea typeface="宋体" panose="02010600030101010101" pitchFamily="2" charset="-122"/>
            </a:endParaRPr>
          </a:p>
          <a:p>
            <a:pPr indent="0"/>
            <a:r>
              <a:rPr lang="en-US" sz="1800" b="0">
                <a:latin typeface="Times New Roman" panose="02020603050405020304" pitchFamily="18" charset="0"/>
                <a:ea typeface="宋体" panose="02010600030101010101" pitchFamily="2" charset="-122"/>
              </a:rPr>
              <a:t># perf c2c report –stdio     //</a:t>
            </a:r>
            <a:r>
              <a:rPr lang="zh-CN" sz="1800" b="0">
                <a:ea typeface="宋体" panose="02010600030101010101" pitchFamily="2" charset="-122"/>
              </a:rPr>
              <a:t>基于采样数据，生成报告</a:t>
            </a:r>
            <a:endParaRPr lang="zh-CN" altLang="en-US" sz="1800" b="0">
              <a:ea typeface="宋体" panose="02010600030101010101" pitchFamily="2" charset="-122"/>
            </a:endParaRPr>
          </a:p>
        </p:txBody>
      </p:sp>
      <p:sp>
        <p:nvSpPr>
          <p:cNvPr id="4" name="文本框 3"/>
          <p:cNvSpPr txBox="1"/>
          <p:nvPr>
            <p:custDataLst>
              <p:tags r:id="rId3"/>
            </p:custDataLst>
          </p:nvPr>
        </p:nvSpPr>
        <p:spPr>
          <a:xfrm>
            <a:off x="1137920" y="3794125"/>
            <a:ext cx="9915525" cy="553085"/>
          </a:xfrm>
          <a:prstGeom prst="rect">
            <a:avLst/>
          </a:prstGeom>
          <a:noFill/>
          <a:ln w="9525">
            <a:noFill/>
          </a:ln>
        </p:spPr>
        <p:txBody>
          <a:bodyPr wrap="square">
            <a:spAutoFit/>
          </a:bodyPr>
          <a:lstStyle/>
          <a:p>
            <a:pPr indent="266700">
              <a:lnSpc>
                <a:spcPct val="150000"/>
              </a:lnSpc>
              <a:buClrTx/>
              <a:buSzTx/>
              <a:buFontTx/>
            </a:pPr>
            <a:r>
              <a:rPr lang="en-US" altLang="zh-CN" sz="1800" b="0">
                <a:latin typeface="Times New Roman" panose="02020603050405020304" pitchFamily="18" charset="0"/>
                <a:ea typeface="微软雅黑 Light" panose="020B0502040204020203" charset="-122"/>
                <a:cs typeface="Times New Roman" panose="02020603050405020304" pitchFamily="18" charset="0"/>
              </a:rPr>
              <a:t>生成的报告如下所示，为更清晰的予以说明，对表中的输出结果适当进行了简化</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a:t>
            </a:r>
          </a:p>
        </p:txBody>
      </p:sp>
      <p:sp>
        <p:nvSpPr>
          <p:cNvPr id="6" name="文本框 5"/>
          <p:cNvSpPr txBox="1"/>
          <p:nvPr>
            <p:custDataLst>
              <p:tags r:id="rId4"/>
            </p:custDataLst>
          </p:nvPr>
        </p:nvSpPr>
        <p:spPr>
          <a:xfrm>
            <a:off x="1799590" y="4347210"/>
            <a:ext cx="8593455" cy="2030095"/>
          </a:xfrm>
          <a:prstGeom prst="rect">
            <a:avLst/>
          </a:prstGeom>
          <a:noFill/>
          <a:ln w="9525">
            <a:solidFill>
              <a:srgbClr val="013B6D"/>
            </a:solidFill>
          </a:ln>
        </p:spPr>
        <p:txBody>
          <a:bodyPr wrap="square">
            <a:spAutoFit/>
          </a:bodyPr>
          <a:lstStyle/>
          <a:p>
            <a:pPr algn="l">
              <a:buClrTx/>
              <a:buSzTx/>
              <a:buFontTx/>
            </a:pPr>
            <a:r>
              <a:rPr lang="en-US" sz="1800" b="0">
                <a:latin typeface="Times New Roman" panose="02020603050405020304" pitchFamily="18" charset="0"/>
                <a:ea typeface="宋体" panose="02010600030101010101" pitchFamily="2" charset="-122"/>
              </a:rPr>
              <a:t>  Total records                     		:      65407</a:t>
            </a:r>
          </a:p>
          <a:p>
            <a:pPr algn="l">
              <a:buClrTx/>
              <a:buSzTx/>
              <a:buFontTx/>
            </a:pPr>
            <a:r>
              <a:rPr lang="en-US" sz="1800" b="0">
                <a:latin typeface="Times New Roman" panose="02020603050405020304" pitchFamily="18" charset="0"/>
                <a:ea typeface="宋体" panose="02010600030101010101" pitchFamily="2" charset="-122"/>
              </a:rPr>
              <a:t>  ......</a:t>
            </a:r>
          </a:p>
          <a:p>
            <a:pPr algn="l">
              <a:buClrTx/>
              <a:buSzTx/>
              <a:buFontTx/>
            </a:pPr>
            <a:r>
              <a:rPr lang="en-US" sz="1800" b="0">
                <a:latin typeface="Times New Roman" panose="02020603050405020304" pitchFamily="18" charset="0"/>
                <a:ea typeface="宋体" panose="02010600030101010101" pitchFamily="2" charset="-122"/>
              </a:rPr>
              <a:t>  LLC Misses to Local DRAM            	:      36.9%</a:t>
            </a:r>
          </a:p>
          <a:p>
            <a:pPr algn="l">
              <a:buClrTx/>
              <a:buSzTx/>
              <a:buFontTx/>
            </a:pPr>
            <a:r>
              <a:rPr lang="en-US" sz="1800" b="0">
                <a:latin typeface="Times New Roman" panose="02020603050405020304" pitchFamily="18" charset="0"/>
                <a:ea typeface="宋体" panose="02010600030101010101" pitchFamily="2" charset="-122"/>
              </a:rPr>
              <a:t>  LLC Misses to Remote DRAM         	:      33.8%</a:t>
            </a:r>
          </a:p>
          <a:p>
            <a:pPr algn="l">
              <a:buClrTx/>
              <a:buSzTx/>
              <a:buFontTx/>
            </a:pPr>
            <a:r>
              <a:rPr lang="en-US" sz="1800" b="0">
                <a:latin typeface="Times New Roman" panose="02020603050405020304" pitchFamily="18" charset="0"/>
                <a:ea typeface="宋体" panose="02010600030101010101" pitchFamily="2" charset="-122"/>
              </a:rPr>
              <a:t>  LLC Misses to Remote 缓存 (HIT)     	:      0.0%</a:t>
            </a:r>
          </a:p>
          <a:p>
            <a:pPr algn="l">
              <a:buClrTx/>
              <a:buSzTx/>
              <a:buFontTx/>
            </a:pPr>
            <a:r>
              <a:rPr lang="en-US" sz="1800" b="0">
                <a:latin typeface="Times New Roman" panose="02020603050405020304" pitchFamily="18" charset="0"/>
                <a:ea typeface="宋体" panose="02010600030101010101" pitchFamily="2" charset="-122"/>
              </a:rPr>
              <a:t>  LLC Misses to Remote 缓存 (HITM， Hit In The Modified)		:     29.2%</a:t>
            </a:r>
          </a:p>
          <a:p>
            <a:pPr algn="l">
              <a:buClrTx/>
              <a:buSzTx/>
              <a:buFontTx/>
            </a:pPr>
            <a:r>
              <a:rPr lang="en-US" sz="1800" b="0">
                <a:latin typeface="Times New Roman" panose="02020603050405020304" pitchFamily="18" charset="0"/>
                <a:ea typeface="宋体" panose="02010600030101010101" pitchFamily="2" charset="-122"/>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减少伪共享</a:t>
            </a:r>
            <a:endParaRPr lang="zh-CN" altLang="en-US" dirty="0">
              <a:solidFill>
                <a:schemeClr val="tx1"/>
              </a:solidFill>
            </a:endParaRPr>
          </a:p>
        </p:txBody>
      </p:sp>
      <p:sp>
        <p:nvSpPr>
          <p:cNvPr id="3" name="文本框 2"/>
          <p:cNvSpPr txBox="1"/>
          <p:nvPr>
            <p:custDataLst>
              <p:tags r:id="rId1"/>
            </p:custDataLst>
          </p:nvPr>
        </p:nvSpPr>
        <p:spPr>
          <a:xfrm>
            <a:off x="994410" y="1233805"/>
            <a:ext cx="10534015" cy="1476375"/>
          </a:xfrm>
          <a:prstGeom prst="rect">
            <a:avLst/>
          </a:prstGeom>
          <a:noFill/>
          <a:ln w="9525">
            <a:noFill/>
          </a:ln>
        </p:spPr>
        <p:txBody>
          <a:bodyPr wrap="square">
            <a:spAutoFit/>
          </a:bodyPr>
          <a:lstStyle/>
          <a:p>
            <a:pPr indent="2667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为避免多个线程频繁访问同一缓存行，减少伪共享问题，修改后的程序如代码所示。</a:t>
            </a:r>
            <a:r>
              <a:rPr lang="zh-CN" sz="2000">
                <a:latin typeface="Times New Roman" panose="02020603050405020304" pitchFamily="18" charset="0"/>
                <a:ea typeface="微软雅黑 Light" panose="020B0502040204020203" charset="-122"/>
                <a:cs typeface="Times New Roman" panose="02020603050405020304" pitchFamily="18" charset="0"/>
                <a:sym typeface="+mn-ea"/>
              </a:rPr>
              <a:t>修改后的程序避免了多个线程同时频繁地访问同一个缓存行，此时再次使用</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pref c2c</a:t>
            </a:r>
            <a:r>
              <a:rPr lang="zh-CN" sz="2000">
                <a:latin typeface="Times New Roman" panose="02020603050405020304" pitchFamily="18" charset="0"/>
                <a:ea typeface="微软雅黑 Light" panose="020B0502040204020203" charset="-122"/>
                <a:cs typeface="Times New Roman" panose="02020603050405020304" pitchFamily="18" charset="0"/>
                <a:sym typeface="+mn-ea"/>
              </a:rPr>
              <a:t>分析，可以发现程序中的伪共享现象大幅度减少。</a:t>
            </a:r>
            <a:endParaRPr lang="zh-CN" altLang="en-US" sz="2000" b="0">
              <a:latin typeface="Times New Roman" panose="02020603050405020304" pitchFamily="18" charset="0"/>
              <a:ea typeface="微软雅黑 Light" panose="020B0502040204020203" charset="-122"/>
              <a:cs typeface="Times New Roman" panose="02020603050405020304" pitchFamily="18" charset="0"/>
              <a:sym typeface="+mn-ea"/>
            </a:endParaRPr>
          </a:p>
        </p:txBody>
      </p:sp>
      <p:sp>
        <p:nvSpPr>
          <p:cNvPr id="100" name="文本框 99"/>
          <p:cNvSpPr txBox="1"/>
          <p:nvPr>
            <p:custDataLst>
              <p:tags r:id="rId2"/>
            </p:custDataLst>
          </p:nvPr>
        </p:nvSpPr>
        <p:spPr>
          <a:xfrm>
            <a:off x="1158875" y="2834005"/>
            <a:ext cx="4512310" cy="3922395"/>
          </a:xfrm>
          <a:prstGeom prst="rect">
            <a:avLst/>
          </a:prstGeom>
          <a:noFill/>
          <a:ln w="9525">
            <a:solidFill>
              <a:schemeClr val="tx1"/>
            </a:solidFill>
          </a:ln>
        </p:spPr>
        <p:txBody>
          <a:bodyPr wrap="square">
            <a:noAutofit/>
          </a:bodyPr>
          <a:lstStyle/>
          <a:p>
            <a:pPr indent="0">
              <a:lnSpc>
                <a:spcPct val="100000"/>
              </a:lnSpc>
            </a:pPr>
            <a:r>
              <a:rPr lang="en-US" altLang="en-US" sz="1800" b="0" i="1">
                <a:latin typeface="Times New Roman" panose="02020603050405020304" pitchFamily="18" charset="0"/>
                <a:ea typeface="宋体" panose="02010600030101010101" pitchFamily="2" charset="-122"/>
              </a:rPr>
              <a:t>int main(void)</a:t>
            </a:r>
          </a:p>
          <a:p>
            <a:pPr indent="0">
              <a:lnSpc>
                <a:spcPct val="100000"/>
              </a:lnSpc>
            </a:pPr>
            <a:r>
              <a:rPr lang="en-US" altLang="en-US" sz="1800" b="0" i="1">
                <a:latin typeface="Times New Roman" panose="02020603050405020304" pitchFamily="18" charset="0"/>
                <a:ea typeface="宋体" panose="02010600030101010101" pitchFamily="2" charset="-122"/>
              </a:rPr>
              <a:t>{</a:t>
            </a:r>
          </a:p>
          <a:p>
            <a:pPr indent="0">
              <a:lnSpc>
                <a:spcPct val="100000"/>
              </a:lnSpc>
            </a:pPr>
            <a:r>
              <a:rPr lang="en-US" altLang="en-US" sz="1800" b="0" i="1">
                <a:latin typeface="Times New Roman" panose="02020603050405020304" pitchFamily="18" charset="0"/>
                <a:ea typeface="宋体" panose="02010600030101010101" pitchFamily="2" charset="-122"/>
              </a:rPr>
              <a:t>    int sum[THRAED_NUM]；</a:t>
            </a:r>
          </a:p>
          <a:p>
            <a:pPr indent="0">
              <a:lnSpc>
                <a:spcPct val="100000"/>
              </a:lnSpc>
            </a:pPr>
            <a:r>
              <a:rPr lang="en-US" altLang="en-US" sz="1800" b="0" i="1">
                <a:latin typeface="Times New Roman" panose="02020603050405020304" pitchFamily="18" charset="0"/>
                <a:ea typeface="宋体" panose="02010600030101010101" pitchFamily="2" charset="-122"/>
              </a:rPr>
              <a:t>    #pragma omp parallel for</a:t>
            </a:r>
          </a:p>
          <a:p>
            <a:pPr indent="0">
              <a:lnSpc>
                <a:spcPct val="100000"/>
              </a:lnSpc>
            </a:pPr>
            <a:r>
              <a:rPr lang="en-US" altLang="en-US" sz="1800" b="0" i="1">
                <a:latin typeface="Times New Roman" panose="02020603050405020304" pitchFamily="18" charset="0"/>
                <a:ea typeface="宋体" panose="02010600030101010101" pitchFamily="2" charset="-122"/>
              </a:rPr>
              <a:t>    for (int i = 0； i &lt; THRAED_NUM； i++){   </a:t>
            </a:r>
          </a:p>
          <a:p>
            <a:pPr indent="0">
              <a:lnSpc>
                <a:spcPct val="100000"/>
              </a:lnSpc>
            </a:pPr>
            <a:r>
              <a:rPr lang="en-US" altLang="en-US" sz="1800" b="0" i="1">
                <a:latin typeface="Times New Roman" panose="02020603050405020304" pitchFamily="18" charset="0"/>
                <a:ea typeface="宋体" panose="02010600030101010101" pitchFamily="2" charset="-122"/>
              </a:rPr>
              <a:t>        int local_sum；</a:t>
            </a:r>
          </a:p>
          <a:p>
            <a:pPr indent="0">
              <a:lnSpc>
                <a:spcPct val="100000"/>
              </a:lnSpc>
            </a:pPr>
            <a:r>
              <a:rPr lang="en-US" altLang="en-US" sz="1800" b="0" i="1">
                <a:latin typeface="Times New Roman" panose="02020603050405020304" pitchFamily="18" charset="0"/>
                <a:ea typeface="宋体" panose="02010600030101010101" pitchFamily="2" charset="-122"/>
              </a:rPr>
              <a:t>        for (int j = 0； j &lt; N； j++){</a:t>
            </a:r>
          </a:p>
          <a:p>
            <a:pPr indent="0">
              <a:lnSpc>
                <a:spcPct val="100000"/>
              </a:lnSpc>
            </a:pPr>
            <a:r>
              <a:rPr lang="en-US" altLang="en-US" sz="1800" b="0" i="1">
                <a:latin typeface="Times New Roman" panose="02020603050405020304" pitchFamily="18" charset="0"/>
                <a:ea typeface="宋体" panose="02010600030101010101" pitchFamily="2" charset="-122"/>
              </a:rPr>
              <a:t>           </a:t>
            </a:r>
            <a:r>
              <a:rPr lang="en-US" altLang="en-US" sz="1800" b="1" i="1">
                <a:latin typeface="Times New Roman" panose="02020603050405020304" pitchFamily="18" charset="0"/>
                <a:ea typeface="宋体" panose="02010600030101010101" pitchFamily="2" charset="-122"/>
              </a:rPr>
              <a:t> local_sum</a:t>
            </a:r>
            <a:r>
              <a:rPr lang="en-US" altLang="en-US" sz="1800" b="0" i="1">
                <a:latin typeface="Times New Roman" panose="02020603050405020304" pitchFamily="18" charset="0"/>
                <a:ea typeface="宋体" panose="02010600030101010101" pitchFamily="2" charset="-122"/>
              </a:rPr>
              <a:t> += values[j] &gt;&gt; i；</a:t>
            </a:r>
          </a:p>
          <a:p>
            <a:pPr indent="0">
              <a:lnSpc>
                <a:spcPct val="100000"/>
              </a:lnSpc>
            </a:pPr>
            <a:r>
              <a:rPr lang="en-US" altLang="en-US" sz="1800" b="0" i="1">
                <a:latin typeface="Times New Roman" panose="02020603050405020304" pitchFamily="18" charset="0"/>
                <a:ea typeface="宋体" panose="02010600030101010101" pitchFamily="2" charset="-122"/>
              </a:rPr>
              <a:t>        }</a:t>
            </a:r>
          </a:p>
          <a:p>
            <a:pPr indent="0">
              <a:lnSpc>
                <a:spcPct val="100000"/>
              </a:lnSpc>
            </a:pPr>
            <a:r>
              <a:rPr lang="en-US" altLang="en-US" sz="1800" b="0" i="1">
                <a:latin typeface="Times New Roman" panose="02020603050405020304" pitchFamily="18" charset="0"/>
                <a:ea typeface="宋体" panose="02010600030101010101" pitchFamily="2" charset="-122"/>
              </a:rPr>
              <a:t>        sum[i] = local_sum；</a:t>
            </a:r>
          </a:p>
          <a:p>
            <a:pPr indent="0">
              <a:lnSpc>
                <a:spcPct val="100000"/>
              </a:lnSpc>
            </a:pPr>
            <a:r>
              <a:rPr lang="en-US" altLang="en-US" sz="1800" b="0" i="1">
                <a:latin typeface="Times New Roman" panose="02020603050405020304" pitchFamily="18" charset="0"/>
                <a:ea typeface="宋体" panose="02010600030101010101" pitchFamily="2" charset="-122"/>
              </a:rPr>
              <a:t>    }</a:t>
            </a:r>
          </a:p>
          <a:p>
            <a:pPr indent="0">
              <a:lnSpc>
                <a:spcPct val="100000"/>
              </a:lnSpc>
            </a:pPr>
            <a:r>
              <a:rPr lang="en-US" altLang="en-US" sz="1800" b="0" i="1">
                <a:latin typeface="Times New Roman" panose="02020603050405020304" pitchFamily="18" charset="0"/>
                <a:ea typeface="宋体" panose="02010600030101010101" pitchFamily="2" charset="-122"/>
              </a:rPr>
              <a:t>    return 0；</a:t>
            </a:r>
          </a:p>
          <a:p>
            <a:pPr indent="0">
              <a:lnSpc>
                <a:spcPct val="100000"/>
              </a:lnSpc>
            </a:pPr>
            <a:r>
              <a:rPr lang="en-US" altLang="en-US" sz="1800" b="0" i="1">
                <a:latin typeface="Times New Roman" panose="02020603050405020304" pitchFamily="18" charset="0"/>
                <a:ea typeface="宋体" panose="02010600030101010101" pitchFamily="2" charset="-122"/>
              </a:rPr>
              <a:t>}</a:t>
            </a:r>
          </a:p>
        </p:txBody>
      </p:sp>
      <p:sp>
        <p:nvSpPr>
          <p:cNvPr id="4" name="文本框 3"/>
          <p:cNvSpPr txBox="1"/>
          <p:nvPr>
            <p:custDataLst>
              <p:tags r:id="rId3"/>
            </p:custDataLst>
          </p:nvPr>
        </p:nvSpPr>
        <p:spPr>
          <a:xfrm>
            <a:off x="6139815" y="3568383"/>
            <a:ext cx="5080000" cy="1476375"/>
          </a:xfrm>
          <a:prstGeom prst="rect">
            <a:avLst/>
          </a:prstGeom>
          <a:noFill/>
          <a:ln w="9525">
            <a:solidFill>
              <a:srgbClr val="013B6D"/>
            </a:solidFill>
          </a:ln>
        </p:spPr>
        <p:txBody>
          <a:bodyPr>
            <a:spAutoFit/>
          </a:bodyPr>
          <a:lstStyle/>
          <a:p>
            <a:pPr indent="0"/>
            <a:r>
              <a:rPr lang="en-US" sz="1800" b="0">
                <a:latin typeface="Times New Roman" panose="02020603050405020304" pitchFamily="18" charset="0"/>
                <a:ea typeface="宋体" panose="02010600030101010101" pitchFamily="2" charset="-122"/>
              </a:rPr>
              <a:t>  LLC Misses to Local DRAM          :       88.7%</a:t>
            </a:r>
          </a:p>
          <a:p>
            <a:pPr indent="0"/>
            <a:r>
              <a:rPr lang="en-US" sz="1800" b="0">
                <a:latin typeface="Times New Roman" panose="02020603050405020304" pitchFamily="18" charset="0"/>
                <a:ea typeface="宋体" panose="02010600030101010101" pitchFamily="2" charset="-122"/>
              </a:rPr>
              <a:t>  LLC Misses to Remote DRAM         :        9.9%</a:t>
            </a:r>
          </a:p>
          <a:p>
            <a:pPr indent="0"/>
            <a:r>
              <a:rPr lang="en-US" sz="1800" b="0">
                <a:latin typeface="Times New Roman" panose="02020603050405020304" pitchFamily="18" charset="0"/>
                <a:ea typeface="宋体" panose="02010600030101010101" pitchFamily="2" charset="-122"/>
              </a:rPr>
              <a:t>  LLC Misses to Remote </a:t>
            </a:r>
            <a:r>
              <a:rPr lang="zh-CN" sz="1800" b="0">
                <a:ea typeface="宋体" panose="02010600030101010101" pitchFamily="2" charset="-122"/>
              </a:rPr>
              <a:t>缓存 </a:t>
            </a:r>
            <a:r>
              <a:rPr lang="en-US" sz="1800" b="0">
                <a:latin typeface="Times New Roman" panose="02020603050405020304" pitchFamily="18" charset="0"/>
                <a:ea typeface="宋体" panose="02010600030101010101" pitchFamily="2" charset="-122"/>
              </a:rPr>
              <a:t>(HIT)  </a:t>
            </a:r>
            <a:r>
              <a:rPr lang="en-US" sz="1800" b="0">
                <a:latin typeface="Times New Roman" panose="02020603050405020304" pitchFamily="18" charset="0"/>
                <a:ea typeface="宋体" panose="02010600030101010101" pitchFamily="2" charset="-122"/>
                <a:cs typeface="Times New Roman" panose="02020603050405020304" pitchFamily="18" charset="0"/>
              </a:rPr>
              <a:t>   </a:t>
            </a:r>
            <a:r>
              <a:rPr lang="en-US" sz="1800" b="0">
                <a:latin typeface="Times New Roman" panose="02020603050405020304" pitchFamily="18" charset="0"/>
                <a:ea typeface="宋体" panose="02010600030101010101" pitchFamily="2" charset="-122"/>
              </a:rPr>
              <a:t>:        0.0%</a:t>
            </a:r>
          </a:p>
          <a:p>
            <a:pPr indent="0"/>
            <a:r>
              <a:rPr lang="en-US" sz="1800" b="0">
                <a:latin typeface="Times New Roman" panose="02020603050405020304" pitchFamily="18" charset="0"/>
                <a:ea typeface="宋体" panose="02010600030101010101" pitchFamily="2" charset="-122"/>
              </a:rPr>
              <a:t>  LLC Misses to Remote </a:t>
            </a:r>
            <a:r>
              <a:rPr lang="zh-CN" sz="1800" b="0">
                <a:ea typeface="宋体" panose="02010600030101010101" pitchFamily="2" charset="-122"/>
              </a:rPr>
              <a:t>缓存 </a:t>
            </a:r>
            <a:r>
              <a:rPr lang="en-US" sz="1800" b="0">
                <a:latin typeface="Times New Roman" panose="02020603050405020304" pitchFamily="18" charset="0"/>
                <a:ea typeface="宋体" panose="02010600030101010101" pitchFamily="2" charset="-122"/>
              </a:rPr>
              <a:t>(HITM) </a:t>
            </a:r>
            <a:r>
              <a:rPr lang="en-US" sz="1800" b="0">
                <a:latin typeface="Times New Roman" panose="02020603050405020304" pitchFamily="18" charset="0"/>
                <a:ea typeface="宋体" panose="02010600030101010101" pitchFamily="2" charset="-122"/>
                <a:cs typeface="Times New Roman" panose="02020603050405020304" pitchFamily="18" charset="0"/>
              </a:rPr>
              <a:t>  </a:t>
            </a:r>
            <a:r>
              <a:rPr lang="en-US" sz="1800" b="0">
                <a:latin typeface="Times New Roman" panose="02020603050405020304" pitchFamily="18" charset="0"/>
                <a:ea typeface="宋体" panose="02010600030101010101" pitchFamily="2" charset="-122"/>
              </a:rPr>
              <a:t>:        1.4%</a:t>
            </a:r>
          </a:p>
          <a:p>
            <a:pPr indent="0"/>
            <a:r>
              <a:rPr lang="en-US" sz="1800" b="0">
                <a:latin typeface="Times New Roman" panose="02020603050405020304" pitchFamily="18" charset="0"/>
                <a:ea typeface="宋体" panose="02010600030101010101" pitchFamily="2" charset="-122"/>
              </a:rPr>
              <a:t>  ......</a:t>
            </a:r>
            <a:endParaRPr lang="en-US" altLang="en-US" sz="1800" b="0">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数据预取</a:t>
            </a:r>
          </a:p>
        </p:txBody>
      </p:sp>
      <p:sp>
        <p:nvSpPr>
          <p:cNvPr id="3" name="文本框 2"/>
          <p:cNvSpPr txBox="1"/>
          <p:nvPr>
            <p:custDataLst>
              <p:tags r:id="rId1"/>
            </p:custDataLst>
          </p:nvPr>
        </p:nvSpPr>
        <p:spPr>
          <a:xfrm>
            <a:off x="964565" y="1329690"/>
            <a:ext cx="10263505" cy="1476375"/>
          </a:xfrm>
          <a:prstGeom prst="rect">
            <a:avLst/>
          </a:prstGeom>
          <a:noFill/>
          <a:ln w="9525">
            <a:noFill/>
          </a:ln>
        </p:spPr>
        <p:txBody>
          <a:bodyPr wrap="square">
            <a:spAutoFit/>
          </a:bodyPr>
          <a:lstStyle/>
          <a:p>
            <a:pPr indent="266700">
              <a:lnSpc>
                <a:spcPct val="150000"/>
              </a:lnSpc>
            </a:pPr>
            <a:r>
              <a:rPr lang="zh-CN" altLang="en-US" sz="2000" b="0">
                <a:latin typeface="Times New Roman" panose="02020603050405020304" pitchFamily="18" charset="0"/>
                <a:ea typeface="微软雅黑 Light" panose="020B0502040204020203" charset="-122"/>
                <a:cs typeface="Times New Roman" panose="02020603050405020304" pitchFamily="18" charset="0"/>
              </a:rPr>
              <a:t>数据预取将待处理器所需的数据提前加载到缓存中，避免缓存不命中的情况出现。按照数据预取的效果，可将数据预取分为无预取、理想预取和非理想预取三种，如图所示。</a:t>
            </a:r>
          </a:p>
          <a:p>
            <a:pPr indent="266700">
              <a:lnSpc>
                <a:spcPct val="150000"/>
              </a:lnSpc>
            </a:pPr>
            <a:endParaRPr lang="zh-CN" altLang="en-US" sz="2000" b="0">
              <a:latin typeface="Times New Roman" panose="02020603050405020304" pitchFamily="18" charset="0"/>
              <a:ea typeface="微软雅黑 Light" panose="020B0502040204020203" charset="-122"/>
              <a:cs typeface="Times New Roman" panose="02020603050405020304" pitchFamily="18" charset="0"/>
            </a:endParaRPr>
          </a:p>
        </p:txBody>
      </p:sp>
      <p:graphicFrame>
        <p:nvGraphicFramePr>
          <p:cNvPr id="2" name="对象 -2147482536"/>
          <p:cNvGraphicFramePr/>
          <p:nvPr>
            <p:custDataLst>
              <p:tags r:id="rId2"/>
            </p:custDataLst>
          </p:nvPr>
        </p:nvGraphicFramePr>
        <p:xfrm>
          <a:off x="3413125" y="2781935"/>
          <a:ext cx="5365115" cy="3828415"/>
        </p:xfrm>
        <a:graphic>
          <a:graphicData uri="http://schemas.openxmlformats.org/presentationml/2006/ole">
            <mc:AlternateContent xmlns:mc="http://schemas.openxmlformats.org/markup-compatibility/2006">
              <mc:Choice xmlns:v="urn:schemas-microsoft-com:vml" Requires="v">
                <p:oleObj r:id="rId5" imgW="5854065" imgH="4333240" progId="Visio.Drawing.15">
                  <p:embed/>
                </p:oleObj>
              </mc:Choice>
              <mc:Fallback>
                <p:oleObj r:id="rId5" imgW="5854065" imgH="4333240" progId="Visio.Drawing.15">
                  <p:embed/>
                  <p:pic>
                    <p:nvPicPr>
                      <p:cNvPr id="2" name="对象 -2147482536"/>
                      <p:cNvPicPr/>
                      <p:nvPr/>
                    </p:nvPicPr>
                    <p:blipFill>
                      <a:blip r:embed="rId6"/>
                      <a:stretch>
                        <a:fillRect/>
                      </a:stretch>
                    </p:blipFill>
                    <p:spPr>
                      <a:xfrm>
                        <a:off x="3413125" y="2781935"/>
                        <a:ext cx="5365115" cy="3828415"/>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0" name="燕尾形 19"/>
          <p:cNvSpPr/>
          <p:nvPr>
            <p:custDataLst>
              <p:tags r:id="rId1"/>
            </p:custDataLst>
          </p:nvPr>
        </p:nvSpPr>
        <p:spPr bwMode="auto">
          <a:xfrm flipV="1">
            <a:off x="1209675" y="2247265"/>
            <a:ext cx="3914140" cy="1665605"/>
          </a:xfrm>
          <a:prstGeom prst="chevron">
            <a:avLst>
              <a:gd name="adj" fmla="val 23860"/>
            </a:avLst>
          </a:prstGeom>
          <a:solidFill>
            <a:srgbClr val="0066CC"/>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2" name="矩形 1"/>
          <p:cNvSpPr/>
          <p:nvPr>
            <p:custDataLst>
              <p:tags r:id="rId2"/>
            </p:custDataLst>
          </p:nvPr>
        </p:nvSpPr>
        <p:spPr>
          <a:xfrm>
            <a:off x="1567815" y="2621280"/>
            <a:ext cx="331914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寄存器优化</a:t>
            </a:r>
          </a:p>
        </p:txBody>
      </p:sp>
      <p:sp>
        <p:nvSpPr>
          <p:cNvPr id="3" name="Freeform 5"/>
          <p:cNvSpPr>
            <a:spLocks noEditPoints="1"/>
          </p:cNvSpPr>
          <p:nvPr>
            <p:custDataLst>
              <p:tags r:id="rId3"/>
            </p:custDataLst>
          </p:nvPr>
        </p:nvSpPr>
        <p:spPr bwMode="auto">
          <a:xfrm>
            <a:off x="6141905" y="206596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4" name="矩形 3"/>
          <p:cNvSpPr/>
          <p:nvPr>
            <p:custDataLst>
              <p:tags r:id="rId4"/>
            </p:custDataLst>
          </p:nvPr>
        </p:nvSpPr>
        <p:spPr>
          <a:xfrm>
            <a:off x="6749947" y="1994684"/>
            <a:ext cx="2472055"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寄存器分配</a:t>
            </a:r>
          </a:p>
        </p:txBody>
      </p:sp>
      <p:sp>
        <p:nvSpPr>
          <p:cNvPr id="7" name="Freeform 5"/>
          <p:cNvSpPr>
            <a:spLocks noEditPoints="1"/>
          </p:cNvSpPr>
          <p:nvPr>
            <p:custDataLst>
              <p:tags r:id="rId5"/>
            </p:custDataLst>
          </p:nvPr>
        </p:nvSpPr>
        <p:spPr bwMode="auto">
          <a:xfrm>
            <a:off x="6135555" y="374553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8" name="矩形 7"/>
          <p:cNvSpPr/>
          <p:nvPr>
            <p:custDataLst>
              <p:tags r:id="rId6"/>
            </p:custDataLst>
          </p:nvPr>
        </p:nvSpPr>
        <p:spPr>
          <a:xfrm>
            <a:off x="6743597" y="3674259"/>
            <a:ext cx="2472055"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寄存器重用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 grpId="0"/>
      <p:bldP spid="3" grpId="0" bldLvl="0" animBg="1"/>
      <p:bldP spid="4" grpId="0"/>
      <p:bldP spid="7" grpId="0" bldLvl="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硬件预取与软件预取</a:t>
            </a:r>
            <a:endParaRPr lang="zh-CN" altLang="en-US" dirty="0">
              <a:solidFill>
                <a:schemeClr val="tx1"/>
              </a:solidFill>
            </a:endParaRPr>
          </a:p>
        </p:txBody>
      </p:sp>
      <p:sp>
        <p:nvSpPr>
          <p:cNvPr id="100" name="文本框 99"/>
          <p:cNvSpPr txBox="1"/>
          <p:nvPr>
            <p:custDataLst>
              <p:tags r:id="rId1"/>
            </p:custDataLst>
          </p:nvPr>
        </p:nvSpPr>
        <p:spPr>
          <a:xfrm>
            <a:off x="1337945" y="1767840"/>
            <a:ext cx="9516110" cy="3322955"/>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预取的实现通常有软件预取和硬件预取两种方式。</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硬件预取是提前把指令和数据预取到缓存中的一种硬件机制，</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其</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不需要使用预取指令或额外的编写代码</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。但硬件预取必需建立在能动态进行程序执行分支预测的基础上，所以预取的范围很小，且会增加系统整体开销。</a:t>
            </a:r>
          </a:p>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在绝大部分情况下，程序对内存的访问模式是随机的、不规则的。此时需要使用软件预取，</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通过</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插入的预取指令，提前把数据取入缓存，这种方法对系统开销的影响较小，也不会减慢访问缓存的速度，是一种灵活有效的数据预取方式。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硬件预取与软件预取</a:t>
            </a:r>
            <a:endParaRPr lang="zh-CN" altLang="en-US" dirty="0">
              <a:solidFill>
                <a:schemeClr val="tx1"/>
              </a:solidFill>
            </a:endParaRPr>
          </a:p>
        </p:txBody>
      </p:sp>
      <p:sp>
        <p:nvSpPr>
          <p:cNvPr id="2" name="文本框 1"/>
          <p:cNvSpPr txBox="1"/>
          <p:nvPr>
            <p:custDataLst>
              <p:tags r:id="rId1"/>
            </p:custDataLst>
          </p:nvPr>
        </p:nvSpPr>
        <p:spPr>
          <a:xfrm>
            <a:off x="1337945" y="1581150"/>
            <a:ext cx="9516110" cy="2399665"/>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本节主要</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介绍</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软件预取对程序性能的影响</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软件预取通过插入预取指令或者函数实现，</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使用</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预取函数__builtin_prefetch()，该函数原型为void__builtin_prefetch (const void*addr,rw,locality)，在测试用例合适位置插入预取指令，使用LLVM7-1版本的编译器对加入预取指令的程序进行编译</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，结果显示加入预取指令比未加入指令的执行时间快了13%。</a:t>
            </a:r>
          </a:p>
        </p:txBody>
      </p:sp>
      <p:sp>
        <p:nvSpPr>
          <p:cNvPr id="3" name="文本框 2"/>
          <p:cNvSpPr txBox="1"/>
          <p:nvPr>
            <p:custDataLst>
              <p:tags r:id="rId2"/>
            </p:custDataLst>
          </p:nvPr>
        </p:nvSpPr>
        <p:spPr>
          <a:xfrm>
            <a:off x="3556000" y="4058603"/>
            <a:ext cx="5080000" cy="2061210"/>
          </a:xfrm>
          <a:prstGeom prst="rect">
            <a:avLst/>
          </a:prstGeom>
          <a:noFill/>
          <a:ln w="9525">
            <a:solidFill>
              <a:srgbClr val="013B6D"/>
            </a:solidFill>
          </a:ln>
        </p:spPr>
        <p:txBody>
          <a:bodyPr>
            <a:spAutoFit/>
          </a:bodyPr>
          <a:lstStyle/>
          <a:p>
            <a:pPr algn="l">
              <a:buClrTx/>
              <a:buSzTx/>
              <a:buNone/>
            </a:pPr>
            <a:r>
              <a:rPr lang="en-US" altLang="en-US" sz="1600" b="1" i="1">
                <a:latin typeface="Times New Roman" panose="02020603050405020304" pitchFamily="18" charset="0"/>
                <a:ea typeface="宋体" panose="02010600030101010101" pitchFamily="2" charset="-122"/>
              </a:rPr>
              <a:t>__builtin_prefetch(mul1, 0, 3);</a:t>
            </a:r>
          </a:p>
          <a:p>
            <a:pPr algn="l">
              <a:buClrTx/>
              <a:buSzTx/>
              <a:buNone/>
            </a:pPr>
            <a:r>
              <a:rPr lang="en-US" altLang="en-US" sz="1600" b="1" i="1">
                <a:latin typeface="Times New Roman" panose="02020603050405020304" pitchFamily="18" charset="0"/>
                <a:ea typeface="宋体" panose="02010600030101010101" pitchFamily="2" charset="-122"/>
              </a:rPr>
              <a:t>__builtin_prefetch(mul2, 0, 0);</a:t>
            </a:r>
          </a:p>
          <a:p>
            <a:pPr algn="l">
              <a:buClrTx/>
              <a:buSzTx/>
              <a:buNone/>
            </a:pPr>
            <a:r>
              <a:rPr lang="en-US" altLang="en-US" sz="1600" b="1" i="1">
                <a:latin typeface="Times New Roman" panose="02020603050405020304" pitchFamily="18" charset="0"/>
                <a:ea typeface="宋体" panose="02010600030101010101" pitchFamily="2" charset="-122"/>
              </a:rPr>
              <a:t>__builtin_prefetch(res,  1, 3);</a:t>
            </a:r>
          </a:p>
          <a:p>
            <a:pPr algn="l">
              <a:buClrTx/>
              <a:buSzTx/>
              <a:buNone/>
            </a:pPr>
            <a:r>
              <a:rPr lang="en-US" altLang="en-US" sz="1600" b="0" i="1">
                <a:latin typeface="Times New Roman" panose="02020603050405020304" pitchFamily="18" charset="0"/>
                <a:ea typeface="宋体" panose="02010600030101010101" pitchFamily="2" charset="-122"/>
              </a:rPr>
              <a:t>nop;nop;nop;</a:t>
            </a:r>
          </a:p>
          <a:p>
            <a:pPr algn="l">
              <a:buClrTx/>
              <a:buSzTx/>
              <a:buNone/>
            </a:pPr>
            <a:r>
              <a:rPr lang="en-US" altLang="en-US" sz="1600" b="0" i="1">
                <a:latin typeface="Times New Roman" panose="02020603050405020304" pitchFamily="18" charset="0"/>
                <a:ea typeface="宋体" panose="02010600030101010101" pitchFamily="2" charset="-122"/>
              </a:rPr>
              <a:t>for (i = 0; i &lt; N; ++i)</a:t>
            </a:r>
          </a:p>
          <a:p>
            <a:pPr algn="l">
              <a:buClrTx/>
              <a:buSzTx/>
              <a:buNone/>
            </a:pPr>
            <a:r>
              <a:rPr lang="en-US" altLang="en-US" sz="1600" b="0" i="1">
                <a:latin typeface="Times New Roman" panose="02020603050405020304" pitchFamily="18" charset="0"/>
                <a:ea typeface="宋体" panose="02010600030101010101" pitchFamily="2" charset="-122"/>
              </a:rPr>
              <a:t>      for (j = 0; j &lt; N; ++j)</a:t>
            </a:r>
          </a:p>
          <a:p>
            <a:pPr algn="l">
              <a:buClrTx/>
              <a:buSzTx/>
              <a:buNone/>
            </a:pPr>
            <a:r>
              <a:rPr lang="en-US" altLang="en-US" sz="1600" b="0" i="1">
                <a:latin typeface="Times New Roman" panose="02020603050405020304" pitchFamily="18" charset="0"/>
                <a:ea typeface="宋体" panose="02010600030101010101" pitchFamily="2" charset="-122"/>
              </a:rPr>
              <a:t>              for (k = 0; k &lt; N; ++k)</a:t>
            </a:r>
          </a:p>
          <a:p>
            <a:pPr algn="l">
              <a:buClrTx/>
              <a:buSzTx/>
              <a:buNone/>
            </a:pPr>
            <a:r>
              <a:rPr lang="en-US" altLang="en-US" sz="1600" b="0" i="1">
                <a:latin typeface="Times New Roman" panose="02020603050405020304" pitchFamily="18" charset="0"/>
                <a:ea typeface="宋体" panose="02010600030101010101" pitchFamily="2" charset="-122"/>
              </a:rPr>
              <a:t>                      res[i][j] += mul1[i][k] * mul2[k][j];</a:t>
            </a:r>
            <a:endParaRPr lang="en-US" altLang="en-US" sz="1600" i="1">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7200" b="1" dirty="0">
                <a:solidFill>
                  <a:srgbClr val="3A4795"/>
                </a:solidFill>
              </a:rPr>
              <a:t>访存优化</a:t>
            </a:r>
            <a:r>
              <a:rPr lang="en-US" altLang="zh-CN" sz="7200" b="1" dirty="0">
                <a:solidFill>
                  <a:srgbClr val="3A4795"/>
                </a:solidFill>
              </a:rPr>
              <a:t> </a:t>
            </a:r>
            <a:r>
              <a:rPr lang="en-US" altLang="zh-CN" sz="7200" b="1" dirty="0">
                <a:solidFill>
                  <a:srgbClr val="3A4795"/>
                </a:solidFill>
                <a:sym typeface="+mn-ea"/>
              </a:rPr>
              <a:t>IV</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20" name="燕尾形 19"/>
          <p:cNvSpPr/>
          <p:nvPr>
            <p:custDataLst>
              <p:tags r:id="rId1"/>
            </p:custDataLst>
          </p:nvPr>
        </p:nvSpPr>
        <p:spPr bwMode="auto">
          <a:xfrm flipV="1">
            <a:off x="952500" y="2440940"/>
            <a:ext cx="3914140" cy="1665605"/>
          </a:xfrm>
          <a:prstGeom prst="chevron">
            <a:avLst>
              <a:gd name="adj" fmla="val 23860"/>
            </a:avLst>
          </a:prstGeom>
          <a:solidFill>
            <a:srgbClr val="0066CC"/>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2" name="矩形 1"/>
          <p:cNvSpPr/>
          <p:nvPr>
            <p:custDataLst>
              <p:tags r:id="rId2"/>
            </p:custDataLst>
          </p:nvPr>
        </p:nvSpPr>
        <p:spPr>
          <a:xfrm>
            <a:off x="1310640" y="2814955"/>
            <a:ext cx="3319145" cy="783590"/>
          </a:xfrm>
          <a:prstGeom prst="rect">
            <a:avLst/>
          </a:prstGeom>
        </p:spPr>
        <p:txBody>
          <a:bodyPr vert="horz" wrap="square">
            <a:spAutoFit/>
          </a:bodyPr>
          <a:lstStyle/>
          <a:p>
            <a:pPr algn="ctr" defTabSz="1097280">
              <a:lnSpc>
                <a:spcPct val="125000"/>
              </a:lnSpc>
              <a:spcBef>
                <a:spcPts val="0"/>
              </a:spcBef>
              <a:spcAft>
                <a:spcPts val="0"/>
              </a:spcAft>
            </a:pP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内存优化</a:t>
            </a:r>
          </a:p>
        </p:txBody>
      </p:sp>
      <p:sp>
        <p:nvSpPr>
          <p:cNvPr id="3" name="Freeform 5"/>
          <p:cNvSpPr>
            <a:spLocks noEditPoints="1"/>
          </p:cNvSpPr>
          <p:nvPr>
            <p:custDataLst>
              <p:tags r:id="rId3"/>
            </p:custDataLst>
          </p:nvPr>
        </p:nvSpPr>
        <p:spPr bwMode="auto">
          <a:xfrm>
            <a:off x="5932355" y="146906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4" name="矩形 3"/>
          <p:cNvSpPr/>
          <p:nvPr>
            <p:custDataLst>
              <p:tags r:id="rId4"/>
            </p:custDataLst>
          </p:nvPr>
        </p:nvSpPr>
        <p:spPr>
          <a:xfrm>
            <a:off x="6540397" y="1397784"/>
            <a:ext cx="2929890"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减少内存读写</a:t>
            </a:r>
          </a:p>
        </p:txBody>
      </p:sp>
      <p:sp>
        <p:nvSpPr>
          <p:cNvPr id="7" name="Freeform 5"/>
          <p:cNvSpPr>
            <a:spLocks noEditPoints="1"/>
          </p:cNvSpPr>
          <p:nvPr>
            <p:custDataLst>
              <p:tags r:id="rId5"/>
            </p:custDataLst>
          </p:nvPr>
        </p:nvSpPr>
        <p:spPr bwMode="auto">
          <a:xfrm>
            <a:off x="5926005" y="274858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8" name="矩形 7"/>
          <p:cNvSpPr/>
          <p:nvPr>
            <p:custDataLst>
              <p:tags r:id="rId6"/>
            </p:custDataLst>
          </p:nvPr>
        </p:nvSpPr>
        <p:spPr>
          <a:xfrm>
            <a:off x="6534047" y="2677309"/>
            <a:ext cx="2014220"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数据对齐</a:t>
            </a:r>
          </a:p>
        </p:txBody>
      </p:sp>
      <p:sp>
        <p:nvSpPr>
          <p:cNvPr id="6" name="Freeform 5"/>
          <p:cNvSpPr>
            <a:spLocks noEditPoints="1"/>
          </p:cNvSpPr>
          <p:nvPr>
            <p:custDataLst>
              <p:tags r:id="rId7"/>
            </p:custDataLst>
          </p:nvPr>
        </p:nvSpPr>
        <p:spPr bwMode="auto">
          <a:xfrm>
            <a:off x="5929180" y="396143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9" name="矩形 8"/>
          <p:cNvSpPr/>
          <p:nvPr>
            <p:custDataLst>
              <p:tags r:id="rId8"/>
            </p:custDataLst>
          </p:nvPr>
        </p:nvSpPr>
        <p:spPr>
          <a:xfrm>
            <a:off x="6537222" y="3890159"/>
            <a:ext cx="2929890"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直接内存访问</a:t>
            </a:r>
          </a:p>
        </p:txBody>
      </p:sp>
      <p:sp>
        <p:nvSpPr>
          <p:cNvPr id="10" name="Freeform 5"/>
          <p:cNvSpPr>
            <a:spLocks noEditPoints="1"/>
          </p:cNvSpPr>
          <p:nvPr>
            <p:custDataLst>
              <p:tags r:id="rId9"/>
            </p:custDataLst>
          </p:nvPr>
        </p:nvSpPr>
        <p:spPr bwMode="auto">
          <a:xfrm>
            <a:off x="5932355" y="517428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1" name="矩形 10"/>
          <p:cNvSpPr/>
          <p:nvPr>
            <p:custDataLst>
              <p:tags r:id="rId10"/>
            </p:custDataLst>
          </p:nvPr>
        </p:nvSpPr>
        <p:spPr>
          <a:xfrm>
            <a:off x="6540397" y="5103009"/>
            <a:ext cx="3387725"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访存与计算重叠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 grpId="0"/>
      <p:bldP spid="3" grpId="0" bldLvl="0" animBg="1"/>
      <p:bldP spid="4" grpId="0"/>
      <p:bldP spid="7" grpId="0" bldLvl="0" animBg="1"/>
      <p:bldP spid="8" grpId="0"/>
      <p:bldP spid="6" grpId="0" bldLvl="0" animBg="1"/>
      <p:bldP spid="9" grpId="0"/>
      <p:bldP spid="10" grpId="0" bldLvl="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减少内存读写</a:t>
            </a:r>
          </a:p>
        </p:txBody>
      </p:sp>
      <p:sp>
        <p:nvSpPr>
          <p:cNvPr id="7" name="文本框 6"/>
          <p:cNvSpPr txBox="1"/>
          <p:nvPr>
            <p:custDataLst>
              <p:tags r:id="rId1"/>
            </p:custDataLst>
          </p:nvPr>
        </p:nvSpPr>
        <p:spPr>
          <a:xfrm>
            <a:off x="1075690" y="1408430"/>
            <a:ext cx="10039985" cy="2399665"/>
          </a:xfrm>
          <a:prstGeom prst="rect">
            <a:avLst/>
          </a:prstGeom>
          <a:noFill/>
          <a:ln w="9525">
            <a:noFill/>
          </a:ln>
        </p:spPr>
        <p:txBody>
          <a:bodyPr wrap="square">
            <a:spAutoFit/>
          </a:bodyPr>
          <a:lstStyle/>
          <a:p>
            <a:pPr indent="266700">
              <a:lnSpc>
                <a:spcPct val="150000"/>
              </a:lnSpc>
            </a:pPr>
            <a:r>
              <a:rPr lang="en-US" altLang="zh-CN"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  内存又可以叫做主存，是处理器能直接寻址的存储空间，由半导体器件制成。</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以DDR3内存来说，通常一次内存读写大约要200~400个时钟周期，访问内存速度非常慢，因此在程序优化的过程中应当优先充分使用寄存器而不是访存。大多数情况下，编译器能够很好地解决这个问题，但是在具有存储器别名情况或读写依赖情况下，需要优化人员手动处理。</a:t>
            </a:r>
          </a:p>
        </p:txBody>
      </p:sp>
      <p:graphicFrame>
        <p:nvGraphicFramePr>
          <p:cNvPr id="16" name="表格 15"/>
          <p:cNvGraphicFramePr/>
          <p:nvPr>
            <p:custDataLst>
              <p:tags r:id="rId2"/>
            </p:custDataLst>
          </p:nvPr>
        </p:nvGraphicFramePr>
        <p:xfrm>
          <a:off x="2338705" y="3808095"/>
          <a:ext cx="7513955" cy="2286000"/>
        </p:xfrm>
        <a:graphic>
          <a:graphicData uri="http://schemas.openxmlformats.org/drawingml/2006/table">
            <a:tbl>
              <a:tblPr firstRow="1" bandRow="1">
                <a:tableStyleId>{5C22544A-7EE6-4342-B048-85BDC9FD1C3A}</a:tableStyleId>
              </a:tblPr>
              <a:tblGrid>
                <a:gridCol w="3112135">
                  <a:extLst>
                    <a:ext uri="{9D8B030D-6E8A-4147-A177-3AD203B41FA5}">
                      <a16:colId xmlns:a16="http://schemas.microsoft.com/office/drawing/2014/main" val="20000"/>
                    </a:ext>
                  </a:extLst>
                </a:gridCol>
                <a:gridCol w="4401820">
                  <a:extLst>
                    <a:ext uri="{9D8B030D-6E8A-4147-A177-3AD203B41FA5}">
                      <a16:colId xmlns:a16="http://schemas.microsoft.com/office/drawing/2014/main" val="20001"/>
                    </a:ext>
                  </a:extLst>
                </a:gridCol>
              </a:tblGrid>
              <a:tr h="2286000">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for (int i = 1; i &lt; n; i++)</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a[i] += a[i - 1];</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sym typeface="+mn-ea"/>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temp = a[0];</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for (int i = 1; i &lt; n; i++) {</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//通过保存临时中间计算结果减少一些内存访问</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t>
                      </a:r>
                      <a:r>
                        <a:rPr lang="en-US" sz="1800" b="1" i="1">
                          <a:solidFill>
                            <a:schemeClr val="tx1"/>
                          </a:solidFill>
                          <a:latin typeface="Times New Roman" panose="02020603050405020304" pitchFamily="18" charset="0"/>
                          <a:ea typeface="宋体" panose="02010600030101010101" pitchFamily="2" charset="-122"/>
                          <a:sym typeface="+mn-ea"/>
                        </a:rPr>
                        <a:t>  temp += a[i];</a:t>
                      </a:r>
                      <a:endParaRPr lang="en-US" sz="1800" b="1"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1" i="1">
                          <a:solidFill>
                            <a:schemeClr val="tx1"/>
                          </a:solidFill>
                          <a:latin typeface="Times New Roman" panose="02020603050405020304" pitchFamily="18" charset="0"/>
                          <a:ea typeface="宋体" panose="02010600030101010101" pitchFamily="2" charset="-122"/>
                          <a:sym typeface="+mn-ea"/>
                        </a:rPr>
                        <a:t>    a[i] = temp;</a:t>
                      </a:r>
                      <a:endParaRPr lang="en-US" sz="1800" b="1"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数据对齐</a:t>
            </a:r>
          </a:p>
        </p:txBody>
      </p:sp>
      <p:sp>
        <p:nvSpPr>
          <p:cNvPr id="100" name="文本框 99"/>
          <p:cNvSpPr txBox="1"/>
          <p:nvPr>
            <p:custDataLst>
              <p:tags r:id="rId1"/>
            </p:custDataLst>
          </p:nvPr>
        </p:nvSpPr>
        <p:spPr>
          <a:xfrm>
            <a:off x="1337945" y="1304925"/>
            <a:ext cx="9516110" cy="2861310"/>
          </a:xfrm>
          <a:prstGeom prst="rect">
            <a:avLst/>
          </a:prstGeom>
          <a:noFill/>
          <a:ln w="9525">
            <a:noFill/>
          </a:ln>
        </p:spPr>
        <p:txBody>
          <a:bodyPr wrap="square">
            <a:spAutoFit/>
          </a:bodyPr>
          <a:lstStyle/>
          <a:p>
            <a:pPr indent="127000">
              <a:lnSpc>
                <a:spcPct val="150000"/>
              </a:lnSpc>
            </a:pPr>
            <a:r>
              <a:rPr lang="en-US" altLang="zh-CN"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   当处理器访问正确对齐的数据时，它的运行效率最高。当数据值没有正确对齐时，处理器需要产生一个异常条件或执行多次对齐的内存访问，以便读取完整的未对齐数据，导致运行效率降低。所以处理器提供的对齐的数据访问指令效率要远高于非对齐的数据访问指令。</a:t>
            </a:r>
          </a:p>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在32位处理器中，一个int型变量占4个byte，假设这个变量i在内存中占据2、3、4、5这4个byte的位置，数据非对齐存储如图所示。</a:t>
            </a:r>
          </a:p>
        </p:txBody>
      </p:sp>
      <p:graphicFrame>
        <p:nvGraphicFramePr>
          <p:cNvPr id="3" name="对象 -2147482534"/>
          <p:cNvGraphicFramePr/>
          <p:nvPr>
            <p:custDataLst>
              <p:tags r:id="rId2"/>
            </p:custDataLst>
          </p:nvPr>
        </p:nvGraphicFramePr>
        <p:xfrm>
          <a:off x="3475990" y="4275455"/>
          <a:ext cx="5240020" cy="2117725"/>
        </p:xfrm>
        <a:graphic>
          <a:graphicData uri="http://schemas.openxmlformats.org/presentationml/2006/ole">
            <mc:AlternateContent xmlns:mc="http://schemas.openxmlformats.org/markup-compatibility/2006">
              <mc:Choice xmlns:v="urn:schemas-microsoft-com:vml" Requires="v">
                <p:oleObj r:id="rId5" imgW="5824220" imgH="2275840" progId="Visio.Drawing.15">
                  <p:embed/>
                </p:oleObj>
              </mc:Choice>
              <mc:Fallback>
                <p:oleObj r:id="rId5" imgW="5824220" imgH="2275840" progId="Visio.Drawing.15">
                  <p:embed/>
                  <p:pic>
                    <p:nvPicPr>
                      <p:cNvPr id="3" name="对象 -2147482534"/>
                      <p:cNvPicPr/>
                      <p:nvPr/>
                    </p:nvPicPr>
                    <p:blipFill>
                      <a:blip r:embed="rId6"/>
                      <a:stretch>
                        <a:fillRect/>
                      </a:stretch>
                    </p:blipFill>
                    <p:spPr>
                      <a:xfrm>
                        <a:off x="3475990" y="4275455"/>
                        <a:ext cx="5240020" cy="2117725"/>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结构体对齐</a:t>
            </a:r>
          </a:p>
        </p:txBody>
      </p:sp>
      <p:sp>
        <p:nvSpPr>
          <p:cNvPr id="100" name="文本框 99"/>
          <p:cNvSpPr txBox="1"/>
          <p:nvPr>
            <p:custDataLst>
              <p:tags r:id="rId1"/>
            </p:custDataLst>
          </p:nvPr>
        </p:nvSpPr>
        <p:spPr>
          <a:xfrm>
            <a:off x="1337945" y="1600200"/>
            <a:ext cx="9516110" cy="1938020"/>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结构体分配内存空间时采用的对齐规则为，变量的起始地址能够被其对齐值整除，结构体变量的对齐值为最宽的成员大小；结构体每个成员相对于起始地址的偏移能够被其自身对齐值整除，如果不能则在前一个成员后面补充字节；结构体总大小能够被最宽的成员的大小整除，如不能整除则在后面补充字节</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sp>
        <p:nvSpPr>
          <p:cNvPr id="6" name="文本框 5"/>
          <p:cNvSpPr txBox="1"/>
          <p:nvPr>
            <p:custDataLst>
              <p:tags r:id="rId2"/>
            </p:custDataLst>
          </p:nvPr>
        </p:nvSpPr>
        <p:spPr>
          <a:xfrm>
            <a:off x="1889125" y="4581525"/>
            <a:ext cx="1805940" cy="1630045"/>
          </a:xfrm>
          <a:prstGeom prst="rect">
            <a:avLst/>
          </a:prstGeom>
          <a:noFill/>
          <a:ln w="9525">
            <a:noFill/>
          </a:ln>
        </p:spPr>
        <p:txBody>
          <a:bodyPr wrap="square">
            <a:spAutoFit/>
          </a:bodyPr>
          <a:lstStyle/>
          <a:p>
            <a:pPr algn="l" defTabSz="1097280">
              <a:buClrTx/>
              <a:buSzTx/>
              <a:buNone/>
            </a:pPr>
            <a:r>
              <a:rPr lang="en-US" sz="2000" b="0" i="1">
                <a:latin typeface="Times New Roman" panose="02020603050405020304" pitchFamily="18" charset="0"/>
                <a:ea typeface="宋体" panose="02010600030101010101" pitchFamily="2" charset="-122"/>
              </a:rPr>
              <a:t>struct A {</a:t>
            </a:r>
          </a:p>
          <a:p>
            <a:pPr algn="l" defTabSz="1097280">
              <a:buClrTx/>
              <a:buSzTx/>
              <a:buNone/>
            </a:pPr>
            <a:r>
              <a:rPr lang="en-US" sz="2000" b="0" i="1">
                <a:latin typeface="Times New Roman" panose="02020603050405020304" pitchFamily="18" charset="0"/>
                <a:ea typeface="宋体" panose="02010600030101010101" pitchFamily="2" charset="-122"/>
              </a:rPr>
              <a:t>    char a;</a:t>
            </a:r>
          </a:p>
          <a:p>
            <a:pPr algn="l" defTabSz="1097280">
              <a:buClrTx/>
              <a:buSzTx/>
              <a:buNone/>
            </a:pPr>
            <a:r>
              <a:rPr lang="en-US" sz="2000" b="0" i="1">
                <a:latin typeface="Times New Roman" panose="02020603050405020304" pitchFamily="18" charset="0"/>
                <a:ea typeface="宋体" panose="02010600030101010101" pitchFamily="2" charset="-122"/>
              </a:rPr>
              <a:t>    long b;</a:t>
            </a:r>
          </a:p>
          <a:p>
            <a:pPr algn="l" defTabSz="1097280">
              <a:buClrTx/>
              <a:buSzTx/>
              <a:buNone/>
            </a:pPr>
            <a:r>
              <a:rPr lang="en-US" sz="2000" b="0" i="1">
                <a:latin typeface="Times New Roman" panose="02020603050405020304" pitchFamily="18" charset="0"/>
                <a:ea typeface="宋体" panose="02010600030101010101" pitchFamily="2" charset="-122"/>
              </a:rPr>
              <a:t>    int c;</a:t>
            </a:r>
          </a:p>
          <a:p>
            <a:pPr algn="l" defTabSz="1097280">
              <a:buClrTx/>
              <a:buSzTx/>
              <a:buNone/>
            </a:pPr>
            <a:r>
              <a:rPr lang="en-US" sz="2000" b="0" i="1">
                <a:latin typeface="Times New Roman" panose="02020603050405020304" pitchFamily="18" charset="0"/>
                <a:ea typeface="宋体" panose="02010600030101010101" pitchFamily="2" charset="-122"/>
              </a:rPr>
              <a:t>}</a:t>
            </a:r>
          </a:p>
        </p:txBody>
      </p:sp>
      <p:graphicFrame>
        <p:nvGraphicFramePr>
          <p:cNvPr id="3" name="对象 -2147482533"/>
          <p:cNvGraphicFramePr>
            <a:graphicFrameLocks noChangeAspect="1"/>
          </p:cNvGraphicFramePr>
          <p:nvPr>
            <p:custDataLst>
              <p:tags r:id="rId3"/>
            </p:custDataLst>
          </p:nvPr>
        </p:nvGraphicFramePr>
        <p:xfrm>
          <a:off x="3886835" y="4933315"/>
          <a:ext cx="5872480" cy="927100"/>
        </p:xfrm>
        <a:graphic>
          <a:graphicData uri="http://schemas.openxmlformats.org/presentationml/2006/ole">
            <mc:AlternateContent xmlns:mc="http://schemas.openxmlformats.org/markup-compatibility/2006">
              <mc:Choice xmlns:v="urn:schemas-microsoft-com:vml" Requires="v">
                <p:oleObj r:id="rId7" imgW="6231890" imgH="1003935" progId="Visio.Drawing.15">
                  <p:embed/>
                </p:oleObj>
              </mc:Choice>
              <mc:Fallback>
                <p:oleObj r:id="rId7" imgW="6231890" imgH="1003935" progId="Visio.Drawing.15">
                  <p:embed/>
                  <p:pic>
                    <p:nvPicPr>
                      <p:cNvPr id="3" name="对象 -2147482533"/>
                      <p:cNvPicPr/>
                      <p:nvPr/>
                    </p:nvPicPr>
                    <p:blipFill>
                      <a:blip r:embed="rId8"/>
                      <a:stretch>
                        <a:fillRect/>
                      </a:stretch>
                    </p:blipFill>
                    <p:spPr>
                      <a:xfrm>
                        <a:off x="3886835" y="4933315"/>
                        <a:ext cx="5872480" cy="927100"/>
                      </a:xfrm>
                      <a:prstGeom prst="rect">
                        <a:avLst/>
                      </a:prstGeom>
                      <a:noFill/>
                      <a:ln w="38100">
                        <a:noFill/>
                        <a:miter/>
                      </a:ln>
                    </p:spPr>
                  </p:pic>
                </p:oleObj>
              </mc:Fallback>
            </mc:AlternateContent>
          </a:graphicData>
        </a:graphic>
      </p:graphicFrame>
      <p:sp>
        <p:nvSpPr>
          <p:cNvPr id="7" name="文本框 6"/>
          <p:cNvSpPr txBox="1"/>
          <p:nvPr>
            <p:custDataLst>
              <p:tags r:id="rId4"/>
            </p:custDataLst>
          </p:nvPr>
        </p:nvSpPr>
        <p:spPr>
          <a:xfrm>
            <a:off x="1453515" y="3451225"/>
            <a:ext cx="9516110" cy="1014730"/>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例如</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A结构体</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的</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各成员所占内存空间大小为sizeof（a）+sizeof（b）+sizeof（c），即1+4+4=9，而实际上结构体的大小为sizeof（A）=12。内存分配如图所示。</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结构体对齐</a:t>
            </a:r>
            <a:endParaRPr lang="zh-CN" altLang="en-US" dirty="0">
              <a:solidFill>
                <a:schemeClr val="tx1"/>
              </a:solidFill>
            </a:endParaRPr>
          </a:p>
        </p:txBody>
      </p:sp>
      <p:sp>
        <p:nvSpPr>
          <p:cNvPr id="100" name="文本框 99"/>
          <p:cNvSpPr txBox="1"/>
          <p:nvPr>
            <p:custDataLst>
              <p:tags r:id="rId1"/>
            </p:custDataLst>
          </p:nvPr>
        </p:nvSpPr>
        <p:spPr>
          <a:xfrm>
            <a:off x="1337945" y="1438275"/>
            <a:ext cx="9516110" cy="2399665"/>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在定义结构体时，应按照成员大小从小到大或从大到小依次定义各成员。建议尽量大数据类型在前，小数据类型在后，一方面这样会节省一些空间，另一方面可以更好地满足处理器的对齐要求。</a:t>
            </a:r>
          </a:p>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例如结构体A</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1</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需要分配12字节的内存空间，将结构体内成员顺序进行调整后得到A</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2</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结构体，只需要分配8个字节空间，处理器访问2次内存就可读完数据。</a:t>
            </a:r>
          </a:p>
        </p:txBody>
      </p:sp>
      <p:graphicFrame>
        <p:nvGraphicFramePr>
          <p:cNvPr id="4" name="表格 3"/>
          <p:cNvGraphicFramePr/>
          <p:nvPr>
            <p:custDataLst>
              <p:tags r:id="rId2"/>
            </p:custDataLst>
          </p:nvPr>
        </p:nvGraphicFramePr>
        <p:xfrm>
          <a:off x="3229610" y="4237990"/>
          <a:ext cx="5996940" cy="2086610"/>
        </p:xfrm>
        <a:graphic>
          <a:graphicData uri="http://schemas.openxmlformats.org/drawingml/2006/table">
            <a:tbl>
              <a:tblPr firstRow="1" bandRow="1">
                <a:tableStyleId>{5C22544A-7EE6-4342-B048-85BDC9FD1C3A}</a:tableStyleId>
              </a:tblPr>
              <a:tblGrid>
                <a:gridCol w="3055620">
                  <a:extLst>
                    <a:ext uri="{9D8B030D-6E8A-4147-A177-3AD203B41FA5}">
                      <a16:colId xmlns:a16="http://schemas.microsoft.com/office/drawing/2014/main" val="20000"/>
                    </a:ext>
                  </a:extLst>
                </a:gridCol>
                <a:gridCol w="2941320">
                  <a:extLst>
                    <a:ext uri="{9D8B030D-6E8A-4147-A177-3AD203B41FA5}">
                      <a16:colId xmlns:a16="http://schemas.microsoft.com/office/drawing/2014/main" val="20001"/>
                    </a:ext>
                  </a:extLst>
                </a:gridCol>
              </a:tblGrid>
              <a:tr h="2086610">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struct A1{</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char a;</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int b;</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char c;</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short d;</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struct A2 {</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    char a;</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    char c;</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    short d;</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    int b;</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直接内存访问</a:t>
            </a:r>
          </a:p>
        </p:txBody>
      </p:sp>
      <p:sp>
        <p:nvSpPr>
          <p:cNvPr id="100" name="文本框 99"/>
          <p:cNvSpPr txBox="1"/>
          <p:nvPr>
            <p:custDataLst>
              <p:tags r:id="rId1"/>
            </p:custDataLst>
          </p:nvPr>
        </p:nvSpPr>
        <p:spPr>
          <a:xfrm>
            <a:off x="1158240" y="1600835"/>
            <a:ext cx="9875520" cy="1703070"/>
          </a:xfrm>
          <a:prstGeom prst="rect">
            <a:avLst/>
          </a:prstGeom>
          <a:noFill/>
          <a:ln w="9525">
            <a:noFill/>
          </a:ln>
        </p:spPr>
        <p:txBody>
          <a:bodyPr wrap="square">
            <a:no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直接内存访问（Direct Memory Access,DMA），是一种广泛应用的硬件机制，可以直接传输外围设备和主内存之间的数据，这样处理器可以直接使用这部分的数据，这种机制可以提升内设备数据传输的效率，DMA机制如图所示</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2" name="对象 -2147482532"/>
          <p:cNvGraphicFramePr/>
          <p:nvPr>
            <p:custDataLst>
              <p:tags r:id="rId2"/>
            </p:custDataLst>
          </p:nvPr>
        </p:nvGraphicFramePr>
        <p:xfrm>
          <a:off x="3351530" y="3387090"/>
          <a:ext cx="5488940" cy="2874645"/>
        </p:xfrm>
        <a:graphic>
          <a:graphicData uri="http://schemas.openxmlformats.org/presentationml/2006/ole">
            <mc:AlternateContent xmlns:mc="http://schemas.openxmlformats.org/markup-compatibility/2006">
              <mc:Choice xmlns:v="urn:schemas-microsoft-com:vml" Requires="v">
                <p:oleObj r:id="rId5" imgW="5814695" imgH="2862580" progId="Visio.Drawing.15">
                  <p:embed/>
                </p:oleObj>
              </mc:Choice>
              <mc:Fallback>
                <p:oleObj r:id="rId5" imgW="5814695" imgH="2862580" progId="Visio.Drawing.15">
                  <p:embed/>
                  <p:pic>
                    <p:nvPicPr>
                      <p:cNvPr id="2" name="对象 -2147482532"/>
                      <p:cNvPicPr/>
                      <p:nvPr/>
                    </p:nvPicPr>
                    <p:blipFill>
                      <a:blip r:embed="rId6"/>
                      <a:stretch>
                        <a:fillRect/>
                      </a:stretch>
                    </p:blipFill>
                    <p:spPr>
                      <a:xfrm>
                        <a:off x="3351530" y="3387090"/>
                        <a:ext cx="5488940" cy="2874645"/>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寄存器分配</a:t>
            </a:r>
            <a:r>
              <a:rPr lang="en-US" altLang="zh-CN" dirty="0">
                <a:solidFill>
                  <a:schemeClr val="tx1"/>
                </a:solidFill>
              </a:rPr>
              <a:t>-</a:t>
            </a:r>
            <a:r>
              <a:rPr lang="zh-CN" altLang="en-US" b="0" dirty="0">
                <a:solidFill>
                  <a:schemeClr val="tx1"/>
                </a:solidFill>
              </a:rPr>
              <a:t>减少全局变量</a:t>
            </a:r>
          </a:p>
        </p:txBody>
      </p:sp>
      <p:sp>
        <p:nvSpPr>
          <p:cNvPr id="100" name="文本框 99"/>
          <p:cNvSpPr txBox="1"/>
          <p:nvPr>
            <p:custDataLst>
              <p:tags r:id="rId1"/>
            </p:custDataLst>
          </p:nvPr>
        </p:nvSpPr>
        <p:spPr>
          <a:xfrm>
            <a:off x="1337945" y="1598295"/>
            <a:ext cx="9516110" cy="862330"/>
          </a:xfrm>
          <a:prstGeom prst="rect">
            <a:avLst/>
          </a:prstGeom>
          <a:noFill/>
          <a:ln w="9525">
            <a:noFill/>
          </a:ln>
        </p:spPr>
        <p:txBody>
          <a:bodyPr wrap="square">
            <a:noAutofit/>
          </a:bodyPr>
          <a:lstStyle/>
          <a:p>
            <a:pPr indent="127000">
              <a:lnSpc>
                <a:spcPct val="125000"/>
              </a:lnSpc>
              <a:spcBef>
                <a:spcPts val="0"/>
              </a:spcBef>
              <a:spcAft>
                <a:spcPts val="0"/>
              </a:spcAft>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全局变量的有效范围在整个程序内，且全局变量会独占一个寄存器，导致过程内可分配寄存器的数量减少，因此编码时应尽量减少全局变量的使用</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6" name="表格 5"/>
          <p:cNvGraphicFramePr/>
          <p:nvPr>
            <p:custDataLst>
              <p:tags r:id="rId2"/>
            </p:custDataLst>
          </p:nvPr>
        </p:nvGraphicFramePr>
        <p:xfrm>
          <a:off x="2616200" y="2672080"/>
          <a:ext cx="7739380" cy="3117215"/>
        </p:xfrm>
        <a:graphic>
          <a:graphicData uri="http://schemas.openxmlformats.org/drawingml/2006/table">
            <a:tbl>
              <a:tblPr firstRow="1" bandRow="1">
                <a:tableStyleId>{5C22544A-7EE6-4342-B048-85BDC9FD1C3A}</a:tableStyleId>
              </a:tblPr>
              <a:tblGrid>
                <a:gridCol w="3811270">
                  <a:extLst>
                    <a:ext uri="{9D8B030D-6E8A-4147-A177-3AD203B41FA5}">
                      <a16:colId xmlns:a16="http://schemas.microsoft.com/office/drawing/2014/main" val="20000"/>
                    </a:ext>
                  </a:extLst>
                </a:gridCol>
                <a:gridCol w="3928110">
                  <a:extLst>
                    <a:ext uri="{9D8B030D-6E8A-4147-A177-3AD203B41FA5}">
                      <a16:colId xmlns:a16="http://schemas.microsoft.com/office/drawing/2014/main" val="20001"/>
                    </a:ext>
                  </a:extLst>
                </a:gridCol>
              </a:tblGrid>
              <a:tr h="3117215">
                <a:tc>
                  <a:txBody>
                    <a:bodyPr/>
                    <a:lstStyle/>
                    <a:p>
                      <a:pPr algn="l" fontAlgn="auto">
                        <a:lnSpc>
                          <a:spcPct val="100000"/>
                        </a:lnSpc>
                        <a:buClrTx/>
                        <a:buSzTx/>
                        <a:buNone/>
                      </a:pPr>
                      <a:r>
                        <a:rPr lang="en-US" sz="1800" b="1" i="1">
                          <a:solidFill>
                            <a:schemeClr val="tx1"/>
                          </a:solidFill>
                          <a:latin typeface="Times New Roman" panose="02020603050405020304" pitchFamily="18" charset="0"/>
                          <a:ea typeface="宋体" panose="02010600030101010101" pitchFamily="2" charset="-122"/>
                          <a:sym typeface="+mn-ea"/>
                        </a:rPr>
                        <a:t>float x=5.5642;//一个随机的float值</a:t>
                      </a:r>
                      <a:endParaRPr lang="en-US" sz="1800" b="1"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int function(float *a,int N){</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int i;</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float phi=2.541, delta, alpha;</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delta = x * x;</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alpha = x / 2;</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for (i = 0; i &lt; N; i++)</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a[i] = x * phi;</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return 0;</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sym typeface="+mn-ea"/>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int function(float* a, int N){</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int i;</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1" i="1">
                          <a:solidFill>
                            <a:schemeClr val="tx1"/>
                          </a:solidFill>
                          <a:latin typeface="Times New Roman" panose="02020603050405020304" pitchFamily="18" charset="0"/>
                          <a:ea typeface="宋体" panose="02010600030101010101" pitchFamily="2" charset="-122"/>
                          <a:sym typeface="+mn-ea"/>
                        </a:rPr>
                        <a:t>float x=5.5642;//一个随机的float值</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float phi = 2.541, delta, alpha,temp;</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delta = x * x;</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alpha = x / 2;</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for (i = 0; i &lt; N; i++)</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a[i] = x * phi;</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return 0;</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直接内存访问</a:t>
            </a:r>
          </a:p>
        </p:txBody>
      </p:sp>
      <p:sp>
        <p:nvSpPr>
          <p:cNvPr id="3" name="文本框 2"/>
          <p:cNvSpPr txBox="1"/>
          <p:nvPr>
            <p:custDataLst>
              <p:tags r:id="rId1"/>
            </p:custDataLst>
          </p:nvPr>
        </p:nvSpPr>
        <p:spPr>
          <a:xfrm>
            <a:off x="1532255" y="1462405"/>
            <a:ext cx="9128760" cy="1476375"/>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DMA机制与上文介绍的缓存机制的不同之处在于，DMA在处理器需要数据时会提前将数据搬移到处理器内，而缓存机制则是在需要数据的时候才搬移数据，因此利用DMA机制，程序的执行时间比利用缓存机制的更短。</a:t>
            </a:r>
          </a:p>
        </p:txBody>
      </p:sp>
      <p:graphicFrame>
        <p:nvGraphicFramePr>
          <p:cNvPr id="4" name="对象 -2147482531"/>
          <p:cNvGraphicFramePr>
            <a:graphicFrameLocks noChangeAspect="1"/>
          </p:cNvGraphicFramePr>
          <p:nvPr>
            <p:custDataLst>
              <p:tags r:id="rId2"/>
            </p:custDataLst>
          </p:nvPr>
        </p:nvGraphicFramePr>
        <p:xfrm>
          <a:off x="2850515" y="2938780"/>
          <a:ext cx="6491605" cy="3361055"/>
        </p:xfrm>
        <a:graphic>
          <a:graphicData uri="http://schemas.openxmlformats.org/presentationml/2006/ole">
            <mc:AlternateContent xmlns:mc="http://schemas.openxmlformats.org/markup-compatibility/2006">
              <mc:Choice xmlns:v="urn:schemas-microsoft-com:vml" Requires="v">
                <p:oleObj r:id="rId5" imgW="7533640" imgH="3916045" progId="Visio.Drawing.15">
                  <p:embed/>
                </p:oleObj>
              </mc:Choice>
              <mc:Fallback>
                <p:oleObj r:id="rId5" imgW="7533640" imgH="3916045" progId="Visio.Drawing.15">
                  <p:embed/>
                  <p:pic>
                    <p:nvPicPr>
                      <p:cNvPr id="4" name="对象 -2147482531"/>
                      <p:cNvPicPr/>
                      <p:nvPr/>
                    </p:nvPicPr>
                    <p:blipFill>
                      <a:blip r:embed="rId6"/>
                      <a:stretch>
                        <a:fillRect/>
                      </a:stretch>
                    </p:blipFill>
                    <p:spPr>
                      <a:xfrm>
                        <a:off x="2850515" y="2938780"/>
                        <a:ext cx="6491605" cy="3361055"/>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直接内存访问</a:t>
            </a:r>
          </a:p>
        </p:txBody>
      </p:sp>
      <p:sp>
        <p:nvSpPr>
          <p:cNvPr id="100" name="文本框 99"/>
          <p:cNvSpPr txBox="1"/>
          <p:nvPr>
            <p:custDataLst>
              <p:tags r:id="rId1"/>
            </p:custDataLst>
          </p:nvPr>
        </p:nvSpPr>
        <p:spPr>
          <a:xfrm>
            <a:off x="1531620" y="1629410"/>
            <a:ext cx="9128760" cy="1476375"/>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以德州仪器C6678板卡为例，若数据存放在DDR中，需要读取到缓存中就可以使用EDMA机制实现。在循环中EDMA读数据需要采用EDMA _WAIT等待数据传输结束，伪代码如下。</a:t>
            </a:r>
          </a:p>
        </p:txBody>
      </p:sp>
      <p:sp>
        <p:nvSpPr>
          <p:cNvPr id="2" name="文本框 1"/>
          <p:cNvSpPr txBox="1"/>
          <p:nvPr>
            <p:custDataLst>
              <p:tags r:id="rId2"/>
            </p:custDataLst>
          </p:nvPr>
        </p:nvSpPr>
        <p:spPr>
          <a:xfrm>
            <a:off x="3302000" y="3296285"/>
            <a:ext cx="5587365" cy="2306955"/>
          </a:xfrm>
          <a:prstGeom prst="rect">
            <a:avLst/>
          </a:prstGeom>
          <a:noFill/>
          <a:ln w="9525">
            <a:solidFill>
              <a:srgbClr val="013B6D"/>
            </a:solidFill>
          </a:ln>
        </p:spPr>
        <p:txBody>
          <a:bodyPr wrap="square">
            <a:spAutoFit/>
          </a:bodyPr>
          <a:lstStyle/>
          <a:p>
            <a:pPr algn="l" defTabSz="1097280">
              <a:buClrTx/>
              <a:buSzTx/>
              <a:buNone/>
            </a:pPr>
            <a:r>
              <a:rPr lang="en-US" sz="1600" b="0" i="1">
                <a:latin typeface="Times New Roman" panose="02020603050405020304" pitchFamily="18" charset="0"/>
                <a:ea typeface="宋体" panose="02010600030101010101" pitchFamily="2" charset="-122"/>
              </a:rPr>
              <a:t>for(i=0；i&lt;ProcCnt；i++){</a:t>
            </a:r>
          </a:p>
          <a:p>
            <a:pPr algn="l" defTabSz="1097280">
              <a:buClrTx/>
              <a:buSzTx/>
              <a:buNone/>
            </a:pPr>
            <a:r>
              <a:rPr lang="en-US" sz="1600" b="0" i="1">
                <a:latin typeface="Times New Roman" panose="02020603050405020304" pitchFamily="18" charset="0"/>
                <a:ea typeface="宋体" panose="02010600030101010101" pitchFamily="2" charset="-122"/>
              </a:rPr>
              <a:t>    Coherence；//缓存、预取数据一致性操作</a:t>
            </a:r>
          </a:p>
          <a:p>
            <a:pPr algn="l" defTabSz="1097280">
              <a:buClrTx/>
              <a:buSzTx/>
              <a:buNone/>
            </a:pPr>
            <a:r>
              <a:rPr lang="en-US" sz="1600" b="0" i="1">
                <a:latin typeface="Times New Roman" panose="02020603050405020304" pitchFamily="18" charset="0"/>
                <a:ea typeface="宋体" panose="02010600030101010101" pitchFamily="2" charset="-122"/>
              </a:rPr>
              <a:t>    Sync()；//同步</a:t>
            </a:r>
          </a:p>
          <a:p>
            <a:pPr algn="l" defTabSz="1097280">
              <a:buClrTx/>
              <a:buSzTx/>
              <a:buNone/>
            </a:pPr>
            <a:r>
              <a:rPr lang="en-US" sz="1600" b="0" i="1">
                <a:latin typeface="Times New Roman" panose="02020603050405020304" pitchFamily="18" charset="0"/>
                <a:ea typeface="宋体" panose="02010600030101010101" pitchFamily="2" charset="-122"/>
              </a:rPr>
              <a:t>    if(iCoreID==Core0){</a:t>
            </a:r>
          </a:p>
          <a:p>
            <a:pPr algn="l" defTabSz="1097280">
              <a:buClrTx/>
              <a:buSzTx/>
              <a:buNone/>
            </a:pPr>
            <a:r>
              <a:rPr lang="en-US" sz="1600" b="0" i="1">
                <a:latin typeface="Times New Roman" panose="02020603050405020304" pitchFamily="18" charset="0"/>
                <a:ea typeface="宋体" panose="02010600030101010101" pitchFamily="2" charset="-122"/>
              </a:rPr>
              <a:t>        EDMARead(pInBuf，EDMA_WAIT，EDMA_NTCC_L3)；</a:t>
            </a:r>
          </a:p>
          <a:p>
            <a:pPr algn="l" defTabSz="1097280">
              <a:buClrTx/>
              <a:buSzTx/>
              <a:buNone/>
            </a:pPr>
            <a:r>
              <a:rPr lang="en-US" sz="1600" b="0" i="1">
                <a:latin typeface="Times New Roman" panose="02020603050405020304" pitchFamily="18" charset="0"/>
                <a:ea typeface="宋体" panose="02010600030101010101" pitchFamily="2" charset="-122"/>
              </a:rPr>
              <a:t>    }</a:t>
            </a:r>
          </a:p>
          <a:p>
            <a:pPr algn="l" defTabSz="1097280">
              <a:buClrTx/>
              <a:buSzTx/>
              <a:buNone/>
            </a:pPr>
            <a:r>
              <a:rPr lang="en-US" sz="1600" b="0" i="1">
                <a:latin typeface="Times New Roman" panose="02020603050405020304" pitchFamily="18" charset="0"/>
                <a:ea typeface="宋体" panose="02010600030101010101" pitchFamily="2" charset="-122"/>
              </a:rPr>
              <a:t>    Sync()；</a:t>
            </a:r>
          </a:p>
          <a:p>
            <a:pPr algn="l" defTabSz="1097280">
              <a:buClrTx/>
              <a:buSzTx/>
              <a:buNone/>
            </a:pPr>
            <a:r>
              <a:rPr lang="en-US" sz="1600" b="0" i="1">
                <a:latin typeface="Times New Roman" panose="02020603050405020304" pitchFamily="18" charset="0"/>
                <a:ea typeface="宋体" panose="02010600030101010101" pitchFamily="2" charset="-122"/>
              </a:rPr>
              <a:t>    Processing(pInBuf，pResultBuf)；</a:t>
            </a:r>
          </a:p>
          <a:p>
            <a:pPr algn="l" defTabSz="1097280">
              <a:buClrTx/>
              <a:buSzTx/>
              <a:buNone/>
            </a:pPr>
            <a:r>
              <a:rPr lang="en-US" sz="1600" b="0" i="1">
                <a:latin typeface="Times New Roman" panose="02020603050405020304" pitchFamily="18" charset="0"/>
                <a:ea typeface="宋体" panose="02010600030101010101" pitchFamily="2" charset="-122"/>
              </a:rPr>
              <a:t>}</a:t>
            </a:r>
            <a:endParaRPr lang="en-US" sz="1600" i="1">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访存与计算重叠</a:t>
            </a:r>
          </a:p>
        </p:txBody>
      </p:sp>
      <p:sp>
        <p:nvSpPr>
          <p:cNvPr id="3" name="文本框 2"/>
          <p:cNvSpPr txBox="1"/>
          <p:nvPr>
            <p:custDataLst>
              <p:tags r:id="rId1"/>
            </p:custDataLst>
          </p:nvPr>
        </p:nvSpPr>
        <p:spPr>
          <a:xfrm>
            <a:off x="1531620" y="1686560"/>
            <a:ext cx="9128760" cy="1938020"/>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本书前文中提到的数据预取和直接内存访问，目的都是为了数据在使用前能从内存调入缓存中，从而减少处理器停顿的访存优化方法。除了上述两种方法外，还可以在指令层次将访存与计算部分重叠，可以有效地解决访存的延迟。以德州仪器TI C66xx平台的汇编代码为例进行说明</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4" name="表格 3"/>
          <p:cNvGraphicFramePr/>
          <p:nvPr>
            <p:custDataLst>
              <p:tags r:id="rId2"/>
            </p:custDataLst>
          </p:nvPr>
        </p:nvGraphicFramePr>
        <p:xfrm>
          <a:off x="3642360" y="3877945"/>
          <a:ext cx="4907280" cy="1737360"/>
        </p:xfrm>
        <a:graphic>
          <a:graphicData uri="http://schemas.openxmlformats.org/drawingml/2006/table">
            <a:tbl>
              <a:tblPr firstRow="1" bandRow="1">
                <a:tableStyleId>{5C22544A-7EE6-4342-B048-85BDC9FD1C3A}</a:tableStyleId>
              </a:tblPr>
              <a:tblGrid>
                <a:gridCol w="2500630">
                  <a:extLst>
                    <a:ext uri="{9D8B030D-6E8A-4147-A177-3AD203B41FA5}">
                      <a16:colId xmlns:a16="http://schemas.microsoft.com/office/drawing/2014/main" val="20000"/>
                    </a:ext>
                  </a:extLst>
                </a:gridCol>
                <a:gridCol w="2406650">
                  <a:extLst>
                    <a:ext uri="{9D8B030D-6E8A-4147-A177-3AD203B41FA5}">
                      <a16:colId xmlns:a16="http://schemas.microsoft.com/office/drawing/2014/main" val="20001"/>
                    </a:ext>
                  </a:extLst>
                </a:gridCol>
              </a:tblGrid>
              <a:tr h="1720215">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SUB R6,R7,R5</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MUL R6,R7,R8</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LOAD R1,a[i]</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LOAD R2,b[i]</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ADD R1,R2,R3</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MUL R1,R2,R4</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SUB R6,R7,R5</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||LOAD R1,a[i]</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MUL R6,R7,R8</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||LOAD R2,b[i]</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ADD R1,R2,R3</a:t>
                      </a:r>
                    </a:p>
                    <a:p>
                      <a:pPr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rPr>
                        <a:t>MUL R1,R2,R4</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7200" b="1" dirty="0">
                <a:solidFill>
                  <a:srgbClr val="3A4795"/>
                </a:solidFill>
              </a:rPr>
              <a:t>访存优化</a:t>
            </a:r>
            <a:r>
              <a:rPr lang="en-US" altLang="zh-CN" sz="7200" b="1" dirty="0">
                <a:solidFill>
                  <a:srgbClr val="3A4795"/>
                </a:solidFill>
              </a:rPr>
              <a:t> </a:t>
            </a:r>
            <a:r>
              <a:rPr lang="en-US" altLang="zh-CN" sz="7200" b="1" dirty="0">
                <a:solidFill>
                  <a:srgbClr val="3A4795"/>
                </a:solidFill>
                <a:sym typeface="+mn-ea"/>
              </a:rPr>
              <a:t>V</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目录</a:t>
            </a:r>
          </a:p>
        </p:txBody>
      </p:sp>
      <p:sp>
        <p:nvSpPr>
          <p:cNvPr id="20" name="燕尾形 19"/>
          <p:cNvSpPr/>
          <p:nvPr>
            <p:custDataLst>
              <p:tags r:id="rId1"/>
            </p:custDataLst>
          </p:nvPr>
        </p:nvSpPr>
        <p:spPr bwMode="auto">
          <a:xfrm flipV="1">
            <a:off x="1165860" y="2526030"/>
            <a:ext cx="3914140" cy="1665605"/>
          </a:xfrm>
          <a:prstGeom prst="chevron">
            <a:avLst>
              <a:gd name="adj" fmla="val 23860"/>
            </a:avLst>
          </a:prstGeom>
          <a:solidFill>
            <a:srgbClr val="0066CC"/>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2" name="矩形 1"/>
          <p:cNvSpPr/>
          <p:nvPr>
            <p:custDataLst>
              <p:tags r:id="rId2"/>
            </p:custDataLst>
          </p:nvPr>
        </p:nvSpPr>
        <p:spPr>
          <a:xfrm>
            <a:off x="1524000" y="2900045"/>
            <a:ext cx="331914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磁盘优化</a:t>
            </a:r>
          </a:p>
        </p:txBody>
      </p:sp>
      <p:sp>
        <p:nvSpPr>
          <p:cNvPr id="3" name="Freeform 5"/>
          <p:cNvSpPr>
            <a:spLocks noEditPoints="1"/>
          </p:cNvSpPr>
          <p:nvPr>
            <p:custDataLst>
              <p:tags r:id="rId3"/>
            </p:custDataLst>
          </p:nvPr>
        </p:nvSpPr>
        <p:spPr bwMode="auto">
          <a:xfrm>
            <a:off x="6145715" y="198277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4" name="矩形 3"/>
          <p:cNvSpPr/>
          <p:nvPr>
            <p:custDataLst>
              <p:tags r:id="rId4"/>
            </p:custDataLst>
          </p:nvPr>
        </p:nvSpPr>
        <p:spPr>
          <a:xfrm>
            <a:off x="6753757" y="1911499"/>
            <a:ext cx="2472055"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多线程操作</a:t>
            </a:r>
          </a:p>
        </p:txBody>
      </p:sp>
      <p:sp>
        <p:nvSpPr>
          <p:cNvPr id="7" name="Freeform 5"/>
          <p:cNvSpPr>
            <a:spLocks noEditPoints="1"/>
          </p:cNvSpPr>
          <p:nvPr>
            <p:custDataLst>
              <p:tags r:id="rId5"/>
            </p:custDataLst>
          </p:nvPr>
        </p:nvSpPr>
        <p:spPr bwMode="auto">
          <a:xfrm>
            <a:off x="6139365" y="326230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8" name="矩形 7"/>
          <p:cNvSpPr/>
          <p:nvPr>
            <p:custDataLst>
              <p:tags r:id="rId6"/>
            </p:custDataLst>
          </p:nvPr>
        </p:nvSpPr>
        <p:spPr>
          <a:xfrm>
            <a:off x="6747407" y="3191024"/>
            <a:ext cx="2472055"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避免随机写</a:t>
            </a:r>
          </a:p>
        </p:txBody>
      </p:sp>
      <p:sp>
        <p:nvSpPr>
          <p:cNvPr id="6" name="Freeform 5"/>
          <p:cNvSpPr>
            <a:spLocks noEditPoints="1"/>
          </p:cNvSpPr>
          <p:nvPr>
            <p:custDataLst>
              <p:tags r:id="rId7"/>
            </p:custDataLst>
          </p:nvPr>
        </p:nvSpPr>
        <p:spPr bwMode="auto">
          <a:xfrm>
            <a:off x="6142540" y="447515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9" name="矩形 8"/>
          <p:cNvSpPr/>
          <p:nvPr>
            <p:custDataLst>
              <p:tags r:id="rId8"/>
            </p:custDataLst>
          </p:nvPr>
        </p:nvSpPr>
        <p:spPr>
          <a:xfrm>
            <a:off x="6750582" y="4403874"/>
            <a:ext cx="2014220"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磁盘预读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 grpId="0"/>
      <p:bldP spid="3" grpId="0" bldLvl="0" animBg="1"/>
      <p:bldP spid="4" grpId="0"/>
      <p:bldP spid="7" grpId="0" bldLvl="0" animBg="1"/>
      <p:bldP spid="8" grpId="0"/>
      <p:bldP spid="6" grpId="0" bldLvl="0" animBg="1"/>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磁盘优化</a:t>
            </a:r>
          </a:p>
        </p:txBody>
      </p:sp>
      <p:sp>
        <p:nvSpPr>
          <p:cNvPr id="7" name="文本框 6"/>
          <p:cNvSpPr txBox="1"/>
          <p:nvPr/>
        </p:nvSpPr>
        <p:spPr>
          <a:xfrm>
            <a:off x="1217930" y="1564640"/>
            <a:ext cx="9756775" cy="2399665"/>
          </a:xfrm>
          <a:prstGeom prst="rect">
            <a:avLst/>
          </a:prstGeom>
          <a:noFill/>
        </p:spPr>
        <p:txBody>
          <a:bodyPr wrap="square" rtlCol="0" anchor="t">
            <a:spAutoFit/>
          </a:bodyPr>
          <a:lstStyle/>
          <a:p>
            <a:pPr marL="0" indent="0" latinLnBrk="0">
              <a:lnSpc>
                <a:spcPct val="150000"/>
              </a:lnSpc>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磁盘是由大小相同且同轴的圆形盘片组成，如</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下</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图所示。由于存储介质的特性，内存比磁盘的读写速度要快很多，但内存容量要远小于磁盘，程序的执行要调入内存后才能执行，所以内存和磁盘要经常进行I/O操作，而磁盘的I/O涉及机械操作，因此为了提高程序效率，要尽量减少磁盘的输入输出I/O。本节主要介绍针对磁盘的常用优化方法。</a:t>
            </a:r>
          </a:p>
        </p:txBody>
      </p:sp>
      <p:graphicFrame>
        <p:nvGraphicFramePr>
          <p:cNvPr id="2" name="对象 -2147482529"/>
          <p:cNvGraphicFramePr/>
          <p:nvPr>
            <p:custDataLst>
              <p:tags r:id="rId1"/>
            </p:custDataLst>
          </p:nvPr>
        </p:nvGraphicFramePr>
        <p:xfrm>
          <a:off x="3881755" y="3964305"/>
          <a:ext cx="4428490" cy="2432050"/>
        </p:xfrm>
        <a:graphic>
          <a:graphicData uri="http://schemas.openxmlformats.org/presentationml/2006/ole">
            <mc:AlternateContent xmlns:mc="http://schemas.openxmlformats.org/markup-compatibility/2006">
              <mc:Choice xmlns:v="urn:schemas-microsoft-com:vml" Requires="v">
                <p:oleObj r:id="rId4" imgW="4641215" imgH="2349500" progId="Visio.Drawing.15">
                  <p:embed/>
                </p:oleObj>
              </mc:Choice>
              <mc:Fallback>
                <p:oleObj r:id="rId4" imgW="4641215" imgH="2349500" progId="Visio.Drawing.15">
                  <p:embed/>
                  <p:pic>
                    <p:nvPicPr>
                      <p:cNvPr id="2" name="对象 -2147482529"/>
                      <p:cNvPicPr/>
                      <p:nvPr/>
                    </p:nvPicPr>
                    <p:blipFill>
                      <a:blip r:embed="rId5"/>
                      <a:stretch>
                        <a:fillRect/>
                      </a:stretch>
                    </p:blipFill>
                    <p:spPr>
                      <a:xfrm>
                        <a:off x="3881755" y="3964305"/>
                        <a:ext cx="4428490" cy="2432050"/>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多线程操作</a:t>
            </a:r>
          </a:p>
        </p:txBody>
      </p:sp>
      <p:sp>
        <p:nvSpPr>
          <p:cNvPr id="100" name="文本框 99"/>
          <p:cNvSpPr txBox="1"/>
          <p:nvPr>
            <p:custDataLst>
              <p:tags r:id="rId1"/>
            </p:custDataLst>
          </p:nvPr>
        </p:nvSpPr>
        <p:spPr>
          <a:xfrm>
            <a:off x="1531620" y="1496695"/>
            <a:ext cx="9128760" cy="1938020"/>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多线程随机读的处理速度可以达到单线程随机读的10倍以上，但同时会导致响应时间增大。结论表明增加线程数，可以有效的提升程序整体的I/O处理速度。但同时，也使得每个I/O请求的响应时间随之上升。</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下</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表</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中</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统计了随着线程数增加多次读数据平均耗时的变化。</a:t>
            </a:r>
          </a:p>
        </p:txBody>
      </p:sp>
      <p:graphicFrame>
        <p:nvGraphicFramePr>
          <p:cNvPr id="3" name="表格 2"/>
          <p:cNvGraphicFramePr/>
          <p:nvPr>
            <p:custDataLst>
              <p:tags r:id="rId2"/>
            </p:custDataLst>
          </p:nvPr>
        </p:nvGraphicFramePr>
        <p:xfrm>
          <a:off x="3578225" y="3582035"/>
          <a:ext cx="5035550" cy="2425065"/>
        </p:xfrm>
        <a:graphic>
          <a:graphicData uri="http://schemas.openxmlformats.org/drawingml/2006/table">
            <a:tbl>
              <a:tblPr firstRow="1" bandRow="1">
                <a:tableStyleId>{5940675A-B579-460E-94D1-54222C63F5DA}</a:tableStyleId>
              </a:tblPr>
              <a:tblGrid>
                <a:gridCol w="1456690">
                  <a:extLst>
                    <a:ext uri="{9D8B030D-6E8A-4147-A177-3AD203B41FA5}">
                      <a16:colId xmlns:a16="http://schemas.microsoft.com/office/drawing/2014/main" val="20000"/>
                    </a:ext>
                  </a:extLst>
                </a:gridCol>
                <a:gridCol w="1480185">
                  <a:extLst>
                    <a:ext uri="{9D8B030D-6E8A-4147-A177-3AD203B41FA5}">
                      <a16:colId xmlns:a16="http://schemas.microsoft.com/office/drawing/2014/main" val="20001"/>
                    </a:ext>
                  </a:extLst>
                </a:gridCol>
                <a:gridCol w="2098675">
                  <a:extLst>
                    <a:ext uri="{9D8B030D-6E8A-4147-A177-3AD203B41FA5}">
                      <a16:colId xmlns:a16="http://schemas.microsoft.com/office/drawing/2014/main" val="20002"/>
                    </a:ext>
                  </a:extLst>
                </a:gridCol>
              </a:tblGrid>
              <a:tr h="332740">
                <a:tc>
                  <a:txBody>
                    <a:bodyPr/>
                    <a:lstStyle/>
                    <a:p>
                      <a:pPr indent="0" algn="ctr">
                        <a:buNone/>
                      </a:pPr>
                      <a:r>
                        <a:rPr lang="en-US" sz="1400" b="0">
                          <a:latin typeface="Times New Roman" panose="02020603050405020304" pitchFamily="18" charset="0"/>
                          <a:cs typeface="Times New Roman" panose="02020603050405020304" pitchFamily="18" charset="0"/>
                        </a:rPr>
                        <a:t>读线程数</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读出100次耗时</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读平均相应时间</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8465">
                <a:tc>
                  <a:txBody>
                    <a:bodyPr/>
                    <a:lstStyle/>
                    <a:p>
                      <a:pPr indent="0" algn="ctr">
                        <a:buNone/>
                      </a:pPr>
                      <a:r>
                        <a:rPr lang="en-US" sz="1400" b="0">
                          <a:latin typeface="Times New Roman" panose="02020603050405020304" pitchFamily="18" charset="0"/>
                          <a:cs typeface="Times New Roman" panose="02020603050405020304" pitchFamily="18" charset="0"/>
                        </a:rPr>
                        <a:t>1</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1329575</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13294</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8465">
                <a:tc>
                  <a:txBody>
                    <a:bodyPr/>
                    <a:lstStyle/>
                    <a:p>
                      <a:pPr indent="0" algn="ctr">
                        <a:buNone/>
                      </a:pPr>
                      <a:r>
                        <a:rPr lang="en-US" sz="1400" b="0">
                          <a:latin typeface="Times New Roman" panose="02020603050405020304" pitchFamily="18" charset="0"/>
                          <a:cs typeface="Times New Roman" panose="02020603050405020304" pitchFamily="18" charset="0"/>
                        </a:rPr>
                        <a:t>5</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251769</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12977</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8465">
                <a:tc>
                  <a:txBody>
                    <a:bodyPr/>
                    <a:lstStyle/>
                    <a:p>
                      <a:pPr indent="0" algn="ctr">
                        <a:buNone/>
                      </a:pPr>
                      <a:r>
                        <a:rPr lang="en-US" sz="1400" b="0">
                          <a:latin typeface="Times New Roman" panose="02020603050405020304" pitchFamily="18" charset="0"/>
                          <a:cs typeface="Times New Roman" panose="02020603050405020304" pitchFamily="18" charset="0"/>
                        </a:rPr>
                        <a:t>10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149201</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15989</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8465">
                <a:tc>
                  <a:txBody>
                    <a:bodyPr/>
                    <a:lstStyle/>
                    <a:p>
                      <a:pPr indent="0" algn="ctr">
                        <a:buNone/>
                      </a:pPr>
                      <a:r>
                        <a:rPr lang="en-US" sz="1400" b="0">
                          <a:latin typeface="Times New Roman" panose="02020603050405020304" pitchFamily="18" charset="0"/>
                          <a:cs typeface="Times New Roman" panose="02020603050405020304" pitchFamily="18" charset="0"/>
                        </a:rPr>
                        <a:t>20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126753</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25453</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18465">
                <a:tc>
                  <a:txBody>
                    <a:bodyPr/>
                    <a:lstStyle/>
                    <a:p>
                      <a:pPr indent="0" algn="ctr">
                        <a:buNone/>
                      </a:pPr>
                      <a:r>
                        <a:rPr lang="en-US" sz="1400" b="0">
                          <a:latin typeface="Times New Roman" panose="02020603050405020304" pitchFamily="18" charset="0"/>
                          <a:cs typeface="Times New Roman" panose="02020603050405020304" pitchFamily="18" charset="0"/>
                        </a:rPr>
                        <a:t>50</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96596</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48355</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避免随机写</a:t>
            </a:r>
          </a:p>
        </p:txBody>
      </p:sp>
      <p:sp>
        <p:nvSpPr>
          <p:cNvPr id="100" name="文本框 99"/>
          <p:cNvSpPr txBox="1"/>
          <p:nvPr>
            <p:custDataLst>
              <p:tags r:id="rId1"/>
            </p:custDataLst>
          </p:nvPr>
        </p:nvSpPr>
        <p:spPr>
          <a:xfrm>
            <a:off x="1531620" y="1362710"/>
            <a:ext cx="9128760" cy="1938020"/>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磁盘读取数据</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花费的</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读取时间，是由读取数据大小和磁盘密度、磁盘转速决定的固定值共同决定。若磁盘为顺序访问，即相邻两次I/O操作的逻辑块起始地址也是相邻的，此时磁头几乎不用换道，或者换道的时间很短，反之若为随机写会导致磁头不停地换道，造成效率的极大降低，如图所示。</a:t>
            </a:r>
          </a:p>
        </p:txBody>
      </p:sp>
      <p:graphicFrame>
        <p:nvGraphicFramePr>
          <p:cNvPr id="2" name="对象 -2147482528"/>
          <p:cNvGraphicFramePr/>
          <p:nvPr>
            <p:custDataLst>
              <p:tags r:id="rId2"/>
            </p:custDataLst>
          </p:nvPr>
        </p:nvGraphicFramePr>
        <p:xfrm>
          <a:off x="3658870" y="3300730"/>
          <a:ext cx="4874260" cy="2911475"/>
        </p:xfrm>
        <a:graphic>
          <a:graphicData uri="http://schemas.openxmlformats.org/presentationml/2006/ole">
            <mc:AlternateContent xmlns:mc="http://schemas.openxmlformats.org/markup-compatibility/2006">
              <mc:Choice xmlns:v="urn:schemas-microsoft-com:vml" Requires="v">
                <p:oleObj r:id="rId5" imgW="5307330" imgH="2683510" progId="Visio.Drawing.15">
                  <p:embed/>
                </p:oleObj>
              </mc:Choice>
              <mc:Fallback>
                <p:oleObj r:id="rId5" imgW="5307330" imgH="2683510" progId="Visio.Drawing.15">
                  <p:embed/>
                  <p:pic>
                    <p:nvPicPr>
                      <p:cNvPr id="2" name="对象 -2147482528"/>
                      <p:cNvPicPr/>
                      <p:nvPr/>
                    </p:nvPicPr>
                    <p:blipFill>
                      <a:blip r:embed="rId6"/>
                      <a:stretch>
                        <a:fillRect/>
                      </a:stretch>
                    </p:blipFill>
                    <p:spPr>
                      <a:xfrm>
                        <a:off x="3658870" y="3300730"/>
                        <a:ext cx="4874260" cy="2911475"/>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避免随机写</a:t>
            </a:r>
          </a:p>
        </p:txBody>
      </p:sp>
      <p:sp>
        <p:nvSpPr>
          <p:cNvPr id="3" name="文本框 2"/>
          <p:cNvSpPr txBox="1"/>
          <p:nvPr>
            <p:custDataLst>
              <p:tags r:id="rId1"/>
            </p:custDataLst>
          </p:nvPr>
        </p:nvSpPr>
        <p:spPr>
          <a:xfrm>
            <a:off x="1531620" y="2039620"/>
            <a:ext cx="9128760" cy="1938020"/>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要想改进这种单线程随机写慢的问题，可以通过改变对磁盘的访问模式来减寻道时间和潜伏时间，即将完全随机写变成有序的跳跃随机写。具体操作是通过将数据在内存中缓存并进行排序，使得在写盘的时候不是完全随机的，而是使得磁盘磁头的移动只向一个方向，缩短磁盘的寻址时间</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endParaRPr lang="en-US" altLang="zh-CN" sz="2000" b="0">
              <a:latin typeface="Times New Roman" panose="02020603050405020304" pitchFamily="18" charset="0"/>
              <a:ea typeface="微软雅黑 Light" panose="020B0502040204020203"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寄存器</a:t>
            </a:r>
            <a:r>
              <a:rPr lang="zh-CN" altLang="en-US" dirty="0">
                <a:solidFill>
                  <a:schemeClr val="tx1"/>
                </a:solidFill>
                <a:sym typeface="+mn-ea"/>
              </a:rPr>
              <a:t>分配</a:t>
            </a:r>
            <a:r>
              <a:rPr lang="en-US" altLang="zh-CN" dirty="0">
                <a:solidFill>
                  <a:schemeClr val="tx1"/>
                </a:solidFill>
              </a:rPr>
              <a:t>-</a:t>
            </a:r>
            <a:r>
              <a:rPr lang="zh-CN" altLang="en-US" b="0" dirty="0">
                <a:solidFill>
                  <a:schemeClr val="tx1"/>
                </a:solidFill>
              </a:rPr>
              <a:t>直接读取寄存器</a:t>
            </a:r>
          </a:p>
        </p:txBody>
      </p:sp>
      <p:sp>
        <p:nvSpPr>
          <p:cNvPr id="2" name="文本框 1"/>
          <p:cNvSpPr txBox="1"/>
          <p:nvPr>
            <p:custDataLst>
              <p:tags r:id="rId1"/>
            </p:custDataLst>
          </p:nvPr>
        </p:nvSpPr>
        <p:spPr>
          <a:xfrm>
            <a:off x="1337945" y="1599565"/>
            <a:ext cx="9821545" cy="163004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一般情况下，编译时主要对标量进行分配寄存器，因此在编写程序时应该尽量将数组变为标量，这样可以直接读取寄存器中的数据，从而避免每次都从缓存中加载数据，减少部分程序中数据读写耗费的时间</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endPar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endParaRPr>
          </a:p>
          <a:p>
            <a:pPr indent="127000">
              <a:lnSpc>
                <a:spcPct val="125000"/>
              </a:lnSpc>
              <a:spcBef>
                <a:spcPts val="0"/>
              </a:spcBef>
              <a:spcAft>
                <a:spcPts val="0"/>
              </a:spcAft>
            </a:pPr>
            <a:endParaRPr lang="zh-CN" altLang="en-US" sz="2000" b="0">
              <a:latin typeface="Times New Roman" panose="02020603050405020304" pitchFamily="18" charset="0"/>
              <a:ea typeface="微软雅黑 Light" panose="020B0502040204020203" charset="-122"/>
              <a:cs typeface="Times New Roman" panose="02020603050405020304" pitchFamily="18" charset="0"/>
            </a:endParaRPr>
          </a:p>
        </p:txBody>
      </p:sp>
      <p:graphicFrame>
        <p:nvGraphicFramePr>
          <p:cNvPr id="3" name="表格 2"/>
          <p:cNvGraphicFramePr/>
          <p:nvPr>
            <p:custDataLst>
              <p:tags r:id="rId2"/>
            </p:custDataLst>
          </p:nvPr>
        </p:nvGraphicFramePr>
        <p:xfrm>
          <a:off x="2161540" y="2990850"/>
          <a:ext cx="7868285" cy="2083435"/>
        </p:xfrm>
        <a:graphic>
          <a:graphicData uri="http://schemas.openxmlformats.org/drawingml/2006/table">
            <a:tbl>
              <a:tblPr firstRow="1" bandRow="1">
                <a:tableStyleId>{5C22544A-7EE6-4342-B048-85BDC9FD1C3A}</a:tableStyleId>
              </a:tblPr>
              <a:tblGrid>
                <a:gridCol w="3500120">
                  <a:extLst>
                    <a:ext uri="{9D8B030D-6E8A-4147-A177-3AD203B41FA5}">
                      <a16:colId xmlns:a16="http://schemas.microsoft.com/office/drawing/2014/main" val="20000"/>
                    </a:ext>
                  </a:extLst>
                </a:gridCol>
                <a:gridCol w="4368165">
                  <a:extLst>
                    <a:ext uri="{9D8B030D-6E8A-4147-A177-3AD203B41FA5}">
                      <a16:colId xmlns:a16="http://schemas.microsoft.com/office/drawing/2014/main" val="20001"/>
                    </a:ext>
                  </a:extLst>
                </a:gridCol>
              </a:tblGrid>
              <a:tr h="2083435">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for (i = 0; i &lt; n; i++) {</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c[i] = a[i] + b[i];</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d[i] = a[i] - b[i];</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sym typeface="+mn-ea"/>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for (i = 0; i &lt; n; i++) {</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1" i="1">
                          <a:solidFill>
                            <a:schemeClr val="tx1"/>
                          </a:solidFill>
                          <a:latin typeface="Times New Roman" panose="02020603050405020304" pitchFamily="18" charset="0"/>
                          <a:ea typeface="宋体" panose="02010600030101010101" pitchFamily="2" charset="-122"/>
                          <a:sym typeface="+mn-ea"/>
                        </a:rPr>
                        <a:t>    x = a[i];//将数组a[i]的读取结果替换为x</a:t>
                      </a:r>
                      <a:endParaRPr lang="en-US" sz="1800" b="1"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1" i="1">
                          <a:solidFill>
                            <a:schemeClr val="tx1"/>
                          </a:solidFill>
                          <a:latin typeface="Times New Roman" panose="02020603050405020304" pitchFamily="18" charset="0"/>
                          <a:ea typeface="宋体" panose="02010600030101010101" pitchFamily="2" charset="-122"/>
                          <a:sym typeface="+mn-ea"/>
                        </a:rPr>
                        <a:t>    y = b[i];//将数组b[i]的读取结果替换为y</a:t>
                      </a:r>
                      <a:endParaRPr lang="en-US" sz="1800" b="1"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c[i] = x + y;</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d[i] = x - y;</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
        <p:nvSpPr>
          <p:cNvPr id="4" name="文本框 3"/>
          <p:cNvSpPr txBox="1"/>
          <p:nvPr>
            <p:custDataLst>
              <p:tags r:id="rId3"/>
            </p:custDataLst>
          </p:nvPr>
        </p:nvSpPr>
        <p:spPr>
          <a:xfrm>
            <a:off x="1227455" y="5388610"/>
            <a:ext cx="9737090" cy="706755"/>
          </a:xfrm>
          <a:prstGeom prst="rect">
            <a:avLst/>
          </a:prstGeom>
          <a:noFill/>
        </p:spPr>
        <p:txBody>
          <a:bodyPr wrap="square" rtlCol="0" anchor="t">
            <a:spAutoFit/>
          </a:bodyPr>
          <a:lstStyle/>
          <a:p>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对优化前后示例进行测试，结果显示，标量替换前耗时0.96秒，替换优化后耗时0.88秒。</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磁盘预读</a:t>
            </a:r>
          </a:p>
        </p:txBody>
      </p:sp>
      <p:sp>
        <p:nvSpPr>
          <p:cNvPr id="100" name="文本框 99"/>
          <p:cNvSpPr txBox="1"/>
          <p:nvPr>
            <p:custDataLst>
              <p:tags r:id="rId1"/>
            </p:custDataLst>
          </p:nvPr>
        </p:nvSpPr>
        <p:spPr>
          <a:xfrm>
            <a:off x="959485" y="1826260"/>
            <a:ext cx="10273030" cy="2894965"/>
          </a:xfrm>
          <a:prstGeom prst="rect">
            <a:avLst/>
          </a:prstGeom>
          <a:noFill/>
          <a:ln w="9525">
            <a:noFill/>
          </a:ln>
        </p:spPr>
        <p:txBody>
          <a:bodyPr wrap="square">
            <a:no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为减少磁盘的读入写出，磁盘可以采用数据预读的方式将所需的部分数据放入内存</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当确定了要进行顺序预读时，需要决定合适的预读大小。为此，Linux采用了一个快速的窗口扩张过程，首次预读设置readahead_size = read_size * 2，即预读窗口的初始值是读大小的二倍，后续的预读窗口将逐次倍增，直到达到系统设定的最大预读大小。当然，预读大小不是越大越好，在很多情况下也需要同时考虑I/O延迟问题。 在进行预读时，可以使用Linux平台上的current窗口和ahead窗口来跟踪当前顺序流预读状态。</a:t>
            </a:r>
            <a:endParaRPr lang="en-US" altLang="zh-CN" sz="2000" b="0">
              <a:latin typeface="Times New Roman" panose="02020603050405020304" pitchFamily="18" charset="0"/>
              <a:ea typeface="微软雅黑 Light" panose="020B0502040204020203" charset="-122"/>
              <a:cs typeface="Times New Roman" panose="02020603050405020304" pitchFamily="18" charset="0"/>
            </a:endParaRPr>
          </a:p>
          <a:p>
            <a:pPr indent="127000">
              <a:lnSpc>
                <a:spcPct val="150000"/>
              </a:lnSpc>
            </a:pPr>
            <a:endParaRPr lang="en-US" altLang="zh-CN" sz="2000" b="0">
              <a:latin typeface="Times New Roman" panose="02020603050405020304" pitchFamily="18" charset="0"/>
              <a:ea typeface="微软雅黑 Light" panose="020B0502040204020203" charset="-122"/>
              <a:cs typeface="Times New Roman" panose="02020603050405020304" pitchFamily="18" charset="0"/>
            </a:endParaRPr>
          </a:p>
          <a:p>
            <a:pPr indent="127000">
              <a:lnSpc>
                <a:spcPct val="150000"/>
              </a:lnSpc>
            </a:pPr>
            <a:endParaRPr lang="en-US" altLang="zh-CN" sz="2000" b="0">
              <a:latin typeface="Times New Roman" panose="02020603050405020304" pitchFamily="18" charset="0"/>
              <a:ea typeface="微软雅黑 Light" panose="020B0502040204020203"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p:cNvSpPr txBox="1"/>
          <p:nvPr/>
        </p:nvSpPr>
        <p:spPr>
          <a:xfrm>
            <a:off x="498900" y="1599909"/>
            <a:ext cx="11693100" cy="1839734"/>
          </a:xfrm>
          <a:prstGeom prst="rect">
            <a:avLst/>
          </a:prstGeom>
          <a:noFill/>
        </p:spPr>
        <p:txBody>
          <a:bodyPr wrap="square">
            <a:spAutoFit/>
          </a:bodyPr>
          <a:lstStyle/>
          <a:p>
            <a:pPr>
              <a:lnSpc>
                <a:spcPct val="150000"/>
              </a:lnSpc>
              <a:spcBef>
                <a:spcPts val="600"/>
              </a:spcBef>
            </a:pPr>
            <a:r>
              <a:rPr lang="en-US" altLang="zh-CN" dirty="0"/>
              <a:t>AI</a:t>
            </a:r>
            <a:r>
              <a:rPr lang="zh-CN" altLang="en-US" dirty="0"/>
              <a:t>框架发展白皮书（</a:t>
            </a:r>
            <a:r>
              <a:rPr lang="en-US" altLang="zh-CN" dirty="0"/>
              <a:t>2022</a:t>
            </a:r>
            <a:r>
              <a:rPr lang="zh-CN" altLang="en-US" dirty="0"/>
              <a:t>年）</a:t>
            </a:r>
            <a:endParaRPr lang="en-US" altLang="zh-CN" dirty="0"/>
          </a:p>
          <a:p>
            <a:pPr>
              <a:lnSpc>
                <a:spcPct val="150000"/>
              </a:lnSpc>
              <a:spcBef>
                <a:spcPts val="600"/>
              </a:spcBef>
            </a:pPr>
            <a:r>
              <a:rPr lang="en-US" altLang="zh-CN" dirty="0"/>
              <a:t>https://syncedreview.com/2020/12/14/a-brief-history-of-deep-learning-frameworks/</a:t>
            </a:r>
          </a:p>
          <a:p>
            <a:pPr>
              <a:lnSpc>
                <a:spcPct val="150000"/>
              </a:lnSpc>
              <a:spcBef>
                <a:spcPts val="600"/>
              </a:spcBef>
            </a:pPr>
            <a:endParaRPr lang="en-US" altLang="zh-CN" dirty="0"/>
          </a:p>
        </p:txBody>
      </p:sp>
      <p:sp>
        <p:nvSpPr>
          <p:cNvPr id="4" name="矩形 13"/>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09</a:t>
            </a:r>
            <a:r>
              <a:rPr lang="zh-CN" altLang="zh-CN" sz="2400" dirty="0">
                <a:latin typeface="仿宋" panose="02010609060101010101" pitchFamily="49" charset="-122"/>
                <a:ea typeface="仿宋" panose="02010609060101010101" pitchFamily="49" charset="-122"/>
              </a:rPr>
              <a:t>月</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7200" b="1" dirty="0">
                <a:solidFill>
                  <a:srgbClr val="3A4795"/>
                </a:solidFill>
                <a:sym typeface="+mn-ea"/>
              </a:rPr>
              <a:t>访存优化</a:t>
            </a:r>
            <a:r>
              <a:rPr lang="en-US" altLang="zh-CN" sz="7200" b="1" dirty="0">
                <a:solidFill>
                  <a:srgbClr val="3A4795"/>
                </a:solidFill>
              </a:rPr>
              <a:t> VI</a:t>
            </a: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目录</a:t>
            </a:r>
          </a:p>
        </p:txBody>
      </p:sp>
      <p:sp>
        <p:nvSpPr>
          <p:cNvPr id="10" name="Freeform 5"/>
          <p:cNvSpPr>
            <a:spLocks noEditPoints="1"/>
          </p:cNvSpPr>
          <p:nvPr>
            <p:custDataLst>
              <p:tags r:id="rId1"/>
            </p:custDataLst>
          </p:nvPr>
        </p:nvSpPr>
        <p:spPr bwMode="auto">
          <a:xfrm>
            <a:off x="6067610" y="168369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1" name="矩形 10"/>
          <p:cNvSpPr/>
          <p:nvPr>
            <p:custDataLst>
              <p:tags r:id="rId2"/>
            </p:custDataLst>
          </p:nvPr>
        </p:nvSpPr>
        <p:spPr>
          <a:xfrm>
            <a:off x="6675652" y="1612414"/>
            <a:ext cx="1811020" cy="583565"/>
          </a:xfrm>
          <a:prstGeom prst="rect">
            <a:avLst/>
          </a:prstGeom>
        </p:spPr>
        <p:txBody>
          <a:bodyPr wrap="none">
            <a:spAutoFit/>
          </a:bodyPr>
          <a:lstStyle/>
          <a:p>
            <a:pPr algn="l" defTabSz="1097280"/>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数组重组</a:t>
            </a:r>
          </a:p>
        </p:txBody>
      </p:sp>
      <p:sp>
        <p:nvSpPr>
          <p:cNvPr id="12" name="Freeform 5"/>
          <p:cNvSpPr>
            <a:spLocks noEditPoints="1"/>
          </p:cNvSpPr>
          <p:nvPr>
            <p:custDataLst>
              <p:tags r:id="rId3"/>
            </p:custDataLst>
          </p:nvPr>
        </p:nvSpPr>
        <p:spPr bwMode="auto">
          <a:xfrm>
            <a:off x="6067610" y="2601084"/>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3" name="矩形 12"/>
          <p:cNvSpPr/>
          <p:nvPr>
            <p:custDataLst>
              <p:tags r:id="rId4"/>
            </p:custDataLst>
          </p:nvPr>
        </p:nvSpPr>
        <p:spPr>
          <a:xfrm>
            <a:off x="6672477" y="2529806"/>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数组转置</a:t>
            </a:r>
          </a:p>
        </p:txBody>
      </p:sp>
      <p:sp>
        <p:nvSpPr>
          <p:cNvPr id="14" name="Freeform 5"/>
          <p:cNvSpPr>
            <a:spLocks noEditPoints="1"/>
          </p:cNvSpPr>
          <p:nvPr>
            <p:custDataLst>
              <p:tags r:id="rId5"/>
            </p:custDataLst>
          </p:nvPr>
        </p:nvSpPr>
        <p:spPr bwMode="auto">
          <a:xfrm>
            <a:off x="6067610" y="3500061"/>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5" name="矩形 14"/>
          <p:cNvSpPr/>
          <p:nvPr>
            <p:custDataLst>
              <p:tags r:id="rId6"/>
            </p:custDataLst>
          </p:nvPr>
        </p:nvSpPr>
        <p:spPr>
          <a:xfrm>
            <a:off x="6672477" y="3428782"/>
            <a:ext cx="2747645"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结构属性域调整</a:t>
            </a:r>
          </a:p>
        </p:txBody>
      </p:sp>
      <p:sp>
        <p:nvSpPr>
          <p:cNvPr id="16" name="Freeform 5"/>
          <p:cNvSpPr>
            <a:spLocks noEditPoints="1"/>
          </p:cNvSpPr>
          <p:nvPr>
            <p:custDataLst>
              <p:tags r:id="rId7"/>
            </p:custDataLst>
          </p:nvPr>
        </p:nvSpPr>
        <p:spPr bwMode="auto">
          <a:xfrm>
            <a:off x="6070785" y="442181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7" name="矩形 16"/>
          <p:cNvSpPr/>
          <p:nvPr>
            <p:custDataLst>
              <p:tags r:id="rId8"/>
            </p:custDataLst>
          </p:nvPr>
        </p:nvSpPr>
        <p:spPr>
          <a:xfrm>
            <a:off x="6675652" y="4350534"/>
            <a:ext cx="2014855"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结构体拆分</a:t>
            </a:r>
          </a:p>
        </p:txBody>
      </p:sp>
      <p:sp>
        <p:nvSpPr>
          <p:cNvPr id="18" name="Freeform 5"/>
          <p:cNvSpPr>
            <a:spLocks noEditPoints="1"/>
          </p:cNvSpPr>
          <p:nvPr>
            <p:custDataLst>
              <p:tags r:id="rId9"/>
            </p:custDataLst>
          </p:nvPr>
        </p:nvSpPr>
        <p:spPr bwMode="auto">
          <a:xfrm>
            <a:off x="6070785" y="5372224"/>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9" name="矩形 18"/>
          <p:cNvSpPr/>
          <p:nvPr>
            <p:custDataLst>
              <p:tags r:id="rId10"/>
            </p:custDataLst>
          </p:nvPr>
        </p:nvSpPr>
        <p:spPr>
          <a:xfrm>
            <a:off x="6675652" y="5310471"/>
            <a:ext cx="2747645"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结构体数组转换</a:t>
            </a:r>
          </a:p>
        </p:txBody>
      </p:sp>
      <p:sp>
        <p:nvSpPr>
          <p:cNvPr id="21" name="燕尾形 20"/>
          <p:cNvSpPr/>
          <p:nvPr>
            <p:custDataLst>
              <p:tags r:id="rId11"/>
            </p:custDataLst>
          </p:nvPr>
        </p:nvSpPr>
        <p:spPr bwMode="auto">
          <a:xfrm flipV="1">
            <a:off x="1135380" y="2647950"/>
            <a:ext cx="3914140" cy="1665605"/>
          </a:xfrm>
          <a:prstGeom prst="chevron">
            <a:avLst>
              <a:gd name="adj" fmla="val 23860"/>
            </a:avLst>
          </a:prstGeom>
          <a:solidFill>
            <a:srgbClr val="0066CC"/>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22" name="矩形 21"/>
          <p:cNvSpPr/>
          <p:nvPr>
            <p:custDataLst>
              <p:tags r:id="rId12"/>
            </p:custDataLst>
          </p:nvPr>
        </p:nvSpPr>
        <p:spPr>
          <a:xfrm>
            <a:off x="1493520" y="3021965"/>
            <a:ext cx="331914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数据布局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5000"/>
                            </p:stCondLst>
                            <p:childTnLst>
                              <p:par>
                                <p:cTn id="45" presetID="2" presetClass="entr" presetSubtype="4"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par>
                          <p:cTn id="49" fill="hold">
                            <p:stCondLst>
                              <p:cond delay="5500"/>
                            </p:stCondLst>
                            <p:childTnLst>
                              <p:par>
                                <p:cTn id="50" presetID="47"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anim calcmode="lin" valueType="num">
                                      <p:cBhvr>
                                        <p:cTn id="53" dur="500" fill="hold"/>
                                        <p:tgtEl>
                                          <p:spTgt spid="21"/>
                                        </p:tgtEl>
                                        <p:attrNameLst>
                                          <p:attrName>ppt_x</p:attrName>
                                        </p:attrNameLst>
                                      </p:cBhvr>
                                      <p:tavLst>
                                        <p:tav tm="0">
                                          <p:val>
                                            <p:strVal val="#ppt_x"/>
                                          </p:val>
                                        </p:tav>
                                        <p:tav tm="100000">
                                          <p:val>
                                            <p:strVal val="#ppt_x"/>
                                          </p:val>
                                        </p:tav>
                                      </p:tavLst>
                                    </p:anim>
                                    <p:anim calcmode="lin" valueType="num">
                                      <p:cBhvr>
                                        <p:cTn id="54"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bldLvl="0" animBg="1"/>
      <p:bldP spid="13" grpId="0"/>
      <p:bldP spid="14" grpId="0" bldLvl="0" animBg="1"/>
      <p:bldP spid="15" grpId="0"/>
      <p:bldP spid="16" grpId="0" bldLvl="0" animBg="1"/>
      <p:bldP spid="17" grpId="0"/>
      <p:bldP spid="18" grpId="0" bldLvl="0" animBg="1"/>
      <p:bldP spid="19" grpId="0"/>
      <p:bldP spid="21" grpId="0" bldLvl="0" animBg="1"/>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数据重组</a:t>
            </a:r>
          </a:p>
        </p:txBody>
      </p:sp>
      <p:sp>
        <p:nvSpPr>
          <p:cNvPr id="100" name="文本框 99"/>
          <p:cNvSpPr txBox="1"/>
          <p:nvPr>
            <p:custDataLst>
              <p:tags r:id="rId1"/>
            </p:custDataLst>
          </p:nvPr>
        </p:nvSpPr>
        <p:spPr>
          <a:xfrm>
            <a:off x="1531620" y="1527810"/>
            <a:ext cx="9128760" cy="2353310"/>
          </a:xfrm>
          <a:prstGeom prst="rect">
            <a:avLst/>
          </a:prstGeom>
          <a:noFill/>
          <a:ln w="9525">
            <a:noFill/>
          </a:ln>
        </p:spPr>
        <p:txBody>
          <a:bodyPr wrap="square">
            <a:spAutoFit/>
          </a:bodyPr>
          <a:lstStyle/>
          <a:p>
            <a:pPr indent="127000">
              <a:lnSpc>
                <a:spcPct val="150000"/>
              </a:lnSpc>
            </a:pPr>
            <a:r>
              <a:rPr lang="en-US" altLang="zh-CN"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    程序的核心循环中常常存在多个数组之间的运算，而这些数组在内存中并不是连续存放的，会导致程序的访存局部性较差。此时可以使用数组重组的方式将多个数组合并成为结构体数组，该结构体的属性域为重组前各数组的元素，从而提高程序访问数据的局部性</a:t>
            </a:r>
            <a:r>
              <a:rPr lang="zh-CN" altLang="en-US" b="0">
                <a:latin typeface="Times New Roman" panose="02020603050405020304" pitchFamily="18" charset="0"/>
                <a:ea typeface="微软雅黑 Light" panose="020B0502040204020203" charset="-122"/>
                <a:cs typeface="Times New Roman" panose="02020603050405020304" pitchFamily="18" charset="0"/>
              </a:rPr>
              <a:t>。</a:t>
            </a:r>
          </a:p>
          <a:p>
            <a:pPr indent="127000">
              <a:lnSpc>
                <a:spcPct val="150000"/>
              </a:lnSpc>
            </a:pPr>
            <a:endParaRPr lang="zh-CN" altLang="en-US" b="0">
              <a:latin typeface="Times New Roman" panose="02020603050405020304" pitchFamily="18" charset="0"/>
              <a:ea typeface="微软雅黑 Light" panose="020B0502040204020203" charset="-122"/>
              <a:cs typeface="Times New Roman" panose="02020603050405020304" pitchFamily="18" charset="0"/>
            </a:endParaRPr>
          </a:p>
        </p:txBody>
      </p:sp>
      <p:graphicFrame>
        <p:nvGraphicFramePr>
          <p:cNvPr id="4" name="表格 3"/>
          <p:cNvGraphicFramePr/>
          <p:nvPr>
            <p:custDataLst>
              <p:tags r:id="rId2"/>
            </p:custDataLst>
          </p:nvPr>
        </p:nvGraphicFramePr>
        <p:xfrm>
          <a:off x="2351405" y="3665220"/>
          <a:ext cx="7348220" cy="2272030"/>
        </p:xfrm>
        <a:graphic>
          <a:graphicData uri="http://schemas.openxmlformats.org/drawingml/2006/table">
            <a:tbl>
              <a:tblPr firstRow="1" bandRow="1">
                <a:tableStyleId>{5C22544A-7EE6-4342-B048-85BDC9FD1C3A}</a:tableStyleId>
              </a:tblPr>
              <a:tblGrid>
                <a:gridCol w="2976880">
                  <a:extLst>
                    <a:ext uri="{9D8B030D-6E8A-4147-A177-3AD203B41FA5}">
                      <a16:colId xmlns:a16="http://schemas.microsoft.com/office/drawing/2014/main" val="20000"/>
                    </a:ext>
                  </a:extLst>
                </a:gridCol>
                <a:gridCol w="4371340">
                  <a:extLst>
                    <a:ext uri="{9D8B030D-6E8A-4147-A177-3AD203B41FA5}">
                      <a16:colId xmlns:a16="http://schemas.microsoft.com/office/drawing/2014/main" val="20001"/>
                    </a:ext>
                  </a:extLst>
                </a:gridCol>
              </a:tblGrid>
              <a:tr h="2272030">
                <a:tc>
                  <a:txBody>
                    <a:bodyPr/>
                    <a:lstStyle/>
                    <a:p>
                      <a:pPr indent="127000">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for (int i = 0; i &lt; n; i++)</a:t>
                      </a:r>
                      <a:endParaRPr lang="en-US" sz="1800" b="0" i="1">
                        <a:solidFill>
                          <a:schemeClr val="tx1"/>
                        </a:solidFill>
                        <a:latin typeface="Times New Roman" panose="02020603050405020304" pitchFamily="18" charset="0"/>
                        <a:ea typeface="宋体" panose="02010600030101010101" pitchFamily="2" charset="-122"/>
                      </a:endParaRPr>
                    </a:p>
                    <a:p>
                      <a:pPr indent="127000">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sum[i] = a[i] + b[i] + c[i];</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sym typeface="+mn-ea"/>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l" fontAlgn="auto">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typedef struct {//提高数组局部性</a:t>
                      </a:r>
                      <a:endParaRPr lang="en-US" sz="1800" b="0" i="1">
                        <a:solidFill>
                          <a:schemeClr val="tx1"/>
                        </a:solidFill>
                        <a:latin typeface="Times New Roman" panose="02020603050405020304" pitchFamily="18" charset="0"/>
                        <a:ea typeface="宋体" panose="02010600030101010101" pitchFamily="2" charset="-122"/>
                      </a:endParaRPr>
                    </a:p>
                    <a:p>
                      <a:pPr indent="0" algn="l"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    int a, b, c;</a:t>
                      </a:r>
                      <a:endParaRPr lang="en-US" sz="1800" b="0" i="1">
                        <a:solidFill>
                          <a:schemeClr val="tx1"/>
                        </a:solidFill>
                        <a:latin typeface="Times New Roman" panose="02020603050405020304" pitchFamily="18" charset="0"/>
                        <a:ea typeface="宋体" panose="02010600030101010101" pitchFamily="2" charset="-122"/>
                      </a:endParaRPr>
                    </a:p>
                    <a:p>
                      <a:pPr indent="0" algn="l"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    int sum;</a:t>
                      </a:r>
                      <a:endParaRPr lang="en-US" sz="1800" b="0" i="1">
                        <a:solidFill>
                          <a:schemeClr val="tx1"/>
                        </a:solidFill>
                        <a:latin typeface="Times New Roman" panose="02020603050405020304" pitchFamily="18" charset="0"/>
                        <a:ea typeface="宋体" panose="02010600030101010101" pitchFamily="2" charset="-122"/>
                      </a:endParaRPr>
                    </a:p>
                    <a:p>
                      <a:pPr indent="0" algn="l"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}arr_struct;</a:t>
                      </a:r>
                      <a:endParaRPr lang="en-US" sz="1800" b="0" i="1">
                        <a:solidFill>
                          <a:schemeClr val="tx1"/>
                        </a:solidFill>
                        <a:latin typeface="Times New Roman" panose="02020603050405020304" pitchFamily="18" charset="0"/>
                        <a:ea typeface="宋体" panose="02010600030101010101" pitchFamily="2" charset="-122"/>
                      </a:endParaRPr>
                    </a:p>
                    <a:p>
                      <a:pPr indent="0" algn="l"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for (int i = 0; i &lt; n; i++)</a:t>
                      </a:r>
                      <a:endParaRPr lang="en-US" sz="1800" b="0" i="1">
                        <a:solidFill>
                          <a:schemeClr val="tx1"/>
                        </a:solidFill>
                        <a:latin typeface="Times New Roman" panose="02020603050405020304" pitchFamily="18" charset="0"/>
                        <a:ea typeface="宋体" panose="02010600030101010101" pitchFamily="2" charset="-122"/>
                      </a:endParaRPr>
                    </a:p>
                    <a:p>
                      <a:pPr indent="0" algn="l"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    arr[i].sum = arr[i].a + arr[i].b + arr[i].c;</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数据转置</a:t>
            </a:r>
          </a:p>
        </p:txBody>
      </p:sp>
      <p:sp>
        <p:nvSpPr>
          <p:cNvPr id="100" name="文本框 99"/>
          <p:cNvSpPr txBox="1"/>
          <p:nvPr>
            <p:custDataLst>
              <p:tags r:id="rId1"/>
            </p:custDataLst>
          </p:nvPr>
        </p:nvSpPr>
        <p:spPr>
          <a:xfrm>
            <a:off x="1531620" y="1555750"/>
            <a:ext cx="9128760" cy="1938020"/>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当循环访问数组中元素时，若最内层循环对数组的索引方式与内存中的存放方式不同，会导致数据的访问不连续，无法充分利用程序的空间局部性。针对这一问题，可以使用数组转置的方法对数组的数据布局进行变换，使得内层循环对数组的访问连续。</a:t>
            </a:r>
          </a:p>
        </p:txBody>
      </p:sp>
      <p:graphicFrame>
        <p:nvGraphicFramePr>
          <p:cNvPr id="4" name="表格 3"/>
          <p:cNvGraphicFramePr/>
          <p:nvPr>
            <p:custDataLst>
              <p:tags r:id="rId2"/>
            </p:custDataLst>
          </p:nvPr>
        </p:nvGraphicFramePr>
        <p:xfrm>
          <a:off x="2277745" y="3493770"/>
          <a:ext cx="7635875" cy="2040255"/>
        </p:xfrm>
        <a:graphic>
          <a:graphicData uri="http://schemas.openxmlformats.org/drawingml/2006/table">
            <a:tbl>
              <a:tblPr firstRow="1" bandRow="1">
                <a:tableStyleId>{5C22544A-7EE6-4342-B048-85BDC9FD1C3A}</a:tableStyleId>
              </a:tblPr>
              <a:tblGrid>
                <a:gridCol w="3683000">
                  <a:extLst>
                    <a:ext uri="{9D8B030D-6E8A-4147-A177-3AD203B41FA5}">
                      <a16:colId xmlns:a16="http://schemas.microsoft.com/office/drawing/2014/main" val="20000"/>
                    </a:ext>
                  </a:extLst>
                </a:gridCol>
                <a:gridCol w="3952875">
                  <a:extLst>
                    <a:ext uri="{9D8B030D-6E8A-4147-A177-3AD203B41FA5}">
                      <a16:colId xmlns:a16="http://schemas.microsoft.com/office/drawing/2014/main" val="20001"/>
                    </a:ext>
                  </a:extLst>
                </a:gridCol>
              </a:tblGrid>
              <a:tr h="2040255">
                <a:tc>
                  <a:txBody>
                    <a:bodyPr/>
                    <a:lstStyle/>
                    <a:p>
                      <a:pPr indent="127000"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for (int i = 0; i&lt;n; i++) {</a:t>
                      </a:r>
                      <a:endParaRPr lang="en-US" sz="1800" b="0" i="1">
                        <a:solidFill>
                          <a:schemeClr val="tx1"/>
                        </a:solidFill>
                        <a:latin typeface="Times New Roman" panose="02020603050405020304" pitchFamily="18" charset="0"/>
                        <a:ea typeface="宋体" panose="02010600030101010101" pitchFamily="2" charset="-122"/>
                      </a:endParaRPr>
                    </a:p>
                    <a:p>
                      <a:pPr indent="127000"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    x[i][1] = x[i][1] + phi * y[i][1];</a:t>
                      </a:r>
                      <a:endParaRPr lang="en-US" sz="1800" b="0" i="1">
                        <a:solidFill>
                          <a:schemeClr val="tx1"/>
                        </a:solidFill>
                        <a:latin typeface="Times New Roman" panose="02020603050405020304" pitchFamily="18" charset="0"/>
                        <a:ea typeface="宋体" panose="02010600030101010101" pitchFamily="2" charset="-122"/>
                      </a:endParaRPr>
                    </a:p>
                    <a:p>
                      <a:pPr indent="127000"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    x[i][2] = x[i][2] + phi * y[i][2];</a:t>
                      </a:r>
                      <a:endParaRPr lang="en-US" sz="1800" b="0" i="1">
                        <a:solidFill>
                          <a:schemeClr val="tx1"/>
                        </a:solidFill>
                        <a:latin typeface="Times New Roman" panose="02020603050405020304" pitchFamily="18" charset="0"/>
                        <a:ea typeface="宋体" panose="02010600030101010101" pitchFamily="2" charset="-122"/>
                      </a:endParaRPr>
                    </a:p>
                    <a:p>
                      <a:pPr indent="127000"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sym typeface="+mn-ea"/>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127000"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for (int i = 0; i &lt; n; i++) {</a:t>
                      </a:r>
                      <a:endParaRPr lang="en-US" sz="1800" b="0" i="1">
                        <a:solidFill>
                          <a:schemeClr val="tx1"/>
                        </a:solidFill>
                        <a:latin typeface="Times New Roman" panose="02020603050405020304" pitchFamily="18" charset="0"/>
                        <a:ea typeface="宋体" panose="02010600030101010101" pitchFamily="2" charset="-122"/>
                      </a:endParaRPr>
                    </a:p>
                    <a:p>
                      <a:pPr indent="127000"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    x[1][i] = x[1][i] + phi * y[1][i];</a:t>
                      </a:r>
                      <a:endParaRPr lang="en-US" sz="1800" b="0" i="1">
                        <a:solidFill>
                          <a:schemeClr val="tx1"/>
                        </a:solidFill>
                        <a:latin typeface="Times New Roman" panose="02020603050405020304" pitchFamily="18" charset="0"/>
                        <a:ea typeface="宋体" panose="02010600030101010101" pitchFamily="2" charset="-122"/>
                      </a:endParaRPr>
                    </a:p>
                    <a:p>
                      <a:pPr indent="127000"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    x[2][i] = x[2][i] + phi * y[2][i];</a:t>
                      </a:r>
                      <a:endParaRPr lang="en-US" sz="1800" b="0" i="1">
                        <a:solidFill>
                          <a:schemeClr val="tx1"/>
                        </a:solidFill>
                        <a:latin typeface="Times New Roman" panose="02020603050405020304" pitchFamily="18" charset="0"/>
                        <a:ea typeface="宋体" panose="02010600030101010101" pitchFamily="2" charset="-122"/>
                      </a:endParaRPr>
                    </a:p>
                    <a:p>
                      <a:pPr indent="127000" fontAlgn="auto">
                        <a:lnSpc>
                          <a:spcPct val="100000"/>
                        </a:lnSpc>
                      </a:pPr>
                      <a:r>
                        <a:rPr lang="en-US" sz="1800" b="0" i="1">
                          <a:solidFill>
                            <a:schemeClr val="tx1"/>
                          </a:solidFill>
                          <a:latin typeface="Times New Roman" panose="02020603050405020304" pitchFamily="18" charset="0"/>
                          <a:ea typeface="宋体" panose="02010600030101010101" pitchFamily="2" charset="-122"/>
                          <a:sym typeface="+mn-ea"/>
                        </a:rPr>
                        <a:t>}</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结构属性域调整</a:t>
            </a:r>
          </a:p>
        </p:txBody>
      </p:sp>
      <p:sp>
        <p:nvSpPr>
          <p:cNvPr id="100" name="文本框 99"/>
          <p:cNvSpPr txBox="1"/>
          <p:nvPr>
            <p:custDataLst>
              <p:tags r:id="rId1"/>
            </p:custDataLst>
          </p:nvPr>
        </p:nvSpPr>
        <p:spPr>
          <a:xfrm>
            <a:off x="1391285" y="1331595"/>
            <a:ext cx="9407525" cy="1476375"/>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程序中访问结构体变量时，常被访问的可能是少量的属性域，如果改变这些结构的定义，使经常被访问的属性域组织在一起，能够有效地提高结构定义变量的空间局部性。</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示例如下</a:t>
            </a:r>
            <a:r>
              <a:rPr lang="zh-CN" altLang="en-US" b="0">
                <a:latin typeface="Times New Roman" panose="02020603050405020304" pitchFamily="18" charset="0"/>
                <a:ea typeface="微软雅黑 Light" panose="020B0502040204020203" charset="-122"/>
                <a:cs typeface="Times New Roman" panose="02020603050405020304" pitchFamily="18" charset="0"/>
              </a:rPr>
              <a:t>。</a:t>
            </a:r>
            <a:endParaRPr lang="en-US" altLang="zh-CN" b="0">
              <a:latin typeface="Times New Roman" panose="02020603050405020304" pitchFamily="18" charset="0"/>
              <a:ea typeface="微软雅黑 Light" panose="020B0502040204020203" charset="-122"/>
              <a:cs typeface="Times New Roman" panose="02020603050405020304" pitchFamily="18" charset="0"/>
            </a:endParaRPr>
          </a:p>
        </p:txBody>
      </p:sp>
      <p:graphicFrame>
        <p:nvGraphicFramePr>
          <p:cNvPr id="4" name="表格 3"/>
          <p:cNvGraphicFramePr/>
          <p:nvPr>
            <p:custDataLst>
              <p:tags r:id="rId2"/>
            </p:custDataLst>
          </p:nvPr>
        </p:nvGraphicFramePr>
        <p:xfrm>
          <a:off x="1502410" y="2807970"/>
          <a:ext cx="9434195" cy="2011680"/>
        </p:xfrm>
        <a:graphic>
          <a:graphicData uri="http://schemas.openxmlformats.org/drawingml/2006/table">
            <a:tbl>
              <a:tblPr firstRow="1" bandRow="1">
                <a:tableStyleId>{5C22544A-7EE6-4342-B048-85BDC9FD1C3A}</a:tableStyleId>
              </a:tblPr>
              <a:tblGrid>
                <a:gridCol w="4255770">
                  <a:extLst>
                    <a:ext uri="{9D8B030D-6E8A-4147-A177-3AD203B41FA5}">
                      <a16:colId xmlns:a16="http://schemas.microsoft.com/office/drawing/2014/main" val="20000"/>
                    </a:ext>
                  </a:extLst>
                </a:gridCol>
                <a:gridCol w="5178425">
                  <a:extLst>
                    <a:ext uri="{9D8B030D-6E8A-4147-A177-3AD203B41FA5}">
                      <a16:colId xmlns:a16="http://schemas.microsoft.com/office/drawing/2014/main" val="20001"/>
                    </a:ext>
                  </a:extLst>
                </a:gridCol>
              </a:tblGrid>
              <a:tr h="2011680">
                <a:tc>
                  <a:txBody>
                    <a:bodyPr/>
                    <a:lstStyle/>
                    <a:p>
                      <a:pPr indent="127000"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typedef struct {</a:t>
                      </a:r>
                    </a:p>
                    <a:p>
                      <a:pPr indent="127000"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float t_x, t_y, t_z;//x维的时间t_x、速度v_x和位移d_x在内存中并不是连续存放的</a:t>
                      </a:r>
                      <a:endParaRPr lang="en-US" sz="18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float v_x, v_y, v_z;</a:t>
                      </a:r>
                      <a:endParaRPr lang="en-US" sz="18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float d_x, d_y, d_z;</a:t>
                      </a:r>
                    </a:p>
                    <a:p>
                      <a:pPr indent="127000"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motion;</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127000"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typedef struct {</a:t>
                      </a:r>
                      <a:endParaRPr lang="en-US" sz="18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float t_x, v_x, d_x;//对整个结构的属性域进行调整，改进数组在内存中存放的连续性</a:t>
                      </a:r>
                      <a:endParaRPr lang="en-US" sz="18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float t_y, v_y, d_y;</a:t>
                      </a:r>
                      <a:endParaRPr lang="en-US" sz="18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float t_z, v_z, d_z;</a:t>
                      </a:r>
                      <a:endParaRPr lang="en-US" sz="18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motion_1;</a:t>
                      </a:r>
                      <a:endParaRPr lang="en-US" sz="1800" b="0" i="1">
                        <a:solidFill>
                          <a:schemeClr val="tx1"/>
                        </a:solidFill>
                        <a:latin typeface="Times New Roman" panose="02020603050405020304" pitchFamily="18" charset="0"/>
                        <a:ea typeface="宋体" panose="02010600030101010101" pitchFamily="2" charset="-122"/>
                      </a:endParaRPr>
                    </a:p>
                    <a:p>
                      <a:pPr indent="127000" algn="l" fontAlgn="auto">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
        <p:nvSpPr>
          <p:cNvPr id="2" name="文本框 1"/>
          <p:cNvSpPr txBox="1"/>
          <p:nvPr>
            <p:custDataLst>
              <p:tags r:id="rId3"/>
            </p:custDataLst>
          </p:nvPr>
        </p:nvSpPr>
        <p:spPr>
          <a:xfrm>
            <a:off x="1502410" y="4937760"/>
            <a:ext cx="9187180" cy="1476375"/>
          </a:xfrm>
          <a:prstGeom prst="rect">
            <a:avLst/>
          </a:prstGeom>
          <a:noFill/>
          <a:ln w="9525">
            <a:noFill/>
          </a:ln>
        </p:spPr>
        <p:txBody>
          <a:bodyPr wrap="square">
            <a:spAutoFit/>
          </a:bodyPr>
          <a:lstStyle/>
          <a:p>
            <a:pPr indent="127000">
              <a:lnSpc>
                <a:spcPct val="150000"/>
              </a:lnSpc>
            </a:pPr>
            <a:r>
              <a:rPr lang="en-US" altLang="zh-CN" sz="1800"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   属性域调整后改善了内存中数据的连续性。经过测试，进行100000次循环迭代，结构属性域调整前耗时494us，调整后耗时395us。优化人员在编写程序时合理的运用此类技巧，可以使得程序的运行情况更好。</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结构体拆分</a:t>
            </a:r>
          </a:p>
        </p:txBody>
      </p:sp>
      <p:sp>
        <p:nvSpPr>
          <p:cNvPr id="100" name="文本框 99"/>
          <p:cNvSpPr txBox="1"/>
          <p:nvPr>
            <p:custDataLst>
              <p:tags r:id="rId1"/>
            </p:custDataLst>
          </p:nvPr>
        </p:nvSpPr>
        <p:spPr>
          <a:xfrm>
            <a:off x="1391920" y="1269365"/>
            <a:ext cx="9407525" cy="1938020"/>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除了结构体属性域调整能够改进数据的局部性，结构体拆分也能改进数据的局部性。上节列举的示例经过结构体属性域调整后，虽然同一次迭代内x维的时间t_x、速度v_x和位移d_x在内存中存放连续，但是相邻的迭代间P[i]和P[i+1]的数据在内存中还是不连续的，此时可以利用结构体拆分的方法进行改写</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4" name="表格 3"/>
          <p:cNvGraphicFramePr/>
          <p:nvPr>
            <p:custDataLst>
              <p:tags r:id="rId2"/>
            </p:custDataLst>
          </p:nvPr>
        </p:nvGraphicFramePr>
        <p:xfrm>
          <a:off x="3468370" y="3221355"/>
          <a:ext cx="5042535" cy="1903730"/>
        </p:xfrm>
        <a:graphic>
          <a:graphicData uri="http://schemas.openxmlformats.org/drawingml/2006/table">
            <a:tbl>
              <a:tblPr firstRow="1" bandRow="1">
                <a:tableStyleId>{5C22544A-7EE6-4342-B048-85BDC9FD1C3A}</a:tableStyleId>
              </a:tblPr>
              <a:tblGrid>
                <a:gridCol w="5042535">
                  <a:extLst>
                    <a:ext uri="{9D8B030D-6E8A-4147-A177-3AD203B41FA5}">
                      <a16:colId xmlns:a16="http://schemas.microsoft.com/office/drawing/2014/main" val="20000"/>
                    </a:ext>
                  </a:extLst>
                </a:gridCol>
              </a:tblGrid>
              <a:tr h="1903730">
                <a:tc>
                  <a:txBody>
                    <a:bodyPr/>
                    <a:lstStyle/>
                    <a:p>
                      <a:pPr indent="127000" algn="l">
                        <a:lnSpc>
                          <a:spcPct val="100000"/>
                        </a:lnSpc>
                        <a:buClrTx/>
                        <a:buSzTx/>
                        <a:buNone/>
                      </a:pPr>
                      <a:r>
                        <a:rPr lang="en-US" sz="1600" b="0" i="1">
                          <a:solidFill>
                            <a:schemeClr val="tx1"/>
                          </a:solidFill>
                          <a:latin typeface="Times New Roman" panose="02020603050405020304" pitchFamily="18" charset="0"/>
                          <a:ea typeface="宋体" panose="02010600030101010101" pitchFamily="2" charset="-122"/>
                          <a:sym typeface="+mn-ea"/>
                        </a:rPr>
                        <a:t>typedef struct {//可以利用结构体拆分的方法进行改写</a:t>
                      </a:r>
                      <a:endParaRPr lang="en-US" sz="16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600" b="0" i="1">
                          <a:solidFill>
                            <a:schemeClr val="tx1"/>
                          </a:solidFill>
                          <a:latin typeface="Times New Roman" panose="02020603050405020304" pitchFamily="18" charset="0"/>
                          <a:ea typeface="宋体" panose="02010600030101010101" pitchFamily="2" charset="-122"/>
                          <a:sym typeface="+mn-ea"/>
                        </a:rPr>
                        <a:t>    float t_x, v_x, d_x;</a:t>
                      </a:r>
                      <a:endParaRPr lang="en-US" sz="16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600" b="0" i="1">
                          <a:solidFill>
                            <a:schemeClr val="tx1"/>
                          </a:solidFill>
                          <a:latin typeface="Times New Roman" panose="02020603050405020304" pitchFamily="18" charset="0"/>
                          <a:ea typeface="宋体" panose="02010600030101010101" pitchFamily="2" charset="-122"/>
                          <a:sym typeface="+mn-ea"/>
                        </a:rPr>
                        <a:t>} motion_x;</a:t>
                      </a:r>
                      <a:endParaRPr lang="en-US" sz="16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600" b="0" i="1">
                          <a:solidFill>
                            <a:schemeClr val="tx1"/>
                          </a:solidFill>
                          <a:latin typeface="Times New Roman" panose="02020603050405020304" pitchFamily="18" charset="0"/>
                          <a:ea typeface="宋体" panose="02010600030101010101" pitchFamily="2" charset="-122"/>
                          <a:sym typeface="+mn-ea"/>
                        </a:rPr>
                        <a:t>typedef struct {</a:t>
                      </a:r>
                      <a:endParaRPr lang="en-US" sz="16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600" b="0" i="1">
                          <a:solidFill>
                            <a:schemeClr val="tx1"/>
                          </a:solidFill>
                          <a:latin typeface="Times New Roman" panose="02020603050405020304" pitchFamily="18" charset="0"/>
                          <a:ea typeface="宋体" panose="02010600030101010101" pitchFamily="2" charset="-122"/>
                          <a:sym typeface="+mn-ea"/>
                        </a:rPr>
                        <a:t>    float t_y, v_y, d_y;</a:t>
                      </a:r>
                      <a:endParaRPr lang="en-US" sz="16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600" b="0" i="1">
                          <a:solidFill>
                            <a:schemeClr val="tx1"/>
                          </a:solidFill>
                          <a:latin typeface="Times New Roman" panose="02020603050405020304" pitchFamily="18" charset="0"/>
                          <a:ea typeface="宋体" panose="02010600030101010101" pitchFamily="2" charset="-122"/>
                          <a:sym typeface="+mn-ea"/>
                        </a:rPr>
                        <a:t>    float t_z, v_z, d_z;</a:t>
                      </a:r>
                      <a:endParaRPr lang="en-US" sz="1600" b="0" i="1">
                        <a:solidFill>
                          <a:schemeClr val="tx1"/>
                        </a:solidFill>
                        <a:latin typeface="Times New Roman" panose="02020603050405020304" pitchFamily="18" charset="0"/>
                        <a:ea typeface="宋体" panose="02010600030101010101" pitchFamily="2" charset="-122"/>
                      </a:endParaRPr>
                    </a:p>
                    <a:p>
                      <a:pPr indent="127000" algn="l">
                        <a:lnSpc>
                          <a:spcPct val="100000"/>
                        </a:lnSpc>
                        <a:buClrTx/>
                        <a:buSzTx/>
                        <a:buNone/>
                      </a:pPr>
                      <a:r>
                        <a:rPr lang="en-US" sz="1600" b="0" i="1">
                          <a:solidFill>
                            <a:schemeClr val="tx1"/>
                          </a:solidFill>
                          <a:latin typeface="Times New Roman" panose="02020603050405020304" pitchFamily="18" charset="0"/>
                          <a:ea typeface="宋体" panose="02010600030101010101" pitchFamily="2" charset="-122"/>
                          <a:sym typeface="+mn-ea"/>
                        </a:rPr>
                        <a:t>} motion_yz;</a:t>
                      </a:r>
                      <a:endParaRPr lang="en-US" sz="1600" b="0" i="1">
                        <a:solidFill>
                          <a:schemeClr val="tx1"/>
                        </a:solidFill>
                        <a:latin typeface="Times New Roman" panose="02020603050405020304" pitchFamily="18" charset="0"/>
                        <a:ea typeface="宋体" panose="02010600030101010101" pitchFamily="2"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文本框 2"/>
          <p:cNvSpPr txBox="1"/>
          <p:nvPr>
            <p:custDataLst>
              <p:tags r:id="rId3"/>
            </p:custDataLst>
          </p:nvPr>
        </p:nvSpPr>
        <p:spPr>
          <a:xfrm>
            <a:off x="1391920" y="5211445"/>
            <a:ext cx="9194800" cy="398780"/>
          </a:xfrm>
          <a:prstGeom prst="rect">
            <a:avLst/>
          </a:prstGeom>
          <a:noFill/>
          <a:ln w="9525">
            <a:noFill/>
          </a:ln>
        </p:spPr>
        <p:txBody>
          <a:bodyPr wrap="square">
            <a:spAutoFit/>
          </a:bodyPr>
          <a:lstStyle/>
          <a:p>
            <a:pPr indent="266700"/>
            <a:r>
              <a:rPr lang="en-US" altLang="zh-CN" sz="2000" b="0">
                <a:latin typeface="Times New Roman" panose="02020603050405020304" pitchFamily="18" charset="0"/>
                <a:ea typeface="微软雅黑 Light" panose="020B0502040204020203" charset="-122"/>
                <a:cs typeface="Times New Roman" panose="02020603050405020304" pitchFamily="18" charset="0"/>
              </a:rPr>
              <a:t>将结构体拆分成三个结构体后，以motion_x为例，数据在内存中的布局如图示。</a:t>
            </a:r>
          </a:p>
        </p:txBody>
      </p:sp>
      <p:graphicFrame>
        <p:nvGraphicFramePr>
          <p:cNvPr id="2" name="对象 -2147482527"/>
          <p:cNvGraphicFramePr>
            <a:graphicFrameLocks noChangeAspect="1"/>
          </p:cNvGraphicFramePr>
          <p:nvPr>
            <p:custDataLst>
              <p:tags r:id="rId4"/>
            </p:custDataLst>
          </p:nvPr>
        </p:nvGraphicFramePr>
        <p:xfrm>
          <a:off x="3006090" y="5716270"/>
          <a:ext cx="6179185" cy="823595"/>
        </p:xfrm>
        <a:graphic>
          <a:graphicData uri="http://schemas.openxmlformats.org/presentationml/2006/ole">
            <mc:AlternateContent xmlns:mc="http://schemas.openxmlformats.org/markup-compatibility/2006">
              <mc:Choice xmlns:v="urn:schemas-microsoft-com:vml" Requires="v">
                <p:oleObj r:id="rId7" imgW="2703195" imgH="407670" progId="Visio.Drawing.15">
                  <p:embed/>
                </p:oleObj>
              </mc:Choice>
              <mc:Fallback>
                <p:oleObj r:id="rId7" imgW="2703195" imgH="407670" progId="Visio.Drawing.15">
                  <p:embed/>
                  <p:pic>
                    <p:nvPicPr>
                      <p:cNvPr id="2" name="对象 -2147482527"/>
                      <p:cNvPicPr/>
                      <p:nvPr/>
                    </p:nvPicPr>
                    <p:blipFill>
                      <a:blip r:embed="rId8"/>
                      <a:stretch>
                        <a:fillRect/>
                      </a:stretch>
                    </p:blipFill>
                    <p:spPr>
                      <a:xfrm>
                        <a:off x="3006090" y="5716270"/>
                        <a:ext cx="6179185" cy="823595"/>
                      </a:xfrm>
                      <a:prstGeom prst="rect">
                        <a:avLst/>
                      </a:prstGeom>
                      <a:noFill/>
                      <a:ln w="38100">
                        <a:noFill/>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结构体拆分</a:t>
            </a:r>
          </a:p>
        </p:txBody>
      </p:sp>
      <p:sp>
        <p:nvSpPr>
          <p:cNvPr id="6" name="文本框 5"/>
          <p:cNvSpPr txBox="1"/>
          <p:nvPr>
            <p:custDataLst>
              <p:tags r:id="rId1"/>
            </p:custDataLst>
          </p:nvPr>
        </p:nvSpPr>
        <p:spPr>
          <a:xfrm>
            <a:off x="1392555" y="1360170"/>
            <a:ext cx="9407525" cy="2399665"/>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继续以上述结构拆分的代码段定义的motion_x结构体为例，经过结构拆分之后相邻的迭代间P[i]和p[i+1]的数据已经连续，但t_x、v_x、d_x相邻迭代的数据在内存中依然不是连续的。</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此时可以使用结构体数组转为数组结构体的方法，将不连续的数据存放在数组结构体中，改进程序的数据布局情况。</a:t>
            </a:r>
          </a:p>
          <a:p>
            <a:pPr indent="127000">
              <a:lnSpc>
                <a:spcPct val="150000"/>
              </a:lnSpc>
            </a:pPr>
            <a:endParaRPr lang="zh-CN" altLang="en-US" sz="2000" b="0">
              <a:latin typeface="Times New Roman" panose="02020603050405020304" pitchFamily="18" charset="0"/>
              <a:ea typeface="微软雅黑 Light" panose="020B0502040204020203" charset="-122"/>
              <a:cs typeface="Times New Roman" panose="02020603050405020304" pitchFamily="18" charset="0"/>
            </a:endParaRPr>
          </a:p>
        </p:txBody>
      </p:sp>
      <p:graphicFrame>
        <p:nvGraphicFramePr>
          <p:cNvPr id="7" name="表格 6"/>
          <p:cNvGraphicFramePr/>
          <p:nvPr>
            <p:custDataLst>
              <p:tags r:id="rId2"/>
            </p:custDataLst>
          </p:nvPr>
        </p:nvGraphicFramePr>
        <p:xfrm>
          <a:off x="1392555" y="3297555"/>
          <a:ext cx="3178175" cy="1386840"/>
        </p:xfrm>
        <a:graphic>
          <a:graphicData uri="http://schemas.openxmlformats.org/drawingml/2006/table">
            <a:tbl>
              <a:tblPr firstRow="1" bandRow="1">
                <a:tableStyleId>{5C22544A-7EE6-4342-B048-85BDC9FD1C3A}</a:tableStyleId>
              </a:tblPr>
              <a:tblGrid>
                <a:gridCol w="3178175">
                  <a:extLst>
                    <a:ext uri="{9D8B030D-6E8A-4147-A177-3AD203B41FA5}">
                      <a16:colId xmlns:a16="http://schemas.microsoft.com/office/drawing/2014/main" val="20000"/>
                    </a:ext>
                  </a:extLst>
                </a:gridCol>
              </a:tblGrid>
              <a:tr h="1386840">
                <a:tc>
                  <a:txBody>
                    <a:bodyPr/>
                    <a:lstStyle/>
                    <a:p>
                      <a:pPr indent="127000">
                        <a:lnSpc>
                          <a:spcPct val="100000"/>
                        </a:lnSpc>
                      </a:pPr>
                      <a:r>
                        <a:rPr lang="zh-CN" altLang="en-US" sz="1600" b="0" i="1">
                          <a:solidFill>
                            <a:schemeClr val="tx1"/>
                          </a:solidFill>
                          <a:latin typeface="Times New Roman" panose="02020603050405020304" pitchFamily="18" charset="0"/>
                          <a:ea typeface="微软雅黑 Light" panose="020B0502040204020203" charset="-122"/>
                          <a:cs typeface="Times New Roman" panose="02020603050405020304" pitchFamily="18" charset="0"/>
                          <a:sym typeface="+mn-ea"/>
                        </a:rPr>
                        <a:t>typedef struct {</a:t>
                      </a:r>
                      <a:endParaRPr lang="zh-CN" altLang="en-US" sz="1600" b="0" i="1">
                        <a:solidFill>
                          <a:schemeClr val="tx1"/>
                        </a:solidFill>
                        <a:latin typeface="Times New Roman" panose="02020603050405020304" pitchFamily="18" charset="0"/>
                        <a:ea typeface="微软雅黑 Light" panose="020B0502040204020203" charset="-122"/>
                        <a:cs typeface="Times New Roman" panose="02020603050405020304" pitchFamily="18" charset="0"/>
                      </a:endParaRPr>
                    </a:p>
                    <a:p>
                      <a:pPr indent="127000">
                        <a:lnSpc>
                          <a:spcPct val="100000"/>
                        </a:lnSpc>
                      </a:pPr>
                      <a:r>
                        <a:rPr lang="zh-CN" altLang="en-US" sz="1600" b="0" i="1">
                          <a:solidFill>
                            <a:schemeClr val="tx1"/>
                          </a:solidFill>
                          <a:latin typeface="Times New Roman" panose="02020603050405020304" pitchFamily="18" charset="0"/>
                          <a:ea typeface="微软雅黑 Light" panose="020B0502040204020203" charset="-122"/>
                          <a:cs typeface="Times New Roman" panose="02020603050405020304" pitchFamily="18" charset="0"/>
                          <a:sym typeface="+mn-ea"/>
                        </a:rPr>
                        <a:t>	float Pt_x[N];</a:t>
                      </a:r>
                      <a:endParaRPr lang="zh-CN" altLang="en-US" sz="1600" b="0" i="1">
                        <a:solidFill>
                          <a:schemeClr val="tx1"/>
                        </a:solidFill>
                        <a:latin typeface="Times New Roman" panose="02020603050405020304" pitchFamily="18" charset="0"/>
                        <a:ea typeface="微软雅黑 Light" panose="020B0502040204020203" charset="-122"/>
                        <a:cs typeface="Times New Roman" panose="02020603050405020304" pitchFamily="18" charset="0"/>
                      </a:endParaRPr>
                    </a:p>
                    <a:p>
                      <a:pPr indent="127000">
                        <a:lnSpc>
                          <a:spcPct val="100000"/>
                        </a:lnSpc>
                      </a:pPr>
                      <a:r>
                        <a:rPr lang="zh-CN" altLang="en-US" sz="1600" b="0" i="1">
                          <a:solidFill>
                            <a:schemeClr val="tx1"/>
                          </a:solidFill>
                          <a:latin typeface="Times New Roman" panose="02020603050405020304" pitchFamily="18" charset="0"/>
                          <a:ea typeface="微软雅黑 Light" panose="020B0502040204020203" charset="-122"/>
                          <a:cs typeface="Times New Roman" panose="02020603050405020304" pitchFamily="18" charset="0"/>
                          <a:sym typeface="+mn-ea"/>
                        </a:rPr>
                        <a:t>	float Pv_x[N];</a:t>
                      </a:r>
                      <a:endParaRPr lang="zh-CN" altLang="en-US" sz="1600" b="0" i="1">
                        <a:solidFill>
                          <a:schemeClr val="tx1"/>
                        </a:solidFill>
                        <a:latin typeface="Times New Roman" panose="02020603050405020304" pitchFamily="18" charset="0"/>
                        <a:ea typeface="微软雅黑 Light" panose="020B0502040204020203" charset="-122"/>
                        <a:cs typeface="Times New Roman" panose="02020603050405020304" pitchFamily="18" charset="0"/>
                      </a:endParaRPr>
                    </a:p>
                    <a:p>
                      <a:pPr indent="127000">
                        <a:lnSpc>
                          <a:spcPct val="100000"/>
                        </a:lnSpc>
                      </a:pPr>
                      <a:r>
                        <a:rPr lang="zh-CN" altLang="en-US" sz="1600" b="0" i="1">
                          <a:solidFill>
                            <a:schemeClr val="tx1"/>
                          </a:solidFill>
                          <a:latin typeface="Times New Roman" panose="02020603050405020304" pitchFamily="18" charset="0"/>
                          <a:ea typeface="微软雅黑 Light" panose="020B0502040204020203" charset="-122"/>
                          <a:cs typeface="Times New Roman" panose="02020603050405020304" pitchFamily="18" charset="0"/>
                          <a:sym typeface="+mn-ea"/>
                        </a:rPr>
                        <a:t>	float Pd_x[N];</a:t>
                      </a:r>
                      <a:endParaRPr lang="zh-CN" altLang="en-US" sz="1600" b="0" i="1">
                        <a:solidFill>
                          <a:schemeClr val="tx1"/>
                        </a:solidFill>
                        <a:latin typeface="Times New Roman" panose="02020603050405020304" pitchFamily="18" charset="0"/>
                        <a:ea typeface="微软雅黑 Light" panose="020B0502040204020203" charset="-122"/>
                        <a:cs typeface="Times New Roman" panose="02020603050405020304" pitchFamily="18" charset="0"/>
                      </a:endParaRPr>
                    </a:p>
                    <a:p>
                      <a:pPr indent="127000">
                        <a:lnSpc>
                          <a:spcPct val="100000"/>
                        </a:lnSpc>
                      </a:pPr>
                      <a:r>
                        <a:rPr lang="zh-CN" altLang="en-US" sz="1600" b="0" i="1">
                          <a:solidFill>
                            <a:schemeClr val="tx1"/>
                          </a:solidFill>
                          <a:latin typeface="Times New Roman" panose="02020603050405020304" pitchFamily="18" charset="0"/>
                          <a:ea typeface="微软雅黑 Light" panose="020B0502040204020203" charset="-122"/>
                          <a:cs typeface="Times New Roman" panose="02020603050405020304" pitchFamily="18" charset="0"/>
                          <a:sym typeface="+mn-ea"/>
                        </a:rPr>
                        <a:t>} motion_x;</a:t>
                      </a:r>
                      <a:endParaRPr lang="en-US" sz="1600" b="0" i="1">
                        <a:solidFill>
                          <a:schemeClr val="tx1"/>
                        </a:solidFill>
                        <a:latin typeface="Times New Roman" panose="02020603050405020304" pitchFamily="18" charset="0"/>
                        <a:ea typeface="宋体" panose="02010600030101010101" pitchFamily="2"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文本框 7"/>
          <p:cNvSpPr txBox="1"/>
          <p:nvPr>
            <p:custDataLst>
              <p:tags r:id="rId3"/>
            </p:custDataLst>
          </p:nvPr>
        </p:nvSpPr>
        <p:spPr>
          <a:xfrm>
            <a:off x="1392555" y="4683760"/>
            <a:ext cx="9407525" cy="706755"/>
          </a:xfrm>
          <a:prstGeom prst="rect">
            <a:avLst/>
          </a:prstGeom>
          <a:noFill/>
          <a:ln w="9525">
            <a:noFill/>
          </a:ln>
        </p:spPr>
        <p:txBody>
          <a:bodyPr wrap="square">
            <a:spAutoFit/>
          </a:bodyPr>
          <a:lstStyle/>
          <a:p>
            <a:pPr indent="266700"/>
            <a:r>
              <a:rPr lang="en-US" altLang="zh-CN" sz="2000" b="0">
                <a:latin typeface="Times New Roman" panose="02020603050405020304" pitchFamily="18" charset="0"/>
                <a:ea typeface="微软雅黑 Light" panose="020B0502040204020203" charset="-122"/>
                <a:cs typeface="Times New Roman" panose="02020603050405020304" pitchFamily="18" charset="0"/>
              </a:rPr>
              <a:t>将结构体</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数组转换为数组结构体</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后，数据t_x、v_x和d_x相邻迭代的数据在内存中连续存放，如图所示。</a:t>
            </a:r>
          </a:p>
        </p:txBody>
      </p:sp>
      <p:graphicFrame>
        <p:nvGraphicFramePr>
          <p:cNvPr id="9" name="对象 -2147482526"/>
          <p:cNvGraphicFramePr>
            <a:graphicFrameLocks noChangeAspect="1"/>
          </p:cNvGraphicFramePr>
          <p:nvPr>
            <p:custDataLst>
              <p:tags r:id="rId4"/>
            </p:custDataLst>
          </p:nvPr>
        </p:nvGraphicFramePr>
        <p:xfrm>
          <a:off x="2856865" y="5486400"/>
          <a:ext cx="6823075" cy="854075"/>
        </p:xfrm>
        <a:graphic>
          <a:graphicData uri="http://schemas.openxmlformats.org/presentationml/2006/ole">
            <mc:AlternateContent xmlns:mc="http://schemas.openxmlformats.org/markup-compatibility/2006">
              <mc:Choice xmlns:v="urn:schemas-microsoft-com:vml" Requires="v">
                <p:oleObj r:id="rId7" imgW="3826510" imgH="506730" progId="Visio.Drawing.15">
                  <p:embed/>
                </p:oleObj>
              </mc:Choice>
              <mc:Fallback>
                <p:oleObj r:id="rId7" imgW="3826510" imgH="506730" progId="Visio.Drawing.15">
                  <p:embed/>
                  <p:pic>
                    <p:nvPicPr>
                      <p:cNvPr id="9" name="对象 -2147482526"/>
                      <p:cNvPicPr/>
                      <p:nvPr/>
                    </p:nvPicPr>
                    <p:blipFill>
                      <a:blip r:embed="rId8"/>
                      <a:stretch>
                        <a:fillRect/>
                      </a:stretch>
                    </p:blipFill>
                    <p:spPr>
                      <a:xfrm>
                        <a:off x="2856865" y="5486400"/>
                        <a:ext cx="6823075" cy="85407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寄存器</a:t>
            </a:r>
            <a:r>
              <a:rPr lang="zh-CN" altLang="en-US" dirty="0">
                <a:solidFill>
                  <a:schemeClr val="tx1"/>
                </a:solidFill>
                <a:sym typeface="+mn-ea"/>
              </a:rPr>
              <a:t>分配</a:t>
            </a:r>
            <a:r>
              <a:rPr lang="en-US" altLang="zh-CN" dirty="0">
                <a:solidFill>
                  <a:schemeClr val="tx1"/>
                </a:solidFill>
              </a:rPr>
              <a:t>-</a:t>
            </a:r>
            <a:r>
              <a:rPr lang="zh-CN" altLang="en-US" b="0" dirty="0">
                <a:solidFill>
                  <a:schemeClr val="tx1"/>
                </a:solidFill>
              </a:rPr>
              <a:t>直接读取寄存器</a:t>
            </a:r>
          </a:p>
        </p:txBody>
      </p:sp>
      <p:sp>
        <p:nvSpPr>
          <p:cNvPr id="100" name="文本框 99"/>
          <p:cNvSpPr txBox="1"/>
          <p:nvPr>
            <p:custDataLst>
              <p:tags r:id="rId1"/>
            </p:custDataLst>
          </p:nvPr>
        </p:nvSpPr>
        <p:spPr>
          <a:xfrm>
            <a:off x="1337945" y="1679575"/>
            <a:ext cx="9516110" cy="124523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     除此之外，此方法还可以减少内存写的次数。对代码进行测试，设置输入的数据规模为10000*10000，结果显示优化前耗时0.35s，优化后耗时0.28s，可见对内存写操作的减少会提升程序的性能。</a:t>
            </a:r>
          </a:p>
        </p:txBody>
      </p:sp>
      <p:graphicFrame>
        <p:nvGraphicFramePr>
          <p:cNvPr id="6" name="表格 5"/>
          <p:cNvGraphicFramePr/>
          <p:nvPr>
            <p:custDataLst>
              <p:tags r:id="rId2"/>
            </p:custDataLst>
          </p:nvPr>
        </p:nvGraphicFramePr>
        <p:xfrm>
          <a:off x="1480820" y="3051175"/>
          <a:ext cx="9230995" cy="2560320"/>
        </p:xfrm>
        <a:graphic>
          <a:graphicData uri="http://schemas.openxmlformats.org/drawingml/2006/table">
            <a:tbl>
              <a:tblPr firstRow="1" bandRow="1">
                <a:tableStyleId>{5C22544A-7EE6-4342-B048-85BDC9FD1C3A}</a:tableStyleId>
              </a:tblPr>
              <a:tblGrid>
                <a:gridCol w="4218305">
                  <a:extLst>
                    <a:ext uri="{9D8B030D-6E8A-4147-A177-3AD203B41FA5}">
                      <a16:colId xmlns:a16="http://schemas.microsoft.com/office/drawing/2014/main" val="20000"/>
                    </a:ext>
                  </a:extLst>
                </a:gridCol>
                <a:gridCol w="5012690">
                  <a:extLst>
                    <a:ext uri="{9D8B030D-6E8A-4147-A177-3AD203B41FA5}">
                      <a16:colId xmlns:a16="http://schemas.microsoft.com/office/drawing/2014/main" val="20001"/>
                    </a:ext>
                  </a:extLst>
                </a:gridCol>
              </a:tblGrid>
              <a:tr h="2560320">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for (i = 0; i &lt; n; i++)</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for (j = 0; j &lt; n; j++)</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a[i] = a[i] + b[i][j];//每次迭代都需要访问数组a</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sym typeface="+mn-ea"/>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int sum;//使用sum将数组a的数据保存在寄存器中</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for (i = 0; i &lt; n; i++) {</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sum = a[i];//这样就可以减少对内存的写操作</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for (j = 0; j &lt; n; j++) {</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sum = sum + b[i][j];</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a[i] = sum;</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t>
                      </a:r>
                      <a:endParaRPr lang="en-US" sz="1800" b="0" i="1">
                        <a:solidFill>
                          <a:schemeClr val="tx1"/>
                        </a:solidFill>
                        <a:latin typeface="Times New Roman" panose="02020603050405020304" pitchFamily="18" charset="0"/>
                        <a:ea typeface="宋体" panose="02010600030101010101" pitchFamily="2" charset="-122"/>
                      </a:endParaRPr>
                    </a:p>
                    <a:p>
                      <a:pPr algn="l" fontAlgn="auto">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总结</a:t>
            </a:r>
          </a:p>
        </p:txBody>
      </p:sp>
      <p:sp>
        <p:nvSpPr>
          <p:cNvPr id="4" name="文本框 3"/>
          <p:cNvSpPr txBox="1"/>
          <p:nvPr>
            <p:custDataLst>
              <p:tags r:id="rId1"/>
            </p:custDataLst>
          </p:nvPr>
        </p:nvSpPr>
        <p:spPr>
          <a:xfrm>
            <a:off x="1538605" y="1988185"/>
            <a:ext cx="9114155" cy="1938020"/>
          </a:xfrm>
          <a:prstGeom prst="rect">
            <a:avLst/>
          </a:prstGeom>
          <a:noFill/>
          <a:ln w="9525">
            <a:noFill/>
          </a:ln>
        </p:spPr>
        <p:txBody>
          <a:bodyPr wrap="square">
            <a:spAutoFit/>
          </a:bodyPr>
          <a:lstStyle/>
          <a:p>
            <a:pPr indent="127000">
              <a:lnSpc>
                <a:spcPct val="150000"/>
              </a:lnSpc>
              <a:buClrTx/>
              <a:buSzTx/>
              <a:buFontTx/>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访存性能优化是程序性能优化中重要的组成部分。</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这部分内容</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从计算机多层次存储结构的基本概念出发，按照离处理器从近至远的顺序介绍了一些如何更好地利用多层次存储结构的程序优化方法，并说明了如何在编写程序时改善数据局部性，以提高程序的访存性能。</a:t>
            </a:r>
            <a:endParaRPr lang="zh-CN" altLang="en-US" sz="2000" b="0">
              <a:latin typeface="Times New Roman" panose="02020603050405020304" pitchFamily="18" charset="0"/>
              <a:ea typeface="微软雅黑 Light" panose="020B0502040204020203" charset="-122"/>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寄存器</a:t>
            </a:r>
            <a:r>
              <a:rPr lang="zh-CN" altLang="en-US" dirty="0">
                <a:solidFill>
                  <a:schemeClr val="tx1"/>
                </a:solidFill>
                <a:sym typeface="+mn-ea"/>
              </a:rPr>
              <a:t>分配</a:t>
            </a:r>
            <a:r>
              <a:rPr lang="en-US" altLang="zh-CN" dirty="0">
                <a:solidFill>
                  <a:schemeClr val="tx1"/>
                </a:solidFill>
              </a:rPr>
              <a:t>-</a:t>
            </a:r>
            <a:r>
              <a:rPr lang="zh-CN" altLang="en-US" b="0" dirty="0">
                <a:solidFill>
                  <a:schemeClr val="tx1"/>
                </a:solidFill>
              </a:rPr>
              <a:t>直接读取寄存器</a:t>
            </a:r>
          </a:p>
        </p:txBody>
      </p:sp>
      <p:sp>
        <p:nvSpPr>
          <p:cNvPr id="2" name="文本框 1"/>
          <p:cNvSpPr txBox="1"/>
          <p:nvPr>
            <p:custDataLst>
              <p:tags r:id="rId1"/>
            </p:custDataLst>
          </p:nvPr>
        </p:nvSpPr>
        <p:spPr>
          <a:xfrm>
            <a:off x="1337945" y="1677035"/>
            <a:ext cx="9516110" cy="124523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b="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    优化人员除了需要考虑寄存器合理分配的问题之外，还需要防止寄存器溢出。当所需寄存器的数量大于可分配寄存器数量时，就会出现寄存器溢出</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可能会抵消前期调优积累的性能优势。</a:t>
            </a:r>
          </a:p>
        </p:txBody>
      </p:sp>
      <p:graphicFrame>
        <p:nvGraphicFramePr>
          <p:cNvPr id="3" name="表格 2"/>
          <p:cNvGraphicFramePr/>
          <p:nvPr>
            <p:custDataLst>
              <p:tags r:id="rId2"/>
            </p:custDataLst>
          </p:nvPr>
        </p:nvGraphicFramePr>
        <p:xfrm>
          <a:off x="2664460" y="3141345"/>
          <a:ext cx="6862445" cy="2390140"/>
        </p:xfrm>
        <a:graphic>
          <a:graphicData uri="http://schemas.openxmlformats.org/drawingml/2006/table">
            <a:tbl>
              <a:tblPr firstRow="1" bandRow="1">
                <a:tableStyleId>{5C22544A-7EE6-4342-B048-85BDC9FD1C3A}</a:tableStyleId>
              </a:tblPr>
              <a:tblGrid>
                <a:gridCol w="3171825">
                  <a:extLst>
                    <a:ext uri="{9D8B030D-6E8A-4147-A177-3AD203B41FA5}">
                      <a16:colId xmlns:a16="http://schemas.microsoft.com/office/drawing/2014/main" val="20000"/>
                    </a:ext>
                  </a:extLst>
                </a:gridCol>
                <a:gridCol w="3690620">
                  <a:extLst>
                    <a:ext uri="{9D8B030D-6E8A-4147-A177-3AD203B41FA5}">
                      <a16:colId xmlns:a16="http://schemas.microsoft.com/office/drawing/2014/main" val="20001"/>
                    </a:ext>
                  </a:extLst>
                </a:gridCol>
              </a:tblGrid>
              <a:tr h="2390140">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int a[N], b[N], c[N];</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int i;</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int main() {</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for (i = 0; i &lt; N; i++)</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a[i] = b[i] * c[i];</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endParaRPr lang="en-US" sz="1800" b="0" i="1">
                        <a:solidFill>
                          <a:schemeClr val="tx1"/>
                        </a:solidFill>
                        <a:latin typeface="Times New Roman" panose="02020603050405020304" pitchFamily="18" charset="0"/>
                        <a:ea typeface="宋体" panose="02010600030101010101" pitchFamily="2" charset="-122"/>
                        <a:sym typeface="+mn-ea"/>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STORE R1，0(SP) #寄存器溢出</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LOOP:</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LOAD R1，b[i]</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LOAD R2，c[i]</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MUL R1， R2， R1</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STORE R1，a[i]</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LOOP END</a:t>
                      </a:r>
                      <a:endParaRPr lang="en-US" sz="1800" b="0" i="1">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LOAD R1，0(SP) #寄存器溢出</a:t>
                      </a:r>
                      <a:endParaRPr lang="en-US" altLang="zh-CN" sz="1800" b="0" i="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寄存器重用</a:t>
            </a:r>
            <a:r>
              <a:rPr lang="en-US" altLang="zh-CN" dirty="0">
                <a:solidFill>
                  <a:schemeClr val="tx1"/>
                </a:solidFill>
              </a:rPr>
              <a:t>-</a:t>
            </a:r>
            <a:r>
              <a:rPr lang="zh-CN" altLang="en-US" b="0" dirty="0">
                <a:solidFill>
                  <a:schemeClr val="tx1"/>
                </a:solidFill>
              </a:rPr>
              <a:t>寄存器重用</a:t>
            </a:r>
          </a:p>
        </p:txBody>
      </p:sp>
      <p:sp>
        <p:nvSpPr>
          <p:cNvPr id="4" name="文本框 3"/>
          <p:cNvSpPr txBox="1"/>
          <p:nvPr>
            <p:custDataLst>
              <p:tags r:id="rId1"/>
            </p:custDataLst>
          </p:nvPr>
        </p:nvSpPr>
        <p:spPr>
          <a:xfrm>
            <a:off x="1256030" y="1562735"/>
            <a:ext cx="9679305" cy="860425"/>
          </a:xfrm>
          <a:prstGeom prst="rect">
            <a:avLst/>
          </a:prstGeom>
          <a:noFill/>
          <a:ln w="9525">
            <a:noFill/>
          </a:ln>
        </p:spPr>
        <p:txBody>
          <a:bodyPr wrap="square">
            <a:spAutoFit/>
          </a:bodyPr>
          <a:lstStyle/>
          <a:p>
            <a:pPr indent="127000" algn="l">
              <a:lnSpc>
                <a:spcPct val="125000"/>
              </a:lnSpc>
              <a:spcBef>
                <a:spcPts val="0"/>
              </a:spcBef>
              <a:spcAft>
                <a:spcPts val="0"/>
              </a:spcAft>
              <a:buClrTx/>
              <a:buSzTx/>
              <a:buFontTx/>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当数据从缓存加载到寄存器后，应该尽可能地将后续还要使用的数据保留在寄存器，以避免该数据再次从缓存读取，即寄存器重用可以有效地减少内存访问。</a:t>
            </a:r>
          </a:p>
        </p:txBody>
      </p:sp>
      <p:graphicFrame>
        <p:nvGraphicFramePr>
          <p:cNvPr id="6" name="表格 5"/>
          <p:cNvGraphicFramePr/>
          <p:nvPr>
            <p:custDataLst>
              <p:tags r:id="rId2"/>
            </p:custDataLst>
          </p:nvPr>
        </p:nvGraphicFramePr>
        <p:xfrm>
          <a:off x="1513840" y="2545080"/>
          <a:ext cx="9163685" cy="3657600"/>
        </p:xfrm>
        <a:graphic>
          <a:graphicData uri="http://schemas.openxmlformats.org/drawingml/2006/table">
            <a:tbl>
              <a:tblPr firstRow="1" bandRow="1">
                <a:tableStyleId>{5C22544A-7EE6-4342-B048-85BDC9FD1C3A}</a:tableStyleId>
              </a:tblPr>
              <a:tblGrid>
                <a:gridCol w="4258945">
                  <a:extLst>
                    <a:ext uri="{9D8B030D-6E8A-4147-A177-3AD203B41FA5}">
                      <a16:colId xmlns:a16="http://schemas.microsoft.com/office/drawing/2014/main" val="20000"/>
                    </a:ext>
                  </a:extLst>
                </a:gridCol>
                <a:gridCol w="4904740">
                  <a:extLst>
                    <a:ext uri="{9D8B030D-6E8A-4147-A177-3AD203B41FA5}">
                      <a16:colId xmlns:a16="http://schemas.microsoft.com/office/drawing/2014/main" val="20001"/>
                    </a:ext>
                  </a:extLst>
                </a:gridCol>
              </a:tblGrid>
              <a:tr h="3030220">
                <a:tc>
                  <a:txBody>
                    <a:bodyPr/>
                    <a:lstStyle/>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void func(double* A, double* B, int NI, int NJ) {</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for (int ii = 0; ii &lt; NI; ii += Ti) {</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for (int j = 0; j &lt; NJ; ++j) {</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for (int i = ii; i &lt; min(ii + Ti, NI); ++i) {</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A[i] += B[j * NI + i]; // S</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    }</a:t>
                      </a:r>
                    </a:p>
                    <a:p>
                      <a:pPr algn="l">
                        <a:lnSpc>
                          <a:spcPct val="100000"/>
                        </a:lnSpc>
                        <a:buClrTx/>
                        <a:buSzTx/>
                        <a:buNone/>
                      </a:pPr>
                      <a:r>
                        <a:rPr lang="en-US" sz="1800" b="0" i="1">
                          <a:solidFill>
                            <a:schemeClr val="tx1"/>
                          </a:solidFill>
                          <a:latin typeface="Times New Roman" panose="02020603050405020304" pitchFamily="18" charset="0"/>
                          <a:ea typeface="宋体" panose="02010600030101010101" pitchFamily="2" charset="-122"/>
                          <a:sym typeface="+mn-ea"/>
                        </a:rPr>
                        <a:t>}</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void func_unroll4(double* A, double* B, int NI, int NJ) {</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    for (int ii = 0; ii &lt; NI; ii += Ti) {</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        for (int j = 0; j &lt; NJ; j += 4) {</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            for (int i = ii; i &lt; min(ii + Ti, NI); ++i) {</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                A[i] += B[j * NI + i];</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                A[i] += B[(j + 1) * NI + i];</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                A[i] += B[(j + 2) * NI + i];</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                A[i] += B[(j + 3) * NI + i];</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            }</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        }</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    }</a:t>
                      </a:r>
                    </a:p>
                    <a:p>
                      <a:pPr algn="l">
                        <a:lnSpc>
                          <a:spcPct val="100000"/>
                        </a:lnSpc>
                        <a:buClrTx/>
                        <a:buSzTx/>
                        <a:buNone/>
                      </a:pPr>
                      <a:r>
                        <a:rPr lang="en-US" altLang="zh-CN" sz="1800" b="0" i="1">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759ec721-805e-4933-9d20-ae20ce4d11b1"/>
  <p:tag name="COMMONDATA" val="eyJoZGlkIjoiNDdkODAwYjI5NDUxMGQwOGMzYmFkMzc1MDkyMTgzYTkifQ=="/>
</p:tagLst>
</file>

<file path=ppt/tags/tag10.xml><?xml version="1.0" encoding="utf-8"?>
<p:tagLst xmlns:a="http://schemas.openxmlformats.org/drawingml/2006/main" xmlns:r="http://schemas.openxmlformats.org/officeDocument/2006/relationships" xmlns:p="http://schemas.openxmlformats.org/presentationml/2006/main">
  <p:tag name="TABLE_ENDDRAG_ORIGIN_RECT" val="609*237"/>
  <p:tag name="TABLE_ENDDRAG_RECT" val="206*193*609*237"/>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TABLE_ENDDRAG_ORIGIN_RECT" val="591*165"/>
  <p:tag name="TABLE_ENDDRAG_RECT" val="188*292*591*165"/>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TABLE_ENDDRAG_ORIGIN_RECT" val="472*163"/>
  <p:tag name="TABLE_ENDDRAG_RECT" val="286*322*472*163"/>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TABLE_ENDDRAG_ORIGIN_RECT" val="619*164"/>
  <p:tag name="TABLE_ENDDRAG_RECT" val="170*234*619*164"/>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TABLE_ENDDRAG_ORIGIN_RECT" val="386*173"/>
  <p:tag name="TABLE_ENDDRAG_RECT" val="186*253*386*173"/>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UNIT_TABLE_BEAUTIFY" val="smartTable{77eca039-ff6b-4a07-9593-83b0da3bab5e}"/>
  <p:tag name="TABLE_ENDDRAG_ORIGIN_RECT" val="396*197"/>
  <p:tag name="TABLE_ENDDRAG_RECT" val="295*259*396*197"/>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TABLE_ENDDRAG_ORIGIN_RECT" val="726*192"/>
  <p:tag name="TABLE_ENDDRAG_RECT" val="116*223*726*192"/>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TABLE_ENDDRAG_ORIGIN_RECT" val="578*178"/>
  <p:tag name="TABLE_ENDDRAG_RECT" val="178*246*578*178"/>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TABLE_ENDDRAG_ORIGIN_RECT" val="601*160"/>
  <p:tag name="TABLE_ENDDRAG_RECT" val="143*265*601*160"/>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TABLE_ENDDRAG_ORIGIN_RECT" val="742*152"/>
  <p:tag name="TABLE_ENDDRAG_RECT" val="118*207*742*152"/>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TABLE_ENDDRAG_ORIGIN_RECT" val="397*149"/>
  <p:tag name="TABLE_ENDDRAG_RECT" val="110*248*397*149"/>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TABLE_ENDDRAG_ORIGIN_RECT" val="250*109"/>
  <p:tag name="TABLE_ENDDRAG_RECT" val="109*237*250*109"/>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TABLE_ENDDRAG_ORIGIN_RECT" val="540*188"/>
  <p:tag name="TABLE_ENDDRAG_RECT" val="209*236*540*188"/>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TABLE_ENDDRAG_ORIGIN_RECT" val="721*238"/>
  <p:tag name="TABLE_ENDDRAG_RECT" val="119*218*721*238"/>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UNIT_TABLE_BEAUTIFY" val="smartTable{4745df68-ddc0-4572-889d-cedefd434e57}"/>
  <p:tag name="TABLE_ENDDRAG_ORIGIN_RECT" val="392*79"/>
  <p:tag name="TABLE_ENDDRAG_RECT" val="82*388*392*79"/>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TotalTime>
  <Words>4328</Words>
  <Application>Microsoft Office PowerPoint</Application>
  <PresentationFormat>宽屏</PresentationFormat>
  <Paragraphs>514</Paragraphs>
  <Slides>61</Slides>
  <Notes>61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61</vt:i4>
      </vt:variant>
    </vt:vector>
  </HeadingPairs>
  <TitlesOfParts>
    <vt:vector size="73" baseType="lpstr">
      <vt:lpstr>仿宋</vt:lpstr>
      <vt:lpstr>华文细黑</vt:lpstr>
      <vt:lpstr>华文中宋</vt:lpstr>
      <vt:lpstr>宋体</vt:lpstr>
      <vt:lpstr>微软雅黑</vt:lpstr>
      <vt:lpstr>微软雅黑 Light</vt:lpstr>
      <vt:lpstr>Arial</vt:lpstr>
      <vt:lpstr>Calibri</vt:lpstr>
      <vt:lpstr>Times New Roman</vt:lpstr>
      <vt:lpstr>默认设计模板</vt:lpstr>
      <vt:lpstr>Microsoft Visio Drawing</vt:lpstr>
      <vt:lpstr>Microsoft Visio 2003-2010 Drawing</vt:lpstr>
      <vt:lpstr>PowerPoint 演示文稿</vt:lpstr>
      <vt:lpstr>访存优化</vt:lpstr>
      <vt:lpstr>目录</vt:lpstr>
      <vt:lpstr>寄存器分配-减少全局变量</vt:lpstr>
      <vt:lpstr>寄存器分配-直接读取寄存器</vt:lpstr>
      <vt:lpstr>寄存器分配-直接读取寄存器</vt:lpstr>
      <vt:lpstr>寄存器分配-直接读取寄存器</vt:lpstr>
      <vt:lpstr>寄存器重用-寄存器重用</vt:lpstr>
      <vt:lpstr>PowerPoint 演示文稿</vt:lpstr>
      <vt:lpstr>PowerPoint 演示文稿</vt:lpstr>
      <vt:lpstr>缓存优化</vt:lpstr>
      <vt:lpstr>缓存分块</vt:lpstr>
      <vt:lpstr>缓存分块</vt:lpstr>
      <vt:lpstr>缓存分块</vt:lpstr>
      <vt:lpstr>缓存分块</vt:lpstr>
      <vt:lpstr>缓存分块</vt:lpstr>
      <vt:lpstr>缓存分块</vt:lpstr>
      <vt:lpstr>缓存分块</vt:lpstr>
      <vt:lpstr>缓存分块</vt:lpstr>
      <vt:lpstr>PowerPoint 演示文稿</vt:lpstr>
      <vt:lpstr>PowerPoint 演示文稿</vt:lpstr>
      <vt:lpstr>目录</vt:lpstr>
      <vt:lpstr>减少伪共享</vt:lpstr>
      <vt:lpstr>减少伪共享</vt:lpstr>
      <vt:lpstr>减少伪共享</vt:lpstr>
      <vt:lpstr>减少伪共享</vt:lpstr>
      <vt:lpstr>减少伪共享</vt:lpstr>
      <vt:lpstr>减少伪共享</vt:lpstr>
      <vt:lpstr>数据预取</vt:lpstr>
      <vt:lpstr>硬件预取与软件预取</vt:lpstr>
      <vt:lpstr>硬件预取与软件预取</vt:lpstr>
      <vt:lpstr>PowerPoint 演示文稿</vt:lpstr>
      <vt:lpstr>PowerPoint 演示文稿</vt:lpstr>
      <vt:lpstr>目录</vt:lpstr>
      <vt:lpstr>减少内存读写</vt:lpstr>
      <vt:lpstr>数据对齐</vt:lpstr>
      <vt:lpstr>结构体对齐</vt:lpstr>
      <vt:lpstr>结构体对齐</vt:lpstr>
      <vt:lpstr>直接内存访问</vt:lpstr>
      <vt:lpstr>直接内存访问</vt:lpstr>
      <vt:lpstr>直接内存访问</vt:lpstr>
      <vt:lpstr>访存与计算重叠</vt:lpstr>
      <vt:lpstr>PowerPoint 演示文稿</vt:lpstr>
      <vt:lpstr>PowerPoint 演示文稿</vt:lpstr>
      <vt:lpstr>目录</vt:lpstr>
      <vt:lpstr>磁盘优化</vt:lpstr>
      <vt:lpstr>多线程操作</vt:lpstr>
      <vt:lpstr>避免随机写</vt:lpstr>
      <vt:lpstr>避免随机写</vt:lpstr>
      <vt:lpstr>磁盘预读</vt:lpstr>
      <vt:lpstr>参考资料</vt:lpstr>
      <vt:lpstr>PowerPoint 演示文稿</vt:lpstr>
      <vt:lpstr>PowerPoint 演示文稿</vt:lpstr>
      <vt:lpstr>目录</vt:lpstr>
      <vt:lpstr>数据重组</vt:lpstr>
      <vt:lpstr>数据转置</vt:lpstr>
      <vt:lpstr>结构属性域调整</vt:lpstr>
      <vt:lpstr> 结构体拆分</vt:lpstr>
      <vt:lpstr> 结构体拆分</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3255</cp:revision>
  <cp:lastPrinted>2018-06-09T17:02:00Z</cp:lastPrinted>
  <dcterms:created xsi:type="dcterms:W3CDTF">2016-05-18T20:32:00Z</dcterms:created>
  <dcterms:modified xsi:type="dcterms:W3CDTF">2024-09-14T02:42:59Z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FDF35ED947A14D1380C8D435BEC6F75D_12</vt:lpwstr>
  </property>
</Properties>
</file>