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9"/>
  </p:notesMasterIdLst>
  <p:handoutMasterIdLst>
    <p:handoutMasterId r:id="rId70"/>
  </p:handoutMasterIdLst>
  <p:sldIdLst>
    <p:sldId id="1159" r:id="rId2"/>
    <p:sldId id="1161" r:id="rId3"/>
    <p:sldId id="1173" r:id="rId4"/>
    <p:sldId id="1174" r:id="rId5"/>
    <p:sldId id="1175" r:id="rId6"/>
    <p:sldId id="1176" r:id="rId7"/>
    <p:sldId id="1177" r:id="rId8"/>
    <p:sldId id="1178" r:id="rId9"/>
    <p:sldId id="1171" r:id="rId10"/>
    <p:sldId id="1172" r:id="rId11"/>
    <p:sldId id="1179" r:id="rId12"/>
    <p:sldId id="1180" r:id="rId13"/>
    <p:sldId id="1181" r:id="rId14"/>
    <p:sldId id="1182" r:id="rId15"/>
    <p:sldId id="1183" r:id="rId16"/>
    <p:sldId id="1184" r:id="rId17"/>
    <p:sldId id="1185" r:id="rId18"/>
    <p:sldId id="1186" r:id="rId19"/>
    <p:sldId id="1187" r:id="rId20"/>
    <p:sldId id="1188" r:id="rId21"/>
    <p:sldId id="1189" r:id="rId22"/>
    <p:sldId id="1193" r:id="rId23"/>
    <p:sldId id="1194" r:id="rId24"/>
    <p:sldId id="1195" r:id="rId25"/>
    <p:sldId id="1190" r:id="rId26"/>
    <p:sldId id="1191" r:id="rId27"/>
    <p:sldId id="1196" r:id="rId28"/>
    <p:sldId id="1199" r:id="rId29"/>
    <p:sldId id="1200" r:id="rId30"/>
    <p:sldId id="1201" r:id="rId31"/>
    <p:sldId id="1197" r:id="rId32"/>
    <p:sldId id="1198" r:id="rId33"/>
    <p:sldId id="1202" r:id="rId34"/>
    <p:sldId id="1203" r:id="rId35"/>
    <p:sldId id="1206" r:id="rId36"/>
    <p:sldId id="1207" r:id="rId37"/>
    <p:sldId id="1208" r:id="rId38"/>
    <p:sldId id="1204" r:id="rId39"/>
    <p:sldId id="1205" r:id="rId40"/>
    <p:sldId id="1209" r:id="rId41"/>
    <p:sldId id="1210" r:id="rId42"/>
    <p:sldId id="1213" r:id="rId43"/>
    <p:sldId id="1214" r:id="rId44"/>
    <p:sldId id="1211" r:id="rId45"/>
    <p:sldId id="1212" r:id="rId46"/>
    <p:sldId id="1215" r:id="rId47"/>
    <p:sldId id="1216" r:id="rId48"/>
    <p:sldId id="1219" r:id="rId49"/>
    <p:sldId id="1220" r:id="rId50"/>
    <p:sldId id="1217" r:id="rId51"/>
    <p:sldId id="1218" r:id="rId52"/>
    <p:sldId id="1221" r:id="rId53"/>
    <p:sldId id="1222" r:id="rId54"/>
    <p:sldId id="1225" r:id="rId55"/>
    <p:sldId id="1226" r:id="rId56"/>
    <p:sldId id="1227" r:id="rId57"/>
    <p:sldId id="1228" r:id="rId58"/>
    <p:sldId id="1230" r:id="rId59"/>
    <p:sldId id="1229" r:id="rId60"/>
    <p:sldId id="1231" r:id="rId61"/>
    <p:sldId id="1232" r:id="rId62"/>
    <p:sldId id="1223" r:id="rId63"/>
    <p:sldId id="1224" r:id="rId64"/>
    <p:sldId id="1233" r:id="rId65"/>
    <p:sldId id="1234" r:id="rId66"/>
    <p:sldId id="1235" r:id="rId67"/>
    <p:sldId id="1236" r:id="rId68"/>
  </p:sldIdLst>
  <p:sldSz cx="12192000" cy="6858000"/>
  <p:notesSz cx="6811963" cy="9945688"/>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266">
          <p15:clr>
            <a:srgbClr val="A4A3A4"/>
          </p15:clr>
        </p15:guide>
        <p15:guide id="2" pos="38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F1F2"/>
    <a:srgbClr val="0066CC"/>
    <a:srgbClr val="3A4795"/>
    <a:srgbClr val="FBBCA3"/>
    <a:srgbClr val="A3D6D9"/>
    <a:srgbClr val="FF0000"/>
    <a:srgbClr val="FF9933"/>
    <a:srgbClr val="0070C0"/>
    <a:srgbClr val="1C2948"/>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68" autoAdjust="0"/>
    <p:restoredTop sz="91904" autoAdjust="0"/>
  </p:normalViewPr>
  <p:slideViewPr>
    <p:cSldViewPr snapToGrid="0">
      <p:cViewPr varScale="1">
        <p:scale>
          <a:sx n="91" d="100"/>
          <a:sy n="91" d="100"/>
        </p:scale>
        <p:origin x="66" y="108"/>
      </p:cViewPr>
      <p:guideLst>
        <p:guide orient="horz" pos="2266"/>
        <p:guide pos="3814"/>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52054" cy="496744"/>
          </a:xfrm>
          <a:prstGeom prst="rect">
            <a:avLst/>
          </a:prstGeom>
        </p:spPr>
        <p:txBody>
          <a:bodyPr vert="horz" lIns="88395" tIns="44198" rIns="88395" bIns="44198" rtlCol="0"/>
          <a:lstStyle>
            <a:lvl1pPr algn="l">
              <a:defRPr sz="1200"/>
            </a:lvl1pPr>
          </a:lstStyle>
          <a:p>
            <a:endParaRPr lang="zh-CN" altLang="en-US"/>
          </a:p>
        </p:txBody>
      </p:sp>
      <p:sp>
        <p:nvSpPr>
          <p:cNvPr id="3" name="日期占位符 2"/>
          <p:cNvSpPr>
            <a:spLocks noGrp="1"/>
          </p:cNvSpPr>
          <p:nvPr>
            <p:ph type="dt" sz="quarter" idx="1"/>
          </p:nvPr>
        </p:nvSpPr>
        <p:spPr>
          <a:xfrm>
            <a:off x="3858387" y="1"/>
            <a:ext cx="2952054" cy="496744"/>
          </a:xfrm>
          <a:prstGeom prst="rect">
            <a:avLst/>
          </a:prstGeom>
        </p:spPr>
        <p:txBody>
          <a:bodyPr vert="horz" lIns="88395" tIns="44198" rIns="88395" bIns="44198" rtlCol="0"/>
          <a:lstStyle>
            <a:lvl1pPr algn="r">
              <a:defRPr sz="1200"/>
            </a:lvl1pPr>
          </a:lstStyle>
          <a:p>
            <a:fld id="{33F7A549-B379-4C34-825B-70BFB0F88B3A}" type="datetimeFigureOut">
              <a:rPr lang="zh-CN" altLang="en-US" smtClean="0"/>
              <a:t>2024/9/14</a:t>
            </a:fld>
            <a:endParaRPr lang="zh-CN" altLang="en-US"/>
          </a:p>
        </p:txBody>
      </p:sp>
      <p:sp>
        <p:nvSpPr>
          <p:cNvPr id="4" name="页脚占位符 3"/>
          <p:cNvSpPr>
            <a:spLocks noGrp="1"/>
          </p:cNvSpPr>
          <p:nvPr>
            <p:ph type="ftr" sz="quarter" idx="2"/>
          </p:nvPr>
        </p:nvSpPr>
        <p:spPr>
          <a:xfrm>
            <a:off x="0" y="9447401"/>
            <a:ext cx="2952054" cy="496744"/>
          </a:xfrm>
          <a:prstGeom prst="rect">
            <a:avLst/>
          </a:prstGeom>
        </p:spPr>
        <p:txBody>
          <a:bodyPr vert="horz" lIns="88395" tIns="44198" rIns="88395" bIns="44198"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387" y="9447401"/>
            <a:ext cx="2952054" cy="496744"/>
          </a:xfrm>
          <a:prstGeom prst="rect">
            <a:avLst/>
          </a:prstGeom>
        </p:spPr>
        <p:txBody>
          <a:bodyPr vert="horz" lIns="88395" tIns="44198" rIns="88395" bIns="44198" rtlCol="0" anchor="b"/>
          <a:lstStyle>
            <a:lvl1pPr algn="r">
              <a:defRPr sz="1200"/>
            </a:lvl1pPr>
          </a:lstStyle>
          <a:p>
            <a:fld id="{2EC52559-07F0-4EB5-B465-6612A2299634}" type="slidenum">
              <a:rPr lang="zh-CN" altLang="en-US" smtClean="0"/>
              <a:t>‹#›</a:t>
            </a:fld>
            <a:endParaRPr lang="zh-CN" altLang="en-US"/>
          </a:p>
        </p:txBody>
      </p:sp>
    </p:spTree>
    <p:extLst>
      <p:ext uri="{BB962C8B-B14F-4D97-AF65-F5344CB8AC3E}">
        <p14:creationId xmlns:p14="http://schemas.microsoft.com/office/powerpoint/2010/main" val="618402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58537"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algn="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2075" y="746125"/>
            <a:ext cx="6627813" cy="372903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681197" y="4724202"/>
            <a:ext cx="5449570" cy="447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58537"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algn="r" eaLnBrk="1" hangingPunct="1">
              <a:defRPr sz="1300" smtClean="0">
                <a:ea typeface="宋体" panose="02010600030101010101" pitchFamily="2" charset="-122"/>
              </a:defRPr>
            </a:lvl1pPr>
          </a:lstStyle>
          <a:p>
            <a:pPr>
              <a:defRPr/>
            </a:pPr>
            <a:fld id="{6020F7E6-B6AB-4685-9920-66673A4976C0}" type="slidenum">
              <a:rPr lang="en-US" altLang="zh-CN"/>
              <a:t>‹#›</a:t>
            </a:fld>
            <a:endParaRPr lang="en-US" altLang="zh-CN"/>
          </a:p>
        </p:txBody>
      </p:sp>
    </p:spTree>
    <p:extLst>
      <p:ext uri="{BB962C8B-B14F-4D97-AF65-F5344CB8AC3E}">
        <p14:creationId xmlns:p14="http://schemas.microsoft.com/office/powerpoint/2010/main" val="1147472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a:t>
            </a:fld>
            <a:endParaRPr lang="en-US" altLang="zh-CN"/>
          </a:p>
        </p:txBody>
      </p:sp>
    </p:spTree>
    <p:extLst>
      <p:ext uri="{BB962C8B-B14F-4D97-AF65-F5344CB8AC3E}">
        <p14:creationId xmlns:p14="http://schemas.microsoft.com/office/powerpoint/2010/main" val="434920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10</a:t>
            </a:fld>
            <a:endParaRPr lang="en-US" altLang="zh-CN"/>
          </a:p>
        </p:txBody>
      </p:sp>
    </p:spTree>
    <p:extLst>
      <p:ext uri="{BB962C8B-B14F-4D97-AF65-F5344CB8AC3E}">
        <p14:creationId xmlns:p14="http://schemas.microsoft.com/office/powerpoint/2010/main" val="2379348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11</a:t>
            </a:fld>
            <a:endParaRPr lang="en-US" altLang="zh-CN"/>
          </a:p>
        </p:txBody>
      </p:sp>
    </p:spTree>
    <p:extLst>
      <p:ext uri="{BB962C8B-B14F-4D97-AF65-F5344CB8AC3E}">
        <p14:creationId xmlns:p14="http://schemas.microsoft.com/office/powerpoint/2010/main" val="2540829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12</a:t>
            </a:fld>
            <a:endParaRPr lang="en-US" altLang="zh-CN"/>
          </a:p>
        </p:txBody>
      </p:sp>
    </p:spTree>
    <p:extLst>
      <p:ext uri="{BB962C8B-B14F-4D97-AF65-F5344CB8AC3E}">
        <p14:creationId xmlns:p14="http://schemas.microsoft.com/office/powerpoint/2010/main" val="884557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13</a:t>
            </a:fld>
            <a:endParaRPr lang="en-US" altLang="zh-CN"/>
          </a:p>
        </p:txBody>
      </p:sp>
    </p:spTree>
    <p:extLst>
      <p:ext uri="{BB962C8B-B14F-4D97-AF65-F5344CB8AC3E}">
        <p14:creationId xmlns:p14="http://schemas.microsoft.com/office/powerpoint/2010/main" val="4143093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14</a:t>
            </a:fld>
            <a:endParaRPr lang="en-US" altLang="zh-CN"/>
          </a:p>
        </p:txBody>
      </p:sp>
    </p:spTree>
    <p:extLst>
      <p:ext uri="{BB962C8B-B14F-4D97-AF65-F5344CB8AC3E}">
        <p14:creationId xmlns:p14="http://schemas.microsoft.com/office/powerpoint/2010/main" val="900733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15</a:t>
            </a:fld>
            <a:endParaRPr lang="en-US" altLang="zh-CN"/>
          </a:p>
        </p:txBody>
      </p:sp>
    </p:spTree>
    <p:extLst>
      <p:ext uri="{BB962C8B-B14F-4D97-AF65-F5344CB8AC3E}">
        <p14:creationId xmlns:p14="http://schemas.microsoft.com/office/powerpoint/2010/main" val="1194767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16</a:t>
            </a:fld>
            <a:endParaRPr lang="en-US" altLang="zh-CN"/>
          </a:p>
        </p:txBody>
      </p:sp>
    </p:spTree>
    <p:extLst>
      <p:ext uri="{BB962C8B-B14F-4D97-AF65-F5344CB8AC3E}">
        <p14:creationId xmlns:p14="http://schemas.microsoft.com/office/powerpoint/2010/main" val="41721218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17</a:t>
            </a:fld>
            <a:endParaRPr lang="en-US" altLang="zh-CN"/>
          </a:p>
        </p:txBody>
      </p:sp>
    </p:spTree>
    <p:extLst>
      <p:ext uri="{BB962C8B-B14F-4D97-AF65-F5344CB8AC3E}">
        <p14:creationId xmlns:p14="http://schemas.microsoft.com/office/powerpoint/2010/main" val="1129560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18</a:t>
            </a:fld>
            <a:endParaRPr lang="en-US" altLang="zh-CN"/>
          </a:p>
        </p:txBody>
      </p:sp>
    </p:spTree>
    <p:extLst>
      <p:ext uri="{BB962C8B-B14F-4D97-AF65-F5344CB8AC3E}">
        <p14:creationId xmlns:p14="http://schemas.microsoft.com/office/powerpoint/2010/main" val="10896328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19</a:t>
            </a:fld>
            <a:endParaRPr lang="en-US" altLang="zh-CN"/>
          </a:p>
        </p:txBody>
      </p:sp>
    </p:spTree>
    <p:extLst>
      <p:ext uri="{BB962C8B-B14F-4D97-AF65-F5344CB8AC3E}">
        <p14:creationId xmlns:p14="http://schemas.microsoft.com/office/powerpoint/2010/main" val="1481017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a:t>
            </a:fld>
            <a:endParaRPr lang="en-US" altLang="zh-CN"/>
          </a:p>
        </p:txBody>
      </p:sp>
    </p:spTree>
    <p:extLst>
      <p:ext uri="{BB962C8B-B14F-4D97-AF65-F5344CB8AC3E}">
        <p14:creationId xmlns:p14="http://schemas.microsoft.com/office/powerpoint/2010/main" val="2014560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20</a:t>
            </a:fld>
            <a:endParaRPr lang="en-US" altLang="zh-CN"/>
          </a:p>
        </p:txBody>
      </p:sp>
    </p:spTree>
    <p:extLst>
      <p:ext uri="{BB962C8B-B14F-4D97-AF65-F5344CB8AC3E}">
        <p14:creationId xmlns:p14="http://schemas.microsoft.com/office/powerpoint/2010/main" val="37070017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21</a:t>
            </a:fld>
            <a:endParaRPr lang="en-US" altLang="zh-CN"/>
          </a:p>
        </p:txBody>
      </p:sp>
    </p:spTree>
    <p:extLst>
      <p:ext uri="{BB962C8B-B14F-4D97-AF65-F5344CB8AC3E}">
        <p14:creationId xmlns:p14="http://schemas.microsoft.com/office/powerpoint/2010/main" val="3712052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22</a:t>
            </a:fld>
            <a:endParaRPr lang="en-US" altLang="zh-CN"/>
          </a:p>
        </p:txBody>
      </p:sp>
    </p:spTree>
    <p:extLst>
      <p:ext uri="{BB962C8B-B14F-4D97-AF65-F5344CB8AC3E}">
        <p14:creationId xmlns:p14="http://schemas.microsoft.com/office/powerpoint/2010/main" val="3978474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23</a:t>
            </a:fld>
            <a:endParaRPr lang="en-US" altLang="zh-CN"/>
          </a:p>
        </p:txBody>
      </p:sp>
    </p:spTree>
    <p:extLst>
      <p:ext uri="{BB962C8B-B14F-4D97-AF65-F5344CB8AC3E}">
        <p14:creationId xmlns:p14="http://schemas.microsoft.com/office/powerpoint/2010/main" val="18954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24</a:t>
            </a:fld>
            <a:endParaRPr lang="en-US" altLang="zh-CN"/>
          </a:p>
        </p:txBody>
      </p:sp>
    </p:spTree>
    <p:extLst>
      <p:ext uri="{BB962C8B-B14F-4D97-AF65-F5344CB8AC3E}">
        <p14:creationId xmlns:p14="http://schemas.microsoft.com/office/powerpoint/2010/main" val="2540556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25</a:t>
            </a:fld>
            <a:endParaRPr lang="en-US" altLang="zh-CN"/>
          </a:p>
        </p:txBody>
      </p:sp>
    </p:spTree>
    <p:extLst>
      <p:ext uri="{BB962C8B-B14F-4D97-AF65-F5344CB8AC3E}">
        <p14:creationId xmlns:p14="http://schemas.microsoft.com/office/powerpoint/2010/main" val="26867984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26</a:t>
            </a:fld>
            <a:endParaRPr lang="en-US" altLang="zh-CN"/>
          </a:p>
        </p:txBody>
      </p:sp>
    </p:spTree>
    <p:extLst>
      <p:ext uri="{BB962C8B-B14F-4D97-AF65-F5344CB8AC3E}">
        <p14:creationId xmlns:p14="http://schemas.microsoft.com/office/powerpoint/2010/main" val="23676980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27</a:t>
            </a:fld>
            <a:endParaRPr lang="en-US" altLang="zh-CN"/>
          </a:p>
        </p:txBody>
      </p:sp>
    </p:spTree>
    <p:extLst>
      <p:ext uri="{BB962C8B-B14F-4D97-AF65-F5344CB8AC3E}">
        <p14:creationId xmlns:p14="http://schemas.microsoft.com/office/powerpoint/2010/main" val="8592275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28</a:t>
            </a:fld>
            <a:endParaRPr lang="en-US" altLang="zh-CN"/>
          </a:p>
        </p:txBody>
      </p:sp>
    </p:spTree>
    <p:extLst>
      <p:ext uri="{BB962C8B-B14F-4D97-AF65-F5344CB8AC3E}">
        <p14:creationId xmlns:p14="http://schemas.microsoft.com/office/powerpoint/2010/main" val="38813310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29</a:t>
            </a:fld>
            <a:endParaRPr lang="en-US" altLang="zh-CN"/>
          </a:p>
        </p:txBody>
      </p:sp>
    </p:spTree>
    <p:extLst>
      <p:ext uri="{BB962C8B-B14F-4D97-AF65-F5344CB8AC3E}">
        <p14:creationId xmlns:p14="http://schemas.microsoft.com/office/powerpoint/2010/main" val="2154343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a:t>
            </a:fld>
            <a:endParaRPr lang="en-US" altLang="zh-CN"/>
          </a:p>
        </p:txBody>
      </p:sp>
    </p:spTree>
    <p:extLst>
      <p:ext uri="{BB962C8B-B14F-4D97-AF65-F5344CB8AC3E}">
        <p14:creationId xmlns:p14="http://schemas.microsoft.com/office/powerpoint/2010/main" val="13656519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30</a:t>
            </a:fld>
            <a:endParaRPr lang="en-US" altLang="zh-CN"/>
          </a:p>
        </p:txBody>
      </p:sp>
    </p:spTree>
    <p:extLst>
      <p:ext uri="{BB962C8B-B14F-4D97-AF65-F5344CB8AC3E}">
        <p14:creationId xmlns:p14="http://schemas.microsoft.com/office/powerpoint/2010/main" val="13414917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31</a:t>
            </a:fld>
            <a:endParaRPr lang="en-US" altLang="zh-CN"/>
          </a:p>
        </p:txBody>
      </p:sp>
    </p:spTree>
    <p:extLst>
      <p:ext uri="{BB962C8B-B14F-4D97-AF65-F5344CB8AC3E}">
        <p14:creationId xmlns:p14="http://schemas.microsoft.com/office/powerpoint/2010/main" val="19741054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32</a:t>
            </a:fld>
            <a:endParaRPr lang="en-US" altLang="zh-CN"/>
          </a:p>
        </p:txBody>
      </p:sp>
    </p:spTree>
    <p:extLst>
      <p:ext uri="{BB962C8B-B14F-4D97-AF65-F5344CB8AC3E}">
        <p14:creationId xmlns:p14="http://schemas.microsoft.com/office/powerpoint/2010/main" val="13181692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33</a:t>
            </a:fld>
            <a:endParaRPr lang="en-US" altLang="zh-CN"/>
          </a:p>
        </p:txBody>
      </p:sp>
    </p:spTree>
    <p:extLst>
      <p:ext uri="{BB962C8B-B14F-4D97-AF65-F5344CB8AC3E}">
        <p14:creationId xmlns:p14="http://schemas.microsoft.com/office/powerpoint/2010/main" val="192426886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34</a:t>
            </a:fld>
            <a:endParaRPr lang="en-US" altLang="zh-CN"/>
          </a:p>
        </p:txBody>
      </p:sp>
    </p:spTree>
    <p:extLst>
      <p:ext uri="{BB962C8B-B14F-4D97-AF65-F5344CB8AC3E}">
        <p14:creationId xmlns:p14="http://schemas.microsoft.com/office/powerpoint/2010/main" val="25541106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35</a:t>
            </a:fld>
            <a:endParaRPr lang="en-US" altLang="zh-CN"/>
          </a:p>
        </p:txBody>
      </p:sp>
    </p:spTree>
    <p:extLst>
      <p:ext uri="{BB962C8B-B14F-4D97-AF65-F5344CB8AC3E}">
        <p14:creationId xmlns:p14="http://schemas.microsoft.com/office/powerpoint/2010/main" val="2323259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36</a:t>
            </a:fld>
            <a:endParaRPr lang="en-US" altLang="zh-CN"/>
          </a:p>
        </p:txBody>
      </p:sp>
    </p:spTree>
    <p:extLst>
      <p:ext uri="{BB962C8B-B14F-4D97-AF65-F5344CB8AC3E}">
        <p14:creationId xmlns:p14="http://schemas.microsoft.com/office/powerpoint/2010/main" val="6975758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37</a:t>
            </a:fld>
            <a:endParaRPr lang="en-US" altLang="zh-CN"/>
          </a:p>
        </p:txBody>
      </p:sp>
    </p:spTree>
    <p:extLst>
      <p:ext uri="{BB962C8B-B14F-4D97-AF65-F5344CB8AC3E}">
        <p14:creationId xmlns:p14="http://schemas.microsoft.com/office/powerpoint/2010/main" val="376432746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38</a:t>
            </a:fld>
            <a:endParaRPr lang="en-US" altLang="zh-CN"/>
          </a:p>
        </p:txBody>
      </p:sp>
    </p:spTree>
    <p:extLst>
      <p:ext uri="{BB962C8B-B14F-4D97-AF65-F5344CB8AC3E}">
        <p14:creationId xmlns:p14="http://schemas.microsoft.com/office/powerpoint/2010/main" val="20319939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39</a:t>
            </a:fld>
            <a:endParaRPr lang="en-US" altLang="zh-CN"/>
          </a:p>
        </p:txBody>
      </p:sp>
    </p:spTree>
    <p:extLst>
      <p:ext uri="{BB962C8B-B14F-4D97-AF65-F5344CB8AC3E}">
        <p14:creationId xmlns:p14="http://schemas.microsoft.com/office/powerpoint/2010/main" val="961057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50000"/>
              </a:lnSpc>
              <a:extLst>
                <a:ext uri="{35155182-B16C-46BC-9424-99874614C6A1}">
                  <wpsdc:indentchars xmlns="" xmlns:wpsdc="http://www.wps.cn/officeDocument/2017/drawingmlCustomData" xmlns:lc="http://schemas.openxmlformats.org/drawingml/2006/lockedCanvas" val="200" checksum="59296752"/>
                </a:ext>
              </a:extLst>
            </a:pPr>
            <a:endParaRPr lang="zh-CN" altLang="en-US" dirty="0">
              <a:latin typeface="微软雅黑 Light" panose="020B0502040204020203" charset="-122"/>
              <a:ea typeface="微软雅黑 Light" panose="020B0502040204020203"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a:t>
            </a:fld>
            <a:endParaRPr lang="en-US" altLang="zh-CN"/>
          </a:p>
        </p:txBody>
      </p:sp>
    </p:spTree>
    <p:extLst>
      <p:ext uri="{BB962C8B-B14F-4D97-AF65-F5344CB8AC3E}">
        <p14:creationId xmlns:p14="http://schemas.microsoft.com/office/powerpoint/2010/main" val="19796415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40</a:t>
            </a:fld>
            <a:endParaRPr lang="en-US" altLang="zh-CN"/>
          </a:p>
        </p:txBody>
      </p:sp>
    </p:spTree>
    <p:extLst>
      <p:ext uri="{BB962C8B-B14F-4D97-AF65-F5344CB8AC3E}">
        <p14:creationId xmlns:p14="http://schemas.microsoft.com/office/powerpoint/2010/main" val="19336658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41</a:t>
            </a:fld>
            <a:endParaRPr lang="en-US" altLang="zh-CN"/>
          </a:p>
        </p:txBody>
      </p:sp>
    </p:spTree>
    <p:extLst>
      <p:ext uri="{BB962C8B-B14F-4D97-AF65-F5344CB8AC3E}">
        <p14:creationId xmlns:p14="http://schemas.microsoft.com/office/powerpoint/2010/main" val="31419239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42</a:t>
            </a:fld>
            <a:endParaRPr lang="en-US" altLang="zh-CN"/>
          </a:p>
        </p:txBody>
      </p:sp>
    </p:spTree>
    <p:extLst>
      <p:ext uri="{BB962C8B-B14F-4D97-AF65-F5344CB8AC3E}">
        <p14:creationId xmlns:p14="http://schemas.microsoft.com/office/powerpoint/2010/main" val="34243628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43</a:t>
            </a:fld>
            <a:endParaRPr lang="en-US" altLang="zh-CN"/>
          </a:p>
        </p:txBody>
      </p:sp>
    </p:spTree>
    <p:extLst>
      <p:ext uri="{BB962C8B-B14F-4D97-AF65-F5344CB8AC3E}">
        <p14:creationId xmlns:p14="http://schemas.microsoft.com/office/powerpoint/2010/main" val="23076174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44</a:t>
            </a:fld>
            <a:endParaRPr lang="en-US" altLang="zh-CN"/>
          </a:p>
        </p:txBody>
      </p:sp>
    </p:spTree>
    <p:extLst>
      <p:ext uri="{BB962C8B-B14F-4D97-AF65-F5344CB8AC3E}">
        <p14:creationId xmlns:p14="http://schemas.microsoft.com/office/powerpoint/2010/main" val="31123570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45</a:t>
            </a:fld>
            <a:endParaRPr lang="en-US" altLang="zh-CN"/>
          </a:p>
        </p:txBody>
      </p:sp>
    </p:spTree>
    <p:extLst>
      <p:ext uri="{BB962C8B-B14F-4D97-AF65-F5344CB8AC3E}">
        <p14:creationId xmlns:p14="http://schemas.microsoft.com/office/powerpoint/2010/main" val="31238740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46</a:t>
            </a:fld>
            <a:endParaRPr lang="en-US" altLang="zh-CN"/>
          </a:p>
        </p:txBody>
      </p:sp>
    </p:spTree>
    <p:extLst>
      <p:ext uri="{BB962C8B-B14F-4D97-AF65-F5344CB8AC3E}">
        <p14:creationId xmlns:p14="http://schemas.microsoft.com/office/powerpoint/2010/main" val="151813242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47</a:t>
            </a:fld>
            <a:endParaRPr lang="en-US" altLang="zh-CN"/>
          </a:p>
        </p:txBody>
      </p:sp>
    </p:spTree>
    <p:extLst>
      <p:ext uri="{BB962C8B-B14F-4D97-AF65-F5344CB8AC3E}">
        <p14:creationId xmlns:p14="http://schemas.microsoft.com/office/powerpoint/2010/main" val="17376531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48</a:t>
            </a:fld>
            <a:endParaRPr lang="en-US" altLang="zh-CN"/>
          </a:p>
        </p:txBody>
      </p:sp>
    </p:spTree>
    <p:extLst>
      <p:ext uri="{BB962C8B-B14F-4D97-AF65-F5344CB8AC3E}">
        <p14:creationId xmlns:p14="http://schemas.microsoft.com/office/powerpoint/2010/main" val="1810947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49</a:t>
            </a:fld>
            <a:endParaRPr lang="en-US" altLang="zh-CN"/>
          </a:p>
        </p:txBody>
      </p:sp>
    </p:spTree>
    <p:extLst>
      <p:ext uri="{BB962C8B-B14F-4D97-AF65-F5344CB8AC3E}">
        <p14:creationId xmlns:p14="http://schemas.microsoft.com/office/powerpoint/2010/main" val="3085092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a:t>
            </a:fld>
            <a:endParaRPr lang="en-US" altLang="zh-CN"/>
          </a:p>
        </p:txBody>
      </p:sp>
    </p:spTree>
    <p:extLst>
      <p:ext uri="{BB962C8B-B14F-4D97-AF65-F5344CB8AC3E}">
        <p14:creationId xmlns:p14="http://schemas.microsoft.com/office/powerpoint/2010/main" val="1652453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50</a:t>
            </a:fld>
            <a:endParaRPr lang="en-US" altLang="zh-CN"/>
          </a:p>
        </p:txBody>
      </p:sp>
    </p:spTree>
    <p:extLst>
      <p:ext uri="{BB962C8B-B14F-4D97-AF65-F5344CB8AC3E}">
        <p14:creationId xmlns:p14="http://schemas.microsoft.com/office/powerpoint/2010/main" val="26811684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51</a:t>
            </a:fld>
            <a:endParaRPr lang="en-US" altLang="zh-CN"/>
          </a:p>
        </p:txBody>
      </p:sp>
    </p:spTree>
    <p:extLst>
      <p:ext uri="{BB962C8B-B14F-4D97-AF65-F5344CB8AC3E}">
        <p14:creationId xmlns:p14="http://schemas.microsoft.com/office/powerpoint/2010/main" val="41379029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52</a:t>
            </a:fld>
            <a:endParaRPr lang="en-US" altLang="zh-CN"/>
          </a:p>
        </p:txBody>
      </p:sp>
    </p:spTree>
    <p:extLst>
      <p:ext uri="{BB962C8B-B14F-4D97-AF65-F5344CB8AC3E}">
        <p14:creationId xmlns:p14="http://schemas.microsoft.com/office/powerpoint/2010/main" val="312428504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53</a:t>
            </a:fld>
            <a:endParaRPr lang="en-US" altLang="zh-CN"/>
          </a:p>
        </p:txBody>
      </p:sp>
    </p:spTree>
    <p:extLst>
      <p:ext uri="{BB962C8B-B14F-4D97-AF65-F5344CB8AC3E}">
        <p14:creationId xmlns:p14="http://schemas.microsoft.com/office/powerpoint/2010/main" val="17320219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54</a:t>
            </a:fld>
            <a:endParaRPr lang="en-US" altLang="zh-CN"/>
          </a:p>
        </p:txBody>
      </p:sp>
    </p:spTree>
    <p:extLst>
      <p:ext uri="{BB962C8B-B14F-4D97-AF65-F5344CB8AC3E}">
        <p14:creationId xmlns:p14="http://schemas.microsoft.com/office/powerpoint/2010/main" val="269882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55</a:t>
            </a:fld>
            <a:endParaRPr lang="en-US" altLang="zh-CN"/>
          </a:p>
        </p:txBody>
      </p:sp>
    </p:spTree>
    <p:extLst>
      <p:ext uri="{BB962C8B-B14F-4D97-AF65-F5344CB8AC3E}">
        <p14:creationId xmlns:p14="http://schemas.microsoft.com/office/powerpoint/2010/main" val="300254346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56</a:t>
            </a:fld>
            <a:endParaRPr lang="en-US" altLang="zh-CN"/>
          </a:p>
        </p:txBody>
      </p:sp>
    </p:spTree>
    <p:extLst>
      <p:ext uri="{BB962C8B-B14F-4D97-AF65-F5344CB8AC3E}">
        <p14:creationId xmlns:p14="http://schemas.microsoft.com/office/powerpoint/2010/main" val="37248982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57</a:t>
            </a:fld>
            <a:endParaRPr lang="en-US" altLang="zh-CN"/>
          </a:p>
        </p:txBody>
      </p:sp>
    </p:spTree>
    <p:extLst>
      <p:ext uri="{BB962C8B-B14F-4D97-AF65-F5344CB8AC3E}">
        <p14:creationId xmlns:p14="http://schemas.microsoft.com/office/powerpoint/2010/main" val="16699406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58</a:t>
            </a:fld>
            <a:endParaRPr lang="en-US" altLang="zh-CN"/>
          </a:p>
        </p:txBody>
      </p:sp>
    </p:spTree>
    <p:extLst>
      <p:ext uri="{BB962C8B-B14F-4D97-AF65-F5344CB8AC3E}">
        <p14:creationId xmlns:p14="http://schemas.microsoft.com/office/powerpoint/2010/main" val="10896787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59</a:t>
            </a:fld>
            <a:endParaRPr lang="en-US" altLang="zh-CN"/>
          </a:p>
        </p:txBody>
      </p:sp>
    </p:spTree>
    <p:extLst>
      <p:ext uri="{BB962C8B-B14F-4D97-AF65-F5344CB8AC3E}">
        <p14:creationId xmlns:p14="http://schemas.microsoft.com/office/powerpoint/2010/main" val="2557548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fontAlgn="auto">
              <a:lnSpc>
                <a:spcPct val="150000"/>
              </a:lnSpc>
              <a:extLst>
                <a:ext uri="{35155182-B16C-46BC-9424-99874614C6A1}">
                  <wpsdc:indentchars xmlns="" xmlns:wpsdc="http://www.wps.cn/officeDocument/2017/drawingmlCustomData" xmlns:lc="http://schemas.openxmlformats.org/drawingml/2006/lockedCanvas" val="200" checksum="59296752"/>
                </a:ext>
              </a:extLst>
            </a:pPr>
            <a:endParaRPr lang="zh-CN" altLang="en-US" dirty="0">
              <a:latin typeface="微软雅黑 Light" panose="020B0502040204020203" charset="-122"/>
              <a:ea typeface="微软雅黑 Light" panose="020B0502040204020203"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a:t>
            </a:fld>
            <a:endParaRPr lang="en-US" altLang="zh-CN"/>
          </a:p>
        </p:txBody>
      </p:sp>
    </p:spTree>
    <p:extLst>
      <p:ext uri="{BB962C8B-B14F-4D97-AF65-F5344CB8AC3E}">
        <p14:creationId xmlns:p14="http://schemas.microsoft.com/office/powerpoint/2010/main" val="79856876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60</a:t>
            </a:fld>
            <a:endParaRPr lang="en-US" altLang="zh-CN"/>
          </a:p>
        </p:txBody>
      </p:sp>
    </p:spTree>
    <p:extLst>
      <p:ext uri="{BB962C8B-B14F-4D97-AF65-F5344CB8AC3E}">
        <p14:creationId xmlns:p14="http://schemas.microsoft.com/office/powerpoint/2010/main" val="372843771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61</a:t>
            </a:fld>
            <a:endParaRPr lang="en-US" altLang="zh-CN"/>
          </a:p>
        </p:txBody>
      </p:sp>
    </p:spTree>
    <p:extLst>
      <p:ext uri="{BB962C8B-B14F-4D97-AF65-F5344CB8AC3E}">
        <p14:creationId xmlns:p14="http://schemas.microsoft.com/office/powerpoint/2010/main" val="6197120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62</a:t>
            </a:fld>
            <a:endParaRPr lang="en-US" altLang="zh-CN"/>
          </a:p>
        </p:txBody>
      </p:sp>
    </p:spTree>
    <p:extLst>
      <p:ext uri="{BB962C8B-B14F-4D97-AF65-F5344CB8AC3E}">
        <p14:creationId xmlns:p14="http://schemas.microsoft.com/office/powerpoint/2010/main" val="223220140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63</a:t>
            </a:fld>
            <a:endParaRPr lang="en-US" altLang="zh-CN"/>
          </a:p>
        </p:txBody>
      </p:sp>
    </p:spTree>
    <p:extLst>
      <p:ext uri="{BB962C8B-B14F-4D97-AF65-F5344CB8AC3E}">
        <p14:creationId xmlns:p14="http://schemas.microsoft.com/office/powerpoint/2010/main" val="156394089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64</a:t>
            </a:fld>
            <a:endParaRPr lang="en-US" altLang="zh-CN"/>
          </a:p>
        </p:txBody>
      </p:sp>
    </p:spTree>
    <p:extLst>
      <p:ext uri="{BB962C8B-B14F-4D97-AF65-F5344CB8AC3E}">
        <p14:creationId xmlns:p14="http://schemas.microsoft.com/office/powerpoint/2010/main" val="9250523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65</a:t>
            </a:fld>
            <a:endParaRPr lang="en-US" altLang="zh-CN"/>
          </a:p>
        </p:txBody>
      </p:sp>
    </p:spTree>
    <p:extLst>
      <p:ext uri="{BB962C8B-B14F-4D97-AF65-F5344CB8AC3E}">
        <p14:creationId xmlns:p14="http://schemas.microsoft.com/office/powerpoint/2010/main" val="17551918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66</a:t>
            </a:fld>
            <a:endParaRPr lang="en-US" altLang="zh-CN"/>
          </a:p>
        </p:txBody>
      </p:sp>
    </p:spTree>
    <p:extLst>
      <p:ext uri="{BB962C8B-B14F-4D97-AF65-F5344CB8AC3E}">
        <p14:creationId xmlns:p14="http://schemas.microsoft.com/office/powerpoint/2010/main" val="89989844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67</a:t>
            </a:fld>
            <a:endParaRPr lang="en-US" altLang="zh-CN"/>
          </a:p>
        </p:txBody>
      </p:sp>
    </p:spTree>
    <p:extLst>
      <p:ext uri="{BB962C8B-B14F-4D97-AF65-F5344CB8AC3E}">
        <p14:creationId xmlns:p14="http://schemas.microsoft.com/office/powerpoint/2010/main" val="9771161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7</a:t>
            </a:fld>
            <a:endParaRPr lang="en-US" altLang="zh-CN"/>
          </a:p>
        </p:txBody>
      </p:sp>
    </p:spTree>
    <p:extLst>
      <p:ext uri="{BB962C8B-B14F-4D97-AF65-F5344CB8AC3E}">
        <p14:creationId xmlns:p14="http://schemas.microsoft.com/office/powerpoint/2010/main" val="17605519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8</a:t>
            </a:fld>
            <a:endParaRPr lang="en-US" altLang="zh-CN"/>
          </a:p>
        </p:txBody>
      </p:sp>
    </p:spTree>
    <p:extLst>
      <p:ext uri="{BB962C8B-B14F-4D97-AF65-F5344CB8AC3E}">
        <p14:creationId xmlns:p14="http://schemas.microsoft.com/office/powerpoint/2010/main" val="3624381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9</a:t>
            </a:fld>
            <a:endParaRPr lang="en-US" altLang="zh-CN"/>
          </a:p>
        </p:txBody>
      </p:sp>
    </p:spTree>
    <p:extLst>
      <p:ext uri="{BB962C8B-B14F-4D97-AF65-F5344CB8AC3E}">
        <p14:creationId xmlns:p14="http://schemas.microsoft.com/office/powerpoint/2010/main" val="1874586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3"/>
            <a:ext cx="2880784"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9" y="222253"/>
            <a:ext cx="8439149" cy="5903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3"/>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6113" cy="261938"/>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7" name="Rectangle 10"/>
          <p:cNvSpPr>
            <a:spLocks noChangeArrowheads="1"/>
          </p:cNvSpPr>
          <p:nvPr userDrawn="1"/>
        </p:nvSpPr>
        <p:spPr bwMode="auto">
          <a:xfrm>
            <a:off x="703263" y="996950"/>
            <a:ext cx="11488737" cy="261938"/>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8" name="Text Box 11"/>
          <p:cNvSpPr txBox="1">
            <a:spLocks noChangeArrowheads="1"/>
          </p:cNvSpPr>
          <p:nvPr userDrawn="1"/>
        </p:nvSpPr>
        <p:spPr bwMode="auto">
          <a:xfrm>
            <a:off x="261938" y="963613"/>
            <a:ext cx="403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679EA1FA-98DD-462E-800D-6ADA9E20B4EE}" type="slidenum">
              <a:rPr lang="en-US" altLang="zh-CN" sz="1400" b="1" smtClean="0">
                <a:solidFill>
                  <a:schemeClr val="bg1"/>
                </a:solidFill>
                <a:ea typeface="宋体" panose="02010600030101010101" pitchFamily="2" charset="-122"/>
              </a:rPr>
              <a:t>‹#›</a:t>
            </a:fld>
            <a:endParaRPr lang="en-US" altLang="zh-CN" sz="1400" b="1">
              <a:solidFill>
                <a:schemeClr val="bg1"/>
              </a:solidFill>
              <a:ea typeface="宋体" panose="02010600030101010101" pitchFamily="2" charset="-122"/>
            </a:endParaRPr>
          </a:p>
        </p:txBody>
      </p:sp>
      <p:sp>
        <p:nvSpPr>
          <p:cNvPr id="1029" name="Rectangle 12"/>
          <p:cNvSpPr>
            <a:spLocks noGrp="1" noChangeArrowheads="1"/>
          </p:cNvSpPr>
          <p:nvPr>
            <p:ph type="title"/>
          </p:nvPr>
        </p:nvSpPr>
        <p:spPr bwMode="auto">
          <a:xfrm>
            <a:off x="293688" y="222250"/>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4" name="文本框 3">
            <a:extLst>
              <a:ext uri="{FF2B5EF4-FFF2-40B4-BE49-F238E27FC236}">
                <a16:creationId xmlns:a16="http://schemas.microsoft.com/office/drawing/2014/main" id="{0F4C38B6-13B4-DD6C-C7EC-A4A247A12D79}"/>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5" name="图片 4">
            <a:extLst>
              <a:ext uri="{FF2B5EF4-FFF2-40B4-BE49-F238E27FC236}">
                <a16:creationId xmlns:a16="http://schemas.microsoft.com/office/drawing/2014/main" id="{100F1882-C544-B746-EAD9-3260B89CD02C}"/>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53462" t="20366" r="20656" b="34409"/>
          <a:stretch/>
        </p:blipFill>
        <p:spPr>
          <a:xfrm>
            <a:off x="10863184" y="5473320"/>
            <a:ext cx="1182668" cy="1162430"/>
          </a:xfrm>
          <a:prstGeom prst="rect">
            <a:avLst/>
          </a:prstGeom>
        </p:spPr>
      </p:pic>
      <p:sp>
        <p:nvSpPr>
          <p:cNvPr id="6" name="流程图: 接点 5">
            <a:extLst>
              <a:ext uri="{FF2B5EF4-FFF2-40B4-BE49-F238E27FC236}">
                <a16:creationId xmlns:a16="http://schemas.microsoft.com/office/drawing/2014/main" id="{0386FFD6-69FB-4032-C733-DFD19ECE6D5E}"/>
              </a:ext>
            </a:extLst>
          </p:cNvPr>
          <p:cNvSpPr/>
          <p:nvPr userDrawn="1"/>
        </p:nvSpPr>
        <p:spPr>
          <a:xfrm>
            <a:off x="1328816" y="540141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8CFD988-67B3-81B7-A9DC-FE039F01A541}"/>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8" name="流程图: 接点 7">
            <a:extLst>
              <a:ext uri="{FF2B5EF4-FFF2-40B4-BE49-F238E27FC236}">
                <a16:creationId xmlns:a16="http://schemas.microsoft.com/office/drawing/2014/main" id="{0603EECF-A2F1-5979-B32B-0DA1C2ED7528}"/>
              </a:ext>
            </a:extLst>
          </p:cNvPr>
          <p:cNvSpPr/>
          <p:nvPr userDrawn="1"/>
        </p:nvSpPr>
        <p:spPr>
          <a:xfrm>
            <a:off x="9005494" y="5697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FE1056AA-693F-22BD-057E-98B40F8F5F51}"/>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0" name="文本框 9">
            <a:extLst>
              <a:ext uri="{FF2B5EF4-FFF2-40B4-BE49-F238E27FC236}">
                <a16:creationId xmlns:a16="http://schemas.microsoft.com/office/drawing/2014/main" id="{DEDD39AB-F92D-12FF-2780-9784D77BA186}"/>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9pPr>
    </p:titleStyle>
    <p:body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2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8.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38.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53.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55.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oleObject" Target="../embeddings/oleObject6.bin"/><Relationship Id="rId4" Type="http://schemas.openxmlformats.org/officeDocument/2006/relationships/image" Target="../media/image18.e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19.emf"/><Relationship Id="rId5" Type="http://schemas.openxmlformats.org/officeDocument/2006/relationships/oleObject" Target="../embeddings/oleObject8.bin"/><Relationship Id="rId4" Type="http://schemas.openxmlformats.org/officeDocument/2006/relationships/image" Target="../media/image20.emf"/></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a:extLst>
              <a:ext uri="{FF2B5EF4-FFF2-40B4-BE49-F238E27FC236}">
                <a16:creationId xmlns:a16="http://schemas.microsoft.com/office/drawing/2014/main" id="{92493908-DC5F-E157-2037-C20DB49E313C}"/>
              </a:ext>
            </a:extLst>
          </p:cNvPr>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 fmla="*/ 0 w 4261582"/>
              <a:gd name="connsiteY0" fmla="*/ 0 h 7492075"/>
              <a:gd name="connsiteX1" fmla="*/ 4261582 w 4261582"/>
              <a:gd name="connsiteY1" fmla="*/ 11100 h 7492075"/>
              <a:gd name="connsiteX2" fmla="*/ 1647718 w 4261582"/>
              <a:gd name="connsiteY2" fmla="*/ 7492075 h 7492075"/>
              <a:gd name="connsiteX3" fmla="*/ 0 w 4261582"/>
              <a:gd name="connsiteY3" fmla="*/ 7492075 h 7492075"/>
              <a:gd name="connsiteX4" fmla="*/ 0 w 4261582"/>
              <a:gd name="connsiteY4" fmla="*/ 0 h 7492075"/>
              <a:gd name="connsiteX0" fmla="*/ 0 w 4261582"/>
              <a:gd name="connsiteY0" fmla="*/ 0 h 7503175"/>
              <a:gd name="connsiteX1" fmla="*/ 4261582 w 4261582"/>
              <a:gd name="connsiteY1" fmla="*/ 11100 h 7503175"/>
              <a:gd name="connsiteX2" fmla="*/ 1147825 w 4261582"/>
              <a:gd name="connsiteY2" fmla="*/ 7503175 h 7503175"/>
              <a:gd name="connsiteX3" fmla="*/ 0 w 4261582"/>
              <a:gd name="connsiteY3" fmla="*/ 7492075 h 7503175"/>
              <a:gd name="connsiteX4" fmla="*/ 0 w 4261582"/>
              <a:gd name="connsiteY4" fmla="*/ 0 h 7503175"/>
              <a:gd name="connsiteX0" fmla="*/ 0 w 4298258"/>
              <a:gd name="connsiteY0" fmla="*/ 0 h 7503175"/>
              <a:gd name="connsiteX1" fmla="*/ 4298258 w 4298258"/>
              <a:gd name="connsiteY1" fmla="*/ 241 h 7503175"/>
              <a:gd name="connsiteX2" fmla="*/ 1147825 w 4298258"/>
              <a:gd name="connsiteY2" fmla="*/ 7503175 h 7503175"/>
              <a:gd name="connsiteX3" fmla="*/ 0 w 4298258"/>
              <a:gd name="connsiteY3" fmla="*/ 7492075 h 7503175"/>
              <a:gd name="connsiteX4" fmla="*/ 0 w 4298258"/>
              <a:gd name="connsiteY4" fmla="*/ 0 h 7503175"/>
              <a:gd name="connsiteX0" fmla="*/ 0 w 4237129"/>
              <a:gd name="connsiteY0" fmla="*/ 0 h 7503175"/>
              <a:gd name="connsiteX1" fmla="*/ 4237129 w 4237129"/>
              <a:gd name="connsiteY1" fmla="*/ 241 h 7503175"/>
              <a:gd name="connsiteX2" fmla="*/ 1147825 w 4237129"/>
              <a:gd name="connsiteY2" fmla="*/ 7503175 h 7503175"/>
              <a:gd name="connsiteX3" fmla="*/ 0 w 4237129"/>
              <a:gd name="connsiteY3" fmla="*/ 7492075 h 7503175"/>
              <a:gd name="connsiteX4" fmla="*/ 0 w 4237129"/>
              <a:gd name="connsiteY4" fmla="*/ 0 h 7503175"/>
              <a:gd name="connsiteX0" fmla="*/ 0 w 4163775"/>
              <a:gd name="connsiteY0" fmla="*/ 0 h 7503175"/>
              <a:gd name="connsiteX1" fmla="*/ 4163775 w 4163775"/>
              <a:gd name="connsiteY1" fmla="*/ 11100 h 7503175"/>
              <a:gd name="connsiteX2" fmla="*/ 1147825 w 4163775"/>
              <a:gd name="connsiteY2" fmla="*/ 7503175 h 7503175"/>
              <a:gd name="connsiteX3" fmla="*/ 0 w 4163775"/>
              <a:gd name="connsiteY3" fmla="*/ 7492075 h 7503175"/>
              <a:gd name="connsiteX4" fmla="*/ 0 w 4163775"/>
              <a:gd name="connsiteY4" fmla="*/ 0 h 7503175"/>
              <a:gd name="connsiteX0" fmla="*/ 0 w 4139324"/>
              <a:gd name="connsiteY0" fmla="*/ 0 h 7503175"/>
              <a:gd name="connsiteX1" fmla="*/ 4139324 w 4139324"/>
              <a:gd name="connsiteY1" fmla="*/ 241 h 7503175"/>
              <a:gd name="connsiteX2" fmla="*/ 1147825 w 4139324"/>
              <a:gd name="connsiteY2" fmla="*/ 7503175 h 7503175"/>
              <a:gd name="connsiteX3" fmla="*/ 0 w 4139324"/>
              <a:gd name="connsiteY3" fmla="*/ 7492075 h 7503175"/>
              <a:gd name="connsiteX4" fmla="*/ 0 w 4139324"/>
              <a:gd name="connsiteY4" fmla="*/ 0 h 7503175"/>
              <a:gd name="connsiteX0" fmla="*/ 0 w 4188227"/>
              <a:gd name="connsiteY0" fmla="*/ 0 h 7503175"/>
              <a:gd name="connsiteX1" fmla="*/ 4188227 w 4188227"/>
              <a:gd name="connsiteY1" fmla="*/ 241 h 7503175"/>
              <a:gd name="connsiteX2" fmla="*/ 1147825 w 4188227"/>
              <a:gd name="connsiteY2" fmla="*/ 7503175 h 7503175"/>
              <a:gd name="connsiteX3" fmla="*/ 0 w 4188227"/>
              <a:gd name="connsiteY3" fmla="*/ 7492075 h 7503175"/>
              <a:gd name="connsiteX4" fmla="*/ 0 w 4188227"/>
              <a:gd name="connsiteY4" fmla="*/ 0 h 7503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5" name="任意多边形 24">
            <a:extLst>
              <a:ext uri="{FF2B5EF4-FFF2-40B4-BE49-F238E27FC236}">
                <a16:creationId xmlns:a16="http://schemas.microsoft.com/office/drawing/2014/main" id="{5964DB61-E884-8AAB-4FD6-6F703F5274B8}"/>
              </a:ext>
            </a:extLst>
          </p:cNvPr>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 fmla="*/ 0 w 9219111"/>
              <a:gd name="connsiteY0" fmla="*/ 0 h 7514276"/>
              <a:gd name="connsiteX1" fmla="*/ 9219111 w 9219111"/>
              <a:gd name="connsiteY1" fmla="*/ 0 h 7514276"/>
              <a:gd name="connsiteX2" fmla="*/ 505931 w 9219111"/>
              <a:gd name="connsiteY2" fmla="*/ 7514276 h 7514276"/>
              <a:gd name="connsiteX3" fmla="*/ 0 w 9219111"/>
              <a:gd name="connsiteY3" fmla="*/ 7492076 h 7514276"/>
              <a:gd name="connsiteX4" fmla="*/ 0 w 9219111"/>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11341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492558"/>
              <a:gd name="connsiteX1" fmla="*/ 3603053 w 3603053"/>
              <a:gd name="connsiteY1" fmla="*/ 11341 h 7492558"/>
              <a:gd name="connsiteX2" fmla="*/ 518305 w 3603053"/>
              <a:gd name="connsiteY2" fmla="*/ 7492558 h 7492558"/>
              <a:gd name="connsiteX3" fmla="*/ 0 w 3603053"/>
              <a:gd name="connsiteY3" fmla="*/ 7492076 h 7492558"/>
              <a:gd name="connsiteX4" fmla="*/ 0 w 3603053"/>
              <a:gd name="connsiteY4" fmla="*/ 0 h 7492558"/>
              <a:gd name="connsiteX0" fmla="*/ 0 w 3603053"/>
              <a:gd name="connsiteY0" fmla="*/ 10376 h 7502934"/>
              <a:gd name="connsiteX1" fmla="*/ 3603053 w 3603053"/>
              <a:gd name="connsiteY1" fmla="*/ 0 h 7502934"/>
              <a:gd name="connsiteX2" fmla="*/ 518305 w 3603053"/>
              <a:gd name="connsiteY2" fmla="*/ 7502934 h 7502934"/>
              <a:gd name="connsiteX3" fmla="*/ 0 w 3603053"/>
              <a:gd name="connsiteY3" fmla="*/ 7502452 h 7502934"/>
              <a:gd name="connsiteX4" fmla="*/ 0 w 3603053"/>
              <a:gd name="connsiteY4" fmla="*/ 10376 h 7502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6" name="矩形 259">
            <a:extLst>
              <a:ext uri="{FF2B5EF4-FFF2-40B4-BE49-F238E27FC236}">
                <a16:creationId xmlns:a16="http://schemas.microsoft.com/office/drawing/2014/main" id="{BDF70E8F-322C-20D7-7337-95BE61AE4325}"/>
              </a:ext>
            </a:extLst>
          </p:cNvPr>
          <p:cNvSpPr>
            <a:spLocks noChangeArrowheads="1"/>
          </p:cNvSpPr>
          <p:nvPr/>
        </p:nvSpPr>
        <p:spPr bwMode="auto">
          <a:xfrm>
            <a:off x="2372197" y="2426529"/>
            <a:ext cx="958994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170">
              <a:buNone/>
            </a:pPr>
            <a:r>
              <a:rPr lang="en-US" altLang="zh-CN" sz="7200" b="1" dirty="0">
                <a:solidFill>
                  <a:srgbClr val="3A4795"/>
                </a:solidFill>
              </a:rPr>
              <a:t>OpenMP</a:t>
            </a:r>
            <a:r>
              <a:rPr lang="zh-CN" altLang="en-US" sz="7200" b="1" dirty="0">
                <a:solidFill>
                  <a:srgbClr val="3A4795"/>
                </a:solidFill>
              </a:rPr>
              <a:t>编程简介</a:t>
            </a:r>
          </a:p>
        </p:txBody>
      </p:sp>
      <p:sp>
        <p:nvSpPr>
          <p:cNvPr id="7" name="TextBox 43">
            <a:extLst>
              <a:ext uri="{FF2B5EF4-FFF2-40B4-BE49-F238E27FC236}">
                <a16:creationId xmlns:a16="http://schemas.microsoft.com/office/drawing/2014/main" id="{2FC5811C-BE84-CDFE-EE6C-FFE2F3DC46F1}"/>
              </a:ext>
            </a:extLst>
          </p:cNvPr>
          <p:cNvSpPr txBox="1"/>
          <p:nvPr/>
        </p:nvSpPr>
        <p:spPr>
          <a:xfrm>
            <a:off x="8727442" y="272960"/>
            <a:ext cx="3790525" cy="502766"/>
          </a:xfrm>
          <a:prstGeom prst="rect">
            <a:avLst/>
          </a:prstGeom>
          <a:noFill/>
        </p:spPr>
        <p:txBody>
          <a:bodyPr wrap="square" rtlCol="0">
            <a:spAutoFit/>
          </a:bodyPr>
          <a:lstStyle/>
          <a:p>
            <a:pPr defTabSz="1219170"/>
            <a:r>
              <a:rPr lang="en-US" altLang="zh-CN" sz="2667" b="1" dirty="0">
                <a:solidFill>
                  <a:srgbClr val="3A4795"/>
                </a:solidFill>
                <a:latin typeface="微软雅黑" panose="020B0503020204020204" pitchFamily="34" charset="-122"/>
              </a:rPr>
              <a:t>OpenMP</a:t>
            </a:r>
            <a:r>
              <a:rPr lang="zh-CN" altLang="en-US" sz="2667" b="1" dirty="0">
                <a:solidFill>
                  <a:srgbClr val="3A4795"/>
                </a:solidFill>
                <a:latin typeface="微软雅黑" panose="020B0503020204020204" pitchFamily="34" charset="-122"/>
              </a:rPr>
              <a:t>程序优化</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a:extLst>
              <a:ext uri="{FF2B5EF4-FFF2-40B4-BE49-F238E27FC236}">
                <a16:creationId xmlns:a16="http://schemas.microsoft.com/office/drawing/2014/main" id="{2AF5E3FF-1CA0-5BEC-88D6-DBE0BD726C14}"/>
              </a:ext>
            </a:extLst>
          </p:cNvPr>
          <p:cNvSpPr>
            <a:spLocks noChangeArrowheads="1"/>
          </p:cNvSpPr>
          <p:nvPr/>
        </p:nvSpPr>
        <p:spPr bwMode="auto">
          <a:xfrm>
            <a:off x="6096000" y="4715781"/>
            <a:ext cx="19389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400" b="1" dirty="0">
                <a:solidFill>
                  <a:srgbClr val="3A4795"/>
                </a:solidFill>
                <a:latin typeface="微软雅黑" pitchFamily="34" charset="-122"/>
                <a:ea typeface="微软雅黑" pitchFamily="34" charset="-122"/>
              </a:rPr>
              <a:t>嘉宾：王磊</a:t>
            </a:r>
            <a:endParaRPr lang="zh-CN" altLang="en-US" sz="5333" b="1" dirty="0">
              <a:solidFill>
                <a:srgbClr val="3A4795"/>
              </a:solidFill>
              <a:latin typeface="Calibri"/>
              <a:ea typeface="宋体" panose="02010600030101010101" pitchFamily="2" charset="-122"/>
            </a:endParaRPr>
          </a:p>
        </p:txBody>
      </p:sp>
      <p:sp>
        <p:nvSpPr>
          <p:cNvPr id="9" name="Freeform 8">
            <a:extLst>
              <a:ext uri="{FF2B5EF4-FFF2-40B4-BE49-F238E27FC236}">
                <a16:creationId xmlns:a16="http://schemas.microsoft.com/office/drawing/2014/main" id="{F27A0E0E-B69F-7C6E-3E58-C07116CD2A26}"/>
              </a:ext>
            </a:extLst>
          </p:cNvPr>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7">
              <a:cs typeface="+mn-ea"/>
              <a:sym typeface="+mn-lt"/>
            </a:endParaRPr>
          </a:p>
        </p:txBody>
      </p:sp>
      <p:sp>
        <p:nvSpPr>
          <p:cNvPr id="10" name="流程图: 接点 9">
            <a:extLst>
              <a:ext uri="{FF2B5EF4-FFF2-40B4-BE49-F238E27FC236}">
                <a16:creationId xmlns:a16="http://schemas.microsoft.com/office/drawing/2014/main" id="{4CEE19F9-946D-B900-FBAF-45D515A37EAA}"/>
              </a:ext>
            </a:extLst>
          </p:cNvPr>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A79F8379-5313-C9E5-0FE3-BD827E550E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5810" y="4367530"/>
            <a:ext cx="2490470" cy="2490470"/>
          </a:xfrm>
          <a:prstGeom prst="rect">
            <a:avLst/>
          </a:prstGeom>
        </p:spPr>
      </p:pic>
    </p:spTree>
    <p:extLst>
      <p:ext uri="{BB962C8B-B14F-4D97-AF65-F5344CB8AC3E}">
        <p14:creationId xmlns:p14="http://schemas.microsoft.com/office/powerpoint/2010/main" val="1354781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4EB1D-63F1-6156-A997-648307844B19}"/>
              </a:ext>
            </a:extLst>
          </p:cNvPr>
          <p:cNvSpPr>
            <a:spLocks noGrp="1"/>
          </p:cNvSpPr>
          <p:nvPr>
            <p:ph type="title"/>
          </p:nvPr>
        </p:nvSpPr>
        <p:spPr/>
        <p:txBody>
          <a:bodyPr/>
          <a:lstStyle/>
          <a:p>
            <a:endParaRPr lang="zh-CN" altLang="en-US"/>
          </a:p>
        </p:txBody>
      </p:sp>
      <p:pic>
        <p:nvPicPr>
          <p:cNvPr id="8" name="图片 7">
            <a:extLst>
              <a:ext uri="{FF2B5EF4-FFF2-40B4-BE49-F238E27FC236}">
                <a16:creationId xmlns:a16="http://schemas.microsoft.com/office/drawing/2014/main" id="{09ED9EA0-7E46-AA38-49FB-C6361F43F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12734"/>
            <a:ext cx="12169445" cy="6870734"/>
          </a:xfrm>
          <a:prstGeom prst="rect">
            <a:avLst/>
          </a:prstGeom>
        </p:spPr>
      </p:pic>
    </p:spTree>
    <p:extLst>
      <p:ext uri="{BB962C8B-B14F-4D97-AF65-F5344CB8AC3E}">
        <p14:creationId xmlns:p14="http://schemas.microsoft.com/office/powerpoint/2010/main" val="2897732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a:extLst>
              <a:ext uri="{FF2B5EF4-FFF2-40B4-BE49-F238E27FC236}">
                <a16:creationId xmlns:a16="http://schemas.microsoft.com/office/drawing/2014/main" id="{92493908-DC5F-E157-2037-C20DB49E313C}"/>
              </a:ext>
            </a:extLst>
          </p:cNvPr>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 fmla="*/ 0 w 4261582"/>
              <a:gd name="connsiteY0" fmla="*/ 0 h 7492075"/>
              <a:gd name="connsiteX1" fmla="*/ 4261582 w 4261582"/>
              <a:gd name="connsiteY1" fmla="*/ 11100 h 7492075"/>
              <a:gd name="connsiteX2" fmla="*/ 1647718 w 4261582"/>
              <a:gd name="connsiteY2" fmla="*/ 7492075 h 7492075"/>
              <a:gd name="connsiteX3" fmla="*/ 0 w 4261582"/>
              <a:gd name="connsiteY3" fmla="*/ 7492075 h 7492075"/>
              <a:gd name="connsiteX4" fmla="*/ 0 w 4261582"/>
              <a:gd name="connsiteY4" fmla="*/ 0 h 7492075"/>
              <a:gd name="connsiteX0" fmla="*/ 0 w 4261582"/>
              <a:gd name="connsiteY0" fmla="*/ 0 h 7503175"/>
              <a:gd name="connsiteX1" fmla="*/ 4261582 w 4261582"/>
              <a:gd name="connsiteY1" fmla="*/ 11100 h 7503175"/>
              <a:gd name="connsiteX2" fmla="*/ 1147825 w 4261582"/>
              <a:gd name="connsiteY2" fmla="*/ 7503175 h 7503175"/>
              <a:gd name="connsiteX3" fmla="*/ 0 w 4261582"/>
              <a:gd name="connsiteY3" fmla="*/ 7492075 h 7503175"/>
              <a:gd name="connsiteX4" fmla="*/ 0 w 4261582"/>
              <a:gd name="connsiteY4" fmla="*/ 0 h 7503175"/>
              <a:gd name="connsiteX0" fmla="*/ 0 w 4298258"/>
              <a:gd name="connsiteY0" fmla="*/ 0 h 7503175"/>
              <a:gd name="connsiteX1" fmla="*/ 4298258 w 4298258"/>
              <a:gd name="connsiteY1" fmla="*/ 241 h 7503175"/>
              <a:gd name="connsiteX2" fmla="*/ 1147825 w 4298258"/>
              <a:gd name="connsiteY2" fmla="*/ 7503175 h 7503175"/>
              <a:gd name="connsiteX3" fmla="*/ 0 w 4298258"/>
              <a:gd name="connsiteY3" fmla="*/ 7492075 h 7503175"/>
              <a:gd name="connsiteX4" fmla="*/ 0 w 4298258"/>
              <a:gd name="connsiteY4" fmla="*/ 0 h 7503175"/>
              <a:gd name="connsiteX0" fmla="*/ 0 w 4237129"/>
              <a:gd name="connsiteY0" fmla="*/ 0 h 7503175"/>
              <a:gd name="connsiteX1" fmla="*/ 4237129 w 4237129"/>
              <a:gd name="connsiteY1" fmla="*/ 241 h 7503175"/>
              <a:gd name="connsiteX2" fmla="*/ 1147825 w 4237129"/>
              <a:gd name="connsiteY2" fmla="*/ 7503175 h 7503175"/>
              <a:gd name="connsiteX3" fmla="*/ 0 w 4237129"/>
              <a:gd name="connsiteY3" fmla="*/ 7492075 h 7503175"/>
              <a:gd name="connsiteX4" fmla="*/ 0 w 4237129"/>
              <a:gd name="connsiteY4" fmla="*/ 0 h 7503175"/>
              <a:gd name="connsiteX0" fmla="*/ 0 w 4163775"/>
              <a:gd name="connsiteY0" fmla="*/ 0 h 7503175"/>
              <a:gd name="connsiteX1" fmla="*/ 4163775 w 4163775"/>
              <a:gd name="connsiteY1" fmla="*/ 11100 h 7503175"/>
              <a:gd name="connsiteX2" fmla="*/ 1147825 w 4163775"/>
              <a:gd name="connsiteY2" fmla="*/ 7503175 h 7503175"/>
              <a:gd name="connsiteX3" fmla="*/ 0 w 4163775"/>
              <a:gd name="connsiteY3" fmla="*/ 7492075 h 7503175"/>
              <a:gd name="connsiteX4" fmla="*/ 0 w 4163775"/>
              <a:gd name="connsiteY4" fmla="*/ 0 h 7503175"/>
              <a:gd name="connsiteX0" fmla="*/ 0 w 4139324"/>
              <a:gd name="connsiteY0" fmla="*/ 0 h 7503175"/>
              <a:gd name="connsiteX1" fmla="*/ 4139324 w 4139324"/>
              <a:gd name="connsiteY1" fmla="*/ 241 h 7503175"/>
              <a:gd name="connsiteX2" fmla="*/ 1147825 w 4139324"/>
              <a:gd name="connsiteY2" fmla="*/ 7503175 h 7503175"/>
              <a:gd name="connsiteX3" fmla="*/ 0 w 4139324"/>
              <a:gd name="connsiteY3" fmla="*/ 7492075 h 7503175"/>
              <a:gd name="connsiteX4" fmla="*/ 0 w 4139324"/>
              <a:gd name="connsiteY4" fmla="*/ 0 h 7503175"/>
              <a:gd name="connsiteX0" fmla="*/ 0 w 4188227"/>
              <a:gd name="connsiteY0" fmla="*/ 0 h 7503175"/>
              <a:gd name="connsiteX1" fmla="*/ 4188227 w 4188227"/>
              <a:gd name="connsiteY1" fmla="*/ 241 h 7503175"/>
              <a:gd name="connsiteX2" fmla="*/ 1147825 w 4188227"/>
              <a:gd name="connsiteY2" fmla="*/ 7503175 h 7503175"/>
              <a:gd name="connsiteX3" fmla="*/ 0 w 4188227"/>
              <a:gd name="connsiteY3" fmla="*/ 7492075 h 7503175"/>
              <a:gd name="connsiteX4" fmla="*/ 0 w 4188227"/>
              <a:gd name="connsiteY4" fmla="*/ 0 h 7503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5" name="任意多边形 24">
            <a:extLst>
              <a:ext uri="{FF2B5EF4-FFF2-40B4-BE49-F238E27FC236}">
                <a16:creationId xmlns:a16="http://schemas.microsoft.com/office/drawing/2014/main" id="{5964DB61-E884-8AAB-4FD6-6F703F5274B8}"/>
              </a:ext>
            </a:extLst>
          </p:cNvPr>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 fmla="*/ 0 w 9219111"/>
              <a:gd name="connsiteY0" fmla="*/ 0 h 7514276"/>
              <a:gd name="connsiteX1" fmla="*/ 9219111 w 9219111"/>
              <a:gd name="connsiteY1" fmla="*/ 0 h 7514276"/>
              <a:gd name="connsiteX2" fmla="*/ 505931 w 9219111"/>
              <a:gd name="connsiteY2" fmla="*/ 7514276 h 7514276"/>
              <a:gd name="connsiteX3" fmla="*/ 0 w 9219111"/>
              <a:gd name="connsiteY3" fmla="*/ 7492076 h 7514276"/>
              <a:gd name="connsiteX4" fmla="*/ 0 w 9219111"/>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11341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492558"/>
              <a:gd name="connsiteX1" fmla="*/ 3603053 w 3603053"/>
              <a:gd name="connsiteY1" fmla="*/ 11341 h 7492558"/>
              <a:gd name="connsiteX2" fmla="*/ 518305 w 3603053"/>
              <a:gd name="connsiteY2" fmla="*/ 7492558 h 7492558"/>
              <a:gd name="connsiteX3" fmla="*/ 0 w 3603053"/>
              <a:gd name="connsiteY3" fmla="*/ 7492076 h 7492558"/>
              <a:gd name="connsiteX4" fmla="*/ 0 w 3603053"/>
              <a:gd name="connsiteY4" fmla="*/ 0 h 7492558"/>
              <a:gd name="connsiteX0" fmla="*/ 0 w 3603053"/>
              <a:gd name="connsiteY0" fmla="*/ 10376 h 7502934"/>
              <a:gd name="connsiteX1" fmla="*/ 3603053 w 3603053"/>
              <a:gd name="connsiteY1" fmla="*/ 0 h 7502934"/>
              <a:gd name="connsiteX2" fmla="*/ 518305 w 3603053"/>
              <a:gd name="connsiteY2" fmla="*/ 7502934 h 7502934"/>
              <a:gd name="connsiteX3" fmla="*/ 0 w 3603053"/>
              <a:gd name="connsiteY3" fmla="*/ 7502452 h 7502934"/>
              <a:gd name="connsiteX4" fmla="*/ 0 w 3603053"/>
              <a:gd name="connsiteY4" fmla="*/ 10376 h 7502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6" name="矩形 259">
            <a:extLst>
              <a:ext uri="{FF2B5EF4-FFF2-40B4-BE49-F238E27FC236}">
                <a16:creationId xmlns:a16="http://schemas.microsoft.com/office/drawing/2014/main" id="{BDF70E8F-322C-20D7-7337-95BE61AE4325}"/>
              </a:ext>
            </a:extLst>
          </p:cNvPr>
          <p:cNvSpPr>
            <a:spLocks noChangeArrowheads="1"/>
          </p:cNvSpPr>
          <p:nvPr/>
        </p:nvSpPr>
        <p:spPr bwMode="auto">
          <a:xfrm>
            <a:off x="2372197" y="2426529"/>
            <a:ext cx="958994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170">
              <a:buNone/>
            </a:pPr>
            <a:r>
              <a:rPr lang="zh-CN" altLang="en-US" sz="7200" b="1" dirty="0">
                <a:solidFill>
                  <a:srgbClr val="3A4795"/>
                </a:solidFill>
              </a:rPr>
              <a:t>并行区重构</a:t>
            </a:r>
          </a:p>
        </p:txBody>
      </p:sp>
      <p:sp>
        <p:nvSpPr>
          <p:cNvPr id="7" name="TextBox 43">
            <a:extLst>
              <a:ext uri="{FF2B5EF4-FFF2-40B4-BE49-F238E27FC236}">
                <a16:creationId xmlns:a16="http://schemas.microsoft.com/office/drawing/2014/main" id="{2FC5811C-BE84-CDFE-EE6C-FFE2F3DC46F1}"/>
              </a:ext>
            </a:extLst>
          </p:cNvPr>
          <p:cNvSpPr txBox="1"/>
          <p:nvPr/>
        </p:nvSpPr>
        <p:spPr>
          <a:xfrm>
            <a:off x="8727442" y="272960"/>
            <a:ext cx="3790525" cy="502766"/>
          </a:xfrm>
          <a:prstGeom prst="rect">
            <a:avLst/>
          </a:prstGeom>
          <a:noFill/>
        </p:spPr>
        <p:txBody>
          <a:bodyPr wrap="square" rtlCol="0">
            <a:spAutoFit/>
          </a:bodyPr>
          <a:lstStyle/>
          <a:p>
            <a:pPr defTabSz="1219170"/>
            <a:r>
              <a:rPr lang="en-US" altLang="zh-CN" sz="2667" b="1" dirty="0">
                <a:solidFill>
                  <a:srgbClr val="3A4795"/>
                </a:solidFill>
                <a:latin typeface="微软雅黑" panose="020B0503020204020204" pitchFamily="34" charset="-122"/>
              </a:rPr>
              <a:t>OpenMP</a:t>
            </a:r>
            <a:r>
              <a:rPr lang="zh-CN" altLang="en-US" sz="2667" b="1" dirty="0">
                <a:solidFill>
                  <a:srgbClr val="3A4795"/>
                </a:solidFill>
                <a:latin typeface="微软雅黑" panose="020B0503020204020204" pitchFamily="34" charset="-122"/>
              </a:rPr>
              <a:t>程序优化</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a:extLst>
              <a:ext uri="{FF2B5EF4-FFF2-40B4-BE49-F238E27FC236}">
                <a16:creationId xmlns:a16="http://schemas.microsoft.com/office/drawing/2014/main" id="{2AF5E3FF-1CA0-5BEC-88D6-DBE0BD726C14}"/>
              </a:ext>
            </a:extLst>
          </p:cNvPr>
          <p:cNvSpPr>
            <a:spLocks noChangeArrowheads="1"/>
          </p:cNvSpPr>
          <p:nvPr/>
        </p:nvSpPr>
        <p:spPr bwMode="auto">
          <a:xfrm>
            <a:off x="6096000" y="4715781"/>
            <a:ext cx="19389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400" b="1" dirty="0">
                <a:solidFill>
                  <a:srgbClr val="3A4795"/>
                </a:solidFill>
                <a:latin typeface="微软雅黑" pitchFamily="34" charset="-122"/>
                <a:ea typeface="微软雅黑" pitchFamily="34" charset="-122"/>
              </a:rPr>
              <a:t>嘉宾：王磊</a:t>
            </a:r>
            <a:endParaRPr lang="zh-CN" altLang="en-US" sz="5333" b="1" dirty="0">
              <a:solidFill>
                <a:srgbClr val="3A4795"/>
              </a:solidFill>
              <a:latin typeface="Calibri"/>
              <a:ea typeface="宋体" panose="02010600030101010101" pitchFamily="2" charset="-122"/>
            </a:endParaRPr>
          </a:p>
        </p:txBody>
      </p:sp>
      <p:sp>
        <p:nvSpPr>
          <p:cNvPr id="9" name="Freeform 8">
            <a:extLst>
              <a:ext uri="{FF2B5EF4-FFF2-40B4-BE49-F238E27FC236}">
                <a16:creationId xmlns:a16="http://schemas.microsoft.com/office/drawing/2014/main" id="{F27A0E0E-B69F-7C6E-3E58-C07116CD2A26}"/>
              </a:ext>
            </a:extLst>
          </p:cNvPr>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7">
              <a:cs typeface="+mn-ea"/>
              <a:sym typeface="+mn-lt"/>
            </a:endParaRPr>
          </a:p>
        </p:txBody>
      </p:sp>
      <p:sp>
        <p:nvSpPr>
          <p:cNvPr id="10" name="流程图: 接点 9">
            <a:extLst>
              <a:ext uri="{FF2B5EF4-FFF2-40B4-BE49-F238E27FC236}">
                <a16:creationId xmlns:a16="http://schemas.microsoft.com/office/drawing/2014/main" id="{4CEE19F9-946D-B900-FBAF-45D515A37EAA}"/>
              </a:ext>
            </a:extLst>
          </p:cNvPr>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A79F8379-5313-C9E5-0FE3-BD827E550E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5810" y="4367530"/>
            <a:ext cx="2490470" cy="2490470"/>
          </a:xfrm>
          <a:prstGeom prst="rect">
            <a:avLst/>
          </a:prstGeom>
        </p:spPr>
      </p:pic>
    </p:spTree>
    <p:extLst>
      <p:ext uri="{BB962C8B-B14F-4D97-AF65-F5344CB8AC3E}">
        <p14:creationId xmlns:p14="http://schemas.microsoft.com/office/powerpoint/2010/main" val="18363770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并行区重构</a:t>
            </a:r>
          </a:p>
        </p:txBody>
      </p:sp>
      <p:sp>
        <p:nvSpPr>
          <p:cNvPr id="2" name="文本框 1">
            <a:extLst>
              <a:ext uri="{FF2B5EF4-FFF2-40B4-BE49-F238E27FC236}">
                <a16:creationId xmlns:a16="http://schemas.microsoft.com/office/drawing/2014/main" id="{F4AAC9B0-4C0C-9639-C8DD-72BCAE4B2682}"/>
              </a:ext>
            </a:extLst>
          </p:cNvPr>
          <p:cNvSpPr txBox="1"/>
          <p:nvPr/>
        </p:nvSpPr>
        <p:spPr>
          <a:xfrm>
            <a:off x="355598" y="2029272"/>
            <a:ext cx="5827828" cy="3269100"/>
          </a:xfrm>
          <a:prstGeom prst="rect">
            <a:avLst/>
          </a:prstGeom>
          <a:noFill/>
        </p:spPr>
        <p:txBody>
          <a:bodyPr wrap="square" rtlCol="0">
            <a:spAutoFit/>
          </a:bodyPr>
          <a:lstStyle/>
          <a:p>
            <a:pPr>
              <a:lnSpc>
                <a:spcPct val="150000"/>
              </a:lnSpc>
            </a:pPr>
            <a:r>
              <a:rPr lang="en-US" altLang="zh-CN" sz="2000" dirty="0">
                <a:latin typeface="微软雅黑 Light" panose="020B0502040204020203" charset="-122"/>
                <a:ea typeface="微软雅黑 Light" panose="020B0502040204020203" charset="-122"/>
              </a:rPr>
              <a:t>       </a:t>
            </a:r>
            <a:r>
              <a:rPr lang="en-US" altLang="zh-CN" sz="2000" dirty="0"/>
              <a:t>OpenMP Fork-Join</a:t>
            </a:r>
            <a:r>
              <a:rPr lang="zh-CN" altLang="en-US" sz="2000" dirty="0"/>
              <a:t>模式程序运行过程中线程的创建和合并比较频繁，在并行性表达上处于一种低效状态。</a:t>
            </a:r>
          </a:p>
          <a:p>
            <a:pPr>
              <a:lnSpc>
                <a:spcPct val="150000"/>
              </a:lnSpc>
            </a:pPr>
            <a:r>
              <a:rPr lang="en-US" altLang="zh-CN" sz="2000" dirty="0"/>
              <a:t>        </a:t>
            </a:r>
            <a:r>
              <a:rPr lang="zh-CN" altLang="en-US" sz="2000" dirty="0"/>
              <a:t>并行区重构是结合数据和计算划分等信息，通过改变原并行区的结构，降低串并行程序之间切换以及其他开销。并行区重构包括并行区扩张和并行区合并两种方式。</a:t>
            </a:r>
          </a:p>
        </p:txBody>
      </p:sp>
      <p:graphicFrame>
        <p:nvGraphicFramePr>
          <p:cNvPr id="6" name="对象 5">
            <a:extLst>
              <a:ext uri="{FF2B5EF4-FFF2-40B4-BE49-F238E27FC236}">
                <a16:creationId xmlns:a16="http://schemas.microsoft.com/office/drawing/2014/main" id="{9AC083A1-5DC5-8E2E-957C-EEF1597F2BE4}"/>
              </a:ext>
            </a:extLst>
          </p:cNvPr>
          <p:cNvGraphicFramePr>
            <a:graphicFrameLocks noChangeAspect="1"/>
          </p:cNvGraphicFramePr>
          <p:nvPr>
            <p:extLst>
              <p:ext uri="{D42A27DB-BD31-4B8C-83A1-F6EECF244321}">
                <p14:modId xmlns:p14="http://schemas.microsoft.com/office/powerpoint/2010/main" val="403617826"/>
              </p:ext>
            </p:extLst>
          </p:nvPr>
        </p:nvGraphicFramePr>
        <p:xfrm>
          <a:off x="6261868" y="2114482"/>
          <a:ext cx="5930132" cy="3183890"/>
        </p:xfrm>
        <a:graphic>
          <a:graphicData uri="http://schemas.openxmlformats.org/presentationml/2006/ole">
            <mc:AlternateContent xmlns:mc="http://schemas.openxmlformats.org/markup-compatibility/2006">
              <mc:Choice xmlns:v="urn:schemas-microsoft-com:vml" Requires="v">
                <p:oleObj name="Visio" r:id="rId3" imgW="4907280" imgH="2634615" progId="Visio.Drawing.15">
                  <p:embed/>
                </p:oleObj>
              </mc:Choice>
              <mc:Fallback>
                <p:oleObj name="Visio" r:id="rId3" imgW="4907280" imgH="2634615" progId="Visio.Drawing.15">
                  <p:embed/>
                  <p:pic>
                    <p:nvPicPr>
                      <p:cNvPr id="9"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61868" y="2114482"/>
                        <a:ext cx="5930132" cy="3183890"/>
                      </a:xfrm>
                      <a:prstGeom prst="rect">
                        <a:avLst/>
                      </a:prstGeom>
                      <a:noFill/>
                    </p:spPr>
                  </p:pic>
                </p:oleObj>
              </mc:Fallback>
            </mc:AlternateContent>
          </a:graphicData>
        </a:graphic>
      </p:graphicFrame>
    </p:spTree>
    <p:extLst>
      <p:ext uri="{BB962C8B-B14F-4D97-AF65-F5344CB8AC3E}">
        <p14:creationId xmlns:p14="http://schemas.microsoft.com/office/powerpoint/2010/main" val="141011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6" presetClass="entr" presetSubtype="21"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并行区扩张</a:t>
            </a:r>
          </a:p>
        </p:txBody>
      </p:sp>
      <p:sp>
        <p:nvSpPr>
          <p:cNvPr id="2" name="文本框 1">
            <a:extLst>
              <a:ext uri="{FF2B5EF4-FFF2-40B4-BE49-F238E27FC236}">
                <a16:creationId xmlns:a16="http://schemas.microsoft.com/office/drawing/2014/main" id="{F4AAC9B0-4C0C-9639-C8DD-72BCAE4B2682}"/>
              </a:ext>
            </a:extLst>
          </p:cNvPr>
          <p:cNvSpPr txBox="1"/>
          <p:nvPr/>
        </p:nvSpPr>
        <p:spPr>
          <a:xfrm>
            <a:off x="478970" y="1666415"/>
            <a:ext cx="11088916" cy="1420325"/>
          </a:xfrm>
          <a:prstGeom prst="rect">
            <a:avLst/>
          </a:prstGeom>
          <a:noFill/>
        </p:spPr>
        <p:txBody>
          <a:bodyPr wrap="square" rtlCol="0">
            <a:spAutoFit/>
          </a:bodyPr>
          <a:lstStyle/>
          <a:p>
            <a:pPr>
              <a:lnSpc>
                <a:spcPct val="150000"/>
              </a:lnSpc>
            </a:pPr>
            <a:r>
              <a:rPr lang="zh-CN" altLang="en-US" sz="2000" dirty="0"/>
              <a:t>       循环结构并行区扩张针对的是包含整个循环结构的并行区，将此并行区扩张到循环之外，若该循环迭代次数为</a:t>
            </a:r>
            <a:r>
              <a:rPr lang="en-US" altLang="zh-CN" sz="2000" dirty="0"/>
              <a:t>N</a:t>
            </a:r>
            <a:r>
              <a:rPr lang="zh-CN" altLang="en-US" sz="2000" dirty="0"/>
              <a:t>，则并行区扩张后线程的创建和合并次数将减少</a:t>
            </a:r>
            <a:r>
              <a:rPr lang="en-US" altLang="zh-CN" sz="2000" dirty="0"/>
              <a:t>N-1</a:t>
            </a:r>
            <a:r>
              <a:rPr lang="zh-CN" altLang="en-US" sz="2000" dirty="0"/>
              <a:t>次。</a:t>
            </a:r>
          </a:p>
          <a:p>
            <a:pPr>
              <a:lnSpc>
                <a:spcPct val="150000"/>
              </a:lnSpc>
            </a:pPr>
            <a:endParaRPr lang="zh-CN" altLang="en-US" sz="2000" dirty="0"/>
          </a:p>
        </p:txBody>
      </p:sp>
      <p:sp>
        <p:nvSpPr>
          <p:cNvPr id="3" name="文本框 2">
            <a:extLst>
              <a:ext uri="{FF2B5EF4-FFF2-40B4-BE49-F238E27FC236}">
                <a16:creationId xmlns:a16="http://schemas.microsoft.com/office/drawing/2014/main" id="{11CB748C-7B2E-BFF3-FAAC-AE20FCFF3995}"/>
              </a:ext>
            </a:extLst>
          </p:cNvPr>
          <p:cNvSpPr txBox="1"/>
          <p:nvPr/>
        </p:nvSpPr>
        <p:spPr>
          <a:xfrm>
            <a:off x="1084762" y="3086740"/>
            <a:ext cx="9207500" cy="1980927"/>
          </a:xfrm>
          <a:prstGeom prst="rect">
            <a:avLst/>
          </a:prstGeom>
          <a:noFill/>
        </p:spPr>
        <p:txBody>
          <a:bodyPr wrap="square" rtlCol="0">
            <a:spAutoFit/>
          </a:bodyPr>
          <a:lstStyle/>
          <a:p>
            <a:pPr indent="457200" eaLnBrk="1" fontAlgn="auto" hangingPunct="1">
              <a:lnSpc>
                <a:spcPct val="130000"/>
              </a:lnSpc>
              <a:spcBef>
                <a:spcPts val="0"/>
              </a:spcBef>
              <a:spcAft>
                <a:spcPts val="0"/>
              </a:spcAft>
            </a:pPr>
            <a:endPar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endParaRP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=0;i&lt;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endPar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endParaRP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for(j=0;j&lt;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N;j</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for(k=0;k&lt;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N;k</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C[</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][j]+=A[</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][k]*B[k][j];</a:t>
            </a:r>
          </a:p>
        </p:txBody>
      </p:sp>
      <p:grpSp>
        <p:nvGrpSpPr>
          <p:cNvPr id="4" name="组合 3">
            <a:extLst>
              <a:ext uri="{FF2B5EF4-FFF2-40B4-BE49-F238E27FC236}">
                <a16:creationId xmlns:a16="http://schemas.microsoft.com/office/drawing/2014/main" id="{561A9BAB-8B96-551F-8C55-981ABCC9631D}"/>
              </a:ext>
            </a:extLst>
          </p:cNvPr>
          <p:cNvGrpSpPr/>
          <p:nvPr/>
        </p:nvGrpSpPr>
        <p:grpSpPr>
          <a:xfrm>
            <a:off x="1141911" y="3526538"/>
            <a:ext cx="7381790" cy="707886"/>
            <a:chOff x="4474295" y="1737099"/>
            <a:chExt cx="7381790" cy="707886"/>
          </a:xfrm>
        </p:grpSpPr>
        <p:sp>
          <p:nvSpPr>
            <p:cNvPr id="7" name="文本框 6">
              <a:extLst>
                <a:ext uri="{FF2B5EF4-FFF2-40B4-BE49-F238E27FC236}">
                  <a16:creationId xmlns:a16="http://schemas.microsoft.com/office/drawing/2014/main" id="{2C821902-9D84-8C3A-052A-73F77E13C7F3}"/>
                </a:ext>
              </a:extLst>
            </p:cNvPr>
            <p:cNvSpPr txBox="1"/>
            <p:nvPr/>
          </p:nvSpPr>
          <p:spPr>
            <a:xfrm>
              <a:off x="4952365" y="1946466"/>
              <a:ext cx="6903720" cy="382862"/>
            </a:xfrm>
            <a:prstGeom prst="rect">
              <a:avLst/>
            </a:prstGeom>
            <a:solidFill>
              <a:srgbClr val="4F81BD">
                <a:lumMod val="40000"/>
                <a:lumOff val="60000"/>
              </a:srgbClr>
            </a:solid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#pragma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omp</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parallel for private(</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j,k</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shared(A,B,C)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num_threads</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(4)</a:t>
              </a:r>
            </a:p>
          </p:txBody>
        </p:sp>
        <p:sp>
          <p:nvSpPr>
            <p:cNvPr id="8" name="文本框 7">
              <a:extLst>
                <a:ext uri="{FF2B5EF4-FFF2-40B4-BE49-F238E27FC236}">
                  <a16:creationId xmlns:a16="http://schemas.microsoft.com/office/drawing/2014/main" id="{6B26B282-0C6C-7CA0-EE48-9C6BD56A03E1}"/>
                </a:ext>
              </a:extLst>
            </p:cNvPr>
            <p:cNvSpPr txBox="1"/>
            <p:nvPr/>
          </p:nvSpPr>
          <p:spPr>
            <a:xfrm>
              <a:off x="4474295" y="1737099"/>
              <a:ext cx="1382327"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4000" b="0" i="0" u="none" strike="noStrike" kern="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grpSp>
      <p:grpSp>
        <p:nvGrpSpPr>
          <p:cNvPr id="9" name="组合 8">
            <a:extLst>
              <a:ext uri="{FF2B5EF4-FFF2-40B4-BE49-F238E27FC236}">
                <a16:creationId xmlns:a16="http://schemas.microsoft.com/office/drawing/2014/main" id="{CBE0565C-0F99-9356-6887-25F7161B4B52}"/>
              </a:ext>
            </a:extLst>
          </p:cNvPr>
          <p:cNvGrpSpPr/>
          <p:nvPr/>
        </p:nvGrpSpPr>
        <p:grpSpPr>
          <a:xfrm>
            <a:off x="1114539" y="2933394"/>
            <a:ext cx="7409162" cy="707886"/>
            <a:chOff x="4446923" y="1143955"/>
            <a:chExt cx="7409162" cy="707886"/>
          </a:xfrm>
        </p:grpSpPr>
        <p:sp>
          <p:nvSpPr>
            <p:cNvPr id="10" name="文本框 9">
              <a:extLst>
                <a:ext uri="{FF2B5EF4-FFF2-40B4-BE49-F238E27FC236}">
                  <a16:creationId xmlns:a16="http://schemas.microsoft.com/office/drawing/2014/main" id="{C354ED22-200D-D313-6524-BB29DA0A6080}"/>
                </a:ext>
              </a:extLst>
            </p:cNvPr>
            <p:cNvSpPr txBox="1"/>
            <p:nvPr/>
          </p:nvSpPr>
          <p:spPr>
            <a:xfrm>
              <a:off x="4952365" y="1346742"/>
              <a:ext cx="6903720" cy="382862"/>
            </a:xfrm>
            <a:prstGeom prst="rect">
              <a:avLst/>
            </a:prstGeom>
            <a:solidFill>
              <a:srgbClr val="4F81BD">
                <a:lumMod val="40000"/>
                <a:lumOff val="60000"/>
              </a:srgbClr>
            </a:solid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#pragma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omp</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parallel for private(</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j,k</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shared(A,B,C)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num_threads</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(4)</a:t>
              </a:r>
            </a:p>
          </p:txBody>
        </p:sp>
        <p:sp>
          <p:nvSpPr>
            <p:cNvPr id="11" name="文本框 10">
              <a:extLst>
                <a:ext uri="{FF2B5EF4-FFF2-40B4-BE49-F238E27FC236}">
                  <a16:creationId xmlns:a16="http://schemas.microsoft.com/office/drawing/2014/main" id="{A38E157F-BA23-1984-5F26-E035D105228C}"/>
                </a:ext>
              </a:extLst>
            </p:cNvPr>
            <p:cNvSpPr txBox="1"/>
            <p:nvPr/>
          </p:nvSpPr>
          <p:spPr>
            <a:xfrm>
              <a:off x="4446923" y="1143955"/>
              <a:ext cx="1382327"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4000" b="0" i="0" u="none" strike="noStrike" kern="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grpSp>
    </p:spTree>
    <p:extLst>
      <p:ext uri="{BB962C8B-B14F-4D97-AF65-F5344CB8AC3E}">
        <p14:creationId xmlns:p14="http://schemas.microsoft.com/office/powerpoint/2010/main" val="388161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nodeType="clickEffect">
                                  <p:stCondLst>
                                    <p:cond delay="0"/>
                                  </p:stCondLst>
                                  <p:childTnLst>
                                    <p:set>
                                      <p:cBhvr>
                                        <p:cTn id="15" dur="1" fill="hold">
                                          <p:stCondLst>
                                            <p:cond delay="0"/>
                                          </p:stCondLst>
                                        </p:cTn>
                                        <p:tgtEl>
                                          <p:spTgt spid="4"/>
                                        </p:tgtEl>
                                        <p:attrNameLst>
                                          <p:attrName>style.visibility</p:attrName>
                                        </p:attrNameLst>
                                      </p:cBhvr>
                                      <p:to>
                                        <p:strVal val="hidden"/>
                                      </p:to>
                                    </p:set>
                                  </p:childTnLst>
                                </p:cTn>
                              </p:par>
                              <p:par>
                                <p:cTn id="16" presetID="1"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并行区扩张</a:t>
            </a:r>
          </a:p>
        </p:txBody>
      </p:sp>
      <p:sp>
        <p:nvSpPr>
          <p:cNvPr id="2" name="文本框 1">
            <a:extLst>
              <a:ext uri="{FF2B5EF4-FFF2-40B4-BE49-F238E27FC236}">
                <a16:creationId xmlns:a16="http://schemas.microsoft.com/office/drawing/2014/main" id="{F4AAC9B0-4C0C-9639-C8DD-72BCAE4B2682}"/>
              </a:ext>
            </a:extLst>
          </p:cNvPr>
          <p:cNvSpPr txBox="1"/>
          <p:nvPr/>
        </p:nvSpPr>
        <p:spPr>
          <a:xfrm>
            <a:off x="478970" y="1666415"/>
            <a:ext cx="11088916" cy="960776"/>
          </a:xfrm>
          <a:prstGeom prst="rect">
            <a:avLst/>
          </a:prstGeom>
          <a:noFill/>
        </p:spPr>
        <p:txBody>
          <a:bodyPr wrap="square" rtlCol="0">
            <a:spAutoFit/>
          </a:bodyPr>
          <a:lstStyle/>
          <a:p>
            <a:pPr>
              <a:lnSpc>
                <a:spcPct val="150000"/>
              </a:lnSpc>
            </a:pPr>
            <a:r>
              <a:rPr lang="zh-CN" altLang="en-US" sz="2000" dirty="0"/>
              <a:t>       函数结构并行区扩张是指将函数结构内部的并行区扩张到整个函数结构的外部，并行区扩张后能够将函数结构内部的全部语句包含在并行区中，进一步获得更多的并行区合并机会。</a:t>
            </a:r>
          </a:p>
        </p:txBody>
      </p:sp>
      <p:sp>
        <p:nvSpPr>
          <p:cNvPr id="46" name="文本框 45">
            <a:extLst>
              <a:ext uri="{FF2B5EF4-FFF2-40B4-BE49-F238E27FC236}">
                <a16:creationId xmlns:a16="http://schemas.microsoft.com/office/drawing/2014/main" id="{33F01059-1EC0-FBB1-D19F-6D6F776E2568}"/>
              </a:ext>
            </a:extLst>
          </p:cNvPr>
          <p:cNvSpPr txBox="1"/>
          <p:nvPr/>
        </p:nvSpPr>
        <p:spPr>
          <a:xfrm>
            <a:off x="1429658" y="2631264"/>
            <a:ext cx="4681855" cy="3263650"/>
          </a:xfrm>
          <a:prstGeom prst="rect">
            <a:avLst/>
          </a:prstGeom>
          <a:noFill/>
        </p:spPr>
        <p:txBody>
          <a:bodyPr wrap="square" rtlCol="0">
            <a:spAutoFit/>
          </a:bodyPr>
          <a:lstStyle/>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void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init_array</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(int* a){</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parallel for</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for(int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=0;i&lt;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int main(){</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init_array</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init_array</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(B);</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init_array</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(C);</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p:txBody>
      </p:sp>
      <p:sp>
        <p:nvSpPr>
          <p:cNvPr id="47" name="文本框 46">
            <a:extLst>
              <a:ext uri="{FF2B5EF4-FFF2-40B4-BE49-F238E27FC236}">
                <a16:creationId xmlns:a16="http://schemas.microsoft.com/office/drawing/2014/main" id="{411713C5-93C0-AB92-03CF-F5A581B18C99}"/>
              </a:ext>
            </a:extLst>
          </p:cNvPr>
          <p:cNvSpPr txBox="1"/>
          <p:nvPr/>
        </p:nvSpPr>
        <p:spPr>
          <a:xfrm>
            <a:off x="1842712" y="2940052"/>
            <a:ext cx="3536968" cy="382862"/>
          </a:xfrm>
          <a:prstGeom prst="rect">
            <a:avLst/>
          </a:prstGeom>
          <a:solidFill>
            <a:srgbClr val="4F81BD">
              <a:lumMod val="40000"/>
              <a:lumOff val="60000"/>
            </a:srgbClr>
          </a:solid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#pragma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omp</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parallel for</a:t>
            </a:r>
          </a:p>
        </p:txBody>
      </p:sp>
      <p:sp>
        <p:nvSpPr>
          <p:cNvPr id="48" name="文本框 47">
            <a:extLst>
              <a:ext uri="{FF2B5EF4-FFF2-40B4-BE49-F238E27FC236}">
                <a16:creationId xmlns:a16="http://schemas.microsoft.com/office/drawing/2014/main" id="{27188C0C-5C77-EF8A-29F7-A993DBC3E8F4}"/>
              </a:ext>
            </a:extLst>
          </p:cNvPr>
          <p:cNvSpPr txBox="1"/>
          <p:nvPr/>
        </p:nvSpPr>
        <p:spPr>
          <a:xfrm>
            <a:off x="5221496" y="2627191"/>
            <a:ext cx="4681855" cy="3903826"/>
          </a:xfrm>
          <a:prstGeom prst="rect">
            <a:avLst/>
          </a:prstGeom>
          <a:noFill/>
        </p:spPr>
        <p:txBody>
          <a:bodyPr wrap="square" rtlCol="0">
            <a:spAutoFit/>
          </a:bodyPr>
          <a:lstStyle/>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void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init_array</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(int* a){</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for(int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=0;i&lt;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int main(){</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parallel{</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init_array</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init_array</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(B);</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init_array</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(C);</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p:txBody>
      </p:sp>
      <p:grpSp>
        <p:nvGrpSpPr>
          <p:cNvPr id="49" name="组合 48">
            <a:extLst>
              <a:ext uri="{FF2B5EF4-FFF2-40B4-BE49-F238E27FC236}">
                <a16:creationId xmlns:a16="http://schemas.microsoft.com/office/drawing/2014/main" id="{8C3CE802-2FAC-B6BC-6D99-3FA30E35D5C3}"/>
              </a:ext>
            </a:extLst>
          </p:cNvPr>
          <p:cNvGrpSpPr/>
          <p:nvPr/>
        </p:nvGrpSpPr>
        <p:grpSpPr>
          <a:xfrm>
            <a:off x="5379680" y="2797105"/>
            <a:ext cx="2899410" cy="707886"/>
            <a:chOff x="4446923" y="1143955"/>
            <a:chExt cx="2899410" cy="707886"/>
          </a:xfrm>
        </p:grpSpPr>
        <p:sp>
          <p:nvSpPr>
            <p:cNvPr id="50" name="文本框 49">
              <a:extLst>
                <a:ext uri="{FF2B5EF4-FFF2-40B4-BE49-F238E27FC236}">
                  <a16:creationId xmlns:a16="http://schemas.microsoft.com/office/drawing/2014/main" id="{F9AAB914-2966-E353-FAFF-D014564752AD}"/>
                </a:ext>
              </a:extLst>
            </p:cNvPr>
            <p:cNvSpPr txBox="1"/>
            <p:nvPr/>
          </p:nvSpPr>
          <p:spPr>
            <a:xfrm>
              <a:off x="4952365" y="1339151"/>
              <a:ext cx="2393968" cy="390453"/>
            </a:xfrm>
            <a:prstGeom prst="rect">
              <a:avLst/>
            </a:prstGeom>
            <a:solidFill>
              <a:srgbClr val="4F81BD">
                <a:lumMod val="40000"/>
                <a:lumOff val="60000"/>
              </a:srgbClr>
            </a:solid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#pragma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omp</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for {</a:t>
              </a:r>
            </a:p>
          </p:txBody>
        </p:sp>
        <p:sp>
          <p:nvSpPr>
            <p:cNvPr id="51" name="文本框 50">
              <a:extLst>
                <a:ext uri="{FF2B5EF4-FFF2-40B4-BE49-F238E27FC236}">
                  <a16:creationId xmlns:a16="http://schemas.microsoft.com/office/drawing/2014/main" id="{7D1A0CFE-C925-CB19-F98A-E7F3255EDC50}"/>
                </a:ext>
              </a:extLst>
            </p:cNvPr>
            <p:cNvSpPr txBox="1"/>
            <p:nvPr/>
          </p:nvSpPr>
          <p:spPr>
            <a:xfrm>
              <a:off x="4446923" y="1143955"/>
              <a:ext cx="1382327"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4000" b="0" i="0" u="none" strike="noStrike" kern="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grpSp>
      <p:grpSp>
        <p:nvGrpSpPr>
          <p:cNvPr id="52" name="组合 51">
            <a:extLst>
              <a:ext uri="{FF2B5EF4-FFF2-40B4-BE49-F238E27FC236}">
                <a16:creationId xmlns:a16="http://schemas.microsoft.com/office/drawing/2014/main" id="{3013FA92-B200-3AB7-CB5D-CE0DA7360CAB}"/>
              </a:ext>
            </a:extLst>
          </p:cNvPr>
          <p:cNvGrpSpPr/>
          <p:nvPr/>
        </p:nvGrpSpPr>
        <p:grpSpPr>
          <a:xfrm>
            <a:off x="5193766" y="4384124"/>
            <a:ext cx="2899410" cy="707886"/>
            <a:chOff x="4446923" y="1143955"/>
            <a:chExt cx="2899410" cy="707886"/>
          </a:xfrm>
        </p:grpSpPr>
        <p:sp>
          <p:nvSpPr>
            <p:cNvPr id="53" name="文本框 52">
              <a:extLst>
                <a:ext uri="{FF2B5EF4-FFF2-40B4-BE49-F238E27FC236}">
                  <a16:creationId xmlns:a16="http://schemas.microsoft.com/office/drawing/2014/main" id="{A54540C1-C071-6351-CBA1-06F96818DD8D}"/>
                </a:ext>
              </a:extLst>
            </p:cNvPr>
            <p:cNvSpPr txBox="1"/>
            <p:nvPr/>
          </p:nvSpPr>
          <p:spPr>
            <a:xfrm>
              <a:off x="4952365" y="1339151"/>
              <a:ext cx="2393968" cy="390453"/>
            </a:xfrm>
            <a:prstGeom prst="rect">
              <a:avLst/>
            </a:prstGeom>
            <a:solidFill>
              <a:srgbClr val="4F81BD">
                <a:lumMod val="40000"/>
                <a:lumOff val="60000"/>
              </a:srgbClr>
            </a:solid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#pragma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omp</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parallel {</a:t>
              </a:r>
            </a:p>
          </p:txBody>
        </p:sp>
        <p:sp>
          <p:nvSpPr>
            <p:cNvPr id="54" name="文本框 53">
              <a:extLst>
                <a:ext uri="{FF2B5EF4-FFF2-40B4-BE49-F238E27FC236}">
                  <a16:creationId xmlns:a16="http://schemas.microsoft.com/office/drawing/2014/main" id="{B563B9FA-28AC-5071-B4DF-0A13910FB249}"/>
                </a:ext>
              </a:extLst>
            </p:cNvPr>
            <p:cNvSpPr txBox="1"/>
            <p:nvPr/>
          </p:nvSpPr>
          <p:spPr>
            <a:xfrm>
              <a:off x="4446923" y="1143955"/>
              <a:ext cx="1382327"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4000" b="0" i="0" u="none" strike="noStrike" kern="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grpSp>
    </p:spTree>
    <p:extLst>
      <p:ext uri="{BB962C8B-B14F-4D97-AF65-F5344CB8AC3E}">
        <p14:creationId xmlns:p14="http://schemas.microsoft.com/office/powerpoint/2010/main" val="1739203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6" presetClass="entr" presetSubtype="16"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circle(in)">
                                      <p:cBhvr>
                                        <p:cTn id="11" dur="2000"/>
                                        <p:tgtEl>
                                          <p:spTgt spid="47"/>
                                        </p:tgtEl>
                                      </p:cBhvr>
                                    </p:animEffect>
                                  </p:childTnLst>
                                </p:cTn>
                              </p:par>
                              <p:par>
                                <p:cTn id="12" presetID="6" presetClass="entr" presetSubtype="16" fill="hold" grpId="0" nodeType="withEffect">
                                  <p:stCondLst>
                                    <p:cond delay="0"/>
                                  </p:stCondLst>
                                  <p:childTnLst>
                                    <p:set>
                                      <p:cBhvr>
                                        <p:cTn id="13" dur="1" fill="hold">
                                          <p:stCondLst>
                                            <p:cond delay="0"/>
                                          </p:stCondLst>
                                        </p:cTn>
                                        <p:tgtEl>
                                          <p:spTgt spid="46"/>
                                        </p:tgtEl>
                                        <p:attrNameLst>
                                          <p:attrName>style.visibility</p:attrName>
                                        </p:attrNameLst>
                                      </p:cBhvr>
                                      <p:to>
                                        <p:strVal val="visible"/>
                                      </p:to>
                                    </p:set>
                                    <p:animEffect transition="in" filter="circle(in)">
                                      <p:cBhvr>
                                        <p:cTn id="14" dur="2000"/>
                                        <p:tgtEl>
                                          <p:spTgt spid="4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6" grpId="0"/>
      <p:bldP spid="47" grpId="0" animBg="1"/>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并行区合并</a:t>
            </a:r>
          </a:p>
        </p:txBody>
      </p:sp>
      <p:sp>
        <p:nvSpPr>
          <p:cNvPr id="2" name="文本框 1">
            <a:extLst>
              <a:ext uri="{FF2B5EF4-FFF2-40B4-BE49-F238E27FC236}">
                <a16:creationId xmlns:a16="http://schemas.microsoft.com/office/drawing/2014/main" id="{F4AAC9B0-4C0C-9639-C8DD-72BCAE4B2682}"/>
              </a:ext>
            </a:extLst>
          </p:cNvPr>
          <p:cNvSpPr txBox="1"/>
          <p:nvPr/>
        </p:nvSpPr>
        <p:spPr>
          <a:xfrm>
            <a:off x="478969" y="1666415"/>
            <a:ext cx="11466287" cy="4190314"/>
          </a:xfrm>
          <a:prstGeom prst="rect">
            <a:avLst/>
          </a:prstGeom>
          <a:noFill/>
        </p:spPr>
        <p:txBody>
          <a:bodyPr wrap="square" rtlCol="0">
            <a:spAutoFit/>
          </a:bodyPr>
          <a:lstStyle/>
          <a:p>
            <a:pPr>
              <a:lnSpc>
                <a:spcPct val="150000"/>
              </a:lnSpc>
            </a:pPr>
            <a:r>
              <a:rPr lang="en-US" altLang="zh-CN" sz="2000" dirty="0"/>
              <a:t>       </a:t>
            </a:r>
            <a:r>
              <a:rPr lang="zh-CN" altLang="en-US" sz="2000" dirty="0"/>
              <a:t>并行区合并不仅仅是将原有程序的多个并行区改写至一个</a:t>
            </a:r>
            <a:r>
              <a:rPr lang="en-US" altLang="zh-CN" sz="2000" dirty="0"/>
              <a:t>#pragma </a:t>
            </a:r>
            <a:r>
              <a:rPr lang="en-US" altLang="zh-CN" sz="2000" dirty="0" err="1"/>
              <a:t>omp</a:t>
            </a:r>
            <a:r>
              <a:rPr lang="en-US" altLang="zh-CN" sz="2000" dirty="0"/>
              <a:t> parallel</a:t>
            </a:r>
            <a:r>
              <a:rPr lang="zh-CN" altLang="en-US" sz="2000" dirty="0"/>
              <a:t>区域，往往还需要考虑到并行区合并是否会修改原程序语义等问题。</a:t>
            </a:r>
            <a:endParaRPr lang="en-US" altLang="zh-CN" sz="2000" dirty="0"/>
          </a:p>
          <a:p>
            <a:pPr>
              <a:lnSpc>
                <a:spcPct val="150000"/>
              </a:lnSpc>
            </a:pPr>
            <a:endParaRPr lang="zh-CN" altLang="en-US" sz="2000" dirty="0"/>
          </a:p>
          <a:p>
            <a:pPr>
              <a:lnSpc>
                <a:spcPct val="150000"/>
              </a:lnSpc>
            </a:pPr>
            <a:r>
              <a:rPr lang="zh-CN" altLang="en-US" sz="2000" dirty="0"/>
              <a:t>       为了确保并行区合并</a:t>
            </a:r>
            <a:r>
              <a:rPr lang="zh-CN" altLang="en-US" sz="2000" b="1" dirty="0"/>
              <a:t>不修改原程序语义</a:t>
            </a:r>
            <a:r>
              <a:rPr lang="zh-CN" altLang="en-US" sz="2000" dirty="0"/>
              <a:t>，就需要保证合并后各个子线程间</a:t>
            </a:r>
            <a:r>
              <a:rPr lang="zh-CN" altLang="en-US" sz="2000" b="1" dirty="0"/>
              <a:t>数据更新顺序</a:t>
            </a:r>
            <a:r>
              <a:rPr lang="zh-CN" altLang="en-US" sz="2000" dirty="0"/>
              <a:t>和</a:t>
            </a:r>
            <a:r>
              <a:rPr lang="zh-CN" altLang="en-US" sz="2000" b="1" dirty="0"/>
              <a:t>执行顺序与原程序保持一致性</a:t>
            </a:r>
            <a:r>
              <a:rPr lang="zh-CN" altLang="en-US" sz="2000" dirty="0"/>
              <a:t>，前者可以通过指导语句</a:t>
            </a:r>
            <a:r>
              <a:rPr lang="en-US" altLang="zh-CN" sz="2000" dirty="0"/>
              <a:t>flush</a:t>
            </a:r>
            <a:r>
              <a:rPr lang="zh-CN" altLang="en-US" sz="2000" dirty="0"/>
              <a:t>来实现，后者可以通过指导语句</a:t>
            </a:r>
            <a:r>
              <a:rPr lang="en-US" altLang="zh-CN" sz="2000" dirty="0"/>
              <a:t>barrier</a:t>
            </a:r>
            <a:r>
              <a:rPr lang="zh-CN" altLang="en-US" sz="2000" dirty="0"/>
              <a:t>进行同步来实现。</a:t>
            </a:r>
            <a:endParaRPr lang="en-US" altLang="zh-CN" sz="2000" dirty="0"/>
          </a:p>
          <a:p>
            <a:pPr>
              <a:lnSpc>
                <a:spcPct val="150000"/>
              </a:lnSpc>
            </a:pPr>
            <a:endParaRPr lang="zh-CN" altLang="en-US" sz="2000" dirty="0"/>
          </a:p>
          <a:p>
            <a:pPr>
              <a:lnSpc>
                <a:spcPct val="150000"/>
              </a:lnSpc>
            </a:pPr>
            <a:r>
              <a:rPr lang="zh-CN" altLang="en-US" sz="2000" dirty="0"/>
              <a:t>       除此之外，还需要考虑合并过程中的</a:t>
            </a:r>
            <a:r>
              <a:rPr lang="zh-CN" altLang="en-US" sz="2000" b="1" dirty="0"/>
              <a:t>变量数据属性冲突</a:t>
            </a:r>
            <a:r>
              <a:rPr lang="zh-CN" altLang="en-US" sz="2000" dirty="0"/>
              <a:t>以及</a:t>
            </a:r>
            <a:r>
              <a:rPr lang="zh-CN" altLang="en-US" sz="2000" b="1" dirty="0"/>
              <a:t>并行区之间串行语句的处理</a:t>
            </a:r>
            <a:r>
              <a:rPr lang="zh-CN" altLang="en-US" sz="2000" dirty="0"/>
              <a:t>等问题。</a:t>
            </a:r>
          </a:p>
          <a:p>
            <a:pPr>
              <a:lnSpc>
                <a:spcPct val="150000"/>
              </a:lnSpc>
            </a:pPr>
            <a:endParaRPr lang="zh-CN" altLang="en-US" sz="2000" dirty="0"/>
          </a:p>
        </p:txBody>
      </p:sp>
    </p:spTree>
    <p:extLst>
      <p:ext uri="{BB962C8B-B14F-4D97-AF65-F5344CB8AC3E}">
        <p14:creationId xmlns:p14="http://schemas.microsoft.com/office/powerpoint/2010/main" val="2046221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并行区合并</a:t>
            </a:r>
          </a:p>
        </p:txBody>
      </p:sp>
      <p:sp>
        <p:nvSpPr>
          <p:cNvPr id="3" name="矩形 2">
            <a:extLst>
              <a:ext uri="{FF2B5EF4-FFF2-40B4-BE49-F238E27FC236}">
                <a16:creationId xmlns:a16="http://schemas.microsoft.com/office/drawing/2014/main" id="{91993871-CF3C-59FF-ACB1-9BC4B70A6B9F}"/>
              </a:ext>
            </a:extLst>
          </p:cNvPr>
          <p:cNvSpPr/>
          <p:nvPr/>
        </p:nvSpPr>
        <p:spPr>
          <a:xfrm>
            <a:off x="1152013" y="5041742"/>
            <a:ext cx="4265203" cy="914400"/>
          </a:xfrm>
          <a:prstGeom prst="rect">
            <a:avLst/>
          </a:prstGeom>
          <a:solidFill>
            <a:srgbClr val="4F81BD">
              <a:lumMod val="40000"/>
              <a:lumOff val="60000"/>
            </a:srgbClr>
          </a:solidFill>
          <a:ln w="25400" cap="flat" cmpd="sng" algn="ctr">
            <a:solidFill>
              <a:srgbClr val="4F81B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3">
            <a:extLst>
              <a:ext uri="{FF2B5EF4-FFF2-40B4-BE49-F238E27FC236}">
                <a16:creationId xmlns:a16="http://schemas.microsoft.com/office/drawing/2014/main" id="{E1F1F8E8-CD56-A0B1-98D1-96184636BDA7}"/>
              </a:ext>
            </a:extLst>
          </p:cNvPr>
          <p:cNvSpPr/>
          <p:nvPr/>
        </p:nvSpPr>
        <p:spPr>
          <a:xfrm>
            <a:off x="1138531" y="3409845"/>
            <a:ext cx="4265203" cy="914400"/>
          </a:xfrm>
          <a:prstGeom prst="rect">
            <a:avLst/>
          </a:prstGeom>
          <a:solidFill>
            <a:srgbClr val="4F81BD">
              <a:lumMod val="40000"/>
              <a:lumOff val="60000"/>
            </a:srgbClr>
          </a:solidFill>
          <a:ln w="25400" cap="flat" cmpd="sng" algn="ctr">
            <a:solidFill>
              <a:srgbClr val="4F81B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99017F07-FA1C-149F-95C0-26E1DB96F154}"/>
              </a:ext>
            </a:extLst>
          </p:cNvPr>
          <p:cNvSpPr txBox="1"/>
          <p:nvPr/>
        </p:nvSpPr>
        <p:spPr>
          <a:xfrm>
            <a:off x="579543" y="1721307"/>
            <a:ext cx="4681855" cy="4544001"/>
          </a:xfrm>
          <a:prstGeom prst="rect">
            <a:avLst/>
          </a:prstGeom>
          <a:noFill/>
        </p:spPr>
        <p:txBody>
          <a:bodyPr wrap="square" rtlCol="0">
            <a:spAutoFit/>
          </a:bodyPr>
          <a:lstStyle/>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int main(){</a:t>
            </a:r>
          </a:p>
          <a:p>
            <a:pPr indent="457200" eaLnBrk="1" fontAlgn="auto" hangingPunct="1">
              <a:lnSpc>
                <a:spcPct val="130000"/>
              </a:lnSpc>
              <a:spcBef>
                <a:spcPts val="0"/>
              </a:spcBef>
              <a:spcAft>
                <a:spcPts val="0"/>
              </a:spcAft>
            </a:pPr>
            <a:r>
              <a:rPr lang="en-US" altLang="zh-CN" sz="1600"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int k=2</a:t>
            </a:r>
            <a:r>
              <a:rPr lang="en-US" altLang="zh-CN" sz="1600"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sum1=0,sum2=0;</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r>
              <a:rPr lang="zh-CN" altLang="en-US"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并行区</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1</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parallel shared(k){</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 reduction(+: sum1)</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 (int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=0;i&lt;10000;i++)</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sum1 +=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k+i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zh-CN" altLang="en-US"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并行区</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2</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parallel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firstprivate</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(k){</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 reduction(+: sum2)</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 (int j=0;j&lt;10000;j++)</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sum2 += (2*</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k+j</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p:txBody>
      </p:sp>
      <p:sp>
        <p:nvSpPr>
          <p:cNvPr id="7" name="文本框 6">
            <a:extLst>
              <a:ext uri="{FF2B5EF4-FFF2-40B4-BE49-F238E27FC236}">
                <a16:creationId xmlns:a16="http://schemas.microsoft.com/office/drawing/2014/main" id="{79E8C939-58C5-AB00-2D69-839CA8A1F2A4}"/>
              </a:ext>
            </a:extLst>
          </p:cNvPr>
          <p:cNvSpPr txBox="1"/>
          <p:nvPr/>
        </p:nvSpPr>
        <p:spPr>
          <a:xfrm>
            <a:off x="1125745" y="2706896"/>
            <a:ext cx="4306565" cy="702949"/>
          </a:xfrm>
          <a:prstGeom prst="rect">
            <a:avLst/>
          </a:prstGeom>
          <a:solidFill>
            <a:srgbClr val="4F81BD">
              <a:lumMod val="40000"/>
              <a:lumOff val="60000"/>
            </a:srgbClr>
          </a:solid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a:t>
            </a:r>
            <a:r>
              <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并行区</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1</a:t>
            </a:r>
          </a:p>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#pragma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omp</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parallel </a:t>
            </a:r>
            <a:r>
              <a:rPr kumimoji="0" lang="en-US" altLang="zh-CN" sz="1600" b="1" i="0" u="none" strike="noStrike" kern="0" cap="none" spc="0" normalizeH="0" baseline="0" noProof="0" dirty="0">
                <a:ln>
                  <a:noFill/>
                </a:ln>
                <a:solidFill>
                  <a:prstClr val="white">
                    <a:lumMod val="50000"/>
                  </a:prstClr>
                </a:solidFill>
                <a:effectLst/>
                <a:uLnTx/>
                <a:uFillTx/>
                <a:latin typeface="Times New Roman" panose="02020603050405020304" pitchFamily="18" charset="0"/>
                <a:ea typeface="微软雅黑 Light" panose="020B0502040204020203" charset="-122"/>
                <a:cs typeface="Times New Roman" panose="02020603050405020304" pitchFamily="18" charset="0"/>
              </a:rPr>
              <a:t>shared(k)</a:t>
            </a:r>
            <a:endParaRPr kumimoji="0" lang="en-US" altLang="zh-CN" sz="1600" b="0" i="0" u="none" strike="noStrike" kern="0" cap="none" spc="0" normalizeH="0" baseline="0" noProof="0" dirty="0">
              <a:ln>
                <a:noFill/>
              </a:ln>
              <a:solidFill>
                <a:prstClr val="white">
                  <a:lumMod val="50000"/>
                </a:prstClr>
              </a:solidFill>
              <a:effectLst/>
              <a:uLnTx/>
              <a:uFillTx/>
              <a:latin typeface="Times New Roman" panose="02020603050405020304" pitchFamily="18" charset="0"/>
              <a:ea typeface="微软雅黑 Light" panose="020B0502040204020203" charset="-122"/>
              <a:cs typeface="Times New Roman" panose="02020603050405020304" pitchFamily="18" charset="0"/>
            </a:endParaRPr>
          </a:p>
        </p:txBody>
      </p:sp>
      <p:sp>
        <p:nvSpPr>
          <p:cNvPr id="8" name="文本框 7">
            <a:extLst>
              <a:ext uri="{FF2B5EF4-FFF2-40B4-BE49-F238E27FC236}">
                <a16:creationId xmlns:a16="http://schemas.microsoft.com/office/drawing/2014/main" id="{87331810-C839-04B1-1D75-2956CEC59942}"/>
              </a:ext>
            </a:extLst>
          </p:cNvPr>
          <p:cNvSpPr txBox="1"/>
          <p:nvPr/>
        </p:nvSpPr>
        <p:spPr>
          <a:xfrm>
            <a:off x="1139227" y="4326093"/>
            <a:ext cx="4306565" cy="702949"/>
          </a:xfrm>
          <a:prstGeom prst="rect">
            <a:avLst/>
          </a:prstGeom>
          <a:solidFill>
            <a:srgbClr val="4F81BD">
              <a:lumMod val="40000"/>
              <a:lumOff val="60000"/>
            </a:srgbClr>
          </a:solid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a:t>
            </a:r>
            <a:r>
              <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并行区</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2</a:t>
            </a:r>
          </a:p>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#pragma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omp</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parallel </a:t>
            </a:r>
            <a:r>
              <a:rPr kumimoji="0" lang="en-US" altLang="zh-CN" sz="1600" b="1" i="0" u="none" strike="noStrike" kern="0" cap="none" spc="0" normalizeH="0" baseline="0" noProof="0" dirty="0" err="1">
                <a:ln>
                  <a:noFill/>
                </a:ln>
                <a:solidFill>
                  <a:prstClr val="white">
                    <a:lumMod val="50000"/>
                  </a:prstClr>
                </a:solidFill>
                <a:effectLst/>
                <a:uLnTx/>
                <a:uFillTx/>
                <a:latin typeface="Times New Roman" panose="02020603050405020304" pitchFamily="18" charset="0"/>
                <a:ea typeface="微软雅黑 Light" panose="020B0502040204020203" charset="-122"/>
                <a:cs typeface="Times New Roman" panose="02020603050405020304" pitchFamily="18" charset="0"/>
              </a:rPr>
              <a:t>firstprivate</a:t>
            </a:r>
            <a:r>
              <a:rPr kumimoji="0" lang="en-US" altLang="zh-CN" sz="1600" b="1" i="0" u="none" strike="noStrike" kern="0" cap="none" spc="0" normalizeH="0" baseline="0" noProof="0" dirty="0">
                <a:ln>
                  <a:noFill/>
                </a:ln>
                <a:solidFill>
                  <a:prstClr val="white">
                    <a:lumMod val="50000"/>
                  </a:prstClr>
                </a:solidFill>
                <a:effectLst/>
                <a:uLnTx/>
                <a:uFillTx/>
                <a:latin typeface="Times New Roman" panose="02020603050405020304" pitchFamily="18" charset="0"/>
                <a:ea typeface="微软雅黑 Light" panose="020B0502040204020203" charset="-122"/>
                <a:cs typeface="Times New Roman" panose="02020603050405020304" pitchFamily="18" charset="0"/>
              </a:rPr>
              <a:t>(k)</a:t>
            </a:r>
            <a:endParaRPr kumimoji="0" lang="en-US" altLang="zh-CN" sz="1600" b="0" i="0" u="none" strike="noStrike" kern="0" cap="none" spc="0" normalizeH="0" baseline="0" noProof="0" dirty="0">
              <a:ln>
                <a:noFill/>
              </a:ln>
              <a:solidFill>
                <a:prstClr val="white">
                  <a:lumMod val="50000"/>
                </a:prstClr>
              </a:solidFill>
              <a:effectLst/>
              <a:uLnTx/>
              <a:uFillTx/>
              <a:latin typeface="Times New Roman" panose="02020603050405020304" pitchFamily="18" charset="0"/>
              <a:ea typeface="微软雅黑 Light" panose="020B0502040204020203" charset="-122"/>
              <a:cs typeface="Times New Roman" panose="02020603050405020304" pitchFamily="18" charset="0"/>
            </a:endParaRPr>
          </a:p>
        </p:txBody>
      </p:sp>
      <p:sp>
        <p:nvSpPr>
          <p:cNvPr id="9" name="文本框 8">
            <a:extLst>
              <a:ext uri="{FF2B5EF4-FFF2-40B4-BE49-F238E27FC236}">
                <a16:creationId xmlns:a16="http://schemas.microsoft.com/office/drawing/2014/main" id="{951D10BE-614D-19D4-529C-B002CB5A9629}"/>
              </a:ext>
            </a:extLst>
          </p:cNvPr>
          <p:cNvSpPr txBox="1"/>
          <p:nvPr/>
        </p:nvSpPr>
        <p:spPr>
          <a:xfrm>
            <a:off x="8457820" y="1388433"/>
            <a:ext cx="3734180" cy="369332"/>
          </a:xfrm>
          <a:prstGeom prst="rect">
            <a:avLst/>
          </a:prstGeom>
          <a:noFill/>
        </p:spPr>
        <p:txBody>
          <a:bodyPr wrap="square">
            <a:spAutoFit/>
          </a:bodyPr>
          <a:lstStyle/>
          <a:p>
            <a:pPr eaLnBrk="1" fontAlgn="auto" hangingPunct="1">
              <a:spcBef>
                <a:spcPts val="0"/>
              </a:spcBef>
              <a:spcAft>
                <a:spcPts val="0"/>
              </a:spcAft>
            </a:pPr>
            <a:r>
              <a:rPr lang="zh-CN" altLang="en-US" sz="1800" b="1" kern="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变量属性冲突处理</a:t>
            </a:r>
            <a:endParaRPr lang="zh-CN" altLang="en-US" sz="1800" b="1" dirty="0">
              <a:solidFill>
                <a:prstClr val="black"/>
              </a:solidFill>
              <a:latin typeface="Calibri"/>
              <a:ea typeface="宋体" panose="02010600030101010101" pitchFamily="2" charset="-122"/>
            </a:endParaRPr>
          </a:p>
        </p:txBody>
      </p:sp>
      <p:grpSp>
        <p:nvGrpSpPr>
          <p:cNvPr id="10" name="组合 9">
            <a:extLst>
              <a:ext uri="{FF2B5EF4-FFF2-40B4-BE49-F238E27FC236}">
                <a16:creationId xmlns:a16="http://schemas.microsoft.com/office/drawing/2014/main" id="{2453D33D-C481-0389-F2CD-5F090FD3BF34}"/>
              </a:ext>
            </a:extLst>
          </p:cNvPr>
          <p:cNvGrpSpPr/>
          <p:nvPr/>
        </p:nvGrpSpPr>
        <p:grpSpPr>
          <a:xfrm>
            <a:off x="5704815" y="1734502"/>
            <a:ext cx="4845498" cy="4223913"/>
            <a:chOff x="5761296" y="1745648"/>
            <a:chExt cx="4845498" cy="4223913"/>
          </a:xfrm>
        </p:grpSpPr>
        <p:sp>
          <p:nvSpPr>
            <p:cNvPr id="11" name="文本框 10">
              <a:extLst>
                <a:ext uri="{FF2B5EF4-FFF2-40B4-BE49-F238E27FC236}">
                  <a16:creationId xmlns:a16="http://schemas.microsoft.com/office/drawing/2014/main" id="{6C752371-FDB5-11EB-F0B0-C903DF472257}"/>
                </a:ext>
              </a:extLst>
            </p:cNvPr>
            <p:cNvSpPr txBox="1"/>
            <p:nvPr/>
          </p:nvSpPr>
          <p:spPr>
            <a:xfrm>
              <a:off x="6200336" y="3410780"/>
              <a:ext cx="4254500" cy="2303387"/>
            </a:xfrm>
            <a:prstGeom prst="rect">
              <a:avLst/>
            </a:prstGeom>
            <a:solidFill>
              <a:srgbClr val="4F81BD">
                <a:lumMod val="40000"/>
                <a:lumOff val="60000"/>
              </a:srgbClr>
            </a:solidFill>
          </p:spPr>
          <p:txBody>
            <a:bodyPr wrap="square" rtlCol="0">
              <a:spAutoFit/>
            </a:bodyPr>
            <a:lstStyle/>
            <a:p>
              <a:pPr marL="0" marR="0" lvl="0" indent="457200" defTabSz="914400" eaLnBrk="1" fontAlgn="auto" latinLnBrk="0" hangingPunct="1">
                <a:lnSpc>
                  <a:spcPct val="13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endParaRPr>
            </a:p>
            <a:p>
              <a:pPr marL="0" marR="0" lvl="0" indent="457200" defTabSz="914400" eaLnBrk="1" fontAlgn="auto" latinLnBrk="0" hangingPunct="1">
                <a:lnSpc>
                  <a:spcPct val="13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endParaRPr>
            </a:p>
            <a:p>
              <a:pPr marL="0" marR="0" lvl="0" indent="457200" defTabSz="914400" eaLnBrk="1" fontAlgn="auto" latinLnBrk="0" hangingPunct="1">
                <a:lnSpc>
                  <a:spcPct val="13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endParaRPr>
            </a:p>
            <a:p>
              <a:pPr marL="0" marR="0" lvl="0" indent="457200" defTabSz="914400" eaLnBrk="1" fontAlgn="auto" latinLnBrk="0" hangingPunct="1">
                <a:lnSpc>
                  <a:spcPct val="13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endParaRPr>
            </a:p>
            <a:p>
              <a:pPr marL="0" marR="0" lvl="0" indent="457200" defTabSz="914400" eaLnBrk="1" fontAlgn="auto" latinLnBrk="0" hangingPunct="1">
                <a:lnSpc>
                  <a:spcPct val="13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endParaRPr>
            </a:p>
            <a:p>
              <a:pPr marL="0" marR="0" lvl="0" indent="457200" defTabSz="914400" eaLnBrk="1" fontAlgn="auto" latinLnBrk="0" hangingPunct="1">
                <a:lnSpc>
                  <a:spcPct val="13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endParaRPr>
            </a:p>
            <a:p>
              <a:pPr marL="0" marR="0" lvl="0" indent="457200" defTabSz="914400" eaLnBrk="1" fontAlgn="auto" latinLnBrk="0" hangingPunct="1">
                <a:lnSpc>
                  <a:spcPct val="130000"/>
                </a:lnSpc>
                <a:spcBef>
                  <a:spcPts val="0"/>
                </a:spcBef>
                <a:spcAft>
                  <a:spcPts val="0"/>
                </a:spcAft>
                <a:buClrTx/>
                <a:buSzTx/>
                <a:buFontTx/>
                <a:buNone/>
                <a:tabLst/>
                <a:defRPr/>
              </a:pPr>
              <a:endPar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endParaRPr>
            </a:p>
          </p:txBody>
        </p:sp>
        <p:sp>
          <p:nvSpPr>
            <p:cNvPr id="12" name="文本框 11">
              <a:extLst>
                <a:ext uri="{FF2B5EF4-FFF2-40B4-BE49-F238E27FC236}">
                  <a16:creationId xmlns:a16="http://schemas.microsoft.com/office/drawing/2014/main" id="{D7572A84-ADC4-B1D3-D057-5CD522844261}"/>
                </a:ext>
              </a:extLst>
            </p:cNvPr>
            <p:cNvSpPr txBox="1"/>
            <p:nvPr/>
          </p:nvSpPr>
          <p:spPr>
            <a:xfrm>
              <a:off x="5924939" y="1745648"/>
              <a:ext cx="4681855" cy="4223913"/>
            </a:xfrm>
            <a:prstGeom prst="rect">
              <a:avLst/>
            </a:prstGeom>
            <a:noFill/>
          </p:spPr>
          <p:txBody>
            <a:bodyPr wrap="square" rtlCol="0">
              <a:spAutoFit/>
            </a:bodyPr>
            <a:lstStyle/>
            <a:p>
              <a:pPr marL="0" marR="0" lvl="0" indent="45720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int main(){</a:t>
              </a:r>
            </a:p>
            <a:p>
              <a:pPr marL="0" marR="0" lvl="0" indent="45720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a:t>
              </a:r>
              <a:r>
                <a:rPr kumimoji="0" lang="en-US" altLang="zh-CN" sz="1600" b="1" i="0" u="none" strike="noStrike" kern="0" cap="none" spc="0" normalizeH="0" baseline="0" noProof="0" dirty="0">
                  <a:ln>
                    <a:noFill/>
                  </a:ln>
                  <a:solidFill>
                    <a:prstClr val="white">
                      <a:lumMod val="50000"/>
                    </a:prstClr>
                  </a:solidFill>
                  <a:effectLst/>
                  <a:uLnTx/>
                  <a:uFillTx/>
                  <a:latin typeface="Times New Roman" panose="02020603050405020304" pitchFamily="18" charset="0"/>
                  <a:ea typeface="微软雅黑 Light" panose="020B0502040204020203" charset="-122"/>
                  <a:cs typeface="Times New Roman" panose="02020603050405020304" pitchFamily="18" charset="0"/>
                </a:rPr>
                <a:t>int k=2</a:t>
              </a:r>
              <a:r>
                <a:rPr kumimoji="0" lang="en-US" altLang="zh-CN" sz="1600" b="0" i="0" u="none" strike="noStrike" kern="0" cap="none" spc="0" normalizeH="0" baseline="0" noProof="0" dirty="0">
                  <a:ln>
                    <a:noFill/>
                  </a:ln>
                  <a:solidFill>
                    <a:prstClr val="white">
                      <a:lumMod val="50000"/>
                    </a:prstClr>
                  </a:solidFill>
                  <a:effectLst/>
                  <a:uLnTx/>
                  <a:uFillTx/>
                  <a:latin typeface="Times New Roman" panose="02020603050405020304" pitchFamily="18" charset="0"/>
                  <a:ea typeface="微软雅黑 Light" panose="020B0502040204020203" charset="-122"/>
                  <a:cs typeface="Times New Roman" panose="02020603050405020304" pitchFamily="18" charset="0"/>
                </a:rPr>
                <a:t>,</a:t>
              </a:r>
            </a:p>
            <a:p>
              <a:pPr marL="0" marR="0" lvl="0" indent="45720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sum1=0,sum2=0;</a:t>
              </a:r>
            </a:p>
            <a:p>
              <a:pPr marL="0" marR="0" lvl="0" indent="45720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a:t>
              </a:r>
              <a:r>
                <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合并后并行区</a:t>
              </a:r>
            </a:p>
            <a:p>
              <a:pPr marL="0" marR="0" lvl="0" indent="457200" defTabSz="914400" eaLnBrk="1" fontAlgn="auto" latinLnBrk="0" hangingPunct="1">
                <a:lnSpc>
                  <a:spcPct val="13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#pragma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omp</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parallel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firstprivate</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(k){</a:t>
              </a:r>
            </a:p>
            <a:p>
              <a:pPr marL="0" marR="0" lvl="0" indent="45720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 pragma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omp</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for reduction(+: sum1)</a:t>
              </a:r>
            </a:p>
            <a:p>
              <a:pPr marL="0" marR="0" lvl="0" indent="45720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for (int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i</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=0;i&lt;10000;i++)</a:t>
              </a:r>
            </a:p>
            <a:p>
              <a:pPr marL="0" marR="0" lvl="0" indent="45720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sum1 +=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k+i</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a:t>
              </a:r>
            </a:p>
            <a:p>
              <a:pPr marL="0" marR="0" lvl="0" indent="45720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 pragma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omp</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for reduction(+: sum2)</a:t>
              </a:r>
            </a:p>
            <a:p>
              <a:pPr marL="0" marR="0" lvl="0" indent="45720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for (int j=0;j&lt;10000;j++)</a:t>
              </a:r>
            </a:p>
            <a:p>
              <a:pPr marL="0" marR="0" lvl="0" indent="45720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sum2 += (k*2+j);</a:t>
              </a:r>
            </a:p>
            <a:p>
              <a:pPr marL="0" marR="0" lvl="0" indent="45720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a:t>
              </a:r>
            </a:p>
            <a:p>
              <a:pPr marL="0" marR="0" lvl="0" indent="45720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a:t>
              </a:r>
            </a:p>
          </p:txBody>
        </p:sp>
        <p:sp>
          <p:nvSpPr>
            <p:cNvPr id="13" name="文本框 12">
              <a:extLst>
                <a:ext uri="{FF2B5EF4-FFF2-40B4-BE49-F238E27FC236}">
                  <a16:creationId xmlns:a16="http://schemas.microsoft.com/office/drawing/2014/main" id="{FD0EA509-32C5-5057-8BD8-E9B32E921ED5}"/>
                </a:ext>
              </a:extLst>
            </p:cNvPr>
            <p:cNvSpPr txBox="1"/>
            <p:nvPr/>
          </p:nvSpPr>
          <p:spPr>
            <a:xfrm>
              <a:off x="6200336" y="2720531"/>
              <a:ext cx="4254500" cy="702949"/>
            </a:xfrm>
            <a:prstGeom prst="rect">
              <a:avLst/>
            </a:prstGeom>
            <a:solidFill>
              <a:srgbClr val="4F81BD">
                <a:lumMod val="40000"/>
                <a:lumOff val="60000"/>
              </a:srgbClr>
            </a:solidFill>
          </p:spPr>
          <p:txBody>
            <a:bodyPr wrap="square" rtlCol="0">
              <a:spAutoFit/>
            </a:bodyPr>
            <a:lstStyle/>
            <a:p>
              <a:pPr marL="0" marR="0" lvl="0" indent="45720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a:t>
              </a:r>
              <a:r>
                <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合并后并行区</a:t>
              </a:r>
            </a:p>
            <a:p>
              <a:pPr marL="0" marR="0" lvl="0" indent="457200" defTabSz="914400" eaLnBrk="1" fontAlgn="auto" latinLnBrk="0" hangingPunct="1">
                <a:lnSpc>
                  <a:spcPct val="130000"/>
                </a:lnSpc>
                <a:spcBef>
                  <a:spcPts val="0"/>
                </a:spcBef>
                <a:spcAft>
                  <a:spcPts val="0"/>
                </a:spcAft>
                <a:buClrTx/>
                <a:buSzTx/>
                <a:buFontTx/>
                <a:buNone/>
                <a:tabLst/>
                <a:defRPr/>
              </a:pPr>
              <a:r>
                <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#pragma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omp</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parallel </a:t>
              </a:r>
              <a:r>
                <a:rPr kumimoji="0" lang="en-US" altLang="zh-CN" sz="1600" b="1" i="0" u="none" strike="noStrike" kern="0" cap="none" spc="0" normalizeH="0" baseline="0" noProof="0" dirty="0" err="1">
                  <a:ln>
                    <a:noFill/>
                  </a:ln>
                  <a:solidFill>
                    <a:prstClr val="white">
                      <a:lumMod val="50000"/>
                    </a:prstClr>
                  </a:solidFill>
                  <a:effectLst/>
                  <a:uLnTx/>
                  <a:uFillTx/>
                  <a:latin typeface="Times New Roman" panose="02020603050405020304" pitchFamily="18" charset="0"/>
                  <a:ea typeface="微软雅黑 Light" panose="020B0502040204020203" charset="-122"/>
                  <a:cs typeface="Times New Roman" panose="02020603050405020304" pitchFamily="18" charset="0"/>
                </a:rPr>
                <a:t>firstprivate</a:t>
              </a:r>
              <a:r>
                <a:rPr kumimoji="0" lang="en-US" altLang="zh-CN" sz="1600" b="1" i="0" u="none" strike="noStrike" kern="0" cap="none" spc="0" normalizeH="0" baseline="0" noProof="0" dirty="0">
                  <a:ln>
                    <a:noFill/>
                  </a:ln>
                  <a:solidFill>
                    <a:prstClr val="white">
                      <a:lumMod val="50000"/>
                    </a:prstClr>
                  </a:solidFill>
                  <a:effectLst/>
                  <a:uLnTx/>
                  <a:uFillTx/>
                  <a:latin typeface="Times New Roman" panose="02020603050405020304" pitchFamily="18" charset="0"/>
                  <a:ea typeface="微软雅黑 Light" panose="020B0502040204020203" charset="-122"/>
                  <a:cs typeface="Times New Roman" panose="02020603050405020304" pitchFamily="18" charset="0"/>
                </a:rPr>
                <a:t>(k)</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a:t>
              </a:r>
            </a:p>
          </p:txBody>
        </p:sp>
        <p:sp>
          <p:nvSpPr>
            <p:cNvPr id="14" name="文本框 13">
              <a:extLst>
                <a:ext uri="{FF2B5EF4-FFF2-40B4-BE49-F238E27FC236}">
                  <a16:creationId xmlns:a16="http://schemas.microsoft.com/office/drawing/2014/main" id="{537E8C62-F467-BD04-042E-2DA3402CC01B}"/>
                </a:ext>
              </a:extLst>
            </p:cNvPr>
            <p:cNvSpPr txBox="1"/>
            <p:nvPr/>
          </p:nvSpPr>
          <p:spPr>
            <a:xfrm>
              <a:off x="5761296" y="2720531"/>
              <a:ext cx="467176"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4000" b="0" i="0" u="none" strike="noStrike" kern="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grpSp>
    </p:spTree>
    <p:extLst>
      <p:ext uri="{BB962C8B-B14F-4D97-AF65-F5344CB8AC3E}">
        <p14:creationId xmlns:p14="http://schemas.microsoft.com/office/powerpoint/2010/main" val="3578448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p:bldP spid="7" grpId="0" animBg="1"/>
      <p:bldP spid="8" grpId="0" animBg="1"/>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并行区合并</a:t>
            </a:r>
          </a:p>
        </p:txBody>
      </p:sp>
      <p:sp>
        <p:nvSpPr>
          <p:cNvPr id="29" name="矩形 28">
            <a:extLst>
              <a:ext uri="{FF2B5EF4-FFF2-40B4-BE49-F238E27FC236}">
                <a16:creationId xmlns:a16="http://schemas.microsoft.com/office/drawing/2014/main" id="{BF1FA064-773F-47E3-C4AF-31836D8DD5EC}"/>
              </a:ext>
            </a:extLst>
          </p:cNvPr>
          <p:cNvSpPr/>
          <p:nvPr/>
        </p:nvSpPr>
        <p:spPr>
          <a:xfrm>
            <a:off x="1087663" y="5003932"/>
            <a:ext cx="4265203" cy="914400"/>
          </a:xfrm>
          <a:prstGeom prst="rect">
            <a:avLst/>
          </a:prstGeom>
          <a:solidFill>
            <a:srgbClr val="4F81BD">
              <a:lumMod val="40000"/>
              <a:lumOff val="60000"/>
            </a:srgbClr>
          </a:solidFill>
          <a:ln w="25400" cap="flat" cmpd="sng" algn="ctr">
            <a:solidFill>
              <a:srgbClr val="4F81B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0" name="矩形 29">
            <a:extLst>
              <a:ext uri="{FF2B5EF4-FFF2-40B4-BE49-F238E27FC236}">
                <a16:creationId xmlns:a16="http://schemas.microsoft.com/office/drawing/2014/main" id="{78179FBC-4FF0-B23F-805E-1556A400BC30}"/>
              </a:ext>
            </a:extLst>
          </p:cNvPr>
          <p:cNvSpPr/>
          <p:nvPr/>
        </p:nvSpPr>
        <p:spPr>
          <a:xfrm>
            <a:off x="923623" y="2475836"/>
            <a:ext cx="4265203" cy="914400"/>
          </a:xfrm>
          <a:prstGeom prst="rect">
            <a:avLst/>
          </a:prstGeom>
          <a:solidFill>
            <a:srgbClr val="4F81BD">
              <a:lumMod val="40000"/>
              <a:lumOff val="60000"/>
            </a:srgbClr>
          </a:solidFill>
          <a:ln w="25400" cap="flat" cmpd="sng" algn="ctr">
            <a:solidFill>
              <a:srgbClr val="4F81B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9F34AD25-FEE4-4593-A222-4B5E10D7569B}"/>
              </a:ext>
            </a:extLst>
          </p:cNvPr>
          <p:cNvSpPr txBox="1"/>
          <p:nvPr/>
        </p:nvSpPr>
        <p:spPr>
          <a:xfrm>
            <a:off x="506971" y="1126220"/>
            <a:ext cx="5267296" cy="5824351"/>
          </a:xfrm>
          <a:prstGeom prst="rect">
            <a:avLst/>
          </a:prstGeom>
          <a:noFill/>
        </p:spPr>
        <p:txBody>
          <a:bodyPr wrap="square" rtlCol="0">
            <a:spAutoFit/>
          </a:bodyPr>
          <a:lstStyle/>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int main(){</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int k=2, sum1=0,sum2=0;</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r>
              <a:rPr lang="zh-CN" altLang="en-US"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并行区</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1</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parallel shared(k){</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 reduction(+: sum1)</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 (int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=0;i&lt;10000;i++)</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sum1 +=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k+i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30000"/>
              </a:lnSpc>
              <a:spcBef>
                <a:spcPts val="0"/>
              </a:spcBef>
              <a:spcAft>
                <a:spcPts val="0"/>
              </a:spcAft>
            </a:pPr>
            <a:r>
              <a:rPr lang="en-US" altLang="zh-CN" sz="16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    sum2 = sum1;</a:t>
            </a:r>
          </a:p>
          <a:p>
            <a:pPr indent="457200" eaLnBrk="1" fontAlgn="auto" hangingPunct="1">
              <a:lnSpc>
                <a:spcPct val="130000"/>
              </a:lnSpc>
              <a:spcBef>
                <a:spcPts val="0"/>
              </a:spcBef>
              <a:spcAft>
                <a:spcPts val="0"/>
              </a:spcAft>
            </a:pPr>
            <a:r>
              <a:rPr lang="en-US" altLang="zh-CN" sz="16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    k++;</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r>
              <a:rPr lang="zh-CN" altLang="en-US"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并行区</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2</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parallel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firstprivate</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(k) {</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 reduction(+: sum2)</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 (int j=0;j&lt;10000;j++)</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sum2 += (2*</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k+j</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30000"/>
              </a:lnSpc>
              <a:spcBef>
                <a:spcPts val="0"/>
              </a:spcBef>
              <a:spcAft>
                <a:spcPts val="0"/>
              </a:spcAft>
            </a:pPr>
            <a:r>
              <a:rPr lang="pt-BR" altLang="zh-CN" sz="16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 printf("sum1=%d, sum2=%d\n", sum1, sum2);</a:t>
            </a:r>
            <a:endParaRPr lang="en-US" altLang="zh-CN" sz="16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endParaRP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p:txBody>
      </p:sp>
      <p:sp>
        <p:nvSpPr>
          <p:cNvPr id="34" name="文本框 33">
            <a:extLst>
              <a:ext uri="{FF2B5EF4-FFF2-40B4-BE49-F238E27FC236}">
                <a16:creationId xmlns:a16="http://schemas.microsoft.com/office/drawing/2014/main" id="{C45B8096-6188-25D0-F41A-B8C5B14A5E2E}"/>
              </a:ext>
            </a:extLst>
          </p:cNvPr>
          <p:cNvSpPr txBox="1"/>
          <p:nvPr/>
        </p:nvSpPr>
        <p:spPr>
          <a:xfrm>
            <a:off x="5644569" y="1200580"/>
            <a:ext cx="6533761" cy="5184176"/>
          </a:xfrm>
          <a:prstGeom prst="rect">
            <a:avLst/>
          </a:prstGeom>
          <a:noFill/>
        </p:spPr>
        <p:txBody>
          <a:bodyPr wrap="square" rtlCol="0">
            <a:spAutoFit/>
          </a:bodyPr>
          <a:lstStyle/>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int main(){</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int k=2, sum1=0,sum2=0;</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parallel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firstprivate</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(k) shared(sum1,sum2){</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 reduction(+: sum1)</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 (int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=0;i&lt;10000;i++)</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sum1 +=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k+i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single</a:t>
            </a:r>
          </a:p>
          <a:p>
            <a:pPr indent="457200" eaLnBrk="1" fontAlgn="auto" hangingPunct="1">
              <a:lnSpc>
                <a:spcPct val="130000"/>
              </a:lnSpc>
              <a:spcBef>
                <a:spcPts val="0"/>
              </a:spcBef>
              <a:spcAft>
                <a:spcPts val="0"/>
              </a:spcAft>
            </a:pPr>
            <a:r>
              <a:rPr lang="en-US" altLang="zh-CN" sz="1600" b="1" dirty="0">
                <a:solidFill>
                  <a:srgbClr val="FF0000"/>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sum2 = sum1;</a:t>
            </a:r>
          </a:p>
          <a:p>
            <a:pPr indent="457200" eaLnBrk="1" fontAlgn="auto" hangingPunct="1">
              <a:lnSpc>
                <a:spcPct val="130000"/>
              </a:lnSpc>
              <a:spcBef>
                <a:spcPts val="0"/>
              </a:spcBef>
              <a:spcAft>
                <a:spcPts val="0"/>
              </a:spcAft>
            </a:pPr>
            <a:r>
              <a:rPr lang="en-US" altLang="zh-CN" sz="16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        k++;</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 reduction(+: sum2)</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 (int j=0;j&lt;10000;j++)</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sum2 += (2*</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k+j</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master</a:t>
            </a:r>
          </a:p>
          <a:p>
            <a:pPr indent="457200" eaLnBrk="1" fontAlgn="auto" hangingPunct="1">
              <a:lnSpc>
                <a:spcPct val="130000"/>
              </a:lnSpc>
              <a:spcBef>
                <a:spcPts val="0"/>
              </a:spcBef>
              <a:spcAft>
                <a:spcPts val="0"/>
              </a:spcAft>
            </a:pPr>
            <a:r>
              <a:rPr lang="en-US" altLang="zh-CN" sz="1600" b="1" dirty="0">
                <a:solidFill>
                  <a:srgbClr val="FF0000"/>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b="1" dirty="0" err="1">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printf</a:t>
            </a:r>
            <a:r>
              <a:rPr lang="en-US" altLang="zh-CN" sz="16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("sum1=%d, sum2=%d\n", sum1, sum2);</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p:txBody>
      </p:sp>
      <p:sp>
        <p:nvSpPr>
          <p:cNvPr id="35" name="文本框 34">
            <a:extLst>
              <a:ext uri="{FF2B5EF4-FFF2-40B4-BE49-F238E27FC236}">
                <a16:creationId xmlns:a16="http://schemas.microsoft.com/office/drawing/2014/main" id="{00877C6A-247F-9A7B-5790-53CA3EC3E945}"/>
              </a:ext>
            </a:extLst>
          </p:cNvPr>
          <p:cNvSpPr txBox="1"/>
          <p:nvPr/>
        </p:nvSpPr>
        <p:spPr>
          <a:xfrm>
            <a:off x="910837" y="1772887"/>
            <a:ext cx="4306565" cy="702949"/>
          </a:xfrm>
          <a:prstGeom prst="rect">
            <a:avLst/>
          </a:prstGeom>
          <a:solidFill>
            <a:srgbClr val="4F81BD">
              <a:lumMod val="40000"/>
              <a:lumOff val="60000"/>
            </a:srgbClr>
          </a:solid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a:t>
            </a:r>
            <a:r>
              <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并行区</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1</a:t>
            </a:r>
          </a:p>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#pragma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omp</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parallel shared(k){</a:t>
            </a:r>
          </a:p>
        </p:txBody>
      </p:sp>
      <p:grpSp>
        <p:nvGrpSpPr>
          <p:cNvPr id="36" name="组合 35">
            <a:extLst>
              <a:ext uri="{FF2B5EF4-FFF2-40B4-BE49-F238E27FC236}">
                <a16:creationId xmlns:a16="http://schemas.microsoft.com/office/drawing/2014/main" id="{1D3541AE-1040-1585-A516-49FF986C2EF5}"/>
              </a:ext>
            </a:extLst>
          </p:cNvPr>
          <p:cNvGrpSpPr/>
          <p:nvPr/>
        </p:nvGrpSpPr>
        <p:grpSpPr>
          <a:xfrm>
            <a:off x="5970894" y="2969929"/>
            <a:ext cx="4834644" cy="707886"/>
            <a:chOff x="4780038" y="1328837"/>
            <a:chExt cx="2650044" cy="707886"/>
          </a:xfrm>
        </p:grpSpPr>
        <p:sp>
          <p:nvSpPr>
            <p:cNvPr id="37" name="文本框 36">
              <a:extLst>
                <a:ext uri="{FF2B5EF4-FFF2-40B4-BE49-F238E27FC236}">
                  <a16:creationId xmlns:a16="http://schemas.microsoft.com/office/drawing/2014/main" id="{816B51D8-7FCD-DE7C-82BD-8B354E634E43}"/>
                </a:ext>
              </a:extLst>
            </p:cNvPr>
            <p:cNvSpPr txBox="1"/>
            <p:nvPr/>
          </p:nvSpPr>
          <p:spPr>
            <a:xfrm>
              <a:off x="5036114" y="1491349"/>
              <a:ext cx="2393968" cy="382862"/>
            </a:xfrm>
            <a:prstGeom prst="rect">
              <a:avLst/>
            </a:prstGeom>
            <a:solidFill>
              <a:srgbClr val="4F81BD">
                <a:lumMod val="40000"/>
                <a:lumOff val="60000"/>
              </a:srgbClr>
            </a:solid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#pragma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omp</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a:t>
              </a:r>
              <a:r>
                <a:rPr kumimoji="0" lang="en-US" altLang="zh-CN" sz="1600" b="1"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single</a:t>
              </a:r>
            </a:p>
          </p:txBody>
        </p:sp>
        <p:sp>
          <p:nvSpPr>
            <p:cNvPr id="38" name="文本框 37">
              <a:extLst>
                <a:ext uri="{FF2B5EF4-FFF2-40B4-BE49-F238E27FC236}">
                  <a16:creationId xmlns:a16="http://schemas.microsoft.com/office/drawing/2014/main" id="{1697AC75-8298-6765-F18E-0C0ED390E4C2}"/>
                </a:ext>
              </a:extLst>
            </p:cNvPr>
            <p:cNvSpPr txBox="1"/>
            <p:nvPr/>
          </p:nvSpPr>
          <p:spPr>
            <a:xfrm>
              <a:off x="4780038" y="1328837"/>
              <a:ext cx="256076"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4000" b="0" i="0" u="none" strike="noStrike" kern="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grpSp>
      <p:sp>
        <p:nvSpPr>
          <p:cNvPr id="39" name="文本框 38">
            <a:extLst>
              <a:ext uri="{FF2B5EF4-FFF2-40B4-BE49-F238E27FC236}">
                <a16:creationId xmlns:a16="http://schemas.microsoft.com/office/drawing/2014/main" id="{D38BE0FA-F56E-E5A0-8327-40F7C72716F6}"/>
              </a:ext>
            </a:extLst>
          </p:cNvPr>
          <p:cNvSpPr txBox="1"/>
          <p:nvPr/>
        </p:nvSpPr>
        <p:spPr>
          <a:xfrm>
            <a:off x="1074877" y="4288283"/>
            <a:ext cx="4306565" cy="702949"/>
          </a:xfrm>
          <a:prstGeom prst="rect">
            <a:avLst/>
          </a:prstGeom>
          <a:solidFill>
            <a:srgbClr val="4F81BD">
              <a:lumMod val="40000"/>
              <a:lumOff val="60000"/>
            </a:srgbClr>
          </a:solid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a:t>
            </a:r>
            <a:r>
              <a:rPr kumimoji="0" lang="zh-CN" altLang="en-US"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并行区</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2</a:t>
            </a:r>
          </a:p>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#pragma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omp</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parallel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firstprivate</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(k){</a:t>
            </a:r>
          </a:p>
        </p:txBody>
      </p:sp>
      <p:sp>
        <p:nvSpPr>
          <p:cNvPr id="40" name="文本框 39">
            <a:extLst>
              <a:ext uri="{FF2B5EF4-FFF2-40B4-BE49-F238E27FC236}">
                <a16:creationId xmlns:a16="http://schemas.microsoft.com/office/drawing/2014/main" id="{3612D942-EC9D-36D6-7836-5C3714457CFF}"/>
              </a:ext>
            </a:extLst>
          </p:cNvPr>
          <p:cNvSpPr txBox="1"/>
          <p:nvPr/>
        </p:nvSpPr>
        <p:spPr>
          <a:xfrm>
            <a:off x="10189873" y="2435034"/>
            <a:ext cx="2002127" cy="369332"/>
          </a:xfrm>
          <a:prstGeom prst="rect">
            <a:avLst/>
          </a:prstGeom>
          <a:noFill/>
        </p:spPr>
        <p:txBody>
          <a:bodyPr wrap="square">
            <a:spAutoFit/>
          </a:bodyPr>
          <a:lstStyle/>
          <a:p>
            <a:pPr eaLnBrk="1" fontAlgn="auto" hangingPunct="1">
              <a:spcBef>
                <a:spcPts val="0"/>
              </a:spcBef>
              <a:spcAft>
                <a:spcPts val="0"/>
              </a:spcAft>
            </a:pPr>
            <a:r>
              <a:rPr lang="zh-CN" altLang="en-US" sz="1800" b="1" kern="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串行语句处理</a:t>
            </a:r>
            <a:endParaRPr lang="zh-CN" altLang="en-US" sz="1800" b="1"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1" name="组合 40">
            <a:extLst>
              <a:ext uri="{FF2B5EF4-FFF2-40B4-BE49-F238E27FC236}">
                <a16:creationId xmlns:a16="http://schemas.microsoft.com/office/drawing/2014/main" id="{F49A08E8-3230-FB76-0584-18F897F4272D}"/>
              </a:ext>
            </a:extLst>
          </p:cNvPr>
          <p:cNvGrpSpPr/>
          <p:nvPr/>
        </p:nvGrpSpPr>
        <p:grpSpPr>
          <a:xfrm>
            <a:off x="5979625" y="4849134"/>
            <a:ext cx="4834644" cy="707886"/>
            <a:chOff x="4780038" y="1328837"/>
            <a:chExt cx="2650044" cy="707886"/>
          </a:xfrm>
        </p:grpSpPr>
        <p:sp>
          <p:nvSpPr>
            <p:cNvPr id="42" name="文本框 41">
              <a:extLst>
                <a:ext uri="{FF2B5EF4-FFF2-40B4-BE49-F238E27FC236}">
                  <a16:creationId xmlns:a16="http://schemas.microsoft.com/office/drawing/2014/main" id="{2EA71E33-E625-52E9-5CC9-991E25A15360}"/>
                </a:ext>
              </a:extLst>
            </p:cNvPr>
            <p:cNvSpPr txBox="1"/>
            <p:nvPr/>
          </p:nvSpPr>
          <p:spPr>
            <a:xfrm>
              <a:off x="5036114" y="1491349"/>
              <a:ext cx="2393968" cy="382862"/>
            </a:xfrm>
            <a:prstGeom prst="rect">
              <a:avLst/>
            </a:prstGeom>
            <a:solidFill>
              <a:srgbClr val="4F81BD">
                <a:lumMod val="40000"/>
                <a:lumOff val="60000"/>
              </a:srgbClr>
            </a:solid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#pragma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omp</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a:t>
              </a:r>
              <a:r>
                <a:rPr kumimoji="0" lang="en-US" altLang="zh-CN" sz="1600" b="1"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master</a:t>
              </a:r>
            </a:p>
          </p:txBody>
        </p:sp>
        <p:sp>
          <p:nvSpPr>
            <p:cNvPr id="43" name="文本框 42">
              <a:extLst>
                <a:ext uri="{FF2B5EF4-FFF2-40B4-BE49-F238E27FC236}">
                  <a16:creationId xmlns:a16="http://schemas.microsoft.com/office/drawing/2014/main" id="{5B1BB710-3F06-79E5-DB20-3C4D8370CC16}"/>
                </a:ext>
              </a:extLst>
            </p:cNvPr>
            <p:cNvSpPr txBox="1"/>
            <p:nvPr/>
          </p:nvSpPr>
          <p:spPr>
            <a:xfrm>
              <a:off x="4780038" y="1328837"/>
              <a:ext cx="256076"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4000" b="0" i="0" u="none" strike="noStrike" kern="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grpSp>
    </p:spTree>
    <p:extLst>
      <p:ext uri="{BB962C8B-B14F-4D97-AF65-F5344CB8AC3E}">
        <p14:creationId xmlns:p14="http://schemas.microsoft.com/office/powerpoint/2010/main" val="752727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500"/>
                                        <p:tgtEl>
                                          <p:spTgt spid="2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down)">
                                      <p:cBhvr>
                                        <p:cTn id="10" dur="500"/>
                                        <p:tgtEl>
                                          <p:spTgt spid="3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animEffect transition="in" filter="wipe(down)">
                                      <p:cBhvr>
                                        <p:cTn id="13" dur="500"/>
                                        <p:tgtEl>
                                          <p:spTgt spid="3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wipe(down)">
                                      <p:cBhvr>
                                        <p:cTn id="16" dur="500"/>
                                        <p:tgtEl>
                                          <p:spTgt spid="35"/>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animEffect transition="in" filter="wipe(down)">
                                      <p:cBhvr>
                                        <p:cTn id="19" dur="500"/>
                                        <p:tgtEl>
                                          <p:spTgt spid="39"/>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3" grpId="0"/>
      <p:bldP spid="34" grpId="0"/>
      <p:bldP spid="35" grpId="0" animBg="1"/>
      <p:bldP spid="39" grpId="0" animBg="1"/>
      <p:bldP spid="4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参考资料</a:t>
            </a:r>
          </a:p>
        </p:txBody>
      </p:sp>
      <p:sp>
        <p:nvSpPr>
          <p:cNvPr id="3" name="文本框 2">
            <a:extLst>
              <a:ext uri="{FF2B5EF4-FFF2-40B4-BE49-F238E27FC236}">
                <a16:creationId xmlns:a16="http://schemas.microsoft.com/office/drawing/2014/main" id="{D705933F-FFDE-CEE4-1A03-37BA4E581589}"/>
              </a:ext>
            </a:extLst>
          </p:cNvPr>
          <p:cNvSpPr txBox="1"/>
          <p:nvPr/>
        </p:nvSpPr>
        <p:spPr>
          <a:xfrm>
            <a:off x="668338" y="1650709"/>
            <a:ext cx="11693100" cy="958660"/>
          </a:xfrm>
          <a:prstGeom prst="rect">
            <a:avLst/>
          </a:prstGeom>
          <a:noFill/>
        </p:spPr>
        <p:txBody>
          <a:bodyPr wrap="square">
            <a:spAutoFit/>
          </a:bodyPr>
          <a:lstStyle/>
          <a:p>
            <a:pPr>
              <a:lnSpc>
                <a:spcPct val="150000"/>
              </a:lnSpc>
              <a:spcBef>
                <a:spcPts val="600"/>
              </a:spcBef>
            </a:pPr>
            <a:r>
              <a:rPr lang="en-US" altLang="zh-CN" sz="2000" dirty="0"/>
              <a:t>[1]</a:t>
            </a:r>
            <a:r>
              <a:rPr lang="zh-CN" altLang="en-US" sz="2000" dirty="0"/>
              <a:t>周雍浩</a:t>
            </a:r>
            <a:r>
              <a:rPr lang="en-US" altLang="zh-CN" sz="2000" dirty="0"/>
              <a:t>,</a:t>
            </a:r>
            <a:r>
              <a:rPr lang="zh-CN" altLang="en-US" sz="2000" dirty="0"/>
              <a:t>徐金龙</a:t>
            </a:r>
            <a:r>
              <a:rPr lang="en-US" altLang="zh-CN" sz="2000" dirty="0"/>
              <a:t>,</a:t>
            </a:r>
            <a:r>
              <a:rPr lang="zh-CN" altLang="en-US" sz="2000" dirty="0"/>
              <a:t>李斌等</a:t>
            </a:r>
            <a:r>
              <a:rPr lang="en-US" altLang="zh-CN" sz="2000" dirty="0"/>
              <a:t>.</a:t>
            </a:r>
            <a:r>
              <a:rPr lang="zh-CN" altLang="en-US" sz="2000" dirty="0"/>
              <a:t>面向神威高性能多核处理器的并行编译优化方法</a:t>
            </a:r>
            <a:r>
              <a:rPr lang="en-US" altLang="zh-CN" sz="2000" dirty="0"/>
              <a:t>[J].</a:t>
            </a:r>
            <a:r>
              <a:rPr lang="zh-CN" altLang="en-US" sz="2000" dirty="0"/>
              <a:t>计算机工程</a:t>
            </a:r>
            <a:r>
              <a:rPr lang="en-US" altLang="zh-CN" sz="2000" dirty="0"/>
              <a:t>, 2022,48(09):130-138.DOI:10.19678/j.issn.1000-3428.0062139.</a:t>
            </a:r>
          </a:p>
        </p:txBody>
      </p:sp>
      <p:sp>
        <p:nvSpPr>
          <p:cNvPr id="4" name="矩形 13">
            <a:extLst>
              <a:ext uri="{FF2B5EF4-FFF2-40B4-BE49-F238E27FC236}">
                <a16:creationId xmlns:a16="http://schemas.microsoft.com/office/drawing/2014/main" id="{72BFEB76-BEFC-60F2-4AB0-C041C910A93F}"/>
              </a:ext>
            </a:extLst>
          </p:cNvPr>
          <p:cNvSpPr>
            <a:spLocks noChangeArrowheads="1"/>
          </p:cNvSpPr>
          <p:nvPr/>
        </p:nvSpPr>
        <p:spPr bwMode="auto">
          <a:xfrm>
            <a:off x="9484154" y="5657671"/>
            <a:ext cx="2459990" cy="1200329"/>
          </a:xfrm>
          <a:prstGeom prst="rect">
            <a:avLst/>
          </a:prstGeom>
          <a:noFill/>
          <a:ln w="9525">
            <a:noFill/>
            <a:miter lim="800000"/>
          </a:ln>
        </p:spPr>
        <p:txBody>
          <a:bodyPr wrap="square">
            <a:spAutoFit/>
          </a:bodyPr>
          <a:lstStyle/>
          <a:p>
            <a:pPr algn="ctr" eaLnBrk="1" hangingPunct="1"/>
            <a:r>
              <a:rPr lang="zh-CN" altLang="en-US" sz="2400" dirty="0">
                <a:latin typeface="仿宋" panose="02010609060101010101" pitchFamily="49" charset="-122"/>
                <a:ea typeface="仿宋" panose="02010609060101010101" pitchFamily="49" charset="-122"/>
              </a:rPr>
              <a:t>先进编译实验室</a:t>
            </a:r>
            <a:endParaRPr lang="en-US" altLang="zh-CN" sz="2400" dirty="0">
              <a:latin typeface="仿宋" panose="02010609060101010101" pitchFamily="49" charset="-122"/>
              <a:ea typeface="仿宋" panose="02010609060101010101" pitchFamily="49" charset="-122"/>
            </a:endParaRPr>
          </a:p>
          <a:p>
            <a:pPr algn="ctr" eaLnBrk="1" hangingPunct="1"/>
            <a:r>
              <a:rPr lang="zh-CN" altLang="en-US" dirty="0">
                <a:latin typeface="仿宋" panose="02010609060101010101" pitchFamily="49" charset="-122"/>
                <a:ea typeface="仿宋" panose="02010609060101010101" pitchFamily="49" charset="-122"/>
              </a:rPr>
              <a:t>王磊</a:t>
            </a:r>
            <a:endParaRPr lang="en-US" altLang="zh-CN" dirty="0">
              <a:latin typeface="仿宋" panose="02010609060101010101" pitchFamily="49" charset="-122"/>
              <a:ea typeface="仿宋" panose="02010609060101010101" pitchFamily="49" charset="-122"/>
            </a:endParaRPr>
          </a:p>
          <a:p>
            <a:pPr algn="ctr" eaLnBrk="1" hangingPunct="1"/>
            <a:r>
              <a:rPr lang="en-US" altLang="zh-CN" sz="2400" dirty="0">
                <a:latin typeface="仿宋" panose="02010609060101010101" pitchFamily="49" charset="-122"/>
                <a:ea typeface="仿宋" panose="02010609060101010101" pitchFamily="49" charset="-122"/>
              </a:rPr>
              <a:t>2023</a:t>
            </a:r>
            <a:r>
              <a:rPr lang="zh-CN" altLang="en-US" sz="2400" dirty="0">
                <a:latin typeface="仿宋" panose="02010609060101010101" pitchFamily="49" charset="-122"/>
                <a:ea typeface="仿宋" panose="02010609060101010101" pitchFamily="49" charset="-122"/>
              </a:rPr>
              <a:t>年</a:t>
            </a:r>
            <a:r>
              <a:rPr lang="en-US" altLang="zh-CN" sz="2400" dirty="0">
                <a:latin typeface="仿宋" panose="02010609060101010101" pitchFamily="49" charset="-122"/>
                <a:ea typeface="仿宋" panose="02010609060101010101" pitchFamily="49" charset="-122"/>
              </a:rPr>
              <a:t>06</a:t>
            </a:r>
            <a:r>
              <a:rPr lang="zh-CN" altLang="zh-CN" sz="2400" dirty="0">
                <a:latin typeface="仿宋" panose="02010609060101010101" pitchFamily="49" charset="-122"/>
                <a:ea typeface="仿宋" panose="02010609060101010101" pitchFamily="49" charset="-122"/>
              </a:rPr>
              <a:t>月</a:t>
            </a:r>
          </a:p>
        </p:txBody>
      </p:sp>
      <p:pic>
        <p:nvPicPr>
          <p:cNvPr id="2" name="图片 1">
            <a:extLst>
              <a:ext uri="{FF2B5EF4-FFF2-40B4-BE49-F238E27FC236}">
                <a16:creationId xmlns:a16="http://schemas.microsoft.com/office/drawing/2014/main" id="{8FFA60FF-B053-5DB7-7C6D-09B88EFA4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684" y="4240530"/>
            <a:ext cx="2490470" cy="2490470"/>
          </a:xfrm>
          <a:prstGeom prst="rect">
            <a:avLst/>
          </a:prstGeom>
        </p:spPr>
      </p:pic>
    </p:spTree>
    <p:extLst>
      <p:ext uri="{BB962C8B-B14F-4D97-AF65-F5344CB8AC3E}">
        <p14:creationId xmlns:p14="http://schemas.microsoft.com/office/powerpoint/2010/main" val="3490575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4EB1D-63F1-6156-A997-648307844B19}"/>
              </a:ext>
            </a:extLst>
          </p:cNvPr>
          <p:cNvSpPr>
            <a:spLocks noGrp="1"/>
          </p:cNvSpPr>
          <p:nvPr>
            <p:ph type="title"/>
          </p:nvPr>
        </p:nvSpPr>
        <p:spPr/>
        <p:txBody>
          <a:bodyPr/>
          <a:lstStyle/>
          <a:p>
            <a:endParaRPr lang="zh-CN" altLang="en-US"/>
          </a:p>
        </p:txBody>
      </p:sp>
      <p:pic>
        <p:nvPicPr>
          <p:cNvPr id="8" name="图片 7">
            <a:extLst>
              <a:ext uri="{FF2B5EF4-FFF2-40B4-BE49-F238E27FC236}">
                <a16:creationId xmlns:a16="http://schemas.microsoft.com/office/drawing/2014/main" id="{09ED9EA0-7E46-AA38-49FB-C6361F43F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12734"/>
            <a:ext cx="12169445" cy="6870734"/>
          </a:xfrm>
          <a:prstGeom prst="rect">
            <a:avLst/>
          </a:prstGeom>
        </p:spPr>
      </p:pic>
    </p:spTree>
    <p:extLst>
      <p:ext uri="{BB962C8B-B14F-4D97-AF65-F5344CB8AC3E}">
        <p14:creationId xmlns:p14="http://schemas.microsoft.com/office/powerpoint/2010/main" val="2623345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OpenMP</a:t>
            </a:r>
            <a:r>
              <a:rPr lang="zh-CN" altLang="en-US" dirty="0">
                <a:solidFill>
                  <a:schemeClr val="tx1"/>
                </a:solidFill>
              </a:rPr>
              <a:t>是什么</a:t>
            </a:r>
          </a:p>
        </p:txBody>
      </p:sp>
      <p:sp>
        <p:nvSpPr>
          <p:cNvPr id="2" name="文本框 1">
            <a:extLst>
              <a:ext uri="{FF2B5EF4-FFF2-40B4-BE49-F238E27FC236}">
                <a16:creationId xmlns:a16="http://schemas.microsoft.com/office/drawing/2014/main" id="{F4AAC9B0-4C0C-9639-C8DD-72BCAE4B2682}"/>
              </a:ext>
            </a:extLst>
          </p:cNvPr>
          <p:cNvSpPr txBox="1"/>
          <p:nvPr/>
        </p:nvSpPr>
        <p:spPr>
          <a:xfrm>
            <a:off x="1315922" y="1479997"/>
            <a:ext cx="9560156" cy="1422441"/>
          </a:xfrm>
          <a:prstGeom prst="rect">
            <a:avLst/>
          </a:prstGeom>
          <a:noFill/>
        </p:spPr>
        <p:txBody>
          <a:bodyPr wrap="square" rtlCol="0">
            <a:spAutoFit/>
          </a:bodyPr>
          <a:lstStyle/>
          <a:p>
            <a:pPr>
              <a:lnSpc>
                <a:spcPct val="150000"/>
              </a:lnSpc>
            </a:pPr>
            <a:r>
              <a:rPr lang="en-US" altLang="zh-CN" sz="2000" dirty="0">
                <a:latin typeface="微软雅黑 Light" panose="020B0502040204020203" charset="-122"/>
                <a:ea typeface="微软雅黑 Light" panose="020B0502040204020203" charset="-122"/>
              </a:rPr>
              <a:t>       </a:t>
            </a:r>
            <a:r>
              <a:rPr lang="en-US" altLang="zh-CN" sz="2000" dirty="0"/>
              <a:t>OpenMP</a:t>
            </a:r>
            <a:r>
              <a:rPr lang="zh-CN" altLang="en-US" sz="2000" dirty="0"/>
              <a:t>是一种用于共享内存并行编程的多线程程序设计方案，适合在共享内存编程下的多核系统上进行并行程序设计。</a:t>
            </a:r>
            <a:r>
              <a:rPr lang="en-US" altLang="zh-CN" sz="2000" dirty="0"/>
              <a:t>OpenMP</a:t>
            </a:r>
            <a:r>
              <a:rPr lang="zh-CN" altLang="en-US" sz="2000" dirty="0"/>
              <a:t>的使用可以降低多核并行编程的难度，优化人员可以更多地考虑算法本身，而非具体的并行实现细节。</a:t>
            </a:r>
          </a:p>
        </p:txBody>
      </p:sp>
      <p:graphicFrame>
        <p:nvGraphicFramePr>
          <p:cNvPr id="3" name="对象 2">
            <a:extLst>
              <a:ext uri="{FF2B5EF4-FFF2-40B4-BE49-F238E27FC236}">
                <a16:creationId xmlns:a16="http://schemas.microsoft.com/office/drawing/2014/main" id="{EB729525-44A7-32EA-A0B8-D3A534B5F93B}"/>
              </a:ext>
            </a:extLst>
          </p:cNvPr>
          <p:cNvGraphicFramePr>
            <a:graphicFrameLocks noChangeAspect="1"/>
          </p:cNvGraphicFramePr>
          <p:nvPr>
            <p:extLst>
              <p:ext uri="{D42A27DB-BD31-4B8C-83A1-F6EECF244321}">
                <p14:modId xmlns:p14="http://schemas.microsoft.com/office/powerpoint/2010/main" val="2032169643"/>
              </p:ext>
            </p:extLst>
          </p:nvPr>
        </p:nvGraphicFramePr>
        <p:xfrm>
          <a:off x="1458629" y="3143884"/>
          <a:ext cx="9274741" cy="2790778"/>
        </p:xfrm>
        <a:graphic>
          <a:graphicData uri="http://schemas.openxmlformats.org/presentationml/2006/ole">
            <mc:AlternateContent xmlns:mc="http://schemas.openxmlformats.org/markup-compatibility/2006">
              <mc:Choice xmlns:v="urn:schemas-microsoft-com:vml" Requires="v">
                <p:oleObj name="Visio" r:id="rId3" imgW="5930265" imgH="1792605" progId="Visio.Drawing.15">
                  <p:embed/>
                </p:oleObj>
              </mc:Choice>
              <mc:Fallback>
                <p:oleObj name="Visio" r:id="rId3" imgW="5930265" imgH="1792605" progId="Visio.Drawing.15">
                  <p:embed/>
                  <p:pic>
                    <p:nvPicPr>
                      <p:cNvPr id="6" name="对象 5">
                        <a:extLst>
                          <a:ext uri="{FF2B5EF4-FFF2-40B4-BE49-F238E27FC236}">
                            <a16:creationId xmlns:a16="http://schemas.microsoft.com/office/drawing/2014/main" id="{B37AAC77-5545-7D39-6062-74C16B399E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8629" y="3143884"/>
                        <a:ext cx="9274741" cy="2790778"/>
                      </a:xfrm>
                      <a:prstGeom prst="rect">
                        <a:avLst/>
                      </a:prstGeom>
                      <a:noFill/>
                    </p:spPr>
                  </p:pic>
                </p:oleObj>
              </mc:Fallback>
            </mc:AlternateContent>
          </a:graphicData>
        </a:graphic>
      </p:graphicFrame>
    </p:spTree>
    <p:extLst>
      <p:ext uri="{BB962C8B-B14F-4D97-AF65-F5344CB8AC3E}">
        <p14:creationId xmlns:p14="http://schemas.microsoft.com/office/powerpoint/2010/main" val="10264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a:extLst>
              <a:ext uri="{FF2B5EF4-FFF2-40B4-BE49-F238E27FC236}">
                <a16:creationId xmlns:a16="http://schemas.microsoft.com/office/drawing/2014/main" id="{92493908-DC5F-E157-2037-C20DB49E313C}"/>
              </a:ext>
            </a:extLst>
          </p:cNvPr>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 fmla="*/ 0 w 4261582"/>
              <a:gd name="connsiteY0" fmla="*/ 0 h 7492075"/>
              <a:gd name="connsiteX1" fmla="*/ 4261582 w 4261582"/>
              <a:gd name="connsiteY1" fmla="*/ 11100 h 7492075"/>
              <a:gd name="connsiteX2" fmla="*/ 1647718 w 4261582"/>
              <a:gd name="connsiteY2" fmla="*/ 7492075 h 7492075"/>
              <a:gd name="connsiteX3" fmla="*/ 0 w 4261582"/>
              <a:gd name="connsiteY3" fmla="*/ 7492075 h 7492075"/>
              <a:gd name="connsiteX4" fmla="*/ 0 w 4261582"/>
              <a:gd name="connsiteY4" fmla="*/ 0 h 7492075"/>
              <a:gd name="connsiteX0" fmla="*/ 0 w 4261582"/>
              <a:gd name="connsiteY0" fmla="*/ 0 h 7503175"/>
              <a:gd name="connsiteX1" fmla="*/ 4261582 w 4261582"/>
              <a:gd name="connsiteY1" fmla="*/ 11100 h 7503175"/>
              <a:gd name="connsiteX2" fmla="*/ 1147825 w 4261582"/>
              <a:gd name="connsiteY2" fmla="*/ 7503175 h 7503175"/>
              <a:gd name="connsiteX3" fmla="*/ 0 w 4261582"/>
              <a:gd name="connsiteY3" fmla="*/ 7492075 h 7503175"/>
              <a:gd name="connsiteX4" fmla="*/ 0 w 4261582"/>
              <a:gd name="connsiteY4" fmla="*/ 0 h 7503175"/>
              <a:gd name="connsiteX0" fmla="*/ 0 w 4298258"/>
              <a:gd name="connsiteY0" fmla="*/ 0 h 7503175"/>
              <a:gd name="connsiteX1" fmla="*/ 4298258 w 4298258"/>
              <a:gd name="connsiteY1" fmla="*/ 241 h 7503175"/>
              <a:gd name="connsiteX2" fmla="*/ 1147825 w 4298258"/>
              <a:gd name="connsiteY2" fmla="*/ 7503175 h 7503175"/>
              <a:gd name="connsiteX3" fmla="*/ 0 w 4298258"/>
              <a:gd name="connsiteY3" fmla="*/ 7492075 h 7503175"/>
              <a:gd name="connsiteX4" fmla="*/ 0 w 4298258"/>
              <a:gd name="connsiteY4" fmla="*/ 0 h 7503175"/>
              <a:gd name="connsiteX0" fmla="*/ 0 w 4237129"/>
              <a:gd name="connsiteY0" fmla="*/ 0 h 7503175"/>
              <a:gd name="connsiteX1" fmla="*/ 4237129 w 4237129"/>
              <a:gd name="connsiteY1" fmla="*/ 241 h 7503175"/>
              <a:gd name="connsiteX2" fmla="*/ 1147825 w 4237129"/>
              <a:gd name="connsiteY2" fmla="*/ 7503175 h 7503175"/>
              <a:gd name="connsiteX3" fmla="*/ 0 w 4237129"/>
              <a:gd name="connsiteY3" fmla="*/ 7492075 h 7503175"/>
              <a:gd name="connsiteX4" fmla="*/ 0 w 4237129"/>
              <a:gd name="connsiteY4" fmla="*/ 0 h 7503175"/>
              <a:gd name="connsiteX0" fmla="*/ 0 w 4163775"/>
              <a:gd name="connsiteY0" fmla="*/ 0 h 7503175"/>
              <a:gd name="connsiteX1" fmla="*/ 4163775 w 4163775"/>
              <a:gd name="connsiteY1" fmla="*/ 11100 h 7503175"/>
              <a:gd name="connsiteX2" fmla="*/ 1147825 w 4163775"/>
              <a:gd name="connsiteY2" fmla="*/ 7503175 h 7503175"/>
              <a:gd name="connsiteX3" fmla="*/ 0 w 4163775"/>
              <a:gd name="connsiteY3" fmla="*/ 7492075 h 7503175"/>
              <a:gd name="connsiteX4" fmla="*/ 0 w 4163775"/>
              <a:gd name="connsiteY4" fmla="*/ 0 h 7503175"/>
              <a:gd name="connsiteX0" fmla="*/ 0 w 4139324"/>
              <a:gd name="connsiteY0" fmla="*/ 0 h 7503175"/>
              <a:gd name="connsiteX1" fmla="*/ 4139324 w 4139324"/>
              <a:gd name="connsiteY1" fmla="*/ 241 h 7503175"/>
              <a:gd name="connsiteX2" fmla="*/ 1147825 w 4139324"/>
              <a:gd name="connsiteY2" fmla="*/ 7503175 h 7503175"/>
              <a:gd name="connsiteX3" fmla="*/ 0 w 4139324"/>
              <a:gd name="connsiteY3" fmla="*/ 7492075 h 7503175"/>
              <a:gd name="connsiteX4" fmla="*/ 0 w 4139324"/>
              <a:gd name="connsiteY4" fmla="*/ 0 h 7503175"/>
              <a:gd name="connsiteX0" fmla="*/ 0 w 4188227"/>
              <a:gd name="connsiteY0" fmla="*/ 0 h 7503175"/>
              <a:gd name="connsiteX1" fmla="*/ 4188227 w 4188227"/>
              <a:gd name="connsiteY1" fmla="*/ 241 h 7503175"/>
              <a:gd name="connsiteX2" fmla="*/ 1147825 w 4188227"/>
              <a:gd name="connsiteY2" fmla="*/ 7503175 h 7503175"/>
              <a:gd name="connsiteX3" fmla="*/ 0 w 4188227"/>
              <a:gd name="connsiteY3" fmla="*/ 7492075 h 7503175"/>
              <a:gd name="connsiteX4" fmla="*/ 0 w 4188227"/>
              <a:gd name="connsiteY4" fmla="*/ 0 h 7503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5" name="任意多边形 24">
            <a:extLst>
              <a:ext uri="{FF2B5EF4-FFF2-40B4-BE49-F238E27FC236}">
                <a16:creationId xmlns:a16="http://schemas.microsoft.com/office/drawing/2014/main" id="{5964DB61-E884-8AAB-4FD6-6F703F5274B8}"/>
              </a:ext>
            </a:extLst>
          </p:cNvPr>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 fmla="*/ 0 w 9219111"/>
              <a:gd name="connsiteY0" fmla="*/ 0 h 7514276"/>
              <a:gd name="connsiteX1" fmla="*/ 9219111 w 9219111"/>
              <a:gd name="connsiteY1" fmla="*/ 0 h 7514276"/>
              <a:gd name="connsiteX2" fmla="*/ 505931 w 9219111"/>
              <a:gd name="connsiteY2" fmla="*/ 7514276 h 7514276"/>
              <a:gd name="connsiteX3" fmla="*/ 0 w 9219111"/>
              <a:gd name="connsiteY3" fmla="*/ 7492076 h 7514276"/>
              <a:gd name="connsiteX4" fmla="*/ 0 w 9219111"/>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11341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492558"/>
              <a:gd name="connsiteX1" fmla="*/ 3603053 w 3603053"/>
              <a:gd name="connsiteY1" fmla="*/ 11341 h 7492558"/>
              <a:gd name="connsiteX2" fmla="*/ 518305 w 3603053"/>
              <a:gd name="connsiteY2" fmla="*/ 7492558 h 7492558"/>
              <a:gd name="connsiteX3" fmla="*/ 0 w 3603053"/>
              <a:gd name="connsiteY3" fmla="*/ 7492076 h 7492558"/>
              <a:gd name="connsiteX4" fmla="*/ 0 w 3603053"/>
              <a:gd name="connsiteY4" fmla="*/ 0 h 7492558"/>
              <a:gd name="connsiteX0" fmla="*/ 0 w 3603053"/>
              <a:gd name="connsiteY0" fmla="*/ 10376 h 7502934"/>
              <a:gd name="connsiteX1" fmla="*/ 3603053 w 3603053"/>
              <a:gd name="connsiteY1" fmla="*/ 0 h 7502934"/>
              <a:gd name="connsiteX2" fmla="*/ 518305 w 3603053"/>
              <a:gd name="connsiteY2" fmla="*/ 7502934 h 7502934"/>
              <a:gd name="connsiteX3" fmla="*/ 0 w 3603053"/>
              <a:gd name="connsiteY3" fmla="*/ 7502452 h 7502934"/>
              <a:gd name="connsiteX4" fmla="*/ 0 w 3603053"/>
              <a:gd name="connsiteY4" fmla="*/ 10376 h 7502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6" name="矩形 259">
            <a:extLst>
              <a:ext uri="{FF2B5EF4-FFF2-40B4-BE49-F238E27FC236}">
                <a16:creationId xmlns:a16="http://schemas.microsoft.com/office/drawing/2014/main" id="{BDF70E8F-322C-20D7-7337-95BE61AE4325}"/>
              </a:ext>
            </a:extLst>
          </p:cNvPr>
          <p:cNvSpPr>
            <a:spLocks noChangeArrowheads="1"/>
          </p:cNvSpPr>
          <p:nvPr/>
        </p:nvSpPr>
        <p:spPr bwMode="auto">
          <a:xfrm>
            <a:off x="2372197" y="2426529"/>
            <a:ext cx="958994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170">
              <a:buNone/>
            </a:pPr>
            <a:r>
              <a:rPr lang="zh-CN" altLang="en-US" sz="7200" b="1" dirty="0">
                <a:solidFill>
                  <a:srgbClr val="3A4795"/>
                </a:solidFill>
              </a:rPr>
              <a:t>避免伪共享</a:t>
            </a:r>
          </a:p>
        </p:txBody>
      </p:sp>
      <p:sp>
        <p:nvSpPr>
          <p:cNvPr id="7" name="TextBox 43">
            <a:extLst>
              <a:ext uri="{FF2B5EF4-FFF2-40B4-BE49-F238E27FC236}">
                <a16:creationId xmlns:a16="http://schemas.microsoft.com/office/drawing/2014/main" id="{2FC5811C-BE84-CDFE-EE6C-FFE2F3DC46F1}"/>
              </a:ext>
            </a:extLst>
          </p:cNvPr>
          <p:cNvSpPr txBox="1"/>
          <p:nvPr/>
        </p:nvSpPr>
        <p:spPr>
          <a:xfrm>
            <a:off x="8727442" y="272960"/>
            <a:ext cx="3790525" cy="502766"/>
          </a:xfrm>
          <a:prstGeom prst="rect">
            <a:avLst/>
          </a:prstGeom>
          <a:noFill/>
        </p:spPr>
        <p:txBody>
          <a:bodyPr wrap="square" rtlCol="0">
            <a:spAutoFit/>
          </a:bodyPr>
          <a:lstStyle/>
          <a:p>
            <a:pPr defTabSz="1219170"/>
            <a:r>
              <a:rPr lang="en-US" altLang="zh-CN" sz="2667" b="1" dirty="0">
                <a:solidFill>
                  <a:srgbClr val="3A4795"/>
                </a:solidFill>
                <a:latin typeface="微软雅黑" panose="020B0503020204020204" pitchFamily="34" charset="-122"/>
              </a:rPr>
              <a:t>OpenMP</a:t>
            </a:r>
            <a:r>
              <a:rPr lang="zh-CN" altLang="en-US" sz="2667" b="1" dirty="0">
                <a:solidFill>
                  <a:srgbClr val="3A4795"/>
                </a:solidFill>
                <a:latin typeface="微软雅黑" panose="020B0503020204020204" pitchFamily="34" charset="-122"/>
              </a:rPr>
              <a:t>程序优化</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a:extLst>
              <a:ext uri="{FF2B5EF4-FFF2-40B4-BE49-F238E27FC236}">
                <a16:creationId xmlns:a16="http://schemas.microsoft.com/office/drawing/2014/main" id="{2AF5E3FF-1CA0-5BEC-88D6-DBE0BD726C14}"/>
              </a:ext>
            </a:extLst>
          </p:cNvPr>
          <p:cNvSpPr>
            <a:spLocks noChangeArrowheads="1"/>
          </p:cNvSpPr>
          <p:nvPr/>
        </p:nvSpPr>
        <p:spPr bwMode="auto">
          <a:xfrm>
            <a:off x="6096000" y="4715781"/>
            <a:ext cx="19389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400" b="1" dirty="0">
                <a:solidFill>
                  <a:srgbClr val="3A4795"/>
                </a:solidFill>
                <a:latin typeface="微软雅黑" pitchFamily="34" charset="-122"/>
                <a:ea typeface="微软雅黑" pitchFamily="34" charset="-122"/>
              </a:rPr>
              <a:t>嘉宾：王磊</a:t>
            </a:r>
            <a:endParaRPr lang="zh-CN" altLang="en-US" sz="5333" b="1" dirty="0">
              <a:solidFill>
                <a:srgbClr val="3A4795"/>
              </a:solidFill>
              <a:latin typeface="Calibri"/>
              <a:ea typeface="宋体" panose="02010600030101010101" pitchFamily="2" charset="-122"/>
            </a:endParaRPr>
          </a:p>
        </p:txBody>
      </p:sp>
      <p:sp>
        <p:nvSpPr>
          <p:cNvPr id="9" name="Freeform 8">
            <a:extLst>
              <a:ext uri="{FF2B5EF4-FFF2-40B4-BE49-F238E27FC236}">
                <a16:creationId xmlns:a16="http://schemas.microsoft.com/office/drawing/2014/main" id="{F27A0E0E-B69F-7C6E-3E58-C07116CD2A26}"/>
              </a:ext>
            </a:extLst>
          </p:cNvPr>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7">
              <a:cs typeface="+mn-ea"/>
              <a:sym typeface="+mn-lt"/>
            </a:endParaRPr>
          </a:p>
        </p:txBody>
      </p:sp>
      <p:sp>
        <p:nvSpPr>
          <p:cNvPr id="10" name="流程图: 接点 9">
            <a:extLst>
              <a:ext uri="{FF2B5EF4-FFF2-40B4-BE49-F238E27FC236}">
                <a16:creationId xmlns:a16="http://schemas.microsoft.com/office/drawing/2014/main" id="{4CEE19F9-946D-B900-FBAF-45D515A37EAA}"/>
              </a:ext>
            </a:extLst>
          </p:cNvPr>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A79F8379-5313-C9E5-0FE3-BD827E550E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5810" y="4367530"/>
            <a:ext cx="2490470" cy="2490470"/>
          </a:xfrm>
          <a:prstGeom prst="rect">
            <a:avLst/>
          </a:prstGeom>
        </p:spPr>
      </p:pic>
    </p:spTree>
    <p:extLst>
      <p:ext uri="{BB962C8B-B14F-4D97-AF65-F5344CB8AC3E}">
        <p14:creationId xmlns:p14="http://schemas.microsoft.com/office/powerpoint/2010/main" val="2120038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分析伪共享</a:t>
            </a:r>
          </a:p>
        </p:txBody>
      </p:sp>
      <p:sp>
        <p:nvSpPr>
          <p:cNvPr id="2" name="文本框 1">
            <a:extLst>
              <a:ext uri="{FF2B5EF4-FFF2-40B4-BE49-F238E27FC236}">
                <a16:creationId xmlns:a16="http://schemas.microsoft.com/office/drawing/2014/main" id="{F4AAC9B0-4C0C-9639-C8DD-72BCAE4B2682}"/>
              </a:ext>
            </a:extLst>
          </p:cNvPr>
          <p:cNvSpPr txBox="1"/>
          <p:nvPr/>
        </p:nvSpPr>
        <p:spPr>
          <a:xfrm>
            <a:off x="518884" y="1804301"/>
            <a:ext cx="5250545" cy="3730765"/>
          </a:xfrm>
          <a:prstGeom prst="rect">
            <a:avLst/>
          </a:prstGeom>
          <a:noFill/>
        </p:spPr>
        <p:txBody>
          <a:bodyPr wrap="square" rtlCol="0">
            <a:spAutoFit/>
          </a:bodyPr>
          <a:lstStyle/>
          <a:p>
            <a:pPr>
              <a:lnSpc>
                <a:spcPct val="150000"/>
              </a:lnSpc>
            </a:pPr>
            <a:r>
              <a:rPr lang="en-US" altLang="zh-CN" sz="2000" dirty="0">
                <a:latin typeface="微软雅黑 Light" panose="020B0502040204020203" charset="-122"/>
                <a:ea typeface="微软雅黑 Light" panose="020B0502040204020203" charset="-122"/>
              </a:rPr>
              <a:t>       </a:t>
            </a:r>
            <a:r>
              <a:rPr lang="en-US" altLang="zh-CN" sz="2000" dirty="0"/>
              <a:t>OpenMP</a:t>
            </a:r>
            <a:r>
              <a:rPr lang="zh-CN" altLang="en-US" sz="2000" dirty="0"/>
              <a:t>在多核处理器间进行同步时常常需要共享一些变量，如用多线程同时对一个数组初始化时，多个线程对同一个数组进行修改，即使线程间从算法上并不需要共享变量，但是在实际执行时，若不同线程所需要赋值的地址处于同一个缓存行中，就会引起缓存冲突，严重降低程序性能，这就是伪共享。</a:t>
            </a:r>
          </a:p>
        </p:txBody>
      </p:sp>
      <p:pic>
        <p:nvPicPr>
          <p:cNvPr id="3" name="图片 2">
            <a:extLst>
              <a:ext uri="{FF2B5EF4-FFF2-40B4-BE49-F238E27FC236}">
                <a16:creationId xmlns:a16="http://schemas.microsoft.com/office/drawing/2014/main" id="{3C2D182E-907E-7BA8-ECE0-AEAE8C123C79}"/>
              </a:ext>
            </a:extLst>
          </p:cNvPr>
          <p:cNvPicPr>
            <a:picLocks noChangeAspect="1"/>
          </p:cNvPicPr>
          <p:nvPr/>
        </p:nvPicPr>
        <p:blipFill rotWithShape="1">
          <a:blip r:embed="rId3"/>
          <a:srcRect l="-342" t="188" r="-247" b="-1874"/>
          <a:stretch/>
        </p:blipFill>
        <p:spPr>
          <a:xfrm>
            <a:off x="5688038" y="1804301"/>
            <a:ext cx="5901620" cy="3887067"/>
          </a:xfrm>
          <a:prstGeom prst="rect">
            <a:avLst/>
          </a:prstGeom>
          <a:solidFill>
            <a:schemeClr val="bg1"/>
          </a:solidFill>
        </p:spPr>
      </p:pic>
    </p:spTree>
    <p:extLst>
      <p:ext uri="{BB962C8B-B14F-4D97-AF65-F5344CB8AC3E}">
        <p14:creationId xmlns:p14="http://schemas.microsoft.com/office/powerpoint/2010/main" val="406304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6" presetClass="entr" presetSubtype="21"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barn(inVertic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数据填充避免伪共享</a:t>
            </a:r>
          </a:p>
        </p:txBody>
      </p:sp>
      <p:sp>
        <p:nvSpPr>
          <p:cNvPr id="4" name="矩形 3">
            <a:extLst>
              <a:ext uri="{FF2B5EF4-FFF2-40B4-BE49-F238E27FC236}">
                <a16:creationId xmlns:a16="http://schemas.microsoft.com/office/drawing/2014/main" id="{EDF9293F-56A8-D383-B1B6-22ED673BE993}"/>
              </a:ext>
            </a:extLst>
          </p:cNvPr>
          <p:cNvSpPr/>
          <p:nvPr/>
        </p:nvSpPr>
        <p:spPr>
          <a:xfrm>
            <a:off x="1175188" y="5603038"/>
            <a:ext cx="2966136" cy="278525"/>
          </a:xfrm>
          <a:prstGeom prst="rect">
            <a:avLst/>
          </a:prstGeom>
          <a:solidFill>
            <a:srgbClr val="F79646">
              <a:lumMod val="60000"/>
              <a:lumOff val="40000"/>
            </a:srgbClr>
          </a:solidFill>
          <a:ln w="25400" cap="flat" cmpd="sng" algn="ctr">
            <a:solidFill>
              <a:srgbClr val="F79646">
                <a:lumMod val="75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矩形 5">
            <a:extLst>
              <a:ext uri="{FF2B5EF4-FFF2-40B4-BE49-F238E27FC236}">
                <a16:creationId xmlns:a16="http://schemas.microsoft.com/office/drawing/2014/main" id="{7839B382-3277-D67A-8BF6-789E21CF3722}"/>
              </a:ext>
            </a:extLst>
          </p:cNvPr>
          <p:cNvSpPr/>
          <p:nvPr/>
        </p:nvSpPr>
        <p:spPr>
          <a:xfrm>
            <a:off x="1175188" y="3341241"/>
            <a:ext cx="2966136" cy="2218262"/>
          </a:xfrm>
          <a:prstGeom prst="rect">
            <a:avLst/>
          </a:prstGeom>
          <a:solidFill>
            <a:srgbClr val="9BBB59">
              <a:lumMod val="20000"/>
              <a:lumOff val="80000"/>
            </a:srgbClr>
          </a:solidFill>
          <a:ln w="25400" cap="flat" cmpd="sng" algn="ctr">
            <a:solidFill>
              <a:srgbClr val="9BBB59">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矩形 6">
            <a:extLst>
              <a:ext uri="{FF2B5EF4-FFF2-40B4-BE49-F238E27FC236}">
                <a16:creationId xmlns:a16="http://schemas.microsoft.com/office/drawing/2014/main" id="{E654BA83-4E4E-10B4-7B5B-326A55542F5A}"/>
              </a:ext>
            </a:extLst>
          </p:cNvPr>
          <p:cNvSpPr/>
          <p:nvPr/>
        </p:nvSpPr>
        <p:spPr>
          <a:xfrm>
            <a:off x="2638101" y="3663301"/>
            <a:ext cx="632951" cy="294913"/>
          </a:xfrm>
          <a:prstGeom prst="rect">
            <a:avLst/>
          </a:prstGeom>
          <a:solidFill>
            <a:srgbClr val="4F81BD">
              <a:lumMod val="40000"/>
              <a:lumOff val="60000"/>
            </a:srgbClr>
          </a:solidFill>
          <a:ln w="25400" cap="flat" cmpd="sng" algn="ctr">
            <a:solidFill>
              <a:srgbClr val="4F81B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文本框 7">
            <a:extLst>
              <a:ext uri="{FF2B5EF4-FFF2-40B4-BE49-F238E27FC236}">
                <a16:creationId xmlns:a16="http://schemas.microsoft.com/office/drawing/2014/main" id="{C9130DE0-66F3-B9CC-A288-30112B0EE274}"/>
              </a:ext>
            </a:extLst>
          </p:cNvPr>
          <p:cNvSpPr txBox="1"/>
          <p:nvPr/>
        </p:nvSpPr>
        <p:spPr>
          <a:xfrm>
            <a:off x="617343" y="2332574"/>
            <a:ext cx="4207191" cy="3903826"/>
          </a:xfrm>
          <a:prstGeom prst="rect">
            <a:avLst/>
          </a:prstGeom>
          <a:noFill/>
        </p:spPr>
        <p:txBody>
          <a:bodyPr wrap="square" rtlCol="0">
            <a:spAutoFit/>
          </a:bodyPr>
          <a:lstStyle/>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static long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num_steps</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 1000000;</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double step;</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int main(){</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int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double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temp,pi,result</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step = 1.0/(double)</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num_steps</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=0;i&lt;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num_steps;i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temp = (i+0.5)*step;</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result+=4.0/(1.0+temp*temp);</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pi=step*result;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p:txBody>
      </p:sp>
      <p:sp>
        <p:nvSpPr>
          <p:cNvPr id="9" name="文本框 8">
            <a:extLst>
              <a:ext uri="{FF2B5EF4-FFF2-40B4-BE49-F238E27FC236}">
                <a16:creationId xmlns:a16="http://schemas.microsoft.com/office/drawing/2014/main" id="{1AEE8091-2666-04C0-69FA-4E5493F804AC}"/>
              </a:ext>
            </a:extLst>
          </p:cNvPr>
          <p:cNvSpPr txBox="1"/>
          <p:nvPr/>
        </p:nvSpPr>
        <p:spPr>
          <a:xfrm>
            <a:off x="6517194" y="1570588"/>
            <a:ext cx="4610666" cy="382862"/>
          </a:xfrm>
          <a:prstGeom prst="rect">
            <a:avLst/>
          </a:prstGeom>
          <a:solidFill>
            <a:srgbClr val="4F81BD">
              <a:lumMod val="40000"/>
              <a:lumOff val="60000"/>
            </a:srgbClr>
          </a:solid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double result[</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Nthreads</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]={0.0};</a:t>
            </a:r>
          </a:p>
        </p:txBody>
      </p:sp>
      <p:sp>
        <p:nvSpPr>
          <p:cNvPr id="10" name="文本框 9">
            <a:extLst>
              <a:ext uri="{FF2B5EF4-FFF2-40B4-BE49-F238E27FC236}">
                <a16:creationId xmlns:a16="http://schemas.microsoft.com/office/drawing/2014/main" id="{2D07BF56-A48A-1745-1BC1-335268C65DAA}"/>
              </a:ext>
            </a:extLst>
          </p:cNvPr>
          <p:cNvSpPr txBox="1"/>
          <p:nvPr/>
        </p:nvSpPr>
        <p:spPr>
          <a:xfrm>
            <a:off x="4722717" y="3531369"/>
            <a:ext cx="1213085" cy="382862"/>
          </a:xfrm>
          <a:prstGeom prst="rect">
            <a:avLst/>
          </a:prstGeom>
          <a:noFill/>
        </p:spPr>
        <p:txBody>
          <a:bodyPr wrap="square">
            <a:spAutoFit/>
          </a:bodyPr>
          <a:lstStyle/>
          <a:p>
            <a:pPr eaLnBrk="1" fontAlgn="auto" hangingPunct="1">
              <a:spcBef>
                <a:spcPts val="0"/>
              </a:spcBef>
              <a:spcAft>
                <a:spcPts val="0"/>
              </a:spcAft>
            </a:pPr>
            <a:r>
              <a:rPr lang="zh-CN" altLang="en-US" sz="1800" b="1" kern="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并行改写</a:t>
            </a:r>
            <a:endParaRPr lang="zh-CN" altLang="en-US" sz="1800" b="1" dirty="0">
              <a:solidFill>
                <a:prstClr val="black"/>
              </a:solidFill>
              <a:latin typeface="Calibri"/>
              <a:ea typeface="宋体" panose="02010600030101010101" pitchFamily="2" charset="-122"/>
            </a:endParaRPr>
          </a:p>
        </p:txBody>
      </p:sp>
      <p:graphicFrame>
        <p:nvGraphicFramePr>
          <p:cNvPr id="11" name="对象 10">
            <a:extLst>
              <a:ext uri="{FF2B5EF4-FFF2-40B4-BE49-F238E27FC236}">
                <a16:creationId xmlns:a16="http://schemas.microsoft.com/office/drawing/2014/main" id="{A975CED7-1612-192B-DAD0-B848532F6353}"/>
              </a:ext>
            </a:extLst>
          </p:cNvPr>
          <p:cNvGraphicFramePr>
            <a:graphicFrameLocks noChangeAspect="1"/>
          </p:cNvGraphicFramePr>
          <p:nvPr/>
        </p:nvGraphicFramePr>
        <p:xfrm>
          <a:off x="984383" y="1778371"/>
          <a:ext cx="1440426" cy="558165"/>
        </p:xfrm>
        <a:graphic>
          <a:graphicData uri="http://schemas.openxmlformats.org/presentationml/2006/ole">
            <mc:AlternateContent xmlns:mc="http://schemas.openxmlformats.org/markup-compatibility/2006">
              <mc:Choice xmlns:v="urn:schemas-microsoft-com:vml" Requires="v">
                <p:oleObj name="Equation" r:id="rId3" imgW="1016000" imgH="419100" progId="Equation.DSMT4">
                  <p:embed/>
                </p:oleObj>
              </mc:Choice>
              <mc:Fallback>
                <p:oleObj name="Equation" r:id="rId3" imgW="1016000" imgH="419100" progId="Equation.DSMT4">
                  <p:embed/>
                  <p:pic>
                    <p:nvPicPr>
                      <p:cNvPr id="11" name="对象 10">
                        <a:extLst>
                          <a:ext uri="{FF2B5EF4-FFF2-40B4-BE49-F238E27FC236}">
                            <a16:creationId xmlns:a16="http://schemas.microsoft.com/office/drawing/2014/main" id="{A975CED7-1612-192B-DAD0-B848532F63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4383" y="1778371"/>
                        <a:ext cx="1440426" cy="558165"/>
                      </a:xfrm>
                      <a:prstGeom prst="rect">
                        <a:avLst/>
                      </a:prstGeom>
                      <a:noFill/>
                    </p:spPr>
                  </p:pic>
                </p:oleObj>
              </mc:Fallback>
            </mc:AlternateContent>
          </a:graphicData>
        </a:graphic>
      </p:graphicFrame>
      <p:sp>
        <p:nvSpPr>
          <p:cNvPr id="12" name="文本框 11">
            <a:extLst>
              <a:ext uri="{FF2B5EF4-FFF2-40B4-BE49-F238E27FC236}">
                <a16:creationId xmlns:a16="http://schemas.microsoft.com/office/drawing/2014/main" id="{A7FF7C74-4224-149D-1BBF-88149ECBEA1C}"/>
              </a:ext>
            </a:extLst>
          </p:cNvPr>
          <p:cNvSpPr txBox="1"/>
          <p:nvPr/>
        </p:nvSpPr>
        <p:spPr>
          <a:xfrm>
            <a:off x="2422752" y="1840770"/>
            <a:ext cx="1718572" cy="369332"/>
          </a:xfrm>
          <a:prstGeom prst="rect">
            <a:avLst/>
          </a:prstGeom>
          <a:noFill/>
        </p:spPr>
        <p:txBody>
          <a:bodyPr wrap="square">
            <a:spAutoFit/>
          </a:bodyPr>
          <a:lstStyle/>
          <a:p>
            <a:pPr eaLnBrk="1" fontAlgn="auto" hangingPunct="1">
              <a:spcBef>
                <a:spcPts val="0"/>
              </a:spcBef>
              <a:spcAft>
                <a:spcPts val="0"/>
              </a:spcAft>
            </a:pPr>
            <a:r>
              <a:rPr lang="zh-CN" altLang="en-US" sz="1800" dirty="0">
                <a:solidFill>
                  <a:prstClr val="black"/>
                </a:solidFill>
                <a:latin typeface="Calibri"/>
                <a:ea typeface="宋体" panose="02010600030101010101" pitchFamily="2" charset="-122"/>
              </a:rPr>
              <a:t>数值计算求</a:t>
            </a:r>
            <a:r>
              <a:rPr lang="el-GR" altLang="zh-CN" sz="1800" dirty="0">
                <a:solidFill>
                  <a:prstClr val="black"/>
                </a:solidFill>
                <a:latin typeface="Calibri"/>
                <a:ea typeface="宋体" panose="02010600030101010101" pitchFamily="2" charset="-122"/>
              </a:rPr>
              <a:t>π</a:t>
            </a:r>
            <a:endParaRPr lang="zh-CN" altLang="en-US" sz="1800" dirty="0">
              <a:solidFill>
                <a:prstClr val="black"/>
              </a:solidFill>
              <a:latin typeface="Calibri"/>
              <a:ea typeface="宋体" panose="02010600030101010101" pitchFamily="2" charset="-122"/>
            </a:endParaRPr>
          </a:p>
        </p:txBody>
      </p:sp>
      <p:sp>
        <p:nvSpPr>
          <p:cNvPr id="13" name="文本框 12">
            <a:extLst>
              <a:ext uri="{FF2B5EF4-FFF2-40B4-BE49-F238E27FC236}">
                <a16:creationId xmlns:a16="http://schemas.microsoft.com/office/drawing/2014/main" id="{952F921B-07A1-C4DC-C2FC-CD35AA7B4417}"/>
              </a:ext>
            </a:extLst>
          </p:cNvPr>
          <p:cNvSpPr txBox="1"/>
          <p:nvPr/>
        </p:nvSpPr>
        <p:spPr>
          <a:xfrm>
            <a:off x="6517194" y="2053657"/>
            <a:ext cx="4610666" cy="3583738"/>
          </a:xfrm>
          <a:prstGeom prst="rect">
            <a:avLst/>
          </a:prstGeom>
          <a:solidFill>
            <a:srgbClr val="9BBB59">
              <a:lumMod val="20000"/>
              <a:lumOff val="80000"/>
            </a:srgbClr>
          </a:solidFill>
          <a:ln>
            <a:solidFill>
              <a:srgbClr val="9BBB59">
                <a:lumMod val="40000"/>
                <a:lumOff val="60000"/>
              </a:srgbClr>
            </a:solidFill>
          </a:ln>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#pragma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omp</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parallel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num_threads</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Nthreads</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a:t>
            </a:r>
          </a:p>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a:t>
            </a:r>
          </a:p>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int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i</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a:t>
            </a:r>
          </a:p>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int id =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omp_get_thread_num</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a:t>
            </a:r>
          </a:p>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double temp;</a:t>
            </a:r>
          </a:p>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#pragma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omp</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for </a:t>
            </a:r>
          </a:p>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for(</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i</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=0;i&lt;</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num_steps;i</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a:t>
            </a:r>
          </a:p>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temp = (i+0.5)*step;</a:t>
            </a:r>
          </a:p>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result[id] += 4.0/(1.0+temp*temp);</a:t>
            </a:r>
          </a:p>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a:t>
            </a:r>
          </a:p>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a:t>
            </a:r>
          </a:p>
        </p:txBody>
      </p:sp>
      <p:sp>
        <p:nvSpPr>
          <p:cNvPr id="14" name="文本框 13">
            <a:extLst>
              <a:ext uri="{FF2B5EF4-FFF2-40B4-BE49-F238E27FC236}">
                <a16:creationId xmlns:a16="http://schemas.microsoft.com/office/drawing/2014/main" id="{F95AA61F-4ABB-11B2-4FAC-FA77F6A46A5A}"/>
              </a:ext>
            </a:extLst>
          </p:cNvPr>
          <p:cNvSpPr txBox="1"/>
          <p:nvPr/>
        </p:nvSpPr>
        <p:spPr>
          <a:xfrm>
            <a:off x="6482742" y="5729635"/>
            <a:ext cx="4645118" cy="1023037"/>
          </a:xfrm>
          <a:prstGeom prst="rect">
            <a:avLst/>
          </a:prstGeom>
          <a:solidFill>
            <a:srgbClr val="F79646">
              <a:lumMod val="60000"/>
              <a:lumOff val="40000"/>
            </a:srgbClr>
          </a:solidFill>
          <a:ln>
            <a:solidFill>
              <a:srgbClr val="F79646">
                <a:lumMod val="75000"/>
              </a:srgbClr>
            </a:solidFill>
          </a:ln>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for(i=0;i&lt;Nthreads;i++)</a:t>
            </a:r>
          </a:p>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pi += result[i];</a:t>
            </a:r>
          </a:p>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pi = step*pi;</a:t>
            </a:r>
            <a:endPar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endParaRPr>
          </a:p>
        </p:txBody>
      </p:sp>
      <p:sp>
        <p:nvSpPr>
          <p:cNvPr id="15" name="箭头: 右 14">
            <a:extLst>
              <a:ext uri="{FF2B5EF4-FFF2-40B4-BE49-F238E27FC236}">
                <a16:creationId xmlns:a16="http://schemas.microsoft.com/office/drawing/2014/main" id="{7486E511-F8E9-DC14-4B99-E0C9FE0DD73A}"/>
              </a:ext>
            </a:extLst>
          </p:cNvPr>
          <p:cNvSpPr/>
          <p:nvPr/>
        </p:nvSpPr>
        <p:spPr>
          <a:xfrm>
            <a:off x="4568825" y="3845526"/>
            <a:ext cx="1481284" cy="207588"/>
          </a:xfrm>
          <a:prstGeom prst="right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430742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par>
                                <p:cTn id="8" presetID="22" presetClass="entr" presetSubtype="4"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down)">
                                      <p:cBhvr>
                                        <p:cTn id="10" dur="500"/>
                                        <p:tgtEl>
                                          <p:spTgt spid="1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p:bldP spid="9" grpId="0" animBg="1"/>
      <p:bldP spid="10" grpId="0"/>
      <p:bldP spid="12" grpId="0"/>
      <p:bldP spid="13" grpId="0" animBg="1"/>
      <p:bldP spid="14"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数据填充避免伪共享</a:t>
            </a:r>
          </a:p>
        </p:txBody>
      </p:sp>
      <p:sp>
        <p:nvSpPr>
          <p:cNvPr id="2" name="矩形 1">
            <a:extLst>
              <a:ext uri="{FF2B5EF4-FFF2-40B4-BE49-F238E27FC236}">
                <a16:creationId xmlns:a16="http://schemas.microsoft.com/office/drawing/2014/main" id="{FCC97018-6A19-1D1B-FAA4-00C10F0EA202}"/>
              </a:ext>
            </a:extLst>
          </p:cNvPr>
          <p:cNvSpPr/>
          <p:nvPr/>
        </p:nvSpPr>
        <p:spPr>
          <a:xfrm>
            <a:off x="367755" y="6033563"/>
            <a:ext cx="4821991" cy="364521"/>
          </a:xfrm>
          <a:prstGeom prst="rect">
            <a:avLst/>
          </a:prstGeom>
          <a:solidFill>
            <a:srgbClr val="B9CDE5"/>
          </a:solidFill>
          <a:ln>
            <a:solidFill>
              <a:srgbClr val="B9CD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6FD96068-724C-5BD2-262B-0B2A1E849E40}"/>
              </a:ext>
            </a:extLst>
          </p:cNvPr>
          <p:cNvSpPr/>
          <p:nvPr/>
        </p:nvSpPr>
        <p:spPr>
          <a:xfrm>
            <a:off x="369560" y="4974897"/>
            <a:ext cx="4821991" cy="364521"/>
          </a:xfrm>
          <a:prstGeom prst="rect">
            <a:avLst/>
          </a:prstGeom>
          <a:solidFill>
            <a:srgbClr val="B9CDE5"/>
          </a:solidFill>
          <a:ln>
            <a:solidFill>
              <a:srgbClr val="B9CD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16" name="矩形 15">
            <a:extLst>
              <a:ext uri="{FF2B5EF4-FFF2-40B4-BE49-F238E27FC236}">
                <a16:creationId xmlns:a16="http://schemas.microsoft.com/office/drawing/2014/main" id="{A4A163CC-3F59-035E-2411-3666A59285D0}"/>
              </a:ext>
            </a:extLst>
          </p:cNvPr>
          <p:cNvSpPr/>
          <p:nvPr/>
        </p:nvSpPr>
        <p:spPr>
          <a:xfrm>
            <a:off x="517349" y="2559422"/>
            <a:ext cx="4821991" cy="364521"/>
          </a:xfrm>
          <a:prstGeom prst="rect">
            <a:avLst/>
          </a:prstGeom>
          <a:solidFill>
            <a:srgbClr val="B9CDE5"/>
          </a:solidFill>
          <a:ln>
            <a:solidFill>
              <a:srgbClr val="B9CD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FE1C51EC-96E0-1DD6-6792-6D9751B52B76}"/>
              </a:ext>
            </a:extLst>
          </p:cNvPr>
          <p:cNvSpPr txBox="1"/>
          <p:nvPr/>
        </p:nvSpPr>
        <p:spPr>
          <a:xfrm>
            <a:off x="83572" y="1209477"/>
            <a:ext cx="5276740" cy="5762796"/>
          </a:xfrm>
          <a:prstGeom prst="rect">
            <a:avLst/>
          </a:prstGeom>
          <a:noFill/>
        </p:spPr>
        <p:txBody>
          <a:bodyPr wrap="square" rtlCol="0">
            <a:spAutoFit/>
          </a:bodyPr>
          <a:lstStyle/>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static long </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num_steps</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 1000000;</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double step;</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int main(){</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int </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double pi = 0.0;</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double result[</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Nthreads</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]={0.0};</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step = 1.0/(double) </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num_steps</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parallel </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num_threads</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Nthreads</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int </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int id = </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omp_get_thread_num</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double temp;</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for </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for(</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=0;i&lt;</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num_steps;i</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temp = (i+0.5)*step;</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resut</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[id] += 4.0/(1.0+temp*temp);</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for(</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=0;i&lt;</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Nthreads;i</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pi += result[</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pi = step*pi;</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a:t>
            </a:r>
          </a:p>
        </p:txBody>
      </p:sp>
      <p:sp>
        <p:nvSpPr>
          <p:cNvPr id="20" name="矩形 19">
            <a:extLst>
              <a:ext uri="{FF2B5EF4-FFF2-40B4-BE49-F238E27FC236}">
                <a16:creationId xmlns:a16="http://schemas.microsoft.com/office/drawing/2014/main" id="{5D72D6F8-B8B8-C4A5-5DB6-51D24DA6455F}"/>
              </a:ext>
            </a:extLst>
          </p:cNvPr>
          <p:cNvSpPr/>
          <p:nvPr/>
        </p:nvSpPr>
        <p:spPr>
          <a:xfrm>
            <a:off x="496377" y="2567429"/>
            <a:ext cx="4821991" cy="364521"/>
          </a:xfrm>
          <a:prstGeom prst="rect">
            <a:avLst/>
          </a:prstGeom>
          <a:solidFill>
            <a:srgbClr val="B9CDE5"/>
          </a:solidFill>
          <a:ln>
            <a:solidFill>
              <a:srgbClr val="B9CD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tx1"/>
                </a:solidFill>
                <a:latin typeface="Times New Roman" panose="02020603050405020304" pitchFamily="18" charset="0"/>
                <a:cs typeface="Times New Roman" panose="02020603050405020304" pitchFamily="18" charset="0"/>
              </a:rPr>
              <a:t>     double result[</a:t>
            </a:r>
            <a:r>
              <a:rPr lang="en-US" altLang="zh-CN" sz="1600" dirty="0" err="1">
                <a:solidFill>
                  <a:schemeClr val="tx1"/>
                </a:solidFill>
                <a:latin typeface="Times New Roman" panose="02020603050405020304" pitchFamily="18" charset="0"/>
                <a:cs typeface="Times New Roman" panose="02020603050405020304" pitchFamily="18" charset="0"/>
              </a:rPr>
              <a:t>Nthreads</a:t>
            </a:r>
            <a:r>
              <a:rPr lang="en-US" altLang="zh-CN" sz="1600" dirty="0">
                <a:solidFill>
                  <a:schemeClr val="tx1"/>
                </a:solidFill>
                <a:latin typeface="Times New Roman" panose="02020603050405020304" pitchFamily="18" charset="0"/>
                <a:cs typeface="Times New Roman" panose="02020603050405020304" pitchFamily="18" charset="0"/>
              </a:rPr>
              <a:t>][8]={0.0};</a:t>
            </a:r>
          </a:p>
        </p:txBody>
      </p:sp>
      <p:sp>
        <p:nvSpPr>
          <p:cNvPr id="21" name="矩形 20">
            <a:extLst>
              <a:ext uri="{FF2B5EF4-FFF2-40B4-BE49-F238E27FC236}">
                <a16:creationId xmlns:a16="http://schemas.microsoft.com/office/drawing/2014/main" id="{01ED2F69-C365-2743-C2C9-945D5E9EF0A3}"/>
              </a:ext>
            </a:extLst>
          </p:cNvPr>
          <p:cNvSpPr/>
          <p:nvPr/>
        </p:nvSpPr>
        <p:spPr>
          <a:xfrm>
            <a:off x="367754" y="4989913"/>
            <a:ext cx="4821991" cy="364521"/>
          </a:xfrm>
          <a:prstGeom prst="rect">
            <a:avLst/>
          </a:prstGeom>
          <a:solidFill>
            <a:srgbClr val="B9CDE5"/>
          </a:solidFill>
          <a:ln>
            <a:solidFill>
              <a:srgbClr val="B9CD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                result[id][0] += 4.0/(1.0+temp*temp);</a:t>
            </a:r>
            <a:endParaRPr lang="en-US" altLang="zh-CN" sz="1600" dirty="0">
              <a:solidFill>
                <a:schemeClr val="tx1"/>
              </a:solidFill>
              <a:latin typeface="Times New Roman" panose="02020603050405020304" pitchFamily="18" charset="0"/>
              <a:cs typeface="Times New Roman" panose="02020603050405020304" pitchFamily="18" charset="0"/>
            </a:endParaRPr>
          </a:p>
        </p:txBody>
      </p:sp>
      <p:sp>
        <p:nvSpPr>
          <p:cNvPr id="22" name="矩形 21">
            <a:extLst>
              <a:ext uri="{FF2B5EF4-FFF2-40B4-BE49-F238E27FC236}">
                <a16:creationId xmlns:a16="http://schemas.microsoft.com/office/drawing/2014/main" id="{27110FE6-BE5B-5847-BD7B-055CC5DEA197}"/>
              </a:ext>
            </a:extLst>
          </p:cNvPr>
          <p:cNvSpPr/>
          <p:nvPr/>
        </p:nvSpPr>
        <p:spPr>
          <a:xfrm>
            <a:off x="326480" y="6033563"/>
            <a:ext cx="4821991" cy="364521"/>
          </a:xfrm>
          <a:prstGeom prst="rect">
            <a:avLst/>
          </a:prstGeom>
          <a:solidFill>
            <a:srgbClr val="B9CDE5"/>
          </a:solidFill>
          <a:ln>
            <a:solidFill>
              <a:srgbClr val="B9CD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solidFill>
                  <a:schemeClr val="tx1"/>
                </a:solidFill>
                <a:latin typeface="Times New Roman" panose="02020603050405020304" pitchFamily="18" charset="0"/>
                <a:cs typeface="Times New Roman" panose="02020603050405020304" pitchFamily="18" charset="0"/>
              </a:rPr>
              <a:t>           pi += result[</a:t>
            </a:r>
            <a:r>
              <a:rPr lang="en-US" altLang="zh-CN" sz="1600" dirty="0" err="1">
                <a:solidFill>
                  <a:schemeClr val="tx1"/>
                </a:solidFill>
                <a:latin typeface="Times New Roman" panose="02020603050405020304" pitchFamily="18" charset="0"/>
                <a:cs typeface="Times New Roman" panose="02020603050405020304" pitchFamily="18" charset="0"/>
              </a:rPr>
              <a:t>i</a:t>
            </a:r>
            <a:r>
              <a:rPr lang="en-US" altLang="zh-CN" sz="1600" dirty="0">
                <a:solidFill>
                  <a:schemeClr val="tx1"/>
                </a:solidFill>
                <a:latin typeface="Times New Roman" panose="02020603050405020304" pitchFamily="18" charset="0"/>
                <a:cs typeface="Times New Roman" panose="02020603050405020304" pitchFamily="18" charset="0"/>
              </a:rPr>
              <a:t>][0];</a:t>
            </a:r>
          </a:p>
        </p:txBody>
      </p:sp>
      <p:pic>
        <p:nvPicPr>
          <p:cNvPr id="23" name="图片 22">
            <a:extLst>
              <a:ext uri="{FF2B5EF4-FFF2-40B4-BE49-F238E27FC236}">
                <a16:creationId xmlns:a16="http://schemas.microsoft.com/office/drawing/2014/main" id="{C0D97C75-4700-8264-E207-D937B6C60299}"/>
              </a:ext>
            </a:extLst>
          </p:cNvPr>
          <p:cNvPicPr>
            <a:picLocks noChangeAspect="1"/>
          </p:cNvPicPr>
          <p:nvPr/>
        </p:nvPicPr>
        <p:blipFill>
          <a:blip r:embed="rId3"/>
          <a:stretch>
            <a:fillRect/>
          </a:stretch>
        </p:blipFill>
        <p:spPr>
          <a:xfrm>
            <a:off x="6284685" y="1968240"/>
            <a:ext cx="4821991" cy="3273521"/>
          </a:xfrm>
          <a:prstGeom prst="rect">
            <a:avLst/>
          </a:prstGeom>
          <a:solidFill>
            <a:schemeClr val="bg1"/>
          </a:solidFill>
        </p:spPr>
      </p:pic>
      <p:pic>
        <p:nvPicPr>
          <p:cNvPr id="24" name="图片 23">
            <a:extLst>
              <a:ext uri="{FF2B5EF4-FFF2-40B4-BE49-F238E27FC236}">
                <a16:creationId xmlns:a16="http://schemas.microsoft.com/office/drawing/2014/main" id="{7A811F54-6EF0-91C1-A7FA-D7E64B684693}"/>
              </a:ext>
            </a:extLst>
          </p:cNvPr>
          <p:cNvPicPr>
            <a:picLocks noChangeAspect="1"/>
          </p:cNvPicPr>
          <p:nvPr/>
        </p:nvPicPr>
        <p:blipFill>
          <a:blip r:embed="rId4"/>
          <a:stretch>
            <a:fillRect/>
          </a:stretch>
        </p:blipFill>
        <p:spPr>
          <a:xfrm>
            <a:off x="5644494" y="1693675"/>
            <a:ext cx="5867040" cy="3822649"/>
          </a:xfrm>
          <a:prstGeom prst="rect">
            <a:avLst/>
          </a:prstGeom>
          <a:solidFill>
            <a:schemeClr val="bg1"/>
          </a:solidFill>
        </p:spPr>
      </p:pic>
    </p:spTree>
    <p:extLst>
      <p:ext uri="{BB962C8B-B14F-4D97-AF65-F5344CB8AC3E}">
        <p14:creationId xmlns:p14="http://schemas.microsoft.com/office/powerpoint/2010/main" val="3999906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barn(inVertical)">
                                      <p:cBhvr>
                                        <p:cTn id="21" dur="500"/>
                                        <p:tgtEl>
                                          <p:spTgt spid="20"/>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barn(inVertical)">
                                      <p:cBhvr>
                                        <p:cTn id="24" dur="500"/>
                                        <p:tgtEl>
                                          <p:spTgt spid="22"/>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barn(inVertical)">
                                      <p:cBhvr>
                                        <p:cTn id="27" dur="500"/>
                                        <p:tgtEl>
                                          <p:spTgt spid="21"/>
                                        </p:tgtEl>
                                      </p:cBhvr>
                                    </p:animEffect>
                                  </p:childTnLst>
                                </p:cTn>
                              </p:par>
                              <p:par>
                                <p:cTn id="28" presetID="16" presetClass="entr" presetSubtype="21" fill="hold" nodeType="with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barn(inVertical)">
                                      <p:cBhvr>
                                        <p:cTn id="3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6" grpId="0" animBg="1"/>
      <p:bldP spid="19" grpId="0"/>
      <p:bldP spid="20" grpId="0" animBg="1"/>
      <p:bldP spid="21"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数据私有避免伪共享</a:t>
            </a:r>
          </a:p>
        </p:txBody>
      </p:sp>
      <p:sp>
        <p:nvSpPr>
          <p:cNvPr id="15" name="矩形 14">
            <a:extLst>
              <a:ext uri="{FF2B5EF4-FFF2-40B4-BE49-F238E27FC236}">
                <a16:creationId xmlns:a16="http://schemas.microsoft.com/office/drawing/2014/main" id="{6CD37F6E-16AE-6D42-AA71-8CEDAAB854D2}"/>
              </a:ext>
            </a:extLst>
          </p:cNvPr>
          <p:cNvSpPr/>
          <p:nvPr/>
        </p:nvSpPr>
        <p:spPr>
          <a:xfrm>
            <a:off x="614499" y="6004534"/>
            <a:ext cx="4821991" cy="364521"/>
          </a:xfrm>
          <a:prstGeom prst="rect">
            <a:avLst/>
          </a:prstGeom>
          <a:solidFill>
            <a:srgbClr val="B9CDE5"/>
          </a:solidFill>
          <a:ln w="25400" cap="flat" cmpd="sng" algn="ctr">
            <a:solidFill>
              <a:srgbClr val="B9CDE5"/>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矩形 16">
            <a:extLst>
              <a:ext uri="{FF2B5EF4-FFF2-40B4-BE49-F238E27FC236}">
                <a16:creationId xmlns:a16="http://schemas.microsoft.com/office/drawing/2014/main" id="{A2E89CF8-5A4F-3A4D-4BBA-E3D8F6DBD799}"/>
              </a:ext>
            </a:extLst>
          </p:cNvPr>
          <p:cNvSpPr/>
          <p:nvPr/>
        </p:nvSpPr>
        <p:spPr>
          <a:xfrm>
            <a:off x="616304" y="4945868"/>
            <a:ext cx="4821991" cy="364521"/>
          </a:xfrm>
          <a:prstGeom prst="rect">
            <a:avLst/>
          </a:prstGeom>
          <a:solidFill>
            <a:srgbClr val="B9CDE5"/>
          </a:solidFill>
          <a:ln w="25400" cap="flat" cmpd="sng" algn="ctr">
            <a:solidFill>
              <a:srgbClr val="B9CDE5"/>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102B11D8-7F7F-6BB3-3D62-7B1DDD17300B}"/>
              </a:ext>
            </a:extLst>
          </p:cNvPr>
          <p:cNvSpPr/>
          <p:nvPr/>
        </p:nvSpPr>
        <p:spPr>
          <a:xfrm>
            <a:off x="764093" y="2530393"/>
            <a:ext cx="4821991" cy="364521"/>
          </a:xfrm>
          <a:prstGeom prst="rect">
            <a:avLst/>
          </a:prstGeom>
          <a:solidFill>
            <a:srgbClr val="B9CDE5"/>
          </a:solidFill>
          <a:ln w="25400" cap="flat" cmpd="sng" algn="ctr">
            <a:solidFill>
              <a:srgbClr val="B9CDE5"/>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25">
            <a:extLst>
              <a:ext uri="{FF2B5EF4-FFF2-40B4-BE49-F238E27FC236}">
                <a16:creationId xmlns:a16="http://schemas.microsoft.com/office/drawing/2014/main" id="{8F258186-C7E4-9567-F66F-A6A755A62274}"/>
              </a:ext>
            </a:extLst>
          </p:cNvPr>
          <p:cNvSpPr txBox="1"/>
          <p:nvPr/>
        </p:nvSpPr>
        <p:spPr>
          <a:xfrm>
            <a:off x="201372" y="1184460"/>
            <a:ext cx="5276740" cy="5762796"/>
          </a:xfrm>
          <a:prstGeom prst="rect">
            <a:avLst/>
          </a:prstGeom>
          <a:noFill/>
        </p:spPr>
        <p:txBody>
          <a:bodyPr wrap="square" rtlCol="0">
            <a:spAutoFit/>
          </a:bodyPr>
          <a:lstStyle/>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static long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num_steps</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 1000000;</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double step;</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int main(){</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int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double pi = 0.0;</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double result[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Nthreads</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]={0.0};</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step = 1.0/(double)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num_steps</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parallel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num_threads</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Nthreads</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int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int id =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omp_get_thread_num</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double temp;</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 </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=0;i&lt;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num_steps;i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temp = (i+0.5)*step;</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resut</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[id] += 4.0/(1.0+temp*temp);</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=0;i&lt;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Nthreads;i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pi += result[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pi = step*pi;</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p:txBody>
      </p:sp>
      <p:sp>
        <p:nvSpPr>
          <p:cNvPr id="27" name="矩形 26">
            <a:extLst>
              <a:ext uri="{FF2B5EF4-FFF2-40B4-BE49-F238E27FC236}">
                <a16:creationId xmlns:a16="http://schemas.microsoft.com/office/drawing/2014/main" id="{A9DA4D0F-0093-F052-2600-F0C350F6150D}"/>
              </a:ext>
            </a:extLst>
          </p:cNvPr>
          <p:cNvSpPr/>
          <p:nvPr/>
        </p:nvSpPr>
        <p:spPr>
          <a:xfrm>
            <a:off x="619244" y="5815541"/>
            <a:ext cx="4966840" cy="793058"/>
          </a:xfrm>
          <a:prstGeom prst="rect">
            <a:avLst/>
          </a:prstGeom>
          <a:solidFill>
            <a:srgbClr val="B9CDE5"/>
          </a:solidFill>
          <a:ln w="25400" cap="flat" cmpd="sng" algn="ctr">
            <a:solidFill>
              <a:srgbClr val="B9CDE5"/>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pi = step*result;</a:t>
            </a:r>
          </a:p>
        </p:txBody>
      </p:sp>
      <p:sp>
        <p:nvSpPr>
          <p:cNvPr id="28" name="矩形 27">
            <a:extLst>
              <a:ext uri="{FF2B5EF4-FFF2-40B4-BE49-F238E27FC236}">
                <a16:creationId xmlns:a16="http://schemas.microsoft.com/office/drawing/2014/main" id="{B9FFEC9C-7923-671C-AB47-AD03954809E0}"/>
              </a:ext>
            </a:extLst>
          </p:cNvPr>
          <p:cNvSpPr/>
          <p:nvPr/>
        </p:nvSpPr>
        <p:spPr>
          <a:xfrm>
            <a:off x="614499" y="2524381"/>
            <a:ext cx="4821991" cy="364521"/>
          </a:xfrm>
          <a:prstGeom prst="rect">
            <a:avLst/>
          </a:prstGeom>
          <a:solidFill>
            <a:srgbClr val="B9CDE5"/>
          </a:solidFill>
          <a:ln w="25400" cap="flat" cmpd="sng" algn="ctr">
            <a:solidFill>
              <a:srgbClr val="B9CDE5"/>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double result=0.0;</a:t>
            </a:r>
          </a:p>
        </p:txBody>
      </p:sp>
      <p:sp>
        <p:nvSpPr>
          <p:cNvPr id="29" name="矩形 28">
            <a:extLst>
              <a:ext uri="{FF2B5EF4-FFF2-40B4-BE49-F238E27FC236}">
                <a16:creationId xmlns:a16="http://schemas.microsoft.com/office/drawing/2014/main" id="{80E5A12D-BB12-69DE-9188-971302466D10}"/>
              </a:ext>
            </a:extLst>
          </p:cNvPr>
          <p:cNvSpPr/>
          <p:nvPr/>
        </p:nvSpPr>
        <p:spPr>
          <a:xfrm>
            <a:off x="573224" y="4956481"/>
            <a:ext cx="5012860" cy="334646"/>
          </a:xfrm>
          <a:prstGeom prst="rect">
            <a:avLst/>
          </a:prstGeom>
          <a:solidFill>
            <a:srgbClr val="B9CDE5"/>
          </a:solidFill>
          <a:ln w="25400" cap="flat" cmpd="sng" algn="ctr">
            <a:solidFill>
              <a:srgbClr val="B9CDE5"/>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result+= 4.0/(1.0+temp*temp);</a:t>
            </a:r>
          </a:p>
        </p:txBody>
      </p:sp>
      <p:sp>
        <p:nvSpPr>
          <p:cNvPr id="30" name="矩形 29">
            <a:extLst>
              <a:ext uri="{FF2B5EF4-FFF2-40B4-BE49-F238E27FC236}">
                <a16:creationId xmlns:a16="http://schemas.microsoft.com/office/drawing/2014/main" id="{BDC2AF42-ED32-B47D-C40B-8AB8DF32F4EF}"/>
              </a:ext>
            </a:extLst>
          </p:cNvPr>
          <p:cNvSpPr/>
          <p:nvPr/>
        </p:nvSpPr>
        <p:spPr>
          <a:xfrm>
            <a:off x="614499" y="4173225"/>
            <a:ext cx="4992557" cy="298757"/>
          </a:xfrm>
          <a:prstGeom prst="rect">
            <a:avLst/>
          </a:prstGeom>
          <a:solidFill>
            <a:srgbClr val="B9CDE5"/>
          </a:solidFill>
          <a:ln w="25400" cap="flat" cmpd="sng" algn="ctr">
            <a:solidFill>
              <a:srgbClr val="B9CDE5"/>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#pragma </a:t>
            </a:r>
            <a:r>
              <a:rPr kumimoji="0" lang="en-US" altLang="zh-CN" sz="1600" b="0" i="0" u="none" strike="noStrike" kern="0" cap="none" spc="0" normalizeH="0" baseline="0" noProof="0" dirty="0" err="1">
                <a:ln>
                  <a:noFill/>
                </a:ln>
                <a:solidFill>
                  <a:prstClr val="black"/>
                </a:solidFill>
                <a:effectLst/>
                <a:uLnTx/>
                <a:uFillTx/>
                <a:latin typeface="Calibri"/>
                <a:ea typeface="宋体" panose="02010600030101010101" pitchFamily="2" charset="-122"/>
                <a:cs typeface="+mn-cs"/>
              </a:rPr>
              <a:t>omp</a:t>
            </a:r>
            <a:r>
              <a:rPr kumimoji="0" lang="en-US" altLang="zh-CN" sz="16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for reduction(+:result)</a:t>
            </a:r>
          </a:p>
        </p:txBody>
      </p:sp>
      <p:sp>
        <p:nvSpPr>
          <p:cNvPr id="31" name="矩形 30">
            <a:extLst>
              <a:ext uri="{FF2B5EF4-FFF2-40B4-BE49-F238E27FC236}">
                <a16:creationId xmlns:a16="http://schemas.microsoft.com/office/drawing/2014/main" id="{69D73D45-5C1F-0157-033F-B11EABA29E01}"/>
              </a:ext>
            </a:extLst>
          </p:cNvPr>
          <p:cNvSpPr/>
          <p:nvPr/>
        </p:nvSpPr>
        <p:spPr>
          <a:xfrm>
            <a:off x="614499" y="3654080"/>
            <a:ext cx="4971585" cy="234276"/>
          </a:xfrm>
          <a:prstGeom prst="rect">
            <a:avLst/>
          </a:prstGeom>
          <a:solidFill>
            <a:srgbClr val="B9CDE5"/>
          </a:solidFill>
          <a:ln w="25400" cap="flat" cmpd="sng" algn="ctr">
            <a:solidFill>
              <a:srgbClr val="B9CDE5"/>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32" name="文本框 31">
            <a:extLst>
              <a:ext uri="{FF2B5EF4-FFF2-40B4-BE49-F238E27FC236}">
                <a16:creationId xmlns:a16="http://schemas.microsoft.com/office/drawing/2014/main" id="{EC916819-681B-9B03-024C-9C9271870B6C}"/>
              </a:ext>
            </a:extLst>
          </p:cNvPr>
          <p:cNvSpPr txBox="1"/>
          <p:nvPr/>
        </p:nvSpPr>
        <p:spPr>
          <a:xfrm>
            <a:off x="6230255" y="1852203"/>
            <a:ext cx="5760373" cy="2807435"/>
          </a:xfrm>
          <a:prstGeom prst="rect">
            <a:avLst/>
          </a:prstGeom>
          <a:noFill/>
        </p:spPr>
        <p:txBody>
          <a:bodyPr wrap="square" rtlCol="0">
            <a:spAutoFit/>
          </a:bodyPr>
          <a:lstStyle/>
          <a:p>
            <a:pPr>
              <a:lnSpc>
                <a:spcPct val="150000"/>
              </a:lnSpc>
            </a:pPr>
            <a:r>
              <a:rPr lang="zh-CN" altLang="en-US" sz="2000" dirty="0"/>
              <a:t>       归约操作是指反复地将运算符作用在一个变量或一个值上，并把结果保存在原变量中。归约子句</a:t>
            </a:r>
            <a:r>
              <a:rPr lang="en-US" altLang="zh-CN" sz="2000" dirty="0"/>
              <a:t>reduction</a:t>
            </a:r>
            <a:r>
              <a:rPr lang="zh-CN" altLang="en-US" sz="2000" dirty="0"/>
              <a:t>就是对前后有依赖的循环进行归约操作的并行化，即对一个或多个变量指定一个操作符，每个线程将创建变量列表中变量的一个私有副本，并将各线程变量的私有副本进行初始化。</a:t>
            </a:r>
          </a:p>
        </p:txBody>
      </p:sp>
    </p:spTree>
    <p:extLst>
      <p:ext uri="{BB962C8B-B14F-4D97-AF65-F5344CB8AC3E}">
        <p14:creationId xmlns:p14="http://schemas.microsoft.com/office/powerpoint/2010/main" val="2221175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1000"/>
                                        <p:tgtEl>
                                          <p:spTgt spid="28"/>
                                        </p:tgtEl>
                                      </p:cBhvr>
                                    </p:animEffect>
                                    <p:anim calcmode="lin" valueType="num">
                                      <p:cBhvr>
                                        <p:cTn id="19" dur="1000" fill="hold"/>
                                        <p:tgtEl>
                                          <p:spTgt spid="28"/>
                                        </p:tgtEl>
                                        <p:attrNameLst>
                                          <p:attrName>ppt_x</p:attrName>
                                        </p:attrNameLst>
                                      </p:cBhvr>
                                      <p:tavLst>
                                        <p:tav tm="0">
                                          <p:val>
                                            <p:strVal val="#ppt_x"/>
                                          </p:val>
                                        </p:tav>
                                        <p:tav tm="100000">
                                          <p:val>
                                            <p:strVal val="#ppt_x"/>
                                          </p:val>
                                        </p:tav>
                                      </p:tavLst>
                                    </p:anim>
                                    <p:anim calcmode="lin" valueType="num">
                                      <p:cBhvr>
                                        <p:cTn id="20" dur="1000" fill="hold"/>
                                        <p:tgtEl>
                                          <p:spTgt spid="28"/>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1000"/>
                                        <p:tgtEl>
                                          <p:spTgt spid="30"/>
                                        </p:tgtEl>
                                      </p:cBhvr>
                                    </p:animEffect>
                                    <p:anim calcmode="lin" valueType="num">
                                      <p:cBhvr>
                                        <p:cTn id="24" dur="1000" fill="hold"/>
                                        <p:tgtEl>
                                          <p:spTgt spid="30"/>
                                        </p:tgtEl>
                                        <p:attrNameLst>
                                          <p:attrName>ppt_x</p:attrName>
                                        </p:attrNameLst>
                                      </p:cBhvr>
                                      <p:tavLst>
                                        <p:tav tm="0">
                                          <p:val>
                                            <p:strVal val="#ppt_x"/>
                                          </p:val>
                                        </p:tav>
                                        <p:tav tm="100000">
                                          <p:val>
                                            <p:strVal val="#ppt_x"/>
                                          </p:val>
                                        </p:tav>
                                      </p:tavLst>
                                    </p:anim>
                                    <p:anim calcmode="lin" valueType="num">
                                      <p:cBhvr>
                                        <p:cTn id="25" dur="1000" fill="hold"/>
                                        <p:tgtEl>
                                          <p:spTgt spid="30"/>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1000"/>
                                        <p:tgtEl>
                                          <p:spTgt spid="31"/>
                                        </p:tgtEl>
                                      </p:cBhvr>
                                    </p:animEffect>
                                    <p:anim calcmode="lin" valueType="num">
                                      <p:cBhvr>
                                        <p:cTn id="29" dur="1000" fill="hold"/>
                                        <p:tgtEl>
                                          <p:spTgt spid="31"/>
                                        </p:tgtEl>
                                        <p:attrNameLst>
                                          <p:attrName>ppt_x</p:attrName>
                                        </p:attrNameLst>
                                      </p:cBhvr>
                                      <p:tavLst>
                                        <p:tav tm="0">
                                          <p:val>
                                            <p:strVal val="#ppt_x"/>
                                          </p:val>
                                        </p:tav>
                                        <p:tav tm="100000">
                                          <p:val>
                                            <p:strVal val="#ppt_x"/>
                                          </p:val>
                                        </p:tav>
                                      </p:tavLst>
                                    </p:anim>
                                    <p:anim calcmode="lin" valueType="num">
                                      <p:cBhvr>
                                        <p:cTn id="30" dur="1000" fill="hold"/>
                                        <p:tgtEl>
                                          <p:spTgt spid="31"/>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1000"/>
                                        <p:tgtEl>
                                          <p:spTgt spid="29"/>
                                        </p:tgtEl>
                                      </p:cBhvr>
                                    </p:animEffect>
                                    <p:anim calcmode="lin" valueType="num">
                                      <p:cBhvr>
                                        <p:cTn id="34" dur="1000" fill="hold"/>
                                        <p:tgtEl>
                                          <p:spTgt spid="29"/>
                                        </p:tgtEl>
                                        <p:attrNameLst>
                                          <p:attrName>ppt_x</p:attrName>
                                        </p:attrNameLst>
                                      </p:cBhvr>
                                      <p:tavLst>
                                        <p:tav tm="0">
                                          <p:val>
                                            <p:strVal val="#ppt_x"/>
                                          </p:val>
                                        </p:tav>
                                        <p:tav tm="100000">
                                          <p:val>
                                            <p:strVal val="#ppt_x"/>
                                          </p:val>
                                        </p:tav>
                                      </p:tavLst>
                                    </p:anim>
                                    <p:anim calcmode="lin" valueType="num">
                                      <p:cBhvr>
                                        <p:cTn id="35" dur="1000" fill="hold"/>
                                        <p:tgtEl>
                                          <p:spTgt spid="29"/>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1000"/>
                                        <p:tgtEl>
                                          <p:spTgt spid="27"/>
                                        </p:tgtEl>
                                      </p:cBhvr>
                                    </p:animEffect>
                                    <p:anim calcmode="lin" valueType="num">
                                      <p:cBhvr>
                                        <p:cTn id="39" dur="1000" fill="hold"/>
                                        <p:tgtEl>
                                          <p:spTgt spid="27"/>
                                        </p:tgtEl>
                                        <p:attrNameLst>
                                          <p:attrName>ppt_x</p:attrName>
                                        </p:attrNameLst>
                                      </p:cBhvr>
                                      <p:tavLst>
                                        <p:tav tm="0">
                                          <p:val>
                                            <p:strVal val="#ppt_x"/>
                                          </p:val>
                                        </p:tav>
                                        <p:tav tm="100000">
                                          <p:val>
                                            <p:strVal val="#ppt_x"/>
                                          </p:val>
                                        </p:tav>
                                      </p:tavLst>
                                    </p:anim>
                                    <p:anim calcmode="lin" valueType="num">
                                      <p:cBhvr>
                                        <p:cTn id="40" dur="1000" fill="hold"/>
                                        <p:tgtEl>
                                          <p:spTgt spid="27"/>
                                        </p:tgtEl>
                                        <p:attrNameLst>
                                          <p:attrName>ppt_y</p:attrName>
                                        </p:attrNameLst>
                                      </p:cBhvr>
                                      <p:tavLst>
                                        <p:tav tm="0">
                                          <p:val>
                                            <p:strVal val="#ppt_y+.1"/>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anim calcmode="lin" valueType="num">
                                      <p:cBhvr additive="base">
                                        <p:cTn id="43" dur="500" fill="hold"/>
                                        <p:tgtEl>
                                          <p:spTgt spid="32"/>
                                        </p:tgtEl>
                                        <p:attrNameLst>
                                          <p:attrName>ppt_x</p:attrName>
                                        </p:attrNameLst>
                                      </p:cBhvr>
                                      <p:tavLst>
                                        <p:tav tm="0">
                                          <p:val>
                                            <p:strVal val="#ppt_x"/>
                                          </p:val>
                                        </p:tav>
                                        <p:tav tm="100000">
                                          <p:val>
                                            <p:strVal val="#ppt_x"/>
                                          </p:val>
                                        </p:tav>
                                      </p:tavLst>
                                    </p:anim>
                                    <p:anim calcmode="lin" valueType="num">
                                      <p:cBhvr additive="base">
                                        <p:cTn id="44"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26" grpId="0"/>
      <p:bldP spid="27" grpId="0" animBg="1"/>
      <p:bldP spid="28" grpId="0" animBg="1"/>
      <p:bldP spid="29" grpId="0" animBg="1"/>
      <p:bldP spid="30" grpId="0" animBg="1"/>
      <p:bldP spid="31" grpId="0" animBg="1"/>
      <p:bldP spid="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参考资料</a:t>
            </a:r>
          </a:p>
        </p:txBody>
      </p:sp>
      <p:sp>
        <p:nvSpPr>
          <p:cNvPr id="3" name="文本框 2">
            <a:extLst>
              <a:ext uri="{FF2B5EF4-FFF2-40B4-BE49-F238E27FC236}">
                <a16:creationId xmlns:a16="http://schemas.microsoft.com/office/drawing/2014/main" id="{D705933F-FFDE-CEE4-1A03-37BA4E581589}"/>
              </a:ext>
            </a:extLst>
          </p:cNvPr>
          <p:cNvSpPr txBox="1"/>
          <p:nvPr/>
        </p:nvSpPr>
        <p:spPr>
          <a:xfrm>
            <a:off x="668338" y="1650709"/>
            <a:ext cx="11693100" cy="1037720"/>
          </a:xfrm>
          <a:prstGeom prst="rect">
            <a:avLst/>
          </a:prstGeom>
          <a:noFill/>
        </p:spPr>
        <p:txBody>
          <a:bodyPr wrap="square">
            <a:spAutoFit/>
          </a:bodyPr>
          <a:lstStyle/>
          <a:p>
            <a:pPr>
              <a:lnSpc>
                <a:spcPct val="150000"/>
              </a:lnSpc>
              <a:spcBef>
                <a:spcPts val="600"/>
              </a:spcBef>
            </a:pPr>
            <a:r>
              <a:rPr lang="en-US" altLang="zh-CN" sz="2000" dirty="0"/>
              <a:t>[1] </a:t>
            </a:r>
            <a:r>
              <a:rPr lang="zh-CN" altLang="en-US" sz="2000" dirty="0"/>
              <a:t>雷洪，胡许冰编著</a:t>
            </a:r>
            <a:r>
              <a:rPr lang="en-US" altLang="zh-CN" sz="2000" dirty="0"/>
              <a:t>.</a:t>
            </a:r>
            <a:r>
              <a:rPr lang="zh-CN" altLang="en-US" sz="2000" dirty="0"/>
              <a:t>多核并行高性能计算  </a:t>
            </a:r>
            <a:r>
              <a:rPr lang="en-US" altLang="zh-CN" sz="2000" dirty="0"/>
              <a:t>OpenMP[M].</a:t>
            </a:r>
            <a:r>
              <a:rPr lang="zh-CN" altLang="en-US" sz="2000" dirty="0"/>
              <a:t>北京：冶金工业出版社</a:t>
            </a:r>
            <a:r>
              <a:rPr lang="en-US" altLang="zh-CN" sz="2000" dirty="0"/>
              <a:t>,2016.</a:t>
            </a:r>
          </a:p>
          <a:p>
            <a:pPr>
              <a:lnSpc>
                <a:spcPct val="150000"/>
              </a:lnSpc>
              <a:spcBef>
                <a:spcPts val="600"/>
              </a:spcBef>
            </a:pPr>
            <a:r>
              <a:rPr lang="en-US" altLang="zh-CN" sz="2000" dirty="0"/>
              <a:t>[2]</a:t>
            </a:r>
            <a:r>
              <a:rPr lang="zh-CN" altLang="en-US" sz="2000" dirty="0"/>
              <a:t>（德）海格，（德）韦雷因著</a:t>
            </a:r>
            <a:r>
              <a:rPr lang="en-US" altLang="zh-CN" sz="2000" dirty="0"/>
              <a:t>.</a:t>
            </a:r>
            <a:r>
              <a:rPr lang="zh-CN" altLang="en-US" sz="2000" dirty="0"/>
              <a:t>高性能科学与工程计算</a:t>
            </a:r>
            <a:r>
              <a:rPr lang="en-US" altLang="zh-CN" sz="2000" dirty="0"/>
              <a:t>[M].</a:t>
            </a:r>
            <a:r>
              <a:rPr lang="zh-CN" altLang="en-US" sz="2000" dirty="0"/>
              <a:t>北京：机械工业出版社</a:t>
            </a:r>
            <a:r>
              <a:rPr lang="en-US" altLang="zh-CN" sz="2000" dirty="0"/>
              <a:t>,2014.</a:t>
            </a:r>
          </a:p>
        </p:txBody>
      </p:sp>
      <p:sp>
        <p:nvSpPr>
          <p:cNvPr id="4" name="矩形 13">
            <a:extLst>
              <a:ext uri="{FF2B5EF4-FFF2-40B4-BE49-F238E27FC236}">
                <a16:creationId xmlns:a16="http://schemas.microsoft.com/office/drawing/2014/main" id="{72BFEB76-BEFC-60F2-4AB0-C041C910A93F}"/>
              </a:ext>
            </a:extLst>
          </p:cNvPr>
          <p:cNvSpPr>
            <a:spLocks noChangeArrowheads="1"/>
          </p:cNvSpPr>
          <p:nvPr/>
        </p:nvSpPr>
        <p:spPr bwMode="auto">
          <a:xfrm>
            <a:off x="9484154" y="5657671"/>
            <a:ext cx="2459990" cy="1200329"/>
          </a:xfrm>
          <a:prstGeom prst="rect">
            <a:avLst/>
          </a:prstGeom>
          <a:noFill/>
          <a:ln w="9525">
            <a:noFill/>
            <a:miter lim="800000"/>
          </a:ln>
        </p:spPr>
        <p:txBody>
          <a:bodyPr wrap="square">
            <a:spAutoFit/>
          </a:bodyPr>
          <a:lstStyle/>
          <a:p>
            <a:pPr algn="ctr" eaLnBrk="1" hangingPunct="1"/>
            <a:r>
              <a:rPr lang="zh-CN" altLang="en-US" sz="2400" dirty="0">
                <a:latin typeface="仿宋" panose="02010609060101010101" pitchFamily="49" charset="-122"/>
                <a:ea typeface="仿宋" panose="02010609060101010101" pitchFamily="49" charset="-122"/>
              </a:rPr>
              <a:t>先进编译实验室</a:t>
            </a:r>
            <a:endParaRPr lang="en-US" altLang="zh-CN" sz="2400" dirty="0">
              <a:latin typeface="仿宋" panose="02010609060101010101" pitchFamily="49" charset="-122"/>
              <a:ea typeface="仿宋" panose="02010609060101010101" pitchFamily="49" charset="-122"/>
            </a:endParaRPr>
          </a:p>
          <a:p>
            <a:pPr algn="ctr" eaLnBrk="1" hangingPunct="1"/>
            <a:r>
              <a:rPr lang="zh-CN" altLang="en-US" dirty="0">
                <a:latin typeface="仿宋" panose="02010609060101010101" pitchFamily="49" charset="-122"/>
                <a:ea typeface="仿宋" panose="02010609060101010101" pitchFamily="49" charset="-122"/>
              </a:rPr>
              <a:t>王磊</a:t>
            </a:r>
            <a:endParaRPr lang="en-US" altLang="zh-CN" dirty="0">
              <a:latin typeface="仿宋" panose="02010609060101010101" pitchFamily="49" charset="-122"/>
              <a:ea typeface="仿宋" panose="02010609060101010101" pitchFamily="49" charset="-122"/>
            </a:endParaRPr>
          </a:p>
          <a:p>
            <a:pPr algn="ctr" eaLnBrk="1" hangingPunct="1"/>
            <a:r>
              <a:rPr lang="en-US" altLang="zh-CN" sz="2400" dirty="0">
                <a:latin typeface="仿宋" panose="02010609060101010101" pitchFamily="49" charset="-122"/>
                <a:ea typeface="仿宋" panose="02010609060101010101" pitchFamily="49" charset="-122"/>
              </a:rPr>
              <a:t>2023</a:t>
            </a:r>
            <a:r>
              <a:rPr lang="zh-CN" altLang="en-US" sz="2400" dirty="0">
                <a:latin typeface="仿宋" panose="02010609060101010101" pitchFamily="49" charset="-122"/>
                <a:ea typeface="仿宋" panose="02010609060101010101" pitchFamily="49" charset="-122"/>
              </a:rPr>
              <a:t>年</a:t>
            </a:r>
            <a:r>
              <a:rPr lang="en-US" altLang="zh-CN" sz="2400" dirty="0">
                <a:latin typeface="仿宋" panose="02010609060101010101" pitchFamily="49" charset="-122"/>
                <a:ea typeface="仿宋" panose="02010609060101010101" pitchFamily="49" charset="-122"/>
              </a:rPr>
              <a:t>06</a:t>
            </a:r>
            <a:r>
              <a:rPr lang="zh-CN" altLang="zh-CN" sz="2400" dirty="0">
                <a:latin typeface="仿宋" panose="02010609060101010101" pitchFamily="49" charset="-122"/>
                <a:ea typeface="仿宋" panose="02010609060101010101" pitchFamily="49" charset="-122"/>
              </a:rPr>
              <a:t>月</a:t>
            </a:r>
          </a:p>
        </p:txBody>
      </p:sp>
      <p:pic>
        <p:nvPicPr>
          <p:cNvPr id="2" name="图片 1">
            <a:extLst>
              <a:ext uri="{FF2B5EF4-FFF2-40B4-BE49-F238E27FC236}">
                <a16:creationId xmlns:a16="http://schemas.microsoft.com/office/drawing/2014/main" id="{8FFA60FF-B053-5DB7-7C6D-09B88EFA4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684" y="4240530"/>
            <a:ext cx="2490470" cy="2490470"/>
          </a:xfrm>
          <a:prstGeom prst="rect">
            <a:avLst/>
          </a:prstGeom>
        </p:spPr>
      </p:pic>
    </p:spTree>
    <p:extLst>
      <p:ext uri="{BB962C8B-B14F-4D97-AF65-F5344CB8AC3E}">
        <p14:creationId xmlns:p14="http://schemas.microsoft.com/office/powerpoint/2010/main" val="15927447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4EB1D-63F1-6156-A997-648307844B19}"/>
              </a:ext>
            </a:extLst>
          </p:cNvPr>
          <p:cNvSpPr>
            <a:spLocks noGrp="1"/>
          </p:cNvSpPr>
          <p:nvPr>
            <p:ph type="title"/>
          </p:nvPr>
        </p:nvSpPr>
        <p:spPr/>
        <p:txBody>
          <a:bodyPr/>
          <a:lstStyle/>
          <a:p>
            <a:endParaRPr lang="zh-CN" altLang="en-US"/>
          </a:p>
        </p:txBody>
      </p:sp>
      <p:pic>
        <p:nvPicPr>
          <p:cNvPr id="8" name="图片 7">
            <a:extLst>
              <a:ext uri="{FF2B5EF4-FFF2-40B4-BE49-F238E27FC236}">
                <a16:creationId xmlns:a16="http://schemas.microsoft.com/office/drawing/2014/main" id="{09ED9EA0-7E46-AA38-49FB-C6361F43F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12734"/>
            <a:ext cx="12169445" cy="6870734"/>
          </a:xfrm>
          <a:prstGeom prst="rect">
            <a:avLst/>
          </a:prstGeom>
        </p:spPr>
      </p:pic>
    </p:spTree>
    <p:extLst>
      <p:ext uri="{BB962C8B-B14F-4D97-AF65-F5344CB8AC3E}">
        <p14:creationId xmlns:p14="http://schemas.microsoft.com/office/powerpoint/2010/main" val="141145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a:extLst>
              <a:ext uri="{FF2B5EF4-FFF2-40B4-BE49-F238E27FC236}">
                <a16:creationId xmlns:a16="http://schemas.microsoft.com/office/drawing/2014/main" id="{92493908-DC5F-E157-2037-C20DB49E313C}"/>
              </a:ext>
            </a:extLst>
          </p:cNvPr>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 fmla="*/ 0 w 4261582"/>
              <a:gd name="connsiteY0" fmla="*/ 0 h 7492075"/>
              <a:gd name="connsiteX1" fmla="*/ 4261582 w 4261582"/>
              <a:gd name="connsiteY1" fmla="*/ 11100 h 7492075"/>
              <a:gd name="connsiteX2" fmla="*/ 1647718 w 4261582"/>
              <a:gd name="connsiteY2" fmla="*/ 7492075 h 7492075"/>
              <a:gd name="connsiteX3" fmla="*/ 0 w 4261582"/>
              <a:gd name="connsiteY3" fmla="*/ 7492075 h 7492075"/>
              <a:gd name="connsiteX4" fmla="*/ 0 w 4261582"/>
              <a:gd name="connsiteY4" fmla="*/ 0 h 7492075"/>
              <a:gd name="connsiteX0" fmla="*/ 0 w 4261582"/>
              <a:gd name="connsiteY0" fmla="*/ 0 h 7503175"/>
              <a:gd name="connsiteX1" fmla="*/ 4261582 w 4261582"/>
              <a:gd name="connsiteY1" fmla="*/ 11100 h 7503175"/>
              <a:gd name="connsiteX2" fmla="*/ 1147825 w 4261582"/>
              <a:gd name="connsiteY2" fmla="*/ 7503175 h 7503175"/>
              <a:gd name="connsiteX3" fmla="*/ 0 w 4261582"/>
              <a:gd name="connsiteY3" fmla="*/ 7492075 h 7503175"/>
              <a:gd name="connsiteX4" fmla="*/ 0 w 4261582"/>
              <a:gd name="connsiteY4" fmla="*/ 0 h 7503175"/>
              <a:gd name="connsiteX0" fmla="*/ 0 w 4298258"/>
              <a:gd name="connsiteY0" fmla="*/ 0 h 7503175"/>
              <a:gd name="connsiteX1" fmla="*/ 4298258 w 4298258"/>
              <a:gd name="connsiteY1" fmla="*/ 241 h 7503175"/>
              <a:gd name="connsiteX2" fmla="*/ 1147825 w 4298258"/>
              <a:gd name="connsiteY2" fmla="*/ 7503175 h 7503175"/>
              <a:gd name="connsiteX3" fmla="*/ 0 w 4298258"/>
              <a:gd name="connsiteY3" fmla="*/ 7492075 h 7503175"/>
              <a:gd name="connsiteX4" fmla="*/ 0 w 4298258"/>
              <a:gd name="connsiteY4" fmla="*/ 0 h 7503175"/>
              <a:gd name="connsiteX0" fmla="*/ 0 w 4237129"/>
              <a:gd name="connsiteY0" fmla="*/ 0 h 7503175"/>
              <a:gd name="connsiteX1" fmla="*/ 4237129 w 4237129"/>
              <a:gd name="connsiteY1" fmla="*/ 241 h 7503175"/>
              <a:gd name="connsiteX2" fmla="*/ 1147825 w 4237129"/>
              <a:gd name="connsiteY2" fmla="*/ 7503175 h 7503175"/>
              <a:gd name="connsiteX3" fmla="*/ 0 w 4237129"/>
              <a:gd name="connsiteY3" fmla="*/ 7492075 h 7503175"/>
              <a:gd name="connsiteX4" fmla="*/ 0 w 4237129"/>
              <a:gd name="connsiteY4" fmla="*/ 0 h 7503175"/>
              <a:gd name="connsiteX0" fmla="*/ 0 w 4163775"/>
              <a:gd name="connsiteY0" fmla="*/ 0 h 7503175"/>
              <a:gd name="connsiteX1" fmla="*/ 4163775 w 4163775"/>
              <a:gd name="connsiteY1" fmla="*/ 11100 h 7503175"/>
              <a:gd name="connsiteX2" fmla="*/ 1147825 w 4163775"/>
              <a:gd name="connsiteY2" fmla="*/ 7503175 h 7503175"/>
              <a:gd name="connsiteX3" fmla="*/ 0 w 4163775"/>
              <a:gd name="connsiteY3" fmla="*/ 7492075 h 7503175"/>
              <a:gd name="connsiteX4" fmla="*/ 0 w 4163775"/>
              <a:gd name="connsiteY4" fmla="*/ 0 h 7503175"/>
              <a:gd name="connsiteX0" fmla="*/ 0 w 4139324"/>
              <a:gd name="connsiteY0" fmla="*/ 0 h 7503175"/>
              <a:gd name="connsiteX1" fmla="*/ 4139324 w 4139324"/>
              <a:gd name="connsiteY1" fmla="*/ 241 h 7503175"/>
              <a:gd name="connsiteX2" fmla="*/ 1147825 w 4139324"/>
              <a:gd name="connsiteY2" fmla="*/ 7503175 h 7503175"/>
              <a:gd name="connsiteX3" fmla="*/ 0 w 4139324"/>
              <a:gd name="connsiteY3" fmla="*/ 7492075 h 7503175"/>
              <a:gd name="connsiteX4" fmla="*/ 0 w 4139324"/>
              <a:gd name="connsiteY4" fmla="*/ 0 h 7503175"/>
              <a:gd name="connsiteX0" fmla="*/ 0 w 4188227"/>
              <a:gd name="connsiteY0" fmla="*/ 0 h 7503175"/>
              <a:gd name="connsiteX1" fmla="*/ 4188227 w 4188227"/>
              <a:gd name="connsiteY1" fmla="*/ 241 h 7503175"/>
              <a:gd name="connsiteX2" fmla="*/ 1147825 w 4188227"/>
              <a:gd name="connsiteY2" fmla="*/ 7503175 h 7503175"/>
              <a:gd name="connsiteX3" fmla="*/ 0 w 4188227"/>
              <a:gd name="connsiteY3" fmla="*/ 7492075 h 7503175"/>
              <a:gd name="connsiteX4" fmla="*/ 0 w 4188227"/>
              <a:gd name="connsiteY4" fmla="*/ 0 h 7503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5" name="任意多边形 24">
            <a:extLst>
              <a:ext uri="{FF2B5EF4-FFF2-40B4-BE49-F238E27FC236}">
                <a16:creationId xmlns:a16="http://schemas.microsoft.com/office/drawing/2014/main" id="{5964DB61-E884-8AAB-4FD6-6F703F5274B8}"/>
              </a:ext>
            </a:extLst>
          </p:cNvPr>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 fmla="*/ 0 w 9219111"/>
              <a:gd name="connsiteY0" fmla="*/ 0 h 7514276"/>
              <a:gd name="connsiteX1" fmla="*/ 9219111 w 9219111"/>
              <a:gd name="connsiteY1" fmla="*/ 0 h 7514276"/>
              <a:gd name="connsiteX2" fmla="*/ 505931 w 9219111"/>
              <a:gd name="connsiteY2" fmla="*/ 7514276 h 7514276"/>
              <a:gd name="connsiteX3" fmla="*/ 0 w 9219111"/>
              <a:gd name="connsiteY3" fmla="*/ 7492076 h 7514276"/>
              <a:gd name="connsiteX4" fmla="*/ 0 w 9219111"/>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11341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492558"/>
              <a:gd name="connsiteX1" fmla="*/ 3603053 w 3603053"/>
              <a:gd name="connsiteY1" fmla="*/ 11341 h 7492558"/>
              <a:gd name="connsiteX2" fmla="*/ 518305 w 3603053"/>
              <a:gd name="connsiteY2" fmla="*/ 7492558 h 7492558"/>
              <a:gd name="connsiteX3" fmla="*/ 0 w 3603053"/>
              <a:gd name="connsiteY3" fmla="*/ 7492076 h 7492558"/>
              <a:gd name="connsiteX4" fmla="*/ 0 w 3603053"/>
              <a:gd name="connsiteY4" fmla="*/ 0 h 7492558"/>
              <a:gd name="connsiteX0" fmla="*/ 0 w 3603053"/>
              <a:gd name="connsiteY0" fmla="*/ 10376 h 7502934"/>
              <a:gd name="connsiteX1" fmla="*/ 3603053 w 3603053"/>
              <a:gd name="connsiteY1" fmla="*/ 0 h 7502934"/>
              <a:gd name="connsiteX2" fmla="*/ 518305 w 3603053"/>
              <a:gd name="connsiteY2" fmla="*/ 7502934 h 7502934"/>
              <a:gd name="connsiteX3" fmla="*/ 0 w 3603053"/>
              <a:gd name="connsiteY3" fmla="*/ 7502452 h 7502934"/>
              <a:gd name="connsiteX4" fmla="*/ 0 w 3603053"/>
              <a:gd name="connsiteY4" fmla="*/ 10376 h 7502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6" name="矩形 259">
            <a:extLst>
              <a:ext uri="{FF2B5EF4-FFF2-40B4-BE49-F238E27FC236}">
                <a16:creationId xmlns:a16="http://schemas.microsoft.com/office/drawing/2014/main" id="{BDF70E8F-322C-20D7-7337-95BE61AE4325}"/>
              </a:ext>
            </a:extLst>
          </p:cNvPr>
          <p:cNvSpPr>
            <a:spLocks noChangeArrowheads="1"/>
          </p:cNvSpPr>
          <p:nvPr/>
        </p:nvSpPr>
        <p:spPr bwMode="auto">
          <a:xfrm>
            <a:off x="2372197" y="2426529"/>
            <a:ext cx="958994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170">
              <a:buNone/>
            </a:pPr>
            <a:r>
              <a:rPr lang="zh-CN" altLang="en-US" sz="7200" b="1" dirty="0">
                <a:solidFill>
                  <a:srgbClr val="3A4795"/>
                </a:solidFill>
              </a:rPr>
              <a:t>向量化指导命令</a:t>
            </a:r>
          </a:p>
        </p:txBody>
      </p:sp>
      <p:sp>
        <p:nvSpPr>
          <p:cNvPr id="7" name="TextBox 43">
            <a:extLst>
              <a:ext uri="{FF2B5EF4-FFF2-40B4-BE49-F238E27FC236}">
                <a16:creationId xmlns:a16="http://schemas.microsoft.com/office/drawing/2014/main" id="{2FC5811C-BE84-CDFE-EE6C-FFE2F3DC46F1}"/>
              </a:ext>
            </a:extLst>
          </p:cNvPr>
          <p:cNvSpPr txBox="1"/>
          <p:nvPr/>
        </p:nvSpPr>
        <p:spPr>
          <a:xfrm>
            <a:off x="8727442" y="272960"/>
            <a:ext cx="3790525" cy="502766"/>
          </a:xfrm>
          <a:prstGeom prst="rect">
            <a:avLst/>
          </a:prstGeom>
          <a:noFill/>
        </p:spPr>
        <p:txBody>
          <a:bodyPr wrap="square" rtlCol="0">
            <a:spAutoFit/>
          </a:bodyPr>
          <a:lstStyle/>
          <a:p>
            <a:pPr defTabSz="1219170"/>
            <a:r>
              <a:rPr lang="en-US" altLang="zh-CN" sz="2667" b="1" dirty="0">
                <a:solidFill>
                  <a:srgbClr val="3A4795"/>
                </a:solidFill>
                <a:latin typeface="微软雅黑" panose="020B0503020204020204" pitchFamily="34" charset="-122"/>
              </a:rPr>
              <a:t>OpenMP</a:t>
            </a:r>
            <a:r>
              <a:rPr lang="zh-CN" altLang="en-US" sz="2667" b="1" dirty="0">
                <a:solidFill>
                  <a:srgbClr val="3A4795"/>
                </a:solidFill>
                <a:latin typeface="微软雅黑" panose="020B0503020204020204" pitchFamily="34" charset="-122"/>
              </a:rPr>
              <a:t>程序优化</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a:extLst>
              <a:ext uri="{FF2B5EF4-FFF2-40B4-BE49-F238E27FC236}">
                <a16:creationId xmlns:a16="http://schemas.microsoft.com/office/drawing/2014/main" id="{2AF5E3FF-1CA0-5BEC-88D6-DBE0BD726C14}"/>
              </a:ext>
            </a:extLst>
          </p:cNvPr>
          <p:cNvSpPr>
            <a:spLocks noChangeArrowheads="1"/>
          </p:cNvSpPr>
          <p:nvPr/>
        </p:nvSpPr>
        <p:spPr bwMode="auto">
          <a:xfrm>
            <a:off x="6096000" y="4715781"/>
            <a:ext cx="19389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400" b="1" dirty="0">
                <a:solidFill>
                  <a:srgbClr val="3A4795"/>
                </a:solidFill>
                <a:latin typeface="微软雅黑" pitchFamily="34" charset="-122"/>
                <a:ea typeface="微软雅黑" pitchFamily="34" charset="-122"/>
              </a:rPr>
              <a:t>嘉宾：王磊</a:t>
            </a:r>
            <a:endParaRPr lang="zh-CN" altLang="en-US" sz="5333" b="1" dirty="0">
              <a:solidFill>
                <a:srgbClr val="3A4795"/>
              </a:solidFill>
              <a:latin typeface="Calibri"/>
              <a:ea typeface="宋体" panose="02010600030101010101" pitchFamily="2" charset="-122"/>
            </a:endParaRPr>
          </a:p>
        </p:txBody>
      </p:sp>
      <p:sp>
        <p:nvSpPr>
          <p:cNvPr id="9" name="Freeform 8">
            <a:extLst>
              <a:ext uri="{FF2B5EF4-FFF2-40B4-BE49-F238E27FC236}">
                <a16:creationId xmlns:a16="http://schemas.microsoft.com/office/drawing/2014/main" id="{F27A0E0E-B69F-7C6E-3E58-C07116CD2A26}"/>
              </a:ext>
            </a:extLst>
          </p:cNvPr>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7">
              <a:cs typeface="+mn-ea"/>
              <a:sym typeface="+mn-lt"/>
            </a:endParaRPr>
          </a:p>
        </p:txBody>
      </p:sp>
      <p:sp>
        <p:nvSpPr>
          <p:cNvPr id="10" name="流程图: 接点 9">
            <a:extLst>
              <a:ext uri="{FF2B5EF4-FFF2-40B4-BE49-F238E27FC236}">
                <a16:creationId xmlns:a16="http://schemas.microsoft.com/office/drawing/2014/main" id="{4CEE19F9-946D-B900-FBAF-45D515A37EAA}"/>
              </a:ext>
            </a:extLst>
          </p:cNvPr>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A79F8379-5313-C9E5-0FE3-BD827E550E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5810" y="4367530"/>
            <a:ext cx="2490470" cy="2490470"/>
          </a:xfrm>
          <a:prstGeom prst="rect">
            <a:avLst/>
          </a:prstGeom>
        </p:spPr>
      </p:pic>
    </p:spTree>
    <p:extLst>
      <p:ext uri="{BB962C8B-B14F-4D97-AF65-F5344CB8AC3E}">
        <p14:creationId xmlns:p14="http://schemas.microsoft.com/office/powerpoint/2010/main" val="760658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向量化指导命令</a:t>
            </a:r>
          </a:p>
        </p:txBody>
      </p:sp>
      <p:sp>
        <p:nvSpPr>
          <p:cNvPr id="2" name="文本框 1">
            <a:extLst>
              <a:ext uri="{FF2B5EF4-FFF2-40B4-BE49-F238E27FC236}">
                <a16:creationId xmlns:a16="http://schemas.microsoft.com/office/drawing/2014/main" id="{F4AAC9B0-4C0C-9639-C8DD-72BCAE4B2682}"/>
              </a:ext>
            </a:extLst>
          </p:cNvPr>
          <p:cNvSpPr txBox="1"/>
          <p:nvPr/>
        </p:nvSpPr>
        <p:spPr>
          <a:xfrm>
            <a:off x="518884" y="1804301"/>
            <a:ext cx="5250545" cy="4651979"/>
          </a:xfrm>
          <a:prstGeom prst="rect">
            <a:avLst/>
          </a:prstGeom>
          <a:noFill/>
        </p:spPr>
        <p:txBody>
          <a:bodyPr wrap="square" rtlCol="0">
            <a:spAutoFit/>
          </a:bodyPr>
          <a:lstStyle/>
          <a:p>
            <a:pPr>
              <a:lnSpc>
                <a:spcPct val="150000"/>
              </a:lnSpc>
            </a:pPr>
            <a:r>
              <a:rPr lang="en-US" altLang="zh-CN" sz="2000" dirty="0"/>
              <a:t>      OpenMP</a:t>
            </a:r>
            <a:r>
              <a:rPr lang="zh-CN" altLang="en-US" sz="2000" dirty="0"/>
              <a:t>指导语句中有两种支持向量化语句，分别为</a:t>
            </a:r>
            <a:r>
              <a:rPr lang="en-US" altLang="zh-CN" sz="2000" dirty="0"/>
              <a:t>#pragma </a:t>
            </a:r>
            <a:r>
              <a:rPr lang="en-US" altLang="zh-CN" sz="2000" dirty="0" err="1"/>
              <a:t>omp</a:t>
            </a:r>
            <a:r>
              <a:rPr lang="en-US" altLang="zh-CN" sz="2000" dirty="0"/>
              <a:t> </a:t>
            </a:r>
            <a:r>
              <a:rPr lang="en-US" altLang="zh-CN" sz="2000" dirty="0" err="1"/>
              <a:t>simd</a:t>
            </a:r>
            <a:r>
              <a:rPr lang="zh-CN" altLang="en-US" sz="2000" dirty="0"/>
              <a:t>和</a:t>
            </a:r>
            <a:r>
              <a:rPr lang="en-US" altLang="zh-CN" sz="2000" dirty="0"/>
              <a:t>#pragma </a:t>
            </a:r>
            <a:r>
              <a:rPr lang="en-US" altLang="zh-CN" sz="2000" dirty="0" err="1"/>
              <a:t>omp</a:t>
            </a:r>
            <a:r>
              <a:rPr lang="en-US" altLang="zh-CN" sz="2000" dirty="0"/>
              <a:t> for </a:t>
            </a:r>
            <a:r>
              <a:rPr lang="en-US" altLang="zh-CN" sz="2000" dirty="0" err="1"/>
              <a:t>simd</a:t>
            </a:r>
            <a:r>
              <a:rPr lang="zh-CN" altLang="en-US" sz="2000" dirty="0"/>
              <a:t>。其中</a:t>
            </a:r>
            <a:r>
              <a:rPr lang="en-US" altLang="zh-CN" sz="2000" dirty="0"/>
              <a:t>#pragma </a:t>
            </a:r>
            <a:r>
              <a:rPr lang="en-US" altLang="zh-CN" sz="2000" dirty="0" err="1"/>
              <a:t>omp</a:t>
            </a:r>
            <a:r>
              <a:rPr lang="en-US" altLang="zh-CN" sz="2000" dirty="0"/>
              <a:t> </a:t>
            </a:r>
            <a:r>
              <a:rPr lang="en-US" altLang="zh-CN" sz="2000" dirty="0" err="1"/>
              <a:t>simd</a:t>
            </a:r>
            <a:r>
              <a:rPr lang="zh-CN" altLang="en-US" sz="2000" dirty="0"/>
              <a:t>指导语句对循环进行向量化是单线程的数据级并行，而</a:t>
            </a:r>
            <a:r>
              <a:rPr lang="en-US" altLang="zh-CN" sz="2000" dirty="0"/>
              <a:t>#pragma </a:t>
            </a:r>
            <a:r>
              <a:rPr lang="en-US" altLang="zh-CN" sz="2000" dirty="0" err="1"/>
              <a:t>omp</a:t>
            </a:r>
            <a:r>
              <a:rPr lang="en-US" altLang="zh-CN" sz="2000" dirty="0"/>
              <a:t> for </a:t>
            </a:r>
            <a:r>
              <a:rPr lang="en-US" altLang="zh-CN" sz="2000" dirty="0" err="1"/>
              <a:t>simd</a:t>
            </a:r>
            <a:r>
              <a:rPr lang="zh-CN" altLang="en-US" sz="2000" dirty="0"/>
              <a:t>结合了</a:t>
            </a:r>
            <a:r>
              <a:rPr lang="en-US" altLang="zh-CN" sz="2000" dirty="0"/>
              <a:t>for</a:t>
            </a:r>
            <a:r>
              <a:rPr lang="zh-CN" altLang="en-US" sz="2000" dirty="0"/>
              <a:t>和</a:t>
            </a:r>
            <a:r>
              <a:rPr lang="en-US" altLang="zh-CN" sz="2000" dirty="0" err="1"/>
              <a:t>simd</a:t>
            </a:r>
            <a:r>
              <a:rPr lang="zh-CN" altLang="en-US" sz="2000" dirty="0"/>
              <a:t>两个指导命令同时进行并行化和向量化，具体是既将所有迭代的计算任务分配给各个线程，又进一步将每个线程执行的计算任务进行向量化。</a:t>
            </a:r>
          </a:p>
          <a:p>
            <a:pPr>
              <a:lnSpc>
                <a:spcPct val="150000"/>
              </a:lnSpc>
            </a:pPr>
            <a:endParaRPr lang="zh-CN" altLang="en-US" sz="2000" dirty="0"/>
          </a:p>
        </p:txBody>
      </p:sp>
      <p:graphicFrame>
        <p:nvGraphicFramePr>
          <p:cNvPr id="6" name="对象 5">
            <a:extLst>
              <a:ext uri="{FF2B5EF4-FFF2-40B4-BE49-F238E27FC236}">
                <a16:creationId xmlns:a16="http://schemas.microsoft.com/office/drawing/2014/main" id="{6AD62A8A-E929-C5AE-B311-C5D055142F82}"/>
              </a:ext>
            </a:extLst>
          </p:cNvPr>
          <p:cNvGraphicFramePr>
            <a:graphicFrameLocks noChangeAspect="1"/>
          </p:cNvGraphicFramePr>
          <p:nvPr>
            <p:extLst>
              <p:ext uri="{D42A27DB-BD31-4B8C-83A1-F6EECF244321}">
                <p14:modId xmlns:p14="http://schemas.microsoft.com/office/powerpoint/2010/main" val="2208259758"/>
              </p:ext>
            </p:extLst>
          </p:nvPr>
        </p:nvGraphicFramePr>
        <p:xfrm>
          <a:off x="5609034" y="1613220"/>
          <a:ext cx="6377413" cy="4279580"/>
        </p:xfrm>
        <a:graphic>
          <a:graphicData uri="http://schemas.openxmlformats.org/presentationml/2006/ole">
            <mc:AlternateContent xmlns:mc="http://schemas.openxmlformats.org/markup-compatibility/2006">
              <mc:Choice xmlns:v="urn:schemas-microsoft-com:vml" Requires="v">
                <p:oleObj name="Visio" r:id="rId3" imgW="3449320" imgH="2308860" progId="Visio.Drawing.15">
                  <p:embed/>
                </p:oleObj>
              </mc:Choice>
              <mc:Fallback>
                <p:oleObj name="Visio" r:id="rId3" imgW="3449320" imgH="2308860" progId="Visio.Drawing.15">
                  <p:embed/>
                  <p:pic>
                    <p:nvPicPr>
                      <p:cNvPr id="1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09034" y="1613220"/>
                        <a:ext cx="6377413" cy="4279580"/>
                      </a:xfrm>
                      <a:prstGeom prst="rect">
                        <a:avLst/>
                      </a:prstGeom>
                      <a:noFill/>
                    </p:spPr>
                  </p:pic>
                </p:oleObj>
              </mc:Fallback>
            </mc:AlternateContent>
          </a:graphicData>
        </a:graphic>
      </p:graphicFrame>
    </p:spTree>
    <p:extLst>
      <p:ext uri="{BB962C8B-B14F-4D97-AF65-F5344CB8AC3E}">
        <p14:creationId xmlns:p14="http://schemas.microsoft.com/office/powerpoint/2010/main" val="103396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向量化指导命令</a:t>
            </a:r>
          </a:p>
        </p:txBody>
      </p:sp>
      <p:sp>
        <p:nvSpPr>
          <p:cNvPr id="3" name="文本框 2">
            <a:extLst>
              <a:ext uri="{FF2B5EF4-FFF2-40B4-BE49-F238E27FC236}">
                <a16:creationId xmlns:a16="http://schemas.microsoft.com/office/drawing/2014/main" id="{FABC350C-60E2-93D0-E539-635D1245BC44}"/>
              </a:ext>
            </a:extLst>
          </p:cNvPr>
          <p:cNvSpPr txBox="1"/>
          <p:nvPr/>
        </p:nvSpPr>
        <p:spPr>
          <a:xfrm>
            <a:off x="1" y="1288498"/>
            <a:ext cx="6001664" cy="4408579"/>
          </a:xfrm>
          <a:prstGeom prst="rect">
            <a:avLst/>
          </a:prstGeom>
          <a:noFill/>
        </p:spPr>
        <p:txBody>
          <a:bodyPr wrap="square" rtlCol="0">
            <a:spAutoFit/>
          </a:bodyPr>
          <a:lstStyle/>
          <a:p>
            <a:pPr indent="457200">
              <a:lnSpc>
                <a:spcPct val="110000"/>
              </a:lnSpc>
            </a:pPr>
            <a:r>
              <a:rPr lang="en-US" altLang="zh-CN" sz="1600" b="1" dirty="0" err="1">
                <a:latin typeface="Times New Roman" panose="02020603050405020304" pitchFamily="18" charset="0"/>
                <a:ea typeface="微软雅黑 Light" panose="020B0502040204020203" charset="-122"/>
                <a:cs typeface="Times New Roman" panose="02020603050405020304" pitchFamily="18" charset="0"/>
              </a:rPr>
              <a:t>simd</a:t>
            </a:r>
            <a:r>
              <a:rPr lang="en-US" altLang="zh-CN" sz="1600" b="1" dirty="0">
                <a:latin typeface="Times New Roman" panose="02020603050405020304" pitchFamily="18" charset="0"/>
                <a:ea typeface="微软雅黑 Light" panose="020B0502040204020203" charset="-122"/>
                <a:cs typeface="Times New Roman" panose="02020603050405020304" pitchFamily="18" charset="0"/>
              </a:rPr>
              <a:t> </a:t>
            </a:r>
            <a:r>
              <a:rPr lang="zh-CN" altLang="en-US" sz="1600" b="1" dirty="0">
                <a:latin typeface="Times New Roman" panose="02020603050405020304" pitchFamily="18" charset="0"/>
                <a:ea typeface="微软雅黑 Light" panose="020B0502040204020203" charset="-122"/>
                <a:cs typeface="Times New Roman" panose="02020603050405020304" pitchFamily="18" charset="0"/>
              </a:rPr>
              <a:t>指导语句</a:t>
            </a:r>
            <a:endParaRPr lang="en-US" altLang="zh-CN" sz="1600" dirty="0">
              <a:latin typeface="Times New Roman" panose="02020603050405020304" pitchFamily="18" charset="0"/>
              <a:ea typeface="微软雅黑 Light" panose="020B0502040204020203" charset="-122"/>
              <a:cs typeface="Times New Roman" panose="02020603050405020304" pitchFamily="18" charset="0"/>
            </a:endParaRP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#pragma </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simd</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[clause[[,]clause]……]</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loop-nest</a:t>
            </a:r>
          </a:p>
          <a:p>
            <a:pPr indent="457200" fontAlgn="auto">
              <a:lnSpc>
                <a:spcPct val="110000"/>
              </a:lnSpc>
            </a:pPr>
            <a:endParaRPr lang="en-US" altLang="zh-CN" sz="1600" dirty="0">
              <a:latin typeface="Times New Roman" panose="02020603050405020304" pitchFamily="18" charset="0"/>
              <a:ea typeface="微软雅黑 Light" panose="020B0502040204020203" charset="-122"/>
              <a:cs typeface="Times New Roman" panose="02020603050405020304" pitchFamily="18" charset="0"/>
            </a:endParaRP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clause :</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aligned(list[ : alignment])</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collapse(n)</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if([</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simd</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-logical-expression)</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lastprivate</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lastprivate</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-modifier : ] list)</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linear(list[ : linear-step])</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nontemporal(list)</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order([order-modifier : ]concurrent)</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private(list)</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reduction([ reduction-modifier , ] reduction-identifier : list)</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safelen</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(length)</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simdlen</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(length)</a:t>
            </a:r>
          </a:p>
        </p:txBody>
      </p:sp>
      <p:sp>
        <p:nvSpPr>
          <p:cNvPr id="4" name="文本框 3">
            <a:extLst>
              <a:ext uri="{FF2B5EF4-FFF2-40B4-BE49-F238E27FC236}">
                <a16:creationId xmlns:a16="http://schemas.microsoft.com/office/drawing/2014/main" id="{68DE0FF3-305B-5EDF-4DE5-91D7E61EADF9}"/>
              </a:ext>
            </a:extLst>
          </p:cNvPr>
          <p:cNvSpPr txBox="1"/>
          <p:nvPr/>
        </p:nvSpPr>
        <p:spPr>
          <a:xfrm>
            <a:off x="5628205" y="1288498"/>
            <a:ext cx="6563795" cy="5491953"/>
          </a:xfrm>
          <a:prstGeom prst="rect">
            <a:avLst/>
          </a:prstGeom>
          <a:noFill/>
        </p:spPr>
        <p:txBody>
          <a:bodyPr wrap="square" rtlCol="0">
            <a:spAutoFit/>
          </a:bodyPr>
          <a:lstStyle/>
          <a:p>
            <a:pPr indent="457200">
              <a:lnSpc>
                <a:spcPct val="110000"/>
              </a:lnSpc>
            </a:pPr>
            <a:r>
              <a:rPr lang="en-US" altLang="zh-CN" sz="1600" b="1" dirty="0">
                <a:latin typeface="Times New Roman" panose="02020603050405020304" pitchFamily="18" charset="0"/>
                <a:ea typeface="微软雅黑 Light" panose="020B0502040204020203" charset="-122"/>
                <a:cs typeface="Times New Roman" panose="02020603050405020304" pitchFamily="18" charset="0"/>
              </a:rPr>
              <a:t>for </a:t>
            </a:r>
            <a:r>
              <a:rPr lang="en-US" altLang="zh-CN" sz="1600" b="1" dirty="0" err="1">
                <a:latin typeface="Times New Roman" panose="02020603050405020304" pitchFamily="18" charset="0"/>
                <a:ea typeface="微软雅黑 Light" panose="020B0502040204020203" charset="-122"/>
                <a:cs typeface="Times New Roman" panose="02020603050405020304" pitchFamily="18" charset="0"/>
              </a:rPr>
              <a:t>simd</a:t>
            </a:r>
            <a:r>
              <a:rPr lang="en-US" altLang="zh-CN" sz="1600" b="1" dirty="0">
                <a:latin typeface="Times New Roman" panose="02020603050405020304" pitchFamily="18" charset="0"/>
                <a:ea typeface="微软雅黑 Light" panose="020B0502040204020203" charset="-122"/>
                <a:cs typeface="Times New Roman" panose="02020603050405020304" pitchFamily="18" charset="0"/>
              </a:rPr>
              <a:t> </a:t>
            </a:r>
            <a:r>
              <a:rPr lang="zh-CN" altLang="en-US" sz="1600" b="1" dirty="0">
                <a:latin typeface="Times New Roman" panose="02020603050405020304" pitchFamily="18" charset="0"/>
                <a:ea typeface="微软雅黑 Light" panose="020B0502040204020203" charset="-122"/>
                <a:cs typeface="Times New Roman" panose="02020603050405020304" pitchFamily="18" charset="0"/>
              </a:rPr>
              <a:t>指导语句</a:t>
            </a:r>
            <a:endParaRPr lang="en-US" altLang="zh-CN" sz="1600" dirty="0">
              <a:latin typeface="Times New Roman" panose="02020603050405020304" pitchFamily="18" charset="0"/>
              <a:ea typeface="微软雅黑 Light" panose="020B0502040204020203" charset="-122"/>
              <a:cs typeface="Times New Roman" panose="02020603050405020304" pitchFamily="18" charset="0"/>
            </a:endParaRP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#pragma </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for </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simd</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[clause[[,]clause]……]</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loop-nest</a:t>
            </a:r>
          </a:p>
          <a:p>
            <a:pPr indent="457200" fontAlgn="auto">
              <a:lnSpc>
                <a:spcPct val="110000"/>
              </a:lnSpc>
            </a:pPr>
            <a:endParaRPr lang="en-US" altLang="zh-CN" sz="1600" dirty="0">
              <a:latin typeface="Times New Roman" panose="02020603050405020304" pitchFamily="18" charset="0"/>
              <a:ea typeface="微软雅黑 Light" panose="020B0502040204020203" charset="-122"/>
              <a:cs typeface="Times New Roman" panose="02020603050405020304" pitchFamily="18" charset="0"/>
            </a:endParaRP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clause :</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aligned(list[ : alignment])</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collapse(n) </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firstprivate</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(list)</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if([</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simd</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-logical-expression)</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lastprivate</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lastprivate</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-modifier : ] list)</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linear(list[ : linear-step])</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nontemporal(list)</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nowait</a:t>
            </a:r>
            <a:endParaRPr lang="en-US" altLang="zh-CN" sz="1600" dirty="0">
              <a:latin typeface="Times New Roman" panose="02020603050405020304" pitchFamily="18" charset="0"/>
              <a:ea typeface="微软雅黑 Light" panose="020B0502040204020203" charset="-122"/>
              <a:cs typeface="Times New Roman" panose="02020603050405020304" pitchFamily="18" charset="0"/>
            </a:endParaRP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order([order-modifier : ]concurrent)</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ordered[(n)]</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private(list)</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reduction([ reduction-modifier , ] reduction-identifier : list)</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safelen</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(length)</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schedule ([modifier [, modifier] : ] kind[, </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chunk_size</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a:t>
            </a:r>
          </a:p>
          <a:p>
            <a:pPr indent="457200" fontAlgn="auto">
              <a:lnSpc>
                <a:spcPct val="110000"/>
              </a:lnSpc>
            </a:pP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latin typeface="Times New Roman" panose="02020603050405020304" pitchFamily="18" charset="0"/>
                <a:ea typeface="微软雅黑 Light" panose="020B0502040204020203" charset="-122"/>
                <a:cs typeface="Times New Roman" panose="02020603050405020304" pitchFamily="18" charset="0"/>
              </a:rPr>
              <a:t>simdlen</a:t>
            </a:r>
            <a:r>
              <a:rPr lang="en-US" altLang="zh-CN" sz="1600" dirty="0">
                <a:latin typeface="Times New Roman" panose="02020603050405020304" pitchFamily="18" charset="0"/>
                <a:ea typeface="微软雅黑 Light" panose="020B0502040204020203" charset="-122"/>
                <a:cs typeface="Times New Roman" panose="02020603050405020304" pitchFamily="18" charset="0"/>
              </a:rPr>
              <a:t>(length)</a:t>
            </a:r>
          </a:p>
        </p:txBody>
      </p:sp>
    </p:spTree>
    <p:extLst>
      <p:ext uri="{BB962C8B-B14F-4D97-AF65-F5344CB8AC3E}">
        <p14:creationId xmlns:p14="http://schemas.microsoft.com/office/powerpoint/2010/main" val="106188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OpenMP</a:t>
            </a:r>
            <a:r>
              <a:rPr lang="zh-CN" altLang="en-US" dirty="0">
                <a:solidFill>
                  <a:schemeClr val="tx1"/>
                </a:solidFill>
              </a:rPr>
              <a:t>是什么</a:t>
            </a:r>
          </a:p>
        </p:txBody>
      </p:sp>
      <p:sp>
        <p:nvSpPr>
          <p:cNvPr id="2" name="文本框 1">
            <a:extLst>
              <a:ext uri="{FF2B5EF4-FFF2-40B4-BE49-F238E27FC236}">
                <a16:creationId xmlns:a16="http://schemas.microsoft.com/office/drawing/2014/main" id="{F4AAC9B0-4C0C-9639-C8DD-72BCAE4B2682}"/>
              </a:ext>
            </a:extLst>
          </p:cNvPr>
          <p:cNvSpPr txBox="1"/>
          <p:nvPr/>
        </p:nvSpPr>
        <p:spPr>
          <a:xfrm>
            <a:off x="858838" y="1670497"/>
            <a:ext cx="11015662" cy="96077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CN" sz="2000" dirty="0"/>
              <a:t>Fork-Join</a:t>
            </a:r>
            <a:r>
              <a:rPr lang="zh-CN" altLang="en-US" sz="2000" dirty="0"/>
              <a:t>模式：在并行区的开始位置建立多个线程，在并行区的结束位置自动合并线程。</a:t>
            </a:r>
            <a:endParaRPr lang="en-US" altLang="zh-CN" sz="2000" dirty="0"/>
          </a:p>
          <a:p>
            <a:pPr marL="342900" indent="-342900">
              <a:lnSpc>
                <a:spcPct val="150000"/>
              </a:lnSpc>
              <a:buFont typeface="Arial" panose="020B0604020202020204" pitchFamily="34" charset="0"/>
              <a:buChar char="•"/>
            </a:pPr>
            <a:r>
              <a:rPr lang="en-US" altLang="zh-CN" sz="2000" dirty="0"/>
              <a:t>SPMD</a:t>
            </a:r>
            <a:r>
              <a:rPr lang="zh-CN" altLang="en-US" sz="2000" dirty="0"/>
              <a:t>模式：在单个并行程序中按照线程号来匹配程序分支，不同线程分配不同的计算任务。</a:t>
            </a:r>
          </a:p>
        </p:txBody>
      </p:sp>
      <p:pic>
        <p:nvPicPr>
          <p:cNvPr id="4" name="图片 3">
            <a:extLst>
              <a:ext uri="{FF2B5EF4-FFF2-40B4-BE49-F238E27FC236}">
                <a16:creationId xmlns:a16="http://schemas.microsoft.com/office/drawing/2014/main" id="{CE3909D0-D66E-5DD7-4066-13E4BCF66C5F}"/>
              </a:ext>
            </a:extLst>
          </p:cNvPr>
          <p:cNvPicPr>
            <a:picLocks noChangeAspect="1"/>
          </p:cNvPicPr>
          <p:nvPr/>
        </p:nvPicPr>
        <p:blipFill>
          <a:blip r:embed="rId3"/>
          <a:stretch>
            <a:fillRect/>
          </a:stretch>
        </p:blipFill>
        <p:spPr>
          <a:xfrm>
            <a:off x="1654261" y="3240980"/>
            <a:ext cx="3967520" cy="3076665"/>
          </a:xfrm>
          <a:prstGeom prst="rect">
            <a:avLst/>
          </a:prstGeom>
        </p:spPr>
      </p:pic>
      <p:pic>
        <p:nvPicPr>
          <p:cNvPr id="6" name="图片 5">
            <a:extLst>
              <a:ext uri="{FF2B5EF4-FFF2-40B4-BE49-F238E27FC236}">
                <a16:creationId xmlns:a16="http://schemas.microsoft.com/office/drawing/2014/main" id="{AF1CFA18-4494-2D6F-1A6E-F0ED26E376C6}"/>
              </a:ext>
            </a:extLst>
          </p:cNvPr>
          <p:cNvPicPr>
            <a:picLocks noChangeAspect="1"/>
          </p:cNvPicPr>
          <p:nvPr/>
        </p:nvPicPr>
        <p:blipFill>
          <a:blip r:embed="rId4"/>
          <a:stretch>
            <a:fillRect/>
          </a:stretch>
        </p:blipFill>
        <p:spPr>
          <a:xfrm>
            <a:off x="7283450" y="3294736"/>
            <a:ext cx="3136900" cy="2969151"/>
          </a:xfrm>
          <a:prstGeom prst="rect">
            <a:avLst/>
          </a:prstGeom>
        </p:spPr>
      </p:pic>
    </p:spTree>
    <p:extLst>
      <p:ext uri="{BB962C8B-B14F-4D97-AF65-F5344CB8AC3E}">
        <p14:creationId xmlns:p14="http://schemas.microsoft.com/office/powerpoint/2010/main" val="192036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par>
                                <p:cTn id="12" presetID="10" presetClass="entr" presetSubtype="0" fill="hold"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向量化指导命令</a:t>
            </a:r>
          </a:p>
        </p:txBody>
      </p:sp>
      <p:sp>
        <p:nvSpPr>
          <p:cNvPr id="11" name="矩形 10">
            <a:extLst>
              <a:ext uri="{FF2B5EF4-FFF2-40B4-BE49-F238E27FC236}">
                <a16:creationId xmlns:a16="http://schemas.microsoft.com/office/drawing/2014/main" id="{60B02460-DD9C-344D-602E-58AA2BB0460C}"/>
              </a:ext>
            </a:extLst>
          </p:cNvPr>
          <p:cNvSpPr/>
          <p:nvPr/>
        </p:nvSpPr>
        <p:spPr>
          <a:xfrm>
            <a:off x="6844970" y="2686905"/>
            <a:ext cx="4821991" cy="533641"/>
          </a:xfrm>
          <a:prstGeom prst="rect">
            <a:avLst/>
          </a:prstGeom>
          <a:solidFill>
            <a:srgbClr val="4F81BD">
              <a:lumMod val="40000"/>
              <a:lumOff val="60000"/>
            </a:srgbClr>
          </a:solidFill>
          <a:ln w="25400" cap="flat" cmpd="sng" algn="ctr">
            <a:solidFill>
              <a:srgbClr val="4F81B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矩形 11">
            <a:extLst>
              <a:ext uri="{FF2B5EF4-FFF2-40B4-BE49-F238E27FC236}">
                <a16:creationId xmlns:a16="http://schemas.microsoft.com/office/drawing/2014/main" id="{BB9789DB-9551-892F-3AEB-DF7A272CFBFB}"/>
              </a:ext>
            </a:extLst>
          </p:cNvPr>
          <p:cNvSpPr/>
          <p:nvPr/>
        </p:nvSpPr>
        <p:spPr>
          <a:xfrm>
            <a:off x="889458" y="2699827"/>
            <a:ext cx="4821991" cy="251567"/>
          </a:xfrm>
          <a:prstGeom prst="rect">
            <a:avLst/>
          </a:prstGeom>
          <a:solidFill>
            <a:srgbClr val="4F81BD">
              <a:lumMod val="40000"/>
              <a:lumOff val="60000"/>
            </a:srgbClr>
          </a:solidFill>
          <a:ln w="25400" cap="flat" cmpd="sng" algn="ctr">
            <a:solidFill>
              <a:srgbClr val="4F81B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文本框 12">
            <a:extLst>
              <a:ext uri="{FF2B5EF4-FFF2-40B4-BE49-F238E27FC236}">
                <a16:creationId xmlns:a16="http://schemas.microsoft.com/office/drawing/2014/main" id="{14F4A6E4-7DC9-5A05-CC87-D8CAD169A7DF}"/>
              </a:ext>
            </a:extLst>
          </p:cNvPr>
          <p:cNvSpPr txBox="1"/>
          <p:nvPr/>
        </p:nvSpPr>
        <p:spPr>
          <a:xfrm>
            <a:off x="959748" y="2623438"/>
            <a:ext cx="5276740" cy="1429302"/>
          </a:xfrm>
          <a:prstGeom prst="rect">
            <a:avLst/>
          </a:prstGeom>
          <a:noFill/>
        </p:spPr>
        <p:txBody>
          <a:bodyPr wrap="square" rtlCol="0">
            <a:spAutoFit/>
          </a:bodyPr>
          <a:lstStyle/>
          <a:p>
            <a:pPr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simd</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for(int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=0;i&lt;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for(int j=0;j&lt;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N;j</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for(int k=0;k&lt;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N;k</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C[</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][j] += A[</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][k]*B[k][j];</a:t>
            </a:r>
          </a:p>
        </p:txBody>
      </p:sp>
      <p:sp>
        <p:nvSpPr>
          <p:cNvPr id="14" name="文本框 13">
            <a:extLst>
              <a:ext uri="{FF2B5EF4-FFF2-40B4-BE49-F238E27FC236}">
                <a16:creationId xmlns:a16="http://schemas.microsoft.com/office/drawing/2014/main" id="{0A2BCDB7-9C48-F6C3-ABCB-CD12D16E9328}"/>
              </a:ext>
            </a:extLst>
          </p:cNvPr>
          <p:cNvSpPr txBox="1"/>
          <p:nvPr/>
        </p:nvSpPr>
        <p:spPr>
          <a:xfrm>
            <a:off x="6915260" y="2624832"/>
            <a:ext cx="5276740" cy="1700145"/>
          </a:xfrm>
          <a:prstGeom prst="rect">
            <a:avLst/>
          </a:prstGeom>
          <a:noFill/>
        </p:spPr>
        <p:txBody>
          <a:bodyPr wrap="square" rtlCol="0">
            <a:spAutoFit/>
          </a:bodyPr>
          <a:lstStyle/>
          <a:p>
            <a:pPr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parallel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num_threads</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(4)</a:t>
            </a:r>
          </a:p>
          <a:p>
            <a:pPr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simd</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simdlen</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(8)</a:t>
            </a:r>
          </a:p>
          <a:p>
            <a:pPr lvl="1"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for(int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=0;i&lt;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lvl="1"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for(int j=0;j&lt;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N;j</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lvl="1"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for(int k=0;k&lt;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N;k</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C[</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][j] += A[</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][k]*B[k][j];</a:t>
            </a:r>
          </a:p>
        </p:txBody>
      </p:sp>
      <p:sp>
        <p:nvSpPr>
          <p:cNvPr id="15" name="文本框 14">
            <a:extLst>
              <a:ext uri="{FF2B5EF4-FFF2-40B4-BE49-F238E27FC236}">
                <a16:creationId xmlns:a16="http://schemas.microsoft.com/office/drawing/2014/main" id="{41FA33B1-81AA-47A8-5712-63E52A387BD1}"/>
              </a:ext>
            </a:extLst>
          </p:cNvPr>
          <p:cNvSpPr txBox="1"/>
          <p:nvPr/>
        </p:nvSpPr>
        <p:spPr>
          <a:xfrm>
            <a:off x="421463" y="2235099"/>
            <a:ext cx="6096000" cy="377604"/>
          </a:xfrm>
          <a:prstGeom prst="rect">
            <a:avLst/>
          </a:prstGeom>
          <a:noFill/>
        </p:spPr>
        <p:txBody>
          <a:bodyPr wrap="square">
            <a:spAutoFit/>
          </a:bodyPr>
          <a:lstStyle/>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en-US" altLang="zh-CN" sz="1800" b="1">
                <a:solidFill>
                  <a:prstClr val="black"/>
                </a:solidFill>
                <a:latin typeface="微软雅黑 Light" panose="020B0502040204020203" charset="-122"/>
                <a:ea typeface="微软雅黑 Light" panose="020B0502040204020203" charset="-122"/>
              </a:rPr>
              <a:t>simd </a:t>
            </a:r>
            <a:r>
              <a:rPr lang="zh-CN" altLang="en-US" sz="1800" b="1">
                <a:solidFill>
                  <a:prstClr val="black"/>
                </a:solidFill>
                <a:latin typeface="微软雅黑 Light" panose="020B0502040204020203" charset="-122"/>
                <a:ea typeface="微软雅黑 Light" panose="020B0502040204020203" charset="-122"/>
              </a:rPr>
              <a:t>指导语句</a:t>
            </a:r>
            <a:endParaRPr lang="en-US" altLang="zh-CN" sz="1800" dirty="0">
              <a:solidFill>
                <a:prstClr val="black"/>
              </a:solidFill>
              <a:latin typeface="微软雅黑 Light" panose="020B0502040204020203" charset="-122"/>
              <a:ea typeface="微软雅黑 Light" panose="020B0502040204020203" charset="-122"/>
            </a:endParaRPr>
          </a:p>
        </p:txBody>
      </p:sp>
      <p:sp>
        <p:nvSpPr>
          <p:cNvPr id="16" name="文本框 15">
            <a:extLst>
              <a:ext uri="{FF2B5EF4-FFF2-40B4-BE49-F238E27FC236}">
                <a16:creationId xmlns:a16="http://schemas.microsoft.com/office/drawing/2014/main" id="{8B350854-1A95-1FF9-C2EE-453AC34FD222}"/>
              </a:ext>
            </a:extLst>
          </p:cNvPr>
          <p:cNvSpPr txBox="1"/>
          <p:nvPr/>
        </p:nvSpPr>
        <p:spPr>
          <a:xfrm>
            <a:off x="6376975" y="2245834"/>
            <a:ext cx="6096000" cy="377604"/>
          </a:xfrm>
          <a:prstGeom prst="rect">
            <a:avLst/>
          </a:prstGeom>
          <a:noFill/>
        </p:spPr>
        <p:txBody>
          <a:bodyPr wrap="square">
            <a:spAutoFit/>
          </a:bodyPr>
          <a:lstStyle/>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en-US" altLang="zh-CN" sz="1800" b="1" dirty="0">
                <a:solidFill>
                  <a:prstClr val="black"/>
                </a:solidFill>
                <a:latin typeface="微软雅黑 Light" panose="020B0502040204020203" charset="-122"/>
                <a:ea typeface="微软雅黑 Light" panose="020B0502040204020203" charset="-122"/>
              </a:rPr>
              <a:t>for </a:t>
            </a:r>
            <a:r>
              <a:rPr lang="en-US" altLang="zh-CN" sz="1800" b="1" dirty="0" err="1">
                <a:solidFill>
                  <a:prstClr val="black"/>
                </a:solidFill>
                <a:latin typeface="微软雅黑 Light" panose="020B0502040204020203" charset="-122"/>
                <a:ea typeface="微软雅黑 Light" panose="020B0502040204020203" charset="-122"/>
              </a:rPr>
              <a:t>simd</a:t>
            </a:r>
            <a:r>
              <a:rPr lang="en-US" altLang="zh-CN" sz="1800" b="1" dirty="0">
                <a:solidFill>
                  <a:prstClr val="black"/>
                </a:solidFill>
                <a:latin typeface="微软雅黑 Light" panose="020B0502040204020203" charset="-122"/>
                <a:ea typeface="微软雅黑 Light" panose="020B0502040204020203" charset="-122"/>
              </a:rPr>
              <a:t> </a:t>
            </a:r>
            <a:r>
              <a:rPr lang="zh-CN" altLang="en-US" sz="1800" b="1" dirty="0">
                <a:solidFill>
                  <a:prstClr val="black"/>
                </a:solidFill>
                <a:latin typeface="微软雅黑 Light" panose="020B0502040204020203" charset="-122"/>
                <a:ea typeface="微软雅黑 Light" panose="020B0502040204020203" charset="-122"/>
              </a:rPr>
              <a:t>指导语句</a:t>
            </a:r>
            <a:endParaRPr lang="en-US" altLang="zh-CN" sz="1800" dirty="0">
              <a:solidFill>
                <a:prstClr val="black"/>
              </a:solidFill>
              <a:latin typeface="微软雅黑 Light" panose="020B0502040204020203" charset="-122"/>
              <a:ea typeface="微软雅黑 Light" panose="020B0502040204020203" charset="-122"/>
            </a:endParaRPr>
          </a:p>
        </p:txBody>
      </p:sp>
    </p:spTree>
    <p:extLst>
      <p:ext uri="{BB962C8B-B14F-4D97-AF65-F5344CB8AC3E}">
        <p14:creationId xmlns:p14="http://schemas.microsoft.com/office/powerpoint/2010/main" val="28366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p:bldP spid="14" grpId="0"/>
      <p:bldP spid="15" grpId="0"/>
      <p:bldP spid="16"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参考资料</a:t>
            </a:r>
          </a:p>
        </p:txBody>
      </p:sp>
      <p:sp>
        <p:nvSpPr>
          <p:cNvPr id="3" name="文本框 2">
            <a:extLst>
              <a:ext uri="{FF2B5EF4-FFF2-40B4-BE49-F238E27FC236}">
                <a16:creationId xmlns:a16="http://schemas.microsoft.com/office/drawing/2014/main" id="{D705933F-FFDE-CEE4-1A03-37BA4E581589}"/>
              </a:ext>
            </a:extLst>
          </p:cNvPr>
          <p:cNvSpPr txBox="1"/>
          <p:nvPr/>
        </p:nvSpPr>
        <p:spPr>
          <a:xfrm>
            <a:off x="668338" y="1650709"/>
            <a:ext cx="11693100" cy="499111"/>
          </a:xfrm>
          <a:prstGeom prst="rect">
            <a:avLst/>
          </a:prstGeom>
          <a:noFill/>
        </p:spPr>
        <p:txBody>
          <a:bodyPr wrap="square">
            <a:spAutoFit/>
          </a:bodyPr>
          <a:lstStyle/>
          <a:p>
            <a:pPr>
              <a:lnSpc>
                <a:spcPct val="150000"/>
              </a:lnSpc>
              <a:spcBef>
                <a:spcPts val="600"/>
              </a:spcBef>
            </a:pPr>
            <a:r>
              <a:rPr lang="en-US" altLang="zh-CN" sz="2000" dirty="0"/>
              <a:t>[1] </a:t>
            </a:r>
            <a:r>
              <a:rPr lang="zh-CN" altLang="en-US" sz="2000" dirty="0"/>
              <a:t>雷洪，胡许冰编著</a:t>
            </a:r>
            <a:r>
              <a:rPr lang="en-US" altLang="zh-CN" sz="2000" dirty="0"/>
              <a:t>.</a:t>
            </a:r>
            <a:r>
              <a:rPr lang="zh-CN" altLang="en-US" sz="2000" dirty="0"/>
              <a:t>多核并行高性能计算  </a:t>
            </a:r>
            <a:r>
              <a:rPr lang="en-US" altLang="zh-CN" sz="2000" dirty="0"/>
              <a:t>OpenMP[M].</a:t>
            </a:r>
            <a:r>
              <a:rPr lang="zh-CN" altLang="en-US" sz="2000" dirty="0"/>
              <a:t>北京：冶金工业出版社</a:t>
            </a:r>
            <a:r>
              <a:rPr lang="en-US" altLang="zh-CN" sz="2000" dirty="0"/>
              <a:t>,2016.</a:t>
            </a:r>
          </a:p>
        </p:txBody>
      </p:sp>
      <p:sp>
        <p:nvSpPr>
          <p:cNvPr id="4" name="矩形 13">
            <a:extLst>
              <a:ext uri="{FF2B5EF4-FFF2-40B4-BE49-F238E27FC236}">
                <a16:creationId xmlns:a16="http://schemas.microsoft.com/office/drawing/2014/main" id="{72BFEB76-BEFC-60F2-4AB0-C041C910A93F}"/>
              </a:ext>
            </a:extLst>
          </p:cNvPr>
          <p:cNvSpPr>
            <a:spLocks noChangeArrowheads="1"/>
          </p:cNvSpPr>
          <p:nvPr/>
        </p:nvSpPr>
        <p:spPr bwMode="auto">
          <a:xfrm>
            <a:off x="9484154" y="5657671"/>
            <a:ext cx="2459990" cy="1200329"/>
          </a:xfrm>
          <a:prstGeom prst="rect">
            <a:avLst/>
          </a:prstGeom>
          <a:noFill/>
          <a:ln w="9525">
            <a:noFill/>
            <a:miter lim="800000"/>
          </a:ln>
        </p:spPr>
        <p:txBody>
          <a:bodyPr wrap="square">
            <a:spAutoFit/>
          </a:bodyPr>
          <a:lstStyle/>
          <a:p>
            <a:pPr algn="ctr" eaLnBrk="1" hangingPunct="1"/>
            <a:r>
              <a:rPr lang="zh-CN" altLang="en-US" sz="2400" dirty="0">
                <a:latin typeface="仿宋" panose="02010609060101010101" pitchFamily="49" charset="-122"/>
                <a:ea typeface="仿宋" panose="02010609060101010101" pitchFamily="49" charset="-122"/>
              </a:rPr>
              <a:t>先进编译实验室</a:t>
            </a:r>
            <a:endParaRPr lang="en-US" altLang="zh-CN" sz="2400" dirty="0">
              <a:latin typeface="仿宋" panose="02010609060101010101" pitchFamily="49" charset="-122"/>
              <a:ea typeface="仿宋" panose="02010609060101010101" pitchFamily="49" charset="-122"/>
            </a:endParaRPr>
          </a:p>
          <a:p>
            <a:pPr algn="ctr" eaLnBrk="1" hangingPunct="1"/>
            <a:r>
              <a:rPr lang="zh-CN" altLang="en-US" dirty="0">
                <a:latin typeface="仿宋" panose="02010609060101010101" pitchFamily="49" charset="-122"/>
                <a:ea typeface="仿宋" panose="02010609060101010101" pitchFamily="49" charset="-122"/>
              </a:rPr>
              <a:t>王磊</a:t>
            </a:r>
            <a:endParaRPr lang="en-US" altLang="zh-CN" dirty="0">
              <a:latin typeface="仿宋" panose="02010609060101010101" pitchFamily="49" charset="-122"/>
              <a:ea typeface="仿宋" panose="02010609060101010101" pitchFamily="49" charset="-122"/>
            </a:endParaRPr>
          </a:p>
          <a:p>
            <a:pPr algn="ctr" eaLnBrk="1" hangingPunct="1"/>
            <a:r>
              <a:rPr lang="en-US" altLang="zh-CN" sz="2400" dirty="0">
                <a:latin typeface="仿宋" panose="02010609060101010101" pitchFamily="49" charset="-122"/>
                <a:ea typeface="仿宋" panose="02010609060101010101" pitchFamily="49" charset="-122"/>
              </a:rPr>
              <a:t>2023</a:t>
            </a:r>
            <a:r>
              <a:rPr lang="zh-CN" altLang="en-US" sz="2400" dirty="0">
                <a:latin typeface="仿宋" panose="02010609060101010101" pitchFamily="49" charset="-122"/>
                <a:ea typeface="仿宋" panose="02010609060101010101" pitchFamily="49" charset="-122"/>
              </a:rPr>
              <a:t>年</a:t>
            </a:r>
            <a:r>
              <a:rPr lang="en-US" altLang="zh-CN" sz="2400" dirty="0">
                <a:latin typeface="仿宋" panose="02010609060101010101" pitchFamily="49" charset="-122"/>
                <a:ea typeface="仿宋" panose="02010609060101010101" pitchFamily="49" charset="-122"/>
              </a:rPr>
              <a:t>06</a:t>
            </a:r>
            <a:r>
              <a:rPr lang="zh-CN" altLang="zh-CN" sz="2400" dirty="0">
                <a:latin typeface="仿宋" panose="02010609060101010101" pitchFamily="49" charset="-122"/>
                <a:ea typeface="仿宋" panose="02010609060101010101" pitchFamily="49" charset="-122"/>
              </a:rPr>
              <a:t>月</a:t>
            </a:r>
          </a:p>
        </p:txBody>
      </p:sp>
      <p:pic>
        <p:nvPicPr>
          <p:cNvPr id="2" name="图片 1">
            <a:extLst>
              <a:ext uri="{FF2B5EF4-FFF2-40B4-BE49-F238E27FC236}">
                <a16:creationId xmlns:a16="http://schemas.microsoft.com/office/drawing/2014/main" id="{8FFA60FF-B053-5DB7-7C6D-09B88EFA4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684" y="4240530"/>
            <a:ext cx="2490470" cy="2490470"/>
          </a:xfrm>
          <a:prstGeom prst="rect">
            <a:avLst/>
          </a:prstGeom>
        </p:spPr>
      </p:pic>
    </p:spTree>
    <p:extLst>
      <p:ext uri="{BB962C8B-B14F-4D97-AF65-F5344CB8AC3E}">
        <p14:creationId xmlns:p14="http://schemas.microsoft.com/office/powerpoint/2010/main" val="36790341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4EB1D-63F1-6156-A997-648307844B19}"/>
              </a:ext>
            </a:extLst>
          </p:cNvPr>
          <p:cNvSpPr>
            <a:spLocks noGrp="1"/>
          </p:cNvSpPr>
          <p:nvPr>
            <p:ph type="title"/>
          </p:nvPr>
        </p:nvSpPr>
        <p:spPr/>
        <p:txBody>
          <a:bodyPr/>
          <a:lstStyle/>
          <a:p>
            <a:endParaRPr lang="zh-CN" altLang="en-US"/>
          </a:p>
        </p:txBody>
      </p:sp>
      <p:pic>
        <p:nvPicPr>
          <p:cNvPr id="8" name="图片 7">
            <a:extLst>
              <a:ext uri="{FF2B5EF4-FFF2-40B4-BE49-F238E27FC236}">
                <a16:creationId xmlns:a16="http://schemas.microsoft.com/office/drawing/2014/main" id="{09ED9EA0-7E46-AA38-49FB-C6361F43F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12734"/>
            <a:ext cx="12169445" cy="6870734"/>
          </a:xfrm>
          <a:prstGeom prst="rect">
            <a:avLst/>
          </a:prstGeom>
        </p:spPr>
      </p:pic>
    </p:spTree>
    <p:extLst>
      <p:ext uri="{BB962C8B-B14F-4D97-AF65-F5344CB8AC3E}">
        <p14:creationId xmlns:p14="http://schemas.microsoft.com/office/powerpoint/2010/main" val="3242322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a:extLst>
              <a:ext uri="{FF2B5EF4-FFF2-40B4-BE49-F238E27FC236}">
                <a16:creationId xmlns:a16="http://schemas.microsoft.com/office/drawing/2014/main" id="{92493908-DC5F-E157-2037-C20DB49E313C}"/>
              </a:ext>
            </a:extLst>
          </p:cNvPr>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 fmla="*/ 0 w 4261582"/>
              <a:gd name="connsiteY0" fmla="*/ 0 h 7492075"/>
              <a:gd name="connsiteX1" fmla="*/ 4261582 w 4261582"/>
              <a:gd name="connsiteY1" fmla="*/ 11100 h 7492075"/>
              <a:gd name="connsiteX2" fmla="*/ 1647718 w 4261582"/>
              <a:gd name="connsiteY2" fmla="*/ 7492075 h 7492075"/>
              <a:gd name="connsiteX3" fmla="*/ 0 w 4261582"/>
              <a:gd name="connsiteY3" fmla="*/ 7492075 h 7492075"/>
              <a:gd name="connsiteX4" fmla="*/ 0 w 4261582"/>
              <a:gd name="connsiteY4" fmla="*/ 0 h 7492075"/>
              <a:gd name="connsiteX0" fmla="*/ 0 w 4261582"/>
              <a:gd name="connsiteY0" fmla="*/ 0 h 7503175"/>
              <a:gd name="connsiteX1" fmla="*/ 4261582 w 4261582"/>
              <a:gd name="connsiteY1" fmla="*/ 11100 h 7503175"/>
              <a:gd name="connsiteX2" fmla="*/ 1147825 w 4261582"/>
              <a:gd name="connsiteY2" fmla="*/ 7503175 h 7503175"/>
              <a:gd name="connsiteX3" fmla="*/ 0 w 4261582"/>
              <a:gd name="connsiteY3" fmla="*/ 7492075 h 7503175"/>
              <a:gd name="connsiteX4" fmla="*/ 0 w 4261582"/>
              <a:gd name="connsiteY4" fmla="*/ 0 h 7503175"/>
              <a:gd name="connsiteX0" fmla="*/ 0 w 4298258"/>
              <a:gd name="connsiteY0" fmla="*/ 0 h 7503175"/>
              <a:gd name="connsiteX1" fmla="*/ 4298258 w 4298258"/>
              <a:gd name="connsiteY1" fmla="*/ 241 h 7503175"/>
              <a:gd name="connsiteX2" fmla="*/ 1147825 w 4298258"/>
              <a:gd name="connsiteY2" fmla="*/ 7503175 h 7503175"/>
              <a:gd name="connsiteX3" fmla="*/ 0 w 4298258"/>
              <a:gd name="connsiteY3" fmla="*/ 7492075 h 7503175"/>
              <a:gd name="connsiteX4" fmla="*/ 0 w 4298258"/>
              <a:gd name="connsiteY4" fmla="*/ 0 h 7503175"/>
              <a:gd name="connsiteX0" fmla="*/ 0 w 4237129"/>
              <a:gd name="connsiteY0" fmla="*/ 0 h 7503175"/>
              <a:gd name="connsiteX1" fmla="*/ 4237129 w 4237129"/>
              <a:gd name="connsiteY1" fmla="*/ 241 h 7503175"/>
              <a:gd name="connsiteX2" fmla="*/ 1147825 w 4237129"/>
              <a:gd name="connsiteY2" fmla="*/ 7503175 h 7503175"/>
              <a:gd name="connsiteX3" fmla="*/ 0 w 4237129"/>
              <a:gd name="connsiteY3" fmla="*/ 7492075 h 7503175"/>
              <a:gd name="connsiteX4" fmla="*/ 0 w 4237129"/>
              <a:gd name="connsiteY4" fmla="*/ 0 h 7503175"/>
              <a:gd name="connsiteX0" fmla="*/ 0 w 4163775"/>
              <a:gd name="connsiteY0" fmla="*/ 0 h 7503175"/>
              <a:gd name="connsiteX1" fmla="*/ 4163775 w 4163775"/>
              <a:gd name="connsiteY1" fmla="*/ 11100 h 7503175"/>
              <a:gd name="connsiteX2" fmla="*/ 1147825 w 4163775"/>
              <a:gd name="connsiteY2" fmla="*/ 7503175 h 7503175"/>
              <a:gd name="connsiteX3" fmla="*/ 0 w 4163775"/>
              <a:gd name="connsiteY3" fmla="*/ 7492075 h 7503175"/>
              <a:gd name="connsiteX4" fmla="*/ 0 w 4163775"/>
              <a:gd name="connsiteY4" fmla="*/ 0 h 7503175"/>
              <a:gd name="connsiteX0" fmla="*/ 0 w 4139324"/>
              <a:gd name="connsiteY0" fmla="*/ 0 h 7503175"/>
              <a:gd name="connsiteX1" fmla="*/ 4139324 w 4139324"/>
              <a:gd name="connsiteY1" fmla="*/ 241 h 7503175"/>
              <a:gd name="connsiteX2" fmla="*/ 1147825 w 4139324"/>
              <a:gd name="connsiteY2" fmla="*/ 7503175 h 7503175"/>
              <a:gd name="connsiteX3" fmla="*/ 0 w 4139324"/>
              <a:gd name="connsiteY3" fmla="*/ 7492075 h 7503175"/>
              <a:gd name="connsiteX4" fmla="*/ 0 w 4139324"/>
              <a:gd name="connsiteY4" fmla="*/ 0 h 7503175"/>
              <a:gd name="connsiteX0" fmla="*/ 0 w 4188227"/>
              <a:gd name="connsiteY0" fmla="*/ 0 h 7503175"/>
              <a:gd name="connsiteX1" fmla="*/ 4188227 w 4188227"/>
              <a:gd name="connsiteY1" fmla="*/ 241 h 7503175"/>
              <a:gd name="connsiteX2" fmla="*/ 1147825 w 4188227"/>
              <a:gd name="connsiteY2" fmla="*/ 7503175 h 7503175"/>
              <a:gd name="connsiteX3" fmla="*/ 0 w 4188227"/>
              <a:gd name="connsiteY3" fmla="*/ 7492075 h 7503175"/>
              <a:gd name="connsiteX4" fmla="*/ 0 w 4188227"/>
              <a:gd name="connsiteY4" fmla="*/ 0 h 7503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5" name="任意多边形 24">
            <a:extLst>
              <a:ext uri="{FF2B5EF4-FFF2-40B4-BE49-F238E27FC236}">
                <a16:creationId xmlns:a16="http://schemas.microsoft.com/office/drawing/2014/main" id="{5964DB61-E884-8AAB-4FD6-6F703F5274B8}"/>
              </a:ext>
            </a:extLst>
          </p:cNvPr>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 fmla="*/ 0 w 9219111"/>
              <a:gd name="connsiteY0" fmla="*/ 0 h 7514276"/>
              <a:gd name="connsiteX1" fmla="*/ 9219111 w 9219111"/>
              <a:gd name="connsiteY1" fmla="*/ 0 h 7514276"/>
              <a:gd name="connsiteX2" fmla="*/ 505931 w 9219111"/>
              <a:gd name="connsiteY2" fmla="*/ 7514276 h 7514276"/>
              <a:gd name="connsiteX3" fmla="*/ 0 w 9219111"/>
              <a:gd name="connsiteY3" fmla="*/ 7492076 h 7514276"/>
              <a:gd name="connsiteX4" fmla="*/ 0 w 9219111"/>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11341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492558"/>
              <a:gd name="connsiteX1" fmla="*/ 3603053 w 3603053"/>
              <a:gd name="connsiteY1" fmla="*/ 11341 h 7492558"/>
              <a:gd name="connsiteX2" fmla="*/ 518305 w 3603053"/>
              <a:gd name="connsiteY2" fmla="*/ 7492558 h 7492558"/>
              <a:gd name="connsiteX3" fmla="*/ 0 w 3603053"/>
              <a:gd name="connsiteY3" fmla="*/ 7492076 h 7492558"/>
              <a:gd name="connsiteX4" fmla="*/ 0 w 3603053"/>
              <a:gd name="connsiteY4" fmla="*/ 0 h 7492558"/>
              <a:gd name="connsiteX0" fmla="*/ 0 w 3603053"/>
              <a:gd name="connsiteY0" fmla="*/ 10376 h 7502934"/>
              <a:gd name="connsiteX1" fmla="*/ 3603053 w 3603053"/>
              <a:gd name="connsiteY1" fmla="*/ 0 h 7502934"/>
              <a:gd name="connsiteX2" fmla="*/ 518305 w 3603053"/>
              <a:gd name="connsiteY2" fmla="*/ 7502934 h 7502934"/>
              <a:gd name="connsiteX3" fmla="*/ 0 w 3603053"/>
              <a:gd name="connsiteY3" fmla="*/ 7502452 h 7502934"/>
              <a:gd name="connsiteX4" fmla="*/ 0 w 3603053"/>
              <a:gd name="connsiteY4" fmla="*/ 10376 h 7502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6" name="矩形 259">
            <a:extLst>
              <a:ext uri="{FF2B5EF4-FFF2-40B4-BE49-F238E27FC236}">
                <a16:creationId xmlns:a16="http://schemas.microsoft.com/office/drawing/2014/main" id="{BDF70E8F-322C-20D7-7337-95BE61AE4325}"/>
              </a:ext>
            </a:extLst>
          </p:cNvPr>
          <p:cNvSpPr>
            <a:spLocks noChangeArrowheads="1"/>
          </p:cNvSpPr>
          <p:nvPr/>
        </p:nvSpPr>
        <p:spPr bwMode="auto">
          <a:xfrm>
            <a:off x="2372197" y="2426529"/>
            <a:ext cx="958994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170">
              <a:buNone/>
            </a:pPr>
            <a:r>
              <a:rPr lang="zh-CN" altLang="en-US" sz="7200" b="1" dirty="0">
                <a:solidFill>
                  <a:srgbClr val="3A4795"/>
                </a:solidFill>
              </a:rPr>
              <a:t>负载均衡优化</a:t>
            </a:r>
          </a:p>
        </p:txBody>
      </p:sp>
      <p:sp>
        <p:nvSpPr>
          <p:cNvPr id="7" name="TextBox 43">
            <a:extLst>
              <a:ext uri="{FF2B5EF4-FFF2-40B4-BE49-F238E27FC236}">
                <a16:creationId xmlns:a16="http://schemas.microsoft.com/office/drawing/2014/main" id="{2FC5811C-BE84-CDFE-EE6C-FFE2F3DC46F1}"/>
              </a:ext>
            </a:extLst>
          </p:cNvPr>
          <p:cNvSpPr txBox="1"/>
          <p:nvPr/>
        </p:nvSpPr>
        <p:spPr>
          <a:xfrm>
            <a:off x="8727442" y="272960"/>
            <a:ext cx="3790525" cy="502766"/>
          </a:xfrm>
          <a:prstGeom prst="rect">
            <a:avLst/>
          </a:prstGeom>
          <a:noFill/>
        </p:spPr>
        <p:txBody>
          <a:bodyPr wrap="square" rtlCol="0">
            <a:spAutoFit/>
          </a:bodyPr>
          <a:lstStyle/>
          <a:p>
            <a:pPr defTabSz="1219170"/>
            <a:r>
              <a:rPr lang="en-US" altLang="zh-CN" sz="2667" b="1" dirty="0">
                <a:solidFill>
                  <a:srgbClr val="3A4795"/>
                </a:solidFill>
                <a:latin typeface="微软雅黑" panose="020B0503020204020204" pitchFamily="34" charset="-122"/>
              </a:rPr>
              <a:t>OpenMP</a:t>
            </a:r>
            <a:r>
              <a:rPr lang="zh-CN" altLang="en-US" sz="2667" b="1" dirty="0">
                <a:solidFill>
                  <a:srgbClr val="3A4795"/>
                </a:solidFill>
                <a:latin typeface="微软雅黑" panose="020B0503020204020204" pitchFamily="34" charset="-122"/>
              </a:rPr>
              <a:t>程序优化</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a:extLst>
              <a:ext uri="{FF2B5EF4-FFF2-40B4-BE49-F238E27FC236}">
                <a16:creationId xmlns:a16="http://schemas.microsoft.com/office/drawing/2014/main" id="{2AF5E3FF-1CA0-5BEC-88D6-DBE0BD726C14}"/>
              </a:ext>
            </a:extLst>
          </p:cNvPr>
          <p:cNvSpPr>
            <a:spLocks noChangeArrowheads="1"/>
          </p:cNvSpPr>
          <p:nvPr/>
        </p:nvSpPr>
        <p:spPr bwMode="auto">
          <a:xfrm>
            <a:off x="6096000" y="4715781"/>
            <a:ext cx="19389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400" b="1" dirty="0">
                <a:solidFill>
                  <a:srgbClr val="3A4795"/>
                </a:solidFill>
                <a:latin typeface="微软雅黑" pitchFamily="34" charset="-122"/>
                <a:ea typeface="微软雅黑" pitchFamily="34" charset="-122"/>
              </a:rPr>
              <a:t>嘉宾：王磊</a:t>
            </a:r>
            <a:endParaRPr lang="zh-CN" altLang="en-US" sz="5333" b="1" dirty="0">
              <a:solidFill>
                <a:srgbClr val="3A4795"/>
              </a:solidFill>
              <a:latin typeface="Calibri"/>
              <a:ea typeface="宋体" panose="02010600030101010101" pitchFamily="2" charset="-122"/>
            </a:endParaRPr>
          </a:p>
        </p:txBody>
      </p:sp>
      <p:sp>
        <p:nvSpPr>
          <p:cNvPr id="9" name="Freeform 8">
            <a:extLst>
              <a:ext uri="{FF2B5EF4-FFF2-40B4-BE49-F238E27FC236}">
                <a16:creationId xmlns:a16="http://schemas.microsoft.com/office/drawing/2014/main" id="{F27A0E0E-B69F-7C6E-3E58-C07116CD2A26}"/>
              </a:ext>
            </a:extLst>
          </p:cNvPr>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7">
              <a:cs typeface="+mn-ea"/>
              <a:sym typeface="+mn-lt"/>
            </a:endParaRPr>
          </a:p>
        </p:txBody>
      </p:sp>
      <p:sp>
        <p:nvSpPr>
          <p:cNvPr id="10" name="流程图: 接点 9">
            <a:extLst>
              <a:ext uri="{FF2B5EF4-FFF2-40B4-BE49-F238E27FC236}">
                <a16:creationId xmlns:a16="http://schemas.microsoft.com/office/drawing/2014/main" id="{4CEE19F9-946D-B900-FBAF-45D515A37EAA}"/>
              </a:ext>
            </a:extLst>
          </p:cNvPr>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A79F8379-5313-C9E5-0FE3-BD827E550E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5810" y="4367530"/>
            <a:ext cx="2490470" cy="2490470"/>
          </a:xfrm>
          <a:prstGeom prst="rect">
            <a:avLst/>
          </a:prstGeom>
        </p:spPr>
      </p:pic>
    </p:spTree>
    <p:extLst>
      <p:ext uri="{BB962C8B-B14F-4D97-AF65-F5344CB8AC3E}">
        <p14:creationId xmlns:p14="http://schemas.microsoft.com/office/powerpoint/2010/main" val="782767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负载均衡优化</a:t>
            </a:r>
          </a:p>
        </p:txBody>
      </p:sp>
      <p:sp>
        <p:nvSpPr>
          <p:cNvPr id="3" name="Rectangle 23">
            <a:extLst>
              <a:ext uri="{FF2B5EF4-FFF2-40B4-BE49-F238E27FC236}">
                <a16:creationId xmlns:a16="http://schemas.microsoft.com/office/drawing/2014/main" id="{AE78E1E2-386B-730F-DF56-62402EDA629B}"/>
              </a:ext>
            </a:extLst>
          </p:cNvPr>
          <p:cNvSpPr>
            <a:spLocks noChangeArrowheads="1"/>
          </p:cNvSpPr>
          <p:nvPr/>
        </p:nvSpPr>
        <p:spPr bwMode="auto">
          <a:xfrm>
            <a:off x="4581377" y="3554657"/>
            <a:ext cx="292005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1097280"/>
            <a:r>
              <a:rPr lang="en-US" altLang="zh-CN" sz="2800" b="1" dirty="0">
                <a:latin typeface="微软雅黑" panose="020B0503020204020204" pitchFamily="34" charset="-122"/>
                <a:ea typeface="微软雅黑" panose="020B0503020204020204" pitchFamily="34" charset="-122"/>
              </a:rPr>
              <a:t>OpenMP</a:t>
            </a:r>
            <a:r>
              <a:rPr lang="zh-CN" altLang="en-US" sz="2800" b="1" dirty="0">
                <a:latin typeface="微软雅黑" panose="020B0503020204020204" pitchFamily="34" charset="-122"/>
                <a:ea typeface="微软雅黑" panose="020B0503020204020204" pitchFamily="34" charset="-122"/>
              </a:rPr>
              <a:t>程序</a:t>
            </a:r>
            <a:endParaRPr lang="en-US" altLang="zh-CN" sz="2800" b="1" dirty="0">
              <a:latin typeface="微软雅黑" panose="020B0503020204020204" pitchFamily="34" charset="-122"/>
              <a:ea typeface="微软雅黑" panose="020B0503020204020204" pitchFamily="34" charset="-122"/>
            </a:endParaRPr>
          </a:p>
          <a:p>
            <a:pPr algn="ctr" defTabSz="1097280"/>
            <a:r>
              <a:rPr lang="zh-CN" altLang="en-US" sz="2800" b="1" dirty="0">
                <a:latin typeface="微软雅黑" panose="020B0503020204020204" pitchFamily="34" charset="-122"/>
                <a:ea typeface="微软雅黑" panose="020B0503020204020204" pitchFamily="34" charset="-122"/>
              </a:rPr>
              <a:t>负载均衡</a:t>
            </a:r>
            <a:endParaRPr lang="en-US" altLang="zh-CN" sz="2800" b="1" dirty="0">
              <a:latin typeface="微软雅黑" panose="020B0503020204020204" pitchFamily="34" charset="-122"/>
              <a:ea typeface="微软雅黑" panose="020B0503020204020204" pitchFamily="34" charset="-122"/>
            </a:endParaRPr>
          </a:p>
        </p:txBody>
      </p:sp>
      <p:grpSp>
        <p:nvGrpSpPr>
          <p:cNvPr id="4" name="组合 3">
            <a:extLst>
              <a:ext uri="{FF2B5EF4-FFF2-40B4-BE49-F238E27FC236}">
                <a16:creationId xmlns:a16="http://schemas.microsoft.com/office/drawing/2014/main" id="{19367C69-1B18-BA4F-5349-8247E4F75E56}"/>
              </a:ext>
            </a:extLst>
          </p:cNvPr>
          <p:cNvGrpSpPr/>
          <p:nvPr/>
        </p:nvGrpSpPr>
        <p:grpSpPr>
          <a:xfrm>
            <a:off x="7698081" y="2197197"/>
            <a:ext cx="2884170" cy="418576"/>
            <a:chOff x="5919788" y="2047896"/>
            <a:chExt cx="2403475" cy="348814"/>
          </a:xfrm>
        </p:grpSpPr>
        <p:sp>
          <p:nvSpPr>
            <p:cNvPr id="7" name="Line 19">
              <a:extLst>
                <a:ext uri="{FF2B5EF4-FFF2-40B4-BE49-F238E27FC236}">
                  <a16:creationId xmlns:a16="http://schemas.microsoft.com/office/drawing/2014/main" id="{F91ADDD2-96DC-7F4E-6A68-52D8B4097CC6}"/>
                </a:ext>
              </a:extLst>
            </p:cNvPr>
            <p:cNvSpPr>
              <a:spLocks noChangeShapeType="1"/>
            </p:cNvSpPr>
            <p:nvPr/>
          </p:nvSpPr>
          <p:spPr bwMode="auto">
            <a:xfrm flipH="1">
              <a:off x="5919788" y="2395372"/>
              <a:ext cx="2403475" cy="0"/>
            </a:xfrm>
            <a:prstGeom prst="line">
              <a:avLst/>
            </a:prstGeom>
            <a:noFill/>
            <a:ln w="19050">
              <a:solidFill>
                <a:srgbClr val="3214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097280">
                <a:defRPr/>
              </a:pPr>
              <a:endParaRPr lang="zh-CN" altLang="en-US" sz="144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8" name="TextBox 19">
              <a:extLst>
                <a:ext uri="{FF2B5EF4-FFF2-40B4-BE49-F238E27FC236}">
                  <a16:creationId xmlns:a16="http://schemas.microsoft.com/office/drawing/2014/main" id="{78F5DEAC-D787-42D5-5E28-43546F3E0DEF}"/>
                </a:ext>
              </a:extLst>
            </p:cNvPr>
            <p:cNvSpPr txBox="1">
              <a:spLocks noChangeArrowheads="1"/>
            </p:cNvSpPr>
            <p:nvPr/>
          </p:nvSpPr>
          <p:spPr bwMode="auto">
            <a:xfrm>
              <a:off x="6129105" y="2047896"/>
              <a:ext cx="2157610" cy="348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9728" tIns="54864" rIns="109728" bIns="54864" numCol="1" anchor="t" anchorCtr="0" compatLnSpc="1">
              <a:spAutoFit/>
            </a:bodyPr>
            <a:lstStyle/>
            <a:p>
              <a:pPr algn="ctr" defTabSz="1097280" fontAlgn="base">
                <a:spcBef>
                  <a:spcPct val="0"/>
                </a:spcBef>
                <a:spcAft>
                  <a:spcPct val="0"/>
                </a:spcAft>
                <a:defRPr/>
              </a:pPr>
              <a:r>
                <a:rPr lang="zh-CN" altLang="en-US" sz="2000" b="1" kern="0" dirty="0">
                  <a:solidFill>
                    <a:prstClr val="black">
                      <a:lumMod val="75000"/>
                      <a:lumOff val="25000"/>
                    </a:prstClr>
                  </a:solidFill>
                  <a:latin typeface="微软雅黑" panose="020B0503020204020204" pitchFamily="34" charset="-122"/>
                  <a:ea typeface="微软雅黑" panose="020B0503020204020204" pitchFamily="34" charset="-122"/>
                  <a:cs typeface="宋体" panose="02010600030101010101" pitchFamily="2" charset="-122"/>
                </a:rPr>
                <a:t>线程创建</a:t>
              </a:r>
              <a:r>
                <a:rPr lang="en-US" altLang="zh-CN" sz="2000" b="1" kern="0" dirty="0">
                  <a:solidFill>
                    <a:prstClr val="black">
                      <a:lumMod val="75000"/>
                      <a:lumOff val="25000"/>
                    </a:prstClr>
                  </a:solidFill>
                  <a:latin typeface="微软雅黑" panose="020B0503020204020204" pitchFamily="34" charset="-122"/>
                  <a:ea typeface="微软雅黑" panose="020B0503020204020204" pitchFamily="34" charset="-122"/>
                  <a:cs typeface="宋体" panose="02010600030101010101" pitchFamily="2" charset="-122"/>
                </a:rPr>
                <a:t>/</a:t>
              </a:r>
              <a:r>
                <a:rPr lang="zh-CN" altLang="en-US" sz="2000" b="1" kern="0" dirty="0">
                  <a:solidFill>
                    <a:prstClr val="black">
                      <a:lumMod val="75000"/>
                      <a:lumOff val="25000"/>
                    </a:prstClr>
                  </a:solidFill>
                  <a:latin typeface="微软雅黑" panose="020B0503020204020204" pitchFamily="34" charset="-122"/>
                  <a:ea typeface="微软雅黑" panose="020B0503020204020204" pitchFamily="34" charset="-122"/>
                  <a:cs typeface="宋体" panose="02010600030101010101" pitchFamily="2" charset="-122"/>
                </a:rPr>
                <a:t>回收开销</a:t>
              </a:r>
              <a:endParaRPr lang="zh-CN" altLang="en-US" sz="2000" kern="0" dirty="0">
                <a:solidFill>
                  <a:prstClr val="black">
                    <a:lumMod val="75000"/>
                    <a:lumOff val="25000"/>
                  </a:prstClr>
                </a:solidFill>
                <a:latin typeface="微软雅黑" panose="020B0503020204020204" pitchFamily="34" charset="-122"/>
                <a:ea typeface="微软雅黑" panose="020B0503020204020204" pitchFamily="34" charset="-122"/>
                <a:cs typeface="宋体" panose="02010600030101010101" pitchFamily="2" charset="-122"/>
              </a:endParaRPr>
            </a:p>
          </p:txBody>
        </p:sp>
      </p:grpSp>
      <p:grpSp>
        <p:nvGrpSpPr>
          <p:cNvPr id="9" name="组合 8">
            <a:extLst>
              <a:ext uri="{FF2B5EF4-FFF2-40B4-BE49-F238E27FC236}">
                <a16:creationId xmlns:a16="http://schemas.microsoft.com/office/drawing/2014/main" id="{813A1CFA-80F8-C1C2-3770-396B67C84EE2}"/>
              </a:ext>
            </a:extLst>
          </p:cNvPr>
          <p:cNvGrpSpPr/>
          <p:nvPr/>
        </p:nvGrpSpPr>
        <p:grpSpPr>
          <a:xfrm>
            <a:off x="1617935" y="2257655"/>
            <a:ext cx="2904799" cy="418576"/>
            <a:chOff x="898797" y="2047896"/>
            <a:chExt cx="2420666" cy="348813"/>
          </a:xfrm>
        </p:grpSpPr>
        <p:sp>
          <p:nvSpPr>
            <p:cNvPr id="10" name="Line 17">
              <a:extLst>
                <a:ext uri="{FF2B5EF4-FFF2-40B4-BE49-F238E27FC236}">
                  <a16:creationId xmlns:a16="http://schemas.microsoft.com/office/drawing/2014/main" id="{0924C92A-B0F2-2146-7632-1959BF419D2B}"/>
                </a:ext>
              </a:extLst>
            </p:cNvPr>
            <p:cNvSpPr>
              <a:spLocks noChangeShapeType="1"/>
            </p:cNvSpPr>
            <p:nvPr/>
          </p:nvSpPr>
          <p:spPr bwMode="auto">
            <a:xfrm>
              <a:off x="914401" y="2395372"/>
              <a:ext cx="2405062" cy="0"/>
            </a:xfrm>
            <a:prstGeom prst="line">
              <a:avLst/>
            </a:prstGeom>
            <a:noFill/>
            <a:ln w="19050">
              <a:solidFill>
                <a:srgbClr val="3214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097280">
                <a:defRPr/>
              </a:pPr>
              <a:endParaRPr lang="zh-CN" altLang="en-US" sz="144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1" name="TextBox 16">
              <a:extLst>
                <a:ext uri="{FF2B5EF4-FFF2-40B4-BE49-F238E27FC236}">
                  <a16:creationId xmlns:a16="http://schemas.microsoft.com/office/drawing/2014/main" id="{23051D1B-3393-CAD8-EC6A-DEF882C44427}"/>
                </a:ext>
              </a:extLst>
            </p:cNvPr>
            <p:cNvSpPr txBox="1">
              <a:spLocks noChangeArrowheads="1"/>
            </p:cNvSpPr>
            <p:nvPr/>
          </p:nvSpPr>
          <p:spPr bwMode="auto">
            <a:xfrm>
              <a:off x="898797" y="2047896"/>
              <a:ext cx="1728238" cy="34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9728" tIns="54864" rIns="109728" bIns="54864" numCol="1" anchor="t" anchorCtr="0" compatLnSpc="1">
              <a:spAutoFit/>
            </a:bodyPr>
            <a:lstStyle/>
            <a:p>
              <a:pPr algn="ctr" defTabSz="1097280" fontAlgn="base">
                <a:spcBef>
                  <a:spcPct val="0"/>
                </a:spcBef>
                <a:spcAft>
                  <a:spcPct val="0"/>
                </a:spcAft>
                <a:defRPr/>
              </a:pPr>
              <a:r>
                <a:rPr lang="zh-CN" altLang="en-US" sz="2000" b="1" kern="0" dirty="0">
                  <a:solidFill>
                    <a:prstClr val="black">
                      <a:lumMod val="75000"/>
                      <a:lumOff val="25000"/>
                    </a:prstClr>
                  </a:solidFill>
                  <a:latin typeface="微软雅黑" panose="020B0503020204020204" pitchFamily="34" charset="-122"/>
                  <a:ea typeface="微软雅黑" panose="020B0503020204020204" pitchFamily="34" charset="-122"/>
                  <a:cs typeface="宋体" panose="02010600030101010101" pitchFamily="2" charset="-122"/>
                </a:rPr>
                <a:t>线程调度开销</a:t>
              </a:r>
              <a:endParaRPr lang="zh-CN" altLang="en-US" sz="2000" kern="0" dirty="0">
                <a:solidFill>
                  <a:prstClr val="black">
                    <a:lumMod val="75000"/>
                    <a:lumOff val="25000"/>
                  </a:prstClr>
                </a:solidFill>
                <a:latin typeface="微软雅黑" panose="020B0503020204020204" pitchFamily="34" charset="-122"/>
                <a:ea typeface="微软雅黑" panose="020B0503020204020204" pitchFamily="34" charset="-122"/>
                <a:cs typeface="宋体" panose="02010600030101010101" pitchFamily="2" charset="-122"/>
              </a:endParaRPr>
            </a:p>
          </p:txBody>
        </p:sp>
      </p:grpSp>
      <p:grpSp>
        <p:nvGrpSpPr>
          <p:cNvPr id="12" name="组合 11">
            <a:extLst>
              <a:ext uri="{FF2B5EF4-FFF2-40B4-BE49-F238E27FC236}">
                <a16:creationId xmlns:a16="http://schemas.microsoft.com/office/drawing/2014/main" id="{BE9F7E70-6DE9-F76C-A9FD-269A0758D37F}"/>
              </a:ext>
            </a:extLst>
          </p:cNvPr>
          <p:cNvGrpSpPr/>
          <p:nvPr/>
        </p:nvGrpSpPr>
        <p:grpSpPr>
          <a:xfrm>
            <a:off x="3772248" y="1701489"/>
            <a:ext cx="4603961" cy="4461799"/>
            <a:chOff x="3529448" y="1355169"/>
            <a:chExt cx="4836257" cy="4634400"/>
          </a:xfrm>
        </p:grpSpPr>
        <p:sp>
          <p:nvSpPr>
            <p:cNvPr id="13" name="AutoShape 4">
              <a:extLst>
                <a:ext uri="{FF2B5EF4-FFF2-40B4-BE49-F238E27FC236}">
                  <a16:creationId xmlns:a16="http://schemas.microsoft.com/office/drawing/2014/main" id="{B801F47D-1681-BEFF-92A5-6AC6A9A2C7EF}"/>
                </a:ext>
              </a:extLst>
            </p:cNvPr>
            <p:cNvSpPr>
              <a:spLocks noChangeArrowheads="1"/>
            </p:cNvSpPr>
            <p:nvPr/>
          </p:nvSpPr>
          <p:spPr bwMode="gray">
            <a:xfrm rot="19367479">
              <a:off x="3529448" y="1815619"/>
              <a:ext cx="4516249" cy="4173950"/>
            </a:xfrm>
            <a:custGeom>
              <a:avLst/>
              <a:gdLst>
                <a:gd name="G0" fmla="+- 2978742 0 0"/>
                <a:gd name="G1" fmla="+- -2701147 0 0"/>
                <a:gd name="G2" fmla="+- 2978742 0 -2701147"/>
                <a:gd name="G3" fmla="+- 10800 0 0"/>
                <a:gd name="G4" fmla="+- 0 0 2978742"/>
                <a:gd name="T0" fmla="*/ 360 256 1"/>
                <a:gd name="T1" fmla="*/ 0 256 1"/>
                <a:gd name="G5" fmla="+- G2 T0 T1"/>
                <a:gd name="G6" fmla="?: G2 G2 G5"/>
                <a:gd name="G7" fmla="+- 0 0 G6"/>
                <a:gd name="G8" fmla="+- 7349 0 0"/>
                <a:gd name="G9" fmla="+- 0 0 -2701147"/>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701147"/>
                <a:gd name="G36" fmla="sin G34 -2701147"/>
                <a:gd name="G37" fmla="+/ -2701147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92 w 21600"/>
                <a:gd name="T5" fmla="*/ 11199 h 21600"/>
                <a:gd name="T6" fmla="*/ 17626 w 21600"/>
                <a:gd name="T7" fmla="*/ 4820 h 21600"/>
                <a:gd name="T8" fmla="*/ 18143 w 21600"/>
                <a:gd name="T9" fmla="*/ 11071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018"/>
                    <a:pt x="17501" y="7297"/>
                    <a:pt x="16328" y="5957"/>
                  </a:cubicBezTo>
                  <a:lnTo>
                    <a:pt x="18924" y="3683"/>
                  </a:lnTo>
                  <a:cubicBezTo>
                    <a:pt x="20649" y="5653"/>
                    <a:pt x="21600" y="8182"/>
                    <a:pt x="21600" y="10800"/>
                  </a:cubicBezTo>
                  <a:cubicBezTo>
                    <a:pt x="21600" y="13693"/>
                    <a:pt x="20438" y="16466"/>
                    <a:pt x="18376" y="18496"/>
                  </a:cubicBezTo>
                  <a:lnTo>
                    <a:pt x="20270" y="20420"/>
                  </a:lnTo>
                  <a:lnTo>
                    <a:pt x="14012" y="20372"/>
                  </a:lnTo>
                  <a:lnTo>
                    <a:pt x="14061" y="14113"/>
                  </a:lnTo>
                  <a:lnTo>
                    <a:pt x="15955" y="16037"/>
                  </a:lnTo>
                  <a:close/>
                </a:path>
              </a:pathLst>
            </a:custGeom>
            <a:solidFill>
              <a:srgbClr val="013B6D"/>
            </a:solidFill>
            <a:ln w="3175" cap="flat" cmpd="sng" algn="ctr">
              <a:solidFill>
                <a:schemeClr val="bg1"/>
              </a:solidFill>
              <a:prstDash val="solid"/>
            </a:ln>
            <a:effectLst>
              <a:outerShdw blurRad="50800" dist="38100" dir="2700000" algn="tl" rotWithShape="0">
                <a:prstClr val="black">
                  <a:alpha val="40000"/>
                </a:prstClr>
              </a:outerShdw>
            </a:effectLst>
          </p:spPr>
          <p:txBody>
            <a:bodyPr lIns="0" rIns="0" anchor="ctr"/>
            <a:lstStyle/>
            <a:p>
              <a:pPr algn="ctr" defTabSz="1097280" fontAlgn="base">
                <a:lnSpc>
                  <a:spcPct val="120000"/>
                </a:lnSpc>
                <a:spcBef>
                  <a:spcPts val="720"/>
                </a:spcBef>
                <a:spcAft>
                  <a:spcPts val="720"/>
                </a:spcAft>
                <a:defRPr/>
              </a:pPr>
              <a:endParaRPr lang="zh-CN" altLang="en-US" sz="3360" kern="0">
                <a:solidFill>
                  <a:sysClr val="window" lastClr="FFFFFF"/>
                </a:solidFill>
                <a:latin typeface="Impact" panose="020B0806030902050204" pitchFamily="34" charset="0"/>
                <a:ea typeface="微软雅黑" panose="020B0503020204020204" pitchFamily="34" charset="-122"/>
              </a:endParaRPr>
            </a:p>
          </p:txBody>
        </p:sp>
        <p:sp>
          <p:nvSpPr>
            <p:cNvPr id="14" name="AutoShape 6">
              <a:extLst>
                <a:ext uri="{FF2B5EF4-FFF2-40B4-BE49-F238E27FC236}">
                  <a16:creationId xmlns:a16="http://schemas.microsoft.com/office/drawing/2014/main" id="{68820EEA-1A2A-8E25-BDA6-CFCEBE8C10C0}"/>
                </a:ext>
              </a:extLst>
            </p:cNvPr>
            <p:cNvSpPr>
              <a:spLocks noChangeArrowheads="1"/>
            </p:cNvSpPr>
            <p:nvPr/>
          </p:nvSpPr>
          <p:spPr bwMode="gray">
            <a:xfrm rot="12146960">
              <a:off x="3848204" y="1773010"/>
              <a:ext cx="4517501" cy="4172795"/>
            </a:xfrm>
            <a:custGeom>
              <a:avLst/>
              <a:gdLst>
                <a:gd name="G0" fmla="+- 2978742 0 0"/>
                <a:gd name="G1" fmla="+- -2534030 0 0"/>
                <a:gd name="G2" fmla="+- 2978742 0 -2534030"/>
                <a:gd name="G3" fmla="+- 10800 0 0"/>
                <a:gd name="G4" fmla="+- 0 0 2978742"/>
                <a:gd name="T0" fmla="*/ 360 256 1"/>
                <a:gd name="T1" fmla="*/ 0 256 1"/>
                <a:gd name="G5" fmla="+- G2 T0 T1"/>
                <a:gd name="G6" fmla="?: G2 G2 G5"/>
                <a:gd name="G7" fmla="+- 0 0 G6"/>
                <a:gd name="G8" fmla="+- 7349 0 0"/>
                <a:gd name="G9" fmla="+- 0 0 -2534030"/>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534030"/>
                <a:gd name="G36" fmla="sin G34 -2534030"/>
                <a:gd name="G37" fmla="+/ -2534030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81 w 21600"/>
                <a:gd name="T5" fmla="*/ 11439 h 21600"/>
                <a:gd name="T6" fmla="*/ 17885 w 21600"/>
                <a:gd name="T7" fmla="*/ 5130 h 21600"/>
                <a:gd name="T8" fmla="*/ 18136 w 21600"/>
                <a:gd name="T9" fmla="*/ 11234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130"/>
                    <a:pt x="17580" y="7511"/>
                    <a:pt x="16538" y="6208"/>
                  </a:cubicBezTo>
                  <a:lnTo>
                    <a:pt x="19232" y="4052"/>
                  </a:lnTo>
                  <a:cubicBezTo>
                    <a:pt x="20765" y="5967"/>
                    <a:pt x="21600" y="8347"/>
                    <a:pt x="21600" y="10800"/>
                  </a:cubicBezTo>
                  <a:cubicBezTo>
                    <a:pt x="21600" y="13693"/>
                    <a:pt x="20438" y="16466"/>
                    <a:pt x="18376" y="18496"/>
                  </a:cubicBezTo>
                  <a:lnTo>
                    <a:pt x="20270" y="20420"/>
                  </a:lnTo>
                  <a:lnTo>
                    <a:pt x="14012" y="20372"/>
                  </a:lnTo>
                  <a:lnTo>
                    <a:pt x="14061" y="14113"/>
                  </a:lnTo>
                  <a:lnTo>
                    <a:pt x="15955" y="16037"/>
                  </a:lnTo>
                  <a:close/>
                </a:path>
              </a:pathLst>
            </a:custGeom>
            <a:solidFill>
              <a:srgbClr val="013B6D"/>
            </a:solidFill>
            <a:ln w="3175" cap="flat" cmpd="sng" algn="ctr">
              <a:solidFill>
                <a:srgbClr val="EAEAEA"/>
              </a:solidFill>
              <a:prstDash val="solid"/>
            </a:ln>
            <a:effectLst>
              <a:outerShdw blurRad="50800" dist="38100" dir="5400000" algn="t" rotWithShape="0">
                <a:prstClr val="black">
                  <a:alpha val="40000"/>
                </a:prstClr>
              </a:outerShdw>
            </a:effectLst>
          </p:spPr>
          <p:txBody>
            <a:bodyPr anchor="ctr"/>
            <a:lstStyle/>
            <a:p>
              <a:pPr algn="ctr" defTabSz="1097280" fontAlgn="base">
                <a:lnSpc>
                  <a:spcPct val="120000"/>
                </a:lnSpc>
                <a:spcBef>
                  <a:spcPct val="0"/>
                </a:spcBef>
                <a:spcAft>
                  <a:spcPct val="0"/>
                </a:spcAft>
                <a:defRPr/>
              </a:pPr>
              <a:endParaRPr lang="zh-CN" altLang="en-US" sz="4400" kern="0">
                <a:solidFill>
                  <a:srgbClr val="4D4D4D"/>
                </a:solidFill>
                <a:latin typeface="微软雅黑" panose="020B0503020204020204" pitchFamily="34" charset="-122"/>
                <a:ea typeface="微软雅黑" panose="020B0503020204020204" pitchFamily="34" charset="-122"/>
              </a:endParaRPr>
            </a:p>
          </p:txBody>
        </p:sp>
        <p:sp>
          <p:nvSpPr>
            <p:cNvPr id="15" name="AutoShape 5">
              <a:extLst>
                <a:ext uri="{FF2B5EF4-FFF2-40B4-BE49-F238E27FC236}">
                  <a16:creationId xmlns:a16="http://schemas.microsoft.com/office/drawing/2014/main" id="{7CE05D24-E2A9-1979-0C4F-88E34DDD5012}"/>
                </a:ext>
              </a:extLst>
            </p:cNvPr>
            <p:cNvSpPr>
              <a:spLocks noChangeArrowheads="1"/>
            </p:cNvSpPr>
            <p:nvPr/>
          </p:nvSpPr>
          <p:spPr bwMode="gray">
            <a:xfrm rot="5078397">
              <a:off x="3654345" y="1527522"/>
              <a:ext cx="4517501" cy="4172795"/>
            </a:xfrm>
            <a:custGeom>
              <a:avLst/>
              <a:gdLst>
                <a:gd name="G0" fmla="+- 2978742 0 0"/>
                <a:gd name="G1" fmla="+- -2701274 0 0"/>
                <a:gd name="G2" fmla="+- 2978742 0 -2701274"/>
                <a:gd name="G3" fmla="+- 10800 0 0"/>
                <a:gd name="G4" fmla="+- 0 0 2978742"/>
                <a:gd name="T0" fmla="*/ 360 256 1"/>
                <a:gd name="T1" fmla="*/ 0 256 1"/>
                <a:gd name="G5" fmla="+- G2 T0 T1"/>
                <a:gd name="G6" fmla="?: G2 G2 G5"/>
                <a:gd name="G7" fmla="+- 0 0 G6"/>
                <a:gd name="G8" fmla="+- 7349 0 0"/>
                <a:gd name="G9" fmla="+- 0 0 -2701274"/>
                <a:gd name="G10" fmla="+- 7349 0 2700"/>
                <a:gd name="G11" fmla="cos G10 2978742"/>
                <a:gd name="G12" fmla="sin G10 2978742"/>
                <a:gd name="G13" fmla="cos 13500 2978742"/>
                <a:gd name="G14" fmla="sin 13500 2978742"/>
                <a:gd name="G15" fmla="+- G11 10800 0"/>
                <a:gd name="G16" fmla="+- G12 10800 0"/>
                <a:gd name="G17" fmla="+- G13 10800 0"/>
                <a:gd name="G18" fmla="+- G14 10800 0"/>
                <a:gd name="G19" fmla="*/ 7349 1 2"/>
                <a:gd name="G20" fmla="+- G19 5400 0"/>
                <a:gd name="G21" fmla="cos G20 2978742"/>
                <a:gd name="G22" fmla="sin G20 2978742"/>
                <a:gd name="G23" fmla="+- G21 10800 0"/>
                <a:gd name="G24" fmla="+- G12 G23 G22"/>
                <a:gd name="G25" fmla="+- G22 G23 G11"/>
                <a:gd name="G26" fmla="cos 10800 2978742"/>
                <a:gd name="G27" fmla="sin 10800 2978742"/>
                <a:gd name="G28" fmla="cos 7349 2978742"/>
                <a:gd name="G29" fmla="sin 7349 2978742"/>
                <a:gd name="G30" fmla="+- G26 10800 0"/>
                <a:gd name="G31" fmla="+- G27 10800 0"/>
                <a:gd name="G32" fmla="+- G28 10800 0"/>
                <a:gd name="G33" fmla="+- G29 10800 0"/>
                <a:gd name="G34" fmla="+- G19 5400 0"/>
                <a:gd name="G35" fmla="cos G34 -2701274"/>
                <a:gd name="G36" fmla="sin G34 -2701274"/>
                <a:gd name="G37" fmla="+/ -2701274 2978742 2"/>
                <a:gd name="T2" fmla="*/ 180 256 1"/>
                <a:gd name="T3" fmla="*/ 0 256 1"/>
                <a:gd name="G38" fmla="+- G37 T2 T3"/>
                <a:gd name="G39" fmla="?: G2 G37 G38"/>
                <a:gd name="G40" fmla="cos 10800 G39"/>
                <a:gd name="G41" fmla="sin 10800 G39"/>
                <a:gd name="G42" fmla="cos 7349 G39"/>
                <a:gd name="G43" fmla="sin 7349 G39"/>
                <a:gd name="G44" fmla="+- G40 10800 0"/>
                <a:gd name="G45" fmla="+- G41 10800 0"/>
                <a:gd name="G46" fmla="+- G42 10800 0"/>
                <a:gd name="G47" fmla="+- G43 10800 0"/>
                <a:gd name="G48" fmla="+- G35 10800 0"/>
                <a:gd name="G49" fmla="+- G36 10800 0"/>
                <a:gd name="T4" fmla="*/ 21592 w 21600"/>
                <a:gd name="T5" fmla="*/ 11198 h 21600"/>
                <a:gd name="T6" fmla="*/ 17626 w 21600"/>
                <a:gd name="T7" fmla="*/ 4820 h 21600"/>
                <a:gd name="T8" fmla="*/ 18143 w 21600"/>
                <a:gd name="T9" fmla="*/ 11071 h 21600"/>
                <a:gd name="T10" fmla="*/ 20270 w 21600"/>
                <a:gd name="T11" fmla="*/ 20420 h 21600"/>
                <a:gd name="T12" fmla="*/ 14012 w 21600"/>
                <a:gd name="T13" fmla="*/ 20372 h 21600"/>
                <a:gd name="T14" fmla="*/ 14061 w 21600"/>
                <a:gd name="T15" fmla="*/ 14113 h 21600"/>
                <a:gd name="T16" fmla="*/ 3163 w 21600"/>
                <a:gd name="T17" fmla="*/ 3163 h 21600"/>
                <a:gd name="T18" fmla="*/ 18437 w 21600"/>
                <a:gd name="T19" fmla="*/ 18437 h 21600"/>
              </a:gdLst>
              <a:ahLst/>
              <a:cxnLst>
                <a:cxn ang="0">
                  <a:pos x="T4" y="T5"/>
                </a:cxn>
                <a:cxn ang="0">
                  <a:pos x="T6" y="T7"/>
                </a:cxn>
                <a:cxn ang="0">
                  <a:pos x="T8" y="T9"/>
                </a:cxn>
                <a:cxn ang="0">
                  <a:pos x="T10" y="T11"/>
                </a:cxn>
                <a:cxn ang="0">
                  <a:pos x="T12" y="T13"/>
                </a:cxn>
                <a:cxn ang="0">
                  <a:pos x="T14" y="T15"/>
                </a:cxn>
              </a:cxnLst>
              <a:rect l="T16" t="T17" r="T18" b="T19"/>
              <a:pathLst>
                <a:path w="21600" h="21600">
                  <a:moveTo>
                    <a:pt x="15955" y="16037"/>
                  </a:moveTo>
                  <a:cubicBezTo>
                    <a:pt x="17358" y="14655"/>
                    <a:pt x="18149" y="12769"/>
                    <a:pt x="18149" y="10800"/>
                  </a:cubicBezTo>
                  <a:cubicBezTo>
                    <a:pt x="18149" y="9018"/>
                    <a:pt x="17501" y="7297"/>
                    <a:pt x="16327" y="5957"/>
                  </a:cubicBezTo>
                  <a:lnTo>
                    <a:pt x="18923" y="3683"/>
                  </a:lnTo>
                  <a:cubicBezTo>
                    <a:pt x="20648" y="5652"/>
                    <a:pt x="21600" y="8181"/>
                    <a:pt x="21600" y="10800"/>
                  </a:cubicBezTo>
                  <a:cubicBezTo>
                    <a:pt x="21600" y="13693"/>
                    <a:pt x="20438" y="16466"/>
                    <a:pt x="18376" y="18496"/>
                  </a:cubicBezTo>
                  <a:lnTo>
                    <a:pt x="20270" y="20420"/>
                  </a:lnTo>
                  <a:lnTo>
                    <a:pt x="14012" y="20372"/>
                  </a:lnTo>
                  <a:lnTo>
                    <a:pt x="14061" y="14113"/>
                  </a:lnTo>
                  <a:lnTo>
                    <a:pt x="15955" y="16037"/>
                  </a:lnTo>
                  <a:close/>
                </a:path>
              </a:pathLst>
            </a:custGeom>
            <a:solidFill>
              <a:srgbClr val="013B6D"/>
            </a:solidFill>
            <a:ln w="3175" cap="flat" cmpd="sng" algn="ctr">
              <a:solidFill>
                <a:schemeClr val="bg1"/>
              </a:solidFill>
              <a:prstDash val="solid"/>
            </a:ln>
            <a:effectLst>
              <a:outerShdw blurRad="50800" dist="38100" dir="2700000" algn="tl" rotWithShape="0">
                <a:prstClr val="black">
                  <a:alpha val="40000"/>
                </a:prstClr>
              </a:outerShdw>
            </a:effectLst>
          </p:spPr>
          <p:txBody>
            <a:bodyPr lIns="0" rIns="0" anchor="ctr"/>
            <a:lstStyle/>
            <a:p>
              <a:pPr marL="219075" indent="-219075" defTabSz="1097280" fontAlgn="base">
                <a:lnSpc>
                  <a:spcPct val="120000"/>
                </a:lnSpc>
                <a:spcBef>
                  <a:spcPts val="720"/>
                </a:spcBef>
                <a:spcAft>
                  <a:spcPts val="720"/>
                </a:spcAft>
                <a:buFont typeface="Arial" panose="020B0604020202020204" pitchFamily="34" charset="0"/>
                <a:buChar char="•"/>
                <a:defRPr/>
              </a:pPr>
              <a:endParaRPr lang="zh-CN" altLang="en-US" sz="1680" kern="0">
                <a:solidFill>
                  <a:prstClr val="white"/>
                </a:solidFill>
                <a:latin typeface="微软雅黑" panose="020B0503020204020204" pitchFamily="34" charset="-122"/>
                <a:ea typeface="微软雅黑" panose="020B0503020204020204" pitchFamily="34" charset="-122"/>
              </a:endParaRPr>
            </a:p>
          </p:txBody>
        </p:sp>
      </p:grpSp>
      <p:grpSp>
        <p:nvGrpSpPr>
          <p:cNvPr id="16" name="组合 15">
            <a:extLst>
              <a:ext uri="{FF2B5EF4-FFF2-40B4-BE49-F238E27FC236}">
                <a16:creationId xmlns:a16="http://schemas.microsoft.com/office/drawing/2014/main" id="{FE14BCCD-88EE-7244-B287-7195A3598A25}"/>
              </a:ext>
            </a:extLst>
          </p:cNvPr>
          <p:cNvGrpSpPr/>
          <p:nvPr/>
        </p:nvGrpSpPr>
        <p:grpSpPr>
          <a:xfrm>
            <a:off x="6460591" y="5599713"/>
            <a:ext cx="2903176" cy="418575"/>
            <a:chOff x="5537201" y="4752996"/>
            <a:chExt cx="2419313" cy="348813"/>
          </a:xfrm>
        </p:grpSpPr>
        <p:sp>
          <p:nvSpPr>
            <p:cNvPr id="17" name="Line 18">
              <a:extLst>
                <a:ext uri="{FF2B5EF4-FFF2-40B4-BE49-F238E27FC236}">
                  <a16:creationId xmlns:a16="http://schemas.microsoft.com/office/drawing/2014/main" id="{3C54A5FC-5A93-0FFB-131F-8CE76BDD9019}"/>
                </a:ext>
              </a:extLst>
            </p:cNvPr>
            <p:cNvSpPr>
              <a:spLocks noChangeShapeType="1"/>
            </p:cNvSpPr>
            <p:nvPr/>
          </p:nvSpPr>
          <p:spPr bwMode="auto">
            <a:xfrm flipH="1">
              <a:off x="5537201" y="5095709"/>
              <a:ext cx="2405062" cy="0"/>
            </a:xfrm>
            <a:prstGeom prst="line">
              <a:avLst/>
            </a:prstGeom>
            <a:noFill/>
            <a:ln w="19050">
              <a:solidFill>
                <a:srgbClr val="3214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1097280">
                <a:defRPr/>
              </a:pPr>
              <a:endParaRPr lang="zh-CN" altLang="en-US" sz="1440" kern="0" dirty="0">
                <a:solidFill>
                  <a:prstClr val="black">
                    <a:lumMod val="75000"/>
                    <a:lumOff val="25000"/>
                  </a:prstClr>
                </a:solidFill>
                <a:latin typeface="微软雅黑" panose="020B0503020204020204" pitchFamily="34" charset="-122"/>
                <a:ea typeface="微软雅黑" panose="020B0503020204020204" pitchFamily="34" charset="-122"/>
              </a:endParaRPr>
            </a:p>
          </p:txBody>
        </p:sp>
        <p:sp>
          <p:nvSpPr>
            <p:cNvPr id="18" name="TextBox 19">
              <a:extLst>
                <a:ext uri="{FF2B5EF4-FFF2-40B4-BE49-F238E27FC236}">
                  <a16:creationId xmlns:a16="http://schemas.microsoft.com/office/drawing/2014/main" id="{EA45ED59-0431-CF13-91D9-D88A6F05A825}"/>
                </a:ext>
              </a:extLst>
            </p:cNvPr>
            <p:cNvSpPr txBox="1">
              <a:spLocks noChangeArrowheads="1"/>
            </p:cNvSpPr>
            <p:nvPr/>
          </p:nvSpPr>
          <p:spPr bwMode="auto">
            <a:xfrm>
              <a:off x="6228276" y="4752996"/>
              <a:ext cx="1728238" cy="34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09728" tIns="54864" rIns="109728" bIns="54864" numCol="1" anchor="t" anchorCtr="0" compatLnSpc="1">
              <a:spAutoFit/>
            </a:bodyPr>
            <a:lstStyle/>
            <a:p>
              <a:pPr algn="ctr" defTabSz="1097280" fontAlgn="base">
                <a:spcBef>
                  <a:spcPct val="0"/>
                </a:spcBef>
                <a:spcAft>
                  <a:spcPct val="0"/>
                </a:spcAft>
                <a:defRPr/>
              </a:pPr>
              <a:r>
                <a:rPr lang="zh-CN" altLang="en-US" sz="2000" b="1" kern="0" dirty="0">
                  <a:solidFill>
                    <a:prstClr val="black">
                      <a:lumMod val="75000"/>
                      <a:lumOff val="25000"/>
                    </a:prstClr>
                  </a:solidFill>
                  <a:latin typeface="微软雅黑" panose="020B0503020204020204" pitchFamily="34" charset="-122"/>
                  <a:ea typeface="微软雅黑" panose="020B0503020204020204" pitchFamily="34" charset="-122"/>
                  <a:cs typeface="宋体" panose="02010600030101010101" pitchFamily="2" charset="-122"/>
                </a:rPr>
                <a:t>线程同步开销</a:t>
              </a:r>
              <a:endParaRPr lang="zh-CN" altLang="en-US" sz="2000" kern="0" dirty="0">
                <a:solidFill>
                  <a:prstClr val="black">
                    <a:lumMod val="75000"/>
                    <a:lumOff val="25000"/>
                  </a:prstClr>
                </a:solidFill>
                <a:latin typeface="微软雅黑" panose="020B0503020204020204" pitchFamily="34" charset="-122"/>
                <a:ea typeface="微软雅黑" panose="020B0503020204020204" pitchFamily="34" charset="-122"/>
                <a:cs typeface="宋体" panose="02010600030101010101" pitchFamily="2" charset="-122"/>
              </a:endParaRPr>
            </a:p>
          </p:txBody>
        </p:sp>
      </p:grpSp>
    </p:spTree>
    <p:extLst>
      <p:ext uri="{BB962C8B-B14F-4D97-AF65-F5344CB8AC3E}">
        <p14:creationId xmlns:p14="http://schemas.microsoft.com/office/powerpoint/2010/main" val="3428311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right)">
                                      <p:cBhvr>
                                        <p:cTn id="19" dur="500"/>
                                        <p:tgtEl>
                                          <p:spTgt spid="16"/>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循环嵌套合并调度</a:t>
            </a:r>
          </a:p>
        </p:txBody>
      </p:sp>
      <p:sp>
        <p:nvSpPr>
          <p:cNvPr id="2" name="文本框 1">
            <a:extLst>
              <a:ext uri="{FF2B5EF4-FFF2-40B4-BE49-F238E27FC236}">
                <a16:creationId xmlns:a16="http://schemas.microsoft.com/office/drawing/2014/main" id="{F4AAC9B0-4C0C-9639-C8DD-72BCAE4B2682}"/>
              </a:ext>
            </a:extLst>
          </p:cNvPr>
          <p:cNvSpPr txBox="1"/>
          <p:nvPr/>
        </p:nvSpPr>
        <p:spPr>
          <a:xfrm>
            <a:off x="939262" y="3790077"/>
            <a:ext cx="9982202" cy="1884106"/>
          </a:xfrm>
          <a:prstGeom prst="rect">
            <a:avLst/>
          </a:prstGeom>
          <a:noFill/>
        </p:spPr>
        <p:txBody>
          <a:bodyPr wrap="square" rtlCol="0">
            <a:spAutoFit/>
          </a:bodyPr>
          <a:lstStyle/>
          <a:p>
            <a:pPr>
              <a:lnSpc>
                <a:spcPct val="150000"/>
              </a:lnSpc>
            </a:pPr>
            <a:r>
              <a:rPr lang="zh-CN" altLang="en-US" sz="2000" dirty="0"/>
              <a:t>       子句</a:t>
            </a:r>
            <a:r>
              <a:rPr lang="en-US" altLang="zh-CN" sz="2000" dirty="0"/>
              <a:t>collapse</a:t>
            </a:r>
            <a:r>
              <a:rPr lang="zh-CN" altLang="en-US" sz="2000" dirty="0"/>
              <a:t>只能用于循环嵌套，它的具体语法格式为</a:t>
            </a:r>
            <a:r>
              <a:rPr lang="en-US" altLang="zh-CN" sz="2000" dirty="0"/>
              <a:t>collapse(n)</a:t>
            </a:r>
            <a:r>
              <a:rPr lang="zh-CN" altLang="en-US" sz="2000" dirty="0"/>
              <a:t>，其中参数</a:t>
            </a:r>
            <a:r>
              <a:rPr lang="en-US" altLang="zh-CN" sz="2000" dirty="0"/>
              <a:t>n</a:t>
            </a:r>
            <a:r>
              <a:rPr lang="zh-CN" altLang="en-US" sz="2000" dirty="0"/>
              <a:t>是一个整数，是指将与</a:t>
            </a:r>
            <a:r>
              <a:rPr lang="en-US" altLang="zh-CN" sz="2000" dirty="0"/>
              <a:t>collapse</a:t>
            </a:r>
            <a:r>
              <a:rPr lang="zh-CN" altLang="en-US" sz="2000" dirty="0"/>
              <a:t>子句最相邻的</a:t>
            </a:r>
            <a:r>
              <a:rPr lang="en-US" altLang="zh-CN" sz="2000" dirty="0"/>
              <a:t>n</a:t>
            </a:r>
            <a:r>
              <a:rPr lang="zh-CN" altLang="en-US" sz="2000" dirty="0"/>
              <a:t>层循环的迭代压缩合并在一起组成更大的任务调度空间，从而增加线程组调度空间中的循环总数，可调度迭代次数的增加有助于解决负载不均衡问题</a:t>
            </a:r>
          </a:p>
        </p:txBody>
      </p:sp>
      <p:sp>
        <p:nvSpPr>
          <p:cNvPr id="7" name="矩形 6">
            <a:extLst>
              <a:ext uri="{FF2B5EF4-FFF2-40B4-BE49-F238E27FC236}">
                <a16:creationId xmlns:a16="http://schemas.microsoft.com/office/drawing/2014/main" id="{2C80E9BC-1CC7-C106-6662-17A6AA40DD9B}"/>
              </a:ext>
            </a:extLst>
          </p:cNvPr>
          <p:cNvSpPr/>
          <p:nvPr/>
        </p:nvSpPr>
        <p:spPr>
          <a:xfrm>
            <a:off x="7156870" y="1857551"/>
            <a:ext cx="1312295" cy="371272"/>
          </a:xfrm>
          <a:prstGeom prst="rect">
            <a:avLst/>
          </a:prstGeom>
          <a:solidFill>
            <a:srgbClr val="4F81BD">
              <a:lumMod val="40000"/>
              <a:lumOff val="60000"/>
            </a:srgbClr>
          </a:solidFill>
          <a:ln w="25400" cap="flat" cmpd="sng" algn="ctr">
            <a:solidFill>
              <a:srgbClr val="4F81B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collapse(2)</a:t>
            </a: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B010D1E-19EB-AA2E-2CFC-A7B4CCE54284}"/>
              </a:ext>
            </a:extLst>
          </p:cNvPr>
          <p:cNvSpPr txBox="1"/>
          <p:nvPr/>
        </p:nvSpPr>
        <p:spPr>
          <a:xfrm>
            <a:off x="794119" y="1884011"/>
            <a:ext cx="7018899" cy="1429302"/>
          </a:xfrm>
          <a:prstGeom prst="rect">
            <a:avLst/>
          </a:prstGeom>
          <a:noFill/>
        </p:spPr>
        <p:txBody>
          <a:bodyPr wrap="square" rtlCol="0">
            <a:spAutoFit/>
          </a:bodyPr>
          <a:lstStyle/>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parallel for private(</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i,j,k</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shared(A,B,C)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num_threads</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(4)</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=0;i&lt;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for(j=0;j&lt;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N;j</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for(k=0;k&lt;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N;k</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C[</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][j]+=A[</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][k]*B[k][j];</a:t>
            </a:r>
          </a:p>
        </p:txBody>
      </p:sp>
    </p:spTree>
    <p:extLst>
      <p:ext uri="{BB962C8B-B14F-4D97-AF65-F5344CB8AC3E}">
        <p14:creationId xmlns:p14="http://schemas.microsoft.com/office/powerpoint/2010/main" val="177928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animBg="1"/>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线程调度配置策略</a:t>
            </a:r>
          </a:p>
        </p:txBody>
      </p:sp>
      <p:sp>
        <p:nvSpPr>
          <p:cNvPr id="9" name="文本框 8">
            <a:extLst>
              <a:ext uri="{FF2B5EF4-FFF2-40B4-BE49-F238E27FC236}">
                <a16:creationId xmlns:a16="http://schemas.microsoft.com/office/drawing/2014/main" id="{37845CDD-0E9E-9B48-46F7-9378FEAE4D1F}"/>
              </a:ext>
            </a:extLst>
          </p:cNvPr>
          <p:cNvSpPr txBox="1"/>
          <p:nvPr/>
        </p:nvSpPr>
        <p:spPr>
          <a:xfrm>
            <a:off x="1040527" y="1550509"/>
            <a:ext cx="8824686" cy="1381404"/>
          </a:xfrm>
          <a:prstGeom prst="rect">
            <a:avLst/>
          </a:prstGeom>
          <a:noFill/>
        </p:spPr>
        <p:txBody>
          <a:bodyPr wrap="square">
            <a:spAutoFit/>
          </a:bodyPr>
          <a:lstStyle/>
          <a:p>
            <a:pPr marL="0" marR="0" lvl="0" indent="457200" algn="l" defTabSz="914400" rtl="0" eaLnBrk="1" fontAlgn="auto" latinLnBrk="0" hangingPunct="1">
              <a:lnSpc>
                <a:spcPct val="150000"/>
              </a:lnSpc>
              <a:spcBef>
                <a:spcPts val="0"/>
              </a:spcBef>
              <a:spcAft>
                <a:spcPts val="0"/>
              </a:spcAft>
              <a:buClrTx/>
              <a:buSzTx/>
              <a:buFontTx/>
              <a:buNone/>
              <a:tabLst/>
              <a:defRPr/>
              <a:extLst>
                <a:ext uri="{35155182-B16C-46BC-9424-99874614C6A1}">
                  <wpsdc:indentchars xmlns="" xmlns:wpsdc="http://www.wps.cn/officeDocument/2017/drawingmlCustomData" xmlns:lc="http://schemas.openxmlformats.org/drawingml/2006/lockedCanvas" val="200" checksum="59296752"/>
                </a:ext>
              </a:extLst>
            </a:pPr>
            <a:r>
              <a:rPr lang="zh-CN" altLang="en-US" sz="2000" dirty="0"/>
              <a:t>选择合适的线程调度策略，即对循环迭代采取静态或动态的方式分配到各个线程上并行执行，使得各个线程的工作量相当，以提升程序的性能。</a:t>
            </a:r>
            <a:endParaRPr lang="en-US" altLang="zh-CN" sz="2000" dirty="0"/>
          </a:p>
          <a:p>
            <a:pPr marL="0" marR="0" lvl="0" indent="457200" algn="l" defTabSz="914400" rtl="0" eaLnBrk="1" fontAlgn="auto" latinLnBrk="0" hangingPunct="1">
              <a:lnSpc>
                <a:spcPct val="150000"/>
              </a:lnSpc>
              <a:spcBef>
                <a:spcPts val="0"/>
              </a:spcBef>
              <a:spcAft>
                <a:spcPts val="0"/>
              </a:spcAft>
              <a:buClrTx/>
              <a:buSzTx/>
              <a:buFontTx/>
              <a:buNone/>
              <a:tabLst/>
              <a:defRPr/>
              <a:extLst>
                <a:ext uri="{35155182-B16C-46BC-9424-99874614C6A1}">
                  <wpsdc:indentchars xmlns="" xmlns:wpsdc="http://www.wps.cn/officeDocument/2017/drawingmlCustomData" xmlns:lc="http://schemas.openxmlformats.org/drawingml/2006/lockedCanvas" val="200" checksum="59296752"/>
                </a:ext>
              </a:extLst>
            </a:pP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#pragma </a:t>
            </a:r>
            <a:r>
              <a:rPr kumimoji="0" lang="en-US" altLang="zh-CN" sz="1800" b="0" i="0" u="none" strike="noStrike" kern="1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omp</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for schedule(</a:t>
            </a:r>
            <a:r>
              <a:rPr kumimoji="0" lang="en-US" altLang="zh-CN" sz="1800" b="0" i="0" u="none" strike="noStrike" kern="1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schedule_name</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1800" b="0" i="0" u="none" strike="noStrike" kern="10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chunk_size</a:t>
            </a:r>
            <a:r>
              <a:rPr kumimoji="0" lang="en-US"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8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75B9AD2B-3487-8968-FDEF-0A1DBD04749B}"/>
              </a:ext>
            </a:extLst>
          </p:cNvPr>
          <p:cNvSpPr/>
          <p:nvPr/>
        </p:nvSpPr>
        <p:spPr>
          <a:xfrm>
            <a:off x="1040528" y="3292704"/>
            <a:ext cx="4742124" cy="226349"/>
          </a:xfrm>
          <a:prstGeom prst="rect">
            <a:avLst/>
          </a:prstGeom>
          <a:solidFill>
            <a:srgbClr val="4F81BD">
              <a:lumMod val="40000"/>
              <a:lumOff val="60000"/>
            </a:srgbClr>
          </a:solidFill>
          <a:ln w="25400" cap="flat" cmpd="sng" algn="ctr">
            <a:solidFill>
              <a:srgbClr val="4F81B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AutoShape 6">
            <a:extLst>
              <a:ext uri="{FF2B5EF4-FFF2-40B4-BE49-F238E27FC236}">
                <a16:creationId xmlns:a16="http://schemas.microsoft.com/office/drawing/2014/main" id="{7CBBB33A-E823-8BDE-E3D2-38E500DF188B}"/>
              </a:ext>
            </a:extLst>
          </p:cNvPr>
          <p:cNvSpPr>
            <a:spLocks noChangeArrowheads="1"/>
          </p:cNvSpPr>
          <p:nvPr/>
        </p:nvSpPr>
        <p:spPr bwMode="auto">
          <a:xfrm>
            <a:off x="1040527" y="3568665"/>
            <a:ext cx="4742124" cy="3053438"/>
          </a:xfrm>
          <a:prstGeom prst="roundRect">
            <a:avLst>
              <a:gd name="adj" fmla="val 0"/>
            </a:avLst>
          </a:prstGeom>
          <a:noFill/>
          <a:ln w="3175" cmpd="sng">
            <a:solidFill>
              <a:srgbClr val="969696"/>
            </a:solidFill>
            <a:miter lim="800000"/>
          </a:ln>
          <a:extLst>
            <a:ext uri="{909E8E84-426E-40DD-AFC4-6F175D3DCCD1}">
              <a14:hiddenFill xmlns:a14="http://schemas.microsoft.com/office/drawing/2010/main">
                <a:solidFill>
                  <a:srgbClr val="FFFFFF"/>
                </a:solidFill>
              </a14:hiddenFill>
            </a:ext>
          </a:extLst>
        </p:spPr>
        <p:txBody>
          <a:bodyPr/>
          <a:lstStyle/>
          <a:p>
            <a:pPr marL="428625" indent="-428625" defTabSz="1097280" eaLnBrk="1" fontAlgn="auto" hangingPunct="1">
              <a:lnSpc>
                <a:spcPct val="120000"/>
              </a:lnSpc>
              <a:spcBef>
                <a:spcPct val="50000"/>
              </a:spcBef>
              <a:spcAft>
                <a:spcPts val="0"/>
              </a:spcAft>
              <a:buClr>
                <a:srgbClr val="1A5264"/>
              </a:buClr>
              <a:buFont typeface="Wingdings" panose="05000000000000000000" pitchFamily="2" charset="2"/>
              <a:buChar char="l"/>
              <a:defRPr/>
            </a:pPr>
            <a:endParaRPr lang="en-US" altLang="zh-CN" sz="1680" kern="0" dirty="0">
              <a:solidFill>
                <a:srgbClr val="080808"/>
              </a:solidFill>
              <a:latin typeface="微软雅黑" panose="020B0503020204020204" pitchFamily="34" charset="-122"/>
              <a:sym typeface="微软雅黑" panose="020B0503020204020204" pitchFamily="34" charset="-122"/>
            </a:endParaRPr>
          </a:p>
          <a:p>
            <a:pPr marL="428625" indent="-428625" defTabSz="1097280" eaLnBrk="1" fontAlgn="auto" hangingPunct="1">
              <a:lnSpc>
                <a:spcPct val="120000"/>
              </a:lnSpc>
              <a:spcBef>
                <a:spcPct val="50000"/>
              </a:spcBef>
              <a:spcAft>
                <a:spcPts val="0"/>
              </a:spcAft>
              <a:buClr>
                <a:srgbClr val="1A5264"/>
              </a:buClr>
              <a:buFont typeface="Wingdings" panose="05000000000000000000" pitchFamily="2" charset="2"/>
              <a:buChar char="l"/>
              <a:defRPr/>
            </a:pPr>
            <a:r>
              <a:rPr lang="zh-CN" altLang="en-US" sz="1680" b="1" kern="0" dirty="0">
                <a:solidFill>
                  <a:srgbClr val="080808"/>
                </a:solidFill>
                <a:latin typeface="微软雅黑" panose="020B0503020204020204" pitchFamily="34" charset="-122"/>
                <a:sym typeface="微软雅黑" panose="020B0503020204020204" pitchFamily="34" charset="-122"/>
              </a:rPr>
              <a:t>静态调度 </a:t>
            </a:r>
            <a:r>
              <a:rPr lang="en-US" altLang="zh-CN" sz="1680" b="1" kern="0" dirty="0">
                <a:solidFill>
                  <a:srgbClr val="080808"/>
                </a:solidFill>
                <a:latin typeface="微软雅黑" panose="020B0503020204020204" pitchFamily="34" charset="-122"/>
                <a:sym typeface="微软雅黑" panose="020B0503020204020204" pitchFamily="34" charset="-122"/>
              </a:rPr>
              <a:t>static</a:t>
            </a:r>
            <a:r>
              <a:rPr lang="zh-CN" altLang="en-US" sz="1680" kern="0" dirty="0">
                <a:solidFill>
                  <a:srgbClr val="080808"/>
                </a:solidFill>
                <a:latin typeface="微软雅黑" panose="020B0503020204020204" pitchFamily="34" charset="-122"/>
                <a:sym typeface="微软雅黑" panose="020B0503020204020204" pitchFamily="34" charset="-122"/>
              </a:rPr>
              <a:t>：将所有的循环迭代划分为大小相等的调度块，使得迭代次数在线程上尽可能地均分。</a:t>
            </a:r>
            <a:endParaRPr lang="en-US" sz="1680" kern="0" dirty="0">
              <a:solidFill>
                <a:srgbClr val="080808"/>
              </a:solidFill>
              <a:latin typeface="微软雅黑" panose="020B0503020204020204" pitchFamily="34" charset="-122"/>
              <a:sym typeface="微软雅黑" panose="020B0503020204020204" pitchFamily="34" charset="-122"/>
            </a:endParaRPr>
          </a:p>
          <a:p>
            <a:pPr marL="428625" indent="-428625" defTabSz="1097280" eaLnBrk="1" fontAlgn="auto" hangingPunct="1">
              <a:lnSpc>
                <a:spcPct val="120000"/>
              </a:lnSpc>
              <a:spcBef>
                <a:spcPct val="50000"/>
              </a:spcBef>
              <a:spcAft>
                <a:spcPts val="0"/>
              </a:spcAft>
              <a:buClr>
                <a:srgbClr val="1A5264"/>
              </a:buClr>
              <a:buFont typeface="Wingdings" panose="05000000000000000000" pitchFamily="2" charset="2"/>
              <a:buChar char="l"/>
              <a:defRPr/>
            </a:pPr>
            <a:r>
              <a:rPr lang="zh-CN" altLang="en-US" sz="1680" b="1" kern="0" dirty="0">
                <a:solidFill>
                  <a:srgbClr val="080808"/>
                </a:solidFill>
                <a:latin typeface="微软雅黑" panose="020B0503020204020204" pitchFamily="34" charset="-122"/>
                <a:sym typeface="微软雅黑" panose="020B0503020204020204" pitchFamily="34" charset="-122"/>
              </a:rPr>
              <a:t>动态调度 </a:t>
            </a:r>
            <a:r>
              <a:rPr lang="en-US" altLang="zh-CN" sz="1680" b="1" kern="0" dirty="0">
                <a:solidFill>
                  <a:srgbClr val="080808"/>
                </a:solidFill>
                <a:latin typeface="微软雅黑" panose="020B0503020204020204" pitchFamily="34" charset="-122"/>
                <a:sym typeface="微软雅黑" panose="020B0503020204020204" pitchFamily="34" charset="-122"/>
              </a:rPr>
              <a:t>dynamic</a:t>
            </a:r>
            <a:r>
              <a:rPr lang="zh-CN" altLang="en-US" sz="1680" kern="0" dirty="0">
                <a:solidFill>
                  <a:srgbClr val="080808"/>
                </a:solidFill>
                <a:latin typeface="微软雅黑" panose="020B0503020204020204" pitchFamily="34" charset="-122"/>
                <a:sym typeface="微软雅黑" panose="020B0503020204020204" pitchFamily="34" charset="-122"/>
              </a:rPr>
              <a:t>：使用“先来先服务的排队申请策略”，当某个线程执行完当前调度块的任务时，就为其从调度块队列中分配一个新的调度块。</a:t>
            </a:r>
            <a:endParaRPr lang="en-US" sz="1680" kern="0" dirty="0">
              <a:solidFill>
                <a:srgbClr val="080808"/>
              </a:solidFill>
              <a:latin typeface="微软雅黑" panose="020B0503020204020204" pitchFamily="34" charset="-122"/>
              <a:sym typeface="微软雅黑" panose="020B0503020204020204" pitchFamily="34" charset="-122"/>
            </a:endParaRPr>
          </a:p>
          <a:p>
            <a:pPr defTabSz="1097280" eaLnBrk="1" fontAlgn="auto" hangingPunct="1">
              <a:spcBef>
                <a:spcPts val="0"/>
              </a:spcBef>
              <a:spcAft>
                <a:spcPts val="0"/>
              </a:spcAft>
              <a:buClr>
                <a:srgbClr val="333333"/>
              </a:buClr>
              <a:defRPr/>
            </a:pPr>
            <a:endParaRPr lang="zh-CN" altLang="en-US" sz="1920" kern="0" dirty="0">
              <a:solidFill>
                <a:srgbClr val="080808"/>
              </a:solidFill>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endParaRPr>
          </a:p>
          <a:p>
            <a:pPr marL="428625" indent="-428625" defTabSz="1097280" eaLnBrk="1" fontAlgn="auto" hangingPunct="1">
              <a:lnSpc>
                <a:spcPct val="120000"/>
              </a:lnSpc>
              <a:spcBef>
                <a:spcPct val="50000"/>
              </a:spcBef>
              <a:spcAft>
                <a:spcPts val="0"/>
              </a:spcAft>
              <a:buClr>
                <a:srgbClr val="333333"/>
              </a:buClr>
              <a:buFont typeface="Wingdings" panose="05000000000000000000" pitchFamily="2" charset="2"/>
              <a:buChar char="l"/>
              <a:defRPr/>
            </a:pPr>
            <a:endParaRPr lang="zh-CN" altLang="en-US" sz="1920" kern="0" dirty="0">
              <a:solidFill>
                <a:srgbClr val="080808"/>
              </a:solidFill>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endParaRPr>
          </a:p>
        </p:txBody>
      </p:sp>
      <p:sp>
        <p:nvSpPr>
          <p:cNvPr id="12" name="AutoShape 6">
            <a:extLst>
              <a:ext uri="{FF2B5EF4-FFF2-40B4-BE49-F238E27FC236}">
                <a16:creationId xmlns:a16="http://schemas.microsoft.com/office/drawing/2014/main" id="{DDDA45C7-4A6F-A428-09C4-6B653DF04CDF}"/>
              </a:ext>
            </a:extLst>
          </p:cNvPr>
          <p:cNvSpPr>
            <a:spLocks noChangeArrowheads="1"/>
          </p:cNvSpPr>
          <p:nvPr/>
        </p:nvSpPr>
        <p:spPr bwMode="auto">
          <a:xfrm>
            <a:off x="6266962" y="3568663"/>
            <a:ext cx="4742124" cy="3053439"/>
          </a:xfrm>
          <a:prstGeom prst="roundRect">
            <a:avLst>
              <a:gd name="adj" fmla="val 0"/>
            </a:avLst>
          </a:prstGeom>
          <a:noFill/>
          <a:ln w="3175" cmpd="sng">
            <a:solidFill>
              <a:srgbClr val="969696"/>
            </a:solidFill>
            <a:miter lim="800000"/>
          </a:ln>
          <a:extLst>
            <a:ext uri="{909E8E84-426E-40DD-AFC4-6F175D3DCCD1}">
              <a14:hiddenFill xmlns:a14="http://schemas.microsoft.com/office/drawing/2010/main">
                <a:solidFill>
                  <a:srgbClr val="FFFFFF"/>
                </a:solidFill>
              </a14:hiddenFill>
            </a:ext>
          </a:extLst>
        </p:spPr>
        <p:txBody>
          <a:bodyPr/>
          <a:lstStyle/>
          <a:p>
            <a:pPr marL="428625" indent="-428625" defTabSz="1097280" eaLnBrk="1" fontAlgn="auto" hangingPunct="1">
              <a:lnSpc>
                <a:spcPct val="120000"/>
              </a:lnSpc>
              <a:spcBef>
                <a:spcPct val="50000"/>
              </a:spcBef>
              <a:spcAft>
                <a:spcPts val="0"/>
              </a:spcAft>
              <a:buClr>
                <a:srgbClr val="1A5264"/>
              </a:buClr>
              <a:buFont typeface="Wingdings" panose="05000000000000000000" pitchFamily="2" charset="2"/>
              <a:buChar char="l"/>
              <a:defRPr/>
            </a:pPr>
            <a:endParaRPr lang="en-US" altLang="zh-CN" sz="1680" kern="0" dirty="0">
              <a:solidFill>
                <a:srgbClr val="080808"/>
              </a:solidFill>
              <a:latin typeface="微软雅黑" panose="020B0503020204020204" pitchFamily="34" charset="-122"/>
              <a:sym typeface="微软雅黑" panose="020B0503020204020204" pitchFamily="34" charset="-122"/>
            </a:endParaRPr>
          </a:p>
          <a:p>
            <a:pPr marL="428625" indent="-428625" defTabSz="1097280" eaLnBrk="1" fontAlgn="auto" hangingPunct="1">
              <a:lnSpc>
                <a:spcPct val="120000"/>
              </a:lnSpc>
              <a:spcBef>
                <a:spcPct val="50000"/>
              </a:spcBef>
              <a:spcAft>
                <a:spcPts val="0"/>
              </a:spcAft>
              <a:buClr>
                <a:srgbClr val="1A5264"/>
              </a:buClr>
              <a:buFont typeface="Wingdings" panose="05000000000000000000" pitchFamily="2" charset="2"/>
              <a:buChar char="l"/>
              <a:defRPr/>
            </a:pPr>
            <a:r>
              <a:rPr lang="zh-CN" altLang="en-US" sz="1680" b="1" kern="0" dirty="0">
                <a:solidFill>
                  <a:srgbClr val="080808"/>
                </a:solidFill>
                <a:latin typeface="微软雅黑" panose="020B0503020204020204" pitchFamily="34" charset="-122"/>
                <a:sym typeface="微软雅黑" panose="020B0503020204020204" pitchFamily="34" charset="-122"/>
              </a:rPr>
              <a:t>指导调度 </a:t>
            </a:r>
            <a:r>
              <a:rPr lang="en-US" altLang="zh-CN" sz="1680" b="1" kern="0" dirty="0">
                <a:solidFill>
                  <a:srgbClr val="080808"/>
                </a:solidFill>
                <a:latin typeface="微软雅黑" panose="020B0503020204020204" pitchFamily="34" charset="-122"/>
                <a:sym typeface="微软雅黑" panose="020B0503020204020204" pitchFamily="34" charset="-122"/>
              </a:rPr>
              <a:t>guided</a:t>
            </a:r>
            <a:r>
              <a:rPr lang="zh-CN" altLang="en-US" sz="1680" kern="0" dirty="0">
                <a:solidFill>
                  <a:srgbClr val="080808"/>
                </a:solidFill>
                <a:latin typeface="微软雅黑" panose="020B0503020204020204" pitchFamily="34" charset="-122"/>
                <a:sym typeface="微软雅黑" panose="020B0503020204020204" pitchFamily="34" charset="-122"/>
              </a:rPr>
              <a:t>：强调的是任务分块动态变化，调度块的大小开始比较大，但会随程序的执行会按指数关系逐渐变小。</a:t>
            </a:r>
            <a:endParaRPr lang="en-US" altLang="zh-CN" sz="1680" kern="0" dirty="0">
              <a:solidFill>
                <a:srgbClr val="080808"/>
              </a:solidFill>
              <a:latin typeface="微软雅黑" panose="020B0503020204020204" pitchFamily="34" charset="-122"/>
              <a:sym typeface="微软雅黑" panose="020B0503020204020204" pitchFamily="34" charset="-122"/>
            </a:endParaRPr>
          </a:p>
          <a:p>
            <a:pPr marL="428625" indent="-428625" defTabSz="1097280" eaLnBrk="1" fontAlgn="auto" hangingPunct="1">
              <a:lnSpc>
                <a:spcPct val="120000"/>
              </a:lnSpc>
              <a:spcBef>
                <a:spcPct val="50000"/>
              </a:spcBef>
              <a:spcAft>
                <a:spcPts val="0"/>
              </a:spcAft>
              <a:buClr>
                <a:srgbClr val="1A5264"/>
              </a:buClr>
              <a:buFont typeface="Wingdings" panose="05000000000000000000" pitchFamily="2" charset="2"/>
              <a:buChar char="l"/>
              <a:defRPr/>
            </a:pPr>
            <a:r>
              <a:rPr lang="zh-CN" altLang="en-US" sz="1680" b="1" kern="0" dirty="0">
                <a:solidFill>
                  <a:srgbClr val="080808"/>
                </a:solidFill>
                <a:latin typeface="微软雅黑" panose="020B0503020204020204" pitchFamily="34" charset="-122"/>
                <a:sym typeface="微软雅黑" panose="020B0503020204020204" pitchFamily="34" charset="-122"/>
              </a:rPr>
              <a:t>运行时调度 </a:t>
            </a:r>
            <a:r>
              <a:rPr lang="en-US" altLang="zh-CN" sz="1680" b="1" kern="0" dirty="0">
                <a:solidFill>
                  <a:srgbClr val="080808"/>
                </a:solidFill>
                <a:latin typeface="微软雅黑" panose="020B0503020204020204" pitchFamily="34" charset="-122"/>
                <a:sym typeface="微软雅黑" panose="020B0503020204020204" pitchFamily="34" charset="-122"/>
              </a:rPr>
              <a:t>runtime</a:t>
            </a:r>
            <a:r>
              <a:rPr lang="zh-CN" altLang="en-US" sz="1680" kern="0" dirty="0">
                <a:solidFill>
                  <a:srgbClr val="080808"/>
                </a:solidFill>
                <a:latin typeface="微软雅黑" panose="020B0503020204020204" pitchFamily="34" charset="-122"/>
                <a:sym typeface="微软雅黑" panose="020B0503020204020204" pitchFamily="34" charset="-122"/>
              </a:rPr>
              <a:t>：指在运行时使用环境变量</a:t>
            </a:r>
            <a:r>
              <a:rPr lang="en-US" altLang="zh-CN" sz="1680" kern="0" dirty="0">
                <a:solidFill>
                  <a:srgbClr val="080808"/>
                </a:solidFill>
                <a:latin typeface="微软雅黑" panose="020B0503020204020204" pitchFamily="34" charset="-122"/>
                <a:sym typeface="微软雅黑" panose="020B0503020204020204" pitchFamily="34" charset="-122"/>
              </a:rPr>
              <a:t>OMP_SCHDULE</a:t>
            </a:r>
            <a:r>
              <a:rPr lang="zh-CN" altLang="en-US" sz="1680" kern="0" dirty="0">
                <a:solidFill>
                  <a:srgbClr val="080808"/>
                </a:solidFill>
                <a:latin typeface="微软雅黑" panose="020B0503020204020204" pitchFamily="34" charset="-122"/>
                <a:sym typeface="微软雅黑" panose="020B0503020204020204" pitchFamily="34" charset="-122"/>
              </a:rPr>
              <a:t>来确定上述三种调度策略的某一种。</a:t>
            </a:r>
            <a:endParaRPr lang="en-US" sz="1680" kern="0" dirty="0">
              <a:solidFill>
                <a:srgbClr val="080808"/>
              </a:solidFill>
              <a:latin typeface="微软雅黑" panose="020B0503020204020204" pitchFamily="34" charset="-122"/>
              <a:sym typeface="微软雅黑" panose="020B0503020204020204" pitchFamily="34" charset="-122"/>
            </a:endParaRPr>
          </a:p>
          <a:p>
            <a:pPr marL="428625" indent="-428625" defTabSz="1097280" eaLnBrk="1" fontAlgn="auto" hangingPunct="1">
              <a:spcBef>
                <a:spcPts val="0"/>
              </a:spcBef>
              <a:spcAft>
                <a:spcPts val="0"/>
              </a:spcAft>
              <a:buClr>
                <a:srgbClr val="333333"/>
              </a:buClr>
              <a:buFont typeface="Wingdings" panose="05000000000000000000" pitchFamily="2" charset="2"/>
              <a:buChar char="l"/>
              <a:defRPr/>
            </a:pPr>
            <a:endParaRPr lang="zh-CN" altLang="en-US" sz="1920" kern="0" dirty="0">
              <a:solidFill>
                <a:srgbClr val="080808"/>
              </a:solidFill>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endParaRPr>
          </a:p>
          <a:p>
            <a:pPr marL="428625" indent="-428625" defTabSz="1097280" eaLnBrk="1" fontAlgn="auto" hangingPunct="1">
              <a:lnSpc>
                <a:spcPct val="120000"/>
              </a:lnSpc>
              <a:spcBef>
                <a:spcPct val="50000"/>
              </a:spcBef>
              <a:spcAft>
                <a:spcPts val="0"/>
              </a:spcAft>
              <a:buClr>
                <a:srgbClr val="333333"/>
              </a:buClr>
              <a:buFont typeface="Wingdings" panose="05000000000000000000" pitchFamily="2" charset="2"/>
              <a:buChar char="l"/>
              <a:defRPr/>
            </a:pPr>
            <a:endParaRPr lang="zh-CN" altLang="en-US" sz="1920" kern="0" dirty="0">
              <a:solidFill>
                <a:srgbClr val="080808"/>
              </a:solidFill>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endParaRPr>
          </a:p>
        </p:txBody>
      </p:sp>
      <p:sp>
        <p:nvSpPr>
          <p:cNvPr id="13" name="矩形 12">
            <a:extLst>
              <a:ext uri="{FF2B5EF4-FFF2-40B4-BE49-F238E27FC236}">
                <a16:creationId xmlns:a16="http://schemas.microsoft.com/office/drawing/2014/main" id="{1634D4AE-C270-26BF-596B-76582925CF79}"/>
              </a:ext>
            </a:extLst>
          </p:cNvPr>
          <p:cNvSpPr/>
          <p:nvPr/>
        </p:nvSpPr>
        <p:spPr>
          <a:xfrm>
            <a:off x="6266962" y="3292704"/>
            <a:ext cx="4742124" cy="226349"/>
          </a:xfrm>
          <a:prstGeom prst="rect">
            <a:avLst/>
          </a:prstGeom>
          <a:solidFill>
            <a:srgbClr val="4F81BD">
              <a:lumMod val="40000"/>
              <a:lumOff val="60000"/>
            </a:srgbClr>
          </a:solidFill>
          <a:ln w="25400" cap="flat" cmpd="sng" algn="ctr">
            <a:solidFill>
              <a:srgbClr val="4F81B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997510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down)">
                                      <p:cBhvr>
                                        <p:cTn id="13" dur="500"/>
                                        <p:tgtEl>
                                          <p:spTgt spid="13"/>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up)">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线程调度配置策略</a:t>
            </a:r>
          </a:p>
        </p:txBody>
      </p:sp>
      <p:sp>
        <p:nvSpPr>
          <p:cNvPr id="2" name="矩形 1">
            <a:extLst>
              <a:ext uri="{FF2B5EF4-FFF2-40B4-BE49-F238E27FC236}">
                <a16:creationId xmlns:a16="http://schemas.microsoft.com/office/drawing/2014/main" id="{C54DFBE6-52AA-7891-0322-B41FDD2BB7D5}"/>
              </a:ext>
            </a:extLst>
          </p:cNvPr>
          <p:cNvSpPr/>
          <p:nvPr/>
        </p:nvSpPr>
        <p:spPr>
          <a:xfrm>
            <a:off x="378681" y="1492973"/>
            <a:ext cx="4742124" cy="226349"/>
          </a:xfrm>
          <a:prstGeom prst="rect">
            <a:avLst/>
          </a:prstGeom>
          <a:solidFill>
            <a:srgbClr val="4F81BD">
              <a:lumMod val="40000"/>
              <a:lumOff val="60000"/>
            </a:srgbClr>
          </a:solidFill>
          <a:ln w="25400" cap="flat" cmpd="sng" algn="ctr">
            <a:solidFill>
              <a:srgbClr val="4F81B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AutoShape 6">
            <a:extLst>
              <a:ext uri="{FF2B5EF4-FFF2-40B4-BE49-F238E27FC236}">
                <a16:creationId xmlns:a16="http://schemas.microsoft.com/office/drawing/2014/main" id="{3279D644-598D-BE42-AD68-E8C907AEEA9A}"/>
              </a:ext>
            </a:extLst>
          </p:cNvPr>
          <p:cNvSpPr>
            <a:spLocks noChangeArrowheads="1"/>
          </p:cNvSpPr>
          <p:nvPr/>
        </p:nvSpPr>
        <p:spPr bwMode="auto">
          <a:xfrm>
            <a:off x="378680" y="1768933"/>
            <a:ext cx="4742124" cy="4915893"/>
          </a:xfrm>
          <a:prstGeom prst="roundRect">
            <a:avLst>
              <a:gd name="adj" fmla="val 0"/>
            </a:avLst>
          </a:prstGeom>
          <a:noFill/>
          <a:ln w="3175" cmpd="sng">
            <a:solidFill>
              <a:srgbClr val="969696"/>
            </a:solidFill>
            <a:miter lim="800000"/>
          </a:ln>
          <a:extLst>
            <a:ext uri="{909E8E84-426E-40DD-AFC4-6F175D3DCCD1}">
              <a14:hiddenFill xmlns:a14="http://schemas.microsoft.com/office/drawing/2010/main">
                <a:solidFill>
                  <a:srgbClr val="FFFFFF"/>
                </a:solidFill>
              </a14:hiddenFill>
            </a:ext>
          </a:extLst>
        </p:spPr>
        <p:txBody>
          <a:bodyPr/>
          <a:lstStyle/>
          <a:p>
            <a:pPr marL="428625" indent="-428625" defTabSz="1097280" eaLnBrk="1" fontAlgn="auto" hangingPunct="1">
              <a:lnSpc>
                <a:spcPct val="120000"/>
              </a:lnSpc>
              <a:spcBef>
                <a:spcPct val="50000"/>
              </a:spcBef>
              <a:spcAft>
                <a:spcPts val="0"/>
              </a:spcAft>
              <a:buClr>
                <a:srgbClr val="1A5264"/>
              </a:buClr>
              <a:buFont typeface="Wingdings" panose="05000000000000000000" pitchFamily="2" charset="2"/>
              <a:buChar char="l"/>
              <a:defRPr/>
            </a:pPr>
            <a:endParaRPr lang="en-US" altLang="zh-CN" sz="1680" kern="0" dirty="0">
              <a:solidFill>
                <a:srgbClr val="080808"/>
              </a:solidFill>
              <a:latin typeface="微软雅黑" panose="020B0503020204020204" pitchFamily="34" charset="-122"/>
              <a:sym typeface="微软雅黑" panose="020B0503020204020204" pitchFamily="34" charset="-122"/>
            </a:endParaRPr>
          </a:p>
          <a:p>
            <a:pPr marL="428625" indent="-428625" defTabSz="1097280" eaLnBrk="1" fontAlgn="auto" hangingPunct="1">
              <a:lnSpc>
                <a:spcPct val="120000"/>
              </a:lnSpc>
              <a:spcBef>
                <a:spcPct val="50000"/>
              </a:spcBef>
              <a:spcAft>
                <a:spcPts val="0"/>
              </a:spcAft>
              <a:buClr>
                <a:srgbClr val="1A5264"/>
              </a:buClr>
              <a:buFont typeface="Wingdings" panose="05000000000000000000" pitchFamily="2" charset="2"/>
              <a:buChar char="l"/>
              <a:defRPr/>
            </a:pPr>
            <a:r>
              <a:rPr lang="zh-CN" altLang="en-US" sz="1680" b="1" kern="0" dirty="0">
                <a:solidFill>
                  <a:srgbClr val="080808"/>
                </a:solidFill>
                <a:latin typeface="微软雅黑" panose="020B0503020204020204" pitchFamily="34" charset="-122"/>
                <a:sym typeface="微软雅黑" panose="020B0503020204020204" pitchFamily="34" charset="-122"/>
              </a:rPr>
              <a:t>规则循环结构</a:t>
            </a:r>
            <a:r>
              <a:rPr lang="zh-CN" altLang="en-US" sz="1680" kern="0" dirty="0">
                <a:solidFill>
                  <a:srgbClr val="080808"/>
                </a:solidFill>
                <a:latin typeface="微软雅黑" panose="020B0503020204020204" pitchFamily="34" charset="-122"/>
                <a:sym typeface="微软雅黑" panose="020B0503020204020204" pitchFamily="34" charset="-122"/>
              </a:rPr>
              <a:t>：如矩阵乘法程序，建议使用带参数的静态调度以取得较好的性能。</a:t>
            </a:r>
            <a:endParaRPr lang="en-US" altLang="zh-CN" sz="1680" kern="0" dirty="0">
              <a:solidFill>
                <a:srgbClr val="080808"/>
              </a:solidFill>
              <a:latin typeface="微软雅黑" panose="020B0503020204020204" pitchFamily="34" charset="-122"/>
              <a:sym typeface="微软雅黑" panose="020B0503020204020204" pitchFamily="34" charset="-122"/>
            </a:endParaRPr>
          </a:p>
          <a:p>
            <a:pPr marL="428625" indent="-428625" defTabSz="1097280" eaLnBrk="1" fontAlgn="auto" hangingPunct="1">
              <a:lnSpc>
                <a:spcPct val="120000"/>
              </a:lnSpc>
              <a:spcBef>
                <a:spcPct val="50000"/>
              </a:spcBef>
              <a:spcAft>
                <a:spcPts val="0"/>
              </a:spcAft>
              <a:buClr>
                <a:srgbClr val="1A5264"/>
              </a:buClr>
              <a:buFont typeface="Wingdings" panose="05000000000000000000" pitchFamily="2" charset="2"/>
              <a:buChar char="l"/>
              <a:defRPr/>
            </a:pPr>
            <a:r>
              <a:rPr lang="zh-CN" altLang="en-US" sz="1680" b="1" kern="0" dirty="0">
                <a:solidFill>
                  <a:srgbClr val="080808"/>
                </a:solidFill>
                <a:latin typeface="微软雅黑" panose="020B0503020204020204" pitchFamily="34" charset="-122"/>
                <a:sym typeface="微软雅黑" panose="020B0503020204020204" pitchFamily="34" charset="-122"/>
              </a:rPr>
              <a:t>递增型循环结构</a:t>
            </a:r>
            <a:r>
              <a:rPr lang="zh-CN" altLang="en-US" sz="1680" kern="0" dirty="0">
                <a:solidFill>
                  <a:srgbClr val="080808"/>
                </a:solidFill>
                <a:latin typeface="微软雅黑" panose="020B0503020204020204" pitchFamily="34" charset="-122"/>
                <a:sym typeface="微软雅黑" panose="020B0503020204020204" pitchFamily="34" charset="-122"/>
              </a:rPr>
              <a:t>：建议使用带参数的静态调度策略可在一定程度上缓解循环各迭代之间的计算量差距，以获得较好的性能。</a:t>
            </a:r>
            <a:endParaRPr lang="en-US" altLang="zh-CN" sz="1680" kern="0" dirty="0">
              <a:solidFill>
                <a:srgbClr val="080808"/>
              </a:solidFill>
              <a:latin typeface="微软雅黑" panose="020B0503020204020204" pitchFamily="34" charset="-122"/>
              <a:sym typeface="微软雅黑" panose="020B0503020204020204" pitchFamily="34" charset="-122"/>
            </a:endParaRPr>
          </a:p>
          <a:p>
            <a:pPr marL="428625" indent="-428625" defTabSz="1097280" eaLnBrk="1" fontAlgn="auto" hangingPunct="1">
              <a:lnSpc>
                <a:spcPct val="120000"/>
              </a:lnSpc>
              <a:spcBef>
                <a:spcPct val="50000"/>
              </a:spcBef>
              <a:spcAft>
                <a:spcPts val="0"/>
              </a:spcAft>
              <a:buClr>
                <a:srgbClr val="1A5264"/>
              </a:buClr>
              <a:buFont typeface="Wingdings" panose="05000000000000000000" pitchFamily="2" charset="2"/>
              <a:buChar char="l"/>
              <a:defRPr/>
            </a:pPr>
            <a:r>
              <a:rPr lang="zh-CN" altLang="en-US" sz="1680" b="1" kern="0" dirty="0">
                <a:solidFill>
                  <a:srgbClr val="080808"/>
                </a:solidFill>
                <a:latin typeface="微软雅黑" panose="020B0503020204020204" pitchFamily="34" charset="-122"/>
                <a:sym typeface="微软雅黑" panose="020B0503020204020204" pitchFamily="34" charset="-122"/>
              </a:rPr>
              <a:t>递减循环结构</a:t>
            </a:r>
            <a:r>
              <a:rPr lang="zh-CN" altLang="en-US" sz="1680" kern="0" dirty="0">
                <a:solidFill>
                  <a:srgbClr val="080808"/>
                </a:solidFill>
                <a:latin typeface="微软雅黑" panose="020B0503020204020204" pitchFamily="34" charset="-122"/>
                <a:sym typeface="微软雅黑" panose="020B0503020204020204" pitchFamily="34" charset="-122"/>
              </a:rPr>
              <a:t>：首先使用指导调度，判断在开始时是否会因调度块较大会导致负载极为不均衡，若是则推荐使用动态调度，使得各线程调度的迭代块大小相当，从而实现有效的负载均衡。</a:t>
            </a:r>
            <a:endParaRPr lang="en-US" altLang="zh-CN" sz="1680" kern="0" dirty="0">
              <a:solidFill>
                <a:srgbClr val="080808"/>
              </a:solidFill>
              <a:latin typeface="微软雅黑" panose="020B0503020204020204" pitchFamily="34" charset="-122"/>
              <a:sym typeface="微软雅黑" panose="020B0503020204020204" pitchFamily="34" charset="-122"/>
            </a:endParaRPr>
          </a:p>
          <a:p>
            <a:pPr marL="428625" indent="-428625" defTabSz="1097280" eaLnBrk="1" fontAlgn="auto" hangingPunct="1">
              <a:lnSpc>
                <a:spcPct val="120000"/>
              </a:lnSpc>
              <a:spcBef>
                <a:spcPct val="50000"/>
              </a:spcBef>
              <a:spcAft>
                <a:spcPts val="0"/>
              </a:spcAft>
              <a:buClr>
                <a:srgbClr val="1A5264"/>
              </a:buClr>
              <a:buFont typeface="Wingdings" panose="05000000000000000000" pitchFamily="2" charset="2"/>
              <a:buChar char="l"/>
              <a:defRPr/>
            </a:pPr>
            <a:r>
              <a:rPr lang="zh-CN" altLang="en-US" sz="1680" b="1" kern="0" dirty="0">
                <a:solidFill>
                  <a:srgbClr val="080808"/>
                </a:solidFill>
                <a:latin typeface="微软雅黑" panose="020B0503020204020204" pitchFamily="34" charset="-122"/>
                <a:sym typeface="微软雅黑" panose="020B0503020204020204" pitchFamily="34" charset="-122"/>
              </a:rPr>
              <a:t>随机循环结构</a:t>
            </a:r>
            <a:r>
              <a:rPr lang="zh-CN" altLang="en-US" sz="1680" kern="0" dirty="0">
                <a:solidFill>
                  <a:srgbClr val="080808"/>
                </a:solidFill>
                <a:latin typeface="微软雅黑" panose="020B0503020204020204" pitchFamily="34" charset="-122"/>
                <a:sym typeface="微软雅黑" panose="020B0503020204020204" pitchFamily="34" charset="-122"/>
              </a:rPr>
              <a:t>：推荐优先使用动态调度。</a:t>
            </a:r>
            <a:endParaRPr lang="en-US" sz="1680" kern="0" dirty="0">
              <a:solidFill>
                <a:srgbClr val="080808"/>
              </a:solidFill>
              <a:latin typeface="微软雅黑" panose="020B0503020204020204" pitchFamily="34" charset="-122"/>
              <a:sym typeface="微软雅黑" panose="020B0503020204020204" pitchFamily="34" charset="-122"/>
            </a:endParaRPr>
          </a:p>
          <a:p>
            <a:pPr defTabSz="1097280" eaLnBrk="1" fontAlgn="auto" hangingPunct="1">
              <a:spcBef>
                <a:spcPts val="0"/>
              </a:spcBef>
              <a:spcAft>
                <a:spcPts val="0"/>
              </a:spcAft>
              <a:buClr>
                <a:srgbClr val="333333"/>
              </a:buClr>
              <a:defRPr/>
            </a:pPr>
            <a:endParaRPr lang="zh-CN" altLang="en-US" sz="1920" kern="0" dirty="0">
              <a:solidFill>
                <a:srgbClr val="080808"/>
              </a:solidFill>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endParaRPr>
          </a:p>
          <a:p>
            <a:pPr marL="428625" indent="-428625" defTabSz="1097280" eaLnBrk="1" fontAlgn="auto" hangingPunct="1">
              <a:lnSpc>
                <a:spcPct val="120000"/>
              </a:lnSpc>
              <a:spcBef>
                <a:spcPct val="50000"/>
              </a:spcBef>
              <a:spcAft>
                <a:spcPts val="0"/>
              </a:spcAft>
              <a:buClr>
                <a:srgbClr val="333333"/>
              </a:buClr>
              <a:buFont typeface="Wingdings" panose="05000000000000000000" pitchFamily="2" charset="2"/>
              <a:buChar char="l"/>
              <a:defRPr/>
            </a:pPr>
            <a:endParaRPr lang="zh-CN" altLang="en-US" sz="1920" kern="0" dirty="0">
              <a:solidFill>
                <a:srgbClr val="080808"/>
              </a:solidFill>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endParaRPr>
          </a:p>
        </p:txBody>
      </p:sp>
      <p:graphicFrame>
        <p:nvGraphicFramePr>
          <p:cNvPr id="4" name="对象 3">
            <a:extLst>
              <a:ext uri="{FF2B5EF4-FFF2-40B4-BE49-F238E27FC236}">
                <a16:creationId xmlns:a16="http://schemas.microsoft.com/office/drawing/2014/main" id="{3D9DCD92-6BE5-F0FF-0915-55EE83765968}"/>
              </a:ext>
            </a:extLst>
          </p:cNvPr>
          <p:cNvGraphicFramePr>
            <a:graphicFrameLocks noChangeAspect="1"/>
          </p:cNvGraphicFramePr>
          <p:nvPr>
            <p:extLst>
              <p:ext uri="{D42A27DB-BD31-4B8C-83A1-F6EECF244321}">
                <p14:modId xmlns:p14="http://schemas.microsoft.com/office/powerpoint/2010/main" val="1034364488"/>
              </p:ext>
            </p:extLst>
          </p:nvPr>
        </p:nvGraphicFramePr>
        <p:xfrm>
          <a:off x="5596552" y="2269675"/>
          <a:ext cx="6330494" cy="3489492"/>
        </p:xfrm>
        <a:graphic>
          <a:graphicData uri="http://schemas.openxmlformats.org/presentationml/2006/ole">
            <mc:AlternateContent xmlns:mc="http://schemas.openxmlformats.org/markup-compatibility/2006">
              <mc:Choice xmlns:v="urn:schemas-microsoft-com:vml" Requires="v">
                <p:oleObj name="Visio" r:id="rId3" imgW="4345940" imgH="2407920" progId="Visio.Drawing.15">
                  <p:embed/>
                </p:oleObj>
              </mc:Choice>
              <mc:Fallback>
                <p:oleObj name="Visio" r:id="rId3" imgW="4345940" imgH="2407920" progId="Visio.Drawing.15">
                  <p:embed/>
                  <p:pic>
                    <p:nvPicPr>
                      <p:cNvPr id="1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6552" y="2269675"/>
                        <a:ext cx="6330494" cy="3489492"/>
                      </a:xfrm>
                      <a:prstGeom prst="rect">
                        <a:avLst/>
                      </a:prstGeom>
                      <a:noFill/>
                    </p:spPr>
                  </p:pic>
                </p:oleObj>
              </mc:Fallback>
            </mc:AlternateContent>
          </a:graphicData>
        </a:graphic>
      </p:graphicFrame>
    </p:spTree>
    <p:extLst>
      <p:ext uri="{BB962C8B-B14F-4D97-AF65-F5344CB8AC3E}">
        <p14:creationId xmlns:p14="http://schemas.microsoft.com/office/powerpoint/2010/main" val="107041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arn(inVertical)">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参考资料</a:t>
            </a:r>
          </a:p>
        </p:txBody>
      </p:sp>
      <p:sp>
        <p:nvSpPr>
          <p:cNvPr id="3" name="文本框 2">
            <a:extLst>
              <a:ext uri="{FF2B5EF4-FFF2-40B4-BE49-F238E27FC236}">
                <a16:creationId xmlns:a16="http://schemas.microsoft.com/office/drawing/2014/main" id="{D705933F-FFDE-CEE4-1A03-37BA4E581589}"/>
              </a:ext>
            </a:extLst>
          </p:cNvPr>
          <p:cNvSpPr txBox="1"/>
          <p:nvPr/>
        </p:nvSpPr>
        <p:spPr>
          <a:xfrm>
            <a:off x="668338" y="1650709"/>
            <a:ext cx="11693100" cy="1497269"/>
          </a:xfrm>
          <a:prstGeom prst="rect">
            <a:avLst/>
          </a:prstGeom>
          <a:noFill/>
        </p:spPr>
        <p:txBody>
          <a:bodyPr wrap="square">
            <a:spAutoFit/>
          </a:bodyPr>
          <a:lstStyle/>
          <a:p>
            <a:pPr>
              <a:lnSpc>
                <a:spcPct val="150000"/>
              </a:lnSpc>
              <a:spcBef>
                <a:spcPts val="600"/>
              </a:spcBef>
            </a:pPr>
            <a:r>
              <a:rPr lang="en-US" altLang="zh-CN" sz="2000" dirty="0"/>
              <a:t>[1] </a:t>
            </a:r>
            <a:r>
              <a:rPr lang="zh-CN" altLang="en-US" sz="2000" dirty="0"/>
              <a:t>雷洪，胡许冰编著</a:t>
            </a:r>
            <a:r>
              <a:rPr lang="en-US" altLang="zh-CN" sz="2000" dirty="0"/>
              <a:t>.</a:t>
            </a:r>
            <a:r>
              <a:rPr lang="zh-CN" altLang="en-US" sz="2000" dirty="0"/>
              <a:t>多核并行高性能计算  </a:t>
            </a:r>
            <a:r>
              <a:rPr lang="en-US" altLang="zh-CN" sz="2000" dirty="0"/>
              <a:t>OpenMP[M].</a:t>
            </a:r>
            <a:r>
              <a:rPr lang="zh-CN" altLang="en-US" sz="2000" dirty="0"/>
              <a:t>北京：冶金工业出版社</a:t>
            </a:r>
            <a:r>
              <a:rPr lang="en-US" altLang="zh-CN" sz="2000" dirty="0"/>
              <a:t>,2016.</a:t>
            </a:r>
          </a:p>
          <a:p>
            <a:pPr>
              <a:lnSpc>
                <a:spcPct val="150000"/>
              </a:lnSpc>
              <a:spcBef>
                <a:spcPts val="600"/>
              </a:spcBef>
            </a:pPr>
            <a:r>
              <a:rPr lang="en-US" altLang="zh-CN" sz="2000" dirty="0"/>
              <a:t>[2]</a:t>
            </a:r>
            <a:r>
              <a:rPr lang="zh-CN" altLang="en-US" sz="2000" dirty="0"/>
              <a:t>刘胜飞</a:t>
            </a:r>
            <a:r>
              <a:rPr lang="en-US" altLang="zh-CN" sz="2000" dirty="0"/>
              <a:t>,</a:t>
            </a:r>
            <a:r>
              <a:rPr lang="zh-CN" altLang="en-US" sz="2000" dirty="0"/>
              <a:t>张云泉</a:t>
            </a:r>
            <a:r>
              <a:rPr lang="en-US" altLang="zh-CN" sz="2000" dirty="0"/>
              <a:t>,</a:t>
            </a:r>
            <a:r>
              <a:rPr lang="zh-CN" altLang="en-US" sz="2000" dirty="0"/>
              <a:t>孙相征</a:t>
            </a:r>
            <a:r>
              <a:rPr lang="en-US" altLang="zh-CN" sz="2000" dirty="0"/>
              <a:t>.</a:t>
            </a:r>
            <a:r>
              <a:rPr lang="zh-CN" altLang="en-US" sz="2000" dirty="0"/>
              <a:t>一种改进的</a:t>
            </a:r>
            <a:r>
              <a:rPr lang="en-US" altLang="zh-CN" sz="2000" dirty="0"/>
              <a:t>OpenMP</a:t>
            </a:r>
            <a:r>
              <a:rPr lang="zh-CN" altLang="en-US" sz="2000" dirty="0"/>
              <a:t>指导调度策略研究</a:t>
            </a:r>
            <a:r>
              <a:rPr lang="en-US" altLang="zh-CN" sz="2000" dirty="0"/>
              <a:t>[J].</a:t>
            </a:r>
            <a:r>
              <a:rPr lang="zh-CN" altLang="en-US" sz="2000" dirty="0"/>
              <a:t>计算机研究与发展</a:t>
            </a:r>
            <a:r>
              <a:rPr lang="en-US" altLang="zh-CN" sz="2000" dirty="0"/>
              <a:t>,2010,47(04):687-694.</a:t>
            </a:r>
          </a:p>
        </p:txBody>
      </p:sp>
      <p:sp>
        <p:nvSpPr>
          <p:cNvPr id="4" name="矩形 13">
            <a:extLst>
              <a:ext uri="{FF2B5EF4-FFF2-40B4-BE49-F238E27FC236}">
                <a16:creationId xmlns:a16="http://schemas.microsoft.com/office/drawing/2014/main" id="{72BFEB76-BEFC-60F2-4AB0-C041C910A93F}"/>
              </a:ext>
            </a:extLst>
          </p:cNvPr>
          <p:cNvSpPr>
            <a:spLocks noChangeArrowheads="1"/>
          </p:cNvSpPr>
          <p:nvPr/>
        </p:nvSpPr>
        <p:spPr bwMode="auto">
          <a:xfrm>
            <a:off x="9484154" y="5657671"/>
            <a:ext cx="2459990" cy="1200329"/>
          </a:xfrm>
          <a:prstGeom prst="rect">
            <a:avLst/>
          </a:prstGeom>
          <a:noFill/>
          <a:ln w="9525">
            <a:noFill/>
            <a:miter lim="800000"/>
          </a:ln>
        </p:spPr>
        <p:txBody>
          <a:bodyPr wrap="square">
            <a:spAutoFit/>
          </a:bodyPr>
          <a:lstStyle/>
          <a:p>
            <a:pPr algn="ctr" eaLnBrk="1" hangingPunct="1"/>
            <a:r>
              <a:rPr lang="zh-CN" altLang="en-US" sz="2400" dirty="0">
                <a:latin typeface="仿宋" panose="02010609060101010101" pitchFamily="49" charset="-122"/>
                <a:ea typeface="仿宋" panose="02010609060101010101" pitchFamily="49" charset="-122"/>
              </a:rPr>
              <a:t>先进编译实验室</a:t>
            </a:r>
            <a:endParaRPr lang="en-US" altLang="zh-CN" sz="2400" dirty="0">
              <a:latin typeface="仿宋" panose="02010609060101010101" pitchFamily="49" charset="-122"/>
              <a:ea typeface="仿宋" panose="02010609060101010101" pitchFamily="49" charset="-122"/>
            </a:endParaRPr>
          </a:p>
          <a:p>
            <a:pPr algn="ctr" eaLnBrk="1" hangingPunct="1"/>
            <a:r>
              <a:rPr lang="zh-CN" altLang="en-US" dirty="0">
                <a:latin typeface="仿宋" panose="02010609060101010101" pitchFamily="49" charset="-122"/>
                <a:ea typeface="仿宋" panose="02010609060101010101" pitchFamily="49" charset="-122"/>
              </a:rPr>
              <a:t>王磊</a:t>
            </a:r>
            <a:endParaRPr lang="en-US" altLang="zh-CN" dirty="0">
              <a:latin typeface="仿宋" panose="02010609060101010101" pitchFamily="49" charset="-122"/>
              <a:ea typeface="仿宋" panose="02010609060101010101" pitchFamily="49" charset="-122"/>
            </a:endParaRPr>
          </a:p>
          <a:p>
            <a:pPr algn="ctr" eaLnBrk="1" hangingPunct="1"/>
            <a:r>
              <a:rPr lang="en-US" altLang="zh-CN" sz="2400" dirty="0">
                <a:latin typeface="仿宋" panose="02010609060101010101" pitchFamily="49" charset="-122"/>
                <a:ea typeface="仿宋" panose="02010609060101010101" pitchFamily="49" charset="-122"/>
              </a:rPr>
              <a:t>2023</a:t>
            </a:r>
            <a:r>
              <a:rPr lang="zh-CN" altLang="en-US" sz="2400" dirty="0">
                <a:latin typeface="仿宋" panose="02010609060101010101" pitchFamily="49" charset="-122"/>
                <a:ea typeface="仿宋" panose="02010609060101010101" pitchFamily="49" charset="-122"/>
              </a:rPr>
              <a:t>年</a:t>
            </a:r>
            <a:r>
              <a:rPr lang="en-US" altLang="zh-CN" sz="2400" dirty="0">
                <a:latin typeface="仿宋" panose="02010609060101010101" pitchFamily="49" charset="-122"/>
                <a:ea typeface="仿宋" panose="02010609060101010101" pitchFamily="49" charset="-122"/>
              </a:rPr>
              <a:t>06</a:t>
            </a:r>
            <a:r>
              <a:rPr lang="zh-CN" altLang="zh-CN" sz="2400" dirty="0">
                <a:latin typeface="仿宋" panose="02010609060101010101" pitchFamily="49" charset="-122"/>
                <a:ea typeface="仿宋" panose="02010609060101010101" pitchFamily="49" charset="-122"/>
              </a:rPr>
              <a:t>月</a:t>
            </a:r>
          </a:p>
        </p:txBody>
      </p:sp>
      <p:pic>
        <p:nvPicPr>
          <p:cNvPr id="2" name="图片 1">
            <a:extLst>
              <a:ext uri="{FF2B5EF4-FFF2-40B4-BE49-F238E27FC236}">
                <a16:creationId xmlns:a16="http://schemas.microsoft.com/office/drawing/2014/main" id="{8FFA60FF-B053-5DB7-7C6D-09B88EFA4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684" y="4240530"/>
            <a:ext cx="2490470" cy="2490470"/>
          </a:xfrm>
          <a:prstGeom prst="rect">
            <a:avLst/>
          </a:prstGeom>
        </p:spPr>
      </p:pic>
    </p:spTree>
    <p:extLst>
      <p:ext uri="{BB962C8B-B14F-4D97-AF65-F5344CB8AC3E}">
        <p14:creationId xmlns:p14="http://schemas.microsoft.com/office/powerpoint/2010/main" val="1611050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4EB1D-63F1-6156-A997-648307844B19}"/>
              </a:ext>
            </a:extLst>
          </p:cNvPr>
          <p:cNvSpPr>
            <a:spLocks noGrp="1"/>
          </p:cNvSpPr>
          <p:nvPr>
            <p:ph type="title"/>
          </p:nvPr>
        </p:nvSpPr>
        <p:spPr/>
        <p:txBody>
          <a:bodyPr/>
          <a:lstStyle/>
          <a:p>
            <a:endParaRPr lang="zh-CN" altLang="en-US"/>
          </a:p>
        </p:txBody>
      </p:sp>
      <p:pic>
        <p:nvPicPr>
          <p:cNvPr id="8" name="图片 7">
            <a:extLst>
              <a:ext uri="{FF2B5EF4-FFF2-40B4-BE49-F238E27FC236}">
                <a16:creationId xmlns:a16="http://schemas.microsoft.com/office/drawing/2014/main" id="{09ED9EA0-7E46-AA38-49FB-C6361F43F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12734"/>
            <a:ext cx="12169445" cy="6870734"/>
          </a:xfrm>
          <a:prstGeom prst="rect">
            <a:avLst/>
          </a:prstGeom>
        </p:spPr>
      </p:pic>
    </p:spTree>
    <p:extLst>
      <p:ext uri="{BB962C8B-B14F-4D97-AF65-F5344CB8AC3E}">
        <p14:creationId xmlns:p14="http://schemas.microsoft.com/office/powerpoint/2010/main" val="2038597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OpenMP</a:t>
            </a:r>
            <a:r>
              <a:rPr lang="zh-CN" altLang="en-US" dirty="0">
                <a:solidFill>
                  <a:schemeClr val="tx1"/>
                </a:solidFill>
              </a:rPr>
              <a:t>指导语句</a:t>
            </a:r>
          </a:p>
        </p:txBody>
      </p:sp>
      <p:sp>
        <p:nvSpPr>
          <p:cNvPr id="2" name="文本框 1">
            <a:extLst>
              <a:ext uri="{FF2B5EF4-FFF2-40B4-BE49-F238E27FC236}">
                <a16:creationId xmlns:a16="http://schemas.microsoft.com/office/drawing/2014/main" id="{F4AAC9B0-4C0C-9639-C8DD-72BCAE4B2682}"/>
              </a:ext>
            </a:extLst>
          </p:cNvPr>
          <p:cNvSpPr txBox="1"/>
          <p:nvPr/>
        </p:nvSpPr>
        <p:spPr>
          <a:xfrm>
            <a:off x="374692" y="1873697"/>
            <a:ext cx="6818312" cy="3269100"/>
          </a:xfrm>
          <a:prstGeom prst="rect">
            <a:avLst/>
          </a:prstGeom>
          <a:noFill/>
        </p:spPr>
        <p:txBody>
          <a:bodyPr wrap="square" rtlCol="0">
            <a:spAutoFit/>
          </a:bodyPr>
          <a:lstStyle/>
          <a:p>
            <a:pPr>
              <a:lnSpc>
                <a:spcPct val="150000"/>
              </a:lnSpc>
            </a:pPr>
            <a:r>
              <a:rPr lang="en-US" altLang="zh-CN" sz="2000" dirty="0"/>
              <a:t>OpenMP</a:t>
            </a:r>
            <a:r>
              <a:rPr lang="zh-CN" altLang="en-US" sz="2000" dirty="0"/>
              <a:t>程序由指导语句、库函数和环境变量三部分组成。</a:t>
            </a:r>
            <a:endParaRPr lang="en-US" altLang="zh-CN" sz="2000" dirty="0"/>
          </a:p>
          <a:p>
            <a:pPr>
              <a:lnSpc>
                <a:spcPct val="150000"/>
              </a:lnSpc>
            </a:pPr>
            <a:endParaRPr lang="en-US" altLang="zh-CN" sz="2000" dirty="0"/>
          </a:p>
          <a:p>
            <a:pPr marL="342900" indent="-342900">
              <a:lnSpc>
                <a:spcPct val="150000"/>
              </a:lnSpc>
              <a:buFont typeface="Arial" panose="020B0604020202020204" pitchFamily="34" charset="0"/>
              <a:buChar char="•"/>
            </a:pPr>
            <a:r>
              <a:rPr lang="zh-CN" altLang="en-US" sz="2000" dirty="0"/>
              <a:t>指导语句是串行程序实现并行化的桥梁，是编写</a:t>
            </a:r>
            <a:r>
              <a:rPr lang="en-US" altLang="zh-CN" sz="2000" dirty="0"/>
              <a:t>OpenMP</a:t>
            </a:r>
            <a:r>
              <a:rPr lang="zh-CN" altLang="en-US" sz="2000" dirty="0"/>
              <a:t>程序的关键。</a:t>
            </a:r>
            <a:endParaRPr lang="en-US" altLang="zh-CN" sz="2000" dirty="0"/>
          </a:p>
          <a:p>
            <a:pPr marL="342900" indent="-342900">
              <a:lnSpc>
                <a:spcPct val="150000"/>
              </a:lnSpc>
              <a:buFont typeface="Arial" panose="020B0604020202020204" pitchFamily="34" charset="0"/>
              <a:buChar char="•"/>
            </a:pPr>
            <a:r>
              <a:rPr lang="zh-CN" altLang="en-US" sz="2000" dirty="0"/>
              <a:t>库函数的作用是在程序运行阶段改变和优化并行环境从而控制程序的运行。</a:t>
            </a:r>
            <a:endParaRPr lang="en-US" altLang="zh-CN" sz="2000" dirty="0"/>
          </a:p>
          <a:p>
            <a:pPr marL="342900" indent="-342900">
              <a:lnSpc>
                <a:spcPct val="150000"/>
              </a:lnSpc>
              <a:buFont typeface="Arial" panose="020B0604020202020204" pitchFamily="34" charset="0"/>
              <a:buChar char="•"/>
            </a:pPr>
            <a:r>
              <a:rPr lang="zh-CN" altLang="en-US" sz="2000" dirty="0"/>
              <a:t>环境变量是库函数中控制函数运行的一些具体参数，</a:t>
            </a:r>
          </a:p>
        </p:txBody>
      </p:sp>
      <p:pic>
        <p:nvPicPr>
          <p:cNvPr id="3" name="图片 2">
            <a:extLst>
              <a:ext uri="{FF2B5EF4-FFF2-40B4-BE49-F238E27FC236}">
                <a16:creationId xmlns:a16="http://schemas.microsoft.com/office/drawing/2014/main" id="{39022BC5-5D5D-9D68-8654-B9526BCF6BE1}"/>
              </a:ext>
            </a:extLst>
          </p:cNvPr>
          <p:cNvPicPr>
            <a:picLocks noChangeAspect="1"/>
          </p:cNvPicPr>
          <p:nvPr/>
        </p:nvPicPr>
        <p:blipFill>
          <a:blip r:embed="rId3"/>
          <a:stretch>
            <a:fillRect/>
          </a:stretch>
        </p:blipFill>
        <p:spPr>
          <a:xfrm>
            <a:off x="6807200" y="2523757"/>
            <a:ext cx="5384800" cy="2741576"/>
          </a:xfrm>
          <a:prstGeom prst="rect">
            <a:avLst/>
          </a:prstGeom>
        </p:spPr>
      </p:pic>
    </p:spTree>
    <p:extLst>
      <p:ext uri="{BB962C8B-B14F-4D97-AF65-F5344CB8AC3E}">
        <p14:creationId xmlns:p14="http://schemas.microsoft.com/office/powerpoint/2010/main" val="2300951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4" presetClass="entr" presetSubtype="1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a:extLst>
              <a:ext uri="{FF2B5EF4-FFF2-40B4-BE49-F238E27FC236}">
                <a16:creationId xmlns:a16="http://schemas.microsoft.com/office/drawing/2014/main" id="{92493908-DC5F-E157-2037-C20DB49E313C}"/>
              </a:ext>
            </a:extLst>
          </p:cNvPr>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 fmla="*/ 0 w 4261582"/>
              <a:gd name="connsiteY0" fmla="*/ 0 h 7492075"/>
              <a:gd name="connsiteX1" fmla="*/ 4261582 w 4261582"/>
              <a:gd name="connsiteY1" fmla="*/ 11100 h 7492075"/>
              <a:gd name="connsiteX2" fmla="*/ 1647718 w 4261582"/>
              <a:gd name="connsiteY2" fmla="*/ 7492075 h 7492075"/>
              <a:gd name="connsiteX3" fmla="*/ 0 w 4261582"/>
              <a:gd name="connsiteY3" fmla="*/ 7492075 h 7492075"/>
              <a:gd name="connsiteX4" fmla="*/ 0 w 4261582"/>
              <a:gd name="connsiteY4" fmla="*/ 0 h 7492075"/>
              <a:gd name="connsiteX0" fmla="*/ 0 w 4261582"/>
              <a:gd name="connsiteY0" fmla="*/ 0 h 7503175"/>
              <a:gd name="connsiteX1" fmla="*/ 4261582 w 4261582"/>
              <a:gd name="connsiteY1" fmla="*/ 11100 h 7503175"/>
              <a:gd name="connsiteX2" fmla="*/ 1147825 w 4261582"/>
              <a:gd name="connsiteY2" fmla="*/ 7503175 h 7503175"/>
              <a:gd name="connsiteX3" fmla="*/ 0 w 4261582"/>
              <a:gd name="connsiteY3" fmla="*/ 7492075 h 7503175"/>
              <a:gd name="connsiteX4" fmla="*/ 0 w 4261582"/>
              <a:gd name="connsiteY4" fmla="*/ 0 h 7503175"/>
              <a:gd name="connsiteX0" fmla="*/ 0 w 4298258"/>
              <a:gd name="connsiteY0" fmla="*/ 0 h 7503175"/>
              <a:gd name="connsiteX1" fmla="*/ 4298258 w 4298258"/>
              <a:gd name="connsiteY1" fmla="*/ 241 h 7503175"/>
              <a:gd name="connsiteX2" fmla="*/ 1147825 w 4298258"/>
              <a:gd name="connsiteY2" fmla="*/ 7503175 h 7503175"/>
              <a:gd name="connsiteX3" fmla="*/ 0 w 4298258"/>
              <a:gd name="connsiteY3" fmla="*/ 7492075 h 7503175"/>
              <a:gd name="connsiteX4" fmla="*/ 0 w 4298258"/>
              <a:gd name="connsiteY4" fmla="*/ 0 h 7503175"/>
              <a:gd name="connsiteX0" fmla="*/ 0 w 4237129"/>
              <a:gd name="connsiteY0" fmla="*/ 0 h 7503175"/>
              <a:gd name="connsiteX1" fmla="*/ 4237129 w 4237129"/>
              <a:gd name="connsiteY1" fmla="*/ 241 h 7503175"/>
              <a:gd name="connsiteX2" fmla="*/ 1147825 w 4237129"/>
              <a:gd name="connsiteY2" fmla="*/ 7503175 h 7503175"/>
              <a:gd name="connsiteX3" fmla="*/ 0 w 4237129"/>
              <a:gd name="connsiteY3" fmla="*/ 7492075 h 7503175"/>
              <a:gd name="connsiteX4" fmla="*/ 0 w 4237129"/>
              <a:gd name="connsiteY4" fmla="*/ 0 h 7503175"/>
              <a:gd name="connsiteX0" fmla="*/ 0 w 4163775"/>
              <a:gd name="connsiteY0" fmla="*/ 0 h 7503175"/>
              <a:gd name="connsiteX1" fmla="*/ 4163775 w 4163775"/>
              <a:gd name="connsiteY1" fmla="*/ 11100 h 7503175"/>
              <a:gd name="connsiteX2" fmla="*/ 1147825 w 4163775"/>
              <a:gd name="connsiteY2" fmla="*/ 7503175 h 7503175"/>
              <a:gd name="connsiteX3" fmla="*/ 0 w 4163775"/>
              <a:gd name="connsiteY3" fmla="*/ 7492075 h 7503175"/>
              <a:gd name="connsiteX4" fmla="*/ 0 w 4163775"/>
              <a:gd name="connsiteY4" fmla="*/ 0 h 7503175"/>
              <a:gd name="connsiteX0" fmla="*/ 0 w 4139324"/>
              <a:gd name="connsiteY0" fmla="*/ 0 h 7503175"/>
              <a:gd name="connsiteX1" fmla="*/ 4139324 w 4139324"/>
              <a:gd name="connsiteY1" fmla="*/ 241 h 7503175"/>
              <a:gd name="connsiteX2" fmla="*/ 1147825 w 4139324"/>
              <a:gd name="connsiteY2" fmla="*/ 7503175 h 7503175"/>
              <a:gd name="connsiteX3" fmla="*/ 0 w 4139324"/>
              <a:gd name="connsiteY3" fmla="*/ 7492075 h 7503175"/>
              <a:gd name="connsiteX4" fmla="*/ 0 w 4139324"/>
              <a:gd name="connsiteY4" fmla="*/ 0 h 7503175"/>
              <a:gd name="connsiteX0" fmla="*/ 0 w 4188227"/>
              <a:gd name="connsiteY0" fmla="*/ 0 h 7503175"/>
              <a:gd name="connsiteX1" fmla="*/ 4188227 w 4188227"/>
              <a:gd name="connsiteY1" fmla="*/ 241 h 7503175"/>
              <a:gd name="connsiteX2" fmla="*/ 1147825 w 4188227"/>
              <a:gd name="connsiteY2" fmla="*/ 7503175 h 7503175"/>
              <a:gd name="connsiteX3" fmla="*/ 0 w 4188227"/>
              <a:gd name="connsiteY3" fmla="*/ 7492075 h 7503175"/>
              <a:gd name="connsiteX4" fmla="*/ 0 w 4188227"/>
              <a:gd name="connsiteY4" fmla="*/ 0 h 7503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5" name="任意多边形 24">
            <a:extLst>
              <a:ext uri="{FF2B5EF4-FFF2-40B4-BE49-F238E27FC236}">
                <a16:creationId xmlns:a16="http://schemas.microsoft.com/office/drawing/2014/main" id="{5964DB61-E884-8AAB-4FD6-6F703F5274B8}"/>
              </a:ext>
            </a:extLst>
          </p:cNvPr>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 fmla="*/ 0 w 9219111"/>
              <a:gd name="connsiteY0" fmla="*/ 0 h 7514276"/>
              <a:gd name="connsiteX1" fmla="*/ 9219111 w 9219111"/>
              <a:gd name="connsiteY1" fmla="*/ 0 h 7514276"/>
              <a:gd name="connsiteX2" fmla="*/ 505931 w 9219111"/>
              <a:gd name="connsiteY2" fmla="*/ 7514276 h 7514276"/>
              <a:gd name="connsiteX3" fmla="*/ 0 w 9219111"/>
              <a:gd name="connsiteY3" fmla="*/ 7492076 h 7514276"/>
              <a:gd name="connsiteX4" fmla="*/ 0 w 9219111"/>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11341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492558"/>
              <a:gd name="connsiteX1" fmla="*/ 3603053 w 3603053"/>
              <a:gd name="connsiteY1" fmla="*/ 11341 h 7492558"/>
              <a:gd name="connsiteX2" fmla="*/ 518305 w 3603053"/>
              <a:gd name="connsiteY2" fmla="*/ 7492558 h 7492558"/>
              <a:gd name="connsiteX3" fmla="*/ 0 w 3603053"/>
              <a:gd name="connsiteY3" fmla="*/ 7492076 h 7492558"/>
              <a:gd name="connsiteX4" fmla="*/ 0 w 3603053"/>
              <a:gd name="connsiteY4" fmla="*/ 0 h 7492558"/>
              <a:gd name="connsiteX0" fmla="*/ 0 w 3603053"/>
              <a:gd name="connsiteY0" fmla="*/ 10376 h 7502934"/>
              <a:gd name="connsiteX1" fmla="*/ 3603053 w 3603053"/>
              <a:gd name="connsiteY1" fmla="*/ 0 h 7502934"/>
              <a:gd name="connsiteX2" fmla="*/ 518305 w 3603053"/>
              <a:gd name="connsiteY2" fmla="*/ 7502934 h 7502934"/>
              <a:gd name="connsiteX3" fmla="*/ 0 w 3603053"/>
              <a:gd name="connsiteY3" fmla="*/ 7502452 h 7502934"/>
              <a:gd name="connsiteX4" fmla="*/ 0 w 3603053"/>
              <a:gd name="connsiteY4" fmla="*/ 10376 h 7502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6" name="矩形 259">
            <a:extLst>
              <a:ext uri="{FF2B5EF4-FFF2-40B4-BE49-F238E27FC236}">
                <a16:creationId xmlns:a16="http://schemas.microsoft.com/office/drawing/2014/main" id="{BDF70E8F-322C-20D7-7337-95BE61AE4325}"/>
              </a:ext>
            </a:extLst>
          </p:cNvPr>
          <p:cNvSpPr>
            <a:spLocks noChangeArrowheads="1"/>
          </p:cNvSpPr>
          <p:nvPr/>
        </p:nvSpPr>
        <p:spPr bwMode="auto">
          <a:xfrm>
            <a:off x="2372197" y="2426529"/>
            <a:ext cx="958994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170">
              <a:buNone/>
            </a:pPr>
            <a:r>
              <a:rPr lang="zh-CN" altLang="en-US" sz="7200" b="1" dirty="0">
                <a:solidFill>
                  <a:srgbClr val="3A4795"/>
                </a:solidFill>
              </a:rPr>
              <a:t>线程数设置优化</a:t>
            </a:r>
          </a:p>
        </p:txBody>
      </p:sp>
      <p:sp>
        <p:nvSpPr>
          <p:cNvPr id="7" name="TextBox 43">
            <a:extLst>
              <a:ext uri="{FF2B5EF4-FFF2-40B4-BE49-F238E27FC236}">
                <a16:creationId xmlns:a16="http://schemas.microsoft.com/office/drawing/2014/main" id="{2FC5811C-BE84-CDFE-EE6C-FFE2F3DC46F1}"/>
              </a:ext>
            </a:extLst>
          </p:cNvPr>
          <p:cNvSpPr txBox="1"/>
          <p:nvPr/>
        </p:nvSpPr>
        <p:spPr>
          <a:xfrm>
            <a:off x="8727442" y="272960"/>
            <a:ext cx="3790525" cy="502766"/>
          </a:xfrm>
          <a:prstGeom prst="rect">
            <a:avLst/>
          </a:prstGeom>
          <a:noFill/>
        </p:spPr>
        <p:txBody>
          <a:bodyPr wrap="square" rtlCol="0">
            <a:spAutoFit/>
          </a:bodyPr>
          <a:lstStyle/>
          <a:p>
            <a:pPr defTabSz="1219170"/>
            <a:r>
              <a:rPr lang="en-US" altLang="zh-CN" sz="2667" b="1" dirty="0">
                <a:solidFill>
                  <a:srgbClr val="3A4795"/>
                </a:solidFill>
                <a:latin typeface="微软雅黑" panose="020B0503020204020204" pitchFamily="34" charset="-122"/>
              </a:rPr>
              <a:t>OpenMP</a:t>
            </a:r>
            <a:r>
              <a:rPr lang="zh-CN" altLang="en-US" sz="2667" b="1" dirty="0">
                <a:solidFill>
                  <a:srgbClr val="3A4795"/>
                </a:solidFill>
                <a:latin typeface="微软雅黑" panose="020B0503020204020204" pitchFamily="34" charset="-122"/>
              </a:rPr>
              <a:t>程序优化</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a:extLst>
              <a:ext uri="{FF2B5EF4-FFF2-40B4-BE49-F238E27FC236}">
                <a16:creationId xmlns:a16="http://schemas.microsoft.com/office/drawing/2014/main" id="{2AF5E3FF-1CA0-5BEC-88D6-DBE0BD726C14}"/>
              </a:ext>
            </a:extLst>
          </p:cNvPr>
          <p:cNvSpPr>
            <a:spLocks noChangeArrowheads="1"/>
          </p:cNvSpPr>
          <p:nvPr/>
        </p:nvSpPr>
        <p:spPr bwMode="auto">
          <a:xfrm>
            <a:off x="6096000" y="4715781"/>
            <a:ext cx="19389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400" b="1" dirty="0">
                <a:solidFill>
                  <a:srgbClr val="3A4795"/>
                </a:solidFill>
                <a:latin typeface="微软雅黑" pitchFamily="34" charset="-122"/>
                <a:ea typeface="微软雅黑" pitchFamily="34" charset="-122"/>
              </a:rPr>
              <a:t>嘉宾：王磊</a:t>
            </a:r>
            <a:endParaRPr lang="zh-CN" altLang="en-US" sz="5333" b="1" dirty="0">
              <a:solidFill>
                <a:srgbClr val="3A4795"/>
              </a:solidFill>
              <a:latin typeface="Calibri"/>
              <a:ea typeface="宋体" panose="02010600030101010101" pitchFamily="2" charset="-122"/>
            </a:endParaRPr>
          </a:p>
        </p:txBody>
      </p:sp>
      <p:sp>
        <p:nvSpPr>
          <p:cNvPr id="9" name="Freeform 8">
            <a:extLst>
              <a:ext uri="{FF2B5EF4-FFF2-40B4-BE49-F238E27FC236}">
                <a16:creationId xmlns:a16="http://schemas.microsoft.com/office/drawing/2014/main" id="{F27A0E0E-B69F-7C6E-3E58-C07116CD2A26}"/>
              </a:ext>
            </a:extLst>
          </p:cNvPr>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7">
              <a:cs typeface="+mn-ea"/>
              <a:sym typeface="+mn-lt"/>
            </a:endParaRPr>
          </a:p>
        </p:txBody>
      </p:sp>
      <p:sp>
        <p:nvSpPr>
          <p:cNvPr id="10" name="流程图: 接点 9">
            <a:extLst>
              <a:ext uri="{FF2B5EF4-FFF2-40B4-BE49-F238E27FC236}">
                <a16:creationId xmlns:a16="http://schemas.microsoft.com/office/drawing/2014/main" id="{4CEE19F9-946D-B900-FBAF-45D515A37EAA}"/>
              </a:ext>
            </a:extLst>
          </p:cNvPr>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A79F8379-5313-C9E5-0FE3-BD827E550E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5810" y="4367530"/>
            <a:ext cx="2490470" cy="2490470"/>
          </a:xfrm>
          <a:prstGeom prst="rect">
            <a:avLst/>
          </a:prstGeom>
        </p:spPr>
      </p:pic>
    </p:spTree>
    <p:extLst>
      <p:ext uri="{BB962C8B-B14F-4D97-AF65-F5344CB8AC3E}">
        <p14:creationId xmlns:p14="http://schemas.microsoft.com/office/powerpoint/2010/main" val="22386889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串并行切换</a:t>
            </a:r>
          </a:p>
        </p:txBody>
      </p:sp>
      <p:sp>
        <p:nvSpPr>
          <p:cNvPr id="2" name="文本框 1">
            <a:extLst>
              <a:ext uri="{FF2B5EF4-FFF2-40B4-BE49-F238E27FC236}">
                <a16:creationId xmlns:a16="http://schemas.microsoft.com/office/drawing/2014/main" id="{F4AAC9B0-4C0C-9639-C8DD-72BCAE4B2682}"/>
              </a:ext>
            </a:extLst>
          </p:cNvPr>
          <p:cNvSpPr txBox="1"/>
          <p:nvPr/>
        </p:nvSpPr>
        <p:spPr>
          <a:xfrm>
            <a:off x="939262" y="3790077"/>
            <a:ext cx="9982202" cy="1884106"/>
          </a:xfrm>
          <a:prstGeom prst="rect">
            <a:avLst/>
          </a:prstGeom>
          <a:noFill/>
        </p:spPr>
        <p:txBody>
          <a:bodyPr wrap="square" rtlCol="0">
            <a:spAutoFit/>
          </a:bodyPr>
          <a:lstStyle/>
          <a:p>
            <a:pPr>
              <a:lnSpc>
                <a:spcPct val="150000"/>
              </a:lnSpc>
            </a:pPr>
            <a:r>
              <a:rPr lang="zh-CN" altLang="en-US" sz="2000" dirty="0"/>
              <a:t>       串并行切换：</a:t>
            </a:r>
            <a:r>
              <a:rPr lang="en-US" altLang="zh-CN" sz="2000" dirty="0"/>
              <a:t>OpenMP</a:t>
            </a:r>
            <a:r>
              <a:rPr lang="zh-CN" altLang="en-US" sz="2000" dirty="0"/>
              <a:t>提供有</a:t>
            </a:r>
            <a:r>
              <a:rPr lang="en-US" altLang="zh-CN" sz="2000" dirty="0"/>
              <a:t>if</a:t>
            </a:r>
            <a:r>
              <a:rPr lang="zh-CN" altLang="en-US" sz="2000" dirty="0"/>
              <a:t>子句来自动切换程序的并行和串行，即在指导命令后增加</a:t>
            </a:r>
            <a:r>
              <a:rPr lang="en-US" altLang="zh-CN" sz="2000" dirty="0"/>
              <a:t>if</a:t>
            </a:r>
            <a:r>
              <a:rPr lang="zh-CN" altLang="en-US" sz="2000" dirty="0"/>
              <a:t>（</a:t>
            </a:r>
            <a:r>
              <a:rPr lang="en-US" altLang="zh-CN" sz="2000" dirty="0"/>
              <a:t>N&gt;Number</a:t>
            </a:r>
            <a:r>
              <a:rPr lang="zh-CN" altLang="en-US" sz="2000" dirty="0"/>
              <a:t>）子句，其中当程序的计算量</a:t>
            </a:r>
            <a:r>
              <a:rPr lang="en-US" altLang="zh-CN" sz="2000" dirty="0"/>
              <a:t>N</a:t>
            </a:r>
            <a:r>
              <a:rPr lang="zh-CN" altLang="en-US" sz="2000" dirty="0"/>
              <a:t>大于阈值</a:t>
            </a:r>
            <a:r>
              <a:rPr lang="en-US" altLang="zh-CN" sz="2000" dirty="0"/>
              <a:t>Number</a:t>
            </a:r>
            <a:r>
              <a:rPr lang="zh-CN" altLang="en-US" sz="2000" dirty="0"/>
              <a:t>时，并行执行，否则串行执行。在本例中，阈值</a:t>
            </a:r>
            <a:r>
              <a:rPr lang="en-US" altLang="zh-CN" sz="2000" dirty="0"/>
              <a:t>Number</a:t>
            </a:r>
            <a:r>
              <a:rPr lang="zh-CN" altLang="en-US" sz="2000" dirty="0"/>
              <a:t>需要根据运行环境和线程设置数量等，不断调整矩阵规模</a:t>
            </a:r>
            <a:r>
              <a:rPr lang="en-US" altLang="zh-CN" sz="2000" dirty="0"/>
              <a:t>N</a:t>
            </a:r>
            <a:r>
              <a:rPr lang="zh-CN" altLang="en-US" sz="2000" dirty="0"/>
              <a:t>测试进行寻找。</a:t>
            </a:r>
          </a:p>
        </p:txBody>
      </p:sp>
      <p:sp>
        <p:nvSpPr>
          <p:cNvPr id="6" name="矩形 5">
            <a:extLst>
              <a:ext uri="{FF2B5EF4-FFF2-40B4-BE49-F238E27FC236}">
                <a16:creationId xmlns:a16="http://schemas.microsoft.com/office/drawing/2014/main" id="{05FC0C8E-7DF6-6626-305F-B8332A45797D}"/>
              </a:ext>
            </a:extLst>
          </p:cNvPr>
          <p:cNvSpPr/>
          <p:nvPr/>
        </p:nvSpPr>
        <p:spPr>
          <a:xfrm>
            <a:off x="7324381" y="1843582"/>
            <a:ext cx="1155061" cy="251173"/>
          </a:xfrm>
          <a:prstGeom prst="rect">
            <a:avLst/>
          </a:prstGeom>
          <a:solidFill>
            <a:srgbClr val="4F81BD">
              <a:lumMod val="40000"/>
              <a:lumOff val="60000"/>
            </a:srgbClr>
          </a:solidFill>
          <a:ln w="25400" cap="flat" cmpd="sng" algn="ctr">
            <a:solidFill>
              <a:srgbClr val="4F81B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if(N&gt;86) </a:t>
            </a:r>
            <a:endPar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E3669602-F55B-E06A-4B26-B391C213CD4B}"/>
              </a:ext>
            </a:extLst>
          </p:cNvPr>
          <p:cNvSpPr txBox="1"/>
          <p:nvPr/>
        </p:nvSpPr>
        <p:spPr>
          <a:xfrm>
            <a:off x="883013" y="1785257"/>
            <a:ext cx="7018899" cy="1429302"/>
          </a:xfrm>
          <a:prstGeom prst="rect">
            <a:avLst/>
          </a:prstGeom>
          <a:noFill/>
        </p:spPr>
        <p:txBody>
          <a:bodyPr wrap="square" rtlCol="0">
            <a:spAutoFit/>
          </a:bodyPr>
          <a:lstStyle/>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parallel for private(</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i,j,k</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shared(A,B,C)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num_threads</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(8)</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=0;i&lt;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for(j=0;j&lt;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N;j</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for(k=0;k&lt;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N;k</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C[</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][j]+=A[</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][k]*B[k][j];</a:t>
            </a:r>
          </a:p>
        </p:txBody>
      </p:sp>
    </p:spTree>
    <p:extLst>
      <p:ext uri="{BB962C8B-B14F-4D97-AF65-F5344CB8AC3E}">
        <p14:creationId xmlns:p14="http://schemas.microsoft.com/office/powerpoint/2010/main" val="3147478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16" presetClass="entr" presetSubtype="21"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选择合适的线程数</a:t>
            </a:r>
          </a:p>
        </p:txBody>
      </p:sp>
      <p:sp>
        <p:nvSpPr>
          <p:cNvPr id="3" name="矩形 2">
            <a:extLst>
              <a:ext uri="{FF2B5EF4-FFF2-40B4-BE49-F238E27FC236}">
                <a16:creationId xmlns:a16="http://schemas.microsoft.com/office/drawing/2014/main" id="{618D9D1B-8471-A6FB-AE60-8BC8F53E702F}"/>
              </a:ext>
            </a:extLst>
          </p:cNvPr>
          <p:cNvSpPr/>
          <p:nvPr/>
        </p:nvSpPr>
        <p:spPr>
          <a:xfrm>
            <a:off x="1129632" y="4155498"/>
            <a:ext cx="4151662" cy="504562"/>
          </a:xfrm>
          <a:prstGeom prst="rect">
            <a:avLst/>
          </a:prstGeom>
          <a:solidFill>
            <a:srgbClr val="4F81BD">
              <a:lumMod val="40000"/>
              <a:lumOff val="60000"/>
            </a:srgbClr>
          </a:solidFill>
          <a:ln w="25400" cap="flat" cmpd="sng" algn="ctr">
            <a:solidFill>
              <a:srgbClr val="4F81B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694DFAA6-1CA6-EDCE-25A9-C916B4258D36}"/>
              </a:ext>
            </a:extLst>
          </p:cNvPr>
          <p:cNvSpPr txBox="1"/>
          <p:nvPr/>
        </p:nvSpPr>
        <p:spPr>
          <a:xfrm>
            <a:off x="5684652" y="1485336"/>
            <a:ext cx="6442034" cy="2345770"/>
          </a:xfrm>
          <a:prstGeom prst="rect">
            <a:avLst/>
          </a:prstGeom>
          <a:noFill/>
        </p:spPr>
        <p:txBody>
          <a:bodyPr wrap="square" rtlCol="0">
            <a:spAutoFit/>
          </a:bodyPr>
          <a:lstStyle/>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en-US" altLang="zh-CN" sz="2000" dirty="0"/>
              <a:t>OpenMP</a:t>
            </a:r>
            <a:r>
              <a:rPr lang="zh-CN" altLang="en-US" sz="2000" dirty="0"/>
              <a:t>程序设置的线程数量一定程度上影响了程序的性能，增加线程可以在特定时间段内完成更多的任务，但不断增加线程数量可能会使线程间同步等开销增加反而导致程序的性能降低，</a:t>
            </a:r>
            <a:r>
              <a:rPr lang="en-US" altLang="zh-CN" sz="2000" dirty="0"/>
              <a:t>OpenMP</a:t>
            </a:r>
            <a:r>
              <a:rPr lang="zh-CN" altLang="en-US" sz="2000" dirty="0"/>
              <a:t>提供的线程设置模式，帮助开发人员选择程序的并行线程数量。</a:t>
            </a:r>
          </a:p>
        </p:txBody>
      </p:sp>
      <p:sp>
        <p:nvSpPr>
          <p:cNvPr id="8" name="AutoShape 6">
            <a:extLst>
              <a:ext uri="{FF2B5EF4-FFF2-40B4-BE49-F238E27FC236}">
                <a16:creationId xmlns:a16="http://schemas.microsoft.com/office/drawing/2014/main" id="{B2C7C66C-8DF6-0EBE-FA98-5B96DFF5E257}"/>
              </a:ext>
            </a:extLst>
          </p:cNvPr>
          <p:cNvSpPr>
            <a:spLocks noChangeArrowheads="1"/>
          </p:cNvSpPr>
          <p:nvPr/>
        </p:nvSpPr>
        <p:spPr bwMode="auto">
          <a:xfrm>
            <a:off x="275588" y="1281014"/>
            <a:ext cx="5102759" cy="5341088"/>
          </a:xfrm>
          <a:prstGeom prst="roundRect">
            <a:avLst>
              <a:gd name="adj" fmla="val 0"/>
            </a:avLst>
          </a:prstGeom>
          <a:noFill/>
          <a:ln w="3175" cmpd="sng">
            <a:solidFill>
              <a:srgbClr val="969696"/>
            </a:solidFill>
            <a:miter lim="800000"/>
          </a:ln>
          <a:extLst>
            <a:ext uri="{909E8E84-426E-40DD-AFC4-6F175D3DCCD1}">
              <a14:hiddenFill xmlns:a14="http://schemas.microsoft.com/office/drawing/2010/main">
                <a:solidFill>
                  <a:srgbClr val="FFFFFF"/>
                </a:solidFill>
              </a14:hiddenFill>
            </a:ext>
          </a:extLst>
        </p:spPr>
        <p:txBody>
          <a:bodyPr/>
          <a:lstStyle/>
          <a:p>
            <a:pPr marL="428625" indent="-428625" defTabSz="1097280" eaLnBrk="1" fontAlgn="auto" hangingPunct="1">
              <a:lnSpc>
                <a:spcPct val="120000"/>
              </a:lnSpc>
              <a:spcBef>
                <a:spcPct val="50000"/>
              </a:spcBef>
              <a:spcAft>
                <a:spcPts val="0"/>
              </a:spcAft>
              <a:buClr>
                <a:srgbClr val="1A5264"/>
              </a:buClr>
              <a:buFont typeface="Wingdings" panose="05000000000000000000" pitchFamily="2" charset="2"/>
              <a:buChar char="l"/>
              <a:defRPr/>
            </a:pPr>
            <a:endParaRPr lang="en-US" altLang="zh-CN" sz="1680" kern="0" dirty="0">
              <a:solidFill>
                <a:srgbClr val="080808"/>
              </a:solidFill>
              <a:latin typeface="微软雅黑" panose="020B0503020204020204" pitchFamily="34" charset="-122"/>
              <a:sym typeface="微软雅黑" panose="020B0503020204020204" pitchFamily="34" charset="-122"/>
            </a:endParaRPr>
          </a:p>
          <a:p>
            <a:pPr marL="428625" indent="-428625" defTabSz="1097280" eaLnBrk="1" fontAlgn="auto" hangingPunct="1">
              <a:lnSpc>
                <a:spcPct val="120000"/>
              </a:lnSpc>
              <a:spcBef>
                <a:spcPct val="50000"/>
              </a:spcBef>
              <a:spcAft>
                <a:spcPts val="0"/>
              </a:spcAft>
              <a:buClr>
                <a:srgbClr val="1A5264"/>
              </a:buClr>
              <a:buFont typeface="Wingdings" panose="05000000000000000000" pitchFamily="2" charset="2"/>
              <a:buChar char="l"/>
              <a:defRPr/>
            </a:pPr>
            <a:r>
              <a:rPr lang="zh-CN" altLang="en-US" sz="1680" b="1" kern="0" dirty="0">
                <a:solidFill>
                  <a:srgbClr val="080808"/>
                </a:solidFill>
                <a:latin typeface="微软雅黑" panose="020B0503020204020204" pitchFamily="34" charset="-122"/>
                <a:sym typeface="微软雅黑" panose="020B0503020204020204" pitchFamily="34" charset="-122"/>
              </a:rPr>
              <a:t>静态模式</a:t>
            </a:r>
            <a:r>
              <a:rPr lang="zh-CN" altLang="en-US" sz="1680" kern="0" dirty="0">
                <a:solidFill>
                  <a:srgbClr val="080808"/>
                </a:solidFill>
                <a:latin typeface="微软雅黑" panose="020B0503020204020204" pitchFamily="34" charset="-122"/>
                <a:sym typeface="微软雅黑" panose="020B0503020204020204" pitchFamily="34" charset="-122"/>
              </a:rPr>
              <a:t>：由优化人员确定并行区中线程的数量</a:t>
            </a:r>
            <a:endParaRPr lang="en-US" altLang="zh-CN" sz="1680" kern="0" dirty="0">
              <a:solidFill>
                <a:srgbClr val="080808"/>
              </a:solidFill>
              <a:latin typeface="微软雅黑" panose="020B0503020204020204" pitchFamily="34" charset="-122"/>
              <a:sym typeface="微软雅黑" panose="020B0503020204020204" pitchFamily="34" charset="-122"/>
            </a:endParaRPr>
          </a:p>
          <a:p>
            <a:pPr marL="885825" lvl="1" indent="-428625" defTabSz="1097280" eaLnBrk="1" fontAlgn="auto" hangingPunct="1">
              <a:spcBef>
                <a:spcPct val="50000"/>
              </a:spcBef>
              <a:spcAft>
                <a:spcPts val="0"/>
              </a:spcAft>
              <a:buClr>
                <a:srgbClr val="1A5264"/>
              </a:buClr>
              <a:buFont typeface="Wingdings" panose="05000000000000000000" pitchFamily="2" charset="2"/>
              <a:buChar char="l"/>
              <a:defRPr/>
            </a:pPr>
            <a:r>
              <a:rPr lang="en-US" altLang="zh-CN" sz="1680" kern="0" dirty="0">
                <a:solidFill>
                  <a:srgbClr val="080808"/>
                </a:solidFill>
                <a:latin typeface="微软雅黑" panose="020B0503020204020204" pitchFamily="34" charset="-122"/>
                <a:sym typeface="微软雅黑" panose="020B0503020204020204" pitchFamily="34" charset="-122"/>
              </a:rPr>
              <a:t>omp_set_num_threads()</a:t>
            </a:r>
          </a:p>
          <a:p>
            <a:pPr marL="885825" lvl="1" indent="-428625" defTabSz="1097280" eaLnBrk="1" fontAlgn="auto" hangingPunct="1">
              <a:spcBef>
                <a:spcPct val="50000"/>
              </a:spcBef>
              <a:spcAft>
                <a:spcPts val="0"/>
              </a:spcAft>
              <a:buClr>
                <a:srgbClr val="1A5264"/>
              </a:buClr>
              <a:buFont typeface="Wingdings" panose="05000000000000000000" pitchFamily="2" charset="2"/>
              <a:buChar char="l"/>
              <a:defRPr/>
            </a:pPr>
            <a:r>
              <a:rPr lang="zh-CN" altLang="en-US" sz="1680" kern="0" dirty="0">
                <a:solidFill>
                  <a:srgbClr val="080808"/>
                </a:solidFill>
                <a:latin typeface="微软雅黑" panose="020B0503020204020204" pitchFamily="34" charset="-122"/>
                <a:sym typeface="微软雅黑" panose="020B0503020204020204" pitchFamily="34" charset="-122"/>
              </a:rPr>
              <a:t>添加子句</a:t>
            </a:r>
            <a:r>
              <a:rPr lang="en-US" altLang="zh-CN" sz="1680" kern="0" dirty="0" err="1">
                <a:solidFill>
                  <a:srgbClr val="080808"/>
                </a:solidFill>
                <a:latin typeface="微软雅黑" panose="020B0503020204020204" pitchFamily="34" charset="-122"/>
                <a:sym typeface="微软雅黑" panose="020B0503020204020204" pitchFamily="34" charset="-122"/>
              </a:rPr>
              <a:t>num_threads</a:t>
            </a:r>
            <a:endParaRPr lang="en-US" altLang="zh-CN" sz="1680" kern="0" dirty="0">
              <a:solidFill>
                <a:srgbClr val="080808"/>
              </a:solidFill>
              <a:latin typeface="微软雅黑" panose="020B0503020204020204" pitchFamily="34" charset="-122"/>
              <a:sym typeface="微软雅黑" panose="020B0503020204020204" pitchFamily="34" charset="-122"/>
            </a:endParaRPr>
          </a:p>
          <a:p>
            <a:pPr marL="885825" lvl="1" indent="-428625" defTabSz="1097280" eaLnBrk="1" fontAlgn="auto" hangingPunct="1">
              <a:spcBef>
                <a:spcPct val="50000"/>
              </a:spcBef>
              <a:spcAft>
                <a:spcPts val="0"/>
              </a:spcAft>
              <a:buClr>
                <a:srgbClr val="1A5264"/>
              </a:buClr>
              <a:buFont typeface="Wingdings" panose="05000000000000000000" pitchFamily="2" charset="2"/>
              <a:buChar char="l"/>
              <a:defRPr/>
            </a:pPr>
            <a:r>
              <a:rPr lang="zh-CN" altLang="en-US" sz="1680" kern="0" dirty="0">
                <a:solidFill>
                  <a:srgbClr val="080808"/>
                </a:solidFill>
                <a:latin typeface="微软雅黑" panose="020B0503020204020204" pitchFamily="34" charset="-122"/>
                <a:sym typeface="微软雅黑" panose="020B0503020204020204" pitchFamily="34" charset="-122"/>
              </a:rPr>
              <a:t>使用环境变量</a:t>
            </a:r>
            <a:r>
              <a:rPr lang="en-US" altLang="zh-CN" sz="1680" kern="0" dirty="0">
                <a:solidFill>
                  <a:srgbClr val="080808"/>
                </a:solidFill>
                <a:latin typeface="微软雅黑" panose="020B0503020204020204" pitchFamily="34" charset="-122"/>
                <a:sym typeface="微软雅黑" panose="020B0503020204020204" pitchFamily="34" charset="-122"/>
              </a:rPr>
              <a:t>OMP_NUM_THREADS</a:t>
            </a:r>
          </a:p>
          <a:p>
            <a:pPr marL="428625" indent="-428625" defTabSz="1097280" eaLnBrk="1" fontAlgn="auto" hangingPunct="1">
              <a:lnSpc>
                <a:spcPct val="120000"/>
              </a:lnSpc>
              <a:spcBef>
                <a:spcPct val="50000"/>
              </a:spcBef>
              <a:spcAft>
                <a:spcPts val="0"/>
              </a:spcAft>
              <a:buClr>
                <a:srgbClr val="1A5264"/>
              </a:buClr>
              <a:buFont typeface="Wingdings" panose="05000000000000000000" pitchFamily="2" charset="2"/>
              <a:buChar char="l"/>
              <a:defRPr/>
            </a:pPr>
            <a:r>
              <a:rPr lang="zh-CN" altLang="en-US" sz="1680" b="1" kern="0" dirty="0">
                <a:solidFill>
                  <a:srgbClr val="080808"/>
                </a:solidFill>
                <a:latin typeface="微软雅黑" panose="020B0503020204020204" pitchFamily="34" charset="-122"/>
                <a:sym typeface="微软雅黑" panose="020B0503020204020204" pitchFamily="34" charset="-122"/>
              </a:rPr>
              <a:t>动态模式</a:t>
            </a:r>
            <a:endParaRPr lang="en-US" altLang="zh-CN" sz="1680" b="1" kern="0" dirty="0">
              <a:solidFill>
                <a:srgbClr val="080808"/>
              </a:solidFill>
              <a:latin typeface="微软雅黑" panose="020B0503020204020204" pitchFamily="34" charset="-122"/>
              <a:sym typeface="微软雅黑" panose="020B0503020204020204" pitchFamily="34" charset="-122"/>
            </a:endParaRPr>
          </a:p>
          <a:p>
            <a:pPr marL="885825" lvl="1" indent="-428625" defTabSz="1097280" eaLnBrk="1" fontAlgn="auto" hangingPunct="1">
              <a:spcBef>
                <a:spcPct val="50000"/>
              </a:spcBef>
              <a:spcAft>
                <a:spcPts val="0"/>
              </a:spcAft>
              <a:buClr>
                <a:srgbClr val="1A5264"/>
              </a:buClr>
              <a:buFont typeface="Wingdings" panose="05000000000000000000" pitchFamily="2" charset="2"/>
              <a:buChar char="l"/>
              <a:defRPr/>
            </a:pPr>
            <a:r>
              <a:rPr lang="zh-CN" altLang="en-US" sz="1680" kern="0" dirty="0">
                <a:solidFill>
                  <a:srgbClr val="080808"/>
                </a:solidFill>
                <a:latin typeface="微软雅黑" panose="020B0503020204020204" pitchFamily="34" charset="-122"/>
                <a:sym typeface="微软雅黑" panose="020B0503020204020204" pitchFamily="34" charset="-122"/>
              </a:rPr>
              <a:t>采用默认模式（不指定线程数）</a:t>
            </a:r>
            <a:endParaRPr lang="en-US" altLang="zh-CN" sz="1680" kern="0" dirty="0">
              <a:solidFill>
                <a:srgbClr val="080808"/>
              </a:solidFill>
              <a:latin typeface="微软雅黑" panose="020B0503020204020204" pitchFamily="34" charset="-122"/>
              <a:sym typeface="微软雅黑" panose="020B0503020204020204" pitchFamily="34" charset="-122"/>
            </a:endParaRPr>
          </a:p>
          <a:p>
            <a:pPr marL="885825" lvl="1" indent="-428625" defTabSz="1097280" eaLnBrk="1" fontAlgn="auto" hangingPunct="1">
              <a:spcBef>
                <a:spcPct val="50000"/>
              </a:spcBef>
              <a:spcAft>
                <a:spcPts val="0"/>
              </a:spcAft>
              <a:buClr>
                <a:srgbClr val="1A5264"/>
              </a:buClr>
              <a:buFont typeface="Wingdings" panose="05000000000000000000" pitchFamily="2" charset="2"/>
              <a:buChar char="l"/>
              <a:defRPr/>
            </a:pPr>
            <a:r>
              <a:rPr lang="en-US" altLang="zh-CN" sz="1680" kern="0" dirty="0" err="1">
                <a:solidFill>
                  <a:srgbClr val="080808"/>
                </a:solidFill>
                <a:latin typeface="微软雅黑" panose="020B0503020204020204" pitchFamily="34" charset="-122"/>
                <a:sym typeface="微软雅黑" panose="020B0503020204020204" pitchFamily="34" charset="-122"/>
              </a:rPr>
              <a:t>omp_set_dynamic</a:t>
            </a:r>
            <a:r>
              <a:rPr lang="en-US" altLang="zh-CN" sz="1680" kern="0" dirty="0">
                <a:solidFill>
                  <a:srgbClr val="080808"/>
                </a:solidFill>
                <a:latin typeface="微软雅黑" panose="020B0503020204020204" pitchFamily="34" charset="-122"/>
                <a:sym typeface="微软雅黑" panose="020B0503020204020204" pitchFamily="34" charset="-122"/>
              </a:rPr>
              <a:t>()</a:t>
            </a:r>
            <a:r>
              <a:rPr lang="zh-CN" altLang="en-US" sz="1680" kern="0" dirty="0">
                <a:solidFill>
                  <a:srgbClr val="080808"/>
                </a:solidFill>
                <a:latin typeface="微软雅黑" panose="020B0503020204020204" pitchFamily="34" charset="-122"/>
                <a:sym typeface="微软雅黑" panose="020B0503020204020204" pitchFamily="34" charset="-122"/>
              </a:rPr>
              <a:t> 设定并行区内线程的数目上限</a:t>
            </a:r>
            <a:endParaRPr lang="en-US" altLang="zh-CN" sz="1680" b="1" kern="0" dirty="0">
              <a:solidFill>
                <a:srgbClr val="080808"/>
              </a:solidFill>
              <a:latin typeface="微软雅黑" panose="020B0503020204020204" pitchFamily="34" charset="-122"/>
              <a:sym typeface="微软雅黑" panose="020B0503020204020204" pitchFamily="34" charset="-122"/>
            </a:endParaRPr>
          </a:p>
          <a:p>
            <a:pPr marL="428625" indent="-428625" defTabSz="1097280" eaLnBrk="1" fontAlgn="auto" hangingPunct="1">
              <a:lnSpc>
                <a:spcPct val="120000"/>
              </a:lnSpc>
              <a:spcBef>
                <a:spcPct val="50000"/>
              </a:spcBef>
              <a:spcAft>
                <a:spcPts val="0"/>
              </a:spcAft>
              <a:buClr>
                <a:srgbClr val="1A5264"/>
              </a:buClr>
              <a:buFont typeface="Wingdings" panose="05000000000000000000" pitchFamily="2" charset="2"/>
              <a:buChar char="l"/>
              <a:defRPr/>
            </a:pPr>
            <a:r>
              <a:rPr lang="zh-CN" altLang="en-US" sz="1680" b="1" kern="0" dirty="0">
                <a:solidFill>
                  <a:srgbClr val="080808"/>
                </a:solidFill>
                <a:latin typeface="微软雅黑" panose="020B0503020204020204" pitchFamily="34" charset="-122"/>
                <a:sym typeface="微软雅黑" panose="020B0503020204020204" pitchFamily="34" charset="-122"/>
              </a:rPr>
              <a:t>嵌套模式</a:t>
            </a:r>
            <a:r>
              <a:rPr lang="zh-CN" altLang="en-US" sz="1680" kern="0" dirty="0">
                <a:solidFill>
                  <a:srgbClr val="080808"/>
                </a:solidFill>
                <a:latin typeface="微软雅黑" panose="020B0503020204020204" pitchFamily="34" charset="-122"/>
                <a:sym typeface="微软雅黑" panose="020B0503020204020204" pitchFamily="34" charset="-122"/>
              </a:rPr>
              <a:t>：函数</a:t>
            </a:r>
            <a:r>
              <a:rPr lang="en-US" altLang="zh-CN" sz="1680" kern="0" dirty="0" err="1">
                <a:solidFill>
                  <a:srgbClr val="080808"/>
                </a:solidFill>
                <a:latin typeface="微软雅黑" panose="020B0503020204020204" pitchFamily="34" charset="-122"/>
                <a:sym typeface="微软雅黑" panose="020B0503020204020204" pitchFamily="34" charset="-122"/>
              </a:rPr>
              <a:t>omp_set_nested</a:t>
            </a:r>
            <a:r>
              <a:rPr lang="en-US" altLang="zh-CN" sz="1680" kern="0" dirty="0">
                <a:solidFill>
                  <a:srgbClr val="080808"/>
                </a:solidFill>
                <a:latin typeface="微软雅黑" panose="020B0503020204020204" pitchFamily="34" charset="-122"/>
                <a:sym typeface="微软雅黑" panose="020B0503020204020204" pitchFamily="34" charset="-122"/>
              </a:rPr>
              <a:t>()</a:t>
            </a:r>
            <a:r>
              <a:rPr lang="zh-CN" altLang="en-US" sz="1680" kern="0" dirty="0">
                <a:solidFill>
                  <a:srgbClr val="080808"/>
                </a:solidFill>
                <a:latin typeface="微软雅黑" panose="020B0503020204020204" pitchFamily="34" charset="-122"/>
                <a:sym typeface="微软雅黑" panose="020B0503020204020204" pitchFamily="34" charset="-122"/>
              </a:rPr>
              <a:t>启动或禁用嵌套并行，即在并行区中构建另一个并行区</a:t>
            </a:r>
            <a:endParaRPr lang="en-US" altLang="zh-CN" sz="1680" kern="0" dirty="0">
              <a:solidFill>
                <a:srgbClr val="080808"/>
              </a:solidFill>
              <a:latin typeface="微软雅黑" panose="020B0503020204020204" pitchFamily="34" charset="-122"/>
              <a:sym typeface="微软雅黑" panose="020B0503020204020204" pitchFamily="34" charset="-122"/>
            </a:endParaRPr>
          </a:p>
          <a:p>
            <a:pPr marL="428625" indent="-428625" defTabSz="1097280" eaLnBrk="1" fontAlgn="auto" hangingPunct="1">
              <a:lnSpc>
                <a:spcPct val="120000"/>
              </a:lnSpc>
              <a:spcBef>
                <a:spcPct val="50000"/>
              </a:spcBef>
              <a:spcAft>
                <a:spcPts val="0"/>
              </a:spcAft>
              <a:buClr>
                <a:srgbClr val="1A5264"/>
              </a:buClr>
              <a:buFont typeface="Wingdings" panose="05000000000000000000" pitchFamily="2" charset="2"/>
              <a:buChar char="l"/>
              <a:defRPr/>
            </a:pPr>
            <a:r>
              <a:rPr lang="zh-CN" altLang="en-US" sz="1680" b="1" kern="0" dirty="0">
                <a:solidFill>
                  <a:srgbClr val="080808"/>
                </a:solidFill>
                <a:latin typeface="微软雅黑" panose="020B0503020204020204" pitchFamily="34" charset="-122"/>
                <a:sym typeface="微软雅黑" panose="020B0503020204020204" pitchFamily="34" charset="-122"/>
              </a:rPr>
              <a:t>条件模式</a:t>
            </a:r>
            <a:r>
              <a:rPr lang="zh-CN" altLang="en-US" sz="1680" kern="0" dirty="0">
                <a:solidFill>
                  <a:srgbClr val="080808"/>
                </a:solidFill>
                <a:latin typeface="微软雅黑" panose="020B0503020204020204" pitchFamily="34" charset="-122"/>
                <a:sym typeface="微软雅黑" panose="020B0503020204020204" pitchFamily="34" charset="-122"/>
              </a:rPr>
              <a:t>：利用子句</a:t>
            </a:r>
            <a:r>
              <a:rPr lang="en-US" altLang="zh-CN" sz="1680" kern="0" dirty="0">
                <a:solidFill>
                  <a:srgbClr val="080808"/>
                </a:solidFill>
                <a:latin typeface="微软雅黑" panose="020B0503020204020204" pitchFamily="34" charset="-122"/>
                <a:sym typeface="微软雅黑" panose="020B0503020204020204" pitchFamily="34" charset="-122"/>
              </a:rPr>
              <a:t>if</a:t>
            </a:r>
            <a:r>
              <a:rPr lang="zh-CN" altLang="en-US" sz="1680" kern="0" dirty="0">
                <a:solidFill>
                  <a:srgbClr val="080808"/>
                </a:solidFill>
                <a:latin typeface="微软雅黑" panose="020B0503020204020204" pitchFamily="34" charset="-122"/>
                <a:sym typeface="微软雅黑" panose="020B0503020204020204" pitchFamily="34" charset="-122"/>
              </a:rPr>
              <a:t>切换程序串行并行</a:t>
            </a:r>
            <a:endParaRPr lang="zh-CN" altLang="en-US" sz="1920" kern="0" dirty="0">
              <a:solidFill>
                <a:srgbClr val="080808"/>
              </a:solidFill>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endParaRPr>
          </a:p>
          <a:p>
            <a:pPr marL="428625" indent="-428625" defTabSz="1097280" eaLnBrk="1" fontAlgn="auto" hangingPunct="1">
              <a:lnSpc>
                <a:spcPct val="120000"/>
              </a:lnSpc>
              <a:spcBef>
                <a:spcPct val="50000"/>
              </a:spcBef>
              <a:spcAft>
                <a:spcPts val="0"/>
              </a:spcAft>
              <a:buClr>
                <a:srgbClr val="333333"/>
              </a:buClr>
              <a:buFont typeface="Wingdings" panose="05000000000000000000" pitchFamily="2" charset="2"/>
              <a:buChar char="l"/>
              <a:defRPr/>
            </a:pPr>
            <a:endParaRPr lang="zh-CN" altLang="en-US" sz="1920" kern="0" dirty="0">
              <a:solidFill>
                <a:srgbClr val="080808"/>
              </a:solidFill>
              <a:latin typeface="Calibri" panose="020F0502020204030204" pitchFamily="34" charset="0"/>
              <a:ea typeface="宋体" panose="02010600030101010101" pitchFamily="2" charset="-122"/>
              <a:cs typeface="Calibri" panose="020F0502020204030204" pitchFamily="34" charset="0"/>
              <a:sym typeface="Calibri" panose="020F0502020204030204" pitchFamily="34" charset="0"/>
            </a:endParaRPr>
          </a:p>
        </p:txBody>
      </p:sp>
      <p:sp>
        <p:nvSpPr>
          <p:cNvPr id="10" name="矩形 9">
            <a:extLst>
              <a:ext uri="{FF2B5EF4-FFF2-40B4-BE49-F238E27FC236}">
                <a16:creationId xmlns:a16="http://schemas.microsoft.com/office/drawing/2014/main" id="{3831B82C-E8EE-1FE8-B04F-AAA5CF12D132}"/>
              </a:ext>
            </a:extLst>
          </p:cNvPr>
          <p:cNvSpPr/>
          <p:nvPr/>
        </p:nvSpPr>
        <p:spPr>
          <a:xfrm>
            <a:off x="5877902" y="4244398"/>
            <a:ext cx="3702882" cy="504562"/>
          </a:xfrm>
          <a:prstGeom prst="rect">
            <a:avLst/>
          </a:prstGeom>
          <a:solidFill>
            <a:srgbClr val="4F81BD">
              <a:lumMod val="40000"/>
              <a:lumOff val="60000"/>
            </a:srgbClr>
          </a:solidFill>
          <a:ln w="25400" cap="flat" cmpd="sng" algn="ctr">
            <a:solidFill>
              <a:srgbClr val="4F81BD">
                <a:lumMod val="40000"/>
                <a:lumOff val="6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omp_set_dynamic</a:t>
            </a: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(1)</a:t>
            </a:r>
            <a:r>
              <a:rPr kumimoji="0" lang="zh-CN" altLang="en-US"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omp_set_num_threads(8);</a:t>
            </a:r>
          </a:p>
        </p:txBody>
      </p:sp>
      <p:sp>
        <p:nvSpPr>
          <p:cNvPr id="11" name="文本框 10">
            <a:extLst>
              <a:ext uri="{FF2B5EF4-FFF2-40B4-BE49-F238E27FC236}">
                <a16:creationId xmlns:a16="http://schemas.microsoft.com/office/drawing/2014/main" id="{98BD3DD1-9C71-C44B-9C0A-A62E20EA7C44}"/>
              </a:ext>
            </a:extLst>
          </p:cNvPr>
          <p:cNvSpPr txBox="1"/>
          <p:nvPr/>
        </p:nvSpPr>
        <p:spPr>
          <a:xfrm>
            <a:off x="5173101" y="4748960"/>
            <a:ext cx="7018899" cy="1429302"/>
          </a:xfrm>
          <a:prstGeom prst="rect">
            <a:avLst/>
          </a:prstGeom>
          <a:noFill/>
        </p:spPr>
        <p:txBody>
          <a:bodyPr wrap="square" rtlCol="0">
            <a:spAutoFit/>
          </a:bodyPr>
          <a:lstStyle/>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parallel for private(</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i,j,k</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shared(A,B,C) if(N&gt;86)</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=0;i&lt;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for(j=0;j&lt;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N;j</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for(k=0;k&lt;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N;k</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C[</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][j]+=A[</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][k]*B[k][j];</a:t>
            </a:r>
          </a:p>
        </p:txBody>
      </p:sp>
    </p:spTree>
    <p:extLst>
      <p:ext uri="{BB962C8B-B14F-4D97-AF65-F5344CB8AC3E}">
        <p14:creationId xmlns:p14="http://schemas.microsoft.com/office/powerpoint/2010/main" val="383933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500"/>
                                        <p:tgtEl>
                                          <p:spTgt spid="8"/>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1000"/>
                                        <p:tgtEl>
                                          <p:spTgt spid="3"/>
                                        </p:tgtEl>
                                      </p:cBhvr>
                                    </p:animEffect>
                                    <p:anim calcmode="lin" valueType="num">
                                      <p:cBhvr>
                                        <p:cTn id="25" dur="1000" fill="hold"/>
                                        <p:tgtEl>
                                          <p:spTgt spid="3"/>
                                        </p:tgtEl>
                                        <p:attrNameLst>
                                          <p:attrName>ppt_x</p:attrName>
                                        </p:attrNameLst>
                                      </p:cBhvr>
                                      <p:tavLst>
                                        <p:tav tm="0">
                                          <p:val>
                                            <p:strVal val="#ppt_x"/>
                                          </p:val>
                                        </p:tav>
                                        <p:tav tm="100000">
                                          <p:val>
                                            <p:strVal val="#ppt_x"/>
                                          </p:val>
                                        </p:tav>
                                      </p:tavLst>
                                    </p:anim>
                                    <p:anim calcmode="lin" valueType="num">
                                      <p:cBhvr>
                                        <p:cTn id="2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animBg="1"/>
      <p:bldP spid="10" grpId="0" animBg="1"/>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选择合适的线程数</a:t>
            </a:r>
          </a:p>
        </p:txBody>
      </p:sp>
      <p:sp>
        <p:nvSpPr>
          <p:cNvPr id="9" name="矩形 8">
            <a:extLst>
              <a:ext uri="{FF2B5EF4-FFF2-40B4-BE49-F238E27FC236}">
                <a16:creationId xmlns:a16="http://schemas.microsoft.com/office/drawing/2014/main" id="{A3D51CAD-6768-886C-508D-B1678DBCE389}"/>
              </a:ext>
            </a:extLst>
          </p:cNvPr>
          <p:cNvSpPr/>
          <p:nvPr/>
        </p:nvSpPr>
        <p:spPr>
          <a:xfrm>
            <a:off x="6625299" y="1543088"/>
            <a:ext cx="1676201" cy="300423"/>
          </a:xfrm>
          <a:prstGeom prst="rect">
            <a:avLst/>
          </a:prstGeom>
          <a:solidFill>
            <a:srgbClr val="4F81BD">
              <a:lumMod val="40000"/>
              <a:lumOff val="60000"/>
            </a:srgbClr>
          </a:solidFill>
          <a:ln w="25400" cap="flat" cmpd="sng" algn="ctr">
            <a:solidFill>
              <a:srgbClr val="4F81B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2" name="文本框 11">
            <a:extLst>
              <a:ext uri="{FF2B5EF4-FFF2-40B4-BE49-F238E27FC236}">
                <a16:creationId xmlns:a16="http://schemas.microsoft.com/office/drawing/2014/main" id="{08ADACB0-F53E-F31A-7C31-5970FC8E4C59}"/>
              </a:ext>
            </a:extLst>
          </p:cNvPr>
          <p:cNvSpPr txBox="1"/>
          <p:nvPr/>
        </p:nvSpPr>
        <p:spPr>
          <a:xfrm>
            <a:off x="426507" y="1500177"/>
            <a:ext cx="10415520" cy="3051989"/>
          </a:xfrm>
          <a:prstGeom prst="rect">
            <a:avLst/>
          </a:prstGeom>
          <a:noFill/>
        </p:spPr>
        <p:txBody>
          <a:bodyPr wrap="square" rtlCol="0">
            <a:spAutoFit/>
          </a:bodyPr>
          <a:lstStyle/>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parallel for private(</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i,j,k</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shared(A,B,C) if(N&gt;86)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num_threads</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(12) </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 (int ii = 0; ii &lt; N; ii += BLOCK_SIZE)</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 (int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jj</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 0;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jj</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&lt; N;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jj</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 BLOCK_SIZE)</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 (int kk = 0; kk &lt; N; kk+=BLOCK_SIZE)</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 ii;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&lt; min(</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ii+BLOCK_SIZE,N</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 (k = kk; k &lt; min(</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kk+BLOCK_SIZE,N</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k++){</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int s=A[</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][k];</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 ( j =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jj</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j &lt; min(</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jj+BLOCK_SIZE,N</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j++</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C[</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][j]+= s*B[k][j];</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p:txBody>
      </p:sp>
      <p:sp>
        <p:nvSpPr>
          <p:cNvPr id="13" name="文本框 12">
            <a:extLst>
              <a:ext uri="{FF2B5EF4-FFF2-40B4-BE49-F238E27FC236}">
                <a16:creationId xmlns:a16="http://schemas.microsoft.com/office/drawing/2014/main" id="{91C61DD9-6F0D-23FC-B2D8-96AC02E5EE66}"/>
              </a:ext>
            </a:extLst>
          </p:cNvPr>
          <p:cNvSpPr txBox="1"/>
          <p:nvPr/>
        </p:nvSpPr>
        <p:spPr>
          <a:xfrm>
            <a:off x="841829" y="4560053"/>
            <a:ext cx="10793036" cy="1422441"/>
          </a:xfrm>
          <a:prstGeom prst="rect">
            <a:avLst/>
          </a:prstGeom>
          <a:noFill/>
        </p:spPr>
        <p:txBody>
          <a:bodyPr wrap="square" rtlCol="0">
            <a:spAutoFit/>
          </a:bodyPr>
          <a:lstStyle/>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zh-CN" altLang="en-US" sz="2000" dirty="0"/>
              <a:t>在实际应用中，并行程序可能会进行程序优化调整或发生运行环境改变，由于不同程序的最优性能对应的线程数是不同的，需要重新设置线程数以达到性能最优，因此根据程序特征和运行环境来设置合适的线程数十分重要。</a:t>
            </a:r>
            <a:endParaRPr lang="en-US" altLang="zh-CN" sz="2000" dirty="0"/>
          </a:p>
        </p:txBody>
      </p:sp>
    </p:spTree>
    <p:extLst>
      <p:ext uri="{BB962C8B-B14F-4D97-AF65-F5344CB8AC3E}">
        <p14:creationId xmlns:p14="http://schemas.microsoft.com/office/powerpoint/2010/main" val="256386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arn(inVertical)">
                                      <p:cBhvr>
                                        <p:cTn id="10" dur="500"/>
                                        <p:tgtEl>
                                          <p:spTgt spid="1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barn(inVertical)">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1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参考资料</a:t>
            </a:r>
          </a:p>
        </p:txBody>
      </p:sp>
      <p:sp>
        <p:nvSpPr>
          <p:cNvPr id="3" name="文本框 2">
            <a:extLst>
              <a:ext uri="{FF2B5EF4-FFF2-40B4-BE49-F238E27FC236}">
                <a16:creationId xmlns:a16="http://schemas.microsoft.com/office/drawing/2014/main" id="{D705933F-FFDE-CEE4-1A03-37BA4E581589}"/>
              </a:ext>
            </a:extLst>
          </p:cNvPr>
          <p:cNvSpPr txBox="1"/>
          <p:nvPr/>
        </p:nvSpPr>
        <p:spPr>
          <a:xfrm>
            <a:off x="668338" y="1650709"/>
            <a:ext cx="11693100" cy="499111"/>
          </a:xfrm>
          <a:prstGeom prst="rect">
            <a:avLst/>
          </a:prstGeom>
          <a:noFill/>
        </p:spPr>
        <p:txBody>
          <a:bodyPr wrap="square">
            <a:spAutoFit/>
          </a:bodyPr>
          <a:lstStyle/>
          <a:p>
            <a:pPr>
              <a:lnSpc>
                <a:spcPct val="150000"/>
              </a:lnSpc>
              <a:spcBef>
                <a:spcPts val="600"/>
              </a:spcBef>
            </a:pPr>
            <a:r>
              <a:rPr lang="en-US" altLang="zh-CN" sz="2000" dirty="0"/>
              <a:t>[1] </a:t>
            </a:r>
            <a:r>
              <a:rPr lang="zh-CN" altLang="en-US" sz="2000" dirty="0"/>
              <a:t>雷洪，胡许冰编著</a:t>
            </a:r>
            <a:r>
              <a:rPr lang="en-US" altLang="zh-CN" sz="2000" dirty="0"/>
              <a:t>.</a:t>
            </a:r>
            <a:r>
              <a:rPr lang="zh-CN" altLang="en-US" sz="2000" dirty="0"/>
              <a:t>多核并行高性能计算  </a:t>
            </a:r>
            <a:r>
              <a:rPr lang="en-US" altLang="zh-CN" sz="2000" dirty="0"/>
              <a:t>OpenMP[M].</a:t>
            </a:r>
            <a:r>
              <a:rPr lang="zh-CN" altLang="en-US" sz="2000" dirty="0"/>
              <a:t>北京：冶金工业出版社</a:t>
            </a:r>
            <a:r>
              <a:rPr lang="en-US" altLang="zh-CN" sz="2000" dirty="0"/>
              <a:t>,2016.</a:t>
            </a:r>
          </a:p>
        </p:txBody>
      </p:sp>
      <p:sp>
        <p:nvSpPr>
          <p:cNvPr id="4" name="矩形 13">
            <a:extLst>
              <a:ext uri="{FF2B5EF4-FFF2-40B4-BE49-F238E27FC236}">
                <a16:creationId xmlns:a16="http://schemas.microsoft.com/office/drawing/2014/main" id="{72BFEB76-BEFC-60F2-4AB0-C041C910A93F}"/>
              </a:ext>
            </a:extLst>
          </p:cNvPr>
          <p:cNvSpPr>
            <a:spLocks noChangeArrowheads="1"/>
          </p:cNvSpPr>
          <p:nvPr/>
        </p:nvSpPr>
        <p:spPr bwMode="auto">
          <a:xfrm>
            <a:off x="9484154" y="5657671"/>
            <a:ext cx="2459990" cy="1200329"/>
          </a:xfrm>
          <a:prstGeom prst="rect">
            <a:avLst/>
          </a:prstGeom>
          <a:noFill/>
          <a:ln w="9525">
            <a:noFill/>
            <a:miter lim="800000"/>
          </a:ln>
        </p:spPr>
        <p:txBody>
          <a:bodyPr wrap="square">
            <a:spAutoFit/>
          </a:bodyPr>
          <a:lstStyle/>
          <a:p>
            <a:pPr algn="ctr" eaLnBrk="1" hangingPunct="1"/>
            <a:r>
              <a:rPr lang="zh-CN" altLang="en-US" sz="2400" dirty="0">
                <a:latin typeface="仿宋" panose="02010609060101010101" pitchFamily="49" charset="-122"/>
                <a:ea typeface="仿宋" panose="02010609060101010101" pitchFamily="49" charset="-122"/>
              </a:rPr>
              <a:t>先进编译实验室</a:t>
            </a:r>
            <a:endParaRPr lang="en-US" altLang="zh-CN" sz="2400" dirty="0">
              <a:latin typeface="仿宋" panose="02010609060101010101" pitchFamily="49" charset="-122"/>
              <a:ea typeface="仿宋" panose="02010609060101010101" pitchFamily="49" charset="-122"/>
            </a:endParaRPr>
          </a:p>
          <a:p>
            <a:pPr algn="ctr" eaLnBrk="1" hangingPunct="1"/>
            <a:r>
              <a:rPr lang="zh-CN" altLang="en-US" dirty="0">
                <a:latin typeface="仿宋" panose="02010609060101010101" pitchFamily="49" charset="-122"/>
                <a:ea typeface="仿宋" panose="02010609060101010101" pitchFamily="49" charset="-122"/>
              </a:rPr>
              <a:t>王磊</a:t>
            </a:r>
            <a:endParaRPr lang="en-US" altLang="zh-CN" dirty="0">
              <a:latin typeface="仿宋" panose="02010609060101010101" pitchFamily="49" charset="-122"/>
              <a:ea typeface="仿宋" panose="02010609060101010101" pitchFamily="49" charset="-122"/>
            </a:endParaRPr>
          </a:p>
          <a:p>
            <a:pPr algn="ctr" eaLnBrk="1" hangingPunct="1"/>
            <a:r>
              <a:rPr lang="en-US" altLang="zh-CN" sz="2400" dirty="0">
                <a:latin typeface="仿宋" panose="02010609060101010101" pitchFamily="49" charset="-122"/>
                <a:ea typeface="仿宋" panose="02010609060101010101" pitchFamily="49" charset="-122"/>
              </a:rPr>
              <a:t>2023</a:t>
            </a:r>
            <a:r>
              <a:rPr lang="zh-CN" altLang="en-US" sz="2400" dirty="0">
                <a:latin typeface="仿宋" panose="02010609060101010101" pitchFamily="49" charset="-122"/>
                <a:ea typeface="仿宋" panose="02010609060101010101" pitchFamily="49" charset="-122"/>
              </a:rPr>
              <a:t>年</a:t>
            </a:r>
            <a:r>
              <a:rPr lang="en-US" altLang="zh-CN" sz="2400" dirty="0">
                <a:latin typeface="仿宋" panose="02010609060101010101" pitchFamily="49" charset="-122"/>
                <a:ea typeface="仿宋" panose="02010609060101010101" pitchFamily="49" charset="-122"/>
              </a:rPr>
              <a:t>06</a:t>
            </a:r>
            <a:r>
              <a:rPr lang="zh-CN" altLang="zh-CN" sz="2400" dirty="0">
                <a:latin typeface="仿宋" panose="02010609060101010101" pitchFamily="49" charset="-122"/>
                <a:ea typeface="仿宋" panose="02010609060101010101" pitchFamily="49" charset="-122"/>
              </a:rPr>
              <a:t>月</a:t>
            </a:r>
          </a:p>
        </p:txBody>
      </p:sp>
      <p:pic>
        <p:nvPicPr>
          <p:cNvPr id="2" name="图片 1">
            <a:extLst>
              <a:ext uri="{FF2B5EF4-FFF2-40B4-BE49-F238E27FC236}">
                <a16:creationId xmlns:a16="http://schemas.microsoft.com/office/drawing/2014/main" id="{8FFA60FF-B053-5DB7-7C6D-09B88EFA4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684" y="4240530"/>
            <a:ext cx="2490470" cy="2490470"/>
          </a:xfrm>
          <a:prstGeom prst="rect">
            <a:avLst/>
          </a:prstGeom>
        </p:spPr>
      </p:pic>
    </p:spTree>
    <p:extLst>
      <p:ext uri="{BB962C8B-B14F-4D97-AF65-F5344CB8AC3E}">
        <p14:creationId xmlns:p14="http://schemas.microsoft.com/office/powerpoint/2010/main" val="33450294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4EB1D-63F1-6156-A997-648307844B19}"/>
              </a:ext>
            </a:extLst>
          </p:cNvPr>
          <p:cNvSpPr>
            <a:spLocks noGrp="1"/>
          </p:cNvSpPr>
          <p:nvPr>
            <p:ph type="title"/>
          </p:nvPr>
        </p:nvSpPr>
        <p:spPr/>
        <p:txBody>
          <a:bodyPr/>
          <a:lstStyle/>
          <a:p>
            <a:endParaRPr lang="zh-CN" altLang="en-US"/>
          </a:p>
        </p:txBody>
      </p:sp>
      <p:pic>
        <p:nvPicPr>
          <p:cNvPr id="8" name="图片 7">
            <a:extLst>
              <a:ext uri="{FF2B5EF4-FFF2-40B4-BE49-F238E27FC236}">
                <a16:creationId xmlns:a16="http://schemas.microsoft.com/office/drawing/2014/main" id="{09ED9EA0-7E46-AA38-49FB-C6361F43F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12734"/>
            <a:ext cx="12169445" cy="6870734"/>
          </a:xfrm>
          <a:prstGeom prst="rect">
            <a:avLst/>
          </a:prstGeom>
        </p:spPr>
      </p:pic>
    </p:spTree>
    <p:extLst>
      <p:ext uri="{BB962C8B-B14F-4D97-AF65-F5344CB8AC3E}">
        <p14:creationId xmlns:p14="http://schemas.microsoft.com/office/powerpoint/2010/main" val="17515094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a:extLst>
              <a:ext uri="{FF2B5EF4-FFF2-40B4-BE49-F238E27FC236}">
                <a16:creationId xmlns:a16="http://schemas.microsoft.com/office/drawing/2014/main" id="{92493908-DC5F-E157-2037-C20DB49E313C}"/>
              </a:ext>
            </a:extLst>
          </p:cNvPr>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 fmla="*/ 0 w 4261582"/>
              <a:gd name="connsiteY0" fmla="*/ 0 h 7492075"/>
              <a:gd name="connsiteX1" fmla="*/ 4261582 w 4261582"/>
              <a:gd name="connsiteY1" fmla="*/ 11100 h 7492075"/>
              <a:gd name="connsiteX2" fmla="*/ 1647718 w 4261582"/>
              <a:gd name="connsiteY2" fmla="*/ 7492075 h 7492075"/>
              <a:gd name="connsiteX3" fmla="*/ 0 w 4261582"/>
              <a:gd name="connsiteY3" fmla="*/ 7492075 h 7492075"/>
              <a:gd name="connsiteX4" fmla="*/ 0 w 4261582"/>
              <a:gd name="connsiteY4" fmla="*/ 0 h 7492075"/>
              <a:gd name="connsiteX0" fmla="*/ 0 w 4261582"/>
              <a:gd name="connsiteY0" fmla="*/ 0 h 7503175"/>
              <a:gd name="connsiteX1" fmla="*/ 4261582 w 4261582"/>
              <a:gd name="connsiteY1" fmla="*/ 11100 h 7503175"/>
              <a:gd name="connsiteX2" fmla="*/ 1147825 w 4261582"/>
              <a:gd name="connsiteY2" fmla="*/ 7503175 h 7503175"/>
              <a:gd name="connsiteX3" fmla="*/ 0 w 4261582"/>
              <a:gd name="connsiteY3" fmla="*/ 7492075 h 7503175"/>
              <a:gd name="connsiteX4" fmla="*/ 0 w 4261582"/>
              <a:gd name="connsiteY4" fmla="*/ 0 h 7503175"/>
              <a:gd name="connsiteX0" fmla="*/ 0 w 4298258"/>
              <a:gd name="connsiteY0" fmla="*/ 0 h 7503175"/>
              <a:gd name="connsiteX1" fmla="*/ 4298258 w 4298258"/>
              <a:gd name="connsiteY1" fmla="*/ 241 h 7503175"/>
              <a:gd name="connsiteX2" fmla="*/ 1147825 w 4298258"/>
              <a:gd name="connsiteY2" fmla="*/ 7503175 h 7503175"/>
              <a:gd name="connsiteX3" fmla="*/ 0 w 4298258"/>
              <a:gd name="connsiteY3" fmla="*/ 7492075 h 7503175"/>
              <a:gd name="connsiteX4" fmla="*/ 0 w 4298258"/>
              <a:gd name="connsiteY4" fmla="*/ 0 h 7503175"/>
              <a:gd name="connsiteX0" fmla="*/ 0 w 4237129"/>
              <a:gd name="connsiteY0" fmla="*/ 0 h 7503175"/>
              <a:gd name="connsiteX1" fmla="*/ 4237129 w 4237129"/>
              <a:gd name="connsiteY1" fmla="*/ 241 h 7503175"/>
              <a:gd name="connsiteX2" fmla="*/ 1147825 w 4237129"/>
              <a:gd name="connsiteY2" fmla="*/ 7503175 h 7503175"/>
              <a:gd name="connsiteX3" fmla="*/ 0 w 4237129"/>
              <a:gd name="connsiteY3" fmla="*/ 7492075 h 7503175"/>
              <a:gd name="connsiteX4" fmla="*/ 0 w 4237129"/>
              <a:gd name="connsiteY4" fmla="*/ 0 h 7503175"/>
              <a:gd name="connsiteX0" fmla="*/ 0 w 4163775"/>
              <a:gd name="connsiteY0" fmla="*/ 0 h 7503175"/>
              <a:gd name="connsiteX1" fmla="*/ 4163775 w 4163775"/>
              <a:gd name="connsiteY1" fmla="*/ 11100 h 7503175"/>
              <a:gd name="connsiteX2" fmla="*/ 1147825 w 4163775"/>
              <a:gd name="connsiteY2" fmla="*/ 7503175 h 7503175"/>
              <a:gd name="connsiteX3" fmla="*/ 0 w 4163775"/>
              <a:gd name="connsiteY3" fmla="*/ 7492075 h 7503175"/>
              <a:gd name="connsiteX4" fmla="*/ 0 w 4163775"/>
              <a:gd name="connsiteY4" fmla="*/ 0 h 7503175"/>
              <a:gd name="connsiteX0" fmla="*/ 0 w 4139324"/>
              <a:gd name="connsiteY0" fmla="*/ 0 h 7503175"/>
              <a:gd name="connsiteX1" fmla="*/ 4139324 w 4139324"/>
              <a:gd name="connsiteY1" fmla="*/ 241 h 7503175"/>
              <a:gd name="connsiteX2" fmla="*/ 1147825 w 4139324"/>
              <a:gd name="connsiteY2" fmla="*/ 7503175 h 7503175"/>
              <a:gd name="connsiteX3" fmla="*/ 0 w 4139324"/>
              <a:gd name="connsiteY3" fmla="*/ 7492075 h 7503175"/>
              <a:gd name="connsiteX4" fmla="*/ 0 w 4139324"/>
              <a:gd name="connsiteY4" fmla="*/ 0 h 7503175"/>
              <a:gd name="connsiteX0" fmla="*/ 0 w 4188227"/>
              <a:gd name="connsiteY0" fmla="*/ 0 h 7503175"/>
              <a:gd name="connsiteX1" fmla="*/ 4188227 w 4188227"/>
              <a:gd name="connsiteY1" fmla="*/ 241 h 7503175"/>
              <a:gd name="connsiteX2" fmla="*/ 1147825 w 4188227"/>
              <a:gd name="connsiteY2" fmla="*/ 7503175 h 7503175"/>
              <a:gd name="connsiteX3" fmla="*/ 0 w 4188227"/>
              <a:gd name="connsiteY3" fmla="*/ 7492075 h 7503175"/>
              <a:gd name="connsiteX4" fmla="*/ 0 w 4188227"/>
              <a:gd name="connsiteY4" fmla="*/ 0 h 7503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5" name="任意多边形 24">
            <a:extLst>
              <a:ext uri="{FF2B5EF4-FFF2-40B4-BE49-F238E27FC236}">
                <a16:creationId xmlns:a16="http://schemas.microsoft.com/office/drawing/2014/main" id="{5964DB61-E884-8AAB-4FD6-6F703F5274B8}"/>
              </a:ext>
            </a:extLst>
          </p:cNvPr>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 fmla="*/ 0 w 9219111"/>
              <a:gd name="connsiteY0" fmla="*/ 0 h 7514276"/>
              <a:gd name="connsiteX1" fmla="*/ 9219111 w 9219111"/>
              <a:gd name="connsiteY1" fmla="*/ 0 h 7514276"/>
              <a:gd name="connsiteX2" fmla="*/ 505931 w 9219111"/>
              <a:gd name="connsiteY2" fmla="*/ 7514276 h 7514276"/>
              <a:gd name="connsiteX3" fmla="*/ 0 w 9219111"/>
              <a:gd name="connsiteY3" fmla="*/ 7492076 h 7514276"/>
              <a:gd name="connsiteX4" fmla="*/ 0 w 9219111"/>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11341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492558"/>
              <a:gd name="connsiteX1" fmla="*/ 3603053 w 3603053"/>
              <a:gd name="connsiteY1" fmla="*/ 11341 h 7492558"/>
              <a:gd name="connsiteX2" fmla="*/ 518305 w 3603053"/>
              <a:gd name="connsiteY2" fmla="*/ 7492558 h 7492558"/>
              <a:gd name="connsiteX3" fmla="*/ 0 w 3603053"/>
              <a:gd name="connsiteY3" fmla="*/ 7492076 h 7492558"/>
              <a:gd name="connsiteX4" fmla="*/ 0 w 3603053"/>
              <a:gd name="connsiteY4" fmla="*/ 0 h 7492558"/>
              <a:gd name="connsiteX0" fmla="*/ 0 w 3603053"/>
              <a:gd name="connsiteY0" fmla="*/ 10376 h 7502934"/>
              <a:gd name="connsiteX1" fmla="*/ 3603053 w 3603053"/>
              <a:gd name="connsiteY1" fmla="*/ 0 h 7502934"/>
              <a:gd name="connsiteX2" fmla="*/ 518305 w 3603053"/>
              <a:gd name="connsiteY2" fmla="*/ 7502934 h 7502934"/>
              <a:gd name="connsiteX3" fmla="*/ 0 w 3603053"/>
              <a:gd name="connsiteY3" fmla="*/ 7502452 h 7502934"/>
              <a:gd name="connsiteX4" fmla="*/ 0 w 3603053"/>
              <a:gd name="connsiteY4" fmla="*/ 10376 h 7502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6" name="矩形 259">
            <a:extLst>
              <a:ext uri="{FF2B5EF4-FFF2-40B4-BE49-F238E27FC236}">
                <a16:creationId xmlns:a16="http://schemas.microsoft.com/office/drawing/2014/main" id="{BDF70E8F-322C-20D7-7337-95BE61AE4325}"/>
              </a:ext>
            </a:extLst>
          </p:cNvPr>
          <p:cNvSpPr>
            <a:spLocks noChangeArrowheads="1"/>
          </p:cNvSpPr>
          <p:nvPr/>
        </p:nvSpPr>
        <p:spPr bwMode="auto">
          <a:xfrm>
            <a:off x="2372197" y="2426529"/>
            <a:ext cx="958994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170">
              <a:buNone/>
            </a:pPr>
            <a:r>
              <a:rPr lang="zh-CN" altLang="en-US" sz="7200" b="1" dirty="0">
                <a:solidFill>
                  <a:srgbClr val="3A4795"/>
                </a:solidFill>
              </a:rPr>
              <a:t>避免隐式同步</a:t>
            </a:r>
          </a:p>
        </p:txBody>
      </p:sp>
      <p:sp>
        <p:nvSpPr>
          <p:cNvPr id="7" name="TextBox 43">
            <a:extLst>
              <a:ext uri="{FF2B5EF4-FFF2-40B4-BE49-F238E27FC236}">
                <a16:creationId xmlns:a16="http://schemas.microsoft.com/office/drawing/2014/main" id="{2FC5811C-BE84-CDFE-EE6C-FFE2F3DC46F1}"/>
              </a:ext>
            </a:extLst>
          </p:cNvPr>
          <p:cNvSpPr txBox="1"/>
          <p:nvPr/>
        </p:nvSpPr>
        <p:spPr>
          <a:xfrm>
            <a:off x="8727442" y="272960"/>
            <a:ext cx="3790525" cy="502766"/>
          </a:xfrm>
          <a:prstGeom prst="rect">
            <a:avLst/>
          </a:prstGeom>
          <a:noFill/>
        </p:spPr>
        <p:txBody>
          <a:bodyPr wrap="square" rtlCol="0">
            <a:spAutoFit/>
          </a:bodyPr>
          <a:lstStyle/>
          <a:p>
            <a:pPr defTabSz="1219170"/>
            <a:r>
              <a:rPr lang="en-US" altLang="zh-CN" sz="2667" b="1" dirty="0">
                <a:solidFill>
                  <a:srgbClr val="3A4795"/>
                </a:solidFill>
                <a:latin typeface="微软雅黑" panose="020B0503020204020204" pitchFamily="34" charset="-122"/>
              </a:rPr>
              <a:t>OpenMP</a:t>
            </a:r>
            <a:r>
              <a:rPr lang="zh-CN" altLang="en-US" sz="2667" b="1" dirty="0">
                <a:solidFill>
                  <a:srgbClr val="3A4795"/>
                </a:solidFill>
                <a:latin typeface="微软雅黑" panose="020B0503020204020204" pitchFamily="34" charset="-122"/>
              </a:rPr>
              <a:t>程序优化</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a:extLst>
              <a:ext uri="{FF2B5EF4-FFF2-40B4-BE49-F238E27FC236}">
                <a16:creationId xmlns:a16="http://schemas.microsoft.com/office/drawing/2014/main" id="{2AF5E3FF-1CA0-5BEC-88D6-DBE0BD726C14}"/>
              </a:ext>
            </a:extLst>
          </p:cNvPr>
          <p:cNvSpPr>
            <a:spLocks noChangeArrowheads="1"/>
          </p:cNvSpPr>
          <p:nvPr/>
        </p:nvSpPr>
        <p:spPr bwMode="auto">
          <a:xfrm>
            <a:off x="6096000" y="4715781"/>
            <a:ext cx="19389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400" b="1" dirty="0">
                <a:solidFill>
                  <a:srgbClr val="3A4795"/>
                </a:solidFill>
                <a:latin typeface="微软雅黑" pitchFamily="34" charset="-122"/>
                <a:ea typeface="微软雅黑" pitchFamily="34" charset="-122"/>
              </a:rPr>
              <a:t>嘉宾：王磊</a:t>
            </a:r>
            <a:endParaRPr lang="zh-CN" altLang="en-US" sz="5333" b="1" dirty="0">
              <a:solidFill>
                <a:srgbClr val="3A4795"/>
              </a:solidFill>
              <a:latin typeface="Calibri"/>
              <a:ea typeface="宋体" panose="02010600030101010101" pitchFamily="2" charset="-122"/>
            </a:endParaRPr>
          </a:p>
        </p:txBody>
      </p:sp>
      <p:sp>
        <p:nvSpPr>
          <p:cNvPr id="9" name="Freeform 8">
            <a:extLst>
              <a:ext uri="{FF2B5EF4-FFF2-40B4-BE49-F238E27FC236}">
                <a16:creationId xmlns:a16="http://schemas.microsoft.com/office/drawing/2014/main" id="{F27A0E0E-B69F-7C6E-3E58-C07116CD2A26}"/>
              </a:ext>
            </a:extLst>
          </p:cNvPr>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7">
              <a:cs typeface="+mn-ea"/>
              <a:sym typeface="+mn-lt"/>
            </a:endParaRPr>
          </a:p>
        </p:txBody>
      </p:sp>
      <p:sp>
        <p:nvSpPr>
          <p:cNvPr id="10" name="流程图: 接点 9">
            <a:extLst>
              <a:ext uri="{FF2B5EF4-FFF2-40B4-BE49-F238E27FC236}">
                <a16:creationId xmlns:a16="http://schemas.microsoft.com/office/drawing/2014/main" id="{4CEE19F9-946D-B900-FBAF-45D515A37EAA}"/>
              </a:ext>
            </a:extLst>
          </p:cNvPr>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A79F8379-5313-C9E5-0FE3-BD827E550E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5810" y="4367530"/>
            <a:ext cx="2490470" cy="2490470"/>
          </a:xfrm>
          <a:prstGeom prst="rect">
            <a:avLst/>
          </a:prstGeom>
        </p:spPr>
      </p:pic>
    </p:spTree>
    <p:extLst>
      <p:ext uri="{BB962C8B-B14F-4D97-AF65-F5344CB8AC3E}">
        <p14:creationId xmlns:p14="http://schemas.microsoft.com/office/powerpoint/2010/main" val="39465470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分析隐式同步</a:t>
            </a:r>
          </a:p>
        </p:txBody>
      </p:sp>
      <p:sp>
        <p:nvSpPr>
          <p:cNvPr id="3" name="矩形 2">
            <a:extLst>
              <a:ext uri="{FF2B5EF4-FFF2-40B4-BE49-F238E27FC236}">
                <a16:creationId xmlns:a16="http://schemas.microsoft.com/office/drawing/2014/main" id="{3B787B83-85E8-6310-5AF5-89CD34D5FE4F}"/>
              </a:ext>
            </a:extLst>
          </p:cNvPr>
          <p:cNvSpPr/>
          <p:nvPr/>
        </p:nvSpPr>
        <p:spPr>
          <a:xfrm>
            <a:off x="1125211" y="1929188"/>
            <a:ext cx="1906747" cy="298964"/>
          </a:xfrm>
          <a:prstGeom prst="rect">
            <a:avLst/>
          </a:prstGeom>
          <a:solidFill>
            <a:srgbClr val="4F81BD">
              <a:lumMod val="40000"/>
              <a:lumOff val="60000"/>
            </a:srgbClr>
          </a:solidFill>
          <a:ln w="25400" cap="flat" cmpd="sng" algn="ctr">
            <a:solidFill>
              <a:srgbClr val="4F81B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05FD56C9-821A-F04C-D27D-135B9B7B8B10}"/>
              </a:ext>
            </a:extLst>
          </p:cNvPr>
          <p:cNvSpPr txBox="1"/>
          <p:nvPr/>
        </p:nvSpPr>
        <p:spPr>
          <a:xfrm>
            <a:off x="0" y="1330732"/>
            <a:ext cx="8243456" cy="3596049"/>
          </a:xfrm>
          <a:prstGeom prst="rect">
            <a:avLst/>
          </a:prstGeom>
          <a:noFill/>
        </p:spPr>
        <p:txBody>
          <a:bodyPr wrap="square" rtlCol="0">
            <a:spAutoFit/>
          </a:bodyPr>
          <a:lstStyle/>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int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[N];</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parallel private(</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num_threads</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(4){</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 </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=0;i&lt;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printf</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("thread id = %d : A[%d] = %d\n",</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omp_get_thread_num</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master</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printf</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("thread id = %d : All work done\n",</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omp_get_thread_num</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pi = step*pi;</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p:txBody>
      </p:sp>
      <p:sp>
        <p:nvSpPr>
          <p:cNvPr id="8" name="文本框 7">
            <a:extLst>
              <a:ext uri="{FF2B5EF4-FFF2-40B4-BE49-F238E27FC236}">
                <a16:creationId xmlns:a16="http://schemas.microsoft.com/office/drawing/2014/main" id="{F8D7D2EA-52C8-5A35-6BFE-8963BDA316C0}"/>
              </a:ext>
            </a:extLst>
          </p:cNvPr>
          <p:cNvSpPr txBox="1"/>
          <p:nvPr/>
        </p:nvSpPr>
        <p:spPr>
          <a:xfrm>
            <a:off x="7496628" y="1330732"/>
            <a:ext cx="4571999" cy="5577424"/>
          </a:xfrm>
          <a:prstGeom prst="rect">
            <a:avLst/>
          </a:prstGeom>
          <a:noFill/>
        </p:spPr>
        <p:txBody>
          <a:bodyPr wrap="square" rtlCol="0">
            <a:spAutoFit/>
          </a:bodyPr>
          <a:lstStyle/>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en-US" altLang="zh-CN" sz="2000" dirty="0"/>
              <a:t>OpenMP</a:t>
            </a:r>
            <a:r>
              <a:rPr lang="zh-CN" altLang="en-US" sz="2000" dirty="0"/>
              <a:t>中有显式和隐式两种同步方式，使用指导语句</a:t>
            </a:r>
            <a:r>
              <a:rPr lang="en-US" altLang="zh-CN" sz="2000" dirty="0"/>
              <a:t>#pragma </a:t>
            </a:r>
            <a:r>
              <a:rPr lang="en-US" altLang="zh-CN" sz="2000" dirty="0" err="1"/>
              <a:t>omp</a:t>
            </a:r>
            <a:r>
              <a:rPr lang="en-US" altLang="zh-CN" sz="2000" dirty="0"/>
              <a:t> barrier</a:t>
            </a:r>
            <a:r>
              <a:rPr lang="zh-CN" altLang="en-US" sz="2000" dirty="0"/>
              <a:t>是进行显式同步的一种方式，其不需要对任何代码进行修饰，而是要求并行区内所有线程都执行到该指导语句处，才能继续执行后续代码。</a:t>
            </a:r>
            <a:endParaRPr lang="en-US" altLang="zh-CN" sz="2000" dirty="0"/>
          </a:p>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endParaRPr lang="en-US" altLang="zh-CN" sz="2000" dirty="0"/>
          </a:p>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zh-CN" altLang="en-US" sz="2000" dirty="0"/>
              <a:t>而隐式同步是指执行</a:t>
            </a:r>
            <a:r>
              <a:rPr lang="en-US" altLang="zh-CN" sz="2000" dirty="0"/>
              <a:t>parallel</a:t>
            </a:r>
            <a:r>
              <a:rPr lang="zh-CN" altLang="en-US" sz="2000" dirty="0"/>
              <a:t>、</a:t>
            </a:r>
            <a:r>
              <a:rPr lang="en-US" altLang="zh-CN" sz="2000" dirty="0"/>
              <a:t>for</a:t>
            </a:r>
            <a:r>
              <a:rPr lang="zh-CN" altLang="en-US" sz="2000" dirty="0"/>
              <a:t>、</a:t>
            </a:r>
            <a:r>
              <a:rPr lang="en-US" altLang="zh-CN" sz="2000" dirty="0"/>
              <a:t>sections</a:t>
            </a:r>
            <a:r>
              <a:rPr lang="zh-CN" altLang="en-US" sz="2000" dirty="0"/>
              <a:t>等指导语句时，并行代码的结束处会自动添加一个同步点以进行隐式的线程同步，以保证程序执行结果的正确性。</a:t>
            </a:r>
          </a:p>
        </p:txBody>
      </p:sp>
      <p:sp>
        <p:nvSpPr>
          <p:cNvPr id="10" name="文本框 9">
            <a:extLst>
              <a:ext uri="{FF2B5EF4-FFF2-40B4-BE49-F238E27FC236}">
                <a16:creationId xmlns:a16="http://schemas.microsoft.com/office/drawing/2014/main" id="{A87B2338-E3C8-6269-C99C-1A9F10D0A0A2}"/>
              </a:ext>
            </a:extLst>
          </p:cNvPr>
          <p:cNvSpPr txBox="1"/>
          <p:nvPr/>
        </p:nvSpPr>
        <p:spPr>
          <a:xfrm>
            <a:off x="282950" y="5144774"/>
            <a:ext cx="6646984" cy="1477328"/>
          </a:xfrm>
          <a:prstGeom prst="rect">
            <a:avLst/>
          </a:prstGeom>
          <a:noFill/>
          <a:ln>
            <a:solidFill>
              <a:sysClr val="windowText" lastClr="000000"/>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thread id = 0 : A[0] = 0</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thread id = 0 : A[1] = 1</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thread id = 0 : A[2] = 2</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thread id = 0 : All work done</a:t>
            </a:r>
          </a:p>
        </p:txBody>
      </p:sp>
      <p:sp>
        <p:nvSpPr>
          <p:cNvPr id="11" name="文本框 10">
            <a:extLst>
              <a:ext uri="{FF2B5EF4-FFF2-40B4-BE49-F238E27FC236}">
                <a16:creationId xmlns:a16="http://schemas.microsoft.com/office/drawing/2014/main" id="{8BAA3503-78C8-D872-F7FF-A394B24EC3FB}"/>
              </a:ext>
            </a:extLst>
          </p:cNvPr>
          <p:cNvSpPr txBox="1"/>
          <p:nvPr/>
        </p:nvSpPr>
        <p:spPr>
          <a:xfrm>
            <a:off x="4920720" y="4767170"/>
            <a:ext cx="2009214" cy="377604"/>
          </a:xfrm>
          <a:prstGeom prst="rect">
            <a:avLst/>
          </a:prstGeom>
          <a:noFill/>
        </p:spPr>
        <p:txBody>
          <a:bodyPr wrap="square">
            <a:spAutoFit/>
          </a:bodyPr>
          <a:lstStyle/>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zh-CN" altLang="en-US" sz="1800" b="1" dirty="0">
                <a:solidFill>
                  <a:prstClr val="black"/>
                </a:solidFill>
                <a:latin typeface="微软雅黑 Light" panose="020B0502040204020203" charset="-122"/>
                <a:ea typeface="微软雅黑 Light" panose="020B0502040204020203" charset="-122"/>
              </a:rPr>
              <a:t>打印结果</a:t>
            </a:r>
            <a:endParaRPr lang="en-US" altLang="zh-CN" sz="1800" dirty="0">
              <a:solidFill>
                <a:prstClr val="black"/>
              </a:solidFill>
              <a:latin typeface="微软雅黑 Light" panose="020B0502040204020203" charset="-122"/>
              <a:ea typeface="微软雅黑 Light" panose="020B0502040204020203" charset="-122"/>
            </a:endParaRPr>
          </a:p>
        </p:txBody>
      </p:sp>
    </p:spTree>
    <p:extLst>
      <p:ext uri="{BB962C8B-B14F-4D97-AF65-F5344CB8AC3E}">
        <p14:creationId xmlns:p14="http://schemas.microsoft.com/office/powerpoint/2010/main" val="791378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down)">
                                      <p:cBhvr>
                                        <p:cTn id="10" dur="500"/>
                                        <p:tgtEl>
                                          <p:spTgt spid="10"/>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00"/>
                                        <p:tgtEl>
                                          <p:spTgt spid="7"/>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down)">
                                      <p:cBhvr>
                                        <p:cTn id="16" dur="500"/>
                                        <p:tgtEl>
                                          <p:spTgt spid="8"/>
                                        </p:tgtEl>
                                      </p:cBhvr>
                                    </p:animEffect>
                                  </p:childTnLst>
                                </p:cTn>
                              </p:par>
                              <p:par>
                                <p:cTn id="17" presetID="42"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p:bldP spid="10" grpId="0" animBg="1"/>
      <p:bldP spid="1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消除隐式同步</a:t>
            </a:r>
          </a:p>
        </p:txBody>
      </p:sp>
      <p:sp>
        <p:nvSpPr>
          <p:cNvPr id="2" name="矩形 1">
            <a:extLst>
              <a:ext uri="{FF2B5EF4-FFF2-40B4-BE49-F238E27FC236}">
                <a16:creationId xmlns:a16="http://schemas.microsoft.com/office/drawing/2014/main" id="{C0157264-A31D-53D1-D71B-F3E523DD4E8D}"/>
              </a:ext>
            </a:extLst>
          </p:cNvPr>
          <p:cNvSpPr/>
          <p:nvPr/>
        </p:nvSpPr>
        <p:spPr>
          <a:xfrm>
            <a:off x="3013746" y="2196709"/>
            <a:ext cx="771979" cy="242012"/>
          </a:xfrm>
          <a:prstGeom prst="rect">
            <a:avLst/>
          </a:prstGeom>
          <a:solidFill>
            <a:srgbClr val="4F81BD">
              <a:lumMod val="40000"/>
              <a:lumOff val="60000"/>
            </a:srgbClr>
          </a:solidFill>
          <a:ln w="25400" cap="flat" cmpd="sng" algn="ctr">
            <a:solidFill>
              <a:srgbClr val="4F81B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文本框 5">
            <a:extLst>
              <a:ext uri="{FF2B5EF4-FFF2-40B4-BE49-F238E27FC236}">
                <a16:creationId xmlns:a16="http://schemas.microsoft.com/office/drawing/2014/main" id="{17A5DB40-8CD4-4E16-652F-DA294F18C3DA}"/>
              </a:ext>
            </a:extLst>
          </p:cNvPr>
          <p:cNvSpPr txBox="1"/>
          <p:nvPr/>
        </p:nvSpPr>
        <p:spPr>
          <a:xfrm>
            <a:off x="536889" y="1572772"/>
            <a:ext cx="10217247" cy="3325206"/>
          </a:xfrm>
          <a:prstGeom prst="rect">
            <a:avLst/>
          </a:prstGeom>
          <a:noFill/>
        </p:spPr>
        <p:txBody>
          <a:bodyPr wrap="square" rtlCol="0">
            <a:spAutoFit/>
          </a:bodyPr>
          <a:lstStyle/>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parallel default(none) shared(</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N,x,y,z,scale</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private(</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f,i,j</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num_threads</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(8){</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 1.0;</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nowait</a:t>
            </a:r>
            <a:endPar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endParaRP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=0;i&lt;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z[</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 x[</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 y[</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complexcompute</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omp_get_thread_num</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single</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complexcompute</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(200);</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single</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scale = sum(z,0,N) + f;</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p:txBody>
      </p:sp>
      <p:sp>
        <p:nvSpPr>
          <p:cNvPr id="9" name="文本框 8">
            <a:extLst>
              <a:ext uri="{FF2B5EF4-FFF2-40B4-BE49-F238E27FC236}">
                <a16:creationId xmlns:a16="http://schemas.microsoft.com/office/drawing/2014/main" id="{4595A98B-19B4-EDF8-0EA5-7F9CCEC4314F}"/>
              </a:ext>
            </a:extLst>
          </p:cNvPr>
          <p:cNvSpPr txBox="1"/>
          <p:nvPr/>
        </p:nvSpPr>
        <p:spPr>
          <a:xfrm>
            <a:off x="727952" y="4962967"/>
            <a:ext cx="10861843" cy="1422441"/>
          </a:xfrm>
          <a:prstGeom prst="rect">
            <a:avLst/>
          </a:prstGeom>
          <a:noFill/>
        </p:spPr>
        <p:txBody>
          <a:bodyPr wrap="square" rtlCol="0">
            <a:spAutoFit/>
          </a:bodyPr>
          <a:lstStyle/>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zh-CN" altLang="en-US" sz="2000" dirty="0"/>
              <a:t>并行程序并不总是需要同步，有时后续的任务不需要等待前面任务的完成，此时如果存在隐式同步则会浪费线程资源。为了让先完成计算任务的线程继续工作，可使用</a:t>
            </a:r>
            <a:r>
              <a:rPr lang="en-US" altLang="zh-CN" sz="2000" dirty="0" err="1"/>
              <a:t>nowait</a:t>
            </a:r>
            <a:r>
              <a:rPr lang="zh-CN" altLang="en-US" sz="2000" dirty="0"/>
              <a:t>子句消除隐式同步</a:t>
            </a:r>
          </a:p>
        </p:txBody>
      </p:sp>
    </p:spTree>
    <p:extLst>
      <p:ext uri="{BB962C8B-B14F-4D97-AF65-F5344CB8AC3E}">
        <p14:creationId xmlns:p14="http://schemas.microsoft.com/office/powerpoint/2010/main" val="2657948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inVertical)">
                                      <p:cBhvr>
                                        <p:cTn id="1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消除隐式同步</a:t>
            </a:r>
          </a:p>
        </p:txBody>
      </p:sp>
      <p:sp>
        <p:nvSpPr>
          <p:cNvPr id="3" name="矩形 2">
            <a:extLst>
              <a:ext uri="{FF2B5EF4-FFF2-40B4-BE49-F238E27FC236}">
                <a16:creationId xmlns:a16="http://schemas.microsoft.com/office/drawing/2014/main" id="{A0EE7870-423A-99F8-283D-870208FDAF95}"/>
              </a:ext>
            </a:extLst>
          </p:cNvPr>
          <p:cNvSpPr/>
          <p:nvPr/>
        </p:nvSpPr>
        <p:spPr>
          <a:xfrm>
            <a:off x="3704500" y="4074815"/>
            <a:ext cx="519961" cy="242012"/>
          </a:xfrm>
          <a:prstGeom prst="rect">
            <a:avLst/>
          </a:prstGeom>
          <a:solidFill>
            <a:srgbClr val="4F81BD">
              <a:lumMod val="40000"/>
              <a:lumOff val="60000"/>
            </a:srgbClr>
          </a:solidFill>
          <a:ln w="25400" cap="flat" cmpd="sng" algn="ctr">
            <a:solidFill>
              <a:srgbClr val="4F81B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 name="文本框 6">
            <a:extLst>
              <a:ext uri="{FF2B5EF4-FFF2-40B4-BE49-F238E27FC236}">
                <a16:creationId xmlns:a16="http://schemas.microsoft.com/office/drawing/2014/main" id="{AAA44B5D-2056-7C98-5B67-775191D0FE1A}"/>
              </a:ext>
            </a:extLst>
          </p:cNvPr>
          <p:cNvSpPr txBox="1"/>
          <p:nvPr/>
        </p:nvSpPr>
        <p:spPr>
          <a:xfrm>
            <a:off x="-168896" y="1843120"/>
            <a:ext cx="6881754" cy="4137736"/>
          </a:xfrm>
          <a:prstGeom prst="rect">
            <a:avLst/>
          </a:prstGeom>
          <a:noFill/>
        </p:spPr>
        <p:txBody>
          <a:bodyPr wrap="square" rtlCol="0">
            <a:spAutoFit/>
          </a:bodyPr>
          <a:lstStyle/>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parallel private(</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i,j,k</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shared(A,B,C)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num_threads</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(4){</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=0;i&lt;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printf</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r>
              <a:rPr lang="zh-CN" altLang="en-US"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线程</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%d</a:t>
            </a:r>
            <a:r>
              <a:rPr lang="zh-CN" altLang="en-US"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执行</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C[%d][x]</a:t>
            </a:r>
            <a:r>
              <a:rPr lang="zh-CN" altLang="en-US"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计算</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\n",</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omp_get_thread_num</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for(j=0;j&lt;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N;j</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for(k=0;k&lt;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N;k</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C[</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][j]+=A[</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][k]*B[k][j];</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 reduction(+:sum)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nowait</a:t>
            </a:r>
            <a:endPar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endParaRP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=0;i&lt;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printf</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r>
              <a:rPr lang="zh-CN" altLang="en-US"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线程</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%d</a:t>
            </a:r>
            <a:r>
              <a:rPr lang="zh-CN" altLang="en-US"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执行</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C[%d][x]</a:t>
            </a:r>
            <a:r>
              <a:rPr lang="zh-CN" altLang="en-US"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求和</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\n",</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omp_get_thread_num</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for(j=0;j&lt;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N;j</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sum+=C[</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][j];</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p:txBody>
      </p:sp>
      <p:sp>
        <p:nvSpPr>
          <p:cNvPr id="8" name="文本框 7">
            <a:extLst>
              <a:ext uri="{FF2B5EF4-FFF2-40B4-BE49-F238E27FC236}">
                <a16:creationId xmlns:a16="http://schemas.microsoft.com/office/drawing/2014/main" id="{54354D98-B59F-5D02-1343-B889A66C62E4}"/>
              </a:ext>
            </a:extLst>
          </p:cNvPr>
          <p:cNvSpPr txBox="1"/>
          <p:nvPr/>
        </p:nvSpPr>
        <p:spPr>
          <a:xfrm>
            <a:off x="6505268" y="1843120"/>
            <a:ext cx="5849508" cy="1422441"/>
          </a:xfrm>
          <a:prstGeom prst="rect">
            <a:avLst/>
          </a:prstGeom>
          <a:noFill/>
        </p:spPr>
        <p:txBody>
          <a:bodyPr wrap="square" rtlCol="0">
            <a:spAutoFit/>
          </a:bodyPr>
          <a:lstStyle/>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en-US" altLang="zh-CN" sz="2000" dirty="0" err="1"/>
              <a:t>nowait</a:t>
            </a:r>
            <a:r>
              <a:rPr lang="zh-CN" altLang="en-US" sz="2000" dirty="0"/>
              <a:t>子句的使用不是无条件的，需要在保证程序正确性的前提下才能使用。</a:t>
            </a:r>
            <a:endParaRPr lang="en-US" altLang="zh-CN" sz="2000" dirty="0"/>
          </a:p>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en-US" altLang="zh-CN" sz="2000" dirty="0"/>
              <a:t>Question:</a:t>
            </a:r>
            <a:r>
              <a:rPr lang="zh-CN" altLang="en-US" sz="2000" dirty="0"/>
              <a:t> 左边的程序是否能保证结果正确？</a:t>
            </a:r>
            <a:endParaRPr lang="en-US" altLang="zh-CN" sz="2000" dirty="0"/>
          </a:p>
        </p:txBody>
      </p:sp>
      <p:sp>
        <p:nvSpPr>
          <p:cNvPr id="10" name="文本框 9">
            <a:extLst>
              <a:ext uri="{FF2B5EF4-FFF2-40B4-BE49-F238E27FC236}">
                <a16:creationId xmlns:a16="http://schemas.microsoft.com/office/drawing/2014/main" id="{6F1475CB-C1EE-459C-0178-2ACB717628F2}"/>
              </a:ext>
            </a:extLst>
          </p:cNvPr>
          <p:cNvSpPr txBox="1"/>
          <p:nvPr/>
        </p:nvSpPr>
        <p:spPr>
          <a:xfrm>
            <a:off x="7987028" y="3572044"/>
            <a:ext cx="2885988" cy="665375"/>
          </a:xfrm>
          <a:prstGeom prst="rect">
            <a:avLst/>
          </a:prstGeom>
          <a:noFill/>
          <a:ln w="28575">
            <a:solidFill>
              <a:srgbClr val="00B050"/>
            </a:solidFill>
          </a:ln>
        </p:spPr>
        <p:txBody>
          <a:bodyPr wrap="square" rtlCol="0">
            <a:spAutoFit/>
          </a:bodyPr>
          <a:lstStyle/>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zh-CN" altLang="en-US" sz="2000" dirty="0"/>
              <a:t>结果正确</a:t>
            </a:r>
            <a:r>
              <a:rPr lang="zh-CN" altLang="en-US" sz="2800" b="1" dirty="0">
                <a:solidFill>
                  <a:srgbClr val="00B050"/>
                </a:solidFill>
                <a:latin typeface="微软雅黑 Light" panose="020B0502040204020203" charset="-122"/>
                <a:ea typeface="微软雅黑 Light" panose="020B0502040204020203" charset="-122"/>
              </a:rPr>
              <a:t>√</a:t>
            </a:r>
            <a:r>
              <a:rPr lang="zh-CN" altLang="en-US" sz="2000" dirty="0"/>
              <a:t>，原因？</a:t>
            </a:r>
            <a:endParaRPr lang="en-US" altLang="zh-CN" sz="2000" dirty="0"/>
          </a:p>
        </p:txBody>
      </p:sp>
      <p:sp>
        <p:nvSpPr>
          <p:cNvPr id="11" name="文本框 10">
            <a:extLst>
              <a:ext uri="{FF2B5EF4-FFF2-40B4-BE49-F238E27FC236}">
                <a16:creationId xmlns:a16="http://schemas.microsoft.com/office/drawing/2014/main" id="{A2E76F9D-DA72-9218-9D38-345D0D778354}"/>
              </a:ext>
            </a:extLst>
          </p:cNvPr>
          <p:cNvSpPr txBox="1"/>
          <p:nvPr/>
        </p:nvSpPr>
        <p:spPr>
          <a:xfrm>
            <a:off x="6505268" y="4486920"/>
            <a:ext cx="5686731" cy="1422441"/>
          </a:xfrm>
          <a:prstGeom prst="rect">
            <a:avLst/>
          </a:prstGeom>
          <a:noFill/>
        </p:spPr>
        <p:txBody>
          <a:bodyPr wrap="square" rtlCol="0">
            <a:spAutoFit/>
          </a:bodyPr>
          <a:lstStyle/>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en-US" altLang="zh-CN" sz="2000" dirty="0"/>
              <a:t>1</a:t>
            </a:r>
            <a:r>
              <a:rPr lang="zh-CN" altLang="en-US" sz="2000" dirty="0"/>
              <a:t>、使用默认的静态调度策略</a:t>
            </a:r>
            <a:endParaRPr lang="en-US" altLang="zh-CN" sz="2000" dirty="0"/>
          </a:p>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en-US" altLang="zh-CN" sz="2000" dirty="0"/>
              <a:t>2</a:t>
            </a:r>
            <a:r>
              <a:rPr lang="zh-CN" altLang="en-US" sz="2000" dirty="0"/>
              <a:t>、计算和求和这两个循环有相同的迭代次数</a:t>
            </a:r>
            <a:endParaRPr lang="en-US" altLang="zh-CN" sz="2000" dirty="0"/>
          </a:p>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en-US" altLang="zh-CN" sz="2000" dirty="0"/>
              <a:t>3</a:t>
            </a:r>
            <a:r>
              <a:rPr lang="zh-CN" altLang="en-US" sz="2000" dirty="0"/>
              <a:t>、循环绑定到同一个并行区</a:t>
            </a:r>
            <a:endParaRPr lang="en-US" altLang="zh-CN" sz="2000" dirty="0"/>
          </a:p>
        </p:txBody>
      </p:sp>
    </p:spTree>
    <p:extLst>
      <p:ext uri="{BB962C8B-B14F-4D97-AF65-F5344CB8AC3E}">
        <p14:creationId xmlns:p14="http://schemas.microsoft.com/office/powerpoint/2010/main" val="124988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P spid="8" grpId="0"/>
      <p:bldP spid="10" grpId="0" animBg="1"/>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OpenMP</a:t>
            </a:r>
            <a:r>
              <a:rPr lang="zh-CN" altLang="en-US" dirty="0">
                <a:solidFill>
                  <a:schemeClr val="tx1"/>
                </a:solidFill>
              </a:rPr>
              <a:t>指导语句</a:t>
            </a:r>
          </a:p>
        </p:txBody>
      </p:sp>
      <p:sp>
        <p:nvSpPr>
          <p:cNvPr id="20" name="矩形 19">
            <a:extLst>
              <a:ext uri="{FF2B5EF4-FFF2-40B4-BE49-F238E27FC236}">
                <a16:creationId xmlns:a16="http://schemas.microsoft.com/office/drawing/2014/main" id="{44033E41-04A8-C2D9-9D21-4DED1772B99B}"/>
              </a:ext>
            </a:extLst>
          </p:cNvPr>
          <p:cNvSpPr/>
          <p:nvPr/>
        </p:nvSpPr>
        <p:spPr>
          <a:xfrm>
            <a:off x="1517651" y="1874169"/>
            <a:ext cx="1181100" cy="460704"/>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solidFill>
                  <a:prstClr val="white">
                    <a:lumMod val="75000"/>
                  </a:prstClr>
                </a:solidFill>
              </a:ln>
              <a:solidFill>
                <a:prstClr val="white"/>
              </a:solidFill>
              <a:effectLst/>
              <a:uLnTx/>
              <a:uFillTx/>
              <a:latin typeface="Calibri"/>
              <a:ea typeface="宋体" panose="02010600030101010101" pitchFamily="2" charset="-122"/>
              <a:cs typeface="+mn-cs"/>
            </a:endParaRPr>
          </a:p>
        </p:txBody>
      </p:sp>
      <p:sp>
        <p:nvSpPr>
          <p:cNvPr id="21" name="矩形 20">
            <a:extLst>
              <a:ext uri="{FF2B5EF4-FFF2-40B4-BE49-F238E27FC236}">
                <a16:creationId xmlns:a16="http://schemas.microsoft.com/office/drawing/2014/main" id="{7147B735-4BC5-95F7-2CE8-9F224B6CADDC}"/>
              </a:ext>
            </a:extLst>
          </p:cNvPr>
          <p:cNvSpPr/>
          <p:nvPr/>
        </p:nvSpPr>
        <p:spPr>
          <a:xfrm>
            <a:off x="1517651" y="2350113"/>
            <a:ext cx="1262860" cy="460704"/>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solidFill>
                  <a:prstClr val="white">
                    <a:lumMod val="75000"/>
                  </a:prstClr>
                </a:solidFill>
              </a:ln>
              <a:solidFill>
                <a:prstClr val="white"/>
              </a:solidFill>
              <a:effectLst/>
              <a:uLnTx/>
              <a:uFillTx/>
              <a:latin typeface="Calibri"/>
              <a:ea typeface="宋体" panose="02010600030101010101" pitchFamily="2" charset="-122"/>
              <a:cs typeface="+mn-cs"/>
            </a:endParaRPr>
          </a:p>
        </p:txBody>
      </p:sp>
      <p:sp>
        <p:nvSpPr>
          <p:cNvPr id="22" name="文本框 21">
            <a:extLst>
              <a:ext uri="{FF2B5EF4-FFF2-40B4-BE49-F238E27FC236}">
                <a16:creationId xmlns:a16="http://schemas.microsoft.com/office/drawing/2014/main" id="{4689031E-D499-5C1A-A852-5D8A029C39C7}"/>
              </a:ext>
            </a:extLst>
          </p:cNvPr>
          <p:cNvSpPr txBox="1"/>
          <p:nvPr/>
        </p:nvSpPr>
        <p:spPr>
          <a:xfrm>
            <a:off x="1018760" y="1795935"/>
            <a:ext cx="1822316" cy="460704"/>
          </a:xfrm>
          <a:prstGeom prst="rect">
            <a:avLst/>
          </a:prstGeom>
          <a:noFill/>
        </p:spPr>
        <p:txBody>
          <a:bodyPr wrap="square" rtlCol="0">
            <a:spAutoFit/>
          </a:bodyPr>
          <a:lstStyle/>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zh-CN" altLang="en-US" sz="1800" dirty="0">
                <a:solidFill>
                  <a:prstClr val="black"/>
                </a:solidFill>
                <a:latin typeface="微软雅黑 Light" panose="020B0502040204020203" charset="-122"/>
                <a:ea typeface="微软雅黑 Light" panose="020B0502040204020203" charset="-122"/>
              </a:rPr>
              <a:t>指导标识符</a:t>
            </a:r>
            <a:endParaRPr lang="en-US" altLang="zh-CN" sz="1800" dirty="0">
              <a:solidFill>
                <a:prstClr val="black"/>
              </a:solidFill>
              <a:latin typeface="微软雅黑 Light" panose="020B0502040204020203" charset="-122"/>
              <a:ea typeface="微软雅黑 Light" panose="020B0502040204020203" charset="-122"/>
            </a:endParaRPr>
          </a:p>
        </p:txBody>
      </p:sp>
      <p:sp>
        <p:nvSpPr>
          <p:cNvPr id="23" name="矩形 22">
            <a:extLst>
              <a:ext uri="{FF2B5EF4-FFF2-40B4-BE49-F238E27FC236}">
                <a16:creationId xmlns:a16="http://schemas.microsoft.com/office/drawing/2014/main" id="{BD53594E-11E2-5F60-93E5-97C84E8CB979}"/>
              </a:ext>
            </a:extLst>
          </p:cNvPr>
          <p:cNvSpPr/>
          <p:nvPr/>
        </p:nvSpPr>
        <p:spPr>
          <a:xfrm>
            <a:off x="2849302" y="1866119"/>
            <a:ext cx="1038709" cy="460704"/>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solidFill>
                  <a:prstClr val="white">
                    <a:lumMod val="75000"/>
                  </a:prstClr>
                </a:solidFill>
              </a:ln>
              <a:solidFill>
                <a:prstClr val="white"/>
              </a:solidFill>
              <a:effectLst/>
              <a:uLnTx/>
              <a:uFillTx/>
              <a:latin typeface="Calibri"/>
              <a:ea typeface="宋体" panose="02010600030101010101" pitchFamily="2" charset="-122"/>
              <a:cs typeface="+mn-cs"/>
            </a:endParaRPr>
          </a:p>
        </p:txBody>
      </p:sp>
      <p:sp>
        <p:nvSpPr>
          <p:cNvPr id="24" name="矩形 23">
            <a:extLst>
              <a:ext uri="{FF2B5EF4-FFF2-40B4-BE49-F238E27FC236}">
                <a16:creationId xmlns:a16="http://schemas.microsoft.com/office/drawing/2014/main" id="{E6E6E74A-D401-BE2F-2ABB-12C1C69E6D0A}"/>
              </a:ext>
            </a:extLst>
          </p:cNvPr>
          <p:cNvSpPr/>
          <p:nvPr/>
        </p:nvSpPr>
        <p:spPr>
          <a:xfrm>
            <a:off x="2837729" y="2340755"/>
            <a:ext cx="1050282" cy="460704"/>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solidFill>
                  <a:prstClr val="white">
                    <a:lumMod val="75000"/>
                  </a:prstClr>
                </a:solidFill>
              </a:ln>
              <a:solidFill>
                <a:prstClr val="white"/>
              </a:solidFill>
              <a:effectLst/>
              <a:uLnTx/>
              <a:uFillTx/>
              <a:latin typeface="Calibri"/>
              <a:ea typeface="宋体" panose="02010600030101010101" pitchFamily="2" charset="-122"/>
              <a:cs typeface="+mn-cs"/>
            </a:endParaRPr>
          </a:p>
        </p:txBody>
      </p:sp>
      <p:sp>
        <p:nvSpPr>
          <p:cNvPr id="25" name="文本框 24">
            <a:extLst>
              <a:ext uri="{FF2B5EF4-FFF2-40B4-BE49-F238E27FC236}">
                <a16:creationId xmlns:a16="http://schemas.microsoft.com/office/drawing/2014/main" id="{A0808E87-9808-BBCE-421C-FC9526510AD7}"/>
              </a:ext>
            </a:extLst>
          </p:cNvPr>
          <p:cNvSpPr txBox="1"/>
          <p:nvPr/>
        </p:nvSpPr>
        <p:spPr>
          <a:xfrm>
            <a:off x="2396450" y="1790605"/>
            <a:ext cx="1683647" cy="460704"/>
          </a:xfrm>
          <a:prstGeom prst="rect">
            <a:avLst/>
          </a:prstGeom>
          <a:noFill/>
        </p:spPr>
        <p:txBody>
          <a:bodyPr wrap="square" rtlCol="0">
            <a:spAutoFit/>
          </a:bodyPr>
          <a:lstStyle/>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zh-CN" altLang="en-US" sz="1800" dirty="0">
                <a:solidFill>
                  <a:prstClr val="black"/>
                </a:solidFill>
                <a:latin typeface="微软雅黑 Light" panose="020B0502040204020203" charset="-122"/>
                <a:ea typeface="微软雅黑 Light" panose="020B0502040204020203" charset="-122"/>
              </a:rPr>
              <a:t>指导命令</a:t>
            </a:r>
            <a:endParaRPr lang="en-US" altLang="zh-CN" sz="1800" dirty="0">
              <a:solidFill>
                <a:prstClr val="black"/>
              </a:solidFill>
              <a:latin typeface="微软雅黑 Light" panose="020B0502040204020203" charset="-122"/>
              <a:ea typeface="微软雅黑 Light" panose="020B0502040204020203" charset="-122"/>
            </a:endParaRPr>
          </a:p>
        </p:txBody>
      </p:sp>
      <p:sp>
        <p:nvSpPr>
          <p:cNvPr id="26" name="矩形 25">
            <a:extLst>
              <a:ext uri="{FF2B5EF4-FFF2-40B4-BE49-F238E27FC236}">
                <a16:creationId xmlns:a16="http://schemas.microsoft.com/office/drawing/2014/main" id="{A5C2BFFA-61F3-B2D8-AF0F-3BC29816BACC}"/>
              </a:ext>
            </a:extLst>
          </p:cNvPr>
          <p:cNvSpPr/>
          <p:nvPr/>
        </p:nvSpPr>
        <p:spPr>
          <a:xfrm>
            <a:off x="3963873" y="1874169"/>
            <a:ext cx="1233386" cy="460704"/>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solidFill>
                  <a:prstClr val="white">
                    <a:lumMod val="75000"/>
                  </a:prstClr>
                </a:solidFill>
              </a:ln>
              <a:solidFill>
                <a:prstClr val="white"/>
              </a:solidFill>
              <a:effectLst/>
              <a:uLnTx/>
              <a:uFillTx/>
              <a:latin typeface="Calibri"/>
              <a:ea typeface="宋体" panose="02010600030101010101" pitchFamily="2" charset="-122"/>
              <a:cs typeface="+mn-cs"/>
            </a:endParaRPr>
          </a:p>
        </p:txBody>
      </p:sp>
      <p:sp>
        <p:nvSpPr>
          <p:cNvPr id="27" name="矩形 26">
            <a:extLst>
              <a:ext uri="{FF2B5EF4-FFF2-40B4-BE49-F238E27FC236}">
                <a16:creationId xmlns:a16="http://schemas.microsoft.com/office/drawing/2014/main" id="{9D8AD3FC-15CA-55C6-66C3-C82BCF044605}"/>
              </a:ext>
            </a:extLst>
          </p:cNvPr>
          <p:cNvSpPr/>
          <p:nvPr/>
        </p:nvSpPr>
        <p:spPr>
          <a:xfrm>
            <a:off x="3963873" y="2350112"/>
            <a:ext cx="3178178" cy="917475"/>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solidFill>
                  <a:prstClr val="white">
                    <a:lumMod val="75000"/>
                  </a:prstClr>
                </a:solidFill>
              </a:ln>
              <a:solidFill>
                <a:prstClr val="white"/>
              </a:solidFill>
              <a:effectLst/>
              <a:uLnTx/>
              <a:uFillTx/>
              <a:latin typeface="Calibri"/>
              <a:ea typeface="宋体" panose="02010600030101010101" pitchFamily="2" charset="-122"/>
              <a:cs typeface="+mn-cs"/>
            </a:endParaRPr>
          </a:p>
        </p:txBody>
      </p:sp>
      <p:sp>
        <p:nvSpPr>
          <p:cNvPr id="28" name="文本框 27">
            <a:extLst>
              <a:ext uri="{FF2B5EF4-FFF2-40B4-BE49-F238E27FC236}">
                <a16:creationId xmlns:a16="http://schemas.microsoft.com/office/drawing/2014/main" id="{518E2274-E494-B42C-425A-A98A066DFAF8}"/>
              </a:ext>
            </a:extLst>
          </p:cNvPr>
          <p:cNvSpPr txBox="1"/>
          <p:nvPr/>
        </p:nvSpPr>
        <p:spPr>
          <a:xfrm>
            <a:off x="3559443" y="1796057"/>
            <a:ext cx="1822316" cy="460704"/>
          </a:xfrm>
          <a:prstGeom prst="rect">
            <a:avLst/>
          </a:prstGeom>
          <a:noFill/>
        </p:spPr>
        <p:txBody>
          <a:bodyPr wrap="square" rtlCol="0">
            <a:spAutoFit/>
          </a:bodyPr>
          <a:lstStyle/>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zh-CN" altLang="en-US" sz="1800" dirty="0">
                <a:solidFill>
                  <a:prstClr val="black"/>
                </a:solidFill>
                <a:latin typeface="微软雅黑 Light" panose="020B0502040204020203" charset="-122"/>
                <a:ea typeface="微软雅黑 Light" panose="020B0502040204020203" charset="-122"/>
              </a:rPr>
              <a:t>子句列表</a:t>
            </a:r>
            <a:endParaRPr lang="en-US" altLang="zh-CN" sz="1800" dirty="0">
              <a:solidFill>
                <a:prstClr val="black"/>
              </a:solidFill>
              <a:latin typeface="微软雅黑 Light" panose="020B0502040204020203" charset="-122"/>
              <a:ea typeface="微软雅黑 Light" panose="020B0502040204020203" charset="-122"/>
            </a:endParaRPr>
          </a:p>
        </p:txBody>
      </p:sp>
      <p:sp>
        <p:nvSpPr>
          <p:cNvPr id="29" name="矩形 28">
            <a:extLst>
              <a:ext uri="{FF2B5EF4-FFF2-40B4-BE49-F238E27FC236}">
                <a16:creationId xmlns:a16="http://schemas.microsoft.com/office/drawing/2014/main" id="{98F2A041-8736-C6AC-F348-77F4A1DEE34D}"/>
              </a:ext>
            </a:extLst>
          </p:cNvPr>
          <p:cNvSpPr/>
          <p:nvPr/>
        </p:nvSpPr>
        <p:spPr>
          <a:xfrm>
            <a:off x="7105650" y="1869562"/>
            <a:ext cx="914400" cy="460704"/>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solidFill>
                  <a:prstClr val="white">
                    <a:lumMod val="75000"/>
                  </a:prstClr>
                </a:solidFill>
              </a:ln>
              <a:solidFill>
                <a:prstClr val="white"/>
              </a:solidFill>
              <a:effectLst/>
              <a:uLnTx/>
              <a:uFillTx/>
              <a:latin typeface="Calibri"/>
              <a:ea typeface="宋体" panose="02010600030101010101" pitchFamily="2" charset="-122"/>
              <a:cs typeface="+mn-cs"/>
            </a:endParaRPr>
          </a:p>
        </p:txBody>
      </p:sp>
      <p:sp>
        <p:nvSpPr>
          <p:cNvPr id="30" name="矩形 29">
            <a:extLst>
              <a:ext uri="{FF2B5EF4-FFF2-40B4-BE49-F238E27FC236}">
                <a16:creationId xmlns:a16="http://schemas.microsoft.com/office/drawing/2014/main" id="{110B28A2-368C-57C2-CDC5-4C0AF78CD49F}"/>
              </a:ext>
            </a:extLst>
          </p:cNvPr>
          <p:cNvSpPr/>
          <p:nvPr/>
        </p:nvSpPr>
        <p:spPr>
          <a:xfrm>
            <a:off x="7142051" y="2349311"/>
            <a:ext cx="275783" cy="460704"/>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solidFill>
                  <a:prstClr val="white">
                    <a:lumMod val="75000"/>
                  </a:prstClr>
                </a:solidFill>
              </a:ln>
              <a:solidFill>
                <a:prstClr val="white"/>
              </a:solidFill>
              <a:effectLst/>
              <a:uLnTx/>
              <a:uFillTx/>
              <a:latin typeface="Calibri"/>
              <a:ea typeface="宋体" panose="02010600030101010101" pitchFamily="2" charset="-122"/>
              <a:cs typeface="+mn-cs"/>
            </a:endParaRPr>
          </a:p>
        </p:txBody>
      </p:sp>
      <p:sp>
        <p:nvSpPr>
          <p:cNvPr id="31" name="文本框 30">
            <a:extLst>
              <a:ext uri="{FF2B5EF4-FFF2-40B4-BE49-F238E27FC236}">
                <a16:creationId xmlns:a16="http://schemas.microsoft.com/office/drawing/2014/main" id="{5E76D478-BCCD-4954-DACC-0362B53D080C}"/>
              </a:ext>
            </a:extLst>
          </p:cNvPr>
          <p:cNvSpPr txBox="1"/>
          <p:nvPr/>
        </p:nvSpPr>
        <p:spPr>
          <a:xfrm>
            <a:off x="6631294" y="1790605"/>
            <a:ext cx="1496924" cy="460704"/>
          </a:xfrm>
          <a:prstGeom prst="rect">
            <a:avLst/>
          </a:prstGeom>
          <a:noFill/>
        </p:spPr>
        <p:txBody>
          <a:bodyPr wrap="square" rtlCol="0">
            <a:spAutoFit/>
          </a:bodyPr>
          <a:lstStyle/>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zh-CN" altLang="en-US" sz="1800" dirty="0">
                <a:solidFill>
                  <a:prstClr val="black"/>
                </a:solidFill>
                <a:latin typeface="微软雅黑 Light" panose="020B0502040204020203" charset="-122"/>
                <a:ea typeface="微软雅黑 Light" panose="020B0502040204020203" charset="-122"/>
              </a:rPr>
              <a:t>续行符</a:t>
            </a:r>
            <a:endParaRPr lang="en-US" altLang="zh-CN" sz="1800" dirty="0">
              <a:solidFill>
                <a:prstClr val="black"/>
              </a:solidFill>
              <a:latin typeface="微软雅黑 Light" panose="020B0502040204020203" charset="-122"/>
              <a:ea typeface="微软雅黑 Light" panose="020B0502040204020203" charset="-122"/>
            </a:endParaRPr>
          </a:p>
        </p:txBody>
      </p:sp>
      <p:sp>
        <p:nvSpPr>
          <p:cNvPr id="32" name="矩形 31">
            <a:extLst>
              <a:ext uri="{FF2B5EF4-FFF2-40B4-BE49-F238E27FC236}">
                <a16:creationId xmlns:a16="http://schemas.microsoft.com/office/drawing/2014/main" id="{E8AF4C5F-C89A-9528-93F4-76871FF628D2}"/>
              </a:ext>
            </a:extLst>
          </p:cNvPr>
          <p:cNvSpPr/>
          <p:nvPr/>
        </p:nvSpPr>
        <p:spPr>
          <a:xfrm>
            <a:off x="5167995" y="2806884"/>
            <a:ext cx="786063" cy="460704"/>
          </a:xfrm>
          <a:prstGeom prst="rect">
            <a:avLst/>
          </a:prstGeom>
          <a:solidFill>
            <a:srgbClr val="1F497D">
              <a:lumMod val="40000"/>
              <a:lumOff val="60000"/>
            </a:srgbClr>
          </a:solidFill>
          <a:ln w="25400" cap="flat" cmpd="sng" algn="ctr">
            <a:solidFill>
              <a:srgbClr val="1F497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solidFill>
                  <a:prstClr val="white">
                    <a:lumMod val="75000"/>
                  </a:prstClr>
                </a:solidFill>
              </a:ln>
              <a:solidFill>
                <a:prstClr val="white"/>
              </a:solidFill>
              <a:effectLst/>
              <a:uLnTx/>
              <a:uFillTx/>
              <a:latin typeface="Calibri"/>
              <a:ea typeface="宋体" panose="02010600030101010101" pitchFamily="2" charset="-122"/>
              <a:cs typeface="+mn-cs"/>
            </a:endParaRPr>
          </a:p>
        </p:txBody>
      </p:sp>
      <p:sp>
        <p:nvSpPr>
          <p:cNvPr id="33" name="文本框 32">
            <a:extLst>
              <a:ext uri="{FF2B5EF4-FFF2-40B4-BE49-F238E27FC236}">
                <a16:creationId xmlns:a16="http://schemas.microsoft.com/office/drawing/2014/main" id="{C64EBF36-5157-0276-6F20-6AF4A475456B}"/>
              </a:ext>
            </a:extLst>
          </p:cNvPr>
          <p:cNvSpPr txBox="1"/>
          <p:nvPr/>
        </p:nvSpPr>
        <p:spPr>
          <a:xfrm>
            <a:off x="4640101" y="2732952"/>
            <a:ext cx="1496924" cy="460704"/>
          </a:xfrm>
          <a:prstGeom prst="rect">
            <a:avLst/>
          </a:prstGeom>
          <a:noFill/>
        </p:spPr>
        <p:txBody>
          <a:bodyPr wrap="square" rtlCol="0">
            <a:spAutoFit/>
          </a:bodyPr>
          <a:lstStyle/>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zh-CN" altLang="en-US" sz="1800" dirty="0">
                <a:solidFill>
                  <a:prstClr val="black"/>
                </a:solidFill>
                <a:latin typeface="微软雅黑 Light" panose="020B0502040204020203" charset="-122"/>
                <a:ea typeface="微软雅黑 Light" panose="020B0502040204020203" charset="-122"/>
              </a:rPr>
              <a:t>换行符</a:t>
            </a:r>
            <a:endParaRPr lang="en-US" altLang="zh-CN" sz="1800" dirty="0">
              <a:solidFill>
                <a:prstClr val="black"/>
              </a:solidFill>
              <a:latin typeface="微软雅黑 Light" panose="020B0502040204020203" charset="-122"/>
              <a:ea typeface="微软雅黑 Light" panose="020B0502040204020203" charset="-122"/>
            </a:endParaRPr>
          </a:p>
        </p:txBody>
      </p:sp>
      <p:sp>
        <p:nvSpPr>
          <p:cNvPr id="34" name="文本框 33">
            <a:extLst>
              <a:ext uri="{FF2B5EF4-FFF2-40B4-BE49-F238E27FC236}">
                <a16:creationId xmlns:a16="http://schemas.microsoft.com/office/drawing/2014/main" id="{013B4EFC-6AE4-E772-0530-81693740FCA4}"/>
              </a:ext>
            </a:extLst>
          </p:cNvPr>
          <p:cNvSpPr txBox="1"/>
          <p:nvPr/>
        </p:nvSpPr>
        <p:spPr>
          <a:xfrm>
            <a:off x="970591" y="2291444"/>
            <a:ext cx="7219950" cy="2122697"/>
          </a:xfrm>
          <a:prstGeom prst="rect">
            <a:avLst/>
          </a:prstGeom>
          <a:noFill/>
        </p:spPr>
        <p:txBody>
          <a:bodyPr wrap="square" rtlCol="0">
            <a:spAutoFit/>
          </a:bodyPr>
          <a:lstStyle/>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en-US"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#pragma </a:t>
            </a:r>
            <a:r>
              <a:rPr lang="en-US" altLang="zh-CN" sz="18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parallel for  </a:t>
            </a:r>
            <a:r>
              <a:rPr lang="en-US" altLang="zh-CN" sz="18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num_threads</a:t>
            </a:r>
            <a:r>
              <a:rPr lang="en-US"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(4) private(</a:t>
            </a:r>
            <a:r>
              <a:rPr lang="en-US" altLang="zh-CN" sz="18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tid,mcpu</a:t>
            </a:r>
            <a:r>
              <a:rPr lang="en-US"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en-US"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shared(sum)</a:t>
            </a:r>
            <a:endParaRPr lang="zh-CN" altLang="en-US"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endParaRPr>
          </a:p>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en-US"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for(int </a:t>
            </a:r>
            <a:r>
              <a:rPr lang="en-US" altLang="zh-CN" sz="18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=0;i&lt;</a:t>
            </a:r>
            <a:r>
              <a:rPr lang="en-US" altLang="zh-CN" sz="18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N;i</a:t>
            </a:r>
            <a:r>
              <a:rPr lang="en-US"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en-US"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r>
              <a:rPr lang="zh-CN" altLang="en-US"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并行执行代码</a:t>
            </a:r>
          </a:p>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en-US"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p:txBody>
      </p:sp>
    </p:spTree>
    <p:extLst>
      <p:ext uri="{BB962C8B-B14F-4D97-AF65-F5344CB8AC3E}">
        <p14:creationId xmlns:p14="http://schemas.microsoft.com/office/powerpoint/2010/main" val="350533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arn(inVertical)">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20"/>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21"/>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grpId="1" nodeType="clickEffect">
                                  <p:stCondLst>
                                    <p:cond delay="0"/>
                                  </p:stCondLst>
                                  <p:childTnLst>
                                    <p:set>
                                      <p:cBhvr>
                                        <p:cTn id="31" dur="1" fill="hold">
                                          <p:stCondLst>
                                            <p:cond delay="0"/>
                                          </p:stCondLst>
                                        </p:cTn>
                                        <p:tgtEl>
                                          <p:spTgt spid="23"/>
                                        </p:tgtEl>
                                        <p:attrNameLst>
                                          <p:attrName>style.visibility</p:attrName>
                                        </p:attrNameLst>
                                      </p:cBhvr>
                                      <p:to>
                                        <p:strVal val="hidden"/>
                                      </p:to>
                                    </p:set>
                                  </p:childTnLst>
                                </p:cTn>
                              </p:par>
                              <p:par>
                                <p:cTn id="32" presetID="1" presetClass="exit" presetSubtype="0" fill="hold" grpId="1" nodeType="withEffect">
                                  <p:stCondLst>
                                    <p:cond delay="0"/>
                                  </p:stCondLst>
                                  <p:childTnLst>
                                    <p:set>
                                      <p:cBhvr>
                                        <p:cTn id="33" dur="1" fill="hold">
                                          <p:stCondLst>
                                            <p:cond delay="0"/>
                                          </p:stCondLst>
                                        </p:cTn>
                                        <p:tgtEl>
                                          <p:spTgt spid="24"/>
                                        </p:tgtEl>
                                        <p:attrNameLst>
                                          <p:attrName>style.visibility</p:attrName>
                                        </p:attrNameLst>
                                      </p:cBhvr>
                                      <p:to>
                                        <p:strVal val="hidden"/>
                                      </p:to>
                                    </p:set>
                                  </p:childTnLst>
                                </p:cTn>
                              </p:par>
                              <p:par>
                                <p:cTn id="34" presetID="1"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26"/>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27"/>
                                        </p:tgtEl>
                                        <p:attrNameLst>
                                          <p:attrName>style.visibility</p:attrName>
                                        </p:attrNameLst>
                                      </p:cBhvr>
                                      <p:to>
                                        <p:strVal val="hidden"/>
                                      </p:to>
                                    </p:set>
                                  </p:childTnLst>
                                </p:cTn>
                              </p:par>
                              <p:par>
                                <p:cTn id="46" presetID="1"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1" nodeType="clickEffect">
                                  <p:stCondLst>
                                    <p:cond delay="0"/>
                                  </p:stCondLst>
                                  <p:childTnLst>
                                    <p:set>
                                      <p:cBhvr>
                                        <p:cTn id="55" dur="1" fill="hold">
                                          <p:stCondLst>
                                            <p:cond delay="0"/>
                                          </p:stCondLst>
                                        </p:cTn>
                                        <p:tgtEl>
                                          <p:spTgt spid="29"/>
                                        </p:tgtEl>
                                        <p:attrNameLst>
                                          <p:attrName>style.visibility</p:attrName>
                                        </p:attrNameLst>
                                      </p:cBhvr>
                                      <p:to>
                                        <p:strVal val="hidden"/>
                                      </p:to>
                                    </p:set>
                                  </p:childTnLst>
                                </p:cTn>
                              </p:par>
                              <p:par>
                                <p:cTn id="56" presetID="1" presetClass="exit" presetSubtype="0" fill="hold" grpId="1" nodeType="withEffect">
                                  <p:stCondLst>
                                    <p:cond delay="0"/>
                                  </p:stCondLst>
                                  <p:childTnLst>
                                    <p:set>
                                      <p:cBhvr>
                                        <p:cTn id="57" dur="1" fill="hold">
                                          <p:stCondLst>
                                            <p:cond delay="0"/>
                                          </p:stCondLst>
                                        </p:cTn>
                                        <p:tgtEl>
                                          <p:spTgt spid="30"/>
                                        </p:tgtEl>
                                        <p:attrNameLst>
                                          <p:attrName>style.visibility</p:attrName>
                                        </p:attrNameLst>
                                      </p:cBhvr>
                                      <p:to>
                                        <p:strVal val="hidden"/>
                                      </p:to>
                                    </p:set>
                                  </p:childTnLst>
                                </p:cTn>
                              </p:par>
                              <p:par>
                                <p:cTn id="58" presetID="1" presetClass="entr" presetSubtype="0"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3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1" grpId="0" animBg="1"/>
      <p:bldP spid="21" grpId="1" animBg="1"/>
      <p:bldP spid="22" grpId="0"/>
      <p:bldP spid="23" grpId="0" animBg="1"/>
      <p:bldP spid="23" grpId="1" animBg="1"/>
      <p:bldP spid="24" grpId="0" animBg="1"/>
      <p:bldP spid="24" grpId="1" animBg="1"/>
      <p:bldP spid="25" grpId="0"/>
      <p:bldP spid="26" grpId="0" animBg="1"/>
      <p:bldP spid="26" grpId="1" animBg="1"/>
      <p:bldP spid="27" grpId="0" animBg="1"/>
      <p:bldP spid="27" grpId="1" animBg="1"/>
      <p:bldP spid="28" grpId="0"/>
      <p:bldP spid="29" grpId="0" animBg="1"/>
      <p:bldP spid="29" grpId="1" animBg="1"/>
      <p:bldP spid="30" grpId="0" animBg="1"/>
      <p:bldP spid="30" grpId="1" animBg="1"/>
      <p:bldP spid="31" grpId="0"/>
      <p:bldP spid="32" grpId="0" animBg="1"/>
      <p:bldP spid="32" grpId="1" animBg="1"/>
      <p:bldP spid="33" grpId="0"/>
      <p:bldP spid="3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参考资料</a:t>
            </a:r>
          </a:p>
        </p:txBody>
      </p:sp>
      <p:sp>
        <p:nvSpPr>
          <p:cNvPr id="3" name="文本框 2">
            <a:extLst>
              <a:ext uri="{FF2B5EF4-FFF2-40B4-BE49-F238E27FC236}">
                <a16:creationId xmlns:a16="http://schemas.microsoft.com/office/drawing/2014/main" id="{D705933F-FFDE-CEE4-1A03-37BA4E581589}"/>
              </a:ext>
            </a:extLst>
          </p:cNvPr>
          <p:cNvSpPr txBox="1"/>
          <p:nvPr/>
        </p:nvSpPr>
        <p:spPr>
          <a:xfrm>
            <a:off x="668338" y="1650709"/>
            <a:ext cx="11693100" cy="499111"/>
          </a:xfrm>
          <a:prstGeom prst="rect">
            <a:avLst/>
          </a:prstGeom>
          <a:noFill/>
        </p:spPr>
        <p:txBody>
          <a:bodyPr wrap="square">
            <a:spAutoFit/>
          </a:bodyPr>
          <a:lstStyle/>
          <a:p>
            <a:pPr>
              <a:lnSpc>
                <a:spcPct val="150000"/>
              </a:lnSpc>
              <a:spcBef>
                <a:spcPts val="600"/>
              </a:spcBef>
            </a:pPr>
            <a:r>
              <a:rPr lang="en-US" altLang="zh-CN" sz="2000" dirty="0"/>
              <a:t>[1] </a:t>
            </a:r>
            <a:r>
              <a:rPr lang="zh-CN" altLang="en-US" sz="2000" dirty="0"/>
              <a:t>雷洪，胡许冰编著</a:t>
            </a:r>
            <a:r>
              <a:rPr lang="en-US" altLang="zh-CN" sz="2000" dirty="0"/>
              <a:t>.</a:t>
            </a:r>
            <a:r>
              <a:rPr lang="zh-CN" altLang="en-US" sz="2000" dirty="0"/>
              <a:t>多核并行高性能计算  </a:t>
            </a:r>
            <a:r>
              <a:rPr lang="en-US" altLang="zh-CN" sz="2000" dirty="0"/>
              <a:t>OpenMP[M].</a:t>
            </a:r>
            <a:r>
              <a:rPr lang="zh-CN" altLang="en-US" sz="2000" dirty="0"/>
              <a:t>北京：冶金工业出版社</a:t>
            </a:r>
            <a:r>
              <a:rPr lang="en-US" altLang="zh-CN" sz="2000" dirty="0"/>
              <a:t>,2016.</a:t>
            </a:r>
          </a:p>
        </p:txBody>
      </p:sp>
      <p:sp>
        <p:nvSpPr>
          <p:cNvPr id="4" name="矩形 13">
            <a:extLst>
              <a:ext uri="{FF2B5EF4-FFF2-40B4-BE49-F238E27FC236}">
                <a16:creationId xmlns:a16="http://schemas.microsoft.com/office/drawing/2014/main" id="{72BFEB76-BEFC-60F2-4AB0-C041C910A93F}"/>
              </a:ext>
            </a:extLst>
          </p:cNvPr>
          <p:cNvSpPr>
            <a:spLocks noChangeArrowheads="1"/>
          </p:cNvSpPr>
          <p:nvPr/>
        </p:nvSpPr>
        <p:spPr bwMode="auto">
          <a:xfrm>
            <a:off x="9484154" y="5657671"/>
            <a:ext cx="2459990" cy="1200329"/>
          </a:xfrm>
          <a:prstGeom prst="rect">
            <a:avLst/>
          </a:prstGeom>
          <a:noFill/>
          <a:ln w="9525">
            <a:noFill/>
            <a:miter lim="800000"/>
          </a:ln>
        </p:spPr>
        <p:txBody>
          <a:bodyPr wrap="square">
            <a:spAutoFit/>
          </a:bodyPr>
          <a:lstStyle/>
          <a:p>
            <a:pPr algn="ctr" eaLnBrk="1" hangingPunct="1"/>
            <a:r>
              <a:rPr lang="zh-CN" altLang="en-US" sz="2400" dirty="0">
                <a:latin typeface="仿宋" panose="02010609060101010101" pitchFamily="49" charset="-122"/>
                <a:ea typeface="仿宋" panose="02010609060101010101" pitchFamily="49" charset="-122"/>
              </a:rPr>
              <a:t>先进编译实验室</a:t>
            </a:r>
            <a:endParaRPr lang="en-US" altLang="zh-CN" sz="2400" dirty="0">
              <a:latin typeface="仿宋" panose="02010609060101010101" pitchFamily="49" charset="-122"/>
              <a:ea typeface="仿宋" panose="02010609060101010101" pitchFamily="49" charset="-122"/>
            </a:endParaRPr>
          </a:p>
          <a:p>
            <a:pPr algn="ctr" eaLnBrk="1" hangingPunct="1"/>
            <a:r>
              <a:rPr lang="zh-CN" altLang="en-US" dirty="0">
                <a:latin typeface="仿宋" panose="02010609060101010101" pitchFamily="49" charset="-122"/>
                <a:ea typeface="仿宋" panose="02010609060101010101" pitchFamily="49" charset="-122"/>
              </a:rPr>
              <a:t>王磊</a:t>
            </a:r>
            <a:endParaRPr lang="en-US" altLang="zh-CN" dirty="0">
              <a:latin typeface="仿宋" panose="02010609060101010101" pitchFamily="49" charset="-122"/>
              <a:ea typeface="仿宋" panose="02010609060101010101" pitchFamily="49" charset="-122"/>
            </a:endParaRPr>
          </a:p>
          <a:p>
            <a:pPr algn="ctr" eaLnBrk="1" hangingPunct="1"/>
            <a:r>
              <a:rPr lang="en-US" altLang="zh-CN" sz="2400" dirty="0">
                <a:latin typeface="仿宋" panose="02010609060101010101" pitchFamily="49" charset="-122"/>
                <a:ea typeface="仿宋" panose="02010609060101010101" pitchFamily="49" charset="-122"/>
              </a:rPr>
              <a:t>2023</a:t>
            </a:r>
            <a:r>
              <a:rPr lang="zh-CN" altLang="en-US" sz="2400" dirty="0">
                <a:latin typeface="仿宋" panose="02010609060101010101" pitchFamily="49" charset="-122"/>
                <a:ea typeface="仿宋" panose="02010609060101010101" pitchFamily="49" charset="-122"/>
              </a:rPr>
              <a:t>年</a:t>
            </a:r>
            <a:r>
              <a:rPr lang="en-US" altLang="zh-CN" sz="2400" dirty="0">
                <a:latin typeface="仿宋" panose="02010609060101010101" pitchFamily="49" charset="-122"/>
                <a:ea typeface="仿宋" panose="02010609060101010101" pitchFamily="49" charset="-122"/>
              </a:rPr>
              <a:t>06</a:t>
            </a:r>
            <a:r>
              <a:rPr lang="zh-CN" altLang="zh-CN" sz="2400" dirty="0">
                <a:latin typeface="仿宋" panose="02010609060101010101" pitchFamily="49" charset="-122"/>
                <a:ea typeface="仿宋" panose="02010609060101010101" pitchFamily="49" charset="-122"/>
              </a:rPr>
              <a:t>月</a:t>
            </a:r>
          </a:p>
        </p:txBody>
      </p:sp>
      <p:pic>
        <p:nvPicPr>
          <p:cNvPr id="2" name="图片 1">
            <a:extLst>
              <a:ext uri="{FF2B5EF4-FFF2-40B4-BE49-F238E27FC236}">
                <a16:creationId xmlns:a16="http://schemas.microsoft.com/office/drawing/2014/main" id="{8FFA60FF-B053-5DB7-7C6D-09B88EFA4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684" y="4240530"/>
            <a:ext cx="2490470" cy="2490470"/>
          </a:xfrm>
          <a:prstGeom prst="rect">
            <a:avLst/>
          </a:prstGeom>
        </p:spPr>
      </p:pic>
    </p:spTree>
    <p:extLst>
      <p:ext uri="{BB962C8B-B14F-4D97-AF65-F5344CB8AC3E}">
        <p14:creationId xmlns:p14="http://schemas.microsoft.com/office/powerpoint/2010/main" val="14190697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4EB1D-63F1-6156-A997-648307844B19}"/>
              </a:ext>
            </a:extLst>
          </p:cNvPr>
          <p:cNvSpPr>
            <a:spLocks noGrp="1"/>
          </p:cNvSpPr>
          <p:nvPr>
            <p:ph type="title"/>
          </p:nvPr>
        </p:nvSpPr>
        <p:spPr/>
        <p:txBody>
          <a:bodyPr/>
          <a:lstStyle/>
          <a:p>
            <a:endParaRPr lang="zh-CN" altLang="en-US"/>
          </a:p>
        </p:txBody>
      </p:sp>
      <p:pic>
        <p:nvPicPr>
          <p:cNvPr id="8" name="图片 7">
            <a:extLst>
              <a:ext uri="{FF2B5EF4-FFF2-40B4-BE49-F238E27FC236}">
                <a16:creationId xmlns:a16="http://schemas.microsoft.com/office/drawing/2014/main" id="{09ED9EA0-7E46-AA38-49FB-C6361F43F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12734"/>
            <a:ext cx="12169445" cy="6870734"/>
          </a:xfrm>
          <a:prstGeom prst="rect">
            <a:avLst/>
          </a:prstGeom>
        </p:spPr>
      </p:pic>
    </p:spTree>
    <p:extLst>
      <p:ext uri="{BB962C8B-B14F-4D97-AF65-F5344CB8AC3E}">
        <p14:creationId xmlns:p14="http://schemas.microsoft.com/office/powerpoint/2010/main" val="35732337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a:extLst>
              <a:ext uri="{FF2B5EF4-FFF2-40B4-BE49-F238E27FC236}">
                <a16:creationId xmlns:a16="http://schemas.microsoft.com/office/drawing/2014/main" id="{92493908-DC5F-E157-2037-C20DB49E313C}"/>
              </a:ext>
            </a:extLst>
          </p:cNvPr>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 fmla="*/ 0 w 4261582"/>
              <a:gd name="connsiteY0" fmla="*/ 0 h 7492075"/>
              <a:gd name="connsiteX1" fmla="*/ 4261582 w 4261582"/>
              <a:gd name="connsiteY1" fmla="*/ 11100 h 7492075"/>
              <a:gd name="connsiteX2" fmla="*/ 1647718 w 4261582"/>
              <a:gd name="connsiteY2" fmla="*/ 7492075 h 7492075"/>
              <a:gd name="connsiteX3" fmla="*/ 0 w 4261582"/>
              <a:gd name="connsiteY3" fmla="*/ 7492075 h 7492075"/>
              <a:gd name="connsiteX4" fmla="*/ 0 w 4261582"/>
              <a:gd name="connsiteY4" fmla="*/ 0 h 7492075"/>
              <a:gd name="connsiteX0" fmla="*/ 0 w 4261582"/>
              <a:gd name="connsiteY0" fmla="*/ 0 h 7503175"/>
              <a:gd name="connsiteX1" fmla="*/ 4261582 w 4261582"/>
              <a:gd name="connsiteY1" fmla="*/ 11100 h 7503175"/>
              <a:gd name="connsiteX2" fmla="*/ 1147825 w 4261582"/>
              <a:gd name="connsiteY2" fmla="*/ 7503175 h 7503175"/>
              <a:gd name="connsiteX3" fmla="*/ 0 w 4261582"/>
              <a:gd name="connsiteY3" fmla="*/ 7492075 h 7503175"/>
              <a:gd name="connsiteX4" fmla="*/ 0 w 4261582"/>
              <a:gd name="connsiteY4" fmla="*/ 0 h 7503175"/>
              <a:gd name="connsiteX0" fmla="*/ 0 w 4298258"/>
              <a:gd name="connsiteY0" fmla="*/ 0 h 7503175"/>
              <a:gd name="connsiteX1" fmla="*/ 4298258 w 4298258"/>
              <a:gd name="connsiteY1" fmla="*/ 241 h 7503175"/>
              <a:gd name="connsiteX2" fmla="*/ 1147825 w 4298258"/>
              <a:gd name="connsiteY2" fmla="*/ 7503175 h 7503175"/>
              <a:gd name="connsiteX3" fmla="*/ 0 w 4298258"/>
              <a:gd name="connsiteY3" fmla="*/ 7492075 h 7503175"/>
              <a:gd name="connsiteX4" fmla="*/ 0 w 4298258"/>
              <a:gd name="connsiteY4" fmla="*/ 0 h 7503175"/>
              <a:gd name="connsiteX0" fmla="*/ 0 w 4237129"/>
              <a:gd name="connsiteY0" fmla="*/ 0 h 7503175"/>
              <a:gd name="connsiteX1" fmla="*/ 4237129 w 4237129"/>
              <a:gd name="connsiteY1" fmla="*/ 241 h 7503175"/>
              <a:gd name="connsiteX2" fmla="*/ 1147825 w 4237129"/>
              <a:gd name="connsiteY2" fmla="*/ 7503175 h 7503175"/>
              <a:gd name="connsiteX3" fmla="*/ 0 w 4237129"/>
              <a:gd name="connsiteY3" fmla="*/ 7492075 h 7503175"/>
              <a:gd name="connsiteX4" fmla="*/ 0 w 4237129"/>
              <a:gd name="connsiteY4" fmla="*/ 0 h 7503175"/>
              <a:gd name="connsiteX0" fmla="*/ 0 w 4163775"/>
              <a:gd name="connsiteY0" fmla="*/ 0 h 7503175"/>
              <a:gd name="connsiteX1" fmla="*/ 4163775 w 4163775"/>
              <a:gd name="connsiteY1" fmla="*/ 11100 h 7503175"/>
              <a:gd name="connsiteX2" fmla="*/ 1147825 w 4163775"/>
              <a:gd name="connsiteY2" fmla="*/ 7503175 h 7503175"/>
              <a:gd name="connsiteX3" fmla="*/ 0 w 4163775"/>
              <a:gd name="connsiteY3" fmla="*/ 7492075 h 7503175"/>
              <a:gd name="connsiteX4" fmla="*/ 0 w 4163775"/>
              <a:gd name="connsiteY4" fmla="*/ 0 h 7503175"/>
              <a:gd name="connsiteX0" fmla="*/ 0 w 4139324"/>
              <a:gd name="connsiteY0" fmla="*/ 0 h 7503175"/>
              <a:gd name="connsiteX1" fmla="*/ 4139324 w 4139324"/>
              <a:gd name="connsiteY1" fmla="*/ 241 h 7503175"/>
              <a:gd name="connsiteX2" fmla="*/ 1147825 w 4139324"/>
              <a:gd name="connsiteY2" fmla="*/ 7503175 h 7503175"/>
              <a:gd name="connsiteX3" fmla="*/ 0 w 4139324"/>
              <a:gd name="connsiteY3" fmla="*/ 7492075 h 7503175"/>
              <a:gd name="connsiteX4" fmla="*/ 0 w 4139324"/>
              <a:gd name="connsiteY4" fmla="*/ 0 h 7503175"/>
              <a:gd name="connsiteX0" fmla="*/ 0 w 4188227"/>
              <a:gd name="connsiteY0" fmla="*/ 0 h 7503175"/>
              <a:gd name="connsiteX1" fmla="*/ 4188227 w 4188227"/>
              <a:gd name="connsiteY1" fmla="*/ 241 h 7503175"/>
              <a:gd name="connsiteX2" fmla="*/ 1147825 w 4188227"/>
              <a:gd name="connsiteY2" fmla="*/ 7503175 h 7503175"/>
              <a:gd name="connsiteX3" fmla="*/ 0 w 4188227"/>
              <a:gd name="connsiteY3" fmla="*/ 7492075 h 7503175"/>
              <a:gd name="connsiteX4" fmla="*/ 0 w 4188227"/>
              <a:gd name="connsiteY4" fmla="*/ 0 h 7503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5" name="任意多边形 24">
            <a:extLst>
              <a:ext uri="{FF2B5EF4-FFF2-40B4-BE49-F238E27FC236}">
                <a16:creationId xmlns:a16="http://schemas.microsoft.com/office/drawing/2014/main" id="{5964DB61-E884-8AAB-4FD6-6F703F5274B8}"/>
              </a:ext>
            </a:extLst>
          </p:cNvPr>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 fmla="*/ 0 w 9219111"/>
              <a:gd name="connsiteY0" fmla="*/ 0 h 7514276"/>
              <a:gd name="connsiteX1" fmla="*/ 9219111 w 9219111"/>
              <a:gd name="connsiteY1" fmla="*/ 0 h 7514276"/>
              <a:gd name="connsiteX2" fmla="*/ 505931 w 9219111"/>
              <a:gd name="connsiteY2" fmla="*/ 7514276 h 7514276"/>
              <a:gd name="connsiteX3" fmla="*/ 0 w 9219111"/>
              <a:gd name="connsiteY3" fmla="*/ 7492076 h 7514276"/>
              <a:gd name="connsiteX4" fmla="*/ 0 w 9219111"/>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11341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492558"/>
              <a:gd name="connsiteX1" fmla="*/ 3603053 w 3603053"/>
              <a:gd name="connsiteY1" fmla="*/ 11341 h 7492558"/>
              <a:gd name="connsiteX2" fmla="*/ 518305 w 3603053"/>
              <a:gd name="connsiteY2" fmla="*/ 7492558 h 7492558"/>
              <a:gd name="connsiteX3" fmla="*/ 0 w 3603053"/>
              <a:gd name="connsiteY3" fmla="*/ 7492076 h 7492558"/>
              <a:gd name="connsiteX4" fmla="*/ 0 w 3603053"/>
              <a:gd name="connsiteY4" fmla="*/ 0 h 7492558"/>
              <a:gd name="connsiteX0" fmla="*/ 0 w 3603053"/>
              <a:gd name="connsiteY0" fmla="*/ 10376 h 7502934"/>
              <a:gd name="connsiteX1" fmla="*/ 3603053 w 3603053"/>
              <a:gd name="connsiteY1" fmla="*/ 0 h 7502934"/>
              <a:gd name="connsiteX2" fmla="*/ 518305 w 3603053"/>
              <a:gd name="connsiteY2" fmla="*/ 7502934 h 7502934"/>
              <a:gd name="connsiteX3" fmla="*/ 0 w 3603053"/>
              <a:gd name="connsiteY3" fmla="*/ 7502452 h 7502934"/>
              <a:gd name="connsiteX4" fmla="*/ 0 w 3603053"/>
              <a:gd name="connsiteY4" fmla="*/ 10376 h 7502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6" name="矩形 259">
            <a:extLst>
              <a:ext uri="{FF2B5EF4-FFF2-40B4-BE49-F238E27FC236}">
                <a16:creationId xmlns:a16="http://schemas.microsoft.com/office/drawing/2014/main" id="{BDF70E8F-322C-20D7-7337-95BE61AE4325}"/>
              </a:ext>
            </a:extLst>
          </p:cNvPr>
          <p:cNvSpPr>
            <a:spLocks noChangeArrowheads="1"/>
          </p:cNvSpPr>
          <p:nvPr/>
        </p:nvSpPr>
        <p:spPr bwMode="auto">
          <a:xfrm>
            <a:off x="2372197" y="2426529"/>
            <a:ext cx="958994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170">
              <a:buNone/>
            </a:pPr>
            <a:r>
              <a:rPr lang="zh-CN" altLang="en-US" sz="7200" b="1" dirty="0">
                <a:solidFill>
                  <a:srgbClr val="3A4795"/>
                </a:solidFill>
              </a:rPr>
              <a:t>流水并行优化</a:t>
            </a:r>
          </a:p>
        </p:txBody>
      </p:sp>
      <p:sp>
        <p:nvSpPr>
          <p:cNvPr id="7" name="TextBox 43">
            <a:extLst>
              <a:ext uri="{FF2B5EF4-FFF2-40B4-BE49-F238E27FC236}">
                <a16:creationId xmlns:a16="http://schemas.microsoft.com/office/drawing/2014/main" id="{2FC5811C-BE84-CDFE-EE6C-FFE2F3DC46F1}"/>
              </a:ext>
            </a:extLst>
          </p:cNvPr>
          <p:cNvSpPr txBox="1"/>
          <p:nvPr/>
        </p:nvSpPr>
        <p:spPr>
          <a:xfrm>
            <a:off x="8727442" y="272960"/>
            <a:ext cx="3790525" cy="502766"/>
          </a:xfrm>
          <a:prstGeom prst="rect">
            <a:avLst/>
          </a:prstGeom>
          <a:noFill/>
        </p:spPr>
        <p:txBody>
          <a:bodyPr wrap="square" rtlCol="0">
            <a:spAutoFit/>
          </a:bodyPr>
          <a:lstStyle/>
          <a:p>
            <a:pPr defTabSz="1219170"/>
            <a:r>
              <a:rPr lang="en-US" altLang="zh-CN" sz="2667" b="1" dirty="0">
                <a:solidFill>
                  <a:srgbClr val="3A4795"/>
                </a:solidFill>
                <a:latin typeface="微软雅黑" panose="020B0503020204020204" pitchFamily="34" charset="-122"/>
              </a:rPr>
              <a:t>OpenMP</a:t>
            </a:r>
            <a:r>
              <a:rPr lang="zh-CN" altLang="en-US" sz="2667" b="1" dirty="0">
                <a:solidFill>
                  <a:srgbClr val="3A4795"/>
                </a:solidFill>
                <a:latin typeface="微软雅黑" panose="020B0503020204020204" pitchFamily="34" charset="-122"/>
              </a:rPr>
              <a:t>程序优化</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a:extLst>
              <a:ext uri="{FF2B5EF4-FFF2-40B4-BE49-F238E27FC236}">
                <a16:creationId xmlns:a16="http://schemas.microsoft.com/office/drawing/2014/main" id="{2AF5E3FF-1CA0-5BEC-88D6-DBE0BD726C14}"/>
              </a:ext>
            </a:extLst>
          </p:cNvPr>
          <p:cNvSpPr>
            <a:spLocks noChangeArrowheads="1"/>
          </p:cNvSpPr>
          <p:nvPr/>
        </p:nvSpPr>
        <p:spPr bwMode="auto">
          <a:xfrm>
            <a:off x="6096000" y="4715781"/>
            <a:ext cx="19389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400" b="1" dirty="0">
                <a:solidFill>
                  <a:srgbClr val="3A4795"/>
                </a:solidFill>
                <a:latin typeface="微软雅黑" pitchFamily="34" charset="-122"/>
                <a:ea typeface="微软雅黑" pitchFamily="34" charset="-122"/>
              </a:rPr>
              <a:t>嘉宾：王磊</a:t>
            </a:r>
            <a:endParaRPr lang="zh-CN" altLang="en-US" sz="5333" b="1" dirty="0">
              <a:solidFill>
                <a:srgbClr val="3A4795"/>
              </a:solidFill>
              <a:latin typeface="Calibri"/>
              <a:ea typeface="宋体" panose="02010600030101010101" pitchFamily="2" charset="-122"/>
            </a:endParaRPr>
          </a:p>
        </p:txBody>
      </p:sp>
      <p:sp>
        <p:nvSpPr>
          <p:cNvPr id="9" name="Freeform 8">
            <a:extLst>
              <a:ext uri="{FF2B5EF4-FFF2-40B4-BE49-F238E27FC236}">
                <a16:creationId xmlns:a16="http://schemas.microsoft.com/office/drawing/2014/main" id="{F27A0E0E-B69F-7C6E-3E58-C07116CD2A26}"/>
              </a:ext>
            </a:extLst>
          </p:cNvPr>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7">
              <a:cs typeface="+mn-ea"/>
              <a:sym typeface="+mn-lt"/>
            </a:endParaRPr>
          </a:p>
        </p:txBody>
      </p:sp>
      <p:sp>
        <p:nvSpPr>
          <p:cNvPr id="10" name="流程图: 接点 9">
            <a:extLst>
              <a:ext uri="{FF2B5EF4-FFF2-40B4-BE49-F238E27FC236}">
                <a16:creationId xmlns:a16="http://schemas.microsoft.com/office/drawing/2014/main" id="{4CEE19F9-946D-B900-FBAF-45D515A37EAA}"/>
              </a:ext>
            </a:extLst>
          </p:cNvPr>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A79F8379-5313-C9E5-0FE3-BD827E550E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5810" y="4367530"/>
            <a:ext cx="2490470" cy="2490470"/>
          </a:xfrm>
          <a:prstGeom prst="rect">
            <a:avLst/>
          </a:prstGeom>
        </p:spPr>
      </p:pic>
    </p:spTree>
    <p:extLst>
      <p:ext uri="{BB962C8B-B14F-4D97-AF65-F5344CB8AC3E}">
        <p14:creationId xmlns:p14="http://schemas.microsoft.com/office/powerpoint/2010/main" val="11738822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流水并行简介</a:t>
            </a:r>
          </a:p>
        </p:txBody>
      </p:sp>
      <p:sp>
        <p:nvSpPr>
          <p:cNvPr id="6" name="文本框 5">
            <a:extLst>
              <a:ext uri="{FF2B5EF4-FFF2-40B4-BE49-F238E27FC236}">
                <a16:creationId xmlns:a16="http://schemas.microsoft.com/office/drawing/2014/main" id="{4D16CF7B-BC21-6D35-E6E8-9F547D0A2DBB}"/>
              </a:ext>
            </a:extLst>
          </p:cNvPr>
          <p:cNvSpPr txBox="1"/>
          <p:nvPr/>
        </p:nvSpPr>
        <p:spPr>
          <a:xfrm>
            <a:off x="1150077" y="1652297"/>
            <a:ext cx="10069466" cy="1422441"/>
          </a:xfrm>
          <a:prstGeom prst="rect">
            <a:avLst/>
          </a:prstGeom>
          <a:noFill/>
        </p:spPr>
        <p:txBody>
          <a:bodyPr wrap="square" rtlCol="0">
            <a:spAutoFit/>
          </a:bodyPr>
          <a:lstStyle/>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zh-CN" altLang="en-US" sz="2000" dirty="0"/>
              <a:t>根据循环所蕴含并行性的不同，可以将循环分为</a:t>
            </a:r>
            <a:r>
              <a:rPr lang="en-US" altLang="zh-CN" sz="2000" dirty="0"/>
              <a:t>DOALL</a:t>
            </a:r>
            <a:r>
              <a:rPr lang="zh-CN" altLang="en-US" sz="2000" dirty="0"/>
              <a:t>循环和</a:t>
            </a:r>
            <a:r>
              <a:rPr lang="en-US" altLang="zh-CN" sz="2000" dirty="0"/>
              <a:t>DOACROSS</a:t>
            </a:r>
            <a:r>
              <a:rPr lang="zh-CN" altLang="en-US" sz="2000" dirty="0"/>
              <a:t>循环，不同类型循环蕴含的并行性和发掘其并行性的难度也完全不同。</a:t>
            </a:r>
            <a:endParaRPr lang="en-US" altLang="zh-CN" sz="2000" dirty="0"/>
          </a:p>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en-US" altLang="zh-CN" sz="2000" dirty="0"/>
              <a:t>DOALL</a:t>
            </a:r>
            <a:r>
              <a:rPr lang="zh-CN" altLang="en-US" sz="2000" dirty="0"/>
              <a:t>循环中的各次迭代之间不存在依赖关系，迭代间不需要同步是一种完全并行。</a:t>
            </a:r>
            <a:endParaRPr lang="en-US" altLang="zh-CN" sz="2000" dirty="0"/>
          </a:p>
        </p:txBody>
      </p:sp>
      <p:graphicFrame>
        <p:nvGraphicFramePr>
          <p:cNvPr id="9" name="对象 8">
            <a:extLst>
              <a:ext uri="{FF2B5EF4-FFF2-40B4-BE49-F238E27FC236}">
                <a16:creationId xmlns:a16="http://schemas.microsoft.com/office/drawing/2014/main" id="{8D615917-E4A9-F8C7-6F09-DAE1019AA52F}"/>
              </a:ext>
            </a:extLst>
          </p:cNvPr>
          <p:cNvGraphicFramePr>
            <a:graphicFrameLocks noChangeAspect="1"/>
          </p:cNvGraphicFramePr>
          <p:nvPr/>
        </p:nvGraphicFramePr>
        <p:xfrm>
          <a:off x="1081780" y="3185021"/>
          <a:ext cx="9277145" cy="2089447"/>
        </p:xfrm>
        <a:graphic>
          <a:graphicData uri="http://schemas.openxmlformats.org/presentationml/2006/ole">
            <mc:AlternateContent xmlns:mc="http://schemas.openxmlformats.org/markup-compatibility/2006">
              <mc:Choice xmlns:v="urn:schemas-microsoft-com:vml" Requires="v">
                <p:oleObj name="Visio" r:id="rId3" imgW="4382135" imgH="986790" progId="Visio.Drawing.15">
                  <p:embed/>
                </p:oleObj>
              </mc:Choice>
              <mc:Fallback>
                <p:oleObj name="Visio" r:id="rId3" imgW="4382135" imgH="986790" progId="Visio.Drawing.15">
                  <p:embed/>
                  <p:pic>
                    <p:nvPicPr>
                      <p:cNvPr id="6" name="对象 5"/>
                      <p:cNvPicPr>
                        <a:picLocks noChangeAspect="1" noChangeArrowheads="1"/>
                      </p:cNvPicPr>
                      <p:nvPr/>
                    </p:nvPicPr>
                    <p:blipFill>
                      <a:blip r:embed="rId4"/>
                      <a:srcRect/>
                      <a:stretch>
                        <a:fillRect/>
                      </a:stretch>
                    </p:blipFill>
                    <p:spPr bwMode="auto">
                      <a:xfrm>
                        <a:off x="1081780" y="3185021"/>
                        <a:ext cx="9277145" cy="2089447"/>
                      </a:xfrm>
                      <a:prstGeom prst="rect">
                        <a:avLst/>
                      </a:prstGeom>
                      <a:noFill/>
                    </p:spPr>
                  </p:pic>
                </p:oleObj>
              </mc:Fallback>
            </mc:AlternateContent>
          </a:graphicData>
        </a:graphic>
      </p:graphicFrame>
    </p:spTree>
    <p:extLst>
      <p:ext uri="{BB962C8B-B14F-4D97-AF65-F5344CB8AC3E}">
        <p14:creationId xmlns:p14="http://schemas.microsoft.com/office/powerpoint/2010/main" val="3317578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流水并行简介</a:t>
            </a:r>
          </a:p>
        </p:txBody>
      </p:sp>
      <p:sp>
        <p:nvSpPr>
          <p:cNvPr id="2" name="文本框 1">
            <a:extLst>
              <a:ext uri="{FF2B5EF4-FFF2-40B4-BE49-F238E27FC236}">
                <a16:creationId xmlns:a16="http://schemas.microsoft.com/office/drawing/2014/main" id="{6116A69F-738E-26E9-82F9-0759D282AE1B}"/>
              </a:ext>
            </a:extLst>
          </p:cNvPr>
          <p:cNvSpPr txBox="1"/>
          <p:nvPr/>
        </p:nvSpPr>
        <p:spPr>
          <a:xfrm>
            <a:off x="849629" y="1479677"/>
            <a:ext cx="10012811" cy="1884106"/>
          </a:xfrm>
          <a:prstGeom prst="rect">
            <a:avLst/>
          </a:prstGeom>
          <a:noFill/>
        </p:spPr>
        <p:txBody>
          <a:bodyPr wrap="square" rtlCol="0">
            <a:spAutoFit/>
          </a:bodyPr>
          <a:lstStyle/>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en-US" altLang="zh-CN" sz="2000" dirty="0"/>
              <a:t>DOACROSS</a:t>
            </a:r>
            <a:r>
              <a:rPr lang="zh-CN" altLang="en-US" sz="2000" dirty="0"/>
              <a:t>循环中存在跨迭代的依赖关系，对于无法消除迭代间依赖的循环，仍然有可能通过迭代间的同步实现循环的并行执行。</a:t>
            </a:r>
            <a:r>
              <a:rPr lang="en-US" altLang="zh-CN" sz="2000" dirty="0"/>
              <a:t>DOACROSS</a:t>
            </a:r>
            <a:r>
              <a:rPr lang="zh-CN" altLang="en-US" sz="2000" dirty="0"/>
              <a:t>循环可根据跨迭代依赖距离可以细分为规则</a:t>
            </a:r>
            <a:r>
              <a:rPr lang="en-US" altLang="zh-CN" sz="2000" dirty="0"/>
              <a:t>DOACROSS</a:t>
            </a:r>
            <a:r>
              <a:rPr lang="zh-CN" altLang="en-US" sz="2000" dirty="0"/>
              <a:t>循环和不规则</a:t>
            </a:r>
            <a:r>
              <a:rPr lang="en-US" altLang="zh-CN" sz="2000" dirty="0"/>
              <a:t>DOACROSS</a:t>
            </a:r>
            <a:r>
              <a:rPr lang="zh-CN" altLang="en-US" sz="2000" dirty="0"/>
              <a:t>循环。规则</a:t>
            </a:r>
            <a:r>
              <a:rPr lang="en-US" altLang="zh-CN" sz="2000" dirty="0"/>
              <a:t>DOACROSS</a:t>
            </a:r>
            <a:r>
              <a:rPr lang="zh-CN" altLang="en-US" sz="2000" dirty="0"/>
              <a:t>循环中依赖关系的规则性，使得其更容易通过流水并行的方式进行并行。</a:t>
            </a:r>
            <a:endParaRPr lang="en-US" altLang="zh-CN" sz="2000" dirty="0"/>
          </a:p>
        </p:txBody>
      </p:sp>
      <p:graphicFrame>
        <p:nvGraphicFramePr>
          <p:cNvPr id="4" name="对象 3">
            <a:extLst>
              <a:ext uri="{FF2B5EF4-FFF2-40B4-BE49-F238E27FC236}">
                <a16:creationId xmlns:a16="http://schemas.microsoft.com/office/drawing/2014/main" id="{A022EA86-192E-BD1D-E3B0-6017D54F1BAF}"/>
              </a:ext>
            </a:extLst>
          </p:cNvPr>
          <p:cNvGraphicFramePr>
            <a:graphicFrameLocks noChangeAspect="1"/>
          </p:cNvGraphicFramePr>
          <p:nvPr/>
        </p:nvGraphicFramePr>
        <p:xfrm>
          <a:off x="770768" y="3429000"/>
          <a:ext cx="10091672" cy="2168636"/>
        </p:xfrm>
        <a:graphic>
          <a:graphicData uri="http://schemas.openxmlformats.org/presentationml/2006/ole">
            <mc:AlternateContent xmlns:mc="http://schemas.openxmlformats.org/markup-compatibility/2006">
              <mc:Choice xmlns:v="urn:schemas-microsoft-com:vml" Requires="v">
                <p:oleObj name="Visio" r:id="rId3" imgW="5024755" imgH="1077595" progId="Visio.Drawing.15">
                  <p:embed/>
                </p:oleObj>
              </mc:Choice>
              <mc:Fallback>
                <p:oleObj name="Visio" r:id="rId3" imgW="5024755" imgH="1077595" progId="Visio.Drawing.15">
                  <p:embed/>
                  <p:pic>
                    <p:nvPicPr>
                      <p:cNvPr id="4" name="对象 3">
                        <a:extLst>
                          <a:ext uri="{FF2B5EF4-FFF2-40B4-BE49-F238E27FC236}">
                            <a16:creationId xmlns:a16="http://schemas.microsoft.com/office/drawing/2014/main" id="{A022EA86-192E-BD1D-E3B0-6017D54F1B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0768" y="3429000"/>
                        <a:ext cx="10091672" cy="2168636"/>
                      </a:xfrm>
                      <a:prstGeom prst="rect">
                        <a:avLst/>
                      </a:prstGeom>
                      <a:noFill/>
                    </p:spPr>
                  </p:pic>
                </p:oleObj>
              </mc:Fallback>
            </mc:AlternateContent>
          </a:graphicData>
        </a:graphic>
      </p:graphicFrame>
    </p:spTree>
    <p:extLst>
      <p:ext uri="{BB962C8B-B14F-4D97-AF65-F5344CB8AC3E}">
        <p14:creationId xmlns:p14="http://schemas.microsoft.com/office/powerpoint/2010/main" val="2189762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流水并行示例</a:t>
            </a:r>
          </a:p>
        </p:txBody>
      </p:sp>
      <p:sp>
        <p:nvSpPr>
          <p:cNvPr id="3" name="矩形 2">
            <a:extLst>
              <a:ext uri="{FF2B5EF4-FFF2-40B4-BE49-F238E27FC236}">
                <a16:creationId xmlns:a16="http://schemas.microsoft.com/office/drawing/2014/main" id="{F3940B2F-D08E-BFF0-BEED-C1B73F26CDA7}"/>
              </a:ext>
            </a:extLst>
          </p:cNvPr>
          <p:cNvSpPr/>
          <p:nvPr/>
        </p:nvSpPr>
        <p:spPr>
          <a:xfrm>
            <a:off x="517818" y="3267084"/>
            <a:ext cx="4821991" cy="251567"/>
          </a:xfrm>
          <a:prstGeom prst="rect">
            <a:avLst/>
          </a:prstGeom>
          <a:solidFill>
            <a:srgbClr val="4F81BD">
              <a:lumMod val="40000"/>
              <a:lumOff val="60000"/>
            </a:srgbClr>
          </a:solidFill>
          <a:ln w="25400" cap="flat" cmpd="sng" algn="ctr">
            <a:solidFill>
              <a:srgbClr val="4F81B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文本框 5">
            <a:extLst>
              <a:ext uri="{FF2B5EF4-FFF2-40B4-BE49-F238E27FC236}">
                <a16:creationId xmlns:a16="http://schemas.microsoft.com/office/drawing/2014/main" id="{C5C985E8-D696-9BAC-8976-1A5AD5F5CEB0}"/>
              </a:ext>
            </a:extLst>
          </p:cNvPr>
          <p:cNvSpPr txBox="1"/>
          <p:nvPr/>
        </p:nvSpPr>
        <p:spPr>
          <a:xfrm>
            <a:off x="452948" y="1417732"/>
            <a:ext cx="9422280" cy="1429302"/>
          </a:xfrm>
          <a:prstGeom prst="rect">
            <a:avLst/>
          </a:prstGeom>
          <a:noFill/>
        </p:spPr>
        <p:txBody>
          <a:bodyPr wrap="square" rtlCol="0">
            <a:spAutoFit/>
          </a:bodyPr>
          <a:lstStyle/>
          <a:p>
            <a:pPr indent="457200" eaLnBrk="1" fontAlgn="auto" hangingPunct="1">
              <a:lnSpc>
                <a:spcPct val="110000"/>
              </a:lnSpc>
              <a:spcBef>
                <a:spcPts val="0"/>
              </a:spcBef>
              <a:spcAft>
                <a:spcPts val="0"/>
              </a:spcAft>
            </a:pPr>
            <a:r>
              <a:rPr lang="pt-BR"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for(i=1;i&lt;N1-1;i++){</a:t>
            </a:r>
          </a:p>
          <a:p>
            <a:pPr indent="457200" eaLnBrk="1" fontAlgn="auto" hangingPunct="1">
              <a:lnSpc>
                <a:spcPct val="110000"/>
              </a:lnSpc>
              <a:spcBef>
                <a:spcPts val="0"/>
              </a:spcBef>
              <a:spcAft>
                <a:spcPts val="0"/>
              </a:spcAft>
            </a:pPr>
            <a:r>
              <a:rPr lang="pt-BR"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for(j=1;j&lt;N2-1;j++){</a:t>
            </a:r>
          </a:p>
          <a:p>
            <a:pPr indent="457200" eaLnBrk="1" fontAlgn="auto" hangingPunct="1">
              <a:lnSpc>
                <a:spcPct val="110000"/>
              </a:lnSpc>
              <a:spcBef>
                <a:spcPts val="0"/>
              </a:spcBef>
              <a:spcAft>
                <a:spcPts val="0"/>
              </a:spcAft>
            </a:pPr>
            <a:r>
              <a:rPr lang="pt-BR"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a[i][j]=0.25*(a[i-1][j]+a[i][j-1]+a[i+1][j]+a[i][j+1]);	</a:t>
            </a:r>
          </a:p>
          <a:p>
            <a:pPr indent="457200" eaLnBrk="1" fontAlgn="auto" hangingPunct="1">
              <a:lnSpc>
                <a:spcPct val="110000"/>
              </a:lnSpc>
              <a:spcBef>
                <a:spcPts val="0"/>
              </a:spcBef>
              <a:spcAft>
                <a:spcPts val="0"/>
              </a:spcAft>
            </a:pPr>
            <a:r>
              <a:rPr lang="pt-BR"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10000"/>
              </a:lnSpc>
              <a:spcBef>
                <a:spcPts val="0"/>
              </a:spcBef>
              <a:spcAft>
                <a:spcPts val="0"/>
              </a:spcAft>
            </a:pPr>
            <a:r>
              <a:rPr lang="pt-BR"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p:txBody>
      </p:sp>
      <p:sp>
        <p:nvSpPr>
          <p:cNvPr id="7" name="文本框 6">
            <a:extLst>
              <a:ext uri="{FF2B5EF4-FFF2-40B4-BE49-F238E27FC236}">
                <a16:creationId xmlns:a16="http://schemas.microsoft.com/office/drawing/2014/main" id="{722D34D7-1CA2-4B3D-7B77-84A208450A31}"/>
              </a:ext>
            </a:extLst>
          </p:cNvPr>
          <p:cNvSpPr txBox="1"/>
          <p:nvPr/>
        </p:nvSpPr>
        <p:spPr>
          <a:xfrm>
            <a:off x="91984" y="3491743"/>
            <a:ext cx="7802495" cy="2345770"/>
          </a:xfrm>
          <a:prstGeom prst="rect">
            <a:avLst/>
          </a:prstGeom>
          <a:noFill/>
        </p:spPr>
        <p:txBody>
          <a:bodyPr wrap="square" rtlCol="0">
            <a:spAutoFit/>
          </a:bodyPr>
          <a:lstStyle/>
          <a:p>
            <a:pPr indent="457200" eaLnBrk="1" fontAlgn="auto" hangingPunct="1">
              <a:lnSpc>
                <a:spcPct val="150000"/>
              </a:lnSpc>
              <a:spcBef>
                <a:spcPts val="0"/>
              </a:spcBef>
              <a:spcAft>
                <a:spcPts val="0"/>
              </a:spcAft>
            </a:pPr>
            <a:r>
              <a:rPr lang="zh-CN" altLang="en-US" sz="2000" dirty="0"/>
              <a:t>针对有限差分松弛法</a:t>
            </a:r>
            <a:r>
              <a:rPr lang="en-US" altLang="zh-CN" sz="2000" dirty="0"/>
              <a:t>FDR</a:t>
            </a:r>
            <a:r>
              <a:rPr lang="zh-CN" altLang="en-US" sz="2000" dirty="0"/>
              <a:t>循环示例进行流水并行的步骤如下：</a:t>
            </a:r>
          </a:p>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en-US" altLang="zh-CN" sz="2000" dirty="0"/>
              <a:t>(1)</a:t>
            </a:r>
            <a:r>
              <a:rPr lang="zh-CN" altLang="en-US" sz="2000" dirty="0"/>
              <a:t>判断目的循环是否为</a:t>
            </a:r>
            <a:r>
              <a:rPr lang="en-US" altLang="zh-CN" sz="2000" dirty="0"/>
              <a:t>DOACROSS</a:t>
            </a:r>
            <a:r>
              <a:rPr lang="zh-CN" altLang="en-US" sz="2000" dirty="0"/>
              <a:t>循环且循环层数是否大于</a:t>
            </a:r>
            <a:r>
              <a:rPr lang="en-US" altLang="zh-CN" sz="2000" dirty="0"/>
              <a:t>2</a:t>
            </a:r>
            <a:r>
              <a:rPr lang="zh-CN" altLang="en-US" sz="2000" dirty="0"/>
              <a:t>。</a:t>
            </a:r>
            <a:endParaRPr lang="en-US" altLang="zh-CN" sz="2000" dirty="0"/>
          </a:p>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en-US" altLang="zh-CN" sz="2000" dirty="0"/>
              <a:t>(2)</a:t>
            </a:r>
            <a:r>
              <a:rPr lang="zh-CN" altLang="en-US" sz="2000" dirty="0"/>
              <a:t>选择计算划分层和循环分块层。</a:t>
            </a:r>
            <a:endParaRPr lang="en-US" altLang="zh-CN" sz="2000" dirty="0"/>
          </a:p>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en-US" altLang="zh-CN" sz="2000" dirty="0"/>
              <a:t>(3)</a:t>
            </a:r>
            <a:r>
              <a:rPr lang="zh-CN" altLang="en-US" sz="2000" dirty="0"/>
              <a:t>实现线程同步。</a:t>
            </a:r>
            <a:endParaRPr lang="en-US" altLang="zh-CN" sz="2000" dirty="0"/>
          </a:p>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en-US" altLang="zh-CN" sz="2000" dirty="0"/>
              <a:t>(4)</a:t>
            </a:r>
            <a:r>
              <a:rPr lang="zh-CN" altLang="en-US" sz="2000" dirty="0"/>
              <a:t>线程负载优化。</a:t>
            </a:r>
          </a:p>
        </p:txBody>
      </p:sp>
      <p:sp>
        <p:nvSpPr>
          <p:cNvPr id="8" name="文本框 7">
            <a:extLst>
              <a:ext uri="{FF2B5EF4-FFF2-40B4-BE49-F238E27FC236}">
                <a16:creationId xmlns:a16="http://schemas.microsoft.com/office/drawing/2014/main" id="{B9707D0D-706B-2782-D748-A636A3D23392}"/>
              </a:ext>
            </a:extLst>
          </p:cNvPr>
          <p:cNvSpPr txBox="1"/>
          <p:nvPr/>
        </p:nvSpPr>
        <p:spPr>
          <a:xfrm>
            <a:off x="4225460" y="4386358"/>
            <a:ext cx="7802495" cy="499111"/>
          </a:xfrm>
          <a:prstGeom prst="rect">
            <a:avLst/>
          </a:prstGeom>
          <a:noFill/>
        </p:spPr>
        <p:txBody>
          <a:bodyPr wrap="square" rtlCol="0">
            <a:spAutoFit/>
          </a:bodyPr>
          <a:lstStyle/>
          <a:p>
            <a:pPr indent="457200" eaLnBrk="1" fontAlgn="auto" hangingPunct="1">
              <a:lnSpc>
                <a:spcPct val="150000"/>
              </a:lnSpc>
              <a:spcBef>
                <a:spcPts val="0"/>
              </a:spcBef>
              <a:spcAft>
                <a:spcPts val="0"/>
              </a:spcAft>
            </a:pPr>
            <a:r>
              <a:rPr lang="zh-CN" altLang="en-US" sz="2000" dirty="0"/>
              <a:t>选择</a:t>
            </a:r>
            <a:r>
              <a:rPr lang="en-US" altLang="zh-CN" sz="2000" dirty="0"/>
              <a:t>j</a:t>
            </a:r>
            <a:r>
              <a:rPr lang="zh-CN" altLang="en-US" sz="2000" dirty="0"/>
              <a:t>层为计算划分层，</a:t>
            </a:r>
            <a:r>
              <a:rPr lang="en-US" altLang="zh-CN" sz="2000" dirty="0" err="1"/>
              <a:t>i</a:t>
            </a:r>
            <a:r>
              <a:rPr lang="zh-CN" altLang="en-US" sz="2000" dirty="0"/>
              <a:t>层为循环分块层</a:t>
            </a:r>
          </a:p>
        </p:txBody>
      </p:sp>
      <p:sp>
        <p:nvSpPr>
          <p:cNvPr id="9" name="文本框 8">
            <a:extLst>
              <a:ext uri="{FF2B5EF4-FFF2-40B4-BE49-F238E27FC236}">
                <a16:creationId xmlns:a16="http://schemas.microsoft.com/office/drawing/2014/main" id="{3037EBF9-AC51-F6BB-7E29-A7E45C286AA2}"/>
              </a:ext>
            </a:extLst>
          </p:cNvPr>
          <p:cNvSpPr txBox="1"/>
          <p:nvPr/>
        </p:nvSpPr>
        <p:spPr>
          <a:xfrm>
            <a:off x="2309224" y="4859370"/>
            <a:ext cx="7802495" cy="499111"/>
          </a:xfrm>
          <a:prstGeom prst="rect">
            <a:avLst/>
          </a:prstGeom>
          <a:noFill/>
        </p:spPr>
        <p:txBody>
          <a:bodyPr wrap="square" rtlCol="0">
            <a:spAutoFit/>
          </a:bodyPr>
          <a:lstStyle/>
          <a:p>
            <a:pPr indent="457200" eaLnBrk="1" fontAlgn="auto" hangingPunct="1">
              <a:lnSpc>
                <a:spcPct val="150000"/>
              </a:lnSpc>
              <a:spcBef>
                <a:spcPts val="0"/>
              </a:spcBef>
              <a:spcAft>
                <a:spcPts val="0"/>
              </a:spcAft>
            </a:pPr>
            <a:r>
              <a:rPr lang="zh-CN" altLang="en-US" sz="2000" dirty="0"/>
              <a:t>使用计数信号量机制来实现</a:t>
            </a:r>
          </a:p>
        </p:txBody>
      </p:sp>
      <p:sp>
        <p:nvSpPr>
          <p:cNvPr id="10" name="文本框 9">
            <a:extLst>
              <a:ext uri="{FF2B5EF4-FFF2-40B4-BE49-F238E27FC236}">
                <a16:creationId xmlns:a16="http://schemas.microsoft.com/office/drawing/2014/main" id="{F3DB835C-F9E1-0505-ABD7-D25E54F1194D}"/>
              </a:ext>
            </a:extLst>
          </p:cNvPr>
          <p:cNvSpPr txBox="1"/>
          <p:nvPr/>
        </p:nvSpPr>
        <p:spPr>
          <a:xfrm>
            <a:off x="2773680" y="5315659"/>
            <a:ext cx="7802495" cy="499111"/>
          </a:xfrm>
          <a:prstGeom prst="rect">
            <a:avLst/>
          </a:prstGeom>
          <a:noFill/>
        </p:spPr>
        <p:txBody>
          <a:bodyPr wrap="square" rtlCol="0">
            <a:spAutoFit/>
          </a:bodyPr>
          <a:lstStyle/>
          <a:p>
            <a:pPr eaLnBrk="1" fontAlgn="auto" hangingPunct="1">
              <a:lnSpc>
                <a:spcPct val="150000"/>
              </a:lnSpc>
              <a:spcBef>
                <a:spcPts val="0"/>
              </a:spcBef>
              <a:spcAft>
                <a:spcPts val="0"/>
              </a:spcAft>
            </a:pPr>
            <a:r>
              <a:rPr lang="zh-CN" altLang="en-US" sz="2000" dirty="0"/>
              <a:t>考虑到实际情况中线程数有限进行负载优化</a:t>
            </a:r>
          </a:p>
        </p:txBody>
      </p:sp>
      <p:graphicFrame>
        <p:nvGraphicFramePr>
          <p:cNvPr id="11" name="对象 10">
            <a:extLst>
              <a:ext uri="{FF2B5EF4-FFF2-40B4-BE49-F238E27FC236}">
                <a16:creationId xmlns:a16="http://schemas.microsoft.com/office/drawing/2014/main" id="{77815569-3FE8-92D5-0069-5CD94F75FBB5}"/>
              </a:ext>
            </a:extLst>
          </p:cNvPr>
          <p:cNvGraphicFramePr>
            <a:graphicFrameLocks noChangeAspect="1"/>
          </p:cNvGraphicFramePr>
          <p:nvPr>
            <p:extLst>
              <p:ext uri="{D42A27DB-BD31-4B8C-83A1-F6EECF244321}">
                <p14:modId xmlns:p14="http://schemas.microsoft.com/office/powerpoint/2010/main" val="1324146581"/>
              </p:ext>
            </p:extLst>
          </p:nvPr>
        </p:nvGraphicFramePr>
        <p:xfrm>
          <a:off x="8333298" y="759029"/>
          <a:ext cx="3771616" cy="3095093"/>
        </p:xfrm>
        <a:graphic>
          <a:graphicData uri="http://schemas.openxmlformats.org/presentationml/2006/ole">
            <mc:AlternateContent xmlns:mc="http://schemas.openxmlformats.org/markup-compatibility/2006">
              <mc:Choice xmlns:v="urn:schemas-microsoft-com:vml" Requires="v">
                <p:oleObj name="Visio" r:id="rId3" imgW="2028190" imgH="1665605" progId="Visio.Drawing.15">
                  <p:embed/>
                </p:oleObj>
              </mc:Choice>
              <mc:Fallback>
                <p:oleObj name="Visio" r:id="rId3" imgW="2028190" imgH="1665605" progId="Visio.Drawing.15">
                  <p:embed/>
                  <p:pic>
                    <p:nvPicPr>
                      <p:cNvPr id="20" name="对象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33298" y="759029"/>
                        <a:ext cx="3771616" cy="3095093"/>
                      </a:xfrm>
                      <a:prstGeom prst="rect">
                        <a:avLst/>
                      </a:prstGeom>
                      <a:solidFill>
                        <a:srgbClr val="FFFFFF"/>
                      </a:solidFill>
                    </p:spPr>
                  </p:pic>
                </p:oleObj>
              </mc:Fallback>
            </mc:AlternateContent>
          </a:graphicData>
        </a:graphic>
      </p:graphicFrame>
      <p:graphicFrame>
        <p:nvGraphicFramePr>
          <p:cNvPr id="12" name="对象 11">
            <a:extLst>
              <a:ext uri="{FF2B5EF4-FFF2-40B4-BE49-F238E27FC236}">
                <a16:creationId xmlns:a16="http://schemas.microsoft.com/office/drawing/2014/main" id="{F1C76B52-3A2F-8394-75AE-C58E376406CE}"/>
              </a:ext>
            </a:extLst>
          </p:cNvPr>
          <p:cNvGraphicFramePr>
            <a:graphicFrameLocks noChangeAspect="1"/>
          </p:cNvGraphicFramePr>
          <p:nvPr>
            <p:extLst>
              <p:ext uri="{D42A27DB-BD31-4B8C-83A1-F6EECF244321}">
                <p14:modId xmlns:p14="http://schemas.microsoft.com/office/powerpoint/2010/main" val="3386644212"/>
              </p:ext>
            </p:extLst>
          </p:nvPr>
        </p:nvGraphicFramePr>
        <p:xfrm>
          <a:off x="8288781" y="3916651"/>
          <a:ext cx="3784601" cy="2798017"/>
        </p:xfrm>
        <a:graphic>
          <a:graphicData uri="http://schemas.openxmlformats.org/presentationml/2006/ole">
            <mc:AlternateContent xmlns:mc="http://schemas.openxmlformats.org/markup-compatibility/2006">
              <mc:Choice xmlns:v="urn:schemas-microsoft-com:vml" Requires="v">
                <p:oleObj name="Visio" r:id="rId5" imgW="2127250" imgH="1575435" progId="Visio.Drawing.15">
                  <p:embed/>
                </p:oleObj>
              </mc:Choice>
              <mc:Fallback>
                <p:oleObj name="Visio" r:id="rId5" imgW="2127250" imgH="1575435" progId="Visio.Drawing.15">
                  <p:embed/>
                  <p:pic>
                    <p:nvPicPr>
                      <p:cNvPr id="23" name="对象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88781" y="3916651"/>
                        <a:ext cx="3784601" cy="2798017"/>
                      </a:xfrm>
                      <a:prstGeom prst="rect">
                        <a:avLst/>
                      </a:prstGeom>
                      <a:solidFill>
                        <a:srgbClr val="FFFFFF"/>
                      </a:solidFill>
                    </p:spPr>
                  </p:pic>
                </p:oleObj>
              </mc:Fallback>
            </mc:AlternateContent>
          </a:graphicData>
        </a:graphic>
      </p:graphicFrame>
      <p:sp>
        <p:nvSpPr>
          <p:cNvPr id="13" name="文本框 12">
            <a:extLst>
              <a:ext uri="{FF2B5EF4-FFF2-40B4-BE49-F238E27FC236}">
                <a16:creationId xmlns:a16="http://schemas.microsoft.com/office/drawing/2014/main" id="{A7EFFEB4-4DBC-4BC8-B0B8-41E15073C40B}"/>
              </a:ext>
            </a:extLst>
          </p:cNvPr>
          <p:cNvSpPr txBox="1"/>
          <p:nvPr/>
        </p:nvSpPr>
        <p:spPr>
          <a:xfrm>
            <a:off x="452948" y="1300611"/>
            <a:ext cx="7880350" cy="1901098"/>
          </a:xfrm>
          <a:prstGeom prst="rect">
            <a:avLst/>
          </a:prstGeom>
          <a:solidFill>
            <a:srgbClr val="FFFFFF"/>
          </a:solidFill>
        </p:spPr>
        <p:txBody>
          <a:bodyPr wrap="square">
            <a:spAutoFit/>
          </a:bodyPr>
          <a:lstStyle/>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for(int i=1;i&lt;N1-1;i++){</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8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#pragma </a:t>
            </a:r>
            <a:r>
              <a:rPr lang="en-US" altLang="zh-CN" sz="1800" b="1" dirty="0" err="1">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8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 for schedule(static) </a:t>
            </a:r>
            <a:r>
              <a:rPr lang="en-US" altLang="zh-CN" sz="1800" b="1" dirty="0" err="1">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nowait</a:t>
            </a:r>
            <a:endParaRPr lang="pt-BR" altLang="zh-CN" sz="18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endParaRP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for(int j=1;j&lt;N2-1;j++){</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a[i][j]=0.25*(a[i-1][j]+a[i][j-1]+a[i+1][j]+a[i][j+1]);</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p:txBody>
      </p:sp>
      <p:sp>
        <p:nvSpPr>
          <p:cNvPr id="14" name="文本框 13">
            <a:extLst>
              <a:ext uri="{FF2B5EF4-FFF2-40B4-BE49-F238E27FC236}">
                <a16:creationId xmlns:a16="http://schemas.microsoft.com/office/drawing/2014/main" id="{A65C4D26-4C03-1EA3-A728-88F3964A4008}"/>
              </a:ext>
            </a:extLst>
          </p:cNvPr>
          <p:cNvSpPr txBox="1"/>
          <p:nvPr/>
        </p:nvSpPr>
        <p:spPr>
          <a:xfrm>
            <a:off x="309405" y="1095609"/>
            <a:ext cx="7880350" cy="2510495"/>
          </a:xfrm>
          <a:prstGeom prst="rect">
            <a:avLst/>
          </a:prstGeom>
          <a:solidFill>
            <a:srgbClr val="FFFFFF"/>
          </a:solidFill>
        </p:spPr>
        <p:txBody>
          <a:bodyPr wrap="square">
            <a:spAutoFit/>
          </a:bodyPr>
          <a:lstStyle/>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for(int i=1;i&lt;N1-1;i++){</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pt-BR" altLang="zh-CN" sz="18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sync_left();</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en-US" altLang="zh-CN" sz="1800" dirty="0">
                <a:ln>
                  <a:solidFill>
                    <a:srgbClr val="FF0000"/>
                  </a:solidFill>
                </a:ln>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#pragma </a:t>
            </a:r>
            <a:r>
              <a:rPr lang="en-US" altLang="zh-CN" sz="18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 schedule(static) </a:t>
            </a:r>
            <a:r>
              <a:rPr lang="en-US" altLang="zh-CN" sz="18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nowait</a:t>
            </a:r>
            <a:endPar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endParaRP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for(int j=1;j&lt;N2-1;j++){</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a[i][j]=0.25*(a[i-1][j]+a[i][j-1]+a[i+1][j]+a[i][j+1]);</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pt-BR" altLang="zh-CN" sz="18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sync_right();</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p:txBody>
      </p:sp>
      <p:sp>
        <p:nvSpPr>
          <p:cNvPr id="15" name="文本框 14">
            <a:extLst>
              <a:ext uri="{FF2B5EF4-FFF2-40B4-BE49-F238E27FC236}">
                <a16:creationId xmlns:a16="http://schemas.microsoft.com/office/drawing/2014/main" id="{BBF841D7-3324-9B09-A3D4-7B012C04E865}"/>
              </a:ext>
            </a:extLst>
          </p:cNvPr>
          <p:cNvSpPr txBox="1"/>
          <p:nvPr/>
        </p:nvSpPr>
        <p:spPr>
          <a:xfrm>
            <a:off x="309405" y="1024359"/>
            <a:ext cx="7880350" cy="2510495"/>
          </a:xfrm>
          <a:prstGeom prst="rect">
            <a:avLst/>
          </a:prstGeom>
          <a:solidFill>
            <a:srgbClr val="FFFFFF"/>
          </a:solidFill>
        </p:spPr>
        <p:txBody>
          <a:bodyPr wrap="square">
            <a:spAutoFit/>
          </a:bodyPr>
          <a:lstStyle/>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for(int </a:t>
            </a:r>
            <a:r>
              <a:rPr lang="en-US" altLang="zh-CN" sz="18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j</a:t>
            </a:r>
            <a:r>
              <a:rPr lang="pt-BR" altLang="zh-CN" sz="18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=1;j&lt;N2-1;j++){</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sync_left();</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en-US" altLang="zh-CN" sz="1800" dirty="0">
                <a:ln>
                  <a:solidFill>
                    <a:srgbClr val="FF0000"/>
                  </a:solidFill>
                </a:ln>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#pragma </a:t>
            </a:r>
            <a:r>
              <a:rPr lang="en-US" altLang="zh-CN" sz="18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 schedule(static) </a:t>
            </a:r>
            <a:r>
              <a:rPr lang="en-US" altLang="zh-CN" sz="18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nowait</a:t>
            </a:r>
            <a:endPar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endParaRP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pt-BR" altLang="zh-CN" sz="18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for(int i=1;i&lt;Ni-1;i++){</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a[i][j]=0.25*(a[i-1][j]+a[i][j-1]+a[i+1][j]+a[i][j+1]);</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sync_right();</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p:txBody>
      </p:sp>
    </p:spTree>
    <p:extLst>
      <p:ext uri="{BB962C8B-B14F-4D97-AF65-F5344CB8AC3E}">
        <p14:creationId xmlns:p14="http://schemas.microsoft.com/office/powerpoint/2010/main" val="92042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6" presetClass="entr" presetSubtype="21"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animEffect transition="in" filter="barn(inVertical)">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arn(inVertical)">
                                      <p:cBhvr>
                                        <p:cTn id="35" dur="500"/>
                                        <p:tgtEl>
                                          <p:spTgt spid="15"/>
                                        </p:tgtEl>
                                      </p:cBhvr>
                                    </p:animEffect>
                                  </p:childTnLst>
                                </p:cTn>
                              </p:par>
                              <p:par>
                                <p:cTn id="36" presetID="16" presetClass="entr" presetSubtype="21"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arn(inVertical)">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3" grpId="0" animBg="1"/>
      <p:bldP spid="14" grpId="0" animBg="1"/>
      <p:bldP spid="1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流水并行示例</a:t>
            </a:r>
          </a:p>
        </p:txBody>
      </p:sp>
      <p:sp>
        <p:nvSpPr>
          <p:cNvPr id="3" name="矩形 2">
            <a:extLst>
              <a:ext uri="{FF2B5EF4-FFF2-40B4-BE49-F238E27FC236}">
                <a16:creationId xmlns:a16="http://schemas.microsoft.com/office/drawing/2014/main" id="{1B6DDD3A-E038-8C8B-C9D9-45D2E112FF45}"/>
              </a:ext>
            </a:extLst>
          </p:cNvPr>
          <p:cNvSpPr/>
          <p:nvPr/>
        </p:nvSpPr>
        <p:spPr>
          <a:xfrm>
            <a:off x="6110712" y="1731904"/>
            <a:ext cx="4821991" cy="251567"/>
          </a:xfrm>
          <a:prstGeom prst="rect">
            <a:avLst/>
          </a:prstGeom>
          <a:solidFill>
            <a:srgbClr val="4F81BD">
              <a:lumMod val="40000"/>
              <a:lumOff val="60000"/>
            </a:srgbClr>
          </a:solidFill>
          <a:ln w="25400" cap="flat" cmpd="sng" algn="ctr">
            <a:solidFill>
              <a:srgbClr val="4F81B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文本框 5">
            <a:extLst>
              <a:ext uri="{FF2B5EF4-FFF2-40B4-BE49-F238E27FC236}">
                <a16:creationId xmlns:a16="http://schemas.microsoft.com/office/drawing/2014/main" id="{24BA86BB-2EC1-440E-8FA3-483C348EE859}"/>
              </a:ext>
            </a:extLst>
          </p:cNvPr>
          <p:cNvSpPr txBox="1"/>
          <p:nvPr/>
        </p:nvSpPr>
        <p:spPr>
          <a:xfrm>
            <a:off x="253210" y="2006671"/>
            <a:ext cx="5694494" cy="3866892"/>
          </a:xfrm>
          <a:prstGeom prst="rect">
            <a:avLst/>
          </a:prstGeom>
          <a:noFill/>
        </p:spPr>
        <p:txBody>
          <a:bodyPr wrap="square" rtlCol="0">
            <a:spAutoFit/>
          </a:bodyPr>
          <a:lstStyle/>
          <a:p>
            <a:pPr indent="457200" eaLnBrk="1" fontAlgn="auto" hangingPunct="1">
              <a:lnSpc>
                <a:spcPct val="110000"/>
              </a:lnSpc>
              <a:spcBef>
                <a:spcPts val="0"/>
              </a:spcBef>
              <a:spcAft>
                <a:spcPts val="0"/>
              </a:spcAft>
            </a:pPr>
            <a:r>
              <a:rPr lang="zh-CN" altLang="en-US" sz="1600" b="1"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左同步</a:t>
            </a:r>
            <a:endPar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endParaRP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int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isync</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[256],</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mthreadnum,iam</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threadprivate</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mthreadnum,iam</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void </a:t>
            </a:r>
            <a:r>
              <a:rPr lang="en-US" altLang="zh-CN" sz="1600" b="1"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sync_left</a:t>
            </a:r>
            <a:r>
              <a:rPr lang="en-US" altLang="zh-CN" sz="1600" b="1"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int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neighbour</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if(</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iam</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&gt;0&amp;&amp;</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iam</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mthreadnum</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neighbour</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=iam-1;</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while(</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isync</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neighbour</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]==0) {</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flush(</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isync</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isync</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neighbour</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]=0;</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flush(</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isync,a</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p:txBody>
      </p:sp>
      <p:sp>
        <p:nvSpPr>
          <p:cNvPr id="7" name="文本框 6">
            <a:extLst>
              <a:ext uri="{FF2B5EF4-FFF2-40B4-BE49-F238E27FC236}">
                <a16:creationId xmlns:a16="http://schemas.microsoft.com/office/drawing/2014/main" id="{A4F3547B-55FF-574D-7CA9-A5EA51FDA476}"/>
              </a:ext>
            </a:extLst>
          </p:cNvPr>
          <p:cNvSpPr txBox="1"/>
          <p:nvPr/>
        </p:nvSpPr>
        <p:spPr>
          <a:xfrm>
            <a:off x="5674461" y="2006671"/>
            <a:ext cx="5694494" cy="3325206"/>
          </a:xfrm>
          <a:prstGeom prst="rect">
            <a:avLst/>
          </a:prstGeom>
          <a:noFill/>
        </p:spPr>
        <p:txBody>
          <a:bodyPr wrap="square" rtlCol="0">
            <a:spAutoFit/>
          </a:bodyPr>
          <a:lstStyle/>
          <a:p>
            <a:pPr indent="457200" eaLnBrk="1" fontAlgn="auto" hangingPunct="1">
              <a:lnSpc>
                <a:spcPct val="110000"/>
              </a:lnSpc>
              <a:spcBef>
                <a:spcPts val="0"/>
              </a:spcBef>
              <a:spcAft>
                <a:spcPts val="0"/>
              </a:spcAft>
            </a:pPr>
            <a:r>
              <a:rPr lang="zh-CN" altLang="en-US" sz="1600" b="1"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右同步</a:t>
            </a:r>
            <a:endPar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endParaRP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void </a:t>
            </a:r>
            <a:r>
              <a:rPr lang="en-US" altLang="zh-CN" sz="1600" b="1"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sync_right</a:t>
            </a:r>
            <a:r>
              <a:rPr lang="en-US" altLang="zh-CN" sz="1600" b="1"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if(</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iam</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mthreadnum</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while(</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isync</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iam</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]==1) {</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flush(</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isync</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flush(</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isync,a</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isync</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iam</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%(mthreadnum-1)]=1;</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flush(</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isync</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1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pPr>
            <a:endPar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endParaRPr>
          </a:p>
        </p:txBody>
      </p:sp>
      <p:sp>
        <p:nvSpPr>
          <p:cNvPr id="8" name="矩形 7">
            <a:extLst>
              <a:ext uri="{FF2B5EF4-FFF2-40B4-BE49-F238E27FC236}">
                <a16:creationId xmlns:a16="http://schemas.microsoft.com/office/drawing/2014/main" id="{F35E4644-AC0A-D6E4-3947-E2CA803E3953}"/>
              </a:ext>
            </a:extLst>
          </p:cNvPr>
          <p:cNvSpPr/>
          <p:nvPr/>
        </p:nvSpPr>
        <p:spPr>
          <a:xfrm>
            <a:off x="689461" y="1731904"/>
            <a:ext cx="4821991" cy="251567"/>
          </a:xfrm>
          <a:prstGeom prst="rect">
            <a:avLst/>
          </a:prstGeom>
          <a:solidFill>
            <a:srgbClr val="4F81BD">
              <a:lumMod val="40000"/>
              <a:lumOff val="60000"/>
            </a:srgbClr>
          </a:solidFill>
          <a:ln w="25400" cap="flat" cmpd="sng" algn="ctr">
            <a:solidFill>
              <a:srgbClr val="4F81B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627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p:bldP spid="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流水并行粒度</a:t>
            </a:r>
          </a:p>
        </p:txBody>
      </p:sp>
      <p:sp>
        <p:nvSpPr>
          <p:cNvPr id="4" name="文本框 3">
            <a:extLst>
              <a:ext uri="{FF2B5EF4-FFF2-40B4-BE49-F238E27FC236}">
                <a16:creationId xmlns:a16="http://schemas.microsoft.com/office/drawing/2014/main" id="{422FAF5F-FC50-D7FA-48B4-4A05D3DC335B}"/>
              </a:ext>
            </a:extLst>
          </p:cNvPr>
          <p:cNvSpPr txBox="1"/>
          <p:nvPr/>
        </p:nvSpPr>
        <p:spPr>
          <a:xfrm>
            <a:off x="450316" y="1313953"/>
            <a:ext cx="10580565" cy="1884106"/>
          </a:xfrm>
          <a:prstGeom prst="rect">
            <a:avLst/>
          </a:prstGeom>
          <a:noFill/>
        </p:spPr>
        <p:txBody>
          <a:bodyPr wrap="square" rtlCol="0">
            <a:spAutoFit/>
          </a:bodyPr>
          <a:lstStyle/>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zh-CN" altLang="en-US" sz="2000" dirty="0"/>
              <a:t>流水计算粒度：同一线程两次同步之间的计算工作量大小，通常可以使用循环交换和循环分块这两种循环变换方式来完成流水粒度的调节，以平衡并行粒度和同步代价两者的关系。</a:t>
            </a:r>
            <a:endParaRPr lang="en-US" altLang="zh-CN" sz="2000" dirty="0"/>
          </a:p>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en-US" altLang="zh-CN" sz="2000" dirty="0"/>
              <a:t>	</a:t>
            </a:r>
            <a:r>
              <a:rPr lang="zh-CN" altLang="en-US" sz="2000" dirty="0"/>
              <a:t>细粒度流水是指将被划分的循环层放置在循环嵌套的较内层，较高的同步代价。</a:t>
            </a:r>
            <a:endParaRPr lang="en-US" altLang="zh-CN" sz="2000" dirty="0"/>
          </a:p>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en-US" altLang="zh-CN" sz="2000" dirty="0"/>
              <a:t>	</a:t>
            </a:r>
            <a:r>
              <a:rPr lang="zh-CN" altLang="en-US" sz="2000" dirty="0"/>
              <a:t>粗粒度流水是指将计算划分的循环层放到循环嵌套的较外层，同步代价相对较小。</a:t>
            </a:r>
          </a:p>
        </p:txBody>
      </p:sp>
      <p:graphicFrame>
        <p:nvGraphicFramePr>
          <p:cNvPr id="9" name="对象 8">
            <a:extLst>
              <a:ext uri="{FF2B5EF4-FFF2-40B4-BE49-F238E27FC236}">
                <a16:creationId xmlns:a16="http://schemas.microsoft.com/office/drawing/2014/main" id="{D123E7F6-0F12-A51F-3FAB-AAE41C603247}"/>
              </a:ext>
            </a:extLst>
          </p:cNvPr>
          <p:cNvGraphicFramePr>
            <a:graphicFrameLocks noChangeAspect="1"/>
          </p:cNvGraphicFramePr>
          <p:nvPr/>
        </p:nvGraphicFramePr>
        <p:xfrm>
          <a:off x="6933663" y="3148802"/>
          <a:ext cx="3909695" cy="3709198"/>
        </p:xfrm>
        <a:graphic>
          <a:graphicData uri="http://schemas.openxmlformats.org/presentationml/2006/ole">
            <mc:AlternateContent xmlns:mc="http://schemas.openxmlformats.org/markup-compatibility/2006">
              <mc:Choice xmlns:v="urn:schemas-microsoft-com:vml" Requires="v">
                <p:oleObj name="Visio" r:id="rId3" imgW="2127250" imgH="2018665" progId="Visio.Drawing.15">
                  <p:embed/>
                </p:oleObj>
              </mc:Choice>
              <mc:Fallback>
                <p:oleObj name="Visio" r:id="rId3" imgW="2127250" imgH="2018665" progId="Visio.Drawing.15">
                  <p:embed/>
                  <p:pic>
                    <p:nvPicPr>
                      <p:cNvPr id="4" name="对象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33663" y="3148802"/>
                        <a:ext cx="3909695" cy="3709198"/>
                      </a:xfrm>
                      <a:prstGeom prst="rect">
                        <a:avLst/>
                      </a:prstGeom>
                      <a:solidFill>
                        <a:srgbClr val="FFFFFF"/>
                      </a:solidFill>
                    </p:spPr>
                  </p:pic>
                </p:oleObj>
              </mc:Fallback>
            </mc:AlternateContent>
          </a:graphicData>
        </a:graphic>
      </p:graphicFrame>
      <p:graphicFrame>
        <p:nvGraphicFramePr>
          <p:cNvPr id="10" name="对象 9">
            <a:extLst>
              <a:ext uri="{FF2B5EF4-FFF2-40B4-BE49-F238E27FC236}">
                <a16:creationId xmlns:a16="http://schemas.microsoft.com/office/drawing/2014/main" id="{51A7273A-E03C-5F39-02FE-54C193C1591A}"/>
              </a:ext>
            </a:extLst>
          </p:cNvPr>
          <p:cNvGraphicFramePr>
            <a:graphicFrameLocks noChangeAspect="1"/>
          </p:cNvGraphicFramePr>
          <p:nvPr/>
        </p:nvGraphicFramePr>
        <p:xfrm>
          <a:off x="581024" y="3229914"/>
          <a:ext cx="3784601" cy="2798017"/>
        </p:xfrm>
        <a:graphic>
          <a:graphicData uri="http://schemas.openxmlformats.org/presentationml/2006/ole">
            <mc:AlternateContent xmlns:mc="http://schemas.openxmlformats.org/markup-compatibility/2006">
              <mc:Choice xmlns:v="urn:schemas-microsoft-com:vml" Requires="v">
                <p:oleObj name="Visio" r:id="rId5" imgW="2127250" imgH="1575435" progId="Visio.Drawing.15">
                  <p:embed/>
                </p:oleObj>
              </mc:Choice>
              <mc:Fallback>
                <p:oleObj name="Visio" r:id="rId5" imgW="2127250" imgH="1575435" progId="Visio.Drawing.15">
                  <p:embed/>
                  <p:pic>
                    <p:nvPicPr>
                      <p:cNvPr id="10" name="对象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024" y="3229914"/>
                        <a:ext cx="3784601" cy="2798017"/>
                      </a:xfrm>
                      <a:prstGeom prst="rect">
                        <a:avLst/>
                      </a:prstGeom>
                      <a:solidFill>
                        <a:srgbClr val="FFFFFF"/>
                      </a:solidFill>
                    </p:spPr>
                  </p:pic>
                </p:oleObj>
              </mc:Fallback>
            </mc:AlternateContent>
          </a:graphicData>
        </a:graphic>
      </p:graphicFrame>
      <p:sp>
        <p:nvSpPr>
          <p:cNvPr id="11" name="文本框 10">
            <a:extLst>
              <a:ext uri="{FF2B5EF4-FFF2-40B4-BE49-F238E27FC236}">
                <a16:creationId xmlns:a16="http://schemas.microsoft.com/office/drawing/2014/main" id="{D20A9614-ED12-F3AD-9887-B8C8741548D3}"/>
              </a:ext>
            </a:extLst>
          </p:cNvPr>
          <p:cNvSpPr txBox="1"/>
          <p:nvPr/>
        </p:nvSpPr>
        <p:spPr>
          <a:xfrm>
            <a:off x="5062894" y="4308653"/>
            <a:ext cx="1213085" cy="923330"/>
          </a:xfrm>
          <a:prstGeom prst="rect">
            <a:avLst/>
          </a:prstGeom>
          <a:noFill/>
        </p:spPr>
        <p:txBody>
          <a:bodyPr wrap="square">
            <a:spAutoFit/>
          </a:bodyPr>
          <a:lstStyle/>
          <a:p>
            <a:pPr eaLnBrk="1" fontAlgn="auto" hangingPunct="1">
              <a:spcBef>
                <a:spcPts val="0"/>
              </a:spcBef>
              <a:spcAft>
                <a:spcPts val="0"/>
              </a:spcAft>
            </a:pPr>
            <a:r>
              <a:rPr lang="zh-CN" altLang="en-US" sz="1800" b="1" kern="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循环分块</a:t>
            </a:r>
            <a:endParaRPr lang="en-US" altLang="zh-CN" sz="1800" b="1" kern="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eaLnBrk="1" fontAlgn="auto" hangingPunct="1">
              <a:spcBef>
                <a:spcPts val="0"/>
              </a:spcBef>
              <a:spcAft>
                <a:spcPts val="0"/>
              </a:spcAft>
            </a:pPr>
            <a:endParaRPr lang="en-US" altLang="zh-CN" sz="1800" b="1" kern="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eaLnBrk="1" fontAlgn="auto" hangingPunct="1">
              <a:spcBef>
                <a:spcPts val="0"/>
              </a:spcBef>
              <a:spcAft>
                <a:spcPts val="0"/>
              </a:spcAft>
            </a:pPr>
            <a:r>
              <a:rPr lang="zh-CN" altLang="en-US" sz="1800" b="1" kern="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增大粒度</a:t>
            </a:r>
            <a:endParaRPr lang="zh-CN" altLang="en-US" sz="1800" b="1" dirty="0">
              <a:solidFill>
                <a:prstClr val="black"/>
              </a:solidFill>
              <a:latin typeface="Calibri"/>
              <a:ea typeface="宋体" panose="02010600030101010101" pitchFamily="2" charset="-122"/>
            </a:endParaRPr>
          </a:p>
        </p:txBody>
      </p:sp>
      <p:sp>
        <p:nvSpPr>
          <p:cNvPr id="12" name="箭头: 右 11">
            <a:extLst>
              <a:ext uri="{FF2B5EF4-FFF2-40B4-BE49-F238E27FC236}">
                <a16:creationId xmlns:a16="http://schemas.microsoft.com/office/drawing/2014/main" id="{52F44316-6700-5265-092F-AC4A6C81D7B6}"/>
              </a:ext>
            </a:extLst>
          </p:cNvPr>
          <p:cNvSpPr/>
          <p:nvPr/>
        </p:nvSpPr>
        <p:spPr>
          <a:xfrm>
            <a:off x="4909002" y="4622810"/>
            <a:ext cx="1481284" cy="207588"/>
          </a:xfrm>
          <a:prstGeom prst="rightArrow">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92423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2" presetClass="entr" presetSubtype="4"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1" grpId="0"/>
      <p:bldP spid="12"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流水并行粒度</a:t>
            </a:r>
          </a:p>
        </p:txBody>
      </p:sp>
      <p:sp>
        <p:nvSpPr>
          <p:cNvPr id="3" name="矩形 2">
            <a:extLst>
              <a:ext uri="{FF2B5EF4-FFF2-40B4-BE49-F238E27FC236}">
                <a16:creationId xmlns:a16="http://schemas.microsoft.com/office/drawing/2014/main" id="{F96E9AD3-D449-0DFD-F0D2-65814A1CCC8E}"/>
              </a:ext>
            </a:extLst>
          </p:cNvPr>
          <p:cNvSpPr/>
          <p:nvPr/>
        </p:nvSpPr>
        <p:spPr>
          <a:xfrm>
            <a:off x="5842199" y="1919062"/>
            <a:ext cx="4821991" cy="251567"/>
          </a:xfrm>
          <a:prstGeom prst="rect">
            <a:avLst/>
          </a:prstGeom>
          <a:solidFill>
            <a:srgbClr val="4F81BD">
              <a:lumMod val="40000"/>
              <a:lumOff val="60000"/>
            </a:srgbClr>
          </a:solidFill>
          <a:ln w="25400" cap="flat" cmpd="sng" algn="ctr">
            <a:solidFill>
              <a:srgbClr val="4F81B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文本框 5">
            <a:extLst>
              <a:ext uri="{FF2B5EF4-FFF2-40B4-BE49-F238E27FC236}">
                <a16:creationId xmlns:a16="http://schemas.microsoft.com/office/drawing/2014/main" id="{A51F0B6F-2A2E-6658-66A8-01D669BD7934}"/>
              </a:ext>
            </a:extLst>
          </p:cNvPr>
          <p:cNvSpPr txBox="1"/>
          <p:nvPr/>
        </p:nvSpPr>
        <p:spPr>
          <a:xfrm>
            <a:off x="761070" y="2216686"/>
            <a:ext cx="8808915" cy="4033989"/>
          </a:xfrm>
          <a:prstGeom prst="rect">
            <a:avLst/>
          </a:prstGeom>
          <a:solidFill>
            <a:srgbClr val="FFFFFF"/>
          </a:solidFill>
        </p:spPr>
        <p:txBody>
          <a:bodyPr wrap="square">
            <a:spAutoFit/>
          </a:bodyPr>
          <a:lstStyle/>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endPar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endParaRP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int b=9;//</a:t>
            </a:r>
            <a:r>
              <a:rPr lang="zh-CN" altLang="en-US" sz="18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分块大小</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for(int i=1;i&lt;N1-1;i=i+b){</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sync_left();</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omp for schedule(static) nowait</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for(int j=1;j&lt;N2-1;j++){</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pt-BR" altLang="zh-CN" sz="18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for(int m=i;m&lt;min(i+b,N1-1);m++){</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a[m][j]=0.25*(a[m-1][j]+a[m][j-1]+a[m+1][j]+a[m][j+1]);</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sync_right();</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endPar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endParaRPr>
          </a:p>
        </p:txBody>
      </p:sp>
      <p:sp>
        <p:nvSpPr>
          <p:cNvPr id="7" name="文本框 6">
            <a:extLst>
              <a:ext uri="{FF2B5EF4-FFF2-40B4-BE49-F238E27FC236}">
                <a16:creationId xmlns:a16="http://schemas.microsoft.com/office/drawing/2014/main" id="{61F62141-6CC8-047F-B2AF-1FFA90E90E8F}"/>
              </a:ext>
            </a:extLst>
          </p:cNvPr>
          <p:cNvSpPr txBox="1"/>
          <p:nvPr/>
        </p:nvSpPr>
        <p:spPr>
          <a:xfrm>
            <a:off x="7397751" y="1464595"/>
            <a:ext cx="3266440" cy="400110"/>
          </a:xfrm>
          <a:prstGeom prst="rect">
            <a:avLst/>
          </a:prstGeom>
          <a:noFill/>
        </p:spPr>
        <p:txBody>
          <a:bodyPr wrap="square">
            <a:spAutoFit/>
          </a:bodyPr>
          <a:lstStyle/>
          <a:p>
            <a:pPr eaLnBrk="1" fontAlgn="auto" hangingPunct="1">
              <a:spcBef>
                <a:spcPts val="0"/>
              </a:spcBef>
              <a:spcAft>
                <a:spcPts val="0"/>
              </a:spcAft>
            </a:pPr>
            <a:r>
              <a:rPr lang="zh-CN" altLang="en-US" sz="2000" dirty="0"/>
              <a:t>循环分块增大流水粒度</a:t>
            </a:r>
          </a:p>
        </p:txBody>
      </p:sp>
    </p:spTree>
    <p:extLst>
      <p:ext uri="{BB962C8B-B14F-4D97-AF65-F5344CB8AC3E}">
        <p14:creationId xmlns:p14="http://schemas.microsoft.com/office/powerpoint/2010/main" val="239057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流水并行粒度</a:t>
            </a:r>
          </a:p>
        </p:txBody>
      </p:sp>
      <p:sp>
        <p:nvSpPr>
          <p:cNvPr id="8" name="矩形 7">
            <a:extLst>
              <a:ext uri="{FF2B5EF4-FFF2-40B4-BE49-F238E27FC236}">
                <a16:creationId xmlns:a16="http://schemas.microsoft.com/office/drawing/2014/main" id="{D3466D5A-C65A-A404-1030-B12087A994F0}"/>
              </a:ext>
            </a:extLst>
          </p:cNvPr>
          <p:cNvSpPr/>
          <p:nvPr/>
        </p:nvSpPr>
        <p:spPr>
          <a:xfrm>
            <a:off x="5994599" y="1904547"/>
            <a:ext cx="4821991" cy="251567"/>
          </a:xfrm>
          <a:prstGeom prst="rect">
            <a:avLst/>
          </a:prstGeom>
          <a:solidFill>
            <a:srgbClr val="4F81BD">
              <a:lumMod val="40000"/>
              <a:lumOff val="60000"/>
            </a:srgbClr>
          </a:solidFill>
          <a:ln w="25400" cap="flat" cmpd="sng" algn="ctr">
            <a:solidFill>
              <a:srgbClr val="4F81B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文本框 12">
            <a:extLst>
              <a:ext uri="{FF2B5EF4-FFF2-40B4-BE49-F238E27FC236}">
                <a16:creationId xmlns:a16="http://schemas.microsoft.com/office/drawing/2014/main" id="{9ADD4E5A-965B-8FE8-4CB1-44EC7E3732E2}"/>
              </a:ext>
            </a:extLst>
          </p:cNvPr>
          <p:cNvSpPr txBox="1"/>
          <p:nvPr/>
        </p:nvSpPr>
        <p:spPr>
          <a:xfrm>
            <a:off x="913470" y="2202171"/>
            <a:ext cx="8808915" cy="4033989"/>
          </a:xfrm>
          <a:prstGeom prst="rect">
            <a:avLst/>
          </a:prstGeom>
          <a:solidFill>
            <a:srgbClr val="FFFFFF"/>
          </a:solidFill>
        </p:spPr>
        <p:txBody>
          <a:bodyPr wrap="square">
            <a:spAutoFit/>
          </a:bodyPr>
          <a:lstStyle/>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endPar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endParaRP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int b=4;//</a:t>
            </a:r>
            <a:r>
              <a:rPr lang="zh-CN" altLang="en-US" sz="18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分块大小</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for(int j=1;j&lt;N2-1;j++){</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sync_left();</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      for(int i=1;i&lt;N1-1;i+=b){</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            for(int m=i;m&lt;min(i+b,N1-1);m++){</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a[m][j]=0.25*(a[m-1][j]+a[m][j-1]</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+a[m+1][j]+a[m][j+1]);</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sync_right();		</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endPar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endParaRPr>
          </a:p>
        </p:txBody>
      </p:sp>
      <p:sp>
        <p:nvSpPr>
          <p:cNvPr id="14" name="文本框 13">
            <a:extLst>
              <a:ext uri="{FF2B5EF4-FFF2-40B4-BE49-F238E27FC236}">
                <a16:creationId xmlns:a16="http://schemas.microsoft.com/office/drawing/2014/main" id="{61D06463-90E7-3A9A-3219-5619E4A46F66}"/>
              </a:ext>
            </a:extLst>
          </p:cNvPr>
          <p:cNvSpPr txBox="1"/>
          <p:nvPr/>
        </p:nvSpPr>
        <p:spPr>
          <a:xfrm>
            <a:off x="7512051" y="1450080"/>
            <a:ext cx="3304540" cy="400110"/>
          </a:xfrm>
          <a:prstGeom prst="rect">
            <a:avLst/>
          </a:prstGeom>
          <a:noFill/>
        </p:spPr>
        <p:txBody>
          <a:bodyPr wrap="square">
            <a:spAutoFit/>
          </a:bodyPr>
          <a:lstStyle/>
          <a:p>
            <a:pPr eaLnBrk="1" fontAlgn="auto" hangingPunct="1">
              <a:spcBef>
                <a:spcPts val="0"/>
              </a:spcBef>
              <a:spcAft>
                <a:spcPts val="0"/>
              </a:spcAft>
            </a:pPr>
            <a:r>
              <a:rPr lang="zh-CN" altLang="en-US" sz="2000" dirty="0"/>
              <a:t>循环分段减小流水粒度</a:t>
            </a:r>
          </a:p>
        </p:txBody>
      </p:sp>
      <p:graphicFrame>
        <p:nvGraphicFramePr>
          <p:cNvPr id="15" name="对象 14">
            <a:extLst>
              <a:ext uri="{FF2B5EF4-FFF2-40B4-BE49-F238E27FC236}">
                <a16:creationId xmlns:a16="http://schemas.microsoft.com/office/drawing/2014/main" id="{2D219E98-7D6C-4AC4-F018-52470A171481}"/>
              </a:ext>
            </a:extLst>
          </p:cNvPr>
          <p:cNvGraphicFramePr>
            <a:graphicFrameLocks noChangeAspect="1"/>
          </p:cNvGraphicFramePr>
          <p:nvPr>
            <p:extLst>
              <p:ext uri="{D42A27DB-BD31-4B8C-83A1-F6EECF244321}">
                <p14:modId xmlns:p14="http://schemas.microsoft.com/office/powerpoint/2010/main" val="1000150932"/>
              </p:ext>
            </p:extLst>
          </p:nvPr>
        </p:nvGraphicFramePr>
        <p:xfrm>
          <a:off x="6978650" y="2222115"/>
          <a:ext cx="4076700" cy="3937326"/>
        </p:xfrm>
        <a:graphic>
          <a:graphicData uri="http://schemas.openxmlformats.org/presentationml/2006/ole">
            <mc:AlternateContent xmlns:mc="http://schemas.openxmlformats.org/markup-compatibility/2006">
              <mc:Choice xmlns:v="urn:schemas-microsoft-com:vml" Requires="v">
                <p:oleObj name="Visio" r:id="rId3" imgW="2127250" imgH="2054860" progId="Visio.Drawing.15">
                  <p:embed/>
                </p:oleObj>
              </mc:Choice>
              <mc:Fallback>
                <p:oleObj name="Visio" r:id="rId3" imgW="2127250" imgH="2054860" progId="Visio.Drawing.15">
                  <p:embed/>
                  <p:pic>
                    <p:nvPicPr>
                      <p:cNvPr id="9" name="对象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8650" y="2222115"/>
                        <a:ext cx="4076700" cy="3937326"/>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4070552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OpenMP</a:t>
            </a:r>
            <a:r>
              <a:rPr lang="zh-CN" altLang="en-US" dirty="0">
                <a:solidFill>
                  <a:schemeClr val="tx1"/>
                </a:solidFill>
              </a:rPr>
              <a:t>指导语句</a:t>
            </a:r>
          </a:p>
        </p:txBody>
      </p:sp>
      <p:sp>
        <p:nvSpPr>
          <p:cNvPr id="3" name="燕尾形 10">
            <a:extLst>
              <a:ext uri="{FF2B5EF4-FFF2-40B4-BE49-F238E27FC236}">
                <a16:creationId xmlns:a16="http://schemas.microsoft.com/office/drawing/2014/main" id="{F09413F3-D4F7-01E9-E848-8C1A79620A20}"/>
              </a:ext>
            </a:extLst>
          </p:cNvPr>
          <p:cNvSpPr/>
          <p:nvPr/>
        </p:nvSpPr>
        <p:spPr>
          <a:xfrm>
            <a:off x="1812292" y="2051684"/>
            <a:ext cx="2717800" cy="539751"/>
          </a:xfrm>
          <a:prstGeom prst="chevron">
            <a:avLst/>
          </a:prstGeom>
          <a:solidFill>
            <a:schemeClr val="bg1"/>
          </a:solidFill>
          <a:ln w="3175">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Times New Roman" panose="02020603050405020304" pitchFamily="18" charset="0"/>
                <a:ea typeface="黑体" panose="02010609060101010101" charset="-122"/>
                <a:cs typeface="Times New Roman" panose="02020603050405020304" pitchFamily="18" charset="0"/>
              </a:rPr>
              <a:t>并行控制类</a:t>
            </a:r>
          </a:p>
        </p:txBody>
      </p:sp>
      <p:sp>
        <p:nvSpPr>
          <p:cNvPr id="6" name="燕尾形 10">
            <a:extLst>
              <a:ext uri="{FF2B5EF4-FFF2-40B4-BE49-F238E27FC236}">
                <a16:creationId xmlns:a16="http://schemas.microsoft.com/office/drawing/2014/main" id="{F7ABEC9C-E808-469A-4038-0CEA396C611B}"/>
              </a:ext>
            </a:extLst>
          </p:cNvPr>
          <p:cNvSpPr/>
          <p:nvPr/>
        </p:nvSpPr>
        <p:spPr>
          <a:xfrm>
            <a:off x="1846581" y="2796539"/>
            <a:ext cx="2717800" cy="539751"/>
          </a:xfrm>
          <a:prstGeom prst="chevron">
            <a:avLst/>
          </a:prstGeom>
          <a:solidFill>
            <a:schemeClr val="bg1"/>
          </a:solidFill>
          <a:ln w="3175">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Times New Roman" panose="02020603050405020304" pitchFamily="18" charset="0"/>
                <a:ea typeface="黑体" panose="02010609060101010101" charset="-122"/>
                <a:cs typeface="Times New Roman" panose="02020603050405020304" pitchFamily="18" charset="0"/>
              </a:rPr>
              <a:t>工作共享类</a:t>
            </a:r>
          </a:p>
        </p:txBody>
      </p:sp>
      <p:sp>
        <p:nvSpPr>
          <p:cNvPr id="8" name="燕尾形 10">
            <a:extLst>
              <a:ext uri="{FF2B5EF4-FFF2-40B4-BE49-F238E27FC236}">
                <a16:creationId xmlns:a16="http://schemas.microsoft.com/office/drawing/2014/main" id="{A23E9F87-C0A6-6546-C070-FB97127A9830}"/>
              </a:ext>
            </a:extLst>
          </p:cNvPr>
          <p:cNvSpPr/>
          <p:nvPr/>
        </p:nvSpPr>
        <p:spPr>
          <a:xfrm>
            <a:off x="1880870" y="3540759"/>
            <a:ext cx="2717800" cy="539751"/>
          </a:xfrm>
          <a:prstGeom prst="chevron">
            <a:avLst/>
          </a:prstGeom>
          <a:solidFill>
            <a:schemeClr val="bg1"/>
          </a:solidFill>
          <a:ln w="3175">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Times New Roman" panose="02020603050405020304" pitchFamily="18" charset="0"/>
                <a:ea typeface="黑体" panose="02010609060101010101" charset="-122"/>
                <a:cs typeface="Times New Roman" panose="02020603050405020304" pitchFamily="18" charset="0"/>
              </a:rPr>
              <a:t>线程同步类</a:t>
            </a:r>
          </a:p>
        </p:txBody>
      </p:sp>
      <p:grpSp>
        <p:nvGrpSpPr>
          <p:cNvPr id="11" name="组合 10">
            <a:extLst>
              <a:ext uri="{FF2B5EF4-FFF2-40B4-BE49-F238E27FC236}">
                <a16:creationId xmlns:a16="http://schemas.microsoft.com/office/drawing/2014/main" id="{5364BE1A-76B7-D74E-3567-2B4B5E482694}"/>
              </a:ext>
            </a:extLst>
          </p:cNvPr>
          <p:cNvGrpSpPr/>
          <p:nvPr/>
        </p:nvGrpSpPr>
        <p:grpSpPr>
          <a:xfrm>
            <a:off x="4495802" y="2051049"/>
            <a:ext cx="6108698" cy="2790508"/>
            <a:chOff x="4495802" y="2051049"/>
            <a:chExt cx="5433059" cy="2790508"/>
          </a:xfrm>
        </p:grpSpPr>
        <p:sp>
          <p:nvSpPr>
            <p:cNvPr id="2" name="燕尾形 6">
              <a:extLst>
                <a:ext uri="{FF2B5EF4-FFF2-40B4-BE49-F238E27FC236}">
                  <a16:creationId xmlns:a16="http://schemas.microsoft.com/office/drawing/2014/main" id="{E9A1A8ED-AFED-893F-2F1D-4C9503BB122F}"/>
                </a:ext>
              </a:extLst>
            </p:cNvPr>
            <p:cNvSpPr/>
            <p:nvPr/>
          </p:nvSpPr>
          <p:spPr>
            <a:xfrm>
              <a:off x="4495802" y="2051049"/>
              <a:ext cx="5433058" cy="539751"/>
            </a:xfrm>
            <a:prstGeom prst="chevron">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parallel</a:t>
              </a:r>
              <a:r>
                <a:rPr lang="zh-CN" altLang="en-US"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2000" dirty="0" err="1">
                  <a:solidFill>
                    <a:schemeClr val="tx1"/>
                  </a:solidFill>
                  <a:latin typeface="Times New Roman" panose="02020603050405020304" pitchFamily="18" charset="0"/>
                  <a:ea typeface="微软雅黑 Light" panose="020B0502040204020203" charset="-122"/>
                  <a:cs typeface="Times New Roman" panose="02020603050405020304" pitchFamily="18" charset="0"/>
                </a:rPr>
                <a:t>simd</a:t>
              </a:r>
              <a:endParaRPr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endParaRPr>
            </a:p>
          </p:txBody>
        </p:sp>
        <p:sp>
          <p:nvSpPr>
            <p:cNvPr id="4" name="燕尾形 6">
              <a:extLst>
                <a:ext uri="{FF2B5EF4-FFF2-40B4-BE49-F238E27FC236}">
                  <a16:creationId xmlns:a16="http://schemas.microsoft.com/office/drawing/2014/main" id="{65A1227C-87ED-CA1D-737D-C8A97E61554D}"/>
                </a:ext>
              </a:extLst>
            </p:cNvPr>
            <p:cNvSpPr/>
            <p:nvPr/>
          </p:nvSpPr>
          <p:spPr>
            <a:xfrm>
              <a:off x="4530091" y="2795904"/>
              <a:ext cx="5398769" cy="539751"/>
            </a:xfrm>
            <a:prstGeom prst="chevron">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for</a:t>
              </a:r>
              <a:r>
                <a:rPr lang="zh-CN" altLang="en-US"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sections</a:t>
              </a:r>
              <a:r>
                <a:rPr lang="zh-CN" altLang="en-US"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task</a:t>
              </a:r>
              <a:r>
                <a:rPr lang="zh-CN" altLang="en-US"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single</a:t>
              </a:r>
              <a:r>
                <a:rPr lang="zh-CN" altLang="en-US"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target</a:t>
              </a:r>
              <a:endParaRPr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endParaRPr>
            </a:p>
          </p:txBody>
        </p:sp>
        <p:sp>
          <p:nvSpPr>
            <p:cNvPr id="7" name="燕尾形 6">
              <a:extLst>
                <a:ext uri="{FF2B5EF4-FFF2-40B4-BE49-F238E27FC236}">
                  <a16:creationId xmlns:a16="http://schemas.microsoft.com/office/drawing/2014/main" id="{F568AE00-E389-8FC7-E25D-820F74628A71}"/>
                </a:ext>
              </a:extLst>
            </p:cNvPr>
            <p:cNvSpPr/>
            <p:nvPr/>
          </p:nvSpPr>
          <p:spPr>
            <a:xfrm>
              <a:off x="4564380" y="3540124"/>
              <a:ext cx="5364481" cy="539751"/>
            </a:xfrm>
            <a:prstGeom prst="chevron">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barrier</a:t>
              </a:r>
              <a:r>
                <a:rPr lang="zh-CN" altLang="en-US"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master</a:t>
              </a:r>
              <a:r>
                <a:rPr lang="zh-CN" altLang="en-US"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critical</a:t>
              </a:r>
              <a:r>
                <a:rPr lang="zh-CN" altLang="en-US"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atomic</a:t>
              </a:r>
              <a:r>
                <a:rPr lang="zh-CN" altLang="en-US"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flush</a:t>
              </a:r>
              <a:r>
                <a:rPr lang="zh-CN" altLang="en-US"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ordered</a:t>
              </a:r>
              <a:endParaRPr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endParaRPr>
            </a:p>
          </p:txBody>
        </p:sp>
        <p:sp>
          <p:nvSpPr>
            <p:cNvPr id="9" name="燕尾形 6">
              <a:extLst>
                <a:ext uri="{FF2B5EF4-FFF2-40B4-BE49-F238E27FC236}">
                  <a16:creationId xmlns:a16="http://schemas.microsoft.com/office/drawing/2014/main" id="{3A7E9FCB-5E00-6208-C4CA-6921D902F128}"/>
                </a:ext>
              </a:extLst>
            </p:cNvPr>
            <p:cNvSpPr/>
            <p:nvPr/>
          </p:nvSpPr>
          <p:spPr>
            <a:xfrm>
              <a:off x="4530091" y="4301806"/>
              <a:ext cx="5364481" cy="539751"/>
            </a:xfrm>
            <a:prstGeom prst="chevron">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parallel for</a:t>
              </a:r>
              <a:r>
                <a:rPr lang="zh-CN" altLang="en-US"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for </a:t>
              </a:r>
              <a:r>
                <a:rPr lang="en-US" altLang="zh-CN" sz="2000" dirty="0" err="1">
                  <a:solidFill>
                    <a:schemeClr val="tx1"/>
                  </a:solidFill>
                  <a:latin typeface="Times New Roman" panose="02020603050405020304" pitchFamily="18" charset="0"/>
                  <a:ea typeface="微软雅黑 Light" panose="020B0502040204020203" charset="-122"/>
                  <a:cs typeface="Times New Roman" panose="02020603050405020304" pitchFamily="18" charset="0"/>
                </a:rPr>
                <a:t>simd</a:t>
              </a:r>
              <a:r>
                <a:rPr lang="zh-CN" altLang="en-US"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rPr>
                <a:t>parallel sections</a:t>
              </a:r>
              <a:endParaRPr sz="2000" dirty="0">
                <a:solidFill>
                  <a:schemeClr val="tx1"/>
                </a:solidFill>
                <a:latin typeface="Times New Roman" panose="02020603050405020304" pitchFamily="18" charset="0"/>
                <a:ea typeface="微软雅黑 Light" panose="020B0502040204020203" charset="-122"/>
                <a:cs typeface="Times New Roman" panose="02020603050405020304" pitchFamily="18" charset="0"/>
              </a:endParaRPr>
            </a:p>
          </p:txBody>
        </p:sp>
      </p:grpSp>
      <p:sp>
        <p:nvSpPr>
          <p:cNvPr id="10" name="燕尾形 10">
            <a:extLst>
              <a:ext uri="{FF2B5EF4-FFF2-40B4-BE49-F238E27FC236}">
                <a16:creationId xmlns:a16="http://schemas.microsoft.com/office/drawing/2014/main" id="{D9D8980E-38DE-7052-4E77-029FD9944F28}"/>
              </a:ext>
            </a:extLst>
          </p:cNvPr>
          <p:cNvSpPr/>
          <p:nvPr/>
        </p:nvSpPr>
        <p:spPr>
          <a:xfrm>
            <a:off x="1846581" y="4302441"/>
            <a:ext cx="2717800" cy="539751"/>
          </a:xfrm>
          <a:prstGeom prst="chevron">
            <a:avLst/>
          </a:prstGeom>
          <a:solidFill>
            <a:schemeClr val="bg1"/>
          </a:solidFill>
          <a:ln w="3175">
            <a:solidFill>
              <a:srgbClr val="A6A6A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Times New Roman" panose="02020603050405020304" pitchFamily="18" charset="0"/>
                <a:ea typeface="黑体" panose="02010609060101010101" charset="-122"/>
                <a:cs typeface="Times New Roman" panose="02020603050405020304" pitchFamily="18" charset="0"/>
              </a:rPr>
              <a:t>复合指导命令类</a:t>
            </a:r>
          </a:p>
        </p:txBody>
      </p:sp>
    </p:spTree>
    <p:extLst>
      <p:ext uri="{BB962C8B-B14F-4D97-AF65-F5344CB8AC3E}">
        <p14:creationId xmlns:p14="http://schemas.microsoft.com/office/powerpoint/2010/main" val="361208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8" grpId="0" animBg="1"/>
      <p:bldP spid="10"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流水并行粒度</a:t>
            </a:r>
          </a:p>
        </p:txBody>
      </p:sp>
      <p:sp>
        <p:nvSpPr>
          <p:cNvPr id="2" name="矩形 1">
            <a:extLst>
              <a:ext uri="{FF2B5EF4-FFF2-40B4-BE49-F238E27FC236}">
                <a16:creationId xmlns:a16="http://schemas.microsoft.com/office/drawing/2014/main" id="{E41B2E6F-4EDD-27F6-A4D1-C4D03CCFD63F}"/>
              </a:ext>
            </a:extLst>
          </p:cNvPr>
          <p:cNvSpPr/>
          <p:nvPr/>
        </p:nvSpPr>
        <p:spPr>
          <a:xfrm>
            <a:off x="6335487" y="1783451"/>
            <a:ext cx="5590540" cy="240690"/>
          </a:xfrm>
          <a:prstGeom prst="rect">
            <a:avLst/>
          </a:prstGeom>
          <a:solidFill>
            <a:srgbClr val="4F81BD">
              <a:lumMod val="40000"/>
              <a:lumOff val="60000"/>
            </a:srgbClr>
          </a:solidFill>
          <a:ln w="25400" cap="flat" cmpd="sng" algn="ctr">
            <a:solidFill>
              <a:srgbClr val="4F81B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 name="文本框 2">
            <a:extLst>
              <a:ext uri="{FF2B5EF4-FFF2-40B4-BE49-F238E27FC236}">
                <a16:creationId xmlns:a16="http://schemas.microsoft.com/office/drawing/2014/main" id="{88F0D981-73D8-3B21-7332-C3CD43C8A242}"/>
              </a:ext>
            </a:extLst>
          </p:cNvPr>
          <p:cNvSpPr txBox="1"/>
          <p:nvPr/>
        </p:nvSpPr>
        <p:spPr>
          <a:xfrm>
            <a:off x="377281" y="2073752"/>
            <a:ext cx="8808915" cy="4033989"/>
          </a:xfrm>
          <a:prstGeom prst="rect">
            <a:avLst/>
          </a:prstGeom>
          <a:solidFill>
            <a:srgbClr val="FFFFFF"/>
          </a:solidFill>
        </p:spPr>
        <p:txBody>
          <a:bodyPr wrap="square">
            <a:spAutoFit/>
          </a:bodyPr>
          <a:lstStyle/>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endPar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endParaRP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int b=9;//</a:t>
            </a:r>
            <a:r>
              <a:rPr lang="zh-CN" altLang="en-US" sz="18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分块大小</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for(int j=1;j&lt;N2-1;j=j+b){</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sync_left();</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#pragma omp for schedule(static) nowait</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for(int i=1;i&lt;N1-1;i++){</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pt-BR" altLang="zh-CN" sz="1800" b="1" dirty="0">
                <a:solidFill>
                  <a:prstClr val="white">
                    <a:lumMod val="50000"/>
                  </a:prstClr>
                </a:solidFill>
                <a:latin typeface="Times New Roman" panose="02020603050405020304" pitchFamily="18" charset="0"/>
                <a:ea typeface="微软雅黑 Light" panose="020B0502040204020203" charset="-122"/>
                <a:cs typeface="Times New Roman" panose="02020603050405020304" pitchFamily="18" charset="0"/>
              </a:rPr>
              <a:t>        for(int m=j;m&lt;min(j+b,N2-1);m++){</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a[i][m]=0.25*(a[i-1][m]+a[i][m-1]+a[i+1][m]+a[i][m+1]);</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sync_right();</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r>
              <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10000"/>
              </a:lnSpc>
              <a:spcBef>
                <a:spcPts val="0"/>
              </a:spcBef>
              <a:spcAft>
                <a:spcPts val="0"/>
              </a:spcAft>
              <a:extLst>
                <a:ext uri="{35155182-B16C-46BC-9424-99874614C6A1}">
                  <wpsdc:indentchars xmlns="" xmlns:wpsdc="http://www.wps.cn/officeDocument/2017/drawingmlCustomData" val="200" checksum="59296752"/>
                </a:ext>
              </a:extLst>
            </a:pPr>
            <a:endParaRPr lang="pt-BR" altLang="zh-CN" sz="1800" dirty="0">
              <a:solidFill>
                <a:prstClr val="black"/>
              </a:solidFill>
              <a:latin typeface="Times New Roman" panose="02020603050405020304" pitchFamily="18" charset="0"/>
              <a:ea typeface="微软雅黑 Light" panose="020B0502040204020203" charset="-122"/>
              <a:cs typeface="Times New Roman" panose="02020603050405020304" pitchFamily="18" charset="0"/>
            </a:endParaRPr>
          </a:p>
        </p:txBody>
      </p:sp>
      <p:sp>
        <p:nvSpPr>
          <p:cNvPr id="4" name="文本框 3">
            <a:extLst>
              <a:ext uri="{FF2B5EF4-FFF2-40B4-BE49-F238E27FC236}">
                <a16:creationId xmlns:a16="http://schemas.microsoft.com/office/drawing/2014/main" id="{F282AB05-8DF4-F9CA-363B-117A2F45EF1E}"/>
              </a:ext>
            </a:extLst>
          </p:cNvPr>
          <p:cNvSpPr txBox="1"/>
          <p:nvPr/>
        </p:nvSpPr>
        <p:spPr>
          <a:xfrm>
            <a:off x="7104035" y="1328983"/>
            <a:ext cx="4821991" cy="400110"/>
          </a:xfrm>
          <a:prstGeom prst="rect">
            <a:avLst/>
          </a:prstGeom>
          <a:noFill/>
        </p:spPr>
        <p:txBody>
          <a:bodyPr wrap="square">
            <a:spAutoFit/>
          </a:bodyPr>
          <a:lstStyle/>
          <a:p>
            <a:pPr eaLnBrk="1" fontAlgn="auto" hangingPunct="1">
              <a:spcBef>
                <a:spcPts val="0"/>
              </a:spcBef>
              <a:spcAft>
                <a:spcPts val="0"/>
              </a:spcAft>
            </a:pPr>
            <a:r>
              <a:rPr lang="zh-CN" altLang="en-US" sz="2000" dirty="0"/>
              <a:t>循环分段</a:t>
            </a:r>
            <a:r>
              <a:rPr lang="en-US" altLang="zh-CN" sz="2000" dirty="0"/>
              <a:t>+</a:t>
            </a:r>
            <a:r>
              <a:rPr lang="zh-CN" altLang="en-US" sz="2000" dirty="0"/>
              <a:t>循环交换减小流水粒度</a:t>
            </a:r>
          </a:p>
        </p:txBody>
      </p:sp>
      <p:graphicFrame>
        <p:nvGraphicFramePr>
          <p:cNvPr id="6" name="对象 5">
            <a:extLst>
              <a:ext uri="{FF2B5EF4-FFF2-40B4-BE49-F238E27FC236}">
                <a16:creationId xmlns:a16="http://schemas.microsoft.com/office/drawing/2014/main" id="{A9C8530E-D3CB-10C6-2A9E-47B67E1A9C05}"/>
              </a:ext>
            </a:extLst>
          </p:cNvPr>
          <p:cNvGraphicFramePr>
            <a:graphicFrameLocks noChangeAspect="1"/>
          </p:cNvGraphicFramePr>
          <p:nvPr>
            <p:extLst>
              <p:ext uri="{D42A27DB-BD31-4B8C-83A1-F6EECF244321}">
                <p14:modId xmlns:p14="http://schemas.microsoft.com/office/powerpoint/2010/main" val="494328045"/>
              </p:ext>
            </p:extLst>
          </p:nvPr>
        </p:nvGraphicFramePr>
        <p:xfrm>
          <a:off x="7821386" y="2073752"/>
          <a:ext cx="4104640" cy="4648417"/>
        </p:xfrm>
        <a:graphic>
          <a:graphicData uri="http://schemas.openxmlformats.org/presentationml/2006/ole">
            <mc:AlternateContent xmlns:mc="http://schemas.openxmlformats.org/markup-compatibility/2006">
              <mc:Choice xmlns:v="urn:schemas-microsoft-com:vml" Requires="v">
                <p:oleObj name="Visio" r:id="rId3" imgW="2127250" imgH="2399030" progId="Visio.Drawing.15">
                  <p:embed/>
                </p:oleObj>
              </mc:Choice>
              <mc:Fallback>
                <p:oleObj name="Visio" r:id="rId3" imgW="2127250" imgH="2399030" progId="Visio.Drawing.15">
                  <p:embed/>
                  <p:pic>
                    <p:nvPicPr>
                      <p:cNvPr id="10" name="对象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1386" y="2073752"/>
                        <a:ext cx="4104640" cy="4648417"/>
                      </a:xfrm>
                      <a:prstGeom prst="rect">
                        <a:avLst/>
                      </a:prstGeom>
                      <a:solidFill>
                        <a:srgbClr val="FFFFFF"/>
                      </a:solidFill>
                    </p:spPr>
                  </p:pic>
                </p:oleObj>
              </mc:Fallback>
            </mc:AlternateContent>
          </a:graphicData>
        </a:graphic>
      </p:graphicFrame>
    </p:spTree>
    <p:extLst>
      <p:ext uri="{BB962C8B-B14F-4D97-AF65-F5344CB8AC3E}">
        <p14:creationId xmlns:p14="http://schemas.microsoft.com/office/powerpoint/2010/main" val="376339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childTnLst>
                                </p:cTn>
                              </p:par>
                              <p:par>
                                <p:cTn id="10" presetID="1"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流水并行粒度</a:t>
            </a:r>
          </a:p>
        </p:txBody>
      </p:sp>
      <p:sp>
        <p:nvSpPr>
          <p:cNvPr id="7" name="矩形 6">
            <a:extLst>
              <a:ext uri="{FF2B5EF4-FFF2-40B4-BE49-F238E27FC236}">
                <a16:creationId xmlns:a16="http://schemas.microsoft.com/office/drawing/2014/main" id="{E44260D0-03F5-6B9E-70AC-8E67CFE2B7EC}"/>
              </a:ext>
            </a:extLst>
          </p:cNvPr>
          <p:cNvSpPr/>
          <p:nvPr/>
        </p:nvSpPr>
        <p:spPr>
          <a:xfrm>
            <a:off x="6542695" y="5745230"/>
            <a:ext cx="4821991" cy="251567"/>
          </a:xfrm>
          <a:prstGeom prst="rect">
            <a:avLst/>
          </a:prstGeom>
          <a:solidFill>
            <a:srgbClr val="4F81BD">
              <a:lumMod val="40000"/>
              <a:lumOff val="60000"/>
            </a:srgbClr>
          </a:solidFill>
          <a:ln w="25400" cap="flat" cmpd="sng" algn="ctr">
            <a:solidFill>
              <a:srgbClr val="4F81BD">
                <a:lumMod val="40000"/>
                <a:lumOff val="6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文本框 7">
            <a:extLst>
              <a:ext uri="{FF2B5EF4-FFF2-40B4-BE49-F238E27FC236}">
                <a16:creationId xmlns:a16="http://schemas.microsoft.com/office/drawing/2014/main" id="{5158741A-5C9F-0A96-F46C-8235BE2658D1}"/>
              </a:ext>
            </a:extLst>
          </p:cNvPr>
          <p:cNvSpPr txBox="1"/>
          <p:nvPr/>
        </p:nvSpPr>
        <p:spPr>
          <a:xfrm>
            <a:off x="1376680" y="2014465"/>
            <a:ext cx="9988006" cy="3730765"/>
          </a:xfrm>
          <a:prstGeom prst="rect">
            <a:avLst/>
          </a:prstGeom>
          <a:noFill/>
        </p:spPr>
        <p:txBody>
          <a:bodyPr wrap="square" rtlCol="0">
            <a:spAutoFit/>
          </a:bodyPr>
          <a:lstStyle/>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zh-CN" altLang="en-US" sz="2000" dirty="0"/>
              <a:t>除了选择增大粒度和减小粒度之外，分块大小的选择也很关键，通常优化人员会建立相应的代价模型来计算最优的分块大小。在</a:t>
            </a:r>
            <a:r>
              <a:rPr lang="en-US" altLang="zh-CN" sz="2000" dirty="0"/>
              <a:t>DOACROSS</a:t>
            </a:r>
            <a:r>
              <a:rPr lang="zh-CN" altLang="en-US" sz="2000" dirty="0"/>
              <a:t>流水并行时需要综合考虑的代价因素包括，计算划分层和循环分块层的迭代数、线程数目、单个分块的执行时间、同步开销时间以及线程执行的分块数等，因此可以对这些因素建立代价模型，最后通过测试评估后得到并行优化后的最优分块大小。</a:t>
            </a:r>
          </a:p>
          <a:p>
            <a:pPr indent="457200" eaLnBrk="1" fontAlgn="auto" hangingPunct="1">
              <a:lnSpc>
                <a:spcPct val="150000"/>
              </a:lnSpc>
              <a:spcBef>
                <a:spcPts val="0"/>
              </a:spcBef>
              <a:spcAft>
                <a:spcPts val="0"/>
              </a:spcAft>
              <a:extLst>
                <a:ext uri="{35155182-B16C-46BC-9424-99874614C6A1}">
                  <wpsdc:indentchars xmlns="" xmlns:wpsdc="http://www.wps.cn/officeDocument/2017/drawingmlCustomData" val="200" checksum="59296752"/>
                </a:ext>
              </a:extLst>
            </a:pPr>
            <a:r>
              <a:rPr lang="zh-CN" altLang="en-US" sz="2000" dirty="0"/>
              <a:t>对于本示例通过建立代价模型得到结论，通常当单个分块的同步开销时间与执行时间之比大于</a:t>
            </a:r>
            <a:r>
              <a:rPr lang="en-US" altLang="zh-CN" sz="2000" dirty="0"/>
              <a:t>1</a:t>
            </a:r>
            <a:r>
              <a:rPr lang="zh-CN" altLang="en-US" sz="2000" dirty="0"/>
              <a:t>时，采用增大粒度的策略，分块大小设置为两者比值取整时，往往能够对流水并行予以一定程度的优化，否则需要采用减小粒度的策略。</a:t>
            </a:r>
          </a:p>
        </p:txBody>
      </p:sp>
    </p:spTree>
    <p:extLst>
      <p:ext uri="{BB962C8B-B14F-4D97-AF65-F5344CB8AC3E}">
        <p14:creationId xmlns:p14="http://schemas.microsoft.com/office/powerpoint/2010/main" val="179799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参考资料</a:t>
            </a:r>
          </a:p>
        </p:txBody>
      </p:sp>
      <p:sp>
        <p:nvSpPr>
          <p:cNvPr id="3" name="文本框 2">
            <a:extLst>
              <a:ext uri="{FF2B5EF4-FFF2-40B4-BE49-F238E27FC236}">
                <a16:creationId xmlns:a16="http://schemas.microsoft.com/office/drawing/2014/main" id="{D705933F-FFDE-CEE4-1A03-37BA4E581589}"/>
              </a:ext>
            </a:extLst>
          </p:cNvPr>
          <p:cNvSpPr txBox="1"/>
          <p:nvPr/>
        </p:nvSpPr>
        <p:spPr>
          <a:xfrm>
            <a:off x="668338" y="1650709"/>
            <a:ext cx="11693100" cy="499111"/>
          </a:xfrm>
          <a:prstGeom prst="rect">
            <a:avLst/>
          </a:prstGeom>
          <a:noFill/>
        </p:spPr>
        <p:txBody>
          <a:bodyPr wrap="square">
            <a:spAutoFit/>
          </a:bodyPr>
          <a:lstStyle/>
          <a:p>
            <a:pPr>
              <a:lnSpc>
                <a:spcPct val="150000"/>
              </a:lnSpc>
              <a:spcBef>
                <a:spcPts val="600"/>
              </a:spcBef>
            </a:pPr>
            <a:r>
              <a:rPr lang="en-US" altLang="zh-CN" sz="2000" dirty="0"/>
              <a:t>[1] </a:t>
            </a:r>
            <a:r>
              <a:rPr lang="zh-CN" altLang="en-US" sz="2000" dirty="0"/>
              <a:t>刘晓娴</a:t>
            </a:r>
            <a:r>
              <a:rPr lang="en-US" altLang="zh-CN" sz="2000" dirty="0"/>
              <a:t>.</a:t>
            </a:r>
            <a:r>
              <a:rPr lang="zh-CN" altLang="en-US" sz="2000" dirty="0"/>
              <a:t>面向共享存储结构的并行编译优化技术研究</a:t>
            </a:r>
            <a:r>
              <a:rPr lang="en-US" altLang="zh-CN" sz="2000" dirty="0"/>
              <a:t>[D].</a:t>
            </a:r>
            <a:r>
              <a:rPr lang="zh-CN" altLang="en-US" sz="2000" dirty="0"/>
              <a:t>解放军信息工程大学</a:t>
            </a:r>
            <a:r>
              <a:rPr lang="en-US" altLang="zh-CN" sz="2000" dirty="0"/>
              <a:t>,2013.</a:t>
            </a:r>
          </a:p>
        </p:txBody>
      </p:sp>
      <p:sp>
        <p:nvSpPr>
          <p:cNvPr id="4" name="矩形 13">
            <a:extLst>
              <a:ext uri="{FF2B5EF4-FFF2-40B4-BE49-F238E27FC236}">
                <a16:creationId xmlns:a16="http://schemas.microsoft.com/office/drawing/2014/main" id="{72BFEB76-BEFC-60F2-4AB0-C041C910A93F}"/>
              </a:ext>
            </a:extLst>
          </p:cNvPr>
          <p:cNvSpPr>
            <a:spLocks noChangeArrowheads="1"/>
          </p:cNvSpPr>
          <p:nvPr/>
        </p:nvSpPr>
        <p:spPr bwMode="auto">
          <a:xfrm>
            <a:off x="9484154" y="5657671"/>
            <a:ext cx="2459990" cy="1200329"/>
          </a:xfrm>
          <a:prstGeom prst="rect">
            <a:avLst/>
          </a:prstGeom>
          <a:noFill/>
          <a:ln w="9525">
            <a:noFill/>
            <a:miter lim="800000"/>
          </a:ln>
        </p:spPr>
        <p:txBody>
          <a:bodyPr wrap="square">
            <a:spAutoFit/>
          </a:bodyPr>
          <a:lstStyle/>
          <a:p>
            <a:pPr algn="ctr" eaLnBrk="1" hangingPunct="1"/>
            <a:r>
              <a:rPr lang="zh-CN" altLang="en-US" sz="2400" dirty="0">
                <a:latin typeface="仿宋" panose="02010609060101010101" pitchFamily="49" charset="-122"/>
                <a:ea typeface="仿宋" panose="02010609060101010101" pitchFamily="49" charset="-122"/>
              </a:rPr>
              <a:t>先进编译实验室</a:t>
            </a:r>
            <a:endParaRPr lang="en-US" altLang="zh-CN" sz="2400" dirty="0">
              <a:latin typeface="仿宋" panose="02010609060101010101" pitchFamily="49" charset="-122"/>
              <a:ea typeface="仿宋" panose="02010609060101010101" pitchFamily="49" charset="-122"/>
            </a:endParaRPr>
          </a:p>
          <a:p>
            <a:pPr algn="ctr" eaLnBrk="1" hangingPunct="1"/>
            <a:r>
              <a:rPr lang="zh-CN" altLang="en-US" dirty="0">
                <a:latin typeface="仿宋" panose="02010609060101010101" pitchFamily="49" charset="-122"/>
                <a:ea typeface="仿宋" panose="02010609060101010101" pitchFamily="49" charset="-122"/>
              </a:rPr>
              <a:t>王磊</a:t>
            </a:r>
            <a:endParaRPr lang="en-US" altLang="zh-CN" dirty="0">
              <a:latin typeface="仿宋" panose="02010609060101010101" pitchFamily="49" charset="-122"/>
              <a:ea typeface="仿宋" panose="02010609060101010101" pitchFamily="49" charset="-122"/>
            </a:endParaRPr>
          </a:p>
          <a:p>
            <a:pPr algn="ctr" eaLnBrk="1" hangingPunct="1"/>
            <a:r>
              <a:rPr lang="en-US" altLang="zh-CN" sz="2400" dirty="0">
                <a:latin typeface="仿宋" panose="02010609060101010101" pitchFamily="49" charset="-122"/>
                <a:ea typeface="仿宋" panose="02010609060101010101" pitchFamily="49" charset="-122"/>
              </a:rPr>
              <a:t>2023</a:t>
            </a:r>
            <a:r>
              <a:rPr lang="zh-CN" altLang="en-US" sz="2400" dirty="0">
                <a:latin typeface="仿宋" panose="02010609060101010101" pitchFamily="49" charset="-122"/>
                <a:ea typeface="仿宋" panose="02010609060101010101" pitchFamily="49" charset="-122"/>
              </a:rPr>
              <a:t>年</a:t>
            </a:r>
            <a:r>
              <a:rPr lang="en-US" altLang="zh-CN" sz="2400" dirty="0">
                <a:latin typeface="仿宋" panose="02010609060101010101" pitchFamily="49" charset="-122"/>
                <a:ea typeface="仿宋" panose="02010609060101010101" pitchFamily="49" charset="-122"/>
              </a:rPr>
              <a:t>06</a:t>
            </a:r>
            <a:r>
              <a:rPr lang="zh-CN" altLang="zh-CN" sz="2400" dirty="0">
                <a:latin typeface="仿宋" panose="02010609060101010101" pitchFamily="49" charset="-122"/>
                <a:ea typeface="仿宋" panose="02010609060101010101" pitchFamily="49" charset="-122"/>
              </a:rPr>
              <a:t>月</a:t>
            </a:r>
          </a:p>
        </p:txBody>
      </p:sp>
      <p:pic>
        <p:nvPicPr>
          <p:cNvPr id="2" name="图片 1">
            <a:extLst>
              <a:ext uri="{FF2B5EF4-FFF2-40B4-BE49-F238E27FC236}">
                <a16:creationId xmlns:a16="http://schemas.microsoft.com/office/drawing/2014/main" id="{8FFA60FF-B053-5DB7-7C6D-09B88EFA4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684" y="4240530"/>
            <a:ext cx="2490470" cy="2490470"/>
          </a:xfrm>
          <a:prstGeom prst="rect">
            <a:avLst/>
          </a:prstGeom>
        </p:spPr>
      </p:pic>
    </p:spTree>
    <p:extLst>
      <p:ext uri="{BB962C8B-B14F-4D97-AF65-F5344CB8AC3E}">
        <p14:creationId xmlns:p14="http://schemas.microsoft.com/office/powerpoint/2010/main" val="32120844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4EB1D-63F1-6156-A997-648307844B19}"/>
              </a:ext>
            </a:extLst>
          </p:cNvPr>
          <p:cNvSpPr>
            <a:spLocks noGrp="1"/>
          </p:cNvSpPr>
          <p:nvPr>
            <p:ph type="title"/>
          </p:nvPr>
        </p:nvSpPr>
        <p:spPr/>
        <p:txBody>
          <a:bodyPr/>
          <a:lstStyle/>
          <a:p>
            <a:endParaRPr lang="zh-CN" altLang="en-US"/>
          </a:p>
        </p:txBody>
      </p:sp>
      <p:pic>
        <p:nvPicPr>
          <p:cNvPr id="8" name="图片 7">
            <a:extLst>
              <a:ext uri="{FF2B5EF4-FFF2-40B4-BE49-F238E27FC236}">
                <a16:creationId xmlns:a16="http://schemas.microsoft.com/office/drawing/2014/main" id="{09ED9EA0-7E46-AA38-49FB-C6361F43F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12734"/>
            <a:ext cx="12169445" cy="6870734"/>
          </a:xfrm>
          <a:prstGeom prst="rect">
            <a:avLst/>
          </a:prstGeom>
        </p:spPr>
      </p:pic>
    </p:spTree>
    <p:extLst>
      <p:ext uri="{BB962C8B-B14F-4D97-AF65-F5344CB8AC3E}">
        <p14:creationId xmlns:p14="http://schemas.microsoft.com/office/powerpoint/2010/main" val="24797679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a:extLst>
              <a:ext uri="{FF2B5EF4-FFF2-40B4-BE49-F238E27FC236}">
                <a16:creationId xmlns:a16="http://schemas.microsoft.com/office/drawing/2014/main" id="{92493908-DC5F-E157-2037-C20DB49E313C}"/>
              </a:ext>
            </a:extLst>
          </p:cNvPr>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 fmla="*/ 0 w 4261582"/>
              <a:gd name="connsiteY0" fmla="*/ 0 h 7492075"/>
              <a:gd name="connsiteX1" fmla="*/ 4261582 w 4261582"/>
              <a:gd name="connsiteY1" fmla="*/ 11100 h 7492075"/>
              <a:gd name="connsiteX2" fmla="*/ 1647718 w 4261582"/>
              <a:gd name="connsiteY2" fmla="*/ 7492075 h 7492075"/>
              <a:gd name="connsiteX3" fmla="*/ 0 w 4261582"/>
              <a:gd name="connsiteY3" fmla="*/ 7492075 h 7492075"/>
              <a:gd name="connsiteX4" fmla="*/ 0 w 4261582"/>
              <a:gd name="connsiteY4" fmla="*/ 0 h 7492075"/>
              <a:gd name="connsiteX0" fmla="*/ 0 w 4261582"/>
              <a:gd name="connsiteY0" fmla="*/ 0 h 7503175"/>
              <a:gd name="connsiteX1" fmla="*/ 4261582 w 4261582"/>
              <a:gd name="connsiteY1" fmla="*/ 11100 h 7503175"/>
              <a:gd name="connsiteX2" fmla="*/ 1147825 w 4261582"/>
              <a:gd name="connsiteY2" fmla="*/ 7503175 h 7503175"/>
              <a:gd name="connsiteX3" fmla="*/ 0 w 4261582"/>
              <a:gd name="connsiteY3" fmla="*/ 7492075 h 7503175"/>
              <a:gd name="connsiteX4" fmla="*/ 0 w 4261582"/>
              <a:gd name="connsiteY4" fmla="*/ 0 h 7503175"/>
              <a:gd name="connsiteX0" fmla="*/ 0 w 4298258"/>
              <a:gd name="connsiteY0" fmla="*/ 0 h 7503175"/>
              <a:gd name="connsiteX1" fmla="*/ 4298258 w 4298258"/>
              <a:gd name="connsiteY1" fmla="*/ 241 h 7503175"/>
              <a:gd name="connsiteX2" fmla="*/ 1147825 w 4298258"/>
              <a:gd name="connsiteY2" fmla="*/ 7503175 h 7503175"/>
              <a:gd name="connsiteX3" fmla="*/ 0 w 4298258"/>
              <a:gd name="connsiteY3" fmla="*/ 7492075 h 7503175"/>
              <a:gd name="connsiteX4" fmla="*/ 0 w 4298258"/>
              <a:gd name="connsiteY4" fmla="*/ 0 h 7503175"/>
              <a:gd name="connsiteX0" fmla="*/ 0 w 4237129"/>
              <a:gd name="connsiteY0" fmla="*/ 0 h 7503175"/>
              <a:gd name="connsiteX1" fmla="*/ 4237129 w 4237129"/>
              <a:gd name="connsiteY1" fmla="*/ 241 h 7503175"/>
              <a:gd name="connsiteX2" fmla="*/ 1147825 w 4237129"/>
              <a:gd name="connsiteY2" fmla="*/ 7503175 h 7503175"/>
              <a:gd name="connsiteX3" fmla="*/ 0 w 4237129"/>
              <a:gd name="connsiteY3" fmla="*/ 7492075 h 7503175"/>
              <a:gd name="connsiteX4" fmla="*/ 0 w 4237129"/>
              <a:gd name="connsiteY4" fmla="*/ 0 h 7503175"/>
              <a:gd name="connsiteX0" fmla="*/ 0 w 4163775"/>
              <a:gd name="connsiteY0" fmla="*/ 0 h 7503175"/>
              <a:gd name="connsiteX1" fmla="*/ 4163775 w 4163775"/>
              <a:gd name="connsiteY1" fmla="*/ 11100 h 7503175"/>
              <a:gd name="connsiteX2" fmla="*/ 1147825 w 4163775"/>
              <a:gd name="connsiteY2" fmla="*/ 7503175 h 7503175"/>
              <a:gd name="connsiteX3" fmla="*/ 0 w 4163775"/>
              <a:gd name="connsiteY3" fmla="*/ 7492075 h 7503175"/>
              <a:gd name="connsiteX4" fmla="*/ 0 w 4163775"/>
              <a:gd name="connsiteY4" fmla="*/ 0 h 7503175"/>
              <a:gd name="connsiteX0" fmla="*/ 0 w 4139324"/>
              <a:gd name="connsiteY0" fmla="*/ 0 h 7503175"/>
              <a:gd name="connsiteX1" fmla="*/ 4139324 w 4139324"/>
              <a:gd name="connsiteY1" fmla="*/ 241 h 7503175"/>
              <a:gd name="connsiteX2" fmla="*/ 1147825 w 4139324"/>
              <a:gd name="connsiteY2" fmla="*/ 7503175 h 7503175"/>
              <a:gd name="connsiteX3" fmla="*/ 0 w 4139324"/>
              <a:gd name="connsiteY3" fmla="*/ 7492075 h 7503175"/>
              <a:gd name="connsiteX4" fmla="*/ 0 w 4139324"/>
              <a:gd name="connsiteY4" fmla="*/ 0 h 7503175"/>
              <a:gd name="connsiteX0" fmla="*/ 0 w 4188227"/>
              <a:gd name="connsiteY0" fmla="*/ 0 h 7503175"/>
              <a:gd name="connsiteX1" fmla="*/ 4188227 w 4188227"/>
              <a:gd name="connsiteY1" fmla="*/ 241 h 7503175"/>
              <a:gd name="connsiteX2" fmla="*/ 1147825 w 4188227"/>
              <a:gd name="connsiteY2" fmla="*/ 7503175 h 7503175"/>
              <a:gd name="connsiteX3" fmla="*/ 0 w 4188227"/>
              <a:gd name="connsiteY3" fmla="*/ 7492075 h 7503175"/>
              <a:gd name="connsiteX4" fmla="*/ 0 w 4188227"/>
              <a:gd name="connsiteY4" fmla="*/ 0 h 7503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5" name="任意多边形 24">
            <a:extLst>
              <a:ext uri="{FF2B5EF4-FFF2-40B4-BE49-F238E27FC236}">
                <a16:creationId xmlns:a16="http://schemas.microsoft.com/office/drawing/2014/main" id="{5964DB61-E884-8AAB-4FD6-6F703F5274B8}"/>
              </a:ext>
            </a:extLst>
          </p:cNvPr>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 fmla="*/ 0 w 9219111"/>
              <a:gd name="connsiteY0" fmla="*/ 0 h 7514276"/>
              <a:gd name="connsiteX1" fmla="*/ 9219111 w 9219111"/>
              <a:gd name="connsiteY1" fmla="*/ 0 h 7514276"/>
              <a:gd name="connsiteX2" fmla="*/ 505931 w 9219111"/>
              <a:gd name="connsiteY2" fmla="*/ 7514276 h 7514276"/>
              <a:gd name="connsiteX3" fmla="*/ 0 w 9219111"/>
              <a:gd name="connsiteY3" fmla="*/ 7492076 h 7514276"/>
              <a:gd name="connsiteX4" fmla="*/ 0 w 9219111"/>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11341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492558"/>
              <a:gd name="connsiteX1" fmla="*/ 3603053 w 3603053"/>
              <a:gd name="connsiteY1" fmla="*/ 11341 h 7492558"/>
              <a:gd name="connsiteX2" fmla="*/ 518305 w 3603053"/>
              <a:gd name="connsiteY2" fmla="*/ 7492558 h 7492558"/>
              <a:gd name="connsiteX3" fmla="*/ 0 w 3603053"/>
              <a:gd name="connsiteY3" fmla="*/ 7492076 h 7492558"/>
              <a:gd name="connsiteX4" fmla="*/ 0 w 3603053"/>
              <a:gd name="connsiteY4" fmla="*/ 0 h 7492558"/>
              <a:gd name="connsiteX0" fmla="*/ 0 w 3603053"/>
              <a:gd name="connsiteY0" fmla="*/ 10376 h 7502934"/>
              <a:gd name="connsiteX1" fmla="*/ 3603053 w 3603053"/>
              <a:gd name="connsiteY1" fmla="*/ 0 h 7502934"/>
              <a:gd name="connsiteX2" fmla="*/ 518305 w 3603053"/>
              <a:gd name="connsiteY2" fmla="*/ 7502934 h 7502934"/>
              <a:gd name="connsiteX3" fmla="*/ 0 w 3603053"/>
              <a:gd name="connsiteY3" fmla="*/ 7502452 h 7502934"/>
              <a:gd name="connsiteX4" fmla="*/ 0 w 3603053"/>
              <a:gd name="connsiteY4" fmla="*/ 10376 h 7502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6" name="矩形 259">
            <a:extLst>
              <a:ext uri="{FF2B5EF4-FFF2-40B4-BE49-F238E27FC236}">
                <a16:creationId xmlns:a16="http://schemas.microsoft.com/office/drawing/2014/main" id="{BDF70E8F-322C-20D7-7337-95BE61AE4325}"/>
              </a:ext>
            </a:extLst>
          </p:cNvPr>
          <p:cNvSpPr>
            <a:spLocks noChangeArrowheads="1"/>
          </p:cNvSpPr>
          <p:nvPr/>
        </p:nvSpPr>
        <p:spPr bwMode="auto">
          <a:xfrm>
            <a:off x="2372197" y="2426529"/>
            <a:ext cx="958994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170">
              <a:buNone/>
            </a:pPr>
            <a:r>
              <a:rPr lang="en-US" altLang="zh-CN" sz="7200" b="1" dirty="0">
                <a:solidFill>
                  <a:srgbClr val="3A4795"/>
                </a:solidFill>
              </a:rPr>
              <a:t>OpenMP</a:t>
            </a:r>
            <a:r>
              <a:rPr lang="zh-CN" altLang="en-US" sz="7200" b="1" dirty="0">
                <a:solidFill>
                  <a:srgbClr val="3A4795"/>
                </a:solidFill>
              </a:rPr>
              <a:t>程序优化</a:t>
            </a:r>
          </a:p>
        </p:txBody>
      </p:sp>
      <p:sp>
        <p:nvSpPr>
          <p:cNvPr id="8" name="TextBox 25">
            <a:extLst>
              <a:ext uri="{FF2B5EF4-FFF2-40B4-BE49-F238E27FC236}">
                <a16:creationId xmlns:a16="http://schemas.microsoft.com/office/drawing/2014/main" id="{2AF5E3FF-1CA0-5BEC-88D6-DBE0BD726C14}"/>
              </a:ext>
            </a:extLst>
          </p:cNvPr>
          <p:cNvSpPr>
            <a:spLocks noChangeArrowheads="1"/>
          </p:cNvSpPr>
          <p:nvPr/>
        </p:nvSpPr>
        <p:spPr bwMode="auto">
          <a:xfrm>
            <a:off x="6096000" y="4715781"/>
            <a:ext cx="19389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400" b="1" dirty="0">
                <a:solidFill>
                  <a:srgbClr val="3A4795"/>
                </a:solidFill>
                <a:latin typeface="微软雅黑" pitchFamily="34" charset="-122"/>
                <a:ea typeface="微软雅黑" pitchFamily="34" charset="-122"/>
              </a:rPr>
              <a:t>嘉宾：王磊</a:t>
            </a:r>
            <a:endParaRPr lang="zh-CN" altLang="en-US" sz="5333" b="1" dirty="0">
              <a:solidFill>
                <a:srgbClr val="3A4795"/>
              </a:solidFill>
              <a:latin typeface="Calibri"/>
              <a:ea typeface="宋体" panose="02010600030101010101" pitchFamily="2" charset="-122"/>
            </a:endParaRPr>
          </a:p>
        </p:txBody>
      </p:sp>
      <p:sp>
        <p:nvSpPr>
          <p:cNvPr id="9" name="Freeform 8">
            <a:extLst>
              <a:ext uri="{FF2B5EF4-FFF2-40B4-BE49-F238E27FC236}">
                <a16:creationId xmlns:a16="http://schemas.microsoft.com/office/drawing/2014/main" id="{F27A0E0E-B69F-7C6E-3E58-C07116CD2A26}"/>
              </a:ext>
            </a:extLst>
          </p:cNvPr>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7">
              <a:cs typeface="+mn-ea"/>
              <a:sym typeface="+mn-lt"/>
            </a:endParaRPr>
          </a:p>
        </p:txBody>
      </p:sp>
      <p:sp>
        <p:nvSpPr>
          <p:cNvPr id="10" name="流程图: 接点 9">
            <a:extLst>
              <a:ext uri="{FF2B5EF4-FFF2-40B4-BE49-F238E27FC236}">
                <a16:creationId xmlns:a16="http://schemas.microsoft.com/office/drawing/2014/main" id="{4CEE19F9-946D-B900-FBAF-45D515A37EAA}"/>
              </a:ext>
            </a:extLst>
          </p:cNvPr>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A79F8379-5313-C9E5-0FE3-BD827E550ED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55810" y="4367530"/>
            <a:ext cx="2490470" cy="2490470"/>
          </a:xfrm>
          <a:prstGeom prst="rect">
            <a:avLst/>
          </a:prstGeom>
        </p:spPr>
      </p:pic>
    </p:spTree>
    <p:extLst>
      <p:ext uri="{BB962C8B-B14F-4D97-AF65-F5344CB8AC3E}">
        <p14:creationId xmlns:p14="http://schemas.microsoft.com/office/powerpoint/2010/main" val="31974728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OpenMP</a:t>
            </a:r>
            <a:r>
              <a:rPr lang="zh-CN" altLang="en-US" dirty="0">
                <a:solidFill>
                  <a:schemeClr val="tx1"/>
                </a:solidFill>
              </a:rPr>
              <a:t>程序优化</a:t>
            </a:r>
          </a:p>
        </p:txBody>
      </p:sp>
      <p:cxnSp>
        <p:nvCxnSpPr>
          <p:cNvPr id="2" name="直接箭头连接符 1">
            <a:extLst>
              <a:ext uri="{FF2B5EF4-FFF2-40B4-BE49-F238E27FC236}">
                <a16:creationId xmlns:a16="http://schemas.microsoft.com/office/drawing/2014/main" id="{B4D4FE83-AE6B-F971-452E-3976A98A7087}"/>
              </a:ext>
            </a:extLst>
          </p:cNvPr>
          <p:cNvCxnSpPr/>
          <p:nvPr/>
        </p:nvCxnSpPr>
        <p:spPr>
          <a:xfrm flipV="1">
            <a:off x="6342136" y="2437627"/>
            <a:ext cx="0" cy="643232"/>
          </a:xfrm>
          <a:prstGeom prst="straightConnector1">
            <a:avLst/>
          </a:prstGeom>
          <a:noFill/>
          <a:ln w="9525" cap="flat" cmpd="sng" algn="ctr">
            <a:solidFill>
              <a:srgbClr val="414455"/>
            </a:solidFill>
            <a:prstDash val="solid"/>
            <a:tailEnd type="arrow"/>
          </a:ln>
          <a:effectLst/>
        </p:spPr>
      </p:cxnSp>
      <p:cxnSp>
        <p:nvCxnSpPr>
          <p:cNvPr id="3" name="直接箭头连接符 2">
            <a:extLst>
              <a:ext uri="{FF2B5EF4-FFF2-40B4-BE49-F238E27FC236}">
                <a16:creationId xmlns:a16="http://schemas.microsoft.com/office/drawing/2014/main" id="{2881B6D2-5F06-4B34-52A6-86BD27037BEF}"/>
              </a:ext>
            </a:extLst>
          </p:cNvPr>
          <p:cNvCxnSpPr/>
          <p:nvPr/>
        </p:nvCxnSpPr>
        <p:spPr>
          <a:xfrm flipV="1">
            <a:off x="6885062" y="2936760"/>
            <a:ext cx="470102" cy="396513"/>
          </a:xfrm>
          <a:prstGeom prst="straightConnector1">
            <a:avLst/>
          </a:prstGeom>
          <a:noFill/>
          <a:ln w="9525" cap="flat" cmpd="sng" algn="ctr">
            <a:solidFill>
              <a:srgbClr val="414455"/>
            </a:solidFill>
            <a:prstDash val="solid"/>
            <a:tailEnd type="arrow"/>
          </a:ln>
          <a:effectLst/>
        </p:spPr>
      </p:cxnSp>
      <p:cxnSp>
        <p:nvCxnSpPr>
          <p:cNvPr id="4" name="直接箭头连接符 3">
            <a:extLst>
              <a:ext uri="{FF2B5EF4-FFF2-40B4-BE49-F238E27FC236}">
                <a16:creationId xmlns:a16="http://schemas.microsoft.com/office/drawing/2014/main" id="{04B7920C-8993-A436-919B-B608F3182D2B}"/>
              </a:ext>
            </a:extLst>
          </p:cNvPr>
          <p:cNvCxnSpPr/>
          <p:nvPr/>
        </p:nvCxnSpPr>
        <p:spPr>
          <a:xfrm>
            <a:off x="6645762" y="4386110"/>
            <a:ext cx="578509" cy="1148173"/>
          </a:xfrm>
          <a:prstGeom prst="straightConnector1">
            <a:avLst/>
          </a:prstGeom>
          <a:noFill/>
          <a:ln w="9525" cap="flat" cmpd="sng" algn="ctr">
            <a:solidFill>
              <a:srgbClr val="414455"/>
            </a:solidFill>
            <a:prstDash val="solid"/>
            <a:tailEnd type="arrow"/>
          </a:ln>
          <a:effectLst/>
        </p:spPr>
      </p:cxnSp>
      <p:cxnSp>
        <p:nvCxnSpPr>
          <p:cNvPr id="7" name="直接箭头连接符 6">
            <a:extLst>
              <a:ext uri="{FF2B5EF4-FFF2-40B4-BE49-F238E27FC236}">
                <a16:creationId xmlns:a16="http://schemas.microsoft.com/office/drawing/2014/main" id="{1604741C-7131-9280-0752-75741F032F18}"/>
              </a:ext>
            </a:extLst>
          </p:cNvPr>
          <p:cNvCxnSpPr/>
          <p:nvPr/>
        </p:nvCxnSpPr>
        <p:spPr>
          <a:xfrm flipH="1" flipV="1">
            <a:off x="5279443" y="2977154"/>
            <a:ext cx="495125" cy="341687"/>
          </a:xfrm>
          <a:prstGeom prst="straightConnector1">
            <a:avLst/>
          </a:prstGeom>
          <a:noFill/>
          <a:ln w="9525" cap="flat" cmpd="sng" algn="ctr">
            <a:solidFill>
              <a:srgbClr val="414455"/>
            </a:solidFill>
            <a:prstDash val="solid"/>
            <a:tailEnd type="arrow"/>
          </a:ln>
          <a:effectLst/>
        </p:spPr>
      </p:cxnSp>
      <p:cxnSp>
        <p:nvCxnSpPr>
          <p:cNvPr id="8" name="直接箭头连接符 7">
            <a:extLst>
              <a:ext uri="{FF2B5EF4-FFF2-40B4-BE49-F238E27FC236}">
                <a16:creationId xmlns:a16="http://schemas.microsoft.com/office/drawing/2014/main" id="{FD4349B2-8FE5-4C25-5014-941E4889077F}"/>
              </a:ext>
            </a:extLst>
          </p:cNvPr>
          <p:cNvCxnSpPr>
            <a:cxnSpLocks/>
          </p:cNvCxnSpPr>
          <p:nvPr/>
        </p:nvCxnSpPr>
        <p:spPr>
          <a:xfrm flipH="1">
            <a:off x="4918949" y="3905532"/>
            <a:ext cx="742150" cy="160810"/>
          </a:xfrm>
          <a:prstGeom prst="straightConnector1">
            <a:avLst/>
          </a:prstGeom>
          <a:noFill/>
          <a:ln w="9525" cap="flat" cmpd="sng" algn="ctr">
            <a:solidFill>
              <a:srgbClr val="414455"/>
            </a:solidFill>
            <a:prstDash val="solid"/>
            <a:tailEnd type="arrow"/>
          </a:ln>
          <a:effectLst/>
        </p:spPr>
      </p:cxnSp>
      <p:cxnSp>
        <p:nvCxnSpPr>
          <p:cNvPr id="10" name="直接箭头连接符 9">
            <a:extLst>
              <a:ext uri="{FF2B5EF4-FFF2-40B4-BE49-F238E27FC236}">
                <a16:creationId xmlns:a16="http://schemas.microsoft.com/office/drawing/2014/main" id="{964B679F-0527-23D2-090C-8BA6C95F535A}"/>
              </a:ext>
            </a:extLst>
          </p:cNvPr>
          <p:cNvCxnSpPr/>
          <p:nvPr/>
        </p:nvCxnSpPr>
        <p:spPr>
          <a:xfrm flipH="1">
            <a:off x="5528499" y="4409597"/>
            <a:ext cx="502738" cy="1071583"/>
          </a:xfrm>
          <a:prstGeom prst="straightConnector1">
            <a:avLst/>
          </a:prstGeom>
          <a:noFill/>
          <a:ln w="9525" cap="flat" cmpd="sng" algn="ctr">
            <a:solidFill>
              <a:srgbClr val="414455"/>
            </a:solidFill>
            <a:prstDash val="solid"/>
            <a:tailEnd type="arrow"/>
          </a:ln>
          <a:effectLst/>
        </p:spPr>
      </p:cxnSp>
      <p:grpSp>
        <p:nvGrpSpPr>
          <p:cNvPr id="11" name="组合 10">
            <a:extLst>
              <a:ext uri="{FF2B5EF4-FFF2-40B4-BE49-F238E27FC236}">
                <a16:creationId xmlns:a16="http://schemas.microsoft.com/office/drawing/2014/main" id="{531C1DB4-7A98-A8E0-82BE-9A5FC099A851}"/>
              </a:ext>
            </a:extLst>
          </p:cNvPr>
          <p:cNvGrpSpPr/>
          <p:nvPr/>
        </p:nvGrpSpPr>
        <p:grpSpPr>
          <a:xfrm>
            <a:off x="5661099" y="3080860"/>
            <a:ext cx="1362075" cy="1328738"/>
            <a:chOff x="2558962" y="3609569"/>
            <a:chExt cx="1362075" cy="1328738"/>
          </a:xfrm>
        </p:grpSpPr>
        <p:sp>
          <p:nvSpPr>
            <p:cNvPr id="12" name="任意多边形: 形状 11">
              <a:extLst>
                <a:ext uri="{FF2B5EF4-FFF2-40B4-BE49-F238E27FC236}">
                  <a16:creationId xmlns:a16="http://schemas.microsoft.com/office/drawing/2014/main" id="{4D56BF25-0031-C14A-9B0C-82D275D81BEC}"/>
                </a:ext>
              </a:extLst>
            </p:cNvPr>
            <p:cNvSpPr/>
            <p:nvPr/>
          </p:nvSpPr>
          <p:spPr>
            <a:xfrm>
              <a:off x="2558962" y="3609569"/>
              <a:ext cx="1362075" cy="1328738"/>
            </a:xfrm>
            <a:custGeom>
              <a:avLst/>
              <a:gdLst>
                <a:gd name="connsiteX0" fmla="*/ 681038 w 1362075"/>
                <a:gd name="connsiteY0" fmla="*/ 0 h 1328738"/>
                <a:gd name="connsiteX1" fmla="*/ 133350 w 1362075"/>
                <a:gd name="connsiteY1" fmla="*/ 266700 h 1328738"/>
                <a:gd name="connsiteX2" fmla="*/ 0 w 1362075"/>
                <a:gd name="connsiteY2" fmla="*/ 847725 h 1328738"/>
                <a:gd name="connsiteX3" fmla="*/ 376238 w 1362075"/>
                <a:gd name="connsiteY3" fmla="*/ 1328738 h 1328738"/>
                <a:gd name="connsiteX4" fmla="*/ 1000125 w 1362075"/>
                <a:gd name="connsiteY4" fmla="*/ 1319213 h 1328738"/>
                <a:gd name="connsiteX5" fmla="*/ 1362075 w 1362075"/>
                <a:gd name="connsiteY5" fmla="*/ 852488 h 1328738"/>
                <a:gd name="connsiteX6" fmla="*/ 1223963 w 1362075"/>
                <a:gd name="connsiteY6" fmla="*/ 252413 h 1328738"/>
                <a:gd name="connsiteX7" fmla="*/ 681038 w 1362075"/>
                <a:gd name="connsiteY7" fmla="*/ 0 h 1328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2075" h="1328738">
                  <a:moveTo>
                    <a:pt x="681038" y="0"/>
                  </a:moveTo>
                  <a:lnTo>
                    <a:pt x="133350" y="266700"/>
                  </a:lnTo>
                  <a:lnTo>
                    <a:pt x="0" y="847725"/>
                  </a:lnTo>
                  <a:lnTo>
                    <a:pt x="376238" y="1328738"/>
                  </a:lnTo>
                  <a:lnTo>
                    <a:pt x="1000125" y="1319213"/>
                  </a:lnTo>
                  <a:lnTo>
                    <a:pt x="1362075" y="852488"/>
                  </a:lnTo>
                  <a:lnTo>
                    <a:pt x="1223963" y="252413"/>
                  </a:lnTo>
                  <a:lnTo>
                    <a:pt x="681038" y="0"/>
                  </a:lnTo>
                  <a:close/>
                </a:path>
              </a:pathLst>
            </a:custGeom>
            <a:solidFill>
              <a:srgbClr val="013B6D"/>
            </a:solidFill>
            <a:ln w="25400" cap="flat" cmpd="sng" algn="ctr">
              <a:solidFill>
                <a:srgbClr val="013B6D"/>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3" name="文本框 12">
              <a:extLst>
                <a:ext uri="{FF2B5EF4-FFF2-40B4-BE49-F238E27FC236}">
                  <a16:creationId xmlns:a16="http://schemas.microsoft.com/office/drawing/2014/main" id="{25C12821-0284-BAE7-D3E9-4A968F1EF5BC}"/>
                </a:ext>
              </a:extLst>
            </p:cNvPr>
            <p:cNvSpPr txBox="1"/>
            <p:nvPr/>
          </p:nvSpPr>
          <p:spPr>
            <a:xfrm>
              <a:off x="2627268" y="3950772"/>
              <a:ext cx="1225462" cy="646331"/>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F2F2F2"/>
                  </a:solidFill>
                  <a:effectLst/>
                  <a:uLnTx/>
                  <a:uFillTx/>
                  <a:latin typeface="微软雅黑" panose="020B0503020204020204" pitchFamily="34" charset="-122"/>
                </a:rPr>
                <a:t>OpenMP</a:t>
              </a:r>
              <a:r>
                <a:rPr kumimoji="0" lang="zh-CN" altLang="en-US" sz="1800" b="1" i="0" u="none" strike="noStrike" kern="0" cap="none" spc="0" normalizeH="0" baseline="0" noProof="0" dirty="0">
                  <a:ln>
                    <a:noFill/>
                  </a:ln>
                  <a:solidFill>
                    <a:srgbClr val="F2F2F2"/>
                  </a:solidFill>
                  <a:effectLst/>
                  <a:uLnTx/>
                  <a:uFillTx/>
                  <a:latin typeface="微软雅黑" panose="020B0503020204020204" pitchFamily="34" charset="-122"/>
                </a:rPr>
                <a:t>性能优化</a:t>
              </a:r>
            </a:p>
          </p:txBody>
        </p:sp>
      </p:grpSp>
      <p:sp>
        <p:nvSpPr>
          <p:cNvPr id="14" name="矩形 13">
            <a:extLst>
              <a:ext uri="{FF2B5EF4-FFF2-40B4-BE49-F238E27FC236}">
                <a16:creationId xmlns:a16="http://schemas.microsoft.com/office/drawing/2014/main" id="{95E32222-E794-5CE1-28D8-33782F480AD6}"/>
              </a:ext>
            </a:extLst>
          </p:cNvPr>
          <p:cNvSpPr/>
          <p:nvPr/>
        </p:nvSpPr>
        <p:spPr>
          <a:xfrm>
            <a:off x="7355164" y="2664123"/>
            <a:ext cx="4218220" cy="1241409"/>
          </a:xfrm>
          <a:prstGeom prst="rect">
            <a:avLst/>
          </a:prstGeom>
          <a:solidFill>
            <a:srgbClr val="E8E8E6"/>
          </a:solidFill>
          <a:ln w="25400" cap="flat" cmpd="sng" algn="ctr">
            <a:solidFill>
              <a:srgbClr val="FFFFFF"/>
            </a:solidFill>
            <a:prstDash val="solid"/>
          </a:ln>
          <a:effectLst/>
        </p:spPr>
        <p:txBody>
          <a:bodyPr lIns="82314" tIns="41156" rIns="82314" bIns="41156"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5" name="矩形 14">
            <a:extLst>
              <a:ext uri="{FF2B5EF4-FFF2-40B4-BE49-F238E27FC236}">
                <a16:creationId xmlns:a16="http://schemas.microsoft.com/office/drawing/2014/main" id="{6BCF08E9-6F26-378B-7051-2E24F0C94189}"/>
              </a:ext>
            </a:extLst>
          </p:cNvPr>
          <p:cNvSpPr/>
          <p:nvPr/>
        </p:nvSpPr>
        <p:spPr>
          <a:xfrm>
            <a:off x="8002325" y="2447369"/>
            <a:ext cx="3107608" cy="398942"/>
          </a:xfrm>
          <a:prstGeom prst="rect">
            <a:avLst/>
          </a:prstGeom>
          <a:solidFill>
            <a:srgbClr val="013B6D"/>
          </a:solidFill>
          <a:ln w="25400" cap="flat" cmpd="sng" algn="ctr">
            <a:noFill/>
            <a:prstDash val="solid"/>
          </a:ln>
          <a:effectLst/>
        </p:spPr>
        <p:txBody>
          <a:bodyPr lIns="82314" tIns="41156" rIns="82314" bIns="41156"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r>
              <a:rPr kumimoji="0" lang="zh-CN" altLang="en-US" sz="216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避免伪共享</a:t>
            </a:r>
          </a:p>
        </p:txBody>
      </p:sp>
      <p:sp>
        <p:nvSpPr>
          <p:cNvPr id="16" name="TextBox 9">
            <a:extLst>
              <a:ext uri="{FF2B5EF4-FFF2-40B4-BE49-F238E27FC236}">
                <a16:creationId xmlns:a16="http://schemas.microsoft.com/office/drawing/2014/main" id="{95D95973-B4E5-CB75-6EDD-5253B674E82B}"/>
              </a:ext>
            </a:extLst>
          </p:cNvPr>
          <p:cNvSpPr txBox="1"/>
          <p:nvPr/>
        </p:nvSpPr>
        <p:spPr>
          <a:xfrm>
            <a:off x="7549610" y="2896237"/>
            <a:ext cx="4011033" cy="919370"/>
          </a:xfrm>
          <a:prstGeom prst="rect">
            <a:avLst/>
          </a:prstGeom>
          <a:noFill/>
        </p:spPr>
        <p:txBody>
          <a:bodyPr wrap="square" lIns="82314" tIns="41156" rIns="82314" bIns="41156" rtlCol="0">
            <a:spAutoFit/>
          </a:bodyPr>
          <a:lstStyle/>
          <a:p>
            <a:pPr defTabSz="1097280" eaLnBrk="1" fontAlgn="auto" hangingPunct="1">
              <a:lnSpc>
                <a:spcPct val="130000"/>
              </a:lnSpc>
              <a:spcBef>
                <a:spcPts val="0"/>
              </a:spcBef>
              <a:spcAft>
                <a:spcPts val="0"/>
              </a:spcAft>
            </a:pPr>
            <a:r>
              <a:rPr lang="zh-CN" altLang="en-US" sz="1440" dirty="0">
                <a:solidFill>
                  <a:sysClr val="windowText" lastClr="000000"/>
                </a:solidFill>
                <a:latin typeface="微软雅黑" panose="020B0503020204020204" pitchFamily="34" charset="-122"/>
              </a:rPr>
              <a:t>针对程序中存在的伪共享问题，通过将变量数据在存储器或缓存行中保持边界对齐，或者数据线程私有化的方法来进行优化。</a:t>
            </a:r>
          </a:p>
        </p:txBody>
      </p:sp>
      <p:cxnSp>
        <p:nvCxnSpPr>
          <p:cNvPr id="17" name="直接箭头连接符 16">
            <a:extLst>
              <a:ext uri="{FF2B5EF4-FFF2-40B4-BE49-F238E27FC236}">
                <a16:creationId xmlns:a16="http://schemas.microsoft.com/office/drawing/2014/main" id="{EED96034-AC67-F86C-DEF8-D2D7BD2F5A93}"/>
              </a:ext>
            </a:extLst>
          </p:cNvPr>
          <p:cNvCxnSpPr>
            <a:cxnSpLocks/>
          </p:cNvCxnSpPr>
          <p:nvPr/>
        </p:nvCxnSpPr>
        <p:spPr>
          <a:xfrm>
            <a:off x="7023174" y="3943484"/>
            <a:ext cx="470102" cy="169458"/>
          </a:xfrm>
          <a:prstGeom prst="straightConnector1">
            <a:avLst/>
          </a:prstGeom>
          <a:noFill/>
          <a:ln w="9525" cap="flat" cmpd="sng" algn="ctr">
            <a:solidFill>
              <a:srgbClr val="414455"/>
            </a:solidFill>
            <a:prstDash val="solid"/>
            <a:tailEnd type="arrow"/>
          </a:ln>
          <a:effectLst/>
        </p:spPr>
      </p:cxnSp>
      <p:sp>
        <p:nvSpPr>
          <p:cNvPr id="18" name="矩形 17">
            <a:extLst>
              <a:ext uri="{FF2B5EF4-FFF2-40B4-BE49-F238E27FC236}">
                <a16:creationId xmlns:a16="http://schemas.microsoft.com/office/drawing/2014/main" id="{882FAD1D-3218-8C28-230E-59BC2B1A5541}"/>
              </a:ext>
            </a:extLst>
          </p:cNvPr>
          <p:cNvSpPr/>
          <p:nvPr/>
        </p:nvSpPr>
        <p:spPr>
          <a:xfrm>
            <a:off x="7493276" y="4112942"/>
            <a:ext cx="4218220" cy="1241409"/>
          </a:xfrm>
          <a:prstGeom prst="rect">
            <a:avLst/>
          </a:prstGeom>
          <a:solidFill>
            <a:srgbClr val="E8E8E6"/>
          </a:solidFill>
          <a:ln w="25400" cap="flat" cmpd="sng" algn="ctr">
            <a:solidFill>
              <a:srgbClr val="FFFFFF"/>
            </a:solidFill>
            <a:prstDash val="solid"/>
          </a:ln>
          <a:effectLst/>
        </p:spPr>
        <p:txBody>
          <a:bodyPr lIns="82314" tIns="41156" rIns="82314" bIns="41156"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9" name="矩形 18">
            <a:extLst>
              <a:ext uri="{FF2B5EF4-FFF2-40B4-BE49-F238E27FC236}">
                <a16:creationId xmlns:a16="http://schemas.microsoft.com/office/drawing/2014/main" id="{F988AC8E-0519-0ADB-82D1-387450F92CB8}"/>
              </a:ext>
            </a:extLst>
          </p:cNvPr>
          <p:cNvSpPr/>
          <p:nvPr/>
        </p:nvSpPr>
        <p:spPr>
          <a:xfrm>
            <a:off x="8140437" y="3896188"/>
            <a:ext cx="3107608" cy="398942"/>
          </a:xfrm>
          <a:prstGeom prst="rect">
            <a:avLst/>
          </a:prstGeom>
          <a:solidFill>
            <a:srgbClr val="013B6D"/>
          </a:solidFill>
          <a:ln w="25400" cap="flat" cmpd="sng" algn="ctr">
            <a:noFill/>
            <a:prstDash val="solid"/>
          </a:ln>
          <a:effectLst/>
        </p:spPr>
        <p:txBody>
          <a:bodyPr lIns="82314" tIns="41156" rIns="82314" bIns="41156"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r>
              <a:rPr kumimoji="0" lang="zh-CN" altLang="en-US" sz="216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循环向量化</a:t>
            </a:r>
          </a:p>
        </p:txBody>
      </p:sp>
      <p:sp>
        <p:nvSpPr>
          <p:cNvPr id="20" name="TextBox 9">
            <a:extLst>
              <a:ext uri="{FF2B5EF4-FFF2-40B4-BE49-F238E27FC236}">
                <a16:creationId xmlns:a16="http://schemas.microsoft.com/office/drawing/2014/main" id="{E7A94846-979E-4A27-6AE0-A4B0AD1CC9AA}"/>
              </a:ext>
            </a:extLst>
          </p:cNvPr>
          <p:cNvSpPr txBox="1"/>
          <p:nvPr/>
        </p:nvSpPr>
        <p:spPr>
          <a:xfrm>
            <a:off x="7687722" y="4345056"/>
            <a:ext cx="4011033" cy="631279"/>
          </a:xfrm>
          <a:prstGeom prst="rect">
            <a:avLst/>
          </a:prstGeom>
          <a:noFill/>
        </p:spPr>
        <p:txBody>
          <a:bodyPr wrap="square" lIns="82314" tIns="41156" rIns="82314" bIns="41156" rtlCol="0">
            <a:spAutoFit/>
          </a:bodyPr>
          <a:lstStyle/>
          <a:p>
            <a:pPr defTabSz="1097280" eaLnBrk="1" fontAlgn="auto" hangingPunct="1">
              <a:lnSpc>
                <a:spcPct val="130000"/>
              </a:lnSpc>
              <a:spcBef>
                <a:spcPts val="0"/>
              </a:spcBef>
              <a:spcAft>
                <a:spcPts val="0"/>
              </a:spcAft>
            </a:pPr>
            <a:r>
              <a:rPr lang="zh-CN" altLang="en-US" sz="1440" dirty="0">
                <a:solidFill>
                  <a:sysClr val="windowText" lastClr="000000"/>
                </a:solidFill>
                <a:latin typeface="微软雅黑" panose="020B0503020204020204" pitchFamily="34" charset="-122"/>
              </a:rPr>
              <a:t>将多线程并行与程序语句向量执行结合，以达到更好的加速效果。</a:t>
            </a:r>
          </a:p>
        </p:txBody>
      </p:sp>
      <p:sp>
        <p:nvSpPr>
          <p:cNvPr id="21" name="矩形 20">
            <a:extLst>
              <a:ext uri="{FF2B5EF4-FFF2-40B4-BE49-F238E27FC236}">
                <a16:creationId xmlns:a16="http://schemas.microsoft.com/office/drawing/2014/main" id="{3A62F6C4-058B-1EFF-4BB6-4192C22E214D}"/>
              </a:ext>
            </a:extLst>
          </p:cNvPr>
          <p:cNvSpPr/>
          <p:nvPr/>
        </p:nvSpPr>
        <p:spPr>
          <a:xfrm>
            <a:off x="7217620" y="5567064"/>
            <a:ext cx="4218220" cy="1241409"/>
          </a:xfrm>
          <a:prstGeom prst="rect">
            <a:avLst/>
          </a:prstGeom>
          <a:solidFill>
            <a:srgbClr val="E8E8E6"/>
          </a:solidFill>
          <a:ln w="25400" cap="flat" cmpd="sng" algn="ctr">
            <a:solidFill>
              <a:srgbClr val="FFFFFF"/>
            </a:solidFill>
            <a:prstDash val="solid"/>
          </a:ln>
          <a:effectLst/>
        </p:spPr>
        <p:txBody>
          <a:bodyPr lIns="82314" tIns="41156" rIns="82314" bIns="41156"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矩形 21">
            <a:extLst>
              <a:ext uri="{FF2B5EF4-FFF2-40B4-BE49-F238E27FC236}">
                <a16:creationId xmlns:a16="http://schemas.microsoft.com/office/drawing/2014/main" id="{E763D5D8-193B-490A-A5DC-017BF86A749D}"/>
              </a:ext>
            </a:extLst>
          </p:cNvPr>
          <p:cNvSpPr/>
          <p:nvPr/>
        </p:nvSpPr>
        <p:spPr>
          <a:xfrm>
            <a:off x="7864781" y="5350310"/>
            <a:ext cx="3107608" cy="398942"/>
          </a:xfrm>
          <a:prstGeom prst="rect">
            <a:avLst/>
          </a:prstGeom>
          <a:solidFill>
            <a:srgbClr val="013B6D"/>
          </a:solidFill>
          <a:ln w="25400" cap="flat" cmpd="sng" algn="ctr">
            <a:noFill/>
            <a:prstDash val="solid"/>
          </a:ln>
          <a:effectLst/>
        </p:spPr>
        <p:txBody>
          <a:bodyPr lIns="82314" tIns="41156" rIns="82314" bIns="41156"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r>
              <a:rPr kumimoji="0" lang="zh-CN" altLang="en-US" sz="216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负载均衡优化</a:t>
            </a:r>
          </a:p>
        </p:txBody>
      </p:sp>
      <p:sp>
        <p:nvSpPr>
          <p:cNvPr id="23" name="TextBox 9">
            <a:extLst>
              <a:ext uri="{FF2B5EF4-FFF2-40B4-BE49-F238E27FC236}">
                <a16:creationId xmlns:a16="http://schemas.microsoft.com/office/drawing/2014/main" id="{36C90203-AE2E-E43B-2B4D-25AB01C1D562}"/>
              </a:ext>
            </a:extLst>
          </p:cNvPr>
          <p:cNvSpPr txBox="1"/>
          <p:nvPr/>
        </p:nvSpPr>
        <p:spPr>
          <a:xfrm>
            <a:off x="7412066" y="5799178"/>
            <a:ext cx="4011033" cy="919370"/>
          </a:xfrm>
          <a:prstGeom prst="rect">
            <a:avLst/>
          </a:prstGeom>
          <a:noFill/>
        </p:spPr>
        <p:txBody>
          <a:bodyPr wrap="square" lIns="82314" tIns="41156" rIns="82314" bIns="41156" rtlCol="0">
            <a:spAutoFit/>
          </a:bodyPr>
          <a:lstStyle/>
          <a:p>
            <a:pPr defTabSz="1097280" eaLnBrk="1" fontAlgn="auto" hangingPunct="1">
              <a:lnSpc>
                <a:spcPct val="130000"/>
              </a:lnSpc>
              <a:spcBef>
                <a:spcPts val="0"/>
              </a:spcBef>
              <a:spcAft>
                <a:spcPts val="0"/>
              </a:spcAft>
            </a:pPr>
            <a:r>
              <a:rPr lang="zh-CN" altLang="en-US" sz="1440" dirty="0">
                <a:solidFill>
                  <a:sysClr val="windowText" lastClr="000000"/>
                </a:solidFill>
                <a:latin typeface="微软雅黑" panose="020B0503020204020204" pitchFamily="34" charset="-122"/>
              </a:rPr>
              <a:t>合理利用调度策略、循环转换以及线程数设置等方式使得</a:t>
            </a:r>
            <a:r>
              <a:rPr lang="en-US" altLang="zh-CN" sz="1440" dirty="0">
                <a:solidFill>
                  <a:sysClr val="windowText" lastClr="000000"/>
                </a:solidFill>
                <a:latin typeface="微软雅黑" panose="020B0503020204020204" pitchFamily="34" charset="-122"/>
              </a:rPr>
              <a:t>OpenMP</a:t>
            </a:r>
            <a:r>
              <a:rPr lang="zh-CN" altLang="en-US" sz="1440" dirty="0">
                <a:solidFill>
                  <a:sysClr val="windowText" lastClr="000000"/>
                </a:solidFill>
                <a:latin typeface="微软雅黑" panose="020B0503020204020204" pitchFamily="34" charset="-122"/>
              </a:rPr>
              <a:t>程序负载尽可能地均衡，提升程序的性能。</a:t>
            </a:r>
          </a:p>
        </p:txBody>
      </p:sp>
      <p:sp>
        <p:nvSpPr>
          <p:cNvPr id="24" name="矩形 23">
            <a:extLst>
              <a:ext uri="{FF2B5EF4-FFF2-40B4-BE49-F238E27FC236}">
                <a16:creationId xmlns:a16="http://schemas.microsoft.com/office/drawing/2014/main" id="{4304CA3D-394F-A063-1B4B-65CB06C1ABD3}"/>
              </a:ext>
            </a:extLst>
          </p:cNvPr>
          <p:cNvSpPr/>
          <p:nvPr/>
        </p:nvSpPr>
        <p:spPr>
          <a:xfrm>
            <a:off x="1337560" y="5481180"/>
            <a:ext cx="4218220" cy="1241409"/>
          </a:xfrm>
          <a:prstGeom prst="rect">
            <a:avLst/>
          </a:prstGeom>
          <a:solidFill>
            <a:srgbClr val="E8E8E6"/>
          </a:solidFill>
          <a:ln w="25400" cap="flat" cmpd="sng" algn="ctr">
            <a:solidFill>
              <a:srgbClr val="FFFFFF"/>
            </a:solidFill>
            <a:prstDash val="solid"/>
          </a:ln>
          <a:effectLst/>
        </p:spPr>
        <p:txBody>
          <a:bodyPr lIns="82314" tIns="41156" rIns="82314" bIns="41156"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5" name="矩形 24">
            <a:extLst>
              <a:ext uri="{FF2B5EF4-FFF2-40B4-BE49-F238E27FC236}">
                <a16:creationId xmlns:a16="http://schemas.microsoft.com/office/drawing/2014/main" id="{F43ADEE9-6DE3-627A-E611-924AC90CED40}"/>
              </a:ext>
            </a:extLst>
          </p:cNvPr>
          <p:cNvSpPr/>
          <p:nvPr/>
        </p:nvSpPr>
        <p:spPr>
          <a:xfrm>
            <a:off x="1984721" y="5264426"/>
            <a:ext cx="3107608" cy="398942"/>
          </a:xfrm>
          <a:prstGeom prst="rect">
            <a:avLst/>
          </a:prstGeom>
          <a:solidFill>
            <a:srgbClr val="013B6D"/>
          </a:solidFill>
          <a:ln w="25400" cap="flat" cmpd="sng" algn="ctr">
            <a:noFill/>
            <a:prstDash val="solid"/>
          </a:ln>
          <a:effectLst/>
        </p:spPr>
        <p:txBody>
          <a:bodyPr lIns="82314" tIns="41156" rIns="82314" bIns="41156"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r>
              <a:rPr kumimoji="0" lang="zh-CN" altLang="en-US" sz="216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线程数设置优化</a:t>
            </a:r>
          </a:p>
        </p:txBody>
      </p:sp>
      <p:sp>
        <p:nvSpPr>
          <p:cNvPr id="26" name="TextBox 9">
            <a:extLst>
              <a:ext uri="{FF2B5EF4-FFF2-40B4-BE49-F238E27FC236}">
                <a16:creationId xmlns:a16="http://schemas.microsoft.com/office/drawing/2014/main" id="{E818D5CA-60D0-C8D7-E2F1-8500B5F7C539}"/>
              </a:ext>
            </a:extLst>
          </p:cNvPr>
          <p:cNvSpPr txBox="1"/>
          <p:nvPr/>
        </p:nvSpPr>
        <p:spPr>
          <a:xfrm>
            <a:off x="1532006" y="5713294"/>
            <a:ext cx="4011033" cy="631279"/>
          </a:xfrm>
          <a:prstGeom prst="rect">
            <a:avLst/>
          </a:prstGeom>
          <a:noFill/>
        </p:spPr>
        <p:txBody>
          <a:bodyPr wrap="square" lIns="82314" tIns="41156" rIns="82314" bIns="41156" rtlCol="0">
            <a:spAutoFit/>
          </a:bodyPr>
          <a:lstStyle/>
          <a:p>
            <a:pPr defTabSz="1097280" eaLnBrk="1" fontAlgn="auto" hangingPunct="1">
              <a:lnSpc>
                <a:spcPct val="130000"/>
              </a:lnSpc>
              <a:spcBef>
                <a:spcPts val="0"/>
              </a:spcBef>
              <a:spcAft>
                <a:spcPts val="0"/>
              </a:spcAft>
            </a:pPr>
            <a:r>
              <a:rPr lang="zh-CN" altLang="en-US" sz="1440" dirty="0">
                <a:solidFill>
                  <a:sysClr val="windowText" lastClr="000000"/>
                </a:solidFill>
                <a:latin typeface="微软雅黑" panose="020B0503020204020204" pitchFamily="34" charset="-122"/>
              </a:rPr>
              <a:t>说明了如何选择设置和选择并行程序的线程数使得程序的性能达到最好</a:t>
            </a:r>
          </a:p>
        </p:txBody>
      </p:sp>
      <p:sp>
        <p:nvSpPr>
          <p:cNvPr id="27" name="矩形 26">
            <a:extLst>
              <a:ext uri="{FF2B5EF4-FFF2-40B4-BE49-F238E27FC236}">
                <a16:creationId xmlns:a16="http://schemas.microsoft.com/office/drawing/2014/main" id="{6351D1D3-9830-5A05-5BFC-D651270CD058}"/>
              </a:ext>
            </a:extLst>
          </p:cNvPr>
          <p:cNvSpPr/>
          <p:nvPr/>
        </p:nvSpPr>
        <p:spPr>
          <a:xfrm>
            <a:off x="668338" y="4032361"/>
            <a:ext cx="4218220" cy="1241409"/>
          </a:xfrm>
          <a:prstGeom prst="rect">
            <a:avLst/>
          </a:prstGeom>
          <a:solidFill>
            <a:srgbClr val="E8E8E6"/>
          </a:solidFill>
          <a:ln w="25400" cap="flat" cmpd="sng" algn="ctr">
            <a:solidFill>
              <a:srgbClr val="FFFFFF"/>
            </a:solidFill>
            <a:prstDash val="solid"/>
          </a:ln>
          <a:effectLst/>
        </p:spPr>
        <p:txBody>
          <a:bodyPr lIns="82314" tIns="41156" rIns="82314" bIns="41156"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8" name="矩形 27">
            <a:extLst>
              <a:ext uri="{FF2B5EF4-FFF2-40B4-BE49-F238E27FC236}">
                <a16:creationId xmlns:a16="http://schemas.microsoft.com/office/drawing/2014/main" id="{2857F2D7-8A99-5BD5-8508-B7A01749F5CA}"/>
              </a:ext>
            </a:extLst>
          </p:cNvPr>
          <p:cNvSpPr/>
          <p:nvPr/>
        </p:nvSpPr>
        <p:spPr>
          <a:xfrm>
            <a:off x="1315499" y="3815607"/>
            <a:ext cx="3107608" cy="398942"/>
          </a:xfrm>
          <a:prstGeom prst="rect">
            <a:avLst/>
          </a:prstGeom>
          <a:solidFill>
            <a:srgbClr val="013B6D"/>
          </a:solidFill>
          <a:ln w="25400" cap="flat" cmpd="sng" algn="ctr">
            <a:noFill/>
            <a:prstDash val="solid"/>
          </a:ln>
          <a:effectLst/>
        </p:spPr>
        <p:txBody>
          <a:bodyPr lIns="82314" tIns="41156" rIns="82314" bIns="41156"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r>
              <a:rPr kumimoji="0" lang="zh-CN" altLang="en-US" sz="216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避免隐式同步</a:t>
            </a:r>
          </a:p>
        </p:txBody>
      </p:sp>
      <p:sp>
        <p:nvSpPr>
          <p:cNvPr id="29" name="TextBox 9">
            <a:extLst>
              <a:ext uri="{FF2B5EF4-FFF2-40B4-BE49-F238E27FC236}">
                <a16:creationId xmlns:a16="http://schemas.microsoft.com/office/drawing/2014/main" id="{C327EDC7-DBE7-CB61-8744-93EFCF4CAE78}"/>
              </a:ext>
            </a:extLst>
          </p:cNvPr>
          <p:cNvSpPr txBox="1"/>
          <p:nvPr/>
        </p:nvSpPr>
        <p:spPr>
          <a:xfrm>
            <a:off x="862784" y="4264475"/>
            <a:ext cx="4011033" cy="919370"/>
          </a:xfrm>
          <a:prstGeom prst="rect">
            <a:avLst/>
          </a:prstGeom>
          <a:noFill/>
        </p:spPr>
        <p:txBody>
          <a:bodyPr wrap="square" lIns="82314" tIns="41156" rIns="82314" bIns="41156" rtlCol="0">
            <a:spAutoFit/>
          </a:bodyPr>
          <a:lstStyle/>
          <a:p>
            <a:pPr defTabSz="1097280" eaLnBrk="1" fontAlgn="auto" hangingPunct="1">
              <a:lnSpc>
                <a:spcPct val="130000"/>
              </a:lnSpc>
              <a:spcBef>
                <a:spcPts val="0"/>
              </a:spcBef>
              <a:spcAft>
                <a:spcPts val="0"/>
              </a:spcAft>
            </a:pPr>
            <a:r>
              <a:rPr lang="zh-CN" altLang="en-US" sz="1440" dirty="0">
                <a:solidFill>
                  <a:sysClr val="windowText" lastClr="000000"/>
                </a:solidFill>
                <a:latin typeface="微软雅黑" panose="020B0503020204020204" pitchFamily="34" charset="-122"/>
              </a:rPr>
              <a:t>针对程序中部分指导语句结构结束时不必要的隐式同步，通过优化手段消除以达到提升程序性能的目的。</a:t>
            </a:r>
          </a:p>
        </p:txBody>
      </p:sp>
      <p:sp>
        <p:nvSpPr>
          <p:cNvPr id="30" name="矩形 29">
            <a:extLst>
              <a:ext uri="{FF2B5EF4-FFF2-40B4-BE49-F238E27FC236}">
                <a16:creationId xmlns:a16="http://schemas.microsoft.com/office/drawing/2014/main" id="{C77BE063-FBF0-021E-64ED-C5117A92C328}"/>
              </a:ext>
            </a:extLst>
          </p:cNvPr>
          <p:cNvSpPr/>
          <p:nvPr/>
        </p:nvSpPr>
        <p:spPr>
          <a:xfrm>
            <a:off x="1063597" y="2520729"/>
            <a:ext cx="4218220" cy="1241409"/>
          </a:xfrm>
          <a:prstGeom prst="rect">
            <a:avLst/>
          </a:prstGeom>
          <a:solidFill>
            <a:srgbClr val="E8E8E6"/>
          </a:solidFill>
          <a:ln w="25400" cap="flat" cmpd="sng" algn="ctr">
            <a:solidFill>
              <a:srgbClr val="FFFFFF"/>
            </a:solidFill>
            <a:prstDash val="solid"/>
          </a:ln>
          <a:effectLst/>
        </p:spPr>
        <p:txBody>
          <a:bodyPr lIns="82314" tIns="41156" rIns="82314" bIns="41156"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1" name="矩形 30">
            <a:extLst>
              <a:ext uri="{FF2B5EF4-FFF2-40B4-BE49-F238E27FC236}">
                <a16:creationId xmlns:a16="http://schemas.microsoft.com/office/drawing/2014/main" id="{CDD6C30D-9B4D-D384-BBF9-850DCD21E5D7}"/>
              </a:ext>
            </a:extLst>
          </p:cNvPr>
          <p:cNvSpPr/>
          <p:nvPr/>
        </p:nvSpPr>
        <p:spPr>
          <a:xfrm>
            <a:off x="1710758" y="2303975"/>
            <a:ext cx="3107608" cy="398942"/>
          </a:xfrm>
          <a:prstGeom prst="rect">
            <a:avLst/>
          </a:prstGeom>
          <a:solidFill>
            <a:srgbClr val="013B6D"/>
          </a:solidFill>
          <a:ln w="25400" cap="flat" cmpd="sng" algn="ctr">
            <a:noFill/>
            <a:prstDash val="solid"/>
          </a:ln>
          <a:effectLst/>
        </p:spPr>
        <p:txBody>
          <a:bodyPr lIns="82314" tIns="41156" rIns="82314" bIns="41156"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r>
              <a:rPr kumimoji="0" lang="zh-CN" altLang="en-US" sz="216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流水并行优化</a:t>
            </a:r>
          </a:p>
        </p:txBody>
      </p:sp>
      <p:sp>
        <p:nvSpPr>
          <p:cNvPr id="32" name="TextBox 9">
            <a:extLst>
              <a:ext uri="{FF2B5EF4-FFF2-40B4-BE49-F238E27FC236}">
                <a16:creationId xmlns:a16="http://schemas.microsoft.com/office/drawing/2014/main" id="{9D24B6D6-95CD-0608-B47F-08325B131DA9}"/>
              </a:ext>
            </a:extLst>
          </p:cNvPr>
          <p:cNvSpPr txBox="1"/>
          <p:nvPr/>
        </p:nvSpPr>
        <p:spPr>
          <a:xfrm>
            <a:off x="1258043" y="2752843"/>
            <a:ext cx="4011033" cy="919370"/>
          </a:xfrm>
          <a:prstGeom prst="rect">
            <a:avLst/>
          </a:prstGeom>
          <a:noFill/>
        </p:spPr>
        <p:txBody>
          <a:bodyPr wrap="square" lIns="82314" tIns="41156" rIns="82314" bIns="41156" rtlCol="0">
            <a:spAutoFit/>
          </a:bodyPr>
          <a:lstStyle/>
          <a:p>
            <a:pPr defTabSz="1097280" eaLnBrk="1" fontAlgn="auto" hangingPunct="1">
              <a:lnSpc>
                <a:spcPct val="130000"/>
              </a:lnSpc>
              <a:spcBef>
                <a:spcPts val="0"/>
              </a:spcBef>
              <a:spcAft>
                <a:spcPts val="0"/>
              </a:spcAft>
            </a:pPr>
            <a:r>
              <a:rPr lang="zh-CN" altLang="en-US" sz="1440" dirty="0">
                <a:solidFill>
                  <a:sysClr val="windowText" lastClr="000000"/>
                </a:solidFill>
                <a:latin typeface="微软雅黑" panose="020B0503020204020204" pitchFamily="34" charset="-122"/>
              </a:rPr>
              <a:t>将循环的各次迭代分配给不同的线程后，线程之间通过流水执行来获得更好的并行性，从而对程序进行优化。</a:t>
            </a:r>
          </a:p>
        </p:txBody>
      </p:sp>
      <p:sp>
        <p:nvSpPr>
          <p:cNvPr id="33" name="矩形 32">
            <a:extLst>
              <a:ext uri="{FF2B5EF4-FFF2-40B4-BE49-F238E27FC236}">
                <a16:creationId xmlns:a16="http://schemas.microsoft.com/office/drawing/2014/main" id="{5274B4CA-92B0-FEDE-CE1D-B09FC9E14BF3}"/>
              </a:ext>
            </a:extLst>
          </p:cNvPr>
          <p:cNvSpPr/>
          <p:nvPr/>
        </p:nvSpPr>
        <p:spPr>
          <a:xfrm>
            <a:off x="6302028" y="1122132"/>
            <a:ext cx="4490026" cy="1242000"/>
          </a:xfrm>
          <a:prstGeom prst="rect">
            <a:avLst/>
          </a:prstGeom>
          <a:solidFill>
            <a:srgbClr val="E8E8E6"/>
          </a:solidFill>
          <a:ln w="25400" cap="flat" cmpd="sng" algn="ctr">
            <a:solidFill>
              <a:srgbClr val="FFFFFF"/>
            </a:solidFill>
            <a:prstDash val="solid"/>
          </a:ln>
          <a:effectLst/>
        </p:spPr>
        <p:txBody>
          <a:bodyPr lIns="82314" tIns="41156" rIns="82314" bIns="41156"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endParaRPr kumimoji="0" lang="zh-CN" altLang="en-US" sz="2160" b="0" i="0" u="none" strike="noStrike" kern="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4" name="矩形 33">
            <a:extLst>
              <a:ext uri="{FF2B5EF4-FFF2-40B4-BE49-F238E27FC236}">
                <a16:creationId xmlns:a16="http://schemas.microsoft.com/office/drawing/2014/main" id="{81B67982-0D53-4E44-FC19-7C1668D09464}"/>
              </a:ext>
            </a:extLst>
          </p:cNvPr>
          <p:cNvSpPr/>
          <p:nvPr/>
        </p:nvSpPr>
        <p:spPr>
          <a:xfrm>
            <a:off x="7412066" y="913761"/>
            <a:ext cx="2432332" cy="399600"/>
          </a:xfrm>
          <a:prstGeom prst="rect">
            <a:avLst/>
          </a:prstGeom>
          <a:solidFill>
            <a:srgbClr val="013B6D"/>
          </a:solidFill>
          <a:ln w="25400" cap="flat" cmpd="sng" algn="ctr">
            <a:noFill/>
            <a:prstDash val="solid"/>
          </a:ln>
          <a:effectLst/>
        </p:spPr>
        <p:txBody>
          <a:bodyPr lIns="82314" tIns="41156" rIns="82314" bIns="41156" rtlCol="0" anchor="ctr"/>
          <a:lstStyle/>
          <a:p>
            <a:pPr marL="0" marR="0" lvl="0" indent="0" algn="ctr" defTabSz="1097280" eaLnBrk="1" fontAlgn="auto" latinLnBrk="0" hangingPunct="1">
              <a:lnSpc>
                <a:spcPct val="100000"/>
              </a:lnSpc>
              <a:spcBef>
                <a:spcPts val="0"/>
              </a:spcBef>
              <a:spcAft>
                <a:spcPts val="0"/>
              </a:spcAft>
              <a:buClrTx/>
              <a:buSzTx/>
              <a:buFontTx/>
              <a:buNone/>
              <a:tabLst/>
              <a:defRPr/>
            </a:pPr>
            <a:r>
              <a:rPr kumimoji="0" lang="zh-CN" altLang="en-US" sz="2160" b="0" i="0" u="none" strike="noStrike" kern="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并行区重构</a:t>
            </a:r>
          </a:p>
        </p:txBody>
      </p:sp>
      <p:sp>
        <p:nvSpPr>
          <p:cNvPr id="35" name="TextBox 9">
            <a:extLst>
              <a:ext uri="{FF2B5EF4-FFF2-40B4-BE49-F238E27FC236}">
                <a16:creationId xmlns:a16="http://schemas.microsoft.com/office/drawing/2014/main" id="{A6078563-4B77-B319-CC68-6F9AFB2E1BE6}"/>
              </a:ext>
            </a:extLst>
          </p:cNvPr>
          <p:cNvSpPr txBox="1"/>
          <p:nvPr/>
        </p:nvSpPr>
        <p:spPr>
          <a:xfrm>
            <a:off x="6496474" y="1383427"/>
            <a:ext cx="4295580" cy="919370"/>
          </a:xfrm>
          <a:prstGeom prst="rect">
            <a:avLst/>
          </a:prstGeom>
          <a:noFill/>
        </p:spPr>
        <p:txBody>
          <a:bodyPr wrap="square" lIns="82314" tIns="41156" rIns="82314" bIns="41156" rtlCol="0">
            <a:spAutoFit/>
          </a:bodyPr>
          <a:lstStyle/>
          <a:p>
            <a:pPr defTabSz="1097280" eaLnBrk="1" fontAlgn="auto" hangingPunct="1">
              <a:lnSpc>
                <a:spcPct val="130000"/>
              </a:lnSpc>
              <a:spcBef>
                <a:spcPts val="0"/>
              </a:spcBef>
              <a:spcAft>
                <a:spcPts val="0"/>
              </a:spcAft>
            </a:pPr>
            <a:r>
              <a:rPr lang="zh-CN" altLang="en-US" sz="1440" dirty="0">
                <a:solidFill>
                  <a:sysClr val="windowText" lastClr="000000"/>
                </a:solidFill>
                <a:latin typeface="微软雅黑" panose="020B0503020204020204" pitchFamily="34" charset="-122"/>
              </a:rPr>
              <a:t>包括并行区扩张以及合并，对</a:t>
            </a:r>
            <a:r>
              <a:rPr lang="en-US" altLang="zh-CN" sz="1440" dirty="0">
                <a:solidFill>
                  <a:sysClr val="windowText" lastClr="000000"/>
                </a:solidFill>
                <a:latin typeface="微软雅黑" panose="020B0503020204020204" pitchFamily="34" charset="-122"/>
              </a:rPr>
              <a:t>OpenMP</a:t>
            </a:r>
            <a:r>
              <a:rPr lang="zh-CN" altLang="en-US" sz="1440" dirty="0">
                <a:solidFill>
                  <a:sysClr val="windowText" lastClr="000000"/>
                </a:solidFill>
                <a:latin typeface="微软雅黑" panose="020B0503020204020204" pitchFamily="34" charset="-122"/>
              </a:rPr>
              <a:t>程序中循环中的并行区进行重构，可以减少并行区产生的开销，达到提升程序性能的目的。</a:t>
            </a:r>
          </a:p>
        </p:txBody>
      </p:sp>
    </p:spTree>
    <p:extLst>
      <p:ext uri="{BB962C8B-B14F-4D97-AF65-F5344CB8AC3E}">
        <p14:creationId xmlns:p14="http://schemas.microsoft.com/office/powerpoint/2010/main" val="400804722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barn(outVertical)">
                                          <p:cBhvr>
                                            <p:cTn id="15" dur="500"/>
                                            <p:tgtEl>
                                              <p:spTgt spid="34"/>
                                            </p:tgtEl>
                                          </p:cBhvr>
                                        </p:animEffect>
                                      </p:childTnLst>
                                    </p:cTn>
                                  </p:par>
                                </p:childTnLst>
                              </p:cTn>
                            </p:par>
                            <p:par>
                              <p:cTn id="16" fill="hold">
                                <p:stCondLst>
                                  <p:cond delay="1500"/>
                                </p:stCondLst>
                                <p:childTnLst>
                                  <p:par>
                                    <p:cTn id="17" presetID="2" presetClass="entr" presetSubtype="1" fill="hold" grpId="0" nodeType="afterEffect" p14:presetBounceEnd="50000">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14:bounceEnd="50000">
                                          <p:cBhvr additive="base">
                                            <p:cTn id="19" dur="500" fill="hold"/>
                                            <p:tgtEl>
                                              <p:spTgt spid="33"/>
                                            </p:tgtEl>
                                            <p:attrNameLst>
                                              <p:attrName>ppt_x</p:attrName>
                                            </p:attrNameLst>
                                          </p:cBhvr>
                                          <p:tavLst>
                                            <p:tav tm="0">
                                              <p:val>
                                                <p:strVal val="#ppt_x"/>
                                              </p:val>
                                            </p:tav>
                                            <p:tav tm="100000">
                                              <p:val>
                                                <p:strVal val="#ppt_x"/>
                                              </p:val>
                                            </p:tav>
                                          </p:tavLst>
                                        </p:anim>
                                        <p:anim calcmode="lin" valueType="num" p14:bounceEnd="50000">
                                          <p:cBhvr additive="base">
                                            <p:cTn id="20" dur="500" fill="hold"/>
                                            <p:tgtEl>
                                              <p:spTgt spid="33"/>
                                            </p:tgtEl>
                                            <p:attrNameLst>
                                              <p:attrName>ppt_y</p:attrName>
                                            </p:attrNameLst>
                                          </p:cBhvr>
                                          <p:tavLst>
                                            <p:tav tm="0">
                                              <p:val>
                                                <p:strVal val="0-#ppt_h/2"/>
                                              </p:val>
                                            </p:tav>
                                            <p:tav tm="100000">
                                              <p:val>
                                                <p:strVal val="#ppt_y"/>
                                              </p:val>
                                            </p:tav>
                                          </p:tavLst>
                                        </p:anim>
                                      </p:childTnLst>
                                    </p:cTn>
                                  </p:par>
                                </p:childTnLst>
                              </p:cTn>
                            </p:par>
                            <p:par>
                              <p:cTn id="21" fill="hold">
                                <p:stCondLst>
                                  <p:cond delay="2000"/>
                                </p:stCondLst>
                                <p:childTnLst>
                                  <p:par>
                                    <p:cTn id="22" presetID="22" presetClass="entr" presetSubtype="8" fill="hold" grpId="0" nodeType="afterEffect">
                                      <p:stCondLst>
                                        <p:cond delay="0"/>
                                      </p:stCondLst>
                                      <p:iterate type="lt">
                                        <p:tmPct val="30000"/>
                                      </p:iterate>
                                      <p:childTnLst>
                                        <p:set>
                                          <p:cBhvr>
                                            <p:cTn id="23" dur="1" fill="hold">
                                              <p:stCondLst>
                                                <p:cond delay="0"/>
                                              </p:stCondLst>
                                            </p:cTn>
                                            <p:tgtEl>
                                              <p:spTgt spid="35"/>
                                            </p:tgtEl>
                                            <p:attrNameLst>
                                              <p:attrName>style.visibility</p:attrName>
                                            </p:attrNameLst>
                                          </p:cBhvr>
                                          <p:to>
                                            <p:strVal val="visible"/>
                                          </p:to>
                                        </p:set>
                                        <p:animEffect transition="in" filter="wipe(left)">
                                          <p:cBhvr>
                                            <p:cTn id="24" dur="200"/>
                                            <p:tgtEl>
                                              <p:spTgt spid="35"/>
                                            </p:tgtEl>
                                          </p:cBhvr>
                                        </p:animEffect>
                                      </p:childTnLst>
                                    </p:cTn>
                                  </p:par>
                                </p:childTnLst>
                              </p:cTn>
                            </p:par>
                            <p:par>
                              <p:cTn id="25" fill="hold">
                                <p:stCondLst>
                                  <p:cond delay="5680"/>
                                </p:stCondLst>
                                <p:childTnLst>
                                  <p:par>
                                    <p:cTn id="26" presetID="22" presetClass="entr" presetSubtype="8"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par>
                              <p:cTn id="29" fill="hold">
                                <p:stCondLst>
                                  <p:cond delay="6180"/>
                                </p:stCondLst>
                                <p:childTnLst>
                                  <p:par>
                                    <p:cTn id="30" presetID="16" presetClass="entr" presetSubtype="21"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arn(inVertical)">
                                          <p:cBhvr>
                                            <p:cTn id="32" dur="500"/>
                                            <p:tgtEl>
                                              <p:spTgt spid="15"/>
                                            </p:tgtEl>
                                          </p:cBhvr>
                                        </p:animEffect>
                                      </p:childTnLst>
                                    </p:cTn>
                                  </p:par>
                                </p:childTnLst>
                              </p:cTn>
                            </p:par>
                            <p:par>
                              <p:cTn id="33" fill="hold">
                                <p:stCondLst>
                                  <p:cond delay="6680"/>
                                </p:stCondLst>
                                <p:childTnLst>
                                  <p:par>
                                    <p:cTn id="34" presetID="2" presetClass="entr" presetSubtype="4"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ppt_x"/>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childTnLst>
                              </p:cTn>
                            </p:par>
                            <p:par>
                              <p:cTn id="38" fill="hold">
                                <p:stCondLst>
                                  <p:cond delay="7180"/>
                                </p:stCondLst>
                                <p:childTnLst>
                                  <p:par>
                                    <p:cTn id="39" presetID="22" presetClass="entr" presetSubtype="8" fill="hold" grpId="0" nodeType="afterEffect">
                                      <p:stCondLst>
                                        <p:cond delay="0"/>
                                      </p:stCondLst>
                                      <p:iterate type="lt">
                                        <p:tmPct val="30000"/>
                                      </p:iterate>
                                      <p:childTnLst>
                                        <p:set>
                                          <p:cBhvr>
                                            <p:cTn id="40" dur="1" fill="hold">
                                              <p:stCondLst>
                                                <p:cond delay="0"/>
                                              </p:stCondLst>
                                            </p:cTn>
                                            <p:tgtEl>
                                              <p:spTgt spid="16"/>
                                            </p:tgtEl>
                                            <p:attrNameLst>
                                              <p:attrName>style.visibility</p:attrName>
                                            </p:attrNameLst>
                                          </p:cBhvr>
                                          <p:to>
                                            <p:strVal val="visible"/>
                                          </p:to>
                                        </p:set>
                                        <p:animEffect transition="in" filter="wipe(left)">
                                          <p:cBhvr>
                                            <p:cTn id="41" dur="200"/>
                                            <p:tgtEl>
                                              <p:spTgt spid="16"/>
                                            </p:tgtEl>
                                          </p:cBhvr>
                                        </p:animEffect>
                                      </p:childTnLst>
                                    </p:cTn>
                                  </p:par>
                                </p:childTnLst>
                              </p:cTn>
                            </p:par>
                            <p:par>
                              <p:cTn id="42" fill="hold">
                                <p:stCondLst>
                                  <p:cond delay="10620"/>
                                </p:stCondLst>
                                <p:childTnLst>
                                  <p:par>
                                    <p:cTn id="43" presetID="22" presetClass="entr" presetSubtype="8"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500"/>
                                            <p:tgtEl>
                                              <p:spTgt spid="17"/>
                                            </p:tgtEl>
                                          </p:cBhvr>
                                        </p:animEffect>
                                      </p:childTnLst>
                                    </p:cTn>
                                  </p:par>
                                </p:childTnLst>
                              </p:cTn>
                            </p:par>
                            <p:par>
                              <p:cTn id="46" fill="hold">
                                <p:stCondLst>
                                  <p:cond delay="11120"/>
                                </p:stCondLst>
                                <p:childTnLst>
                                  <p:par>
                                    <p:cTn id="47" presetID="16" presetClass="entr" presetSubtype="21"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arn(inVertical)">
                                          <p:cBhvr>
                                            <p:cTn id="49" dur="500"/>
                                            <p:tgtEl>
                                              <p:spTgt spid="19"/>
                                            </p:tgtEl>
                                          </p:cBhvr>
                                        </p:animEffect>
                                      </p:childTnLst>
                                    </p:cTn>
                                  </p:par>
                                </p:childTnLst>
                              </p:cTn>
                            </p:par>
                            <p:par>
                              <p:cTn id="50" fill="hold">
                                <p:stCondLst>
                                  <p:cond delay="11620"/>
                                </p:stCondLst>
                                <p:childTnLst>
                                  <p:par>
                                    <p:cTn id="51" presetID="2" presetClass="entr" presetSubtype="4"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fill="hold"/>
                                            <p:tgtEl>
                                              <p:spTgt spid="18"/>
                                            </p:tgtEl>
                                            <p:attrNameLst>
                                              <p:attrName>ppt_x</p:attrName>
                                            </p:attrNameLst>
                                          </p:cBhvr>
                                          <p:tavLst>
                                            <p:tav tm="0">
                                              <p:val>
                                                <p:strVal val="#ppt_x"/>
                                              </p:val>
                                            </p:tav>
                                            <p:tav tm="100000">
                                              <p:val>
                                                <p:strVal val="#ppt_x"/>
                                              </p:val>
                                            </p:tav>
                                          </p:tavLst>
                                        </p:anim>
                                        <p:anim calcmode="lin" valueType="num">
                                          <p:cBhvr additive="base">
                                            <p:cTn id="54" dur="500" fill="hold"/>
                                            <p:tgtEl>
                                              <p:spTgt spid="18"/>
                                            </p:tgtEl>
                                            <p:attrNameLst>
                                              <p:attrName>ppt_y</p:attrName>
                                            </p:attrNameLst>
                                          </p:cBhvr>
                                          <p:tavLst>
                                            <p:tav tm="0">
                                              <p:val>
                                                <p:strVal val="1+#ppt_h/2"/>
                                              </p:val>
                                            </p:tav>
                                            <p:tav tm="100000">
                                              <p:val>
                                                <p:strVal val="#ppt_y"/>
                                              </p:val>
                                            </p:tav>
                                          </p:tavLst>
                                        </p:anim>
                                      </p:childTnLst>
                                    </p:cTn>
                                  </p:par>
                                </p:childTnLst>
                              </p:cTn>
                            </p:par>
                            <p:par>
                              <p:cTn id="55" fill="hold">
                                <p:stCondLst>
                                  <p:cond delay="12120"/>
                                </p:stCondLst>
                                <p:childTnLst>
                                  <p:par>
                                    <p:cTn id="56" presetID="22" presetClass="entr" presetSubtype="8" fill="hold" grpId="0" nodeType="afterEffect">
                                      <p:stCondLst>
                                        <p:cond delay="0"/>
                                      </p:stCondLst>
                                      <p:iterate type="lt">
                                        <p:tmPct val="30000"/>
                                      </p:iterate>
                                      <p:childTnLst>
                                        <p:set>
                                          <p:cBhvr>
                                            <p:cTn id="57" dur="1" fill="hold">
                                              <p:stCondLst>
                                                <p:cond delay="0"/>
                                              </p:stCondLst>
                                            </p:cTn>
                                            <p:tgtEl>
                                              <p:spTgt spid="20"/>
                                            </p:tgtEl>
                                            <p:attrNameLst>
                                              <p:attrName>style.visibility</p:attrName>
                                            </p:attrNameLst>
                                          </p:cBhvr>
                                          <p:to>
                                            <p:strVal val="visible"/>
                                          </p:to>
                                        </p:set>
                                        <p:animEffect transition="in" filter="wipe(left)">
                                          <p:cBhvr>
                                            <p:cTn id="58" dur="200"/>
                                            <p:tgtEl>
                                              <p:spTgt spid="20"/>
                                            </p:tgtEl>
                                          </p:cBhvr>
                                        </p:animEffect>
                                      </p:childTnLst>
                                    </p:cTn>
                                  </p:par>
                                </p:childTnLst>
                              </p:cTn>
                            </p:par>
                            <p:par>
                              <p:cTn id="59" fill="hold">
                                <p:stCondLst>
                                  <p:cond delay="14000"/>
                                </p:stCondLst>
                                <p:childTnLst>
                                  <p:par>
                                    <p:cTn id="60" presetID="16" presetClass="entr" presetSubtype="21"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arn(inVertical)">
                                          <p:cBhvr>
                                            <p:cTn id="62" dur="500"/>
                                            <p:tgtEl>
                                              <p:spTgt spid="22"/>
                                            </p:tgtEl>
                                          </p:cBhvr>
                                        </p:animEffect>
                                      </p:childTnLst>
                                    </p:cTn>
                                  </p:par>
                                </p:childTnLst>
                              </p:cTn>
                            </p:par>
                            <p:par>
                              <p:cTn id="63" fill="hold">
                                <p:stCondLst>
                                  <p:cond delay="14500"/>
                                </p:stCondLst>
                                <p:childTnLst>
                                  <p:par>
                                    <p:cTn id="64" presetID="2" presetClass="entr" presetSubtype="4"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ppt_x"/>
                                              </p:val>
                                            </p:tav>
                                            <p:tav tm="100000">
                                              <p:val>
                                                <p:strVal val="#ppt_x"/>
                                              </p:val>
                                            </p:tav>
                                          </p:tavLst>
                                        </p:anim>
                                        <p:anim calcmode="lin" valueType="num">
                                          <p:cBhvr additive="base">
                                            <p:cTn id="67" dur="500" fill="hold"/>
                                            <p:tgtEl>
                                              <p:spTgt spid="21"/>
                                            </p:tgtEl>
                                            <p:attrNameLst>
                                              <p:attrName>ppt_y</p:attrName>
                                            </p:attrNameLst>
                                          </p:cBhvr>
                                          <p:tavLst>
                                            <p:tav tm="0">
                                              <p:val>
                                                <p:strVal val="1+#ppt_h/2"/>
                                              </p:val>
                                            </p:tav>
                                            <p:tav tm="100000">
                                              <p:val>
                                                <p:strVal val="#ppt_y"/>
                                              </p:val>
                                            </p:tav>
                                          </p:tavLst>
                                        </p:anim>
                                      </p:childTnLst>
                                    </p:cTn>
                                  </p:par>
                                </p:childTnLst>
                              </p:cTn>
                            </p:par>
                            <p:par>
                              <p:cTn id="68" fill="hold">
                                <p:stCondLst>
                                  <p:cond delay="15000"/>
                                </p:stCondLst>
                                <p:childTnLst>
                                  <p:par>
                                    <p:cTn id="69" presetID="22" presetClass="entr" presetSubtype="8" fill="hold" nodeType="after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wipe(left)">
                                          <p:cBhvr>
                                            <p:cTn id="71" dur="500"/>
                                            <p:tgtEl>
                                              <p:spTgt spid="4"/>
                                            </p:tgtEl>
                                          </p:cBhvr>
                                        </p:animEffect>
                                      </p:childTnLst>
                                    </p:cTn>
                                  </p:par>
                                </p:childTnLst>
                              </p:cTn>
                            </p:par>
                            <p:par>
                              <p:cTn id="72" fill="hold">
                                <p:stCondLst>
                                  <p:cond delay="15500"/>
                                </p:stCondLst>
                                <p:childTnLst>
                                  <p:par>
                                    <p:cTn id="73" presetID="22" presetClass="entr" presetSubtype="8" fill="hold" grpId="0" nodeType="afterEffect">
                                      <p:stCondLst>
                                        <p:cond delay="0"/>
                                      </p:stCondLst>
                                      <p:iterate type="lt">
                                        <p:tmPct val="30000"/>
                                      </p:iterate>
                                      <p:childTnLst>
                                        <p:set>
                                          <p:cBhvr>
                                            <p:cTn id="74" dur="1" fill="hold">
                                              <p:stCondLst>
                                                <p:cond delay="0"/>
                                              </p:stCondLst>
                                            </p:cTn>
                                            <p:tgtEl>
                                              <p:spTgt spid="23"/>
                                            </p:tgtEl>
                                            <p:attrNameLst>
                                              <p:attrName>style.visibility</p:attrName>
                                            </p:attrNameLst>
                                          </p:cBhvr>
                                          <p:to>
                                            <p:strVal val="visible"/>
                                          </p:to>
                                        </p:set>
                                        <p:animEffect transition="in" filter="wipe(left)">
                                          <p:cBhvr>
                                            <p:cTn id="75" dur="200"/>
                                            <p:tgtEl>
                                              <p:spTgt spid="23"/>
                                            </p:tgtEl>
                                          </p:cBhvr>
                                        </p:animEffect>
                                      </p:childTnLst>
                                    </p:cTn>
                                  </p:par>
                                </p:childTnLst>
                              </p:cTn>
                            </p:par>
                            <p:par>
                              <p:cTn id="76" fill="hold">
                                <p:stCondLst>
                                  <p:cond delay="18640"/>
                                </p:stCondLst>
                                <p:childTnLst>
                                  <p:par>
                                    <p:cTn id="77" presetID="22" presetClass="entr" presetSubtype="8"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left)">
                                          <p:cBhvr>
                                            <p:cTn id="79" dur="500"/>
                                            <p:tgtEl>
                                              <p:spTgt spid="10"/>
                                            </p:tgtEl>
                                          </p:cBhvr>
                                        </p:animEffect>
                                      </p:childTnLst>
                                    </p:cTn>
                                  </p:par>
                                </p:childTnLst>
                              </p:cTn>
                            </p:par>
                            <p:par>
                              <p:cTn id="80" fill="hold">
                                <p:stCondLst>
                                  <p:cond delay="19140"/>
                                </p:stCondLst>
                                <p:childTnLst>
                                  <p:par>
                                    <p:cTn id="81" presetID="16" presetClass="entr" presetSubtype="21" fill="hold" grpId="0" nodeType="after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barn(inVertical)">
                                          <p:cBhvr>
                                            <p:cTn id="83" dur="500"/>
                                            <p:tgtEl>
                                              <p:spTgt spid="25"/>
                                            </p:tgtEl>
                                          </p:cBhvr>
                                        </p:animEffect>
                                      </p:childTnLst>
                                    </p:cTn>
                                  </p:par>
                                </p:childTnLst>
                              </p:cTn>
                            </p:par>
                            <p:par>
                              <p:cTn id="84" fill="hold">
                                <p:stCondLst>
                                  <p:cond delay="19640"/>
                                </p:stCondLst>
                                <p:childTnLst>
                                  <p:par>
                                    <p:cTn id="85" presetID="2" presetClass="entr" presetSubtype="4" fill="hold" grpId="0" nodeType="after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additive="base">
                                            <p:cTn id="87" dur="500" fill="hold"/>
                                            <p:tgtEl>
                                              <p:spTgt spid="24"/>
                                            </p:tgtEl>
                                            <p:attrNameLst>
                                              <p:attrName>ppt_x</p:attrName>
                                            </p:attrNameLst>
                                          </p:cBhvr>
                                          <p:tavLst>
                                            <p:tav tm="0">
                                              <p:val>
                                                <p:strVal val="#ppt_x"/>
                                              </p:val>
                                            </p:tav>
                                            <p:tav tm="100000">
                                              <p:val>
                                                <p:strVal val="#ppt_x"/>
                                              </p:val>
                                            </p:tav>
                                          </p:tavLst>
                                        </p:anim>
                                        <p:anim calcmode="lin" valueType="num">
                                          <p:cBhvr additive="base">
                                            <p:cTn id="88" dur="500" fill="hold"/>
                                            <p:tgtEl>
                                              <p:spTgt spid="24"/>
                                            </p:tgtEl>
                                            <p:attrNameLst>
                                              <p:attrName>ppt_y</p:attrName>
                                            </p:attrNameLst>
                                          </p:cBhvr>
                                          <p:tavLst>
                                            <p:tav tm="0">
                                              <p:val>
                                                <p:strVal val="1+#ppt_h/2"/>
                                              </p:val>
                                            </p:tav>
                                            <p:tav tm="100000">
                                              <p:val>
                                                <p:strVal val="#ppt_y"/>
                                              </p:val>
                                            </p:tav>
                                          </p:tavLst>
                                        </p:anim>
                                      </p:childTnLst>
                                    </p:cTn>
                                  </p:par>
                                </p:childTnLst>
                              </p:cTn>
                            </p:par>
                            <p:par>
                              <p:cTn id="89" fill="hold">
                                <p:stCondLst>
                                  <p:cond delay="20140"/>
                                </p:stCondLst>
                                <p:childTnLst>
                                  <p:par>
                                    <p:cTn id="90" presetID="22" presetClass="entr" presetSubtype="8" fill="hold" grpId="0" nodeType="afterEffect">
                                      <p:stCondLst>
                                        <p:cond delay="0"/>
                                      </p:stCondLst>
                                      <p:iterate type="lt">
                                        <p:tmPct val="30000"/>
                                      </p:iterate>
                                      <p:childTnLst>
                                        <p:set>
                                          <p:cBhvr>
                                            <p:cTn id="91" dur="1" fill="hold">
                                              <p:stCondLst>
                                                <p:cond delay="0"/>
                                              </p:stCondLst>
                                            </p:cTn>
                                            <p:tgtEl>
                                              <p:spTgt spid="26"/>
                                            </p:tgtEl>
                                            <p:attrNameLst>
                                              <p:attrName>style.visibility</p:attrName>
                                            </p:attrNameLst>
                                          </p:cBhvr>
                                          <p:to>
                                            <p:strVal val="visible"/>
                                          </p:to>
                                        </p:set>
                                        <p:animEffect transition="in" filter="wipe(left)">
                                          <p:cBhvr>
                                            <p:cTn id="92" dur="200"/>
                                            <p:tgtEl>
                                              <p:spTgt spid="26"/>
                                            </p:tgtEl>
                                          </p:cBhvr>
                                        </p:animEffect>
                                      </p:childTnLst>
                                    </p:cTn>
                                  </p:par>
                                </p:childTnLst>
                              </p:cTn>
                            </p:par>
                            <p:par>
                              <p:cTn id="93" fill="hold">
                                <p:stCondLst>
                                  <p:cond delay="22140"/>
                                </p:stCondLst>
                                <p:childTnLst>
                                  <p:par>
                                    <p:cTn id="94" presetID="22" presetClass="entr" presetSubtype="8" fill="hold" nodeType="after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wipe(left)">
                                          <p:cBhvr>
                                            <p:cTn id="96" dur="500"/>
                                            <p:tgtEl>
                                              <p:spTgt spid="8"/>
                                            </p:tgtEl>
                                          </p:cBhvr>
                                        </p:animEffect>
                                      </p:childTnLst>
                                    </p:cTn>
                                  </p:par>
                                </p:childTnLst>
                              </p:cTn>
                            </p:par>
                            <p:par>
                              <p:cTn id="97" fill="hold">
                                <p:stCondLst>
                                  <p:cond delay="22640"/>
                                </p:stCondLst>
                                <p:childTnLst>
                                  <p:par>
                                    <p:cTn id="98" presetID="16" presetClass="entr" presetSubtype="21" fill="hold" grpId="0" nodeType="after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barn(inVertical)">
                                          <p:cBhvr>
                                            <p:cTn id="100" dur="500"/>
                                            <p:tgtEl>
                                              <p:spTgt spid="28"/>
                                            </p:tgtEl>
                                          </p:cBhvr>
                                        </p:animEffect>
                                      </p:childTnLst>
                                    </p:cTn>
                                  </p:par>
                                </p:childTnLst>
                              </p:cTn>
                            </p:par>
                            <p:par>
                              <p:cTn id="101" fill="hold">
                                <p:stCondLst>
                                  <p:cond delay="23140"/>
                                </p:stCondLst>
                                <p:childTnLst>
                                  <p:par>
                                    <p:cTn id="102" presetID="2" presetClass="entr" presetSubtype="4" fill="hold" grpId="0" nodeType="afterEffect">
                                      <p:stCondLst>
                                        <p:cond delay="0"/>
                                      </p:stCondLst>
                                      <p:childTnLst>
                                        <p:set>
                                          <p:cBhvr>
                                            <p:cTn id="103" dur="1" fill="hold">
                                              <p:stCondLst>
                                                <p:cond delay="0"/>
                                              </p:stCondLst>
                                            </p:cTn>
                                            <p:tgtEl>
                                              <p:spTgt spid="27"/>
                                            </p:tgtEl>
                                            <p:attrNameLst>
                                              <p:attrName>style.visibility</p:attrName>
                                            </p:attrNameLst>
                                          </p:cBhvr>
                                          <p:to>
                                            <p:strVal val="visible"/>
                                          </p:to>
                                        </p:set>
                                        <p:anim calcmode="lin" valueType="num">
                                          <p:cBhvr additive="base">
                                            <p:cTn id="104" dur="500" fill="hold"/>
                                            <p:tgtEl>
                                              <p:spTgt spid="27"/>
                                            </p:tgtEl>
                                            <p:attrNameLst>
                                              <p:attrName>ppt_x</p:attrName>
                                            </p:attrNameLst>
                                          </p:cBhvr>
                                          <p:tavLst>
                                            <p:tav tm="0">
                                              <p:val>
                                                <p:strVal val="#ppt_x"/>
                                              </p:val>
                                            </p:tav>
                                            <p:tav tm="100000">
                                              <p:val>
                                                <p:strVal val="#ppt_x"/>
                                              </p:val>
                                            </p:tav>
                                          </p:tavLst>
                                        </p:anim>
                                        <p:anim calcmode="lin" valueType="num">
                                          <p:cBhvr additive="base">
                                            <p:cTn id="105" dur="500" fill="hold"/>
                                            <p:tgtEl>
                                              <p:spTgt spid="27"/>
                                            </p:tgtEl>
                                            <p:attrNameLst>
                                              <p:attrName>ppt_y</p:attrName>
                                            </p:attrNameLst>
                                          </p:cBhvr>
                                          <p:tavLst>
                                            <p:tav tm="0">
                                              <p:val>
                                                <p:strVal val="1+#ppt_h/2"/>
                                              </p:val>
                                            </p:tav>
                                            <p:tav tm="100000">
                                              <p:val>
                                                <p:strVal val="#ppt_y"/>
                                              </p:val>
                                            </p:tav>
                                          </p:tavLst>
                                        </p:anim>
                                      </p:childTnLst>
                                    </p:cTn>
                                  </p:par>
                                </p:childTnLst>
                              </p:cTn>
                            </p:par>
                            <p:par>
                              <p:cTn id="106" fill="hold">
                                <p:stCondLst>
                                  <p:cond delay="23640"/>
                                </p:stCondLst>
                                <p:childTnLst>
                                  <p:par>
                                    <p:cTn id="107" presetID="22" presetClass="entr" presetSubtype="8" fill="hold" grpId="0" nodeType="afterEffect">
                                      <p:stCondLst>
                                        <p:cond delay="0"/>
                                      </p:stCondLst>
                                      <p:iterate type="lt">
                                        <p:tmPct val="30000"/>
                                      </p:iterate>
                                      <p:childTnLst>
                                        <p:set>
                                          <p:cBhvr>
                                            <p:cTn id="108" dur="1" fill="hold">
                                              <p:stCondLst>
                                                <p:cond delay="0"/>
                                              </p:stCondLst>
                                            </p:cTn>
                                            <p:tgtEl>
                                              <p:spTgt spid="29"/>
                                            </p:tgtEl>
                                            <p:attrNameLst>
                                              <p:attrName>style.visibility</p:attrName>
                                            </p:attrNameLst>
                                          </p:cBhvr>
                                          <p:to>
                                            <p:strVal val="visible"/>
                                          </p:to>
                                        </p:set>
                                        <p:animEffect transition="in" filter="wipe(left)">
                                          <p:cBhvr>
                                            <p:cTn id="109" dur="200"/>
                                            <p:tgtEl>
                                              <p:spTgt spid="29"/>
                                            </p:tgtEl>
                                          </p:cBhvr>
                                        </p:animEffect>
                                      </p:childTnLst>
                                    </p:cTn>
                                  </p:par>
                                </p:childTnLst>
                              </p:cTn>
                            </p:par>
                            <p:par>
                              <p:cTn id="110" fill="hold">
                                <p:stCondLst>
                                  <p:cond delay="26540"/>
                                </p:stCondLst>
                                <p:childTnLst>
                                  <p:par>
                                    <p:cTn id="111" presetID="22" presetClass="entr" presetSubtype="8" fill="hold" nodeType="afterEffect">
                                      <p:stCondLst>
                                        <p:cond delay="0"/>
                                      </p:stCondLst>
                                      <p:childTnLst>
                                        <p:set>
                                          <p:cBhvr>
                                            <p:cTn id="112" dur="1" fill="hold">
                                              <p:stCondLst>
                                                <p:cond delay="0"/>
                                              </p:stCondLst>
                                            </p:cTn>
                                            <p:tgtEl>
                                              <p:spTgt spid="7"/>
                                            </p:tgtEl>
                                            <p:attrNameLst>
                                              <p:attrName>style.visibility</p:attrName>
                                            </p:attrNameLst>
                                          </p:cBhvr>
                                          <p:to>
                                            <p:strVal val="visible"/>
                                          </p:to>
                                        </p:set>
                                        <p:animEffect transition="in" filter="wipe(left)">
                                          <p:cBhvr>
                                            <p:cTn id="113" dur="500"/>
                                            <p:tgtEl>
                                              <p:spTgt spid="7"/>
                                            </p:tgtEl>
                                          </p:cBhvr>
                                        </p:animEffect>
                                      </p:childTnLst>
                                    </p:cTn>
                                  </p:par>
                                </p:childTnLst>
                              </p:cTn>
                            </p:par>
                            <p:par>
                              <p:cTn id="114" fill="hold">
                                <p:stCondLst>
                                  <p:cond delay="27040"/>
                                </p:stCondLst>
                                <p:childTnLst>
                                  <p:par>
                                    <p:cTn id="115" presetID="16" presetClass="entr" presetSubtype="21" fill="hold" grpId="0" nodeType="afterEffect">
                                      <p:stCondLst>
                                        <p:cond delay="0"/>
                                      </p:stCondLst>
                                      <p:childTnLst>
                                        <p:set>
                                          <p:cBhvr>
                                            <p:cTn id="116" dur="1" fill="hold">
                                              <p:stCondLst>
                                                <p:cond delay="0"/>
                                              </p:stCondLst>
                                            </p:cTn>
                                            <p:tgtEl>
                                              <p:spTgt spid="31"/>
                                            </p:tgtEl>
                                            <p:attrNameLst>
                                              <p:attrName>style.visibility</p:attrName>
                                            </p:attrNameLst>
                                          </p:cBhvr>
                                          <p:to>
                                            <p:strVal val="visible"/>
                                          </p:to>
                                        </p:set>
                                        <p:animEffect transition="in" filter="barn(inVertical)">
                                          <p:cBhvr>
                                            <p:cTn id="117" dur="500"/>
                                            <p:tgtEl>
                                              <p:spTgt spid="31"/>
                                            </p:tgtEl>
                                          </p:cBhvr>
                                        </p:animEffect>
                                      </p:childTnLst>
                                    </p:cTn>
                                  </p:par>
                                </p:childTnLst>
                              </p:cTn>
                            </p:par>
                            <p:par>
                              <p:cTn id="118" fill="hold">
                                <p:stCondLst>
                                  <p:cond delay="27540"/>
                                </p:stCondLst>
                                <p:childTnLst>
                                  <p:par>
                                    <p:cTn id="119" presetID="2" presetClass="entr" presetSubtype="4" fill="hold" grpId="0" nodeType="afterEffect">
                                      <p:stCondLst>
                                        <p:cond delay="0"/>
                                      </p:stCondLst>
                                      <p:childTnLst>
                                        <p:set>
                                          <p:cBhvr>
                                            <p:cTn id="120" dur="1" fill="hold">
                                              <p:stCondLst>
                                                <p:cond delay="0"/>
                                              </p:stCondLst>
                                            </p:cTn>
                                            <p:tgtEl>
                                              <p:spTgt spid="30"/>
                                            </p:tgtEl>
                                            <p:attrNameLst>
                                              <p:attrName>style.visibility</p:attrName>
                                            </p:attrNameLst>
                                          </p:cBhvr>
                                          <p:to>
                                            <p:strVal val="visible"/>
                                          </p:to>
                                        </p:set>
                                        <p:anim calcmode="lin" valueType="num">
                                          <p:cBhvr additive="base">
                                            <p:cTn id="121" dur="500" fill="hold"/>
                                            <p:tgtEl>
                                              <p:spTgt spid="30"/>
                                            </p:tgtEl>
                                            <p:attrNameLst>
                                              <p:attrName>ppt_x</p:attrName>
                                            </p:attrNameLst>
                                          </p:cBhvr>
                                          <p:tavLst>
                                            <p:tav tm="0">
                                              <p:val>
                                                <p:strVal val="#ppt_x"/>
                                              </p:val>
                                            </p:tav>
                                            <p:tav tm="100000">
                                              <p:val>
                                                <p:strVal val="#ppt_x"/>
                                              </p:val>
                                            </p:tav>
                                          </p:tavLst>
                                        </p:anim>
                                        <p:anim calcmode="lin" valueType="num">
                                          <p:cBhvr additive="base">
                                            <p:cTn id="122" dur="500" fill="hold"/>
                                            <p:tgtEl>
                                              <p:spTgt spid="30"/>
                                            </p:tgtEl>
                                            <p:attrNameLst>
                                              <p:attrName>ppt_y</p:attrName>
                                            </p:attrNameLst>
                                          </p:cBhvr>
                                          <p:tavLst>
                                            <p:tav tm="0">
                                              <p:val>
                                                <p:strVal val="1+#ppt_h/2"/>
                                              </p:val>
                                            </p:tav>
                                            <p:tav tm="100000">
                                              <p:val>
                                                <p:strVal val="#ppt_y"/>
                                              </p:val>
                                            </p:tav>
                                          </p:tavLst>
                                        </p:anim>
                                      </p:childTnLst>
                                    </p:cTn>
                                  </p:par>
                                </p:childTnLst>
                              </p:cTn>
                            </p:par>
                            <p:par>
                              <p:cTn id="123" fill="hold">
                                <p:stCondLst>
                                  <p:cond delay="28040"/>
                                </p:stCondLst>
                                <p:childTnLst>
                                  <p:par>
                                    <p:cTn id="124" presetID="22" presetClass="entr" presetSubtype="8" fill="hold" grpId="0" nodeType="afterEffect">
                                      <p:stCondLst>
                                        <p:cond delay="0"/>
                                      </p:stCondLst>
                                      <p:iterate type="lt">
                                        <p:tmPct val="30000"/>
                                      </p:iterate>
                                      <p:childTnLst>
                                        <p:set>
                                          <p:cBhvr>
                                            <p:cTn id="125" dur="1" fill="hold">
                                              <p:stCondLst>
                                                <p:cond delay="0"/>
                                              </p:stCondLst>
                                            </p:cTn>
                                            <p:tgtEl>
                                              <p:spTgt spid="32"/>
                                            </p:tgtEl>
                                            <p:attrNameLst>
                                              <p:attrName>style.visibility</p:attrName>
                                            </p:attrNameLst>
                                          </p:cBhvr>
                                          <p:to>
                                            <p:strVal val="visible"/>
                                          </p:to>
                                        </p:set>
                                        <p:animEffect transition="in" filter="wipe(left)">
                                          <p:cBhvr>
                                            <p:cTn id="126" dur="2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8" grpId="0" animBg="1"/>
          <p:bldP spid="19" grpId="0" animBg="1"/>
          <p:bldP spid="20" grpId="0"/>
          <p:bldP spid="21" grpId="0" animBg="1"/>
          <p:bldP spid="22" grpId="0" animBg="1"/>
          <p:bldP spid="23" grpId="0"/>
          <p:bldP spid="24" grpId="0" animBg="1"/>
          <p:bldP spid="25" grpId="0" animBg="1"/>
          <p:bldP spid="26" grpId="0"/>
          <p:bldP spid="27" grpId="0" animBg="1"/>
          <p:bldP spid="28" grpId="0" animBg="1"/>
          <p:bldP spid="29" grpId="0"/>
          <p:bldP spid="30" grpId="0" animBg="1"/>
          <p:bldP spid="31" grpId="0" animBg="1"/>
          <p:bldP spid="32" grpId="0"/>
          <p:bldP spid="33" grpId="0" animBg="1"/>
          <p:bldP spid="34" grpId="0" animBg="1"/>
          <p:bldP spid="3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barn(outVertical)">
                                          <p:cBhvr>
                                            <p:cTn id="15" dur="500"/>
                                            <p:tgtEl>
                                              <p:spTgt spid="34"/>
                                            </p:tgtEl>
                                          </p:cBhvr>
                                        </p:animEffect>
                                      </p:childTnLst>
                                    </p:cTn>
                                  </p:par>
                                </p:childTnLst>
                              </p:cTn>
                            </p:par>
                            <p:par>
                              <p:cTn id="16" fill="hold">
                                <p:stCondLst>
                                  <p:cond delay="1500"/>
                                </p:stCondLst>
                                <p:childTnLst>
                                  <p:par>
                                    <p:cTn id="17" presetID="2" presetClass="entr" presetSubtype="1" fill="hold" grpId="0" nodeType="afterEffect">
                                      <p:stCondLst>
                                        <p:cond delay="0"/>
                                      </p:stCondLst>
                                      <p:childTnLst>
                                        <p:set>
                                          <p:cBhvr>
                                            <p:cTn id="18" dur="1" fill="hold">
                                              <p:stCondLst>
                                                <p:cond delay="0"/>
                                              </p:stCondLst>
                                            </p:cTn>
                                            <p:tgtEl>
                                              <p:spTgt spid="33"/>
                                            </p:tgtEl>
                                            <p:attrNameLst>
                                              <p:attrName>style.visibility</p:attrName>
                                            </p:attrNameLst>
                                          </p:cBhvr>
                                          <p:to>
                                            <p:strVal val="visible"/>
                                          </p:to>
                                        </p:set>
                                        <p:anim calcmode="lin" valueType="num">
                                          <p:cBhvr additive="base">
                                            <p:cTn id="19" dur="500" fill="hold"/>
                                            <p:tgtEl>
                                              <p:spTgt spid="33"/>
                                            </p:tgtEl>
                                            <p:attrNameLst>
                                              <p:attrName>ppt_x</p:attrName>
                                            </p:attrNameLst>
                                          </p:cBhvr>
                                          <p:tavLst>
                                            <p:tav tm="0">
                                              <p:val>
                                                <p:strVal val="#ppt_x"/>
                                              </p:val>
                                            </p:tav>
                                            <p:tav tm="100000">
                                              <p:val>
                                                <p:strVal val="#ppt_x"/>
                                              </p:val>
                                            </p:tav>
                                          </p:tavLst>
                                        </p:anim>
                                        <p:anim calcmode="lin" valueType="num">
                                          <p:cBhvr additive="base">
                                            <p:cTn id="20" dur="500" fill="hold"/>
                                            <p:tgtEl>
                                              <p:spTgt spid="33"/>
                                            </p:tgtEl>
                                            <p:attrNameLst>
                                              <p:attrName>ppt_y</p:attrName>
                                            </p:attrNameLst>
                                          </p:cBhvr>
                                          <p:tavLst>
                                            <p:tav tm="0">
                                              <p:val>
                                                <p:strVal val="0-#ppt_h/2"/>
                                              </p:val>
                                            </p:tav>
                                            <p:tav tm="100000">
                                              <p:val>
                                                <p:strVal val="#ppt_y"/>
                                              </p:val>
                                            </p:tav>
                                          </p:tavLst>
                                        </p:anim>
                                      </p:childTnLst>
                                    </p:cTn>
                                  </p:par>
                                </p:childTnLst>
                              </p:cTn>
                            </p:par>
                            <p:par>
                              <p:cTn id="21" fill="hold">
                                <p:stCondLst>
                                  <p:cond delay="2000"/>
                                </p:stCondLst>
                                <p:childTnLst>
                                  <p:par>
                                    <p:cTn id="22" presetID="22" presetClass="entr" presetSubtype="8" fill="hold" grpId="0" nodeType="afterEffect">
                                      <p:stCondLst>
                                        <p:cond delay="0"/>
                                      </p:stCondLst>
                                      <p:iterate type="lt">
                                        <p:tmPct val="30000"/>
                                      </p:iterate>
                                      <p:childTnLst>
                                        <p:set>
                                          <p:cBhvr>
                                            <p:cTn id="23" dur="1" fill="hold">
                                              <p:stCondLst>
                                                <p:cond delay="0"/>
                                              </p:stCondLst>
                                            </p:cTn>
                                            <p:tgtEl>
                                              <p:spTgt spid="35"/>
                                            </p:tgtEl>
                                            <p:attrNameLst>
                                              <p:attrName>style.visibility</p:attrName>
                                            </p:attrNameLst>
                                          </p:cBhvr>
                                          <p:to>
                                            <p:strVal val="visible"/>
                                          </p:to>
                                        </p:set>
                                        <p:animEffect transition="in" filter="wipe(left)">
                                          <p:cBhvr>
                                            <p:cTn id="24" dur="200"/>
                                            <p:tgtEl>
                                              <p:spTgt spid="35"/>
                                            </p:tgtEl>
                                          </p:cBhvr>
                                        </p:animEffect>
                                      </p:childTnLst>
                                    </p:cTn>
                                  </p:par>
                                </p:childTnLst>
                              </p:cTn>
                            </p:par>
                            <p:par>
                              <p:cTn id="25" fill="hold">
                                <p:stCondLst>
                                  <p:cond delay="5680"/>
                                </p:stCondLst>
                                <p:childTnLst>
                                  <p:par>
                                    <p:cTn id="26" presetID="22" presetClass="entr" presetSubtype="8" fill="hold"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wipe(left)">
                                          <p:cBhvr>
                                            <p:cTn id="28" dur="500"/>
                                            <p:tgtEl>
                                              <p:spTgt spid="3"/>
                                            </p:tgtEl>
                                          </p:cBhvr>
                                        </p:animEffect>
                                      </p:childTnLst>
                                    </p:cTn>
                                  </p:par>
                                </p:childTnLst>
                              </p:cTn>
                            </p:par>
                            <p:par>
                              <p:cTn id="29" fill="hold">
                                <p:stCondLst>
                                  <p:cond delay="6180"/>
                                </p:stCondLst>
                                <p:childTnLst>
                                  <p:par>
                                    <p:cTn id="30" presetID="16" presetClass="entr" presetSubtype="21"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arn(inVertical)">
                                          <p:cBhvr>
                                            <p:cTn id="32" dur="500"/>
                                            <p:tgtEl>
                                              <p:spTgt spid="15"/>
                                            </p:tgtEl>
                                          </p:cBhvr>
                                        </p:animEffect>
                                      </p:childTnLst>
                                    </p:cTn>
                                  </p:par>
                                </p:childTnLst>
                              </p:cTn>
                            </p:par>
                            <p:par>
                              <p:cTn id="33" fill="hold">
                                <p:stCondLst>
                                  <p:cond delay="6680"/>
                                </p:stCondLst>
                                <p:childTnLst>
                                  <p:par>
                                    <p:cTn id="34" presetID="2" presetClass="entr" presetSubtype="4" fill="hold" grpId="0" nodeType="after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ppt_x"/>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childTnLst>
                              </p:cTn>
                            </p:par>
                            <p:par>
                              <p:cTn id="38" fill="hold">
                                <p:stCondLst>
                                  <p:cond delay="7180"/>
                                </p:stCondLst>
                                <p:childTnLst>
                                  <p:par>
                                    <p:cTn id="39" presetID="22" presetClass="entr" presetSubtype="8" fill="hold" grpId="0" nodeType="afterEffect">
                                      <p:stCondLst>
                                        <p:cond delay="0"/>
                                      </p:stCondLst>
                                      <p:iterate type="lt">
                                        <p:tmPct val="30000"/>
                                      </p:iterate>
                                      <p:childTnLst>
                                        <p:set>
                                          <p:cBhvr>
                                            <p:cTn id="40" dur="1" fill="hold">
                                              <p:stCondLst>
                                                <p:cond delay="0"/>
                                              </p:stCondLst>
                                            </p:cTn>
                                            <p:tgtEl>
                                              <p:spTgt spid="16"/>
                                            </p:tgtEl>
                                            <p:attrNameLst>
                                              <p:attrName>style.visibility</p:attrName>
                                            </p:attrNameLst>
                                          </p:cBhvr>
                                          <p:to>
                                            <p:strVal val="visible"/>
                                          </p:to>
                                        </p:set>
                                        <p:animEffect transition="in" filter="wipe(left)">
                                          <p:cBhvr>
                                            <p:cTn id="41" dur="200"/>
                                            <p:tgtEl>
                                              <p:spTgt spid="16"/>
                                            </p:tgtEl>
                                          </p:cBhvr>
                                        </p:animEffect>
                                      </p:childTnLst>
                                    </p:cTn>
                                  </p:par>
                                </p:childTnLst>
                              </p:cTn>
                            </p:par>
                            <p:par>
                              <p:cTn id="42" fill="hold">
                                <p:stCondLst>
                                  <p:cond delay="10620"/>
                                </p:stCondLst>
                                <p:childTnLst>
                                  <p:par>
                                    <p:cTn id="43" presetID="22" presetClass="entr" presetSubtype="8" fill="hold" nodeType="after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left)">
                                          <p:cBhvr>
                                            <p:cTn id="45" dur="500"/>
                                            <p:tgtEl>
                                              <p:spTgt spid="17"/>
                                            </p:tgtEl>
                                          </p:cBhvr>
                                        </p:animEffect>
                                      </p:childTnLst>
                                    </p:cTn>
                                  </p:par>
                                </p:childTnLst>
                              </p:cTn>
                            </p:par>
                            <p:par>
                              <p:cTn id="46" fill="hold">
                                <p:stCondLst>
                                  <p:cond delay="11120"/>
                                </p:stCondLst>
                                <p:childTnLst>
                                  <p:par>
                                    <p:cTn id="47" presetID="16" presetClass="entr" presetSubtype="21" fill="hold" grpId="0" nodeType="after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arn(inVertical)">
                                          <p:cBhvr>
                                            <p:cTn id="49" dur="500"/>
                                            <p:tgtEl>
                                              <p:spTgt spid="19"/>
                                            </p:tgtEl>
                                          </p:cBhvr>
                                        </p:animEffect>
                                      </p:childTnLst>
                                    </p:cTn>
                                  </p:par>
                                </p:childTnLst>
                              </p:cTn>
                            </p:par>
                            <p:par>
                              <p:cTn id="50" fill="hold">
                                <p:stCondLst>
                                  <p:cond delay="11620"/>
                                </p:stCondLst>
                                <p:childTnLst>
                                  <p:par>
                                    <p:cTn id="51" presetID="2" presetClass="entr" presetSubtype="4" fill="hold" grpId="0" nodeType="afterEffect">
                                      <p:stCondLst>
                                        <p:cond delay="0"/>
                                      </p:stCondLst>
                                      <p:childTnLst>
                                        <p:set>
                                          <p:cBhvr>
                                            <p:cTn id="52" dur="1" fill="hold">
                                              <p:stCondLst>
                                                <p:cond delay="0"/>
                                              </p:stCondLst>
                                            </p:cTn>
                                            <p:tgtEl>
                                              <p:spTgt spid="18"/>
                                            </p:tgtEl>
                                            <p:attrNameLst>
                                              <p:attrName>style.visibility</p:attrName>
                                            </p:attrNameLst>
                                          </p:cBhvr>
                                          <p:to>
                                            <p:strVal val="visible"/>
                                          </p:to>
                                        </p:set>
                                        <p:anim calcmode="lin" valueType="num">
                                          <p:cBhvr additive="base">
                                            <p:cTn id="53" dur="500" fill="hold"/>
                                            <p:tgtEl>
                                              <p:spTgt spid="18"/>
                                            </p:tgtEl>
                                            <p:attrNameLst>
                                              <p:attrName>ppt_x</p:attrName>
                                            </p:attrNameLst>
                                          </p:cBhvr>
                                          <p:tavLst>
                                            <p:tav tm="0">
                                              <p:val>
                                                <p:strVal val="#ppt_x"/>
                                              </p:val>
                                            </p:tav>
                                            <p:tav tm="100000">
                                              <p:val>
                                                <p:strVal val="#ppt_x"/>
                                              </p:val>
                                            </p:tav>
                                          </p:tavLst>
                                        </p:anim>
                                        <p:anim calcmode="lin" valueType="num">
                                          <p:cBhvr additive="base">
                                            <p:cTn id="54" dur="500" fill="hold"/>
                                            <p:tgtEl>
                                              <p:spTgt spid="18"/>
                                            </p:tgtEl>
                                            <p:attrNameLst>
                                              <p:attrName>ppt_y</p:attrName>
                                            </p:attrNameLst>
                                          </p:cBhvr>
                                          <p:tavLst>
                                            <p:tav tm="0">
                                              <p:val>
                                                <p:strVal val="1+#ppt_h/2"/>
                                              </p:val>
                                            </p:tav>
                                            <p:tav tm="100000">
                                              <p:val>
                                                <p:strVal val="#ppt_y"/>
                                              </p:val>
                                            </p:tav>
                                          </p:tavLst>
                                        </p:anim>
                                      </p:childTnLst>
                                    </p:cTn>
                                  </p:par>
                                </p:childTnLst>
                              </p:cTn>
                            </p:par>
                            <p:par>
                              <p:cTn id="55" fill="hold">
                                <p:stCondLst>
                                  <p:cond delay="12120"/>
                                </p:stCondLst>
                                <p:childTnLst>
                                  <p:par>
                                    <p:cTn id="56" presetID="22" presetClass="entr" presetSubtype="8" fill="hold" grpId="0" nodeType="afterEffect">
                                      <p:stCondLst>
                                        <p:cond delay="0"/>
                                      </p:stCondLst>
                                      <p:iterate type="lt">
                                        <p:tmPct val="30000"/>
                                      </p:iterate>
                                      <p:childTnLst>
                                        <p:set>
                                          <p:cBhvr>
                                            <p:cTn id="57" dur="1" fill="hold">
                                              <p:stCondLst>
                                                <p:cond delay="0"/>
                                              </p:stCondLst>
                                            </p:cTn>
                                            <p:tgtEl>
                                              <p:spTgt spid="20"/>
                                            </p:tgtEl>
                                            <p:attrNameLst>
                                              <p:attrName>style.visibility</p:attrName>
                                            </p:attrNameLst>
                                          </p:cBhvr>
                                          <p:to>
                                            <p:strVal val="visible"/>
                                          </p:to>
                                        </p:set>
                                        <p:animEffect transition="in" filter="wipe(left)">
                                          <p:cBhvr>
                                            <p:cTn id="58" dur="200"/>
                                            <p:tgtEl>
                                              <p:spTgt spid="20"/>
                                            </p:tgtEl>
                                          </p:cBhvr>
                                        </p:animEffect>
                                      </p:childTnLst>
                                    </p:cTn>
                                  </p:par>
                                </p:childTnLst>
                              </p:cTn>
                            </p:par>
                            <p:par>
                              <p:cTn id="59" fill="hold">
                                <p:stCondLst>
                                  <p:cond delay="14000"/>
                                </p:stCondLst>
                                <p:childTnLst>
                                  <p:par>
                                    <p:cTn id="60" presetID="16" presetClass="entr" presetSubtype="21" fill="hold" grpId="0" nodeType="after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arn(inVertical)">
                                          <p:cBhvr>
                                            <p:cTn id="62" dur="500"/>
                                            <p:tgtEl>
                                              <p:spTgt spid="22"/>
                                            </p:tgtEl>
                                          </p:cBhvr>
                                        </p:animEffect>
                                      </p:childTnLst>
                                    </p:cTn>
                                  </p:par>
                                </p:childTnLst>
                              </p:cTn>
                            </p:par>
                            <p:par>
                              <p:cTn id="63" fill="hold">
                                <p:stCondLst>
                                  <p:cond delay="14500"/>
                                </p:stCondLst>
                                <p:childTnLst>
                                  <p:par>
                                    <p:cTn id="64" presetID="2" presetClass="entr" presetSubtype="4"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additive="base">
                                            <p:cTn id="66" dur="500" fill="hold"/>
                                            <p:tgtEl>
                                              <p:spTgt spid="21"/>
                                            </p:tgtEl>
                                            <p:attrNameLst>
                                              <p:attrName>ppt_x</p:attrName>
                                            </p:attrNameLst>
                                          </p:cBhvr>
                                          <p:tavLst>
                                            <p:tav tm="0">
                                              <p:val>
                                                <p:strVal val="#ppt_x"/>
                                              </p:val>
                                            </p:tav>
                                            <p:tav tm="100000">
                                              <p:val>
                                                <p:strVal val="#ppt_x"/>
                                              </p:val>
                                            </p:tav>
                                          </p:tavLst>
                                        </p:anim>
                                        <p:anim calcmode="lin" valueType="num">
                                          <p:cBhvr additive="base">
                                            <p:cTn id="67" dur="500" fill="hold"/>
                                            <p:tgtEl>
                                              <p:spTgt spid="21"/>
                                            </p:tgtEl>
                                            <p:attrNameLst>
                                              <p:attrName>ppt_y</p:attrName>
                                            </p:attrNameLst>
                                          </p:cBhvr>
                                          <p:tavLst>
                                            <p:tav tm="0">
                                              <p:val>
                                                <p:strVal val="1+#ppt_h/2"/>
                                              </p:val>
                                            </p:tav>
                                            <p:tav tm="100000">
                                              <p:val>
                                                <p:strVal val="#ppt_y"/>
                                              </p:val>
                                            </p:tav>
                                          </p:tavLst>
                                        </p:anim>
                                      </p:childTnLst>
                                    </p:cTn>
                                  </p:par>
                                </p:childTnLst>
                              </p:cTn>
                            </p:par>
                            <p:par>
                              <p:cTn id="68" fill="hold">
                                <p:stCondLst>
                                  <p:cond delay="15000"/>
                                </p:stCondLst>
                                <p:childTnLst>
                                  <p:par>
                                    <p:cTn id="69" presetID="22" presetClass="entr" presetSubtype="8" fill="hold" nodeType="after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wipe(left)">
                                          <p:cBhvr>
                                            <p:cTn id="71" dur="500"/>
                                            <p:tgtEl>
                                              <p:spTgt spid="4"/>
                                            </p:tgtEl>
                                          </p:cBhvr>
                                        </p:animEffect>
                                      </p:childTnLst>
                                    </p:cTn>
                                  </p:par>
                                </p:childTnLst>
                              </p:cTn>
                            </p:par>
                            <p:par>
                              <p:cTn id="72" fill="hold">
                                <p:stCondLst>
                                  <p:cond delay="15500"/>
                                </p:stCondLst>
                                <p:childTnLst>
                                  <p:par>
                                    <p:cTn id="73" presetID="22" presetClass="entr" presetSubtype="8" fill="hold" grpId="0" nodeType="afterEffect">
                                      <p:stCondLst>
                                        <p:cond delay="0"/>
                                      </p:stCondLst>
                                      <p:iterate type="lt">
                                        <p:tmPct val="30000"/>
                                      </p:iterate>
                                      <p:childTnLst>
                                        <p:set>
                                          <p:cBhvr>
                                            <p:cTn id="74" dur="1" fill="hold">
                                              <p:stCondLst>
                                                <p:cond delay="0"/>
                                              </p:stCondLst>
                                            </p:cTn>
                                            <p:tgtEl>
                                              <p:spTgt spid="23"/>
                                            </p:tgtEl>
                                            <p:attrNameLst>
                                              <p:attrName>style.visibility</p:attrName>
                                            </p:attrNameLst>
                                          </p:cBhvr>
                                          <p:to>
                                            <p:strVal val="visible"/>
                                          </p:to>
                                        </p:set>
                                        <p:animEffect transition="in" filter="wipe(left)">
                                          <p:cBhvr>
                                            <p:cTn id="75" dur="200"/>
                                            <p:tgtEl>
                                              <p:spTgt spid="23"/>
                                            </p:tgtEl>
                                          </p:cBhvr>
                                        </p:animEffect>
                                      </p:childTnLst>
                                    </p:cTn>
                                  </p:par>
                                </p:childTnLst>
                              </p:cTn>
                            </p:par>
                            <p:par>
                              <p:cTn id="76" fill="hold">
                                <p:stCondLst>
                                  <p:cond delay="18640"/>
                                </p:stCondLst>
                                <p:childTnLst>
                                  <p:par>
                                    <p:cTn id="77" presetID="22" presetClass="entr" presetSubtype="8" fill="hold" nodeType="after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wipe(left)">
                                          <p:cBhvr>
                                            <p:cTn id="79" dur="500"/>
                                            <p:tgtEl>
                                              <p:spTgt spid="10"/>
                                            </p:tgtEl>
                                          </p:cBhvr>
                                        </p:animEffect>
                                      </p:childTnLst>
                                    </p:cTn>
                                  </p:par>
                                </p:childTnLst>
                              </p:cTn>
                            </p:par>
                            <p:par>
                              <p:cTn id="80" fill="hold">
                                <p:stCondLst>
                                  <p:cond delay="19140"/>
                                </p:stCondLst>
                                <p:childTnLst>
                                  <p:par>
                                    <p:cTn id="81" presetID="16" presetClass="entr" presetSubtype="21" fill="hold" grpId="0" nodeType="afterEffect">
                                      <p:stCondLst>
                                        <p:cond delay="0"/>
                                      </p:stCondLst>
                                      <p:childTnLst>
                                        <p:set>
                                          <p:cBhvr>
                                            <p:cTn id="82" dur="1" fill="hold">
                                              <p:stCondLst>
                                                <p:cond delay="0"/>
                                              </p:stCondLst>
                                            </p:cTn>
                                            <p:tgtEl>
                                              <p:spTgt spid="25"/>
                                            </p:tgtEl>
                                            <p:attrNameLst>
                                              <p:attrName>style.visibility</p:attrName>
                                            </p:attrNameLst>
                                          </p:cBhvr>
                                          <p:to>
                                            <p:strVal val="visible"/>
                                          </p:to>
                                        </p:set>
                                        <p:animEffect transition="in" filter="barn(inVertical)">
                                          <p:cBhvr>
                                            <p:cTn id="83" dur="500"/>
                                            <p:tgtEl>
                                              <p:spTgt spid="25"/>
                                            </p:tgtEl>
                                          </p:cBhvr>
                                        </p:animEffect>
                                      </p:childTnLst>
                                    </p:cTn>
                                  </p:par>
                                </p:childTnLst>
                              </p:cTn>
                            </p:par>
                            <p:par>
                              <p:cTn id="84" fill="hold">
                                <p:stCondLst>
                                  <p:cond delay="19640"/>
                                </p:stCondLst>
                                <p:childTnLst>
                                  <p:par>
                                    <p:cTn id="85" presetID="2" presetClass="entr" presetSubtype="4" fill="hold" grpId="0" nodeType="afterEffect">
                                      <p:stCondLst>
                                        <p:cond delay="0"/>
                                      </p:stCondLst>
                                      <p:childTnLst>
                                        <p:set>
                                          <p:cBhvr>
                                            <p:cTn id="86" dur="1" fill="hold">
                                              <p:stCondLst>
                                                <p:cond delay="0"/>
                                              </p:stCondLst>
                                            </p:cTn>
                                            <p:tgtEl>
                                              <p:spTgt spid="24"/>
                                            </p:tgtEl>
                                            <p:attrNameLst>
                                              <p:attrName>style.visibility</p:attrName>
                                            </p:attrNameLst>
                                          </p:cBhvr>
                                          <p:to>
                                            <p:strVal val="visible"/>
                                          </p:to>
                                        </p:set>
                                        <p:anim calcmode="lin" valueType="num">
                                          <p:cBhvr additive="base">
                                            <p:cTn id="87" dur="500" fill="hold"/>
                                            <p:tgtEl>
                                              <p:spTgt spid="24"/>
                                            </p:tgtEl>
                                            <p:attrNameLst>
                                              <p:attrName>ppt_x</p:attrName>
                                            </p:attrNameLst>
                                          </p:cBhvr>
                                          <p:tavLst>
                                            <p:tav tm="0">
                                              <p:val>
                                                <p:strVal val="#ppt_x"/>
                                              </p:val>
                                            </p:tav>
                                            <p:tav tm="100000">
                                              <p:val>
                                                <p:strVal val="#ppt_x"/>
                                              </p:val>
                                            </p:tav>
                                          </p:tavLst>
                                        </p:anim>
                                        <p:anim calcmode="lin" valueType="num">
                                          <p:cBhvr additive="base">
                                            <p:cTn id="88" dur="500" fill="hold"/>
                                            <p:tgtEl>
                                              <p:spTgt spid="24"/>
                                            </p:tgtEl>
                                            <p:attrNameLst>
                                              <p:attrName>ppt_y</p:attrName>
                                            </p:attrNameLst>
                                          </p:cBhvr>
                                          <p:tavLst>
                                            <p:tav tm="0">
                                              <p:val>
                                                <p:strVal val="1+#ppt_h/2"/>
                                              </p:val>
                                            </p:tav>
                                            <p:tav tm="100000">
                                              <p:val>
                                                <p:strVal val="#ppt_y"/>
                                              </p:val>
                                            </p:tav>
                                          </p:tavLst>
                                        </p:anim>
                                      </p:childTnLst>
                                    </p:cTn>
                                  </p:par>
                                </p:childTnLst>
                              </p:cTn>
                            </p:par>
                            <p:par>
                              <p:cTn id="89" fill="hold">
                                <p:stCondLst>
                                  <p:cond delay="20140"/>
                                </p:stCondLst>
                                <p:childTnLst>
                                  <p:par>
                                    <p:cTn id="90" presetID="22" presetClass="entr" presetSubtype="8" fill="hold" grpId="0" nodeType="afterEffect">
                                      <p:stCondLst>
                                        <p:cond delay="0"/>
                                      </p:stCondLst>
                                      <p:iterate type="lt">
                                        <p:tmPct val="30000"/>
                                      </p:iterate>
                                      <p:childTnLst>
                                        <p:set>
                                          <p:cBhvr>
                                            <p:cTn id="91" dur="1" fill="hold">
                                              <p:stCondLst>
                                                <p:cond delay="0"/>
                                              </p:stCondLst>
                                            </p:cTn>
                                            <p:tgtEl>
                                              <p:spTgt spid="26"/>
                                            </p:tgtEl>
                                            <p:attrNameLst>
                                              <p:attrName>style.visibility</p:attrName>
                                            </p:attrNameLst>
                                          </p:cBhvr>
                                          <p:to>
                                            <p:strVal val="visible"/>
                                          </p:to>
                                        </p:set>
                                        <p:animEffect transition="in" filter="wipe(left)">
                                          <p:cBhvr>
                                            <p:cTn id="92" dur="200"/>
                                            <p:tgtEl>
                                              <p:spTgt spid="26"/>
                                            </p:tgtEl>
                                          </p:cBhvr>
                                        </p:animEffect>
                                      </p:childTnLst>
                                    </p:cTn>
                                  </p:par>
                                </p:childTnLst>
                              </p:cTn>
                            </p:par>
                            <p:par>
                              <p:cTn id="93" fill="hold">
                                <p:stCondLst>
                                  <p:cond delay="22140"/>
                                </p:stCondLst>
                                <p:childTnLst>
                                  <p:par>
                                    <p:cTn id="94" presetID="22" presetClass="entr" presetSubtype="8" fill="hold" nodeType="afterEffect">
                                      <p:stCondLst>
                                        <p:cond delay="0"/>
                                      </p:stCondLst>
                                      <p:childTnLst>
                                        <p:set>
                                          <p:cBhvr>
                                            <p:cTn id="95" dur="1" fill="hold">
                                              <p:stCondLst>
                                                <p:cond delay="0"/>
                                              </p:stCondLst>
                                            </p:cTn>
                                            <p:tgtEl>
                                              <p:spTgt spid="8"/>
                                            </p:tgtEl>
                                            <p:attrNameLst>
                                              <p:attrName>style.visibility</p:attrName>
                                            </p:attrNameLst>
                                          </p:cBhvr>
                                          <p:to>
                                            <p:strVal val="visible"/>
                                          </p:to>
                                        </p:set>
                                        <p:animEffect transition="in" filter="wipe(left)">
                                          <p:cBhvr>
                                            <p:cTn id="96" dur="500"/>
                                            <p:tgtEl>
                                              <p:spTgt spid="8"/>
                                            </p:tgtEl>
                                          </p:cBhvr>
                                        </p:animEffect>
                                      </p:childTnLst>
                                    </p:cTn>
                                  </p:par>
                                </p:childTnLst>
                              </p:cTn>
                            </p:par>
                            <p:par>
                              <p:cTn id="97" fill="hold">
                                <p:stCondLst>
                                  <p:cond delay="22640"/>
                                </p:stCondLst>
                                <p:childTnLst>
                                  <p:par>
                                    <p:cTn id="98" presetID="16" presetClass="entr" presetSubtype="21" fill="hold" grpId="0" nodeType="afterEffect">
                                      <p:stCondLst>
                                        <p:cond delay="0"/>
                                      </p:stCondLst>
                                      <p:childTnLst>
                                        <p:set>
                                          <p:cBhvr>
                                            <p:cTn id="99" dur="1" fill="hold">
                                              <p:stCondLst>
                                                <p:cond delay="0"/>
                                              </p:stCondLst>
                                            </p:cTn>
                                            <p:tgtEl>
                                              <p:spTgt spid="28"/>
                                            </p:tgtEl>
                                            <p:attrNameLst>
                                              <p:attrName>style.visibility</p:attrName>
                                            </p:attrNameLst>
                                          </p:cBhvr>
                                          <p:to>
                                            <p:strVal val="visible"/>
                                          </p:to>
                                        </p:set>
                                        <p:animEffect transition="in" filter="barn(inVertical)">
                                          <p:cBhvr>
                                            <p:cTn id="100" dur="500"/>
                                            <p:tgtEl>
                                              <p:spTgt spid="28"/>
                                            </p:tgtEl>
                                          </p:cBhvr>
                                        </p:animEffect>
                                      </p:childTnLst>
                                    </p:cTn>
                                  </p:par>
                                </p:childTnLst>
                              </p:cTn>
                            </p:par>
                            <p:par>
                              <p:cTn id="101" fill="hold">
                                <p:stCondLst>
                                  <p:cond delay="23140"/>
                                </p:stCondLst>
                                <p:childTnLst>
                                  <p:par>
                                    <p:cTn id="102" presetID="2" presetClass="entr" presetSubtype="4" fill="hold" grpId="0" nodeType="afterEffect">
                                      <p:stCondLst>
                                        <p:cond delay="0"/>
                                      </p:stCondLst>
                                      <p:childTnLst>
                                        <p:set>
                                          <p:cBhvr>
                                            <p:cTn id="103" dur="1" fill="hold">
                                              <p:stCondLst>
                                                <p:cond delay="0"/>
                                              </p:stCondLst>
                                            </p:cTn>
                                            <p:tgtEl>
                                              <p:spTgt spid="27"/>
                                            </p:tgtEl>
                                            <p:attrNameLst>
                                              <p:attrName>style.visibility</p:attrName>
                                            </p:attrNameLst>
                                          </p:cBhvr>
                                          <p:to>
                                            <p:strVal val="visible"/>
                                          </p:to>
                                        </p:set>
                                        <p:anim calcmode="lin" valueType="num">
                                          <p:cBhvr additive="base">
                                            <p:cTn id="104" dur="500" fill="hold"/>
                                            <p:tgtEl>
                                              <p:spTgt spid="27"/>
                                            </p:tgtEl>
                                            <p:attrNameLst>
                                              <p:attrName>ppt_x</p:attrName>
                                            </p:attrNameLst>
                                          </p:cBhvr>
                                          <p:tavLst>
                                            <p:tav tm="0">
                                              <p:val>
                                                <p:strVal val="#ppt_x"/>
                                              </p:val>
                                            </p:tav>
                                            <p:tav tm="100000">
                                              <p:val>
                                                <p:strVal val="#ppt_x"/>
                                              </p:val>
                                            </p:tav>
                                          </p:tavLst>
                                        </p:anim>
                                        <p:anim calcmode="lin" valueType="num">
                                          <p:cBhvr additive="base">
                                            <p:cTn id="105" dur="500" fill="hold"/>
                                            <p:tgtEl>
                                              <p:spTgt spid="27"/>
                                            </p:tgtEl>
                                            <p:attrNameLst>
                                              <p:attrName>ppt_y</p:attrName>
                                            </p:attrNameLst>
                                          </p:cBhvr>
                                          <p:tavLst>
                                            <p:tav tm="0">
                                              <p:val>
                                                <p:strVal val="1+#ppt_h/2"/>
                                              </p:val>
                                            </p:tav>
                                            <p:tav tm="100000">
                                              <p:val>
                                                <p:strVal val="#ppt_y"/>
                                              </p:val>
                                            </p:tav>
                                          </p:tavLst>
                                        </p:anim>
                                      </p:childTnLst>
                                    </p:cTn>
                                  </p:par>
                                </p:childTnLst>
                              </p:cTn>
                            </p:par>
                            <p:par>
                              <p:cTn id="106" fill="hold">
                                <p:stCondLst>
                                  <p:cond delay="23640"/>
                                </p:stCondLst>
                                <p:childTnLst>
                                  <p:par>
                                    <p:cTn id="107" presetID="22" presetClass="entr" presetSubtype="8" fill="hold" grpId="0" nodeType="afterEffect">
                                      <p:stCondLst>
                                        <p:cond delay="0"/>
                                      </p:stCondLst>
                                      <p:iterate type="lt">
                                        <p:tmPct val="30000"/>
                                      </p:iterate>
                                      <p:childTnLst>
                                        <p:set>
                                          <p:cBhvr>
                                            <p:cTn id="108" dur="1" fill="hold">
                                              <p:stCondLst>
                                                <p:cond delay="0"/>
                                              </p:stCondLst>
                                            </p:cTn>
                                            <p:tgtEl>
                                              <p:spTgt spid="29"/>
                                            </p:tgtEl>
                                            <p:attrNameLst>
                                              <p:attrName>style.visibility</p:attrName>
                                            </p:attrNameLst>
                                          </p:cBhvr>
                                          <p:to>
                                            <p:strVal val="visible"/>
                                          </p:to>
                                        </p:set>
                                        <p:animEffect transition="in" filter="wipe(left)">
                                          <p:cBhvr>
                                            <p:cTn id="109" dur="200"/>
                                            <p:tgtEl>
                                              <p:spTgt spid="29"/>
                                            </p:tgtEl>
                                          </p:cBhvr>
                                        </p:animEffect>
                                      </p:childTnLst>
                                    </p:cTn>
                                  </p:par>
                                </p:childTnLst>
                              </p:cTn>
                            </p:par>
                            <p:par>
                              <p:cTn id="110" fill="hold">
                                <p:stCondLst>
                                  <p:cond delay="26540"/>
                                </p:stCondLst>
                                <p:childTnLst>
                                  <p:par>
                                    <p:cTn id="111" presetID="22" presetClass="entr" presetSubtype="8" fill="hold" nodeType="afterEffect">
                                      <p:stCondLst>
                                        <p:cond delay="0"/>
                                      </p:stCondLst>
                                      <p:childTnLst>
                                        <p:set>
                                          <p:cBhvr>
                                            <p:cTn id="112" dur="1" fill="hold">
                                              <p:stCondLst>
                                                <p:cond delay="0"/>
                                              </p:stCondLst>
                                            </p:cTn>
                                            <p:tgtEl>
                                              <p:spTgt spid="7"/>
                                            </p:tgtEl>
                                            <p:attrNameLst>
                                              <p:attrName>style.visibility</p:attrName>
                                            </p:attrNameLst>
                                          </p:cBhvr>
                                          <p:to>
                                            <p:strVal val="visible"/>
                                          </p:to>
                                        </p:set>
                                        <p:animEffect transition="in" filter="wipe(left)">
                                          <p:cBhvr>
                                            <p:cTn id="113" dur="500"/>
                                            <p:tgtEl>
                                              <p:spTgt spid="7"/>
                                            </p:tgtEl>
                                          </p:cBhvr>
                                        </p:animEffect>
                                      </p:childTnLst>
                                    </p:cTn>
                                  </p:par>
                                </p:childTnLst>
                              </p:cTn>
                            </p:par>
                            <p:par>
                              <p:cTn id="114" fill="hold">
                                <p:stCondLst>
                                  <p:cond delay="27040"/>
                                </p:stCondLst>
                                <p:childTnLst>
                                  <p:par>
                                    <p:cTn id="115" presetID="16" presetClass="entr" presetSubtype="21" fill="hold" grpId="0" nodeType="afterEffect">
                                      <p:stCondLst>
                                        <p:cond delay="0"/>
                                      </p:stCondLst>
                                      <p:childTnLst>
                                        <p:set>
                                          <p:cBhvr>
                                            <p:cTn id="116" dur="1" fill="hold">
                                              <p:stCondLst>
                                                <p:cond delay="0"/>
                                              </p:stCondLst>
                                            </p:cTn>
                                            <p:tgtEl>
                                              <p:spTgt spid="31"/>
                                            </p:tgtEl>
                                            <p:attrNameLst>
                                              <p:attrName>style.visibility</p:attrName>
                                            </p:attrNameLst>
                                          </p:cBhvr>
                                          <p:to>
                                            <p:strVal val="visible"/>
                                          </p:to>
                                        </p:set>
                                        <p:animEffect transition="in" filter="barn(inVertical)">
                                          <p:cBhvr>
                                            <p:cTn id="117" dur="500"/>
                                            <p:tgtEl>
                                              <p:spTgt spid="31"/>
                                            </p:tgtEl>
                                          </p:cBhvr>
                                        </p:animEffect>
                                      </p:childTnLst>
                                    </p:cTn>
                                  </p:par>
                                </p:childTnLst>
                              </p:cTn>
                            </p:par>
                            <p:par>
                              <p:cTn id="118" fill="hold">
                                <p:stCondLst>
                                  <p:cond delay="27540"/>
                                </p:stCondLst>
                                <p:childTnLst>
                                  <p:par>
                                    <p:cTn id="119" presetID="2" presetClass="entr" presetSubtype="4" fill="hold" grpId="0" nodeType="afterEffect">
                                      <p:stCondLst>
                                        <p:cond delay="0"/>
                                      </p:stCondLst>
                                      <p:childTnLst>
                                        <p:set>
                                          <p:cBhvr>
                                            <p:cTn id="120" dur="1" fill="hold">
                                              <p:stCondLst>
                                                <p:cond delay="0"/>
                                              </p:stCondLst>
                                            </p:cTn>
                                            <p:tgtEl>
                                              <p:spTgt spid="30"/>
                                            </p:tgtEl>
                                            <p:attrNameLst>
                                              <p:attrName>style.visibility</p:attrName>
                                            </p:attrNameLst>
                                          </p:cBhvr>
                                          <p:to>
                                            <p:strVal val="visible"/>
                                          </p:to>
                                        </p:set>
                                        <p:anim calcmode="lin" valueType="num">
                                          <p:cBhvr additive="base">
                                            <p:cTn id="121" dur="500" fill="hold"/>
                                            <p:tgtEl>
                                              <p:spTgt spid="30"/>
                                            </p:tgtEl>
                                            <p:attrNameLst>
                                              <p:attrName>ppt_x</p:attrName>
                                            </p:attrNameLst>
                                          </p:cBhvr>
                                          <p:tavLst>
                                            <p:tav tm="0">
                                              <p:val>
                                                <p:strVal val="#ppt_x"/>
                                              </p:val>
                                            </p:tav>
                                            <p:tav tm="100000">
                                              <p:val>
                                                <p:strVal val="#ppt_x"/>
                                              </p:val>
                                            </p:tav>
                                          </p:tavLst>
                                        </p:anim>
                                        <p:anim calcmode="lin" valueType="num">
                                          <p:cBhvr additive="base">
                                            <p:cTn id="122" dur="500" fill="hold"/>
                                            <p:tgtEl>
                                              <p:spTgt spid="30"/>
                                            </p:tgtEl>
                                            <p:attrNameLst>
                                              <p:attrName>ppt_y</p:attrName>
                                            </p:attrNameLst>
                                          </p:cBhvr>
                                          <p:tavLst>
                                            <p:tav tm="0">
                                              <p:val>
                                                <p:strVal val="1+#ppt_h/2"/>
                                              </p:val>
                                            </p:tav>
                                            <p:tav tm="100000">
                                              <p:val>
                                                <p:strVal val="#ppt_y"/>
                                              </p:val>
                                            </p:tav>
                                          </p:tavLst>
                                        </p:anim>
                                      </p:childTnLst>
                                    </p:cTn>
                                  </p:par>
                                </p:childTnLst>
                              </p:cTn>
                            </p:par>
                            <p:par>
                              <p:cTn id="123" fill="hold">
                                <p:stCondLst>
                                  <p:cond delay="28040"/>
                                </p:stCondLst>
                                <p:childTnLst>
                                  <p:par>
                                    <p:cTn id="124" presetID="22" presetClass="entr" presetSubtype="8" fill="hold" grpId="0" nodeType="afterEffect">
                                      <p:stCondLst>
                                        <p:cond delay="0"/>
                                      </p:stCondLst>
                                      <p:iterate type="lt">
                                        <p:tmPct val="30000"/>
                                      </p:iterate>
                                      <p:childTnLst>
                                        <p:set>
                                          <p:cBhvr>
                                            <p:cTn id="125" dur="1" fill="hold">
                                              <p:stCondLst>
                                                <p:cond delay="0"/>
                                              </p:stCondLst>
                                            </p:cTn>
                                            <p:tgtEl>
                                              <p:spTgt spid="32"/>
                                            </p:tgtEl>
                                            <p:attrNameLst>
                                              <p:attrName>style.visibility</p:attrName>
                                            </p:attrNameLst>
                                          </p:cBhvr>
                                          <p:to>
                                            <p:strVal val="visible"/>
                                          </p:to>
                                        </p:set>
                                        <p:animEffect transition="in" filter="wipe(left)">
                                          <p:cBhvr>
                                            <p:cTn id="126" dur="2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8" grpId="0" animBg="1"/>
          <p:bldP spid="19" grpId="0" animBg="1"/>
          <p:bldP spid="20" grpId="0"/>
          <p:bldP spid="21" grpId="0" animBg="1"/>
          <p:bldP spid="22" grpId="0" animBg="1"/>
          <p:bldP spid="23" grpId="0"/>
          <p:bldP spid="24" grpId="0" animBg="1"/>
          <p:bldP spid="25" grpId="0" animBg="1"/>
          <p:bldP spid="26" grpId="0"/>
          <p:bldP spid="27" grpId="0" animBg="1"/>
          <p:bldP spid="28" grpId="0" animBg="1"/>
          <p:bldP spid="29" grpId="0"/>
          <p:bldP spid="30" grpId="0" animBg="1"/>
          <p:bldP spid="31" grpId="0" animBg="1"/>
          <p:bldP spid="32" grpId="0"/>
          <p:bldP spid="33" grpId="0" animBg="1"/>
          <p:bldP spid="34" grpId="0" animBg="1"/>
          <p:bldP spid="35" grpId="0"/>
        </p:bldLst>
      </p:timing>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FFA60FF-B053-5DB7-7C6D-09B88EFA4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5283" y="4367530"/>
            <a:ext cx="2490470" cy="2490470"/>
          </a:xfrm>
          <a:prstGeom prst="rect">
            <a:avLst/>
          </a:prstGeom>
        </p:spPr>
      </p:pic>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参考资料</a:t>
            </a:r>
          </a:p>
        </p:txBody>
      </p:sp>
      <p:sp>
        <p:nvSpPr>
          <p:cNvPr id="3" name="文本框 2">
            <a:extLst>
              <a:ext uri="{FF2B5EF4-FFF2-40B4-BE49-F238E27FC236}">
                <a16:creationId xmlns:a16="http://schemas.microsoft.com/office/drawing/2014/main" id="{D705933F-FFDE-CEE4-1A03-37BA4E581589}"/>
              </a:ext>
            </a:extLst>
          </p:cNvPr>
          <p:cNvSpPr txBox="1"/>
          <p:nvPr/>
        </p:nvSpPr>
        <p:spPr>
          <a:xfrm>
            <a:off x="583619" y="1258823"/>
            <a:ext cx="11693100" cy="3576877"/>
          </a:xfrm>
          <a:prstGeom prst="rect">
            <a:avLst/>
          </a:prstGeom>
          <a:noFill/>
        </p:spPr>
        <p:txBody>
          <a:bodyPr wrap="square">
            <a:spAutoFit/>
          </a:bodyPr>
          <a:lstStyle/>
          <a:p>
            <a:pPr>
              <a:lnSpc>
                <a:spcPct val="150000"/>
              </a:lnSpc>
              <a:spcBef>
                <a:spcPts val="600"/>
              </a:spcBef>
            </a:pPr>
            <a:r>
              <a:rPr lang="en-US" altLang="zh-CN" sz="2000" dirty="0"/>
              <a:t>[1] </a:t>
            </a:r>
            <a:r>
              <a:rPr lang="zh-CN" altLang="en-US" sz="2000" dirty="0"/>
              <a:t>雷洪，胡许冰编著</a:t>
            </a:r>
            <a:r>
              <a:rPr lang="en-US" altLang="zh-CN" sz="2000" dirty="0"/>
              <a:t>.</a:t>
            </a:r>
            <a:r>
              <a:rPr lang="zh-CN" altLang="en-US" sz="2000" dirty="0"/>
              <a:t>多核并行高性能计算  </a:t>
            </a:r>
            <a:r>
              <a:rPr lang="en-US" altLang="zh-CN" sz="2000" dirty="0"/>
              <a:t>OpenMP[M].</a:t>
            </a:r>
            <a:r>
              <a:rPr lang="zh-CN" altLang="en-US" sz="2000" dirty="0"/>
              <a:t>北京：冶金工业出版社</a:t>
            </a:r>
            <a:r>
              <a:rPr lang="en-US" altLang="zh-CN" sz="2000" dirty="0"/>
              <a:t>,2016.</a:t>
            </a:r>
          </a:p>
          <a:p>
            <a:pPr>
              <a:lnSpc>
                <a:spcPct val="150000"/>
              </a:lnSpc>
              <a:spcBef>
                <a:spcPts val="600"/>
              </a:spcBef>
            </a:pPr>
            <a:r>
              <a:rPr lang="en-US" altLang="zh-CN" sz="2000" dirty="0"/>
              <a:t>[2]</a:t>
            </a:r>
            <a:r>
              <a:rPr lang="zh-CN" altLang="en-US" sz="2000" dirty="0"/>
              <a:t>（德）海格，（德）韦雷因著</a:t>
            </a:r>
            <a:r>
              <a:rPr lang="en-US" altLang="zh-CN" sz="2000" dirty="0"/>
              <a:t>.</a:t>
            </a:r>
            <a:r>
              <a:rPr lang="zh-CN" altLang="en-US" sz="2000" dirty="0"/>
              <a:t>高性能科学与工程计算</a:t>
            </a:r>
            <a:r>
              <a:rPr lang="en-US" altLang="zh-CN" sz="2000" dirty="0"/>
              <a:t>[M].</a:t>
            </a:r>
            <a:r>
              <a:rPr lang="zh-CN" altLang="en-US" sz="2000" dirty="0"/>
              <a:t>北京：机械工业出版社</a:t>
            </a:r>
            <a:r>
              <a:rPr lang="en-US" altLang="zh-CN" sz="2000" dirty="0"/>
              <a:t>,2014.</a:t>
            </a:r>
          </a:p>
          <a:p>
            <a:pPr>
              <a:lnSpc>
                <a:spcPct val="150000"/>
              </a:lnSpc>
              <a:spcBef>
                <a:spcPts val="600"/>
              </a:spcBef>
            </a:pPr>
            <a:r>
              <a:rPr lang="en-US" altLang="zh-CN" sz="2000" dirty="0"/>
              <a:t>[3]</a:t>
            </a:r>
            <a:r>
              <a:rPr lang="zh-CN" altLang="en-US" sz="2000" dirty="0"/>
              <a:t>周雍浩</a:t>
            </a:r>
            <a:r>
              <a:rPr lang="en-US" altLang="zh-CN" sz="2000" dirty="0"/>
              <a:t>,</a:t>
            </a:r>
            <a:r>
              <a:rPr lang="zh-CN" altLang="en-US" sz="2000" dirty="0"/>
              <a:t>徐金龙</a:t>
            </a:r>
            <a:r>
              <a:rPr lang="en-US" altLang="zh-CN" sz="2000" dirty="0"/>
              <a:t>,</a:t>
            </a:r>
            <a:r>
              <a:rPr lang="zh-CN" altLang="en-US" sz="2000" dirty="0"/>
              <a:t>李斌等</a:t>
            </a:r>
            <a:r>
              <a:rPr lang="en-US" altLang="zh-CN" sz="2000" dirty="0"/>
              <a:t>.</a:t>
            </a:r>
            <a:r>
              <a:rPr lang="zh-CN" altLang="en-US" sz="2000" dirty="0"/>
              <a:t>面向神威高性能多核处理器的并行编译优化方法</a:t>
            </a:r>
            <a:r>
              <a:rPr lang="en-US" altLang="zh-CN" sz="2000" dirty="0"/>
              <a:t>[J].</a:t>
            </a:r>
            <a:r>
              <a:rPr lang="zh-CN" altLang="en-US" sz="2000" dirty="0"/>
              <a:t>计算机工程</a:t>
            </a:r>
            <a:r>
              <a:rPr lang="en-US" altLang="zh-CN" sz="2000" dirty="0"/>
              <a:t>, 2022,48(09):130-138.DOI:10.19678/j.issn.1000-3428.0062139.</a:t>
            </a:r>
          </a:p>
          <a:p>
            <a:pPr>
              <a:lnSpc>
                <a:spcPct val="150000"/>
              </a:lnSpc>
              <a:spcBef>
                <a:spcPts val="600"/>
              </a:spcBef>
            </a:pPr>
            <a:r>
              <a:rPr lang="en-US" altLang="zh-CN" sz="2000" dirty="0"/>
              <a:t>[4]</a:t>
            </a:r>
            <a:r>
              <a:rPr lang="zh-CN" altLang="en-US" sz="2000" dirty="0"/>
              <a:t>刘胜飞</a:t>
            </a:r>
            <a:r>
              <a:rPr lang="en-US" altLang="zh-CN" sz="2000" dirty="0"/>
              <a:t>,</a:t>
            </a:r>
            <a:r>
              <a:rPr lang="zh-CN" altLang="en-US" sz="2000" dirty="0"/>
              <a:t>张云泉</a:t>
            </a:r>
            <a:r>
              <a:rPr lang="en-US" altLang="zh-CN" sz="2000" dirty="0"/>
              <a:t>,</a:t>
            </a:r>
            <a:r>
              <a:rPr lang="zh-CN" altLang="en-US" sz="2000" dirty="0"/>
              <a:t>孙相征</a:t>
            </a:r>
            <a:r>
              <a:rPr lang="en-US" altLang="zh-CN" sz="2000" dirty="0"/>
              <a:t>.</a:t>
            </a:r>
            <a:r>
              <a:rPr lang="zh-CN" altLang="en-US" sz="2000" dirty="0"/>
              <a:t>一种改进的</a:t>
            </a:r>
            <a:r>
              <a:rPr lang="en-US" altLang="zh-CN" sz="2000" dirty="0"/>
              <a:t>OpenMP</a:t>
            </a:r>
            <a:r>
              <a:rPr lang="zh-CN" altLang="en-US" sz="2000" dirty="0"/>
              <a:t>指导调度策略研究</a:t>
            </a:r>
            <a:r>
              <a:rPr lang="en-US" altLang="zh-CN" sz="2000" dirty="0"/>
              <a:t>[J].</a:t>
            </a:r>
            <a:r>
              <a:rPr lang="zh-CN" altLang="en-US" sz="2000" dirty="0"/>
              <a:t>计算机研究与发展</a:t>
            </a:r>
            <a:r>
              <a:rPr lang="en-US" altLang="zh-CN" sz="2000" dirty="0"/>
              <a:t>,2010,47(04):687-694.</a:t>
            </a:r>
          </a:p>
          <a:p>
            <a:pPr>
              <a:lnSpc>
                <a:spcPct val="150000"/>
              </a:lnSpc>
              <a:spcBef>
                <a:spcPts val="600"/>
              </a:spcBef>
            </a:pPr>
            <a:r>
              <a:rPr lang="en-US" altLang="zh-CN" sz="2000" dirty="0"/>
              <a:t>[5] </a:t>
            </a:r>
            <a:r>
              <a:rPr lang="zh-CN" altLang="en-US" sz="2000" dirty="0"/>
              <a:t>刘晓娴</a:t>
            </a:r>
            <a:r>
              <a:rPr lang="en-US" altLang="zh-CN" sz="2000" dirty="0"/>
              <a:t>.</a:t>
            </a:r>
            <a:r>
              <a:rPr lang="zh-CN" altLang="en-US" sz="2000" dirty="0"/>
              <a:t>面向共享存储结构的并行编译优化技术研究</a:t>
            </a:r>
            <a:r>
              <a:rPr lang="en-US" altLang="zh-CN" sz="2000" dirty="0"/>
              <a:t>[D].</a:t>
            </a:r>
            <a:r>
              <a:rPr lang="zh-CN" altLang="en-US" sz="2000" dirty="0"/>
              <a:t>解放军信息工程大学</a:t>
            </a:r>
            <a:r>
              <a:rPr lang="en-US" altLang="zh-CN" sz="2000" dirty="0"/>
              <a:t>,2013.</a:t>
            </a:r>
          </a:p>
        </p:txBody>
      </p:sp>
      <p:sp>
        <p:nvSpPr>
          <p:cNvPr id="4" name="矩形 13">
            <a:extLst>
              <a:ext uri="{FF2B5EF4-FFF2-40B4-BE49-F238E27FC236}">
                <a16:creationId xmlns:a16="http://schemas.microsoft.com/office/drawing/2014/main" id="{72BFEB76-BEFC-60F2-4AB0-C041C910A93F}"/>
              </a:ext>
            </a:extLst>
          </p:cNvPr>
          <p:cNvSpPr>
            <a:spLocks noChangeArrowheads="1"/>
          </p:cNvSpPr>
          <p:nvPr/>
        </p:nvSpPr>
        <p:spPr bwMode="auto">
          <a:xfrm>
            <a:off x="9484154" y="5657671"/>
            <a:ext cx="2459990" cy="1200329"/>
          </a:xfrm>
          <a:prstGeom prst="rect">
            <a:avLst/>
          </a:prstGeom>
          <a:noFill/>
          <a:ln w="9525">
            <a:noFill/>
            <a:miter lim="800000"/>
          </a:ln>
        </p:spPr>
        <p:txBody>
          <a:bodyPr wrap="square">
            <a:spAutoFit/>
          </a:bodyPr>
          <a:lstStyle/>
          <a:p>
            <a:pPr algn="ctr" eaLnBrk="1" hangingPunct="1"/>
            <a:r>
              <a:rPr lang="zh-CN" altLang="en-US" sz="2400" dirty="0">
                <a:latin typeface="仿宋" panose="02010609060101010101" pitchFamily="49" charset="-122"/>
                <a:ea typeface="仿宋" panose="02010609060101010101" pitchFamily="49" charset="-122"/>
              </a:rPr>
              <a:t>先进编译实验室</a:t>
            </a:r>
            <a:endParaRPr lang="en-US" altLang="zh-CN" sz="2400" dirty="0">
              <a:latin typeface="仿宋" panose="02010609060101010101" pitchFamily="49" charset="-122"/>
              <a:ea typeface="仿宋" panose="02010609060101010101" pitchFamily="49" charset="-122"/>
            </a:endParaRPr>
          </a:p>
          <a:p>
            <a:pPr algn="ctr" eaLnBrk="1" hangingPunct="1"/>
            <a:r>
              <a:rPr lang="zh-CN" altLang="en-US" dirty="0">
                <a:latin typeface="仿宋" panose="02010609060101010101" pitchFamily="49" charset="-122"/>
                <a:ea typeface="仿宋" panose="02010609060101010101" pitchFamily="49" charset="-122"/>
              </a:rPr>
              <a:t>王磊</a:t>
            </a:r>
            <a:endParaRPr lang="en-US" altLang="zh-CN" dirty="0">
              <a:latin typeface="仿宋" panose="02010609060101010101" pitchFamily="49" charset="-122"/>
              <a:ea typeface="仿宋" panose="02010609060101010101" pitchFamily="49" charset="-122"/>
            </a:endParaRPr>
          </a:p>
          <a:p>
            <a:pPr algn="ctr" eaLnBrk="1" hangingPunct="1"/>
            <a:r>
              <a:rPr lang="en-US" altLang="zh-CN" sz="2400" dirty="0">
                <a:latin typeface="仿宋" panose="02010609060101010101" pitchFamily="49" charset="-122"/>
                <a:ea typeface="仿宋" panose="02010609060101010101" pitchFamily="49" charset="-122"/>
              </a:rPr>
              <a:t>2023</a:t>
            </a:r>
            <a:r>
              <a:rPr lang="zh-CN" altLang="en-US" sz="2400" dirty="0">
                <a:latin typeface="仿宋" panose="02010609060101010101" pitchFamily="49" charset="-122"/>
                <a:ea typeface="仿宋" panose="02010609060101010101" pitchFamily="49" charset="-122"/>
              </a:rPr>
              <a:t>年</a:t>
            </a:r>
            <a:r>
              <a:rPr lang="en-US" altLang="zh-CN" sz="2400" dirty="0">
                <a:latin typeface="仿宋" panose="02010609060101010101" pitchFamily="49" charset="-122"/>
                <a:ea typeface="仿宋" panose="02010609060101010101" pitchFamily="49" charset="-122"/>
              </a:rPr>
              <a:t>06</a:t>
            </a:r>
            <a:r>
              <a:rPr lang="zh-CN" altLang="zh-CN" sz="2400" dirty="0">
                <a:latin typeface="仿宋" panose="02010609060101010101" pitchFamily="49" charset="-122"/>
                <a:ea typeface="仿宋" panose="02010609060101010101" pitchFamily="49" charset="-122"/>
              </a:rPr>
              <a:t>月</a:t>
            </a:r>
          </a:p>
        </p:txBody>
      </p:sp>
    </p:spTree>
    <p:extLst>
      <p:ext uri="{BB962C8B-B14F-4D97-AF65-F5344CB8AC3E}">
        <p14:creationId xmlns:p14="http://schemas.microsoft.com/office/powerpoint/2010/main" val="21564269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04EB1D-63F1-6156-A997-648307844B19}"/>
              </a:ext>
            </a:extLst>
          </p:cNvPr>
          <p:cNvSpPr>
            <a:spLocks noGrp="1"/>
          </p:cNvSpPr>
          <p:nvPr>
            <p:ph type="title"/>
          </p:nvPr>
        </p:nvSpPr>
        <p:spPr/>
        <p:txBody>
          <a:bodyPr/>
          <a:lstStyle/>
          <a:p>
            <a:endParaRPr lang="zh-CN" altLang="en-US"/>
          </a:p>
        </p:txBody>
      </p:sp>
      <p:pic>
        <p:nvPicPr>
          <p:cNvPr id="8" name="图片 7">
            <a:extLst>
              <a:ext uri="{FF2B5EF4-FFF2-40B4-BE49-F238E27FC236}">
                <a16:creationId xmlns:a16="http://schemas.microsoft.com/office/drawing/2014/main" id="{09ED9EA0-7E46-AA38-49FB-C6361F43F4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 y="-12734"/>
            <a:ext cx="12169445" cy="6870734"/>
          </a:xfrm>
          <a:prstGeom prst="rect">
            <a:avLst/>
          </a:prstGeom>
        </p:spPr>
      </p:pic>
    </p:spTree>
    <p:extLst>
      <p:ext uri="{BB962C8B-B14F-4D97-AF65-F5344CB8AC3E}">
        <p14:creationId xmlns:p14="http://schemas.microsoft.com/office/powerpoint/2010/main" val="3416320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OpenMP</a:t>
            </a:r>
            <a:r>
              <a:rPr lang="zh-CN" altLang="en-US" dirty="0">
                <a:solidFill>
                  <a:schemeClr val="tx1"/>
                </a:solidFill>
              </a:rPr>
              <a:t>指导语句</a:t>
            </a:r>
          </a:p>
        </p:txBody>
      </p:sp>
      <p:sp>
        <p:nvSpPr>
          <p:cNvPr id="12" name="文本框 11">
            <a:extLst>
              <a:ext uri="{FF2B5EF4-FFF2-40B4-BE49-F238E27FC236}">
                <a16:creationId xmlns:a16="http://schemas.microsoft.com/office/drawing/2014/main" id="{1B9CDE7B-B2DD-78B9-0CE6-A1BDDD6396B6}"/>
              </a:ext>
            </a:extLst>
          </p:cNvPr>
          <p:cNvSpPr txBox="1"/>
          <p:nvPr/>
        </p:nvSpPr>
        <p:spPr>
          <a:xfrm>
            <a:off x="68580" y="1358195"/>
            <a:ext cx="7075170" cy="4544001"/>
          </a:xfrm>
          <a:prstGeom prst="rect">
            <a:avLst/>
          </a:prstGeom>
          <a:noFill/>
        </p:spPr>
        <p:txBody>
          <a:bodyPr wrap="square" rtlCol="0">
            <a:spAutoFit/>
          </a:bodyPr>
          <a:lstStyle/>
          <a:p>
            <a:pPr indent="457200" eaLnBrk="1" fontAlgn="auto" hangingPunct="1">
              <a:lnSpc>
                <a:spcPct val="130000"/>
              </a:lnSpc>
              <a:spcBef>
                <a:spcPts val="0"/>
              </a:spcBef>
              <a:spcAft>
                <a:spcPts val="0"/>
              </a:spcAft>
            </a:pPr>
            <a:r>
              <a:rPr lang="en-US" altLang="zh-CN" sz="1600" b="1"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parallel </a:t>
            </a:r>
            <a:r>
              <a:rPr lang="zh-CN" altLang="en-US" sz="1600" b="1"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指导语句</a:t>
            </a:r>
            <a:endParaRPr lang="en-US" altLang="zh-CN" sz="1600" b="1" dirty="0">
              <a:solidFill>
                <a:prstClr val="black"/>
              </a:solidFill>
              <a:latin typeface="Times New Roman" panose="02020603050405020304" pitchFamily="18" charset="0"/>
              <a:ea typeface="微软雅黑 Light" panose="020B0502040204020203" charset="-122"/>
              <a:cs typeface="Times New Roman" panose="02020603050405020304" pitchFamily="18" charset="0"/>
            </a:endParaRP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parallel [clause[[,]clause]……]</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structured-block</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clause :</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allocate([allocator : ] list)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copyin</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(list)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default(shared |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firstprivate</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 private | none)</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firstprivate</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(list)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if([parallel :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-logical-expression)</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num_threads</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nthreads</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private(list)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proc_bind</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(close | primary | spread) </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reduction([ reduction-modifier , ] reduction-identifier : list)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shared(list)</a:t>
            </a:r>
          </a:p>
        </p:txBody>
      </p:sp>
      <p:sp>
        <p:nvSpPr>
          <p:cNvPr id="13" name="文本框 12">
            <a:extLst>
              <a:ext uri="{FF2B5EF4-FFF2-40B4-BE49-F238E27FC236}">
                <a16:creationId xmlns:a16="http://schemas.microsoft.com/office/drawing/2014/main" id="{58777E26-BFDE-CE58-2757-B77B60AA9F5F}"/>
              </a:ext>
            </a:extLst>
          </p:cNvPr>
          <p:cNvSpPr txBox="1"/>
          <p:nvPr/>
        </p:nvSpPr>
        <p:spPr>
          <a:xfrm>
            <a:off x="6005830" y="1380539"/>
            <a:ext cx="7932420" cy="4864088"/>
          </a:xfrm>
          <a:prstGeom prst="rect">
            <a:avLst/>
          </a:prstGeom>
          <a:noFill/>
        </p:spPr>
        <p:txBody>
          <a:bodyPr wrap="square" rtlCol="0">
            <a:spAutoFit/>
          </a:bodyPr>
          <a:lstStyle/>
          <a:p>
            <a:pPr indent="457200" eaLnBrk="1" fontAlgn="auto" hangingPunct="1">
              <a:lnSpc>
                <a:spcPct val="130000"/>
              </a:lnSpc>
              <a:spcBef>
                <a:spcPts val="0"/>
              </a:spcBef>
              <a:spcAft>
                <a:spcPts val="0"/>
              </a:spcAft>
            </a:pPr>
            <a:r>
              <a:rPr lang="en-US" altLang="zh-CN" sz="1600" b="1"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for </a:t>
            </a:r>
            <a:r>
              <a:rPr lang="zh-CN" altLang="en-US" sz="1600" b="1"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指导语句</a:t>
            </a:r>
            <a:endPar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endParaRP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#pragma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for[clause[[,]clause]……]</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loop-nest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clause:</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allocate([allocator : ] list)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collapse(n) </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firstprivate</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(list)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lastprivate</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lastprivate</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-modifier: ] list)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linear(list[:linear-step])</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nowait</a:t>
            </a:r>
            <a:endPar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endParaRP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order([order-modifier:]concurrent)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ordered[(n)]</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private(list) </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reduction([ reduction-modifier , ] reduction-identifier : list)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schedule ([modifier [, modifier] : ] kind[,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chunk_size</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p:txBody>
      </p:sp>
    </p:spTree>
    <p:extLst>
      <p:ext uri="{BB962C8B-B14F-4D97-AF65-F5344CB8AC3E}">
        <p14:creationId xmlns:p14="http://schemas.microsoft.com/office/powerpoint/2010/main" val="252201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en-US" altLang="zh-CN" dirty="0">
                <a:solidFill>
                  <a:schemeClr val="tx1"/>
                </a:solidFill>
              </a:rPr>
              <a:t>OpenMP</a:t>
            </a:r>
            <a:r>
              <a:rPr lang="zh-CN" altLang="en-US" dirty="0">
                <a:solidFill>
                  <a:schemeClr val="tx1"/>
                </a:solidFill>
              </a:rPr>
              <a:t>版矩阵乘</a:t>
            </a:r>
          </a:p>
        </p:txBody>
      </p:sp>
      <p:sp>
        <p:nvSpPr>
          <p:cNvPr id="57" name="文本框 56">
            <a:extLst>
              <a:ext uri="{FF2B5EF4-FFF2-40B4-BE49-F238E27FC236}">
                <a16:creationId xmlns:a16="http://schemas.microsoft.com/office/drawing/2014/main" id="{FF1C4362-DABA-31B5-1922-A214DBAE9DF7}"/>
              </a:ext>
            </a:extLst>
          </p:cNvPr>
          <p:cNvSpPr txBox="1"/>
          <p:nvPr/>
        </p:nvSpPr>
        <p:spPr>
          <a:xfrm>
            <a:off x="91525" y="1610614"/>
            <a:ext cx="4266498" cy="382862"/>
          </a:xfrm>
          <a:prstGeom prst="rect">
            <a:avLst/>
          </a:prstGeom>
          <a:solidFill>
            <a:srgbClr val="4F81BD">
              <a:lumMod val="40000"/>
              <a:lumOff val="60000"/>
            </a:srgbClr>
          </a:solidFill>
        </p:spPr>
        <p:txBody>
          <a:bodyPr wrap="square" rtlCol="0">
            <a:spAutoFit/>
          </a:bodyPr>
          <a:lstStyle/>
          <a:p>
            <a:pPr marL="0" marR="0" lvl="0" indent="45720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#include&lt;omp.h&gt;</a:t>
            </a:r>
          </a:p>
        </p:txBody>
      </p:sp>
      <p:sp>
        <p:nvSpPr>
          <p:cNvPr id="58" name="文本框 57">
            <a:extLst>
              <a:ext uri="{FF2B5EF4-FFF2-40B4-BE49-F238E27FC236}">
                <a16:creationId xmlns:a16="http://schemas.microsoft.com/office/drawing/2014/main" id="{78E6E312-5601-23AF-289A-D78F5C29B49E}"/>
              </a:ext>
            </a:extLst>
          </p:cNvPr>
          <p:cNvSpPr txBox="1"/>
          <p:nvPr/>
        </p:nvSpPr>
        <p:spPr>
          <a:xfrm>
            <a:off x="91525" y="1345928"/>
            <a:ext cx="9207500" cy="382862"/>
          </a:xfrm>
          <a:prstGeom prst="rect">
            <a:avLst/>
          </a:prstGeom>
          <a:noFill/>
        </p:spPr>
        <p:txBody>
          <a:bodyPr wrap="square" rtlCol="0">
            <a:spAutoFit/>
          </a:bodyPr>
          <a:lstStyle/>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#include&lt;stdio.h&gt;</a:t>
            </a:r>
          </a:p>
        </p:txBody>
      </p:sp>
      <p:sp>
        <p:nvSpPr>
          <p:cNvPr id="59" name="文本框 58">
            <a:extLst>
              <a:ext uri="{FF2B5EF4-FFF2-40B4-BE49-F238E27FC236}">
                <a16:creationId xmlns:a16="http://schemas.microsoft.com/office/drawing/2014/main" id="{6F8A1D8F-833C-9CC5-6F2A-C97D4F408DFC}"/>
              </a:ext>
            </a:extLst>
          </p:cNvPr>
          <p:cNvSpPr txBox="1"/>
          <p:nvPr/>
        </p:nvSpPr>
        <p:spPr>
          <a:xfrm>
            <a:off x="91525" y="1875299"/>
            <a:ext cx="9207500" cy="4544001"/>
          </a:xfrm>
          <a:prstGeom prst="rect">
            <a:avLst/>
          </a:prstGeom>
          <a:noFill/>
        </p:spPr>
        <p:txBody>
          <a:bodyPr wrap="square" rtlCol="0">
            <a:spAutoFit/>
          </a:bodyPr>
          <a:lstStyle/>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#define N 2000</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float A[N][N],B[N][N];</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float C[N][N];</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int main(){</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int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i,j,k</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float sum=0.0;</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double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start_time,end_time,used_time</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=0;i&lt;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for(j=0;j&lt;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N;j</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][j]=i+1.0;</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B[</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][j]=1.0;</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C[</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][j]=0.0;</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p>
        </p:txBody>
      </p:sp>
      <p:sp>
        <p:nvSpPr>
          <p:cNvPr id="60" name="文本框 59">
            <a:extLst>
              <a:ext uri="{FF2B5EF4-FFF2-40B4-BE49-F238E27FC236}">
                <a16:creationId xmlns:a16="http://schemas.microsoft.com/office/drawing/2014/main" id="{D26FA6F9-B805-7A2A-6652-A9838F3628D2}"/>
              </a:ext>
            </a:extLst>
          </p:cNvPr>
          <p:cNvSpPr txBox="1"/>
          <p:nvPr/>
        </p:nvSpPr>
        <p:spPr>
          <a:xfrm>
            <a:off x="4385395" y="1423990"/>
            <a:ext cx="7785100" cy="4544001"/>
          </a:xfrm>
          <a:prstGeom prst="rect">
            <a:avLst/>
          </a:prstGeom>
          <a:noFill/>
        </p:spPr>
        <p:txBody>
          <a:bodyPr wrap="square" rtlCol="0">
            <a:spAutoFit/>
          </a:bodyPr>
          <a:lstStyle/>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start_time</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omp_get_wtime</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endPar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endParaRP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=0;i&lt;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endPar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endParaRP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for(j=0;j&lt;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N;j</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endPar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endParaRP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for(k=0;k&lt;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N;k</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C[</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][j]+=A[</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][k]*B[k][j];</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end_time</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omp_get_wtime</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used_time</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end_time-start_time</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=0;i&lt;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for(j=0;j&lt;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N;j</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sum+=C[</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i</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][j];</a:t>
            </a:r>
          </a:p>
          <a:p>
            <a:pPr indent="457200" eaLnBrk="1" fontAlgn="auto" hangingPunct="1">
              <a:lnSpc>
                <a:spcPct val="130000"/>
              </a:lnSpc>
              <a:spcBef>
                <a:spcPts val="0"/>
              </a:spcBef>
              <a:spcAft>
                <a:spcPts val="0"/>
              </a:spcAft>
            </a:pP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printf</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("sum=%</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lf,used_time</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lf</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 s\n",</a:t>
            </a:r>
            <a:r>
              <a:rPr lang="en-US" altLang="zh-CN" sz="1600" dirty="0" err="1">
                <a:solidFill>
                  <a:prstClr val="black"/>
                </a:solidFill>
                <a:latin typeface="Times New Roman" panose="02020603050405020304" pitchFamily="18" charset="0"/>
                <a:ea typeface="微软雅黑 Light" panose="020B0502040204020203" charset="-122"/>
                <a:cs typeface="Times New Roman" panose="02020603050405020304" pitchFamily="18" charset="0"/>
              </a:rPr>
              <a:t>sum,used_time</a:t>
            </a:r>
            <a:r>
              <a:rPr lang="en-US" altLang="zh-CN" sz="1600" dirty="0">
                <a:solidFill>
                  <a:prstClr val="black"/>
                </a:solidFill>
                <a:latin typeface="Times New Roman" panose="02020603050405020304" pitchFamily="18" charset="0"/>
                <a:ea typeface="微软雅黑 Light" panose="020B0502040204020203" charset="-122"/>
                <a:cs typeface="Times New Roman" panose="02020603050405020304" pitchFamily="18" charset="0"/>
              </a:rPr>
              <a:t>);</a:t>
            </a:r>
          </a:p>
        </p:txBody>
      </p:sp>
      <p:grpSp>
        <p:nvGrpSpPr>
          <p:cNvPr id="61" name="组合 60">
            <a:extLst>
              <a:ext uri="{FF2B5EF4-FFF2-40B4-BE49-F238E27FC236}">
                <a16:creationId xmlns:a16="http://schemas.microsoft.com/office/drawing/2014/main" id="{AB16F54C-EF84-8347-C4A5-E476379D8275}"/>
              </a:ext>
            </a:extLst>
          </p:cNvPr>
          <p:cNvGrpSpPr/>
          <p:nvPr/>
        </p:nvGrpSpPr>
        <p:grpSpPr>
          <a:xfrm>
            <a:off x="4902317" y="2812973"/>
            <a:ext cx="7268178" cy="707886"/>
            <a:chOff x="4419717" y="2819323"/>
            <a:chExt cx="7268178" cy="707886"/>
          </a:xfrm>
        </p:grpSpPr>
        <p:sp>
          <p:nvSpPr>
            <p:cNvPr id="62" name="文本框 61">
              <a:extLst>
                <a:ext uri="{FF2B5EF4-FFF2-40B4-BE49-F238E27FC236}">
                  <a16:creationId xmlns:a16="http://schemas.microsoft.com/office/drawing/2014/main" id="{03FC233F-6C57-F727-EEBA-C78B25C78E50}"/>
                </a:ext>
              </a:extLst>
            </p:cNvPr>
            <p:cNvSpPr txBox="1"/>
            <p:nvPr/>
          </p:nvSpPr>
          <p:spPr>
            <a:xfrm>
              <a:off x="4784175" y="3035049"/>
              <a:ext cx="6903720" cy="382862"/>
            </a:xfrm>
            <a:prstGeom prst="rect">
              <a:avLst/>
            </a:prstGeom>
            <a:solidFill>
              <a:srgbClr val="4F81BD">
                <a:lumMod val="40000"/>
                <a:lumOff val="60000"/>
              </a:srgbClr>
            </a:solidFill>
          </p:spPr>
          <p:txBody>
            <a:bodyPr wrap="square" rtlCol="0">
              <a:spAutoFit/>
            </a:bodyPr>
            <a:lstStyle/>
            <a:p>
              <a:pPr marL="0" marR="0" lvl="0" indent="45720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#pragma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omp</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parallel for private(</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j,k</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shared(A,B,C)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num_threads</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(4)</a:t>
              </a:r>
            </a:p>
          </p:txBody>
        </p:sp>
        <p:sp>
          <p:nvSpPr>
            <p:cNvPr id="63" name="文本框 62">
              <a:extLst>
                <a:ext uri="{FF2B5EF4-FFF2-40B4-BE49-F238E27FC236}">
                  <a16:creationId xmlns:a16="http://schemas.microsoft.com/office/drawing/2014/main" id="{A864C824-59B5-646A-08CE-3769DE24EF7D}"/>
                </a:ext>
              </a:extLst>
            </p:cNvPr>
            <p:cNvSpPr txBox="1"/>
            <p:nvPr/>
          </p:nvSpPr>
          <p:spPr>
            <a:xfrm>
              <a:off x="4419717" y="2819323"/>
              <a:ext cx="728916"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4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4000" b="1"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64" name="组合 63">
            <a:extLst>
              <a:ext uri="{FF2B5EF4-FFF2-40B4-BE49-F238E27FC236}">
                <a16:creationId xmlns:a16="http://schemas.microsoft.com/office/drawing/2014/main" id="{FB255C11-E34C-5B1B-69F8-1655731C1292}"/>
              </a:ext>
            </a:extLst>
          </p:cNvPr>
          <p:cNvGrpSpPr/>
          <p:nvPr/>
        </p:nvGrpSpPr>
        <p:grpSpPr>
          <a:xfrm>
            <a:off x="4385395" y="2168899"/>
            <a:ext cx="7213600" cy="707886"/>
            <a:chOff x="4474295" y="1737099"/>
            <a:chExt cx="7213600" cy="707886"/>
          </a:xfrm>
        </p:grpSpPr>
        <p:sp>
          <p:nvSpPr>
            <p:cNvPr id="65" name="文本框 64">
              <a:extLst>
                <a:ext uri="{FF2B5EF4-FFF2-40B4-BE49-F238E27FC236}">
                  <a16:creationId xmlns:a16="http://schemas.microsoft.com/office/drawing/2014/main" id="{E526BB38-E4FA-7CB0-0FEE-99EF8F00911C}"/>
                </a:ext>
              </a:extLst>
            </p:cNvPr>
            <p:cNvSpPr txBox="1"/>
            <p:nvPr/>
          </p:nvSpPr>
          <p:spPr>
            <a:xfrm>
              <a:off x="4784175" y="1948985"/>
              <a:ext cx="6903720" cy="382862"/>
            </a:xfrm>
            <a:prstGeom prst="rect">
              <a:avLst/>
            </a:prstGeom>
            <a:solidFill>
              <a:srgbClr val="4F81BD">
                <a:lumMod val="40000"/>
                <a:lumOff val="60000"/>
              </a:srgbClr>
            </a:solidFill>
          </p:spPr>
          <p:txBody>
            <a:bodyPr wrap="square" rtlCol="0">
              <a:spAutoFit/>
            </a:bodyPr>
            <a:lstStyle/>
            <a:p>
              <a:pPr marL="0" marR="0" lvl="0" indent="45720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#pragma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omp</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parallel for private(</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j,k</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shared(A,B,C)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num_threads</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(4)</a:t>
              </a:r>
            </a:p>
          </p:txBody>
        </p:sp>
        <p:sp>
          <p:nvSpPr>
            <p:cNvPr id="66" name="文本框 65">
              <a:extLst>
                <a:ext uri="{FF2B5EF4-FFF2-40B4-BE49-F238E27FC236}">
                  <a16:creationId xmlns:a16="http://schemas.microsoft.com/office/drawing/2014/main" id="{7DED52DF-9C68-9ABA-9EB0-188B7F0FBD83}"/>
                </a:ext>
              </a:extLst>
            </p:cNvPr>
            <p:cNvSpPr txBox="1"/>
            <p:nvPr/>
          </p:nvSpPr>
          <p:spPr>
            <a:xfrm>
              <a:off x="4474295" y="1737099"/>
              <a:ext cx="1382327"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4000" b="0" i="0" u="none" strike="noStrike" kern="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grpSp>
      <p:grpSp>
        <p:nvGrpSpPr>
          <p:cNvPr id="67" name="组合 66">
            <a:extLst>
              <a:ext uri="{FF2B5EF4-FFF2-40B4-BE49-F238E27FC236}">
                <a16:creationId xmlns:a16="http://schemas.microsoft.com/office/drawing/2014/main" id="{22EEEED3-2FD1-EE37-1D99-32A69889EE68}"/>
              </a:ext>
            </a:extLst>
          </p:cNvPr>
          <p:cNvGrpSpPr/>
          <p:nvPr/>
        </p:nvGrpSpPr>
        <p:grpSpPr>
          <a:xfrm>
            <a:off x="4358023" y="1575755"/>
            <a:ext cx="7240972" cy="707886"/>
            <a:chOff x="4446923" y="1143955"/>
            <a:chExt cx="7240972" cy="707886"/>
          </a:xfrm>
        </p:grpSpPr>
        <p:sp>
          <p:nvSpPr>
            <p:cNvPr id="68" name="文本框 67">
              <a:extLst>
                <a:ext uri="{FF2B5EF4-FFF2-40B4-BE49-F238E27FC236}">
                  <a16:creationId xmlns:a16="http://schemas.microsoft.com/office/drawing/2014/main" id="{53D3CCD3-9223-5BDC-C0FA-16F498AF4821}"/>
                </a:ext>
              </a:extLst>
            </p:cNvPr>
            <p:cNvSpPr txBox="1"/>
            <p:nvPr/>
          </p:nvSpPr>
          <p:spPr>
            <a:xfrm>
              <a:off x="4784175" y="1344650"/>
              <a:ext cx="6903720" cy="382862"/>
            </a:xfrm>
            <a:prstGeom prst="rect">
              <a:avLst/>
            </a:prstGeom>
            <a:solidFill>
              <a:srgbClr val="4F81BD">
                <a:lumMod val="40000"/>
                <a:lumOff val="60000"/>
              </a:srgbClr>
            </a:solidFill>
          </p:spPr>
          <p:txBody>
            <a:bodyPr wrap="square" rtlCol="0">
              <a:spAutoFit/>
            </a:bodyPr>
            <a:lstStyle/>
            <a:p>
              <a:pPr marL="0" marR="0" lvl="0" indent="0" defTabSz="914400" eaLnBrk="1" fontAlgn="auto" latinLnBrk="0" hangingPunct="1">
                <a:lnSpc>
                  <a:spcPct val="130000"/>
                </a:lnSpc>
                <a:spcBef>
                  <a:spcPts val="0"/>
                </a:spcBef>
                <a:spcAft>
                  <a:spcPts val="0"/>
                </a:spcAft>
                <a:buClrTx/>
                <a:buSzTx/>
                <a:buFontTx/>
                <a:buNone/>
                <a:tabLst/>
                <a:defRPr/>
              </a:pP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#pragma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omp</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parallel for private(</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j,k</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 shared(A,B,C) </a:t>
              </a:r>
              <a:r>
                <a:rPr kumimoji="0" lang="en-US" altLang="zh-CN" sz="1600" b="0" i="0" u="none" strike="noStrike" kern="0" cap="none" spc="0" normalizeH="0" baseline="0" noProof="0" dirty="0" err="1">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num_threads</a:t>
              </a:r>
              <a:r>
                <a:rPr kumimoji="0" lang="en-US" altLang="zh-CN" sz="1600" b="0" i="0" u="none" strike="noStrike" kern="0" cap="none" spc="0" normalizeH="0" baseline="0" noProof="0" dirty="0">
                  <a:ln>
                    <a:noFill/>
                  </a:ln>
                  <a:solidFill>
                    <a:prstClr val="black"/>
                  </a:solidFill>
                  <a:effectLst/>
                  <a:uLnTx/>
                  <a:uFillTx/>
                  <a:latin typeface="Times New Roman" panose="02020603050405020304" pitchFamily="18" charset="0"/>
                  <a:ea typeface="微软雅黑 Light" panose="020B0502040204020203" charset="-122"/>
                  <a:cs typeface="Times New Roman" panose="02020603050405020304" pitchFamily="18" charset="0"/>
                </a:rPr>
                <a:t>(4)</a:t>
              </a:r>
            </a:p>
          </p:txBody>
        </p:sp>
        <p:sp>
          <p:nvSpPr>
            <p:cNvPr id="69" name="文本框 68">
              <a:extLst>
                <a:ext uri="{FF2B5EF4-FFF2-40B4-BE49-F238E27FC236}">
                  <a16:creationId xmlns:a16="http://schemas.microsoft.com/office/drawing/2014/main" id="{2183148E-1953-F5CE-B796-13F2DE22E244}"/>
                </a:ext>
              </a:extLst>
            </p:cNvPr>
            <p:cNvSpPr txBox="1"/>
            <p:nvPr/>
          </p:nvSpPr>
          <p:spPr>
            <a:xfrm>
              <a:off x="4446923" y="1143955"/>
              <a:ext cx="1382327" cy="70788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4000" b="0" i="0" u="none" strike="noStrike" kern="0" cap="none" spc="0" normalizeH="0" baseline="0" noProof="0" dirty="0">
                  <a:ln>
                    <a:noFill/>
                  </a:ln>
                  <a:solidFill>
                    <a:srgbClr val="00B05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p:txBody>
        </p:sp>
      </p:grpSp>
      <p:grpSp>
        <p:nvGrpSpPr>
          <p:cNvPr id="70" name="组合 69">
            <a:extLst>
              <a:ext uri="{FF2B5EF4-FFF2-40B4-BE49-F238E27FC236}">
                <a16:creationId xmlns:a16="http://schemas.microsoft.com/office/drawing/2014/main" id="{AD243D0D-0D34-3C65-5E0F-BC3B3116B0C3}"/>
              </a:ext>
            </a:extLst>
          </p:cNvPr>
          <p:cNvGrpSpPr/>
          <p:nvPr/>
        </p:nvGrpSpPr>
        <p:grpSpPr>
          <a:xfrm>
            <a:off x="4886412" y="1892984"/>
            <a:ext cx="6416588" cy="2201262"/>
            <a:chOff x="10801350" y="4090214"/>
            <a:chExt cx="5619748" cy="1572870"/>
          </a:xfrm>
          <a:noFill/>
        </p:grpSpPr>
        <p:sp>
          <p:nvSpPr>
            <p:cNvPr id="71" name="矩形 70">
              <a:extLst>
                <a:ext uri="{FF2B5EF4-FFF2-40B4-BE49-F238E27FC236}">
                  <a16:creationId xmlns:a16="http://schemas.microsoft.com/office/drawing/2014/main" id="{96308800-50F1-D362-CD7B-BB1E4015C49F}"/>
                </a:ext>
              </a:extLst>
            </p:cNvPr>
            <p:cNvSpPr/>
            <p:nvPr/>
          </p:nvSpPr>
          <p:spPr>
            <a:xfrm>
              <a:off x="10801350" y="4090214"/>
              <a:ext cx="4210050" cy="1554084"/>
            </a:xfrm>
            <a:prstGeom prst="rect">
              <a:avLst/>
            </a:prstGeom>
            <a:grpFill/>
            <a:ln w="381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2" name="文本框 71">
              <a:extLst>
                <a:ext uri="{FF2B5EF4-FFF2-40B4-BE49-F238E27FC236}">
                  <a16:creationId xmlns:a16="http://schemas.microsoft.com/office/drawing/2014/main" id="{FC1EDC60-FB43-690C-2E73-85AAEAD1754A}"/>
                </a:ext>
              </a:extLst>
            </p:cNvPr>
            <p:cNvSpPr txBox="1"/>
            <p:nvPr/>
          </p:nvSpPr>
          <p:spPr>
            <a:xfrm>
              <a:off x="15038771" y="5399185"/>
              <a:ext cx="1382327" cy="263899"/>
            </a:xfrm>
            <a:prstGeom prst="rect">
              <a:avLst/>
            </a:prstGeom>
            <a:grp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热点代码段</a:t>
              </a:r>
            </a:p>
          </p:txBody>
        </p:sp>
      </p:grpSp>
      <p:sp>
        <p:nvSpPr>
          <p:cNvPr id="73" name="文本框 72">
            <a:extLst>
              <a:ext uri="{FF2B5EF4-FFF2-40B4-BE49-F238E27FC236}">
                <a16:creationId xmlns:a16="http://schemas.microsoft.com/office/drawing/2014/main" id="{E966CEA8-3266-1D79-A582-9157F1C10AE4}"/>
              </a:ext>
            </a:extLst>
          </p:cNvPr>
          <p:cNvSpPr txBox="1"/>
          <p:nvPr/>
        </p:nvSpPr>
        <p:spPr>
          <a:xfrm>
            <a:off x="4911205" y="1967485"/>
            <a:ext cx="4725062" cy="2031325"/>
          </a:xfrm>
          <a:prstGeom prst="rect">
            <a:avLst/>
          </a:prstGeom>
          <a:solidFill>
            <a:sysClr val="window" lastClr="FFFFFF"/>
          </a:solid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for(</a:t>
            </a:r>
            <a:r>
              <a:rPr kumimoji="0" lang="en-US" altLang="zh-CN" sz="18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=0;i&lt;</a:t>
            </a:r>
            <a:r>
              <a:rPr kumimoji="0" lang="en-US" altLang="zh-CN" sz="18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N;i</a:t>
            </a: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for(j=0;j&lt;</a:t>
            </a:r>
            <a:r>
              <a:rPr kumimoji="0" lang="en-US" altLang="zh-CN" sz="18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N;j</a:t>
            </a: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for(k=0;k&lt;</a:t>
            </a:r>
            <a:r>
              <a:rPr kumimoji="0" lang="en-US" altLang="zh-CN" sz="18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N;k</a:t>
            </a: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                        C[</a:t>
            </a:r>
            <a:r>
              <a:rPr kumimoji="0" lang="en-US" altLang="zh-CN" sz="18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][j]+=A[</a:t>
            </a:r>
            <a:r>
              <a:rPr kumimoji="0" lang="en-US" altLang="zh-CN" sz="1800" b="0" i="0" u="none" strike="noStrike" kern="0" cap="none" spc="0" normalizeH="0" baseline="0" noProof="0" dirty="0" err="1">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i</a:t>
            </a:r>
            <a:r>
              <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][k]*B[k][j];</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4" name="文本框 73">
            <a:extLst>
              <a:ext uri="{FF2B5EF4-FFF2-40B4-BE49-F238E27FC236}">
                <a16:creationId xmlns:a16="http://schemas.microsoft.com/office/drawing/2014/main" id="{82E79CC6-2DC5-7A13-CE3D-C977FD8F4EC1}"/>
              </a:ext>
            </a:extLst>
          </p:cNvPr>
          <p:cNvSpPr txBox="1"/>
          <p:nvPr/>
        </p:nvSpPr>
        <p:spPr>
          <a:xfrm>
            <a:off x="8874675" y="1244448"/>
            <a:ext cx="3295820" cy="369332"/>
          </a:xfrm>
          <a:prstGeom prst="rect">
            <a:avLst/>
          </a:prstGeom>
          <a:noFill/>
        </p:spPr>
        <p:txBody>
          <a:bodyPr wrap="square">
            <a:spAutoFit/>
          </a:bodyPr>
          <a:lstStyle/>
          <a:p>
            <a:pPr eaLnBrk="1" fontAlgn="auto" hangingPunct="1">
              <a:spcBef>
                <a:spcPts val="0"/>
              </a:spcBef>
              <a:spcAft>
                <a:spcPts val="0"/>
              </a:spcAft>
            </a:pPr>
            <a:r>
              <a:rPr lang="zh-CN" altLang="en-US" sz="1800" b="1" kern="1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并行化改写</a:t>
            </a:r>
            <a:endParaRPr lang="zh-CN" altLang="en-US" sz="1800" b="1" dirty="0">
              <a:solidFill>
                <a:prstClr val="black"/>
              </a:solidFill>
              <a:latin typeface="Calibri"/>
              <a:ea typeface="宋体" panose="02010600030101010101" pitchFamily="2" charset="-122"/>
            </a:endParaRPr>
          </a:p>
        </p:txBody>
      </p:sp>
    </p:spTree>
    <p:extLst>
      <p:ext uri="{BB962C8B-B14F-4D97-AF65-F5344CB8AC3E}">
        <p14:creationId xmlns:p14="http://schemas.microsoft.com/office/powerpoint/2010/main" val="1573476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down)">
                                      <p:cBhvr>
                                        <p:cTn id="7" dur="500"/>
                                        <p:tgtEl>
                                          <p:spTgt spid="5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wipe(down)">
                                      <p:cBhvr>
                                        <p:cTn id="10" dur="500"/>
                                        <p:tgtEl>
                                          <p:spTgt spid="60"/>
                                        </p:tgtEl>
                                      </p:cBhvr>
                                    </p:animEffect>
                                  </p:childTnLst>
                                </p:cTn>
                              </p:par>
                              <p:par>
                                <p:cTn id="11" presetID="22" presetClass="entr" presetSubtype="4" fill="hold" grpId="1" nodeType="with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wipe(down)">
                                      <p:cBhvr>
                                        <p:cTn id="13" dur="500"/>
                                        <p:tgtEl>
                                          <p:spTgt spid="73"/>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58"/>
                                        </p:tgtEl>
                                        <p:attrNameLst>
                                          <p:attrName>style.visibility</p:attrName>
                                        </p:attrNameLst>
                                      </p:cBhvr>
                                      <p:to>
                                        <p:strVal val="visible"/>
                                      </p:to>
                                    </p:set>
                                    <p:animEffect transition="in" filter="wipe(down)">
                                      <p:cBhvr>
                                        <p:cTn id="16" dur="500"/>
                                        <p:tgtEl>
                                          <p:spTgt spid="58"/>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70"/>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73"/>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61"/>
                                        </p:tgtEl>
                                        <p:attrNameLst>
                                          <p:attrName>style.visibility</p:attrName>
                                        </p:attrNameLst>
                                      </p:cBhvr>
                                      <p:to>
                                        <p:strVal val="hidden"/>
                                      </p:to>
                                    </p:set>
                                  </p:childTnLst>
                                </p:cTn>
                              </p:par>
                              <p:par>
                                <p:cTn id="41" presetID="1"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64"/>
                                        </p:tgtEl>
                                        <p:attrNameLst>
                                          <p:attrName>style.visibility</p:attrName>
                                        </p:attrNameLst>
                                      </p:cBhvr>
                                      <p:to>
                                        <p:strVal val="hidden"/>
                                      </p:to>
                                    </p:set>
                                  </p:childTnLst>
                                </p:cTn>
                              </p:par>
                              <p:par>
                                <p:cTn id="47" presetID="1" presetClass="entr" presetSubtype="0" fill="hold" nodeType="withEffect">
                                  <p:stCondLst>
                                    <p:cond delay="0"/>
                                  </p:stCondLst>
                                  <p:childTnLst>
                                    <p:set>
                                      <p:cBhvr>
                                        <p:cTn id="48" dur="1" fill="hold">
                                          <p:stCondLst>
                                            <p:cond delay="0"/>
                                          </p:stCondLst>
                                        </p:cTn>
                                        <p:tgtEl>
                                          <p:spTgt spid="6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nodeType="clickEffect">
                                  <p:stCondLst>
                                    <p:cond delay="0"/>
                                  </p:stCondLst>
                                  <p:childTnLst>
                                    <p:set>
                                      <p:cBhvr>
                                        <p:cTn id="52" dur="1" fill="hold">
                                          <p:stCondLst>
                                            <p:cond delay="0"/>
                                          </p:stCondLst>
                                        </p:cTn>
                                        <p:tgtEl>
                                          <p:spTgt spid="67"/>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58" grpId="0"/>
      <p:bldP spid="59" grpId="0"/>
      <p:bldP spid="60" grpId="0"/>
      <p:bldP spid="73" grpId="0" animBg="1"/>
      <p:bldP spid="73" grpId="1" animBg="1"/>
      <p:bldP spid="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参考资料</a:t>
            </a:r>
          </a:p>
        </p:txBody>
      </p:sp>
      <p:sp>
        <p:nvSpPr>
          <p:cNvPr id="3" name="文本框 2">
            <a:extLst>
              <a:ext uri="{FF2B5EF4-FFF2-40B4-BE49-F238E27FC236}">
                <a16:creationId xmlns:a16="http://schemas.microsoft.com/office/drawing/2014/main" id="{D705933F-FFDE-CEE4-1A03-37BA4E581589}"/>
              </a:ext>
            </a:extLst>
          </p:cNvPr>
          <p:cNvSpPr txBox="1"/>
          <p:nvPr/>
        </p:nvSpPr>
        <p:spPr>
          <a:xfrm>
            <a:off x="668338" y="1650709"/>
            <a:ext cx="11693100" cy="499111"/>
          </a:xfrm>
          <a:prstGeom prst="rect">
            <a:avLst/>
          </a:prstGeom>
          <a:noFill/>
        </p:spPr>
        <p:txBody>
          <a:bodyPr wrap="square">
            <a:spAutoFit/>
          </a:bodyPr>
          <a:lstStyle/>
          <a:p>
            <a:pPr>
              <a:lnSpc>
                <a:spcPct val="150000"/>
              </a:lnSpc>
              <a:spcBef>
                <a:spcPts val="600"/>
              </a:spcBef>
            </a:pPr>
            <a:r>
              <a:rPr lang="en-US" altLang="zh-CN" sz="2000" dirty="0"/>
              <a:t>[1] </a:t>
            </a:r>
            <a:r>
              <a:rPr lang="zh-CN" altLang="en-US" sz="2000" dirty="0"/>
              <a:t>雷洪，胡许冰编著</a:t>
            </a:r>
            <a:r>
              <a:rPr lang="en-US" altLang="zh-CN" sz="2000" dirty="0"/>
              <a:t>.</a:t>
            </a:r>
            <a:r>
              <a:rPr lang="zh-CN" altLang="en-US" sz="2000" dirty="0"/>
              <a:t>多核并行高性能计算  </a:t>
            </a:r>
            <a:r>
              <a:rPr lang="en-US" altLang="zh-CN" sz="2000" dirty="0"/>
              <a:t>OpenMP[M].</a:t>
            </a:r>
            <a:r>
              <a:rPr lang="zh-CN" altLang="en-US" sz="2000" dirty="0"/>
              <a:t>北京：冶金工业出版社</a:t>
            </a:r>
            <a:r>
              <a:rPr lang="en-US" altLang="zh-CN" sz="2000" dirty="0"/>
              <a:t>,2016.</a:t>
            </a:r>
          </a:p>
        </p:txBody>
      </p:sp>
      <p:sp>
        <p:nvSpPr>
          <p:cNvPr id="4" name="矩形 13">
            <a:extLst>
              <a:ext uri="{FF2B5EF4-FFF2-40B4-BE49-F238E27FC236}">
                <a16:creationId xmlns:a16="http://schemas.microsoft.com/office/drawing/2014/main" id="{72BFEB76-BEFC-60F2-4AB0-C041C910A93F}"/>
              </a:ext>
            </a:extLst>
          </p:cNvPr>
          <p:cNvSpPr>
            <a:spLocks noChangeArrowheads="1"/>
          </p:cNvSpPr>
          <p:nvPr/>
        </p:nvSpPr>
        <p:spPr bwMode="auto">
          <a:xfrm>
            <a:off x="9484154" y="5657671"/>
            <a:ext cx="2459990" cy="1200329"/>
          </a:xfrm>
          <a:prstGeom prst="rect">
            <a:avLst/>
          </a:prstGeom>
          <a:noFill/>
          <a:ln w="9525">
            <a:noFill/>
            <a:miter lim="800000"/>
          </a:ln>
        </p:spPr>
        <p:txBody>
          <a:bodyPr wrap="square">
            <a:spAutoFit/>
          </a:bodyPr>
          <a:lstStyle/>
          <a:p>
            <a:pPr algn="ctr" eaLnBrk="1" hangingPunct="1"/>
            <a:r>
              <a:rPr lang="zh-CN" altLang="en-US" sz="2400" dirty="0">
                <a:latin typeface="仿宋" panose="02010609060101010101" pitchFamily="49" charset="-122"/>
                <a:ea typeface="仿宋" panose="02010609060101010101" pitchFamily="49" charset="-122"/>
              </a:rPr>
              <a:t>先进编译实验室</a:t>
            </a:r>
            <a:endParaRPr lang="en-US" altLang="zh-CN" sz="2400" dirty="0">
              <a:latin typeface="仿宋" panose="02010609060101010101" pitchFamily="49" charset="-122"/>
              <a:ea typeface="仿宋" panose="02010609060101010101" pitchFamily="49" charset="-122"/>
            </a:endParaRPr>
          </a:p>
          <a:p>
            <a:pPr algn="ctr" eaLnBrk="1" hangingPunct="1"/>
            <a:r>
              <a:rPr lang="zh-CN" altLang="en-US" dirty="0">
                <a:latin typeface="仿宋" panose="02010609060101010101" pitchFamily="49" charset="-122"/>
                <a:ea typeface="仿宋" panose="02010609060101010101" pitchFamily="49" charset="-122"/>
              </a:rPr>
              <a:t>王磊</a:t>
            </a:r>
            <a:endParaRPr lang="en-US" altLang="zh-CN" dirty="0">
              <a:latin typeface="仿宋" panose="02010609060101010101" pitchFamily="49" charset="-122"/>
              <a:ea typeface="仿宋" panose="02010609060101010101" pitchFamily="49" charset="-122"/>
            </a:endParaRPr>
          </a:p>
          <a:p>
            <a:pPr algn="ctr" eaLnBrk="1" hangingPunct="1"/>
            <a:r>
              <a:rPr lang="en-US" altLang="zh-CN" sz="2400" dirty="0">
                <a:latin typeface="仿宋" panose="02010609060101010101" pitchFamily="49" charset="-122"/>
                <a:ea typeface="仿宋" panose="02010609060101010101" pitchFamily="49" charset="-122"/>
              </a:rPr>
              <a:t>2023</a:t>
            </a:r>
            <a:r>
              <a:rPr lang="zh-CN" altLang="en-US" sz="2400" dirty="0">
                <a:latin typeface="仿宋" panose="02010609060101010101" pitchFamily="49" charset="-122"/>
                <a:ea typeface="仿宋" panose="02010609060101010101" pitchFamily="49" charset="-122"/>
              </a:rPr>
              <a:t>年</a:t>
            </a:r>
            <a:r>
              <a:rPr lang="en-US" altLang="zh-CN" sz="2400" dirty="0">
                <a:latin typeface="仿宋" panose="02010609060101010101" pitchFamily="49" charset="-122"/>
                <a:ea typeface="仿宋" panose="02010609060101010101" pitchFamily="49" charset="-122"/>
              </a:rPr>
              <a:t>06</a:t>
            </a:r>
            <a:r>
              <a:rPr lang="zh-CN" altLang="zh-CN" sz="2400" dirty="0">
                <a:latin typeface="仿宋" panose="02010609060101010101" pitchFamily="49" charset="-122"/>
                <a:ea typeface="仿宋" panose="02010609060101010101" pitchFamily="49" charset="-122"/>
              </a:rPr>
              <a:t>月</a:t>
            </a:r>
          </a:p>
        </p:txBody>
      </p:sp>
      <p:pic>
        <p:nvPicPr>
          <p:cNvPr id="2" name="图片 1">
            <a:extLst>
              <a:ext uri="{FF2B5EF4-FFF2-40B4-BE49-F238E27FC236}">
                <a16:creationId xmlns:a16="http://schemas.microsoft.com/office/drawing/2014/main" id="{8FFA60FF-B053-5DB7-7C6D-09B88EFA4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3684" y="4240530"/>
            <a:ext cx="2490470" cy="2490470"/>
          </a:xfrm>
          <a:prstGeom prst="rect">
            <a:avLst/>
          </a:prstGeom>
        </p:spPr>
      </p:pic>
    </p:spTree>
    <p:extLst>
      <p:ext uri="{BB962C8B-B14F-4D97-AF65-F5344CB8AC3E}">
        <p14:creationId xmlns:p14="http://schemas.microsoft.com/office/powerpoint/2010/main" val="530612711"/>
      </p:ext>
    </p:extLst>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19158</TotalTime>
  <Words>7427</Words>
  <Application>Microsoft Office PowerPoint</Application>
  <PresentationFormat>宽屏</PresentationFormat>
  <Paragraphs>784</Paragraphs>
  <Slides>67</Slides>
  <Notes>67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67</vt:i4>
      </vt:variant>
    </vt:vector>
  </HeadingPairs>
  <TitlesOfParts>
    <vt:vector size="79" baseType="lpstr">
      <vt:lpstr>仿宋</vt:lpstr>
      <vt:lpstr>华文中宋</vt:lpstr>
      <vt:lpstr>微软雅黑</vt:lpstr>
      <vt:lpstr>微软雅黑 Light</vt:lpstr>
      <vt:lpstr>Arial</vt:lpstr>
      <vt:lpstr>Calibri</vt:lpstr>
      <vt:lpstr>Impact</vt:lpstr>
      <vt:lpstr>Times New Roman</vt:lpstr>
      <vt:lpstr>Wingdings</vt:lpstr>
      <vt:lpstr>默认设计模板</vt:lpstr>
      <vt:lpstr>Visio</vt:lpstr>
      <vt:lpstr>Equation</vt:lpstr>
      <vt:lpstr>PowerPoint 演示文稿</vt:lpstr>
      <vt:lpstr>OpenMP是什么</vt:lpstr>
      <vt:lpstr>OpenMP是什么</vt:lpstr>
      <vt:lpstr>OpenMP指导语句</vt:lpstr>
      <vt:lpstr>OpenMP指导语句</vt:lpstr>
      <vt:lpstr>OpenMP指导语句</vt:lpstr>
      <vt:lpstr>OpenMP指导语句</vt:lpstr>
      <vt:lpstr>OpenMP版矩阵乘</vt:lpstr>
      <vt:lpstr>参考资料</vt:lpstr>
      <vt:lpstr>PowerPoint 演示文稿</vt:lpstr>
      <vt:lpstr>PowerPoint 演示文稿</vt:lpstr>
      <vt:lpstr>并行区重构</vt:lpstr>
      <vt:lpstr>并行区扩张</vt:lpstr>
      <vt:lpstr>并行区扩张</vt:lpstr>
      <vt:lpstr>并行区合并</vt:lpstr>
      <vt:lpstr>并行区合并</vt:lpstr>
      <vt:lpstr>并行区合并</vt:lpstr>
      <vt:lpstr>参考资料</vt:lpstr>
      <vt:lpstr>PowerPoint 演示文稿</vt:lpstr>
      <vt:lpstr>PowerPoint 演示文稿</vt:lpstr>
      <vt:lpstr>分析伪共享</vt:lpstr>
      <vt:lpstr>数据填充避免伪共享</vt:lpstr>
      <vt:lpstr>数据填充避免伪共享</vt:lpstr>
      <vt:lpstr>数据私有避免伪共享</vt:lpstr>
      <vt:lpstr>参考资料</vt:lpstr>
      <vt:lpstr>PowerPoint 演示文稿</vt:lpstr>
      <vt:lpstr>PowerPoint 演示文稿</vt:lpstr>
      <vt:lpstr>向量化指导命令</vt:lpstr>
      <vt:lpstr>向量化指导命令</vt:lpstr>
      <vt:lpstr>向量化指导命令</vt:lpstr>
      <vt:lpstr>参考资料</vt:lpstr>
      <vt:lpstr>PowerPoint 演示文稿</vt:lpstr>
      <vt:lpstr>PowerPoint 演示文稿</vt:lpstr>
      <vt:lpstr>负载均衡优化</vt:lpstr>
      <vt:lpstr>循环嵌套合并调度</vt:lpstr>
      <vt:lpstr>线程调度配置策略</vt:lpstr>
      <vt:lpstr>线程调度配置策略</vt:lpstr>
      <vt:lpstr>参考资料</vt:lpstr>
      <vt:lpstr>PowerPoint 演示文稿</vt:lpstr>
      <vt:lpstr>PowerPoint 演示文稿</vt:lpstr>
      <vt:lpstr>串并行切换</vt:lpstr>
      <vt:lpstr>选择合适的线程数</vt:lpstr>
      <vt:lpstr>选择合适的线程数</vt:lpstr>
      <vt:lpstr>参考资料</vt:lpstr>
      <vt:lpstr>PowerPoint 演示文稿</vt:lpstr>
      <vt:lpstr>PowerPoint 演示文稿</vt:lpstr>
      <vt:lpstr>分析隐式同步</vt:lpstr>
      <vt:lpstr>消除隐式同步</vt:lpstr>
      <vt:lpstr>消除隐式同步</vt:lpstr>
      <vt:lpstr>参考资料</vt:lpstr>
      <vt:lpstr>PowerPoint 演示文稿</vt:lpstr>
      <vt:lpstr>PowerPoint 演示文稿</vt:lpstr>
      <vt:lpstr>流水并行简介</vt:lpstr>
      <vt:lpstr>流水并行简介</vt:lpstr>
      <vt:lpstr>流水并行示例</vt:lpstr>
      <vt:lpstr>流水并行示例</vt:lpstr>
      <vt:lpstr>流水并行粒度</vt:lpstr>
      <vt:lpstr>流水并行粒度</vt:lpstr>
      <vt:lpstr>流水并行粒度</vt:lpstr>
      <vt:lpstr>流水并行粒度</vt:lpstr>
      <vt:lpstr>流水并行粒度</vt:lpstr>
      <vt:lpstr>参考资料</vt:lpstr>
      <vt:lpstr>PowerPoint 演示文稿</vt:lpstr>
      <vt:lpstr>PowerPoint 演示文稿</vt:lpstr>
      <vt:lpstr>OpenMP程序优化</vt:lpstr>
      <vt:lpstr>参考资料</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dc:title>
  <dc:creator>WangLei</dc:creator>
  <cp:lastModifiedBy>Lei Wang</cp:lastModifiedBy>
  <cp:revision>3254</cp:revision>
  <cp:lastPrinted>2018-06-09T17:02:00Z</cp:lastPrinted>
  <dcterms:created xsi:type="dcterms:W3CDTF">2016-05-18T20:32:00Z</dcterms:created>
  <dcterms:modified xsi:type="dcterms:W3CDTF">2024-09-14T02:39:23Z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