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1159" r:id="rId2"/>
    <p:sldId id="1161" r:id="rId3"/>
    <p:sldId id="1177" r:id="rId4"/>
    <p:sldId id="1185" r:id="rId5"/>
    <p:sldId id="1187" r:id="rId6"/>
    <p:sldId id="1186" r:id="rId7"/>
    <p:sldId id="1188" r:id="rId8"/>
    <p:sldId id="1189" r:id="rId9"/>
    <p:sldId id="1190" r:id="rId10"/>
    <p:sldId id="1191" r:id="rId11"/>
    <p:sldId id="1192" r:id="rId12"/>
    <p:sldId id="1193" r:id="rId13"/>
    <p:sldId id="1194" r:id="rId14"/>
    <p:sldId id="1171" r:id="rId15"/>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A6A6A6"/>
    <a:srgbClr val="353535"/>
    <a:srgbClr val="9DC3E6"/>
    <a:srgbClr val="597085"/>
    <a:srgbClr val="7575D1"/>
    <a:srgbClr val="FBBCA3"/>
    <a:srgbClr val="BBE0E3"/>
    <a:srgbClr val="0066CC"/>
    <a:srgbClr val="3A47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63471" autoAdjust="0"/>
  </p:normalViewPr>
  <p:slideViewPr>
    <p:cSldViewPr snapToGrid="0">
      <p:cViewPr varScale="1">
        <p:scale>
          <a:sx n="66" d="100"/>
          <a:sy n="66" d="100"/>
        </p:scale>
        <p:origin x="768" y="48"/>
      </p:cViewPr>
      <p:guideLst>
        <p:guide orient="horz" pos="2266"/>
        <p:guide pos="3814"/>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618402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extLst>
      <p:ext uri="{BB962C8B-B14F-4D97-AF65-F5344CB8AC3E}">
        <p14:creationId xmlns:p14="http://schemas.microsoft.com/office/powerpoint/2010/main" val="114747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大家好，本次视频我给大家分享的是一篇关于动态控制流编译优化论文</a:t>
            </a:r>
            <a:r>
              <a:rPr lang="en-US" altLang="zh-CN" dirty="0"/>
              <a:t>Cocktailer</a:t>
            </a: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extLst>
      <p:ext uri="{BB962C8B-B14F-4D97-AF65-F5344CB8AC3E}">
        <p14:creationId xmlns:p14="http://schemas.microsoft.com/office/powerpoint/2010/main" val="4349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递归控制的实现有些不同，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递归是一种特殊的函数，即自己在函数体中调用自己，即</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在其</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body_uTasks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中有自己本身，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Cocktailer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引入</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reference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，它是一个调用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reference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仅是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的声明，</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具体由</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定义函数的计算，</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当</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执行引用时，</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找到其</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定义并执行此</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。例如对于示例中的包含分支的递归控制流，首先在第一行定义了引用，在第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中定义了函数的计算，计算中又调用第二行的分支控制流</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计算。</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b="0"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extLst>
      <p:ext uri="{BB962C8B-B14F-4D97-AF65-F5344CB8AC3E}">
        <p14:creationId xmlns:p14="http://schemas.microsoft.com/office/powerpoint/2010/main" val="898671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介绍为程序表示之后，介绍协同调度的过程，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Cocktailer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设计了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三种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调度</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接口</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ScheduleOperator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ScheduleControlFlowy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SetResource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，分别用来实现将数据流算子、控制流调度至相应的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unit_level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硬件并行单元上以及初始化配置调度设备资源。同时</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为保证正确性，调度函数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也</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需添加必要的同步点来保证</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依赖；此外，</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由于控制流应该控制</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body</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中的</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数据流</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uTasks</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，因此调度</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过程中</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需满足：控制流的</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unit_level</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不应低于</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body</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中数据流的</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unit_level</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algn="just"/>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algn="just"/>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右图所示为</a:t>
            </a:r>
            <a:r>
              <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Cocktailer</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的调度策略算法，它</a:t>
            </a:r>
            <a:r>
              <a:rPr lang="zh-CN" altLang="en-US" sz="1800" kern="100" dirty="0">
                <a:solidFill>
                  <a:srgbClr val="333333"/>
                </a:solidFill>
                <a:effectLst/>
                <a:latin typeface="等线" panose="02010600030101010101" pitchFamily="2" charset="-122"/>
                <a:ea typeface="等线" panose="02010600030101010101" pitchFamily="2" charset="-122"/>
                <a:cs typeface="Times New Roman" panose="02020603050405020304" pitchFamily="18" charset="0"/>
              </a:rPr>
              <a:t>通过自底向上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递归地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遍历程序，直到它只包含一个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uOperator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ScheduleProgram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中的三种接口</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将其调度到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加速器侧表示为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uProgram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，同时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Cocktailer</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还有一个分析器</a:t>
            </a:r>
            <a:r>
              <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Profile</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，用于测量</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uProgram</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的执行时间指导策略</a:t>
            </a:r>
            <a:endPar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Cocktailer</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还有一个分析器，用于测量</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uProgram</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的执行时间，可以指导策略决定是否将</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uProgram</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调度到加速器的</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unit _ level</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algn="just"/>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此外在调度过程中可以进行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函数内联、循环展开、递归展开</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等跨控制流的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调度优化</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b="0"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extLst>
      <p:ext uri="{BB962C8B-B14F-4D97-AF65-F5344CB8AC3E}">
        <p14:creationId xmlns:p14="http://schemas.microsoft.com/office/powerpoint/2010/main" val="3994417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Cocktailer</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优势还在于具有很好的扩展性</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可以对接当前的深度学习框架和编译器，对于对接框架而言，</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Cocktailer</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首先将</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PyTorch</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程序导出到</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ONNX</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图</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Cocktailer</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自动执行</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图中包含的</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数据流和控制流的调度，并应用与控制流相关的优化</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，最后将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生成的代码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封装为</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为自定义</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PyTorch</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算子</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在运行时进行调用。</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algn="just"/>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对于对接编译器，</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Cocktailer</a:t>
            </a:r>
            <a:r>
              <a:rPr lang="zh-CN" altLang="en-US"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需要</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在</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Rammer</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AutoTVM</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a:t>
            </a:r>
            <a:r>
              <a:rPr lang="en-US" altLang="zh-CN" sz="1800" kern="100" dirty="0" err="1">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Ansor</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Roller</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和手动实现的内核之上实现</a:t>
            </a:r>
            <a:r>
              <a:rPr lang="zh-CN" altLang="zh-CN" sz="1800" kern="100" dirty="0">
                <a:solidFill>
                  <a:srgbClr val="333333"/>
                </a:solidFill>
                <a:effectLst/>
                <a:latin typeface="等线" panose="02010600030101010101" pitchFamily="2" charset="-122"/>
                <a:ea typeface="Helvetica" panose="020B0604020202020204" pitchFamily="34" charset="0"/>
                <a:cs typeface="Times New Roman" panose="02020603050405020304" pitchFamily="18" charset="0"/>
              </a:rPr>
              <a:t> </a:t>
            </a:r>
            <a:r>
              <a:rPr lang="en-US" altLang="zh-CN" sz="1800" kern="100" dirty="0" err="1">
                <a:solidFill>
                  <a:srgbClr val="333333"/>
                </a:solidFill>
                <a:effectLst/>
                <a:latin typeface="等线" panose="02010600030101010101" pitchFamily="2" charset="-122"/>
                <a:ea typeface="Helvetica" panose="020B0604020202020204" pitchFamily="34" charset="0"/>
                <a:cs typeface="Times New Roman" panose="02020603050405020304" pitchFamily="18" charset="0"/>
              </a:rPr>
              <a:t>ScheduleOperator</a:t>
            </a:r>
            <a:r>
              <a:rPr lang="en-US" altLang="zh-CN" sz="1800" kern="100" dirty="0">
                <a:solidFill>
                  <a:srgbClr val="333333"/>
                </a:solidFill>
                <a:effectLst/>
                <a:latin typeface="等线" panose="02010600030101010101" pitchFamily="2" charset="-122"/>
                <a:ea typeface="Helvetica" panose="020B0604020202020204" pitchFamily="34" charset="0"/>
                <a:cs typeface="Times New Roman" panose="02020603050405020304" pitchFamily="18" charset="0"/>
              </a:rPr>
              <a:t> </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接口</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，将编译器生成的数据流算子</a:t>
            </a:r>
            <a:r>
              <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Kernel</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利用</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 </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转换</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为由</a:t>
            </a:r>
            <a:r>
              <a:rPr lang="en-US" altLang="zh-CN" sz="1800" dirty="0" err="1"/>
              <a:t>uTask</a:t>
            </a:r>
            <a:r>
              <a:rPr lang="zh-CN" altLang="en-US" sz="1800" dirty="0"/>
              <a:t>组成的</a:t>
            </a:r>
            <a:r>
              <a:rPr lang="en-US" altLang="zh-CN" sz="1800" dirty="0" err="1"/>
              <a:t>uOperator</a:t>
            </a:r>
            <a:r>
              <a:rPr lang="en-US" altLang="zh-CN" sz="1800" dirty="0"/>
              <a:t> </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然后，</a:t>
            </a:r>
            <a:r>
              <a:rPr lang="en-US" altLang="zh-CN" sz="1800" kern="1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Cocktailer </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调度程序</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协同调度</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控制流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和数据流</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生成</a:t>
            </a:r>
            <a:r>
              <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Kernel</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b="0" dirty="0"/>
          </a:p>
          <a:p>
            <a:r>
              <a:rPr lang="zh-CN" altLang="en-US" sz="1800" dirty="0">
                <a:effectLst/>
                <a:latin typeface="等线" panose="02010600030101010101" pitchFamily="2" charset="-122"/>
                <a:cs typeface="Times New Roman" panose="02020603050405020304" pitchFamily="18" charset="0"/>
              </a:rPr>
              <a:t>在向下加速器的适配上，由于</a:t>
            </a:r>
            <a:r>
              <a:rPr lang="en-US" altLang="zh-CN" sz="1800" dirty="0">
                <a:effectLst/>
                <a:latin typeface="等线" panose="02010600030101010101" pitchFamily="2" charset="-122"/>
                <a:cs typeface="Times New Roman" panose="02020603050405020304" pitchFamily="18" charset="0"/>
              </a:rPr>
              <a:t>Cocktailer</a:t>
            </a:r>
            <a:r>
              <a:rPr lang="zh-CN" altLang="zh-CN" sz="1800" dirty="0">
                <a:effectLst/>
                <a:ea typeface="等线" panose="02010600030101010101" pitchFamily="2" charset="-122"/>
                <a:cs typeface="Times New Roman" panose="02020603050405020304" pitchFamily="18" charset="0"/>
              </a:rPr>
              <a:t>将大规模并行加速器抽象为多级并行单元，每层都由并行的同构处理单元组成，这些单元构成更高层次的处理单元。这种划分方式与</a:t>
            </a:r>
            <a:r>
              <a:rPr lang="en-US" altLang="zh-CN" sz="1800" dirty="0">
                <a:effectLst/>
                <a:ea typeface="等线" panose="02010600030101010101" pitchFamily="2" charset="-122"/>
                <a:cs typeface="Times New Roman" panose="02020603050405020304" pitchFamily="18" charset="0"/>
              </a:rPr>
              <a:t>NVIDIA GPU</a:t>
            </a:r>
            <a:r>
              <a:rPr lang="zh-CN" altLang="zh-CN" sz="1800" dirty="0">
                <a:effectLst/>
                <a:ea typeface="等线" panose="02010600030101010101" pitchFamily="2" charset="-122"/>
                <a:cs typeface="Times New Roman" panose="02020603050405020304" pitchFamily="18" charset="0"/>
              </a:rPr>
              <a:t>等通用加速器硬件</a:t>
            </a:r>
            <a:r>
              <a:rPr lang="zh-CN" altLang="en-US" sz="1800" dirty="0">
                <a:effectLst/>
                <a:ea typeface="等线" panose="02010600030101010101" pitchFamily="2" charset="-122"/>
                <a:cs typeface="Times New Roman" panose="02020603050405020304" pitchFamily="18" charset="0"/>
              </a:rPr>
              <a:t>以及硬件抽象</a:t>
            </a:r>
            <a:r>
              <a:rPr lang="zh-CN" altLang="zh-CN" sz="1800" dirty="0">
                <a:effectLst/>
                <a:ea typeface="等线" panose="02010600030101010101" pitchFamily="2" charset="-122"/>
                <a:cs typeface="Times New Roman" panose="02020603050405020304" pitchFamily="18" charset="0"/>
              </a:rPr>
              <a:t>抽象类似，可以相互映射，即</a:t>
            </a:r>
            <a:r>
              <a:rPr lang="en-US" altLang="zh-CN" sz="1800" dirty="0">
                <a:effectLst/>
                <a:ea typeface="等线" panose="02010600030101010101" pitchFamily="2" charset="-122"/>
                <a:cs typeface="Times New Roman" panose="02020603050405020304" pitchFamily="18" charset="0"/>
              </a:rPr>
              <a:t>L0</a:t>
            </a:r>
            <a:r>
              <a:rPr lang="zh-CN" altLang="zh-CN" sz="1800" dirty="0">
                <a:effectLst/>
                <a:ea typeface="等线" panose="02010600030101010101" pitchFamily="2" charset="-122"/>
                <a:cs typeface="Times New Roman" panose="02020603050405020304" pitchFamily="18" charset="0"/>
              </a:rPr>
              <a:t>对应</a:t>
            </a:r>
            <a:r>
              <a:rPr lang="en-US" altLang="zh-CN" sz="1800" dirty="0">
                <a:effectLst/>
                <a:ea typeface="等线" panose="02010600030101010101" pitchFamily="2" charset="-122"/>
                <a:cs typeface="Times New Roman" panose="02020603050405020304" pitchFamily="18" charset="0"/>
              </a:rPr>
              <a:t>core(thread)</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L1</a:t>
            </a:r>
            <a:r>
              <a:rPr lang="zh-CN" altLang="zh-CN" sz="1800" dirty="0">
                <a:effectLst/>
                <a:ea typeface="等线" panose="02010600030101010101" pitchFamily="2" charset="-122"/>
                <a:cs typeface="Times New Roman" panose="02020603050405020304" pitchFamily="18" charset="0"/>
              </a:rPr>
              <a:t>对应</a:t>
            </a:r>
            <a:r>
              <a:rPr lang="en-US" altLang="zh-CN" sz="1800" dirty="0">
                <a:effectLst/>
                <a:ea typeface="等线" panose="02010600030101010101" pitchFamily="2" charset="-122"/>
                <a:cs typeface="Times New Roman" panose="02020603050405020304" pitchFamily="18" charset="0"/>
              </a:rPr>
              <a:t>SM(thread block)</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L2</a:t>
            </a:r>
            <a:r>
              <a:rPr lang="zh-CN" altLang="zh-CN" sz="1800" dirty="0">
                <a:effectLst/>
                <a:ea typeface="等线" panose="02010600030101010101" pitchFamily="2" charset="-122"/>
                <a:cs typeface="Times New Roman" panose="02020603050405020304" pitchFamily="18" charset="0"/>
              </a:rPr>
              <a:t>对应</a:t>
            </a:r>
            <a:r>
              <a:rPr lang="en-US" altLang="zh-CN" sz="1800" dirty="0">
                <a:effectLst/>
                <a:ea typeface="等线" panose="02010600030101010101" pitchFamily="2" charset="-122"/>
                <a:cs typeface="Times New Roman" panose="02020603050405020304" pitchFamily="18" charset="0"/>
              </a:rPr>
              <a:t>GPU device(kernel)</a:t>
            </a:r>
            <a:r>
              <a:rPr lang="zh-CN" altLang="en-US" sz="1800" dirty="0">
                <a:effectLst/>
                <a:ea typeface="等线" panose="02010600030101010101" pitchFamily="2" charset="-122"/>
                <a:cs typeface="Times New Roman" panose="02020603050405020304" pitchFamily="18" charset="0"/>
              </a:rPr>
              <a:t>，类似地也支持</a:t>
            </a:r>
            <a:r>
              <a:rPr lang="en-US" altLang="zh-CN" sz="1800" dirty="0">
                <a:effectLst/>
                <a:ea typeface="等线" panose="02010600030101010101" pitchFamily="2" charset="-122"/>
                <a:cs typeface="Times New Roman" panose="02020603050405020304" pitchFamily="18" charset="0"/>
              </a:rPr>
              <a:t>AMD GPU</a:t>
            </a:r>
            <a:r>
              <a:rPr lang="zh-CN" altLang="en-US" sz="1800" dirty="0">
                <a:effectLst/>
                <a:ea typeface="等线" panose="02010600030101010101" pitchFamily="2" charset="-122"/>
                <a:cs typeface="Times New Roman" panose="02020603050405020304" pitchFamily="18" charset="0"/>
              </a:rPr>
              <a:t>和</a:t>
            </a:r>
            <a:r>
              <a:rPr lang="en-US" altLang="zh-CN" sz="1800" dirty="0" err="1">
                <a:effectLst/>
                <a:ea typeface="等线" panose="02010600030101010101" pitchFamily="2" charset="-122"/>
                <a:cs typeface="Times New Roman" panose="02020603050405020304" pitchFamily="18" charset="0"/>
              </a:rPr>
              <a:t>Graphcore</a:t>
            </a:r>
            <a:r>
              <a:rPr lang="en-US" altLang="zh-CN" sz="1800" dirty="0">
                <a:effectLst/>
                <a:ea typeface="等线" panose="02010600030101010101" pitchFamily="2" charset="-122"/>
                <a:cs typeface="Times New Roman" panose="02020603050405020304" pitchFamily="18" charset="0"/>
              </a:rPr>
              <a:t> IPU</a:t>
            </a:r>
            <a:r>
              <a:rPr lang="zh-CN" altLang="en-US" sz="1800" dirty="0">
                <a:effectLst/>
                <a:ea typeface="等线" panose="02010600030101010101" pitchFamily="2" charset="-122"/>
                <a:cs typeface="Times New Roman" panose="02020603050405020304" pitchFamily="18" charset="0"/>
              </a:rPr>
              <a:t>等设备。</a:t>
            </a:r>
            <a:endParaRPr lang="en-US" altLang="zh-CN" b="0" dirty="0"/>
          </a:p>
          <a:p>
            <a:endParaRPr lang="en-US" altLang="zh-CN" b="0" dirty="0"/>
          </a:p>
          <a:p>
            <a:r>
              <a:rPr lang="zh-CN" altLang="en-US" b="0" dirty="0"/>
              <a:t>此外在具体的实现中也需要考虑</a:t>
            </a:r>
            <a:r>
              <a:rPr lang="en-US" altLang="zh-CN" b="0" dirty="0"/>
              <a:t>XX</a:t>
            </a:r>
            <a:r>
              <a:rPr lang="zh-CN" altLang="en-US" b="0" dirty="0"/>
              <a:t>等细节，想要了解更多可以去阅读论文原文。（线程块计算量对等、</a:t>
            </a:r>
            <a:r>
              <a:rPr lang="en-US" altLang="zh-CN" b="0" dirty="0"/>
              <a:t>profile</a:t>
            </a:r>
            <a:r>
              <a:rPr lang="zh-CN" altLang="en-US" b="0" dirty="0"/>
              <a:t>、静态内存分配（</a:t>
            </a:r>
            <a:r>
              <a:rPr lang="en-US" altLang="zh-CN" b="0" dirty="0"/>
              <a:t>for</a:t>
            </a:r>
            <a:r>
              <a:rPr lang="zh-CN" altLang="en-US" b="0" dirty="0"/>
              <a:t>循环体变量分类：常量、中间结果、计数器、依赖）、分支重组、递归栈模拟）</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extLst>
      <p:ext uri="{BB962C8B-B14F-4D97-AF65-F5344CB8AC3E}">
        <p14:creationId xmlns:p14="http://schemas.microsoft.com/office/powerpoint/2010/main" val="3153871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a:effectLst/>
                <a:latin typeface="Arial" panose="020B0604020202020204" pitchFamily="34" charset="0"/>
              </a:rPr>
              <a:t>Cocktailer</a:t>
            </a:r>
            <a:r>
              <a:rPr lang="zh-CN" altLang="en-US" b="0" i="0">
                <a:effectLst/>
                <a:latin typeface="Arial" panose="020B0604020202020204" pitchFamily="34" charset="0"/>
              </a:rPr>
              <a:t>在</a:t>
            </a:r>
            <a:r>
              <a:rPr lang="en-US" altLang="zh-CN" b="0" i="0">
                <a:effectLst/>
                <a:latin typeface="Arial" panose="020B0604020202020204" pitchFamily="34" charset="0"/>
              </a:rPr>
              <a:t>NVIDIA V100 GPU</a:t>
            </a:r>
            <a:r>
              <a:rPr lang="zh-CN" altLang="en-US" b="0" i="0">
                <a:effectLst/>
                <a:latin typeface="Arial" panose="020B0604020202020204" pitchFamily="34" charset="0"/>
              </a:rPr>
              <a:t>上测试，分别用</a:t>
            </a:r>
            <a:r>
              <a:rPr lang="en-US" altLang="zh-CN" b="0" i="0">
                <a:effectLst/>
                <a:latin typeface="Arial" panose="020B0604020202020204" pitchFamily="34" charset="0"/>
              </a:rPr>
              <a:t>batch size=1</a:t>
            </a:r>
            <a:r>
              <a:rPr lang="zh-CN" altLang="en-US" b="0" i="0">
                <a:effectLst/>
                <a:latin typeface="Arial" panose="020B0604020202020204" pitchFamily="34" charset="0"/>
              </a:rPr>
              <a:t>和</a:t>
            </a:r>
            <a:r>
              <a:rPr lang="en-US" altLang="zh-CN" b="0" i="0">
                <a:effectLst/>
                <a:latin typeface="Arial" panose="020B0604020202020204" pitchFamily="34" charset="0"/>
              </a:rPr>
              <a:t>64</a:t>
            </a:r>
            <a:r>
              <a:rPr lang="zh-CN" altLang="en-US" b="0" i="0">
                <a:effectLst/>
                <a:latin typeface="Arial" panose="020B0604020202020204" pitchFamily="34" charset="0"/>
              </a:rPr>
              <a:t>表示在线推理和离线推理，平均加速比可达</a:t>
            </a:r>
            <a:r>
              <a:rPr lang="en-US" altLang="zh-CN" b="0" i="0">
                <a:effectLst/>
                <a:latin typeface="Arial" panose="020B0604020202020204" pitchFamily="34" charset="0"/>
              </a:rPr>
              <a:t>1.85</a:t>
            </a:r>
            <a:r>
              <a:rPr lang="zh-CN" altLang="en-US" b="0" i="0">
                <a:effectLst/>
                <a:latin typeface="Arial" panose="020B0604020202020204" pitchFamily="34" charset="0"/>
              </a:rPr>
              <a:t>，最高</a:t>
            </a:r>
            <a:r>
              <a:rPr lang="en-US" altLang="zh-CN" b="0" i="0">
                <a:effectLst/>
                <a:latin typeface="Arial" panose="020B0604020202020204" pitchFamily="34" charset="0"/>
              </a:rPr>
              <a:t>8.22</a:t>
            </a:r>
            <a:r>
              <a:rPr lang="zh-CN" altLang="en-US" b="0" i="0">
                <a:effectLst/>
                <a:latin typeface="Arial" panose="020B0604020202020204" pitchFamily="34" charset="0"/>
              </a:rPr>
              <a:t>，而且</a:t>
            </a:r>
            <a:r>
              <a:rPr lang="zh-CN" altLang="en-US" b="0" i="0">
                <a:solidFill>
                  <a:srgbClr val="333333"/>
                </a:solidFill>
                <a:effectLst/>
                <a:latin typeface="Helvetica Neue"/>
              </a:rPr>
              <a:t>当模型执行具有更多的控制流计算时，</a:t>
            </a:r>
            <a:r>
              <a:rPr lang="en-US" altLang="zh-CN" b="0" i="0">
                <a:solidFill>
                  <a:srgbClr val="333333"/>
                </a:solidFill>
                <a:effectLst/>
                <a:latin typeface="Helvetica Neue"/>
              </a:rPr>
              <a:t>COCK-TAILER </a:t>
            </a:r>
            <a:r>
              <a:rPr lang="zh-CN" altLang="en-US" b="0" i="0">
                <a:solidFill>
                  <a:srgbClr val="333333"/>
                </a:solidFill>
                <a:effectLst/>
                <a:latin typeface="Helvetica Neue"/>
              </a:rPr>
              <a:t>可以获得更高的加速比。</a:t>
            </a:r>
            <a:endParaRPr lang="en-US"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13</a:t>
            </a:fld>
            <a:endParaRPr lang="en-US" altLang="zh-CN"/>
          </a:p>
        </p:txBody>
      </p:sp>
    </p:spTree>
    <p:extLst>
      <p:ext uri="{BB962C8B-B14F-4D97-AF65-F5344CB8AC3E}">
        <p14:creationId xmlns:p14="http://schemas.microsoft.com/office/powerpoint/2010/main" val="1467690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r>
              <a:rPr lang="zh-CN" altLang="en-US" sz="1800" kern="100" dirty="0">
                <a:effectLst/>
                <a:latin typeface="Times New Roman" panose="02020603050405020304" pitchFamily="18" charset="0"/>
                <a:ea typeface="等线" panose="02010600030101010101" pitchFamily="2" charset="-122"/>
              </a:rPr>
              <a:t>以上是本次分享的全部内容，</a:t>
            </a:r>
            <a:r>
              <a:rPr lang="zh-CN" altLang="en-US" sz="1800" b="0" dirty="0"/>
              <a:t>想要了解更多可以去阅读论文原文，同时也欢迎大家在评论区进行交流讨论。</a:t>
            </a: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14</a:t>
            </a:fld>
            <a:endParaRPr lang="en-US" altLang="zh-CN"/>
          </a:p>
        </p:txBody>
      </p:sp>
    </p:spTree>
    <p:extLst>
      <p:ext uri="{BB962C8B-B14F-4D97-AF65-F5344CB8AC3E}">
        <p14:creationId xmlns:p14="http://schemas.microsoft.com/office/powerpoint/2010/main" val="187458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dirty="0"/>
              <a:t>在了解论文具体内容之前，首先来了解一下论文的一些信息。论文是发表在</a:t>
            </a:r>
            <a:r>
              <a:rPr lang="en-US" altLang="zh-CN" sz="2000" dirty="0"/>
              <a:t>OSDI2023</a:t>
            </a:r>
            <a:r>
              <a:rPr lang="zh-CN" altLang="en-US" sz="2000" dirty="0"/>
              <a:t>年的一篇文章，</a:t>
            </a:r>
            <a:r>
              <a:rPr lang="en-US" altLang="zh-CN" sz="2000" dirty="0"/>
              <a:t>OSDI</a:t>
            </a:r>
            <a:r>
              <a:rPr lang="zh-CN" altLang="en-US" sz="2000" dirty="0"/>
              <a:t>是操作系统领域公认的顶级会议。文章的第一作者张晨来自清华大学，她与来自北京大学以及微软亚洲研究院团队共同完成了论文的工作。右边图显示的是微软亚洲研究院退出的</a:t>
            </a:r>
            <a:r>
              <a:rPr lang="en-US" altLang="zh-CN" sz="2000" dirty="0"/>
              <a:t>AI</a:t>
            </a:r>
            <a:r>
              <a:rPr lang="zh-CN" altLang="en-US" sz="2000" dirty="0"/>
              <a:t>编译器界工业重金属四部曲，它们工作所对应的论文都发表在了不同年份的</a:t>
            </a:r>
            <a:r>
              <a:rPr lang="en-US" altLang="zh-CN" sz="2000" dirty="0"/>
              <a:t>OSDI</a:t>
            </a:r>
            <a:r>
              <a:rPr lang="zh-CN" altLang="en-US" sz="2000" dirty="0"/>
              <a:t>会议上，这四项工作有个统一的特点是它们都将模型表示结合硬件抽象表示为基于块的中间表示，从而进行一些相应的优化。其中</a:t>
            </a:r>
            <a:r>
              <a:rPr lang="en-US" altLang="zh-CN" sz="2000" dirty="0"/>
              <a:t>20</a:t>
            </a:r>
            <a:r>
              <a:rPr lang="zh-CN" altLang="en-US" sz="2000" dirty="0"/>
              <a:t>年的论文</a:t>
            </a:r>
            <a:r>
              <a:rPr lang="en-US" altLang="zh-CN" sz="2000" dirty="0"/>
              <a:t>Rammer</a:t>
            </a:r>
            <a:r>
              <a:rPr lang="zh-CN" altLang="en-US" sz="2000" dirty="0"/>
              <a:t>是通过实现跨算子调度，来提升硬件的并行性；</a:t>
            </a:r>
            <a:r>
              <a:rPr lang="en-US" altLang="zh-CN" sz="2000" dirty="0"/>
              <a:t>22</a:t>
            </a:r>
            <a:r>
              <a:rPr lang="zh-CN" altLang="en-US" sz="2000" dirty="0"/>
              <a:t>年的</a:t>
            </a:r>
            <a:r>
              <a:rPr lang="en-US" altLang="zh-CN" sz="2000" dirty="0"/>
              <a:t>Roller</a:t>
            </a:r>
            <a:r>
              <a:rPr lang="zh-CN" altLang="en-US" sz="2000" dirty="0"/>
              <a:t>根据内存特性对张量进行数据的划分，来生成高性能的</a:t>
            </a:r>
            <a:r>
              <a:rPr lang="en-US" altLang="zh-CN" sz="2000" dirty="0"/>
              <a:t>Kernel</a:t>
            </a:r>
            <a:r>
              <a:rPr lang="zh-CN" altLang="en-US" sz="2000" dirty="0"/>
              <a:t>；</a:t>
            </a:r>
            <a:r>
              <a:rPr lang="en-US" altLang="zh-CN" sz="2000" dirty="0"/>
              <a:t>23</a:t>
            </a:r>
            <a:r>
              <a:rPr lang="zh-CN" altLang="en-US" sz="2000" dirty="0"/>
              <a:t>年的</a:t>
            </a:r>
            <a:r>
              <a:rPr lang="en-US" altLang="zh-CN" sz="2000" dirty="0"/>
              <a:t>Welder</a:t>
            </a:r>
            <a:r>
              <a:rPr lang="zh-CN" altLang="en-US" sz="2000" dirty="0"/>
              <a:t>这篇论文是通过以流水线的方式去处理数据块来降低访存量。本次介绍的论文</a:t>
            </a:r>
            <a:r>
              <a:rPr lang="en-US" altLang="zh-CN" sz="2000" dirty="0"/>
              <a:t>Cocktailer</a:t>
            </a:r>
            <a:r>
              <a:rPr lang="zh-CN" altLang="en-US" sz="2000" dirty="0"/>
              <a:t>对应的项目名称为</a:t>
            </a:r>
            <a:r>
              <a:rPr lang="en-US" altLang="zh-CN" sz="2000" dirty="0"/>
              <a:t>Grinder</a:t>
            </a:r>
            <a:r>
              <a:rPr lang="zh-CN" altLang="en-US" sz="2000" dirty="0"/>
              <a:t>这项工作时通过协同调度数据流和控制流，；来让控制流也能在加速器上进行高效地执行。</a:t>
            </a:r>
            <a:endParaRPr lang="en-US" altLang="zh-CN" sz="2000"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a:t>
            </a:fld>
            <a:endParaRPr lang="en-US" altLang="zh-CN"/>
          </a:p>
        </p:txBody>
      </p:sp>
    </p:spTree>
    <p:extLst>
      <p:ext uri="{BB962C8B-B14F-4D97-AF65-F5344CB8AC3E}">
        <p14:creationId xmlns:p14="http://schemas.microsoft.com/office/powerpoint/2010/main" val="201456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一下论文提出的背景，论文的目的是为了加速控制流的执行，控制流在当前深度模型中已经非常常见，由当初的全连接神经网络变为包含许多复杂控制流逻辑结构的神经网络，使得当前模型由两部分内容组成，包括数据流和控制流。控制流的引入会使得模型支持动态计算、条件计算以及进行高效计算。</a:t>
            </a:r>
            <a:endParaRPr lang="en-US" altLang="zh-CN" dirty="0"/>
          </a:p>
          <a:p>
            <a:r>
              <a:rPr lang="zh-CN" altLang="en-US" dirty="0"/>
              <a:t>动态计算是指在运行时去进行调整适配，比如循环可以用来在</a:t>
            </a:r>
            <a:r>
              <a:rPr lang="en-US" altLang="zh-CN" dirty="0"/>
              <a:t>RNN</a:t>
            </a:r>
            <a:r>
              <a:rPr lang="zh-CN" altLang="en-US" dirty="0"/>
              <a:t>和</a:t>
            </a:r>
            <a:r>
              <a:rPr lang="en-US" altLang="zh-CN" dirty="0"/>
              <a:t>Transformer</a:t>
            </a:r>
            <a:r>
              <a:rPr lang="zh-CN" altLang="en-US" dirty="0"/>
              <a:t>模型中去处理变长序列数据，包括文本、语音以及时序数据等；</a:t>
            </a:r>
            <a:endParaRPr lang="en-US" altLang="zh-CN" dirty="0"/>
          </a:p>
          <a:p>
            <a:r>
              <a:rPr lang="zh-CN" altLang="en-US" dirty="0"/>
              <a:t>对于条件计算而言，可以根据条件来判断执行模型的特定部分，比如可以针对不同分辨率的图像去执行模型的不同部分；</a:t>
            </a:r>
            <a:endParaRPr lang="en-US" altLang="zh-CN" dirty="0"/>
          </a:p>
          <a:p>
            <a:r>
              <a:rPr lang="zh-CN" altLang="en-US" dirty="0"/>
              <a:t>高效计算可以根据输入数据或中间结果来进行选择性地执行模型的一部分，以减小模型所需的计算资源，可以去跳过某些层或者根据控制流去权衡不同场景下的计算代价和模型性能。</a:t>
            </a:r>
            <a:endParaRPr lang="en-US" altLang="zh-CN" dirty="0"/>
          </a:p>
          <a:p>
            <a:endParaRPr lang="en-US" altLang="zh-CN" dirty="0"/>
          </a:p>
          <a:p>
            <a:r>
              <a:rPr lang="zh-CN" altLang="en-US" dirty="0"/>
              <a:t>控制流可以分为几个类别，第一个类别是循环，如</a:t>
            </a:r>
            <a:r>
              <a:rPr lang="en-US" altLang="zh-CN" dirty="0"/>
              <a:t>Seq2Seq</a:t>
            </a:r>
            <a:r>
              <a:rPr lang="zh-CN" altLang="en-US" dirty="0"/>
              <a:t>模型中会包含</a:t>
            </a:r>
            <a:r>
              <a:rPr lang="en-US" altLang="zh-CN" dirty="0"/>
              <a:t>while</a:t>
            </a:r>
            <a:r>
              <a:rPr lang="zh-CN" altLang="en-US" dirty="0"/>
              <a:t>循环，第二个类别像</a:t>
            </a:r>
            <a:r>
              <a:rPr lang="en-US" altLang="zh-CN" dirty="0" err="1"/>
              <a:t>BlockDrop</a:t>
            </a:r>
            <a:r>
              <a:rPr lang="zh-CN" altLang="en-US" dirty="0"/>
              <a:t>模型中会有一些分支结构来跳过某些模型块，第三个类别递归，像</a:t>
            </a:r>
            <a:r>
              <a:rPr lang="en-US" altLang="zh-CN" dirty="0"/>
              <a:t>RAE</a:t>
            </a:r>
            <a:r>
              <a:rPr lang="zh-CN" altLang="en-US" dirty="0"/>
              <a:t>模型结构会通过深度优先遍历解析树来进行一些模型的计算和处理。</a:t>
            </a:r>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extLst>
      <p:ext uri="{BB962C8B-B14F-4D97-AF65-F5344CB8AC3E}">
        <p14:creationId xmlns:p14="http://schemas.microsoft.com/office/powerpoint/2010/main" val="156856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在简单了解控制流之后，我们来看一下当前框架对于控制流支持的实现，首先是控制流的表示，分为两种技术路径，第一种像</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TensorFlow1.x</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会把控制流表示为特殊的算子，之后会把这些算子生成</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Kernel</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放在运行时去执行；还有一种是用编程语句去表示控制流，比如</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用</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语句表示控制流，之后在运行时中去执行。</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对于计算调度而言，这些框架都会把数据流放在</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GPU</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等加速设备上去执行，而将控制流放在</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CPU</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端，由</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CPU</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的线程去执行，这样的调度方式会存在一些问题：</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首先是会带来频繁的同步和通信开销，这是由于</a:t>
            </a:r>
            <a:r>
              <a:rPr lang="zh-CN" altLang="zh-CN" sz="1800" dirty="0">
                <a:effectLst/>
                <a:ea typeface="等线" panose="02010600030101010101" pitchFamily="2" charset="-122"/>
                <a:cs typeface="Times New Roman" panose="02020603050405020304" pitchFamily="18" charset="0"/>
              </a:rPr>
              <a:t>数据流和控制流在整个</a:t>
            </a:r>
            <a:r>
              <a:rPr lang="zh-CN" altLang="en-US" sz="1800" dirty="0">
                <a:effectLst/>
                <a:ea typeface="等线" panose="02010600030101010101" pitchFamily="2" charset="-122"/>
                <a:cs typeface="Times New Roman" panose="02020603050405020304" pitchFamily="18" charset="0"/>
              </a:rPr>
              <a:t>神经网络</a:t>
            </a:r>
            <a:r>
              <a:rPr lang="zh-CN" altLang="zh-CN" sz="1800" dirty="0">
                <a:effectLst/>
                <a:ea typeface="等线" panose="02010600030101010101" pitchFamily="2" charset="-122"/>
                <a:cs typeface="Times New Roman" panose="02020603050405020304" pitchFamily="18" charset="0"/>
              </a:rPr>
              <a:t>计算</a:t>
            </a:r>
            <a:r>
              <a:rPr lang="zh-CN" altLang="en-US" sz="1800" dirty="0">
                <a:effectLst/>
                <a:ea typeface="等线" panose="02010600030101010101" pitchFamily="2" charset="-122"/>
                <a:cs typeface="Times New Roman" panose="02020603050405020304" pitchFamily="18" charset="0"/>
              </a:rPr>
              <a:t>的过程</a:t>
            </a:r>
            <a:r>
              <a:rPr lang="zh-CN" altLang="zh-CN" sz="1800" dirty="0">
                <a:effectLst/>
                <a:ea typeface="等线" panose="02010600030101010101" pitchFamily="2" charset="-122"/>
                <a:cs typeface="Times New Roman" panose="02020603050405020304" pitchFamily="18" charset="0"/>
              </a:rPr>
              <a:t>中交替执行，即控制流确定应该执行数据流的哪一部分，</a:t>
            </a:r>
            <a:r>
              <a:rPr lang="zh-CN" altLang="en-US" sz="1800" dirty="0">
                <a:effectLst/>
                <a:ea typeface="等线" panose="02010600030101010101" pitchFamily="2" charset="-122"/>
                <a:cs typeface="Times New Roman" panose="02020603050405020304" pitchFamily="18" charset="0"/>
              </a:rPr>
              <a:t>之后会</a:t>
            </a:r>
            <a:r>
              <a:rPr lang="zh-CN" altLang="zh-CN" sz="1800" dirty="0">
                <a:effectLst/>
                <a:ea typeface="等线" panose="02010600030101010101" pitchFamily="2" charset="-122"/>
                <a:cs typeface="Times New Roman" panose="02020603050405020304" pitchFamily="18" charset="0"/>
              </a:rPr>
              <a:t>将相应的数据流发送到加速器进行处理</a:t>
            </a:r>
            <a:r>
              <a:rPr lang="zh-CN" altLang="en-US" sz="1800" dirty="0">
                <a:effectLst/>
                <a:ea typeface="等线" panose="02010600030101010101" pitchFamily="2" charset="-122"/>
                <a:cs typeface="Times New Roman" panose="02020603050405020304" pitchFamily="18" charset="0"/>
              </a:rPr>
              <a:t>计算</a:t>
            </a:r>
            <a:r>
              <a:rPr lang="zh-CN" altLang="zh-CN" sz="1800" dirty="0">
                <a:effectLst/>
                <a:ea typeface="等线" panose="02010600030101010101" pitchFamily="2" charset="-122"/>
                <a:cs typeface="Times New Roman" panose="02020603050405020304" pitchFamily="18" charset="0"/>
              </a:rPr>
              <a:t>，</a:t>
            </a:r>
            <a:r>
              <a:rPr lang="zh-CN" altLang="en-US" sz="1800" dirty="0">
                <a:effectLst/>
                <a:ea typeface="等线" panose="02010600030101010101" pitchFamily="2" charset="-122"/>
                <a:cs typeface="Times New Roman" panose="02020603050405020304" pitchFamily="18" charset="0"/>
              </a:rPr>
              <a:t>之后得到的计算</a:t>
            </a:r>
            <a:r>
              <a:rPr lang="zh-CN" altLang="zh-CN" sz="1800" dirty="0">
                <a:effectLst/>
                <a:ea typeface="等线" panose="02010600030101010101" pitchFamily="2" charset="-122"/>
                <a:cs typeface="Times New Roman" panose="02020603050405020304" pitchFamily="18" charset="0"/>
              </a:rPr>
              <a:t>结果</a:t>
            </a:r>
            <a:r>
              <a:rPr lang="zh-CN" altLang="en-US" sz="1800" dirty="0">
                <a:effectLst/>
                <a:ea typeface="等线" panose="02010600030101010101" pitchFamily="2" charset="-122"/>
                <a:cs typeface="Times New Roman" panose="02020603050405020304" pitchFamily="18" charset="0"/>
              </a:rPr>
              <a:t>反过来又作用于</a:t>
            </a:r>
            <a:r>
              <a:rPr lang="zh-CN" altLang="zh-CN" sz="1800" dirty="0">
                <a:effectLst/>
                <a:ea typeface="等线" panose="02010600030101010101" pitchFamily="2" charset="-122"/>
                <a:cs typeface="Times New Roman" panose="02020603050405020304" pitchFamily="18" charset="0"/>
              </a:rPr>
              <a:t>控制流</a:t>
            </a:r>
            <a:r>
              <a:rPr lang="zh-CN" altLang="en-US" sz="1800" dirty="0">
                <a:effectLst/>
                <a:ea typeface="等线" panose="02010600030101010101" pitchFamily="2" charset="-122"/>
                <a:cs typeface="Times New Roman" panose="02020603050405020304" pitchFamily="18" charset="0"/>
              </a:rPr>
              <a:t>，来决定控制流应该执行哪个分支</a:t>
            </a:r>
            <a:r>
              <a:rPr lang="zh-CN" altLang="zh-CN" sz="1800" dirty="0">
                <a:effectLst/>
                <a:ea typeface="等线" panose="02010600030101010101" pitchFamily="2" charset="-122"/>
                <a:cs typeface="Times New Roman" panose="02020603050405020304" pitchFamily="18" charset="0"/>
              </a:rPr>
              <a:t>。</a:t>
            </a:r>
            <a:r>
              <a:rPr lang="zh-CN" altLang="en-US" sz="1800" dirty="0">
                <a:effectLst/>
                <a:ea typeface="等线" panose="02010600030101010101" pitchFamily="2" charset="-122"/>
                <a:cs typeface="Times New Roman" panose="02020603050405020304" pitchFamily="18" charset="0"/>
              </a:rPr>
              <a:t>这样相互作用会使得</a:t>
            </a:r>
            <a:r>
              <a:rPr lang="zh-CN" altLang="zh-CN" sz="1800" dirty="0">
                <a:effectLst/>
                <a:ea typeface="等线" panose="02010600030101010101" pitchFamily="2" charset="-122"/>
                <a:cs typeface="Times New Roman" panose="02020603050405020304" pitchFamily="18" charset="0"/>
              </a:rPr>
              <a:t>两者在</a:t>
            </a:r>
            <a:r>
              <a:rPr lang="en-US" altLang="zh-CN" sz="1800" dirty="0">
                <a:effectLst/>
                <a:ea typeface="等线" panose="02010600030101010101" pitchFamily="2" charset="-122"/>
                <a:cs typeface="Times New Roman" panose="02020603050405020304" pitchFamily="18" charset="0"/>
              </a:rPr>
              <a:t>CPU</a:t>
            </a:r>
            <a:r>
              <a:rPr lang="zh-CN" altLang="zh-CN" sz="1800" dirty="0">
                <a:effectLst/>
                <a:ea typeface="等线" panose="02010600030101010101" pitchFamily="2" charset="-122"/>
                <a:cs typeface="Times New Roman" panose="02020603050405020304" pitchFamily="18" charset="0"/>
              </a:rPr>
              <a:t>和加速器间</a:t>
            </a:r>
            <a:r>
              <a:rPr lang="zh-CN" altLang="en-US" sz="1800" dirty="0">
                <a:effectLst/>
                <a:ea typeface="等线" panose="02010600030101010101" pitchFamily="2" charset="-122"/>
                <a:cs typeface="Times New Roman" panose="02020603050405020304" pitchFamily="18" charset="0"/>
              </a:rPr>
              <a:t>进行</a:t>
            </a:r>
            <a:r>
              <a:rPr lang="zh-CN" altLang="zh-CN" sz="1800" dirty="0">
                <a:effectLst/>
                <a:ea typeface="等线" panose="02010600030101010101" pitchFamily="2" charset="-122"/>
                <a:cs typeface="Times New Roman" panose="02020603050405020304" pitchFamily="18" charset="0"/>
              </a:rPr>
              <a:t>频繁</a:t>
            </a:r>
            <a:r>
              <a:rPr lang="zh-CN" altLang="en-US" sz="1800" dirty="0">
                <a:effectLst/>
                <a:ea typeface="等线" panose="02010600030101010101" pitchFamily="2" charset="-122"/>
                <a:cs typeface="Times New Roman" panose="02020603050405020304" pitchFamily="18" charset="0"/>
              </a:rPr>
              <a:t>的</a:t>
            </a:r>
            <a:r>
              <a:rPr lang="zh-CN" altLang="zh-CN" sz="1800" dirty="0">
                <a:effectLst/>
                <a:ea typeface="等线" panose="02010600030101010101" pitchFamily="2" charset="-122"/>
                <a:cs typeface="Times New Roman" panose="02020603050405020304" pitchFamily="18" charset="0"/>
              </a:rPr>
              <a:t>同步，带来跨</a:t>
            </a:r>
            <a:r>
              <a:rPr lang="en-US" altLang="zh-CN" sz="1800" dirty="0">
                <a:effectLst/>
                <a:ea typeface="等线" panose="02010600030101010101" pitchFamily="2" charset="-122"/>
                <a:cs typeface="Times New Roman" panose="02020603050405020304" pitchFamily="18" charset="0"/>
              </a:rPr>
              <a:t>PCIE</a:t>
            </a:r>
            <a:r>
              <a:rPr lang="zh-CN" altLang="en-US" sz="1800" dirty="0">
                <a:effectLst/>
                <a:ea typeface="等线" panose="02010600030101010101" pitchFamily="2" charset="-122"/>
                <a:cs typeface="Times New Roman" panose="02020603050405020304" pitchFamily="18" charset="0"/>
              </a:rPr>
              <a:t>总线</a:t>
            </a:r>
            <a:r>
              <a:rPr lang="zh-CN" altLang="zh-CN" sz="1800" dirty="0">
                <a:effectLst/>
                <a:ea typeface="等线" panose="02010600030101010101" pitchFamily="2" charset="-122"/>
                <a:cs typeface="Times New Roman" panose="02020603050405020304" pitchFamily="18" charset="0"/>
              </a:rPr>
              <a:t>上的通信开销</a:t>
            </a:r>
            <a:endParaRPr lang="en-US" altLang="zh-CN" sz="1800" dirty="0">
              <a:effectLst/>
              <a:ea typeface="等线" panose="02010600030101010101" pitchFamily="2" charset="-122"/>
              <a:cs typeface="Times New Roman" panose="02020603050405020304" pitchFamily="18" charset="0"/>
            </a:endParaRPr>
          </a:p>
          <a:p>
            <a:r>
              <a:rPr lang="zh-CN" altLang="en-US" sz="1800" dirty="0">
                <a:effectLst/>
                <a:ea typeface="等线" panose="02010600030101010101" pitchFamily="2" charset="-122"/>
                <a:cs typeface="Times New Roman" panose="02020603050405020304" pitchFamily="18" charset="0"/>
              </a:rPr>
              <a:t>第二点，（由于</a:t>
            </a:r>
            <a:r>
              <a:rPr lang="zh-CN" altLang="zh-CN" sz="1800" dirty="0">
                <a:effectLst/>
                <a:ea typeface="等线" panose="02010600030101010101" pitchFamily="2" charset="-122"/>
                <a:cs typeface="Times New Roman" panose="02020603050405020304" pitchFamily="18" charset="0"/>
              </a:rPr>
              <a:t>控制流会在数据流算子间建立明确的边界</a:t>
            </a:r>
            <a:r>
              <a:rPr lang="zh-CN" altLang="en-US" sz="1800" dirty="0">
                <a:effectLst/>
                <a:ea typeface="等线" panose="02010600030101010101" pitchFamily="2" charset="-122"/>
                <a:cs typeface="Times New Roman" panose="02020603050405020304" pitchFamily="18" charset="0"/>
              </a:rPr>
              <a:t>，）会难以进行跨控制流边界的优化，例如右图中对于不同循环迭代之间的算子可能无法进行融合；</a:t>
            </a:r>
            <a:endParaRPr lang="en-US" altLang="zh-CN" sz="1800" dirty="0">
              <a:effectLst/>
              <a:ea typeface="等线" panose="02010600030101010101" pitchFamily="2" charset="-122"/>
              <a:cs typeface="Times New Roman" panose="02020603050405020304" pitchFamily="18" charset="0"/>
            </a:endParaRPr>
          </a:p>
          <a:p>
            <a:r>
              <a:rPr lang="zh-CN" altLang="en-US" sz="1800" dirty="0">
                <a:effectLst/>
                <a:ea typeface="等线" panose="02010600030101010101" pitchFamily="2" charset="-122"/>
                <a:cs typeface="Times New Roman" panose="02020603050405020304" pitchFamily="18" charset="0"/>
              </a:rPr>
              <a:t>最后，还会忽略一些数据流并行的优化机会，比如</a:t>
            </a:r>
            <a:r>
              <a:rPr lang="en-US" altLang="zh-CN" sz="1800" dirty="0">
                <a:effectLst/>
                <a:ea typeface="等线" panose="02010600030101010101" pitchFamily="2" charset="-122"/>
                <a:cs typeface="Times New Roman" panose="02020603050405020304" pitchFamily="18" charset="0"/>
              </a:rPr>
              <a:t>LSTM</a:t>
            </a:r>
            <a:r>
              <a:rPr lang="zh-CN" altLang="en-US" sz="1800" dirty="0">
                <a:effectLst/>
                <a:ea typeface="等线" panose="02010600030101010101" pitchFamily="2" charset="-122"/>
                <a:cs typeface="Times New Roman" panose="02020603050405020304" pitchFamily="18" charset="0"/>
              </a:rPr>
              <a:t>的控制流可能会隐式地将可能存在并行机会的数据流默认将其进行顺序执行，还有像</a:t>
            </a:r>
            <a:r>
              <a:rPr lang="en-US" altLang="zh-CN" sz="1800" dirty="0">
                <a:effectLst/>
                <a:ea typeface="等线" panose="02010600030101010101" pitchFamily="2" charset="-122"/>
                <a:cs typeface="Times New Roman" panose="02020603050405020304" pitchFamily="18" charset="0"/>
              </a:rPr>
              <a:t>RAE</a:t>
            </a:r>
            <a:r>
              <a:rPr lang="zh-CN" altLang="en-US" sz="1800" dirty="0">
                <a:effectLst/>
                <a:ea typeface="等线" panose="02010600030101010101" pitchFamily="2" charset="-122"/>
                <a:cs typeface="Times New Roman" panose="02020603050405020304" pitchFamily="18" charset="0"/>
              </a:rPr>
              <a:t>递归树的模型结构，对于不同的分支可能能够并行的机会也会被忽略。</a:t>
            </a:r>
            <a:endParaRPr lang="en-US" altLang="zh-CN" sz="1800" dirty="0">
              <a:effectLst/>
              <a:ea typeface="等线" panose="02010600030101010101" pitchFamily="2" charset="-122"/>
              <a:cs typeface="Times New Roman" panose="02020603050405020304" pitchFamily="18" charset="0"/>
            </a:endParaRPr>
          </a:p>
          <a:p>
            <a:r>
              <a:rPr lang="zh-CN" altLang="en-US" sz="1800" dirty="0">
                <a:effectLst/>
                <a:ea typeface="等线" panose="02010600030101010101" pitchFamily="2" charset="-122"/>
                <a:cs typeface="Times New Roman" panose="02020603050405020304" pitchFamily="18" charset="0"/>
              </a:rPr>
              <a:t>要解决这些问题的一种方式就是将数据流和控制流统一放在加速器端进行协同调度，而这种方式会存在一些挑战，因为数据流并行性就是将模型的执行中的数据流算子放在多个</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并行线程上</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执行后，在线程块或者线程之间进行周期性地同步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对于控制流并行而言，因为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循环、分支以及递归等控制流操作是单线程语义的，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往往需要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严格按照顺序执行。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因此存在数据流并行性和控制流并行性不对等的问题。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extLst>
      <p:ext uri="{BB962C8B-B14F-4D97-AF65-F5344CB8AC3E}">
        <p14:creationId xmlns:p14="http://schemas.microsoft.com/office/powerpoint/2010/main" val="264898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如何解决</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数据流并行性和控制流并行性不对等的问题？作者进行了一定的分析，发现数据流并行性本质上是</a:t>
            </a:r>
            <a:r>
              <a:rPr lang="zh-CN" altLang="en-US" sz="2800" b="0" i="0" dirty="0">
                <a:solidFill>
                  <a:srgbClr val="333333"/>
                </a:solidFill>
                <a:effectLst/>
                <a:latin typeface="Helvetica Neue"/>
              </a:rPr>
              <a:t>一个多级并行程序，其中单个算子在不同的硬件并行性中执行，例如线程、线程块或</a:t>
            </a:r>
            <a:r>
              <a:rPr lang="en-US" altLang="zh-CN" sz="2800" b="0" i="0" dirty="0">
                <a:solidFill>
                  <a:srgbClr val="333333"/>
                </a:solidFill>
                <a:effectLst/>
                <a:latin typeface="Helvetica Neue"/>
              </a:rPr>
              <a:t>GPU</a:t>
            </a:r>
            <a:r>
              <a:rPr lang="zh-CN" altLang="en-US" sz="2800" b="0" i="0" dirty="0">
                <a:solidFill>
                  <a:srgbClr val="333333"/>
                </a:solidFill>
                <a:effectLst/>
                <a:latin typeface="Helvetica Neue"/>
              </a:rPr>
              <a:t>中的内核。而且，控制流操作大多应用于算子级别，其中比算子级别更低级别的并行性之间会共享相同的控制逻辑，这意味着通过将控制逻辑复制到不同级别的所有并行任务，将控制流重新调度到更低级别的并行层次去并行。同时，现代硬件加速器，如</a:t>
            </a:r>
            <a:r>
              <a:rPr lang="en-US" altLang="zh-CN" sz="2800" b="0" i="0" dirty="0">
                <a:solidFill>
                  <a:srgbClr val="333333"/>
                </a:solidFill>
                <a:effectLst/>
                <a:latin typeface="Helvetica Neue"/>
              </a:rPr>
              <a:t>GPU</a:t>
            </a:r>
            <a:r>
              <a:rPr lang="zh-CN" altLang="en-US" sz="2800" b="0" i="0" dirty="0">
                <a:solidFill>
                  <a:srgbClr val="333333"/>
                </a:solidFill>
                <a:effectLst/>
                <a:latin typeface="Helvetica Neue"/>
              </a:rPr>
              <a:t>，都在线程层次中支持更低级控制逻辑控制指令，这使得刚刚提到的重新调度方法在实践上是可行的</a:t>
            </a:r>
            <a:endParaRPr lang="en-US" altLang="zh-CN" sz="2800" b="0" i="0" dirty="0">
              <a:solidFill>
                <a:srgbClr val="333333"/>
              </a:solidFill>
              <a:effectLst/>
              <a:latin typeface="Helvetica Neu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因此，作者基于这两点设计并实现了</a:t>
            </a:r>
            <a:r>
              <a:rPr lang="en-US" altLang="zh-CN" b="0" dirty="0"/>
              <a:t>Cocktailer</a:t>
            </a:r>
            <a:r>
              <a:rPr lang="zh-CN" altLang="en-US" b="0" dirty="0"/>
              <a:t>，首先在程序表示方面用更细粒度的方式去表示控制流和数据流，并统一抽象进行表示，在协同调度方面，作者对硬件的多级层次进行一定抽象，同时也设计了一定的调度策略和方法，使得数据流和控制流能够正确地映射到并行处理单元上去执行，从而实现在加速器侧去协同调度数据流和控制流来进行加速的整个流程。</a:t>
            </a:r>
            <a:endParaRPr lang="en-US" altLang="zh-CN" b="0"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extLst>
      <p:ext uri="{BB962C8B-B14F-4D97-AF65-F5344CB8AC3E}">
        <p14:creationId xmlns:p14="http://schemas.microsoft.com/office/powerpoint/2010/main" val="2285073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右图所示为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Cocktailer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的整体架构，它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将带有控制流和数据流的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深度学习</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程序作为输入，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首先聚焦于程序表示，图片中上方蓝色、灰色和黄色的小方块表示一个个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可被调度至加速器的计算单元</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，它既可以表示数据流，也可以表示控制流，针对数据流而言，这些独立且同构的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会组成一个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uOperator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，对应一个数据流算子，因为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Cocktailer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在同一个空间中对程序内的控制流和数据流进行调度，</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因此它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uProgram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表示整个程序，它包含多个</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由数据流和控制流表示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接下来看一下这些接口的实现，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接口实现中包含</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get_input_data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接收输入张量的一个切片，执行定义在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compute()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中的计算</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；同时</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也支持嵌套，即一个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也可以由多个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组成，嵌套</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可以用来表示函数、循环、分支以及递归等结构，刚刚提到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uOperator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是一个数据流算子中所有</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的集合，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其接口实现中</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每个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均可通过</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uTask_id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进行索引，通过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compute(</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uTask_id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进行调用，通过</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get_uTask_num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获取一个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uOpeator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数量，当一个算子的所有</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执行完成后，该算子的执行完成。</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类似地，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uProgram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也有这些接口，同时由于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uProgram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表示调度，</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unit_level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可以用来指定调度的加速器层次。</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b="0"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extLst>
      <p:ext uri="{BB962C8B-B14F-4D97-AF65-F5344CB8AC3E}">
        <p14:creationId xmlns:p14="http://schemas.microsoft.com/office/powerpoint/2010/main" val="257910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dirty="0">
                <a:effectLst/>
                <a:latin typeface="等线" panose="02010600030101010101" pitchFamily="2" charset="-122"/>
                <a:cs typeface="Times New Roman" panose="02020603050405020304" pitchFamily="18" charset="0"/>
              </a:rPr>
              <a:t>左边示例是使用嵌套</a:t>
            </a:r>
            <a:r>
              <a:rPr lang="en-US" altLang="zh-CN" sz="1800" b="0" dirty="0" err="1">
                <a:effectLst/>
                <a:latin typeface="等线" panose="02010600030101010101" pitchFamily="2" charset="-122"/>
                <a:cs typeface="Times New Roman" panose="02020603050405020304" pitchFamily="18" charset="0"/>
              </a:rPr>
              <a:t>uTask</a:t>
            </a:r>
            <a:r>
              <a:rPr lang="zh-CN" altLang="en-US" sz="1800" b="0" dirty="0">
                <a:effectLst/>
                <a:latin typeface="等线" panose="02010600030101010101" pitchFamily="2" charset="-122"/>
                <a:cs typeface="Times New Roman" panose="02020603050405020304" pitchFamily="18" charset="0"/>
              </a:rPr>
              <a:t>接口实现的函数</a:t>
            </a:r>
            <a:r>
              <a:rPr lang="en-US" altLang="zh-CN" sz="1800" b="0" dirty="0">
                <a:effectLst/>
                <a:latin typeface="等线" panose="02010600030101010101" pitchFamily="2" charset="-122"/>
                <a:cs typeface="Times New Roman" panose="02020603050405020304" pitchFamily="18" charset="0"/>
              </a:rPr>
              <a:t>Function</a:t>
            </a:r>
            <a:r>
              <a:rPr lang="zh-CN" altLang="en-US" sz="1800" b="0" dirty="0">
                <a:effectLst/>
                <a:latin typeface="等线" panose="02010600030101010101" pitchFamily="2" charset="-122"/>
                <a:cs typeface="Times New Roman" panose="02020603050405020304" pitchFamily="18" charset="0"/>
              </a:rPr>
              <a:t>示例，实例中对于矩阵乘</a:t>
            </a:r>
            <a:r>
              <a:rPr lang="en-US" altLang="zh-CN" sz="1800" b="0" dirty="0" err="1">
                <a:effectLst/>
                <a:latin typeface="等线" panose="02010600030101010101" pitchFamily="2" charset="-122"/>
                <a:cs typeface="Times New Roman" panose="02020603050405020304" pitchFamily="18" charset="0"/>
              </a:rPr>
              <a:t>matmul</a:t>
            </a:r>
            <a:r>
              <a:rPr lang="zh-CN" altLang="en-US" sz="1800" b="0" dirty="0">
                <a:effectLst/>
                <a:latin typeface="等线" panose="02010600030101010101" pitchFamily="2" charset="-122"/>
                <a:cs typeface="Times New Roman" panose="02020603050405020304" pitchFamily="18" charset="0"/>
              </a:rPr>
              <a:t>和激活函数</a:t>
            </a:r>
            <a:r>
              <a:rPr lang="en-US" altLang="zh-CN" sz="1800" b="0" dirty="0">
                <a:effectLst/>
                <a:latin typeface="等线" panose="02010600030101010101" pitchFamily="2" charset="-122"/>
                <a:cs typeface="Times New Roman" panose="02020603050405020304" pitchFamily="18" charset="0"/>
              </a:rPr>
              <a:t>tanh</a:t>
            </a:r>
            <a:r>
              <a:rPr lang="zh-CN" altLang="en-US" sz="1800" b="0" dirty="0">
                <a:effectLst/>
                <a:latin typeface="等线" panose="02010600030101010101" pitchFamily="2" charset="-122"/>
                <a:cs typeface="Times New Roman" panose="02020603050405020304" pitchFamily="18" charset="0"/>
              </a:rPr>
              <a:t>两个算子组成的函数，分别使用了</a:t>
            </a:r>
            <a:r>
              <a:rPr lang="en-US" altLang="zh-CN" sz="1800" b="0" dirty="0">
                <a:effectLst/>
                <a:latin typeface="等线" panose="02010600030101010101" pitchFamily="2" charset="-122"/>
                <a:cs typeface="Times New Roman" panose="02020603050405020304" pitchFamily="18" charset="0"/>
              </a:rPr>
              <a:t>4</a:t>
            </a:r>
            <a:r>
              <a:rPr lang="zh-CN" altLang="en-US" sz="1800" b="0" dirty="0">
                <a:effectLst/>
                <a:latin typeface="等线" panose="02010600030101010101" pitchFamily="2" charset="-122"/>
                <a:cs typeface="Times New Roman" panose="02020603050405020304" pitchFamily="18" charset="0"/>
              </a:rPr>
              <a:t>个和</a:t>
            </a:r>
            <a:r>
              <a:rPr lang="en-US" altLang="zh-CN" sz="1800" b="0" dirty="0">
                <a:effectLst/>
                <a:latin typeface="等线" panose="02010600030101010101" pitchFamily="2" charset="-122"/>
                <a:cs typeface="Times New Roman" panose="02020603050405020304" pitchFamily="18" charset="0"/>
              </a:rPr>
              <a:t>2</a:t>
            </a:r>
            <a:r>
              <a:rPr lang="zh-CN" altLang="en-US" sz="1800" b="0" dirty="0">
                <a:effectLst/>
                <a:latin typeface="等线" panose="02010600030101010101" pitchFamily="2" charset="-122"/>
                <a:cs typeface="Times New Roman" panose="02020603050405020304" pitchFamily="18" charset="0"/>
              </a:rPr>
              <a:t>个</a:t>
            </a:r>
            <a:r>
              <a:rPr lang="en-US" altLang="zh-CN" sz="1800" b="0" dirty="0" err="1">
                <a:effectLst/>
                <a:latin typeface="等线" panose="02010600030101010101" pitchFamily="2" charset="-122"/>
                <a:cs typeface="Times New Roman" panose="02020603050405020304" pitchFamily="18" charset="0"/>
              </a:rPr>
              <a:t>uTask</a:t>
            </a:r>
            <a:r>
              <a:rPr lang="zh-CN" altLang="en-US" sz="1800" b="0" dirty="0">
                <a:effectLst/>
                <a:latin typeface="等线" panose="02010600030101010101" pitchFamily="2" charset="-122"/>
                <a:cs typeface="Times New Roman" panose="02020603050405020304" pitchFamily="18" charset="0"/>
              </a:rPr>
              <a:t>去实现，并添加了同步点</a:t>
            </a:r>
            <a:r>
              <a:rPr lang="en-US" altLang="zh-CN" sz="1800" b="0" dirty="0">
                <a:effectLst/>
                <a:latin typeface="等线" panose="02010600030101010101" pitchFamily="2" charset="-122"/>
                <a:cs typeface="Times New Roman" panose="02020603050405020304" pitchFamily="18" charset="0"/>
              </a:rPr>
              <a:t>barrier</a:t>
            </a:r>
            <a:r>
              <a:rPr lang="zh-CN" altLang="en-US" sz="1800" b="0" dirty="0">
                <a:effectLst/>
                <a:latin typeface="等线" panose="02010600030101010101" pitchFamily="2" charset="-122"/>
                <a:cs typeface="Times New Roman" panose="02020603050405020304" pitchFamily="18" charset="0"/>
              </a:rPr>
              <a:t>保持数据依赖。</a:t>
            </a:r>
            <a:endParaRPr lang="zh-CN" altLang="en-US" b="0"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extLst>
      <p:ext uri="{BB962C8B-B14F-4D97-AF65-F5344CB8AC3E}">
        <p14:creationId xmlns:p14="http://schemas.microsoft.com/office/powerpoint/2010/main" val="101606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latin typeface="等线" panose="02010600030101010101" pitchFamily="2" charset="-122"/>
                <a:cs typeface="Times New Roman" panose="02020603050405020304" pitchFamily="18" charset="0"/>
              </a:rPr>
              <a:t>控制流则是在嵌套</a:t>
            </a:r>
            <a:r>
              <a:rPr lang="en-US" altLang="zh-CN" sz="1800" dirty="0" err="1">
                <a:effectLst/>
                <a:latin typeface="等线" panose="02010600030101010101" pitchFamily="2" charset="-122"/>
                <a:cs typeface="Times New Roman" panose="02020603050405020304" pitchFamily="18" charset="0"/>
              </a:rPr>
              <a:t>utask</a:t>
            </a:r>
            <a:r>
              <a:rPr lang="zh-CN" altLang="en-US" sz="1800" dirty="0">
                <a:effectLst/>
                <a:latin typeface="等线" panose="02010600030101010101" pitchFamily="2" charset="-122"/>
                <a:cs typeface="Times New Roman" panose="02020603050405020304" pitchFamily="18" charset="0"/>
              </a:rPr>
              <a:t>接口增加了一个</a:t>
            </a:r>
            <a:r>
              <a:rPr lang="en-US" altLang="zh-CN" sz="1800" dirty="0" err="1">
                <a:effectLst/>
                <a:latin typeface="等线" panose="02010600030101010101" pitchFamily="2" charset="-122"/>
                <a:cs typeface="Times New Roman" panose="02020603050405020304" pitchFamily="18" charset="0"/>
              </a:rPr>
              <a:t>control_flow</a:t>
            </a:r>
            <a:r>
              <a:rPr lang="en-US" altLang="zh-CN" sz="1800" dirty="0">
                <a:effectLst/>
                <a:latin typeface="等线" panose="02010600030101010101" pitchFamily="2" charset="-122"/>
                <a:cs typeface="Times New Roman" panose="02020603050405020304" pitchFamily="18" charset="0"/>
              </a:rPr>
              <a:t>()</a:t>
            </a:r>
            <a:r>
              <a:rPr lang="zh-CN" altLang="en-US" sz="1800" dirty="0">
                <a:effectLst/>
                <a:latin typeface="等线" panose="02010600030101010101" pitchFamily="2" charset="-122"/>
                <a:cs typeface="Times New Roman" panose="02020603050405020304" pitchFamily="18" charset="0"/>
              </a:rPr>
              <a:t>控制流接口，在循环控制流</a:t>
            </a:r>
            <a:r>
              <a:rPr lang="en-US" altLang="zh-CN" sz="1800" dirty="0">
                <a:effectLst/>
                <a:latin typeface="等线" panose="02010600030101010101" pitchFamily="2" charset="-122"/>
                <a:cs typeface="Times New Roman" panose="02020603050405020304" pitchFamily="18" charset="0"/>
              </a:rPr>
              <a:t>Loop </a:t>
            </a:r>
            <a:r>
              <a:rPr lang="en-US" altLang="zh-CN" sz="1800" dirty="0" err="1">
                <a:effectLst/>
                <a:latin typeface="等线" panose="02010600030101010101" pitchFamily="2" charset="-122"/>
                <a:cs typeface="Times New Roman" panose="02020603050405020304" pitchFamily="18" charset="0"/>
              </a:rPr>
              <a:t>uTaks</a:t>
            </a:r>
            <a:r>
              <a:rPr lang="zh-CN" altLang="en-US" sz="1800" dirty="0">
                <a:effectLst/>
                <a:latin typeface="等线" panose="02010600030101010101" pitchFamily="2" charset="-122"/>
                <a:cs typeface="Times New Roman" panose="02020603050405020304" pitchFamily="18" charset="0"/>
              </a:rPr>
              <a:t>中，</a:t>
            </a:r>
            <a:r>
              <a:rPr lang="zh-CN" altLang="zh-CN" sz="1800" dirty="0">
                <a:effectLst/>
                <a:ea typeface="等线" panose="02010600030101010101" pitchFamily="2" charset="-122"/>
                <a:cs typeface="Times New Roman" panose="02020603050405020304" pitchFamily="18" charset="0"/>
              </a:rPr>
              <a:t>支持两种</a:t>
            </a:r>
            <a:r>
              <a:rPr lang="en-US" altLang="zh-CN" sz="1800" dirty="0">
                <a:effectLst/>
                <a:ea typeface="等线" panose="02010600030101010101" pitchFamily="2" charset="-122"/>
                <a:cs typeface="Times New Roman" panose="02020603050405020304" pitchFamily="18" charset="0"/>
              </a:rPr>
              <a:t>for</a:t>
            </a:r>
            <a:r>
              <a:rPr lang="zh-CN" altLang="zh-CN" sz="1800" dirty="0">
                <a:effectLst/>
                <a:ea typeface="等线" panose="02010600030101010101" pitchFamily="2" charset="-122"/>
                <a:cs typeface="Times New Roman" panose="02020603050405020304" pitchFamily="18" charset="0"/>
              </a:rPr>
              <a:t>和</a:t>
            </a:r>
            <a:r>
              <a:rPr lang="en-US" altLang="zh-CN" sz="1800" dirty="0">
                <a:effectLst/>
                <a:ea typeface="等线" panose="02010600030101010101" pitchFamily="2" charset="-122"/>
                <a:cs typeface="Times New Roman" panose="02020603050405020304" pitchFamily="18" charset="0"/>
              </a:rPr>
              <a:t>while</a:t>
            </a:r>
            <a:r>
              <a:rPr lang="zh-CN" altLang="zh-CN" sz="1800" dirty="0">
                <a:effectLst/>
                <a:ea typeface="等线" panose="02010600030101010101" pitchFamily="2" charset="-122"/>
                <a:cs typeface="Times New Roman" panose="02020603050405020304" pitchFamily="18" charset="0"/>
              </a:rPr>
              <a:t>循环控制流，</a:t>
            </a:r>
            <a:r>
              <a:rPr lang="en-US" altLang="zh-CN" sz="1800" dirty="0" err="1">
                <a:effectLst/>
                <a:ea typeface="等线" panose="02010600030101010101" pitchFamily="2" charset="-122"/>
                <a:cs typeface="Times New Roman" panose="02020603050405020304" pitchFamily="18" charset="0"/>
              </a:rPr>
              <a:t>control_flow</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用于实现循环条件，循环体中的计算在</a:t>
            </a:r>
            <a:r>
              <a:rPr lang="en-US" altLang="zh-CN" sz="1800" dirty="0" err="1">
                <a:effectLst/>
                <a:ea typeface="等线" panose="02010600030101010101" pitchFamily="2" charset="-122"/>
                <a:cs typeface="Times New Roman" panose="02020603050405020304" pitchFamily="18" charset="0"/>
              </a:rPr>
              <a:t>body_uTask</a:t>
            </a:r>
            <a:r>
              <a:rPr lang="zh-CN" altLang="zh-CN" sz="1800" dirty="0">
                <a:effectLst/>
                <a:ea typeface="等线" panose="02010600030101010101" pitchFamily="2" charset="-122"/>
                <a:cs typeface="Times New Roman" panose="02020603050405020304" pitchFamily="18" charset="0"/>
              </a:rPr>
              <a:t>中实现，</a:t>
            </a:r>
            <a:r>
              <a:rPr lang="en-US" altLang="zh-CN" sz="1800" dirty="0" err="1">
                <a:effectLst/>
                <a:ea typeface="等线" panose="02010600030101010101" pitchFamily="2" charset="-122"/>
                <a:cs typeface="Times New Roman" panose="02020603050405020304" pitchFamily="18" charset="0"/>
              </a:rPr>
              <a:t>body_uTask</a:t>
            </a:r>
            <a:r>
              <a:rPr lang="zh-CN" altLang="zh-CN" sz="1800" dirty="0">
                <a:effectLst/>
                <a:ea typeface="等线" panose="02010600030101010101" pitchFamily="2" charset="-122"/>
                <a:cs typeface="Times New Roman" panose="02020603050405020304" pitchFamily="18" charset="0"/>
              </a:rPr>
              <a:t>在循环中会被执行多次，每个循环步中都会有不同的输入数据。</a:t>
            </a:r>
            <a:r>
              <a:rPr lang="zh-CN" altLang="en-US" sz="1800" dirty="0">
                <a:effectLst/>
                <a:ea typeface="等线" panose="02010600030101010101" pitchFamily="2" charset="-122"/>
                <a:cs typeface="Times New Roman" panose="02020603050405020304" pitchFamily="18" charset="0"/>
              </a:rPr>
              <a:t>值得注意的是，对于不同循环迭代间存在数据依赖的情况需要进行数据拷贝，在左边循环示例中通过第</a:t>
            </a:r>
            <a:r>
              <a:rPr lang="en-US" altLang="zh-CN" sz="1800" dirty="0">
                <a:effectLst/>
                <a:ea typeface="等线" panose="02010600030101010101" pitchFamily="2" charset="-122"/>
                <a:cs typeface="Times New Roman" panose="02020603050405020304" pitchFamily="18" charset="0"/>
              </a:rPr>
              <a:t>3</a:t>
            </a:r>
            <a:r>
              <a:rPr lang="zh-CN" altLang="en-US" sz="1800" dirty="0">
                <a:effectLst/>
                <a:ea typeface="等线" panose="02010600030101010101" pitchFamily="2" charset="-122"/>
                <a:cs typeface="Times New Roman" panose="02020603050405020304" pitchFamily="18" charset="0"/>
              </a:rPr>
              <a:t>行</a:t>
            </a:r>
            <a:r>
              <a:rPr lang="en-US" altLang="zh-CN" sz="1800" dirty="0" err="1">
                <a:effectLst/>
                <a:ea typeface="等线" panose="02010600030101010101" pitchFamily="2" charset="-122"/>
                <a:cs typeface="Times New Roman" panose="02020603050405020304" pitchFamily="18" charset="0"/>
              </a:rPr>
              <a:t>CopyUOp</a:t>
            </a:r>
            <a:r>
              <a:rPr lang="zh-CN" altLang="en-US" sz="1800" dirty="0">
                <a:effectLst/>
                <a:ea typeface="等线" panose="02010600030101010101" pitchFamily="2" charset="-122"/>
                <a:cs typeface="Times New Roman" panose="02020603050405020304" pitchFamily="18" charset="0"/>
              </a:rPr>
              <a:t>进行处理。</a:t>
            </a:r>
            <a:endParaRPr lang="zh-CN" altLang="en-US" b="0"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extLst>
      <p:ext uri="{BB962C8B-B14F-4D97-AF65-F5344CB8AC3E}">
        <p14:creationId xmlns:p14="http://schemas.microsoft.com/office/powerpoint/2010/main" val="223106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类似的，分支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Branch-</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uTask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control_flow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接口实现分支条件计算，</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then_uTasks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else_uTasks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表示两个计算分支，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get_input_data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接口提供由条件结果索引的分支所需数据。</a:t>
            </a:r>
          </a:p>
          <a:p>
            <a:endParaRPr lang="zh-CN" altLang="en-US" b="0"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extLst>
      <p:ext uri="{BB962C8B-B14F-4D97-AF65-F5344CB8AC3E}">
        <p14:creationId xmlns:p14="http://schemas.microsoft.com/office/powerpoint/2010/main" val="214981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08D41576-0B0A-751F-40D5-437E0FE2402C}"/>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A1C04206-7559-505E-F80F-4C3B485596E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747ED39C-38E6-2DCD-2C77-104217225344}"/>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ED99D49-10C0-5958-F4B6-7C4E6654E4FA}"/>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DB13C39D-FB47-E9D5-C163-29D0CC14EB33}"/>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C623A44-D14D-726F-43A6-1DEA8D9A2BCE}"/>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E5337105-18BD-6568-47A8-9020F3BC4D4E}"/>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6.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3815187" y="1743212"/>
            <a:ext cx="7749450"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1219170">
              <a:buNone/>
            </a:pPr>
            <a:r>
              <a:rPr lang="zh-CN" altLang="en-US" sz="4800" b="1" dirty="0">
                <a:solidFill>
                  <a:srgbClr val="3A4795"/>
                </a:solidFill>
              </a:rPr>
              <a:t>动 态 控 制 流 编 译 优 化</a:t>
            </a:r>
            <a:endParaRPr lang="en-US" altLang="zh-CN" sz="4800" b="1" dirty="0">
              <a:solidFill>
                <a:srgbClr val="3A4795"/>
              </a:solidFill>
            </a:endParaRPr>
          </a:p>
          <a:p>
            <a:pPr defTabSz="1219170">
              <a:buNone/>
            </a:pPr>
            <a:r>
              <a:rPr lang="zh-CN" altLang="en-US" sz="4800" b="1" dirty="0">
                <a:solidFill>
                  <a:srgbClr val="3A4795"/>
                </a:solidFill>
              </a:rPr>
              <a:t>论 文 分 享：</a:t>
            </a:r>
            <a:r>
              <a:rPr lang="en-US" altLang="zh-CN" sz="4800" b="1" dirty="0">
                <a:solidFill>
                  <a:srgbClr val="3A4795"/>
                </a:solidFill>
              </a:rPr>
              <a:t>Cocktailer          </a:t>
            </a:r>
            <a:endParaRPr lang="zh-CN" altLang="en-US" sz="4800" b="1" dirty="0">
              <a:solidFill>
                <a:srgbClr val="3A4795"/>
              </a:solidFill>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8864996" y="5530315"/>
            <a:ext cx="19389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000" b="1" dirty="0">
                <a:solidFill>
                  <a:srgbClr val="3A4795"/>
                </a:solidFill>
                <a:latin typeface="微软雅黑" pitchFamily="34" charset="-122"/>
                <a:ea typeface="微软雅黑" pitchFamily="34" charset="-122"/>
              </a:rPr>
              <a:t>嘉宾：王磊</a:t>
            </a:r>
            <a:endParaRPr lang="zh-CN" altLang="en-US" sz="4800"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53272DDD-C54A-99A8-5959-D141C1DF39D2}"/>
              </a:ext>
            </a:extLst>
          </p:cNvPr>
          <p:cNvPicPr>
            <a:picLocks noChangeAspect="1"/>
          </p:cNvPicPr>
          <p:nvPr/>
        </p:nvPicPr>
        <p:blipFill>
          <a:blip r:embed="rId4"/>
          <a:stretch>
            <a:fillRect/>
          </a:stretch>
        </p:blipFill>
        <p:spPr>
          <a:xfrm>
            <a:off x="2602054" y="3332433"/>
            <a:ext cx="8718686" cy="2126864"/>
          </a:xfrm>
          <a:prstGeom prst="rect">
            <a:avLst/>
          </a:prstGeom>
        </p:spPr>
      </p:pic>
      <p:sp>
        <p:nvSpPr>
          <p:cNvPr id="2" name="文本框 1">
            <a:extLst>
              <a:ext uri="{FF2B5EF4-FFF2-40B4-BE49-F238E27FC236}">
                <a16:creationId xmlns:a16="http://schemas.microsoft.com/office/drawing/2014/main" id="{E5D47579-A0AC-0E97-1A30-976752976515}"/>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8B75AF02-7392-0160-2A49-DD796D05299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2" name="流程图: 接点 11">
            <a:extLst>
              <a:ext uri="{FF2B5EF4-FFF2-40B4-BE49-F238E27FC236}">
                <a16:creationId xmlns:a16="http://schemas.microsoft.com/office/drawing/2014/main" id="{D884993A-300C-3C8C-20C3-60700E05AAE6}"/>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F455194-BC44-8E4D-D8EE-69FC0969423D}"/>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4" name="流程图: 接点 13">
            <a:extLst>
              <a:ext uri="{FF2B5EF4-FFF2-40B4-BE49-F238E27FC236}">
                <a16:creationId xmlns:a16="http://schemas.microsoft.com/office/drawing/2014/main" id="{58F402A4-15BC-FAF3-1255-D4898C2D5015}"/>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E029C44-8845-BF99-7517-C5478E923B17}"/>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6" name="文本框 15">
            <a:extLst>
              <a:ext uri="{FF2B5EF4-FFF2-40B4-BE49-F238E27FC236}">
                <a16:creationId xmlns:a16="http://schemas.microsoft.com/office/drawing/2014/main" id="{87911DB9-E8DB-39F1-8CA1-829B3F621107}"/>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1354781333"/>
      </p:ext>
    </p:extLst>
  </p:cSld>
  <p:clrMapOvr>
    <a:masterClrMapping/>
  </p:clrMapOvr>
  <mc:AlternateContent xmlns:mc="http://schemas.openxmlformats.org/markup-compatibility/2006" xmlns:p14="http://schemas.microsoft.com/office/powerpoint/2010/main">
    <mc:Choice Requires="p14">
      <p:transition spd="slow" p14:dur="2000" advTm="8777"/>
    </mc:Choice>
    <mc:Fallback xmlns="">
      <p:transition spd="slow" advTm="8777"/>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 </a:t>
            </a:r>
            <a:r>
              <a:rPr lang="zh-CN" altLang="en-US" dirty="0">
                <a:solidFill>
                  <a:schemeClr val="tx1"/>
                </a:solidFill>
              </a:rPr>
              <a:t>程序表示</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85" name="文本框 84">
            <a:extLst>
              <a:ext uri="{FF2B5EF4-FFF2-40B4-BE49-F238E27FC236}">
                <a16:creationId xmlns:a16="http://schemas.microsoft.com/office/drawing/2014/main" id="{F3B7AFC8-9CFB-81B7-5397-E779FE579DE6}"/>
              </a:ext>
            </a:extLst>
          </p:cNvPr>
          <p:cNvSpPr txBox="1"/>
          <p:nvPr/>
        </p:nvSpPr>
        <p:spPr>
          <a:xfrm>
            <a:off x="668338" y="1423135"/>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err="1"/>
              <a:t>uTask</a:t>
            </a:r>
            <a:r>
              <a:rPr lang="en-US" altLang="zh-CN" sz="1800" dirty="0"/>
              <a:t> Reference</a:t>
            </a:r>
          </a:p>
        </p:txBody>
      </p:sp>
      <p:pic>
        <p:nvPicPr>
          <p:cNvPr id="86" name="图片 85">
            <a:extLst>
              <a:ext uri="{FF2B5EF4-FFF2-40B4-BE49-F238E27FC236}">
                <a16:creationId xmlns:a16="http://schemas.microsoft.com/office/drawing/2014/main" id="{F61A6EA3-3064-2B29-3822-75FCC0F7AFB0}"/>
              </a:ext>
            </a:extLst>
          </p:cNvPr>
          <p:cNvPicPr>
            <a:picLocks noChangeAspect="1"/>
          </p:cNvPicPr>
          <p:nvPr/>
        </p:nvPicPr>
        <p:blipFill>
          <a:blip r:embed="rId4"/>
          <a:stretch>
            <a:fillRect/>
          </a:stretch>
        </p:blipFill>
        <p:spPr>
          <a:xfrm>
            <a:off x="786806" y="2060293"/>
            <a:ext cx="4026494" cy="1703784"/>
          </a:xfrm>
          <a:prstGeom prst="rect">
            <a:avLst/>
          </a:prstGeom>
        </p:spPr>
      </p:pic>
      <p:pic>
        <p:nvPicPr>
          <p:cNvPr id="2" name="图片 1">
            <a:extLst>
              <a:ext uri="{FF2B5EF4-FFF2-40B4-BE49-F238E27FC236}">
                <a16:creationId xmlns:a16="http://schemas.microsoft.com/office/drawing/2014/main" id="{59D90C72-66F2-6616-A8EB-447047E5B6C6}"/>
              </a:ext>
            </a:extLst>
          </p:cNvPr>
          <p:cNvPicPr>
            <a:picLocks noChangeAspect="1"/>
          </p:cNvPicPr>
          <p:nvPr/>
        </p:nvPicPr>
        <p:blipFill rotWithShape="1">
          <a:blip r:embed="rId5"/>
          <a:srcRect b="71892"/>
          <a:stretch/>
        </p:blipFill>
        <p:spPr>
          <a:xfrm>
            <a:off x="786806" y="3988168"/>
            <a:ext cx="5325704" cy="2171332"/>
          </a:xfrm>
          <a:prstGeom prst="rect">
            <a:avLst/>
          </a:prstGeom>
        </p:spPr>
      </p:pic>
      <p:pic>
        <p:nvPicPr>
          <p:cNvPr id="4" name="图片 3">
            <a:extLst>
              <a:ext uri="{FF2B5EF4-FFF2-40B4-BE49-F238E27FC236}">
                <a16:creationId xmlns:a16="http://schemas.microsoft.com/office/drawing/2014/main" id="{1ACF0433-8FCE-E4C7-9674-CBDE79DD9918}"/>
              </a:ext>
            </a:extLst>
          </p:cNvPr>
          <p:cNvPicPr>
            <a:picLocks noChangeAspect="1"/>
          </p:cNvPicPr>
          <p:nvPr/>
        </p:nvPicPr>
        <p:blipFill rotWithShape="1">
          <a:blip r:embed="rId5"/>
          <a:srcRect t="30457"/>
          <a:stretch/>
        </p:blipFill>
        <p:spPr>
          <a:xfrm>
            <a:off x="6881497" y="1607801"/>
            <a:ext cx="4891403" cy="4934117"/>
          </a:xfrm>
          <a:prstGeom prst="rect">
            <a:avLst/>
          </a:prstGeom>
        </p:spPr>
      </p:pic>
    </p:spTree>
    <p:custDataLst>
      <p:tags r:id="rId1"/>
    </p:custDataLst>
    <p:extLst>
      <p:ext uri="{BB962C8B-B14F-4D97-AF65-F5344CB8AC3E}">
        <p14:creationId xmlns:p14="http://schemas.microsoft.com/office/powerpoint/2010/main" val="1365574224"/>
      </p:ext>
    </p:extLst>
  </p:cSld>
  <p:clrMapOvr>
    <a:masterClrMapping/>
  </p:clrMapOvr>
  <mc:AlternateContent xmlns:mc="http://schemas.openxmlformats.org/markup-compatibility/2006" xmlns:p14="http://schemas.microsoft.com/office/powerpoint/2010/main">
    <mc:Choice Requires="p14">
      <p:transition spd="slow" p14:dur="2000" advTm="72944"/>
    </mc:Choice>
    <mc:Fallback xmlns="">
      <p:transition spd="slow" advTm="72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 </a:t>
            </a:r>
            <a:r>
              <a:rPr lang="zh-CN" altLang="en-US" dirty="0">
                <a:solidFill>
                  <a:schemeClr val="tx1"/>
                </a:solidFill>
              </a:rPr>
              <a:t>协同调度</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85" name="文本框 84">
            <a:extLst>
              <a:ext uri="{FF2B5EF4-FFF2-40B4-BE49-F238E27FC236}">
                <a16:creationId xmlns:a16="http://schemas.microsoft.com/office/drawing/2014/main" id="{F3B7AFC8-9CFB-81B7-5397-E779FE579DE6}"/>
              </a:ext>
            </a:extLst>
          </p:cNvPr>
          <p:cNvSpPr txBox="1"/>
          <p:nvPr/>
        </p:nvSpPr>
        <p:spPr>
          <a:xfrm>
            <a:off x="668338" y="1423135"/>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zh-CN" altLang="en-US" sz="1800" dirty="0"/>
              <a:t>调度接口</a:t>
            </a:r>
            <a:endParaRPr lang="en-US" altLang="zh-CN" sz="1800" dirty="0"/>
          </a:p>
        </p:txBody>
      </p:sp>
      <p:pic>
        <p:nvPicPr>
          <p:cNvPr id="7" name="图片 6">
            <a:extLst>
              <a:ext uri="{FF2B5EF4-FFF2-40B4-BE49-F238E27FC236}">
                <a16:creationId xmlns:a16="http://schemas.microsoft.com/office/drawing/2014/main" id="{5D2FDF0C-18AA-69BD-50AC-96EA64A83920}"/>
              </a:ext>
            </a:extLst>
          </p:cNvPr>
          <p:cNvPicPr>
            <a:picLocks noChangeAspect="1"/>
          </p:cNvPicPr>
          <p:nvPr/>
        </p:nvPicPr>
        <p:blipFill>
          <a:blip r:embed="rId4"/>
          <a:stretch>
            <a:fillRect/>
          </a:stretch>
        </p:blipFill>
        <p:spPr>
          <a:xfrm>
            <a:off x="1092200" y="1792467"/>
            <a:ext cx="5454620" cy="2700183"/>
          </a:xfrm>
          <a:prstGeom prst="rect">
            <a:avLst/>
          </a:prstGeom>
        </p:spPr>
      </p:pic>
      <p:sp>
        <p:nvSpPr>
          <p:cNvPr id="8" name="矩形 7">
            <a:extLst>
              <a:ext uri="{FF2B5EF4-FFF2-40B4-BE49-F238E27FC236}">
                <a16:creationId xmlns:a16="http://schemas.microsoft.com/office/drawing/2014/main" id="{028AB4AE-B037-8162-DFDA-C188DE4A0DA4}"/>
              </a:ext>
            </a:extLst>
          </p:cNvPr>
          <p:cNvSpPr/>
          <p:nvPr/>
        </p:nvSpPr>
        <p:spPr>
          <a:xfrm>
            <a:off x="2150269" y="3243275"/>
            <a:ext cx="3691732" cy="3127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3465429-1B39-381E-FEAD-14F5C11CA906}"/>
              </a:ext>
            </a:extLst>
          </p:cNvPr>
          <p:cNvSpPr/>
          <p:nvPr/>
        </p:nvSpPr>
        <p:spPr>
          <a:xfrm>
            <a:off x="1845469" y="3963432"/>
            <a:ext cx="3513932" cy="3127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B876EFB-BF4D-887F-20AA-1B9F74E8A8A7}"/>
              </a:ext>
            </a:extLst>
          </p:cNvPr>
          <p:cNvSpPr/>
          <p:nvPr/>
        </p:nvSpPr>
        <p:spPr>
          <a:xfrm>
            <a:off x="1858170" y="2745884"/>
            <a:ext cx="3183730" cy="3127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83FC159-D370-9DC1-3AC6-AD86B2367595}"/>
              </a:ext>
            </a:extLst>
          </p:cNvPr>
          <p:cNvSpPr txBox="1"/>
          <p:nvPr/>
        </p:nvSpPr>
        <p:spPr>
          <a:xfrm>
            <a:off x="663973" y="4591643"/>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zh-CN" altLang="en-US" sz="1800" dirty="0"/>
              <a:t>调度约束</a:t>
            </a:r>
            <a:endParaRPr lang="en-US" altLang="zh-CN" sz="1800" dirty="0"/>
          </a:p>
        </p:txBody>
      </p:sp>
      <p:sp>
        <p:nvSpPr>
          <p:cNvPr id="12" name="文本框 11">
            <a:extLst>
              <a:ext uri="{FF2B5EF4-FFF2-40B4-BE49-F238E27FC236}">
                <a16:creationId xmlns:a16="http://schemas.microsoft.com/office/drawing/2014/main" id="{89F586A5-11DF-EA62-22F7-A0594C05D51C}"/>
              </a:ext>
            </a:extLst>
          </p:cNvPr>
          <p:cNvSpPr txBox="1"/>
          <p:nvPr/>
        </p:nvSpPr>
        <p:spPr>
          <a:xfrm>
            <a:off x="1092200" y="5020092"/>
            <a:ext cx="3656541"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保证同步点</a:t>
            </a:r>
            <a:r>
              <a:rPr lang="en-US" altLang="zh-CN" sz="1800" dirty="0" err="1"/>
              <a:t>uTask</a:t>
            </a:r>
            <a:r>
              <a:rPr lang="en-US" altLang="zh-CN" sz="1800" dirty="0"/>
              <a:t> </a:t>
            </a:r>
            <a:r>
              <a:rPr lang="zh-CN" altLang="en-US" sz="1800" dirty="0"/>
              <a:t>间依赖关系</a:t>
            </a:r>
            <a:endParaRPr lang="en-US" altLang="zh-CN" sz="1800" dirty="0"/>
          </a:p>
        </p:txBody>
      </p:sp>
      <p:sp>
        <p:nvSpPr>
          <p:cNvPr id="13" name="文本框 12">
            <a:extLst>
              <a:ext uri="{FF2B5EF4-FFF2-40B4-BE49-F238E27FC236}">
                <a16:creationId xmlns:a16="http://schemas.microsoft.com/office/drawing/2014/main" id="{642ED2D4-465A-AF40-853A-6D3A05735D9A}"/>
              </a:ext>
            </a:extLst>
          </p:cNvPr>
          <p:cNvSpPr txBox="1"/>
          <p:nvPr/>
        </p:nvSpPr>
        <p:spPr>
          <a:xfrm>
            <a:off x="1092199" y="5455283"/>
            <a:ext cx="426720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控制流 </a:t>
            </a:r>
            <a:r>
              <a:rPr lang="en-US" altLang="zh-CN" sz="1800" dirty="0" err="1"/>
              <a:t>unit_level</a:t>
            </a:r>
            <a:r>
              <a:rPr lang="en-US" altLang="zh-CN" sz="1800" dirty="0"/>
              <a:t> </a:t>
            </a:r>
            <a:r>
              <a:rPr lang="zh-CN" altLang="en-US" sz="1800" dirty="0"/>
              <a:t>≤ 数据流 </a:t>
            </a:r>
            <a:r>
              <a:rPr lang="en-US" altLang="zh-CN" sz="1800" dirty="0" err="1"/>
              <a:t>unit_level</a:t>
            </a:r>
            <a:r>
              <a:rPr lang="zh-CN" altLang="en-US" sz="1800" dirty="0"/>
              <a:t> </a:t>
            </a:r>
            <a:endParaRPr lang="en-US" altLang="zh-CN" sz="1800" dirty="0"/>
          </a:p>
        </p:txBody>
      </p:sp>
      <p:sp>
        <p:nvSpPr>
          <p:cNvPr id="14" name="文本框 13">
            <a:extLst>
              <a:ext uri="{FF2B5EF4-FFF2-40B4-BE49-F238E27FC236}">
                <a16:creationId xmlns:a16="http://schemas.microsoft.com/office/drawing/2014/main" id="{2236BB8C-E7AB-BC1C-E2E7-7741862112B6}"/>
              </a:ext>
            </a:extLst>
          </p:cNvPr>
          <p:cNvSpPr txBox="1"/>
          <p:nvPr/>
        </p:nvSpPr>
        <p:spPr>
          <a:xfrm>
            <a:off x="6823472" y="1423135"/>
            <a:ext cx="3387327"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zh-CN" altLang="en-US" sz="1800" dirty="0"/>
              <a:t>调度策略：自底向上遍历</a:t>
            </a:r>
            <a:endParaRPr lang="en-US" altLang="zh-CN" sz="1800" dirty="0"/>
          </a:p>
        </p:txBody>
      </p:sp>
      <p:pic>
        <p:nvPicPr>
          <p:cNvPr id="15" name="图片 14">
            <a:extLst>
              <a:ext uri="{FF2B5EF4-FFF2-40B4-BE49-F238E27FC236}">
                <a16:creationId xmlns:a16="http://schemas.microsoft.com/office/drawing/2014/main" id="{436D77CF-AD12-A0A7-09FC-41E48C4A4C72}"/>
              </a:ext>
            </a:extLst>
          </p:cNvPr>
          <p:cNvPicPr>
            <a:picLocks noChangeAspect="1"/>
          </p:cNvPicPr>
          <p:nvPr/>
        </p:nvPicPr>
        <p:blipFill>
          <a:blip r:embed="rId5"/>
          <a:stretch>
            <a:fillRect/>
          </a:stretch>
        </p:blipFill>
        <p:spPr>
          <a:xfrm>
            <a:off x="7171076" y="1792467"/>
            <a:ext cx="3928724" cy="5101585"/>
          </a:xfrm>
          <a:prstGeom prst="rect">
            <a:avLst/>
          </a:prstGeom>
        </p:spPr>
      </p:pic>
      <p:sp>
        <p:nvSpPr>
          <p:cNvPr id="16" name="文本框 15">
            <a:extLst>
              <a:ext uri="{FF2B5EF4-FFF2-40B4-BE49-F238E27FC236}">
                <a16:creationId xmlns:a16="http://schemas.microsoft.com/office/drawing/2014/main" id="{C8599D3D-5B2B-E440-0BEE-4A52A24A02AE}"/>
              </a:ext>
            </a:extLst>
          </p:cNvPr>
          <p:cNvSpPr txBox="1"/>
          <p:nvPr/>
        </p:nvSpPr>
        <p:spPr>
          <a:xfrm>
            <a:off x="667942" y="5916866"/>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zh-CN" altLang="en-US" sz="1800" dirty="0"/>
              <a:t>调度优化</a:t>
            </a:r>
            <a:endParaRPr lang="en-US" altLang="zh-CN" sz="1800" dirty="0"/>
          </a:p>
        </p:txBody>
      </p:sp>
      <p:sp>
        <p:nvSpPr>
          <p:cNvPr id="17" name="文本框 16">
            <a:extLst>
              <a:ext uri="{FF2B5EF4-FFF2-40B4-BE49-F238E27FC236}">
                <a16:creationId xmlns:a16="http://schemas.microsoft.com/office/drawing/2014/main" id="{B68A488A-9626-6427-751A-8E21B20E968F}"/>
              </a:ext>
            </a:extLst>
          </p:cNvPr>
          <p:cNvSpPr txBox="1"/>
          <p:nvPr/>
        </p:nvSpPr>
        <p:spPr>
          <a:xfrm>
            <a:off x="1119554" y="6378449"/>
            <a:ext cx="152204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函数内联</a:t>
            </a:r>
            <a:endParaRPr lang="en-US" altLang="zh-CN" sz="1800" dirty="0"/>
          </a:p>
        </p:txBody>
      </p:sp>
      <p:sp>
        <p:nvSpPr>
          <p:cNvPr id="18" name="文本框 17">
            <a:extLst>
              <a:ext uri="{FF2B5EF4-FFF2-40B4-BE49-F238E27FC236}">
                <a16:creationId xmlns:a16="http://schemas.microsoft.com/office/drawing/2014/main" id="{8138ACB6-387A-905E-F6BF-BEC9718771EA}"/>
              </a:ext>
            </a:extLst>
          </p:cNvPr>
          <p:cNvSpPr txBox="1"/>
          <p:nvPr/>
        </p:nvSpPr>
        <p:spPr>
          <a:xfrm>
            <a:off x="2689012" y="6378449"/>
            <a:ext cx="152204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循环展开</a:t>
            </a:r>
            <a:endParaRPr lang="en-US" altLang="zh-CN" sz="1800" dirty="0"/>
          </a:p>
        </p:txBody>
      </p:sp>
      <p:sp>
        <p:nvSpPr>
          <p:cNvPr id="19" name="文本框 18">
            <a:extLst>
              <a:ext uri="{FF2B5EF4-FFF2-40B4-BE49-F238E27FC236}">
                <a16:creationId xmlns:a16="http://schemas.microsoft.com/office/drawing/2014/main" id="{C3BD60FB-6849-6150-F5F3-52F94B37A52F}"/>
              </a:ext>
            </a:extLst>
          </p:cNvPr>
          <p:cNvSpPr txBox="1"/>
          <p:nvPr/>
        </p:nvSpPr>
        <p:spPr>
          <a:xfrm>
            <a:off x="4145315" y="6378449"/>
            <a:ext cx="152204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递归展开</a:t>
            </a:r>
            <a:endParaRPr lang="en-US" altLang="zh-CN" sz="1800" dirty="0"/>
          </a:p>
        </p:txBody>
      </p:sp>
    </p:spTree>
    <p:custDataLst>
      <p:tags r:id="rId1"/>
    </p:custDataLst>
    <p:extLst>
      <p:ext uri="{BB962C8B-B14F-4D97-AF65-F5344CB8AC3E}">
        <p14:creationId xmlns:p14="http://schemas.microsoft.com/office/powerpoint/2010/main" val="1990496154"/>
      </p:ext>
    </p:extLst>
  </p:cSld>
  <p:clrMapOvr>
    <a:masterClrMapping/>
  </p:clrMapOvr>
  <mc:AlternateContent xmlns:mc="http://schemas.openxmlformats.org/markup-compatibility/2006" xmlns:p14="http://schemas.microsoft.com/office/powerpoint/2010/main">
    <mc:Choice Requires="p14">
      <p:transition spd="slow" p14:dur="2000" advTm="93384"/>
    </mc:Choice>
    <mc:Fallback xmlns="">
      <p:transition spd="slow" advTm="933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6" grpId="0"/>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实现</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85" name="文本框 84">
            <a:extLst>
              <a:ext uri="{FF2B5EF4-FFF2-40B4-BE49-F238E27FC236}">
                <a16:creationId xmlns:a16="http://schemas.microsoft.com/office/drawing/2014/main" id="{F3B7AFC8-9CFB-81B7-5397-E779FE579DE6}"/>
              </a:ext>
            </a:extLst>
          </p:cNvPr>
          <p:cNvSpPr txBox="1"/>
          <p:nvPr/>
        </p:nvSpPr>
        <p:spPr>
          <a:xfrm>
            <a:off x="668338" y="1423135"/>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zh-CN" altLang="en-US" sz="1800" dirty="0"/>
              <a:t>对接 框架</a:t>
            </a:r>
            <a:r>
              <a:rPr lang="en-US" altLang="zh-CN" sz="1800" dirty="0"/>
              <a:t>/</a:t>
            </a:r>
            <a:r>
              <a:rPr lang="zh-CN" altLang="en-US" sz="1800" dirty="0"/>
              <a:t>编译器</a:t>
            </a:r>
            <a:endParaRPr lang="en-US" altLang="zh-CN" sz="1800" dirty="0"/>
          </a:p>
        </p:txBody>
      </p:sp>
      <p:sp>
        <p:nvSpPr>
          <p:cNvPr id="11" name="文本框 10">
            <a:extLst>
              <a:ext uri="{FF2B5EF4-FFF2-40B4-BE49-F238E27FC236}">
                <a16:creationId xmlns:a16="http://schemas.microsoft.com/office/drawing/2014/main" id="{083FC159-D370-9DC1-3AC6-AD86B2367595}"/>
              </a:ext>
            </a:extLst>
          </p:cNvPr>
          <p:cNvSpPr txBox="1"/>
          <p:nvPr/>
        </p:nvSpPr>
        <p:spPr>
          <a:xfrm>
            <a:off x="667942" y="2907362"/>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zh-CN" altLang="en-US" sz="1800" dirty="0"/>
              <a:t>对接 加速器</a:t>
            </a:r>
            <a:endParaRPr lang="en-US" altLang="zh-CN" sz="1800" dirty="0"/>
          </a:p>
        </p:txBody>
      </p:sp>
      <p:sp>
        <p:nvSpPr>
          <p:cNvPr id="12" name="文本框 11">
            <a:extLst>
              <a:ext uri="{FF2B5EF4-FFF2-40B4-BE49-F238E27FC236}">
                <a16:creationId xmlns:a16="http://schemas.microsoft.com/office/drawing/2014/main" id="{89F586A5-11DF-EA62-22F7-A0594C05D51C}"/>
              </a:ext>
            </a:extLst>
          </p:cNvPr>
          <p:cNvSpPr txBox="1"/>
          <p:nvPr/>
        </p:nvSpPr>
        <p:spPr>
          <a:xfrm>
            <a:off x="1028700" y="1947653"/>
            <a:ext cx="872490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框架：</a:t>
            </a:r>
            <a:r>
              <a:rPr lang="en-US" altLang="zh-CN" sz="1800" dirty="0" err="1"/>
              <a:t>PyTorch</a:t>
            </a:r>
            <a:r>
              <a:rPr lang="zh-CN" altLang="en-US" sz="1800" dirty="0"/>
              <a:t>程序 → </a:t>
            </a:r>
            <a:r>
              <a:rPr lang="en-US" altLang="zh-CN" sz="1800" dirty="0"/>
              <a:t>ONNX</a:t>
            </a:r>
            <a:r>
              <a:rPr lang="zh-CN" altLang="en-US" sz="1800" dirty="0"/>
              <a:t>计算图 → </a:t>
            </a:r>
            <a:r>
              <a:rPr lang="en-US" altLang="zh-CN" sz="1800" dirty="0"/>
              <a:t>Cocktailer </a:t>
            </a:r>
            <a:r>
              <a:rPr lang="zh-CN" altLang="en-US" sz="1800" dirty="0"/>
              <a:t>→ 自定义</a:t>
            </a:r>
            <a:r>
              <a:rPr lang="en-US" altLang="zh-CN" sz="1800" dirty="0" err="1"/>
              <a:t>PyTorch</a:t>
            </a:r>
            <a:r>
              <a:rPr lang="zh-CN" altLang="en-US" sz="1800" dirty="0"/>
              <a:t>算子</a:t>
            </a:r>
            <a:endParaRPr lang="en-US" altLang="zh-CN" sz="1800" dirty="0"/>
          </a:p>
        </p:txBody>
      </p:sp>
      <p:sp>
        <p:nvSpPr>
          <p:cNvPr id="13" name="文本框 12">
            <a:extLst>
              <a:ext uri="{FF2B5EF4-FFF2-40B4-BE49-F238E27FC236}">
                <a16:creationId xmlns:a16="http://schemas.microsoft.com/office/drawing/2014/main" id="{642ED2D4-465A-AF40-853A-6D3A05735D9A}"/>
              </a:ext>
            </a:extLst>
          </p:cNvPr>
          <p:cNvSpPr txBox="1"/>
          <p:nvPr/>
        </p:nvSpPr>
        <p:spPr>
          <a:xfrm>
            <a:off x="1028698" y="2382844"/>
            <a:ext cx="920750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编译器：数据流算子</a:t>
            </a:r>
            <a:r>
              <a:rPr lang="en-US" altLang="zh-CN" sz="1800" dirty="0"/>
              <a:t>Kernel</a:t>
            </a:r>
            <a:r>
              <a:rPr lang="zh-CN" altLang="en-US" sz="1800" dirty="0"/>
              <a:t> → </a:t>
            </a:r>
            <a:r>
              <a:rPr lang="en-US" altLang="zh-CN" sz="1800" dirty="0"/>
              <a:t>Rammer</a:t>
            </a:r>
            <a:r>
              <a:rPr lang="zh-CN" altLang="en-US" sz="1800" dirty="0"/>
              <a:t>生成</a:t>
            </a:r>
            <a:r>
              <a:rPr lang="en-US" altLang="zh-CN" sz="1800" dirty="0" err="1"/>
              <a:t>uTask</a:t>
            </a:r>
            <a:r>
              <a:rPr lang="zh-CN" altLang="en-US" sz="1800" dirty="0"/>
              <a:t>组成的</a:t>
            </a:r>
            <a:r>
              <a:rPr lang="en-US" altLang="zh-CN" sz="1800" dirty="0" err="1"/>
              <a:t>uOperator</a:t>
            </a:r>
            <a:r>
              <a:rPr lang="en-US" altLang="zh-CN" sz="1800" dirty="0"/>
              <a:t> </a:t>
            </a:r>
            <a:r>
              <a:rPr lang="zh-CN" altLang="en-US" sz="1800" dirty="0"/>
              <a:t>→ </a:t>
            </a:r>
            <a:r>
              <a:rPr lang="en-US" altLang="zh-CN" sz="1800" dirty="0"/>
              <a:t>Cocktailer</a:t>
            </a:r>
          </a:p>
        </p:txBody>
      </p:sp>
      <p:sp>
        <p:nvSpPr>
          <p:cNvPr id="17" name="文本框 16">
            <a:extLst>
              <a:ext uri="{FF2B5EF4-FFF2-40B4-BE49-F238E27FC236}">
                <a16:creationId xmlns:a16="http://schemas.microsoft.com/office/drawing/2014/main" id="{B68A488A-9626-6427-751A-8E21B20E968F}"/>
              </a:ext>
            </a:extLst>
          </p:cNvPr>
          <p:cNvSpPr txBox="1"/>
          <p:nvPr/>
        </p:nvSpPr>
        <p:spPr>
          <a:xfrm>
            <a:off x="1028698" y="3429000"/>
            <a:ext cx="214630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NIVDIA GPU</a:t>
            </a:r>
          </a:p>
        </p:txBody>
      </p:sp>
      <p:sp>
        <p:nvSpPr>
          <p:cNvPr id="18" name="文本框 17">
            <a:extLst>
              <a:ext uri="{FF2B5EF4-FFF2-40B4-BE49-F238E27FC236}">
                <a16:creationId xmlns:a16="http://schemas.microsoft.com/office/drawing/2014/main" id="{8138ACB6-387A-905E-F6BF-BEC9718771EA}"/>
              </a:ext>
            </a:extLst>
          </p:cNvPr>
          <p:cNvSpPr txBox="1"/>
          <p:nvPr/>
        </p:nvSpPr>
        <p:spPr>
          <a:xfrm>
            <a:off x="2943012" y="3433517"/>
            <a:ext cx="1933788"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AMD GPU</a:t>
            </a:r>
          </a:p>
        </p:txBody>
      </p:sp>
      <p:sp>
        <p:nvSpPr>
          <p:cNvPr id="19" name="文本框 18">
            <a:extLst>
              <a:ext uri="{FF2B5EF4-FFF2-40B4-BE49-F238E27FC236}">
                <a16:creationId xmlns:a16="http://schemas.microsoft.com/office/drawing/2014/main" id="{C3BD60FB-6849-6150-F5F3-52F94B37A52F}"/>
              </a:ext>
            </a:extLst>
          </p:cNvPr>
          <p:cNvSpPr txBox="1"/>
          <p:nvPr/>
        </p:nvSpPr>
        <p:spPr>
          <a:xfrm>
            <a:off x="4573954" y="3433517"/>
            <a:ext cx="214630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err="1"/>
              <a:t>Graphcore</a:t>
            </a:r>
            <a:r>
              <a:rPr lang="en-US" altLang="zh-CN" sz="1800" dirty="0"/>
              <a:t> IPU</a:t>
            </a:r>
          </a:p>
        </p:txBody>
      </p:sp>
      <p:pic>
        <p:nvPicPr>
          <p:cNvPr id="2" name="图片 1">
            <a:extLst>
              <a:ext uri="{FF2B5EF4-FFF2-40B4-BE49-F238E27FC236}">
                <a16:creationId xmlns:a16="http://schemas.microsoft.com/office/drawing/2014/main" id="{4195809A-1518-9A2F-D4C4-A5E5D14317D2}"/>
              </a:ext>
            </a:extLst>
          </p:cNvPr>
          <p:cNvPicPr>
            <a:picLocks noChangeAspect="1"/>
          </p:cNvPicPr>
          <p:nvPr/>
        </p:nvPicPr>
        <p:blipFill rotWithShape="1">
          <a:blip r:embed="rId4"/>
          <a:srcRect b="24377"/>
          <a:stretch/>
        </p:blipFill>
        <p:spPr>
          <a:xfrm>
            <a:off x="1004458" y="4045602"/>
            <a:ext cx="5715798" cy="1224693"/>
          </a:xfrm>
          <a:prstGeom prst="rect">
            <a:avLst/>
          </a:prstGeom>
        </p:spPr>
      </p:pic>
      <p:sp>
        <p:nvSpPr>
          <p:cNvPr id="4" name="文本框 3">
            <a:extLst>
              <a:ext uri="{FF2B5EF4-FFF2-40B4-BE49-F238E27FC236}">
                <a16:creationId xmlns:a16="http://schemas.microsoft.com/office/drawing/2014/main" id="{9B24A73A-936B-36E4-2369-8040698797FE}"/>
              </a:ext>
            </a:extLst>
          </p:cNvPr>
          <p:cNvSpPr txBox="1"/>
          <p:nvPr/>
        </p:nvSpPr>
        <p:spPr>
          <a:xfrm>
            <a:off x="705644" y="5328382"/>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zh-CN" altLang="en-US" sz="1800" dirty="0"/>
              <a:t>其他实现细节</a:t>
            </a:r>
            <a:endParaRPr lang="en-US" altLang="zh-CN" sz="1800" dirty="0"/>
          </a:p>
        </p:txBody>
      </p:sp>
      <p:sp>
        <p:nvSpPr>
          <p:cNvPr id="6" name="文本框 5">
            <a:extLst>
              <a:ext uri="{FF2B5EF4-FFF2-40B4-BE49-F238E27FC236}">
                <a16:creationId xmlns:a16="http://schemas.microsoft.com/office/drawing/2014/main" id="{E55794AC-C8E5-F9C4-DE31-705CDB65DCF1}"/>
              </a:ext>
            </a:extLst>
          </p:cNvPr>
          <p:cNvSpPr txBox="1"/>
          <p:nvPr/>
        </p:nvSpPr>
        <p:spPr>
          <a:xfrm>
            <a:off x="1028698" y="5845503"/>
            <a:ext cx="214630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Block alignment</a:t>
            </a:r>
          </a:p>
        </p:txBody>
      </p:sp>
      <p:sp>
        <p:nvSpPr>
          <p:cNvPr id="20" name="文本框 19">
            <a:extLst>
              <a:ext uri="{FF2B5EF4-FFF2-40B4-BE49-F238E27FC236}">
                <a16:creationId xmlns:a16="http://schemas.microsoft.com/office/drawing/2014/main" id="{600733C3-BB3C-AD37-2E38-C0B0ADA8580A}"/>
              </a:ext>
            </a:extLst>
          </p:cNvPr>
          <p:cNvSpPr txBox="1"/>
          <p:nvPr/>
        </p:nvSpPr>
        <p:spPr>
          <a:xfrm>
            <a:off x="1028698" y="6252770"/>
            <a:ext cx="257770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Register pressure</a:t>
            </a:r>
          </a:p>
        </p:txBody>
      </p:sp>
      <p:sp>
        <p:nvSpPr>
          <p:cNvPr id="21" name="文本框 20">
            <a:extLst>
              <a:ext uri="{FF2B5EF4-FFF2-40B4-BE49-F238E27FC236}">
                <a16:creationId xmlns:a16="http://schemas.microsoft.com/office/drawing/2014/main" id="{9E8381BD-EF60-9A5D-6226-5F3B76C9E830}"/>
              </a:ext>
            </a:extLst>
          </p:cNvPr>
          <p:cNvSpPr txBox="1"/>
          <p:nvPr/>
        </p:nvSpPr>
        <p:spPr>
          <a:xfrm>
            <a:off x="3606404" y="5845503"/>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Memory management</a:t>
            </a:r>
          </a:p>
        </p:txBody>
      </p:sp>
      <p:sp>
        <p:nvSpPr>
          <p:cNvPr id="22" name="文本框 21">
            <a:extLst>
              <a:ext uri="{FF2B5EF4-FFF2-40B4-BE49-F238E27FC236}">
                <a16:creationId xmlns:a16="http://schemas.microsoft.com/office/drawing/2014/main" id="{9A2A7E9F-5DBE-AA56-834C-D5DC3737DE28}"/>
              </a:ext>
            </a:extLst>
          </p:cNvPr>
          <p:cNvSpPr txBox="1"/>
          <p:nvPr/>
        </p:nvSpPr>
        <p:spPr>
          <a:xfrm>
            <a:off x="3606404" y="6252770"/>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Branch </a:t>
            </a:r>
            <a:r>
              <a:rPr lang="en-US" altLang="zh-CN" sz="1800" dirty="0" err="1"/>
              <a:t>reclustering</a:t>
            </a:r>
            <a:endParaRPr lang="en-US" altLang="zh-CN" sz="1800" dirty="0"/>
          </a:p>
        </p:txBody>
      </p:sp>
      <p:sp>
        <p:nvSpPr>
          <p:cNvPr id="23" name="文本框 22">
            <a:extLst>
              <a:ext uri="{FF2B5EF4-FFF2-40B4-BE49-F238E27FC236}">
                <a16:creationId xmlns:a16="http://schemas.microsoft.com/office/drawing/2014/main" id="{721D7012-0637-97B6-159D-C59908B29D70}"/>
              </a:ext>
            </a:extLst>
          </p:cNvPr>
          <p:cNvSpPr txBox="1"/>
          <p:nvPr/>
        </p:nvSpPr>
        <p:spPr>
          <a:xfrm>
            <a:off x="6544866" y="5854537"/>
            <a:ext cx="3513534"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Simulation of GPU stack</a:t>
            </a:r>
          </a:p>
        </p:txBody>
      </p:sp>
    </p:spTree>
    <p:custDataLst>
      <p:tags r:id="rId1"/>
    </p:custDataLst>
    <p:extLst>
      <p:ext uri="{BB962C8B-B14F-4D97-AF65-F5344CB8AC3E}">
        <p14:creationId xmlns:p14="http://schemas.microsoft.com/office/powerpoint/2010/main" val="3376818396"/>
      </p:ext>
    </p:extLst>
  </p:cSld>
  <p:clrMapOvr>
    <a:masterClrMapping/>
  </p:clrMapOvr>
  <mc:AlternateContent xmlns:mc="http://schemas.openxmlformats.org/markup-compatibility/2006" xmlns:p14="http://schemas.microsoft.com/office/powerpoint/2010/main">
    <mc:Choice Requires="p14">
      <p:transition spd="slow" p14:dur="2000" advTm="117580"/>
    </mc:Choice>
    <mc:Fallback xmlns="">
      <p:transition spd="slow" advTm="1175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7" grpId="0"/>
      <p:bldP spid="18" grpId="0"/>
      <p:bldP spid="19" grpId="0"/>
      <p:bldP spid="4" grpId="0"/>
      <p:bldP spid="6" grpId="0"/>
      <p:bldP spid="20" grpId="0"/>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性能</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85" name="文本框 84">
            <a:extLst>
              <a:ext uri="{FF2B5EF4-FFF2-40B4-BE49-F238E27FC236}">
                <a16:creationId xmlns:a16="http://schemas.microsoft.com/office/drawing/2014/main" id="{F3B7AFC8-9CFB-81B7-5397-E779FE579DE6}"/>
              </a:ext>
            </a:extLst>
          </p:cNvPr>
          <p:cNvSpPr txBox="1"/>
          <p:nvPr/>
        </p:nvSpPr>
        <p:spPr>
          <a:xfrm>
            <a:off x="668338" y="1423135"/>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a:t>NIVDIA GPU</a:t>
            </a:r>
          </a:p>
        </p:txBody>
      </p:sp>
      <p:sp>
        <p:nvSpPr>
          <p:cNvPr id="4" name="文本框 3">
            <a:extLst>
              <a:ext uri="{FF2B5EF4-FFF2-40B4-BE49-F238E27FC236}">
                <a16:creationId xmlns:a16="http://schemas.microsoft.com/office/drawing/2014/main" id="{9B24A73A-936B-36E4-2369-8040698797FE}"/>
              </a:ext>
            </a:extLst>
          </p:cNvPr>
          <p:cNvSpPr txBox="1"/>
          <p:nvPr/>
        </p:nvSpPr>
        <p:spPr>
          <a:xfrm>
            <a:off x="668338" y="4279611"/>
            <a:ext cx="2938462"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a:t>AMD GPU</a:t>
            </a:r>
          </a:p>
        </p:txBody>
      </p:sp>
      <p:pic>
        <p:nvPicPr>
          <p:cNvPr id="7" name="图片 6">
            <a:extLst>
              <a:ext uri="{FF2B5EF4-FFF2-40B4-BE49-F238E27FC236}">
                <a16:creationId xmlns:a16="http://schemas.microsoft.com/office/drawing/2014/main" id="{A69D6E92-9587-EA38-017B-56FAB39A6536}"/>
              </a:ext>
            </a:extLst>
          </p:cNvPr>
          <p:cNvPicPr>
            <a:picLocks noChangeAspect="1"/>
          </p:cNvPicPr>
          <p:nvPr/>
        </p:nvPicPr>
        <p:blipFill>
          <a:blip r:embed="rId4"/>
          <a:stretch>
            <a:fillRect/>
          </a:stretch>
        </p:blipFill>
        <p:spPr>
          <a:xfrm>
            <a:off x="1363046" y="4733343"/>
            <a:ext cx="7882555" cy="1403044"/>
          </a:xfrm>
          <a:prstGeom prst="rect">
            <a:avLst/>
          </a:prstGeom>
        </p:spPr>
      </p:pic>
      <p:pic>
        <p:nvPicPr>
          <p:cNvPr id="8" name="图片 7">
            <a:extLst>
              <a:ext uri="{FF2B5EF4-FFF2-40B4-BE49-F238E27FC236}">
                <a16:creationId xmlns:a16="http://schemas.microsoft.com/office/drawing/2014/main" id="{C514B720-7890-ED4C-A5B3-E65AC9E0E902}"/>
              </a:ext>
            </a:extLst>
          </p:cNvPr>
          <p:cNvPicPr>
            <a:picLocks noChangeAspect="1"/>
          </p:cNvPicPr>
          <p:nvPr/>
        </p:nvPicPr>
        <p:blipFill>
          <a:blip r:embed="rId5"/>
          <a:stretch>
            <a:fillRect/>
          </a:stretch>
        </p:blipFill>
        <p:spPr>
          <a:xfrm>
            <a:off x="1363046" y="1731129"/>
            <a:ext cx="7882554" cy="2652946"/>
          </a:xfrm>
          <a:prstGeom prst="rect">
            <a:avLst/>
          </a:prstGeom>
        </p:spPr>
      </p:pic>
    </p:spTree>
    <p:custDataLst>
      <p:tags r:id="rId1"/>
    </p:custDataLst>
    <p:extLst>
      <p:ext uri="{BB962C8B-B14F-4D97-AF65-F5344CB8AC3E}">
        <p14:creationId xmlns:p14="http://schemas.microsoft.com/office/powerpoint/2010/main" val="1087608487"/>
      </p:ext>
    </p:extLst>
  </p:cSld>
  <p:clrMapOvr>
    <a:masterClrMapping/>
  </p:clrMapOvr>
  <mc:AlternateContent xmlns:mc="http://schemas.openxmlformats.org/markup-compatibility/2006" xmlns:p14="http://schemas.microsoft.com/office/powerpoint/2010/main">
    <mc:Choice Requires="p14">
      <p:transition spd="slow" p14:dur="2000" advTm="21263"/>
    </mc:Choice>
    <mc:Fallback xmlns="">
      <p:transition spd="slow" advTm="2126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498900" y="1693222"/>
            <a:ext cx="11693100" cy="458459"/>
          </a:xfrm>
          <a:prstGeom prst="rect">
            <a:avLst/>
          </a:prstGeom>
          <a:noFill/>
        </p:spPr>
        <p:txBody>
          <a:bodyPr wrap="square">
            <a:spAutoFit/>
          </a:bodyPr>
          <a:lstStyle/>
          <a:p>
            <a:pPr>
              <a:lnSpc>
                <a:spcPct val="150000"/>
              </a:lnSpc>
              <a:spcBef>
                <a:spcPts val="600"/>
              </a:spcBef>
            </a:pPr>
            <a:r>
              <a:rPr lang="en-US" altLang="zh-CN" sz="1800" dirty="0"/>
              <a:t>[1] </a:t>
            </a:r>
            <a:r>
              <a:rPr lang="zh-CN" altLang="en-US" sz="1800" dirty="0"/>
              <a:t>微软亚洲研究院推出</a:t>
            </a:r>
            <a:r>
              <a:rPr lang="en-US" altLang="zh-CN" sz="1800" dirty="0"/>
              <a:t>AI</a:t>
            </a:r>
            <a:r>
              <a:rPr lang="zh-CN" altLang="en-US" sz="1800" dirty="0"/>
              <a:t>编译器界“工业重金属四部曲”：</a:t>
            </a:r>
            <a:r>
              <a:rPr lang="en-US" altLang="zh-CN" sz="1800" dirty="0"/>
              <a:t>https://www.msra.cn/zh-cn/news/features/ai-compilor</a:t>
            </a:r>
          </a:p>
        </p:txBody>
      </p:sp>
      <p:sp>
        <p:nvSpPr>
          <p:cNvPr id="2" name="文本框 1">
            <a:extLst>
              <a:ext uri="{FF2B5EF4-FFF2-40B4-BE49-F238E27FC236}">
                <a16:creationId xmlns:a16="http://schemas.microsoft.com/office/drawing/2014/main" id="{0E4DD8E4-D0D2-79D7-D46C-1E8C2D1A532B}"/>
              </a:ext>
            </a:extLst>
          </p:cNvPr>
          <p:cNvSpPr txBox="1"/>
          <p:nvPr/>
        </p:nvSpPr>
        <p:spPr>
          <a:xfrm>
            <a:off x="498900" y="2328222"/>
            <a:ext cx="11693100" cy="872034"/>
          </a:xfrm>
          <a:prstGeom prst="rect">
            <a:avLst/>
          </a:prstGeom>
          <a:noFill/>
        </p:spPr>
        <p:txBody>
          <a:bodyPr wrap="square">
            <a:spAutoFit/>
          </a:bodyPr>
          <a:lstStyle/>
          <a:p>
            <a:pPr>
              <a:lnSpc>
                <a:spcPct val="150000"/>
              </a:lnSpc>
              <a:spcBef>
                <a:spcPts val="600"/>
              </a:spcBef>
            </a:pPr>
            <a:r>
              <a:rPr lang="en-US" altLang="zh-CN" sz="1800" dirty="0"/>
              <a:t>[2] Cocktailer: Analyzing and Optimizing Dynamic Control Flow in Deep Learning. Chen Zhang, </a:t>
            </a:r>
            <a:r>
              <a:rPr lang="en-US" altLang="zh-CN" sz="1800" dirty="0" err="1"/>
              <a:t>Lingxiao</a:t>
            </a:r>
            <a:r>
              <a:rPr lang="en-US" altLang="zh-CN" sz="1800" dirty="0"/>
              <a:t> Ma, </a:t>
            </a:r>
            <a:r>
              <a:rPr lang="en-US" altLang="zh-CN" sz="1800" dirty="0" err="1"/>
              <a:t>Jilong</a:t>
            </a:r>
            <a:r>
              <a:rPr lang="en-US" altLang="zh-CN" sz="1800" dirty="0"/>
              <a:t> Xue, </a:t>
            </a:r>
            <a:r>
              <a:rPr lang="en-US" altLang="zh-CN" sz="1800" dirty="0" err="1"/>
              <a:t>Yining</a:t>
            </a:r>
            <a:r>
              <a:rPr lang="en-US" altLang="zh-CN" sz="1800" dirty="0"/>
              <a:t> Shi, </a:t>
            </a:r>
            <a:r>
              <a:rPr lang="en-US" altLang="zh-CN" sz="1800" dirty="0" err="1"/>
              <a:t>Ziming</a:t>
            </a:r>
            <a:r>
              <a:rPr lang="en-US" altLang="zh-CN" sz="1800" dirty="0"/>
              <a:t> Miao, Fan Yang, </a:t>
            </a:r>
            <a:r>
              <a:rPr lang="en-US" altLang="zh-CN" sz="1800" dirty="0" err="1"/>
              <a:t>Jidong</a:t>
            </a:r>
            <a:r>
              <a:rPr lang="en-US" altLang="zh-CN" sz="1800" dirty="0"/>
              <a:t> Zhai, Zhi Yang, Mao Yang. OSDI 2023.</a:t>
            </a:r>
          </a:p>
        </p:txBody>
      </p:sp>
    </p:spTree>
    <p:extLst>
      <p:ext uri="{BB962C8B-B14F-4D97-AF65-F5344CB8AC3E}">
        <p14:creationId xmlns:p14="http://schemas.microsoft.com/office/powerpoint/2010/main" val="530612711"/>
      </p:ext>
    </p:extLst>
  </p:cSld>
  <p:clrMapOvr>
    <a:masterClrMapping/>
  </p:clrMapOvr>
  <mc:AlternateContent xmlns:mc="http://schemas.openxmlformats.org/markup-compatibility/2006" xmlns:p14="http://schemas.microsoft.com/office/powerpoint/2010/main">
    <mc:Choice Requires="p14">
      <p:transition spd="slow" p14:dur="2000" advTm="10161"/>
    </mc:Choice>
    <mc:Fallback xmlns="">
      <p:transition spd="slow" advTm="101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论文提要</a:t>
            </a:r>
          </a:p>
        </p:txBody>
      </p:sp>
      <p:sp>
        <p:nvSpPr>
          <p:cNvPr id="25" name="文本框 24">
            <a:extLst>
              <a:ext uri="{FF2B5EF4-FFF2-40B4-BE49-F238E27FC236}">
                <a16:creationId xmlns:a16="http://schemas.microsoft.com/office/drawing/2014/main" id="{29E09711-4550-47EB-B71F-80BDC6D120AE}"/>
              </a:ext>
            </a:extLst>
          </p:cNvPr>
          <p:cNvSpPr txBox="1"/>
          <p:nvPr/>
        </p:nvSpPr>
        <p:spPr>
          <a:xfrm>
            <a:off x="5178619" y="1491704"/>
            <a:ext cx="7099106" cy="830997"/>
          </a:xfrm>
          <a:prstGeom prst="rect">
            <a:avLst/>
          </a:prstGeom>
          <a:noFill/>
        </p:spPr>
        <p:txBody>
          <a:bodyPr wrap="square">
            <a:spAutoFit/>
          </a:bodyPr>
          <a:lstStyle/>
          <a:p>
            <a:pPr>
              <a:spcBef>
                <a:spcPts val="1200"/>
              </a:spcBef>
            </a:pPr>
            <a:r>
              <a:rPr lang="en-US" altLang="zh-CN" b="1" dirty="0"/>
              <a:t>Cocktailer</a:t>
            </a:r>
            <a:r>
              <a:rPr lang="zh-CN" altLang="en-US" b="1" dirty="0"/>
              <a:t> </a:t>
            </a:r>
            <a:r>
              <a:rPr lang="en-US" altLang="zh-CN" b="1" dirty="0"/>
              <a:t>: Analyzing and Optimizing Dynamic Control Flow in Deep Learning 	        (OSDI ’23)</a:t>
            </a:r>
          </a:p>
        </p:txBody>
      </p:sp>
      <p:pic>
        <p:nvPicPr>
          <p:cNvPr id="3" name="图片 2">
            <a:extLst>
              <a:ext uri="{FF2B5EF4-FFF2-40B4-BE49-F238E27FC236}">
                <a16:creationId xmlns:a16="http://schemas.microsoft.com/office/drawing/2014/main" id="{8DBBEB6C-5DF8-5EB0-89B1-1FC825D6E63A}"/>
              </a:ext>
            </a:extLst>
          </p:cNvPr>
          <p:cNvPicPr>
            <a:picLocks noChangeAspect="1"/>
          </p:cNvPicPr>
          <p:nvPr/>
        </p:nvPicPr>
        <p:blipFill>
          <a:blip r:embed="rId4"/>
          <a:stretch>
            <a:fillRect/>
          </a:stretch>
        </p:blipFill>
        <p:spPr>
          <a:xfrm>
            <a:off x="695770" y="1264919"/>
            <a:ext cx="4332668" cy="5593081"/>
          </a:xfrm>
          <a:prstGeom prst="rect">
            <a:avLst/>
          </a:prstGeom>
        </p:spPr>
      </p:pic>
      <p:sp>
        <p:nvSpPr>
          <p:cNvPr id="4" name="矩形 3">
            <a:extLst>
              <a:ext uri="{FF2B5EF4-FFF2-40B4-BE49-F238E27FC236}">
                <a16:creationId xmlns:a16="http://schemas.microsoft.com/office/drawing/2014/main" id="{1D74F1B6-AE26-2A30-5CAC-026BB00A06C5}"/>
              </a:ext>
            </a:extLst>
          </p:cNvPr>
          <p:cNvSpPr/>
          <p:nvPr/>
        </p:nvSpPr>
        <p:spPr>
          <a:xfrm>
            <a:off x="5470358" y="3001879"/>
            <a:ext cx="1693206" cy="609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latin typeface="+mj-ea"/>
                <a:ea typeface="+mj-ea"/>
              </a:rPr>
              <a:t>模型表示</a:t>
            </a:r>
          </a:p>
        </p:txBody>
      </p:sp>
      <p:sp>
        <p:nvSpPr>
          <p:cNvPr id="6" name="矩形 5">
            <a:extLst>
              <a:ext uri="{FF2B5EF4-FFF2-40B4-BE49-F238E27FC236}">
                <a16:creationId xmlns:a16="http://schemas.microsoft.com/office/drawing/2014/main" id="{5A4E3BB5-DD6A-F987-3DF6-CF05752525FD}"/>
              </a:ext>
            </a:extLst>
          </p:cNvPr>
          <p:cNvSpPr/>
          <p:nvPr/>
        </p:nvSpPr>
        <p:spPr>
          <a:xfrm>
            <a:off x="5470358" y="4199217"/>
            <a:ext cx="1693206" cy="60960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j-ea"/>
                <a:ea typeface="+mj-ea"/>
              </a:rPr>
              <a:t>Tile-based IR</a:t>
            </a:r>
            <a:endParaRPr lang="zh-CN" altLang="en-US" sz="1800" dirty="0">
              <a:solidFill>
                <a:schemeClr val="tx1"/>
              </a:solidFill>
              <a:latin typeface="+mj-ea"/>
              <a:ea typeface="+mj-ea"/>
            </a:endParaRPr>
          </a:p>
        </p:txBody>
      </p:sp>
      <p:sp>
        <p:nvSpPr>
          <p:cNvPr id="7" name="矩形 6">
            <a:extLst>
              <a:ext uri="{FF2B5EF4-FFF2-40B4-BE49-F238E27FC236}">
                <a16:creationId xmlns:a16="http://schemas.microsoft.com/office/drawing/2014/main" id="{0F8711E0-E6AA-951A-8E74-4FFA650E16FA}"/>
              </a:ext>
            </a:extLst>
          </p:cNvPr>
          <p:cNvSpPr/>
          <p:nvPr/>
        </p:nvSpPr>
        <p:spPr>
          <a:xfrm>
            <a:off x="5470358" y="5456713"/>
            <a:ext cx="1693206" cy="609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latin typeface="+mj-ea"/>
                <a:ea typeface="+mj-ea"/>
              </a:rPr>
              <a:t>硬件抽象</a:t>
            </a:r>
          </a:p>
        </p:txBody>
      </p:sp>
      <p:sp>
        <p:nvSpPr>
          <p:cNvPr id="8" name="对话气泡: 矩形 7">
            <a:extLst>
              <a:ext uri="{FF2B5EF4-FFF2-40B4-BE49-F238E27FC236}">
                <a16:creationId xmlns:a16="http://schemas.microsoft.com/office/drawing/2014/main" id="{9F12CDD3-1B27-93C2-01A6-CBB61D16F8A3}"/>
              </a:ext>
            </a:extLst>
          </p:cNvPr>
          <p:cNvSpPr/>
          <p:nvPr/>
        </p:nvSpPr>
        <p:spPr>
          <a:xfrm rot="5400000">
            <a:off x="8368964" y="2090489"/>
            <a:ext cx="2857500" cy="4467727"/>
          </a:xfrm>
          <a:prstGeom prst="wedgeRectCallout">
            <a:avLst>
              <a:gd name="adj1" fmla="val -4025"/>
              <a:gd name="adj2" fmla="val 561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3878E68-C537-D509-20DF-54D1A0E20B1D}"/>
              </a:ext>
            </a:extLst>
          </p:cNvPr>
          <p:cNvSpPr txBox="1"/>
          <p:nvPr/>
        </p:nvSpPr>
        <p:spPr>
          <a:xfrm>
            <a:off x="8061091" y="5875635"/>
            <a:ext cx="4180327" cy="584775"/>
          </a:xfrm>
          <a:prstGeom prst="rect">
            <a:avLst/>
          </a:prstGeom>
          <a:noFill/>
        </p:spPr>
        <p:txBody>
          <a:bodyPr wrap="square">
            <a:spAutoFit/>
          </a:bodyPr>
          <a:lstStyle/>
          <a:p>
            <a:r>
              <a:rPr lang="en-US" altLang="zh-CN" sz="1200" dirty="0">
                <a:solidFill>
                  <a:schemeClr val="tx1"/>
                </a:solidFill>
                <a:latin typeface="仿宋" panose="02010609060101010101" pitchFamily="49" charset="-122"/>
                <a:ea typeface="仿宋" panose="02010609060101010101" pitchFamily="49" charset="-122"/>
              </a:rPr>
              <a:t>* </a:t>
            </a:r>
            <a:r>
              <a:rPr lang="zh-CN" altLang="en-US" sz="1200" dirty="0">
                <a:solidFill>
                  <a:schemeClr val="tx1"/>
                </a:solidFill>
                <a:latin typeface="仿宋" panose="02010609060101010101" pitchFamily="49" charset="-122"/>
                <a:ea typeface="仿宋" panose="02010609060101010101" pitchFamily="49" charset="-122"/>
              </a:rPr>
              <a:t>示意源于微软亚洲研究院文章</a:t>
            </a:r>
            <a:endParaRPr lang="en-US" altLang="zh-CN" sz="1200" dirty="0">
              <a:solidFill>
                <a:schemeClr val="tx1"/>
              </a:solidFill>
              <a:latin typeface="仿宋" panose="02010609060101010101" pitchFamily="49" charset="-122"/>
              <a:ea typeface="仿宋" panose="02010609060101010101" pitchFamily="49" charset="-122"/>
            </a:endParaRPr>
          </a:p>
          <a:p>
            <a:r>
              <a:rPr lang="en-US" altLang="zh-CN" sz="1200" dirty="0">
                <a:solidFill>
                  <a:schemeClr val="tx1"/>
                </a:solidFill>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微软亚洲研究院推出</a:t>
            </a:r>
            <a:r>
              <a:rPr lang="en-US" altLang="zh-CN" sz="1200" dirty="0">
                <a:latin typeface="仿宋" panose="02010609060101010101" pitchFamily="49" charset="-122"/>
                <a:ea typeface="仿宋" panose="02010609060101010101" pitchFamily="49" charset="-122"/>
              </a:rPr>
              <a:t>AI</a:t>
            </a:r>
            <a:r>
              <a:rPr lang="zh-CN" altLang="en-US" sz="1200" dirty="0">
                <a:latin typeface="仿宋" panose="02010609060101010101" pitchFamily="49" charset="-122"/>
                <a:ea typeface="仿宋" panose="02010609060101010101" pitchFamily="49" charset="-122"/>
              </a:rPr>
              <a:t>编译器界“工业重金属四部曲”</a:t>
            </a:r>
            <a:r>
              <a:rPr lang="en-US" altLang="zh-CN" sz="1200" dirty="0">
                <a:solidFill>
                  <a:schemeClr val="tx1"/>
                </a:solidFill>
                <a:latin typeface="仿宋" panose="02010609060101010101" pitchFamily="49" charset="-122"/>
                <a:ea typeface="仿宋" panose="02010609060101010101" pitchFamily="49" charset="-122"/>
              </a:rPr>
              <a:t>》</a:t>
            </a:r>
            <a:endParaRPr lang="zh-CN" altLang="en-US" sz="1200" dirty="0">
              <a:solidFill>
                <a:schemeClr val="tx1"/>
              </a:solidFill>
              <a:latin typeface="仿宋" panose="02010609060101010101" pitchFamily="49" charset="-122"/>
              <a:ea typeface="仿宋" panose="02010609060101010101" pitchFamily="49" charset="-122"/>
            </a:endParaRPr>
          </a:p>
          <a:p>
            <a:r>
              <a:rPr lang="en-US" altLang="zh-CN" sz="800" dirty="0">
                <a:solidFill>
                  <a:schemeClr val="tx1"/>
                </a:solidFill>
                <a:latin typeface="仿宋" panose="02010609060101010101" pitchFamily="49" charset="-122"/>
                <a:ea typeface="仿宋" panose="02010609060101010101" pitchFamily="49" charset="-122"/>
              </a:rPr>
              <a:t>  https://www.msra.cn/zh-cn/news/features/ai-compilor</a:t>
            </a:r>
            <a:endParaRPr lang="zh-CN" altLang="en-US" sz="800" dirty="0">
              <a:solidFill>
                <a:schemeClr val="tx1"/>
              </a:solidFill>
              <a:latin typeface="仿宋" panose="02010609060101010101" pitchFamily="49" charset="-122"/>
              <a:ea typeface="仿宋" panose="02010609060101010101" pitchFamily="49" charset="-122"/>
            </a:endParaRPr>
          </a:p>
        </p:txBody>
      </p:sp>
      <p:grpSp>
        <p:nvGrpSpPr>
          <p:cNvPr id="46" name="组合 45">
            <a:extLst>
              <a:ext uri="{FF2B5EF4-FFF2-40B4-BE49-F238E27FC236}">
                <a16:creationId xmlns:a16="http://schemas.microsoft.com/office/drawing/2014/main" id="{CAA0CFE9-5319-159D-B141-C083D287B598}"/>
              </a:ext>
            </a:extLst>
          </p:cNvPr>
          <p:cNvGrpSpPr/>
          <p:nvPr/>
        </p:nvGrpSpPr>
        <p:grpSpPr>
          <a:xfrm>
            <a:off x="7774620" y="3044286"/>
            <a:ext cx="1921935" cy="803814"/>
            <a:chOff x="7914319" y="2548719"/>
            <a:chExt cx="3068792" cy="989857"/>
          </a:xfrm>
        </p:grpSpPr>
        <p:sp>
          <p:nvSpPr>
            <p:cNvPr id="12" name="矩形 11">
              <a:extLst>
                <a:ext uri="{FF2B5EF4-FFF2-40B4-BE49-F238E27FC236}">
                  <a16:creationId xmlns:a16="http://schemas.microsoft.com/office/drawing/2014/main" id="{E5FDBA47-325A-9863-27D5-645008619723}"/>
                </a:ext>
              </a:extLst>
            </p:cNvPr>
            <p:cNvSpPr/>
            <p:nvPr/>
          </p:nvSpPr>
          <p:spPr>
            <a:xfrm>
              <a:off x="8001000" y="2682240"/>
              <a:ext cx="510540" cy="129540"/>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4" name="矩形 13">
              <a:extLst>
                <a:ext uri="{FF2B5EF4-FFF2-40B4-BE49-F238E27FC236}">
                  <a16:creationId xmlns:a16="http://schemas.microsoft.com/office/drawing/2014/main" id="{5B6C12D0-9E21-4E0C-5154-728608A75321}"/>
                </a:ext>
              </a:extLst>
            </p:cNvPr>
            <p:cNvSpPr/>
            <p:nvPr/>
          </p:nvSpPr>
          <p:spPr>
            <a:xfrm>
              <a:off x="8001000" y="2922270"/>
              <a:ext cx="510540" cy="1295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15" name="矩形 14">
              <a:extLst>
                <a:ext uri="{FF2B5EF4-FFF2-40B4-BE49-F238E27FC236}">
                  <a16:creationId xmlns:a16="http://schemas.microsoft.com/office/drawing/2014/main" id="{D84FF1C5-7DF9-F32A-597C-37817A7498A4}"/>
                </a:ext>
              </a:extLst>
            </p:cNvPr>
            <p:cNvSpPr/>
            <p:nvPr/>
          </p:nvSpPr>
          <p:spPr>
            <a:xfrm>
              <a:off x="8001000" y="3166097"/>
              <a:ext cx="510540" cy="1295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16" name="矩形 15">
              <a:extLst>
                <a:ext uri="{FF2B5EF4-FFF2-40B4-BE49-F238E27FC236}">
                  <a16:creationId xmlns:a16="http://schemas.microsoft.com/office/drawing/2014/main" id="{6A0442E8-29C1-50AC-E323-1F0708EAA6D8}"/>
                </a:ext>
              </a:extLst>
            </p:cNvPr>
            <p:cNvSpPr/>
            <p:nvPr/>
          </p:nvSpPr>
          <p:spPr>
            <a:xfrm>
              <a:off x="8603216" y="2682240"/>
              <a:ext cx="510540" cy="129540"/>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7" name="矩形 16">
              <a:extLst>
                <a:ext uri="{FF2B5EF4-FFF2-40B4-BE49-F238E27FC236}">
                  <a16:creationId xmlns:a16="http://schemas.microsoft.com/office/drawing/2014/main" id="{A689DEDB-5159-FF2D-649D-B8417D2EA985}"/>
                </a:ext>
              </a:extLst>
            </p:cNvPr>
            <p:cNvSpPr/>
            <p:nvPr/>
          </p:nvSpPr>
          <p:spPr>
            <a:xfrm>
              <a:off x="8603216" y="2922270"/>
              <a:ext cx="510540" cy="1295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18" name="矩形 17">
              <a:extLst>
                <a:ext uri="{FF2B5EF4-FFF2-40B4-BE49-F238E27FC236}">
                  <a16:creationId xmlns:a16="http://schemas.microsoft.com/office/drawing/2014/main" id="{FDE7F23E-94BA-531C-0292-73BED276B138}"/>
                </a:ext>
              </a:extLst>
            </p:cNvPr>
            <p:cNvSpPr/>
            <p:nvPr/>
          </p:nvSpPr>
          <p:spPr>
            <a:xfrm>
              <a:off x="8603216" y="3166097"/>
              <a:ext cx="510540" cy="1295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19" name="矩形 18">
              <a:extLst>
                <a:ext uri="{FF2B5EF4-FFF2-40B4-BE49-F238E27FC236}">
                  <a16:creationId xmlns:a16="http://schemas.microsoft.com/office/drawing/2014/main" id="{87468C0C-366D-B19D-BF3F-DA62FBF062B6}"/>
                </a:ext>
              </a:extLst>
            </p:cNvPr>
            <p:cNvSpPr/>
            <p:nvPr/>
          </p:nvSpPr>
          <p:spPr>
            <a:xfrm>
              <a:off x="9205432" y="2682240"/>
              <a:ext cx="510540" cy="129540"/>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20" name="矩形 19">
              <a:extLst>
                <a:ext uri="{FF2B5EF4-FFF2-40B4-BE49-F238E27FC236}">
                  <a16:creationId xmlns:a16="http://schemas.microsoft.com/office/drawing/2014/main" id="{2636E041-2B7A-488E-FB8D-9C6BBB92AF3B}"/>
                </a:ext>
              </a:extLst>
            </p:cNvPr>
            <p:cNvSpPr/>
            <p:nvPr/>
          </p:nvSpPr>
          <p:spPr>
            <a:xfrm>
              <a:off x="9205432" y="2922270"/>
              <a:ext cx="510540" cy="1295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21" name="矩形 20">
              <a:extLst>
                <a:ext uri="{FF2B5EF4-FFF2-40B4-BE49-F238E27FC236}">
                  <a16:creationId xmlns:a16="http://schemas.microsoft.com/office/drawing/2014/main" id="{8B5CE8E0-5DE0-96F2-16C8-CE50DAC6D2F9}"/>
                </a:ext>
              </a:extLst>
            </p:cNvPr>
            <p:cNvSpPr/>
            <p:nvPr/>
          </p:nvSpPr>
          <p:spPr>
            <a:xfrm>
              <a:off x="9205432" y="3166097"/>
              <a:ext cx="510540" cy="1295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22" name="矩形 21">
              <a:extLst>
                <a:ext uri="{FF2B5EF4-FFF2-40B4-BE49-F238E27FC236}">
                  <a16:creationId xmlns:a16="http://schemas.microsoft.com/office/drawing/2014/main" id="{7B964C43-E166-A7BB-BA80-94E245E6BBFB}"/>
                </a:ext>
              </a:extLst>
            </p:cNvPr>
            <p:cNvSpPr/>
            <p:nvPr/>
          </p:nvSpPr>
          <p:spPr>
            <a:xfrm>
              <a:off x="9807648" y="2682240"/>
              <a:ext cx="510540" cy="129540"/>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23" name="矩形 22">
              <a:extLst>
                <a:ext uri="{FF2B5EF4-FFF2-40B4-BE49-F238E27FC236}">
                  <a16:creationId xmlns:a16="http://schemas.microsoft.com/office/drawing/2014/main" id="{868B58AA-5CD6-278E-1B9F-7BF4D7F46E8E}"/>
                </a:ext>
              </a:extLst>
            </p:cNvPr>
            <p:cNvSpPr/>
            <p:nvPr/>
          </p:nvSpPr>
          <p:spPr>
            <a:xfrm>
              <a:off x="9807648" y="2922270"/>
              <a:ext cx="510540" cy="129540"/>
            </a:xfrm>
            <a:prstGeom prst="rect">
              <a:avLst/>
            </a:prstGeom>
            <a:solidFill>
              <a:srgbClr val="FBBCA3"/>
            </a:solidFill>
            <a:ln>
              <a:solidFill>
                <a:srgbClr val="FBBC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24" name="矩形 23">
              <a:extLst>
                <a:ext uri="{FF2B5EF4-FFF2-40B4-BE49-F238E27FC236}">
                  <a16:creationId xmlns:a16="http://schemas.microsoft.com/office/drawing/2014/main" id="{A419473E-6450-F22C-97E3-016AD921D21B}"/>
                </a:ext>
              </a:extLst>
            </p:cNvPr>
            <p:cNvSpPr/>
            <p:nvPr/>
          </p:nvSpPr>
          <p:spPr>
            <a:xfrm>
              <a:off x="9807648" y="3166097"/>
              <a:ext cx="510540" cy="129540"/>
            </a:xfrm>
            <a:prstGeom prst="rect">
              <a:avLst/>
            </a:prstGeom>
            <a:solidFill>
              <a:srgbClr val="FBBCA3"/>
            </a:solidFill>
            <a:ln>
              <a:solidFill>
                <a:srgbClr val="FBBC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27" name="矩形 26">
              <a:extLst>
                <a:ext uri="{FF2B5EF4-FFF2-40B4-BE49-F238E27FC236}">
                  <a16:creationId xmlns:a16="http://schemas.microsoft.com/office/drawing/2014/main" id="{FF2D6D85-26C4-9BDA-3CCC-CE337BB4529D}"/>
                </a:ext>
              </a:extLst>
            </p:cNvPr>
            <p:cNvSpPr/>
            <p:nvPr/>
          </p:nvSpPr>
          <p:spPr>
            <a:xfrm>
              <a:off x="10409073" y="2680051"/>
              <a:ext cx="510540" cy="129540"/>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28" name="矩形 27">
              <a:extLst>
                <a:ext uri="{FF2B5EF4-FFF2-40B4-BE49-F238E27FC236}">
                  <a16:creationId xmlns:a16="http://schemas.microsoft.com/office/drawing/2014/main" id="{F0EF2590-63A9-2CAF-E1B1-656FCA0673FB}"/>
                </a:ext>
              </a:extLst>
            </p:cNvPr>
            <p:cNvSpPr/>
            <p:nvPr/>
          </p:nvSpPr>
          <p:spPr>
            <a:xfrm>
              <a:off x="10409073" y="2920081"/>
              <a:ext cx="510540" cy="129540"/>
            </a:xfrm>
            <a:prstGeom prst="rect">
              <a:avLst/>
            </a:prstGeom>
            <a:solidFill>
              <a:srgbClr val="FBBCA3"/>
            </a:solidFill>
            <a:ln>
              <a:solidFill>
                <a:srgbClr val="FBBC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cxnSp>
          <p:nvCxnSpPr>
            <p:cNvPr id="32" name="直接连接符 31">
              <a:extLst>
                <a:ext uri="{FF2B5EF4-FFF2-40B4-BE49-F238E27FC236}">
                  <a16:creationId xmlns:a16="http://schemas.microsoft.com/office/drawing/2014/main" id="{4DD620FD-F1B5-F1CC-B923-5D25ABA98632}"/>
                </a:ext>
              </a:extLst>
            </p:cNvPr>
            <p:cNvCxnSpPr>
              <a:cxnSpLocks/>
            </p:cNvCxnSpPr>
            <p:nvPr/>
          </p:nvCxnSpPr>
          <p:spPr>
            <a:xfrm>
              <a:off x="7945991" y="2548720"/>
              <a:ext cx="0" cy="97791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8C644FB-96B0-0EAB-7304-9593BD2C9DE9}"/>
                </a:ext>
              </a:extLst>
            </p:cNvPr>
            <p:cNvCxnSpPr>
              <a:cxnSpLocks/>
            </p:cNvCxnSpPr>
            <p:nvPr/>
          </p:nvCxnSpPr>
          <p:spPr>
            <a:xfrm>
              <a:off x="8557973" y="2548719"/>
              <a:ext cx="0" cy="97791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5F541FF8-7D85-57F1-FB18-2AE310E938F6}"/>
                </a:ext>
              </a:extLst>
            </p:cNvPr>
            <p:cNvCxnSpPr>
              <a:cxnSpLocks/>
            </p:cNvCxnSpPr>
            <p:nvPr/>
          </p:nvCxnSpPr>
          <p:spPr>
            <a:xfrm>
              <a:off x="9162811" y="2548719"/>
              <a:ext cx="0" cy="97791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80544D2F-523C-0C3A-BCF6-825D9F6F9341}"/>
                </a:ext>
              </a:extLst>
            </p:cNvPr>
            <p:cNvCxnSpPr>
              <a:cxnSpLocks/>
            </p:cNvCxnSpPr>
            <p:nvPr/>
          </p:nvCxnSpPr>
          <p:spPr>
            <a:xfrm>
              <a:off x="9760422" y="2554315"/>
              <a:ext cx="0" cy="97791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A1487C1-8EDC-AE4E-D0B6-FA5406DE7D30}"/>
                </a:ext>
              </a:extLst>
            </p:cNvPr>
            <p:cNvCxnSpPr>
              <a:cxnSpLocks/>
            </p:cNvCxnSpPr>
            <p:nvPr/>
          </p:nvCxnSpPr>
          <p:spPr>
            <a:xfrm>
              <a:off x="10360811" y="2560665"/>
              <a:ext cx="0" cy="97791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4A5D0E4-3D24-9732-FC07-2F79F27856B1}"/>
                </a:ext>
              </a:extLst>
            </p:cNvPr>
            <p:cNvCxnSpPr>
              <a:cxnSpLocks/>
            </p:cNvCxnSpPr>
            <p:nvPr/>
          </p:nvCxnSpPr>
          <p:spPr>
            <a:xfrm>
              <a:off x="10983111" y="2560665"/>
              <a:ext cx="0" cy="97791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618ACCE8-25D0-F116-47AC-22E4043D24F0}"/>
                </a:ext>
              </a:extLst>
            </p:cNvPr>
            <p:cNvSpPr txBox="1"/>
            <p:nvPr/>
          </p:nvSpPr>
          <p:spPr>
            <a:xfrm>
              <a:off x="7914319" y="3298192"/>
              <a:ext cx="457414" cy="227407"/>
            </a:xfrm>
            <a:prstGeom prst="rect">
              <a:avLst/>
            </a:prstGeom>
            <a:noFill/>
          </p:spPr>
          <p:txBody>
            <a:bodyPr wrap="square" rtlCol="0">
              <a:spAutoFit/>
            </a:bodyPr>
            <a:lstStyle/>
            <a:p>
              <a:r>
                <a:rPr lang="en-US" altLang="zh-CN" sz="600" b="1" dirty="0"/>
                <a:t>T0</a:t>
              </a:r>
              <a:endParaRPr lang="zh-CN" altLang="en-US" sz="600" b="1" dirty="0"/>
            </a:p>
          </p:txBody>
        </p:sp>
        <p:sp>
          <p:nvSpPr>
            <p:cNvPr id="42" name="文本框 41">
              <a:extLst>
                <a:ext uri="{FF2B5EF4-FFF2-40B4-BE49-F238E27FC236}">
                  <a16:creationId xmlns:a16="http://schemas.microsoft.com/office/drawing/2014/main" id="{DB2DF112-C6D8-A69C-9E84-8CB0BD060490}"/>
                </a:ext>
              </a:extLst>
            </p:cNvPr>
            <p:cNvSpPr txBox="1"/>
            <p:nvPr/>
          </p:nvSpPr>
          <p:spPr>
            <a:xfrm>
              <a:off x="8511540" y="3298192"/>
              <a:ext cx="469911" cy="227407"/>
            </a:xfrm>
            <a:prstGeom prst="rect">
              <a:avLst/>
            </a:prstGeom>
            <a:noFill/>
          </p:spPr>
          <p:txBody>
            <a:bodyPr wrap="square" rtlCol="0">
              <a:spAutoFit/>
            </a:bodyPr>
            <a:lstStyle/>
            <a:p>
              <a:r>
                <a:rPr lang="en-US" altLang="zh-CN" sz="600" b="1" dirty="0"/>
                <a:t>T1</a:t>
              </a:r>
              <a:endParaRPr lang="zh-CN" altLang="en-US" sz="600" b="1" dirty="0"/>
            </a:p>
          </p:txBody>
        </p:sp>
        <p:sp>
          <p:nvSpPr>
            <p:cNvPr id="43" name="文本框 42">
              <a:extLst>
                <a:ext uri="{FF2B5EF4-FFF2-40B4-BE49-F238E27FC236}">
                  <a16:creationId xmlns:a16="http://schemas.microsoft.com/office/drawing/2014/main" id="{3557346B-76F5-0157-2CA4-B9641E975A75}"/>
                </a:ext>
              </a:extLst>
            </p:cNvPr>
            <p:cNvSpPr txBox="1"/>
            <p:nvPr/>
          </p:nvSpPr>
          <p:spPr>
            <a:xfrm>
              <a:off x="9105938" y="3300756"/>
              <a:ext cx="510540" cy="227407"/>
            </a:xfrm>
            <a:prstGeom prst="rect">
              <a:avLst/>
            </a:prstGeom>
            <a:noFill/>
          </p:spPr>
          <p:txBody>
            <a:bodyPr wrap="square" rtlCol="0">
              <a:spAutoFit/>
            </a:bodyPr>
            <a:lstStyle/>
            <a:p>
              <a:r>
                <a:rPr lang="en-US" altLang="zh-CN" sz="600" b="1" dirty="0"/>
                <a:t>T2</a:t>
              </a:r>
              <a:endParaRPr lang="zh-CN" altLang="en-US" sz="600" b="1" dirty="0"/>
            </a:p>
          </p:txBody>
        </p:sp>
        <p:sp>
          <p:nvSpPr>
            <p:cNvPr id="44" name="文本框 43">
              <a:extLst>
                <a:ext uri="{FF2B5EF4-FFF2-40B4-BE49-F238E27FC236}">
                  <a16:creationId xmlns:a16="http://schemas.microsoft.com/office/drawing/2014/main" id="{8A23A534-F457-770F-8227-A9CDFAC3691D}"/>
                </a:ext>
              </a:extLst>
            </p:cNvPr>
            <p:cNvSpPr txBox="1"/>
            <p:nvPr/>
          </p:nvSpPr>
          <p:spPr>
            <a:xfrm>
              <a:off x="9703160" y="3295200"/>
              <a:ext cx="488922" cy="227407"/>
            </a:xfrm>
            <a:prstGeom prst="rect">
              <a:avLst/>
            </a:prstGeom>
            <a:noFill/>
          </p:spPr>
          <p:txBody>
            <a:bodyPr wrap="square" rtlCol="0">
              <a:spAutoFit/>
            </a:bodyPr>
            <a:lstStyle/>
            <a:p>
              <a:r>
                <a:rPr lang="en-US" altLang="zh-CN" sz="600" b="1" dirty="0"/>
                <a:t>T3</a:t>
              </a:r>
              <a:endParaRPr lang="zh-CN" altLang="en-US" sz="600" b="1" dirty="0"/>
            </a:p>
          </p:txBody>
        </p:sp>
        <p:sp>
          <p:nvSpPr>
            <p:cNvPr id="45" name="文本框 44">
              <a:extLst>
                <a:ext uri="{FF2B5EF4-FFF2-40B4-BE49-F238E27FC236}">
                  <a16:creationId xmlns:a16="http://schemas.microsoft.com/office/drawing/2014/main" id="{44B88454-5F78-D286-7BF5-74BF08BEAF5E}"/>
                </a:ext>
              </a:extLst>
            </p:cNvPr>
            <p:cNvSpPr txBox="1"/>
            <p:nvPr/>
          </p:nvSpPr>
          <p:spPr>
            <a:xfrm>
              <a:off x="10297558" y="3297759"/>
              <a:ext cx="467948" cy="227407"/>
            </a:xfrm>
            <a:prstGeom prst="rect">
              <a:avLst/>
            </a:prstGeom>
            <a:noFill/>
          </p:spPr>
          <p:txBody>
            <a:bodyPr wrap="square" rtlCol="0">
              <a:spAutoFit/>
            </a:bodyPr>
            <a:lstStyle/>
            <a:p>
              <a:r>
                <a:rPr lang="en-US" altLang="zh-CN" sz="600" b="1" dirty="0"/>
                <a:t>T4</a:t>
              </a:r>
              <a:endParaRPr lang="zh-CN" altLang="en-US" sz="600" b="1" dirty="0"/>
            </a:p>
          </p:txBody>
        </p:sp>
      </p:grpSp>
      <p:grpSp>
        <p:nvGrpSpPr>
          <p:cNvPr id="1062" name="组合 1061">
            <a:extLst>
              <a:ext uri="{FF2B5EF4-FFF2-40B4-BE49-F238E27FC236}">
                <a16:creationId xmlns:a16="http://schemas.microsoft.com/office/drawing/2014/main" id="{F777DDDB-1964-A4B9-9609-D7EB7AA1AB0D}"/>
              </a:ext>
            </a:extLst>
          </p:cNvPr>
          <p:cNvGrpSpPr/>
          <p:nvPr/>
        </p:nvGrpSpPr>
        <p:grpSpPr>
          <a:xfrm>
            <a:off x="7711969" y="4428545"/>
            <a:ext cx="2118977" cy="907055"/>
            <a:chOff x="7948142" y="4252725"/>
            <a:chExt cx="2486496" cy="938888"/>
          </a:xfrm>
        </p:grpSpPr>
        <p:cxnSp>
          <p:nvCxnSpPr>
            <p:cNvPr id="47" name="直接连接符 46">
              <a:extLst>
                <a:ext uri="{FF2B5EF4-FFF2-40B4-BE49-F238E27FC236}">
                  <a16:creationId xmlns:a16="http://schemas.microsoft.com/office/drawing/2014/main" id="{1C84B566-CABA-6396-7A41-DFC3B09E379C}"/>
                </a:ext>
              </a:extLst>
            </p:cNvPr>
            <p:cNvCxnSpPr>
              <a:cxnSpLocks/>
            </p:cNvCxnSpPr>
            <p:nvPr/>
          </p:nvCxnSpPr>
          <p:spPr>
            <a:xfrm flipH="1">
              <a:off x="8008578" y="5183830"/>
              <a:ext cx="242606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1FB0DE77-0827-825B-2FDD-1EEDA53469F7}"/>
                </a:ext>
              </a:extLst>
            </p:cNvPr>
            <p:cNvCxnSpPr>
              <a:cxnSpLocks/>
            </p:cNvCxnSpPr>
            <p:nvPr/>
          </p:nvCxnSpPr>
          <p:spPr>
            <a:xfrm flipH="1">
              <a:off x="8008578" y="4806939"/>
              <a:ext cx="2426060" cy="541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E161EC5-FBF6-3986-C8E9-1D08EAD25297}"/>
                </a:ext>
              </a:extLst>
            </p:cNvPr>
            <p:cNvCxnSpPr>
              <a:cxnSpLocks/>
            </p:cNvCxnSpPr>
            <p:nvPr/>
          </p:nvCxnSpPr>
          <p:spPr>
            <a:xfrm flipH="1">
              <a:off x="8008578" y="4430047"/>
              <a:ext cx="242606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77716E88-99F7-95F4-5914-3463B6B33253}"/>
                </a:ext>
              </a:extLst>
            </p:cNvPr>
            <p:cNvSpPr/>
            <p:nvPr/>
          </p:nvSpPr>
          <p:spPr>
            <a:xfrm>
              <a:off x="8235445" y="4909123"/>
              <a:ext cx="467986" cy="165766"/>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52" name="矩形 51">
              <a:extLst>
                <a:ext uri="{FF2B5EF4-FFF2-40B4-BE49-F238E27FC236}">
                  <a16:creationId xmlns:a16="http://schemas.microsoft.com/office/drawing/2014/main" id="{41568DDF-C0F3-F283-2BA1-F42685329B9F}"/>
                </a:ext>
              </a:extLst>
            </p:cNvPr>
            <p:cNvSpPr/>
            <p:nvPr/>
          </p:nvSpPr>
          <p:spPr>
            <a:xfrm>
              <a:off x="8527407" y="4600061"/>
              <a:ext cx="352048" cy="100519"/>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53" name="矩形 52">
              <a:extLst>
                <a:ext uri="{FF2B5EF4-FFF2-40B4-BE49-F238E27FC236}">
                  <a16:creationId xmlns:a16="http://schemas.microsoft.com/office/drawing/2014/main" id="{042AC78C-B29C-0DEB-5E91-462977E661F1}"/>
                </a:ext>
              </a:extLst>
            </p:cNvPr>
            <p:cNvSpPr/>
            <p:nvPr/>
          </p:nvSpPr>
          <p:spPr>
            <a:xfrm>
              <a:off x="8775697" y="4255846"/>
              <a:ext cx="225050" cy="82622"/>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54" name="矩形 53">
              <a:extLst>
                <a:ext uri="{FF2B5EF4-FFF2-40B4-BE49-F238E27FC236}">
                  <a16:creationId xmlns:a16="http://schemas.microsoft.com/office/drawing/2014/main" id="{4B1514F4-0ECD-D7B8-CF1F-7E50EC5B52F7}"/>
                </a:ext>
              </a:extLst>
            </p:cNvPr>
            <p:cNvSpPr/>
            <p:nvPr/>
          </p:nvSpPr>
          <p:spPr>
            <a:xfrm>
              <a:off x="9104363" y="4255846"/>
              <a:ext cx="225050" cy="82622"/>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56" name="矩形 55">
              <a:extLst>
                <a:ext uri="{FF2B5EF4-FFF2-40B4-BE49-F238E27FC236}">
                  <a16:creationId xmlns:a16="http://schemas.microsoft.com/office/drawing/2014/main" id="{80605A95-1710-6827-7628-661B3E6D33FA}"/>
                </a:ext>
              </a:extLst>
            </p:cNvPr>
            <p:cNvSpPr/>
            <p:nvPr/>
          </p:nvSpPr>
          <p:spPr>
            <a:xfrm>
              <a:off x="9439529" y="4255846"/>
              <a:ext cx="225050" cy="82622"/>
            </a:xfrm>
            <a:prstGeom prst="rect">
              <a:avLst/>
            </a:prstGeom>
            <a:solidFill>
              <a:srgbClr val="7575D1"/>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57" name="矩形 56">
              <a:extLst>
                <a:ext uri="{FF2B5EF4-FFF2-40B4-BE49-F238E27FC236}">
                  <a16:creationId xmlns:a16="http://schemas.microsoft.com/office/drawing/2014/main" id="{AD2E6EF7-5215-C21B-DC3D-6D1E9CA75A56}"/>
                </a:ext>
              </a:extLst>
            </p:cNvPr>
            <p:cNvSpPr/>
            <p:nvPr/>
          </p:nvSpPr>
          <p:spPr>
            <a:xfrm>
              <a:off x="9761725" y="4252725"/>
              <a:ext cx="225050" cy="82622"/>
            </a:xfrm>
            <a:prstGeom prst="rect">
              <a:avLst/>
            </a:prstGeom>
            <a:solidFill>
              <a:srgbClr val="7575D1"/>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58" name="矩形 57">
              <a:extLst>
                <a:ext uri="{FF2B5EF4-FFF2-40B4-BE49-F238E27FC236}">
                  <a16:creationId xmlns:a16="http://schemas.microsoft.com/office/drawing/2014/main" id="{E9868E87-FEB3-F414-CE0F-540D6286CCA3}"/>
                </a:ext>
              </a:extLst>
            </p:cNvPr>
            <p:cNvSpPr/>
            <p:nvPr/>
          </p:nvSpPr>
          <p:spPr>
            <a:xfrm>
              <a:off x="9850780" y="4593084"/>
              <a:ext cx="277896" cy="100519"/>
            </a:xfrm>
            <a:prstGeom prst="rect">
              <a:avLst/>
            </a:prstGeom>
            <a:solidFill>
              <a:srgbClr val="7575D1"/>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59" name="矩形 58">
              <a:extLst>
                <a:ext uri="{FF2B5EF4-FFF2-40B4-BE49-F238E27FC236}">
                  <a16:creationId xmlns:a16="http://schemas.microsoft.com/office/drawing/2014/main" id="{26C4BA20-CEE5-040C-725E-68663F859E9B}"/>
                </a:ext>
              </a:extLst>
            </p:cNvPr>
            <p:cNvSpPr/>
            <p:nvPr/>
          </p:nvSpPr>
          <p:spPr>
            <a:xfrm>
              <a:off x="9986554" y="4909123"/>
              <a:ext cx="374867" cy="165766"/>
            </a:xfrm>
            <a:prstGeom prst="rect">
              <a:avLst/>
            </a:prstGeom>
            <a:solidFill>
              <a:srgbClr val="7575D1"/>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60" name="文本框 59">
              <a:extLst>
                <a:ext uri="{FF2B5EF4-FFF2-40B4-BE49-F238E27FC236}">
                  <a16:creationId xmlns:a16="http://schemas.microsoft.com/office/drawing/2014/main" id="{D491478A-6E72-F6C5-26FD-93C9B8BEC79E}"/>
                </a:ext>
              </a:extLst>
            </p:cNvPr>
            <p:cNvSpPr txBox="1"/>
            <p:nvPr/>
          </p:nvSpPr>
          <p:spPr>
            <a:xfrm>
              <a:off x="7948142" y="4253746"/>
              <a:ext cx="357842" cy="191147"/>
            </a:xfrm>
            <a:prstGeom prst="rect">
              <a:avLst/>
            </a:prstGeom>
            <a:noFill/>
          </p:spPr>
          <p:txBody>
            <a:bodyPr wrap="square" rtlCol="0">
              <a:spAutoFit/>
            </a:bodyPr>
            <a:lstStyle/>
            <a:p>
              <a:r>
                <a:rPr lang="en-US" altLang="zh-CN" sz="600" b="1" dirty="0"/>
                <a:t>L0</a:t>
              </a:r>
              <a:endParaRPr lang="zh-CN" altLang="en-US" sz="600" b="1" dirty="0"/>
            </a:p>
          </p:txBody>
        </p:sp>
        <p:sp>
          <p:nvSpPr>
            <p:cNvPr id="61" name="文本框 60">
              <a:extLst>
                <a:ext uri="{FF2B5EF4-FFF2-40B4-BE49-F238E27FC236}">
                  <a16:creationId xmlns:a16="http://schemas.microsoft.com/office/drawing/2014/main" id="{CA036506-09BC-AE6B-7AB9-C754267D8CCB}"/>
                </a:ext>
              </a:extLst>
            </p:cNvPr>
            <p:cNvSpPr txBox="1"/>
            <p:nvPr/>
          </p:nvSpPr>
          <p:spPr>
            <a:xfrm>
              <a:off x="7948142" y="4622273"/>
              <a:ext cx="343881" cy="191147"/>
            </a:xfrm>
            <a:prstGeom prst="rect">
              <a:avLst/>
            </a:prstGeom>
            <a:noFill/>
          </p:spPr>
          <p:txBody>
            <a:bodyPr wrap="square" rtlCol="0">
              <a:spAutoFit/>
            </a:bodyPr>
            <a:lstStyle/>
            <a:p>
              <a:r>
                <a:rPr lang="en-US" altLang="zh-CN" sz="600" b="1" dirty="0"/>
                <a:t>L1</a:t>
              </a:r>
              <a:endParaRPr lang="zh-CN" altLang="en-US" sz="600" b="1" dirty="0"/>
            </a:p>
          </p:txBody>
        </p:sp>
        <p:sp>
          <p:nvSpPr>
            <p:cNvPr id="62" name="文本框 61">
              <a:extLst>
                <a:ext uri="{FF2B5EF4-FFF2-40B4-BE49-F238E27FC236}">
                  <a16:creationId xmlns:a16="http://schemas.microsoft.com/office/drawing/2014/main" id="{80CEB246-428E-BFC2-CD5E-0BD6C7E7E810}"/>
                </a:ext>
              </a:extLst>
            </p:cNvPr>
            <p:cNvSpPr txBox="1"/>
            <p:nvPr/>
          </p:nvSpPr>
          <p:spPr>
            <a:xfrm>
              <a:off x="7948143" y="5000466"/>
              <a:ext cx="357841" cy="191147"/>
            </a:xfrm>
            <a:prstGeom prst="rect">
              <a:avLst/>
            </a:prstGeom>
            <a:noFill/>
          </p:spPr>
          <p:txBody>
            <a:bodyPr wrap="square" rtlCol="0">
              <a:spAutoFit/>
            </a:bodyPr>
            <a:lstStyle/>
            <a:p>
              <a:r>
                <a:rPr lang="en-US" altLang="zh-CN" sz="600" b="1" dirty="0"/>
                <a:t>L2</a:t>
              </a:r>
              <a:endParaRPr lang="zh-CN" altLang="en-US" sz="600" b="1" dirty="0"/>
            </a:p>
          </p:txBody>
        </p:sp>
        <p:cxnSp>
          <p:nvCxnSpPr>
            <p:cNvPr id="1029" name="直接箭头连接符 1028">
              <a:extLst>
                <a:ext uri="{FF2B5EF4-FFF2-40B4-BE49-F238E27FC236}">
                  <a16:creationId xmlns:a16="http://schemas.microsoft.com/office/drawing/2014/main" id="{C7717EF9-1EE0-A86D-0870-BD4229956BBB}"/>
                </a:ext>
              </a:extLst>
            </p:cNvPr>
            <p:cNvCxnSpPr>
              <a:cxnSpLocks/>
            </p:cNvCxnSpPr>
            <p:nvPr/>
          </p:nvCxnSpPr>
          <p:spPr>
            <a:xfrm flipV="1">
              <a:off x="8527407" y="4710560"/>
              <a:ext cx="199359" cy="186010"/>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30" name="直接箭头连接符 1029">
              <a:extLst>
                <a:ext uri="{FF2B5EF4-FFF2-40B4-BE49-F238E27FC236}">
                  <a16:creationId xmlns:a16="http://schemas.microsoft.com/office/drawing/2014/main" id="{714D305A-C9AE-C0C5-804D-AC1CA42E770B}"/>
                </a:ext>
              </a:extLst>
            </p:cNvPr>
            <p:cNvCxnSpPr>
              <a:cxnSpLocks/>
              <a:endCxn id="53" idx="2"/>
            </p:cNvCxnSpPr>
            <p:nvPr/>
          </p:nvCxnSpPr>
          <p:spPr>
            <a:xfrm flipV="1">
              <a:off x="8628823" y="4338468"/>
              <a:ext cx="259399" cy="244610"/>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37" name="直接箭头连接符 1036">
              <a:extLst>
                <a:ext uri="{FF2B5EF4-FFF2-40B4-BE49-F238E27FC236}">
                  <a16:creationId xmlns:a16="http://schemas.microsoft.com/office/drawing/2014/main" id="{7FEB8374-5D34-12CA-FC60-D569E15C4401}"/>
                </a:ext>
              </a:extLst>
            </p:cNvPr>
            <p:cNvCxnSpPr>
              <a:cxnSpLocks/>
              <a:stCxn id="53" idx="3"/>
              <a:endCxn id="54" idx="1"/>
            </p:cNvCxnSpPr>
            <p:nvPr/>
          </p:nvCxnSpPr>
          <p:spPr>
            <a:xfrm>
              <a:off x="9000747" y="4297157"/>
              <a:ext cx="103616" cy="0"/>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40" name="直接箭头连接符 1039">
              <a:extLst>
                <a:ext uri="{FF2B5EF4-FFF2-40B4-BE49-F238E27FC236}">
                  <a16:creationId xmlns:a16="http://schemas.microsoft.com/office/drawing/2014/main" id="{2D6E58B5-99A2-9B16-A05A-19F0CF9D20B9}"/>
                </a:ext>
              </a:extLst>
            </p:cNvPr>
            <p:cNvCxnSpPr>
              <a:cxnSpLocks/>
              <a:stCxn id="54" idx="3"/>
              <a:endCxn id="56" idx="1"/>
            </p:cNvCxnSpPr>
            <p:nvPr/>
          </p:nvCxnSpPr>
          <p:spPr>
            <a:xfrm>
              <a:off x="9329413" y="4297157"/>
              <a:ext cx="110116" cy="0"/>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48" name="直接箭头连接符 1047">
              <a:extLst>
                <a:ext uri="{FF2B5EF4-FFF2-40B4-BE49-F238E27FC236}">
                  <a16:creationId xmlns:a16="http://schemas.microsoft.com/office/drawing/2014/main" id="{7F8A89A2-DD4C-7F8B-A8FD-468F6B6CC633}"/>
                </a:ext>
              </a:extLst>
            </p:cNvPr>
            <p:cNvCxnSpPr>
              <a:cxnSpLocks/>
              <a:stCxn id="56" idx="3"/>
              <a:endCxn id="57" idx="1"/>
            </p:cNvCxnSpPr>
            <p:nvPr/>
          </p:nvCxnSpPr>
          <p:spPr>
            <a:xfrm flipV="1">
              <a:off x="9664579" y="4294036"/>
              <a:ext cx="97146" cy="3121"/>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53" name="直接箭头连接符 1052">
              <a:extLst>
                <a:ext uri="{FF2B5EF4-FFF2-40B4-BE49-F238E27FC236}">
                  <a16:creationId xmlns:a16="http://schemas.microsoft.com/office/drawing/2014/main" id="{B52EA537-063D-DB93-66C5-7EB857EF8648}"/>
                </a:ext>
              </a:extLst>
            </p:cNvPr>
            <p:cNvCxnSpPr>
              <a:cxnSpLocks/>
            </p:cNvCxnSpPr>
            <p:nvPr/>
          </p:nvCxnSpPr>
          <p:spPr>
            <a:xfrm>
              <a:off x="9859547" y="4346079"/>
              <a:ext cx="93648" cy="225427"/>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56" name="直接箭头连接符 1055">
              <a:extLst>
                <a:ext uri="{FF2B5EF4-FFF2-40B4-BE49-F238E27FC236}">
                  <a16:creationId xmlns:a16="http://schemas.microsoft.com/office/drawing/2014/main" id="{A984D980-93BC-0CC1-FDBA-02933B11D69C}"/>
                </a:ext>
              </a:extLst>
            </p:cNvPr>
            <p:cNvCxnSpPr>
              <a:cxnSpLocks/>
              <a:endCxn id="59" idx="0"/>
            </p:cNvCxnSpPr>
            <p:nvPr/>
          </p:nvCxnSpPr>
          <p:spPr>
            <a:xfrm>
              <a:off x="10072688" y="4710560"/>
              <a:ext cx="101300" cy="198563"/>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grpSp>
      <p:grpSp>
        <p:nvGrpSpPr>
          <p:cNvPr id="1119" name="组合 1118">
            <a:extLst>
              <a:ext uri="{FF2B5EF4-FFF2-40B4-BE49-F238E27FC236}">
                <a16:creationId xmlns:a16="http://schemas.microsoft.com/office/drawing/2014/main" id="{22B4C3E4-8E8B-7F03-ED43-8FCDDE8C2594}"/>
              </a:ext>
            </a:extLst>
          </p:cNvPr>
          <p:cNvGrpSpPr/>
          <p:nvPr/>
        </p:nvGrpSpPr>
        <p:grpSpPr>
          <a:xfrm>
            <a:off x="9875118" y="2982829"/>
            <a:ext cx="2118977" cy="970152"/>
            <a:chOff x="9875118" y="2563729"/>
            <a:chExt cx="2118977" cy="970152"/>
          </a:xfrm>
        </p:grpSpPr>
        <p:cxnSp>
          <p:nvCxnSpPr>
            <p:cNvPr id="1064" name="直接连接符 1063">
              <a:extLst>
                <a:ext uri="{FF2B5EF4-FFF2-40B4-BE49-F238E27FC236}">
                  <a16:creationId xmlns:a16="http://schemas.microsoft.com/office/drawing/2014/main" id="{C3AE021C-EE7F-B3D4-22C4-DA4A5968999F}"/>
                </a:ext>
              </a:extLst>
            </p:cNvPr>
            <p:cNvCxnSpPr>
              <a:cxnSpLocks/>
            </p:cNvCxnSpPr>
            <p:nvPr/>
          </p:nvCxnSpPr>
          <p:spPr>
            <a:xfrm flipH="1">
              <a:off x="9926621" y="3526362"/>
              <a:ext cx="206747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5" name="直接连接符 1064">
              <a:extLst>
                <a:ext uri="{FF2B5EF4-FFF2-40B4-BE49-F238E27FC236}">
                  <a16:creationId xmlns:a16="http://schemas.microsoft.com/office/drawing/2014/main" id="{E0863326-8D18-F04B-1932-FDFED9DB17C3}"/>
                </a:ext>
              </a:extLst>
            </p:cNvPr>
            <p:cNvCxnSpPr>
              <a:cxnSpLocks/>
            </p:cNvCxnSpPr>
            <p:nvPr/>
          </p:nvCxnSpPr>
          <p:spPr>
            <a:xfrm flipH="1">
              <a:off x="9926621" y="3162249"/>
              <a:ext cx="2067474" cy="5232"/>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6" name="直接连接符 1065">
              <a:extLst>
                <a:ext uri="{FF2B5EF4-FFF2-40B4-BE49-F238E27FC236}">
                  <a16:creationId xmlns:a16="http://schemas.microsoft.com/office/drawing/2014/main" id="{CABF76C0-107F-4DB0-F141-B396561F9488}"/>
                </a:ext>
              </a:extLst>
            </p:cNvPr>
            <p:cNvCxnSpPr>
              <a:cxnSpLocks/>
            </p:cNvCxnSpPr>
            <p:nvPr/>
          </p:nvCxnSpPr>
          <p:spPr>
            <a:xfrm flipH="1">
              <a:off x="9926621" y="2798136"/>
              <a:ext cx="206747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67" name="矩形 1066">
              <a:extLst>
                <a:ext uri="{FF2B5EF4-FFF2-40B4-BE49-F238E27FC236}">
                  <a16:creationId xmlns:a16="http://schemas.microsoft.com/office/drawing/2014/main" id="{D2CE09F6-FEB1-B078-4B75-8B1965E0DF7D}"/>
                </a:ext>
              </a:extLst>
            </p:cNvPr>
            <p:cNvSpPr/>
            <p:nvPr/>
          </p:nvSpPr>
          <p:spPr>
            <a:xfrm>
              <a:off x="10119956" y="3260969"/>
              <a:ext cx="398815" cy="160146"/>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068" name="矩形 1067">
              <a:extLst>
                <a:ext uri="{FF2B5EF4-FFF2-40B4-BE49-F238E27FC236}">
                  <a16:creationId xmlns:a16="http://schemas.microsoft.com/office/drawing/2014/main" id="{131FF01F-37DD-9639-F062-797D351B0AFD}"/>
                </a:ext>
              </a:extLst>
            </p:cNvPr>
            <p:cNvSpPr/>
            <p:nvPr/>
          </p:nvSpPr>
          <p:spPr>
            <a:xfrm>
              <a:off x="10368764" y="2962386"/>
              <a:ext cx="300013" cy="97111"/>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069" name="矩形 1068">
              <a:extLst>
                <a:ext uri="{FF2B5EF4-FFF2-40B4-BE49-F238E27FC236}">
                  <a16:creationId xmlns:a16="http://schemas.microsoft.com/office/drawing/2014/main" id="{E9070D3A-00D2-DF2D-1B64-EFA2E6C9D06A}"/>
                </a:ext>
              </a:extLst>
            </p:cNvPr>
            <p:cNvSpPr/>
            <p:nvPr/>
          </p:nvSpPr>
          <p:spPr>
            <a:xfrm>
              <a:off x="10563768" y="2633887"/>
              <a:ext cx="103484" cy="79821"/>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074" name="矩形 1073">
              <a:extLst>
                <a:ext uri="{FF2B5EF4-FFF2-40B4-BE49-F238E27FC236}">
                  <a16:creationId xmlns:a16="http://schemas.microsoft.com/office/drawing/2014/main" id="{ED5CE3D1-7B61-4DDD-5B90-BC55E77F8F4A}"/>
                </a:ext>
              </a:extLst>
            </p:cNvPr>
            <p:cNvSpPr/>
            <p:nvPr/>
          </p:nvSpPr>
          <p:spPr>
            <a:xfrm>
              <a:off x="11612240" y="3260969"/>
              <a:ext cx="319459" cy="160146"/>
            </a:xfrm>
            <a:prstGeom prst="rect">
              <a:avLst/>
            </a:prstGeom>
            <a:solidFill>
              <a:srgbClr val="7575D1"/>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075" name="文本框 1074">
              <a:extLst>
                <a:ext uri="{FF2B5EF4-FFF2-40B4-BE49-F238E27FC236}">
                  <a16:creationId xmlns:a16="http://schemas.microsoft.com/office/drawing/2014/main" id="{B330A6F5-3222-29D1-D13C-178B6A9A6E29}"/>
                </a:ext>
              </a:extLst>
            </p:cNvPr>
            <p:cNvSpPr txBox="1"/>
            <p:nvPr/>
          </p:nvSpPr>
          <p:spPr>
            <a:xfrm>
              <a:off x="9875118" y="2627812"/>
              <a:ext cx="304951" cy="184666"/>
            </a:xfrm>
            <a:prstGeom prst="rect">
              <a:avLst/>
            </a:prstGeom>
            <a:noFill/>
          </p:spPr>
          <p:txBody>
            <a:bodyPr wrap="square" rtlCol="0">
              <a:spAutoFit/>
            </a:bodyPr>
            <a:lstStyle/>
            <a:p>
              <a:r>
                <a:rPr lang="en-US" altLang="zh-CN" sz="600" b="1" dirty="0"/>
                <a:t>L0</a:t>
              </a:r>
              <a:endParaRPr lang="zh-CN" altLang="en-US" sz="600" b="1" dirty="0"/>
            </a:p>
          </p:txBody>
        </p:sp>
        <p:sp>
          <p:nvSpPr>
            <p:cNvPr id="1076" name="文本框 1075">
              <a:extLst>
                <a:ext uri="{FF2B5EF4-FFF2-40B4-BE49-F238E27FC236}">
                  <a16:creationId xmlns:a16="http://schemas.microsoft.com/office/drawing/2014/main" id="{1517E730-FC2E-F0DF-12F4-7BC028C63F69}"/>
                </a:ext>
              </a:extLst>
            </p:cNvPr>
            <p:cNvSpPr txBox="1"/>
            <p:nvPr/>
          </p:nvSpPr>
          <p:spPr>
            <a:xfrm>
              <a:off x="9875118" y="2983844"/>
              <a:ext cx="293053" cy="184666"/>
            </a:xfrm>
            <a:prstGeom prst="rect">
              <a:avLst/>
            </a:prstGeom>
            <a:noFill/>
          </p:spPr>
          <p:txBody>
            <a:bodyPr wrap="square" rtlCol="0">
              <a:spAutoFit/>
            </a:bodyPr>
            <a:lstStyle/>
            <a:p>
              <a:r>
                <a:rPr lang="en-US" altLang="zh-CN" sz="600" b="1" dirty="0"/>
                <a:t>L1</a:t>
              </a:r>
              <a:endParaRPr lang="zh-CN" altLang="en-US" sz="600" b="1" dirty="0"/>
            </a:p>
          </p:txBody>
        </p:sp>
        <p:sp>
          <p:nvSpPr>
            <p:cNvPr id="1077" name="文本框 1076">
              <a:extLst>
                <a:ext uri="{FF2B5EF4-FFF2-40B4-BE49-F238E27FC236}">
                  <a16:creationId xmlns:a16="http://schemas.microsoft.com/office/drawing/2014/main" id="{DCBC39E4-5426-38D1-F983-2F90B9D53205}"/>
                </a:ext>
              </a:extLst>
            </p:cNvPr>
            <p:cNvSpPr txBox="1"/>
            <p:nvPr/>
          </p:nvSpPr>
          <p:spPr>
            <a:xfrm>
              <a:off x="9875119" y="3349215"/>
              <a:ext cx="304950" cy="184666"/>
            </a:xfrm>
            <a:prstGeom prst="rect">
              <a:avLst/>
            </a:prstGeom>
            <a:noFill/>
          </p:spPr>
          <p:txBody>
            <a:bodyPr wrap="square" rtlCol="0">
              <a:spAutoFit/>
            </a:bodyPr>
            <a:lstStyle/>
            <a:p>
              <a:r>
                <a:rPr lang="en-US" altLang="zh-CN" sz="600" b="1" dirty="0"/>
                <a:t>L2</a:t>
              </a:r>
              <a:endParaRPr lang="zh-CN" altLang="en-US" sz="600" b="1" dirty="0"/>
            </a:p>
          </p:txBody>
        </p:sp>
        <p:cxnSp>
          <p:nvCxnSpPr>
            <p:cNvPr id="1078" name="直接箭头连接符 1077">
              <a:extLst>
                <a:ext uri="{FF2B5EF4-FFF2-40B4-BE49-F238E27FC236}">
                  <a16:creationId xmlns:a16="http://schemas.microsoft.com/office/drawing/2014/main" id="{BA547F33-FDA0-40A0-CE0D-77B7C2572AC2}"/>
                </a:ext>
              </a:extLst>
            </p:cNvPr>
            <p:cNvCxnSpPr>
              <a:cxnSpLocks/>
              <a:endCxn id="1068" idx="2"/>
            </p:cNvCxnSpPr>
            <p:nvPr/>
          </p:nvCxnSpPr>
          <p:spPr>
            <a:xfrm flipV="1">
              <a:off x="10415329" y="3059497"/>
              <a:ext cx="103442" cy="193954"/>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79" name="直接箭头连接符 1078">
              <a:extLst>
                <a:ext uri="{FF2B5EF4-FFF2-40B4-BE49-F238E27FC236}">
                  <a16:creationId xmlns:a16="http://schemas.microsoft.com/office/drawing/2014/main" id="{F5FA14E3-BA55-9877-1921-7AF77A1D41A9}"/>
                </a:ext>
              </a:extLst>
            </p:cNvPr>
            <p:cNvCxnSpPr>
              <a:cxnSpLocks/>
            </p:cNvCxnSpPr>
            <p:nvPr/>
          </p:nvCxnSpPr>
          <p:spPr>
            <a:xfrm flipV="1">
              <a:off x="10493041" y="2727193"/>
              <a:ext cx="134290" cy="214661"/>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83" name="直接箭头连接符 1082">
              <a:extLst>
                <a:ext uri="{FF2B5EF4-FFF2-40B4-BE49-F238E27FC236}">
                  <a16:creationId xmlns:a16="http://schemas.microsoft.com/office/drawing/2014/main" id="{168794A9-6648-B373-BDC5-64D318106774}"/>
                </a:ext>
              </a:extLst>
            </p:cNvPr>
            <p:cNvCxnSpPr>
              <a:cxnSpLocks/>
            </p:cNvCxnSpPr>
            <p:nvPr/>
          </p:nvCxnSpPr>
          <p:spPr>
            <a:xfrm>
              <a:off x="10761529" y="2710690"/>
              <a:ext cx="79806" cy="217784"/>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089" name="矩形 1088">
              <a:extLst>
                <a:ext uri="{FF2B5EF4-FFF2-40B4-BE49-F238E27FC236}">
                  <a16:creationId xmlns:a16="http://schemas.microsoft.com/office/drawing/2014/main" id="{A21BFC2C-64F0-693F-257E-6218D7B023BA}"/>
                </a:ext>
              </a:extLst>
            </p:cNvPr>
            <p:cNvSpPr/>
            <p:nvPr/>
          </p:nvSpPr>
          <p:spPr>
            <a:xfrm>
              <a:off x="10738553" y="2630869"/>
              <a:ext cx="103484" cy="79821"/>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090" name="矩形 1089">
              <a:extLst>
                <a:ext uri="{FF2B5EF4-FFF2-40B4-BE49-F238E27FC236}">
                  <a16:creationId xmlns:a16="http://schemas.microsoft.com/office/drawing/2014/main" id="{A58D6209-B02E-E75E-918A-CE1B49D2B5BD}"/>
                </a:ext>
              </a:extLst>
            </p:cNvPr>
            <p:cNvSpPr/>
            <p:nvPr/>
          </p:nvSpPr>
          <p:spPr>
            <a:xfrm>
              <a:off x="10796710" y="2959861"/>
              <a:ext cx="155468" cy="97111"/>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091" name="矩形 1090">
              <a:extLst>
                <a:ext uri="{FF2B5EF4-FFF2-40B4-BE49-F238E27FC236}">
                  <a16:creationId xmlns:a16="http://schemas.microsoft.com/office/drawing/2014/main" id="{AC08BDA0-266D-19B1-BBA6-84A7FE1A3FCC}"/>
                </a:ext>
              </a:extLst>
            </p:cNvPr>
            <p:cNvSpPr/>
            <p:nvPr/>
          </p:nvSpPr>
          <p:spPr>
            <a:xfrm>
              <a:off x="10919688" y="2634097"/>
              <a:ext cx="103484" cy="79821"/>
            </a:xfrm>
            <a:prstGeom prst="rect">
              <a:avLst/>
            </a:prstGeom>
            <a:solidFill>
              <a:srgbClr val="FBBCA3"/>
            </a:solidFill>
            <a:ln>
              <a:solidFill>
                <a:srgbClr val="FBBC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1092" name="矩形 1091">
              <a:extLst>
                <a:ext uri="{FF2B5EF4-FFF2-40B4-BE49-F238E27FC236}">
                  <a16:creationId xmlns:a16="http://schemas.microsoft.com/office/drawing/2014/main" id="{772CB0FA-B8C7-C473-20BA-92B0DFEE5683}"/>
                </a:ext>
              </a:extLst>
            </p:cNvPr>
            <p:cNvSpPr/>
            <p:nvPr/>
          </p:nvSpPr>
          <p:spPr>
            <a:xfrm>
              <a:off x="11096344" y="2634044"/>
              <a:ext cx="179264" cy="79821"/>
            </a:xfrm>
            <a:prstGeom prst="rect">
              <a:avLst/>
            </a:prstGeom>
            <a:solidFill>
              <a:srgbClr val="FBBCA3"/>
            </a:solidFill>
            <a:ln>
              <a:solidFill>
                <a:srgbClr val="FBBC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dirty="0"/>
            </a:p>
          </p:txBody>
        </p:sp>
        <p:sp>
          <p:nvSpPr>
            <p:cNvPr id="1093" name="矩形 1092">
              <a:extLst>
                <a:ext uri="{FF2B5EF4-FFF2-40B4-BE49-F238E27FC236}">
                  <a16:creationId xmlns:a16="http://schemas.microsoft.com/office/drawing/2014/main" id="{4376D5E9-6075-4BF4-F53B-0A04F14F00D3}"/>
                </a:ext>
              </a:extLst>
            </p:cNvPr>
            <p:cNvSpPr/>
            <p:nvPr/>
          </p:nvSpPr>
          <p:spPr>
            <a:xfrm>
              <a:off x="11359721" y="2634044"/>
              <a:ext cx="103484" cy="79821"/>
            </a:xfrm>
            <a:prstGeom prst="rect">
              <a:avLst/>
            </a:prstGeom>
            <a:solidFill>
              <a:srgbClr val="7575D1"/>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094" name="矩形 1093">
              <a:extLst>
                <a:ext uri="{FF2B5EF4-FFF2-40B4-BE49-F238E27FC236}">
                  <a16:creationId xmlns:a16="http://schemas.microsoft.com/office/drawing/2014/main" id="{76D3FFDB-224E-88DB-D0F2-A2C6F8360B33}"/>
                </a:ext>
              </a:extLst>
            </p:cNvPr>
            <p:cNvSpPr/>
            <p:nvPr/>
          </p:nvSpPr>
          <p:spPr>
            <a:xfrm>
              <a:off x="11541209" y="2630869"/>
              <a:ext cx="103484" cy="79821"/>
            </a:xfrm>
            <a:prstGeom prst="rect">
              <a:avLst/>
            </a:prstGeom>
            <a:solidFill>
              <a:srgbClr val="7575D1"/>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095" name="矩形 1094">
              <a:extLst>
                <a:ext uri="{FF2B5EF4-FFF2-40B4-BE49-F238E27FC236}">
                  <a16:creationId xmlns:a16="http://schemas.microsoft.com/office/drawing/2014/main" id="{FD742FED-B886-1D5F-A0DE-C0F687F9F3F6}"/>
                </a:ext>
              </a:extLst>
            </p:cNvPr>
            <p:cNvSpPr/>
            <p:nvPr/>
          </p:nvSpPr>
          <p:spPr>
            <a:xfrm>
              <a:off x="11592951" y="2959432"/>
              <a:ext cx="155468" cy="97111"/>
            </a:xfrm>
            <a:prstGeom prst="rect">
              <a:avLst/>
            </a:prstGeom>
            <a:solidFill>
              <a:srgbClr val="7575D1"/>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cxnSp>
          <p:nvCxnSpPr>
            <p:cNvPr id="1100" name="直接箭头连接符 1099">
              <a:extLst>
                <a:ext uri="{FF2B5EF4-FFF2-40B4-BE49-F238E27FC236}">
                  <a16:creationId xmlns:a16="http://schemas.microsoft.com/office/drawing/2014/main" id="{045293F5-EE94-086E-E5F6-2636D144CDBA}"/>
                </a:ext>
              </a:extLst>
            </p:cNvPr>
            <p:cNvCxnSpPr>
              <a:cxnSpLocks/>
              <a:endCxn id="1091" idx="2"/>
            </p:cNvCxnSpPr>
            <p:nvPr/>
          </p:nvCxnSpPr>
          <p:spPr>
            <a:xfrm flipV="1">
              <a:off x="10849141" y="2713918"/>
              <a:ext cx="122289" cy="223787"/>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04" name="直接箭头连接符 1103">
              <a:extLst>
                <a:ext uri="{FF2B5EF4-FFF2-40B4-BE49-F238E27FC236}">
                  <a16:creationId xmlns:a16="http://schemas.microsoft.com/office/drawing/2014/main" id="{4A17CC12-8224-66AD-3BBF-B610A1039179}"/>
                </a:ext>
              </a:extLst>
            </p:cNvPr>
            <p:cNvCxnSpPr>
              <a:cxnSpLocks/>
            </p:cNvCxnSpPr>
            <p:nvPr/>
          </p:nvCxnSpPr>
          <p:spPr>
            <a:xfrm>
              <a:off x="11592951" y="2727207"/>
              <a:ext cx="79806" cy="217784"/>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05" name="直接箭头连接符 1104">
              <a:extLst>
                <a:ext uri="{FF2B5EF4-FFF2-40B4-BE49-F238E27FC236}">
                  <a16:creationId xmlns:a16="http://schemas.microsoft.com/office/drawing/2014/main" id="{6DE7D43F-1E08-B771-F675-76FA25330771}"/>
                </a:ext>
              </a:extLst>
            </p:cNvPr>
            <p:cNvCxnSpPr>
              <a:cxnSpLocks/>
              <a:stCxn id="1069" idx="3"/>
              <a:endCxn id="1089" idx="1"/>
            </p:cNvCxnSpPr>
            <p:nvPr/>
          </p:nvCxnSpPr>
          <p:spPr>
            <a:xfrm flipV="1">
              <a:off x="10667252" y="2670780"/>
              <a:ext cx="71301" cy="3018"/>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08" name="直接箭头连接符 1107">
              <a:extLst>
                <a:ext uri="{FF2B5EF4-FFF2-40B4-BE49-F238E27FC236}">
                  <a16:creationId xmlns:a16="http://schemas.microsoft.com/office/drawing/2014/main" id="{1CD6CE3B-2DEF-B14E-7CA1-18673FBEB9D6}"/>
                </a:ext>
              </a:extLst>
            </p:cNvPr>
            <p:cNvCxnSpPr>
              <a:cxnSpLocks/>
            </p:cNvCxnSpPr>
            <p:nvPr/>
          </p:nvCxnSpPr>
          <p:spPr>
            <a:xfrm>
              <a:off x="11275677" y="2671578"/>
              <a:ext cx="77651" cy="3228"/>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11" name="直接箭头连接符 1110">
              <a:extLst>
                <a:ext uri="{FF2B5EF4-FFF2-40B4-BE49-F238E27FC236}">
                  <a16:creationId xmlns:a16="http://schemas.microsoft.com/office/drawing/2014/main" id="{0D443B28-C1AA-4B20-9FCB-09B8F9ACB661}"/>
                </a:ext>
              </a:extLst>
            </p:cNvPr>
            <p:cNvCxnSpPr>
              <a:cxnSpLocks/>
              <a:stCxn id="1091" idx="3"/>
              <a:endCxn id="1092" idx="1"/>
            </p:cNvCxnSpPr>
            <p:nvPr/>
          </p:nvCxnSpPr>
          <p:spPr>
            <a:xfrm flipV="1">
              <a:off x="11023172" y="2673955"/>
              <a:ext cx="73172" cy="53"/>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14" name="直接箭头连接符 1113">
              <a:extLst>
                <a:ext uri="{FF2B5EF4-FFF2-40B4-BE49-F238E27FC236}">
                  <a16:creationId xmlns:a16="http://schemas.microsoft.com/office/drawing/2014/main" id="{1E2AD0C8-5999-8706-4D11-A2C6BAD3CD3C}"/>
                </a:ext>
              </a:extLst>
            </p:cNvPr>
            <p:cNvCxnSpPr>
              <a:cxnSpLocks/>
            </p:cNvCxnSpPr>
            <p:nvPr/>
          </p:nvCxnSpPr>
          <p:spPr>
            <a:xfrm>
              <a:off x="11472911" y="2674688"/>
              <a:ext cx="77651" cy="3228"/>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15" name="直接箭头连接符 1114">
              <a:extLst>
                <a:ext uri="{FF2B5EF4-FFF2-40B4-BE49-F238E27FC236}">
                  <a16:creationId xmlns:a16="http://schemas.microsoft.com/office/drawing/2014/main" id="{39629CA2-F487-749A-4AFF-27481291F87B}"/>
                </a:ext>
              </a:extLst>
            </p:cNvPr>
            <p:cNvCxnSpPr>
              <a:cxnSpLocks/>
              <a:endCxn id="1074" idx="0"/>
            </p:cNvCxnSpPr>
            <p:nvPr/>
          </p:nvCxnSpPr>
          <p:spPr>
            <a:xfrm>
              <a:off x="11687355" y="3063813"/>
              <a:ext cx="84615" cy="197156"/>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118" name="矩形: 圆角 1117">
              <a:extLst>
                <a:ext uri="{FF2B5EF4-FFF2-40B4-BE49-F238E27FC236}">
                  <a16:creationId xmlns:a16="http://schemas.microsoft.com/office/drawing/2014/main" id="{01346F8D-57BF-F150-B1BA-C4F384AA2FDA}"/>
                </a:ext>
              </a:extLst>
            </p:cNvPr>
            <p:cNvSpPr/>
            <p:nvPr/>
          </p:nvSpPr>
          <p:spPr>
            <a:xfrm>
              <a:off x="10091381" y="2563729"/>
              <a:ext cx="1874139" cy="935405"/>
            </a:xfrm>
            <a:prstGeom prst="roundRect">
              <a:avLst/>
            </a:prstGeom>
            <a:no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50" name="矩形: 圆角 1149">
            <a:extLst>
              <a:ext uri="{FF2B5EF4-FFF2-40B4-BE49-F238E27FC236}">
                <a16:creationId xmlns:a16="http://schemas.microsoft.com/office/drawing/2014/main" id="{47E14E24-D398-56DB-D1D8-209AA35C76EC}"/>
              </a:ext>
            </a:extLst>
          </p:cNvPr>
          <p:cNvSpPr/>
          <p:nvPr/>
        </p:nvSpPr>
        <p:spPr>
          <a:xfrm>
            <a:off x="9926621" y="4428545"/>
            <a:ext cx="2029454" cy="121482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4" name="组合 1143">
            <a:extLst>
              <a:ext uri="{FF2B5EF4-FFF2-40B4-BE49-F238E27FC236}">
                <a16:creationId xmlns:a16="http://schemas.microsoft.com/office/drawing/2014/main" id="{5A3B5589-3C63-AD27-373A-B3CAF9D4CD0D}"/>
              </a:ext>
            </a:extLst>
          </p:cNvPr>
          <p:cNvGrpSpPr/>
          <p:nvPr/>
        </p:nvGrpSpPr>
        <p:grpSpPr>
          <a:xfrm>
            <a:off x="10223494" y="4467822"/>
            <a:ext cx="1580445" cy="727709"/>
            <a:chOff x="10129481" y="3854731"/>
            <a:chExt cx="1580445" cy="727709"/>
          </a:xfrm>
        </p:grpSpPr>
        <p:sp>
          <p:nvSpPr>
            <p:cNvPr id="1120" name="矩形 1119">
              <a:extLst>
                <a:ext uri="{FF2B5EF4-FFF2-40B4-BE49-F238E27FC236}">
                  <a16:creationId xmlns:a16="http://schemas.microsoft.com/office/drawing/2014/main" id="{75C8B419-0F4C-F9B2-B294-5434144361E4}"/>
                </a:ext>
              </a:extLst>
            </p:cNvPr>
            <p:cNvSpPr/>
            <p:nvPr/>
          </p:nvSpPr>
          <p:spPr>
            <a:xfrm>
              <a:off x="10241629" y="4389717"/>
              <a:ext cx="155468" cy="97111"/>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122" name="椭圆 1121">
              <a:extLst>
                <a:ext uri="{FF2B5EF4-FFF2-40B4-BE49-F238E27FC236}">
                  <a16:creationId xmlns:a16="http://schemas.microsoft.com/office/drawing/2014/main" id="{BFFD5CA1-DB5C-8CF5-39CC-2A63C21EF78C}"/>
                </a:ext>
              </a:extLst>
            </p:cNvPr>
            <p:cNvSpPr/>
            <p:nvPr/>
          </p:nvSpPr>
          <p:spPr>
            <a:xfrm>
              <a:off x="10129481" y="4294558"/>
              <a:ext cx="398815" cy="287882"/>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3" name="矩形 1122">
              <a:extLst>
                <a:ext uri="{FF2B5EF4-FFF2-40B4-BE49-F238E27FC236}">
                  <a16:creationId xmlns:a16="http://schemas.microsoft.com/office/drawing/2014/main" id="{659B04A0-3240-916B-DEBD-2B8A6F1B35BA}"/>
                </a:ext>
              </a:extLst>
            </p:cNvPr>
            <p:cNvSpPr/>
            <p:nvPr/>
          </p:nvSpPr>
          <p:spPr>
            <a:xfrm>
              <a:off x="10822464" y="4388876"/>
              <a:ext cx="155468" cy="97111"/>
            </a:xfrm>
            <a:prstGeom prst="rect">
              <a:avLst/>
            </a:prstGeom>
            <a:solidFill>
              <a:srgbClr val="FBBCA3"/>
            </a:solidFill>
            <a:ln>
              <a:solidFill>
                <a:srgbClr val="FBBC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124" name="椭圆 1123">
              <a:extLst>
                <a:ext uri="{FF2B5EF4-FFF2-40B4-BE49-F238E27FC236}">
                  <a16:creationId xmlns:a16="http://schemas.microsoft.com/office/drawing/2014/main" id="{BB35A5B1-4E6B-59C6-2949-C5D62BE4DE9B}"/>
                </a:ext>
              </a:extLst>
            </p:cNvPr>
            <p:cNvSpPr/>
            <p:nvPr/>
          </p:nvSpPr>
          <p:spPr>
            <a:xfrm>
              <a:off x="10710316" y="4293717"/>
              <a:ext cx="398815" cy="287882"/>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5" name="矩形 1124">
              <a:extLst>
                <a:ext uri="{FF2B5EF4-FFF2-40B4-BE49-F238E27FC236}">
                  <a16:creationId xmlns:a16="http://schemas.microsoft.com/office/drawing/2014/main" id="{760E9BF1-C8D9-5FC7-F27C-1D864F0D045C}"/>
                </a:ext>
              </a:extLst>
            </p:cNvPr>
            <p:cNvSpPr/>
            <p:nvPr/>
          </p:nvSpPr>
          <p:spPr>
            <a:xfrm>
              <a:off x="11423259" y="4388876"/>
              <a:ext cx="155468" cy="97111"/>
            </a:xfrm>
            <a:prstGeom prst="rect">
              <a:avLst/>
            </a:prstGeom>
            <a:solidFill>
              <a:srgbClr val="7575D1"/>
            </a:solidFill>
            <a:ln>
              <a:solidFill>
                <a:srgbClr val="7575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b="1"/>
            </a:p>
          </p:txBody>
        </p:sp>
        <p:sp>
          <p:nvSpPr>
            <p:cNvPr id="1126" name="椭圆 1125">
              <a:extLst>
                <a:ext uri="{FF2B5EF4-FFF2-40B4-BE49-F238E27FC236}">
                  <a16:creationId xmlns:a16="http://schemas.microsoft.com/office/drawing/2014/main" id="{9192FE9B-5160-4E54-4743-C8F9AFB7863A}"/>
                </a:ext>
              </a:extLst>
            </p:cNvPr>
            <p:cNvSpPr/>
            <p:nvPr/>
          </p:nvSpPr>
          <p:spPr>
            <a:xfrm>
              <a:off x="11311111" y="4293717"/>
              <a:ext cx="398815" cy="287882"/>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7" name="直接箭头连接符 1126">
              <a:extLst>
                <a:ext uri="{FF2B5EF4-FFF2-40B4-BE49-F238E27FC236}">
                  <a16:creationId xmlns:a16="http://schemas.microsoft.com/office/drawing/2014/main" id="{F9C92C77-5E20-6855-C66F-5CDDA7B6D57E}"/>
                </a:ext>
              </a:extLst>
            </p:cNvPr>
            <p:cNvCxnSpPr>
              <a:cxnSpLocks/>
              <a:stCxn id="1120" idx="3"/>
              <a:endCxn id="1123" idx="1"/>
            </p:cNvCxnSpPr>
            <p:nvPr/>
          </p:nvCxnSpPr>
          <p:spPr>
            <a:xfrm flipV="1">
              <a:off x="10397097" y="4437432"/>
              <a:ext cx="425367" cy="841"/>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31" name="直接箭头连接符 1130">
              <a:extLst>
                <a:ext uri="{FF2B5EF4-FFF2-40B4-BE49-F238E27FC236}">
                  <a16:creationId xmlns:a16="http://schemas.microsoft.com/office/drawing/2014/main" id="{6032BECA-4547-ECBB-7132-36DEA43F7700}"/>
                </a:ext>
              </a:extLst>
            </p:cNvPr>
            <p:cNvCxnSpPr>
              <a:cxnSpLocks/>
            </p:cNvCxnSpPr>
            <p:nvPr/>
          </p:nvCxnSpPr>
          <p:spPr>
            <a:xfrm flipV="1">
              <a:off x="10992380" y="4436011"/>
              <a:ext cx="425367" cy="841"/>
            </a:xfrm>
            <a:prstGeom prst="straightConnector1">
              <a:avLst/>
            </a:prstGeom>
            <a:ln>
              <a:solidFill>
                <a:schemeClr val="tx1">
                  <a:lumMod val="75000"/>
                  <a:lumOff val="2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35" name="直接箭头连接符 1134">
              <a:extLst>
                <a:ext uri="{FF2B5EF4-FFF2-40B4-BE49-F238E27FC236}">
                  <a16:creationId xmlns:a16="http://schemas.microsoft.com/office/drawing/2014/main" id="{AC3B2469-8833-B42D-709B-75EAE8DB32D5}"/>
                </a:ext>
              </a:extLst>
            </p:cNvPr>
            <p:cNvCxnSpPr>
              <a:cxnSpLocks/>
              <a:endCxn id="1126" idx="0"/>
            </p:cNvCxnSpPr>
            <p:nvPr/>
          </p:nvCxnSpPr>
          <p:spPr>
            <a:xfrm>
              <a:off x="11510519" y="3885244"/>
              <a:ext cx="0" cy="408473"/>
            </a:xfrm>
            <a:prstGeom prst="straightConnector1">
              <a:avLst/>
            </a:prstGeom>
            <a:ln>
              <a:solidFill>
                <a:schemeClr val="tx1">
                  <a:lumMod val="75000"/>
                  <a:lumOff val="25000"/>
                </a:schemeClr>
              </a:solidFill>
              <a:prstDash val="dash"/>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38" name="直接箭头连接符 1137">
              <a:extLst>
                <a:ext uri="{FF2B5EF4-FFF2-40B4-BE49-F238E27FC236}">
                  <a16:creationId xmlns:a16="http://schemas.microsoft.com/office/drawing/2014/main" id="{E667A708-488A-B7D6-D05F-475C0FA2448B}"/>
                </a:ext>
              </a:extLst>
            </p:cNvPr>
            <p:cNvCxnSpPr>
              <a:cxnSpLocks/>
            </p:cNvCxnSpPr>
            <p:nvPr/>
          </p:nvCxnSpPr>
          <p:spPr>
            <a:xfrm>
              <a:off x="10328444" y="3885244"/>
              <a:ext cx="0" cy="408473"/>
            </a:xfrm>
            <a:prstGeom prst="straightConnector1">
              <a:avLst/>
            </a:prstGeom>
            <a:ln>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9" name="直接箭头连接符 1138">
              <a:extLst>
                <a:ext uri="{FF2B5EF4-FFF2-40B4-BE49-F238E27FC236}">
                  <a16:creationId xmlns:a16="http://schemas.microsoft.com/office/drawing/2014/main" id="{500E1CB5-94D4-02D6-27E5-EF42109473C9}"/>
                </a:ext>
              </a:extLst>
            </p:cNvPr>
            <p:cNvCxnSpPr>
              <a:cxnSpLocks/>
            </p:cNvCxnSpPr>
            <p:nvPr/>
          </p:nvCxnSpPr>
          <p:spPr>
            <a:xfrm>
              <a:off x="10328444" y="3885244"/>
              <a:ext cx="1182074" cy="0"/>
            </a:xfrm>
            <a:prstGeom prst="straightConnector1">
              <a:avLst/>
            </a:prstGeom>
            <a:ln>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3" name="文本框 1142">
              <a:extLst>
                <a:ext uri="{FF2B5EF4-FFF2-40B4-BE49-F238E27FC236}">
                  <a16:creationId xmlns:a16="http://schemas.microsoft.com/office/drawing/2014/main" id="{8FA219A8-CFC5-A631-375B-B07FB784D43B}"/>
                </a:ext>
              </a:extLst>
            </p:cNvPr>
            <p:cNvSpPr txBox="1"/>
            <p:nvPr/>
          </p:nvSpPr>
          <p:spPr>
            <a:xfrm>
              <a:off x="10767825" y="3854731"/>
              <a:ext cx="372289" cy="184666"/>
            </a:xfrm>
            <a:prstGeom prst="rect">
              <a:avLst/>
            </a:prstGeom>
            <a:noFill/>
          </p:spPr>
          <p:txBody>
            <a:bodyPr wrap="square" rtlCol="0">
              <a:spAutoFit/>
            </a:bodyPr>
            <a:lstStyle/>
            <a:p>
              <a:r>
                <a:rPr lang="en-US" altLang="zh-CN" sz="600" b="1" dirty="0"/>
                <a:t>Loop</a:t>
              </a:r>
              <a:endParaRPr lang="zh-CN" altLang="en-US" sz="600" b="1" dirty="0"/>
            </a:p>
          </p:txBody>
        </p:sp>
      </p:grpSp>
      <p:sp>
        <p:nvSpPr>
          <p:cNvPr id="1146" name="文本框 1145">
            <a:extLst>
              <a:ext uri="{FF2B5EF4-FFF2-40B4-BE49-F238E27FC236}">
                <a16:creationId xmlns:a16="http://schemas.microsoft.com/office/drawing/2014/main" id="{12BC318A-6C64-6D96-25A6-E975F0C5308D}"/>
              </a:ext>
            </a:extLst>
          </p:cNvPr>
          <p:cNvSpPr txBox="1"/>
          <p:nvPr/>
        </p:nvSpPr>
        <p:spPr>
          <a:xfrm>
            <a:off x="7740129" y="3925746"/>
            <a:ext cx="2067474" cy="307777"/>
          </a:xfrm>
          <a:prstGeom prst="rect">
            <a:avLst/>
          </a:prstGeom>
          <a:noFill/>
        </p:spPr>
        <p:txBody>
          <a:bodyPr wrap="square">
            <a:spAutoFit/>
          </a:bodyPr>
          <a:lstStyle/>
          <a:p>
            <a:r>
              <a:rPr lang="en-US" altLang="zh-CN" sz="1400" dirty="0">
                <a:solidFill>
                  <a:schemeClr val="tx1"/>
                </a:solidFill>
                <a:latin typeface="+mj-ea"/>
                <a:ea typeface="+mj-ea"/>
              </a:rPr>
              <a:t>Rammer (OSDI`20)</a:t>
            </a:r>
            <a:endParaRPr lang="zh-CN" altLang="en-US" sz="1400" dirty="0">
              <a:solidFill>
                <a:schemeClr val="tx1"/>
              </a:solidFill>
              <a:latin typeface="+mj-ea"/>
              <a:ea typeface="+mj-ea"/>
            </a:endParaRPr>
          </a:p>
        </p:txBody>
      </p:sp>
      <p:sp>
        <p:nvSpPr>
          <p:cNvPr id="1147" name="文本框 1146">
            <a:extLst>
              <a:ext uri="{FF2B5EF4-FFF2-40B4-BE49-F238E27FC236}">
                <a16:creationId xmlns:a16="http://schemas.microsoft.com/office/drawing/2014/main" id="{2D3D7E74-9E09-FD71-ADDB-B860BFF1BF38}"/>
              </a:ext>
            </a:extLst>
          </p:cNvPr>
          <p:cNvSpPr txBox="1"/>
          <p:nvPr/>
        </p:nvSpPr>
        <p:spPr>
          <a:xfrm>
            <a:off x="9879101" y="3938857"/>
            <a:ext cx="2067474" cy="307777"/>
          </a:xfrm>
          <a:prstGeom prst="rect">
            <a:avLst/>
          </a:prstGeom>
          <a:noFill/>
        </p:spPr>
        <p:txBody>
          <a:bodyPr wrap="square">
            <a:spAutoFit/>
          </a:bodyPr>
          <a:lstStyle/>
          <a:p>
            <a:r>
              <a:rPr lang="en-US" altLang="zh-CN" sz="1400" dirty="0">
                <a:solidFill>
                  <a:schemeClr val="tx1"/>
                </a:solidFill>
                <a:latin typeface="+mj-ea"/>
                <a:ea typeface="+mj-ea"/>
              </a:rPr>
              <a:t>Welder (OSDI`23)</a:t>
            </a:r>
            <a:endParaRPr lang="zh-CN" altLang="en-US" sz="1400" dirty="0">
              <a:solidFill>
                <a:schemeClr val="tx1"/>
              </a:solidFill>
              <a:latin typeface="+mj-ea"/>
              <a:ea typeface="+mj-ea"/>
            </a:endParaRPr>
          </a:p>
        </p:txBody>
      </p:sp>
      <p:sp>
        <p:nvSpPr>
          <p:cNvPr id="1148" name="文本框 1147">
            <a:extLst>
              <a:ext uri="{FF2B5EF4-FFF2-40B4-BE49-F238E27FC236}">
                <a16:creationId xmlns:a16="http://schemas.microsoft.com/office/drawing/2014/main" id="{7973938D-179C-7FCC-F207-3384C878CB58}"/>
              </a:ext>
            </a:extLst>
          </p:cNvPr>
          <p:cNvSpPr txBox="1"/>
          <p:nvPr/>
        </p:nvSpPr>
        <p:spPr>
          <a:xfrm>
            <a:off x="7663557" y="5328081"/>
            <a:ext cx="2067474" cy="307777"/>
          </a:xfrm>
          <a:prstGeom prst="rect">
            <a:avLst/>
          </a:prstGeom>
          <a:noFill/>
        </p:spPr>
        <p:txBody>
          <a:bodyPr wrap="square">
            <a:spAutoFit/>
          </a:bodyPr>
          <a:lstStyle/>
          <a:p>
            <a:r>
              <a:rPr lang="en-US" altLang="zh-CN" sz="1400" dirty="0">
                <a:solidFill>
                  <a:schemeClr val="tx1"/>
                </a:solidFill>
                <a:latin typeface="+mj-ea"/>
                <a:ea typeface="+mj-ea"/>
              </a:rPr>
              <a:t>Roller (OSDI`22)</a:t>
            </a:r>
            <a:endParaRPr lang="zh-CN" altLang="en-US" sz="1400" dirty="0">
              <a:solidFill>
                <a:schemeClr val="tx1"/>
              </a:solidFill>
              <a:latin typeface="+mj-ea"/>
              <a:ea typeface="+mj-ea"/>
            </a:endParaRPr>
          </a:p>
        </p:txBody>
      </p:sp>
      <p:sp>
        <p:nvSpPr>
          <p:cNvPr id="1149" name="文本框 1148">
            <a:extLst>
              <a:ext uri="{FF2B5EF4-FFF2-40B4-BE49-F238E27FC236}">
                <a16:creationId xmlns:a16="http://schemas.microsoft.com/office/drawing/2014/main" id="{9D2C8F80-D6CA-AE6F-49F6-B5819D53461E}"/>
              </a:ext>
            </a:extLst>
          </p:cNvPr>
          <p:cNvSpPr txBox="1"/>
          <p:nvPr/>
        </p:nvSpPr>
        <p:spPr>
          <a:xfrm>
            <a:off x="9904052" y="5335600"/>
            <a:ext cx="2067474" cy="307777"/>
          </a:xfrm>
          <a:prstGeom prst="rect">
            <a:avLst/>
          </a:prstGeom>
          <a:noFill/>
        </p:spPr>
        <p:txBody>
          <a:bodyPr wrap="square">
            <a:spAutoFit/>
          </a:bodyPr>
          <a:lstStyle/>
          <a:p>
            <a:r>
              <a:rPr lang="en-US" altLang="zh-CN" sz="1400" dirty="0">
                <a:solidFill>
                  <a:schemeClr val="tx1"/>
                </a:solidFill>
                <a:latin typeface="+mj-ea"/>
                <a:ea typeface="+mj-ea"/>
              </a:rPr>
              <a:t>Grinder (OSDI`23)</a:t>
            </a:r>
            <a:endParaRPr lang="zh-CN" altLang="en-US" sz="1400" dirty="0">
              <a:solidFill>
                <a:schemeClr val="tx1"/>
              </a:solidFill>
              <a:latin typeface="+mj-ea"/>
              <a:ea typeface="+mj-ea"/>
            </a:endParaRPr>
          </a:p>
        </p:txBody>
      </p:sp>
      <p:cxnSp>
        <p:nvCxnSpPr>
          <p:cNvPr id="1151" name="直接箭头连接符 1150">
            <a:extLst>
              <a:ext uri="{FF2B5EF4-FFF2-40B4-BE49-F238E27FC236}">
                <a16:creationId xmlns:a16="http://schemas.microsoft.com/office/drawing/2014/main" id="{845F1F2D-EA2E-72E6-D5D2-D513DA6729C0}"/>
              </a:ext>
            </a:extLst>
          </p:cNvPr>
          <p:cNvCxnSpPr>
            <a:cxnSpLocks/>
            <a:stCxn id="4" idx="2"/>
            <a:endCxn id="6" idx="0"/>
          </p:cNvCxnSpPr>
          <p:nvPr/>
        </p:nvCxnSpPr>
        <p:spPr>
          <a:xfrm>
            <a:off x="6316961" y="3611479"/>
            <a:ext cx="0" cy="587738"/>
          </a:xfrm>
          <a:prstGeom prst="straightConnector1">
            <a:avLst/>
          </a:prstGeom>
          <a:ln w="19050">
            <a:solidFill>
              <a:schemeClr val="tx1">
                <a:lumMod val="75000"/>
                <a:lumOff val="25000"/>
              </a:schemeClr>
            </a:solidFill>
            <a:headEnd type="none" w="sm" len="sm"/>
            <a:tailEnd type="triangle" w="lg" len="med"/>
          </a:ln>
        </p:spPr>
        <p:style>
          <a:lnRef idx="1">
            <a:schemeClr val="accent1"/>
          </a:lnRef>
          <a:fillRef idx="0">
            <a:schemeClr val="accent1"/>
          </a:fillRef>
          <a:effectRef idx="0">
            <a:schemeClr val="accent1"/>
          </a:effectRef>
          <a:fontRef idx="minor">
            <a:schemeClr val="tx1"/>
          </a:fontRef>
        </p:style>
      </p:cxnSp>
      <p:cxnSp>
        <p:nvCxnSpPr>
          <p:cNvPr id="1154" name="直接箭头连接符 1153">
            <a:extLst>
              <a:ext uri="{FF2B5EF4-FFF2-40B4-BE49-F238E27FC236}">
                <a16:creationId xmlns:a16="http://schemas.microsoft.com/office/drawing/2014/main" id="{36384522-1CB3-9BBB-E412-70471CCFA6DC}"/>
              </a:ext>
            </a:extLst>
          </p:cNvPr>
          <p:cNvCxnSpPr>
            <a:cxnSpLocks/>
            <a:stCxn id="7" idx="0"/>
            <a:endCxn id="6" idx="2"/>
          </p:cNvCxnSpPr>
          <p:nvPr/>
        </p:nvCxnSpPr>
        <p:spPr>
          <a:xfrm flipV="1">
            <a:off x="6316961" y="4808817"/>
            <a:ext cx="0" cy="647896"/>
          </a:xfrm>
          <a:prstGeom prst="straightConnector1">
            <a:avLst/>
          </a:prstGeom>
          <a:ln w="19050">
            <a:solidFill>
              <a:schemeClr val="tx1">
                <a:lumMod val="75000"/>
                <a:lumOff val="25000"/>
              </a:schemeClr>
            </a:solidFill>
            <a:headEnd type="none" w="sm" len="sm"/>
            <a:tailEnd type="triangle" w="lg" len="med"/>
          </a:ln>
        </p:spPr>
        <p:style>
          <a:lnRef idx="1">
            <a:schemeClr val="accent1"/>
          </a:lnRef>
          <a:fillRef idx="0">
            <a:schemeClr val="accent1"/>
          </a:fillRef>
          <a:effectRef idx="0">
            <a:schemeClr val="accent1"/>
          </a:effectRef>
          <a:fontRef idx="minor">
            <a:schemeClr val="tx1"/>
          </a:fontRef>
        </p:style>
      </p:cxnSp>
      <p:sp>
        <p:nvSpPr>
          <p:cNvPr id="1160" name="文本框 1159">
            <a:extLst>
              <a:ext uri="{FF2B5EF4-FFF2-40B4-BE49-F238E27FC236}">
                <a16:creationId xmlns:a16="http://schemas.microsoft.com/office/drawing/2014/main" id="{90DB685C-2AFD-BFCB-FB8C-0FCC6888D04B}"/>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Tree>
    <p:custDataLst>
      <p:tags r:id="rId1"/>
    </p:custDataLst>
    <p:extLst>
      <p:ext uri="{BB962C8B-B14F-4D97-AF65-F5344CB8AC3E}">
        <p14:creationId xmlns:p14="http://schemas.microsoft.com/office/powerpoint/2010/main" val="102649896"/>
      </p:ext>
    </p:extLst>
  </p:cSld>
  <p:clrMapOvr>
    <a:masterClrMapping/>
  </p:clrMapOvr>
  <mc:AlternateContent xmlns:mc="http://schemas.openxmlformats.org/markup-compatibility/2006" xmlns:p14="http://schemas.microsoft.com/office/powerpoint/2010/main">
    <mc:Choice Requires="p14">
      <p:transition spd="slow" p14:dur="2000" advTm="90752"/>
    </mc:Choice>
    <mc:Fallback xmlns="">
      <p:transition spd="slow" advTm="907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背景 </a:t>
            </a:r>
            <a:r>
              <a:rPr lang="en-US" altLang="zh-CN" dirty="0">
                <a:solidFill>
                  <a:schemeClr val="bg1">
                    <a:lumMod val="65000"/>
                  </a:schemeClr>
                </a:solidFill>
              </a:rPr>
              <a:t>&gt; </a:t>
            </a:r>
            <a:r>
              <a:rPr lang="zh-CN" altLang="en-US" dirty="0">
                <a:solidFill>
                  <a:schemeClr val="tx1"/>
                </a:solidFill>
              </a:rPr>
              <a:t>控制流</a:t>
            </a:r>
          </a:p>
        </p:txBody>
      </p:sp>
      <p:sp>
        <p:nvSpPr>
          <p:cNvPr id="26" name="文本框 25">
            <a:extLst>
              <a:ext uri="{FF2B5EF4-FFF2-40B4-BE49-F238E27FC236}">
                <a16:creationId xmlns:a16="http://schemas.microsoft.com/office/drawing/2014/main" id="{2CA5A1CD-2DC8-034C-8156-92F7865370B0}"/>
              </a:ext>
            </a:extLst>
          </p:cNvPr>
          <p:cNvSpPr txBox="1"/>
          <p:nvPr/>
        </p:nvSpPr>
        <p:spPr>
          <a:xfrm>
            <a:off x="668338" y="1346858"/>
            <a:ext cx="10954097" cy="429861"/>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zh-CN" altLang="en-US" sz="2000" dirty="0"/>
              <a:t>深度学习模型：全连接 → 复杂控制逻辑结构：数据流 </a:t>
            </a:r>
            <a:r>
              <a:rPr lang="en-US" altLang="zh-CN" sz="2000" dirty="0"/>
              <a:t>+ </a:t>
            </a:r>
            <a:r>
              <a:rPr lang="zh-CN" altLang="en-US" sz="2000" dirty="0"/>
              <a:t>控制流</a:t>
            </a:r>
            <a:endParaRPr lang="en-US" altLang="zh-CN" sz="2000" dirty="0"/>
          </a:p>
        </p:txBody>
      </p:sp>
      <p:sp>
        <p:nvSpPr>
          <p:cNvPr id="12" name="文本框 11">
            <a:extLst>
              <a:ext uri="{FF2B5EF4-FFF2-40B4-BE49-F238E27FC236}">
                <a16:creationId xmlns:a16="http://schemas.microsoft.com/office/drawing/2014/main" id="{D8499252-BE56-D693-8CF5-82AD4213377C}"/>
              </a:ext>
            </a:extLst>
          </p:cNvPr>
          <p:cNvSpPr txBox="1"/>
          <p:nvPr/>
        </p:nvSpPr>
        <p:spPr>
          <a:xfrm>
            <a:off x="3086628" y="1962957"/>
            <a:ext cx="206163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条件计算</a:t>
            </a:r>
            <a:endParaRPr lang="en-US" altLang="zh-CN" sz="1800" dirty="0"/>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15" name="文本框 14">
            <a:extLst>
              <a:ext uri="{FF2B5EF4-FFF2-40B4-BE49-F238E27FC236}">
                <a16:creationId xmlns:a16="http://schemas.microsoft.com/office/drawing/2014/main" id="{435955CC-7763-DA58-6211-C3679C5A1ED7}"/>
              </a:ext>
            </a:extLst>
          </p:cNvPr>
          <p:cNvSpPr txBox="1"/>
          <p:nvPr/>
        </p:nvSpPr>
        <p:spPr>
          <a:xfrm>
            <a:off x="1328491" y="1962957"/>
            <a:ext cx="160521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动态计算</a:t>
            </a:r>
            <a:endParaRPr lang="en-US" altLang="zh-CN" sz="1800" dirty="0"/>
          </a:p>
        </p:txBody>
      </p:sp>
      <p:sp>
        <p:nvSpPr>
          <p:cNvPr id="2" name="文本框 1">
            <a:extLst>
              <a:ext uri="{FF2B5EF4-FFF2-40B4-BE49-F238E27FC236}">
                <a16:creationId xmlns:a16="http://schemas.microsoft.com/office/drawing/2014/main" id="{962ABD4A-27EA-CE41-852C-37C9B54A041C}"/>
              </a:ext>
            </a:extLst>
          </p:cNvPr>
          <p:cNvSpPr txBox="1"/>
          <p:nvPr/>
        </p:nvSpPr>
        <p:spPr>
          <a:xfrm>
            <a:off x="4720165" y="1962957"/>
            <a:ext cx="206163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高效计算</a:t>
            </a:r>
            <a:endParaRPr lang="en-US" altLang="zh-CN" sz="1800" dirty="0"/>
          </a:p>
        </p:txBody>
      </p:sp>
      <p:sp>
        <p:nvSpPr>
          <p:cNvPr id="4" name="文本框 3">
            <a:extLst>
              <a:ext uri="{FF2B5EF4-FFF2-40B4-BE49-F238E27FC236}">
                <a16:creationId xmlns:a16="http://schemas.microsoft.com/office/drawing/2014/main" id="{AD7FE879-E769-E0D9-964F-69D2C82EE6A4}"/>
              </a:ext>
            </a:extLst>
          </p:cNvPr>
          <p:cNvSpPr txBox="1"/>
          <p:nvPr/>
        </p:nvSpPr>
        <p:spPr>
          <a:xfrm>
            <a:off x="730251" y="2472696"/>
            <a:ext cx="10954097" cy="429861"/>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zh-CN" altLang="en-US" sz="2000" dirty="0"/>
              <a:t>控制流分类</a:t>
            </a:r>
            <a:endParaRPr lang="en-US" altLang="zh-CN" sz="2000" dirty="0"/>
          </a:p>
        </p:txBody>
      </p:sp>
      <p:sp>
        <p:nvSpPr>
          <p:cNvPr id="6" name="文本框 5">
            <a:extLst>
              <a:ext uri="{FF2B5EF4-FFF2-40B4-BE49-F238E27FC236}">
                <a16:creationId xmlns:a16="http://schemas.microsoft.com/office/drawing/2014/main" id="{3DCC6497-76AA-C9D7-1436-54A8031EE51A}"/>
              </a:ext>
            </a:extLst>
          </p:cNvPr>
          <p:cNvSpPr txBox="1"/>
          <p:nvPr/>
        </p:nvSpPr>
        <p:spPr>
          <a:xfrm>
            <a:off x="3086628" y="3024462"/>
            <a:ext cx="206163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分支 </a:t>
            </a:r>
            <a:r>
              <a:rPr lang="en-US" altLang="zh-CN" sz="1800" dirty="0"/>
              <a:t>Branch</a:t>
            </a:r>
          </a:p>
        </p:txBody>
      </p:sp>
      <p:sp>
        <p:nvSpPr>
          <p:cNvPr id="7" name="文本框 6">
            <a:extLst>
              <a:ext uri="{FF2B5EF4-FFF2-40B4-BE49-F238E27FC236}">
                <a16:creationId xmlns:a16="http://schemas.microsoft.com/office/drawing/2014/main" id="{3DAF53F7-2A5D-D758-5C85-FBEC083A5E07}"/>
              </a:ext>
            </a:extLst>
          </p:cNvPr>
          <p:cNvSpPr txBox="1"/>
          <p:nvPr/>
        </p:nvSpPr>
        <p:spPr>
          <a:xfrm>
            <a:off x="1328491" y="3024462"/>
            <a:ext cx="160521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循环 </a:t>
            </a:r>
            <a:r>
              <a:rPr lang="en-US" altLang="zh-CN" sz="1800" dirty="0"/>
              <a:t>Loop</a:t>
            </a:r>
          </a:p>
        </p:txBody>
      </p:sp>
      <p:sp>
        <p:nvSpPr>
          <p:cNvPr id="8" name="文本框 7">
            <a:extLst>
              <a:ext uri="{FF2B5EF4-FFF2-40B4-BE49-F238E27FC236}">
                <a16:creationId xmlns:a16="http://schemas.microsoft.com/office/drawing/2014/main" id="{DF6CFAEE-D1C5-177D-740F-B4CD54488305}"/>
              </a:ext>
            </a:extLst>
          </p:cNvPr>
          <p:cNvSpPr txBox="1"/>
          <p:nvPr/>
        </p:nvSpPr>
        <p:spPr>
          <a:xfrm>
            <a:off x="5065181" y="3024462"/>
            <a:ext cx="2292881"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递归 </a:t>
            </a:r>
            <a:r>
              <a:rPr lang="en-US" altLang="zh-CN" sz="1800" dirty="0"/>
              <a:t>Recursion</a:t>
            </a:r>
          </a:p>
        </p:txBody>
      </p:sp>
      <p:sp>
        <p:nvSpPr>
          <p:cNvPr id="10" name="文本框 9">
            <a:extLst>
              <a:ext uri="{FF2B5EF4-FFF2-40B4-BE49-F238E27FC236}">
                <a16:creationId xmlns:a16="http://schemas.microsoft.com/office/drawing/2014/main" id="{F153520D-B99B-9404-8F99-164C9B1EA2EA}"/>
              </a:ext>
            </a:extLst>
          </p:cNvPr>
          <p:cNvSpPr txBox="1"/>
          <p:nvPr/>
        </p:nvSpPr>
        <p:spPr>
          <a:xfrm>
            <a:off x="1393484" y="4801052"/>
            <a:ext cx="1386002" cy="369332"/>
          </a:xfrm>
          <a:prstGeom prst="rect">
            <a:avLst/>
          </a:prstGeom>
          <a:noFill/>
        </p:spPr>
        <p:txBody>
          <a:bodyPr wrap="square">
            <a:spAutoFit/>
          </a:bodyPr>
          <a:lstStyle/>
          <a:p>
            <a:r>
              <a:rPr lang="en-US" altLang="zh-CN" sz="1800" dirty="0"/>
              <a:t>Seq2Seq</a:t>
            </a:r>
            <a:endParaRPr lang="zh-CN" altLang="en-US" sz="1800" dirty="0"/>
          </a:p>
        </p:txBody>
      </p:sp>
      <p:grpSp>
        <p:nvGrpSpPr>
          <p:cNvPr id="22" name="组合 21">
            <a:extLst>
              <a:ext uri="{FF2B5EF4-FFF2-40B4-BE49-F238E27FC236}">
                <a16:creationId xmlns:a16="http://schemas.microsoft.com/office/drawing/2014/main" id="{1E66C6A1-B595-7D8F-8892-2D070167C18F}"/>
              </a:ext>
            </a:extLst>
          </p:cNvPr>
          <p:cNvGrpSpPr/>
          <p:nvPr/>
        </p:nvGrpSpPr>
        <p:grpSpPr>
          <a:xfrm>
            <a:off x="1182914" y="5320801"/>
            <a:ext cx="4776305" cy="1419919"/>
            <a:chOff x="9336615" y="2422521"/>
            <a:chExt cx="4776305" cy="1419919"/>
          </a:xfrm>
        </p:grpSpPr>
        <p:pic>
          <p:nvPicPr>
            <p:cNvPr id="13" name="图片 12">
              <a:extLst>
                <a:ext uri="{FF2B5EF4-FFF2-40B4-BE49-F238E27FC236}">
                  <a16:creationId xmlns:a16="http://schemas.microsoft.com/office/drawing/2014/main" id="{8C2944B8-A641-F7E9-E913-15753A317D88}"/>
                </a:ext>
              </a:extLst>
            </p:cNvPr>
            <p:cNvPicPr>
              <a:picLocks noChangeAspect="1"/>
            </p:cNvPicPr>
            <p:nvPr/>
          </p:nvPicPr>
          <p:blipFill>
            <a:blip r:embed="rId4"/>
            <a:stretch>
              <a:fillRect/>
            </a:stretch>
          </p:blipFill>
          <p:spPr>
            <a:xfrm>
              <a:off x="9620104" y="2842028"/>
              <a:ext cx="4434342" cy="818049"/>
            </a:xfrm>
            <a:prstGeom prst="rect">
              <a:avLst/>
            </a:prstGeom>
          </p:spPr>
        </p:pic>
        <p:sp>
          <p:nvSpPr>
            <p:cNvPr id="19" name="矩形: 圆角 18">
              <a:extLst>
                <a:ext uri="{FF2B5EF4-FFF2-40B4-BE49-F238E27FC236}">
                  <a16:creationId xmlns:a16="http://schemas.microsoft.com/office/drawing/2014/main" id="{2C17FECB-49EC-0E09-3286-9BEED26C9F2A}"/>
                </a:ext>
              </a:extLst>
            </p:cNvPr>
            <p:cNvSpPr/>
            <p:nvPr/>
          </p:nvSpPr>
          <p:spPr>
            <a:xfrm>
              <a:off x="9336615" y="2422521"/>
              <a:ext cx="4776305" cy="1419919"/>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9562EC6-D566-4EF5-916F-86A864115A68}"/>
                </a:ext>
              </a:extLst>
            </p:cNvPr>
            <p:cNvSpPr txBox="1"/>
            <p:nvPr/>
          </p:nvSpPr>
          <p:spPr>
            <a:xfrm>
              <a:off x="9534002" y="2447609"/>
              <a:ext cx="1386002" cy="369332"/>
            </a:xfrm>
            <a:prstGeom prst="rect">
              <a:avLst/>
            </a:prstGeom>
            <a:solidFill>
              <a:schemeClr val="accent1"/>
            </a:solidFill>
          </p:spPr>
          <p:txBody>
            <a:bodyPr wrap="square">
              <a:spAutoFit/>
            </a:bodyPr>
            <a:lstStyle>
              <a:defPPr>
                <a:defRPr lang="zh-CN"/>
              </a:defPPr>
              <a:lvl1pPr>
                <a:defRPr sz="1800"/>
              </a:lvl1pPr>
            </a:lstStyle>
            <a:p>
              <a:r>
                <a:rPr lang="en-US" altLang="zh-CN" dirty="0" err="1"/>
                <a:t>BlockDrop</a:t>
              </a:r>
              <a:endParaRPr lang="zh-CN" altLang="en-US" dirty="0"/>
            </a:p>
          </p:txBody>
        </p:sp>
      </p:grpSp>
      <p:pic>
        <p:nvPicPr>
          <p:cNvPr id="16" name="图片 15">
            <a:extLst>
              <a:ext uri="{FF2B5EF4-FFF2-40B4-BE49-F238E27FC236}">
                <a16:creationId xmlns:a16="http://schemas.microsoft.com/office/drawing/2014/main" id="{D3FE04D3-E095-DD8C-1146-1B0D08920714}"/>
              </a:ext>
            </a:extLst>
          </p:cNvPr>
          <p:cNvPicPr>
            <a:picLocks noChangeAspect="1"/>
          </p:cNvPicPr>
          <p:nvPr/>
        </p:nvPicPr>
        <p:blipFill>
          <a:blip r:embed="rId5"/>
          <a:stretch>
            <a:fillRect/>
          </a:stretch>
        </p:blipFill>
        <p:spPr>
          <a:xfrm>
            <a:off x="1257451" y="3759890"/>
            <a:ext cx="4541052" cy="1376071"/>
          </a:xfrm>
          <a:prstGeom prst="rect">
            <a:avLst/>
          </a:prstGeom>
        </p:spPr>
      </p:pic>
      <p:sp>
        <p:nvSpPr>
          <p:cNvPr id="17" name="文本框 16">
            <a:extLst>
              <a:ext uri="{FF2B5EF4-FFF2-40B4-BE49-F238E27FC236}">
                <a16:creationId xmlns:a16="http://schemas.microsoft.com/office/drawing/2014/main" id="{DD161E57-FA13-CE07-07FA-E2EE9D2AC0B4}"/>
              </a:ext>
            </a:extLst>
          </p:cNvPr>
          <p:cNvSpPr txBox="1"/>
          <p:nvPr/>
        </p:nvSpPr>
        <p:spPr>
          <a:xfrm>
            <a:off x="1402561" y="3592664"/>
            <a:ext cx="1169189" cy="369332"/>
          </a:xfrm>
          <a:prstGeom prst="rect">
            <a:avLst/>
          </a:prstGeom>
          <a:solidFill>
            <a:schemeClr val="accent1"/>
          </a:solidFill>
        </p:spPr>
        <p:txBody>
          <a:bodyPr wrap="square">
            <a:spAutoFit/>
          </a:bodyPr>
          <a:lstStyle/>
          <a:p>
            <a:r>
              <a:rPr lang="en-US" altLang="zh-CN" sz="1800" dirty="0"/>
              <a:t>Seq2Seq</a:t>
            </a:r>
            <a:endParaRPr lang="zh-CN" altLang="en-US" sz="1800" dirty="0"/>
          </a:p>
        </p:txBody>
      </p:sp>
      <p:sp>
        <p:nvSpPr>
          <p:cNvPr id="18" name="矩形: 圆角 17">
            <a:extLst>
              <a:ext uri="{FF2B5EF4-FFF2-40B4-BE49-F238E27FC236}">
                <a16:creationId xmlns:a16="http://schemas.microsoft.com/office/drawing/2014/main" id="{1A5D01B6-F2E6-4DFA-3E4E-95DDB3A79BD5}"/>
              </a:ext>
            </a:extLst>
          </p:cNvPr>
          <p:cNvSpPr/>
          <p:nvPr/>
        </p:nvSpPr>
        <p:spPr>
          <a:xfrm>
            <a:off x="1182914" y="3611714"/>
            <a:ext cx="4776304" cy="1543297"/>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88AC28AE-FCDF-CCA1-4DC6-803875381FEB}"/>
              </a:ext>
            </a:extLst>
          </p:cNvPr>
          <p:cNvGrpSpPr/>
          <p:nvPr/>
        </p:nvGrpSpPr>
        <p:grpSpPr>
          <a:xfrm>
            <a:off x="6245483" y="3611714"/>
            <a:ext cx="3374767" cy="3129006"/>
            <a:chOff x="6245483" y="3611714"/>
            <a:chExt cx="3374767" cy="3129006"/>
          </a:xfrm>
        </p:grpSpPr>
        <p:pic>
          <p:nvPicPr>
            <p:cNvPr id="14" name="图片 13">
              <a:extLst>
                <a:ext uri="{FF2B5EF4-FFF2-40B4-BE49-F238E27FC236}">
                  <a16:creationId xmlns:a16="http://schemas.microsoft.com/office/drawing/2014/main" id="{158BAFC8-7AB6-7F05-68E4-3B2B4510B1C0}"/>
                </a:ext>
              </a:extLst>
            </p:cNvPr>
            <p:cNvPicPr>
              <a:picLocks noChangeAspect="1"/>
            </p:cNvPicPr>
            <p:nvPr/>
          </p:nvPicPr>
          <p:blipFill>
            <a:blip r:embed="rId6"/>
            <a:stretch>
              <a:fillRect/>
            </a:stretch>
          </p:blipFill>
          <p:spPr>
            <a:xfrm>
              <a:off x="6640007" y="4079035"/>
              <a:ext cx="2785208" cy="2428648"/>
            </a:xfrm>
            <a:prstGeom prst="rect">
              <a:avLst/>
            </a:prstGeom>
          </p:spPr>
        </p:pic>
        <p:sp>
          <p:nvSpPr>
            <p:cNvPr id="23" name="文本框 22">
              <a:extLst>
                <a:ext uri="{FF2B5EF4-FFF2-40B4-BE49-F238E27FC236}">
                  <a16:creationId xmlns:a16="http://schemas.microsoft.com/office/drawing/2014/main" id="{1A9A8EFE-B2FB-B4F4-2D5F-E0BFBA43C3BF}"/>
                </a:ext>
              </a:extLst>
            </p:cNvPr>
            <p:cNvSpPr txBox="1"/>
            <p:nvPr/>
          </p:nvSpPr>
          <p:spPr>
            <a:xfrm>
              <a:off x="6444972" y="3709703"/>
              <a:ext cx="1307269" cy="369332"/>
            </a:xfrm>
            <a:prstGeom prst="rect">
              <a:avLst/>
            </a:prstGeom>
            <a:solidFill>
              <a:schemeClr val="accent1"/>
            </a:solidFill>
          </p:spPr>
          <p:txBody>
            <a:bodyPr wrap="square">
              <a:spAutoFit/>
            </a:bodyPr>
            <a:lstStyle>
              <a:defPPr>
                <a:defRPr lang="zh-CN"/>
              </a:defPPr>
              <a:lvl1pPr>
                <a:defRPr sz="1800"/>
              </a:lvl1pPr>
            </a:lstStyle>
            <a:p>
              <a:r>
                <a:rPr lang="en-US" altLang="zh-CN" dirty="0"/>
                <a:t>RAE</a:t>
              </a:r>
              <a:endParaRPr lang="zh-CN" altLang="en-US" dirty="0"/>
            </a:p>
          </p:txBody>
        </p:sp>
        <p:sp>
          <p:nvSpPr>
            <p:cNvPr id="24" name="矩形: 圆角 23">
              <a:extLst>
                <a:ext uri="{FF2B5EF4-FFF2-40B4-BE49-F238E27FC236}">
                  <a16:creationId xmlns:a16="http://schemas.microsoft.com/office/drawing/2014/main" id="{3ACDDA3C-B4EB-D111-E56B-91E2FFB7C9EA}"/>
                </a:ext>
              </a:extLst>
            </p:cNvPr>
            <p:cNvSpPr/>
            <p:nvPr/>
          </p:nvSpPr>
          <p:spPr>
            <a:xfrm>
              <a:off x="6245483" y="3611714"/>
              <a:ext cx="3374767" cy="3129006"/>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740247709"/>
      </p:ext>
    </p:extLst>
  </p:cSld>
  <p:clrMapOvr>
    <a:masterClrMapping/>
  </p:clrMapOvr>
  <mc:AlternateContent xmlns:mc="http://schemas.openxmlformats.org/markup-compatibility/2006" xmlns:p14="http://schemas.microsoft.com/office/powerpoint/2010/main">
    <mc:Choice Requires="p14">
      <p:transition spd="slow" p14:dur="2000" advTm="118649"/>
    </mc:Choice>
    <mc:Fallback xmlns="">
      <p:transition spd="slow" advTm="1186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0"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背景 </a:t>
            </a:r>
            <a:r>
              <a:rPr lang="en-US" altLang="zh-CN" dirty="0">
                <a:solidFill>
                  <a:schemeClr val="bg1">
                    <a:lumMod val="65000"/>
                  </a:schemeClr>
                </a:solidFill>
              </a:rPr>
              <a:t>&gt; </a:t>
            </a:r>
            <a:r>
              <a:rPr lang="zh-CN" altLang="en-US" dirty="0">
                <a:solidFill>
                  <a:schemeClr val="tx1"/>
                </a:solidFill>
              </a:rPr>
              <a:t>控制流支持</a:t>
            </a:r>
          </a:p>
        </p:txBody>
      </p:sp>
      <p:sp>
        <p:nvSpPr>
          <p:cNvPr id="26" name="文本框 25">
            <a:extLst>
              <a:ext uri="{FF2B5EF4-FFF2-40B4-BE49-F238E27FC236}">
                <a16:creationId xmlns:a16="http://schemas.microsoft.com/office/drawing/2014/main" id="{2CA5A1CD-2DC8-034C-8156-92F7865370B0}"/>
              </a:ext>
            </a:extLst>
          </p:cNvPr>
          <p:cNvSpPr txBox="1"/>
          <p:nvPr/>
        </p:nvSpPr>
        <p:spPr>
          <a:xfrm>
            <a:off x="668338" y="1346858"/>
            <a:ext cx="10954097" cy="429861"/>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zh-CN" altLang="en-US" sz="2000" dirty="0"/>
              <a:t>当前框架对控制流支持的实现</a:t>
            </a:r>
            <a:endParaRPr lang="en-US" altLang="zh-CN" sz="2000" dirty="0"/>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15" name="文本框 14">
            <a:extLst>
              <a:ext uri="{FF2B5EF4-FFF2-40B4-BE49-F238E27FC236}">
                <a16:creationId xmlns:a16="http://schemas.microsoft.com/office/drawing/2014/main" id="{435955CC-7763-DA58-6211-C3679C5A1ED7}"/>
              </a:ext>
            </a:extLst>
          </p:cNvPr>
          <p:cNvSpPr txBox="1"/>
          <p:nvPr/>
        </p:nvSpPr>
        <p:spPr>
          <a:xfrm>
            <a:off x="1328490" y="1911668"/>
            <a:ext cx="7481681"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控制流的表示：表示为特殊算子 </a:t>
            </a:r>
            <a:r>
              <a:rPr lang="en-US" altLang="zh-CN" sz="1800" dirty="0"/>
              <a:t>or  </a:t>
            </a:r>
            <a:r>
              <a:rPr lang="zh-CN" altLang="en-US" sz="1800" dirty="0"/>
              <a:t>使用编程语句</a:t>
            </a:r>
            <a:endParaRPr lang="en-US" altLang="zh-CN" sz="1800" dirty="0"/>
          </a:p>
        </p:txBody>
      </p:sp>
      <p:sp>
        <p:nvSpPr>
          <p:cNvPr id="4" name="文本框 3">
            <a:extLst>
              <a:ext uri="{FF2B5EF4-FFF2-40B4-BE49-F238E27FC236}">
                <a16:creationId xmlns:a16="http://schemas.microsoft.com/office/drawing/2014/main" id="{AD7FE879-E769-E0D9-964F-69D2C82EE6A4}"/>
              </a:ext>
            </a:extLst>
          </p:cNvPr>
          <p:cNvSpPr txBox="1"/>
          <p:nvPr/>
        </p:nvSpPr>
        <p:spPr>
          <a:xfrm>
            <a:off x="668338" y="2941792"/>
            <a:ext cx="10954097" cy="429861"/>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zh-CN" altLang="en-US" sz="2000" dirty="0"/>
              <a:t>存在的问题</a:t>
            </a:r>
            <a:endParaRPr lang="en-US" altLang="zh-CN" sz="2000" dirty="0"/>
          </a:p>
        </p:txBody>
      </p:sp>
      <p:sp>
        <p:nvSpPr>
          <p:cNvPr id="7" name="文本框 6">
            <a:extLst>
              <a:ext uri="{FF2B5EF4-FFF2-40B4-BE49-F238E27FC236}">
                <a16:creationId xmlns:a16="http://schemas.microsoft.com/office/drawing/2014/main" id="{3DAF53F7-2A5D-D758-5C85-FBEC083A5E07}"/>
              </a:ext>
            </a:extLst>
          </p:cNvPr>
          <p:cNvSpPr txBox="1"/>
          <p:nvPr/>
        </p:nvSpPr>
        <p:spPr>
          <a:xfrm>
            <a:off x="1324339" y="3555829"/>
            <a:ext cx="3656541"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带来频繁的同步和通信开销</a:t>
            </a:r>
            <a:endParaRPr lang="en-US" altLang="zh-CN" sz="1800" dirty="0"/>
          </a:p>
        </p:txBody>
      </p:sp>
      <p:sp>
        <p:nvSpPr>
          <p:cNvPr id="8" name="文本框 7">
            <a:extLst>
              <a:ext uri="{FF2B5EF4-FFF2-40B4-BE49-F238E27FC236}">
                <a16:creationId xmlns:a16="http://schemas.microsoft.com/office/drawing/2014/main" id="{DF6CFAEE-D1C5-177D-740F-B4CD54488305}"/>
              </a:ext>
            </a:extLst>
          </p:cNvPr>
          <p:cNvSpPr txBox="1"/>
          <p:nvPr/>
        </p:nvSpPr>
        <p:spPr>
          <a:xfrm>
            <a:off x="1324340" y="4032445"/>
            <a:ext cx="365654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难以进行跨控制流边界优化</a:t>
            </a:r>
            <a:endParaRPr lang="en-US" altLang="zh-CN" sz="1800" dirty="0"/>
          </a:p>
        </p:txBody>
      </p:sp>
      <p:sp>
        <p:nvSpPr>
          <p:cNvPr id="9" name="文本框 8">
            <a:extLst>
              <a:ext uri="{FF2B5EF4-FFF2-40B4-BE49-F238E27FC236}">
                <a16:creationId xmlns:a16="http://schemas.microsoft.com/office/drawing/2014/main" id="{22B19C3A-5CFC-EF63-4D0E-37C7AC3CF8F2}"/>
              </a:ext>
            </a:extLst>
          </p:cNvPr>
          <p:cNvSpPr txBox="1"/>
          <p:nvPr/>
        </p:nvSpPr>
        <p:spPr>
          <a:xfrm>
            <a:off x="1324340" y="2426730"/>
            <a:ext cx="7481681"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计算的调度：数据流 → </a:t>
            </a:r>
            <a:r>
              <a:rPr lang="en-US" altLang="zh-CN" sz="1800" dirty="0"/>
              <a:t>GPU</a:t>
            </a:r>
            <a:r>
              <a:rPr lang="zh-CN" altLang="en-US" sz="1800" dirty="0"/>
              <a:t>等加速设备    控制流 → </a:t>
            </a:r>
            <a:r>
              <a:rPr lang="en-US" altLang="zh-CN" sz="1800" dirty="0"/>
              <a:t>CPU</a:t>
            </a:r>
          </a:p>
        </p:txBody>
      </p:sp>
      <p:sp>
        <p:nvSpPr>
          <p:cNvPr id="10" name="文本框 9">
            <a:extLst>
              <a:ext uri="{FF2B5EF4-FFF2-40B4-BE49-F238E27FC236}">
                <a16:creationId xmlns:a16="http://schemas.microsoft.com/office/drawing/2014/main" id="{A15DC13F-FD77-9AE6-BB24-BB00C9FEDCEC}"/>
              </a:ext>
            </a:extLst>
          </p:cNvPr>
          <p:cNvSpPr txBox="1"/>
          <p:nvPr/>
        </p:nvSpPr>
        <p:spPr>
          <a:xfrm>
            <a:off x="1324339" y="4544995"/>
            <a:ext cx="3656541"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忽略数据流的并行执行机会</a:t>
            </a:r>
            <a:endParaRPr lang="en-US" altLang="zh-CN" sz="1800" dirty="0"/>
          </a:p>
        </p:txBody>
      </p:sp>
      <p:pic>
        <p:nvPicPr>
          <p:cNvPr id="24" name="图片 23">
            <a:extLst>
              <a:ext uri="{FF2B5EF4-FFF2-40B4-BE49-F238E27FC236}">
                <a16:creationId xmlns:a16="http://schemas.microsoft.com/office/drawing/2014/main" id="{A118D7A5-A33D-4ED6-EEBE-E1111440284D}"/>
              </a:ext>
            </a:extLst>
          </p:cNvPr>
          <p:cNvPicPr>
            <a:picLocks noChangeAspect="1"/>
          </p:cNvPicPr>
          <p:nvPr/>
        </p:nvPicPr>
        <p:blipFill>
          <a:blip r:embed="rId4"/>
          <a:stretch>
            <a:fillRect/>
          </a:stretch>
        </p:blipFill>
        <p:spPr>
          <a:xfrm>
            <a:off x="8108210" y="1306363"/>
            <a:ext cx="2755299" cy="3683881"/>
          </a:xfrm>
          <a:prstGeom prst="rect">
            <a:avLst/>
          </a:prstGeom>
        </p:spPr>
      </p:pic>
      <p:grpSp>
        <p:nvGrpSpPr>
          <p:cNvPr id="31" name="组合 30">
            <a:extLst>
              <a:ext uri="{FF2B5EF4-FFF2-40B4-BE49-F238E27FC236}">
                <a16:creationId xmlns:a16="http://schemas.microsoft.com/office/drawing/2014/main" id="{DDF441F8-67A3-DD97-E8E1-61697FBEEB77}"/>
              </a:ext>
            </a:extLst>
          </p:cNvPr>
          <p:cNvGrpSpPr/>
          <p:nvPr/>
        </p:nvGrpSpPr>
        <p:grpSpPr>
          <a:xfrm>
            <a:off x="668338" y="5535330"/>
            <a:ext cx="4249812" cy="584775"/>
            <a:chOff x="5414888" y="5792547"/>
            <a:chExt cx="4249812" cy="584775"/>
          </a:xfrm>
        </p:grpSpPr>
        <p:sp>
          <p:nvSpPr>
            <p:cNvPr id="32" name="矩形: 圆角 31">
              <a:extLst>
                <a:ext uri="{FF2B5EF4-FFF2-40B4-BE49-F238E27FC236}">
                  <a16:creationId xmlns:a16="http://schemas.microsoft.com/office/drawing/2014/main" id="{E47ED3AF-AD4D-EE0B-4557-57AC8496BF6A}"/>
                </a:ext>
              </a:extLst>
            </p:cNvPr>
            <p:cNvSpPr/>
            <p:nvPr/>
          </p:nvSpPr>
          <p:spPr>
            <a:xfrm>
              <a:off x="5414888" y="5792547"/>
              <a:ext cx="4249812" cy="584775"/>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4082341D-ECDC-2D0D-1AEB-B010358184AE}"/>
                </a:ext>
              </a:extLst>
            </p:cNvPr>
            <p:cNvSpPr txBox="1"/>
            <p:nvPr/>
          </p:nvSpPr>
          <p:spPr>
            <a:xfrm>
              <a:off x="5553184" y="5903444"/>
              <a:ext cx="4111515" cy="369332"/>
            </a:xfrm>
            <a:prstGeom prst="rect">
              <a:avLst/>
            </a:prstGeom>
            <a:noFill/>
          </p:spPr>
          <p:txBody>
            <a:bodyPr wrap="square">
              <a:spAutoFit/>
            </a:bodyPr>
            <a:lstStyle/>
            <a:p>
              <a:pPr>
                <a:spcBef>
                  <a:spcPts val="1200"/>
                </a:spcBef>
              </a:pPr>
              <a:r>
                <a:rPr lang="zh-CN" altLang="en-US" sz="1800" dirty="0"/>
                <a:t>在加速器侧协同调度数据流和控制流？</a:t>
              </a:r>
              <a:endParaRPr lang="en-US" altLang="zh-CN" sz="1800" dirty="0"/>
            </a:p>
          </p:txBody>
        </p:sp>
      </p:grpSp>
      <p:sp>
        <p:nvSpPr>
          <p:cNvPr id="35" name="矩形: 圆角 34">
            <a:extLst>
              <a:ext uri="{FF2B5EF4-FFF2-40B4-BE49-F238E27FC236}">
                <a16:creationId xmlns:a16="http://schemas.microsoft.com/office/drawing/2014/main" id="{4CF0FAFE-DB71-7AB4-D221-14EF860B013E}"/>
              </a:ext>
            </a:extLst>
          </p:cNvPr>
          <p:cNvSpPr/>
          <p:nvPr/>
        </p:nvSpPr>
        <p:spPr>
          <a:xfrm>
            <a:off x="5960988" y="5535348"/>
            <a:ext cx="3365499" cy="584775"/>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0B9375F-18E9-42BD-6EE6-95B30666D896}"/>
              </a:ext>
            </a:extLst>
          </p:cNvPr>
          <p:cNvSpPr txBox="1"/>
          <p:nvPr/>
        </p:nvSpPr>
        <p:spPr>
          <a:xfrm>
            <a:off x="7762424" y="5643051"/>
            <a:ext cx="1560350" cy="369332"/>
          </a:xfrm>
          <a:prstGeom prst="rect">
            <a:avLst/>
          </a:prstGeom>
          <a:noFill/>
        </p:spPr>
        <p:txBody>
          <a:bodyPr wrap="square">
            <a:spAutoFit/>
          </a:bodyPr>
          <a:lstStyle/>
          <a:p>
            <a:pPr>
              <a:spcBef>
                <a:spcPts val="1200"/>
              </a:spcBef>
            </a:pPr>
            <a:r>
              <a:rPr lang="zh-CN" altLang="en-US" sz="1800" dirty="0"/>
              <a:t>控制流并行性</a:t>
            </a:r>
            <a:endParaRPr lang="en-US" altLang="zh-CN" sz="1800" dirty="0"/>
          </a:p>
        </p:txBody>
      </p:sp>
      <p:cxnSp>
        <p:nvCxnSpPr>
          <p:cNvPr id="37" name="直接箭头连接符 36">
            <a:extLst>
              <a:ext uri="{FF2B5EF4-FFF2-40B4-BE49-F238E27FC236}">
                <a16:creationId xmlns:a16="http://schemas.microsoft.com/office/drawing/2014/main" id="{D93C217F-C969-DAF3-24BC-AB53CE2E390C}"/>
              </a:ext>
            </a:extLst>
          </p:cNvPr>
          <p:cNvCxnSpPr>
            <a:cxnSpLocks/>
            <a:stCxn id="33" idx="3"/>
            <a:endCxn id="35" idx="1"/>
          </p:cNvCxnSpPr>
          <p:nvPr/>
        </p:nvCxnSpPr>
        <p:spPr>
          <a:xfrm flipV="1">
            <a:off x="4918149" y="5827736"/>
            <a:ext cx="1042839" cy="3157"/>
          </a:xfrm>
          <a:prstGeom prst="straightConnector1">
            <a:avLst/>
          </a:prstGeom>
          <a:ln w="19050">
            <a:solidFill>
              <a:schemeClr val="tx1">
                <a:lumMod val="75000"/>
                <a:lumOff val="25000"/>
              </a:schemeClr>
            </a:solidFill>
            <a:headEnd type="none" w="sm" len="sm"/>
            <a:tailEnd type="triangle" w="lg" len="med"/>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609A698-01D8-D991-1DC6-34FE7A22A133}"/>
              </a:ext>
            </a:extLst>
          </p:cNvPr>
          <p:cNvSpPr txBox="1"/>
          <p:nvPr/>
        </p:nvSpPr>
        <p:spPr>
          <a:xfrm>
            <a:off x="6046131" y="5643051"/>
            <a:ext cx="1636465" cy="369332"/>
          </a:xfrm>
          <a:prstGeom prst="rect">
            <a:avLst/>
          </a:prstGeom>
          <a:noFill/>
        </p:spPr>
        <p:txBody>
          <a:bodyPr wrap="square">
            <a:spAutoFit/>
          </a:bodyPr>
          <a:lstStyle/>
          <a:p>
            <a:pPr>
              <a:spcBef>
                <a:spcPts val="1200"/>
              </a:spcBef>
            </a:pPr>
            <a:r>
              <a:rPr lang="zh-CN" altLang="en-US" sz="1800" dirty="0"/>
              <a:t>数据流并行性</a:t>
            </a:r>
            <a:endParaRPr lang="en-US" altLang="zh-CN" sz="1800" dirty="0"/>
          </a:p>
        </p:txBody>
      </p:sp>
      <p:sp>
        <p:nvSpPr>
          <p:cNvPr id="42" name="文本框 41">
            <a:extLst>
              <a:ext uri="{FF2B5EF4-FFF2-40B4-BE49-F238E27FC236}">
                <a16:creationId xmlns:a16="http://schemas.microsoft.com/office/drawing/2014/main" id="{488E8FA4-8715-1B7C-80AD-8AB8BD02BED6}"/>
              </a:ext>
            </a:extLst>
          </p:cNvPr>
          <p:cNvSpPr txBox="1"/>
          <p:nvPr/>
        </p:nvSpPr>
        <p:spPr>
          <a:xfrm>
            <a:off x="7523533" y="5643051"/>
            <a:ext cx="346892" cy="369332"/>
          </a:xfrm>
          <a:prstGeom prst="rect">
            <a:avLst/>
          </a:prstGeom>
          <a:noFill/>
        </p:spPr>
        <p:txBody>
          <a:bodyPr wrap="square">
            <a:spAutoFit/>
          </a:bodyPr>
          <a:lstStyle/>
          <a:p>
            <a:pPr>
              <a:spcBef>
                <a:spcPts val="1200"/>
              </a:spcBef>
            </a:pPr>
            <a:r>
              <a:rPr lang="zh-CN" altLang="en-US" sz="1800" b="1" dirty="0">
                <a:solidFill>
                  <a:srgbClr val="FF0000"/>
                </a:solidFill>
              </a:rPr>
              <a:t>≠</a:t>
            </a:r>
            <a:endParaRPr lang="en-US" altLang="zh-CN" sz="1800" b="1" dirty="0">
              <a:solidFill>
                <a:srgbClr val="FF0000"/>
              </a:solidFill>
            </a:endParaRPr>
          </a:p>
        </p:txBody>
      </p:sp>
    </p:spTree>
    <p:custDataLst>
      <p:tags r:id="rId1"/>
    </p:custDataLst>
    <p:extLst>
      <p:ext uri="{BB962C8B-B14F-4D97-AF65-F5344CB8AC3E}">
        <p14:creationId xmlns:p14="http://schemas.microsoft.com/office/powerpoint/2010/main" val="2120929579"/>
      </p:ext>
    </p:extLst>
  </p:cSld>
  <p:clrMapOvr>
    <a:masterClrMapping/>
  </p:clrMapOvr>
  <mc:AlternateContent xmlns:mc="http://schemas.openxmlformats.org/markup-compatibility/2006" xmlns:p14="http://schemas.microsoft.com/office/powerpoint/2010/main">
    <mc:Choice Requires="p14">
      <p:transition spd="slow" p14:dur="2000" advTm="189225"/>
    </mc:Choice>
    <mc:Fallback xmlns="">
      <p:transition spd="slow" advTm="1892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P spid="7" grpId="0"/>
      <p:bldP spid="8" grpId="0"/>
      <p:bldP spid="9" grpId="0"/>
      <p:bldP spid="10" grpId="0"/>
      <p:bldP spid="35" grpId="0" animBg="1"/>
      <p:bldP spid="36" grpId="0"/>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设计</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15" name="文本框 14">
            <a:extLst>
              <a:ext uri="{FF2B5EF4-FFF2-40B4-BE49-F238E27FC236}">
                <a16:creationId xmlns:a16="http://schemas.microsoft.com/office/drawing/2014/main" id="{435955CC-7763-DA58-6211-C3679C5A1ED7}"/>
              </a:ext>
            </a:extLst>
          </p:cNvPr>
          <p:cNvSpPr txBox="1"/>
          <p:nvPr/>
        </p:nvSpPr>
        <p:spPr>
          <a:xfrm>
            <a:off x="4307139" y="2267328"/>
            <a:ext cx="6530724"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数据流并行中每个算子多层次并行，且共享相同的控制逻辑</a:t>
            </a:r>
            <a:endParaRPr lang="en-US" altLang="zh-CN" sz="1800" dirty="0"/>
          </a:p>
        </p:txBody>
      </p:sp>
      <p:sp>
        <p:nvSpPr>
          <p:cNvPr id="2" name="文本框 1">
            <a:extLst>
              <a:ext uri="{FF2B5EF4-FFF2-40B4-BE49-F238E27FC236}">
                <a16:creationId xmlns:a16="http://schemas.microsoft.com/office/drawing/2014/main" id="{F31E6C04-F954-9F11-007A-54D01D0AE3A0}"/>
              </a:ext>
            </a:extLst>
          </p:cNvPr>
          <p:cNvSpPr txBox="1"/>
          <p:nvPr/>
        </p:nvSpPr>
        <p:spPr>
          <a:xfrm>
            <a:off x="4307139" y="2742188"/>
            <a:ext cx="6530724"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GPU</a:t>
            </a:r>
            <a:r>
              <a:rPr lang="zh-CN" altLang="en-US" sz="1800" dirty="0"/>
              <a:t>等加速设备支持控制流指令</a:t>
            </a:r>
            <a:endParaRPr lang="en-US" altLang="zh-CN" sz="1800" dirty="0"/>
          </a:p>
        </p:txBody>
      </p:sp>
      <p:sp>
        <p:nvSpPr>
          <p:cNvPr id="11" name="文本框 10">
            <a:extLst>
              <a:ext uri="{FF2B5EF4-FFF2-40B4-BE49-F238E27FC236}">
                <a16:creationId xmlns:a16="http://schemas.microsoft.com/office/drawing/2014/main" id="{BFACAE8E-D808-ED21-4B96-632A39E85EF7}"/>
              </a:ext>
            </a:extLst>
          </p:cNvPr>
          <p:cNvSpPr txBox="1"/>
          <p:nvPr/>
        </p:nvSpPr>
        <p:spPr>
          <a:xfrm>
            <a:off x="4332866" y="4095318"/>
            <a:ext cx="7211128"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程序表示：以更细的粒度表示控制流，统一数据流和控制流表示</a:t>
            </a:r>
            <a:endParaRPr lang="en-US" altLang="zh-CN" sz="1800" dirty="0"/>
          </a:p>
        </p:txBody>
      </p:sp>
      <p:sp>
        <p:nvSpPr>
          <p:cNvPr id="24" name="文本框 23">
            <a:extLst>
              <a:ext uri="{FF2B5EF4-FFF2-40B4-BE49-F238E27FC236}">
                <a16:creationId xmlns:a16="http://schemas.microsoft.com/office/drawing/2014/main" id="{859EF94D-1009-4322-FEC9-5CAC04BD0813}"/>
              </a:ext>
            </a:extLst>
          </p:cNvPr>
          <p:cNvSpPr txBox="1"/>
          <p:nvPr/>
        </p:nvSpPr>
        <p:spPr>
          <a:xfrm>
            <a:off x="4332867" y="4564573"/>
            <a:ext cx="5446461"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协同调度：正确映射到并行处理单元执行</a:t>
            </a:r>
            <a:endParaRPr lang="en-US" altLang="zh-CN" sz="1800" dirty="0"/>
          </a:p>
        </p:txBody>
      </p:sp>
      <p:grpSp>
        <p:nvGrpSpPr>
          <p:cNvPr id="58" name="组合 57">
            <a:extLst>
              <a:ext uri="{FF2B5EF4-FFF2-40B4-BE49-F238E27FC236}">
                <a16:creationId xmlns:a16="http://schemas.microsoft.com/office/drawing/2014/main" id="{1E177B26-CD9D-5902-1E2D-9018ABFB0190}"/>
              </a:ext>
            </a:extLst>
          </p:cNvPr>
          <p:cNvGrpSpPr/>
          <p:nvPr/>
        </p:nvGrpSpPr>
        <p:grpSpPr>
          <a:xfrm>
            <a:off x="652388" y="1622975"/>
            <a:ext cx="3365499" cy="584775"/>
            <a:chOff x="9817100" y="4428545"/>
            <a:chExt cx="3365499" cy="584775"/>
          </a:xfrm>
        </p:grpSpPr>
        <p:sp>
          <p:nvSpPr>
            <p:cNvPr id="43" name="矩形: 圆角 42">
              <a:extLst>
                <a:ext uri="{FF2B5EF4-FFF2-40B4-BE49-F238E27FC236}">
                  <a16:creationId xmlns:a16="http://schemas.microsoft.com/office/drawing/2014/main" id="{F859FC1A-9402-6240-AD70-1FE30DB3D260}"/>
                </a:ext>
              </a:extLst>
            </p:cNvPr>
            <p:cNvSpPr/>
            <p:nvPr/>
          </p:nvSpPr>
          <p:spPr>
            <a:xfrm>
              <a:off x="9817100" y="4428545"/>
              <a:ext cx="3365499" cy="584775"/>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BC29A64-CD04-CAED-E2D2-5543CEC3950D}"/>
                </a:ext>
              </a:extLst>
            </p:cNvPr>
            <p:cNvSpPr txBox="1"/>
            <p:nvPr/>
          </p:nvSpPr>
          <p:spPr>
            <a:xfrm>
              <a:off x="9926620" y="4539442"/>
              <a:ext cx="3255979" cy="369332"/>
            </a:xfrm>
            <a:prstGeom prst="rect">
              <a:avLst/>
            </a:prstGeom>
            <a:noFill/>
          </p:spPr>
          <p:txBody>
            <a:bodyPr wrap="square">
              <a:spAutoFit/>
            </a:bodyPr>
            <a:lstStyle/>
            <a:p>
              <a:pPr>
                <a:spcBef>
                  <a:spcPts val="1200"/>
                </a:spcBef>
              </a:pPr>
              <a:r>
                <a:rPr lang="zh-CN" altLang="en-US" sz="1800" dirty="0"/>
                <a:t>控制流并行性 ≠ 数据流并行性</a:t>
              </a:r>
              <a:endParaRPr lang="en-US" altLang="zh-CN" sz="1800" dirty="0"/>
            </a:p>
          </p:txBody>
        </p:sp>
      </p:grpSp>
      <p:grpSp>
        <p:nvGrpSpPr>
          <p:cNvPr id="63" name="组合 62">
            <a:extLst>
              <a:ext uri="{FF2B5EF4-FFF2-40B4-BE49-F238E27FC236}">
                <a16:creationId xmlns:a16="http://schemas.microsoft.com/office/drawing/2014/main" id="{C153E372-58DC-D3CE-2E61-A63B30CC4BCF}"/>
              </a:ext>
            </a:extLst>
          </p:cNvPr>
          <p:cNvGrpSpPr/>
          <p:nvPr/>
        </p:nvGrpSpPr>
        <p:grpSpPr>
          <a:xfrm>
            <a:off x="205850" y="5771064"/>
            <a:ext cx="4249812" cy="757228"/>
            <a:chOff x="5414888" y="5792547"/>
            <a:chExt cx="4249812" cy="757228"/>
          </a:xfrm>
        </p:grpSpPr>
        <p:sp>
          <p:nvSpPr>
            <p:cNvPr id="61" name="矩形: 圆角 60">
              <a:extLst>
                <a:ext uri="{FF2B5EF4-FFF2-40B4-BE49-F238E27FC236}">
                  <a16:creationId xmlns:a16="http://schemas.microsoft.com/office/drawing/2014/main" id="{ACEC72BB-E68E-E4CE-ECBD-6E44CBC7FE67}"/>
                </a:ext>
              </a:extLst>
            </p:cNvPr>
            <p:cNvSpPr/>
            <p:nvPr/>
          </p:nvSpPr>
          <p:spPr>
            <a:xfrm>
              <a:off x="5414888" y="5792547"/>
              <a:ext cx="4249812" cy="584775"/>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657E0555-4010-D6F9-9C3A-C2E23496B592}"/>
                </a:ext>
              </a:extLst>
            </p:cNvPr>
            <p:cNvSpPr txBox="1"/>
            <p:nvPr/>
          </p:nvSpPr>
          <p:spPr>
            <a:xfrm>
              <a:off x="5553184" y="5903444"/>
              <a:ext cx="4111515" cy="646331"/>
            </a:xfrm>
            <a:prstGeom prst="rect">
              <a:avLst/>
            </a:prstGeom>
            <a:noFill/>
          </p:spPr>
          <p:txBody>
            <a:bodyPr wrap="square">
              <a:spAutoFit/>
            </a:bodyPr>
            <a:lstStyle/>
            <a:p>
              <a:pPr>
                <a:spcBef>
                  <a:spcPts val="1200"/>
                </a:spcBef>
              </a:pPr>
              <a:r>
                <a:rPr lang="zh-CN" altLang="en-US" sz="1800" dirty="0"/>
                <a:t>在加速器侧协同调度数据流和控制流</a:t>
              </a:r>
              <a:endParaRPr lang="en-US" altLang="zh-CN" sz="1800" dirty="0"/>
            </a:p>
          </p:txBody>
        </p:sp>
      </p:grpSp>
      <p:cxnSp>
        <p:nvCxnSpPr>
          <p:cNvPr id="64" name="直接箭头连接符 63">
            <a:extLst>
              <a:ext uri="{FF2B5EF4-FFF2-40B4-BE49-F238E27FC236}">
                <a16:creationId xmlns:a16="http://schemas.microsoft.com/office/drawing/2014/main" id="{E06D8BC3-80EF-5755-1F5E-C4FDB884EA62}"/>
              </a:ext>
            </a:extLst>
          </p:cNvPr>
          <p:cNvCxnSpPr>
            <a:cxnSpLocks/>
            <a:stCxn id="43" idx="2"/>
            <a:endCxn id="6" idx="0"/>
          </p:cNvCxnSpPr>
          <p:nvPr/>
        </p:nvCxnSpPr>
        <p:spPr>
          <a:xfrm flipH="1">
            <a:off x="2330756" y="2207750"/>
            <a:ext cx="4382" cy="477661"/>
          </a:xfrm>
          <a:prstGeom prst="straightConnector1">
            <a:avLst/>
          </a:prstGeom>
          <a:ln w="19050">
            <a:solidFill>
              <a:schemeClr val="tx1">
                <a:lumMod val="75000"/>
                <a:lumOff val="25000"/>
              </a:schemeClr>
            </a:solidFill>
            <a:headEnd type="none" w="sm" len="sm"/>
            <a:tailEnd type="triangle" w="lg" len="med"/>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948E2484-7AB2-4C4A-409D-B0729DAF944E}"/>
              </a:ext>
            </a:extLst>
          </p:cNvPr>
          <p:cNvCxnSpPr>
            <a:cxnSpLocks/>
            <a:endCxn id="61" idx="0"/>
          </p:cNvCxnSpPr>
          <p:nvPr/>
        </p:nvCxnSpPr>
        <p:spPr>
          <a:xfrm flipH="1">
            <a:off x="2330756" y="4936400"/>
            <a:ext cx="4381" cy="834664"/>
          </a:xfrm>
          <a:prstGeom prst="straightConnector1">
            <a:avLst/>
          </a:prstGeom>
          <a:ln w="19050">
            <a:solidFill>
              <a:schemeClr val="tx1">
                <a:lumMod val="75000"/>
                <a:lumOff val="25000"/>
              </a:schemeClr>
            </a:solidFill>
            <a:headEnd type="none" w="sm" len="sm"/>
            <a:tailEnd type="triangle" w="lg" len="me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F47C5D67-FE7D-66EC-CD5C-DCF481473B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6" y="2685411"/>
            <a:ext cx="3365500" cy="2607992"/>
          </a:xfrm>
          <a:prstGeom prst="rect">
            <a:avLst/>
          </a:prstGeom>
          <a:solidFill>
            <a:schemeClr val="accent1"/>
          </a:solidFill>
          <a:ln w="12700">
            <a:solidFill>
              <a:schemeClr val="tx1"/>
            </a:solidFill>
          </a:ln>
        </p:spPr>
      </p:pic>
    </p:spTree>
    <p:custDataLst>
      <p:tags r:id="rId1"/>
    </p:custDataLst>
    <p:extLst>
      <p:ext uri="{BB962C8B-B14F-4D97-AF65-F5344CB8AC3E}">
        <p14:creationId xmlns:p14="http://schemas.microsoft.com/office/powerpoint/2010/main" val="3945219925"/>
      </p:ext>
    </p:extLst>
  </p:cSld>
  <p:clrMapOvr>
    <a:masterClrMapping/>
  </p:clrMapOvr>
  <mc:AlternateContent xmlns:mc="http://schemas.openxmlformats.org/markup-compatibility/2006" xmlns:p14="http://schemas.microsoft.com/office/powerpoint/2010/main">
    <mc:Choice Requires="p14">
      <p:transition spd="slow" p14:dur="2000" advTm="114613"/>
    </mc:Choice>
    <mc:Fallback xmlns="">
      <p:transition spd="slow" advTm="1146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11"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 </a:t>
            </a:r>
            <a:r>
              <a:rPr lang="zh-CN" altLang="en-US" dirty="0">
                <a:solidFill>
                  <a:schemeClr val="tx1"/>
                </a:solidFill>
              </a:rPr>
              <a:t>程序表示</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15" name="文本框 14">
            <a:extLst>
              <a:ext uri="{FF2B5EF4-FFF2-40B4-BE49-F238E27FC236}">
                <a16:creationId xmlns:a16="http://schemas.microsoft.com/office/drawing/2014/main" id="{435955CC-7763-DA58-6211-C3679C5A1ED7}"/>
              </a:ext>
            </a:extLst>
          </p:cNvPr>
          <p:cNvSpPr txBox="1"/>
          <p:nvPr/>
        </p:nvSpPr>
        <p:spPr>
          <a:xfrm>
            <a:off x="668338" y="1589271"/>
            <a:ext cx="3477777" cy="369332"/>
          </a:xfrm>
          <a:prstGeom prst="rect">
            <a:avLst/>
          </a:prstGeom>
          <a:noFill/>
        </p:spPr>
        <p:txBody>
          <a:bodyPr wrap="square">
            <a:spAutoFit/>
          </a:bodyPr>
          <a:lstStyle/>
          <a:p>
            <a:pPr>
              <a:spcBef>
                <a:spcPts val="1200"/>
              </a:spcBef>
            </a:pPr>
            <a:r>
              <a:rPr lang="en-US" altLang="zh-CN" sz="1800" dirty="0" err="1"/>
              <a:t>uTask</a:t>
            </a:r>
            <a:r>
              <a:rPr lang="zh-CN" altLang="en-US" sz="1800" dirty="0"/>
              <a:t> </a:t>
            </a:r>
            <a:r>
              <a:rPr lang="en-US" altLang="zh-CN" sz="1800" dirty="0"/>
              <a:t>&gt; </a:t>
            </a:r>
            <a:r>
              <a:rPr lang="en-US" altLang="zh-CN" sz="1800" dirty="0" err="1"/>
              <a:t>uOperator</a:t>
            </a:r>
            <a:r>
              <a:rPr lang="en-US" altLang="zh-CN" sz="1800" dirty="0"/>
              <a:t> &gt; </a:t>
            </a:r>
            <a:r>
              <a:rPr lang="en-US" altLang="zh-CN" sz="1800" dirty="0" err="1"/>
              <a:t>uProgram</a:t>
            </a:r>
            <a:endParaRPr lang="en-US" altLang="zh-CN" sz="1800" dirty="0"/>
          </a:p>
        </p:txBody>
      </p:sp>
      <p:sp>
        <p:nvSpPr>
          <p:cNvPr id="11" name="文本框 10">
            <a:extLst>
              <a:ext uri="{FF2B5EF4-FFF2-40B4-BE49-F238E27FC236}">
                <a16:creationId xmlns:a16="http://schemas.microsoft.com/office/drawing/2014/main" id="{BFACAE8E-D808-ED21-4B96-632A39E85EF7}"/>
              </a:ext>
            </a:extLst>
          </p:cNvPr>
          <p:cNvSpPr txBox="1"/>
          <p:nvPr/>
        </p:nvSpPr>
        <p:spPr>
          <a:xfrm>
            <a:off x="655505" y="2015557"/>
            <a:ext cx="3199340"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err="1"/>
              <a:t>uTask</a:t>
            </a:r>
            <a:endParaRPr lang="en-US" altLang="zh-CN" sz="1800" dirty="0"/>
          </a:p>
        </p:txBody>
      </p:sp>
      <p:pic>
        <p:nvPicPr>
          <p:cNvPr id="82" name="图片 81">
            <a:extLst>
              <a:ext uri="{FF2B5EF4-FFF2-40B4-BE49-F238E27FC236}">
                <a16:creationId xmlns:a16="http://schemas.microsoft.com/office/drawing/2014/main" id="{88BD1A30-3BAE-579A-8B25-D40FCFBB0E2B}"/>
              </a:ext>
            </a:extLst>
          </p:cNvPr>
          <p:cNvPicPr>
            <a:picLocks noChangeAspect="1"/>
          </p:cNvPicPr>
          <p:nvPr/>
        </p:nvPicPr>
        <p:blipFill>
          <a:blip r:embed="rId4"/>
          <a:stretch>
            <a:fillRect/>
          </a:stretch>
        </p:blipFill>
        <p:spPr>
          <a:xfrm>
            <a:off x="750052" y="2384889"/>
            <a:ext cx="3165109" cy="1655276"/>
          </a:xfrm>
          <a:prstGeom prst="rect">
            <a:avLst/>
          </a:prstGeom>
        </p:spPr>
      </p:pic>
      <p:grpSp>
        <p:nvGrpSpPr>
          <p:cNvPr id="91" name="组合 90">
            <a:extLst>
              <a:ext uri="{FF2B5EF4-FFF2-40B4-BE49-F238E27FC236}">
                <a16:creationId xmlns:a16="http://schemas.microsoft.com/office/drawing/2014/main" id="{65C3B40B-BCF6-2C22-F8D9-ACAF3A9A0E50}"/>
              </a:ext>
            </a:extLst>
          </p:cNvPr>
          <p:cNvGrpSpPr/>
          <p:nvPr/>
        </p:nvGrpSpPr>
        <p:grpSpPr>
          <a:xfrm>
            <a:off x="674615" y="4218101"/>
            <a:ext cx="3370117" cy="2077151"/>
            <a:chOff x="690081" y="5976381"/>
            <a:chExt cx="3370117" cy="2077151"/>
          </a:xfrm>
        </p:grpSpPr>
        <p:sp>
          <p:nvSpPr>
            <p:cNvPr id="83" name="文本框 82">
              <a:extLst>
                <a:ext uri="{FF2B5EF4-FFF2-40B4-BE49-F238E27FC236}">
                  <a16:creationId xmlns:a16="http://schemas.microsoft.com/office/drawing/2014/main" id="{2E94CB54-CFDC-5EAC-2CFC-77EE6799860F}"/>
                </a:ext>
              </a:extLst>
            </p:cNvPr>
            <p:cNvSpPr txBox="1"/>
            <p:nvPr/>
          </p:nvSpPr>
          <p:spPr>
            <a:xfrm>
              <a:off x="690081" y="5976381"/>
              <a:ext cx="3370117"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err="1"/>
                <a:t>uOperator</a:t>
              </a:r>
              <a:endParaRPr lang="en-US" altLang="zh-CN" sz="1800" dirty="0"/>
            </a:p>
          </p:txBody>
        </p:sp>
        <p:pic>
          <p:nvPicPr>
            <p:cNvPr id="84" name="图片 83">
              <a:extLst>
                <a:ext uri="{FF2B5EF4-FFF2-40B4-BE49-F238E27FC236}">
                  <a16:creationId xmlns:a16="http://schemas.microsoft.com/office/drawing/2014/main" id="{C398846E-2769-5ED4-8156-F9D9B34B421B}"/>
                </a:ext>
              </a:extLst>
            </p:cNvPr>
            <p:cNvPicPr>
              <a:picLocks noChangeAspect="1"/>
            </p:cNvPicPr>
            <p:nvPr/>
          </p:nvPicPr>
          <p:blipFill>
            <a:blip r:embed="rId5"/>
            <a:stretch>
              <a:fillRect/>
            </a:stretch>
          </p:blipFill>
          <p:spPr>
            <a:xfrm>
              <a:off x="729733" y="6367397"/>
              <a:ext cx="3330465" cy="1686135"/>
            </a:xfrm>
            <a:prstGeom prst="rect">
              <a:avLst/>
            </a:prstGeom>
          </p:spPr>
        </p:pic>
      </p:grpSp>
      <p:sp>
        <p:nvSpPr>
          <p:cNvPr id="85" name="文本框 84">
            <a:extLst>
              <a:ext uri="{FF2B5EF4-FFF2-40B4-BE49-F238E27FC236}">
                <a16:creationId xmlns:a16="http://schemas.microsoft.com/office/drawing/2014/main" id="{F3B7AFC8-9CFB-81B7-5397-E779FE579DE6}"/>
              </a:ext>
            </a:extLst>
          </p:cNvPr>
          <p:cNvSpPr txBox="1"/>
          <p:nvPr/>
        </p:nvSpPr>
        <p:spPr>
          <a:xfrm>
            <a:off x="3953313" y="1958603"/>
            <a:ext cx="4426079"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a:t>Nested</a:t>
            </a:r>
            <a:r>
              <a:rPr lang="zh-CN" altLang="en-US" sz="1800" dirty="0"/>
              <a:t> </a:t>
            </a:r>
            <a:r>
              <a:rPr lang="en-US" altLang="zh-CN" sz="1800" dirty="0" err="1"/>
              <a:t>uTask</a:t>
            </a:r>
            <a:endParaRPr lang="en-US" altLang="zh-CN" sz="1800" dirty="0"/>
          </a:p>
        </p:txBody>
      </p:sp>
      <p:pic>
        <p:nvPicPr>
          <p:cNvPr id="86" name="图片 85">
            <a:extLst>
              <a:ext uri="{FF2B5EF4-FFF2-40B4-BE49-F238E27FC236}">
                <a16:creationId xmlns:a16="http://schemas.microsoft.com/office/drawing/2014/main" id="{F61A6EA3-3064-2B29-3822-75FCC0F7AFB0}"/>
              </a:ext>
            </a:extLst>
          </p:cNvPr>
          <p:cNvPicPr>
            <a:picLocks noChangeAspect="1"/>
          </p:cNvPicPr>
          <p:nvPr/>
        </p:nvPicPr>
        <p:blipFill>
          <a:blip r:embed="rId6"/>
          <a:stretch>
            <a:fillRect/>
          </a:stretch>
        </p:blipFill>
        <p:spPr>
          <a:xfrm>
            <a:off x="4029542" y="2384889"/>
            <a:ext cx="4026494" cy="1703784"/>
          </a:xfrm>
          <a:prstGeom prst="rect">
            <a:avLst/>
          </a:prstGeom>
        </p:spPr>
      </p:pic>
      <p:pic>
        <p:nvPicPr>
          <p:cNvPr id="89" name="图片 88">
            <a:extLst>
              <a:ext uri="{FF2B5EF4-FFF2-40B4-BE49-F238E27FC236}">
                <a16:creationId xmlns:a16="http://schemas.microsoft.com/office/drawing/2014/main" id="{BC7DBFBB-781A-7121-7367-8F907D10F9B6}"/>
              </a:ext>
            </a:extLst>
          </p:cNvPr>
          <p:cNvPicPr>
            <a:picLocks noChangeAspect="1"/>
          </p:cNvPicPr>
          <p:nvPr/>
        </p:nvPicPr>
        <p:blipFill>
          <a:blip r:embed="rId7"/>
          <a:stretch>
            <a:fillRect/>
          </a:stretch>
        </p:blipFill>
        <p:spPr>
          <a:xfrm>
            <a:off x="4218233" y="4609117"/>
            <a:ext cx="3511881" cy="1682922"/>
          </a:xfrm>
          <a:prstGeom prst="rect">
            <a:avLst/>
          </a:prstGeom>
        </p:spPr>
      </p:pic>
      <p:sp>
        <p:nvSpPr>
          <p:cNvPr id="90" name="文本框 89">
            <a:extLst>
              <a:ext uri="{FF2B5EF4-FFF2-40B4-BE49-F238E27FC236}">
                <a16:creationId xmlns:a16="http://schemas.microsoft.com/office/drawing/2014/main" id="{6FA76C94-378B-7024-4796-ADE4732CA07C}"/>
              </a:ext>
            </a:extLst>
          </p:cNvPr>
          <p:cNvSpPr txBox="1"/>
          <p:nvPr/>
        </p:nvSpPr>
        <p:spPr>
          <a:xfrm>
            <a:off x="4217225" y="4239785"/>
            <a:ext cx="4426079"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err="1"/>
              <a:t>uProgram</a:t>
            </a:r>
            <a:endParaRPr lang="en-US" altLang="zh-CN" sz="1800" dirty="0"/>
          </a:p>
        </p:txBody>
      </p:sp>
      <p:grpSp>
        <p:nvGrpSpPr>
          <p:cNvPr id="81" name="组合 80">
            <a:extLst>
              <a:ext uri="{FF2B5EF4-FFF2-40B4-BE49-F238E27FC236}">
                <a16:creationId xmlns:a16="http://schemas.microsoft.com/office/drawing/2014/main" id="{5770E278-B069-E252-5BCB-C11DA39A4CD9}"/>
              </a:ext>
            </a:extLst>
          </p:cNvPr>
          <p:cNvGrpSpPr/>
          <p:nvPr/>
        </p:nvGrpSpPr>
        <p:grpSpPr>
          <a:xfrm>
            <a:off x="7884827" y="2107504"/>
            <a:ext cx="4305280" cy="3824224"/>
            <a:chOff x="7367200" y="2025486"/>
            <a:chExt cx="5062414" cy="4066074"/>
          </a:xfrm>
        </p:grpSpPr>
        <p:pic>
          <p:nvPicPr>
            <p:cNvPr id="71" name="图片 70">
              <a:extLst>
                <a:ext uri="{FF2B5EF4-FFF2-40B4-BE49-F238E27FC236}">
                  <a16:creationId xmlns:a16="http://schemas.microsoft.com/office/drawing/2014/main" id="{186C515F-C2EC-DB9C-12D1-9E5BBEED5C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7200" y="2025486"/>
              <a:ext cx="4824800" cy="3738832"/>
            </a:xfrm>
            <a:prstGeom prst="rect">
              <a:avLst/>
            </a:prstGeom>
            <a:solidFill>
              <a:schemeClr val="accent1"/>
            </a:solidFill>
            <a:ln w="12700">
              <a:solidFill>
                <a:schemeClr val="tx1"/>
              </a:solidFill>
            </a:ln>
          </p:spPr>
        </p:pic>
        <p:grpSp>
          <p:nvGrpSpPr>
            <p:cNvPr id="74" name="组合 73">
              <a:extLst>
                <a:ext uri="{FF2B5EF4-FFF2-40B4-BE49-F238E27FC236}">
                  <a16:creationId xmlns:a16="http://schemas.microsoft.com/office/drawing/2014/main" id="{BE3B304B-0C89-7C74-72D6-906B8157CC25}"/>
                </a:ext>
              </a:extLst>
            </p:cNvPr>
            <p:cNvGrpSpPr/>
            <p:nvPr/>
          </p:nvGrpSpPr>
          <p:grpSpPr>
            <a:xfrm>
              <a:off x="9045688" y="5764319"/>
              <a:ext cx="1297582" cy="327241"/>
              <a:chOff x="7204362" y="5812077"/>
              <a:chExt cx="1297582" cy="327241"/>
            </a:xfrm>
          </p:grpSpPr>
          <p:sp>
            <p:nvSpPr>
              <p:cNvPr id="72" name="矩形 71">
                <a:extLst>
                  <a:ext uri="{FF2B5EF4-FFF2-40B4-BE49-F238E27FC236}">
                    <a16:creationId xmlns:a16="http://schemas.microsoft.com/office/drawing/2014/main" id="{C761915E-BBFC-8A92-0BFB-839DD7C5776E}"/>
                  </a:ext>
                </a:extLst>
              </p:cNvPr>
              <p:cNvSpPr/>
              <p:nvPr/>
            </p:nvSpPr>
            <p:spPr>
              <a:xfrm>
                <a:off x="7204362" y="5899759"/>
                <a:ext cx="298729" cy="187890"/>
              </a:xfrm>
              <a:prstGeom prst="rect">
                <a:avLst/>
              </a:prstGeom>
              <a:solidFill>
                <a:srgbClr val="9DC3E6"/>
              </a:solidFill>
              <a:ln>
                <a:solidFill>
                  <a:srgbClr val="3535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4FE8E330-6BB8-2E9F-FDFA-5A45D64468D6}"/>
                  </a:ext>
                </a:extLst>
              </p:cNvPr>
              <p:cNvSpPr txBox="1"/>
              <p:nvPr/>
            </p:nvSpPr>
            <p:spPr>
              <a:xfrm>
                <a:off x="7479934" y="5812077"/>
                <a:ext cx="1022010" cy="327241"/>
              </a:xfrm>
              <a:prstGeom prst="rect">
                <a:avLst/>
              </a:prstGeom>
              <a:noFill/>
            </p:spPr>
            <p:txBody>
              <a:bodyPr wrap="square" rtlCol="0">
                <a:spAutoFit/>
              </a:bodyPr>
              <a:lstStyle/>
              <a:p>
                <a:r>
                  <a:rPr lang="en-US" altLang="zh-CN" sz="1400" dirty="0" err="1">
                    <a:latin typeface="Times New Roman" panose="02020603050405020304" pitchFamily="18" charset="0"/>
                    <a:cs typeface="Times New Roman" panose="02020603050405020304" pitchFamily="18" charset="0"/>
                  </a:rPr>
                  <a:t>MatMul</a:t>
                </a:r>
                <a:endParaRPr lang="zh-CN" altLang="en-US" sz="1400" dirty="0">
                  <a:latin typeface="Times New Roman" panose="02020603050405020304" pitchFamily="18" charset="0"/>
                  <a:cs typeface="Times New Roman" panose="02020603050405020304" pitchFamily="18" charset="0"/>
                </a:endParaRPr>
              </a:p>
            </p:txBody>
          </p:sp>
        </p:grpSp>
        <p:grpSp>
          <p:nvGrpSpPr>
            <p:cNvPr id="75" name="组合 74">
              <a:extLst>
                <a:ext uri="{FF2B5EF4-FFF2-40B4-BE49-F238E27FC236}">
                  <a16:creationId xmlns:a16="http://schemas.microsoft.com/office/drawing/2014/main" id="{EA762943-B8EB-604B-4BF8-330AD1BA3D3D}"/>
                </a:ext>
              </a:extLst>
            </p:cNvPr>
            <p:cNvGrpSpPr/>
            <p:nvPr/>
          </p:nvGrpSpPr>
          <p:grpSpPr>
            <a:xfrm>
              <a:off x="10343271" y="5764318"/>
              <a:ext cx="1114817" cy="307777"/>
              <a:chOff x="7204362" y="5812077"/>
              <a:chExt cx="1114817" cy="307777"/>
            </a:xfrm>
          </p:grpSpPr>
          <p:sp>
            <p:nvSpPr>
              <p:cNvPr id="76" name="矩形 75">
                <a:extLst>
                  <a:ext uri="{FF2B5EF4-FFF2-40B4-BE49-F238E27FC236}">
                    <a16:creationId xmlns:a16="http://schemas.microsoft.com/office/drawing/2014/main" id="{FCE92F34-9FED-32BA-D758-F20C3F187B7D}"/>
                  </a:ext>
                </a:extLst>
              </p:cNvPr>
              <p:cNvSpPr/>
              <p:nvPr/>
            </p:nvSpPr>
            <p:spPr>
              <a:xfrm>
                <a:off x="7204362" y="5899759"/>
                <a:ext cx="298729" cy="187890"/>
              </a:xfrm>
              <a:prstGeom prst="rect">
                <a:avLst/>
              </a:prstGeom>
              <a:solidFill>
                <a:srgbClr val="A6A6A6"/>
              </a:solidFill>
              <a:ln>
                <a:solidFill>
                  <a:srgbClr val="3535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a:extLst>
                  <a:ext uri="{FF2B5EF4-FFF2-40B4-BE49-F238E27FC236}">
                    <a16:creationId xmlns:a16="http://schemas.microsoft.com/office/drawing/2014/main" id="{78E24123-4EA9-DDE1-A5F9-577A1211CDD8}"/>
                  </a:ext>
                </a:extLst>
              </p:cNvPr>
              <p:cNvSpPr txBox="1"/>
              <p:nvPr/>
            </p:nvSpPr>
            <p:spPr>
              <a:xfrm>
                <a:off x="7479935" y="5812077"/>
                <a:ext cx="83924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Add</a:t>
                </a:r>
                <a:endParaRPr lang="zh-CN" altLang="en-US" sz="1400" dirty="0">
                  <a:latin typeface="Times New Roman" panose="02020603050405020304" pitchFamily="18" charset="0"/>
                  <a:cs typeface="Times New Roman" panose="02020603050405020304" pitchFamily="18" charset="0"/>
                </a:endParaRPr>
              </a:p>
            </p:txBody>
          </p:sp>
        </p:grpSp>
        <p:grpSp>
          <p:nvGrpSpPr>
            <p:cNvPr id="78" name="组合 77">
              <a:extLst>
                <a:ext uri="{FF2B5EF4-FFF2-40B4-BE49-F238E27FC236}">
                  <a16:creationId xmlns:a16="http://schemas.microsoft.com/office/drawing/2014/main" id="{DDB5A4FC-AD69-1AB1-51B9-2239A4542CCB}"/>
                </a:ext>
              </a:extLst>
            </p:cNvPr>
            <p:cNvGrpSpPr/>
            <p:nvPr/>
          </p:nvGrpSpPr>
          <p:grpSpPr>
            <a:xfrm>
              <a:off x="11314797" y="5764319"/>
              <a:ext cx="1114817" cy="307777"/>
              <a:chOff x="7204362" y="5812077"/>
              <a:chExt cx="1114817" cy="307777"/>
            </a:xfrm>
          </p:grpSpPr>
          <p:sp>
            <p:nvSpPr>
              <p:cNvPr id="79" name="矩形 78">
                <a:extLst>
                  <a:ext uri="{FF2B5EF4-FFF2-40B4-BE49-F238E27FC236}">
                    <a16:creationId xmlns:a16="http://schemas.microsoft.com/office/drawing/2014/main" id="{6C0E1B32-A4FC-EAB1-BD29-E58058680068}"/>
                  </a:ext>
                </a:extLst>
              </p:cNvPr>
              <p:cNvSpPr/>
              <p:nvPr/>
            </p:nvSpPr>
            <p:spPr>
              <a:xfrm>
                <a:off x="7204362" y="5899759"/>
                <a:ext cx="298729" cy="187890"/>
              </a:xfrm>
              <a:prstGeom prst="rect">
                <a:avLst/>
              </a:prstGeom>
              <a:solidFill>
                <a:srgbClr val="FFE699"/>
              </a:solidFill>
              <a:ln>
                <a:solidFill>
                  <a:srgbClr val="3535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文本框 79">
                <a:extLst>
                  <a:ext uri="{FF2B5EF4-FFF2-40B4-BE49-F238E27FC236}">
                    <a16:creationId xmlns:a16="http://schemas.microsoft.com/office/drawing/2014/main" id="{EA43F1BA-114C-7273-ABD2-3D135617CBF9}"/>
                  </a:ext>
                </a:extLst>
              </p:cNvPr>
              <p:cNvSpPr txBox="1"/>
              <p:nvPr/>
            </p:nvSpPr>
            <p:spPr>
              <a:xfrm>
                <a:off x="7479935" y="5812077"/>
                <a:ext cx="839244" cy="307777"/>
              </a:xfrm>
              <a:prstGeom prst="rect">
                <a:avLst/>
              </a:prstGeom>
              <a:noFill/>
            </p:spPr>
            <p:txBody>
              <a:bodyPr wrap="square" rtlCol="0">
                <a:spAutoFit/>
              </a:bodyPr>
              <a:lstStyle/>
              <a:p>
                <a:r>
                  <a:rPr lang="en-US" altLang="zh-CN" sz="1400" dirty="0" err="1">
                    <a:latin typeface="Times New Roman" panose="02020603050405020304" pitchFamily="18" charset="0"/>
                    <a:cs typeface="Times New Roman" panose="02020603050405020304" pitchFamily="18" charset="0"/>
                  </a:rPr>
                  <a:t>Relu</a:t>
                </a:r>
                <a:endParaRPr lang="zh-CN" altLang="en-US" sz="1400" dirty="0">
                  <a:latin typeface="Times New Roman" panose="02020603050405020304" pitchFamily="18" charset="0"/>
                  <a:cs typeface="Times New Roman" panose="02020603050405020304" pitchFamily="18" charset="0"/>
                </a:endParaRPr>
              </a:p>
            </p:txBody>
          </p:sp>
        </p:grpSp>
      </p:grpSp>
    </p:spTree>
    <p:custDataLst>
      <p:tags r:id="rId1"/>
    </p:custDataLst>
    <p:extLst>
      <p:ext uri="{BB962C8B-B14F-4D97-AF65-F5344CB8AC3E}">
        <p14:creationId xmlns:p14="http://schemas.microsoft.com/office/powerpoint/2010/main" val="2038169734"/>
      </p:ext>
    </p:extLst>
  </p:cSld>
  <p:clrMapOvr>
    <a:masterClrMapping/>
  </p:clrMapOvr>
  <mc:AlternateContent xmlns:mc="http://schemas.openxmlformats.org/markup-compatibility/2006" xmlns:p14="http://schemas.microsoft.com/office/powerpoint/2010/main">
    <mc:Choice Requires="p14">
      <p:transition spd="slow" p14:dur="2000" advTm="132877"/>
    </mc:Choice>
    <mc:Fallback xmlns="">
      <p:transition spd="slow" advTm="1328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85"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 </a:t>
            </a:r>
            <a:r>
              <a:rPr lang="zh-CN" altLang="en-US" dirty="0">
                <a:solidFill>
                  <a:schemeClr val="tx1"/>
                </a:solidFill>
              </a:rPr>
              <a:t>程序表示</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85" name="文本框 84">
            <a:extLst>
              <a:ext uri="{FF2B5EF4-FFF2-40B4-BE49-F238E27FC236}">
                <a16:creationId xmlns:a16="http://schemas.microsoft.com/office/drawing/2014/main" id="{F3B7AFC8-9CFB-81B7-5397-E779FE579DE6}"/>
              </a:ext>
            </a:extLst>
          </p:cNvPr>
          <p:cNvSpPr txBox="1"/>
          <p:nvPr/>
        </p:nvSpPr>
        <p:spPr>
          <a:xfrm>
            <a:off x="668338" y="1423135"/>
            <a:ext cx="1334633"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err="1"/>
              <a:t>Fuction</a:t>
            </a:r>
            <a:endParaRPr lang="en-US" altLang="zh-CN" sz="1800" dirty="0"/>
          </a:p>
        </p:txBody>
      </p:sp>
      <p:pic>
        <p:nvPicPr>
          <p:cNvPr id="86" name="图片 85">
            <a:extLst>
              <a:ext uri="{FF2B5EF4-FFF2-40B4-BE49-F238E27FC236}">
                <a16:creationId xmlns:a16="http://schemas.microsoft.com/office/drawing/2014/main" id="{F61A6EA3-3064-2B29-3822-75FCC0F7AFB0}"/>
              </a:ext>
            </a:extLst>
          </p:cNvPr>
          <p:cNvPicPr>
            <a:picLocks noChangeAspect="1"/>
          </p:cNvPicPr>
          <p:nvPr/>
        </p:nvPicPr>
        <p:blipFill>
          <a:blip r:embed="rId4"/>
          <a:stretch>
            <a:fillRect/>
          </a:stretch>
        </p:blipFill>
        <p:spPr>
          <a:xfrm>
            <a:off x="8165506" y="1952419"/>
            <a:ext cx="4026494" cy="1703784"/>
          </a:xfrm>
          <a:prstGeom prst="rect">
            <a:avLst/>
          </a:prstGeom>
        </p:spPr>
      </p:pic>
      <p:pic>
        <p:nvPicPr>
          <p:cNvPr id="7" name="图片 6">
            <a:extLst>
              <a:ext uri="{FF2B5EF4-FFF2-40B4-BE49-F238E27FC236}">
                <a16:creationId xmlns:a16="http://schemas.microsoft.com/office/drawing/2014/main" id="{5B7A5176-AF4B-F5C7-B5B5-600D317DB3AB}"/>
              </a:ext>
            </a:extLst>
          </p:cNvPr>
          <p:cNvPicPr>
            <a:picLocks noChangeAspect="1"/>
          </p:cNvPicPr>
          <p:nvPr/>
        </p:nvPicPr>
        <p:blipFill>
          <a:blip r:embed="rId5"/>
          <a:stretch>
            <a:fillRect/>
          </a:stretch>
        </p:blipFill>
        <p:spPr>
          <a:xfrm>
            <a:off x="939381" y="1952419"/>
            <a:ext cx="6062674" cy="3923651"/>
          </a:xfrm>
          <a:prstGeom prst="rect">
            <a:avLst/>
          </a:prstGeom>
        </p:spPr>
      </p:pic>
    </p:spTree>
    <p:custDataLst>
      <p:tags r:id="rId1"/>
    </p:custDataLst>
    <p:extLst>
      <p:ext uri="{BB962C8B-B14F-4D97-AF65-F5344CB8AC3E}">
        <p14:creationId xmlns:p14="http://schemas.microsoft.com/office/powerpoint/2010/main" val="1241167479"/>
      </p:ext>
    </p:extLst>
  </p:cSld>
  <p:clrMapOvr>
    <a:masterClrMapping/>
  </p:clrMapOvr>
  <mc:AlternateContent xmlns:mc="http://schemas.openxmlformats.org/markup-compatibility/2006" xmlns:p14="http://schemas.microsoft.com/office/powerpoint/2010/main">
    <mc:Choice Requires="p14">
      <p:transition spd="slow" p14:dur="2000" advTm="26703"/>
    </mc:Choice>
    <mc:Fallback xmlns="">
      <p:transition spd="slow" advTm="26703"/>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 </a:t>
            </a:r>
            <a:r>
              <a:rPr lang="zh-CN" altLang="en-US" dirty="0">
                <a:solidFill>
                  <a:schemeClr val="tx1"/>
                </a:solidFill>
              </a:rPr>
              <a:t>程序表示</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85" name="文本框 84">
            <a:extLst>
              <a:ext uri="{FF2B5EF4-FFF2-40B4-BE49-F238E27FC236}">
                <a16:creationId xmlns:a16="http://schemas.microsoft.com/office/drawing/2014/main" id="{F3B7AFC8-9CFB-81B7-5397-E779FE579DE6}"/>
              </a:ext>
            </a:extLst>
          </p:cNvPr>
          <p:cNvSpPr txBox="1"/>
          <p:nvPr/>
        </p:nvSpPr>
        <p:spPr>
          <a:xfrm>
            <a:off x="668338" y="1423135"/>
            <a:ext cx="4426079"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a:t>Loop</a:t>
            </a:r>
            <a:r>
              <a:rPr lang="zh-CN" altLang="en-US" sz="1800" dirty="0"/>
              <a:t> </a:t>
            </a:r>
            <a:r>
              <a:rPr lang="en-US" altLang="zh-CN" sz="1800" dirty="0" err="1"/>
              <a:t>uTask</a:t>
            </a:r>
            <a:endParaRPr lang="en-US" altLang="zh-CN" sz="1800" dirty="0"/>
          </a:p>
        </p:txBody>
      </p:sp>
      <p:pic>
        <p:nvPicPr>
          <p:cNvPr id="86" name="图片 85">
            <a:extLst>
              <a:ext uri="{FF2B5EF4-FFF2-40B4-BE49-F238E27FC236}">
                <a16:creationId xmlns:a16="http://schemas.microsoft.com/office/drawing/2014/main" id="{F61A6EA3-3064-2B29-3822-75FCC0F7AFB0}"/>
              </a:ext>
            </a:extLst>
          </p:cNvPr>
          <p:cNvPicPr>
            <a:picLocks noChangeAspect="1"/>
          </p:cNvPicPr>
          <p:nvPr/>
        </p:nvPicPr>
        <p:blipFill>
          <a:blip r:embed="rId4"/>
          <a:stretch>
            <a:fillRect/>
          </a:stretch>
        </p:blipFill>
        <p:spPr>
          <a:xfrm>
            <a:off x="8094269" y="1930245"/>
            <a:ext cx="4026494" cy="1703784"/>
          </a:xfrm>
          <a:prstGeom prst="rect">
            <a:avLst/>
          </a:prstGeom>
        </p:spPr>
      </p:pic>
      <p:pic>
        <p:nvPicPr>
          <p:cNvPr id="4" name="图片 3">
            <a:extLst>
              <a:ext uri="{FF2B5EF4-FFF2-40B4-BE49-F238E27FC236}">
                <a16:creationId xmlns:a16="http://schemas.microsoft.com/office/drawing/2014/main" id="{4F36C08B-A6B7-2245-534C-721995E35662}"/>
              </a:ext>
            </a:extLst>
          </p:cNvPr>
          <p:cNvPicPr>
            <a:picLocks noChangeAspect="1"/>
          </p:cNvPicPr>
          <p:nvPr/>
        </p:nvPicPr>
        <p:blipFill rotWithShape="1">
          <a:blip r:embed="rId5"/>
          <a:srcRect l="6631" t="6425" r="25604" b="5218"/>
          <a:stretch/>
        </p:blipFill>
        <p:spPr>
          <a:xfrm>
            <a:off x="7882462" y="2035869"/>
            <a:ext cx="4309538" cy="1417918"/>
          </a:xfrm>
          <a:prstGeom prst="rect">
            <a:avLst/>
          </a:prstGeom>
        </p:spPr>
      </p:pic>
      <p:pic>
        <p:nvPicPr>
          <p:cNvPr id="2" name="图片 1">
            <a:extLst>
              <a:ext uri="{FF2B5EF4-FFF2-40B4-BE49-F238E27FC236}">
                <a16:creationId xmlns:a16="http://schemas.microsoft.com/office/drawing/2014/main" id="{9E62430F-E364-CA47-9740-62D2A18AB8B6}"/>
              </a:ext>
            </a:extLst>
          </p:cNvPr>
          <p:cNvPicPr>
            <a:picLocks noChangeAspect="1"/>
          </p:cNvPicPr>
          <p:nvPr/>
        </p:nvPicPr>
        <p:blipFill rotWithShape="1">
          <a:blip r:embed="rId6"/>
          <a:srcRect t="36366" b="-1"/>
          <a:stretch/>
        </p:blipFill>
        <p:spPr>
          <a:xfrm>
            <a:off x="913649" y="3314700"/>
            <a:ext cx="6005588" cy="2426809"/>
          </a:xfrm>
          <a:prstGeom prst="rect">
            <a:avLst/>
          </a:prstGeom>
        </p:spPr>
      </p:pic>
      <p:pic>
        <p:nvPicPr>
          <p:cNvPr id="7" name="图片 6">
            <a:extLst>
              <a:ext uri="{FF2B5EF4-FFF2-40B4-BE49-F238E27FC236}">
                <a16:creationId xmlns:a16="http://schemas.microsoft.com/office/drawing/2014/main" id="{83492D1C-D90C-F051-63F8-1DCD24A058EE}"/>
              </a:ext>
            </a:extLst>
          </p:cNvPr>
          <p:cNvPicPr>
            <a:picLocks noChangeAspect="1"/>
          </p:cNvPicPr>
          <p:nvPr/>
        </p:nvPicPr>
        <p:blipFill rotWithShape="1">
          <a:blip r:embed="rId6"/>
          <a:srcRect b="69430"/>
          <a:stretch/>
        </p:blipFill>
        <p:spPr>
          <a:xfrm>
            <a:off x="932847" y="1930245"/>
            <a:ext cx="6005588" cy="1165853"/>
          </a:xfrm>
          <a:prstGeom prst="rect">
            <a:avLst/>
          </a:prstGeom>
        </p:spPr>
      </p:pic>
    </p:spTree>
    <p:custDataLst>
      <p:tags r:id="rId1"/>
    </p:custDataLst>
    <p:extLst>
      <p:ext uri="{BB962C8B-B14F-4D97-AF65-F5344CB8AC3E}">
        <p14:creationId xmlns:p14="http://schemas.microsoft.com/office/powerpoint/2010/main" val="1691468422"/>
      </p:ext>
    </p:extLst>
  </p:cSld>
  <p:clrMapOvr>
    <a:masterClrMapping/>
  </p:clrMapOvr>
  <mc:AlternateContent xmlns:mc="http://schemas.openxmlformats.org/markup-compatibility/2006" xmlns:p14="http://schemas.microsoft.com/office/powerpoint/2010/main">
    <mc:Choice Requires="p14">
      <p:transition spd="slow" p14:dur="2000" advTm="42483"/>
    </mc:Choice>
    <mc:Fallback xmlns="">
      <p:transition spd="slow" advTm="424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 </a:t>
            </a:r>
            <a:r>
              <a:rPr lang="zh-CN" altLang="en-US" dirty="0">
                <a:solidFill>
                  <a:schemeClr val="tx1"/>
                </a:solidFill>
              </a:rPr>
              <a:t>程序表示</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85" name="文本框 84">
            <a:extLst>
              <a:ext uri="{FF2B5EF4-FFF2-40B4-BE49-F238E27FC236}">
                <a16:creationId xmlns:a16="http://schemas.microsoft.com/office/drawing/2014/main" id="{F3B7AFC8-9CFB-81B7-5397-E779FE579DE6}"/>
              </a:ext>
            </a:extLst>
          </p:cNvPr>
          <p:cNvSpPr txBox="1"/>
          <p:nvPr/>
        </p:nvSpPr>
        <p:spPr>
          <a:xfrm>
            <a:off x="668338" y="1423135"/>
            <a:ext cx="4426079" cy="369332"/>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a:t>Branch</a:t>
            </a:r>
            <a:r>
              <a:rPr lang="zh-CN" altLang="en-US" sz="1800" dirty="0"/>
              <a:t> </a:t>
            </a:r>
            <a:r>
              <a:rPr lang="en-US" altLang="zh-CN" sz="1800" dirty="0" err="1"/>
              <a:t>uTask</a:t>
            </a:r>
            <a:endParaRPr lang="en-US" altLang="zh-CN" sz="1800" dirty="0"/>
          </a:p>
        </p:txBody>
      </p:sp>
      <p:pic>
        <p:nvPicPr>
          <p:cNvPr id="86" name="图片 85">
            <a:extLst>
              <a:ext uri="{FF2B5EF4-FFF2-40B4-BE49-F238E27FC236}">
                <a16:creationId xmlns:a16="http://schemas.microsoft.com/office/drawing/2014/main" id="{F61A6EA3-3064-2B29-3822-75FCC0F7AFB0}"/>
              </a:ext>
            </a:extLst>
          </p:cNvPr>
          <p:cNvPicPr>
            <a:picLocks noChangeAspect="1"/>
          </p:cNvPicPr>
          <p:nvPr/>
        </p:nvPicPr>
        <p:blipFill>
          <a:blip r:embed="rId4"/>
          <a:stretch>
            <a:fillRect/>
          </a:stretch>
        </p:blipFill>
        <p:spPr>
          <a:xfrm>
            <a:off x="8094269" y="1930245"/>
            <a:ext cx="4026494" cy="1703784"/>
          </a:xfrm>
          <a:prstGeom prst="rect">
            <a:avLst/>
          </a:prstGeom>
        </p:spPr>
      </p:pic>
      <p:pic>
        <p:nvPicPr>
          <p:cNvPr id="6" name="图片 5">
            <a:extLst>
              <a:ext uri="{FF2B5EF4-FFF2-40B4-BE49-F238E27FC236}">
                <a16:creationId xmlns:a16="http://schemas.microsoft.com/office/drawing/2014/main" id="{602E14F5-0889-F1D1-9FCF-C502740BA40C}"/>
              </a:ext>
            </a:extLst>
          </p:cNvPr>
          <p:cNvPicPr>
            <a:picLocks noChangeAspect="1"/>
          </p:cNvPicPr>
          <p:nvPr/>
        </p:nvPicPr>
        <p:blipFill rotWithShape="1">
          <a:blip r:embed="rId5"/>
          <a:srcRect l="6918" t="6078" r="22037" b="7366"/>
          <a:stretch/>
        </p:blipFill>
        <p:spPr>
          <a:xfrm>
            <a:off x="8158065" y="2073849"/>
            <a:ext cx="3847829" cy="1359759"/>
          </a:xfrm>
          <a:prstGeom prst="rect">
            <a:avLst/>
          </a:prstGeom>
        </p:spPr>
      </p:pic>
      <p:pic>
        <p:nvPicPr>
          <p:cNvPr id="8" name="图片 7">
            <a:extLst>
              <a:ext uri="{FF2B5EF4-FFF2-40B4-BE49-F238E27FC236}">
                <a16:creationId xmlns:a16="http://schemas.microsoft.com/office/drawing/2014/main" id="{2F4C85BF-6D27-BDE4-3C2A-DA971D4D3AEA}"/>
              </a:ext>
            </a:extLst>
          </p:cNvPr>
          <p:cNvPicPr>
            <a:picLocks noChangeAspect="1"/>
          </p:cNvPicPr>
          <p:nvPr/>
        </p:nvPicPr>
        <p:blipFill rotWithShape="1">
          <a:blip r:embed="rId6"/>
          <a:srcRect t="35726"/>
          <a:stretch/>
        </p:blipFill>
        <p:spPr>
          <a:xfrm>
            <a:off x="1218506" y="3523611"/>
            <a:ext cx="5758452" cy="3098491"/>
          </a:xfrm>
          <a:prstGeom prst="rect">
            <a:avLst/>
          </a:prstGeom>
        </p:spPr>
      </p:pic>
      <p:pic>
        <p:nvPicPr>
          <p:cNvPr id="11" name="图片 10">
            <a:extLst>
              <a:ext uri="{FF2B5EF4-FFF2-40B4-BE49-F238E27FC236}">
                <a16:creationId xmlns:a16="http://schemas.microsoft.com/office/drawing/2014/main" id="{E56F474C-7B03-293B-C469-D05F0D3497B2}"/>
              </a:ext>
            </a:extLst>
          </p:cNvPr>
          <p:cNvPicPr>
            <a:picLocks noChangeAspect="1"/>
          </p:cNvPicPr>
          <p:nvPr/>
        </p:nvPicPr>
        <p:blipFill rotWithShape="1">
          <a:blip r:embed="rId6"/>
          <a:srcRect b="69214"/>
          <a:stretch/>
        </p:blipFill>
        <p:spPr>
          <a:xfrm>
            <a:off x="1218506" y="1924075"/>
            <a:ext cx="5758452" cy="1484133"/>
          </a:xfrm>
          <a:prstGeom prst="rect">
            <a:avLst/>
          </a:prstGeom>
        </p:spPr>
      </p:pic>
    </p:spTree>
    <p:custDataLst>
      <p:tags r:id="rId1"/>
    </p:custDataLst>
    <p:extLst>
      <p:ext uri="{BB962C8B-B14F-4D97-AF65-F5344CB8AC3E}">
        <p14:creationId xmlns:p14="http://schemas.microsoft.com/office/powerpoint/2010/main" val="691863844"/>
      </p:ext>
    </p:extLst>
  </p:cSld>
  <p:clrMapOvr>
    <a:masterClrMapping/>
  </p:clrMapOvr>
  <mc:AlternateContent xmlns:mc="http://schemas.openxmlformats.org/markup-compatibility/2006" xmlns:p14="http://schemas.microsoft.com/office/powerpoint/2010/main">
    <mc:Choice Requires="p14">
      <p:transition spd="slow" p14:dur="2000" advTm="24713"/>
    </mc:Choice>
    <mc:Fallback xmlns="">
      <p:transition spd="slow" advTm="247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3.4"/>
</p:tagLst>
</file>

<file path=ppt/tags/tag10.xml><?xml version="1.0" encoding="utf-8"?>
<p:tagLst xmlns:a="http://schemas.openxmlformats.org/drawingml/2006/main" xmlns:r="http://schemas.openxmlformats.org/officeDocument/2006/relationships" xmlns:p="http://schemas.openxmlformats.org/presentationml/2006/main">
  <p:tag name="TIMING" val="|7.7|1.7|2.6|14.9|7.3|16.9|32.7"/>
</p:tagLst>
</file>

<file path=ppt/tags/tag11.xml><?xml version="1.0" encoding="utf-8"?>
<p:tagLst xmlns:a="http://schemas.openxmlformats.org/drawingml/2006/main" xmlns:r="http://schemas.openxmlformats.org/officeDocument/2006/relationships" xmlns:p="http://schemas.openxmlformats.org/presentationml/2006/main">
  <p:tag name="TIMING" val="|10.1|22.6|38.6|27|4.3"/>
</p:tagLst>
</file>

<file path=ppt/tags/tag12.xml><?xml version="1.0" encoding="utf-8"?>
<p:tagLst xmlns:a="http://schemas.openxmlformats.org/drawingml/2006/main" xmlns:r="http://schemas.openxmlformats.org/officeDocument/2006/relationships" xmlns:p="http://schemas.openxmlformats.org/presentationml/2006/main">
  <p:tag name="TIMING" val="|2.7|1"/>
</p:tagLst>
</file>

<file path=ppt/tags/tag2.xml><?xml version="1.0" encoding="utf-8"?>
<p:tagLst xmlns:a="http://schemas.openxmlformats.org/drawingml/2006/main" xmlns:r="http://schemas.openxmlformats.org/officeDocument/2006/relationships" xmlns:p="http://schemas.openxmlformats.org/presentationml/2006/main">
  <p:tag name="TIMING" val="|88.1|11.9|8.6"/>
</p:tagLst>
</file>

<file path=ppt/tags/tag3.xml><?xml version="1.0" encoding="utf-8"?>
<p:tagLst xmlns:a="http://schemas.openxmlformats.org/drawingml/2006/main" xmlns:r="http://schemas.openxmlformats.org/officeDocument/2006/relationships" xmlns:p="http://schemas.openxmlformats.org/presentationml/2006/main">
  <p:tag name="TIMING" val="|6.7|27.3|11.8|46.1|15.1|33.1|9.1|21.2|14.4"/>
</p:tagLst>
</file>

<file path=ppt/tags/tag4.xml><?xml version="1.0" encoding="utf-8"?>
<p:tagLst xmlns:a="http://schemas.openxmlformats.org/drawingml/2006/main" xmlns:r="http://schemas.openxmlformats.org/officeDocument/2006/relationships" xmlns:p="http://schemas.openxmlformats.org/presentationml/2006/main">
  <p:tag name="TIMING" val="|5.7|43.7|17.9|4.2|13.3|21"/>
</p:tagLst>
</file>

<file path=ppt/tags/tag5.xml><?xml version="1.0" encoding="utf-8"?>
<p:tagLst xmlns:a="http://schemas.openxmlformats.org/drawingml/2006/main" xmlns:r="http://schemas.openxmlformats.org/officeDocument/2006/relationships" xmlns:p="http://schemas.openxmlformats.org/presentationml/2006/main">
  <p:tag name="TIMING" val="|17|33.7|19.1|13.6|37.1"/>
</p:tagLst>
</file>

<file path=ppt/tags/tag6.xml><?xml version="1.0" encoding="utf-8"?>
<p:tagLst xmlns:a="http://schemas.openxmlformats.org/drawingml/2006/main" xmlns:r="http://schemas.openxmlformats.org/officeDocument/2006/relationships" xmlns:p="http://schemas.openxmlformats.org/presentationml/2006/main">
  <p:tag name="TIMING" val="|2.7|1"/>
</p:tagLst>
</file>

<file path=ppt/tags/tag7.xml><?xml version="1.0" encoding="utf-8"?>
<p:tagLst xmlns:a="http://schemas.openxmlformats.org/drawingml/2006/main" xmlns:r="http://schemas.openxmlformats.org/officeDocument/2006/relationships" xmlns:p="http://schemas.openxmlformats.org/presentationml/2006/main">
  <p:tag name="TIMING" val="|5|22.8"/>
</p:tagLst>
</file>

<file path=ppt/tags/tag8.xml><?xml version="1.0" encoding="utf-8"?>
<p:tagLst xmlns:a="http://schemas.openxmlformats.org/drawingml/2006/main" xmlns:r="http://schemas.openxmlformats.org/officeDocument/2006/relationships" xmlns:p="http://schemas.openxmlformats.org/presentationml/2006/main">
  <p:tag name="TIMING" val="|4.8|8.3"/>
</p:tagLst>
</file>

<file path=ppt/tags/tag9.xml><?xml version="1.0" encoding="utf-8"?>
<p:tagLst xmlns:a="http://schemas.openxmlformats.org/drawingml/2006/main" xmlns:r="http://schemas.openxmlformats.org/officeDocument/2006/relationships" xmlns:p="http://schemas.openxmlformats.org/presentationml/2006/main">
  <p:tag name="TIMING" val="|27.3"/>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23102</TotalTime>
  <Words>3014</Words>
  <Application>Microsoft Office PowerPoint</Application>
  <PresentationFormat>宽屏</PresentationFormat>
  <Paragraphs>177</Paragraphs>
  <Slides>14</Slides>
  <Notes>14</Notes>
  <HiddenSlides>4</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Helvetica Neue</vt:lpstr>
      <vt:lpstr>等线</vt:lpstr>
      <vt:lpstr>仿宋</vt:lpstr>
      <vt:lpstr>华文中宋</vt:lpstr>
      <vt:lpstr>微软雅黑</vt:lpstr>
      <vt:lpstr>Arial</vt:lpstr>
      <vt:lpstr>Calibri</vt:lpstr>
      <vt:lpstr>Helvetica</vt:lpstr>
      <vt:lpstr>Times New Roman</vt:lpstr>
      <vt:lpstr>Wingdings</vt:lpstr>
      <vt:lpstr>默认设计模板</vt:lpstr>
      <vt:lpstr>PowerPoint 演示文稿</vt:lpstr>
      <vt:lpstr>论文提要</vt:lpstr>
      <vt:lpstr>背景 &gt; 控制流</vt:lpstr>
      <vt:lpstr>背景 &gt; 控制流支持</vt:lpstr>
      <vt:lpstr>设计</vt:lpstr>
      <vt:lpstr>设计 &gt; 程序表示</vt:lpstr>
      <vt:lpstr>设计 &gt; 程序表示</vt:lpstr>
      <vt:lpstr>设计 &gt; 程序表示</vt:lpstr>
      <vt:lpstr>设计 &gt; 程序表示</vt:lpstr>
      <vt:lpstr>设计 &gt; 程序表示</vt:lpstr>
      <vt:lpstr>设计 &gt; 协同调度</vt:lpstr>
      <vt:lpstr>实现</vt:lpstr>
      <vt:lpstr>性能</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3275</cp:revision>
  <cp:lastPrinted>2018-06-09T17:02:00Z</cp:lastPrinted>
  <dcterms:created xsi:type="dcterms:W3CDTF">2016-05-18T20:32:00Z</dcterms:created>
  <dcterms:modified xsi:type="dcterms:W3CDTF">2024-09-14T09:06:29Z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