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7" r:id="rId2"/>
    <p:sldId id="271" r:id="rId3"/>
    <p:sldId id="272" r:id="rId4"/>
    <p:sldId id="269" r:id="rId5"/>
    <p:sldId id="273" r:id="rId6"/>
    <p:sldId id="274" r:id="rId7"/>
    <p:sldId id="275" r:id="rId8"/>
    <p:sldId id="276" r:id="rId9"/>
    <p:sldId id="270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7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07BE2F-F1F6-4ACE-A09D-E0E0D9C4CF83}" type="datetimeFigureOut">
              <a:rPr lang="en-GB" smtClean="0"/>
              <a:t>03/11/2014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1B8380-E70C-4172-8B73-D7F7711D23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11825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97ACF-6103-4C1C-99E5-1E42DC5FF9C1}" type="datetimeFigureOut">
              <a:rPr lang="en-GB" smtClean="0"/>
              <a:t>03/11/2014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96768-A01C-4A2C-9EE4-222557334D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5375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97ACF-6103-4C1C-99E5-1E42DC5FF9C1}" type="datetimeFigureOut">
              <a:rPr lang="en-GB" smtClean="0"/>
              <a:t>03/11/2014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96768-A01C-4A2C-9EE4-222557334D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587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97ACF-6103-4C1C-99E5-1E42DC5FF9C1}" type="datetimeFigureOut">
              <a:rPr lang="en-GB" smtClean="0"/>
              <a:t>03/11/2014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96768-A01C-4A2C-9EE4-222557334D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32584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banner2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23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72537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97ACF-6103-4C1C-99E5-1E42DC5FF9C1}" type="datetimeFigureOut">
              <a:rPr lang="en-GB" smtClean="0"/>
              <a:t>03/11/2014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96768-A01C-4A2C-9EE4-222557334D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6130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97ACF-6103-4C1C-99E5-1E42DC5FF9C1}" type="datetimeFigureOut">
              <a:rPr lang="en-GB" smtClean="0"/>
              <a:t>03/11/2014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96768-A01C-4A2C-9EE4-222557334D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8955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97ACF-6103-4C1C-99E5-1E42DC5FF9C1}" type="datetimeFigureOut">
              <a:rPr lang="en-GB" smtClean="0"/>
              <a:t>03/11/2014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96768-A01C-4A2C-9EE4-222557334D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2876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97ACF-6103-4C1C-99E5-1E42DC5FF9C1}" type="datetimeFigureOut">
              <a:rPr lang="en-GB" smtClean="0"/>
              <a:t>03/11/2014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96768-A01C-4A2C-9EE4-222557334D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743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97ACF-6103-4C1C-99E5-1E42DC5FF9C1}" type="datetimeFigureOut">
              <a:rPr lang="en-GB" smtClean="0"/>
              <a:t>03/11/2014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96768-A01C-4A2C-9EE4-222557334D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4666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97ACF-6103-4C1C-99E5-1E42DC5FF9C1}" type="datetimeFigureOut">
              <a:rPr lang="en-GB" smtClean="0"/>
              <a:t>03/11/2014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96768-A01C-4A2C-9EE4-222557334D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661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97ACF-6103-4C1C-99E5-1E42DC5FF9C1}" type="datetimeFigureOut">
              <a:rPr lang="en-GB" smtClean="0"/>
              <a:t>03/11/2014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96768-A01C-4A2C-9EE4-222557334D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9801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97ACF-6103-4C1C-99E5-1E42DC5FF9C1}" type="datetimeFigureOut">
              <a:rPr lang="en-GB" smtClean="0"/>
              <a:t>03/11/2014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96768-A01C-4A2C-9EE4-222557334D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1785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497ACF-6103-4C1C-99E5-1E42DC5FF9C1}" type="datetimeFigureOut">
              <a:rPr lang="en-GB" smtClean="0"/>
              <a:t>03/11/2014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796768-A01C-4A2C-9EE4-222557334D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3854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98668" y="116632"/>
            <a:ext cx="6905673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3000" dirty="0" smtClean="0">
                <a:solidFill>
                  <a:schemeClr val="bg1"/>
                </a:solidFill>
              </a:rPr>
              <a:t>Lesson 3: </a:t>
            </a:r>
            <a:r>
              <a:rPr lang="ca-ES" sz="3000" dirty="0" smtClean="0">
                <a:solidFill>
                  <a:schemeClr val="bg1"/>
                </a:solidFill>
              </a:rPr>
              <a:t>Imaging in amplitude modulation</a:t>
            </a:r>
          </a:p>
          <a:p>
            <a:r>
              <a:rPr lang="ca-ES" sz="3000" dirty="0" smtClean="0">
                <a:solidFill>
                  <a:schemeClr val="bg1"/>
                </a:solidFill>
              </a:rPr>
              <a:t>AFM</a:t>
            </a:r>
            <a:endParaRPr lang="ca-ES" sz="2500" dirty="0" smtClean="0">
              <a:solidFill>
                <a:schemeClr val="bg1"/>
              </a:solidFill>
            </a:endParaRPr>
          </a:p>
          <a:p>
            <a:endParaRPr lang="ca-ES" sz="3000" dirty="0">
              <a:solidFill>
                <a:schemeClr val="bg1"/>
              </a:solidFill>
            </a:endParaRPr>
          </a:p>
          <a:p>
            <a:endParaRPr lang="ca-ES" sz="3000" dirty="0" smtClean="0">
              <a:solidFill>
                <a:schemeClr val="bg1"/>
              </a:solidFill>
            </a:endParaRPr>
          </a:p>
          <a:p>
            <a:endParaRPr lang="en-GB" sz="3000" dirty="0">
              <a:solidFill>
                <a:schemeClr val="bg1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0519626"/>
              </p:ext>
            </p:extLst>
          </p:nvPr>
        </p:nvGraphicFramePr>
        <p:xfrm>
          <a:off x="1187624" y="5517232"/>
          <a:ext cx="6120765" cy="5257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60475"/>
                <a:gridCol w="4860290"/>
              </a:tblGrid>
              <a:tr h="635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Telephone (Spain):</a:t>
                      </a:r>
                      <a:endParaRPr lang="en-GB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0034 663489175</a:t>
                      </a:r>
                      <a:endParaRPr lang="en-GB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635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Mobile:</a:t>
                      </a:r>
                      <a:endParaRPr lang="en-GB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00971 (0) 509071490</a:t>
                      </a:r>
                      <a:endParaRPr lang="en-GB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635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Email:</a:t>
                      </a:r>
                      <a:endParaRPr lang="en-GB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santos_en@yahoo.com</a:t>
                      </a:r>
                      <a:endParaRPr lang="en-GB" sz="11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043608" y="2343656"/>
            <a:ext cx="46732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Sergio Santos</a:t>
            </a:r>
            <a:endParaRPr lang="en-GB" dirty="0"/>
          </a:p>
          <a:p>
            <a:r>
              <a:rPr lang="en-GB" dirty="0"/>
              <a:t>Institute </a:t>
            </a:r>
            <a:r>
              <a:rPr lang="en-GB" dirty="0" err="1"/>
              <a:t>Center</a:t>
            </a:r>
            <a:r>
              <a:rPr lang="en-GB" dirty="0"/>
              <a:t> for Future Energy (IFES), </a:t>
            </a:r>
            <a:endParaRPr lang="en-GB" dirty="0" smtClean="0"/>
          </a:p>
          <a:p>
            <a:r>
              <a:rPr lang="en-GB" dirty="0" smtClean="0"/>
              <a:t>Abu </a:t>
            </a:r>
            <a:r>
              <a:rPr lang="en-GB" dirty="0"/>
              <a:t>Dhabi PO BOX 54224, United Arab Emirates</a:t>
            </a:r>
          </a:p>
        </p:txBody>
      </p:sp>
    </p:spTree>
    <p:extLst>
      <p:ext uri="{BB962C8B-B14F-4D97-AF65-F5344CB8AC3E}">
        <p14:creationId xmlns:p14="http://schemas.microsoft.com/office/powerpoint/2010/main" val="598916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907704" y="260648"/>
            <a:ext cx="7236296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ca-ES" sz="3000" i="1" dirty="0" smtClean="0">
                <a:solidFill>
                  <a:schemeClr val="bg1"/>
                </a:solidFill>
              </a:rPr>
              <a:t>Relationship to last class with S Santos</a:t>
            </a:r>
            <a:endParaRPr lang="ca-ES" sz="3000" i="1" dirty="0" smtClean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00065" y="1691516"/>
            <a:ext cx="4965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dirty="0" smtClean="0"/>
              <a:t> If the e. Below is the model of the AFM cantilever:</a:t>
            </a:r>
            <a:endParaRPr lang="en-GB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277" y="2276872"/>
            <a:ext cx="4600575" cy="866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25277" y="3429000"/>
            <a:ext cx="6744860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ca-ES" dirty="0" smtClean="0"/>
              <a:t>Do you know how the Q factor is obtained?</a:t>
            </a:r>
          </a:p>
          <a:p>
            <a:pPr marL="342900" indent="-342900">
              <a:buAutoNum type="arabicPeriod"/>
            </a:pPr>
            <a:endParaRPr lang="ca-ES" dirty="0" smtClean="0"/>
          </a:p>
          <a:p>
            <a:pPr marL="342900" indent="-342900">
              <a:buAutoNum type="arabicPeriod"/>
            </a:pPr>
            <a:r>
              <a:rPr lang="ca-ES" dirty="0"/>
              <a:t> </a:t>
            </a:r>
            <a:r>
              <a:rPr lang="ca-ES" dirty="0" smtClean="0"/>
              <a:t>What is the solution of this equation?</a:t>
            </a:r>
          </a:p>
          <a:p>
            <a:pPr marL="342900" indent="-342900">
              <a:buAutoNum type="arabicPeriod"/>
            </a:pPr>
            <a:endParaRPr lang="ca-ES" dirty="0"/>
          </a:p>
          <a:p>
            <a:pPr marL="342900" indent="-342900">
              <a:buAutoNum type="arabicPeriod"/>
            </a:pPr>
            <a:r>
              <a:rPr lang="ca-ES" dirty="0" smtClean="0"/>
              <a:t>What are the experimental observables in AFM?</a:t>
            </a:r>
          </a:p>
          <a:p>
            <a:pPr marL="342900" indent="-342900">
              <a:buAutoNum type="arabicPeriod"/>
            </a:pPr>
            <a:endParaRPr lang="ca-ES" dirty="0"/>
          </a:p>
          <a:p>
            <a:pPr marL="342900" indent="-342900">
              <a:buAutoNum type="arabicPeriod"/>
            </a:pPr>
            <a:r>
              <a:rPr lang="ca-ES" dirty="0" smtClean="0"/>
              <a:t>How can we estimate the energy irreversible lost in the tip-sample</a:t>
            </a:r>
          </a:p>
          <a:p>
            <a:r>
              <a:rPr lang="ca-ES" dirty="0"/>
              <a:t>i</a:t>
            </a:r>
            <a:r>
              <a:rPr lang="ca-ES" dirty="0" smtClean="0"/>
              <a:t>nteraction (relate to dissipation models Lesson 5) via observables?</a:t>
            </a:r>
          </a:p>
          <a:p>
            <a:endParaRPr lang="ca-ES" dirty="0"/>
          </a:p>
          <a:p>
            <a:r>
              <a:rPr lang="ca-ES" dirty="0"/>
              <a:t>5</a:t>
            </a:r>
            <a:r>
              <a:rPr lang="ca-ES" dirty="0" smtClean="0"/>
              <a:t>. Is there an equation that relates conservative interactions to </a:t>
            </a:r>
          </a:p>
          <a:p>
            <a:r>
              <a:rPr lang="ca-ES" dirty="0" smtClean="0"/>
              <a:t>The experimental observables?</a:t>
            </a:r>
          </a:p>
          <a:p>
            <a:pPr marL="342900" indent="-342900">
              <a:buAutoNum type="arabicPeriod"/>
            </a:pPr>
            <a:endParaRPr lang="ca-ES" dirty="0" smtClean="0"/>
          </a:p>
        </p:txBody>
      </p:sp>
    </p:spTree>
    <p:extLst>
      <p:ext uri="{BB962C8B-B14F-4D97-AF65-F5344CB8AC3E}">
        <p14:creationId xmlns:p14="http://schemas.microsoft.com/office/powerpoint/2010/main" val="768885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907704" y="260648"/>
            <a:ext cx="7236296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ca-ES" sz="3000" i="1" dirty="0" smtClean="0">
                <a:solidFill>
                  <a:schemeClr val="bg1"/>
                </a:solidFill>
              </a:rPr>
              <a:t>Relationship to last class with S Santos</a:t>
            </a:r>
            <a:endParaRPr lang="ca-ES" sz="3000" i="1" dirty="0" smtClean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87624" y="1772816"/>
            <a:ext cx="5060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dirty="0" smtClean="0"/>
              <a:t>Can you write the transfer function of the AM AFM?</a:t>
            </a:r>
            <a:endParaRPr lang="en-GB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892" y="2989847"/>
            <a:ext cx="5864848" cy="21383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157892" y="5805264"/>
            <a:ext cx="6486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dirty="0" smtClean="0"/>
              <a:t>Linear system with no tip-sample interaction and non-linear system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38222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907704" y="116632"/>
            <a:ext cx="7236296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ca-ES" sz="3000" i="1" dirty="0">
                <a:solidFill>
                  <a:schemeClr val="bg1"/>
                </a:solidFill>
              </a:rPr>
              <a:t>1</a:t>
            </a:r>
            <a:r>
              <a:rPr lang="ca-ES" sz="3000" i="1" dirty="0" smtClean="0">
                <a:solidFill>
                  <a:schemeClr val="bg1"/>
                </a:solidFill>
              </a:rPr>
              <a:t>. </a:t>
            </a:r>
            <a:r>
              <a:rPr lang="ca-ES" sz="3000" i="1" dirty="0" smtClean="0">
                <a:solidFill>
                  <a:schemeClr val="bg1"/>
                </a:solidFill>
              </a:rPr>
              <a:t>Operating regimes</a:t>
            </a:r>
            <a:endParaRPr lang="ca-ES" sz="3000" i="1" dirty="0" smtClean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1" y="1628800"/>
            <a:ext cx="3600400" cy="2575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1692487"/>
            <a:ext cx="3219891" cy="25117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959" y="4140582"/>
            <a:ext cx="3398886" cy="2450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965836" y="5042911"/>
            <a:ext cx="46159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Garcia, R. &amp; San Paulo, A. Amplitude curves and operating regimes </a:t>
            </a:r>
            <a:endParaRPr lang="en-GB" sz="1200" dirty="0" smtClean="0"/>
          </a:p>
          <a:p>
            <a:r>
              <a:rPr lang="en-GB" sz="1200" dirty="0" smtClean="0"/>
              <a:t>in </a:t>
            </a:r>
            <a:r>
              <a:rPr lang="en-GB" sz="1200" dirty="0"/>
              <a:t>dynamic  </a:t>
            </a:r>
            <a:r>
              <a:rPr lang="en-GB" sz="1200" dirty="0" smtClean="0"/>
              <a:t>atomic </a:t>
            </a:r>
            <a:r>
              <a:rPr lang="en-GB" sz="1200" dirty="0"/>
              <a:t>force microscopy. </a:t>
            </a:r>
            <a:r>
              <a:rPr lang="en-GB" sz="1200" i="1" dirty="0" err="1"/>
              <a:t>Ultramicroscopy</a:t>
            </a:r>
            <a:r>
              <a:rPr lang="en-GB" sz="1200" i="1" dirty="0"/>
              <a:t> </a:t>
            </a:r>
            <a:r>
              <a:rPr lang="en-GB" sz="1200" b="1" dirty="0"/>
              <a:t>82</a:t>
            </a:r>
            <a:r>
              <a:rPr lang="en-GB" sz="1200" dirty="0"/>
              <a:t>, 79-83 (2000).</a:t>
            </a:r>
          </a:p>
          <a:p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761944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844823"/>
            <a:ext cx="5818981" cy="47151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907704" y="116632"/>
            <a:ext cx="7236296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ca-ES" sz="3000" i="1" dirty="0">
                <a:solidFill>
                  <a:schemeClr val="bg1"/>
                </a:solidFill>
              </a:rPr>
              <a:t>2</a:t>
            </a:r>
            <a:r>
              <a:rPr lang="ca-ES" sz="3000" i="1" dirty="0" smtClean="0">
                <a:solidFill>
                  <a:schemeClr val="bg1"/>
                </a:solidFill>
              </a:rPr>
              <a:t>. Operating regimes and forces</a:t>
            </a:r>
            <a:endParaRPr lang="ca-ES" sz="3000" i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59915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342047"/>
            <a:ext cx="2971800" cy="514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907704" y="116632"/>
            <a:ext cx="7236296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ca-ES" sz="3000" i="1" dirty="0">
                <a:solidFill>
                  <a:schemeClr val="bg1"/>
                </a:solidFill>
              </a:rPr>
              <a:t>2</a:t>
            </a:r>
            <a:r>
              <a:rPr lang="ca-ES" sz="3000" i="1" dirty="0" smtClean="0">
                <a:solidFill>
                  <a:schemeClr val="bg1"/>
                </a:solidFill>
              </a:rPr>
              <a:t>. Operating regimes and forces</a:t>
            </a:r>
            <a:endParaRPr lang="ca-ES" sz="3000" i="1" dirty="0" smtClean="0">
              <a:solidFill>
                <a:schemeClr val="bg1"/>
              </a:solidFill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1503" y="1484784"/>
            <a:ext cx="3248025" cy="214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995936" y="4432853"/>
            <a:ext cx="492878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Garcia, R. &amp; San Paulo, A. Attractive and </a:t>
            </a:r>
            <a:endParaRPr lang="en-GB" sz="1400" dirty="0" smtClean="0"/>
          </a:p>
          <a:p>
            <a:r>
              <a:rPr lang="en-GB" sz="1400" dirty="0" smtClean="0"/>
              <a:t>repulsive </a:t>
            </a:r>
            <a:r>
              <a:rPr lang="en-GB" sz="1400" dirty="0"/>
              <a:t>tip-sample interaction regimes in tapping mode </a:t>
            </a:r>
            <a:endParaRPr lang="en-GB" sz="1400" dirty="0" smtClean="0"/>
          </a:p>
          <a:p>
            <a:r>
              <a:rPr lang="en-GB" sz="1400" dirty="0" smtClean="0"/>
              <a:t>atomic </a:t>
            </a:r>
            <a:r>
              <a:rPr lang="en-GB" sz="1400" dirty="0"/>
              <a:t>force microscopy </a:t>
            </a:r>
            <a:r>
              <a:rPr lang="en-GB" sz="1400" i="1" dirty="0"/>
              <a:t>Physical Review B</a:t>
            </a:r>
            <a:r>
              <a:rPr lang="en-GB" sz="1400" dirty="0"/>
              <a:t> </a:t>
            </a:r>
            <a:r>
              <a:rPr lang="en-GB" sz="1400" b="1" dirty="0"/>
              <a:t>60</a:t>
            </a:r>
            <a:r>
              <a:rPr lang="en-GB" sz="1400" dirty="0"/>
              <a:t>, 4961-4967 (1999).</a:t>
            </a:r>
          </a:p>
        </p:txBody>
      </p:sp>
    </p:spTree>
    <p:extLst>
      <p:ext uri="{BB962C8B-B14F-4D97-AF65-F5344CB8AC3E}">
        <p14:creationId xmlns:p14="http://schemas.microsoft.com/office/powerpoint/2010/main" val="16709493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988840"/>
            <a:ext cx="6619875" cy="433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903124" y="136098"/>
            <a:ext cx="7236296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ca-ES" sz="3000" i="1" dirty="0">
                <a:solidFill>
                  <a:schemeClr val="bg1"/>
                </a:solidFill>
              </a:rPr>
              <a:t>2</a:t>
            </a:r>
            <a:r>
              <a:rPr lang="ca-ES" sz="3000" i="1" dirty="0" smtClean="0">
                <a:solidFill>
                  <a:schemeClr val="bg1"/>
                </a:solidFill>
              </a:rPr>
              <a:t>. Free amplitude A0</a:t>
            </a:r>
            <a:endParaRPr lang="ca-ES" sz="3000" i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71218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903124" y="136098"/>
            <a:ext cx="7236296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ca-ES" sz="3000" i="1" dirty="0">
                <a:solidFill>
                  <a:schemeClr val="bg1"/>
                </a:solidFill>
              </a:rPr>
              <a:t>2</a:t>
            </a:r>
            <a:r>
              <a:rPr lang="ca-ES" sz="3000" i="1" dirty="0" smtClean="0">
                <a:solidFill>
                  <a:schemeClr val="bg1"/>
                </a:solidFill>
              </a:rPr>
              <a:t>. Set point A/A0</a:t>
            </a:r>
            <a:endParaRPr lang="ca-ES" sz="3000" i="1" dirty="0" smtClean="0">
              <a:solidFill>
                <a:schemeClr val="bg1"/>
              </a:solidFill>
            </a:endParaRPr>
          </a:p>
        </p:txBody>
      </p:sp>
      <p:pic>
        <p:nvPicPr>
          <p:cNvPr id="8194" name="Picture 2" descr="D:\Masdar2014\AFM_Course\LecturesAM\Lectures_5_SSantos\Figure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412776"/>
            <a:ext cx="3619500" cy="4705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375076" y="1860276"/>
            <a:ext cx="452822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/>
              <a:t>Santos</a:t>
            </a:r>
            <a:r>
              <a:rPr lang="en-GB" sz="1600" dirty="0"/>
              <a:t>, S., Barcons, V., Font, J. &amp; Thomson, </a:t>
            </a:r>
            <a:endParaRPr lang="en-GB" sz="1600" dirty="0" smtClean="0"/>
          </a:p>
          <a:p>
            <a:r>
              <a:rPr lang="en-GB" sz="1600" dirty="0" smtClean="0"/>
              <a:t>N</a:t>
            </a:r>
            <a:r>
              <a:rPr lang="en-GB" sz="1600" dirty="0"/>
              <a:t>. H. Bi-stability of amplitude modulation </a:t>
            </a:r>
            <a:r>
              <a:rPr lang="en-GB" sz="1600" dirty="0" smtClean="0"/>
              <a:t>AFM</a:t>
            </a:r>
          </a:p>
          <a:p>
            <a:r>
              <a:rPr lang="en-GB" sz="1600" dirty="0" smtClean="0"/>
              <a:t>in air: deterministic </a:t>
            </a:r>
            <a:r>
              <a:rPr lang="en-GB" sz="1600" dirty="0"/>
              <a:t>and stochastic outcomes </a:t>
            </a:r>
            <a:endParaRPr lang="en-GB" sz="1600" dirty="0" smtClean="0"/>
          </a:p>
          <a:p>
            <a:r>
              <a:rPr lang="en-GB" sz="1600" dirty="0" smtClean="0"/>
              <a:t>for </a:t>
            </a:r>
            <a:r>
              <a:rPr lang="en-GB" sz="1600" dirty="0"/>
              <a:t>imaging  </a:t>
            </a:r>
            <a:r>
              <a:rPr lang="en-GB" sz="1600" dirty="0" err="1" smtClean="0"/>
              <a:t>biomolecular</a:t>
            </a:r>
            <a:r>
              <a:rPr lang="en-GB" sz="1600" dirty="0" smtClean="0"/>
              <a:t> </a:t>
            </a:r>
            <a:r>
              <a:rPr lang="en-GB" sz="1600" dirty="0"/>
              <a:t>systems. </a:t>
            </a:r>
            <a:r>
              <a:rPr lang="en-GB" sz="1600" i="1" dirty="0"/>
              <a:t>Nanotechnology</a:t>
            </a:r>
            <a:r>
              <a:rPr lang="en-GB" sz="1600" dirty="0"/>
              <a:t> </a:t>
            </a:r>
            <a:endParaRPr lang="en-GB" sz="1600" dirty="0" smtClean="0"/>
          </a:p>
          <a:p>
            <a:r>
              <a:rPr lang="en-GB" sz="1600" b="1" dirty="0" smtClean="0"/>
              <a:t>21</a:t>
            </a:r>
            <a:r>
              <a:rPr lang="en-GB" sz="1600" dirty="0"/>
              <a:t>, 225710 (2010).</a:t>
            </a:r>
          </a:p>
        </p:txBody>
      </p:sp>
    </p:spTree>
    <p:extLst>
      <p:ext uri="{BB962C8B-B14F-4D97-AF65-F5344CB8AC3E}">
        <p14:creationId xmlns:p14="http://schemas.microsoft.com/office/powerpoint/2010/main" val="5341712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907704" y="116632"/>
            <a:ext cx="7236296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ca-ES" sz="3000" i="1" dirty="0">
                <a:solidFill>
                  <a:schemeClr val="bg1"/>
                </a:solidFill>
              </a:rPr>
              <a:t>3</a:t>
            </a:r>
            <a:r>
              <a:rPr lang="ca-ES" sz="3000" i="1" dirty="0" smtClean="0">
                <a:solidFill>
                  <a:schemeClr val="bg1"/>
                </a:solidFill>
              </a:rPr>
              <a:t>. </a:t>
            </a:r>
            <a:r>
              <a:rPr lang="ca-ES" sz="3000" i="1" dirty="0">
                <a:solidFill>
                  <a:schemeClr val="bg1"/>
                </a:solidFill>
              </a:rPr>
              <a:t>Smooth force transition</a:t>
            </a:r>
            <a:endParaRPr lang="ca-ES" sz="3000" i="1" dirty="0" smtClean="0">
              <a:solidFill>
                <a:schemeClr val="bg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517920"/>
            <a:ext cx="4593109" cy="50013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101807" y="1772816"/>
            <a:ext cx="3725764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Santos</a:t>
            </a:r>
            <a:r>
              <a:rPr lang="en-GB" sz="1400" dirty="0"/>
              <a:t>, S., Barcons, V., Font, J. &amp; Thomson, </a:t>
            </a:r>
            <a:endParaRPr lang="en-GB" sz="1400" dirty="0" smtClean="0"/>
          </a:p>
          <a:p>
            <a:r>
              <a:rPr lang="en-GB" sz="1400" dirty="0" smtClean="0"/>
              <a:t>N</a:t>
            </a:r>
            <a:r>
              <a:rPr lang="en-GB" sz="1400" dirty="0"/>
              <a:t>. H. Cantilever dynamics in amplitude </a:t>
            </a:r>
            <a:endParaRPr lang="en-GB" sz="1400" dirty="0" smtClean="0"/>
          </a:p>
          <a:p>
            <a:r>
              <a:rPr lang="en-GB" sz="1400" dirty="0" smtClean="0"/>
              <a:t>modulation </a:t>
            </a:r>
            <a:r>
              <a:rPr lang="en-GB" sz="1400" dirty="0"/>
              <a:t>AFM: continuous and discontinuous </a:t>
            </a:r>
            <a:endParaRPr lang="en-GB" sz="1400" dirty="0" smtClean="0"/>
          </a:p>
          <a:p>
            <a:r>
              <a:rPr lang="en-GB" sz="1400" dirty="0" smtClean="0"/>
              <a:t>transitions</a:t>
            </a:r>
            <a:r>
              <a:rPr lang="en-GB" sz="1400" dirty="0"/>
              <a:t>. </a:t>
            </a:r>
            <a:r>
              <a:rPr lang="en-GB" sz="1400" i="1" dirty="0"/>
              <a:t>J. Phys. D: Appl. Phys.</a:t>
            </a:r>
            <a:r>
              <a:rPr lang="en-GB" sz="1400" dirty="0"/>
              <a:t> </a:t>
            </a:r>
            <a:r>
              <a:rPr lang="en-GB" sz="1400" b="1" dirty="0"/>
              <a:t>43</a:t>
            </a:r>
            <a:r>
              <a:rPr lang="en-GB" sz="1400" dirty="0"/>
              <a:t>, </a:t>
            </a:r>
            <a:endParaRPr lang="en-GB" sz="1400" dirty="0" smtClean="0"/>
          </a:p>
          <a:p>
            <a:r>
              <a:rPr lang="en-GB" sz="1400" dirty="0" smtClean="0"/>
              <a:t>275401-275407 </a:t>
            </a:r>
            <a:r>
              <a:rPr lang="en-GB" sz="1400" dirty="0"/>
              <a:t>(2010).</a:t>
            </a:r>
          </a:p>
        </p:txBody>
      </p:sp>
    </p:spTree>
    <p:extLst>
      <p:ext uri="{BB962C8B-B14F-4D97-AF65-F5344CB8AC3E}">
        <p14:creationId xmlns:p14="http://schemas.microsoft.com/office/powerpoint/2010/main" val="8246111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1195</TotalTime>
  <Words>336</Words>
  <Application>Microsoft Office PowerPoint</Application>
  <PresentationFormat>On-screen Show (4:3)</PresentationFormat>
  <Paragraphs>49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mine</dc:creator>
  <cp:lastModifiedBy>mine</cp:lastModifiedBy>
  <cp:revision>11</cp:revision>
  <dcterms:created xsi:type="dcterms:W3CDTF">2014-09-29T08:57:47Z</dcterms:created>
  <dcterms:modified xsi:type="dcterms:W3CDTF">2014-11-03T09:08:39Z</dcterms:modified>
</cp:coreProperties>
</file>