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7" r:id="rId2"/>
    <p:sldId id="260" r:id="rId3"/>
    <p:sldId id="268" r:id="rId4"/>
    <p:sldId id="257" r:id="rId5"/>
    <p:sldId id="258" r:id="rId6"/>
    <p:sldId id="261" r:id="rId7"/>
    <p:sldId id="262" r:id="rId8"/>
    <p:sldId id="263" r:id="rId9"/>
    <p:sldId id="259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8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7BE2F-F1F6-4ACE-A09D-E0E0D9C4CF83}" type="datetimeFigureOut">
              <a:rPr lang="en-GB" smtClean="0"/>
              <a:t>01/10/2014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B8380-E70C-4172-8B73-D7F7711D23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182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eriod"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90189B-7C35-4301-AEF4-DF22FE80FAE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7ACF-6103-4C1C-99E5-1E42DC5FF9C1}" type="datetimeFigureOut">
              <a:rPr lang="en-GB" smtClean="0"/>
              <a:t>01/10/2014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6768-A01C-4A2C-9EE4-222557334D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375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7ACF-6103-4C1C-99E5-1E42DC5FF9C1}" type="datetimeFigureOut">
              <a:rPr lang="en-GB" smtClean="0"/>
              <a:t>01/10/2014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6768-A01C-4A2C-9EE4-222557334D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87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7ACF-6103-4C1C-99E5-1E42DC5FF9C1}" type="datetimeFigureOut">
              <a:rPr lang="en-GB" smtClean="0"/>
              <a:t>01/10/2014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6768-A01C-4A2C-9EE4-222557334D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258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nner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2537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7ACF-6103-4C1C-99E5-1E42DC5FF9C1}" type="datetimeFigureOut">
              <a:rPr lang="en-GB" smtClean="0"/>
              <a:t>01/10/2014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6768-A01C-4A2C-9EE4-222557334D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13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7ACF-6103-4C1C-99E5-1E42DC5FF9C1}" type="datetimeFigureOut">
              <a:rPr lang="en-GB" smtClean="0"/>
              <a:t>01/10/2014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6768-A01C-4A2C-9EE4-222557334D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955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7ACF-6103-4C1C-99E5-1E42DC5FF9C1}" type="datetimeFigureOut">
              <a:rPr lang="en-GB" smtClean="0"/>
              <a:t>01/10/2014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6768-A01C-4A2C-9EE4-222557334D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87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7ACF-6103-4C1C-99E5-1E42DC5FF9C1}" type="datetimeFigureOut">
              <a:rPr lang="en-GB" smtClean="0"/>
              <a:t>01/10/2014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6768-A01C-4A2C-9EE4-222557334D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7ACF-6103-4C1C-99E5-1E42DC5FF9C1}" type="datetimeFigureOut">
              <a:rPr lang="en-GB" smtClean="0"/>
              <a:t>01/10/2014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6768-A01C-4A2C-9EE4-222557334D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666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7ACF-6103-4C1C-99E5-1E42DC5FF9C1}" type="datetimeFigureOut">
              <a:rPr lang="en-GB" smtClean="0"/>
              <a:t>01/10/2014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6768-A01C-4A2C-9EE4-222557334D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61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7ACF-6103-4C1C-99E5-1E42DC5FF9C1}" type="datetimeFigureOut">
              <a:rPr lang="en-GB" smtClean="0"/>
              <a:t>01/10/2014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6768-A01C-4A2C-9EE4-222557334D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80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7ACF-6103-4C1C-99E5-1E42DC5FF9C1}" type="datetimeFigureOut">
              <a:rPr lang="en-GB" smtClean="0"/>
              <a:t>01/10/2014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6768-A01C-4A2C-9EE4-222557334D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785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97ACF-6103-4C1C-99E5-1E42DC5FF9C1}" type="datetimeFigureOut">
              <a:rPr lang="en-GB" smtClean="0"/>
              <a:t>01/10/2014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96768-A01C-4A2C-9EE4-222557334D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3854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98668" y="116632"/>
            <a:ext cx="7053469" cy="2323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3000" dirty="0" smtClean="0">
                <a:solidFill>
                  <a:schemeClr val="bg1"/>
                </a:solidFill>
              </a:rPr>
              <a:t>Lesson 3: Types of forces and control </a:t>
            </a:r>
          </a:p>
          <a:p>
            <a:r>
              <a:rPr lang="ca-ES" sz="2500" dirty="0" smtClean="0">
                <a:solidFill>
                  <a:schemeClr val="bg1"/>
                </a:solidFill>
              </a:rPr>
              <a:t>PhD level course: Intermolecular and surfaces forces </a:t>
            </a:r>
          </a:p>
          <a:p>
            <a:endParaRPr lang="ca-ES" sz="3000" dirty="0">
              <a:solidFill>
                <a:schemeClr val="bg1"/>
              </a:solidFill>
            </a:endParaRPr>
          </a:p>
          <a:p>
            <a:endParaRPr lang="ca-ES" sz="3000" dirty="0" smtClean="0">
              <a:solidFill>
                <a:schemeClr val="bg1"/>
              </a:solidFill>
            </a:endParaRPr>
          </a:p>
          <a:p>
            <a:endParaRPr lang="en-GB" sz="3000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519626"/>
              </p:ext>
            </p:extLst>
          </p:nvPr>
        </p:nvGraphicFramePr>
        <p:xfrm>
          <a:off x="1187624" y="5517232"/>
          <a:ext cx="6120765" cy="4949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0475"/>
                <a:gridCol w="4860290"/>
              </a:tblGrid>
              <a:tr h="63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Telephone (Spain):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0034 663489175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63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Mobile: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00971 (0) 509071490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63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Email:</a:t>
                      </a:r>
                      <a:endParaRPr lang="en-GB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santos_en@yahoo.com</a:t>
                      </a:r>
                      <a:endParaRPr lang="en-GB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43608" y="2343656"/>
            <a:ext cx="4673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Sergio Santos</a:t>
            </a:r>
            <a:endParaRPr lang="en-GB" dirty="0"/>
          </a:p>
          <a:p>
            <a:r>
              <a:rPr lang="en-GB" dirty="0"/>
              <a:t>Institute </a:t>
            </a:r>
            <a:r>
              <a:rPr lang="en-GB" dirty="0" err="1"/>
              <a:t>Center</a:t>
            </a:r>
            <a:r>
              <a:rPr lang="en-GB" dirty="0"/>
              <a:t> for Future Energy (IFES), </a:t>
            </a:r>
            <a:endParaRPr lang="en-GB" dirty="0" smtClean="0"/>
          </a:p>
          <a:p>
            <a:r>
              <a:rPr lang="en-GB" dirty="0" smtClean="0"/>
              <a:t>Abu </a:t>
            </a:r>
            <a:r>
              <a:rPr lang="en-GB" dirty="0"/>
              <a:t>Dhabi PO BOX 54224, United Arab Emirates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8916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07704" y="116632"/>
            <a:ext cx="723629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a-ES" sz="3000" i="1" dirty="0" smtClean="0">
                <a:solidFill>
                  <a:schemeClr val="bg1"/>
                </a:solidFill>
              </a:rPr>
              <a:t>4.  Imaging</a:t>
            </a:r>
          </a:p>
          <a:p>
            <a:r>
              <a:rPr lang="ca-ES" sz="3000" i="1" dirty="0" smtClean="0">
                <a:solidFill>
                  <a:schemeClr val="bg1"/>
                </a:solidFill>
              </a:rPr>
              <a:t>Control, methods and models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1772816"/>
            <a:ext cx="7634997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525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403648" y="116632"/>
            <a:ext cx="756084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a-ES" sz="3000" i="1" dirty="0" smtClean="0">
                <a:solidFill>
                  <a:schemeClr val="bg1"/>
                </a:solidFill>
              </a:rPr>
              <a:t>4. Imaging</a:t>
            </a:r>
          </a:p>
          <a:p>
            <a:r>
              <a:rPr lang="ca-ES" sz="3000" i="1" dirty="0" smtClean="0">
                <a:solidFill>
                  <a:schemeClr val="bg1"/>
                </a:solidFill>
              </a:rPr>
              <a:t>Question: how do you think an image is taken?</a:t>
            </a:r>
          </a:p>
        </p:txBody>
      </p:sp>
    </p:spTree>
    <p:extLst>
      <p:ext uri="{BB962C8B-B14F-4D97-AF65-F5344CB8AC3E}">
        <p14:creationId xmlns:p14="http://schemas.microsoft.com/office/powerpoint/2010/main" val="323665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403648" y="116632"/>
            <a:ext cx="756084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a-ES" sz="3000" i="1" dirty="0" smtClean="0">
                <a:solidFill>
                  <a:schemeClr val="bg1"/>
                </a:solidFill>
              </a:rPr>
              <a:t>4. Imaging</a:t>
            </a:r>
          </a:p>
          <a:p>
            <a:r>
              <a:rPr lang="ca-ES" sz="3000" i="1" dirty="0" smtClean="0">
                <a:solidFill>
                  <a:schemeClr val="bg1"/>
                </a:solidFill>
              </a:rPr>
              <a:t>Equation of the cantilever. What is it?</a:t>
            </a:r>
          </a:p>
        </p:txBody>
      </p:sp>
    </p:spTree>
    <p:extLst>
      <p:ext uri="{BB962C8B-B14F-4D97-AF65-F5344CB8AC3E}">
        <p14:creationId xmlns:p14="http://schemas.microsoft.com/office/powerpoint/2010/main" val="413324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681" y="5944238"/>
            <a:ext cx="60803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Butt, H.-J. r., Cappella, B. &amp; </a:t>
            </a:r>
            <a:r>
              <a:rPr lang="en-GB" sz="1400" dirty="0" err="1" smtClean="0"/>
              <a:t>Kappl</a:t>
            </a:r>
            <a:r>
              <a:rPr lang="en-GB" sz="1400" dirty="0" smtClean="0"/>
              <a:t>, M. Force measurements with the atomic force</a:t>
            </a:r>
          </a:p>
          <a:p>
            <a:r>
              <a:rPr lang="en-GB" sz="1400" dirty="0" smtClean="0"/>
              <a:t> microscope: Technique, interpretation and applications. </a:t>
            </a:r>
            <a:r>
              <a:rPr lang="en-GB" sz="1400" i="1" dirty="0" smtClean="0"/>
              <a:t>Surface Science Reports</a:t>
            </a:r>
            <a:r>
              <a:rPr lang="en-GB" sz="1400" i="0" dirty="0" smtClean="0"/>
              <a:t> </a:t>
            </a:r>
          </a:p>
          <a:p>
            <a:r>
              <a:rPr lang="en-GB" sz="1400" b="1" i="0" dirty="0" smtClean="0"/>
              <a:t>59</a:t>
            </a:r>
            <a:r>
              <a:rPr lang="en-GB" sz="1400" b="0" i="0" dirty="0" smtClean="0"/>
              <a:t>, 1-152 (2005).</a:t>
            </a:r>
            <a:endParaRPr lang="en-GB" sz="14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907704" y="116632"/>
            <a:ext cx="723629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a-ES" sz="3000" i="1" dirty="0">
                <a:solidFill>
                  <a:schemeClr val="bg1"/>
                </a:solidFill>
              </a:rPr>
              <a:t>1</a:t>
            </a:r>
            <a:r>
              <a:rPr lang="ca-ES" sz="3000" i="1" dirty="0" smtClean="0">
                <a:solidFill>
                  <a:schemeClr val="bg1"/>
                </a:solidFill>
              </a:rPr>
              <a:t>. The AFM set-up</a:t>
            </a:r>
          </a:p>
          <a:p>
            <a:r>
              <a:rPr lang="ca-ES" sz="3000" i="1" dirty="0" smtClean="0">
                <a:solidFill>
                  <a:schemeClr val="bg1"/>
                </a:solidFill>
              </a:rPr>
              <a:t>1.1. The approaching and the sensing</a:t>
            </a:r>
            <a:endParaRPr lang="en-GB" sz="3000" i="1" dirty="0" smtClean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484784"/>
            <a:ext cx="4353077" cy="4041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177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6792"/>
            <a:ext cx="6947088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650680" y="116632"/>
            <a:ext cx="55217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ca-ES" sz="3000" i="1" dirty="0" smtClean="0">
                <a:solidFill>
                  <a:schemeClr val="bg1"/>
                </a:solidFill>
              </a:rPr>
              <a:t>The </a:t>
            </a:r>
            <a:r>
              <a:rPr lang="ca-ES" sz="3000" i="1" dirty="0">
                <a:solidFill>
                  <a:schemeClr val="bg1"/>
                </a:solidFill>
              </a:rPr>
              <a:t>AFM </a:t>
            </a:r>
            <a:r>
              <a:rPr lang="ca-ES" sz="3000" i="1" dirty="0" smtClean="0">
                <a:solidFill>
                  <a:schemeClr val="bg1"/>
                </a:solidFill>
              </a:rPr>
              <a:t>set-up</a:t>
            </a:r>
          </a:p>
          <a:p>
            <a:r>
              <a:rPr lang="ca-ES" sz="3000" i="1" dirty="0" smtClean="0">
                <a:solidFill>
                  <a:schemeClr val="bg1"/>
                </a:solidFill>
              </a:rPr>
              <a:t>Controls and Models </a:t>
            </a:r>
            <a:endParaRPr lang="ca-ES" sz="3000" i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21526" y="5660388"/>
            <a:ext cx="874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	Binnig, G., </a:t>
            </a:r>
            <a:r>
              <a:rPr lang="en-GB" sz="1400" dirty="0" err="1"/>
              <a:t>Quate</a:t>
            </a:r>
            <a:r>
              <a:rPr lang="en-GB" sz="1400" dirty="0"/>
              <a:t>, C. F. &amp; Gerber, C. Atomic Force Microscope. </a:t>
            </a:r>
            <a:r>
              <a:rPr lang="en-GB" sz="1400" i="1" dirty="0"/>
              <a:t>Physical Review Letters</a:t>
            </a:r>
            <a:r>
              <a:rPr lang="en-GB" sz="1400" dirty="0"/>
              <a:t> </a:t>
            </a:r>
            <a:r>
              <a:rPr lang="en-GB" sz="1400" b="1" dirty="0"/>
              <a:t>56</a:t>
            </a:r>
            <a:r>
              <a:rPr lang="en-GB" sz="1400" dirty="0"/>
              <a:t>, 930-933 (1986).</a:t>
            </a:r>
          </a:p>
        </p:txBody>
      </p:sp>
    </p:spTree>
    <p:extLst>
      <p:ext uri="{BB962C8B-B14F-4D97-AF65-F5344CB8AC3E}">
        <p14:creationId xmlns:p14="http://schemas.microsoft.com/office/powerpoint/2010/main" val="340647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71800" y="116632"/>
            <a:ext cx="648799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ca-ES" sz="3000" i="1" dirty="0" smtClean="0">
                <a:solidFill>
                  <a:schemeClr val="bg1"/>
                </a:solidFill>
              </a:rPr>
              <a:t>Surface-Forces</a:t>
            </a:r>
          </a:p>
          <a:p>
            <a:r>
              <a:rPr lang="ca-ES" sz="3000" i="1" dirty="0" smtClean="0">
                <a:solidFill>
                  <a:schemeClr val="bg1"/>
                </a:solidFill>
              </a:rPr>
              <a:t>1.2 Abservables and output</a:t>
            </a:r>
            <a:endParaRPr lang="en-GB" sz="3000" i="1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12776"/>
            <a:ext cx="6687070" cy="3686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99592" y="5373216"/>
            <a:ext cx="7873374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smtClean="0"/>
              <a:t>Experimental force (blue) as a function of distance. The black line is an </a:t>
            </a:r>
          </a:p>
          <a:p>
            <a:r>
              <a:rPr lang="ca-ES" dirty="0" smtClean="0"/>
              <a:t>Experimental observable. </a:t>
            </a:r>
          </a:p>
          <a:p>
            <a:endParaRPr lang="ca-ES" sz="1400" dirty="0"/>
          </a:p>
          <a:p>
            <a:r>
              <a:rPr lang="en-GB" sz="1400" dirty="0" err="1" smtClean="0"/>
              <a:t>Amadei</a:t>
            </a:r>
            <a:r>
              <a:rPr lang="en-GB" sz="1400" dirty="0" smtClean="0"/>
              <a:t>, C. A., Tang, T. C., </a:t>
            </a:r>
            <a:r>
              <a:rPr lang="en-GB" sz="1400" dirty="0" err="1" smtClean="0"/>
              <a:t>Chiesa</a:t>
            </a:r>
            <a:r>
              <a:rPr lang="en-GB" sz="1400" dirty="0" smtClean="0"/>
              <a:t>, M. &amp; Santos, S. The aging of a surface and the evolution of conservative </a:t>
            </a:r>
          </a:p>
          <a:p>
            <a:r>
              <a:rPr lang="en-GB" sz="1400" dirty="0" smtClean="0"/>
              <a:t>and dissipative nanoscale interactions. </a:t>
            </a:r>
            <a:r>
              <a:rPr lang="en-GB" sz="1400" i="1" dirty="0" smtClean="0"/>
              <a:t>The Journal of Chemical Physics</a:t>
            </a:r>
            <a:r>
              <a:rPr lang="en-GB" sz="1400" i="0" dirty="0" smtClean="0"/>
              <a:t> </a:t>
            </a:r>
            <a:r>
              <a:rPr lang="en-GB" sz="1400" b="1" i="0" dirty="0" smtClean="0"/>
              <a:t>139</a:t>
            </a:r>
            <a:r>
              <a:rPr lang="en-GB" sz="1400" b="0" i="0" dirty="0" smtClean="0"/>
              <a:t>, 084708 (2013).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28103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7468766" cy="452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43681" y="5944238"/>
            <a:ext cx="60803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Butt, H.-J. r., Cappella, B. &amp; </a:t>
            </a:r>
            <a:r>
              <a:rPr lang="en-GB" sz="1400" dirty="0" err="1" smtClean="0"/>
              <a:t>Kappl</a:t>
            </a:r>
            <a:r>
              <a:rPr lang="en-GB" sz="1400" dirty="0" smtClean="0"/>
              <a:t>, M. Force measurements with the atomic force</a:t>
            </a:r>
          </a:p>
          <a:p>
            <a:r>
              <a:rPr lang="en-GB" sz="1400" dirty="0" smtClean="0"/>
              <a:t> microscope: Technique, interpretation and applications. </a:t>
            </a:r>
            <a:r>
              <a:rPr lang="en-GB" sz="1400" i="1" dirty="0" smtClean="0"/>
              <a:t>Surface Science Reports</a:t>
            </a:r>
            <a:r>
              <a:rPr lang="en-GB" sz="1400" i="0" dirty="0" smtClean="0"/>
              <a:t> </a:t>
            </a:r>
          </a:p>
          <a:p>
            <a:r>
              <a:rPr lang="en-GB" sz="1400" b="1" i="0" dirty="0" smtClean="0"/>
              <a:t>59</a:t>
            </a:r>
            <a:r>
              <a:rPr lang="en-GB" sz="1400" b="0" i="0" dirty="0" smtClean="0"/>
              <a:t>, 1-152 (2005).</a:t>
            </a:r>
            <a:endParaRPr lang="en-GB" sz="14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907704" y="116632"/>
            <a:ext cx="723629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a-ES" sz="3000" i="1" dirty="0" smtClean="0">
                <a:solidFill>
                  <a:schemeClr val="bg1"/>
                </a:solidFill>
              </a:rPr>
              <a:t>2. Surface forces</a:t>
            </a:r>
          </a:p>
          <a:p>
            <a:r>
              <a:rPr lang="ca-ES" sz="3000" i="1" dirty="0" smtClean="0">
                <a:solidFill>
                  <a:schemeClr val="bg1"/>
                </a:solidFill>
              </a:rPr>
              <a:t>2.1. Models and outcome</a:t>
            </a:r>
            <a:endParaRPr lang="en-GB" sz="3000" i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40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12776"/>
            <a:ext cx="5813078" cy="4653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31639" y="6093832"/>
            <a:ext cx="6554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/>
              <a:t>Reifenberger</a:t>
            </a:r>
            <a:r>
              <a:rPr lang="en-GB" sz="1400" dirty="0" smtClean="0"/>
              <a:t>, R. &amp; Raman, A. Fundamentals of Atomic Force Microscopy: </a:t>
            </a:r>
          </a:p>
          <a:p>
            <a:r>
              <a:rPr lang="en-GB" sz="1400" dirty="0" smtClean="0"/>
              <a:t>Part 2: Dynamic AFM Methods (Fall 2012). </a:t>
            </a:r>
            <a:r>
              <a:rPr lang="en-GB" sz="1400" i="1" dirty="0" smtClean="0"/>
              <a:t>https://nanohub.org/resources/9598</a:t>
            </a:r>
            <a:r>
              <a:rPr lang="en-GB" sz="1400" i="0" dirty="0" smtClean="0"/>
              <a:t> (2012).</a:t>
            </a:r>
            <a:endParaRPr lang="en-GB" sz="14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907704" y="116632"/>
            <a:ext cx="723629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a-ES" sz="3000" i="1" dirty="0" smtClean="0">
                <a:solidFill>
                  <a:schemeClr val="bg1"/>
                </a:solidFill>
              </a:rPr>
              <a:t>3. Contact Mechanics</a:t>
            </a:r>
          </a:p>
          <a:p>
            <a:r>
              <a:rPr lang="ca-ES" sz="3000" i="1" dirty="0" smtClean="0">
                <a:solidFill>
                  <a:schemeClr val="bg1"/>
                </a:solidFill>
              </a:rPr>
              <a:t>3.1. Repulsive forces: Models</a:t>
            </a:r>
            <a:endParaRPr lang="en-GB" sz="3000" i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18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1639" y="6093832"/>
            <a:ext cx="6554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/>
              <a:t>Reifenberger</a:t>
            </a:r>
            <a:r>
              <a:rPr lang="en-GB" sz="1400" dirty="0" smtClean="0"/>
              <a:t>, R. &amp; Raman, A. Fundamentals of Atomic Force Microscopy: </a:t>
            </a:r>
          </a:p>
          <a:p>
            <a:r>
              <a:rPr lang="en-GB" sz="1400" dirty="0" smtClean="0"/>
              <a:t>Part 2: Dynamic AFM Methods (Fall 2012). </a:t>
            </a:r>
            <a:r>
              <a:rPr lang="en-GB" sz="1400" i="1" dirty="0" smtClean="0"/>
              <a:t>https://nanohub.org/resources/9598</a:t>
            </a:r>
            <a:r>
              <a:rPr lang="en-GB" sz="1400" i="0" dirty="0" smtClean="0"/>
              <a:t> (2012).</a:t>
            </a:r>
            <a:endParaRPr lang="en-GB" sz="14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907704" y="116632"/>
            <a:ext cx="723629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a-ES" sz="3000" i="1" dirty="0" smtClean="0">
                <a:solidFill>
                  <a:schemeClr val="bg1"/>
                </a:solidFill>
              </a:rPr>
              <a:t>3. Contact Mechanics</a:t>
            </a:r>
          </a:p>
          <a:p>
            <a:r>
              <a:rPr lang="ca-ES" sz="3000" i="1" dirty="0" smtClean="0">
                <a:solidFill>
                  <a:schemeClr val="bg1"/>
                </a:solidFill>
              </a:rPr>
              <a:t>3.2. Repulsive forces: Models</a:t>
            </a:r>
            <a:endParaRPr lang="en-GB" sz="3000" i="1" dirty="0" smtClean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528" y="1700808"/>
            <a:ext cx="5594772" cy="4079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171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1639" y="6093832"/>
            <a:ext cx="6554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/>
              <a:t>Reifenberger</a:t>
            </a:r>
            <a:r>
              <a:rPr lang="en-GB" sz="1400" dirty="0" smtClean="0"/>
              <a:t>, R. &amp; Raman, A. Fundamentals of Atomic Force Microscopy: </a:t>
            </a:r>
          </a:p>
          <a:p>
            <a:r>
              <a:rPr lang="en-GB" sz="1400" dirty="0" smtClean="0"/>
              <a:t>Part 2: Dynamic AFM Methods (Fall 2012). </a:t>
            </a:r>
            <a:r>
              <a:rPr lang="en-GB" sz="1400" i="1" dirty="0" smtClean="0"/>
              <a:t>https://nanohub.org/resources/9598</a:t>
            </a:r>
            <a:r>
              <a:rPr lang="en-GB" sz="1400" i="0" dirty="0" smtClean="0"/>
              <a:t> (2012).</a:t>
            </a:r>
            <a:endParaRPr lang="en-GB" sz="14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907704" y="116632"/>
            <a:ext cx="723629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a-ES" sz="3000" i="1" dirty="0" smtClean="0">
                <a:solidFill>
                  <a:schemeClr val="bg1"/>
                </a:solidFill>
              </a:rPr>
              <a:t>3. Contact Mechanics</a:t>
            </a:r>
          </a:p>
          <a:p>
            <a:r>
              <a:rPr lang="ca-ES" sz="3000" i="1" dirty="0" smtClean="0">
                <a:solidFill>
                  <a:schemeClr val="bg1"/>
                </a:solidFill>
              </a:rPr>
              <a:t>3.3. Repulsive forces: Models</a:t>
            </a:r>
            <a:endParaRPr lang="en-GB" sz="3000" i="1" dirty="0" smtClean="0">
              <a:solidFill>
                <a:schemeClr val="bg1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862138"/>
            <a:ext cx="7858125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230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879695"/>
            <a:ext cx="6695984" cy="4130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07704" y="116632"/>
            <a:ext cx="723629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a-ES" sz="3000" i="1" dirty="0" smtClean="0">
                <a:solidFill>
                  <a:schemeClr val="bg1"/>
                </a:solidFill>
              </a:rPr>
              <a:t>3. Contact Mechanics</a:t>
            </a:r>
          </a:p>
          <a:p>
            <a:r>
              <a:rPr lang="ca-ES" sz="3000" i="1" dirty="0" smtClean="0">
                <a:solidFill>
                  <a:schemeClr val="bg1"/>
                </a:solidFill>
              </a:rPr>
              <a:t>3.4. Real experiments</a:t>
            </a:r>
            <a:endParaRPr lang="en-GB" sz="3000" i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36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1160</TotalTime>
  <Words>397</Words>
  <Application>Microsoft Office PowerPoint</Application>
  <PresentationFormat>On-screen Show (4:3)</PresentationFormat>
  <Paragraphs>53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mine</dc:creator>
  <cp:lastModifiedBy>mine</cp:lastModifiedBy>
  <cp:revision>5</cp:revision>
  <dcterms:created xsi:type="dcterms:W3CDTF">2014-09-29T08:57:47Z</dcterms:created>
  <dcterms:modified xsi:type="dcterms:W3CDTF">2014-10-02T06:57:40Z</dcterms:modified>
</cp:coreProperties>
</file>