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1" r:id="rId7"/>
    <p:sldId id="262" r:id="rId8"/>
    <p:sldId id="296" r:id="rId9"/>
    <p:sldId id="297" r:id="rId10"/>
    <p:sldId id="298" r:id="rId11"/>
    <p:sldId id="295" r:id="rId12"/>
    <p:sldId id="289" r:id="rId13"/>
    <p:sldId id="303" r:id="rId14"/>
    <p:sldId id="299" r:id="rId15"/>
    <p:sldId id="300" r:id="rId16"/>
    <p:sldId id="301" r:id="rId17"/>
    <p:sldId id="30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Titanic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832571"/>
          </a:xfrm>
        </p:spPr>
        <p:txBody>
          <a:bodyPr>
            <a:normAutofit/>
          </a:bodyPr>
          <a:lstStyle/>
          <a:p>
            <a:r>
              <a:rPr lang="en-US" dirty="0"/>
              <a:t>Saffian Asghar</a:t>
            </a:r>
          </a:p>
          <a:p>
            <a:r>
              <a:rPr lang="en-US" dirty="0"/>
              <a:t>Emilio Espinosa Sanchez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01E0CA-F42D-9531-3FB6-D9F77E3F2A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91095"/>
            <a:ext cx="5431971" cy="557950"/>
          </a:xfrm>
        </p:spPr>
        <p:txBody>
          <a:bodyPr>
            <a:normAutofit fontScale="92500"/>
          </a:bodyPr>
          <a:lstStyle/>
          <a:p>
            <a:r>
              <a:rPr lang="en-US" dirty="0"/>
              <a:t>Check for different values of k to analyze the performance of KNN for the given dataset using cross validation, we used 5 folds for parameter cv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83C8144-C3F0-9500-05A9-C95CC3600B1F}"/>
              </a:ext>
            </a:extLst>
          </p:cNvPr>
          <p:cNvSpPr txBox="1">
            <a:spLocks/>
          </p:cNvSpPr>
          <p:nvPr/>
        </p:nvSpPr>
        <p:spPr>
          <a:xfrm>
            <a:off x="5921827" y="3075134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k = 5 we observed the highest accuracy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086A24-D443-8067-36C0-8C6DDA25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7" y="1651992"/>
            <a:ext cx="5083436" cy="10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Maximum likelihood probability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01E0CA-F42D-9531-3FB6-D9F77E3F2A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91095"/>
            <a:ext cx="5431971" cy="557950"/>
          </a:xfrm>
        </p:spPr>
        <p:txBody>
          <a:bodyPr/>
          <a:lstStyle/>
          <a:p>
            <a:r>
              <a:rPr lang="en-US" dirty="0"/>
              <a:t>Logistic regression uses ‘maximum likelihood’ to fit the best line to the data.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D4589A3-B6F6-3465-1B51-0E12966951A1}"/>
              </a:ext>
            </a:extLst>
          </p:cNvPr>
          <p:cNvSpPr txBox="1">
            <a:spLocks/>
          </p:cNvSpPr>
          <p:nvPr/>
        </p:nvSpPr>
        <p:spPr>
          <a:xfrm>
            <a:off x="6067874" y="5374912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5E646C-24A5-ED76-B56A-A70AB2D3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87" y="1572533"/>
            <a:ext cx="5413940" cy="4360329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4DD7271-1FB9-22F1-55B2-6025042A0D25}"/>
              </a:ext>
            </a:extLst>
          </p:cNvPr>
          <p:cNvSpPr txBox="1">
            <a:spLocks/>
          </p:cNvSpPr>
          <p:nvPr/>
        </p:nvSpPr>
        <p:spPr>
          <a:xfrm>
            <a:off x="6788684" y="5865631"/>
            <a:ext cx="3063145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: Casualty	1: Survived</a:t>
            </a:r>
          </a:p>
        </p:txBody>
      </p:sp>
    </p:spTree>
    <p:extLst>
      <p:ext uri="{BB962C8B-B14F-4D97-AF65-F5344CB8AC3E}">
        <p14:creationId xmlns:p14="http://schemas.microsoft.com/office/powerpoint/2010/main" val="20374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Discriminant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01E0CA-F42D-9531-3FB6-D9F77E3F2A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91095"/>
            <a:ext cx="5431971" cy="557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D4589A3-B6F6-3465-1B51-0E12966951A1}"/>
              </a:ext>
            </a:extLst>
          </p:cNvPr>
          <p:cNvSpPr txBox="1">
            <a:spLocks/>
          </p:cNvSpPr>
          <p:nvPr/>
        </p:nvSpPr>
        <p:spPr>
          <a:xfrm>
            <a:off x="6067874" y="5374912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007565-0D92-8529-72B9-520DB31C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9995"/>
            <a:ext cx="5098596" cy="1419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FE6F55-6036-BA0C-26CD-BC5C2512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2421099"/>
            <a:ext cx="4669970" cy="34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KNN is the most accurate model.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D4589A3-B6F6-3465-1B51-0E12966951A1}"/>
              </a:ext>
            </a:extLst>
          </p:cNvPr>
          <p:cNvSpPr txBox="1">
            <a:spLocks/>
          </p:cNvSpPr>
          <p:nvPr/>
        </p:nvSpPr>
        <p:spPr>
          <a:xfrm>
            <a:off x="6067874" y="5374912"/>
            <a:ext cx="4959353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 all features used in cleaned data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E692DFE-CB23-25EE-ED98-34E8DC5D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96" y="925138"/>
            <a:ext cx="5433203" cy="37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KNN is the most accurate model.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D4589A3-B6F6-3465-1B51-0E12966951A1}"/>
              </a:ext>
            </a:extLst>
          </p:cNvPr>
          <p:cNvSpPr txBox="1">
            <a:spLocks/>
          </p:cNvSpPr>
          <p:nvPr/>
        </p:nvSpPr>
        <p:spPr>
          <a:xfrm>
            <a:off x="6067874" y="5374912"/>
            <a:ext cx="4959353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With all features except Fare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4715E65-A00A-B995-7BF1-A892D229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88" y="925138"/>
            <a:ext cx="5550523" cy="4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Saffian</a:t>
            </a:r>
          </a:p>
          <a:p>
            <a:r>
              <a:rPr lang="en-US" dirty="0"/>
              <a:t>Emilio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56589"/>
            <a:ext cx="4479472" cy="28869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RMS Titanic was a British passenger liner that sank in the North Atlantic Ocean in the early morning hours of 15 April 1912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an estimated 2,224 passengers and crew aboard the ship, and more than 1,500 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see if we can use Artificial Intelligence to predict if a passenger will survive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Build features &amp; categories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Train, test &amp; compare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Analyze the data, filter significant attributes, substitute missing values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Analyze key features and build new ones for prediction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Select and build suitable models depending upon your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Train your model and test it with an unseen sample. </a:t>
            </a:r>
          </a:p>
          <a:p>
            <a:r>
              <a:rPr lang="en-US" dirty="0"/>
              <a:t>Compare different models results and accuracy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37"/>
            <a:ext cx="8421688" cy="1325563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5541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5685" y="2286468"/>
            <a:ext cx="6416570" cy="95125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Cabin</a:t>
            </a:r>
          </a:p>
          <a:p>
            <a:pPr algn="l"/>
            <a:r>
              <a:rPr lang="en-US" sz="1400" dirty="0"/>
              <a:t>Take character of cabin and substitute X for all missing values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EBA91-7C75-2715-0D83-45BD79CF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9" y="2239630"/>
            <a:ext cx="1729890" cy="1585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A7E73E-3C6A-93C1-4C62-D34D9B2F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19" y="4254893"/>
            <a:ext cx="1729890" cy="1531753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75351CA-0073-DAC6-ED71-329ED17DDD54}"/>
              </a:ext>
            </a:extLst>
          </p:cNvPr>
          <p:cNvSpPr txBox="1">
            <a:spLocks/>
          </p:cNvSpPr>
          <p:nvPr/>
        </p:nvSpPr>
        <p:spPr>
          <a:xfrm>
            <a:off x="1151719" y="3822627"/>
            <a:ext cx="1729890" cy="30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Data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054E1B-B4C1-5C2B-883E-7DA9EC75845A}"/>
              </a:ext>
            </a:extLst>
          </p:cNvPr>
          <p:cNvSpPr txBox="1">
            <a:spLocks/>
          </p:cNvSpPr>
          <p:nvPr/>
        </p:nvSpPr>
        <p:spPr>
          <a:xfrm>
            <a:off x="1151719" y="5786646"/>
            <a:ext cx="1729890" cy="305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Data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72504C8-956B-7E8D-7DC5-F65AC0A4C804}"/>
              </a:ext>
            </a:extLst>
          </p:cNvPr>
          <p:cNvSpPr txBox="1">
            <a:spLocks/>
          </p:cNvSpPr>
          <p:nvPr/>
        </p:nvSpPr>
        <p:spPr>
          <a:xfrm>
            <a:off x="4145685" y="3032178"/>
            <a:ext cx="6416570" cy="95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Age</a:t>
            </a:r>
          </a:p>
          <a:p>
            <a:pPr algn="l"/>
            <a:r>
              <a:rPr lang="en-US" sz="1400" dirty="0"/>
              <a:t>Compute the mean across groups of passenger class and substitute for missing values</a:t>
            </a:r>
            <a:endParaRPr lang="en-US" sz="1800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A9FA2B8-6286-CB16-69CB-6C413B76C011}"/>
              </a:ext>
            </a:extLst>
          </p:cNvPr>
          <p:cNvSpPr txBox="1">
            <a:spLocks/>
          </p:cNvSpPr>
          <p:nvPr/>
        </p:nvSpPr>
        <p:spPr>
          <a:xfrm>
            <a:off x="4145685" y="3986110"/>
            <a:ext cx="6416570" cy="95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Embarked</a:t>
            </a:r>
          </a:p>
          <a:p>
            <a:pPr algn="l"/>
            <a:r>
              <a:rPr lang="en-US" sz="1400" dirty="0"/>
              <a:t>Fill in missing values with the mode</a:t>
            </a:r>
            <a:endParaRPr lang="en-US" sz="1800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15371E4-A0E3-DE60-E888-38ACECE936D0}"/>
              </a:ext>
            </a:extLst>
          </p:cNvPr>
          <p:cNvSpPr txBox="1">
            <a:spLocks/>
          </p:cNvSpPr>
          <p:nvPr/>
        </p:nvSpPr>
        <p:spPr>
          <a:xfrm>
            <a:off x="4145685" y="4726412"/>
            <a:ext cx="6416570" cy="951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Fare</a:t>
            </a:r>
          </a:p>
          <a:p>
            <a:pPr algn="l"/>
            <a:r>
              <a:rPr lang="en-US" sz="1400" dirty="0"/>
              <a:t>Fill in missing values with mean with respect to its passenger class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37"/>
            <a:ext cx="8421688" cy="1325563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5541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Survival - Gender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04067-F2D6-F6E4-C8BC-3623A30E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20"/>
          <a:stretch/>
        </p:blipFill>
        <p:spPr>
          <a:xfrm>
            <a:off x="1086239" y="1747355"/>
            <a:ext cx="4847422" cy="4271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DC669D-65AE-F219-984C-87C39F357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20"/>
          <a:stretch/>
        </p:blipFill>
        <p:spPr>
          <a:xfrm>
            <a:off x="6258341" y="1747355"/>
            <a:ext cx="4847423" cy="42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37"/>
            <a:ext cx="8421688" cy="1325563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47" y="1353734"/>
            <a:ext cx="9210869" cy="619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Survival relation with the place of embarkment and passenger class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D9F172-4FD3-E747-8727-BFA4CCEA1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" t="2452"/>
          <a:stretch/>
        </p:blipFill>
        <p:spPr>
          <a:xfrm>
            <a:off x="429208" y="2263355"/>
            <a:ext cx="3651464" cy="2728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780EA0-D097-25FA-98C3-893ECBF8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71" y="2248114"/>
            <a:ext cx="3193057" cy="2728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72B16A-9416-585A-C4EE-562F9E5C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327" y="2232872"/>
            <a:ext cx="3193057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37"/>
            <a:ext cx="8421688" cy="1325563"/>
          </a:xfrm>
        </p:spPr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5541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F684C-4E27-2C52-5ADD-6D34D752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902" y="1559283"/>
            <a:ext cx="6578082" cy="50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6039-E41A-D7A0-AE33-1B38F6FE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96865"/>
            <a:ext cx="8421688" cy="1325563"/>
          </a:xfrm>
        </p:spPr>
        <p:txBody>
          <a:bodyPr/>
          <a:lstStyle/>
          <a:p>
            <a:r>
              <a:rPr lang="en-US" dirty="0"/>
              <a:t>Building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DF3A-0F5B-DDA4-9D27-3579AF2D0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163528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23DC6-C81F-B9FA-EA6A-AFD311C46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9046" y="1689410"/>
            <a:ext cx="2155370" cy="173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Categorize age groups with respect to data (Avoid empty bins)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each bin to numerical value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13719A5-EF93-9FBB-3C1E-682CDF349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07F27-E822-7844-A1F0-46569EF9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71" y="1689411"/>
            <a:ext cx="2467947" cy="1739587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DEB7950-E32F-E0A8-3117-9280456EC9D1}"/>
              </a:ext>
            </a:extLst>
          </p:cNvPr>
          <p:cNvSpPr txBox="1">
            <a:spLocks/>
          </p:cNvSpPr>
          <p:nvPr/>
        </p:nvSpPr>
        <p:spPr>
          <a:xfrm>
            <a:off x="1479676" y="367657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553CF8-B69C-4412-8A36-56D49FE1C460}"/>
              </a:ext>
            </a:extLst>
          </p:cNvPr>
          <p:cNvSpPr txBox="1">
            <a:spLocks/>
          </p:cNvSpPr>
          <p:nvPr/>
        </p:nvSpPr>
        <p:spPr>
          <a:xfrm>
            <a:off x="992156" y="4146472"/>
            <a:ext cx="2155370" cy="1739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Categorize with a similar approach as in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each bin to a numerical value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3EE61-CFC9-2DEB-8503-A4002F5D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48" y="4201813"/>
            <a:ext cx="2467947" cy="1739587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24117C5-35A3-6A33-397B-6B66CA014080}"/>
              </a:ext>
            </a:extLst>
          </p:cNvPr>
          <p:cNvSpPr txBox="1">
            <a:spLocks/>
          </p:cNvSpPr>
          <p:nvPr/>
        </p:nvSpPr>
        <p:spPr>
          <a:xfrm>
            <a:off x="6222184" y="2587577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Travelling with family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3D6ACE7-4BD6-D559-6001-51F66D4F1F68}"/>
              </a:ext>
            </a:extLst>
          </p:cNvPr>
          <p:cNvSpPr txBox="1">
            <a:spLocks/>
          </p:cNvSpPr>
          <p:nvPr/>
        </p:nvSpPr>
        <p:spPr>
          <a:xfrm>
            <a:off x="6274558" y="3117131"/>
            <a:ext cx="2155370" cy="1739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a passenger is traveling with family or not</a:t>
            </a:r>
          </a:p>
          <a:p>
            <a:r>
              <a:rPr lang="en-US" dirty="0"/>
              <a:t>With Family    537</a:t>
            </a:r>
          </a:p>
          <a:p>
            <a:r>
              <a:rPr lang="en-US" dirty="0"/>
              <a:t>Alone    	    354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582B74-4772-652E-1D87-0B0503AE9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871" y="3117131"/>
            <a:ext cx="2467947" cy="18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8" grpId="0"/>
      <p:bldP spid="20" grpId="0"/>
      <p:bldP spid="23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K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16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Selecting optimal value for 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01E0CA-F42D-9531-3FB6-D9F77E3F2A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591095"/>
            <a:ext cx="5431971" cy="557950"/>
          </a:xfrm>
        </p:spPr>
        <p:txBody>
          <a:bodyPr/>
          <a:lstStyle/>
          <a:p>
            <a:r>
              <a:rPr lang="en-US" dirty="0"/>
              <a:t>Check for different values of k to analyze the performance of KNN for the given dataset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C5BAC6-2D80-EC4D-6DBB-901FA977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80" y="1204113"/>
            <a:ext cx="5172075" cy="3933825"/>
          </a:xfrm>
          <a:prstGeom prst="rect">
            <a:avLst/>
          </a:prstGeom>
        </p:spPr>
      </p:pic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D4589A3-B6F6-3465-1B51-0E12966951A1}"/>
              </a:ext>
            </a:extLst>
          </p:cNvPr>
          <p:cNvSpPr txBox="1">
            <a:spLocks/>
          </p:cNvSpPr>
          <p:nvPr/>
        </p:nvSpPr>
        <p:spPr>
          <a:xfrm>
            <a:off x="6067874" y="5374911"/>
            <a:ext cx="5431971" cy="1055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k = 1, we are getting the highest value of the accuracy score</a:t>
            </a:r>
          </a:p>
          <a:p>
            <a:r>
              <a:rPr lang="en-US" dirty="0"/>
              <a:t>A general rule of thumb is to set k = sqrt(n)/2 where n is the number of samples</a:t>
            </a:r>
          </a:p>
          <a:p>
            <a:r>
              <a:rPr lang="en-US" dirty="0"/>
              <a:t>We selected k = 5 to avoid overfitting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  <p:bldP spid="30" grpId="0"/>
    </p:bldLst>
  </p:timing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1618</TotalTime>
  <Words>440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Monoline</vt:lpstr>
      <vt:lpstr>Titanic survival prediction</vt:lpstr>
      <vt:lpstr>Agenda</vt:lpstr>
      <vt:lpstr>Workflow</vt:lpstr>
      <vt:lpstr>eda</vt:lpstr>
      <vt:lpstr>eda</vt:lpstr>
      <vt:lpstr>eda</vt:lpstr>
      <vt:lpstr>eda</vt:lpstr>
      <vt:lpstr>Building categories</vt:lpstr>
      <vt:lpstr>K nearest neighbor</vt:lpstr>
      <vt:lpstr>K nearest neighbor</vt:lpstr>
      <vt:lpstr>Logistic regression</vt:lpstr>
      <vt:lpstr>Discriminant analysis</vt:lpstr>
      <vt:lpstr>Performance</vt:lpstr>
      <vt:lpstr>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Saffian Baig</dc:creator>
  <cp:lastModifiedBy>Saffian Baig</cp:lastModifiedBy>
  <cp:revision>15</cp:revision>
  <dcterms:created xsi:type="dcterms:W3CDTF">2022-10-16T14:47:12Z</dcterms:created>
  <dcterms:modified xsi:type="dcterms:W3CDTF">2022-10-17T17:53:47Z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