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i5GF0lMpxv7P+yCh4OGFXarJ4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F32EDB-6EA3-4158-9CF8-F5D3ECFE2BC4}">
  <a:tblStyle styleId="{36F32EDB-6EA3-4158-9CF8-F5D3ECFE2BC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7d56834d58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17d56834d58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7c5d9a8e7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g17c5d9a8e7c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717a28c22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17717a28c22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7717a28c22_3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17717a28c22_3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398" name="Google Shape;398;g17717a28c22_3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d6d1c7f60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d6d1c7f60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17d6d1c7f60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7717a28c22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g17717a28c22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7d6d1c7f60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17d6d1c7f60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20" name="Google Shape;420;g17d6d1c7f60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7d6d1c7f60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17d6d1c7f60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29" name="Google Shape;429;g17d6d1c7f60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7d6d1c7f60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17d6d1c7f60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38" name="Google Shape;438;g17d6d1c7f60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7d6d1c7f60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g17d6d1c7f60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7d6d1c7f60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17d6d1c7f60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52" name="Google Shape;452;g17d6d1c7f60_1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7d6d1c7f60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g17d6d1c7f60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7d6d1c7f60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17d6d1c7f60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65" name="Google Shape;465;g17d6d1c7f60_1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7c5d9a8e7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17c5d9a8e7c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6e33f09a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176e33f09a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7c5d9a8e7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17c5d9a8e7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7c5d9a8e7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17c5d9a8e7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c5d9a8e7c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17c5d9a8e7c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7d56834d5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g17d56834d5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9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8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28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28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9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29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9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5" name="Google Shape;125;p29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29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comparison">
  <p:cSld name="Market comparison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5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6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 txBox="1"/>
          <p:nvPr>
            <p:ph idx="7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8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31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31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2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6" name="Google Shape;156;p32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2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2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33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6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7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8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3"/>
          <p:cNvSpPr txBox="1"/>
          <p:nvPr>
            <p:ph idx="9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13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4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5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16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17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3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3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3"/>
          <p:cNvSpPr txBox="1"/>
          <p:nvPr>
            <p:ph idx="25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3"/>
          <p:cNvSpPr txBox="1"/>
          <p:nvPr>
            <p:ph idx="26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27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3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4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2" name="Google Shape;202;p34"/>
          <p:cNvSpPr/>
          <p:nvPr>
            <p:ph idx="3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3" name="Google Shape;203;p34"/>
          <p:cNvSpPr/>
          <p:nvPr>
            <p:ph idx="4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4" name="Google Shape;204;p34"/>
          <p:cNvSpPr/>
          <p:nvPr>
            <p:ph idx="5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1343248" y="5084524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6" name="Google Shape;206;p34"/>
          <p:cNvSpPr txBox="1"/>
          <p:nvPr>
            <p:ph idx="6" type="body"/>
          </p:nvPr>
        </p:nvSpPr>
        <p:spPr>
          <a:xfrm>
            <a:off x="3692980" y="5099206"/>
            <a:ext cx="21357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7" name="Google Shape;207;p34"/>
          <p:cNvSpPr txBox="1"/>
          <p:nvPr>
            <p:ph idx="7" type="body"/>
          </p:nvPr>
        </p:nvSpPr>
        <p:spPr>
          <a:xfrm>
            <a:off x="6183644" y="5099206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8" name="Google Shape;208;p34"/>
          <p:cNvSpPr txBox="1"/>
          <p:nvPr>
            <p:ph idx="8" type="body"/>
          </p:nvPr>
        </p:nvSpPr>
        <p:spPr>
          <a:xfrm>
            <a:off x="8603525" y="5084524"/>
            <a:ext cx="2123742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9" name="Google Shape;209;p34"/>
          <p:cNvSpPr txBox="1"/>
          <p:nvPr>
            <p:ph idx="9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0" name="Google Shape;210;p34"/>
          <p:cNvSpPr txBox="1"/>
          <p:nvPr>
            <p:ph idx="13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1" name="Google Shape;211;p34"/>
          <p:cNvSpPr txBox="1"/>
          <p:nvPr>
            <p:ph idx="14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34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3" name="Google Shape;21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6" name="Google Shape;216;p34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34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accen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1" name="Google Shape;221;p35"/>
          <p:cNvSpPr/>
          <p:nvPr>
            <p:ph idx="3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2" name="Google Shape;222;p35"/>
          <p:cNvSpPr/>
          <p:nvPr>
            <p:ph idx="4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3" name="Google Shape;223;p35"/>
          <p:cNvSpPr/>
          <p:nvPr>
            <p:ph idx="5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5" name="Google Shape;225;p35"/>
          <p:cNvSpPr txBox="1"/>
          <p:nvPr>
            <p:ph idx="6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6" name="Google Shape;226;p35"/>
          <p:cNvSpPr txBox="1"/>
          <p:nvPr>
            <p:ph idx="7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7" name="Google Shape;227;p35"/>
          <p:cNvSpPr txBox="1"/>
          <p:nvPr>
            <p:ph idx="8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8" name="Google Shape;228;p35"/>
          <p:cNvSpPr txBox="1"/>
          <p:nvPr>
            <p:ph idx="9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9" name="Google Shape;229;p35"/>
          <p:cNvSpPr txBox="1"/>
          <p:nvPr>
            <p:ph idx="13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0" name="Google Shape;230;p35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1" name="Google Shape;231;p35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2" name="Google Shape;232;p35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3" name="Google Shape;233;p35"/>
          <p:cNvSpPr/>
          <p:nvPr>
            <p:ph idx="17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4" name="Google Shape;234;p35"/>
          <p:cNvSpPr/>
          <p:nvPr>
            <p:ph idx="18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5" name="Google Shape;235;p35"/>
          <p:cNvSpPr/>
          <p:nvPr>
            <p:ph idx="19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6" name="Google Shape;236;p35"/>
          <p:cNvSpPr txBox="1"/>
          <p:nvPr>
            <p:ph idx="20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7" name="Google Shape;237;p35"/>
          <p:cNvSpPr txBox="1"/>
          <p:nvPr>
            <p:ph idx="21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35"/>
          <p:cNvSpPr txBox="1"/>
          <p:nvPr>
            <p:ph idx="22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9" name="Google Shape;239;p35"/>
          <p:cNvSpPr txBox="1"/>
          <p:nvPr>
            <p:ph idx="23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35"/>
          <p:cNvSpPr txBox="1"/>
          <p:nvPr>
            <p:ph idx="24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35"/>
          <p:cNvSpPr txBox="1"/>
          <p:nvPr>
            <p:ph idx="25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35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3" name="Google Shape;243;p35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4" name="Google Shape;24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107544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36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3" name="Google Shape;253;p36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4" name="Google Shape;254;p36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36"/>
          <p:cNvSpPr txBox="1"/>
          <p:nvPr>
            <p:ph idx="5" type="body"/>
          </p:nvPr>
        </p:nvSpPr>
        <p:spPr>
          <a:xfrm>
            <a:off x="380565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36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36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8" name="Google Shape;258;p36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36"/>
          <p:cNvSpPr txBox="1"/>
          <p:nvPr>
            <p:ph idx="9" type="body"/>
          </p:nvPr>
        </p:nvSpPr>
        <p:spPr>
          <a:xfrm>
            <a:off x="653011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36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2" name="Google Shape;262;p36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36"/>
          <p:cNvSpPr txBox="1"/>
          <p:nvPr>
            <p:ph idx="16" type="body"/>
          </p:nvPr>
        </p:nvSpPr>
        <p:spPr>
          <a:xfrm>
            <a:off x="926032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5" name="Google Shape;265;p36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66" name="Google Shape;266;p36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36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36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75" name="Google Shape;275;p37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6" name="Google Shape;276;p37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0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6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0" name="Google Shape;30;p20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" name="Google Shape;31;p20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20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" name="Google Shape;33;p20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accen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Google Shape;50;p21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21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" name="Google Shape;5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accen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/>
          <p:nvPr>
            <p:ph idx="2" type="dgm"/>
          </p:nvPr>
        </p:nvSpPr>
        <p:spPr>
          <a:xfrm>
            <a:off x="838200" y="2136776"/>
            <a:ext cx="10515600" cy="369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2" name="Google Shape;62;p23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" name="Google Shape;63;p23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68" name="Google Shape;6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5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6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6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6" name="Google Shape;96;p27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27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Relationship Id="rId5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7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Relationship Id="rId7" Type="http://schemas.openxmlformats.org/officeDocument/2006/relationships/image" Target="../media/image17.png"/><Relationship Id="rId8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4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39.png"/><Relationship Id="rId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"/>
          <p:cNvSpPr txBox="1"/>
          <p:nvPr>
            <p:ph type="ctrTitle"/>
          </p:nvPr>
        </p:nvSpPr>
        <p:spPr>
          <a:xfrm>
            <a:off x="6841465" y="4341715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RATP DATASET</a:t>
            </a:r>
            <a:endParaRPr/>
          </a:p>
        </p:txBody>
      </p:sp>
      <p:sp>
        <p:nvSpPr>
          <p:cNvPr id="285" name="Google Shape;285;p1"/>
          <p:cNvSpPr txBox="1"/>
          <p:nvPr>
            <p:ph idx="1" type="subTitle"/>
          </p:nvPr>
        </p:nvSpPr>
        <p:spPr>
          <a:xfrm>
            <a:off x="6841466" y="5493764"/>
            <a:ext cx="49419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Saffian Asghar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Emilio Espinosa Sanchez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7d56834d58_0_3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78" name="Google Shape;378;g17d56834d58_0_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9" name="Google Shape;379;g17d56834d58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429" y="1062625"/>
            <a:ext cx="4123625" cy="28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17d56834d58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0850" y="1027611"/>
            <a:ext cx="4123625" cy="2880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17d56834d58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113" y="3978250"/>
            <a:ext cx="3993777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7c5d9a8e7c_0_35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EDA-CORRELATIONS</a:t>
            </a:r>
            <a:endParaRPr/>
          </a:p>
        </p:txBody>
      </p:sp>
      <p:sp>
        <p:nvSpPr>
          <p:cNvPr id="387" name="Google Shape;387;g17c5d9a8e7c_0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8" name="Google Shape;388;g17c5d9a8e7c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938" y="1943821"/>
            <a:ext cx="4900133" cy="38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17c5d9a8e7c_0_35"/>
          <p:cNvSpPr txBox="1"/>
          <p:nvPr>
            <p:ph idx="3" type="body"/>
          </p:nvPr>
        </p:nvSpPr>
        <p:spPr>
          <a:xfrm>
            <a:off x="5255050" y="1328725"/>
            <a:ext cx="14835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CHATELET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7717a28c22_0_30"/>
          <p:cNvSpPr txBox="1"/>
          <p:nvPr>
            <p:ph type="ctrTitle"/>
          </p:nvPr>
        </p:nvSpPr>
        <p:spPr>
          <a:xfrm>
            <a:off x="6647543" y="2571235"/>
            <a:ext cx="45234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Predict CO2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7717a28c22_3_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g17717a28c22_3_4"/>
          <p:cNvSpPr txBox="1"/>
          <p:nvPr>
            <p:ph type="title"/>
          </p:nvPr>
        </p:nvSpPr>
        <p:spPr>
          <a:xfrm>
            <a:off x="1421675" y="493075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Comparison Table by R-square</a:t>
            </a:r>
            <a:endParaRPr/>
          </a:p>
        </p:txBody>
      </p:sp>
      <p:graphicFrame>
        <p:nvGraphicFramePr>
          <p:cNvPr id="402" name="Google Shape;402;g17717a28c22_3_4"/>
          <p:cNvGraphicFramePr/>
          <p:nvPr/>
        </p:nvGraphicFramePr>
        <p:xfrm>
          <a:off x="879713" y="156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{36F32EDB-6EA3-4158-9CF8-F5D3ECFE2BC4}</a:tableStyleId>
              </a:tblPr>
              <a:tblGrid>
                <a:gridCol w="1450025"/>
                <a:gridCol w="1237725"/>
                <a:gridCol w="1237725"/>
                <a:gridCol w="1237725"/>
                <a:gridCol w="1237725"/>
                <a:gridCol w="1343875"/>
                <a:gridCol w="1343875"/>
                <a:gridCol w="1343875"/>
              </a:tblGrid>
              <a:tr h="7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PARAMETER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K Neighbor regressor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Decision Trees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Random Forest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Linear Regression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Ridge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Lasso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Elac. Net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53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Chatelet  R–square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r>
                        <a:rPr lang="en-US"/>
                        <a:t>.834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</a:t>
                      </a:r>
                      <a:r>
                        <a:rPr lang="en-US"/>
                        <a:t>785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</a:t>
                      </a:r>
                      <a:r>
                        <a:rPr lang="en-US"/>
                        <a:t>884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</a:t>
                      </a:r>
                      <a:r>
                        <a:rPr lang="en-US"/>
                        <a:t>320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</a:t>
                      </a:r>
                      <a:r>
                        <a:rPr lang="en-US"/>
                        <a:t>320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</a:t>
                      </a:r>
                      <a:r>
                        <a:rPr lang="en-US"/>
                        <a:t>320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0.319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403" name="Google Shape;403;g17717a28c22_3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201" y="3090225"/>
            <a:ext cx="8862150" cy="36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7d6d1c7f60_1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0" name="Google Shape;410;g17d6d1c7f60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778300"/>
            <a:ext cx="4868975" cy="33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17d6d1c7f60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950" y="1900000"/>
            <a:ext cx="4507725" cy="30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7717a28c22_3_0"/>
          <p:cNvSpPr txBox="1"/>
          <p:nvPr>
            <p:ph type="ctrTitle"/>
          </p:nvPr>
        </p:nvSpPr>
        <p:spPr>
          <a:xfrm>
            <a:off x="6647543" y="2571235"/>
            <a:ext cx="45234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Predict NO, NO2 and PM10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7d6d1c7f60_1_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g17d6d1c7f60_1_21"/>
          <p:cNvSpPr txBox="1"/>
          <p:nvPr>
            <p:ph type="title"/>
          </p:nvPr>
        </p:nvSpPr>
        <p:spPr>
          <a:xfrm>
            <a:off x="1421675" y="327825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Comparison Table by R-square - NO</a:t>
            </a:r>
            <a:endParaRPr/>
          </a:p>
        </p:txBody>
      </p:sp>
      <p:graphicFrame>
        <p:nvGraphicFramePr>
          <p:cNvPr id="424" name="Google Shape;424;g17d6d1c7f60_1_21"/>
          <p:cNvGraphicFramePr/>
          <p:nvPr/>
        </p:nvGraphicFramePr>
        <p:xfrm>
          <a:off x="879713" y="156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{36F32EDB-6EA3-4158-9CF8-F5D3ECFE2BC4}</a:tableStyleId>
              </a:tblPr>
              <a:tblGrid>
                <a:gridCol w="1450025"/>
                <a:gridCol w="1237725"/>
                <a:gridCol w="1237725"/>
                <a:gridCol w="1237725"/>
                <a:gridCol w="1237725"/>
                <a:gridCol w="1343875"/>
                <a:gridCol w="1343875"/>
                <a:gridCol w="1343875"/>
              </a:tblGrid>
              <a:tr h="7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PARAMETER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K Neighbor regressor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Decision Trees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Random Forest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Linear Regression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Ridge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Lasso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Elac. Net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53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Chatelet  R–square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r>
                        <a:rPr lang="en-US"/>
                        <a:t>.445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</a:t>
                      </a:r>
                      <a:r>
                        <a:rPr lang="en-US"/>
                        <a:t>178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</a:t>
                      </a:r>
                      <a:r>
                        <a:rPr lang="en-US"/>
                        <a:t>558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</a:t>
                      </a:r>
                      <a:r>
                        <a:rPr lang="en-US"/>
                        <a:t>092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</a:t>
                      </a:r>
                      <a:r>
                        <a:rPr lang="en-US"/>
                        <a:t>092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</a:t>
                      </a:r>
                      <a:r>
                        <a:rPr lang="en-US"/>
                        <a:t>091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r>
                        <a:rPr lang="en-US"/>
                        <a:t>.091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425" name="Google Shape;425;g17d6d1c7f60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3083695"/>
            <a:ext cx="8305800" cy="3428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7d6d1c7f60_1_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g17d6d1c7f60_1_30"/>
          <p:cNvSpPr txBox="1"/>
          <p:nvPr>
            <p:ph type="title"/>
          </p:nvPr>
        </p:nvSpPr>
        <p:spPr>
          <a:xfrm>
            <a:off x="1421675" y="327825"/>
            <a:ext cx="6328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Comparison Table by R-square - NO2</a:t>
            </a:r>
            <a:endParaRPr/>
          </a:p>
        </p:txBody>
      </p:sp>
      <p:graphicFrame>
        <p:nvGraphicFramePr>
          <p:cNvPr id="433" name="Google Shape;433;g17d6d1c7f60_1_30"/>
          <p:cNvGraphicFramePr/>
          <p:nvPr/>
        </p:nvGraphicFramePr>
        <p:xfrm>
          <a:off x="879713" y="156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{36F32EDB-6EA3-4158-9CF8-F5D3ECFE2BC4}</a:tableStyleId>
              </a:tblPr>
              <a:tblGrid>
                <a:gridCol w="1450025"/>
                <a:gridCol w="1237725"/>
                <a:gridCol w="1237725"/>
                <a:gridCol w="1237725"/>
                <a:gridCol w="1237725"/>
                <a:gridCol w="1343875"/>
                <a:gridCol w="1343875"/>
                <a:gridCol w="1343875"/>
              </a:tblGrid>
              <a:tr h="7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PARAMETER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K Neighbor regressor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Decision Trees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Random Forest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Linear Regression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Ridge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Lasso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Elac. Net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53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Chatelet  R–square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r>
                        <a:rPr lang="en-US"/>
                        <a:t>.484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0.190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</a:t>
                      </a:r>
                      <a:r>
                        <a:rPr lang="en-US"/>
                        <a:t>578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0.204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0.204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0.204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r>
                        <a:rPr lang="en-US"/>
                        <a:t>.203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434" name="Google Shape;434;g17d6d1c7f60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3133270"/>
            <a:ext cx="8305801" cy="342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7d6d1c7f60_1_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1" name="Google Shape;441;g17d6d1c7f60_1_38"/>
          <p:cNvSpPr txBox="1"/>
          <p:nvPr>
            <p:ph type="title"/>
          </p:nvPr>
        </p:nvSpPr>
        <p:spPr>
          <a:xfrm>
            <a:off x="1421675" y="327825"/>
            <a:ext cx="660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Comparison Table by R-square - PM10</a:t>
            </a:r>
            <a:endParaRPr/>
          </a:p>
        </p:txBody>
      </p:sp>
      <p:graphicFrame>
        <p:nvGraphicFramePr>
          <p:cNvPr id="442" name="Google Shape;442;g17d6d1c7f60_1_38"/>
          <p:cNvGraphicFramePr/>
          <p:nvPr/>
        </p:nvGraphicFramePr>
        <p:xfrm>
          <a:off x="879713" y="156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{36F32EDB-6EA3-4158-9CF8-F5D3ECFE2BC4}</a:tableStyleId>
              </a:tblPr>
              <a:tblGrid>
                <a:gridCol w="1450025"/>
                <a:gridCol w="1237725"/>
                <a:gridCol w="1237725"/>
                <a:gridCol w="1237725"/>
                <a:gridCol w="1237725"/>
                <a:gridCol w="1343875"/>
                <a:gridCol w="1343875"/>
                <a:gridCol w="1343875"/>
              </a:tblGrid>
              <a:tr h="7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PARAMETER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K Neighbor regressor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Decision Trees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Random Forest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Linear Regression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Ridge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Lasso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Elac. Net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53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Chatelet  R–square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r>
                        <a:rPr lang="en-US"/>
                        <a:t>.484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0.190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0.5</a:t>
                      </a:r>
                      <a:r>
                        <a:rPr lang="en-US"/>
                        <a:t>78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0.204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0.204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0.204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r>
                        <a:rPr lang="en-US"/>
                        <a:t>.204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443" name="Google Shape;443;g17d6d1c7f60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3116745"/>
            <a:ext cx="8305801" cy="346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7d6d1c7f60_1_49"/>
          <p:cNvSpPr txBox="1"/>
          <p:nvPr>
            <p:ph type="ctrTitle"/>
          </p:nvPr>
        </p:nvSpPr>
        <p:spPr>
          <a:xfrm>
            <a:off x="6647543" y="2571235"/>
            <a:ext cx="45234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COMPARISON CO2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291" name="Google Shape;291;p2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292" name="Google Shape;292;p2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NORMALIZE DATA</a:t>
            </a:r>
            <a:endParaRPr/>
          </a:p>
        </p:txBody>
      </p:sp>
      <p:sp>
        <p:nvSpPr>
          <p:cNvPr id="293" name="Google Shape;293;p2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294" name="Google Shape;294;p2"/>
          <p:cNvSpPr txBox="1"/>
          <p:nvPr>
            <p:ph idx="4" type="body"/>
          </p:nvPr>
        </p:nvSpPr>
        <p:spPr>
          <a:xfrm>
            <a:off x="1320800" y="4710114"/>
            <a:ext cx="27259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COMPARISON AND REGRESSION</a:t>
            </a:r>
            <a:endParaRPr/>
          </a:p>
        </p:txBody>
      </p:sp>
      <p:sp>
        <p:nvSpPr>
          <p:cNvPr id="295" name="Google Shape;295;p2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Analyze the data, filter significant attributes, substitute missing values</a:t>
            </a:r>
            <a:endParaRPr/>
          </a:p>
        </p:txBody>
      </p:sp>
      <p:sp>
        <p:nvSpPr>
          <p:cNvPr id="296" name="Google Shape;296;p2"/>
          <p:cNvSpPr txBox="1"/>
          <p:nvPr>
            <p:ph idx="6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Scale the data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2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Select and build suitable models depending upon your data</a:t>
            </a:r>
            <a:endParaRPr/>
          </a:p>
        </p:txBody>
      </p:sp>
      <p:sp>
        <p:nvSpPr>
          <p:cNvPr id="298" name="Google Shape;298;p2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Train your model and test it with an unseen sample.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Compare different models results and accuracy</a:t>
            </a:r>
            <a:endParaRPr/>
          </a:p>
        </p:txBody>
      </p:sp>
      <p:sp>
        <p:nvSpPr>
          <p:cNvPr id="299" name="Google Shape;299;p2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7d6d1c7f60_1_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5" name="Google Shape;455;g17d6d1c7f60_1_53"/>
          <p:cNvSpPr txBox="1"/>
          <p:nvPr>
            <p:ph type="title"/>
          </p:nvPr>
        </p:nvSpPr>
        <p:spPr>
          <a:xfrm>
            <a:off x="1421675" y="327825"/>
            <a:ext cx="660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Comparison Table by R-square - CO2</a:t>
            </a:r>
            <a:endParaRPr/>
          </a:p>
        </p:txBody>
      </p:sp>
      <p:graphicFrame>
        <p:nvGraphicFramePr>
          <p:cNvPr id="456" name="Google Shape;456;g17d6d1c7f60_1_53"/>
          <p:cNvGraphicFramePr/>
          <p:nvPr/>
        </p:nvGraphicFramePr>
        <p:xfrm>
          <a:off x="879713" y="222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{36F32EDB-6EA3-4158-9CF8-F5D3ECFE2BC4}</a:tableStyleId>
              </a:tblPr>
              <a:tblGrid>
                <a:gridCol w="1450025"/>
                <a:gridCol w="1237725"/>
                <a:gridCol w="1237725"/>
                <a:gridCol w="1237725"/>
                <a:gridCol w="1237725"/>
                <a:gridCol w="1343875"/>
                <a:gridCol w="1343875"/>
                <a:gridCol w="1343875"/>
              </a:tblGrid>
              <a:tr h="7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PARAMETER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K Neighbor regressor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Decision Trees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Random Forest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Linear Regression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Ridge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Lasso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Elac. Net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53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Chatelet  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0.484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0.190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0.5</a:t>
                      </a:r>
                      <a:r>
                        <a:rPr lang="en-US"/>
                        <a:t>78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0.204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0.204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0.204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0.204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3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Franklin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0.614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0.542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0.757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0.185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0.185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0.186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0.185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3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Auber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0.786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0.696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0.840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0.180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0.180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0.180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0.179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7d6d1c7f60_1_69"/>
          <p:cNvSpPr txBox="1"/>
          <p:nvPr>
            <p:ph type="ctrTitle"/>
          </p:nvPr>
        </p:nvSpPr>
        <p:spPr>
          <a:xfrm>
            <a:off x="6647543" y="2571235"/>
            <a:ext cx="45234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MODEL REPLICATION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7d6d1c7f60_1_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g17d6d1c7f60_1_61"/>
          <p:cNvSpPr txBox="1"/>
          <p:nvPr>
            <p:ph type="title"/>
          </p:nvPr>
        </p:nvSpPr>
        <p:spPr>
          <a:xfrm>
            <a:off x="1421675" y="327825"/>
            <a:ext cx="660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Results of comparison</a:t>
            </a:r>
            <a:endParaRPr/>
          </a:p>
        </p:txBody>
      </p:sp>
      <p:pic>
        <p:nvPicPr>
          <p:cNvPr id="469" name="Google Shape;469;g17d6d1c7f60_1_61"/>
          <p:cNvPicPr preferRelativeResize="0"/>
          <p:nvPr/>
        </p:nvPicPr>
        <p:blipFill rotWithShape="1">
          <a:blip r:embed="rId3">
            <a:alphaModFix/>
          </a:blip>
          <a:srcRect b="0" l="0" r="53181" t="0"/>
          <a:stretch/>
        </p:blipFill>
        <p:spPr>
          <a:xfrm>
            <a:off x="1981089" y="1895175"/>
            <a:ext cx="2612936" cy="38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17d6d1c7f60_1_61"/>
          <p:cNvPicPr preferRelativeResize="0"/>
          <p:nvPr/>
        </p:nvPicPr>
        <p:blipFill rotWithShape="1">
          <a:blip r:embed="rId3">
            <a:alphaModFix/>
          </a:blip>
          <a:srcRect b="0" l="74831" r="0" t="0"/>
          <a:stretch/>
        </p:blipFill>
        <p:spPr>
          <a:xfrm>
            <a:off x="5205450" y="1895175"/>
            <a:ext cx="1404675" cy="38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17d6d1c7f60_1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1650" y="1078675"/>
            <a:ext cx="1748950" cy="4535404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17d6d1c7f60_1_61"/>
          <p:cNvSpPr txBox="1"/>
          <p:nvPr/>
        </p:nvSpPr>
        <p:spPr>
          <a:xfrm>
            <a:off x="5252350" y="5905500"/>
            <a:ext cx="13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Same station</a:t>
            </a:r>
            <a:endParaRPr/>
          </a:p>
        </p:txBody>
      </p:sp>
      <p:sp>
        <p:nvSpPr>
          <p:cNvPr id="473" name="Google Shape;473;g17d6d1c7f60_1_61"/>
          <p:cNvSpPr txBox="1"/>
          <p:nvPr/>
        </p:nvSpPr>
        <p:spPr>
          <a:xfrm>
            <a:off x="7252800" y="5905500"/>
            <a:ext cx="217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trained on one station and tested on another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7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79" name="Google Shape;479;p17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Saffian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Emilio</a:t>
            </a:r>
            <a:endParaRPr/>
          </a:p>
        </p:txBody>
      </p:sp>
      <p:sp>
        <p:nvSpPr>
          <p:cNvPr id="480" name="Google Shape;480;p17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c5d9a8e7c_0_9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05" name="Google Shape;305;g17c5d9a8e7c_0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g17c5d9a8e7c_0_9"/>
          <p:cNvSpPr txBox="1"/>
          <p:nvPr>
            <p:ph idx="3" type="body"/>
          </p:nvPr>
        </p:nvSpPr>
        <p:spPr>
          <a:xfrm>
            <a:off x="1143925" y="1996226"/>
            <a:ext cx="64167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2200"/>
              <a:t>Variables to analyze air quality:</a:t>
            </a:r>
            <a:endParaRPr sz="2200"/>
          </a:p>
        </p:txBody>
      </p:sp>
      <p:sp>
        <p:nvSpPr>
          <p:cNvPr id="307" name="Google Shape;307;g17c5d9a8e7c_0_9"/>
          <p:cNvSpPr txBox="1"/>
          <p:nvPr>
            <p:ph idx="2" type="body"/>
          </p:nvPr>
        </p:nvSpPr>
        <p:spPr>
          <a:xfrm>
            <a:off x="1788525" y="2590550"/>
            <a:ext cx="47886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Weather parameters: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Humidity (HUMI).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Temperature (TEMP).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Air renewal: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Carbon dioxide (CO2).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Quality of air: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Nitrogen oxide (NO, NO10).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Particles (PM10, PM2.5).</a:t>
            </a:r>
            <a:endParaRPr sz="2200"/>
          </a:p>
        </p:txBody>
      </p:sp>
      <p:pic>
        <p:nvPicPr>
          <p:cNvPr id="308" name="Google Shape;308;g17c5d9a8e7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825" y="2687726"/>
            <a:ext cx="5310076" cy="20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76e33f09a1_0_10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14" name="Google Shape;314;g176e33f09a1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5" name="Google Shape;315;g176e33f09a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25" y="1814398"/>
            <a:ext cx="3383550" cy="24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76e33f09a1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675" y="1863972"/>
            <a:ext cx="3548750" cy="23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76e33f09a1_0_10"/>
          <p:cNvSpPr txBox="1"/>
          <p:nvPr>
            <p:ph idx="3" type="body"/>
          </p:nvPr>
        </p:nvSpPr>
        <p:spPr>
          <a:xfrm>
            <a:off x="1317250" y="1203000"/>
            <a:ext cx="14835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AUBER</a:t>
            </a:r>
            <a:endParaRPr sz="1800"/>
          </a:p>
        </p:txBody>
      </p:sp>
      <p:sp>
        <p:nvSpPr>
          <p:cNvPr id="318" name="Google Shape;318;g176e33f09a1_0_10"/>
          <p:cNvSpPr txBox="1"/>
          <p:nvPr>
            <p:ph idx="3" type="body"/>
          </p:nvPr>
        </p:nvSpPr>
        <p:spPr>
          <a:xfrm>
            <a:off x="5266300" y="1203000"/>
            <a:ext cx="14835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CHATELET</a:t>
            </a:r>
            <a:endParaRPr sz="1800"/>
          </a:p>
        </p:txBody>
      </p:sp>
      <p:pic>
        <p:nvPicPr>
          <p:cNvPr id="319" name="Google Shape;319;g176e33f09a1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5325" y="1863976"/>
            <a:ext cx="3584012" cy="23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76e33f09a1_0_10"/>
          <p:cNvSpPr txBox="1"/>
          <p:nvPr>
            <p:ph idx="3" type="body"/>
          </p:nvPr>
        </p:nvSpPr>
        <p:spPr>
          <a:xfrm>
            <a:off x="9315575" y="1203000"/>
            <a:ext cx="14835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FRANKLIN</a:t>
            </a:r>
            <a:endParaRPr sz="1800"/>
          </a:p>
        </p:txBody>
      </p:sp>
      <p:pic>
        <p:nvPicPr>
          <p:cNvPr id="321" name="Google Shape;321;g176e33f09a1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9275" y="4441423"/>
            <a:ext cx="32575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76e33f09a1_0_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389" y="4343775"/>
            <a:ext cx="2969229" cy="23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176e33f09a1_0_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53425" y="4431100"/>
            <a:ext cx="3257550" cy="212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7c5d9a8e7c_0_18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29" name="Google Shape;329;g17c5d9a8e7c_0_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g17c5d9a8e7c_0_18"/>
          <p:cNvSpPr txBox="1"/>
          <p:nvPr>
            <p:ph idx="3" type="body"/>
          </p:nvPr>
        </p:nvSpPr>
        <p:spPr>
          <a:xfrm>
            <a:off x="1317250" y="1203000"/>
            <a:ext cx="14835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AUBER</a:t>
            </a:r>
            <a:endParaRPr sz="1800"/>
          </a:p>
        </p:txBody>
      </p:sp>
      <p:sp>
        <p:nvSpPr>
          <p:cNvPr id="331" name="Google Shape;331;g17c5d9a8e7c_0_18"/>
          <p:cNvSpPr txBox="1"/>
          <p:nvPr>
            <p:ph idx="3" type="body"/>
          </p:nvPr>
        </p:nvSpPr>
        <p:spPr>
          <a:xfrm>
            <a:off x="5354200" y="2409350"/>
            <a:ext cx="14835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CHATELET</a:t>
            </a:r>
            <a:endParaRPr sz="1800"/>
          </a:p>
        </p:txBody>
      </p:sp>
      <p:sp>
        <p:nvSpPr>
          <p:cNvPr id="332" name="Google Shape;332;g17c5d9a8e7c_0_18"/>
          <p:cNvSpPr txBox="1"/>
          <p:nvPr>
            <p:ph idx="3" type="body"/>
          </p:nvPr>
        </p:nvSpPr>
        <p:spPr>
          <a:xfrm>
            <a:off x="9315575" y="1203000"/>
            <a:ext cx="14835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FRANKLIN</a:t>
            </a:r>
            <a:endParaRPr sz="1800"/>
          </a:p>
        </p:txBody>
      </p:sp>
      <p:pic>
        <p:nvPicPr>
          <p:cNvPr id="333" name="Google Shape;333;g17c5d9a8e7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353" y="3378324"/>
            <a:ext cx="4203796" cy="32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17c5d9a8e7c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50" y="2088350"/>
            <a:ext cx="3761520" cy="32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17c5d9a8e7c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5625" y="2088338"/>
            <a:ext cx="3761525" cy="283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"/>
          <p:cNvSpPr txBox="1"/>
          <p:nvPr>
            <p:ph type="title"/>
          </p:nvPr>
        </p:nvSpPr>
        <p:spPr>
          <a:xfrm>
            <a:off x="1885156" y="303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41" name="Google Shape;3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5"/>
          <p:cNvSpPr txBox="1"/>
          <p:nvPr>
            <p:ph idx="3" type="body"/>
          </p:nvPr>
        </p:nvSpPr>
        <p:spPr>
          <a:xfrm>
            <a:off x="2109450" y="1731825"/>
            <a:ext cx="79731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Replacement of “,” for “.”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Replacement of “ND” values for None.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Take out “&gt;” and “&lt;” signs.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Convert columns to numeric format.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Date/Time column to date time format.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Drop rows with more than one missing value.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Replace rest of missing values with the mean grouped by date and time.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c5d9a8e7c_0_44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48" name="Google Shape;348;g17c5d9a8e7c_0_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9" name="Google Shape;349;g17c5d9a8e7c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925" y="2105890"/>
            <a:ext cx="3511325" cy="264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17c5d9a8e7c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50" y="2073512"/>
            <a:ext cx="3511326" cy="27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17c5d9a8e7c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0588" y="2134828"/>
            <a:ext cx="3511325" cy="2588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17c5d9a8e7c_0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0775" y="3126525"/>
            <a:ext cx="604950" cy="6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17c5d9a8e7c_0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9450" y="3126525"/>
            <a:ext cx="604950" cy="6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7c5d9a8e7c_0_57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59" name="Google Shape;359;g17c5d9a8e7c_0_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g17c5d9a8e7c_0_57"/>
          <p:cNvSpPr txBox="1"/>
          <p:nvPr>
            <p:ph idx="3" type="body"/>
          </p:nvPr>
        </p:nvSpPr>
        <p:spPr>
          <a:xfrm>
            <a:off x="152375" y="4326300"/>
            <a:ext cx="37539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Divide date/time value in: weekday, month, year and hour.</a:t>
            </a:r>
            <a:endParaRPr sz="1800"/>
          </a:p>
        </p:txBody>
      </p:sp>
      <p:pic>
        <p:nvPicPr>
          <p:cNvPr id="361" name="Google Shape;361;g17c5d9a8e7c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902850"/>
            <a:ext cx="4379350" cy="30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17c5d9a8e7c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2525" y="916026"/>
            <a:ext cx="4379350" cy="298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17c5d9a8e7c_0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6325" y="3803775"/>
            <a:ext cx="4268088" cy="29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7d56834d58_0_12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69" name="Google Shape;369;g17d56834d58_0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0" name="Google Shape;370;g17d56834d5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02" y="902850"/>
            <a:ext cx="4379350" cy="283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17d56834d58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3279" y="902850"/>
            <a:ext cx="4268100" cy="300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17d56834d58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1100" y="3735317"/>
            <a:ext cx="4379350" cy="3096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noline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2022-10-16T14:47:12Z</dcterms:created>
  <dc:creator>Saffian Baig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