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nGcrEKvJgvTWsl5tUum00rxBC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15B328-326F-407E-904E-6B733208DC3C}">
  <a:tblStyle styleId="{E415B328-326F-407E-904E-6B733208D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7d56834d5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17d56834d5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c5d9a8e7c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17c5d9a8e7c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717a28c2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7717a28c2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7717a28c22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7717a28c22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398" name="Google Shape;398;g17717a28c22_3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3ef2e2e5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183ef2e2e5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07" name="Google Shape;407;g183ef2e2e50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3ef2e2e50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83ef2e2e50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18" name="Google Shape;418;g183ef2e2e50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3ef2e2e5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83ef2e2e5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27" name="Google Shape;427;g183ef2e2e50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3ef2e2e5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83ef2e2e5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Silhouette: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calculated by using the mean of the distance of the intra-cluster and nearest cluster for all the samples. 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183ef2e2e5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83ef2e2e5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83ef2e2e5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Silhouette: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calculated by using the mean of the distance of the intra-cluster and nearest cluster for all the samples. 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183ef2e2e5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83ef2e2e5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83ef2e2e5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Silhouette: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calculated by using the mean of the distance of the intra-cluster and nearest cluster for all the samples. 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83ef2e2e5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3ef2e2e50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83ef2e2e50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Silhouette: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calculated by using the mean of the distance of the intra-cluster and nearest cluster for all the samples. 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183ef2e2e50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3ef2e2e50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83ef2e2e50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Silhouette: </a:t>
            </a:r>
            <a:r>
              <a:rPr lang="en-US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is calculated by using the mean of the distance of the intra-cluster and nearest cluster for all the samples. 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g183ef2e2e50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3ef2e2e5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183ef2e2e5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493" name="Google Shape;493;g183ef2e2e5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3ef2e2e50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83ef2e2e50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502" name="Google Shape;502;g183ef2e2e50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ef2e2e50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83ef2e2e50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511" name="Google Shape;511;g183ef2e2e50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3ef2e2e50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83ef2e2e50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520" name="Google Shape;520;g183ef2e2e50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3ef2e2e50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183ef2e2e50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Accuracy: how good we were in recognizing positive and negative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Precision: how correct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Recall: how complete the classifier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 F-Score: combination of presition and recall</a:t>
            </a:r>
            <a:endParaRPr/>
          </a:p>
        </p:txBody>
      </p:sp>
      <p:sp>
        <p:nvSpPr>
          <p:cNvPr id="529" name="Google Shape;529;g183ef2e2e50_1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7c5d9a8e7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17c5d9a8e7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6e33f09a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76e33f09a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c5d9a8e7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17c5d9a8e7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7c5d9a8e7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17c5d9a8e7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c5d9a8e7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17c5d9a8e7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d56834d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17d56834d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28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9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9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9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29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comparison">
  <p:cSld name="Market comparison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1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2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3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3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3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3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2" name="Google Shape;202;p34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3" name="Google Shape;203;p34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34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4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7" name="Google Shape;207;p34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8" name="Google Shape;208;p34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4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0" name="Google Shape;210;p34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1" name="Google Shape;211;p34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4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5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2" name="Google Shape;222;p35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3" name="Google Shape;223;p35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5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5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5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5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5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5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5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5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3" name="Google Shape;233;p35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4" name="Google Shape;234;p35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35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6" name="Google Shape;236;p35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7" name="Google Shape;237;p35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35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35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35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35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35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3" name="Google Shape;243;p35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4" name="Google Shape;24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 Content">
  <p:cSld name="3  Content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36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4" name="Google Shape;254;p36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36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8" name="Google Shape;258;p36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6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1" name="Google Shape;261;p36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2" name="Google Shape;262;p36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6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36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36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75" name="Google Shape;275;p37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37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" name="Google Shape;30;p20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" name="Google Shape;31;p20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" name="Google Shape;32;p20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" name="Google Shape;33;p20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21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21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23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23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6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6" name="Google Shape;96;p27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7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Relationship Id="rId4" Type="http://schemas.openxmlformats.org/officeDocument/2006/relationships/image" Target="../media/image54.png"/><Relationship Id="rId5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Relationship Id="rId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"/>
          <p:cNvSpPr txBox="1"/>
          <p:nvPr>
            <p:ph type="ctrTitle"/>
          </p:nvPr>
        </p:nvSpPr>
        <p:spPr>
          <a:xfrm>
            <a:off x="6841465" y="4341715"/>
            <a:ext cx="4941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RATP Clustering</a:t>
            </a:r>
            <a:endParaRPr/>
          </a:p>
        </p:txBody>
      </p:sp>
      <p:sp>
        <p:nvSpPr>
          <p:cNvPr id="285" name="Google Shape;285;p1"/>
          <p:cNvSpPr txBox="1"/>
          <p:nvPr>
            <p:ph idx="1" type="subTitle"/>
          </p:nvPr>
        </p:nvSpPr>
        <p:spPr>
          <a:xfrm>
            <a:off x="6841466" y="5493764"/>
            <a:ext cx="494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Saffian Asghar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Emilio Espinosa Sanchez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d56834d58_0_3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78" name="Google Shape;378;g17d56834d58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9" name="Google Shape;379;g17d56834d5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429" y="1062625"/>
            <a:ext cx="4123625" cy="28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7d56834d58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0850" y="1027611"/>
            <a:ext cx="4123625" cy="288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7d56834d58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9113" y="3978250"/>
            <a:ext cx="399377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7c5d9a8e7c_0_35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EDA-CORRELATIONS</a:t>
            </a:r>
            <a:endParaRPr/>
          </a:p>
        </p:txBody>
      </p:sp>
      <p:sp>
        <p:nvSpPr>
          <p:cNvPr id="387" name="Google Shape;387;g17c5d9a8e7c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g17c5d9a8e7c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938" y="1943821"/>
            <a:ext cx="4900133" cy="38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7c5d9a8e7c_0_35"/>
          <p:cNvSpPr txBox="1"/>
          <p:nvPr>
            <p:ph idx="3" type="body"/>
          </p:nvPr>
        </p:nvSpPr>
        <p:spPr>
          <a:xfrm>
            <a:off x="5255050" y="1328725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7717a28c22_0_30"/>
          <p:cNvSpPr txBox="1"/>
          <p:nvPr>
            <p:ph type="ctrTitle"/>
          </p:nvPr>
        </p:nvSpPr>
        <p:spPr>
          <a:xfrm>
            <a:off x="6647543" y="2571235"/>
            <a:ext cx="45234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717a28c22_3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1" name="Google Shape;401;g17717a28c22_3_4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Chatelet data</a:t>
            </a:r>
            <a:endParaRPr/>
          </a:p>
        </p:txBody>
      </p:sp>
      <p:pic>
        <p:nvPicPr>
          <p:cNvPr id="402" name="Google Shape;402;g17717a28c22_3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0" y="1921600"/>
            <a:ext cx="5219250" cy="357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7717a28c22_3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990" y="1921601"/>
            <a:ext cx="5118810" cy="35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3ef2e2e50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g183ef2e2e50_1_9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Elbow Method for hours</a:t>
            </a:r>
            <a:endParaRPr/>
          </a:p>
        </p:txBody>
      </p:sp>
      <p:sp>
        <p:nvSpPr>
          <p:cNvPr id="411" name="Google Shape;411;g183ef2e2e50_1_9"/>
          <p:cNvSpPr txBox="1"/>
          <p:nvPr>
            <p:ph idx="4294967295" type="body"/>
          </p:nvPr>
        </p:nvSpPr>
        <p:spPr>
          <a:xfrm>
            <a:off x="201725" y="1601050"/>
            <a:ext cx="5981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Distortion</a:t>
            </a:r>
            <a:r>
              <a:rPr lang="en-US" sz="1800"/>
              <a:t>: Average of the squared distances from the cluster centers of the respective clusters.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Inertia</a:t>
            </a:r>
            <a:r>
              <a:rPr lang="en-US" sz="1800"/>
              <a:t>: Sum of squared distances of samples to their closest cluster center.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12" name="Google Shape;412;g183ef2e2e50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87" y="3440450"/>
            <a:ext cx="4208713" cy="2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183ef2e2e50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025" y="275350"/>
            <a:ext cx="4032824" cy="28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83ef2e2e50_1_9"/>
          <p:cNvSpPr txBox="1"/>
          <p:nvPr/>
        </p:nvSpPr>
        <p:spPr>
          <a:xfrm>
            <a:off x="721175" y="5415650"/>
            <a:ext cx="546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/>
              <a:t>To determine the optimal number of clusters, we have to select the value of k at the “elbow” ie the point after which the distortion/inertia start decreasing in a linear fashion</a:t>
            </a:r>
            <a:endParaRPr i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3ef2e2e50_1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g183ef2e2e50_1_36"/>
          <p:cNvSpPr txBox="1"/>
          <p:nvPr>
            <p:ph type="title"/>
          </p:nvPr>
        </p:nvSpPr>
        <p:spPr>
          <a:xfrm>
            <a:off x="114300" y="275350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Elbow Method for weekdays</a:t>
            </a:r>
            <a:endParaRPr/>
          </a:p>
        </p:txBody>
      </p:sp>
      <p:pic>
        <p:nvPicPr>
          <p:cNvPr id="422" name="Google Shape;422;g183ef2e2e50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762675"/>
            <a:ext cx="5593166" cy="37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83ef2e2e50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00" y="1762675"/>
            <a:ext cx="5784800" cy="39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3ef2e2e50_0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g183ef2e2e50_0_28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Chatelet data</a:t>
            </a:r>
            <a:endParaRPr/>
          </a:p>
        </p:txBody>
      </p:sp>
      <p:pic>
        <p:nvPicPr>
          <p:cNvPr id="431" name="Google Shape;431;g183ef2e2e5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64" y="1984775"/>
            <a:ext cx="5648210" cy="34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183ef2e2e50_0_28"/>
          <p:cNvSpPr txBox="1"/>
          <p:nvPr/>
        </p:nvSpPr>
        <p:spPr>
          <a:xfrm>
            <a:off x="925525" y="5616000"/>
            <a:ext cx="52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Model for K=5</a:t>
            </a:r>
            <a:endParaRPr/>
          </a:p>
        </p:txBody>
      </p:sp>
      <p:pic>
        <p:nvPicPr>
          <p:cNvPr id="433" name="Google Shape;433;g183ef2e2e50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975" y="1984775"/>
            <a:ext cx="5279700" cy="346523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83ef2e2e50_0_28"/>
          <p:cNvSpPr txBox="1"/>
          <p:nvPr/>
        </p:nvSpPr>
        <p:spPr>
          <a:xfrm>
            <a:off x="6205225" y="5616000"/>
            <a:ext cx="52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K-Means Model for K=4</a:t>
            </a:r>
            <a:endParaRPr/>
          </a:p>
        </p:txBody>
      </p:sp>
      <p:sp>
        <p:nvSpPr>
          <p:cNvPr id="435" name="Google Shape;435;g183ef2e2e50_0_28"/>
          <p:cNvSpPr txBox="1"/>
          <p:nvPr/>
        </p:nvSpPr>
        <p:spPr>
          <a:xfrm>
            <a:off x="6291525" y="1584575"/>
            <a:ext cx="52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Weekdays vs CO2</a:t>
            </a:r>
            <a:endParaRPr b="1"/>
          </a:p>
        </p:txBody>
      </p:sp>
      <p:sp>
        <p:nvSpPr>
          <p:cNvPr id="436" name="Google Shape;436;g183ef2e2e50_0_28"/>
          <p:cNvSpPr txBox="1"/>
          <p:nvPr/>
        </p:nvSpPr>
        <p:spPr>
          <a:xfrm>
            <a:off x="629875" y="1584575"/>
            <a:ext cx="52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Hours </a:t>
            </a:r>
            <a:r>
              <a:rPr b="1" lang="en-US"/>
              <a:t>vs CO2</a:t>
            </a:r>
            <a:endParaRPr b="1"/>
          </a:p>
        </p:txBody>
      </p:sp>
      <p:pic>
        <p:nvPicPr>
          <p:cNvPr id="437" name="Google Shape;437;g183ef2e2e50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425" y="3195651"/>
            <a:ext cx="261550" cy="7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183ef2e2e50_0_28"/>
          <p:cNvSpPr txBox="1"/>
          <p:nvPr/>
        </p:nvSpPr>
        <p:spPr>
          <a:xfrm>
            <a:off x="8390225" y="5215800"/>
            <a:ext cx="527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weekday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3ef2e2e50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g183ef2e2e50_0_2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Cluster Evaluation Metrics</a:t>
            </a:r>
            <a:endParaRPr/>
          </a:p>
        </p:txBody>
      </p:sp>
      <p:sp>
        <p:nvSpPr>
          <p:cNvPr id="446" name="Google Shape;446;g183ef2e2e50_0_2"/>
          <p:cNvSpPr txBox="1"/>
          <p:nvPr>
            <p:ph idx="4294967295" type="body"/>
          </p:nvPr>
        </p:nvSpPr>
        <p:spPr>
          <a:xfrm>
            <a:off x="1217075" y="1818775"/>
            <a:ext cx="93756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Silhouette Score:</a:t>
            </a:r>
            <a:endParaRPr b="1"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Studies the separation between clusters. It ranges from [-1,1].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Closer to 1 =  more separation.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Closer to 0 = sample is on or very close to decision boundary.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Closer to -1 = samples could have been assigned to the wrong cluster.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3ef2e2e50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183ef2e2e50_0_21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Cluster Evaluation Metrics</a:t>
            </a:r>
            <a:endParaRPr/>
          </a:p>
        </p:txBody>
      </p:sp>
      <p:sp>
        <p:nvSpPr>
          <p:cNvPr id="454" name="Google Shape;454;g183ef2e2e50_0_21"/>
          <p:cNvSpPr txBox="1"/>
          <p:nvPr>
            <p:ph idx="4294967295" type="body"/>
          </p:nvPr>
        </p:nvSpPr>
        <p:spPr>
          <a:xfrm>
            <a:off x="1217075" y="1818775"/>
            <a:ext cx="93756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Calinski Harabaz Index</a:t>
            </a:r>
            <a:r>
              <a:rPr b="1" lang="en-US" sz="2500"/>
              <a:t>:</a:t>
            </a:r>
            <a:endParaRPr b="1"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It is based on the principle of variance ratio. This ratio is calculated between two parameters within-cluster diffusion and between cluster dispersion.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higher the better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83ef2e2e50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g183ef2e2e50_0_14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Cluster Evaluation Metrics</a:t>
            </a:r>
            <a:endParaRPr/>
          </a:p>
        </p:txBody>
      </p:sp>
      <p:sp>
        <p:nvSpPr>
          <p:cNvPr id="462" name="Google Shape;462;g183ef2e2e50_0_14"/>
          <p:cNvSpPr txBox="1"/>
          <p:nvPr>
            <p:ph idx="4294967295" type="body"/>
          </p:nvPr>
        </p:nvSpPr>
        <p:spPr>
          <a:xfrm>
            <a:off x="1217075" y="1818775"/>
            <a:ext cx="93756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Davies Bouldin Index</a:t>
            </a:r>
            <a:r>
              <a:rPr b="1" lang="en-US" sz="2500"/>
              <a:t>:</a:t>
            </a:r>
            <a:endParaRPr b="1"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It is based on the principle of with-cluster and between cluster distances. It is commonly used for deciding the number of clusters in which the data points should be labeled.</a:t>
            </a:r>
            <a:endParaRPr sz="20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smaller the value the better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291" name="Google Shape;291;p2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92" name="Google Shape;292;p2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NORMALIZE DATA</a:t>
            </a:r>
            <a:endParaRPr/>
          </a:p>
        </p:txBody>
      </p:sp>
      <p:sp>
        <p:nvSpPr>
          <p:cNvPr id="293" name="Google Shape;293;p2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294" name="Google Shape;294;p2"/>
          <p:cNvSpPr txBox="1"/>
          <p:nvPr>
            <p:ph idx="4" type="body"/>
          </p:nvPr>
        </p:nvSpPr>
        <p:spPr>
          <a:xfrm>
            <a:off x="1320800" y="4710114"/>
            <a:ext cx="27259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/>
              <a:t>COMPARISON AND REGRESSION</a:t>
            </a:r>
            <a:endParaRPr/>
          </a:p>
        </p:txBody>
      </p:sp>
      <p:sp>
        <p:nvSpPr>
          <p:cNvPr id="295" name="Google Shape;295;p2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Analyze the data, filter significant attributes, substitute missing values</a:t>
            </a:r>
            <a:endParaRPr/>
          </a:p>
        </p:txBody>
      </p:sp>
      <p:sp>
        <p:nvSpPr>
          <p:cNvPr id="296" name="Google Shape;296;p2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Scale the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Select and build suitable models depending upon your data</a:t>
            </a:r>
            <a:endParaRPr/>
          </a:p>
        </p:txBody>
      </p:sp>
      <p:sp>
        <p:nvSpPr>
          <p:cNvPr id="298" name="Google Shape;298;p2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Train your model and test it with an unseen sample.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Compare different models results and accuracy</a:t>
            </a:r>
            <a:endParaRPr/>
          </a:p>
        </p:txBody>
      </p:sp>
      <p:sp>
        <p:nvSpPr>
          <p:cNvPr id="299" name="Google Shape;299;p2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83ef2e2e50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g183ef2e2e50_0_44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Cluster Evaluation Metrics</a:t>
            </a:r>
            <a:endParaRPr/>
          </a:p>
        </p:txBody>
      </p:sp>
      <p:graphicFrame>
        <p:nvGraphicFramePr>
          <p:cNvPr id="470" name="Google Shape;470;g183ef2e2e50_0_44"/>
          <p:cNvGraphicFramePr/>
          <p:nvPr/>
        </p:nvGraphicFramePr>
        <p:xfrm>
          <a:off x="55587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{E415B328-326F-407E-904E-6B733208DC3C}</a:tableStyleId>
              </a:tblPr>
              <a:tblGrid>
                <a:gridCol w="2111125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Metric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K = 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6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Silhouette Coefficient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0.605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0.575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0.565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0.550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0.538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Calinski-Harabasz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145 909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186 395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227 867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263 161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290 805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Davies-Bouldin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g183ef2e2e50_0_44"/>
          <p:cNvSpPr txBox="1"/>
          <p:nvPr/>
        </p:nvSpPr>
        <p:spPr>
          <a:xfrm>
            <a:off x="555875" y="1619500"/>
            <a:ext cx="4633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</a:rPr>
              <a:t>Metrics for Hour/CO2 cluster</a:t>
            </a:r>
            <a:endParaRPr/>
          </a:p>
        </p:txBody>
      </p:sp>
      <p:sp>
        <p:nvSpPr>
          <p:cNvPr id="472" name="Google Shape;472;g183ef2e2e50_0_44"/>
          <p:cNvSpPr/>
          <p:nvPr/>
        </p:nvSpPr>
        <p:spPr>
          <a:xfrm>
            <a:off x="6593600" y="4164375"/>
            <a:ext cx="6942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83ef2e2e50_0_44"/>
          <p:cNvSpPr/>
          <p:nvPr/>
        </p:nvSpPr>
        <p:spPr>
          <a:xfrm>
            <a:off x="8332425" y="4164375"/>
            <a:ext cx="6942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83ef2e2e50_0_44"/>
          <p:cNvSpPr/>
          <p:nvPr/>
        </p:nvSpPr>
        <p:spPr>
          <a:xfrm>
            <a:off x="9935375" y="3718500"/>
            <a:ext cx="9714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183ef2e2e50_0_44"/>
          <p:cNvSpPr/>
          <p:nvPr/>
        </p:nvSpPr>
        <p:spPr>
          <a:xfrm>
            <a:off x="3193075" y="3238950"/>
            <a:ext cx="6942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83ef2e2e50_0_44"/>
          <p:cNvSpPr/>
          <p:nvPr/>
        </p:nvSpPr>
        <p:spPr>
          <a:xfrm>
            <a:off x="7810500" y="2188900"/>
            <a:ext cx="1714500" cy="270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3ef2e2e50_0_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g183ef2e2e50_0_55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Cluster Evaluation Metrics</a:t>
            </a:r>
            <a:endParaRPr/>
          </a:p>
        </p:txBody>
      </p:sp>
      <p:graphicFrame>
        <p:nvGraphicFramePr>
          <p:cNvPr id="484" name="Google Shape;484;g183ef2e2e50_0_55"/>
          <p:cNvGraphicFramePr/>
          <p:nvPr/>
        </p:nvGraphicFramePr>
        <p:xfrm>
          <a:off x="555875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{E415B328-326F-407E-904E-6B733208DC3C}</a:tableStyleId>
              </a:tblPr>
              <a:tblGrid>
                <a:gridCol w="2111125"/>
                <a:gridCol w="1714500"/>
                <a:gridCol w="1714500"/>
                <a:gridCol w="1714500"/>
                <a:gridCol w="1714500"/>
                <a:gridCol w="1714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Metric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K = 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K = 6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Silhouette Coefficient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0.609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0.582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0.574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0.563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0.553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Calinski-Harabasz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146 882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188 629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232 131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270 139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301 539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Davies-Bouldin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0.518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5" name="Google Shape;485;g183ef2e2e50_0_55"/>
          <p:cNvSpPr txBox="1"/>
          <p:nvPr/>
        </p:nvSpPr>
        <p:spPr>
          <a:xfrm>
            <a:off x="555875" y="1619500"/>
            <a:ext cx="572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</a:rPr>
              <a:t>Metrics for Weekday/CO2 cluster</a:t>
            </a:r>
            <a:endParaRPr/>
          </a:p>
        </p:txBody>
      </p:sp>
      <p:sp>
        <p:nvSpPr>
          <p:cNvPr id="486" name="Google Shape;486;g183ef2e2e50_0_55"/>
          <p:cNvSpPr/>
          <p:nvPr/>
        </p:nvSpPr>
        <p:spPr>
          <a:xfrm>
            <a:off x="3172875" y="3238950"/>
            <a:ext cx="6942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83ef2e2e50_0_55"/>
          <p:cNvSpPr/>
          <p:nvPr/>
        </p:nvSpPr>
        <p:spPr>
          <a:xfrm>
            <a:off x="9935375" y="3718500"/>
            <a:ext cx="9714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83ef2e2e50_0_55"/>
          <p:cNvSpPr/>
          <p:nvPr/>
        </p:nvSpPr>
        <p:spPr>
          <a:xfrm>
            <a:off x="7810500" y="2188900"/>
            <a:ext cx="1714500" cy="270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83ef2e2e50_0_55"/>
          <p:cNvSpPr/>
          <p:nvPr/>
        </p:nvSpPr>
        <p:spPr>
          <a:xfrm>
            <a:off x="8320650" y="4164375"/>
            <a:ext cx="694200" cy="38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3ef2e2e50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g183ef2e2e50_1_0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</a:t>
            </a:r>
            <a:r>
              <a:rPr lang="en-US"/>
              <a:t>ilhouette Analysis on CO2 Levels based on hours</a:t>
            </a:r>
            <a:endParaRPr/>
          </a:p>
        </p:txBody>
      </p:sp>
      <p:pic>
        <p:nvPicPr>
          <p:cNvPr id="497" name="Google Shape;497;g183ef2e2e5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225" y="1818775"/>
            <a:ext cx="9541560" cy="423277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83ef2e2e50_1_0"/>
          <p:cNvSpPr txBox="1"/>
          <p:nvPr/>
        </p:nvSpPr>
        <p:spPr>
          <a:xfrm>
            <a:off x="3415400" y="6286500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n_clusters = 2 The average silhouette_score is : 0.60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3ef2e2e50_1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g183ef2e2e50_1_46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Silhouette Analysis on CO2 Levels based on hours</a:t>
            </a:r>
            <a:endParaRPr/>
          </a:p>
        </p:txBody>
      </p:sp>
      <p:pic>
        <p:nvPicPr>
          <p:cNvPr id="506" name="Google Shape;506;g183ef2e2e50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25" y="1818775"/>
            <a:ext cx="9330539" cy="4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183ef2e2e50_1_46"/>
          <p:cNvSpPr txBox="1"/>
          <p:nvPr/>
        </p:nvSpPr>
        <p:spPr>
          <a:xfrm>
            <a:off x="3415400" y="6286500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n_clusters = 2 The average silhouette_score is : 0.57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83ef2e2e50_1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g183ef2e2e50_1_53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Silhouette Analysis on CO2 Levels based on hours</a:t>
            </a:r>
            <a:endParaRPr/>
          </a:p>
        </p:txBody>
      </p:sp>
      <p:pic>
        <p:nvPicPr>
          <p:cNvPr id="515" name="Google Shape;515;g183ef2e2e50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988" y="1818775"/>
            <a:ext cx="9036025" cy="4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83ef2e2e50_1_53"/>
          <p:cNvSpPr txBox="1"/>
          <p:nvPr/>
        </p:nvSpPr>
        <p:spPr>
          <a:xfrm>
            <a:off x="3415400" y="6286500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n_clusters = 2 The average silhouette_score is : 0.56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3ef2e2e50_1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g183ef2e2e50_1_60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Silhouette Analysis on CO2 Levels based on hours</a:t>
            </a:r>
            <a:endParaRPr/>
          </a:p>
        </p:txBody>
      </p:sp>
      <p:pic>
        <p:nvPicPr>
          <p:cNvPr id="524" name="Google Shape;524;g183ef2e2e50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863" y="1818775"/>
            <a:ext cx="9206286" cy="4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183ef2e2e50_1_60"/>
          <p:cNvSpPr txBox="1"/>
          <p:nvPr/>
        </p:nvSpPr>
        <p:spPr>
          <a:xfrm>
            <a:off x="3415400" y="6286500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n_clusters = 2 The average silhouette_score is : 0.55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3ef2e2e50_1_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g183ef2e2e50_1_67"/>
          <p:cNvSpPr txBox="1"/>
          <p:nvPr>
            <p:ph type="title"/>
          </p:nvPr>
        </p:nvSpPr>
        <p:spPr>
          <a:xfrm>
            <a:off x="1421675" y="493075"/>
            <a:ext cx="5981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Silhouette Analysis on CO2 Levels based on hours</a:t>
            </a:r>
            <a:endParaRPr/>
          </a:p>
        </p:txBody>
      </p:sp>
      <p:pic>
        <p:nvPicPr>
          <p:cNvPr id="533" name="Google Shape;533;g183ef2e2e50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00" y="1818775"/>
            <a:ext cx="9054396" cy="4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183ef2e2e50_1_67"/>
          <p:cNvSpPr txBox="1"/>
          <p:nvPr/>
        </p:nvSpPr>
        <p:spPr>
          <a:xfrm>
            <a:off x="3415400" y="6286500"/>
            <a:ext cx="5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n_clusters = 2 The average silhouette_score is : 0.53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540" name="Google Shape;540;p17"/>
          <p:cNvSpPr txBox="1"/>
          <p:nvPr>
            <p:ph idx="1" type="subTitle"/>
          </p:nvPr>
        </p:nvSpPr>
        <p:spPr>
          <a:xfrm>
            <a:off x="4267200" y="3238103"/>
            <a:ext cx="41796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Saffian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Emilio</a:t>
            </a:r>
            <a:endParaRPr/>
          </a:p>
        </p:txBody>
      </p:sp>
      <p:sp>
        <p:nvSpPr>
          <p:cNvPr id="541" name="Google Shape;541;p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c5d9a8e7c_0_9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05" name="Google Shape;305;g17c5d9a8e7c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17c5d9a8e7c_0_9"/>
          <p:cNvSpPr txBox="1"/>
          <p:nvPr>
            <p:ph idx="3" type="body"/>
          </p:nvPr>
        </p:nvSpPr>
        <p:spPr>
          <a:xfrm>
            <a:off x="1143925" y="1996226"/>
            <a:ext cx="64167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2200"/>
              <a:t>Variables to analyze air quality:</a:t>
            </a:r>
            <a:endParaRPr sz="2200"/>
          </a:p>
        </p:txBody>
      </p:sp>
      <p:sp>
        <p:nvSpPr>
          <p:cNvPr id="307" name="Google Shape;307;g17c5d9a8e7c_0_9"/>
          <p:cNvSpPr txBox="1"/>
          <p:nvPr>
            <p:ph idx="2" type="body"/>
          </p:nvPr>
        </p:nvSpPr>
        <p:spPr>
          <a:xfrm>
            <a:off x="1788525" y="2590550"/>
            <a:ext cx="47886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Weather parameters: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Humidity (HUMI).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Temperature (TEMP).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Air renewal: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Carbon dioxide (CO2).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Quality of air: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Nitrogen oxide (NO, NO10).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Particles (PM10, PM2.5).</a:t>
            </a:r>
            <a:endParaRPr sz="2200"/>
          </a:p>
        </p:txBody>
      </p:sp>
      <p:pic>
        <p:nvPicPr>
          <p:cNvPr id="308" name="Google Shape;308;g17c5d9a8e7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825" y="2687726"/>
            <a:ext cx="5310076" cy="2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6e33f09a1_0_10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14" name="Google Shape;314;g176e33f09a1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g176e33f09a1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25" y="1814398"/>
            <a:ext cx="3383550" cy="24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76e33f09a1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675" y="1863972"/>
            <a:ext cx="3548750" cy="2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76e33f09a1_0_10"/>
          <p:cNvSpPr txBox="1"/>
          <p:nvPr>
            <p:ph idx="3" type="body"/>
          </p:nvPr>
        </p:nvSpPr>
        <p:spPr>
          <a:xfrm>
            <a:off x="131725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AUBER</a:t>
            </a:r>
            <a:endParaRPr sz="1800"/>
          </a:p>
        </p:txBody>
      </p:sp>
      <p:sp>
        <p:nvSpPr>
          <p:cNvPr id="318" name="Google Shape;318;g176e33f09a1_0_10"/>
          <p:cNvSpPr txBox="1"/>
          <p:nvPr>
            <p:ph idx="3" type="body"/>
          </p:nvPr>
        </p:nvSpPr>
        <p:spPr>
          <a:xfrm>
            <a:off x="526630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  <p:pic>
        <p:nvPicPr>
          <p:cNvPr id="319" name="Google Shape;319;g176e33f09a1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5325" y="1863976"/>
            <a:ext cx="3584012" cy="23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176e33f09a1_0_10"/>
          <p:cNvSpPr txBox="1"/>
          <p:nvPr>
            <p:ph idx="3" type="body"/>
          </p:nvPr>
        </p:nvSpPr>
        <p:spPr>
          <a:xfrm>
            <a:off x="9315575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FRANKLIN</a:t>
            </a:r>
            <a:endParaRPr sz="1800"/>
          </a:p>
        </p:txBody>
      </p:sp>
      <p:pic>
        <p:nvPicPr>
          <p:cNvPr id="321" name="Google Shape;321;g176e33f09a1_0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9275" y="4441423"/>
            <a:ext cx="32575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176e33f09a1_0_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389" y="4343775"/>
            <a:ext cx="2969229" cy="2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76e33f09a1_0_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3425" y="4431100"/>
            <a:ext cx="3257550" cy="212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7c5d9a8e7c_0_18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29" name="Google Shape;329;g17c5d9a8e7c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17c5d9a8e7c_0_18"/>
          <p:cNvSpPr txBox="1"/>
          <p:nvPr>
            <p:ph idx="3" type="body"/>
          </p:nvPr>
        </p:nvSpPr>
        <p:spPr>
          <a:xfrm>
            <a:off x="1317250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AUBER</a:t>
            </a:r>
            <a:endParaRPr sz="1800"/>
          </a:p>
        </p:txBody>
      </p:sp>
      <p:sp>
        <p:nvSpPr>
          <p:cNvPr id="331" name="Google Shape;331;g17c5d9a8e7c_0_18"/>
          <p:cNvSpPr txBox="1"/>
          <p:nvPr>
            <p:ph idx="3" type="body"/>
          </p:nvPr>
        </p:nvSpPr>
        <p:spPr>
          <a:xfrm>
            <a:off x="5354200" y="240935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CHATELET</a:t>
            </a:r>
            <a:endParaRPr sz="1800"/>
          </a:p>
        </p:txBody>
      </p:sp>
      <p:sp>
        <p:nvSpPr>
          <p:cNvPr id="332" name="Google Shape;332;g17c5d9a8e7c_0_18"/>
          <p:cNvSpPr txBox="1"/>
          <p:nvPr>
            <p:ph idx="3" type="body"/>
          </p:nvPr>
        </p:nvSpPr>
        <p:spPr>
          <a:xfrm>
            <a:off x="9315575" y="1203000"/>
            <a:ext cx="14835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800"/>
              <a:t>FRANKLIN</a:t>
            </a:r>
            <a:endParaRPr sz="1800"/>
          </a:p>
        </p:txBody>
      </p:sp>
      <p:pic>
        <p:nvPicPr>
          <p:cNvPr id="333" name="Google Shape;333;g17c5d9a8e7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353" y="3378324"/>
            <a:ext cx="4203796" cy="32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17c5d9a8e7c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50" y="2088350"/>
            <a:ext cx="3761520" cy="32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17c5d9a8e7c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5625" y="2088338"/>
            <a:ext cx="3761525" cy="283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"/>
          <p:cNvSpPr txBox="1"/>
          <p:nvPr>
            <p:ph type="title"/>
          </p:nvPr>
        </p:nvSpPr>
        <p:spPr>
          <a:xfrm>
            <a:off x="1885156" y="303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41" name="Google Shape;3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5"/>
          <p:cNvSpPr txBox="1"/>
          <p:nvPr>
            <p:ph idx="3" type="body"/>
          </p:nvPr>
        </p:nvSpPr>
        <p:spPr>
          <a:xfrm>
            <a:off x="2109450" y="1731825"/>
            <a:ext cx="79731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Replacement of “,” for “.”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Replacement of “ND” values for None.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Take out “&gt;” and “&lt;” signs.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Convert columns to numeric format.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Date/Time column to date time format.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 rows with more than one missing value.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Replace rest of missing values with the mean grouped by date and time.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c5d9a8e7c_0_44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48" name="Google Shape;348;g17c5d9a8e7c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g17c5d9a8e7c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925" y="2105890"/>
            <a:ext cx="3511325" cy="2646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7c5d9a8e7c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50" y="2073512"/>
            <a:ext cx="3511326" cy="2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7c5d9a8e7c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588" y="2134828"/>
            <a:ext cx="3511325" cy="258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7c5d9a8e7c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0775" y="3126525"/>
            <a:ext cx="604950" cy="6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7c5d9a8e7c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9450" y="3126525"/>
            <a:ext cx="604950" cy="6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7c5d9a8e7c_0_57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59" name="Google Shape;359;g17c5d9a8e7c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17c5d9a8e7c_0_57"/>
          <p:cNvSpPr txBox="1"/>
          <p:nvPr>
            <p:ph idx="3" type="body"/>
          </p:nvPr>
        </p:nvSpPr>
        <p:spPr>
          <a:xfrm>
            <a:off x="152375" y="4326300"/>
            <a:ext cx="3753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Divide date/time value in: weekday, month, year and hour.</a:t>
            </a:r>
            <a:endParaRPr sz="1800"/>
          </a:p>
        </p:txBody>
      </p:sp>
      <p:pic>
        <p:nvPicPr>
          <p:cNvPr id="361" name="Google Shape;361;g17c5d9a8e7c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75" y="902850"/>
            <a:ext cx="4379350" cy="30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7c5d9a8e7c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2525" y="916026"/>
            <a:ext cx="4379350" cy="29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7c5d9a8e7c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6325" y="3803775"/>
            <a:ext cx="4268088" cy="2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7d56834d58_0_12"/>
          <p:cNvSpPr txBox="1"/>
          <p:nvPr>
            <p:ph type="title"/>
          </p:nvPr>
        </p:nvSpPr>
        <p:spPr>
          <a:xfrm>
            <a:off x="1885156" y="3037"/>
            <a:ext cx="8421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369" name="Google Shape;369;g17d56834d58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17d56834d5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02" y="902850"/>
            <a:ext cx="4379350" cy="2832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7d56834d58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3279" y="902850"/>
            <a:ext cx="4268100" cy="300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7d56834d58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1100" y="3735317"/>
            <a:ext cx="4379350" cy="309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oline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2022-10-16T14:47:12Z</dcterms:created>
  <dc:creator>Saffian Baig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