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dEpy6hHsrQKh2tMOQ8xmNzE+h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10694B-04BE-4204-8141-8A3F1EF8042E}">
  <a:tblStyle styleId="{3310694B-04BE-4204-8141-8A3F1EF804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9fde5d47c9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9fde5d47c9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19fde5d47c9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9fde5d47c9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9fde5d47c9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9fde5d47c9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9fde5d47c9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9fde5d47c9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9fde5d47c9_0_2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9fde5d47c9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9fde5d47c9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9fde5d47c9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9fde5d47c9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9fde5d47c9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9fde5d47c9_0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9fde5d47c9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9fde5d47c9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9fde5d47c9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9fde5d47c9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9fde5d47c9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9fde5d47c9_0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9fde5d47c9_0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9fde5d47c9_0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9fde5d47c9_0_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ba6f1b1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8ba6f1b1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80b6dda7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980b6dda7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980b6dda7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fde5d47c9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fde5d47c9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9fde5d47c9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fde5d47c9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fde5d47c9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9fde5d47c9_0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fde5d47c9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fde5d47c9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9fde5d47c9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fde5d47c9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fde5d47c9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9fde5d47c9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9fde5d47c9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9fde5d47c9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9fde5d47c9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9fde5d47c9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9fde5d47c9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9fde5d47c9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2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9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9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p29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9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5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6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>
            <p:ph idx="7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8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31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 rotWithShape="1">
          <a:blip r:embed="rId2">
            <a:alphaModFix/>
          </a:blip>
          <a:srcRect b="23071" l="0" r="41823" t="18298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32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6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7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8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9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3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4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5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6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7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25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26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27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3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34"/>
          <p:cNvSpPr/>
          <p:nvPr>
            <p:ph idx="3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4"/>
          <p:cNvSpPr/>
          <p:nvPr>
            <p:ph idx="4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34"/>
          <p:cNvSpPr/>
          <p:nvPr>
            <p:ph idx="5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343248" y="5084524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34"/>
          <p:cNvSpPr txBox="1"/>
          <p:nvPr>
            <p:ph idx="6" type="body"/>
          </p:nvPr>
        </p:nvSpPr>
        <p:spPr>
          <a:xfrm>
            <a:off x="3692980" y="5099206"/>
            <a:ext cx="2135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4"/>
          <p:cNvSpPr txBox="1"/>
          <p:nvPr>
            <p:ph idx="7" type="body"/>
          </p:nvPr>
        </p:nvSpPr>
        <p:spPr>
          <a:xfrm>
            <a:off x="6183644" y="5099206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34"/>
          <p:cNvSpPr txBox="1"/>
          <p:nvPr>
            <p:ph idx="8" type="body"/>
          </p:nvPr>
        </p:nvSpPr>
        <p:spPr>
          <a:xfrm>
            <a:off x="8603525" y="5084524"/>
            <a:ext cx="2123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4"/>
          <p:cNvSpPr txBox="1"/>
          <p:nvPr>
            <p:ph idx="9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4"/>
          <p:cNvSpPr txBox="1"/>
          <p:nvPr>
            <p:ph idx="13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34"/>
          <p:cNvSpPr txBox="1"/>
          <p:nvPr>
            <p:ph idx="14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4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35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35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3" name="Google Shape;223;p35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5"/>
          <p:cNvSpPr txBox="1"/>
          <p:nvPr>
            <p:ph idx="6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5"/>
          <p:cNvSpPr txBox="1"/>
          <p:nvPr>
            <p:ph idx="7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5"/>
          <p:cNvSpPr txBox="1"/>
          <p:nvPr>
            <p:ph idx="8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5"/>
          <p:cNvSpPr txBox="1"/>
          <p:nvPr>
            <p:ph idx="9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5"/>
          <p:cNvSpPr txBox="1"/>
          <p:nvPr>
            <p:ph idx="13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5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35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35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5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35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35"/>
          <p:cNvSpPr txBox="1"/>
          <p:nvPr>
            <p:ph idx="20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35"/>
          <p:cNvSpPr txBox="1"/>
          <p:nvPr>
            <p:ph idx="21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5"/>
          <p:cNvSpPr txBox="1"/>
          <p:nvPr>
            <p:ph idx="22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5"/>
          <p:cNvSpPr txBox="1"/>
          <p:nvPr>
            <p:ph idx="23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5"/>
          <p:cNvSpPr txBox="1"/>
          <p:nvPr>
            <p:ph idx="24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5"/>
          <p:cNvSpPr txBox="1"/>
          <p:nvPr>
            <p:ph idx="25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5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5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1075447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6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6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5" type="body"/>
          </p:nvPr>
        </p:nvSpPr>
        <p:spPr>
          <a:xfrm>
            <a:off x="3805651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6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6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9" type="body"/>
          </p:nvPr>
        </p:nvSpPr>
        <p:spPr>
          <a:xfrm>
            <a:off x="6530117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6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6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6"/>
          <p:cNvSpPr txBox="1"/>
          <p:nvPr>
            <p:ph idx="16" type="body"/>
          </p:nvPr>
        </p:nvSpPr>
        <p:spPr>
          <a:xfrm>
            <a:off x="9260321" y="2370670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36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66" name="Google Shape;266;p36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36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36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5" name="Google Shape;275;p37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37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6" type="body"/>
          </p:nvPr>
        </p:nvSpPr>
        <p:spPr>
          <a:xfrm>
            <a:off x="4986028" y="268256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20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20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0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20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6155823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>
            <p:ph idx="2" type="dgm"/>
          </p:nvPr>
        </p:nvSpPr>
        <p:spPr>
          <a:xfrm>
            <a:off x="838200" y="2136776"/>
            <a:ext cx="105156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23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" name="Google Shape;43;p23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8" name="Google Shape;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5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21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21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6"/>
          <p:cNvPicPr preferRelativeResize="0"/>
          <p:nvPr/>
        </p:nvPicPr>
        <p:blipFill rotWithShape="1">
          <a:blip r:embed="rId2">
            <a:alphaModFix/>
          </a:blip>
          <a:srcRect b="23071" l="0" r="28341" t="18298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6" name="Google Shape;96;p27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7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Workshop: Social Network Analysis</a:t>
            </a:r>
            <a:endParaRPr/>
          </a:p>
        </p:txBody>
      </p:sp>
      <p:sp>
        <p:nvSpPr>
          <p:cNvPr id="285" name="Google Shape;285;p1"/>
          <p:cNvSpPr txBox="1"/>
          <p:nvPr>
            <p:ph idx="1" type="subTitle"/>
          </p:nvPr>
        </p:nvSpPr>
        <p:spPr>
          <a:xfrm>
            <a:off x="6841466" y="5493764"/>
            <a:ext cx="4941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Saffian Asghar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Emilio Espinosa Sanchez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fde5d47c9_0_2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Centralities for heroes</a:t>
            </a:r>
            <a:endParaRPr/>
          </a:p>
        </p:txBody>
      </p:sp>
      <p:sp>
        <p:nvSpPr>
          <p:cNvPr id="364" name="Google Shape;364;g19fde5d47c9_0_2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5" name="Google Shape;365;g19fde5d47c9_0_285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{3310694B-04BE-4204-8141-8A3F1EF8042E}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HEROES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DEGREE CENTRALITY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HEROES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EIGENVECTOR </a:t>
                      </a: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CENTRALITY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CAPTAIN AMERICA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CAPTAIN AMERICA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0.1168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SPIDER-MAN/PETER PAR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IRON MAN/TONY STARK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IRON MAN/TONY STARK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0.24</a:t>
                      </a:r>
                      <a:endParaRPr>
                        <a:solidFill>
                          <a:srgbClr val="21212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S</a:t>
                      </a: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CARLET WITCH/WANDA</a:t>
                      </a:r>
                      <a:endParaRPr>
                        <a:solidFill>
                          <a:srgbClr val="21212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THING/BENJAMIN J. GR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THING/BENJAMIN J. GR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MR. FANTASTIC/REED 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SPIDER-MAN/PETER PAR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Google Shape;366;g19fde5d47c9_0_285"/>
          <p:cNvSpPr txBox="1"/>
          <p:nvPr/>
        </p:nvSpPr>
        <p:spPr>
          <a:xfrm>
            <a:off x="1316050" y="1599625"/>
            <a:ext cx="58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Centrality: importance of nodes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9fde5d47c9_0_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Unipartite </a:t>
            </a:r>
            <a:r>
              <a:rPr lang="en-US"/>
              <a:t>graph</a:t>
            </a:r>
            <a:endParaRPr/>
          </a:p>
        </p:txBody>
      </p:sp>
      <p:sp>
        <p:nvSpPr>
          <p:cNvPr id="373" name="Google Shape;373;g19fde5d47c9_0_1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g19fde5d47c9_0_198"/>
          <p:cNvPicPr preferRelativeResize="0"/>
          <p:nvPr/>
        </p:nvPicPr>
        <p:blipFill rotWithShape="1">
          <a:blip r:embed="rId3">
            <a:alphaModFix/>
          </a:blip>
          <a:srcRect b="44784" l="0" r="0" t="0"/>
          <a:stretch/>
        </p:blipFill>
        <p:spPr>
          <a:xfrm>
            <a:off x="806063" y="1184750"/>
            <a:ext cx="10275075" cy="567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9fde5d47c9_0_2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Unipartite </a:t>
            </a:r>
            <a:r>
              <a:rPr lang="en-US"/>
              <a:t>graph</a:t>
            </a:r>
            <a:endParaRPr/>
          </a:p>
        </p:txBody>
      </p:sp>
      <p:sp>
        <p:nvSpPr>
          <p:cNvPr id="381" name="Google Shape;381;g19fde5d47c9_0_2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g19fde5d47c9_0_239"/>
          <p:cNvPicPr preferRelativeResize="0"/>
          <p:nvPr/>
        </p:nvPicPr>
        <p:blipFill rotWithShape="1">
          <a:blip r:embed="rId3">
            <a:alphaModFix/>
          </a:blip>
          <a:srcRect b="0" l="50000" r="0" t="55553"/>
          <a:stretch/>
        </p:blipFill>
        <p:spPr>
          <a:xfrm>
            <a:off x="3510694" y="1514400"/>
            <a:ext cx="5170601" cy="459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9fde5d47c9_0_3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Centralities for comics</a:t>
            </a:r>
            <a:endParaRPr/>
          </a:p>
        </p:txBody>
      </p:sp>
      <p:sp>
        <p:nvSpPr>
          <p:cNvPr id="389" name="Google Shape;389;g19fde5d47c9_0_3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0" name="Google Shape;390;g19fde5d47c9_0_300"/>
          <p:cNvGraphicFramePr/>
          <p:nvPr/>
        </p:nvGraphicFramePr>
        <p:xfrm>
          <a:off x="3524250" y="22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{3310694B-04BE-4204-8141-8A3F1EF8042E}</a:tableStyleId>
              </a:tblPr>
              <a:tblGrid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COMICS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DEGREE CENTRALITY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COC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H2 279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M/GN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0.69</a:t>
                      </a:r>
                      <a:endParaRPr>
                        <a:solidFill>
                          <a:srgbClr val="21212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H2 278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IW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fde5d47c9_0_256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9fde5d47c9_0_249"/>
          <p:cNvSpPr txBox="1"/>
          <p:nvPr>
            <p:ph type="title"/>
          </p:nvPr>
        </p:nvSpPr>
        <p:spPr>
          <a:xfrm>
            <a:off x="838200" y="3816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Communities</a:t>
            </a:r>
            <a:endParaRPr/>
          </a:p>
        </p:txBody>
      </p:sp>
      <p:sp>
        <p:nvSpPr>
          <p:cNvPr id="403" name="Google Shape;403;g19fde5d47c9_0_2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g19fde5d47c9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96" y="1214453"/>
            <a:ext cx="5582867" cy="56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9fde5d47c9_0_249"/>
          <p:cNvSpPr txBox="1"/>
          <p:nvPr/>
        </p:nvSpPr>
        <p:spPr>
          <a:xfrm>
            <a:off x="337400" y="1909950"/>
            <a:ext cx="4636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Modularities: 0.0553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No. of communities: 23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TOP communities (Hero):            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Community      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11          1390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17           998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1            858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fde5d47c9_0_2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Communities</a:t>
            </a:r>
            <a:endParaRPr/>
          </a:p>
        </p:txBody>
      </p:sp>
      <p:sp>
        <p:nvSpPr>
          <p:cNvPr id="412" name="Google Shape;412;g19fde5d47c9_0_2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g19fde5d47c9_0_264"/>
          <p:cNvSpPr txBox="1"/>
          <p:nvPr/>
        </p:nvSpPr>
        <p:spPr>
          <a:xfrm>
            <a:off x="337400" y="1909950"/>
            <a:ext cx="4636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Modularities: 0.0032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No. of communities: 9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TOP communities (Comic):            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Community      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1           3426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4           3077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0           1967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414" name="Google Shape;414;g19fde5d47c9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125" y="1205025"/>
            <a:ext cx="5457105" cy="55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9fde5d47c9_0_3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21" name="Google Shape;421;g19fde5d47c9_0_3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g19fde5d47c9_0_310"/>
          <p:cNvSpPr txBox="1"/>
          <p:nvPr/>
        </p:nvSpPr>
        <p:spPr>
          <a:xfrm>
            <a:off x="710600" y="1909950"/>
            <a:ext cx="106431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Captain America is the most connected heroe.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Coc 1 is the most connected comic.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It would be an interesting analysis if we could go further into each community and understand how they differ from each other.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28" name="Google Shape;428;p17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Saffian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Emilio</a:t>
            </a:r>
            <a:endParaRPr/>
          </a:p>
        </p:txBody>
      </p:sp>
      <p:sp>
        <p:nvSpPr>
          <p:cNvPr id="429" name="Google Shape;429;p17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ba6f1b104_0_0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291" name="Google Shape;291;g18ba6f1b104_0_0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92" name="Google Shape;292;g18ba6f1b104_0_0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Bipartite graph</a:t>
            </a:r>
            <a:endParaRPr/>
          </a:p>
        </p:txBody>
      </p:sp>
      <p:sp>
        <p:nvSpPr>
          <p:cNvPr id="293" name="Google Shape;293;g18ba6f1b104_0_0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Unipartite graphs</a:t>
            </a:r>
            <a:endParaRPr/>
          </a:p>
        </p:txBody>
      </p:sp>
      <p:sp>
        <p:nvSpPr>
          <p:cNvPr id="294" name="Google Shape;294;g18ba6f1b104_0_0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Overview of data.</a:t>
            </a:r>
            <a:endParaRPr/>
          </a:p>
        </p:txBody>
      </p:sp>
      <p:sp>
        <p:nvSpPr>
          <p:cNvPr id="295" name="Google Shape;295;g18ba6f1b104_0_0"/>
          <p:cNvSpPr txBox="1"/>
          <p:nvPr>
            <p:ph idx="6" type="body"/>
          </p:nvPr>
        </p:nvSpPr>
        <p:spPr>
          <a:xfrm>
            <a:off x="4986028" y="268256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Bipartite analysis between most common comic and heroes by order by</a:t>
            </a:r>
            <a:endParaRPr/>
          </a:p>
        </p:txBody>
      </p:sp>
      <p:sp>
        <p:nvSpPr>
          <p:cNvPr id="296" name="Google Shape;296;g18ba6f1b104_0_0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Unipartite </a:t>
            </a:r>
            <a:r>
              <a:rPr lang="en-US"/>
              <a:t>heroes</a:t>
            </a:r>
            <a:r>
              <a:rPr lang="en-US"/>
              <a:t> and comics analysis (most connected, distribution, scale free graph and centrality measure)</a:t>
            </a:r>
            <a:endParaRPr/>
          </a:p>
        </p:txBody>
      </p:sp>
      <p:sp>
        <p:nvSpPr>
          <p:cNvPr id="297" name="Google Shape;297;g18ba6f1b104_0_0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g18ba6f1b104_0_0"/>
          <p:cNvSpPr txBox="1"/>
          <p:nvPr>
            <p:ph idx="3" type="body"/>
          </p:nvPr>
        </p:nvSpPr>
        <p:spPr>
          <a:xfrm>
            <a:off x="2051600" y="471011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Communities</a:t>
            </a:r>
            <a:endParaRPr/>
          </a:p>
        </p:txBody>
      </p:sp>
      <p:sp>
        <p:nvSpPr>
          <p:cNvPr id="299" name="Google Shape;299;g18ba6f1b104_0_0"/>
          <p:cNvSpPr txBox="1"/>
          <p:nvPr>
            <p:ph idx="6" type="body"/>
          </p:nvPr>
        </p:nvSpPr>
        <p:spPr>
          <a:xfrm>
            <a:off x="6212553" y="486251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Louvain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80b6dda7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306" name="Google Shape;306;g1980b6dda7f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g1980b6dda7f_1_0"/>
          <p:cNvSpPr txBox="1"/>
          <p:nvPr/>
        </p:nvSpPr>
        <p:spPr>
          <a:xfrm>
            <a:off x="1163650" y="1447225"/>
            <a:ext cx="5876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Data: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edges.csv: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AutoNum type="alphaLcPeriod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Hero and comic names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AutoNum type="alphaLcPeriod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96 104 rows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nodes.csv: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AutoNum type="alphaLcPeriod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Node and type (hero or comic)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AutoNum type="alphaLcPeriod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19 090 rows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hero-network.csv: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AutoNum type="alphaLcPeriod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Hero1 and Hero2: network of </a:t>
            </a: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heroes working together.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AutoNum type="alphaLcPeriod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574 467 rows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08" name="Google Shape;308;g1980b6dda7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100" y="2135238"/>
            <a:ext cx="46196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9fde5d47c9_0_1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comics and heroes</a:t>
            </a:r>
            <a:endParaRPr/>
          </a:p>
        </p:txBody>
      </p:sp>
      <p:sp>
        <p:nvSpPr>
          <p:cNvPr id="315" name="Google Shape;315;g19fde5d47c9_0_1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g19fde5d47c9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00" y="2355500"/>
            <a:ext cx="3375100" cy="2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9fde5d47c9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400" y="2272875"/>
            <a:ext cx="1922175" cy="31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9fde5d47c9_0_188"/>
          <p:cNvSpPr txBox="1"/>
          <p:nvPr/>
        </p:nvSpPr>
        <p:spPr>
          <a:xfrm>
            <a:off x="1163650" y="1447225"/>
            <a:ext cx="58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Most frequent by group by and count.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fde5d47c9_0_180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Bipartite graphs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9fde5d47c9_0_2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Bipartite graph</a:t>
            </a:r>
            <a:endParaRPr/>
          </a:p>
        </p:txBody>
      </p:sp>
      <p:sp>
        <p:nvSpPr>
          <p:cNvPr id="331" name="Google Shape;331;g19fde5d47c9_0_2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g19fde5d47c9_0_213"/>
          <p:cNvSpPr txBox="1"/>
          <p:nvPr/>
        </p:nvSpPr>
        <p:spPr>
          <a:xfrm>
            <a:off x="1163650" y="1447225"/>
            <a:ext cx="58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Connections between five most popular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33" name="Google Shape;333;g19fde5d47c9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06200"/>
            <a:ext cx="5305450" cy="35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9fde5d47c9_0_213"/>
          <p:cNvSpPr txBox="1"/>
          <p:nvPr/>
        </p:nvSpPr>
        <p:spPr>
          <a:xfrm>
            <a:off x="7039750" y="2406200"/>
            <a:ext cx="430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Note: Spider-man has no connections. Hypothesis: mistake in the spelling (Peter Parkerker)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335" name="Google Shape;335;g19fde5d47c9_0_213"/>
          <p:cNvSpPr txBox="1"/>
          <p:nvPr/>
        </p:nvSpPr>
        <p:spPr>
          <a:xfrm>
            <a:off x="7126050" y="4133400"/>
            <a:ext cx="4309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Complete network: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Nodes: 19 090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</a:rPr>
              <a:t>Edges: 96 104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9fde5d47c9_0_208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Unipartite </a:t>
            </a:r>
            <a:r>
              <a:rPr lang="en-US"/>
              <a:t>graphs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9fde5d47c9_0_2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Unipartite </a:t>
            </a:r>
            <a:r>
              <a:rPr lang="en-US"/>
              <a:t>graph</a:t>
            </a:r>
            <a:endParaRPr/>
          </a:p>
        </p:txBody>
      </p:sp>
      <p:sp>
        <p:nvSpPr>
          <p:cNvPr id="348" name="Google Shape;348;g19fde5d47c9_0_2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g19fde5d47c9_0_232"/>
          <p:cNvPicPr preferRelativeResize="0"/>
          <p:nvPr/>
        </p:nvPicPr>
        <p:blipFill rotWithShape="1">
          <a:blip r:embed="rId3">
            <a:alphaModFix/>
          </a:blip>
          <a:srcRect b="43620" l="0" r="0" t="0"/>
          <a:stretch/>
        </p:blipFill>
        <p:spPr>
          <a:xfrm>
            <a:off x="1619864" y="1309200"/>
            <a:ext cx="8952275" cy="50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9fde5d47c9_0_2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Unipartite </a:t>
            </a:r>
            <a:r>
              <a:rPr lang="en-US"/>
              <a:t>graph</a:t>
            </a:r>
            <a:endParaRPr/>
          </a:p>
        </p:txBody>
      </p:sp>
      <p:sp>
        <p:nvSpPr>
          <p:cNvPr id="356" name="Google Shape;356;g19fde5d47c9_0_2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g19fde5d47c9_0_224"/>
          <p:cNvPicPr preferRelativeResize="0"/>
          <p:nvPr/>
        </p:nvPicPr>
        <p:blipFill rotWithShape="1">
          <a:blip r:embed="rId3">
            <a:alphaModFix/>
          </a:blip>
          <a:srcRect b="0" l="50000" r="0" t="56572"/>
          <a:stretch/>
        </p:blipFill>
        <p:spPr>
          <a:xfrm>
            <a:off x="3643688" y="1690825"/>
            <a:ext cx="4904625" cy="42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2022-10-16T14:47:12Z</dcterms:created>
  <dc:creator>Saffian Baig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