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BHqaoXA0XZyegw+DTteK1UNVz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bfbc480e5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16bfbc480e5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bfbc480e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16bfbc480e5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bfbc480e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16bfbc480e5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6bfbc480e5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16bfbc480e5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bfbc480e5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16bfbc480e5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bfbc480e5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6bfbc480e5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397" name="Google Shape;397;g16bfbc480e5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bfbc480e5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6bfbc480e5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07" name="Google Shape;407;g16bfbc480e5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6bfbc480e5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6bfbc480e5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16" name="Google Shape;416;g16bfbc480e5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bfbc480e5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6bfbc480e5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25" name="Google Shape;425;g16bfbc480e5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6bfbc480e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16bfbc480e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34" name="Google Shape;434;g16bfbc480e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ba6f1b1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8ba6f1b1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bfbc480e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g16bfbc480e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ba6f1b104_1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8ba6f1b104_1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18ba6f1b104_1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bfbc480e5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6bfbc480e5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g16bfbc480e5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6bfbc480e5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6bfbc480e5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16bfbc480e5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6bfbc480e5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16bfbc480e5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6bfbc480e5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6bfbc480e5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16bfbc480e5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bfbc480e5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16bfbc480e5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16bfbc480e5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fc3dcaa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fc3dcaa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8fc3dcaa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ba6f1b104_0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8ba6f1b104_0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6f1b104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8ba6f1b104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ba6f1b104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18ba6f1b104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bfbc480e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16bfbc480e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bfbc480e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16bfbc480e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bfbc480e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16bfbc480e5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bfbc480e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g16bfbc480e5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2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9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9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p29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9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31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32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3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34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4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34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34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4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34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4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4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34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35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35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3" name="Google Shape;223;p35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5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5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5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5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5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35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35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5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35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35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35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5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5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5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5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5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6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3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66" name="Google Shape;266;p3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3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3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5" name="Google Shape;275;p37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37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20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20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0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20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21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1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23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23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5" name="Google Shape;6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5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6" name="Google Shape;96;p27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7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Workshop 9</a:t>
            </a:r>
            <a:endParaRPr/>
          </a:p>
        </p:txBody>
      </p:sp>
      <p:sp>
        <p:nvSpPr>
          <p:cNvPr id="285" name="Google Shape;285;p1"/>
          <p:cNvSpPr txBox="1"/>
          <p:nvPr>
            <p:ph idx="1" type="subTitle"/>
          </p:nvPr>
        </p:nvSpPr>
        <p:spPr>
          <a:xfrm>
            <a:off x="6841466" y="5493764"/>
            <a:ext cx="4941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Saffian Asghar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Emilio Espinosa Sanchez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bfbc480e5_0_72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63" name="Google Shape;363;g16bfbc480e5_0_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g16bfbc480e5_0_72"/>
          <p:cNvSpPr txBox="1"/>
          <p:nvPr>
            <p:ph idx="3" type="body"/>
          </p:nvPr>
        </p:nvSpPr>
        <p:spPr>
          <a:xfrm>
            <a:off x="313925" y="1328725"/>
            <a:ext cx="3499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Genres</a:t>
            </a:r>
            <a:endParaRPr b="1" sz="1800"/>
          </a:p>
        </p:txBody>
      </p:sp>
      <p:pic>
        <p:nvPicPr>
          <p:cNvPr id="365" name="Google Shape;365;g16bfbc480e5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25" y="2152425"/>
            <a:ext cx="2458600" cy="40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6bfbc480e5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725" y="1744275"/>
            <a:ext cx="7445321" cy="3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bfbc480e5_0_49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72" name="Google Shape;372;g16bfbc480e5_0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g16bfbc480e5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" y="1660400"/>
            <a:ext cx="11887200" cy="353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bfbc480e5_0_57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79" name="Google Shape;379;g16bfbc480e5_0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g16bfbc480e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00" y="1001875"/>
            <a:ext cx="5500059" cy="29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6bfbc480e5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100624"/>
            <a:ext cx="5640225" cy="292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6bfbc480e5_0_63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 </a:t>
            </a:r>
            <a:endParaRPr/>
          </a:p>
        </p:txBody>
      </p:sp>
      <p:sp>
        <p:nvSpPr>
          <p:cNvPr id="387" name="Google Shape;387;g16bfbc480e5_0_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g16bfbc480e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38" y="1646387"/>
            <a:ext cx="77438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bfbc480e5_0_92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Basic Recommender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bfbc480e5_0_1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g16bfbc480e5_0_115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Basic Recommender</a:t>
            </a:r>
            <a:endParaRPr/>
          </a:p>
        </p:txBody>
      </p:sp>
      <p:sp>
        <p:nvSpPr>
          <p:cNvPr id="401" name="Google Shape;401;g16bfbc480e5_0_115"/>
          <p:cNvSpPr txBox="1"/>
          <p:nvPr>
            <p:ph idx="4294967295" type="body"/>
          </p:nvPr>
        </p:nvSpPr>
        <p:spPr>
          <a:xfrm>
            <a:off x="201725" y="1601050"/>
            <a:ext cx="10837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Recommendation based on popularity and genre.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&gt; popularity and &gt; critically </a:t>
            </a:r>
            <a:r>
              <a:rPr lang="en-US" sz="1800"/>
              <a:t>acclaimed</a:t>
            </a:r>
            <a:r>
              <a:rPr lang="en-US" sz="1800"/>
              <a:t> = + probability.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95% </a:t>
            </a:r>
            <a:r>
              <a:rPr lang="en-US" sz="1800"/>
              <a:t>percentile</a:t>
            </a:r>
            <a:r>
              <a:rPr lang="en-US" sz="1800"/>
              <a:t>.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402" name="Google Shape;402;g16bfbc480e5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50" y="3358300"/>
            <a:ext cx="4915375" cy="2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6bfbc480e5_0_115"/>
          <p:cNvSpPr txBox="1"/>
          <p:nvPr>
            <p:ph idx="4294967295" type="body"/>
          </p:nvPr>
        </p:nvSpPr>
        <p:spPr>
          <a:xfrm>
            <a:off x="6518075" y="3358300"/>
            <a:ext cx="10837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C = 5.24 avg rating out of 10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m = 434 votes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total movies that qualify = 2 274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bfbc480e5_0_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g16bfbc480e5_0_124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Basic </a:t>
            </a:r>
            <a:r>
              <a:rPr lang="en-US"/>
              <a:t>Recommender</a:t>
            </a:r>
            <a:endParaRPr/>
          </a:p>
        </p:txBody>
      </p:sp>
      <p:sp>
        <p:nvSpPr>
          <p:cNvPr id="411" name="Google Shape;411;g16bfbc480e5_0_124"/>
          <p:cNvSpPr txBox="1"/>
          <p:nvPr>
            <p:ph idx="4294967295" type="body"/>
          </p:nvPr>
        </p:nvSpPr>
        <p:spPr>
          <a:xfrm>
            <a:off x="201725" y="1601050"/>
            <a:ext cx="10837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Top 10 movies with this criteria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412" name="Google Shape;412;g16bfbc480e5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800" y="2195399"/>
            <a:ext cx="9184400" cy="42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bfbc480e5_0_1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g16bfbc480e5_0_143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Basic Recommender</a:t>
            </a:r>
            <a:endParaRPr/>
          </a:p>
        </p:txBody>
      </p:sp>
      <p:sp>
        <p:nvSpPr>
          <p:cNvPr id="420" name="Google Shape;420;g16bfbc480e5_0_143"/>
          <p:cNvSpPr txBox="1"/>
          <p:nvPr>
            <p:ph idx="4294967295" type="body"/>
          </p:nvPr>
        </p:nvSpPr>
        <p:spPr>
          <a:xfrm>
            <a:off x="201725" y="1601050"/>
            <a:ext cx="10837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Top 10 movies with this criteria with 85% percentile.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421" name="Google Shape;421;g16bfbc480e5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25" y="2032625"/>
            <a:ext cx="10065899" cy="4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bfbc480e5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g16bfbc480e5_0_134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Simple Recommender</a:t>
            </a:r>
            <a:endParaRPr/>
          </a:p>
        </p:txBody>
      </p:sp>
      <p:sp>
        <p:nvSpPr>
          <p:cNvPr id="429" name="Google Shape;429;g16bfbc480e5_0_134"/>
          <p:cNvSpPr txBox="1"/>
          <p:nvPr>
            <p:ph idx="4294967295" type="body"/>
          </p:nvPr>
        </p:nvSpPr>
        <p:spPr>
          <a:xfrm>
            <a:off x="201725" y="1601050"/>
            <a:ext cx="10837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Horror genre recommendations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430" name="Google Shape;430;g16bfbc480e5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425" y="2053625"/>
            <a:ext cx="7069150" cy="4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6bfbc480e5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g16bfbc480e5_1_0"/>
          <p:cNvSpPr txBox="1"/>
          <p:nvPr>
            <p:ph type="title"/>
          </p:nvPr>
        </p:nvSpPr>
        <p:spPr>
          <a:xfrm>
            <a:off x="114300" y="275350"/>
            <a:ext cx="750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Limitations of Our Basic </a:t>
            </a:r>
            <a:r>
              <a:rPr lang="en-US"/>
              <a:t>Recommender</a:t>
            </a:r>
            <a:endParaRPr/>
          </a:p>
        </p:txBody>
      </p:sp>
      <p:sp>
        <p:nvSpPr>
          <p:cNvPr id="438" name="Google Shape;438;g16bfbc480e5_1_0"/>
          <p:cNvSpPr txBox="1"/>
          <p:nvPr>
            <p:ph idx="4294967295" type="body"/>
          </p:nvPr>
        </p:nvSpPr>
        <p:spPr>
          <a:xfrm>
            <a:off x="201725" y="1601050"/>
            <a:ext cx="108372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Same recommendation to every user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No consideration of cast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ba6f1b104_0_0"/>
          <p:cNvSpPr txBox="1"/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291" name="Google Shape;291;g18ba6f1b104_0_0"/>
          <p:cNvSpPr txBox="1"/>
          <p:nvPr>
            <p:ph idx="1" type="body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92" name="Google Shape;292;g18ba6f1b104_0_0"/>
          <p:cNvSpPr txBox="1"/>
          <p:nvPr>
            <p:ph idx="2" type="body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Simple recommender</a:t>
            </a:r>
            <a:endParaRPr/>
          </a:p>
        </p:txBody>
      </p:sp>
      <p:sp>
        <p:nvSpPr>
          <p:cNvPr id="293" name="Google Shape;293;g18ba6f1b104_0_0"/>
          <p:cNvSpPr txBox="1"/>
          <p:nvPr>
            <p:ph idx="3" type="body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Content based recommender</a:t>
            </a:r>
            <a:endParaRPr/>
          </a:p>
        </p:txBody>
      </p:sp>
      <p:sp>
        <p:nvSpPr>
          <p:cNvPr id="294" name="Google Shape;294;g18ba6f1b104_0_0"/>
          <p:cNvSpPr txBox="1"/>
          <p:nvPr>
            <p:ph idx="5" type="body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Dataset analysis</a:t>
            </a:r>
            <a:endParaRPr/>
          </a:p>
        </p:txBody>
      </p:sp>
      <p:sp>
        <p:nvSpPr>
          <p:cNvPr id="295" name="Google Shape;295;g18ba6f1b104_0_0"/>
          <p:cNvSpPr txBox="1"/>
          <p:nvPr>
            <p:ph idx="6" type="body"/>
          </p:nvPr>
        </p:nvSpPr>
        <p:spPr>
          <a:xfrm>
            <a:off x="4986028" y="268256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Analyze the data and provide recommendation.</a:t>
            </a:r>
            <a:endParaRPr/>
          </a:p>
        </p:txBody>
      </p:sp>
      <p:sp>
        <p:nvSpPr>
          <p:cNvPr id="296" name="Google Shape;296;g18ba6f1b104_0_0"/>
          <p:cNvSpPr txBox="1"/>
          <p:nvPr>
            <p:ph idx="7" type="body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Analyze the data and provide recommendation.</a:t>
            </a:r>
            <a:endParaRPr/>
          </a:p>
        </p:txBody>
      </p:sp>
      <p:sp>
        <p:nvSpPr>
          <p:cNvPr id="297" name="Google Shape;297;g18ba6f1b104_0_0"/>
          <p:cNvSpPr txBox="1"/>
          <p:nvPr>
            <p:ph idx="12" type="sldNum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bfbc480e5_0_96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 Based</a:t>
            </a:r>
            <a:r>
              <a:rPr lang="en-US"/>
              <a:t> Recommender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ba6f1b104_1_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g18ba6f1b104_1_124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Content Based Recommender</a:t>
            </a:r>
            <a:endParaRPr/>
          </a:p>
        </p:txBody>
      </p:sp>
      <p:sp>
        <p:nvSpPr>
          <p:cNvPr id="451" name="Google Shape;451;g18ba6f1b104_1_124"/>
          <p:cNvSpPr txBox="1"/>
          <p:nvPr>
            <p:ph idx="4294967295" type="body"/>
          </p:nvPr>
        </p:nvSpPr>
        <p:spPr>
          <a:xfrm>
            <a:off x="201725" y="16010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Movie Description and Tags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Cast, Director, Keywords, Genre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452" name="Google Shape;452;g18ba6f1b104_1_124"/>
          <p:cNvSpPr txBox="1"/>
          <p:nvPr>
            <p:ph idx="4294967295" type="body"/>
          </p:nvPr>
        </p:nvSpPr>
        <p:spPr>
          <a:xfrm>
            <a:off x="201725" y="3463000"/>
            <a:ext cx="99009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Cosine Similarity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Measure of similarity between two sequences of numbers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sequences are viewed as </a:t>
            </a:r>
            <a:r>
              <a:rPr b="1" lang="en-US" sz="1800"/>
              <a:t>vectors </a:t>
            </a:r>
            <a:r>
              <a:rPr lang="en-US" sz="1800"/>
              <a:t>in an inner product space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Similarity is defined as the cosine of the angle between them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Linear Kernel is equivalent to cosine similarity if vectors are normalized using tf-idf (Faster)</a:t>
            </a:r>
            <a:endParaRPr sz="1800"/>
          </a:p>
        </p:txBody>
      </p:sp>
      <p:pic>
        <p:nvPicPr>
          <p:cNvPr id="453" name="Google Shape;453;g18ba6f1b104_1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825" y="4115475"/>
            <a:ext cx="18288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6bfbc480e5_1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g16bfbc480e5_1_25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TF-IDF </a:t>
            </a:r>
            <a:endParaRPr/>
          </a:p>
        </p:txBody>
      </p:sp>
      <p:sp>
        <p:nvSpPr>
          <p:cNvPr id="461" name="Google Shape;461;g16bfbc480e5_1_25"/>
          <p:cNvSpPr txBox="1"/>
          <p:nvPr>
            <p:ph idx="4294967295" type="body"/>
          </p:nvPr>
        </p:nvSpPr>
        <p:spPr>
          <a:xfrm>
            <a:off x="201725" y="1601050"/>
            <a:ext cx="808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Short term for </a:t>
            </a:r>
            <a:r>
              <a:rPr lang="en-US" sz="1800"/>
              <a:t>frequency–inverse document frequency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</a:t>
            </a:r>
            <a:r>
              <a:rPr lang="en-US" sz="1800"/>
              <a:t>ow important a word is to a document in a collection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462" name="Google Shape;462;g16bfbc480e5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460150"/>
            <a:ext cx="15716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6bfbc480e5_1_25"/>
          <p:cNvSpPr txBox="1"/>
          <p:nvPr/>
        </p:nvSpPr>
        <p:spPr>
          <a:xfrm>
            <a:off x="942100" y="4344100"/>
            <a:ext cx="38400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en-US" sz="15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Numerator </a:t>
            </a:r>
            <a:r>
              <a:rPr lang="en-US" sz="1350">
                <a:solidFill>
                  <a:srgbClr val="202122"/>
                </a:solidFill>
                <a:highlight>
                  <a:srgbClr val="FFFFFF"/>
                </a:highlight>
              </a:rPr>
              <a:t> is the number of times that term </a:t>
            </a:r>
            <a:r>
              <a:rPr i="1" lang="en-US" sz="15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350">
                <a:solidFill>
                  <a:srgbClr val="202122"/>
                </a:solidFill>
                <a:highlight>
                  <a:srgbClr val="FFFFFF"/>
                </a:highlight>
              </a:rPr>
              <a:t> occurs in document </a:t>
            </a:r>
            <a:r>
              <a:rPr i="1" lang="en-US" sz="15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i="1" sz="155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5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202122"/>
                </a:solidFill>
                <a:highlight>
                  <a:srgbClr val="FFFFFF"/>
                </a:highlight>
              </a:rPr>
              <a:t>Denominator </a:t>
            </a:r>
            <a:r>
              <a:rPr lang="en-US" sz="1350">
                <a:solidFill>
                  <a:srgbClr val="202122"/>
                </a:solidFill>
                <a:highlight>
                  <a:srgbClr val="FFFFFF"/>
                </a:highlight>
              </a:rPr>
              <a:t>is simply the total number of terms in document </a:t>
            </a:r>
            <a:r>
              <a:rPr i="1" lang="en-US" sz="15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i="1" sz="155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4" name="Google Shape;464;g16bfbc480e5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000" y="3460150"/>
            <a:ext cx="24479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6bfbc480e5_1_25"/>
          <p:cNvSpPr txBox="1"/>
          <p:nvPr/>
        </p:nvSpPr>
        <p:spPr>
          <a:xfrm>
            <a:off x="6352300" y="4344100"/>
            <a:ext cx="349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202122"/>
                </a:solidFill>
                <a:highlight>
                  <a:srgbClr val="FFFFFF"/>
                </a:highlight>
              </a:rPr>
              <a:t>N</a:t>
            </a:r>
            <a:r>
              <a:rPr lang="en-US" sz="1350">
                <a:solidFill>
                  <a:srgbClr val="202122"/>
                </a:solidFill>
                <a:highlight>
                  <a:srgbClr val="FFFFFF"/>
                </a:highlight>
              </a:rPr>
              <a:t> : total number of documents in the sample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202122"/>
                </a:solidFill>
                <a:highlight>
                  <a:srgbClr val="FFFFFF"/>
                </a:highlight>
              </a:rPr>
              <a:t>Denominator </a:t>
            </a:r>
            <a:r>
              <a:rPr lang="en-US" sz="1350">
                <a:solidFill>
                  <a:srgbClr val="202122"/>
                </a:solidFill>
                <a:highlight>
                  <a:srgbClr val="FFFFFF"/>
                </a:highlight>
              </a:rPr>
              <a:t>is the number of documents where the term t appears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466" name="Google Shape;466;g16bfbc480e5_1_25"/>
          <p:cNvSpPr txBox="1"/>
          <p:nvPr/>
        </p:nvSpPr>
        <p:spPr>
          <a:xfrm>
            <a:off x="1442500" y="293695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Term Frequency</a:t>
            </a:r>
            <a:endParaRPr b="1"/>
          </a:p>
        </p:txBody>
      </p:sp>
      <p:sp>
        <p:nvSpPr>
          <p:cNvPr id="467" name="Google Shape;467;g16bfbc480e5_1_25"/>
          <p:cNvSpPr txBox="1"/>
          <p:nvPr/>
        </p:nvSpPr>
        <p:spPr>
          <a:xfrm>
            <a:off x="6928900" y="2936950"/>
            <a:ext cx="28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Inverse Document </a:t>
            </a:r>
            <a:r>
              <a:rPr b="1" lang="en-US"/>
              <a:t>Frequency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bfbc480e5_0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g16bfbc480e5_0_153"/>
          <p:cNvSpPr txBox="1"/>
          <p:nvPr>
            <p:ph type="title"/>
          </p:nvPr>
        </p:nvSpPr>
        <p:spPr>
          <a:xfrm>
            <a:off x="114300" y="275350"/>
            <a:ext cx="726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Description - Content Recommender</a:t>
            </a:r>
            <a:endParaRPr/>
          </a:p>
        </p:txBody>
      </p:sp>
      <p:sp>
        <p:nvSpPr>
          <p:cNvPr id="475" name="Google Shape;475;g16bfbc480e5_0_153"/>
          <p:cNvSpPr txBox="1"/>
          <p:nvPr>
            <p:ph idx="4294967295" type="body"/>
          </p:nvPr>
        </p:nvSpPr>
        <p:spPr>
          <a:xfrm>
            <a:off x="201725" y="1601050"/>
            <a:ext cx="8082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Recommendations for: Avatar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476" name="Google Shape;476;g16bfbc480e5_0_153"/>
          <p:cNvPicPr preferRelativeResize="0"/>
          <p:nvPr/>
        </p:nvPicPr>
        <p:blipFill rotWithShape="1">
          <a:blip r:embed="rId3">
            <a:alphaModFix/>
          </a:blip>
          <a:srcRect b="0" l="0" r="0" t="16051"/>
          <a:stretch/>
        </p:blipFill>
        <p:spPr>
          <a:xfrm>
            <a:off x="201725" y="2509500"/>
            <a:ext cx="5623700" cy="2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16bfbc480e5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425" y="2477236"/>
            <a:ext cx="5623700" cy="239453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16bfbc480e5_0_153"/>
          <p:cNvSpPr txBox="1"/>
          <p:nvPr>
            <p:ph idx="4294967295" type="body"/>
          </p:nvPr>
        </p:nvSpPr>
        <p:spPr>
          <a:xfrm>
            <a:off x="6183425" y="1601050"/>
            <a:ext cx="8082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Recommendations for: Star Wars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bfbc480e5_0_100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Cast and Keywords based Content </a:t>
            </a:r>
            <a:r>
              <a:rPr lang="en-US"/>
              <a:t>Recommender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6bfbc480e5_1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g16bfbc480e5_1_46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491" name="Google Shape;491;g16bfbc480e5_1_46"/>
          <p:cNvSpPr txBox="1"/>
          <p:nvPr>
            <p:ph idx="4294967295" type="body"/>
          </p:nvPr>
        </p:nvSpPr>
        <p:spPr>
          <a:xfrm>
            <a:off x="201725" y="1601050"/>
            <a:ext cx="80823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Crew : Pick the director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Cast : Pick only the top 3 actors appeared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Assign more weightage to Director to get more similarity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492" name="Google Shape;492;g16bfbc480e5_1_46"/>
          <p:cNvSpPr/>
          <p:nvPr/>
        </p:nvSpPr>
        <p:spPr>
          <a:xfrm>
            <a:off x="953350" y="3859550"/>
            <a:ext cx="1621512" cy="13257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493" name="Google Shape;493;g16bfbc480e5_1_46"/>
          <p:cNvSpPr/>
          <p:nvPr/>
        </p:nvSpPr>
        <p:spPr>
          <a:xfrm>
            <a:off x="6643525" y="3859550"/>
            <a:ext cx="1621512" cy="13257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 Vectorizer</a:t>
            </a:r>
            <a:endParaRPr/>
          </a:p>
        </p:txBody>
      </p:sp>
      <p:sp>
        <p:nvSpPr>
          <p:cNvPr id="494" name="Google Shape;494;g16bfbc480e5_1_46"/>
          <p:cNvSpPr/>
          <p:nvPr/>
        </p:nvSpPr>
        <p:spPr>
          <a:xfrm>
            <a:off x="3054875" y="3467700"/>
            <a:ext cx="1233252" cy="1073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 x3</a:t>
            </a:r>
            <a:endParaRPr/>
          </a:p>
        </p:txBody>
      </p:sp>
      <p:sp>
        <p:nvSpPr>
          <p:cNvPr id="495" name="Google Shape;495;g16bfbc480e5_1_46"/>
          <p:cNvSpPr/>
          <p:nvPr/>
        </p:nvSpPr>
        <p:spPr>
          <a:xfrm>
            <a:off x="3054875" y="4839300"/>
            <a:ext cx="1376028" cy="1073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spaces</a:t>
            </a:r>
            <a:endParaRPr/>
          </a:p>
        </p:txBody>
      </p:sp>
      <p:sp>
        <p:nvSpPr>
          <p:cNvPr id="496" name="Google Shape;496;g16bfbc480e5_1_46"/>
          <p:cNvSpPr/>
          <p:nvPr/>
        </p:nvSpPr>
        <p:spPr>
          <a:xfrm>
            <a:off x="4655075" y="4001100"/>
            <a:ext cx="1621512" cy="1073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Stemmer</a:t>
            </a:r>
            <a:endParaRPr/>
          </a:p>
        </p:txBody>
      </p:sp>
      <p:sp>
        <p:nvSpPr>
          <p:cNvPr id="497" name="Google Shape;497;g16bfbc480e5_1_46"/>
          <p:cNvSpPr/>
          <p:nvPr/>
        </p:nvSpPr>
        <p:spPr>
          <a:xfrm>
            <a:off x="8548525" y="3859550"/>
            <a:ext cx="1621512" cy="13257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</a:t>
            </a:r>
            <a:endParaRPr/>
          </a:p>
        </p:txBody>
      </p:sp>
      <p:sp>
        <p:nvSpPr>
          <p:cNvPr id="498" name="Google Shape;498;g16bfbc480e5_1_46"/>
          <p:cNvSpPr/>
          <p:nvPr/>
        </p:nvSpPr>
        <p:spPr>
          <a:xfrm>
            <a:off x="2475650" y="3796865"/>
            <a:ext cx="691950" cy="293325"/>
          </a:xfrm>
          <a:custGeom>
            <a:rect b="b" l="l" r="r" t="t"/>
            <a:pathLst>
              <a:path extrusionOk="0" h="11733" w="27678">
                <a:moveTo>
                  <a:pt x="0" y="11733"/>
                </a:moveTo>
                <a:cubicBezTo>
                  <a:pt x="1895" y="2258"/>
                  <a:pt x="20846" y="-3710"/>
                  <a:pt x="27678" y="31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9" name="Google Shape;499;g16bfbc480e5_1_46"/>
          <p:cNvSpPr/>
          <p:nvPr/>
        </p:nvSpPr>
        <p:spPr>
          <a:xfrm>
            <a:off x="2475650" y="4766775"/>
            <a:ext cx="599675" cy="652800"/>
          </a:xfrm>
          <a:custGeom>
            <a:rect b="b" l="l" r="r" t="t"/>
            <a:pathLst>
              <a:path extrusionOk="0" h="26112" w="23987">
                <a:moveTo>
                  <a:pt x="0" y="0"/>
                </a:moveTo>
                <a:cubicBezTo>
                  <a:pt x="3193" y="5676"/>
                  <a:pt x="6107" y="11505"/>
                  <a:pt x="9226" y="17222"/>
                </a:cubicBezTo>
                <a:cubicBezTo>
                  <a:pt x="10915" y="20319"/>
                  <a:pt x="12030" y="24718"/>
                  <a:pt x="15377" y="25833"/>
                </a:cubicBezTo>
                <a:cubicBezTo>
                  <a:pt x="18723" y="26948"/>
                  <a:pt x="21493" y="22176"/>
                  <a:pt x="23987" y="196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0" name="Google Shape;500;g16bfbc480e5_1_46"/>
          <p:cNvSpPr/>
          <p:nvPr/>
        </p:nvSpPr>
        <p:spPr>
          <a:xfrm>
            <a:off x="4243975" y="4182450"/>
            <a:ext cx="568925" cy="411575"/>
          </a:xfrm>
          <a:custGeom>
            <a:rect b="b" l="l" r="r" t="t"/>
            <a:pathLst>
              <a:path extrusionOk="0" h="16463" w="22757">
                <a:moveTo>
                  <a:pt x="0" y="0"/>
                </a:moveTo>
                <a:cubicBezTo>
                  <a:pt x="2750" y="4585"/>
                  <a:pt x="5678" y="18958"/>
                  <a:pt x="1230" y="15992"/>
                </a:cubicBezTo>
                <a:cubicBezTo>
                  <a:pt x="-2368" y="13593"/>
                  <a:pt x="3799" y="5970"/>
                  <a:pt x="7995" y="4921"/>
                </a:cubicBezTo>
                <a:cubicBezTo>
                  <a:pt x="12916" y="3691"/>
                  <a:pt x="19171" y="5025"/>
                  <a:pt x="22757" y="86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Google Shape;501;g16bfbc480e5_1_46"/>
          <p:cNvSpPr/>
          <p:nvPr/>
        </p:nvSpPr>
        <p:spPr>
          <a:xfrm>
            <a:off x="4268563" y="4683140"/>
            <a:ext cx="467450" cy="329650"/>
          </a:xfrm>
          <a:custGeom>
            <a:rect b="b" l="l" r="r" t="t"/>
            <a:pathLst>
              <a:path extrusionOk="0" h="13186" w="18698">
                <a:moveTo>
                  <a:pt x="1476" y="13186"/>
                </a:moveTo>
                <a:cubicBezTo>
                  <a:pt x="3277" y="9583"/>
                  <a:pt x="5528" y="5408"/>
                  <a:pt x="4551" y="1500"/>
                </a:cubicBezTo>
                <a:cubicBezTo>
                  <a:pt x="4199" y="94"/>
                  <a:pt x="704" y="-490"/>
                  <a:pt x="246" y="885"/>
                </a:cubicBezTo>
                <a:cubicBezTo>
                  <a:pt x="-1726" y="6801"/>
                  <a:pt x="18698" y="10195"/>
                  <a:pt x="18698" y="39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2" name="Google Shape;502;g16bfbc480e5_1_46"/>
          <p:cNvSpPr/>
          <p:nvPr/>
        </p:nvSpPr>
        <p:spPr>
          <a:xfrm>
            <a:off x="6304450" y="4405340"/>
            <a:ext cx="384400" cy="221875"/>
          </a:xfrm>
          <a:custGeom>
            <a:rect b="b" l="l" r="r" t="t"/>
            <a:pathLst>
              <a:path extrusionOk="0" h="8875" w="15376">
                <a:moveTo>
                  <a:pt x="0" y="4001"/>
                </a:moveTo>
                <a:cubicBezTo>
                  <a:pt x="917" y="2167"/>
                  <a:pt x="3214" y="-827"/>
                  <a:pt x="4920" y="310"/>
                </a:cubicBezTo>
                <a:cubicBezTo>
                  <a:pt x="6910" y="1636"/>
                  <a:pt x="7285" y="4471"/>
                  <a:pt x="8611" y="6461"/>
                </a:cubicBezTo>
                <a:cubicBezTo>
                  <a:pt x="9882" y="8368"/>
                  <a:pt x="15376" y="9983"/>
                  <a:pt x="15376" y="76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Google Shape;503;g16bfbc480e5_1_46"/>
          <p:cNvSpPr/>
          <p:nvPr/>
        </p:nvSpPr>
        <p:spPr>
          <a:xfrm>
            <a:off x="8272650" y="4356101"/>
            <a:ext cx="292150" cy="103150"/>
          </a:xfrm>
          <a:custGeom>
            <a:rect b="b" l="l" r="r" t="t"/>
            <a:pathLst>
              <a:path extrusionOk="0" h="4126" w="11686">
                <a:moveTo>
                  <a:pt x="0" y="4126"/>
                </a:moveTo>
                <a:cubicBezTo>
                  <a:pt x="1230" y="1665"/>
                  <a:pt x="4771" y="-435"/>
                  <a:pt x="7381" y="435"/>
                </a:cubicBezTo>
                <a:cubicBezTo>
                  <a:pt x="9054" y="993"/>
                  <a:pt x="9923" y="3510"/>
                  <a:pt x="11686" y="35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6bfbc480e5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g16bfbc480e5_0_163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Vectorizer</a:t>
            </a:r>
            <a:endParaRPr/>
          </a:p>
        </p:txBody>
      </p:sp>
      <p:sp>
        <p:nvSpPr>
          <p:cNvPr id="511" name="Google Shape;511;g16bfbc480e5_0_163"/>
          <p:cNvSpPr txBox="1"/>
          <p:nvPr>
            <p:ph idx="4294967295" type="body"/>
          </p:nvPr>
        </p:nvSpPr>
        <p:spPr>
          <a:xfrm>
            <a:off x="201725" y="1601050"/>
            <a:ext cx="8082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Recommendations for: Shrek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sp>
        <p:nvSpPr>
          <p:cNvPr id="512" name="Google Shape;512;g16bfbc480e5_0_163"/>
          <p:cNvSpPr txBox="1"/>
          <p:nvPr>
            <p:ph idx="4294967295" type="body"/>
          </p:nvPr>
        </p:nvSpPr>
        <p:spPr>
          <a:xfrm>
            <a:off x="6183425" y="1601050"/>
            <a:ext cx="8082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Recommendations for: Star Wars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513" name="Google Shape;513;g16bfbc480e5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601575"/>
            <a:ext cx="5981700" cy="25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16bfbc480e5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63" y="2811725"/>
            <a:ext cx="5897984" cy="2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8fc3dcaa18_0_0"/>
          <p:cNvSpPr txBox="1"/>
          <p:nvPr>
            <p:ph type="ctrTitle"/>
          </p:nvPr>
        </p:nvSpPr>
        <p:spPr>
          <a:xfrm>
            <a:off x="4267200" y="929936"/>
            <a:ext cx="4179600" cy="152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21" name="Google Shape;521;g18fc3dcaa18_0_0"/>
          <p:cNvSpPr txBox="1"/>
          <p:nvPr>
            <p:ph idx="1" type="subTitle"/>
          </p:nvPr>
        </p:nvSpPr>
        <p:spPr>
          <a:xfrm>
            <a:off x="4267200" y="3059950"/>
            <a:ext cx="7526700" cy="32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Basic Recommender</a:t>
            </a:r>
            <a:r>
              <a:rPr lang="en-US"/>
              <a:t>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system used overall TMDB Vote Count and Vote Averages to build Top Movies Charts, in general and for a specific genre.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Content Based Recommender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We built two content based engines; one that took movie overview and taglines as input and the other which took metadata such as cast, crew, genre and keywords to come up with predictions.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8fc3dcaa18_0_0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7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28" name="Google Shape;528;p17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Saffian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Emilio</a:t>
            </a:r>
            <a:endParaRPr/>
          </a:p>
        </p:txBody>
      </p:sp>
      <p:sp>
        <p:nvSpPr>
          <p:cNvPr id="529" name="Google Shape;529;p17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ba6f1b104_0_291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Movies dataset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ba6f1b104_1_4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08" name="Google Shape;308;g18ba6f1b104_1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18ba6f1b104_1_4"/>
          <p:cNvSpPr txBox="1"/>
          <p:nvPr>
            <p:ph idx="3" type="body"/>
          </p:nvPr>
        </p:nvSpPr>
        <p:spPr>
          <a:xfrm>
            <a:off x="892350" y="1791425"/>
            <a:ext cx="59823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movies_metadata.csv: </a:t>
            </a:r>
            <a:r>
              <a:rPr lang="en-US" sz="1800"/>
              <a:t>info. of +40,000 movies.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keywords.csv</a:t>
            </a:r>
            <a:r>
              <a:rPr lang="en-US" sz="1800"/>
              <a:t>: movie plot keywords.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credits.csv</a:t>
            </a:r>
            <a:r>
              <a:rPr lang="en-US" sz="1800"/>
              <a:t>: cast and crew info.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links_small.csv</a:t>
            </a:r>
            <a:r>
              <a:rPr lang="en-US" sz="1800"/>
              <a:t>: containing the TMDB and IMDB of 9,000 movies.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ratings_small.csv</a:t>
            </a:r>
            <a:r>
              <a:rPr lang="en-US" sz="1800"/>
              <a:t>: containing 100,000 ratings from 7,000 users on 9,000 movies.</a:t>
            </a:r>
            <a:endParaRPr sz="1800"/>
          </a:p>
        </p:txBody>
      </p:sp>
      <p:pic>
        <p:nvPicPr>
          <p:cNvPr id="310" name="Google Shape;310;g18ba6f1b104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025" y="1180602"/>
            <a:ext cx="4264779" cy="485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ba6f1b104_0_297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 - Distributions</a:t>
            </a:r>
            <a:endParaRPr/>
          </a:p>
        </p:txBody>
      </p:sp>
      <p:sp>
        <p:nvSpPr>
          <p:cNvPr id="316" name="Google Shape;316;g18ba6f1b104_0_2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18ba6f1b104_0_297"/>
          <p:cNvSpPr txBox="1"/>
          <p:nvPr>
            <p:ph idx="3" type="body"/>
          </p:nvPr>
        </p:nvSpPr>
        <p:spPr>
          <a:xfrm>
            <a:off x="7282550" y="1923625"/>
            <a:ext cx="4235700" cy="21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Drop original title, poster, adult columns.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Replace rest of columns with either 0 or None.</a:t>
            </a:r>
            <a:endParaRPr sz="1800"/>
          </a:p>
        </p:txBody>
      </p:sp>
      <p:pic>
        <p:nvPicPr>
          <p:cNvPr id="318" name="Google Shape;318;g18ba6f1b104_0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600" y="1166652"/>
            <a:ext cx="4838250" cy="36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8ba6f1b104_0_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00" y="5003475"/>
            <a:ext cx="10251151" cy="14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bfbc480e5_0_28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25" name="Google Shape;325;g16bfbc480e5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g16bfbc480e5_0_28"/>
          <p:cNvSpPr txBox="1"/>
          <p:nvPr>
            <p:ph idx="3" type="body"/>
          </p:nvPr>
        </p:nvSpPr>
        <p:spPr>
          <a:xfrm>
            <a:off x="615000" y="1791425"/>
            <a:ext cx="3499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Movies production</a:t>
            </a:r>
            <a:endParaRPr b="1" sz="1800"/>
          </a:p>
        </p:txBody>
      </p:sp>
      <p:pic>
        <p:nvPicPr>
          <p:cNvPr id="327" name="Google Shape;327;g16bfbc480e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5" y="2428625"/>
            <a:ext cx="3499700" cy="39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6bfbc480e5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75" y="2505523"/>
            <a:ext cx="5518250" cy="37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6bfbc480e5_0_28"/>
          <p:cNvSpPr txBox="1"/>
          <p:nvPr>
            <p:ph idx="3" type="body"/>
          </p:nvPr>
        </p:nvSpPr>
        <p:spPr>
          <a:xfrm>
            <a:off x="5939825" y="1791425"/>
            <a:ext cx="4107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Companies by movies (#)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bfbc480e5_0_16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35" name="Google Shape;335;g16bfbc480e5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16bfbc480e5_0_16"/>
          <p:cNvSpPr txBox="1"/>
          <p:nvPr>
            <p:ph idx="3" type="body"/>
          </p:nvPr>
        </p:nvSpPr>
        <p:spPr>
          <a:xfrm>
            <a:off x="1910400" y="1791425"/>
            <a:ext cx="3499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Movies by avg revenue</a:t>
            </a:r>
            <a:endParaRPr b="1" sz="1800"/>
          </a:p>
        </p:txBody>
      </p:sp>
      <p:sp>
        <p:nvSpPr>
          <p:cNvPr id="337" name="Google Shape;337;g16bfbc480e5_0_16"/>
          <p:cNvSpPr txBox="1"/>
          <p:nvPr>
            <p:ph idx="3" type="body"/>
          </p:nvPr>
        </p:nvSpPr>
        <p:spPr>
          <a:xfrm>
            <a:off x="7235225" y="1791425"/>
            <a:ext cx="3499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Critically acclaimed movies (#)</a:t>
            </a:r>
            <a:endParaRPr b="1" sz="1800"/>
          </a:p>
        </p:txBody>
      </p:sp>
      <p:pic>
        <p:nvPicPr>
          <p:cNvPr id="338" name="Google Shape;338;g16bfbc480e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25" y="2505525"/>
            <a:ext cx="4544341" cy="37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6bfbc480e5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890" y="2559125"/>
            <a:ext cx="3922482" cy="37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bfbc480e5_0_39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45" name="Google Shape;345;g16bfbc480e5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g16bfbc480e5_0_39"/>
          <p:cNvSpPr txBox="1"/>
          <p:nvPr>
            <p:ph idx="3" type="body"/>
          </p:nvPr>
        </p:nvSpPr>
        <p:spPr>
          <a:xfrm>
            <a:off x="4346100" y="1774900"/>
            <a:ext cx="3499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Critically acclaimed movies (rating)</a:t>
            </a:r>
            <a:endParaRPr b="1" sz="1800"/>
          </a:p>
        </p:txBody>
      </p:sp>
      <p:pic>
        <p:nvPicPr>
          <p:cNvPr id="347" name="Google Shape;347;g16bfbc480e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538" y="2680125"/>
            <a:ext cx="5426825" cy="34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bfbc480e5_0_81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53" name="Google Shape;353;g16bfbc480e5_0_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g16bfbc480e5_0_81"/>
          <p:cNvSpPr txBox="1"/>
          <p:nvPr>
            <p:ph idx="3" type="body"/>
          </p:nvPr>
        </p:nvSpPr>
        <p:spPr>
          <a:xfrm>
            <a:off x="1910400" y="1791425"/>
            <a:ext cx="3499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By budget</a:t>
            </a:r>
            <a:endParaRPr b="1" sz="1800"/>
          </a:p>
        </p:txBody>
      </p:sp>
      <p:sp>
        <p:nvSpPr>
          <p:cNvPr id="355" name="Google Shape;355;g16bfbc480e5_0_81"/>
          <p:cNvSpPr txBox="1"/>
          <p:nvPr>
            <p:ph idx="3" type="body"/>
          </p:nvPr>
        </p:nvSpPr>
        <p:spPr>
          <a:xfrm>
            <a:off x="7235225" y="1791425"/>
            <a:ext cx="3499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Top 10: By revenue</a:t>
            </a:r>
            <a:endParaRPr b="1" sz="1800"/>
          </a:p>
        </p:txBody>
      </p:sp>
      <p:pic>
        <p:nvPicPr>
          <p:cNvPr id="356" name="Google Shape;356;g16bfbc480e5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75" y="2635325"/>
            <a:ext cx="5386627" cy="37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16bfbc480e5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500" y="2692600"/>
            <a:ext cx="5398135" cy="360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2022-10-16T14:47:12Z</dcterms:created>
  <dc:creator>Saffian Baig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