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Y9VV/GdCXP+2gyTe0GGc+DVwz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48B006-3B3D-498F-AB60-2F27C8C22C06}">
  <a:tblStyle styleId="{A448B006-3B3D-498F-AB60-2F27C8C22C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370" name="Google Shape;37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6e33f09a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176e33f09a1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380" name="Google Shape;380;g176e33f09a1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76e33f09a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g176e33f09a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76e33f09a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176e33f09a1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395" name="Google Shape;395;g176e33f09a1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76e33f09a1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176e33f09a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76e33f09a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g176e33f09a1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10" name="Google Shape;410;g176e33f09a1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717a28c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g17717a28c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7717a28c2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17717a28c2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26" name="Google Shape;426;g17717a28c22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7717a28c2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g17717a28c22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38" name="Google Shape;438;g17717a28c22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76e33f09a1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g176e33f09a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76e33f09a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176e33f09a1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55" name="Google Shape;455;g176e33f09a1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7717a28c22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g17717a28c2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7717a28c22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g17717a28c22_3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71" name="Google Shape;471;g17717a28c22_3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17a28c22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17a28c22_3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17717a28c22_3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6e33f09a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g176e33f09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725048b368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1725048b36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6e33f09a1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176e33f09a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717a28c22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g17717a28c2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7717a28c22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g17717a28c2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19"/>
          <p:cNvPicPr preferRelativeResize="0"/>
          <p:nvPr/>
        </p:nvPicPr>
        <p:blipFill rotWithShape="1">
          <a:blip r:embed="rId2">
            <a:alphaModFix/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28"/>
          <p:cNvCxnSpPr/>
          <p:nvPr/>
        </p:nvCxnSpPr>
        <p:spPr>
          <a:xfrm rot="10800000" flipH="1">
            <a:off x="2209800" y="0"/>
            <a:ext cx="2438400" cy="68580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28"/>
          <p:cNvSpPr txBox="1">
            <a:spLocks noGrp="1"/>
          </p:cNvSpPr>
          <p:nvPr>
            <p:ph type="body" idx="1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body" idx="2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3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4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5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6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2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3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4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5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6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25" name="Google Shape;125;p29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29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comparison">
  <p:cSld name="Market comparison">
    <p:bg>
      <p:bgPr>
        <a:solidFill>
          <a:schemeClr val="accen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2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3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4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5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6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 txBox="1">
            <a:spLocks noGrp="1"/>
          </p:cNvSpPr>
          <p:nvPr>
            <p:ph type="body" idx="7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8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9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TxTwoObj">
  <p:cSld name="TWO_OBJECTS_WITH_TEXT">
    <p:bg>
      <p:bgPr>
        <a:solidFill>
          <a:schemeClr val="accen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2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3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4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2"/>
          <p:cNvPicPr preferRelativeResize="0"/>
          <p:nvPr/>
        </p:nvPicPr>
        <p:blipFill rotWithShape="1">
          <a:blip r:embed="rId2">
            <a:alphaModFix/>
          </a:blip>
          <a:srcRect t="18301" r="41824" b="23070"/>
          <a:stretch/>
        </p:blipFill>
        <p:spPr>
          <a:xfrm flipH="1">
            <a:off x="0" y="0"/>
            <a:ext cx="5441888" cy="6858000"/>
          </a:xfrm>
          <a:custGeom>
            <a:avLst/>
            <a:gdLst/>
            <a:ahLst/>
            <a:cxnLst/>
            <a:rect l="l" t="t" r="r" b="b"/>
            <a:pathLst>
              <a:path w="5441888" h="6858000" extrusionOk="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body" idx="1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body" idx="2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3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body" idx="4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body" idx="5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6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2">
  <p:cSld name="Timeline 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2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3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4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5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6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7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8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9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3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4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5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6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7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8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9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20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21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22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23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24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25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26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27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28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29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4 People">
  <p:cSld name="Team Slide 4 People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4"/>
          <p:cNvSpPr>
            <a:spLocks noGrp="1"/>
          </p:cNvSpPr>
          <p:nvPr>
            <p:ph type="pic" idx="2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2" name="Google Shape;202;p34"/>
          <p:cNvSpPr>
            <a:spLocks noGrp="1"/>
          </p:cNvSpPr>
          <p:nvPr>
            <p:ph type="pic" idx="3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34"/>
          <p:cNvSpPr>
            <a:spLocks noGrp="1"/>
          </p:cNvSpPr>
          <p:nvPr>
            <p:ph type="pic" idx="4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4" name="Google Shape;204;p34"/>
          <p:cNvSpPr>
            <a:spLocks noGrp="1"/>
          </p:cNvSpPr>
          <p:nvPr>
            <p:ph type="pic" idx="5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6"/>
          </p:nvPr>
        </p:nvSpPr>
        <p:spPr>
          <a:xfrm>
            <a:off x="3692980" y="5099206"/>
            <a:ext cx="2135755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7"/>
          </p:nvPr>
        </p:nvSpPr>
        <p:spPr>
          <a:xfrm>
            <a:off x="6183644" y="5099206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8"/>
          </p:nvPr>
        </p:nvSpPr>
        <p:spPr>
          <a:xfrm>
            <a:off x="8603525" y="5084524"/>
            <a:ext cx="2123742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9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3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4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5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216" name="Google Shape;216;p34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w="9525" cap="flat" cmpd="sng">
            <a:solidFill>
              <a:srgbClr val="C5BEA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34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w="9525" cap="flat" cmpd="sng">
            <a:solidFill>
              <a:srgbClr val="C5BEA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8 People">
  <p:cSld name="Team Slide 8 People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5"/>
          <p:cNvSpPr>
            <a:spLocks noGrp="1"/>
          </p:cNvSpPr>
          <p:nvPr>
            <p:ph type="pic" idx="2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1" name="Google Shape;221;p35"/>
          <p:cNvSpPr>
            <a:spLocks noGrp="1"/>
          </p:cNvSpPr>
          <p:nvPr>
            <p:ph type="pic" idx="3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2" name="Google Shape;222;p35"/>
          <p:cNvSpPr>
            <a:spLocks noGrp="1"/>
          </p:cNvSpPr>
          <p:nvPr>
            <p:ph type="pic" idx="4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3" name="Google Shape;223;p35"/>
          <p:cNvSpPr>
            <a:spLocks noGrp="1"/>
          </p:cNvSpPr>
          <p:nvPr>
            <p:ph type="pic" idx="5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body" idx="6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7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8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9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3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14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5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2" name="Google Shape;232;p35"/>
          <p:cNvSpPr>
            <a:spLocks noGrp="1"/>
          </p:cNvSpPr>
          <p:nvPr>
            <p:ph type="pic" idx="16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3" name="Google Shape;233;p35"/>
          <p:cNvSpPr>
            <a:spLocks noGrp="1"/>
          </p:cNvSpPr>
          <p:nvPr>
            <p:ph type="pic" idx="17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4" name="Google Shape;234;p35"/>
          <p:cNvSpPr>
            <a:spLocks noGrp="1"/>
          </p:cNvSpPr>
          <p:nvPr>
            <p:ph type="pic" idx="18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5" name="Google Shape;235;p35"/>
          <p:cNvSpPr>
            <a:spLocks noGrp="1"/>
          </p:cNvSpPr>
          <p:nvPr>
            <p:ph type="pic" idx="19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6" name="Google Shape;236;p35"/>
          <p:cNvSpPr txBox="1">
            <a:spLocks noGrp="1"/>
          </p:cNvSpPr>
          <p:nvPr>
            <p:ph type="body" idx="20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21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22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23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0" name="Google Shape;240;p35"/>
          <p:cNvSpPr txBox="1">
            <a:spLocks noGrp="1"/>
          </p:cNvSpPr>
          <p:nvPr>
            <p:ph type="body" idx="24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25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26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27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 Content">
  <p:cSld name="3  Content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1"/>
          </p:nvPr>
        </p:nvSpPr>
        <p:spPr>
          <a:xfrm>
            <a:off x="107544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2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3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body" idx="4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5"/>
          </p:nvPr>
        </p:nvSpPr>
        <p:spPr>
          <a:xfrm>
            <a:off x="380565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body" idx="6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body" idx="7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8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9"/>
          </p:nvPr>
        </p:nvSpPr>
        <p:spPr>
          <a:xfrm>
            <a:off x="653011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14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5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body" idx="16"/>
          </p:nvPr>
        </p:nvSpPr>
        <p:spPr>
          <a:xfrm>
            <a:off x="926032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17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18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266" name="Google Shape;266;p36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36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36"/>
          <p:cNvSpPr txBox="1">
            <a:spLocks noGrp="1"/>
          </p:cNvSpPr>
          <p:nvPr>
            <p:ph type="body" idx="19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75" name="Google Shape;275;p37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37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7" name="Google Shape;27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2113884" y="0"/>
            <a:ext cx="10078116" cy="6858000"/>
          </a:xfrm>
          <a:custGeom>
            <a:avLst/>
            <a:gdLst/>
            <a:ahLst/>
            <a:cxnLst/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1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2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3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4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5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6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7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8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0" name="Google Shape;30;p20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31;p20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20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20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bg>
      <p:bgPr>
        <a:solidFill>
          <a:schemeClr val="accen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3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4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5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6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7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8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50" name="Google Shape;50;p21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" name="Google Shape;51;p21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accen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>
            <a:spLocks noGrp="1"/>
          </p:cNvSpPr>
          <p:nvPr>
            <p:ph type="dgm" idx="2"/>
          </p:nvPr>
        </p:nvSpPr>
        <p:spPr>
          <a:xfrm>
            <a:off x="838200" y="2136776"/>
            <a:ext cx="10515600" cy="36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2" name="Google Shape;62;p23"/>
          <p:cNvCxnSpPr/>
          <p:nvPr/>
        </p:nvCxnSpPr>
        <p:spPr>
          <a:xfrm rot="10800000" flipH="1">
            <a:off x="0" y="0"/>
            <a:ext cx="2590800" cy="76200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23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">
  <p:cSld name="Content 2 Column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body" idx="3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4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5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6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7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8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78" name="Google Shape;78;p24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2" name="Google Shape;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6"/>
          <p:cNvPicPr preferRelativeResize="0"/>
          <p:nvPr/>
        </p:nvPicPr>
        <p:blipFill rotWithShape="1">
          <a:blip r:embed="rId2">
            <a:alphaModFix/>
          </a:blip>
          <a:srcRect t="18301" r="28339" b="23070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1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dt" idx="10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6" name="Google Shape;96;p27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27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w="9525" cap="flat" cmpd="sng">
            <a:solidFill>
              <a:srgbClr val="E2B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ftr" idx="11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"/>
          <p:cNvSpPr txBox="1">
            <a:spLocks noGrp="1"/>
          </p:cNvSpPr>
          <p:nvPr>
            <p:ph type="ctrTitle"/>
          </p:nvPr>
        </p:nvSpPr>
        <p:spPr>
          <a:xfrm>
            <a:off x="6841465" y="4341715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ADA DATASET</a:t>
            </a:r>
            <a:endParaRPr/>
          </a:p>
        </p:txBody>
      </p:sp>
      <p:sp>
        <p:nvSpPr>
          <p:cNvPr id="285" name="Google Shape;285;p1"/>
          <p:cNvSpPr txBox="1">
            <a:spLocks noGrp="1"/>
          </p:cNvSpPr>
          <p:nvPr>
            <p:ph type="subTitle" idx="1"/>
          </p:nvPr>
        </p:nvSpPr>
        <p:spPr>
          <a:xfrm>
            <a:off x="6841466" y="5493764"/>
            <a:ext cx="49419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Saffian Asghar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Emilio Espinosa Sanchez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73" name="Google Shape;373;p7"/>
          <p:cNvSpPr txBox="1"/>
          <p:nvPr/>
        </p:nvSpPr>
        <p:spPr>
          <a:xfrm>
            <a:off x="1073500" y="5547875"/>
            <a:ext cx="846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3F3F3F"/>
                </a:solidFill>
              </a:rPr>
              <a:t>K = 8 has less error.</a:t>
            </a:r>
            <a:endParaRPr sz="2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"/>
          <p:cNvSpPr txBox="1">
            <a:spLocks noGrp="1"/>
          </p:cNvSpPr>
          <p:nvPr>
            <p:ph type="title"/>
          </p:nvPr>
        </p:nvSpPr>
        <p:spPr>
          <a:xfrm>
            <a:off x="1421673" y="50959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KNN</a:t>
            </a:r>
            <a:endParaRPr/>
          </a:p>
        </p:txBody>
      </p:sp>
      <p:sp>
        <p:nvSpPr>
          <p:cNvPr id="375" name="Google Shape;375;p7"/>
          <p:cNvSpPr txBox="1"/>
          <p:nvPr/>
        </p:nvSpPr>
        <p:spPr>
          <a:xfrm>
            <a:off x="666775" y="2194050"/>
            <a:ext cx="2406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CV: </a:t>
            </a:r>
            <a:r>
              <a:rPr lang="en-US" sz="2000">
                <a:solidFill>
                  <a:srgbClr val="3F3F3F"/>
                </a:solidFill>
              </a:rPr>
              <a:t>5</a:t>
            </a: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 folds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575" y="1505675"/>
            <a:ext cx="5456250" cy="35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76e33f09a1_0_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83" name="Google Shape;383;g176e33f09a1_0_41"/>
          <p:cNvSpPr txBox="1">
            <a:spLocks noGrp="1"/>
          </p:cNvSpPr>
          <p:nvPr>
            <p:ph type="title"/>
          </p:nvPr>
        </p:nvSpPr>
        <p:spPr>
          <a:xfrm>
            <a:off x="1421673" y="50959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KNN</a:t>
            </a:r>
            <a:endParaRPr/>
          </a:p>
        </p:txBody>
      </p:sp>
      <p:sp>
        <p:nvSpPr>
          <p:cNvPr id="384" name="Google Shape;384;g176e33f09a1_0_41"/>
          <p:cNvSpPr txBox="1"/>
          <p:nvPr/>
        </p:nvSpPr>
        <p:spPr>
          <a:xfrm>
            <a:off x="666775" y="2194050"/>
            <a:ext cx="2406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CV: </a:t>
            </a:r>
            <a:r>
              <a:rPr lang="en-US" sz="2000">
                <a:solidFill>
                  <a:srgbClr val="3F3F3F"/>
                </a:solidFill>
              </a:rPr>
              <a:t>5</a:t>
            </a: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 folds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176e33f09a1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739" y="1835300"/>
            <a:ext cx="5426532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176e33f09a1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0100" y="3407925"/>
            <a:ext cx="4631825" cy="31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6e33f09a1_1_0"/>
          <p:cNvSpPr txBox="1">
            <a:spLocks noGrp="1"/>
          </p:cNvSpPr>
          <p:nvPr>
            <p:ph type="ctrTitle"/>
          </p:nvPr>
        </p:nvSpPr>
        <p:spPr>
          <a:xfrm>
            <a:off x="6647543" y="2571235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Linear Discriminant Analysis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76e33f09a1_0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98" name="Google Shape;398;g176e33f09a1_0_57"/>
          <p:cNvSpPr txBox="1">
            <a:spLocks noGrp="1"/>
          </p:cNvSpPr>
          <p:nvPr>
            <p:ph type="title"/>
          </p:nvPr>
        </p:nvSpPr>
        <p:spPr>
          <a:xfrm>
            <a:off x="1421673" y="50959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LDA</a:t>
            </a:r>
            <a:endParaRPr/>
          </a:p>
        </p:txBody>
      </p:sp>
      <p:sp>
        <p:nvSpPr>
          <p:cNvPr id="399" name="Google Shape;399;g176e33f09a1_0_57"/>
          <p:cNvSpPr txBox="1"/>
          <p:nvPr/>
        </p:nvSpPr>
        <p:spPr>
          <a:xfrm>
            <a:off x="666775" y="2194050"/>
            <a:ext cx="2406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CV: </a:t>
            </a:r>
            <a:r>
              <a:rPr lang="en-US" sz="2000">
                <a:solidFill>
                  <a:srgbClr val="3F3F3F"/>
                </a:solidFill>
              </a:rPr>
              <a:t>5</a:t>
            </a: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 folds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g176e33f09a1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002" y="1788450"/>
            <a:ext cx="5530000" cy="14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76e33f09a1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475" y="3205950"/>
            <a:ext cx="4827038" cy="33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6e33f09a1_0_53"/>
          <p:cNvSpPr txBox="1">
            <a:spLocks noGrp="1"/>
          </p:cNvSpPr>
          <p:nvPr>
            <p:ph type="ctrTitle"/>
          </p:nvPr>
        </p:nvSpPr>
        <p:spPr>
          <a:xfrm>
            <a:off x="6647543" y="2571235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Logistic Regression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e33f09a1_1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13" name="Google Shape;413;g176e33f09a1_1_4"/>
          <p:cNvSpPr txBox="1">
            <a:spLocks noGrp="1"/>
          </p:cNvSpPr>
          <p:nvPr>
            <p:ph type="title"/>
          </p:nvPr>
        </p:nvSpPr>
        <p:spPr>
          <a:xfrm>
            <a:off x="1421675" y="509600"/>
            <a:ext cx="3587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Logistic Regression ROC Curve</a:t>
            </a:r>
            <a:endParaRPr/>
          </a:p>
        </p:txBody>
      </p:sp>
      <p:pic>
        <p:nvPicPr>
          <p:cNvPr id="414" name="Google Shape;414;g176e33f09a1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776" y="1033075"/>
            <a:ext cx="5452025" cy="37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176e33f09a1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25" y="2279950"/>
            <a:ext cx="5097350" cy="12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176e33f09a1_1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825" y="3564700"/>
            <a:ext cx="4344909" cy="30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176e33f09a1_1_4"/>
          <p:cNvSpPr txBox="1"/>
          <p:nvPr/>
        </p:nvSpPr>
        <p:spPr>
          <a:xfrm>
            <a:off x="763825" y="1933300"/>
            <a:ext cx="2406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CV: </a:t>
            </a:r>
            <a:r>
              <a:rPr lang="en-US" sz="2000">
                <a:solidFill>
                  <a:srgbClr val="3F3F3F"/>
                </a:solidFill>
              </a:rPr>
              <a:t>5</a:t>
            </a: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 folds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7717a28c22_0_0"/>
          <p:cNvSpPr txBox="1">
            <a:spLocks noGrp="1"/>
          </p:cNvSpPr>
          <p:nvPr>
            <p:ph type="ctrTitle"/>
          </p:nvPr>
        </p:nvSpPr>
        <p:spPr>
          <a:xfrm>
            <a:off x="6647543" y="2571235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Naive Bayes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7717a28c22_0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29" name="Google Shape;429;g17717a28c22_0_4"/>
          <p:cNvSpPr txBox="1">
            <a:spLocks noGrp="1"/>
          </p:cNvSpPr>
          <p:nvPr>
            <p:ph type="title"/>
          </p:nvPr>
        </p:nvSpPr>
        <p:spPr>
          <a:xfrm>
            <a:off x="1421675" y="509600"/>
            <a:ext cx="3587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Gaussian Naive Bayes</a:t>
            </a:r>
            <a:endParaRPr/>
          </a:p>
        </p:txBody>
      </p:sp>
      <p:sp>
        <p:nvSpPr>
          <p:cNvPr id="430" name="Google Shape;430;g17717a28c22_0_4"/>
          <p:cNvSpPr txBox="1"/>
          <p:nvPr/>
        </p:nvSpPr>
        <p:spPr>
          <a:xfrm>
            <a:off x="1162200" y="2745075"/>
            <a:ext cx="4933800" cy="18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600">
                <a:solidFill>
                  <a:srgbClr val="212121"/>
                </a:solidFill>
                <a:highlight>
                  <a:srgbClr val="FFFFFF"/>
                </a:highlight>
              </a:rPr>
              <a:t>GNB Mean Accuracy:  0.683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600">
                <a:solidFill>
                  <a:srgbClr val="212121"/>
                </a:solidFill>
                <a:highlight>
                  <a:srgbClr val="FFFFFF"/>
                </a:highlight>
              </a:rPr>
              <a:t>GNB BER in validation set:  0.5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600">
                <a:solidFill>
                  <a:srgbClr val="212121"/>
                </a:solidFill>
                <a:highlight>
                  <a:srgbClr val="FFFFFF"/>
                </a:highlight>
              </a:rPr>
              <a:t>GNB AUC in validation set:  0.5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600">
                <a:solidFill>
                  <a:srgbClr val="212121"/>
                </a:solidFill>
                <a:highlight>
                  <a:srgbClr val="FFFFFF"/>
                </a:highlight>
              </a:rPr>
              <a:t>GNB confidence intervals:  0.669 0.697</a:t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431" name="Google Shape;431;g17717a28c2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550" y="591250"/>
            <a:ext cx="4357250" cy="29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17717a28c22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9950" y="3826025"/>
            <a:ext cx="3197913" cy="22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17717a28c22_0_4"/>
          <p:cNvSpPr txBox="1"/>
          <p:nvPr/>
        </p:nvSpPr>
        <p:spPr>
          <a:xfrm>
            <a:off x="666775" y="2194050"/>
            <a:ext cx="2406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CV: </a:t>
            </a:r>
            <a:r>
              <a:rPr lang="en-US" sz="2000">
                <a:solidFill>
                  <a:srgbClr val="3F3F3F"/>
                </a:solidFill>
              </a:rPr>
              <a:t>5</a:t>
            </a: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 folds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g17717a28c22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075" y="2745075"/>
            <a:ext cx="5320243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7717a28c22_0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41" name="Google Shape;441;g17717a28c22_0_17"/>
          <p:cNvSpPr txBox="1">
            <a:spLocks noGrp="1"/>
          </p:cNvSpPr>
          <p:nvPr>
            <p:ph type="title"/>
          </p:nvPr>
        </p:nvSpPr>
        <p:spPr>
          <a:xfrm>
            <a:off x="1421675" y="509600"/>
            <a:ext cx="3587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Bernoulli Naive Bayes</a:t>
            </a:r>
            <a:endParaRPr/>
          </a:p>
        </p:txBody>
      </p:sp>
      <p:sp>
        <p:nvSpPr>
          <p:cNvPr id="442" name="Google Shape;442;g17717a28c22_0_17"/>
          <p:cNvSpPr txBox="1"/>
          <p:nvPr/>
        </p:nvSpPr>
        <p:spPr>
          <a:xfrm>
            <a:off x="1162200" y="2596350"/>
            <a:ext cx="4933800" cy="18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600">
                <a:solidFill>
                  <a:srgbClr val="212121"/>
                </a:solidFill>
                <a:highlight>
                  <a:srgbClr val="FFFFFF"/>
                </a:highlight>
              </a:rPr>
              <a:t>BNB Mean Accuracy:  0.768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600">
                <a:solidFill>
                  <a:srgbClr val="212121"/>
                </a:solidFill>
                <a:highlight>
                  <a:srgbClr val="FFFFFF"/>
                </a:highlight>
              </a:rPr>
              <a:t>BNB BER in validation set:  0.232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600">
                <a:solidFill>
                  <a:srgbClr val="212121"/>
                </a:solidFill>
                <a:highlight>
                  <a:srgbClr val="FFFFFF"/>
                </a:highlight>
              </a:rPr>
              <a:t>BNB AUC in validation set:  0.768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600">
                <a:solidFill>
                  <a:srgbClr val="212121"/>
                </a:solidFill>
                <a:highlight>
                  <a:srgbClr val="FFFFFF"/>
                </a:highlight>
              </a:rPr>
              <a:t>BNB confidence intervals:  0.754 0.783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443" name="Google Shape;443;g17717a28c2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775" y="509600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17717a28c22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1575" y="3323150"/>
            <a:ext cx="3197913" cy="22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17717a28c22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913" y="2596350"/>
            <a:ext cx="5102625" cy="11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7717a28c22_0_17"/>
          <p:cNvSpPr txBox="1"/>
          <p:nvPr/>
        </p:nvSpPr>
        <p:spPr>
          <a:xfrm>
            <a:off x="666775" y="2194050"/>
            <a:ext cx="2406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CV: </a:t>
            </a:r>
            <a:r>
              <a:rPr lang="en-US" sz="2000">
                <a:solidFill>
                  <a:srgbClr val="3F3F3F"/>
                </a:solidFill>
              </a:rPr>
              <a:t>5</a:t>
            </a: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 folds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76e33f09a1_0_70"/>
          <p:cNvSpPr txBox="1">
            <a:spLocks noGrp="1"/>
          </p:cNvSpPr>
          <p:nvPr>
            <p:ph type="ctrTitle"/>
          </p:nvPr>
        </p:nvSpPr>
        <p:spPr>
          <a:xfrm>
            <a:off x="6647543" y="2571235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Decision Tree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291" name="Google Shape;291;p2"/>
          <p:cNvSpPr txBox="1">
            <a:spLocks noGrp="1"/>
          </p:cNvSpPr>
          <p:nvPr>
            <p:ph type="body" idx="1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292" name="Google Shape;292;p2"/>
          <p:cNvSpPr txBox="1">
            <a:spLocks noGrp="1"/>
          </p:cNvSpPr>
          <p:nvPr>
            <p:ph type="body" idx="2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NORMALIZE DATA</a:t>
            </a:r>
            <a:endParaRPr/>
          </a:p>
        </p:txBody>
      </p:sp>
      <p:sp>
        <p:nvSpPr>
          <p:cNvPr id="293" name="Google Shape;293;p2"/>
          <p:cNvSpPr txBox="1">
            <a:spLocks noGrp="1"/>
          </p:cNvSpPr>
          <p:nvPr>
            <p:ph type="body" idx="3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294" name="Google Shape;294;p2"/>
          <p:cNvSpPr txBox="1">
            <a:spLocks noGrp="1"/>
          </p:cNvSpPr>
          <p:nvPr>
            <p:ph type="body" idx="4"/>
          </p:nvPr>
        </p:nvSpPr>
        <p:spPr>
          <a:xfrm>
            <a:off x="1320800" y="4710114"/>
            <a:ext cx="27259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COMPARISON AND ATTRIBUTES SELECTION</a:t>
            </a:r>
            <a:endParaRPr/>
          </a:p>
        </p:txBody>
      </p:sp>
      <p:sp>
        <p:nvSpPr>
          <p:cNvPr id="295" name="Google Shape;295;p2"/>
          <p:cNvSpPr txBox="1">
            <a:spLocks noGrp="1"/>
          </p:cNvSpPr>
          <p:nvPr>
            <p:ph type="body" idx="5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Analyze the data, filter significant attributes, substitute missing values</a:t>
            </a:r>
            <a:endParaRPr/>
          </a:p>
        </p:txBody>
      </p:sp>
      <p:sp>
        <p:nvSpPr>
          <p:cNvPr id="296" name="Google Shape;296;p2"/>
          <p:cNvSpPr txBox="1">
            <a:spLocks noGrp="1"/>
          </p:cNvSpPr>
          <p:nvPr>
            <p:ph type="body" idx="6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Scale the data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/>
          </a:p>
        </p:txBody>
      </p:sp>
      <p:sp>
        <p:nvSpPr>
          <p:cNvPr id="297" name="Google Shape;297;p2"/>
          <p:cNvSpPr txBox="1">
            <a:spLocks noGrp="1"/>
          </p:cNvSpPr>
          <p:nvPr>
            <p:ph type="body" idx="7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Select and build suitable models depending upon your data</a:t>
            </a:r>
            <a:endParaRPr/>
          </a:p>
        </p:txBody>
      </p:sp>
      <p:sp>
        <p:nvSpPr>
          <p:cNvPr id="298" name="Google Shape;298;p2"/>
          <p:cNvSpPr txBox="1">
            <a:spLocks noGrp="1"/>
          </p:cNvSpPr>
          <p:nvPr>
            <p:ph type="body" idx="8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Train your model and test it with an unseen sample.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Compare different models results and accuracy</a:t>
            </a:r>
            <a:endParaRPr/>
          </a:p>
        </p:txBody>
      </p:sp>
      <p:sp>
        <p:nvSpPr>
          <p:cNvPr id="299" name="Google Shape;299;p2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76e33f09a1_0_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58" name="Google Shape;458;g176e33f09a1_0_74"/>
          <p:cNvSpPr txBox="1">
            <a:spLocks noGrp="1"/>
          </p:cNvSpPr>
          <p:nvPr>
            <p:ph type="title"/>
          </p:nvPr>
        </p:nvSpPr>
        <p:spPr>
          <a:xfrm>
            <a:off x="1421675" y="509600"/>
            <a:ext cx="3587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Decision Tree</a:t>
            </a:r>
            <a:endParaRPr/>
          </a:p>
        </p:txBody>
      </p:sp>
      <p:pic>
        <p:nvPicPr>
          <p:cNvPr id="459" name="Google Shape;459;g176e33f09a1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776" y="1033075"/>
            <a:ext cx="5452025" cy="37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176e33f09a1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87700"/>
            <a:ext cx="4507925" cy="10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176e33f09a1_0_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43475"/>
            <a:ext cx="4856375" cy="3254943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176e33f09a1_0_74"/>
          <p:cNvSpPr txBox="1"/>
          <p:nvPr/>
        </p:nvSpPr>
        <p:spPr>
          <a:xfrm>
            <a:off x="617200" y="1599125"/>
            <a:ext cx="2406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CV: </a:t>
            </a:r>
            <a:r>
              <a:rPr lang="en-US" sz="2000">
                <a:solidFill>
                  <a:srgbClr val="3F3F3F"/>
                </a:solidFill>
              </a:rPr>
              <a:t>5</a:t>
            </a: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 folds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7717a28c22_3_0"/>
          <p:cNvSpPr txBox="1">
            <a:spLocks noGrp="1"/>
          </p:cNvSpPr>
          <p:nvPr>
            <p:ph type="ctrTitle"/>
          </p:nvPr>
        </p:nvSpPr>
        <p:spPr>
          <a:xfrm>
            <a:off x="6647543" y="2571235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Model Comparison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717a28c22_3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74" name="Google Shape;474;g17717a28c22_3_4"/>
          <p:cNvSpPr txBox="1">
            <a:spLocks noGrp="1"/>
          </p:cNvSpPr>
          <p:nvPr>
            <p:ph type="title"/>
          </p:nvPr>
        </p:nvSpPr>
        <p:spPr>
          <a:xfrm>
            <a:off x="1421675" y="509600"/>
            <a:ext cx="3587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Comparison Table</a:t>
            </a:r>
            <a:endParaRPr/>
          </a:p>
        </p:txBody>
      </p:sp>
      <p:graphicFrame>
        <p:nvGraphicFramePr>
          <p:cNvPr id="475" name="Google Shape;475;g17717a28c22_3_4"/>
          <p:cNvGraphicFramePr/>
          <p:nvPr>
            <p:extLst>
              <p:ext uri="{D42A27DB-BD31-4B8C-83A1-F6EECF244321}">
                <p14:modId xmlns:p14="http://schemas.microsoft.com/office/powerpoint/2010/main" val="1901587624"/>
              </p:ext>
            </p:extLst>
          </p:nvPr>
        </p:nvGraphicFramePr>
        <p:xfrm>
          <a:off x="613700" y="2476500"/>
          <a:ext cx="11245500" cy="2407780"/>
        </p:xfrm>
        <a:graphic>
          <a:graphicData uri="http://schemas.openxmlformats.org/drawingml/2006/table">
            <a:tbl>
              <a:tblPr>
                <a:noFill/>
                <a:tableStyleId>{A448B006-3B3D-498F-AB60-2F27C8C22C06}</a:tableStyleId>
              </a:tblPr>
              <a:tblGrid>
                <a:gridCol w="16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PARAMETER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KNN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LDA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LOG. REG.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NAIVE BAYES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GNB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NAIVE bAYES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BNB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DECISION TREE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0.848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0.683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0.768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0.80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BER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0.262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0.226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0.227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AUC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0.775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0.774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0.768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0.773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CONFIDENCE INTERVALS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0.819 &lt; X &lt; 0.836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0.832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&lt; X &lt; 0.854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0.838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&lt; X &lt; 0.859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0.669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&lt; X &lt; 0.697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0.754 &lt; X &lt; 0.783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0.787 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&lt; X &lt; </a:t>
                      </a:r>
                      <a:r>
                        <a:rPr lang="en-US" dirty="0"/>
                        <a:t>0.813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7717a28c22_3_18"/>
          <p:cNvSpPr>
            <a:spLocks noGrp="1"/>
          </p:cNvSpPr>
          <p:nvPr>
            <p:ph type="dgm" idx="2"/>
          </p:nvPr>
        </p:nvSpPr>
        <p:spPr>
          <a:xfrm>
            <a:off x="838200" y="1079151"/>
            <a:ext cx="10515600" cy="369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Run again with cv = 10</a:t>
            </a:r>
            <a:endParaRPr/>
          </a:p>
        </p:txBody>
      </p:sp>
      <p:sp>
        <p:nvSpPr>
          <p:cNvPr id="482" name="Google Shape;482;g17717a28c22_3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83" name="Google Shape;483;g17717a28c22_3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950" y="1617563"/>
            <a:ext cx="5003500" cy="49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89" name="Google Shape;489;p17"/>
          <p:cNvSpPr txBox="1"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Saffian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Emilio</a:t>
            </a:r>
            <a:endParaRPr/>
          </a:p>
        </p:txBody>
      </p:sp>
      <p:sp>
        <p:nvSpPr>
          <p:cNvPr id="490" name="Google Shape;490;p17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"/>
          <p:cNvSpPr txBox="1">
            <a:spLocks noGrp="1"/>
          </p:cNvSpPr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05" name="Google Shape;30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06" name="Google Shape;306;p3"/>
          <p:cNvSpPr txBox="1">
            <a:spLocks noGrp="1"/>
          </p:cNvSpPr>
          <p:nvPr>
            <p:ph type="body" idx="1"/>
          </p:nvPr>
        </p:nvSpPr>
        <p:spPr>
          <a:xfrm>
            <a:off x="0" y="1513565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Train data</a:t>
            </a:r>
            <a:endParaRPr/>
          </a:p>
        </p:txBody>
      </p:sp>
      <p:graphicFrame>
        <p:nvGraphicFramePr>
          <p:cNvPr id="307" name="Google Shape;307;p3"/>
          <p:cNvGraphicFramePr/>
          <p:nvPr/>
        </p:nvGraphicFramePr>
        <p:xfrm>
          <a:off x="1104900" y="3916050"/>
          <a:ext cx="4222200" cy="457170"/>
        </p:xfrm>
        <a:graphic>
          <a:graphicData uri="http://schemas.openxmlformats.org/drawingml/2006/table">
            <a:tbl>
              <a:tblPr>
                <a:noFill/>
                <a:tableStyleId>{A448B006-3B3D-498F-AB60-2F27C8C22C06}</a:tableStyleId>
              </a:tblPr>
              <a:tblGrid>
                <a:gridCol w="211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4147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" name="Google Shape;308;p3"/>
          <p:cNvSpPr txBox="1">
            <a:spLocks noGrp="1"/>
          </p:cNvSpPr>
          <p:nvPr>
            <p:ph type="body" idx="1"/>
          </p:nvPr>
        </p:nvSpPr>
        <p:spPr>
          <a:xfrm>
            <a:off x="268075" y="314590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Train label</a:t>
            </a:r>
            <a:endParaRPr/>
          </a:p>
        </p:txBody>
      </p:sp>
      <p:graphicFrame>
        <p:nvGraphicFramePr>
          <p:cNvPr id="309" name="Google Shape;309;p3"/>
          <p:cNvGraphicFramePr/>
          <p:nvPr/>
        </p:nvGraphicFramePr>
        <p:xfrm>
          <a:off x="1104900" y="2283700"/>
          <a:ext cx="4222200" cy="457170"/>
        </p:xfrm>
        <a:graphic>
          <a:graphicData uri="http://schemas.openxmlformats.org/drawingml/2006/table">
            <a:tbl>
              <a:tblPr>
                <a:noFill/>
                <a:tableStyleId>{A448B006-3B3D-498F-AB60-2F27C8C22C06}</a:tableStyleId>
              </a:tblPr>
              <a:tblGrid>
                <a:gridCol w="211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4147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48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0" name="Google Shape;310;p3"/>
          <p:cNvSpPr txBox="1">
            <a:spLocks noGrp="1"/>
          </p:cNvSpPr>
          <p:nvPr>
            <p:ph type="body" idx="1"/>
          </p:nvPr>
        </p:nvSpPr>
        <p:spPr>
          <a:xfrm>
            <a:off x="6096000" y="1513565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Valid data</a:t>
            </a:r>
            <a:endParaRPr/>
          </a:p>
        </p:txBody>
      </p:sp>
      <p:graphicFrame>
        <p:nvGraphicFramePr>
          <p:cNvPr id="311" name="Google Shape;311;p3"/>
          <p:cNvGraphicFramePr/>
          <p:nvPr/>
        </p:nvGraphicFramePr>
        <p:xfrm>
          <a:off x="7131600" y="3916050"/>
          <a:ext cx="4222200" cy="457170"/>
        </p:xfrm>
        <a:graphic>
          <a:graphicData uri="http://schemas.openxmlformats.org/drawingml/2006/table">
            <a:tbl>
              <a:tblPr>
                <a:noFill/>
                <a:tableStyleId>{A448B006-3B3D-498F-AB60-2F27C8C22C06}</a:tableStyleId>
              </a:tblPr>
              <a:tblGrid>
                <a:gridCol w="211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4147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2" name="Google Shape;312;p3"/>
          <p:cNvSpPr txBox="1">
            <a:spLocks noGrp="1"/>
          </p:cNvSpPr>
          <p:nvPr>
            <p:ph type="body" idx="1"/>
          </p:nvPr>
        </p:nvSpPr>
        <p:spPr>
          <a:xfrm>
            <a:off x="6294775" y="3145903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Valid label</a:t>
            </a:r>
            <a:endParaRPr/>
          </a:p>
        </p:txBody>
      </p:sp>
      <p:graphicFrame>
        <p:nvGraphicFramePr>
          <p:cNvPr id="313" name="Google Shape;313;p3"/>
          <p:cNvGraphicFramePr/>
          <p:nvPr/>
        </p:nvGraphicFramePr>
        <p:xfrm>
          <a:off x="7131600" y="2283700"/>
          <a:ext cx="4222200" cy="457170"/>
        </p:xfrm>
        <a:graphic>
          <a:graphicData uri="http://schemas.openxmlformats.org/drawingml/2006/table">
            <a:tbl>
              <a:tblPr>
                <a:noFill/>
                <a:tableStyleId>{A448B006-3B3D-498F-AB60-2F27C8C22C06}</a:tableStyleId>
              </a:tblPr>
              <a:tblGrid>
                <a:gridCol w="211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415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48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6e33f09a1_0_10"/>
          <p:cNvSpPr txBox="1">
            <a:spLocks noGrp="1"/>
          </p:cNvSpPr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19" name="Google Shape;319;g176e33f09a1_0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20" name="Google Shape;320;g176e33f09a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75" y="1328600"/>
            <a:ext cx="2608938" cy="50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76e33f09a1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951" y="1328600"/>
            <a:ext cx="2456975" cy="28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76e33f09a1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0324" y="1481000"/>
            <a:ext cx="5093549" cy="38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25048b368_0_22"/>
          <p:cNvSpPr txBox="1">
            <a:spLocks noGrp="1"/>
          </p:cNvSpPr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28" name="Google Shape;328;g1725048b368_0_22"/>
          <p:cNvSpPr txBox="1">
            <a:spLocks noGrp="1"/>
          </p:cNvSpPr>
          <p:nvPr>
            <p:ph type="body" idx="1"/>
          </p:nvPr>
        </p:nvSpPr>
        <p:spPr>
          <a:xfrm>
            <a:off x="0" y="1355415"/>
            <a:ext cx="403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329" name="Google Shape;329;g1725048b368_0_22"/>
          <p:cNvSpPr txBox="1">
            <a:spLocks noGrp="1"/>
          </p:cNvSpPr>
          <p:nvPr>
            <p:ph type="body" idx="3"/>
          </p:nvPr>
        </p:nvSpPr>
        <p:spPr>
          <a:xfrm>
            <a:off x="4145675" y="1337951"/>
            <a:ext cx="64167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Columns: 3, 9, 14, 24, 31 and 39 contain more than 2 different values.</a:t>
            </a:r>
            <a:endParaRPr/>
          </a:p>
        </p:txBody>
      </p:sp>
      <p:sp>
        <p:nvSpPr>
          <p:cNvPr id="330" name="Google Shape;330;g1725048b368_0_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31" name="Google Shape;331;g1725048b368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0" y="2029315"/>
            <a:ext cx="847725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1725048b368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150" y="2105515"/>
            <a:ext cx="97155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725048b368_0_22"/>
          <p:cNvSpPr txBox="1">
            <a:spLocks noGrp="1"/>
          </p:cNvSpPr>
          <p:nvPr>
            <p:ph type="body" idx="3"/>
          </p:nvPr>
        </p:nvSpPr>
        <p:spPr>
          <a:xfrm>
            <a:off x="4145675" y="2200913"/>
            <a:ext cx="64167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Columns: 13 and 20 contain only 0’s. </a:t>
            </a:r>
            <a:endParaRPr/>
          </a:p>
        </p:txBody>
      </p:sp>
      <p:sp>
        <p:nvSpPr>
          <p:cNvPr id="334" name="Google Shape;334;g1725048b368_0_22"/>
          <p:cNvSpPr txBox="1">
            <a:spLocks noGrp="1"/>
          </p:cNvSpPr>
          <p:nvPr>
            <p:ph type="body" idx="3"/>
          </p:nvPr>
        </p:nvSpPr>
        <p:spPr>
          <a:xfrm>
            <a:off x="4145675" y="2892426"/>
            <a:ext cx="64167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Rest of columns: binary (0’s and 1’s)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"/>
          <p:cNvSpPr txBox="1">
            <a:spLocks noGrp="1"/>
          </p:cNvSpPr>
          <p:nvPr>
            <p:ph type="title"/>
          </p:nvPr>
        </p:nvSpPr>
        <p:spPr>
          <a:xfrm>
            <a:off x="1885156" y="303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EDA-CORRELATIONS</a:t>
            </a:r>
            <a:endParaRPr/>
          </a:p>
        </p:txBody>
      </p:sp>
      <p:sp>
        <p:nvSpPr>
          <p:cNvPr id="340" name="Google Shape;3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41" name="Google Shape;34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875" y="1653003"/>
            <a:ext cx="5137325" cy="3886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25" y="1686100"/>
            <a:ext cx="5137333" cy="38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"/>
          <p:cNvSpPr txBox="1">
            <a:spLocks noGrp="1"/>
          </p:cNvSpPr>
          <p:nvPr>
            <p:ph type="body" idx="3"/>
          </p:nvPr>
        </p:nvSpPr>
        <p:spPr>
          <a:xfrm>
            <a:off x="499425" y="5664851"/>
            <a:ext cx="64167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Therefore we dropped columns 13 and 20.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Not significant correlations with label (y).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76e33f09a1_0_28"/>
          <p:cNvSpPr txBox="1">
            <a:spLocks noGrp="1"/>
          </p:cNvSpPr>
          <p:nvPr>
            <p:ph type="ctrTitle"/>
          </p:nvPr>
        </p:nvSpPr>
        <p:spPr>
          <a:xfrm>
            <a:off x="6564968" y="479610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AUC - ROC Curve</a:t>
            </a:r>
            <a:endParaRPr/>
          </a:p>
        </p:txBody>
      </p:sp>
      <p:sp>
        <p:nvSpPr>
          <p:cNvPr id="349" name="Google Shape;349;g176e33f09a1_0_28"/>
          <p:cNvSpPr txBox="1">
            <a:spLocks noGrp="1"/>
          </p:cNvSpPr>
          <p:nvPr>
            <p:ph type="ctrTitle"/>
          </p:nvPr>
        </p:nvSpPr>
        <p:spPr>
          <a:xfrm>
            <a:off x="6564975" y="1815401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</a:rPr>
              <a:t>An ROC curve (receiver operating characteristic curve) is a graph showing the performance of a classification model at all classification thresholds. This curve plots two parameters: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</a:rPr>
              <a:t>True Positive Rate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</a:rPr>
              <a:t>False Positive Rate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50" name="Google Shape;350;g176e33f09a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500" y="3426025"/>
            <a:ext cx="22574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76e33f09a1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2050" y="3478400"/>
            <a:ext cx="20574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176e33f09a1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9850" y="897450"/>
            <a:ext cx="3146950" cy="25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176e33f09a1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0213" y="3877000"/>
            <a:ext cx="3146218" cy="25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7717a28c22_0_43"/>
          <p:cNvSpPr txBox="1">
            <a:spLocks noGrp="1"/>
          </p:cNvSpPr>
          <p:nvPr>
            <p:ph type="ctrTitle"/>
          </p:nvPr>
        </p:nvSpPr>
        <p:spPr>
          <a:xfrm>
            <a:off x="6564968" y="479610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Balanced Error Rate</a:t>
            </a:r>
            <a:endParaRPr/>
          </a:p>
        </p:txBody>
      </p:sp>
      <p:sp>
        <p:nvSpPr>
          <p:cNvPr id="359" name="Google Shape;359;g17717a28c22_0_43"/>
          <p:cNvSpPr txBox="1">
            <a:spLocks noGrp="1"/>
          </p:cNvSpPr>
          <p:nvPr>
            <p:ph type="ctrTitle"/>
          </p:nvPr>
        </p:nvSpPr>
        <p:spPr>
          <a:xfrm>
            <a:off x="6564975" y="1815401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</a:rPr>
              <a:t>BER is the average of the proportion of wrong classifications in each class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</a:rPr>
              <a:t>BER is used to determine the winner in the unlikely case that two (or more) contestants have obtained an equal accuracy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60" name="Google Shape;360;g17717a28c22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975" y="4751600"/>
            <a:ext cx="35242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17717a28c22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175" y="3672300"/>
            <a:ext cx="3099789" cy="3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7717a28c22_0_30"/>
          <p:cNvSpPr txBox="1">
            <a:spLocks noGrp="1"/>
          </p:cNvSpPr>
          <p:nvPr>
            <p:ph type="ctrTitle"/>
          </p:nvPr>
        </p:nvSpPr>
        <p:spPr>
          <a:xfrm>
            <a:off x="6647543" y="2571235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KNN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715</Words>
  <Application>Microsoft Office PowerPoint</Application>
  <PresentationFormat>Panorámica</PresentationFormat>
  <Paragraphs>171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Calibri</vt:lpstr>
      <vt:lpstr>Monoline</vt:lpstr>
      <vt:lpstr>ADA DATASET</vt:lpstr>
      <vt:lpstr>WORKFLOW</vt:lpstr>
      <vt:lpstr>EDA</vt:lpstr>
      <vt:lpstr>EDA</vt:lpstr>
      <vt:lpstr>EDA</vt:lpstr>
      <vt:lpstr>EDA-CORRELATIONS</vt:lpstr>
      <vt:lpstr>AUC - ROC Curve</vt:lpstr>
      <vt:lpstr>Balanced Error Rate</vt:lpstr>
      <vt:lpstr>KNN</vt:lpstr>
      <vt:lpstr>KNN</vt:lpstr>
      <vt:lpstr>KNN</vt:lpstr>
      <vt:lpstr>Linear Discriminant Analysis</vt:lpstr>
      <vt:lpstr>LDA</vt:lpstr>
      <vt:lpstr>Logistic Regression</vt:lpstr>
      <vt:lpstr>Logistic Regression ROC Curve</vt:lpstr>
      <vt:lpstr>Naive Bayes</vt:lpstr>
      <vt:lpstr>Gaussian Naive Bayes</vt:lpstr>
      <vt:lpstr>Bernoulli Naive Bayes</vt:lpstr>
      <vt:lpstr>Decision Tree</vt:lpstr>
      <vt:lpstr>Decision Tree</vt:lpstr>
      <vt:lpstr>Model Comparison</vt:lpstr>
      <vt:lpstr>Comparison Table</vt:lpstr>
      <vt:lpstr>Presentación de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DATASET</dc:title>
  <dc:creator>Saffian Baig</dc:creator>
  <cp:lastModifiedBy>ESPINOSA SANCHEZ, REGINA</cp:lastModifiedBy>
  <cp:revision>1</cp:revision>
  <dcterms:created xsi:type="dcterms:W3CDTF">2022-10-16T14:47:12Z</dcterms:created>
  <dcterms:modified xsi:type="dcterms:W3CDTF">2022-10-27T07:50:00Z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