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57" r:id="rId6"/>
    <p:sldId id="258" r:id="rId7"/>
    <p:sldId id="261" r:id="rId8"/>
    <p:sldId id="262" r:id="rId9"/>
    <p:sldId id="265" r:id="rId10"/>
    <p:sldId id="263" r:id="rId11"/>
    <p:sldId id="267" r:id="rId12"/>
    <p:sldId id="266"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6" autoAdjust="0"/>
  </p:normalViewPr>
  <p:slideViewPr>
    <p:cSldViewPr snapToGrid="0">
      <p:cViewPr varScale="1">
        <p:scale>
          <a:sx n="68" d="100"/>
          <a:sy n="68" d="100"/>
        </p:scale>
        <p:origin x="816"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Llama3 Data Science Assistant is a bespoke Generative AI solution designed to simplify the process of executing data science tasks through natural language inputs. With the Llama3 LLM, this GenAI assistant simplifies the often complex process of data analysis, allowing professionals and researchers to execute tasks without the need for in-depth programming knowledge.</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9442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1178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a:p>
            <a:r>
              <a:rPr lang="en-US" dirty="0"/>
              <a:t>ease, unlocking new possibilities for analysis and insights.</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9995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the submission guidelines. https://lablab.ai/delivering-your-hackathon-solution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83118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Llama3 Data Science Assistant simplifies data analysis by utilizing the Llama3 LLM to understand natural language inputs. This allows professionals and researchers to execute data science tasks without the need for in-depth programming knowledge. We will explore how the Llama3 LLM works and how it simplifies the often complex process of data analysis.</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9683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65320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05333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31238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3736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09177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530138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dvancedHueristics/Llama3hackathon"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1.jpeg"/><Relationship Id="rId5" Type="http://schemas.openxmlformats.org/officeDocument/2006/relationships/hyperlink" Target="https://lablab.ai/event/llama-3-ai-hackathon/bespoke-solutions" TargetMode="External"/><Relationship Id="rId4" Type="http://schemas.openxmlformats.org/officeDocument/2006/relationships/hyperlink" Target="https://datawizard-1.streamlit.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hamnajamil/" TargetMode="External"/><Relationship Id="rId3" Type="http://schemas.openxmlformats.org/officeDocument/2006/relationships/image" Target="../media/image29.jpeg"/><Relationship Id="rId7" Type="http://schemas.openxmlformats.org/officeDocument/2006/relationships/hyperlink" Target="https://www.linkedin.com/in/owais-ahmed-749911192/"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linkedin.com/in/hasnain3142/" TargetMode="External"/><Relationship Id="rId5" Type="http://schemas.openxmlformats.org/officeDocument/2006/relationships/hyperlink" Target="https://www.linkedin.com/in/matthew-kilbane/" TargetMode="External"/><Relationship Id="rId10" Type="http://schemas.openxmlformats.org/officeDocument/2006/relationships/hyperlink" Target="https://www.linkedin.com/in/jordan-pfost/" TargetMode="External"/><Relationship Id="rId4" Type="http://schemas.openxmlformats.org/officeDocument/2006/relationships/hyperlink" Target="https://lablab.ai/event/llama-3-ai-hackathon/bespoke-solutions" TargetMode="External"/><Relationship Id="rId9" Type="http://schemas.openxmlformats.org/officeDocument/2006/relationships/hyperlink" Target="https://www.linkedin.com/in/hanzlawatt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grandviewresearch.com/industry-analysis/generative-ai-coding-market-report"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tel:202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237A-69D3-38C2-75B1-D835F76C65FD}"/>
              </a:ext>
            </a:extLst>
          </p:cNvPr>
          <p:cNvSpPr>
            <a:spLocks noGrp="1"/>
          </p:cNvSpPr>
          <p:nvPr>
            <p:ph type="title"/>
          </p:nvPr>
        </p:nvSpPr>
        <p:spPr>
          <a:xfrm>
            <a:off x="6096000" y="375285"/>
            <a:ext cx="4896678" cy="3624984"/>
          </a:xfrm>
        </p:spPr>
        <p:txBody>
          <a:bodyPr vert="horz" lIns="91440" tIns="45720" rIns="91440" bIns="45720" rtlCol="0" anchor="b">
            <a:normAutofit/>
          </a:bodyPr>
          <a:lstStyle/>
          <a:p>
            <a:r>
              <a:rPr lang="en-US" kern="1200" cap="all" baseline="0" dirty="0" err="1">
                <a:latin typeface="+mj-lt"/>
                <a:ea typeface="+mj-ea"/>
                <a:cs typeface="+mj-cs"/>
              </a:rPr>
              <a:t>DataWizard</a:t>
            </a:r>
            <a:r>
              <a:rPr lang="en-US" kern="1200" cap="all" baseline="0" dirty="0">
                <a:latin typeface="+mj-lt"/>
                <a:ea typeface="+mj-ea"/>
                <a:cs typeface="+mj-cs"/>
              </a:rPr>
              <a:t>:</a:t>
            </a:r>
            <a:r>
              <a:rPr lang="en-US" kern="1200" cap="all" dirty="0">
                <a:latin typeface="+mj-lt"/>
                <a:ea typeface="+mj-ea"/>
                <a:cs typeface="+mj-cs"/>
              </a:rPr>
              <a:t> </a:t>
            </a:r>
            <a:r>
              <a:rPr lang="en-US" kern="1200" cap="all" baseline="0" dirty="0">
                <a:latin typeface="+mj-lt"/>
                <a:ea typeface="+mj-ea"/>
                <a:cs typeface="+mj-cs"/>
              </a:rPr>
              <a:t>The Llama3 Data Science Assistant</a:t>
            </a:r>
          </a:p>
        </p:txBody>
      </p:sp>
      <p:pic>
        <p:nvPicPr>
          <p:cNvPr id="3" name="Picture 2" descr="alpaca farm">
            <a:extLst>
              <a:ext uri="{FF2B5EF4-FFF2-40B4-BE49-F238E27FC236}">
                <a16:creationId xmlns:a16="http://schemas.microsoft.com/office/drawing/2014/main" id="{2740BAF0-6A84-4B38-BC32-1458ABCC54DF}"/>
              </a:ext>
            </a:extLst>
          </p:cNvPr>
          <p:cNvPicPr>
            <a:picLocks noChangeAspect="1"/>
          </p:cNvPicPr>
          <p:nvPr/>
        </p:nvPicPr>
        <p:blipFill>
          <a:blip r:embed="rId3"/>
          <a:srcRect t="9764" b="16548"/>
          <a:stretch/>
        </p:blipFill>
        <p:spPr>
          <a:xfrm>
            <a:off x="20" y="10"/>
            <a:ext cx="6095980" cy="685799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a:noFill/>
        </p:spPr>
      </p:pic>
      <p:sp>
        <p:nvSpPr>
          <p:cNvPr id="4" name="TextBox 3">
            <a:extLst>
              <a:ext uri="{FF2B5EF4-FFF2-40B4-BE49-F238E27FC236}">
                <a16:creationId xmlns:a16="http://schemas.microsoft.com/office/drawing/2014/main" id="{5C610B5F-D2FC-4BA5-9D52-32F0B7A2287B}"/>
              </a:ext>
            </a:extLst>
          </p:cNvPr>
          <p:cNvSpPr txBox="1"/>
          <p:nvPr/>
        </p:nvSpPr>
        <p:spPr>
          <a:xfrm>
            <a:off x="6096000" y="4172990"/>
            <a:ext cx="4896677" cy="2309726"/>
          </a:xfrm>
          <a:prstGeom prst="rect">
            <a:avLst/>
          </a:prstGeom>
        </p:spPr>
        <p:txBody>
          <a:bodyPr vert="horz" lIns="91440" tIns="45720" rIns="91440" bIns="45720" rtlCol="0">
            <a:normAutofit/>
          </a:bodyPr>
          <a:lstStyle/>
          <a:p>
            <a:pPr>
              <a:lnSpc>
                <a:spcPct val="90000"/>
              </a:lnSpc>
              <a:spcAft>
                <a:spcPts val="1200"/>
              </a:spcAft>
              <a:buFont typeface="Arial" panose="020B0604020202020204" pitchFamily="34" charset="0"/>
            </a:pPr>
            <a:r>
              <a:rPr lang="en-US" sz="2000">
                <a:solidFill>
                  <a:schemeClr val="bg1"/>
                </a:solidFill>
              </a:rPr>
              <a:t>Simplify Data Analysis Tasks with Generative AI</a:t>
            </a:r>
          </a:p>
        </p:txBody>
      </p:sp>
    </p:spTree>
    <p:extLst>
      <p:ext uri="{BB962C8B-B14F-4D97-AF65-F5344CB8AC3E}">
        <p14:creationId xmlns:p14="http://schemas.microsoft.com/office/powerpoint/2010/main" val="219690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dirty="0"/>
              <a:t>prospects</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22250"/>
            <a:ext cx="5181600" cy="4111264"/>
          </a:xfrm>
        </p:spPr>
        <p:txBody>
          <a:bodyPr>
            <a:noAutofit/>
          </a:bodyPr>
          <a:lstStyle/>
          <a:p>
            <a:pPr marL="0" indent="0">
              <a:spcBef>
                <a:spcPts val="2500"/>
              </a:spcBef>
              <a:buNone/>
            </a:pPr>
            <a:r>
              <a:rPr lang="en-US" sz="1600" b="1" u="sng" dirty="0"/>
              <a:t>Emerging Technology Integration:</a:t>
            </a:r>
          </a:p>
          <a:p>
            <a:pPr marL="285750" lvl="1" indent="-285750"/>
            <a:r>
              <a:rPr lang="en-US" sz="1600" dirty="0"/>
              <a:t>Existing solutions either require substantial coding knowledge or lack comprehensive integration of essential features.</a:t>
            </a:r>
          </a:p>
          <a:p>
            <a:pPr marL="285750" lvl="1" indent="-285750"/>
            <a:r>
              <a:rPr lang="en-US" sz="1600" b="1" dirty="0" err="1"/>
              <a:t>DataWizard</a:t>
            </a:r>
            <a:r>
              <a:rPr lang="en-US" sz="1600" dirty="0"/>
              <a:t> empowers users to develop comprehensive data science applications with a simple prompt or intuitive interface, delivering seamless end-to-end solutions.</a:t>
            </a:r>
          </a:p>
          <a:p>
            <a:pPr marL="285750" lvl="1" indent="-285750"/>
            <a:r>
              <a:rPr lang="en-US" sz="1600" b="1" dirty="0" err="1"/>
              <a:t>DataWizard</a:t>
            </a:r>
            <a:r>
              <a:rPr lang="en-US" sz="1600" dirty="0"/>
              <a:t> integrates with future data science technologies to provide cutting-edge solutions; quantum computing, edge AI, etc.</a:t>
            </a:r>
            <a:endParaRPr lang="en-US" sz="1600" b="1" dirty="0"/>
          </a:p>
          <a:p>
            <a:pPr marL="0" lvl="1" indent="0">
              <a:buNone/>
            </a:pPr>
            <a:r>
              <a:rPr lang="en-US" sz="1600" b="1" u="sng" dirty="0"/>
              <a:t>Customization &amp; Personalization:</a:t>
            </a:r>
          </a:p>
          <a:p>
            <a:pPr marL="285750" lvl="1" indent="-285750"/>
            <a:r>
              <a:rPr lang="en-US" sz="1600" b="1" dirty="0" err="1"/>
              <a:t>DataWizard</a:t>
            </a:r>
            <a:r>
              <a:rPr lang="en-US" sz="1600" dirty="0"/>
              <a:t> could offer personalized coding assistance by learning individual preferences and styles.</a:t>
            </a:r>
            <a:endParaRPr lang="en-US" sz="1600" b="1" dirty="0"/>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3"/>
          <a:srcRect l="3237" r="37339"/>
          <a:stretch/>
        </p:blipFill>
        <p:spPr>
          <a:xfrm>
            <a:off x="6076950" y="10"/>
            <a:ext cx="6115050" cy="6868876"/>
          </a:xfrm>
          <a:noFill/>
        </p:spPr>
      </p:pic>
    </p:spTree>
    <p:extLst>
      <p:ext uri="{BB962C8B-B14F-4D97-AF65-F5344CB8AC3E}">
        <p14:creationId xmlns:p14="http://schemas.microsoft.com/office/powerpoint/2010/main" val="314939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u="sng" dirty="0"/>
              <a:t>glossary</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2400" dirty="0"/>
              <a:t>Video Presentation: </a:t>
            </a:r>
            <a:r>
              <a:rPr lang="en-US" sz="2400" i="1" dirty="0" err="1"/>
              <a:t>url</a:t>
            </a:r>
            <a:r>
              <a:rPr lang="en-US" sz="2400" i="1" dirty="0"/>
              <a:t> goes here</a:t>
            </a:r>
          </a:p>
          <a:p>
            <a:pPr marL="0" indent="0">
              <a:spcBef>
                <a:spcPts val="2500"/>
              </a:spcBef>
              <a:buNone/>
            </a:pPr>
            <a:r>
              <a:rPr lang="en-US" sz="2400" dirty="0"/>
              <a:t>Slide Presentation: </a:t>
            </a:r>
            <a:r>
              <a:rPr lang="en-US" sz="2400" i="1" dirty="0" err="1"/>
              <a:t>url</a:t>
            </a:r>
            <a:r>
              <a:rPr lang="en-US" sz="2400" i="1" dirty="0"/>
              <a:t> goes here</a:t>
            </a:r>
            <a:endParaRPr lang="en-US" sz="2400" i="1" u="sng" dirty="0"/>
          </a:p>
          <a:p>
            <a:pPr marL="0" indent="0">
              <a:spcBef>
                <a:spcPts val="2500"/>
              </a:spcBef>
              <a:buNone/>
            </a:pPr>
            <a:r>
              <a:rPr lang="en-US" sz="2400" u="sng" dirty="0">
                <a:hlinkClick r:id="rId3"/>
              </a:rPr>
              <a:t>GitHub Repository</a:t>
            </a:r>
            <a:endParaRPr lang="en-US" sz="2400" u="sng" dirty="0"/>
          </a:p>
          <a:p>
            <a:pPr marL="0" indent="0">
              <a:spcBef>
                <a:spcPts val="2500"/>
              </a:spcBef>
              <a:buNone/>
            </a:pPr>
            <a:r>
              <a:rPr lang="en-US" sz="2400" u="sng" dirty="0">
                <a:hlinkClick r:id="rId4"/>
              </a:rPr>
              <a:t>Application URL:</a:t>
            </a:r>
            <a:endParaRPr lang="en-US" sz="2400" i="1" dirty="0"/>
          </a:p>
          <a:p>
            <a:pPr marL="0" indent="0">
              <a:spcBef>
                <a:spcPts val="2500"/>
              </a:spcBef>
              <a:buNone/>
            </a:pPr>
            <a:r>
              <a:rPr lang="en-US" sz="2400" i="1" dirty="0">
                <a:hlinkClick r:id="rId5"/>
              </a:rPr>
              <a:t>lablab.ai Team Site</a:t>
            </a:r>
            <a:endParaRPr lang="en-US" sz="2400" dirty="0"/>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6"/>
          <a:srcRect l="3237" r="37339"/>
          <a:stretch/>
        </p:blipFill>
        <p:spPr>
          <a:xfrm>
            <a:off x="6076950" y="10"/>
            <a:ext cx="6115050" cy="6868876"/>
          </a:xfrm>
          <a:noFill/>
        </p:spPr>
      </p:pic>
    </p:spTree>
    <p:extLst>
      <p:ext uri="{BB962C8B-B14F-4D97-AF65-F5344CB8AC3E}">
        <p14:creationId xmlns:p14="http://schemas.microsoft.com/office/powerpoint/2010/main" val="2289015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B2A0-297B-2841-F13D-9656E0FB54BC}"/>
              </a:ext>
            </a:extLst>
          </p:cNvPr>
          <p:cNvSpPr>
            <a:spLocks noGrp="1"/>
          </p:cNvSpPr>
          <p:nvPr>
            <p:ph type="title"/>
          </p:nvPr>
        </p:nvSpPr>
        <p:spPr>
          <a:xfrm>
            <a:off x="6096000" y="375285"/>
            <a:ext cx="4896678" cy="1348740"/>
          </a:xfrm>
        </p:spPr>
        <p:txBody>
          <a:bodyPr anchor="b">
            <a:normAutofit/>
          </a:bodyPr>
          <a:lstStyle/>
          <a:p>
            <a:r>
              <a:rPr lang="en-US" dirty="0"/>
              <a:t>Agenda</a:t>
            </a:r>
          </a:p>
        </p:txBody>
      </p:sp>
      <p:pic>
        <p:nvPicPr>
          <p:cNvPr id="6" name="Content Placeholder 5" descr="http://teekid.com/istockphoto/banner/banner3.jpg">
            <a:extLst>
              <a:ext uri="{FF2B5EF4-FFF2-40B4-BE49-F238E27FC236}">
                <a16:creationId xmlns:a16="http://schemas.microsoft.com/office/drawing/2014/main" id="{8AC0B15D-A971-4191-ADFF-612627249C18}"/>
              </a:ext>
            </a:extLst>
          </p:cNvPr>
          <p:cNvPicPr>
            <a:picLocks noGrp="1" noChangeAspect="1"/>
          </p:cNvPicPr>
          <p:nvPr>
            <p:ph type="pic" sz="quarter" idx="11"/>
          </p:nvPr>
        </p:nvPicPr>
        <p:blipFill>
          <a:blip r:embed="rId3"/>
          <a:srcRect l="11111"/>
          <a:stretch/>
        </p:blipFill>
        <p:spPr>
          <a:xfrm>
            <a:off x="20" y="10"/>
            <a:ext cx="6095980" cy="6857990"/>
          </a:xfrm>
          <a:noFill/>
        </p:spPr>
      </p:pic>
      <p:sp>
        <p:nvSpPr>
          <p:cNvPr id="5" name="Slide Number Placeholder 4" hidden="1">
            <a:extLst>
              <a:ext uri="{FF2B5EF4-FFF2-40B4-BE49-F238E27FC236}">
                <a16:creationId xmlns:a16="http://schemas.microsoft.com/office/drawing/2014/main" id="{A401E026-2847-8B91-F96D-01052B8F25D6}"/>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2</a:t>
            </a:fld>
            <a:endParaRPr lang="en-US"/>
          </a:p>
        </p:txBody>
      </p:sp>
      <p:sp>
        <p:nvSpPr>
          <p:cNvPr id="3" name="TextBox 2">
            <a:extLst>
              <a:ext uri="{FF2B5EF4-FFF2-40B4-BE49-F238E27FC236}">
                <a16:creationId xmlns:a16="http://schemas.microsoft.com/office/drawing/2014/main" id="{83D2E92C-34AF-1764-3E6B-C2B601B4740E}"/>
              </a:ext>
            </a:extLst>
          </p:cNvPr>
          <p:cNvSpPr txBox="1"/>
          <p:nvPr/>
        </p:nvSpPr>
        <p:spPr>
          <a:xfrm>
            <a:off x="6096000" y="2099300"/>
            <a:ext cx="2784417" cy="230832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Team Members</a:t>
            </a:r>
          </a:p>
          <a:p>
            <a:pPr marL="285750" indent="-285750">
              <a:buFont typeface="Arial" panose="020B0604020202020204" pitchFamily="34" charset="0"/>
              <a:buChar char="•"/>
            </a:pPr>
            <a:r>
              <a:rPr lang="en-US" dirty="0">
                <a:solidFill>
                  <a:schemeClr val="bg1"/>
                </a:solidFill>
              </a:rPr>
              <a:t>The Problem &amp; Solution</a:t>
            </a:r>
          </a:p>
          <a:p>
            <a:pPr marL="285750" indent="-285750">
              <a:buFont typeface="Arial" panose="020B0604020202020204" pitchFamily="34" charset="0"/>
              <a:buChar char="•"/>
            </a:pPr>
            <a:r>
              <a:rPr lang="en-US" dirty="0">
                <a:solidFill>
                  <a:schemeClr val="bg1"/>
                </a:solidFill>
              </a:rPr>
              <a:t>Product Details</a:t>
            </a:r>
          </a:p>
          <a:p>
            <a:pPr marL="285750" indent="-285750">
              <a:buFont typeface="Arial" panose="020B0604020202020204" pitchFamily="34" charset="0"/>
              <a:buChar char="•"/>
            </a:pPr>
            <a:r>
              <a:rPr lang="en-US" dirty="0">
                <a:solidFill>
                  <a:schemeClr val="bg1"/>
                </a:solidFill>
              </a:rPr>
              <a:t>UX/UI Demo</a:t>
            </a:r>
          </a:p>
          <a:p>
            <a:pPr marL="285750" indent="-285750">
              <a:buFont typeface="Arial" panose="020B0604020202020204" pitchFamily="34" charset="0"/>
              <a:buChar char="•"/>
            </a:pPr>
            <a:r>
              <a:rPr lang="en-US" dirty="0">
                <a:solidFill>
                  <a:schemeClr val="bg1"/>
                </a:solidFill>
              </a:rPr>
              <a:t>Market Scope</a:t>
            </a:r>
          </a:p>
          <a:p>
            <a:pPr marL="285750" indent="-285750">
              <a:buFont typeface="Arial" panose="020B0604020202020204" pitchFamily="34" charset="0"/>
              <a:buChar char="•"/>
            </a:pPr>
            <a:r>
              <a:rPr lang="en-US" dirty="0">
                <a:solidFill>
                  <a:schemeClr val="bg1"/>
                </a:solidFill>
              </a:rPr>
              <a:t>Revenue Streams</a:t>
            </a:r>
          </a:p>
          <a:p>
            <a:pPr marL="285750" indent="-285750">
              <a:buFont typeface="Arial" panose="020B0604020202020204" pitchFamily="34" charset="0"/>
              <a:buChar char="•"/>
            </a:pPr>
            <a:r>
              <a:rPr lang="en-US" dirty="0">
                <a:solidFill>
                  <a:schemeClr val="bg1"/>
                </a:solidFill>
              </a:rPr>
              <a:t>Competitor Analysis</a:t>
            </a:r>
          </a:p>
          <a:p>
            <a:pPr marL="285750" indent="-285750">
              <a:buFont typeface="Arial" panose="020B0604020202020204" pitchFamily="34" charset="0"/>
              <a:buChar char="•"/>
            </a:pPr>
            <a:r>
              <a:rPr lang="en-US" dirty="0">
                <a:solidFill>
                  <a:schemeClr val="bg1"/>
                </a:solidFill>
              </a:rPr>
              <a:t>Prospects </a:t>
            </a:r>
          </a:p>
        </p:txBody>
      </p:sp>
    </p:spTree>
    <p:extLst>
      <p:ext uri="{BB962C8B-B14F-4D97-AF65-F5344CB8AC3E}">
        <p14:creationId xmlns:p14="http://schemas.microsoft.com/office/powerpoint/2010/main" val="12827666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55A-FB46-2AF7-0FC7-BAD3DA35A2D9}"/>
              </a:ext>
            </a:extLst>
          </p:cNvPr>
          <p:cNvSpPr>
            <a:spLocks noGrp="1"/>
          </p:cNvSpPr>
          <p:nvPr>
            <p:ph type="title"/>
          </p:nvPr>
        </p:nvSpPr>
        <p:spPr>
          <a:xfrm>
            <a:off x="916385" y="446313"/>
            <a:ext cx="5179615" cy="1448747"/>
          </a:xfrm>
        </p:spPr>
        <p:txBody>
          <a:bodyPr anchor="ctr">
            <a:normAutofit/>
          </a:bodyPr>
          <a:lstStyle/>
          <a:p>
            <a:r>
              <a:rPr lang="en-US" u="sng" dirty="0"/>
              <a:t>Team Members</a:t>
            </a:r>
          </a:p>
        </p:txBody>
      </p:sp>
      <p:sp>
        <p:nvSpPr>
          <p:cNvPr id="5" name="Slide Number Placeholder 4">
            <a:extLst>
              <a:ext uri="{FF2B5EF4-FFF2-40B4-BE49-F238E27FC236}">
                <a16:creationId xmlns:a16="http://schemas.microsoft.com/office/drawing/2014/main" id="{27B0E5B5-B66A-4410-D092-2889928E8099}"/>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6" name="Content Placeholder 5" descr="Bizarre">
            <a:extLst>
              <a:ext uri="{FF2B5EF4-FFF2-40B4-BE49-F238E27FC236}">
                <a16:creationId xmlns:a16="http://schemas.microsoft.com/office/drawing/2014/main" id="{F7DFAD6A-071B-4329-AB73-57A6BD18E346}"/>
              </a:ext>
            </a:extLst>
          </p:cNvPr>
          <p:cNvPicPr>
            <a:picLocks noGrp="1" noChangeAspect="1"/>
          </p:cNvPicPr>
          <p:nvPr>
            <p:ph type="pic" sz="quarter" idx="11"/>
          </p:nvPr>
        </p:nvPicPr>
        <p:blipFill>
          <a:blip r:embed="rId3"/>
          <a:srcRect l="34566" r="6009"/>
          <a:stretch/>
        </p:blipFill>
        <p:spPr>
          <a:xfrm>
            <a:off x="6076950" y="10"/>
            <a:ext cx="6115050" cy="6868876"/>
          </a:xfrm>
          <a:noFill/>
        </p:spPr>
      </p:pic>
      <p:sp>
        <p:nvSpPr>
          <p:cNvPr id="8" name="TextBox 7">
            <a:extLst>
              <a:ext uri="{FF2B5EF4-FFF2-40B4-BE49-F238E27FC236}">
                <a16:creationId xmlns:a16="http://schemas.microsoft.com/office/drawing/2014/main" id="{3C5FCD4B-E03E-0486-308E-3216436CB07C}"/>
              </a:ext>
            </a:extLst>
          </p:cNvPr>
          <p:cNvSpPr txBox="1"/>
          <p:nvPr/>
        </p:nvSpPr>
        <p:spPr>
          <a:xfrm>
            <a:off x="914400" y="1895060"/>
            <a:ext cx="3053272" cy="3693319"/>
          </a:xfrm>
          <a:prstGeom prst="rect">
            <a:avLst/>
          </a:prstGeom>
          <a:noFill/>
        </p:spPr>
        <p:txBody>
          <a:bodyPr wrap="none" rtlCol="0">
            <a:spAutoFit/>
          </a:bodyPr>
          <a:lstStyle/>
          <a:p>
            <a:r>
              <a:rPr lang="en-US" b="1" u="sng" dirty="0">
                <a:hlinkClick r:id="rId4"/>
              </a:rPr>
              <a:t>Bespoke Solutions Team Site</a:t>
            </a:r>
            <a:endParaRPr lang="en-US" b="1" u="sng" dirty="0"/>
          </a:p>
          <a:p>
            <a:endParaRPr lang="en-US" b="1" u="sng" dirty="0"/>
          </a:p>
          <a:p>
            <a:pPr marL="285750" indent="-285750">
              <a:buFont typeface="Arial" panose="020B0604020202020204" pitchFamily="34" charset="0"/>
              <a:buChar char="•"/>
            </a:pPr>
            <a:r>
              <a:rPr lang="en-US" b="1" u="sng" dirty="0">
                <a:hlinkClick r:id="rId5"/>
              </a:rPr>
              <a:t>Matthew Kilbane</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hlinkClick r:id="rId6"/>
              </a:rPr>
              <a:t>Hasnain Ali</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hlinkClick r:id="rId7"/>
              </a:rPr>
              <a:t>Owais Ahmed</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err="1">
                <a:hlinkClick r:id="rId8"/>
              </a:rPr>
              <a:t>Hamna</a:t>
            </a:r>
            <a:r>
              <a:rPr lang="en-US" b="1" u="sng" dirty="0">
                <a:hlinkClick r:id="rId8"/>
              </a:rPr>
              <a:t> Jamil</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err="1">
                <a:hlinkClick r:id="rId9"/>
              </a:rPr>
              <a:t>Hanzla</a:t>
            </a:r>
            <a:r>
              <a:rPr lang="en-US" b="1" u="sng" dirty="0">
                <a:hlinkClick r:id="rId9"/>
              </a:rPr>
              <a:t> Nawaz</a:t>
            </a:r>
            <a:endParaRPr lang="en-US" b="1" u="sng" dirty="0"/>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hlinkClick r:id="rId10"/>
              </a:rPr>
              <a:t>Jordan </a:t>
            </a:r>
            <a:r>
              <a:rPr lang="en-US" b="1" u="sng" dirty="0" err="1">
                <a:hlinkClick r:id="rId10"/>
              </a:rPr>
              <a:t>Pfost</a:t>
            </a:r>
            <a:endParaRPr lang="en-US" b="1" u="sng" dirty="0"/>
          </a:p>
        </p:txBody>
      </p:sp>
    </p:spTree>
    <p:extLst>
      <p:ext uri="{BB962C8B-B14F-4D97-AF65-F5344CB8AC3E}">
        <p14:creationId xmlns:p14="http://schemas.microsoft.com/office/powerpoint/2010/main" val="333311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The Problem &amp; Solution</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800" b="1" u="sng" dirty="0"/>
              <a:t>The Problem:</a:t>
            </a:r>
            <a:endParaRPr lang="en-US" sz="1800" b="1" dirty="0"/>
          </a:p>
          <a:p>
            <a:pPr marL="0" indent="0">
              <a:spcBef>
                <a:spcPts val="2500"/>
              </a:spcBef>
              <a:buNone/>
            </a:pPr>
            <a:r>
              <a:rPr lang="en-US" sz="1300" b="1" dirty="0"/>
              <a:t>Many people and organizations require efficient data analysis but lack in-depth data science knowledge. Despite the availability of many data science tools, there is still a significant gap in providing an integrated, user-friendly platform that can cater both novice and experience users. </a:t>
            </a:r>
          </a:p>
          <a:p>
            <a:pPr marL="0" indent="0">
              <a:spcBef>
                <a:spcPts val="2500"/>
              </a:spcBef>
              <a:buNone/>
            </a:pPr>
            <a:r>
              <a:rPr lang="en-US" sz="1800" b="1" u="sng" dirty="0"/>
              <a:t>The Solution:</a:t>
            </a:r>
          </a:p>
          <a:p>
            <a:pPr marL="0" indent="0">
              <a:spcBef>
                <a:spcPts val="2500"/>
              </a:spcBef>
              <a:buNone/>
            </a:pPr>
            <a:r>
              <a:rPr lang="en-US" sz="1400" b="1" dirty="0"/>
              <a:t>Data Wizard: The Llama3 Data Science Assistant </a:t>
            </a:r>
            <a:r>
              <a:rPr lang="en-US" sz="1400" dirty="0"/>
              <a:t>is designed to democratize data science by making it accessible to users with different levels of expertise. </a:t>
            </a:r>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6" name="Content Placeholder 5" descr="Diving into the information some more">
            <a:extLst>
              <a:ext uri="{FF2B5EF4-FFF2-40B4-BE49-F238E27FC236}">
                <a16:creationId xmlns:a16="http://schemas.microsoft.com/office/drawing/2014/main" id="{93A04EB1-67C4-4937-B7E1-8EBB37C6E87A}"/>
              </a:ext>
            </a:extLst>
          </p:cNvPr>
          <p:cNvPicPr>
            <a:picLocks noGrp="1" noChangeAspect="1"/>
          </p:cNvPicPr>
          <p:nvPr>
            <p:ph type="pic" sz="quarter" idx="11"/>
          </p:nvPr>
        </p:nvPicPr>
        <p:blipFill>
          <a:blip r:embed="rId3"/>
          <a:srcRect l="19131" r="18328" b="-2"/>
          <a:stretch/>
        </p:blipFill>
        <p:spPr>
          <a:xfrm>
            <a:off x="6076950" y="10"/>
            <a:ext cx="6115050" cy="6868876"/>
          </a:xfrm>
          <a:noFill/>
        </p:spPr>
      </p:pic>
    </p:spTree>
    <p:extLst>
      <p:ext uri="{BB962C8B-B14F-4D97-AF65-F5344CB8AC3E}">
        <p14:creationId xmlns:p14="http://schemas.microsoft.com/office/powerpoint/2010/main" val="3365348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2EFE-8459-F436-372E-A89E749A7E81}"/>
              </a:ext>
            </a:extLst>
          </p:cNvPr>
          <p:cNvSpPr>
            <a:spLocks noGrp="1"/>
          </p:cNvSpPr>
          <p:nvPr>
            <p:ph type="title"/>
          </p:nvPr>
        </p:nvSpPr>
        <p:spPr>
          <a:xfrm>
            <a:off x="914399" y="365125"/>
            <a:ext cx="7273637" cy="1646555"/>
          </a:xfrm>
        </p:spPr>
        <p:txBody>
          <a:bodyPr anchor="ctr">
            <a:normAutofit/>
          </a:bodyPr>
          <a:lstStyle/>
          <a:p>
            <a:r>
              <a:rPr lang="en-US" u="sng" dirty="0"/>
              <a:t>Product details</a:t>
            </a:r>
          </a:p>
        </p:txBody>
      </p:sp>
      <p:sp>
        <p:nvSpPr>
          <p:cNvPr id="3" name="Content Placeholder 2">
            <a:extLst>
              <a:ext uri="{FF2B5EF4-FFF2-40B4-BE49-F238E27FC236}">
                <a16:creationId xmlns:a16="http://schemas.microsoft.com/office/drawing/2014/main" id="{BE39EF59-2816-B979-C94F-0ADD1C11D75E}"/>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11363"/>
            <a:ext cx="7273638" cy="4155757"/>
          </a:xfrm>
        </p:spPr>
        <p:txBody>
          <a:bodyPr>
            <a:normAutofit fontScale="92500"/>
          </a:bodyPr>
          <a:lstStyle/>
          <a:p>
            <a:pPr marL="0" lvl="1" indent="0">
              <a:buNone/>
            </a:pPr>
            <a:r>
              <a:rPr lang="en-US" dirty="0"/>
              <a:t>Welcome to </a:t>
            </a:r>
            <a:r>
              <a:rPr lang="en-US" b="1" dirty="0" err="1"/>
              <a:t>DataWizard</a:t>
            </a:r>
            <a:r>
              <a:rPr lang="en-US" b="1" dirty="0"/>
              <a:t>: The Llama3</a:t>
            </a:r>
            <a:r>
              <a:rPr lang="en-US" dirty="0"/>
              <a:t>, AI-powered Data Science assistant that automates and simplifies data science tasks.</a:t>
            </a:r>
          </a:p>
          <a:p>
            <a:pPr marL="285750" lvl="1" indent="-285750"/>
            <a:r>
              <a:rPr lang="en-US" dirty="0"/>
              <a:t>This project leverages the power of </a:t>
            </a:r>
            <a:r>
              <a:rPr lang="en-US" b="1" dirty="0"/>
              <a:t>Llama 3</a:t>
            </a:r>
            <a:r>
              <a:rPr lang="en-US" dirty="0"/>
              <a:t> through Together AI and </a:t>
            </a:r>
            <a:r>
              <a:rPr lang="en-US" dirty="0" err="1"/>
              <a:t>Groq</a:t>
            </a:r>
            <a:r>
              <a:rPr lang="en-US" dirty="0"/>
              <a:t> APIs for understanding and responding to user queries in natural language.</a:t>
            </a:r>
          </a:p>
          <a:p>
            <a:pPr marL="285750" lvl="1" indent="-285750"/>
            <a:r>
              <a:rPr lang="en-US" dirty="0"/>
              <a:t>Design an intuitive and interactive interface using </a:t>
            </a:r>
            <a:r>
              <a:rPr lang="en-US" dirty="0" err="1"/>
              <a:t>Streamlit</a:t>
            </a:r>
            <a:r>
              <a:rPr lang="en-US" dirty="0"/>
              <a:t>, making it accessible for users of all skill levels.</a:t>
            </a:r>
            <a:br>
              <a:rPr lang="en-US" dirty="0"/>
            </a:br>
            <a:r>
              <a:rPr lang="en-US" dirty="0"/>
              <a:t>.</a:t>
            </a:r>
          </a:p>
          <a:p>
            <a:pPr marL="0" lvl="1" indent="0">
              <a:buNone/>
            </a:pPr>
            <a:r>
              <a:rPr lang="en-US" b="1" u="sng" dirty="0"/>
              <a:t>Short Description:</a:t>
            </a:r>
            <a:r>
              <a:rPr lang="en-US" dirty="0"/>
              <a:t> </a:t>
            </a:r>
            <a:r>
              <a:rPr lang="en-US" sz="1700" dirty="0"/>
              <a:t>Generative AI data-science assistant for real-time analysis without advanced coding skills.</a:t>
            </a:r>
            <a:endParaRPr lang="en-US" sz="1500" dirty="0"/>
          </a:p>
          <a:p>
            <a:pPr marL="0" lvl="1" indent="0">
              <a:buNone/>
            </a:pPr>
            <a:r>
              <a:rPr lang="en-US" sz="1900" b="1" u="sng" dirty="0"/>
              <a:t>Long Description:</a:t>
            </a:r>
            <a:r>
              <a:rPr lang="en-US" sz="1900" dirty="0"/>
              <a:t> </a:t>
            </a:r>
            <a:r>
              <a:rPr lang="en-US" sz="1500" dirty="0"/>
              <a:t>The Llama3 Data Science Assistant is designed to mitigate the technical barriers an average user will experience. By utilizing the Llama3 LLM, this </a:t>
            </a:r>
            <a:r>
              <a:rPr lang="en-US" sz="1500" dirty="0" err="1"/>
              <a:t>GenAI</a:t>
            </a:r>
            <a:r>
              <a:rPr lang="en-US" sz="1500" dirty="0"/>
              <a:t> assistant will simplify the process of executing data science tasks through natural language inputs. The target audience consists of professionals and researchers who require efficient data analysis but lack in-depth programming knowledge. This application democratized data science and empowers users with that ability.</a:t>
            </a:r>
            <a:endParaRPr lang="en-US" sz="1500" b="1" u="sng" dirty="0"/>
          </a:p>
          <a:p>
            <a:pPr marL="0" lvl="1" indent="0">
              <a:buNone/>
            </a:pPr>
            <a:endParaRPr lang="en-US" b="1" u="sng" dirty="0"/>
          </a:p>
        </p:txBody>
      </p:sp>
      <p:sp>
        <p:nvSpPr>
          <p:cNvPr id="4" name="Slide Number Placeholder 3">
            <a:extLst>
              <a:ext uri="{FF2B5EF4-FFF2-40B4-BE49-F238E27FC236}">
                <a16:creationId xmlns:a16="http://schemas.microsoft.com/office/drawing/2014/main" id="{9C5214C7-9BC6-0901-8349-B9A3E9C7FC8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1037504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UX/UI Demo</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b="1" dirty="0" err="1"/>
              <a:t>DataWizard</a:t>
            </a:r>
            <a:r>
              <a:rPr lang="en-US" b="1" dirty="0"/>
              <a:t>: The Llama3 Data Science Assistant </a:t>
            </a:r>
            <a:r>
              <a:rPr lang="en-US" i="1" dirty="0"/>
              <a:t>&lt;– Hyperlink this text</a:t>
            </a:r>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6" name="Content Placeholder 5" descr="Diving into the information some more">
            <a:extLst>
              <a:ext uri="{FF2B5EF4-FFF2-40B4-BE49-F238E27FC236}">
                <a16:creationId xmlns:a16="http://schemas.microsoft.com/office/drawing/2014/main" id="{93A04EB1-67C4-4937-B7E1-8EBB37C6E87A}"/>
              </a:ext>
            </a:extLst>
          </p:cNvPr>
          <p:cNvPicPr>
            <a:picLocks noGrp="1" noChangeAspect="1"/>
          </p:cNvPicPr>
          <p:nvPr>
            <p:ph type="pic" sz="quarter" idx="11"/>
          </p:nvPr>
        </p:nvPicPr>
        <p:blipFill>
          <a:blip r:embed="rId3"/>
          <a:srcRect l="19131" r="18328" b="-2"/>
          <a:stretch/>
        </p:blipFill>
        <p:spPr>
          <a:xfrm>
            <a:off x="6076950" y="10"/>
            <a:ext cx="6115050" cy="6868876"/>
          </a:xfrm>
          <a:noFill/>
        </p:spPr>
      </p:pic>
    </p:spTree>
    <p:extLst>
      <p:ext uri="{BB962C8B-B14F-4D97-AF65-F5344CB8AC3E}">
        <p14:creationId xmlns:p14="http://schemas.microsoft.com/office/powerpoint/2010/main" val="200016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Market scope</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11363"/>
            <a:ext cx="7273638" cy="4155757"/>
          </a:xfrm>
        </p:spPr>
        <p:txBody>
          <a:bodyPr>
            <a:normAutofit fontScale="92500" lnSpcReduction="10000"/>
          </a:bodyPr>
          <a:lstStyle/>
          <a:p>
            <a:pPr marL="0" indent="0">
              <a:spcBef>
                <a:spcPts val="2500"/>
              </a:spcBef>
              <a:buNone/>
            </a:pPr>
            <a:r>
              <a:rPr lang="en-US" sz="1800" b="1" u="sng" dirty="0"/>
              <a:t>Rapid Market Growth:</a:t>
            </a:r>
          </a:p>
          <a:p>
            <a:pPr>
              <a:spcBef>
                <a:spcPts val="2500"/>
              </a:spcBef>
            </a:pPr>
            <a:r>
              <a:rPr lang="en-US" sz="1500" dirty="0"/>
              <a:t>Grandview Research pegs the market for </a:t>
            </a:r>
            <a:r>
              <a:rPr lang="en-US" sz="1500" dirty="0" err="1"/>
              <a:t>GenAI</a:t>
            </a:r>
            <a:r>
              <a:rPr lang="en-US" sz="1500" dirty="0"/>
              <a:t> coding, which includes data science tasks was $19.13MM in 2022 and is projected to grow at a compound annual growth rate of 25.2% through 2030. </a:t>
            </a:r>
            <a:r>
              <a:rPr lang="en-US" sz="1500" dirty="0">
                <a:hlinkClick r:id="rId3"/>
              </a:rPr>
              <a:t>(1)</a:t>
            </a:r>
            <a:br>
              <a:rPr lang="en-US" sz="1500" dirty="0"/>
            </a:br>
            <a:r>
              <a:rPr lang="en-US" sz="1500" dirty="0"/>
              <a:t>Studies have shown that NLP can significantly improve user experience by allowing users to query data and interpret results through conversational interfaces (Brown et al., </a:t>
            </a:r>
            <a:r>
              <a:rPr lang="en-US" sz="1500" u="sng" dirty="0">
                <a:hlinkClick r:id="rId4"/>
              </a:rPr>
              <a:t>2020</a:t>
            </a:r>
            <a:r>
              <a:rPr lang="en-US" sz="1500" dirty="0"/>
              <a:t>).</a:t>
            </a:r>
            <a:endParaRPr lang="en-US" sz="2200" dirty="0"/>
          </a:p>
          <a:p>
            <a:pPr marL="0" indent="0">
              <a:spcBef>
                <a:spcPts val="2500"/>
              </a:spcBef>
              <a:buNone/>
            </a:pPr>
            <a:r>
              <a:rPr lang="en-US" sz="1800" b="1" u="sng" dirty="0"/>
              <a:t>Rapid Market Innovation:</a:t>
            </a:r>
          </a:p>
          <a:p>
            <a:pPr>
              <a:spcBef>
                <a:spcPts val="2500"/>
              </a:spcBef>
            </a:pPr>
            <a:r>
              <a:rPr lang="en-US" sz="1500" dirty="0"/>
              <a:t>Gen AI assisted coding results in a more collaborative development process which has impacts and a niche across every modern organization (Public, Private, NGO, and Non-Profit).</a:t>
            </a:r>
          </a:p>
          <a:p>
            <a:pPr>
              <a:spcBef>
                <a:spcPts val="2500"/>
              </a:spcBef>
            </a:pPr>
            <a:r>
              <a:rPr lang="en-US" sz="1500" dirty="0"/>
              <a:t>Such a solution would streamline the workflow, reduce the need for coding expertise, and make data science more accessible to a broader audience.</a:t>
            </a:r>
            <a:endParaRPr lang="en-US" sz="1500" b="1" dirty="0"/>
          </a:p>
          <a:p>
            <a:pPr>
              <a:spcBef>
                <a:spcPts val="2500"/>
              </a:spcBef>
            </a:pPr>
            <a:endParaRPr lang="en-US" sz="1400" b="1"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290667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Revenue streams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indent="0">
              <a:spcBef>
                <a:spcPts val="2500"/>
              </a:spcBef>
              <a:buNone/>
            </a:pPr>
            <a:r>
              <a:rPr lang="en-US" sz="1800" b="1" u="sng" dirty="0"/>
              <a:t>Enterprise Licensing:</a:t>
            </a:r>
          </a:p>
          <a:p>
            <a:pPr>
              <a:spcBef>
                <a:spcPts val="2500"/>
              </a:spcBef>
            </a:pPr>
            <a:r>
              <a:rPr lang="en-US" sz="1400" b="1" dirty="0"/>
              <a:t>Organizations purchase licenses in accordance with negotiated service-level agreements.</a:t>
            </a:r>
          </a:p>
          <a:p>
            <a:pPr marL="0" indent="0">
              <a:spcBef>
                <a:spcPts val="2500"/>
              </a:spcBef>
              <a:buNone/>
            </a:pPr>
            <a:r>
              <a:rPr lang="en-US" sz="1800" b="1" u="sng" dirty="0"/>
              <a:t>Subscription Model:</a:t>
            </a:r>
          </a:p>
          <a:p>
            <a:pPr>
              <a:spcBef>
                <a:spcPts val="2500"/>
              </a:spcBef>
            </a:pPr>
            <a:r>
              <a:rPr lang="en-US" sz="1400" b="1" dirty="0"/>
              <a:t>Individual user licenses with service tiers based on usage levels.</a:t>
            </a:r>
            <a:endParaRPr lang="en-US" sz="1400" dirty="0"/>
          </a:p>
          <a:p>
            <a:pPr marL="0" indent="0">
              <a:spcBef>
                <a:spcPts val="2500"/>
              </a:spcBef>
              <a:buNone/>
            </a:pPr>
            <a:r>
              <a:rPr lang="en-US" sz="1800" b="1" u="sng" dirty="0"/>
              <a:t>Pay-Per-Use Model:</a:t>
            </a:r>
          </a:p>
          <a:p>
            <a:pPr>
              <a:spcBef>
                <a:spcPts val="2500"/>
              </a:spcBef>
            </a:pPr>
            <a:r>
              <a:rPr lang="en-US" sz="1400" b="1" dirty="0"/>
              <a:t>Charge model based on amount of code generated and/or task complexity.</a:t>
            </a:r>
          </a:p>
          <a:p>
            <a:pPr marL="0" lvl="1" indent="0">
              <a:buNone/>
            </a:pPr>
            <a:endParaRPr lang="en-US" sz="1400"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322113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Competitor analysis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914399" y="2011363"/>
            <a:ext cx="7273638" cy="4155757"/>
          </a:xfrm>
        </p:spPr>
        <p:txBody>
          <a:bodyPr>
            <a:normAutofit fontScale="77500" lnSpcReduction="20000"/>
          </a:bodyPr>
          <a:lstStyle/>
          <a:p>
            <a:pPr marL="0" indent="0">
              <a:spcBef>
                <a:spcPts val="2500"/>
              </a:spcBef>
              <a:buNone/>
            </a:pPr>
            <a:r>
              <a:rPr lang="en-US" sz="1800" b="1" u="sng" dirty="0"/>
              <a:t>Large Organizations:</a:t>
            </a:r>
          </a:p>
          <a:p>
            <a:pPr>
              <a:spcBef>
                <a:spcPts val="2500"/>
              </a:spcBef>
            </a:pPr>
            <a:r>
              <a:rPr lang="en-US" sz="2100" dirty="0"/>
              <a:t>Microsoft, Amazon, Google, Etc. are concentrating on environment native data solutions; </a:t>
            </a:r>
            <a:r>
              <a:rPr lang="en-US" sz="2100" b="1" i="1" dirty="0" err="1"/>
              <a:t>DataWizard</a:t>
            </a:r>
            <a:r>
              <a:rPr lang="en-US" sz="2100" dirty="0"/>
              <a:t> provides data science service regardless of environment.</a:t>
            </a:r>
          </a:p>
          <a:p>
            <a:pPr marL="0" indent="0">
              <a:spcBef>
                <a:spcPts val="2500"/>
              </a:spcBef>
              <a:buNone/>
            </a:pPr>
            <a:r>
              <a:rPr lang="en-US" sz="1800" b="1" u="sng" dirty="0"/>
              <a:t>Niche Organizations:</a:t>
            </a:r>
          </a:p>
          <a:p>
            <a:pPr marL="0" indent="0">
              <a:buNone/>
            </a:pPr>
            <a:r>
              <a:rPr lang="en-PK" dirty="0"/>
              <a:t>Several data science tools and platforms exist, each with its own strengths and limitations. Popular solutions include:</a:t>
            </a:r>
          </a:p>
          <a:p>
            <a:pPr lvl="0"/>
            <a:r>
              <a:rPr lang="en-PK" b="1" dirty="0"/>
              <a:t>RapidMiner</a:t>
            </a:r>
            <a:r>
              <a:rPr lang="en-PK" dirty="0"/>
              <a:t>: Provides a robust platform for data mining but can be complex for beginners.</a:t>
            </a:r>
          </a:p>
          <a:p>
            <a:pPr lvl="0"/>
            <a:r>
              <a:rPr lang="en-PK" b="1" dirty="0" err="1"/>
              <a:t>AutoML</a:t>
            </a:r>
            <a:r>
              <a:rPr lang="en-PK" b="1" dirty="0"/>
              <a:t> frameworks (e.g., Google </a:t>
            </a:r>
            <a:r>
              <a:rPr lang="en-PK" b="1" dirty="0" err="1"/>
              <a:t>AutoML</a:t>
            </a:r>
            <a:r>
              <a:rPr lang="en-PK" b="1" dirty="0"/>
              <a:t>, H2O.ai)</a:t>
            </a:r>
            <a:r>
              <a:rPr lang="en-PK" dirty="0"/>
              <a:t>: Automate model selection but often require substantial computational resources and may not support extensive natural language processing.</a:t>
            </a:r>
            <a:endParaRPr lang="en-US" dirty="0"/>
          </a:p>
          <a:p>
            <a:r>
              <a:rPr lang="en-US" b="1" i="1" dirty="0" err="1"/>
              <a:t>DataWizard</a:t>
            </a:r>
            <a:r>
              <a:rPr lang="en-US" dirty="0"/>
              <a:t> provides data science as a stand-alone service to fit the needs of the customer.</a:t>
            </a:r>
          </a:p>
          <a:p>
            <a:pPr lvl="0"/>
            <a:endParaRPr lang="en-PK" dirty="0"/>
          </a:p>
          <a:p>
            <a:pPr marL="285750" lvl="1" indent="-285750"/>
            <a:endParaRPr lang="en-US" sz="1400"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1424056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{EE773702-89F3-4E8A-BABC-E916D5503DBB}tf22318419_win32</Template>
  <TotalTime>174</TotalTime>
  <Words>1862</Words>
  <Application>Microsoft Office PowerPoint</Application>
  <PresentationFormat>Widescreen</PresentationFormat>
  <Paragraphs>169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__Inter_aaf875</vt:lpstr>
      <vt:lpstr>Arial</vt:lpstr>
      <vt:lpstr>Calibri</vt:lpstr>
      <vt:lpstr>Tenorite</vt:lpstr>
      <vt:lpstr>Custom</vt:lpstr>
      <vt:lpstr>DataWizard: The Llama3 Data Science Assistant</vt:lpstr>
      <vt:lpstr>Agenda</vt:lpstr>
      <vt:lpstr>Team Members</vt:lpstr>
      <vt:lpstr>The Problem &amp; Solution</vt:lpstr>
      <vt:lpstr>Product details</vt:lpstr>
      <vt:lpstr>UX/UI Demo</vt:lpstr>
      <vt:lpstr>Market scope</vt:lpstr>
      <vt:lpstr>Revenue streams</vt:lpstr>
      <vt:lpstr>Competitor analysis</vt:lpstr>
      <vt:lpstr>prospects</vt:lpstr>
      <vt:lpstr>glossary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DataWizard: The Llama3 Data Science Assistant</dc:title>
  <dc:creator>Matthew Kilbane</dc:creator>
  <cp:lastModifiedBy>Hanzla Nawaz</cp:lastModifiedBy>
  <cp:revision>9</cp:revision>
  <dcterms:created xsi:type="dcterms:W3CDTF">2024-07-20T14:00:51Z</dcterms:created>
  <dcterms:modified xsi:type="dcterms:W3CDTF">2024-07-20T20:42:21Z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