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57" r:id="rId6"/>
    <p:sldId id="258" r:id="rId7"/>
    <p:sldId id="261" r:id="rId8"/>
    <p:sldId id="262" r:id="rId9"/>
    <p:sldId id="265" r:id="rId10"/>
    <p:sldId id="263" r:id="rId11"/>
    <p:sldId id="267" r:id="rId12"/>
    <p:sldId id="266" r:id="rId13"/>
    <p:sldId id="264"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6" autoAdjust="0"/>
  </p:normalViewPr>
  <p:slideViewPr>
    <p:cSldViewPr snapToGrid="0">
      <p:cViewPr varScale="1">
        <p:scale>
          <a:sx n="100" d="100"/>
          <a:sy n="100" d="100"/>
        </p:scale>
        <p:origin x="96" y="198"/>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7/20/2024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Llama3 Data Science Assistant is a bespoke Generative AI solution designed to simplify the process of executing data science tasks through natural language inputs. With the Llama3 LLM, this GenAI assistant simplifies the often complex process of data analysis, allowing professionals and researchers to execute tasks without the need for in-depth programming knowledge.</a:t>
            </a:r>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944217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1611783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a:p>
            <a:r>
              <a:rPr lang="en-US" dirty="0"/>
              <a:t>ease, unlocking new possibilities for analysis and insights.</a:t>
            </a:r>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299954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to the submission guidelines. https://lablab.ai/delivering-your-hackathon-solution</a:t>
            </a:r>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831180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Llama3 Data Science Assistant simplifies data analysis by utilizing the Llama3 LLM to understand natural language inputs. This allows professionals and researchers to execute data science tasks without the need for in-depth programming knowledge. We will explore how the Llama3 LLM works and how it simplifies the often complex process of data analysis.</a:t>
            </a:r>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196836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1653205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053332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312381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1373602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1091773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highlight>
                  <a:srgbClr val="FFFFFF"/>
                </a:highlight>
                <a:latin typeface="__Inter_aaf875"/>
              </a:rPr>
              <a:t>4. Pro Tips for a Stellar Submission:</a:t>
            </a:r>
          </a:p>
          <a:p>
            <a:pPr algn="l">
              <a:buFont typeface="+mj-lt"/>
              <a:buAutoNum type="arabicPeriod"/>
            </a:pPr>
            <a:r>
              <a:rPr lang="en-US" b="1" i="0" dirty="0">
                <a:solidFill>
                  <a:srgbClr val="334155"/>
                </a:solidFill>
                <a:effectLst/>
                <a:highlight>
                  <a:srgbClr val="FFFFFF"/>
                </a:highlight>
                <a:latin typeface="__Inter_aaf875"/>
              </a:rPr>
              <a:t>Highlight the Problem &amp; Solution:</a:t>
            </a:r>
            <a:r>
              <a:rPr lang="en-US" b="0" i="0" dirty="0">
                <a:solidFill>
                  <a:srgbClr val="334155"/>
                </a:solidFill>
                <a:effectLst/>
                <a:highlight>
                  <a:srgbClr val="FFFFFF"/>
                </a:highlight>
                <a:latin typeface="__Inter_aaf875"/>
              </a:rPr>
              <a:t> Start with the core issue your product resolves.</a:t>
            </a:r>
          </a:p>
          <a:p>
            <a:pPr algn="l">
              <a:buFont typeface="+mj-lt"/>
              <a:buAutoNum type="arabicPeriod"/>
            </a:pPr>
            <a:r>
              <a:rPr lang="en-US" b="1" i="0" dirty="0">
                <a:solidFill>
                  <a:srgbClr val="334155"/>
                </a:solidFill>
                <a:effectLst/>
                <a:highlight>
                  <a:srgbClr val="FFFFFF"/>
                </a:highlight>
                <a:latin typeface="__Inter_aaf875"/>
              </a:rPr>
              <a:t>Detail Your Product:</a:t>
            </a:r>
            <a:r>
              <a:rPr lang="en-US" b="0" i="0" dirty="0">
                <a:solidFill>
                  <a:srgbClr val="334155"/>
                </a:solidFill>
                <a:effectLst/>
                <a:highlight>
                  <a:srgbClr val="FFFFFF"/>
                </a:highlight>
                <a:latin typeface="__Inter_aaf875"/>
              </a:rPr>
              <a:t> Discuss how it functions and the technologies involved.</a:t>
            </a:r>
          </a:p>
          <a:p>
            <a:pPr algn="l">
              <a:buFont typeface="+mj-lt"/>
              <a:buAutoNum type="arabicPeriod"/>
            </a:pPr>
            <a:r>
              <a:rPr lang="en-US" b="1" i="0" dirty="0">
                <a:solidFill>
                  <a:srgbClr val="334155"/>
                </a:solidFill>
                <a:effectLst/>
                <a:highlight>
                  <a:srgbClr val="FFFFFF"/>
                </a:highlight>
                <a:latin typeface="__Inter_aaf875"/>
              </a:rPr>
              <a:t>Showcase User Interaction:</a:t>
            </a:r>
            <a:r>
              <a:rPr lang="en-US" b="0" i="0" dirty="0">
                <a:solidFill>
                  <a:srgbClr val="334155"/>
                </a:solidFill>
                <a:effectLst/>
                <a:highlight>
                  <a:srgbClr val="FFFFFF"/>
                </a:highlight>
                <a:latin typeface="__Inter_aaf875"/>
              </a:rPr>
              <a:t> A screen recording demonstrating user interaction is impactful.</a:t>
            </a:r>
          </a:p>
          <a:p>
            <a:pPr algn="l">
              <a:buFont typeface="+mj-lt"/>
              <a:buAutoNum type="arabicPeriod"/>
            </a:pPr>
            <a:r>
              <a:rPr lang="en-US" b="1" i="0" dirty="0">
                <a:solidFill>
                  <a:srgbClr val="334155"/>
                </a:solidFill>
                <a:effectLst/>
                <a:highlight>
                  <a:srgbClr val="FFFFFF"/>
                </a:highlight>
                <a:latin typeface="__Inter_aaf875"/>
              </a:rPr>
              <a:t>Discuss Market Scope:</a:t>
            </a:r>
            <a:r>
              <a:rPr lang="en-US" b="0" i="0" dirty="0">
                <a:solidFill>
                  <a:srgbClr val="334155"/>
                </a:solidFill>
                <a:effectLst/>
                <a:highlight>
                  <a:srgbClr val="FFFFFF"/>
                </a:highlight>
                <a:latin typeface="__Inter_aaf875"/>
              </a:rPr>
              <a:t> Include Total Addressable Market (TAM) and Serviceable Addressable Market (SAM).</a:t>
            </a:r>
          </a:p>
          <a:p>
            <a:pPr algn="l">
              <a:buFont typeface="+mj-lt"/>
              <a:buAutoNum type="arabicPeriod"/>
            </a:pPr>
            <a:r>
              <a:rPr lang="en-US" b="1" i="0" dirty="0">
                <a:solidFill>
                  <a:srgbClr val="334155"/>
                </a:solidFill>
                <a:effectLst/>
                <a:highlight>
                  <a:srgbClr val="FFFFFF"/>
                </a:highlight>
                <a:latin typeface="__Inter_aaf875"/>
              </a:rPr>
              <a:t>Revenue Streams:</a:t>
            </a:r>
            <a:r>
              <a:rPr lang="en-US" b="0" i="0" dirty="0">
                <a:solidFill>
                  <a:srgbClr val="334155"/>
                </a:solidFill>
                <a:effectLst/>
                <a:highlight>
                  <a:srgbClr val="FFFFFF"/>
                </a:highlight>
                <a:latin typeface="__Inter_aaf875"/>
              </a:rPr>
              <a:t> Highlight potential revenue sources.</a:t>
            </a:r>
          </a:p>
          <a:p>
            <a:pPr algn="l">
              <a:buFont typeface="+mj-lt"/>
              <a:buAutoNum type="arabicPeriod"/>
            </a:pPr>
            <a:r>
              <a:rPr lang="en-US" b="1" i="0" dirty="0">
                <a:solidFill>
                  <a:srgbClr val="334155"/>
                </a:solidFill>
                <a:effectLst/>
                <a:highlight>
                  <a:srgbClr val="FFFFFF"/>
                </a:highlight>
                <a:latin typeface="__Inter_aaf875"/>
              </a:rPr>
              <a:t>Analyze Competitors:</a:t>
            </a:r>
            <a:r>
              <a:rPr lang="en-US" b="0" i="0" dirty="0">
                <a:solidFill>
                  <a:srgbClr val="334155"/>
                </a:solidFill>
                <a:effectLst/>
                <a:highlight>
                  <a:srgbClr val="FFFFFF"/>
                </a:highlight>
                <a:latin typeface="__Inter_aaf875"/>
              </a:rPr>
              <a:t> Delve into strengths and weaknesses, emphasizing your Unique Selling Proposition.</a:t>
            </a:r>
          </a:p>
          <a:p>
            <a:pPr algn="l">
              <a:buFont typeface="+mj-lt"/>
              <a:buAutoNum type="arabicPeriod"/>
            </a:pPr>
            <a:r>
              <a:rPr lang="en-US" b="1" i="0" dirty="0">
                <a:solidFill>
                  <a:srgbClr val="334155"/>
                </a:solidFill>
                <a:effectLst/>
                <a:highlight>
                  <a:srgbClr val="FFFFFF"/>
                </a:highlight>
                <a:latin typeface="__Inter_aaf875"/>
              </a:rPr>
              <a:t>Talk About Future Prospects:</a:t>
            </a:r>
            <a:r>
              <a:rPr lang="en-US" b="0" i="0" dirty="0">
                <a:solidFill>
                  <a:srgbClr val="334155"/>
                </a:solidFill>
                <a:effectLst/>
                <a:highlight>
                  <a:srgbClr val="FFFFFF"/>
                </a:highlight>
                <a:latin typeface="__Inter_aaf875"/>
              </a:rPr>
              <a:t> Share scalability and impact potentials.</a:t>
            </a:r>
          </a:p>
          <a:p>
            <a:pPr algn="l">
              <a:buFont typeface="+mj-lt"/>
              <a:buAutoNum type="arabicPeriod"/>
            </a:pPr>
            <a:r>
              <a:rPr lang="en-US" b="1" i="0" dirty="0">
                <a:solidFill>
                  <a:srgbClr val="334155"/>
                </a:solidFill>
                <a:effectLst/>
                <a:highlight>
                  <a:srgbClr val="FFFFFF"/>
                </a:highlight>
                <a:latin typeface="__Inter_aaf875"/>
              </a:rPr>
              <a:t>Brevity is Key:</a:t>
            </a:r>
            <a:r>
              <a:rPr lang="en-US" b="0" i="0" dirty="0">
                <a:solidFill>
                  <a:srgbClr val="334155"/>
                </a:solidFill>
                <a:effectLst/>
                <a:highlight>
                  <a:srgbClr val="FFFFFF"/>
                </a:highlight>
                <a:latin typeface="__Inter_aaf875"/>
              </a:rPr>
              <a:t> Keep slides succinct; limit to 2-3 sentences each.</a:t>
            </a:r>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2530138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dvancedHueristics/Llama3hackathon"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31.jpeg"/><Relationship Id="rId5" Type="http://schemas.openxmlformats.org/officeDocument/2006/relationships/hyperlink" Target="https://lablab.ai/event/llama-3-ai-hackathon/bespoke-solutions" TargetMode="External"/><Relationship Id="rId4" Type="http://schemas.openxmlformats.org/officeDocument/2006/relationships/hyperlink" Target="https://datawizard-1.streamlit.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www.grandviewresearch.com/industry-analysis/generative-ai-coding-market-report"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237A-69D3-38C2-75B1-D835F76C65FD}"/>
              </a:ext>
            </a:extLst>
          </p:cNvPr>
          <p:cNvSpPr>
            <a:spLocks noGrp="1"/>
          </p:cNvSpPr>
          <p:nvPr>
            <p:ph type="title"/>
          </p:nvPr>
        </p:nvSpPr>
        <p:spPr>
          <a:xfrm>
            <a:off x="6096000" y="375285"/>
            <a:ext cx="4896678" cy="3624984"/>
          </a:xfrm>
        </p:spPr>
        <p:txBody>
          <a:bodyPr vert="horz" lIns="91440" tIns="45720" rIns="91440" bIns="45720" rtlCol="0" anchor="b">
            <a:normAutofit/>
          </a:bodyPr>
          <a:lstStyle/>
          <a:p>
            <a:r>
              <a:rPr lang="en-US" kern="1200" cap="all" baseline="0" dirty="0" err="1">
                <a:latin typeface="+mj-lt"/>
                <a:ea typeface="+mj-ea"/>
                <a:cs typeface="+mj-cs"/>
              </a:rPr>
              <a:t>DataWizard</a:t>
            </a:r>
            <a:r>
              <a:rPr lang="en-US" kern="1200" cap="all" baseline="0" dirty="0">
                <a:latin typeface="+mj-lt"/>
                <a:ea typeface="+mj-ea"/>
                <a:cs typeface="+mj-cs"/>
              </a:rPr>
              <a:t>:</a:t>
            </a:r>
            <a:r>
              <a:rPr lang="en-US" kern="1200" cap="all" dirty="0">
                <a:latin typeface="+mj-lt"/>
                <a:ea typeface="+mj-ea"/>
                <a:cs typeface="+mj-cs"/>
              </a:rPr>
              <a:t> </a:t>
            </a:r>
            <a:r>
              <a:rPr lang="en-US" kern="1200" cap="all" baseline="0" dirty="0">
                <a:latin typeface="+mj-lt"/>
                <a:ea typeface="+mj-ea"/>
                <a:cs typeface="+mj-cs"/>
              </a:rPr>
              <a:t>The Llama3 Data Science Assistant</a:t>
            </a:r>
          </a:p>
        </p:txBody>
      </p:sp>
      <p:pic>
        <p:nvPicPr>
          <p:cNvPr id="3" name="Picture 2" descr="alpaca farm">
            <a:extLst>
              <a:ext uri="{FF2B5EF4-FFF2-40B4-BE49-F238E27FC236}">
                <a16:creationId xmlns:a16="http://schemas.microsoft.com/office/drawing/2014/main" id="{2740BAF0-6A84-4B38-BC32-1458ABCC54DF}"/>
              </a:ext>
            </a:extLst>
          </p:cNvPr>
          <p:cNvPicPr>
            <a:picLocks noChangeAspect="1"/>
          </p:cNvPicPr>
          <p:nvPr/>
        </p:nvPicPr>
        <p:blipFill>
          <a:blip r:embed="rId3"/>
          <a:srcRect t="9764" b="16548"/>
          <a:stretch/>
        </p:blipFill>
        <p:spPr>
          <a:xfrm>
            <a:off x="20" y="10"/>
            <a:ext cx="6095980" cy="685799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a:noFill/>
        </p:spPr>
      </p:pic>
      <p:sp>
        <p:nvSpPr>
          <p:cNvPr id="4" name="TextBox 3">
            <a:extLst>
              <a:ext uri="{FF2B5EF4-FFF2-40B4-BE49-F238E27FC236}">
                <a16:creationId xmlns:a16="http://schemas.microsoft.com/office/drawing/2014/main" id="{5C610B5F-D2FC-4BA5-9D52-32F0B7A2287B}"/>
              </a:ext>
            </a:extLst>
          </p:cNvPr>
          <p:cNvSpPr txBox="1"/>
          <p:nvPr/>
        </p:nvSpPr>
        <p:spPr>
          <a:xfrm>
            <a:off x="6096000" y="4172990"/>
            <a:ext cx="4896677" cy="2309726"/>
          </a:xfrm>
          <a:prstGeom prst="rect">
            <a:avLst/>
          </a:prstGeom>
        </p:spPr>
        <p:txBody>
          <a:bodyPr vert="horz" lIns="91440" tIns="45720" rIns="91440" bIns="45720" rtlCol="0">
            <a:normAutofit/>
          </a:bodyPr>
          <a:lstStyle/>
          <a:p>
            <a:pPr>
              <a:lnSpc>
                <a:spcPct val="90000"/>
              </a:lnSpc>
              <a:spcAft>
                <a:spcPts val="1200"/>
              </a:spcAft>
              <a:buFont typeface="Arial" panose="020B0604020202020204" pitchFamily="34" charset="0"/>
            </a:pPr>
            <a:r>
              <a:rPr lang="en-US" sz="2000">
                <a:solidFill>
                  <a:schemeClr val="bg1"/>
                </a:solidFill>
              </a:rPr>
              <a:t>Simplify Data Analysis Tasks with Generative AI</a:t>
            </a:r>
          </a:p>
        </p:txBody>
      </p:sp>
    </p:spTree>
    <p:extLst>
      <p:ext uri="{BB962C8B-B14F-4D97-AF65-F5344CB8AC3E}">
        <p14:creationId xmlns:p14="http://schemas.microsoft.com/office/powerpoint/2010/main" val="219690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CFA8-9206-2728-FAEF-52CD9EB65F47}"/>
              </a:ext>
            </a:extLst>
          </p:cNvPr>
          <p:cNvSpPr>
            <a:spLocks noGrp="1"/>
          </p:cNvSpPr>
          <p:nvPr>
            <p:ph type="title"/>
          </p:nvPr>
        </p:nvSpPr>
        <p:spPr>
          <a:xfrm>
            <a:off x="916385" y="446313"/>
            <a:ext cx="5179615" cy="1448747"/>
          </a:xfrm>
        </p:spPr>
        <p:txBody>
          <a:bodyPr anchor="ctr">
            <a:normAutofit/>
          </a:bodyPr>
          <a:lstStyle/>
          <a:p>
            <a:r>
              <a:rPr lang="en-US" dirty="0"/>
              <a:t>prospects</a:t>
            </a:r>
          </a:p>
        </p:txBody>
      </p:sp>
      <p:sp>
        <p:nvSpPr>
          <p:cNvPr id="4" name="Content Placeholder 3">
            <a:extLst>
              <a:ext uri="{FF2B5EF4-FFF2-40B4-BE49-F238E27FC236}">
                <a16:creationId xmlns:a16="http://schemas.microsoft.com/office/drawing/2014/main" id="{D8259A75-615A-E889-3CF5-186638449A21}"/>
              </a:ext>
            </a:extLst>
          </p:cNvPr>
          <p:cNvSpPr>
            <a:spLocks noGrp="1"/>
          </p:cNvSpPr>
          <p:nvPr>
            <p:ph sz="quarter" idx="10"/>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14399" y="2022250"/>
            <a:ext cx="5181600" cy="3747180"/>
          </a:xfrm>
        </p:spPr>
        <p:txBody>
          <a:bodyPr>
            <a:normAutofit/>
          </a:bodyPr>
          <a:lstStyle/>
          <a:p>
            <a:pPr marL="0" indent="0">
              <a:spcBef>
                <a:spcPts val="2500"/>
              </a:spcBef>
              <a:buNone/>
            </a:pPr>
            <a:r>
              <a:rPr lang="en-US" sz="1800" b="1" u="sng" dirty="0"/>
              <a:t>Emerging Technology Integration:</a:t>
            </a:r>
          </a:p>
          <a:p>
            <a:pPr marL="285750" lvl="1" indent="-285750"/>
            <a:r>
              <a:rPr lang="en-US" sz="1400" b="1" dirty="0" err="1"/>
              <a:t>DataWizard</a:t>
            </a:r>
            <a:r>
              <a:rPr lang="en-US" sz="1400" dirty="0"/>
              <a:t> integrates with future data science technologies to provide cutting-edge solutions; quantum computing, edge AI, etc.</a:t>
            </a:r>
            <a:endParaRPr lang="en-US" sz="1400" b="1" dirty="0"/>
          </a:p>
          <a:p>
            <a:pPr marL="0" indent="0">
              <a:spcBef>
                <a:spcPts val="2500"/>
              </a:spcBef>
              <a:buNone/>
            </a:pPr>
            <a:r>
              <a:rPr lang="en-US" sz="1800" b="1" u="sng" dirty="0"/>
              <a:t>Customization &amp; Personalization:</a:t>
            </a:r>
          </a:p>
          <a:p>
            <a:pPr marL="285750" lvl="1" indent="-285750"/>
            <a:r>
              <a:rPr lang="en-US" sz="1400" b="1" dirty="0" err="1"/>
              <a:t>DataWizard</a:t>
            </a:r>
            <a:r>
              <a:rPr lang="en-US" sz="1400" dirty="0"/>
              <a:t> could offer personalized coding assistance by learning individual preferences </a:t>
            </a:r>
            <a:r>
              <a:rPr lang="en-US" sz="1400"/>
              <a:t>and styles.</a:t>
            </a:r>
            <a:endParaRPr lang="en-US" sz="1400" b="1" dirty="0"/>
          </a:p>
        </p:txBody>
      </p:sp>
      <p:sp>
        <p:nvSpPr>
          <p:cNvPr id="5" name="Slide Number Placeholder 4">
            <a:extLst>
              <a:ext uri="{FF2B5EF4-FFF2-40B4-BE49-F238E27FC236}">
                <a16:creationId xmlns:a16="http://schemas.microsoft.com/office/drawing/2014/main" id="{2B5395D8-45A2-9FA8-0F2B-2A40E35C3D32}"/>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10</a:t>
            </a:fld>
            <a:endParaRPr lang="en-US"/>
          </a:p>
        </p:txBody>
      </p:sp>
      <p:pic>
        <p:nvPicPr>
          <p:cNvPr id="6" name="Content Placeholder 5" descr="ANALYTICS CONCEPT">
            <a:extLst>
              <a:ext uri="{FF2B5EF4-FFF2-40B4-BE49-F238E27FC236}">
                <a16:creationId xmlns:a16="http://schemas.microsoft.com/office/drawing/2014/main" id="{51A46489-8D03-42E2-94A7-183BC198CC90}"/>
              </a:ext>
            </a:extLst>
          </p:cNvPr>
          <p:cNvPicPr>
            <a:picLocks noGrp="1" noChangeAspect="1"/>
          </p:cNvPicPr>
          <p:nvPr>
            <p:ph type="pic" sz="quarter" idx="11"/>
          </p:nvPr>
        </p:nvPicPr>
        <p:blipFill>
          <a:blip r:embed="rId3"/>
          <a:srcRect l="3237" r="37339"/>
          <a:stretch/>
        </p:blipFill>
        <p:spPr>
          <a:xfrm>
            <a:off x="6076950" y="10"/>
            <a:ext cx="6115050" cy="6868876"/>
          </a:xfrm>
          <a:noFill/>
        </p:spPr>
      </p:pic>
    </p:spTree>
    <p:extLst>
      <p:ext uri="{BB962C8B-B14F-4D97-AF65-F5344CB8AC3E}">
        <p14:creationId xmlns:p14="http://schemas.microsoft.com/office/powerpoint/2010/main" val="3149395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CFA8-9206-2728-FAEF-52CD9EB65F47}"/>
              </a:ext>
            </a:extLst>
          </p:cNvPr>
          <p:cNvSpPr>
            <a:spLocks noGrp="1"/>
          </p:cNvSpPr>
          <p:nvPr>
            <p:ph type="title"/>
          </p:nvPr>
        </p:nvSpPr>
        <p:spPr>
          <a:xfrm>
            <a:off x="916385" y="446313"/>
            <a:ext cx="5179615" cy="1448747"/>
          </a:xfrm>
        </p:spPr>
        <p:txBody>
          <a:bodyPr anchor="ctr">
            <a:normAutofit/>
          </a:bodyPr>
          <a:lstStyle/>
          <a:p>
            <a:r>
              <a:rPr lang="en-US" u="sng" dirty="0"/>
              <a:t>glossary</a:t>
            </a:r>
          </a:p>
        </p:txBody>
      </p:sp>
      <p:sp>
        <p:nvSpPr>
          <p:cNvPr id="4" name="Content Placeholder 3">
            <a:extLst>
              <a:ext uri="{FF2B5EF4-FFF2-40B4-BE49-F238E27FC236}">
                <a16:creationId xmlns:a16="http://schemas.microsoft.com/office/drawing/2014/main" id="{D8259A75-615A-E889-3CF5-186638449A21}"/>
              </a:ext>
            </a:extLst>
          </p:cNvPr>
          <p:cNvSpPr>
            <a:spLocks noGrp="1"/>
          </p:cNvSpPr>
          <p:nvPr>
            <p:ph sz="quarter" idx="10"/>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14399" y="2022250"/>
            <a:ext cx="5181600" cy="3747180"/>
          </a:xfrm>
        </p:spPr>
        <p:txBody>
          <a:bodyPr>
            <a:normAutofit/>
          </a:bodyPr>
          <a:lstStyle/>
          <a:p>
            <a:pPr marL="0" indent="0">
              <a:spcBef>
                <a:spcPts val="2500"/>
              </a:spcBef>
              <a:buNone/>
            </a:pPr>
            <a:r>
              <a:rPr lang="en-US" sz="2400" dirty="0"/>
              <a:t>Video Presentation: </a:t>
            </a:r>
            <a:r>
              <a:rPr lang="en-US" sz="2400" i="1" dirty="0" err="1"/>
              <a:t>url</a:t>
            </a:r>
            <a:r>
              <a:rPr lang="en-US" sz="2400" i="1" dirty="0"/>
              <a:t> goes here</a:t>
            </a:r>
          </a:p>
          <a:p>
            <a:pPr marL="0" indent="0">
              <a:spcBef>
                <a:spcPts val="2500"/>
              </a:spcBef>
              <a:buNone/>
            </a:pPr>
            <a:r>
              <a:rPr lang="en-US" sz="2400" dirty="0"/>
              <a:t>Slide Presentation: </a:t>
            </a:r>
            <a:r>
              <a:rPr lang="en-US" sz="2400" i="1" dirty="0" err="1"/>
              <a:t>url</a:t>
            </a:r>
            <a:r>
              <a:rPr lang="en-US" sz="2400" i="1" dirty="0"/>
              <a:t> goes here</a:t>
            </a:r>
            <a:endParaRPr lang="en-US" sz="2400" i="1" u="sng" dirty="0"/>
          </a:p>
          <a:p>
            <a:pPr marL="0" indent="0">
              <a:spcBef>
                <a:spcPts val="2500"/>
              </a:spcBef>
              <a:buNone/>
            </a:pPr>
            <a:r>
              <a:rPr lang="en-US" sz="2400" u="sng" dirty="0">
                <a:hlinkClick r:id="rId3"/>
              </a:rPr>
              <a:t>GitHub Repository</a:t>
            </a:r>
            <a:endParaRPr lang="en-US" sz="2400" u="sng" dirty="0"/>
          </a:p>
          <a:p>
            <a:pPr marL="0" indent="0">
              <a:spcBef>
                <a:spcPts val="2500"/>
              </a:spcBef>
              <a:buNone/>
            </a:pPr>
            <a:r>
              <a:rPr lang="en-US" sz="2400" u="sng" dirty="0">
                <a:hlinkClick r:id="rId4"/>
              </a:rPr>
              <a:t>Application URL:</a:t>
            </a:r>
            <a:endParaRPr lang="en-US" sz="2400" i="1" dirty="0"/>
          </a:p>
          <a:p>
            <a:pPr marL="0" indent="0">
              <a:spcBef>
                <a:spcPts val="2500"/>
              </a:spcBef>
              <a:buNone/>
            </a:pPr>
            <a:r>
              <a:rPr lang="en-US" sz="2400" i="1" dirty="0">
                <a:hlinkClick r:id="rId5"/>
              </a:rPr>
              <a:t>lablab.ai Team Site</a:t>
            </a:r>
            <a:endParaRPr lang="en-US" sz="2400" dirty="0"/>
          </a:p>
        </p:txBody>
      </p:sp>
      <p:sp>
        <p:nvSpPr>
          <p:cNvPr id="5" name="Slide Number Placeholder 4">
            <a:extLst>
              <a:ext uri="{FF2B5EF4-FFF2-40B4-BE49-F238E27FC236}">
                <a16:creationId xmlns:a16="http://schemas.microsoft.com/office/drawing/2014/main" id="{2B5395D8-45A2-9FA8-0F2B-2A40E35C3D32}"/>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11</a:t>
            </a:fld>
            <a:endParaRPr lang="en-US"/>
          </a:p>
        </p:txBody>
      </p:sp>
      <p:pic>
        <p:nvPicPr>
          <p:cNvPr id="6" name="Content Placeholder 5" descr="ANALYTICS CONCEPT">
            <a:extLst>
              <a:ext uri="{FF2B5EF4-FFF2-40B4-BE49-F238E27FC236}">
                <a16:creationId xmlns:a16="http://schemas.microsoft.com/office/drawing/2014/main" id="{51A46489-8D03-42E2-94A7-183BC198CC90}"/>
              </a:ext>
            </a:extLst>
          </p:cNvPr>
          <p:cNvPicPr>
            <a:picLocks noGrp="1" noChangeAspect="1"/>
          </p:cNvPicPr>
          <p:nvPr>
            <p:ph type="pic" sz="quarter" idx="11"/>
          </p:nvPr>
        </p:nvPicPr>
        <p:blipFill>
          <a:blip r:embed="rId6"/>
          <a:srcRect l="3237" r="37339"/>
          <a:stretch/>
        </p:blipFill>
        <p:spPr>
          <a:xfrm>
            <a:off x="6076950" y="10"/>
            <a:ext cx="6115050" cy="6868876"/>
          </a:xfrm>
          <a:noFill/>
        </p:spPr>
      </p:pic>
    </p:spTree>
    <p:extLst>
      <p:ext uri="{BB962C8B-B14F-4D97-AF65-F5344CB8AC3E}">
        <p14:creationId xmlns:p14="http://schemas.microsoft.com/office/powerpoint/2010/main" val="22890152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B2A0-297B-2841-F13D-9656E0FB54BC}"/>
              </a:ext>
            </a:extLst>
          </p:cNvPr>
          <p:cNvSpPr>
            <a:spLocks noGrp="1"/>
          </p:cNvSpPr>
          <p:nvPr>
            <p:ph type="title"/>
          </p:nvPr>
        </p:nvSpPr>
        <p:spPr>
          <a:xfrm>
            <a:off x="6096000" y="375285"/>
            <a:ext cx="4896678" cy="1348740"/>
          </a:xfrm>
        </p:spPr>
        <p:txBody>
          <a:bodyPr anchor="b">
            <a:normAutofit/>
          </a:bodyPr>
          <a:lstStyle/>
          <a:p>
            <a:r>
              <a:rPr lang="en-US" dirty="0"/>
              <a:t>Agenda</a:t>
            </a:r>
          </a:p>
        </p:txBody>
      </p:sp>
      <p:pic>
        <p:nvPicPr>
          <p:cNvPr id="6" name="Content Placeholder 5" descr="http://teekid.com/istockphoto/banner/banner3.jpg">
            <a:extLst>
              <a:ext uri="{FF2B5EF4-FFF2-40B4-BE49-F238E27FC236}">
                <a16:creationId xmlns:a16="http://schemas.microsoft.com/office/drawing/2014/main" id="{8AC0B15D-A971-4191-ADFF-612627249C18}"/>
              </a:ext>
            </a:extLst>
          </p:cNvPr>
          <p:cNvPicPr>
            <a:picLocks noGrp="1" noChangeAspect="1"/>
          </p:cNvPicPr>
          <p:nvPr>
            <p:ph type="pic" sz="quarter" idx="11"/>
          </p:nvPr>
        </p:nvPicPr>
        <p:blipFill>
          <a:blip r:embed="rId3"/>
          <a:srcRect l="11111"/>
          <a:stretch/>
        </p:blipFill>
        <p:spPr>
          <a:xfrm>
            <a:off x="20" y="10"/>
            <a:ext cx="6095980" cy="6857990"/>
          </a:xfrm>
          <a:noFill/>
        </p:spPr>
      </p:pic>
      <p:sp>
        <p:nvSpPr>
          <p:cNvPr id="5" name="Slide Number Placeholder 4" hidden="1">
            <a:extLst>
              <a:ext uri="{FF2B5EF4-FFF2-40B4-BE49-F238E27FC236}">
                <a16:creationId xmlns:a16="http://schemas.microsoft.com/office/drawing/2014/main" id="{A401E026-2847-8B91-F96D-01052B8F25D6}"/>
              </a:ext>
            </a:extLst>
          </p:cNvPr>
          <p:cNvSpPr>
            <a:spLocks noGrp="1"/>
          </p:cNvSpPr>
          <p:nvPr>
            <p:ph type="sldNum" sz="quarter" idx="4294967295"/>
          </p:nvPr>
        </p:nvSpPr>
        <p:spPr>
          <a:xfrm>
            <a:off x="914400" y="6246254"/>
            <a:ext cx="631065" cy="296214"/>
          </a:xfrm>
        </p:spPr>
        <p:txBody>
          <a:bodyPr/>
          <a:lstStyle/>
          <a:p>
            <a:pPr>
              <a:spcAft>
                <a:spcPts val="600"/>
              </a:spcAft>
            </a:pPr>
            <a:fld id="{B5CEABB6-07DC-46E8-9B57-56EC44A396E5}" type="slidenum">
              <a:rPr lang="en-US" smtClean="0"/>
              <a:pPr>
                <a:spcAft>
                  <a:spcPts val="600"/>
                </a:spcAft>
              </a:pPr>
              <a:t>2</a:t>
            </a:fld>
            <a:endParaRPr lang="en-US"/>
          </a:p>
        </p:txBody>
      </p:sp>
      <p:sp>
        <p:nvSpPr>
          <p:cNvPr id="3" name="TextBox 2">
            <a:extLst>
              <a:ext uri="{FF2B5EF4-FFF2-40B4-BE49-F238E27FC236}">
                <a16:creationId xmlns:a16="http://schemas.microsoft.com/office/drawing/2014/main" id="{83D2E92C-34AF-1764-3E6B-C2B601B4740E}"/>
              </a:ext>
            </a:extLst>
          </p:cNvPr>
          <p:cNvSpPr txBox="1"/>
          <p:nvPr/>
        </p:nvSpPr>
        <p:spPr>
          <a:xfrm>
            <a:off x="6096000" y="2099300"/>
            <a:ext cx="2784417" cy="2308324"/>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Team Members</a:t>
            </a:r>
          </a:p>
          <a:p>
            <a:pPr marL="285750" indent="-285750">
              <a:buFont typeface="Arial" panose="020B0604020202020204" pitchFamily="34" charset="0"/>
              <a:buChar char="•"/>
            </a:pPr>
            <a:r>
              <a:rPr lang="en-US" dirty="0">
                <a:solidFill>
                  <a:schemeClr val="bg1"/>
                </a:solidFill>
              </a:rPr>
              <a:t>The Problem &amp; Solution</a:t>
            </a:r>
          </a:p>
          <a:p>
            <a:pPr marL="285750" indent="-285750">
              <a:buFont typeface="Arial" panose="020B0604020202020204" pitchFamily="34" charset="0"/>
              <a:buChar char="•"/>
            </a:pPr>
            <a:r>
              <a:rPr lang="en-US" dirty="0">
                <a:solidFill>
                  <a:schemeClr val="bg1"/>
                </a:solidFill>
              </a:rPr>
              <a:t>Product Details</a:t>
            </a:r>
          </a:p>
          <a:p>
            <a:pPr marL="285750" indent="-285750">
              <a:buFont typeface="Arial" panose="020B0604020202020204" pitchFamily="34" charset="0"/>
              <a:buChar char="•"/>
            </a:pPr>
            <a:r>
              <a:rPr lang="en-US" dirty="0">
                <a:solidFill>
                  <a:schemeClr val="bg1"/>
                </a:solidFill>
              </a:rPr>
              <a:t>UX/UI Demo</a:t>
            </a:r>
          </a:p>
          <a:p>
            <a:pPr marL="285750" indent="-285750">
              <a:buFont typeface="Arial" panose="020B0604020202020204" pitchFamily="34" charset="0"/>
              <a:buChar char="•"/>
            </a:pPr>
            <a:r>
              <a:rPr lang="en-US" dirty="0">
                <a:solidFill>
                  <a:schemeClr val="bg1"/>
                </a:solidFill>
              </a:rPr>
              <a:t>Market Scope</a:t>
            </a:r>
          </a:p>
          <a:p>
            <a:pPr marL="285750" indent="-285750">
              <a:buFont typeface="Arial" panose="020B0604020202020204" pitchFamily="34" charset="0"/>
              <a:buChar char="•"/>
            </a:pPr>
            <a:r>
              <a:rPr lang="en-US" dirty="0">
                <a:solidFill>
                  <a:schemeClr val="bg1"/>
                </a:solidFill>
              </a:rPr>
              <a:t>Revenue Streams</a:t>
            </a:r>
          </a:p>
          <a:p>
            <a:pPr marL="285750" indent="-285750">
              <a:buFont typeface="Arial" panose="020B0604020202020204" pitchFamily="34" charset="0"/>
              <a:buChar char="•"/>
            </a:pPr>
            <a:r>
              <a:rPr lang="en-US" dirty="0">
                <a:solidFill>
                  <a:schemeClr val="bg1"/>
                </a:solidFill>
              </a:rPr>
              <a:t>Competitor Analysis</a:t>
            </a:r>
          </a:p>
          <a:p>
            <a:pPr marL="285750" indent="-285750">
              <a:buFont typeface="Arial" panose="020B0604020202020204" pitchFamily="34" charset="0"/>
              <a:buChar char="•"/>
            </a:pPr>
            <a:r>
              <a:rPr lang="en-US" dirty="0">
                <a:solidFill>
                  <a:schemeClr val="bg1"/>
                </a:solidFill>
              </a:rPr>
              <a:t>Prospects </a:t>
            </a:r>
          </a:p>
        </p:txBody>
      </p:sp>
    </p:spTree>
    <p:extLst>
      <p:ext uri="{BB962C8B-B14F-4D97-AF65-F5344CB8AC3E}">
        <p14:creationId xmlns:p14="http://schemas.microsoft.com/office/powerpoint/2010/main" val="12827666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C55A-FB46-2AF7-0FC7-BAD3DA35A2D9}"/>
              </a:ext>
            </a:extLst>
          </p:cNvPr>
          <p:cNvSpPr>
            <a:spLocks noGrp="1"/>
          </p:cNvSpPr>
          <p:nvPr>
            <p:ph type="title"/>
          </p:nvPr>
        </p:nvSpPr>
        <p:spPr>
          <a:xfrm>
            <a:off x="916385" y="446313"/>
            <a:ext cx="5179615" cy="1448747"/>
          </a:xfrm>
        </p:spPr>
        <p:txBody>
          <a:bodyPr anchor="ctr">
            <a:normAutofit/>
          </a:bodyPr>
          <a:lstStyle/>
          <a:p>
            <a:r>
              <a:rPr lang="en-US" u="sng" dirty="0"/>
              <a:t>Team Members</a:t>
            </a:r>
          </a:p>
        </p:txBody>
      </p:sp>
      <p:sp>
        <p:nvSpPr>
          <p:cNvPr id="4" name="Content Placeholder 3">
            <a:extLst>
              <a:ext uri="{FF2B5EF4-FFF2-40B4-BE49-F238E27FC236}">
                <a16:creationId xmlns:a16="http://schemas.microsoft.com/office/drawing/2014/main" id="{D80ADB95-AFE4-279E-03BF-DC28A2A641B4}"/>
              </a:ext>
            </a:extLst>
          </p:cNvPr>
          <p:cNvSpPr>
            <a:spLocks noGrp="1"/>
          </p:cNvSpPr>
          <p:nvPr>
            <p:ph sz="quarter" idx="10"/>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14399" y="2022250"/>
            <a:ext cx="5181600" cy="3747180"/>
          </a:xfrm>
        </p:spPr>
        <p:txBody>
          <a:bodyPr>
            <a:normAutofit/>
          </a:bodyPr>
          <a:lstStyle/>
          <a:p>
            <a:pPr marL="0" indent="0">
              <a:spcBef>
                <a:spcPts val="2500"/>
              </a:spcBef>
              <a:buNone/>
            </a:pPr>
            <a:r>
              <a:rPr lang="en-US" sz="1200" b="1" dirty="0" err="1"/>
              <a:t>safdsa</a:t>
            </a:r>
            <a:endParaRPr lang="en-US" sz="1200" dirty="0"/>
          </a:p>
        </p:txBody>
      </p:sp>
      <p:sp>
        <p:nvSpPr>
          <p:cNvPr id="5" name="Slide Number Placeholder 4">
            <a:extLst>
              <a:ext uri="{FF2B5EF4-FFF2-40B4-BE49-F238E27FC236}">
                <a16:creationId xmlns:a16="http://schemas.microsoft.com/office/drawing/2014/main" id="{27B0E5B5-B66A-4410-D092-2889928E8099}"/>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pic>
        <p:nvPicPr>
          <p:cNvPr id="6" name="Content Placeholder 5" descr="Bizarre">
            <a:extLst>
              <a:ext uri="{FF2B5EF4-FFF2-40B4-BE49-F238E27FC236}">
                <a16:creationId xmlns:a16="http://schemas.microsoft.com/office/drawing/2014/main" id="{F7DFAD6A-071B-4329-AB73-57A6BD18E346}"/>
              </a:ext>
            </a:extLst>
          </p:cNvPr>
          <p:cNvPicPr>
            <a:picLocks noGrp="1" noChangeAspect="1"/>
          </p:cNvPicPr>
          <p:nvPr>
            <p:ph type="pic" sz="quarter" idx="11"/>
          </p:nvPr>
        </p:nvPicPr>
        <p:blipFill>
          <a:blip r:embed="rId3"/>
          <a:srcRect l="34566" r="6009"/>
          <a:stretch/>
        </p:blipFill>
        <p:spPr>
          <a:xfrm>
            <a:off x="6076950" y="10"/>
            <a:ext cx="6115050" cy="6868876"/>
          </a:xfrm>
          <a:noFill/>
        </p:spPr>
      </p:pic>
    </p:spTree>
    <p:extLst>
      <p:ext uri="{BB962C8B-B14F-4D97-AF65-F5344CB8AC3E}">
        <p14:creationId xmlns:p14="http://schemas.microsoft.com/office/powerpoint/2010/main" val="3333119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928FD-2A01-4B1E-9032-0527CF565D74}"/>
              </a:ext>
            </a:extLst>
          </p:cNvPr>
          <p:cNvSpPr>
            <a:spLocks noGrp="1"/>
          </p:cNvSpPr>
          <p:nvPr>
            <p:ph type="title"/>
          </p:nvPr>
        </p:nvSpPr>
        <p:spPr>
          <a:xfrm>
            <a:off x="916385" y="446313"/>
            <a:ext cx="5179615" cy="1448747"/>
          </a:xfrm>
        </p:spPr>
        <p:txBody>
          <a:bodyPr anchor="ctr">
            <a:normAutofit/>
          </a:bodyPr>
          <a:lstStyle/>
          <a:p>
            <a:r>
              <a:rPr lang="en-US" u="sng" dirty="0"/>
              <a:t>The Problem &amp; Solution</a:t>
            </a:r>
          </a:p>
        </p:txBody>
      </p:sp>
      <p:sp>
        <p:nvSpPr>
          <p:cNvPr id="4" name="Content Placeholder 3">
            <a:extLst>
              <a:ext uri="{FF2B5EF4-FFF2-40B4-BE49-F238E27FC236}">
                <a16:creationId xmlns:a16="http://schemas.microsoft.com/office/drawing/2014/main" id="{810E903F-D53A-490A-BF1D-FA24E61ABD6D}"/>
              </a:ext>
            </a:extLst>
          </p:cNvPr>
          <p:cNvSpPr>
            <a:spLocks noGrp="1"/>
          </p:cNvSpPr>
          <p:nvPr>
            <p:ph sz="quarter" idx="10"/>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14399" y="2022250"/>
            <a:ext cx="5181600" cy="3747180"/>
          </a:xfrm>
        </p:spPr>
        <p:txBody>
          <a:bodyPr>
            <a:normAutofit/>
          </a:bodyPr>
          <a:lstStyle/>
          <a:p>
            <a:pPr marL="0" indent="0">
              <a:spcBef>
                <a:spcPts val="2500"/>
              </a:spcBef>
              <a:buNone/>
            </a:pPr>
            <a:r>
              <a:rPr lang="en-US" sz="1800" b="1" u="sng" dirty="0"/>
              <a:t>The Problem:</a:t>
            </a:r>
            <a:endParaRPr lang="en-US" sz="1800" b="1" dirty="0"/>
          </a:p>
          <a:p>
            <a:pPr marL="0" indent="0">
              <a:spcBef>
                <a:spcPts val="2500"/>
              </a:spcBef>
              <a:buNone/>
            </a:pPr>
            <a:r>
              <a:rPr lang="en-US" sz="1400" b="1" dirty="0"/>
              <a:t>Many people and organizations require efficient data analysis but lack in-depth data science knowledge.</a:t>
            </a:r>
            <a:endParaRPr lang="en-US" sz="1400" dirty="0"/>
          </a:p>
          <a:p>
            <a:pPr marL="0" indent="0">
              <a:spcBef>
                <a:spcPts val="2500"/>
              </a:spcBef>
              <a:buNone/>
            </a:pPr>
            <a:r>
              <a:rPr lang="en-US" sz="1800" b="1" u="sng" dirty="0"/>
              <a:t>The Solution:</a:t>
            </a:r>
          </a:p>
          <a:p>
            <a:pPr marL="0" indent="0">
              <a:spcBef>
                <a:spcPts val="2500"/>
              </a:spcBef>
              <a:buNone/>
            </a:pPr>
            <a:r>
              <a:rPr lang="en-US" sz="1400" b="1" dirty="0"/>
              <a:t>Data Wizard: The Llama3 Data Science Assistant </a:t>
            </a:r>
            <a:r>
              <a:rPr lang="en-US" sz="1400" dirty="0"/>
              <a:t>is designed to democratize data science and empower users with data science capabilities.</a:t>
            </a:r>
          </a:p>
        </p:txBody>
      </p:sp>
      <p:sp>
        <p:nvSpPr>
          <p:cNvPr id="5" name="Slide Number Placeholder 4">
            <a:extLst>
              <a:ext uri="{FF2B5EF4-FFF2-40B4-BE49-F238E27FC236}">
                <a16:creationId xmlns:a16="http://schemas.microsoft.com/office/drawing/2014/main" id="{5A98B033-F156-8247-9581-7C7263ABFBA2}"/>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pic>
        <p:nvPicPr>
          <p:cNvPr id="6" name="Content Placeholder 5" descr="Diving into the information some more">
            <a:extLst>
              <a:ext uri="{FF2B5EF4-FFF2-40B4-BE49-F238E27FC236}">
                <a16:creationId xmlns:a16="http://schemas.microsoft.com/office/drawing/2014/main" id="{93A04EB1-67C4-4937-B7E1-8EBB37C6E87A}"/>
              </a:ext>
            </a:extLst>
          </p:cNvPr>
          <p:cNvPicPr>
            <a:picLocks noGrp="1" noChangeAspect="1"/>
          </p:cNvPicPr>
          <p:nvPr>
            <p:ph type="pic" sz="quarter" idx="11"/>
          </p:nvPr>
        </p:nvPicPr>
        <p:blipFill>
          <a:blip r:embed="rId3"/>
          <a:srcRect l="19131" r="18328" b="-2"/>
          <a:stretch/>
        </p:blipFill>
        <p:spPr>
          <a:xfrm>
            <a:off x="6076950" y="10"/>
            <a:ext cx="6115050" cy="6868876"/>
          </a:xfrm>
          <a:noFill/>
        </p:spPr>
      </p:pic>
    </p:spTree>
    <p:extLst>
      <p:ext uri="{BB962C8B-B14F-4D97-AF65-F5344CB8AC3E}">
        <p14:creationId xmlns:p14="http://schemas.microsoft.com/office/powerpoint/2010/main" val="33653485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2EFE-8459-F436-372E-A89E749A7E81}"/>
              </a:ext>
            </a:extLst>
          </p:cNvPr>
          <p:cNvSpPr>
            <a:spLocks noGrp="1"/>
          </p:cNvSpPr>
          <p:nvPr>
            <p:ph type="title"/>
          </p:nvPr>
        </p:nvSpPr>
        <p:spPr>
          <a:xfrm>
            <a:off x="914399" y="365125"/>
            <a:ext cx="7273637" cy="1646555"/>
          </a:xfrm>
        </p:spPr>
        <p:txBody>
          <a:bodyPr anchor="ctr">
            <a:normAutofit/>
          </a:bodyPr>
          <a:lstStyle/>
          <a:p>
            <a:r>
              <a:rPr lang="en-US" u="sng" dirty="0"/>
              <a:t>Product details</a:t>
            </a:r>
          </a:p>
        </p:txBody>
      </p:sp>
      <p:sp>
        <p:nvSpPr>
          <p:cNvPr id="3" name="Content Placeholder 2">
            <a:extLst>
              <a:ext uri="{FF2B5EF4-FFF2-40B4-BE49-F238E27FC236}">
                <a16:creationId xmlns:a16="http://schemas.microsoft.com/office/drawing/2014/main" id="{BE39EF59-2816-B979-C94F-0ADD1C11D75E}"/>
              </a:ext>
            </a:extLst>
          </p:cNvPr>
          <p:cNvSpPr>
            <a:spLocks noGrp="1"/>
          </p:cNvSpPr>
          <p:nvPr>
            <p:ph sz="quarter" idx="10"/>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14399" y="2011363"/>
            <a:ext cx="7273638" cy="4155757"/>
          </a:xfrm>
        </p:spPr>
        <p:txBody>
          <a:bodyPr>
            <a:normAutofit/>
          </a:bodyPr>
          <a:lstStyle/>
          <a:p>
            <a:pPr marL="0" lvl="1" indent="0">
              <a:buNone/>
            </a:pPr>
            <a:r>
              <a:rPr lang="en-US" dirty="0"/>
              <a:t>Welcome to </a:t>
            </a:r>
            <a:r>
              <a:rPr lang="en-US" b="1" dirty="0" err="1"/>
              <a:t>DataWizard</a:t>
            </a:r>
            <a:r>
              <a:rPr lang="en-US" b="1" dirty="0"/>
              <a:t>: The Llama3 Data Science Assistant</a:t>
            </a:r>
            <a:r>
              <a:rPr lang="en-US" dirty="0"/>
              <a:t>, your go-to assistant for all things data science! </a:t>
            </a:r>
          </a:p>
          <a:p>
            <a:pPr marL="285750" lvl="1" indent="-285750"/>
            <a:r>
              <a:rPr lang="en-US" dirty="0"/>
              <a:t>This project leverages the power of </a:t>
            </a:r>
            <a:r>
              <a:rPr lang="en-US" b="1" dirty="0"/>
              <a:t>Llama 3</a:t>
            </a:r>
            <a:r>
              <a:rPr lang="en-US" dirty="0"/>
              <a:t> through Together AI and </a:t>
            </a:r>
            <a:r>
              <a:rPr lang="en-US" dirty="0" err="1"/>
              <a:t>Groq</a:t>
            </a:r>
            <a:r>
              <a:rPr lang="en-US" dirty="0"/>
              <a:t> APIs to assist users in their data science tasks with ease. </a:t>
            </a:r>
          </a:p>
          <a:p>
            <a:pPr marL="285750" lvl="1" indent="-285750"/>
            <a:r>
              <a:rPr lang="en-US" dirty="0" err="1"/>
              <a:t>DataWizard</a:t>
            </a:r>
            <a:r>
              <a:rPr lang="en-US" dirty="0"/>
              <a:t> employs the </a:t>
            </a:r>
            <a:r>
              <a:rPr lang="en-US" dirty="0" err="1"/>
              <a:t>pandasai</a:t>
            </a:r>
            <a:r>
              <a:rPr lang="en-US" dirty="0"/>
              <a:t> agent for data manipulation and analysis and offers an intuitive UI developed in </a:t>
            </a:r>
            <a:r>
              <a:rPr lang="en-US" b="1" dirty="0" err="1"/>
              <a:t>Streamlit</a:t>
            </a:r>
            <a:r>
              <a:rPr lang="en-US" dirty="0"/>
              <a:t>.</a:t>
            </a:r>
          </a:p>
        </p:txBody>
      </p:sp>
      <p:sp>
        <p:nvSpPr>
          <p:cNvPr id="4" name="Slide Number Placeholder 3">
            <a:extLst>
              <a:ext uri="{FF2B5EF4-FFF2-40B4-BE49-F238E27FC236}">
                <a16:creationId xmlns:a16="http://schemas.microsoft.com/office/drawing/2014/main" id="{9C5214C7-9BC6-0901-8349-B9A3E9C7FC82}"/>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5</a:t>
            </a:fld>
            <a:endParaRPr lang="en-US"/>
          </a:p>
        </p:txBody>
      </p:sp>
    </p:spTree>
    <p:extLst>
      <p:ext uri="{BB962C8B-B14F-4D97-AF65-F5344CB8AC3E}">
        <p14:creationId xmlns:p14="http://schemas.microsoft.com/office/powerpoint/2010/main" val="1037504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928FD-2A01-4B1E-9032-0527CF565D74}"/>
              </a:ext>
            </a:extLst>
          </p:cNvPr>
          <p:cNvSpPr>
            <a:spLocks noGrp="1"/>
          </p:cNvSpPr>
          <p:nvPr>
            <p:ph type="title"/>
          </p:nvPr>
        </p:nvSpPr>
        <p:spPr>
          <a:xfrm>
            <a:off x="916385" y="446313"/>
            <a:ext cx="5179615" cy="1448747"/>
          </a:xfrm>
        </p:spPr>
        <p:txBody>
          <a:bodyPr anchor="ctr">
            <a:normAutofit/>
          </a:bodyPr>
          <a:lstStyle/>
          <a:p>
            <a:r>
              <a:rPr lang="en-US" u="sng" dirty="0"/>
              <a:t>UX/UI Demo</a:t>
            </a:r>
          </a:p>
        </p:txBody>
      </p:sp>
      <p:sp>
        <p:nvSpPr>
          <p:cNvPr id="4" name="Content Placeholder 3">
            <a:extLst>
              <a:ext uri="{FF2B5EF4-FFF2-40B4-BE49-F238E27FC236}">
                <a16:creationId xmlns:a16="http://schemas.microsoft.com/office/drawing/2014/main" id="{810E903F-D53A-490A-BF1D-FA24E61ABD6D}"/>
              </a:ext>
            </a:extLst>
          </p:cNvPr>
          <p:cNvSpPr>
            <a:spLocks noGrp="1"/>
          </p:cNvSpPr>
          <p:nvPr>
            <p:ph sz="quarter" idx="10"/>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14399" y="2022250"/>
            <a:ext cx="5181600" cy="3747180"/>
          </a:xfrm>
        </p:spPr>
        <p:txBody>
          <a:bodyPr>
            <a:normAutofit/>
          </a:bodyPr>
          <a:lstStyle/>
          <a:p>
            <a:pPr marL="0" indent="0">
              <a:spcBef>
                <a:spcPts val="2500"/>
              </a:spcBef>
              <a:buNone/>
            </a:pPr>
            <a:r>
              <a:rPr lang="en-US" b="1" dirty="0" err="1"/>
              <a:t>DataWizard</a:t>
            </a:r>
            <a:r>
              <a:rPr lang="en-US" b="1" dirty="0"/>
              <a:t>: The Llama3 Data Science Assistant </a:t>
            </a:r>
            <a:r>
              <a:rPr lang="en-US" i="1" dirty="0"/>
              <a:t>&lt;– Hyperlink this text</a:t>
            </a:r>
          </a:p>
        </p:txBody>
      </p:sp>
      <p:sp>
        <p:nvSpPr>
          <p:cNvPr id="5" name="Slide Number Placeholder 4">
            <a:extLst>
              <a:ext uri="{FF2B5EF4-FFF2-40B4-BE49-F238E27FC236}">
                <a16:creationId xmlns:a16="http://schemas.microsoft.com/office/drawing/2014/main" id="{5A98B033-F156-8247-9581-7C7263ABFBA2}"/>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6</a:t>
            </a:fld>
            <a:endParaRPr lang="en-US"/>
          </a:p>
        </p:txBody>
      </p:sp>
      <p:pic>
        <p:nvPicPr>
          <p:cNvPr id="6" name="Content Placeholder 5" descr="Diving into the information some more">
            <a:extLst>
              <a:ext uri="{FF2B5EF4-FFF2-40B4-BE49-F238E27FC236}">
                <a16:creationId xmlns:a16="http://schemas.microsoft.com/office/drawing/2014/main" id="{93A04EB1-67C4-4937-B7E1-8EBB37C6E87A}"/>
              </a:ext>
            </a:extLst>
          </p:cNvPr>
          <p:cNvPicPr>
            <a:picLocks noGrp="1" noChangeAspect="1"/>
          </p:cNvPicPr>
          <p:nvPr>
            <p:ph type="pic" sz="quarter" idx="11"/>
          </p:nvPr>
        </p:nvPicPr>
        <p:blipFill>
          <a:blip r:embed="rId3"/>
          <a:srcRect l="19131" r="18328" b="-2"/>
          <a:stretch/>
        </p:blipFill>
        <p:spPr>
          <a:xfrm>
            <a:off x="6076950" y="10"/>
            <a:ext cx="6115050" cy="6868876"/>
          </a:xfrm>
          <a:noFill/>
        </p:spPr>
      </p:pic>
    </p:spTree>
    <p:extLst>
      <p:ext uri="{BB962C8B-B14F-4D97-AF65-F5344CB8AC3E}">
        <p14:creationId xmlns:p14="http://schemas.microsoft.com/office/powerpoint/2010/main" val="2000166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FEEE-AEC6-D7CE-53D1-B8561D738E60}"/>
              </a:ext>
            </a:extLst>
          </p:cNvPr>
          <p:cNvSpPr>
            <a:spLocks noGrp="1"/>
          </p:cNvSpPr>
          <p:nvPr>
            <p:ph type="title"/>
          </p:nvPr>
        </p:nvSpPr>
        <p:spPr>
          <a:xfrm>
            <a:off x="914399" y="365125"/>
            <a:ext cx="7273637" cy="1646555"/>
          </a:xfrm>
        </p:spPr>
        <p:txBody>
          <a:bodyPr anchor="ctr">
            <a:normAutofit/>
          </a:bodyPr>
          <a:lstStyle/>
          <a:p>
            <a:r>
              <a:rPr lang="en-US" u="sng" dirty="0"/>
              <a:t>Market scope</a:t>
            </a:r>
          </a:p>
        </p:txBody>
      </p:sp>
      <p:sp>
        <p:nvSpPr>
          <p:cNvPr id="3" name="Content Placeholder 2">
            <a:extLst>
              <a:ext uri="{FF2B5EF4-FFF2-40B4-BE49-F238E27FC236}">
                <a16:creationId xmlns:a16="http://schemas.microsoft.com/office/drawing/2014/main" id="{79FE343F-2C86-642A-C738-2BC2FA80B785}"/>
              </a:ext>
            </a:extLst>
          </p:cNvPr>
          <p:cNvSpPr>
            <a:spLocks noGrp="1"/>
          </p:cNvSpPr>
          <p:nvPr>
            <p:ph sz="quarter" idx="10"/>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14399" y="2011363"/>
            <a:ext cx="7273638" cy="4155757"/>
          </a:xfrm>
        </p:spPr>
        <p:txBody>
          <a:bodyPr>
            <a:normAutofit/>
          </a:bodyPr>
          <a:lstStyle/>
          <a:p>
            <a:pPr marL="0" indent="0">
              <a:spcBef>
                <a:spcPts val="2500"/>
              </a:spcBef>
              <a:buNone/>
            </a:pPr>
            <a:r>
              <a:rPr lang="en-US" sz="1800" b="1" u="sng" dirty="0"/>
              <a:t>Rapid Market Growth:</a:t>
            </a:r>
          </a:p>
          <a:p>
            <a:pPr>
              <a:spcBef>
                <a:spcPts val="2500"/>
              </a:spcBef>
            </a:pPr>
            <a:r>
              <a:rPr lang="en-US" sz="1400" b="1" dirty="0"/>
              <a:t>Grandview Research pegs the market for </a:t>
            </a:r>
            <a:r>
              <a:rPr lang="en-US" sz="1400" b="1" dirty="0" err="1"/>
              <a:t>GenAI</a:t>
            </a:r>
            <a:r>
              <a:rPr lang="en-US" sz="1400" b="1" dirty="0"/>
              <a:t> coding, which includes data science tasks was $19.13MM in 2022 and is projected to grow at a compound annual growth rate of 25.2% through 2030. </a:t>
            </a:r>
            <a:r>
              <a:rPr lang="en-US" sz="1400" b="1" dirty="0">
                <a:hlinkClick r:id="rId3"/>
              </a:rPr>
              <a:t>(1)</a:t>
            </a:r>
            <a:endParaRPr lang="en-US" sz="1400" b="1" dirty="0"/>
          </a:p>
          <a:p>
            <a:pPr marL="0" indent="0">
              <a:spcBef>
                <a:spcPts val="2500"/>
              </a:spcBef>
              <a:buNone/>
            </a:pPr>
            <a:r>
              <a:rPr lang="en-US" sz="1800" b="1" u="sng" dirty="0"/>
              <a:t>Rapid Market Innovation:</a:t>
            </a:r>
          </a:p>
          <a:p>
            <a:pPr>
              <a:spcBef>
                <a:spcPts val="2500"/>
              </a:spcBef>
            </a:pPr>
            <a:r>
              <a:rPr lang="en-US" sz="1400" b="1" dirty="0"/>
              <a:t>Gen AI assisted coding results in a more collaborative development process which has impacts and a niche across every modern organization (Public, Private, NGO, and Non-Profit).</a:t>
            </a:r>
          </a:p>
        </p:txBody>
      </p:sp>
      <p:sp>
        <p:nvSpPr>
          <p:cNvPr id="4" name="Slide Number Placeholder 3">
            <a:extLst>
              <a:ext uri="{FF2B5EF4-FFF2-40B4-BE49-F238E27FC236}">
                <a16:creationId xmlns:a16="http://schemas.microsoft.com/office/drawing/2014/main" id="{565F1E71-E5FC-7396-9A99-17EB060054AD}"/>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7</a:t>
            </a:fld>
            <a:endParaRPr lang="en-US"/>
          </a:p>
        </p:txBody>
      </p:sp>
    </p:spTree>
    <p:extLst>
      <p:ext uri="{BB962C8B-B14F-4D97-AF65-F5344CB8AC3E}">
        <p14:creationId xmlns:p14="http://schemas.microsoft.com/office/powerpoint/2010/main" val="29066715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FEEE-AEC6-D7CE-53D1-B8561D738E60}"/>
              </a:ext>
            </a:extLst>
          </p:cNvPr>
          <p:cNvSpPr>
            <a:spLocks noGrp="1"/>
          </p:cNvSpPr>
          <p:nvPr>
            <p:ph type="title"/>
          </p:nvPr>
        </p:nvSpPr>
        <p:spPr>
          <a:xfrm>
            <a:off x="914399" y="365125"/>
            <a:ext cx="7273637" cy="1646555"/>
          </a:xfrm>
        </p:spPr>
        <p:txBody>
          <a:bodyPr anchor="ctr">
            <a:normAutofit/>
          </a:bodyPr>
          <a:lstStyle/>
          <a:p>
            <a:r>
              <a:rPr lang="en-US" u="sng" dirty="0"/>
              <a:t>Revenue streams</a:t>
            </a:r>
          </a:p>
        </p:txBody>
      </p:sp>
      <p:sp>
        <p:nvSpPr>
          <p:cNvPr id="3" name="Content Placeholder 2">
            <a:extLst>
              <a:ext uri="{FF2B5EF4-FFF2-40B4-BE49-F238E27FC236}">
                <a16:creationId xmlns:a16="http://schemas.microsoft.com/office/drawing/2014/main" id="{79FE343F-2C86-642A-C738-2BC2FA80B785}"/>
              </a:ext>
            </a:extLst>
          </p:cNvPr>
          <p:cNvSpPr>
            <a:spLocks noGrp="1"/>
          </p:cNvSpPr>
          <p:nvPr>
            <p:ph sz="quarter" idx="10"/>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14399" y="2011363"/>
            <a:ext cx="7273638" cy="4155757"/>
          </a:xfrm>
        </p:spPr>
        <p:txBody>
          <a:bodyPr>
            <a:normAutofit/>
          </a:bodyPr>
          <a:lstStyle/>
          <a:p>
            <a:pPr marL="0" indent="0">
              <a:spcBef>
                <a:spcPts val="2500"/>
              </a:spcBef>
              <a:buNone/>
            </a:pPr>
            <a:r>
              <a:rPr lang="en-US" sz="1800" b="1" u="sng" dirty="0"/>
              <a:t>Enterprise Licensing:</a:t>
            </a:r>
          </a:p>
          <a:p>
            <a:pPr>
              <a:spcBef>
                <a:spcPts val="2500"/>
              </a:spcBef>
            </a:pPr>
            <a:r>
              <a:rPr lang="en-US" sz="1400" b="1" dirty="0"/>
              <a:t>Organizations purchase licenses in accordance with negotiated service-level agreements.</a:t>
            </a:r>
          </a:p>
          <a:p>
            <a:pPr marL="0" indent="0">
              <a:spcBef>
                <a:spcPts val="2500"/>
              </a:spcBef>
              <a:buNone/>
            </a:pPr>
            <a:r>
              <a:rPr lang="en-US" sz="1800" b="1" u="sng" dirty="0"/>
              <a:t>Subscription Model:</a:t>
            </a:r>
          </a:p>
          <a:p>
            <a:pPr>
              <a:spcBef>
                <a:spcPts val="2500"/>
              </a:spcBef>
            </a:pPr>
            <a:r>
              <a:rPr lang="en-US" sz="1400" b="1" dirty="0"/>
              <a:t>Individual user licenses with service tiers based on usage levels.</a:t>
            </a:r>
            <a:endParaRPr lang="en-US" sz="1400" dirty="0"/>
          </a:p>
          <a:p>
            <a:pPr marL="0" indent="0">
              <a:spcBef>
                <a:spcPts val="2500"/>
              </a:spcBef>
              <a:buNone/>
            </a:pPr>
            <a:r>
              <a:rPr lang="en-US" sz="1800" b="1" u="sng" dirty="0"/>
              <a:t>Pay-Per-Use Model:</a:t>
            </a:r>
          </a:p>
          <a:p>
            <a:pPr>
              <a:spcBef>
                <a:spcPts val="2500"/>
              </a:spcBef>
            </a:pPr>
            <a:r>
              <a:rPr lang="en-US" sz="1400" b="1" dirty="0"/>
              <a:t>Charge model based on amount of code generated and/or task complexity.</a:t>
            </a:r>
          </a:p>
          <a:p>
            <a:pPr marL="0" lvl="1" indent="0">
              <a:buNone/>
            </a:pPr>
            <a:endParaRPr lang="en-US" sz="1400" dirty="0"/>
          </a:p>
        </p:txBody>
      </p:sp>
      <p:sp>
        <p:nvSpPr>
          <p:cNvPr id="4" name="Slide Number Placeholder 3">
            <a:extLst>
              <a:ext uri="{FF2B5EF4-FFF2-40B4-BE49-F238E27FC236}">
                <a16:creationId xmlns:a16="http://schemas.microsoft.com/office/drawing/2014/main" id="{565F1E71-E5FC-7396-9A99-17EB060054AD}"/>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8</a:t>
            </a:fld>
            <a:endParaRPr lang="en-US"/>
          </a:p>
        </p:txBody>
      </p:sp>
    </p:spTree>
    <p:extLst>
      <p:ext uri="{BB962C8B-B14F-4D97-AF65-F5344CB8AC3E}">
        <p14:creationId xmlns:p14="http://schemas.microsoft.com/office/powerpoint/2010/main" val="322113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FEEE-AEC6-D7CE-53D1-B8561D738E60}"/>
              </a:ext>
            </a:extLst>
          </p:cNvPr>
          <p:cNvSpPr>
            <a:spLocks noGrp="1"/>
          </p:cNvSpPr>
          <p:nvPr>
            <p:ph type="title"/>
          </p:nvPr>
        </p:nvSpPr>
        <p:spPr>
          <a:xfrm>
            <a:off x="914399" y="365125"/>
            <a:ext cx="7273637" cy="1646555"/>
          </a:xfrm>
        </p:spPr>
        <p:txBody>
          <a:bodyPr anchor="ctr">
            <a:normAutofit/>
          </a:bodyPr>
          <a:lstStyle/>
          <a:p>
            <a:r>
              <a:rPr lang="en-US" u="sng" dirty="0"/>
              <a:t>Competitor analysis</a:t>
            </a:r>
          </a:p>
        </p:txBody>
      </p:sp>
      <p:sp>
        <p:nvSpPr>
          <p:cNvPr id="3" name="Content Placeholder 2">
            <a:extLst>
              <a:ext uri="{FF2B5EF4-FFF2-40B4-BE49-F238E27FC236}">
                <a16:creationId xmlns:a16="http://schemas.microsoft.com/office/drawing/2014/main" id="{79FE343F-2C86-642A-C738-2BC2FA80B785}"/>
              </a:ext>
            </a:extLst>
          </p:cNvPr>
          <p:cNvSpPr>
            <a:spLocks noGrp="1"/>
          </p:cNvSpPr>
          <p:nvPr>
            <p:ph sz="quarter" idx="10"/>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14399" y="2011363"/>
            <a:ext cx="7273638" cy="4155757"/>
          </a:xfrm>
        </p:spPr>
        <p:txBody>
          <a:bodyPr>
            <a:normAutofit/>
          </a:bodyPr>
          <a:lstStyle/>
          <a:p>
            <a:pPr marL="0" indent="0">
              <a:spcBef>
                <a:spcPts val="2500"/>
              </a:spcBef>
              <a:buNone/>
            </a:pPr>
            <a:r>
              <a:rPr lang="en-US" sz="1800" b="1" u="sng" dirty="0"/>
              <a:t>Large Organizations:</a:t>
            </a:r>
          </a:p>
          <a:p>
            <a:pPr>
              <a:spcBef>
                <a:spcPts val="2500"/>
              </a:spcBef>
            </a:pPr>
            <a:r>
              <a:rPr lang="en-US" sz="1400" dirty="0"/>
              <a:t>Microsoft, Amazon, Google, Etc. are concentrating on environment native data solutions; </a:t>
            </a:r>
            <a:r>
              <a:rPr lang="en-US" sz="1400" b="1" i="1" dirty="0" err="1"/>
              <a:t>DataWizard</a:t>
            </a:r>
            <a:r>
              <a:rPr lang="en-US" sz="1400" dirty="0"/>
              <a:t> provides data science service regardless of environment.</a:t>
            </a:r>
          </a:p>
          <a:p>
            <a:pPr marL="0" indent="0">
              <a:spcBef>
                <a:spcPts val="2500"/>
              </a:spcBef>
              <a:buNone/>
            </a:pPr>
            <a:r>
              <a:rPr lang="en-US" sz="1800" b="1" u="sng" dirty="0"/>
              <a:t>Niche Organizations:</a:t>
            </a:r>
          </a:p>
          <a:p>
            <a:pPr marL="285750" lvl="1" indent="-285750"/>
            <a:r>
              <a:rPr lang="en-US" sz="1400" dirty="0" err="1"/>
              <a:t>DataRobot</a:t>
            </a:r>
            <a:r>
              <a:rPr lang="en-US" sz="1400" dirty="0"/>
              <a:t>, RapidMiner, Alteryx, Etc. offer similar solutions as a part of an overall software service offering; </a:t>
            </a:r>
            <a:r>
              <a:rPr lang="en-US" sz="1400" b="1" i="1" dirty="0" err="1"/>
              <a:t>DataWizard</a:t>
            </a:r>
            <a:r>
              <a:rPr lang="en-US" sz="1400" dirty="0"/>
              <a:t> provides data science as a stand-alone service to fit the needs of the customer.</a:t>
            </a:r>
          </a:p>
        </p:txBody>
      </p:sp>
      <p:sp>
        <p:nvSpPr>
          <p:cNvPr id="4" name="Slide Number Placeholder 3">
            <a:extLst>
              <a:ext uri="{FF2B5EF4-FFF2-40B4-BE49-F238E27FC236}">
                <a16:creationId xmlns:a16="http://schemas.microsoft.com/office/drawing/2014/main" id="{565F1E71-E5FC-7396-9A99-17EB060054AD}"/>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9</a:t>
            </a:fld>
            <a:endParaRPr lang="en-US"/>
          </a:p>
        </p:txBody>
      </p:sp>
    </p:spTree>
    <p:extLst>
      <p:ext uri="{BB962C8B-B14F-4D97-AF65-F5344CB8AC3E}">
        <p14:creationId xmlns:p14="http://schemas.microsoft.com/office/powerpoint/2010/main" val="14240561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{EE773702-89F3-4E8A-BABC-E916D5503DBB}tf22318419_win32</Template>
  <TotalTime>126</TotalTime>
  <Words>1512</Words>
  <Application>Microsoft Office PowerPoint</Application>
  <PresentationFormat>Widescreen</PresentationFormat>
  <Paragraphs>149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__Inter_aaf875</vt:lpstr>
      <vt:lpstr>Arial</vt:lpstr>
      <vt:lpstr>Calibri</vt:lpstr>
      <vt:lpstr>Tenorite</vt:lpstr>
      <vt:lpstr>Custom</vt:lpstr>
      <vt:lpstr>DataWizard: The Llama3 Data Science Assistant</vt:lpstr>
      <vt:lpstr>Agenda</vt:lpstr>
      <vt:lpstr>Team Members</vt:lpstr>
      <vt:lpstr>The Problem &amp; Solution</vt:lpstr>
      <vt:lpstr>Product details</vt:lpstr>
      <vt:lpstr>UX/UI Demo</vt:lpstr>
      <vt:lpstr>Market scope</vt:lpstr>
      <vt:lpstr>Revenue streams</vt:lpstr>
      <vt:lpstr>Competitor analysis</vt:lpstr>
      <vt:lpstr>prospects</vt:lpstr>
      <vt:lpstr>glossary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Kilbane</dc:creator>
  <cp:lastModifiedBy>Matthew Kilbane</cp:lastModifiedBy>
  <cp:revision>4</cp:revision>
  <dcterms:created xsi:type="dcterms:W3CDTF">2024-07-20T14:00:51Z</dcterms:created>
  <dcterms:modified xsi:type="dcterms:W3CDTF">2024-07-20T16:07:43Z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