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57" r:id="rId6"/>
    <p:sldId id="258" r:id="rId7"/>
    <p:sldId id="261" r:id="rId8"/>
    <p:sldId id="262" r:id="rId9"/>
    <p:sldId id="265" r:id="rId10"/>
    <p:sldId id="263" r:id="rId11"/>
    <p:sldId id="267" r:id="rId12"/>
    <p:sldId id="266" r:id="rId13"/>
    <p:sldId id="26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187336-DD6B-4F43-869F-048E6FBBB01A}" v="1087" dt="2024-08-03T15:11:43.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881" autoAdjust="0"/>
  </p:normalViewPr>
  <p:slideViewPr>
    <p:cSldViewPr snapToGrid="0">
      <p:cViewPr varScale="1">
        <p:scale>
          <a:sx n="80" d="100"/>
          <a:sy n="80" d="100"/>
        </p:scale>
        <p:origin x="1794" y="13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8/23/2024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caduceus.vc/health-system-innovation-council/" TargetMode="External"/><Relationship Id="rId3" Type="http://schemas.openxmlformats.org/officeDocument/2006/relationships/hyperlink" Target="https://www.bing.com/aclick?ld=e8T0NcESS9OPbMyTJeYiZrbDVUCUw5oPKxTxITTOqoNO9Xx19gFenDJA9pLwoFb2nvRrUzBTOm566O3sQnVMyAdPxzup1B4dpe_i9b6SZplgKo7Jdj6X9qT7BAaTiTle_x40Cpyy_dTcf4pcfHDZic-I7sy24YcwmoVfbEf4IUSeWUNh9Z&amp;u=aHR0cHMlM2ElMmYlMmZkaXNjb3Zlci5hdmV2YS5jb20lMmZwYWlkLXNlYXJjaC1vcC1waS1ncm93dGgtdzJyJTJmd2hpdGVwYXBlci1pbmR1c3RyaWFsLWFpLXNtYXJ0LWFuYWx5dGljcy1mb3ItYXNzZXQtcmVsaWFiaWxpdHktYW5kLXBlcmZvcm1hbmNlLW9wdGltaXphdGlvbiUzZmhzYV9hY2MlM2QzOTY4OTk3MzIyJTI2aHNhX25ldCUzZGFkd29yZHMlMjZoc2FfY2FtJTNkNTMxMjQ0NjEzJTI2aHNhX2FkJTNkJTI2aHNhX2t3JTNkcHJlZGljdGl2ZSUyNTIwYXJ0aWZpY2lhbCUyNTIwaW50ZWxsaWdlbmNlJTI2aHNhX2dycCUzZDEzNDgwMDM4MDAyODkyMDAlMjZoc2FfbXQlM2RwJTI2aHNhX3ZlciUzZDMlMjZoc2Ffc3JjJTNkbyUyNmhzYV90Z3QlM2Rrd2QtODQyNTE0MTE3OTU5OTAlM2Fsb2MtMTkwJTI2bXNjbGtpZCUzZDY3NWI1ZjczNTEzZjFmY2VlNDAyMzlkZDE0NTE4MzllJTI2dXRtX3NvdXJjZSUzZGJpbmclMjZ1dG1fbWVkaXVtJTNkY3BjJTI2dXRtX2NhbXBhaWduJTNkTV9TX0FfTkFfQWxsX0NhbXBhaWduX1NvbHV0aW9uX09wZXJhdGlvbnNfT3BlcmF0ZS1QSS1Hcm93dGglMjZ1dG1fdGVybSUzZHByZWRpY3RpdmUlMjUyMGFydGlmaWNpYWwlMjUyMGludGVsbGlnZW5jZSUyNnV0bV9jb250ZW50JTNkUEklMjUyMEdSTyUyNTIwUmVsaWFiaWxpdHk&amp;rlid=675b5f73513f1fcee40239dd1451839e" TargetMode="External"/><Relationship Id="rId7" Type="http://schemas.openxmlformats.org/officeDocument/2006/relationships/hyperlink" Target="https://caduceus.vc/press-release/caduceus-capital-partners-launches-health-system-innovation-counci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marketresearch.biz/report/generative-ai-in-chatbots-market/" TargetMode="External"/><Relationship Id="rId5" Type="http://schemas.openxmlformats.org/officeDocument/2006/relationships/hyperlink" Target="https://www.grandviewresearch.com/industry-analysis/generative-ai-market-report" TargetMode="External"/><Relationship Id="rId4" Type="http://schemas.openxmlformats.org/officeDocument/2006/relationships/hyperlink" Target="https://www.fortunebusinessinsights.com/generative-ai-market-107837"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ing.com/aclick?ld=e8xMqdi8wos00Kj_cDCB155jVUCUxJdzTszFUAhtvS-odLT0vK0yChXgjY6xJDY-ziTRz29KvO0Xf8AVUDE2OAhYRf8LIDm434UcLBZXl29ldwBm20hMFl1Bhoo4uqMe7y-rTBjUshdti3S-IDYH3udQrW8B032xhIPk40lCsa1rODHfaZ&amp;u=aHR0cHMlM2ElMmYlMmZtYXJrZXRpbmcuYm9vbWkuY29tJTJmd2ViaW5hci1ob3ctdG8tYmVjb21lLUFJLXJlYWR5JTNmdXRtX3NvdXJjZSUzZGJpbmclMjZ1dG1fbWVkaXVtJTNkcGFpZHNlYXJjaCUyNmFkX3BsYXRmb3JtX2lkJTNkNDk0MTkyMTQ0LTEyNDQ2NDg0Njc5MTg4MDItNzc3OTA2NTU0NTE5MzklMjZ1dG1fY2FtcGFpZ24lM2ROQSUyNTIwLSUyNTIwRU5HJTI1MjAtJTI1MjBTZWFyY2glMjUyMC0lMjUyME5vbi1CcmFuZCUyNTIwLSUyNTIwQm9vbWklMjUyMEFJJTI2dXRtX2tleXdvcmQlM2RhcnRpZmljaWFsJTI1MjBpbnRlbGxpZ2VuY2UlMjUyMGluJTI1MjBidXNpbmVzcyUyNl9idCUzZDc3NzkwNjU1NDUxOTM5JTI2X2JrJTNkYXJ0aWZpY2lhbCUyNTIwaW50ZWxsaWdlbmNlJTI1MjBpbiUyNTIwYnVzaW5lc3MlMjZfYm0lM2RwJTI2X2JuJTNkbyUyNl9iZyUzZDEyNDQ2NDg0Njc5MTg4MDIlMjZtc2Nsa2lkJTNkNDBlOTBhZDIzMTQ0MWZkZGMzMDI2YzdjNzZlODhjYTM&amp;rlid=40e90ad231441fddc3026c7c76e88ca3"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blog.google/outreach-initiatives/entrepreneurs/ai-for-health/" TargetMode="External"/><Relationship Id="rId5" Type="http://schemas.openxmlformats.org/officeDocument/2006/relationships/hyperlink" Target="https://medicalfuturist.com/top-10-health-chatbots/" TargetMode="External"/><Relationship Id="rId4" Type="http://schemas.openxmlformats.org/officeDocument/2006/relationships/hyperlink" Target="https://blog.hubspot.com/ai/ai-health-care-compani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Caduceus: Your tool for your health.</a:t>
            </a:r>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944217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611783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99954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to the submission guidelines. https://lablab.ai/delivering-your-hackathon-solution</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831180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Llama3 Data Science Assistant simplifies data analysis by utilizing the Llama3 LLM to understand natural language inputs. This allows professionals and researchers to execute data science tasks without the need for in-depth programming knowledge. We will explore how the Llama3 LLM works and how it simplifies the often complex process of data analysis.</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196836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65320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053332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312381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11111"/>
                </a:solidFill>
                <a:effectLst/>
                <a:highlight>
                  <a:srgbClr val="FFFFFF"/>
                </a:highlight>
                <a:latin typeface="-apple-system"/>
              </a:rPr>
              <a:t>The market for generative AI, which includes AI bots like Caduceus, is experiencing significant growth. </a:t>
            </a:r>
            <a:r>
              <a:rPr lang="en-US" b="0" i="0" dirty="0">
                <a:solidFill>
                  <a:srgbClr val="111111"/>
                </a:solidFill>
                <a:effectLst/>
                <a:highlight>
                  <a:srgbClr val="FFFFFF"/>
                </a:highlight>
                <a:latin typeface="-apple-system"/>
                <a:hlinkClick r:id="rId3"/>
              </a:rPr>
              <a:t>The global generative AI market size was valued at </a:t>
            </a:r>
            <a:r>
              <a:rPr lang="en-US" b="1" i="0" dirty="0">
                <a:solidFill>
                  <a:srgbClr val="111111"/>
                </a:solidFill>
                <a:effectLst/>
                <a:highlight>
                  <a:srgbClr val="FFFFFF"/>
                </a:highlight>
                <a:latin typeface="-apple-system"/>
                <a:hlinkClick r:id="rId3"/>
              </a:rPr>
              <a:t>USD 43.87 billion in 2023</a:t>
            </a:r>
            <a:r>
              <a:rPr lang="en-US" b="0" i="0" dirty="0">
                <a:solidFill>
                  <a:srgbClr val="111111"/>
                </a:solidFill>
                <a:effectLst/>
                <a:highlight>
                  <a:srgbClr val="FFFFFF"/>
                </a:highlight>
                <a:latin typeface="-apple-system"/>
                <a:hlinkClick r:id="rId3"/>
              </a:rPr>
              <a:t> and is projected to grow from </a:t>
            </a:r>
            <a:r>
              <a:rPr lang="en-US" b="1" i="0" dirty="0">
                <a:solidFill>
                  <a:srgbClr val="111111"/>
                </a:solidFill>
                <a:effectLst/>
                <a:highlight>
                  <a:srgbClr val="FFFFFF"/>
                </a:highlight>
                <a:latin typeface="-apple-system"/>
                <a:hlinkClick r:id="rId3"/>
              </a:rPr>
              <a:t>USD 67.18 billion in 2024 to USD 967.65 billion by 2032</a:t>
            </a:r>
            <a:r>
              <a:rPr lang="en-US" b="0" i="0" dirty="0">
                <a:solidFill>
                  <a:srgbClr val="111111"/>
                </a:solidFill>
                <a:effectLst/>
                <a:highlight>
                  <a:srgbClr val="FFFFFF"/>
                </a:highlight>
                <a:latin typeface="-apple-system"/>
                <a:hlinkClick r:id="rId3"/>
              </a:rPr>
              <a:t>, exhibiting a </a:t>
            </a:r>
            <a:r>
              <a:rPr lang="en-US" b="1" i="0" dirty="0">
                <a:solidFill>
                  <a:srgbClr val="111111"/>
                </a:solidFill>
                <a:effectLst/>
                <a:highlight>
                  <a:srgbClr val="FFFFFF"/>
                </a:highlight>
                <a:latin typeface="-apple-system"/>
                <a:hlinkClick r:id="rId3"/>
              </a:rPr>
              <a:t>CAGR of 39.6%</a:t>
            </a:r>
            <a:r>
              <a:rPr lang="en-US" b="0" i="0" dirty="0">
                <a:solidFill>
                  <a:srgbClr val="111111"/>
                </a:solidFill>
                <a:effectLst/>
                <a:highlight>
                  <a:srgbClr val="FFFFFF"/>
                </a:highlight>
                <a:latin typeface="-apple-system"/>
                <a:hlinkClick r:id="rId3"/>
              </a:rPr>
              <a:t> during the forecast period</a:t>
            </a:r>
            <a:r>
              <a:rPr lang="en-US" b="0" i="0" baseline="30000" dirty="0">
                <a:solidFill>
                  <a:srgbClr val="111111"/>
                </a:solidFill>
                <a:effectLst/>
                <a:highlight>
                  <a:srgbClr val="FFFFFF"/>
                </a:highlight>
                <a:latin typeface="-apple-system"/>
                <a:hlinkClick r:id="rId4"/>
              </a:rPr>
              <a:t>1</a:t>
            </a:r>
            <a:r>
              <a:rPr lang="en-US" b="0" i="0" dirty="0">
                <a:solidFill>
                  <a:srgbClr val="111111"/>
                </a:solidFill>
                <a:effectLst/>
                <a:highlight>
                  <a:srgbClr val="FFFFFF"/>
                </a:highlight>
                <a:latin typeface="-apple-system"/>
              </a:rPr>
              <a:t>. This growth is driven by the increasing demand for AI tools that can create new content, the rising need for virtual worlds in the metaverse, and the deployment of large language models (LLMs) like the one Caduceus employs.</a:t>
            </a:r>
          </a:p>
          <a:p>
            <a:pPr algn="l"/>
            <a:r>
              <a:rPr lang="en-US" b="0" i="0" dirty="0">
                <a:solidFill>
                  <a:srgbClr val="111111"/>
                </a:solidFill>
                <a:effectLst/>
                <a:highlight>
                  <a:srgbClr val="FFFFFF"/>
                </a:highlight>
                <a:latin typeface="-apple-system"/>
                <a:hlinkClick r:id="rId3"/>
              </a:rPr>
              <a:t>The market trends also indicate a growing awareness of conversational AI, which transforms the market outlook by enabling chatbots and virtual assistants to interact with users in more human-like ways</a:t>
            </a:r>
            <a:r>
              <a:rPr lang="en-US" b="0" i="0" baseline="30000" dirty="0">
                <a:solidFill>
                  <a:srgbClr val="111111"/>
                </a:solidFill>
                <a:effectLst/>
                <a:highlight>
                  <a:srgbClr val="FFFFFF"/>
                </a:highlight>
                <a:latin typeface="-apple-system"/>
                <a:hlinkClick r:id="rId4"/>
              </a:rPr>
              <a:t>1</a:t>
            </a:r>
            <a:r>
              <a:rPr lang="en-US" b="0" i="0" dirty="0">
                <a:solidFill>
                  <a:srgbClr val="111111"/>
                </a:solidFill>
                <a:effectLst/>
                <a:highlight>
                  <a:srgbClr val="FFFFFF"/>
                </a:highlight>
                <a:latin typeface="-apple-system"/>
              </a:rPr>
              <a:t>. </a:t>
            </a:r>
            <a:r>
              <a:rPr lang="en-US" b="0" i="0" dirty="0">
                <a:solidFill>
                  <a:srgbClr val="111111"/>
                </a:solidFill>
                <a:effectLst/>
                <a:highlight>
                  <a:srgbClr val="FFFFFF"/>
                </a:highlight>
                <a:latin typeface="-apple-system"/>
                <a:hlinkClick r:id="rId5"/>
              </a:rPr>
              <a:t>Additionally, the generative AI market size is expected to grow at a </a:t>
            </a:r>
            <a:r>
              <a:rPr lang="en-US" b="1" i="0" dirty="0">
                <a:solidFill>
                  <a:srgbClr val="111111"/>
                </a:solidFill>
                <a:effectLst/>
                <a:highlight>
                  <a:srgbClr val="FFFFFF"/>
                </a:highlight>
                <a:latin typeface="-apple-system"/>
                <a:hlinkClick r:id="rId5"/>
              </a:rPr>
              <a:t>CAGR of 36.5% from 2024 to 2030</a:t>
            </a:r>
            <a:r>
              <a:rPr lang="en-US" b="0" i="0" baseline="30000" dirty="0">
                <a:solidFill>
                  <a:srgbClr val="111111"/>
                </a:solidFill>
                <a:effectLst/>
                <a:highlight>
                  <a:srgbClr val="FFFFFF"/>
                </a:highlight>
                <a:latin typeface="-apple-system"/>
                <a:hlinkClick r:id="rId5"/>
              </a:rPr>
              <a:t>2</a:t>
            </a:r>
            <a:r>
              <a:rPr lang="en-US" b="0" i="0" dirty="0">
                <a:solidFill>
                  <a:srgbClr val="111111"/>
                </a:solidFill>
                <a:effectLst/>
                <a:highlight>
                  <a:srgbClr val="FFFFFF"/>
                </a:highlight>
                <a:latin typeface="-apple-system"/>
              </a:rPr>
              <a:t>, suggesting a robust expansion and a wide array of opportunities for applications like Caduceus in various industries.</a:t>
            </a:r>
          </a:p>
          <a:p>
            <a:pPr algn="l"/>
            <a:r>
              <a:rPr lang="en-US" b="0" i="0" dirty="0">
                <a:solidFill>
                  <a:srgbClr val="111111"/>
                </a:solidFill>
                <a:effectLst/>
                <a:highlight>
                  <a:srgbClr val="FFFFFF"/>
                </a:highlight>
                <a:latin typeface="-apple-system"/>
                <a:hlinkClick r:id="rId6"/>
              </a:rPr>
              <a:t>In the specific segment of generative AI in chatbots, the market size is expected to grow from </a:t>
            </a:r>
            <a:r>
              <a:rPr lang="en-US" b="1" i="0" dirty="0">
                <a:solidFill>
                  <a:srgbClr val="111111"/>
                </a:solidFill>
                <a:effectLst/>
                <a:highlight>
                  <a:srgbClr val="FFFFFF"/>
                </a:highlight>
                <a:latin typeface="-apple-system"/>
                <a:hlinkClick r:id="rId6"/>
              </a:rPr>
              <a:t>USD 119.0 million in 2023 to USD 1,223.6 million by 2033</a:t>
            </a:r>
            <a:r>
              <a:rPr lang="en-US" b="0" i="0" dirty="0">
                <a:solidFill>
                  <a:srgbClr val="111111"/>
                </a:solidFill>
                <a:effectLst/>
                <a:highlight>
                  <a:srgbClr val="FFFFFF"/>
                </a:highlight>
                <a:latin typeface="-apple-system"/>
                <a:hlinkClick r:id="rId6"/>
              </a:rPr>
              <a:t>, with a </a:t>
            </a:r>
            <a:r>
              <a:rPr lang="en-US" b="1" i="0" dirty="0">
                <a:solidFill>
                  <a:srgbClr val="111111"/>
                </a:solidFill>
                <a:effectLst/>
                <a:highlight>
                  <a:srgbClr val="FFFFFF"/>
                </a:highlight>
                <a:latin typeface="-apple-system"/>
                <a:hlinkClick r:id="rId6"/>
              </a:rPr>
              <a:t>CAGR of 27%</a:t>
            </a:r>
            <a:r>
              <a:rPr lang="en-US" b="0" i="0" dirty="0">
                <a:solidFill>
                  <a:srgbClr val="111111"/>
                </a:solidFill>
                <a:effectLst/>
                <a:highlight>
                  <a:srgbClr val="FFFFFF"/>
                </a:highlight>
                <a:latin typeface="-apple-system"/>
                <a:hlinkClick r:id="rId6"/>
              </a:rPr>
              <a:t> during the forecast period from 2024 to 2033</a:t>
            </a:r>
            <a:r>
              <a:rPr lang="en-US" b="0" i="0" baseline="30000" dirty="0">
                <a:solidFill>
                  <a:srgbClr val="111111"/>
                </a:solidFill>
                <a:effectLst/>
                <a:highlight>
                  <a:srgbClr val="FFFFFF"/>
                </a:highlight>
                <a:latin typeface="-apple-system"/>
                <a:hlinkClick r:id="rId6"/>
              </a:rPr>
              <a:t>3</a:t>
            </a:r>
            <a:r>
              <a:rPr lang="en-US" b="0" i="0" dirty="0">
                <a:solidFill>
                  <a:srgbClr val="111111"/>
                </a:solidFill>
                <a:effectLst/>
                <a:highlight>
                  <a:srgbClr val="FFFFFF"/>
                </a:highlight>
                <a:latin typeface="-apple-system"/>
              </a:rPr>
              <a:t>. This indicates a substantial market potential for a generative AI bot like Caduceus, especially in the healthcare sector where personalized and democratized health decisions are crucial.</a:t>
            </a:r>
          </a:p>
          <a:p>
            <a:pPr algn="l"/>
            <a:endParaRPr lang="en-US" b="0" i="0" dirty="0">
              <a:solidFill>
                <a:srgbClr val="111111"/>
              </a:solidFill>
              <a:effectLst/>
              <a:highlight>
                <a:srgbClr val="FFFFFF"/>
              </a:highlight>
              <a:latin typeface="-apple-system"/>
            </a:endParaRPr>
          </a:p>
          <a:p>
            <a:pPr algn="l"/>
            <a:r>
              <a:rPr lang="en-US" b="0" i="0" dirty="0">
                <a:solidFill>
                  <a:srgbClr val="111111"/>
                </a:solidFill>
                <a:effectLst/>
                <a:highlight>
                  <a:srgbClr val="FFFFFF"/>
                </a:highlight>
                <a:latin typeface="-apple-system"/>
              </a:rPr>
              <a:t>Caduceus, as an AI bot, has the potential to revolutionize the health market by integrating advanced digital health solutions into healthcare systems. </a:t>
            </a:r>
            <a:r>
              <a:rPr lang="en-US" b="0" i="0" dirty="0">
                <a:solidFill>
                  <a:srgbClr val="111111"/>
                </a:solidFill>
                <a:effectLst/>
                <a:highlight>
                  <a:srgbClr val="FFFFFF"/>
                </a:highlight>
                <a:latin typeface="-apple-system"/>
                <a:hlinkClick r:id="rId7"/>
              </a:rPr>
              <a:t>Through the Health System Innovation Council (HSIC), Caduceus can collaborate with health systems to fast-track the testing, scaling, and adoption of new technologies</a:t>
            </a:r>
            <a:r>
              <a:rPr lang="en-US" b="0" i="0" baseline="30000" dirty="0">
                <a:solidFill>
                  <a:srgbClr val="111111"/>
                </a:solidFill>
                <a:effectLst/>
                <a:highlight>
                  <a:srgbClr val="FFFFFF"/>
                </a:highlight>
                <a:latin typeface="-apple-system"/>
                <a:hlinkClick r:id="rId7"/>
              </a:rPr>
              <a:t>1</a:t>
            </a:r>
            <a:r>
              <a:rPr lang="en-US" b="0" i="0" dirty="0">
                <a:solidFill>
                  <a:srgbClr val="111111"/>
                </a:solidFill>
                <a:effectLst/>
                <a:highlight>
                  <a:srgbClr val="FFFFFF"/>
                </a:highlight>
                <a:latin typeface="-apple-system"/>
              </a:rPr>
              <a:t>. </a:t>
            </a:r>
            <a:r>
              <a:rPr lang="en-US" b="0" i="0" dirty="0">
                <a:solidFill>
                  <a:srgbClr val="111111"/>
                </a:solidFill>
                <a:effectLst/>
                <a:highlight>
                  <a:srgbClr val="FFFFFF"/>
                </a:highlight>
                <a:latin typeface="-apple-system"/>
                <a:hlinkClick r:id="rId8"/>
              </a:rPr>
              <a:t>This strategic alliance allows Caduceus to align with health systems’ strategic goals and provide entrepreneurs with access to a robust network of healthcare innovation leaders</a:t>
            </a:r>
            <a:r>
              <a:rPr lang="en-US" b="0" i="0" baseline="30000" dirty="0">
                <a:solidFill>
                  <a:srgbClr val="111111"/>
                </a:solidFill>
                <a:effectLst/>
                <a:highlight>
                  <a:srgbClr val="FFFFFF"/>
                </a:highlight>
                <a:latin typeface="-apple-system"/>
                <a:hlinkClick r:id="rId8"/>
              </a:rPr>
              <a:t>2</a:t>
            </a:r>
            <a:r>
              <a:rPr lang="en-US" b="0" i="0" dirty="0">
                <a:solidFill>
                  <a:srgbClr val="111111"/>
                </a:solidFill>
                <a:effectLst/>
                <a:highlight>
                  <a:srgbClr val="FFFFFF"/>
                </a:highlight>
                <a:latin typeface="-apple-system"/>
              </a:rPr>
              <a:t>.</a:t>
            </a:r>
          </a:p>
          <a:p>
            <a:pPr algn="l"/>
            <a:r>
              <a:rPr lang="en-US" b="0" i="0" dirty="0">
                <a:solidFill>
                  <a:srgbClr val="111111"/>
                </a:solidFill>
                <a:effectLst/>
                <a:highlight>
                  <a:srgbClr val="FFFFFF"/>
                </a:highlight>
                <a:latin typeface="-apple-system"/>
              </a:rPr>
              <a:t>Innovation through Caduceus could manifest in several ways:</a:t>
            </a:r>
          </a:p>
          <a:p>
            <a:pPr algn="l">
              <a:buFont typeface="Arial" panose="020B0604020202020204" pitchFamily="34" charset="0"/>
              <a:buChar char="•"/>
            </a:pPr>
            <a:r>
              <a:rPr lang="en-US" b="1" i="0" dirty="0">
                <a:solidFill>
                  <a:srgbClr val="111111"/>
                </a:solidFill>
                <a:effectLst/>
                <a:highlight>
                  <a:srgbClr val="FFFFFF"/>
                </a:highlight>
                <a:latin typeface="-apple-system"/>
              </a:rPr>
              <a:t>Personalized Healthcare</a:t>
            </a:r>
            <a:r>
              <a:rPr lang="en-US" b="0" i="0" dirty="0">
                <a:solidFill>
                  <a:srgbClr val="111111"/>
                </a:solidFill>
                <a:effectLst/>
                <a:highlight>
                  <a:srgbClr val="FFFFFF"/>
                </a:highlight>
                <a:latin typeface="-apple-system"/>
              </a:rPr>
              <a:t>: By using individual health records and real-time biometrics, Caduceus can offer personalized health recommendations.</a:t>
            </a:r>
          </a:p>
          <a:p>
            <a:pPr algn="l">
              <a:buFont typeface="Arial" panose="020B0604020202020204" pitchFamily="34" charset="0"/>
              <a:buChar char="•"/>
            </a:pPr>
            <a:r>
              <a:rPr lang="en-US" b="1" i="0" dirty="0">
                <a:solidFill>
                  <a:srgbClr val="111111"/>
                </a:solidFill>
                <a:effectLst/>
                <a:highlight>
                  <a:srgbClr val="FFFFFF"/>
                </a:highlight>
                <a:latin typeface="-apple-system"/>
              </a:rPr>
              <a:t>Efficient Data Management</a:t>
            </a:r>
            <a:r>
              <a:rPr lang="en-US" b="0" i="0" dirty="0">
                <a:solidFill>
                  <a:srgbClr val="111111"/>
                </a:solidFill>
                <a:effectLst/>
                <a:highlight>
                  <a:srgbClr val="FFFFFF"/>
                </a:highlight>
                <a:latin typeface="-apple-system"/>
              </a:rPr>
              <a:t>: The AI bot can streamline the handling of large volumes of health data, improving the efficiency of healthcare services.</a:t>
            </a:r>
          </a:p>
          <a:p>
            <a:pPr algn="l">
              <a:buFont typeface="Arial" panose="020B0604020202020204" pitchFamily="34" charset="0"/>
              <a:buChar char="•"/>
            </a:pPr>
            <a:r>
              <a:rPr lang="en-US" b="1" i="0" dirty="0">
                <a:solidFill>
                  <a:srgbClr val="111111"/>
                </a:solidFill>
                <a:effectLst/>
                <a:highlight>
                  <a:srgbClr val="FFFFFF"/>
                </a:highlight>
                <a:latin typeface="-apple-system"/>
              </a:rPr>
              <a:t>Enhanced Patient Engagement</a:t>
            </a:r>
            <a:r>
              <a:rPr lang="en-US" b="0" i="0" dirty="0">
                <a:solidFill>
                  <a:srgbClr val="111111"/>
                </a:solidFill>
                <a:effectLst/>
                <a:highlight>
                  <a:srgbClr val="FFFFFF"/>
                </a:highlight>
                <a:latin typeface="-apple-system"/>
              </a:rPr>
              <a:t>: Caduceus can engage patients more actively in their health management through interactive and user-friendly platforms.</a:t>
            </a:r>
          </a:p>
          <a:p>
            <a:pPr algn="l">
              <a:buFont typeface="Arial" panose="020B0604020202020204" pitchFamily="34" charset="0"/>
              <a:buChar char="•"/>
            </a:pPr>
            <a:r>
              <a:rPr lang="en-US" b="1" i="0" dirty="0">
                <a:solidFill>
                  <a:srgbClr val="111111"/>
                </a:solidFill>
                <a:effectLst/>
                <a:highlight>
                  <a:srgbClr val="FFFFFF"/>
                </a:highlight>
                <a:latin typeface="-apple-system"/>
              </a:rPr>
              <a:t>Improved Access to Care</a:t>
            </a:r>
            <a:r>
              <a:rPr lang="en-US" b="0" i="0" dirty="0">
                <a:solidFill>
                  <a:srgbClr val="111111"/>
                </a:solidFill>
                <a:effectLst/>
                <a:highlight>
                  <a:srgbClr val="FFFFFF"/>
                </a:highlight>
                <a:latin typeface="-apple-system"/>
              </a:rPr>
              <a:t>: By democratizing health decisions, Caduceus can make healthcare more accessible to diverse populations.</a:t>
            </a:r>
          </a:p>
          <a:p>
            <a:pPr algn="l"/>
            <a:r>
              <a:rPr lang="en-US" b="0" i="0" dirty="0">
                <a:solidFill>
                  <a:srgbClr val="111111"/>
                </a:solidFill>
                <a:effectLst/>
                <a:highlight>
                  <a:srgbClr val="FFFFFF"/>
                </a:highlight>
                <a:latin typeface="-apple-system"/>
              </a:rPr>
              <a:t>Overall, Caduceus is set to create a more connected, efficient, and patient-centered healthcare ecosystem.</a:t>
            </a:r>
          </a:p>
          <a:p>
            <a:pPr algn="l"/>
            <a:endParaRPr lang="en-US" b="0" i="0" dirty="0">
              <a:solidFill>
                <a:srgbClr val="111111"/>
              </a:solidFill>
              <a:effectLst/>
              <a:highlight>
                <a:srgbClr val="FFFFFF"/>
              </a:highlight>
              <a:latin typeface="-apple-system"/>
            </a:endParaRP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37360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109177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11111"/>
                </a:solidFill>
                <a:effectLst/>
                <a:highlight>
                  <a:srgbClr val="FFFFFF"/>
                </a:highlight>
                <a:latin typeface="-apple-system"/>
              </a:rPr>
              <a:t>There are several companies and organizations actively working on personalized health AI bots. These innovative companies are focusing on various aspects of healthcare, from precision medicine to therapeutic science, and are leveraging AI to improve patient care, streamline administrative tasks, and enhance early disease detection. </a:t>
            </a:r>
            <a:r>
              <a:rPr lang="en-US" b="0" i="0" dirty="0">
                <a:solidFill>
                  <a:srgbClr val="111111"/>
                </a:solidFill>
                <a:effectLst/>
                <a:highlight>
                  <a:srgbClr val="FFFFFF"/>
                </a:highlight>
                <a:latin typeface="-apple-system"/>
                <a:hlinkClick r:id="rId3"/>
              </a:rPr>
              <a:t>For instance, </a:t>
            </a:r>
            <a:r>
              <a:rPr lang="en-US" b="1" i="0" dirty="0" err="1">
                <a:solidFill>
                  <a:srgbClr val="111111"/>
                </a:solidFill>
                <a:effectLst/>
                <a:highlight>
                  <a:srgbClr val="FFFFFF"/>
                </a:highlight>
                <a:latin typeface="-apple-system"/>
                <a:hlinkClick r:id="rId3"/>
              </a:rPr>
              <a:t>Arterys</a:t>
            </a:r>
            <a:r>
              <a:rPr lang="en-US" b="0" i="0" dirty="0">
                <a:solidFill>
                  <a:srgbClr val="111111"/>
                </a:solidFill>
                <a:effectLst/>
                <a:highlight>
                  <a:srgbClr val="FFFFFF"/>
                </a:highlight>
                <a:latin typeface="-apple-system"/>
                <a:hlinkClick r:id="rId3"/>
              </a:rPr>
              <a:t> received FDA clearance for using cloud computing and deep learning in clinical settings</a:t>
            </a:r>
            <a:r>
              <a:rPr lang="en-US" b="0" i="0" baseline="30000" dirty="0">
                <a:solidFill>
                  <a:srgbClr val="111111"/>
                </a:solidFill>
                <a:effectLst/>
                <a:highlight>
                  <a:srgbClr val="FFFFFF"/>
                </a:highlight>
                <a:latin typeface="-apple-system"/>
                <a:hlinkClick r:id="rId4"/>
              </a:rPr>
              <a:t>1</a:t>
            </a:r>
            <a:r>
              <a:rPr lang="en-US" b="0" i="0" dirty="0">
                <a:solidFill>
                  <a:srgbClr val="111111"/>
                </a:solidFill>
                <a:effectLst/>
                <a:highlight>
                  <a:srgbClr val="FFFFFF"/>
                </a:highlight>
                <a:latin typeface="-apple-system"/>
              </a:rPr>
              <a:t>.</a:t>
            </a:r>
          </a:p>
          <a:p>
            <a:pPr algn="l"/>
            <a:r>
              <a:rPr lang="en-US" b="0" i="0" dirty="0">
                <a:solidFill>
                  <a:srgbClr val="111111"/>
                </a:solidFill>
                <a:effectLst/>
                <a:highlight>
                  <a:srgbClr val="FFFFFF"/>
                </a:highlight>
                <a:latin typeface="-apple-system"/>
                <a:hlinkClick r:id="rId5"/>
              </a:rPr>
              <a:t>Moreover, healthcare chatbots like </a:t>
            </a:r>
            <a:r>
              <a:rPr lang="en-US" b="1" i="0" dirty="0">
                <a:solidFill>
                  <a:srgbClr val="111111"/>
                </a:solidFill>
                <a:effectLst/>
                <a:highlight>
                  <a:srgbClr val="FFFFFF"/>
                </a:highlight>
                <a:latin typeface="-apple-system"/>
                <a:hlinkClick r:id="rId5"/>
              </a:rPr>
              <a:t>Molly</a:t>
            </a:r>
            <a:r>
              <a:rPr lang="en-US" b="0" i="0" dirty="0">
                <a:solidFill>
                  <a:srgbClr val="111111"/>
                </a:solidFill>
                <a:effectLst/>
                <a:highlight>
                  <a:srgbClr val="FFFFFF"/>
                </a:highlight>
                <a:latin typeface="-apple-system"/>
                <a:hlinkClick r:id="rId5"/>
              </a:rPr>
              <a:t>, </a:t>
            </a:r>
            <a:r>
              <a:rPr lang="en-US" b="1" i="0" dirty="0">
                <a:solidFill>
                  <a:srgbClr val="111111"/>
                </a:solidFill>
                <a:effectLst/>
                <a:highlight>
                  <a:srgbClr val="FFFFFF"/>
                </a:highlight>
                <a:latin typeface="-apple-system"/>
                <a:hlinkClick r:id="rId5"/>
              </a:rPr>
              <a:t>Ginger</a:t>
            </a:r>
            <a:r>
              <a:rPr lang="en-US" b="0" i="0" dirty="0">
                <a:solidFill>
                  <a:srgbClr val="111111"/>
                </a:solidFill>
                <a:effectLst/>
                <a:highlight>
                  <a:srgbClr val="FFFFFF"/>
                </a:highlight>
                <a:latin typeface="-apple-system"/>
                <a:hlinkClick r:id="rId5"/>
              </a:rPr>
              <a:t>, and </a:t>
            </a:r>
            <a:r>
              <a:rPr lang="en-US" b="1" i="0" dirty="0" err="1">
                <a:solidFill>
                  <a:srgbClr val="111111"/>
                </a:solidFill>
                <a:effectLst/>
                <a:highlight>
                  <a:srgbClr val="FFFFFF"/>
                </a:highlight>
                <a:latin typeface="-apple-system"/>
                <a:hlinkClick r:id="rId5"/>
              </a:rPr>
              <a:t>Replika</a:t>
            </a:r>
            <a:r>
              <a:rPr lang="en-US" b="0" i="0" dirty="0">
                <a:solidFill>
                  <a:srgbClr val="111111"/>
                </a:solidFill>
                <a:effectLst/>
                <a:highlight>
                  <a:srgbClr val="FFFFFF"/>
                </a:highlight>
                <a:latin typeface="-apple-system"/>
                <a:hlinkClick r:id="rId5"/>
              </a:rPr>
              <a:t> are being developed to support patients in managing their health responsibly and to ease the burden on primary care physicians</a:t>
            </a:r>
            <a:r>
              <a:rPr lang="en-US" b="0" i="0" baseline="30000" dirty="0">
                <a:solidFill>
                  <a:srgbClr val="111111"/>
                </a:solidFill>
                <a:effectLst/>
                <a:highlight>
                  <a:srgbClr val="FFFFFF"/>
                </a:highlight>
                <a:latin typeface="-apple-system"/>
                <a:hlinkClick r:id="rId5"/>
              </a:rPr>
              <a:t>2</a:t>
            </a:r>
            <a:r>
              <a:rPr lang="en-US" b="0" i="0" dirty="0">
                <a:solidFill>
                  <a:srgbClr val="111111"/>
                </a:solidFill>
                <a:effectLst/>
                <a:highlight>
                  <a:srgbClr val="FFFFFF"/>
                </a:highlight>
                <a:latin typeface="-apple-system"/>
              </a:rPr>
              <a:t>. </a:t>
            </a:r>
            <a:r>
              <a:rPr lang="en-US" b="0" i="0" dirty="0">
                <a:solidFill>
                  <a:srgbClr val="111111"/>
                </a:solidFill>
                <a:effectLst/>
                <a:highlight>
                  <a:srgbClr val="FFFFFF"/>
                </a:highlight>
                <a:latin typeface="-apple-system"/>
                <a:hlinkClick r:id="rId6"/>
              </a:rPr>
              <a:t>Other startups, such as </a:t>
            </a:r>
            <a:r>
              <a:rPr lang="en-US" b="1" i="0" dirty="0">
                <a:solidFill>
                  <a:srgbClr val="111111"/>
                </a:solidFill>
                <a:effectLst/>
                <a:highlight>
                  <a:srgbClr val="FFFFFF"/>
                </a:highlight>
                <a:latin typeface="-apple-system"/>
                <a:hlinkClick r:id="rId6"/>
              </a:rPr>
              <a:t>Noah Labs</a:t>
            </a:r>
            <a:r>
              <a:rPr lang="en-US" b="0" i="0" dirty="0">
                <a:solidFill>
                  <a:srgbClr val="111111"/>
                </a:solidFill>
                <a:effectLst/>
                <a:highlight>
                  <a:srgbClr val="FFFFFF"/>
                </a:highlight>
                <a:latin typeface="-apple-system"/>
                <a:hlinkClick r:id="rId6"/>
              </a:rPr>
              <a:t> in Germany, are creating voice-based machine learning software for early detection of heart failure, while </a:t>
            </a:r>
            <a:r>
              <a:rPr lang="en-US" b="1" i="0" dirty="0">
                <a:solidFill>
                  <a:srgbClr val="111111"/>
                </a:solidFill>
                <a:effectLst/>
                <a:highlight>
                  <a:srgbClr val="FFFFFF"/>
                </a:highlight>
                <a:latin typeface="-apple-system"/>
                <a:hlinkClick r:id="rId6"/>
              </a:rPr>
              <a:t>Nui</a:t>
            </a:r>
            <a:r>
              <a:rPr lang="en-US" b="0" i="0" dirty="0">
                <a:solidFill>
                  <a:srgbClr val="111111"/>
                </a:solidFill>
                <a:effectLst/>
                <a:highlight>
                  <a:srgbClr val="FFFFFF"/>
                </a:highlight>
                <a:latin typeface="-apple-system"/>
                <a:hlinkClick r:id="rId6"/>
              </a:rPr>
              <a:t> is an app that supports family caregivers with an intelligent chatbot</a:t>
            </a:r>
            <a:r>
              <a:rPr lang="en-US" b="0" i="0" baseline="30000" dirty="0">
                <a:solidFill>
                  <a:srgbClr val="111111"/>
                </a:solidFill>
                <a:effectLst/>
                <a:highlight>
                  <a:srgbClr val="FFFFFF"/>
                </a:highlight>
                <a:latin typeface="-apple-system"/>
                <a:hlinkClick r:id="rId6"/>
              </a:rPr>
              <a:t>3</a:t>
            </a:r>
            <a:r>
              <a:rPr lang="en-US" b="0" i="0" dirty="0">
                <a:solidFill>
                  <a:srgbClr val="111111"/>
                </a:solidFill>
                <a:effectLst/>
                <a:highlight>
                  <a:srgbClr val="FFFFFF"/>
                </a:highlight>
                <a:latin typeface="-apple-system"/>
              </a:rPr>
              <a:t>.</a:t>
            </a:r>
          </a:p>
          <a:p>
            <a:pPr algn="l"/>
            <a:r>
              <a:rPr lang="en-US" b="0" i="0" dirty="0">
                <a:solidFill>
                  <a:srgbClr val="111111"/>
                </a:solidFill>
                <a:effectLst/>
                <a:highlight>
                  <a:srgbClr val="FFFFFF"/>
                </a:highlight>
                <a:latin typeface="-apple-system"/>
              </a:rPr>
              <a:t>These companies are part of a growing trend of utilizing AI to bring personalized and efficient healthcare solutions to the market</a:t>
            </a:r>
          </a:p>
          <a:p>
            <a:pPr algn="l"/>
            <a:endParaRPr lang="en-US" b="0" i="0" dirty="0">
              <a:solidFill>
                <a:srgbClr val="334155"/>
              </a:solidFill>
              <a:effectLst/>
              <a:highlight>
                <a:srgbClr val="FFFFFF"/>
              </a:highlight>
              <a:latin typeface="__Inter_aaf875"/>
            </a:endParaRPr>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2530138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private-user-images.githubusercontent.com/91061323/359162416-f034c6fe-4393-4837-a15e-2d569bbd21d3.mp4?jwt=eyJhbGciOiJIUzI1NiIsInR5cCI6IkpXVCJ9.eyJpc3MiOiJnaXRodWIuY29tIiwiYXVkIjoicmF3LmdpdGh1YnVzZXJjb250ZW50LmNvbSIsImtleSI6ImtleTUiLCJleHAiOjE3MjQ0MjYxNDIsIm5iZiI6MTcyNDQyNTg0MiwicGF0aCI6Ii85MTA2MTMyMy8zNTkxNjI0MTYtZjAzNGM2ZmUtNDM5My00ODM3LWExNWUtMmQ1NjliYmQyMWQzLm1wND9YLUFtei1BbGdvcml0aG09QVdTNC1ITUFDLVNIQTI1NiZYLUFtei1DcmVkZW50aWFsPUFLSUFWQ09EWUxTQTUzUFFLNFpBJTJGMjAyNDA4MjMlMkZ1cy1lYXN0LTElMkZzMyUyRmF3czRfcmVxdWVzdCZYLUFtei1EYXRlPTIwMjQwODIzVDE1MTA0MlomWC1BbXotRXhwaXJlcz0zMDAmWC1BbXotU2lnbmF0dXJlPTcyMzI3OTIxMDlkYzgzOThhMGNlZmUwMDgwMjM1ZjFlZDRjMmZjYzQxNjdjMTMzMjM0NzdhNTBmZDBkYmMxZTImWC1BbXotU2lnbmVkSGVhZGVycz1ob3N0JmFjdG9yX2lkPTAma2V5X2lkPTAmcmVwb19pZD0wIn0.MwbH_j6lL8pM9tl-fFzBaSwrAvoaXBSUjrJce5lvHvQ"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1.jpeg"/><Relationship Id="rId5" Type="http://schemas.openxmlformats.org/officeDocument/2006/relationships/hyperlink" Target="https://lablab.ai/event/falcon-hackathon/falcon-champs" TargetMode="External"/><Relationship Id="rId4" Type="http://schemas.openxmlformats.org/officeDocument/2006/relationships/hyperlink" Target="https://github.com/owais142002/MedAI-Assistant.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lablab.ai/event/llama-3-ai-hackathon/bespoke-solutions" TargetMode="External"/><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www.linkedin.com/in/owais-ahmed-749911192/" TargetMode="External"/><Relationship Id="rId5" Type="http://schemas.openxmlformats.org/officeDocument/2006/relationships/hyperlink" Target="https://www.linkedin.com/in/hasnain3142/" TargetMode="External"/><Relationship Id="rId4" Type="http://schemas.openxmlformats.org/officeDocument/2006/relationships/hyperlink" Target="https://www.linkedin.com/in/matthew-kilban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private-user-images.githubusercontent.com/91061323/359162416-f034c6fe-4393-4837-a15e-2d569bbd21d3.mp4?jwt=eyJhbGciOiJIUzI1NiIsInR5cCI6IkpXVCJ9.eyJpc3MiOiJnaXRodWIuY29tIiwiYXVkIjoicmF3LmdpdGh1YnVzZXJjb250ZW50LmNvbSIsImtleSI6ImtleTUiLCJleHAiOjE3MjQ0MjYxNDIsIm5iZiI6MTcyNDQyNTg0MiwicGF0aCI6Ii85MTA2MTMyMy8zNTkxNjI0MTYtZjAzNGM2ZmUtNDM5My00ODM3LWExNWUtMmQ1NjliYmQyMWQzLm1wND9YLUFtei1BbGdvcml0aG09QVdTNC1ITUFDLVNIQTI1NiZYLUFtei1DcmVkZW50aWFsPUFLSUFWQ09EWUxTQTUzUFFLNFpBJTJGMjAyNDA4MjMlMkZ1cy1lYXN0LTElMkZzMyUyRmF3czRfcmVxdWVzdCZYLUFtei1EYXRlPTIwMjQwODIzVDE1MTA0MlomWC1BbXotRXhwaXJlcz0zMDAmWC1BbXotU2lnbmF0dXJlPTcyMzI3OTIxMDlkYzgzOThhMGNlZmUwMDgwMjM1ZjFlZDRjMmZjYzQxNjdjMTMzMjM0NzdhNTBmZDBkYmMxZTImWC1BbXotU2lnbmVkSGVhZGVycz1ob3N0JmFjdG9yX2lkPTAma2V5X2lkPTAmcmVwb19pZD0wIn0.MwbH_j6lL8pM9tl-fFzBaSwrAvoaXBSUjrJce5lvHvQ"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0.jpg"/></Relationships>
</file>

<file path=ppt/slides/_rels/slide7.xml.rels><?xml version="1.0" encoding="UTF-8" standalone="yes"?>
<Relationships xmlns="http://schemas.openxmlformats.org/package/2006/relationships"><Relationship Id="rId3" Type="http://schemas.openxmlformats.org/officeDocument/2006/relationships/hyperlink" Target="https://www.bing.com/aclick?ld=e8T0NcESS9OPbMyTJeYiZrbDVUCUw5oPKxTxITTOqoNO9Xx19gFenDJA9pLwoFb2nvRrUzBTOm566O3sQnVMyAdPxzup1B4dpe_i9b6SZplgKo7Jdj6X9qT7BAaTiTle_x40Cpyy_dTcf4pcfHDZic-I7sy24YcwmoVfbEf4IUSeWUNh9Z&amp;u=aHR0cHMlM2ElMmYlMmZkaXNjb3Zlci5hdmV2YS5jb20lMmZwYWlkLXNlYXJjaC1vcC1waS1ncm93dGgtdzJyJTJmd2hpdGVwYXBlci1pbmR1c3RyaWFsLWFpLXNtYXJ0LWFuYWx5dGljcy1mb3ItYXNzZXQtcmVsaWFiaWxpdHktYW5kLXBlcmZvcm1hbmNlLW9wdGltaXphdGlvbiUzZmhzYV9hY2MlM2QzOTY4OTk3MzIyJTI2aHNhX25ldCUzZGFkd29yZHMlMjZoc2FfY2FtJTNkNTMxMjQ0NjEzJTI2aHNhX2FkJTNkJTI2aHNhX2t3JTNkcHJlZGljdGl2ZSUyNTIwYXJ0aWZpY2lhbCUyNTIwaW50ZWxsaWdlbmNlJTI2aHNhX2dycCUzZDEzNDgwMDM4MDAyODkyMDAlMjZoc2FfbXQlM2RwJTI2aHNhX3ZlciUzZDMlMjZoc2Ffc3JjJTNkbyUyNmhzYV90Z3QlM2Rrd2QtODQyNTE0MTE3OTU5OTAlM2Fsb2MtMTkwJTI2bXNjbGtpZCUzZDY3NWI1ZjczNTEzZjFmY2VlNDAyMzlkZDE0NTE4MzllJTI2dXRtX3NvdXJjZSUzZGJpbmclMjZ1dG1fbWVkaXVtJTNkY3BjJTI2dXRtX2NhbXBhaWduJTNkTV9TX0FfTkFfQWxsX0NhbXBhaWduX1NvbHV0aW9uX09wZXJhdGlvbnNfT3BlcmF0ZS1QSS1Hcm93dGglMjZ1dG1fdGVybSUzZHByZWRpY3RpdmUlMjUyMGFydGlmaWNpYWwlMjUyMGludGVsbGlnZW5jZSUyNnV0bV9jb250ZW50JTNkUEklMjUyMEdSTyUyNTIwUmVsaWFiaWxpdHk&amp;rlid=675b5f73513f1fcee40239dd1451839e"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www.fortunebusinessinsights.com/generative-ai-market-107837"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237A-69D3-38C2-75B1-D835F76C65FD}"/>
              </a:ext>
            </a:extLst>
          </p:cNvPr>
          <p:cNvSpPr>
            <a:spLocks noGrp="1"/>
          </p:cNvSpPr>
          <p:nvPr>
            <p:ph type="title"/>
          </p:nvPr>
        </p:nvSpPr>
        <p:spPr>
          <a:xfrm>
            <a:off x="6096000" y="375285"/>
            <a:ext cx="4896678" cy="3624984"/>
          </a:xfrm>
        </p:spPr>
        <p:txBody>
          <a:bodyPr vert="horz" lIns="91440" tIns="45720" rIns="91440" bIns="45720" rtlCol="0" anchor="b">
            <a:normAutofit/>
          </a:bodyPr>
          <a:lstStyle/>
          <a:p>
            <a:r>
              <a:rPr lang="en-US" dirty="0"/>
              <a:t>caduceus</a:t>
            </a:r>
            <a:r>
              <a:rPr lang="en-US" kern="1200" cap="all" baseline="0" dirty="0">
                <a:latin typeface="+mj-lt"/>
                <a:ea typeface="+mj-ea"/>
                <a:cs typeface="+mj-cs"/>
              </a:rPr>
              <a:t>:</a:t>
            </a:r>
            <a:r>
              <a:rPr lang="en-US" kern="1200" cap="all" dirty="0">
                <a:latin typeface="+mj-lt"/>
                <a:ea typeface="+mj-ea"/>
                <a:cs typeface="+mj-cs"/>
              </a:rPr>
              <a:t> </a:t>
            </a:r>
            <a:br>
              <a:rPr lang="en-US" kern="1200" cap="all" dirty="0">
                <a:latin typeface="+mj-lt"/>
                <a:ea typeface="+mj-ea"/>
                <a:cs typeface="+mj-cs"/>
              </a:rPr>
            </a:br>
            <a:r>
              <a:rPr lang="en-US" kern="1200" cap="all" baseline="0" dirty="0">
                <a:latin typeface="+mj-lt"/>
                <a:ea typeface="+mj-ea"/>
                <a:cs typeface="+mj-cs"/>
              </a:rPr>
              <a:t>Your tool for your Health</a:t>
            </a:r>
          </a:p>
        </p:txBody>
      </p:sp>
      <p:sp>
        <p:nvSpPr>
          <p:cNvPr id="4" name="TextBox 3">
            <a:extLst>
              <a:ext uri="{FF2B5EF4-FFF2-40B4-BE49-F238E27FC236}">
                <a16:creationId xmlns:a16="http://schemas.microsoft.com/office/drawing/2014/main" id="{5C610B5F-D2FC-4BA5-9D52-32F0B7A2287B}"/>
              </a:ext>
            </a:extLst>
          </p:cNvPr>
          <p:cNvSpPr txBox="1"/>
          <p:nvPr/>
        </p:nvSpPr>
        <p:spPr>
          <a:xfrm>
            <a:off x="6096000" y="4172990"/>
            <a:ext cx="4896677" cy="2309726"/>
          </a:xfrm>
          <a:prstGeom prst="rect">
            <a:avLst/>
          </a:prstGeom>
        </p:spPr>
        <p:txBody>
          <a:bodyPr vert="horz" lIns="91440" tIns="45720" rIns="91440" bIns="45720" rtlCol="0">
            <a:normAutofit/>
          </a:bodyPr>
          <a:lstStyle/>
          <a:p>
            <a:pPr>
              <a:lnSpc>
                <a:spcPct val="90000"/>
              </a:lnSpc>
              <a:spcAft>
                <a:spcPts val="1200"/>
              </a:spcAft>
              <a:buFont typeface="Arial" panose="020B0604020202020204" pitchFamily="34" charset="0"/>
            </a:pPr>
            <a:r>
              <a:rPr lang="en-US" sz="2000" dirty="0">
                <a:solidFill>
                  <a:schemeClr val="bg1"/>
                </a:solidFill>
              </a:rPr>
              <a:t>Take control of your health and wellbeing for a more connected, efficient, and individualized healthcare ecosystem.</a:t>
            </a:r>
          </a:p>
        </p:txBody>
      </p:sp>
      <p:pic>
        <p:nvPicPr>
          <p:cNvPr id="6" name="Picture 5">
            <a:extLst>
              <a:ext uri="{FF2B5EF4-FFF2-40B4-BE49-F238E27FC236}">
                <a16:creationId xmlns:a16="http://schemas.microsoft.com/office/drawing/2014/main" id="{31FF9188-D04B-1093-68FE-353740947E24}"/>
              </a:ext>
            </a:extLst>
          </p:cNvPr>
          <p:cNvPicPr>
            <a:picLocks noChangeAspect="1"/>
          </p:cNvPicPr>
          <p:nvPr/>
        </p:nvPicPr>
        <p:blipFill>
          <a:blip r:embed="rId3"/>
          <a:stretch>
            <a:fillRect/>
          </a:stretch>
        </p:blipFill>
        <p:spPr>
          <a:xfrm>
            <a:off x="1473591" y="1441792"/>
            <a:ext cx="3505200" cy="3524250"/>
          </a:xfrm>
          <a:prstGeom prst="rect">
            <a:avLst/>
          </a:prstGeom>
        </p:spPr>
      </p:pic>
    </p:spTree>
    <p:extLst>
      <p:ext uri="{BB962C8B-B14F-4D97-AF65-F5344CB8AC3E}">
        <p14:creationId xmlns:p14="http://schemas.microsoft.com/office/powerpoint/2010/main" val="219690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CFA8-9206-2728-FAEF-52CD9EB65F47}"/>
              </a:ext>
            </a:extLst>
          </p:cNvPr>
          <p:cNvSpPr>
            <a:spLocks noGrp="1"/>
          </p:cNvSpPr>
          <p:nvPr>
            <p:ph type="title"/>
          </p:nvPr>
        </p:nvSpPr>
        <p:spPr>
          <a:xfrm>
            <a:off x="916385" y="446313"/>
            <a:ext cx="5179615" cy="1448747"/>
          </a:xfrm>
        </p:spPr>
        <p:txBody>
          <a:bodyPr anchor="ctr">
            <a:normAutofit/>
          </a:bodyPr>
          <a:lstStyle/>
          <a:p>
            <a:r>
              <a:rPr lang="en-US" dirty="0"/>
              <a:t>prospects</a:t>
            </a:r>
          </a:p>
        </p:txBody>
      </p:sp>
      <p:sp>
        <p:nvSpPr>
          <p:cNvPr id="4" name="Content Placeholder 3">
            <a:extLst>
              <a:ext uri="{FF2B5EF4-FFF2-40B4-BE49-F238E27FC236}">
                <a16:creationId xmlns:a16="http://schemas.microsoft.com/office/drawing/2014/main" id="{D8259A75-615A-E889-3CF5-186638449A21}"/>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22250"/>
            <a:ext cx="5181600" cy="3747180"/>
          </a:xfrm>
        </p:spPr>
        <p:txBody>
          <a:bodyPr>
            <a:normAutofit/>
          </a:bodyPr>
          <a:lstStyle/>
          <a:p>
            <a:pPr marL="0" indent="0">
              <a:spcBef>
                <a:spcPts val="2500"/>
              </a:spcBef>
              <a:buNone/>
            </a:pPr>
            <a:r>
              <a:rPr lang="en-US" sz="1800" b="1" u="sng" dirty="0"/>
              <a:t>Emerging Technology Integration:</a:t>
            </a:r>
          </a:p>
          <a:p>
            <a:pPr marL="285750" lvl="1" indent="-285750"/>
            <a:r>
              <a:rPr lang="en-US" sz="1400" b="1" dirty="0"/>
              <a:t>Caduceus</a:t>
            </a:r>
            <a:r>
              <a:rPr lang="en-US" sz="1400" dirty="0"/>
              <a:t> integrates with future data science technologies to provide cutting-edge solutions; quantum computing, edge AI, etc.</a:t>
            </a:r>
            <a:endParaRPr lang="en-US" sz="1400" b="1" dirty="0"/>
          </a:p>
          <a:p>
            <a:pPr marL="0" indent="0">
              <a:spcBef>
                <a:spcPts val="2500"/>
              </a:spcBef>
              <a:buNone/>
            </a:pPr>
            <a:r>
              <a:rPr lang="en-US" sz="1800" b="1" u="sng" dirty="0"/>
              <a:t>Customization &amp; Personalization:</a:t>
            </a:r>
          </a:p>
          <a:p>
            <a:pPr marL="285750" lvl="1" indent="-285750"/>
            <a:r>
              <a:rPr lang="en-US" sz="1400" b="1" dirty="0"/>
              <a:t>Caduceus </a:t>
            </a:r>
            <a:r>
              <a:rPr lang="en-US" sz="1400" dirty="0"/>
              <a:t>is the ultimate solution in healthcare personalization. </a:t>
            </a:r>
          </a:p>
        </p:txBody>
      </p:sp>
      <p:sp>
        <p:nvSpPr>
          <p:cNvPr id="5" name="Slide Number Placeholder 4">
            <a:extLst>
              <a:ext uri="{FF2B5EF4-FFF2-40B4-BE49-F238E27FC236}">
                <a16:creationId xmlns:a16="http://schemas.microsoft.com/office/drawing/2014/main" id="{2B5395D8-45A2-9FA8-0F2B-2A40E35C3D3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10</a:t>
            </a:fld>
            <a:endParaRPr lang="en-US"/>
          </a:p>
        </p:txBody>
      </p:sp>
      <p:pic>
        <p:nvPicPr>
          <p:cNvPr id="6" name="Content Placeholder 5" descr="ANALYTICS CONCEPT">
            <a:extLst>
              <a:ext uri="{FF2B5EF4-FFF2-40B4-BE49-F238E27FC236}">
                <a16:creationId xmlns:a16="http://schemas.microsoft.com/office/drawing/2014/main" id="{51A46489-8D03-42E2-94A7-183BC198CC90}"/>
              </a:ext>
            </a:extLst>
          </p:cNvPr>
          <p:cNvPicPr>
            <a:picLocks noGrp="1" noChangeAspect="1"/>
          </p:cNvPicPr>
          <p:nvPr>
            <p:ph type="pic" sz="quarter" idx="11"/>
          </p:nvPr>
        </p:nvPicPr>
        <p:blipFill>
          <a:blip r:embed="rId3"/>
          <a:srcRect l="3237" r="37339"/>
          <a:stretch/>
        </p:blipFill>
        <p:spPr>
          <a:xfrm>
            <a:off x="6076950" y="10"/>
            <a:ext cx="6115050" cy="6868876"/>
          </a:xfrm>
          <a:noFill/>
        </p:spPr>
      </p:pic>
    </p:spTree>
    <p:extLst>
      <p:ext uri="{BB962C8B-B14F-4D97-AF65-F5344CB8AC3E}">
        <p14:creationId xmlns:p14="http://schemas.microsoft.com/office/powerpoint/2010/main" val="3149395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CFA8-9206-2728-FAEF-52CD9EB65F47}"/>
              </a:ext>
            </a:extLst>
          </p:cNvPr>
          <p:cNvSpPr>
            <a:spLocks noGrp="1"/>
          </p:cNvSpPr>
          <p:nvPr>
            <p:ph type="title"/>
          </p:nvPr>
        </p:nvSpPr>
        <p:spPr>
          <a:xfrm>
            <a:off x="916385" y="446313"/>
            <a:ext cx="5179615" cy="1448747"/>
          </a:xfrm>
        </p:spPr>
        <p:txBody>
          <a:bodyPr anchor="ctr">
            <a:normAutofit/>
          </a:bodyPr>
          <a:lstStyle/>
          <a:p>
            <a:r>
              <a:rPr lang="en-US" u="sng" dirty="0"/>
              <a:t>glossary</a:t>
            </a:r>
          </a:p>
        </p:txBody>
      </p:sp>
      <p:sp>
        <p:nvSpPr>
          <p:cNvPr id="4" name="Content Placeholder 3">
            <a:extLst>
              <a:ext uri="{FF2B5EF4-FFF2-40B4-BE49-F238E27FC236}">
                <a16:creationId xmlns:a16="http://schemas.microsoft.com/office/drawing/2014/main" id="{D8259A75-615A-E889-3CF5-186638449A21}"/>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22250"/>
            <a:ext cx="5181600" cy="3747180"/>
          </a:xfrm>
        </p:spPr>
        <p:txBody>
          <a:bodyPr>
            <a:normAutofit/>
          </a:bodyPr>
          <a:lstStyle/>
          <a:p>
            <a:pPr marL="0" indent="0">
              <a:spcBef>
                <a:spcPts val="2500"/>
              </a:spcBef>
              <a:buNone/>
            </a:pPr>
            <a:r>
              <a:rPr lang="en-US" sz="2400" dirty="0">
                <a:hlinkClick r:id="rId3"/>
              </a:rPr>
              <a:t>Video Presentation</a:t>
            </a:r>
            <a:endParaRPr lang="en-US" sz="2400" i="1" dirty="0"/>
          </a:p>
          <a:p>
            <a:pPr marL="0" indent="0">
              <a:spcBef>
                <a:spcPts val="2500"/>
              </a:spcBef>
              <a:buNone/>
            </a:pPr>
            <a:r>
              <a:rPr lang="en-US" sz="2400" dirty="0"/>
              <a:t>Slide Presentation</a:t>
            </a:r>
            <a:endParaRPr lang="en-US" sz="2400" i="1" u="sng" dirty="0"/>
          </a:p>
          <a:p>
            <a:pPr marL="0" indent="0">
              <a:spcBef>
                <a:spcPts val="2500"/>
              </a:spcBef>
              <a:buNone/>
            </a:pPr>
            <a:r>
              <a:rPr lang="en-US" sz="2400" u="sng" dirty="0">
                <a:hlinkClick r:id="rId4"/>
              </a:rPr>
              <a:t>GitHub Repository</a:t>
            </a:r>
            <a:endParaRPr lang="en-US" sz="2400" u="sng" dirty="0"/>
          </a:p>
          <a:p>
            <a:pPr marL="0" indent="0">
              <a:spcBef>
                <a:spcPts val="2500"/>
              </a:spcBef>
              <a:buNone/>
            </a:pPr>
            <a:r>
              <a:rPr lang="en-US" sz="2400" i="1" dirty="0">
                <a:hlinkClick r:id="rId5"/>
              </a:rPr>
              <a:t>lablab.ai Team Site</a:t>
            </a:r>
            <a:endParaRPr lang="en-US" sz="2400" dirty="0"/>
          </a:p>
        </p:txBody>
      </p:sp>
      <p:sp>
        <p:nvSpPr>
          <p:cNvPr id="5" name="Slide Number Placeholder 4">
            <a:extLst>
              <a:ext uri="{FF2B5EF4-FFF2-40B4-BE49-F238E27FC236}">
                <a16:creationId xmlns:a16="http://schemas.microsoft.com/office/drawing/2014/main" id="{2B5395D8-45A2-9FA8-0F2B-2A40E35C3D3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11</a:t>
            </a:fld>
            <a:endParaRPr lang="en-US"/>
          </a:p>
        </p:txBody>
      </p:sp>
      <p:pic>
        <p:nvPicPr>
          <p:cNvPr id="6" name="Content Placeholder 5" descr="ANALYTICS CONCEPT">
            <a:extLst>
              <a:ext uri="{FF2B5EF4-FFF2-40B4-BE49-F238E27FC236}">
                <a16:creationId xmlns:a16="http://schemas.microsoft.com/office/drawing/2014/main" id="{51A46489-8D03-42E2-94A7-183BC198CC90}"/>
              </a:ext>
            </a:extLst>
          </p:cNvPr>
          <p:cNvPicPr>
            <a:picLocks noGrp="1" noChangeAspect="1"/>
          </p:cNvPicPr>
          <p:nvPr>
            <p:ph type="pic" sz="quarter" idx="11"/>
          </p:nvPr>
        </p:nvPicPr>
        <p:blipFill>
          <a:blip r:embed="rId6"/>
          <a:srcRect l="3237" r="37339"/>
          <a:stretch/>
        </p:blipFill>
        <p:spPr>
          <a:xfrm>
            <a:off x="6076950" y="10"/>
            <a:ext cx="6115050" cy="6868876"/>
          </a:xfrm>
          <a:noFill/>
        </p:spPr>
      </p:pic>
    </p:spTree>
    <p:extLst>
      <p:ext uri="{BB962C8B-B14F-4D97-AF65-F5344CB8AC3E}">
        <p14:creationId xmlns:p14="http://schemas.microsoft.com/office/powerpoint/2010/main" val="22890152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B2A0-297B-2841-F13D-9656E0FB54BC}"/>
              </a:ext>
            </a:extLst>
          </p:cNvPr>
          <p:cNvSpPr>
            <a:spLocks noGrp="1"/>
          </p:cNvSpPr>
          <p:nvPr>
            <p:ph type="title"/>
          </p:nvPr>
        </p:nvSpPr>
        <p:spPr>
          <a:xfrm>
            <a:off x="6096000" y="375285"/>
            <a:ext cx="4896678" cy="1348740"/>
          </a:xfrm>
        </p:spPr>
        <p:txBody>
          <a:bodyPr anchor="b">
            <a:normAutofit/>
          </a:bodyPr>
          <a:lstStyle/>
          <a:p>
            <a:r>
              <a:rPr lang="en-US" dirty="0"/>
              <a:t>Agenda</a:t>
            </a:r>
          </a:p>
        </p:txBody>
      </p:sp>
      <p:pic>
        <p:nvPicPr>
          <p:cNvPr id="6" name="Content Placeholder 5" descr="http://teekid.com/istockphoto/banner/banner3.jpg">
            <a:extLst>
              <a:ext uri="{FF2B5EF4-FFF2-40B4-BE49-F238E27FC236}">
                <a16:creationId xmlns:a16="http://schemas.microsoft.com/office/drawing/2014/main" id="{8AC0B15D-A971-4191-ADFF-612627249C18}"/>
              </a:ext>
            </a:extLst>
          </p:cNvPr>
          <p:cNvPicPr>
            <a:picLocks noGrp="1" noChangeAspect="1"/>
          </p:cNvPicPr>
          <p:nvPr>
            <p:ph type="pic" sz="quarter" idx="11"/>
          </p:nvPr>
        </p:nvPicPr>
        <p:blipFill>
          <a:blip r:embed="rId3"/>
          <a:srcRect l="11111"/>
          <a:stretch/>
        </p:blipFill>
        <p:spPr>
          <a:xfrm>
            <a:off x="20" y="10"/>
            <a:ext cx="6095980" cy="6857990"/>
          </a:xfrm>
          <a:noFill/>
        </p:spPr>
      </p:pic>
      <p:sp>
        <p:nvSpPr>
          <p:cNvPr id="5" name="Slide Number Placeholder 4" hidden="1">
            <a:extLst>
              <a:ext uri="{FF2B5EF4-FFF2-40B4-BE49-F238E27FC236}">
                <a16:creationId xmlns:a16="http://schemas.microsoft.com/office/drawing/2014/main" id="{A401E026-2847-8B91-F96D-01052B8F25D6}"/>
              </a:ext>
            </a:extLst>
          </p:cNvPr>
          <p:cNvSpPr>
            <a:spLocks noGrp="1"/>
          </p:cNvSpPr>
          <p:nvPr>
            <p:ph type="sldNum" sz="quarter" idx="4294967295"/>
          </p:nvPr>
        </p:nvSpPr>
        <p:spPr>
          <a:xfrm>
            <a:off x="914400" y="6246254"/>
            <a:ext cx="631065" cy="296214"/>
          </a:xfrm>
        </p:spPr>
        <p:txBody>
          <a:bodyPr/>
          <a:lstStyle/>
          <a:p>
            <a:pPr>
              <a:spcAft>
                <a:spcPts val="600"/>
              </a:spcAft>
            </a:pPr>
            <a:fld id="{B5CEABB6-07DC-46E8-9B57-56EC44A396E5}" type="slidenum">
              <a:rPr lang="en-US" smtClean="0"/>
              <a:pPr>
                <a:spcAft>
                  <a:spcPts val="600"/>
                </a:spcAft>
              </a:pPr>
              <a:t>2</a:t>
            </a:fld>
            <a:endParaRPr lang="en-US"/>
          </a:p>
        </p:txBody>
      </p:sp>
      <p:sp>
        <p:nvSpPr>
          <p:cNvPr id="3" name="TextBox 2">
            <a:extLst>
              <a:ext uri="{FF2B5EF4-FFF2-40B4-BE49-F238E27FC236}">
                <a16:creationId xmlns:a16="http://schemas.microsoft.com/office/drawing/2014/main" id="{83D2E92C-34AF-1764-3E6B-C2B601B4740E}"/>
              </a:ext>
            </a:extLst>
          </p:cNvPr>
          <p:cNvSpPr txBox="1"/>
          <p:nvPr/>
        </p:nvSpPr>
        <p:spPr>
          <a:xfrm>
            <a:off x="6096000" y="2099300"/>
            <a:ext cx="2784417" cy="2308324"/>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Team Members</a:t>
            </a:r>
          </a:p>
          <a:p>
            <a:pPr marL="285750" indent="-285750">
              <a:buFont typeface="Arial" panose="020B0604020202020204" pitchFamily="34" charset="0"/>
              <a:buChar char="•"/>
            </a:pPr>
            <a:r>
              <a:rPr lang="en-US" dirty="0">
                <a:solidFill>
                  <a:schemeClr val="bg1"/>
                </a:solidFill>
              </a:rPr>
              <a:t>The Problem &amp; Solution</a:t>
            </a:r>
          </a:p>
          <a:p>
            <a:pPr marL="285750" indent="-285750">
              <a:buFont typeface="Arial" panose="020B0604020202020204" pitchFamily="34" charset="0"/>
              <a:buChar char="•"/>
            </a:pPr>
            <a:r>
              <a:rPr lang="en-US" dirty="0">
                <a:solidFill>
                  <a:schemeClr val="bg1"/>
                </a:solidFill>
              </a:rPr>
              <a:t>Product Details</a:t>
            </a:r>
          </a:p>
          <a:p>
            <a:pPr marL="285750" indent="-285750">
              <a:buFont typeface="Arial" panose="020B0604020202020204" pitchFamily="34" charset="0"/>
              <a:buChar char="•"/>
            </a:pPr>
            <a:r>
              <a:rPr lang="en-US" dirty="0">
                <a:solidFill>
                  <a:schemeClr val="bg1"/>
                </a:solidFill>
              </a:rPr>
              <a:t>UX/UI Demo</a:t>
            </a:r>
          </a:p>
          <a:p>
            <a:pPr marL="285750" indent="-285750">
              <a:buFont typeface="Arial" panose="020B0604020202020204" pitchFamily="34" charset="0"/>
              <a:buChar char="•"/>
            </a:pPr>
            <a:r>
              <a:rPr lang="en-US" dirty="0">
                <a:solidFill>
                  <a:schemeClr val="bg1"/>
                </a:solidFill>
              </a:rPr>
              <a:t>Market Scope</a:t>
            </a:r>
          </a:p>
          <a:p>
            <a:pPr marL="285750" indent="-285750">
              <a:buFont typeface="Arial" panose="020B0604020202020204" pitchFamily="34" charset="0"/>
              <a:buChar char="•"/>
            </a:pPr>
            <a:r>
              <a:rPr lang="en-US" dirty="0">
                <a:solidFill>
                  <a:schemeClr val="bg1"/>
                </a:solidFill>
              </a:rPr>
              <a:t>Revenue Streams</a:t>
            </a:r>
          </a:p>
          <a:p>
            <a:pPr marL="285750" indent="-285750">
              <a:buFont typeface="Arial" panose="020B0604020202020204" pitchFamily="34" charset="0"/>
              <a:buChar char="•"/>
            </a:pPr>
            <a:r>
              <a:rPr lang="en-US" dirty="0">
                <a:solidFill>
                  <a:schemeClr val="bg1"/>
                </a:solidFill>
              </a:rPr>
              <a:t>Competitor Analysis</a:t>
            </a:r>
          </a:p>
          <a:p>
            <a:pPr marL="285750" indent="-285750">
              <a:buFont typeface="Arial" panose="020B0604020202020204" pitchFamily="34" charset="0"/>
              <a:buChar char="•"/>
            </a:pPr>
            <a:r>
              <a:rPr lang="en-US" dirty="0">
                <a:solidFill>
                  <a:schemeClr val="bg1"/>
                </a:solidFill>
              </a:rPr>
              <a:t>Prospects </a:t>
            </a:r>
          </a:p>
        </p:txBody>
      </p:sp>
    </p:spTree>
    <p:extLst>
      <p:ext uri="{BB962C8B-B14F-4D97-AF65-F5344CB8AC3E}">
        <p14:creationId xmlns:p14="http://schemas.microsoft.com/office/powerpoint/2010/main" val="12827666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C55A-FB46-2AF7-0FC7-BAD3DA35A2D9}"/>
              </a:ext>
            </a:extLst>
          </p:cNvPr>
          <p:cNvSpPr>
            <a:spLocks noGrp="1"/>
          </p:cNvSpPr>
          <p:nvPr>
            <p:ph type="title"/>
          </p:nvPr>
        </p:nvSpPr>
        <p:spPr>
          <a:xfrm>
            <a:off x="916385" y="446313"/>
            <a:ext cx="5179615" cy="1448747"/>
          </a:xfrm>
        </p:spPr>
        <p:txBody>
          <a:bodyPr anchor="ctr">
            <a:normAutofit/>
          </a:bodyPr>
          <a:lstStyle/>
          <a:p>
            <a:r>
              <a:rPr lang="en-US" u="sng" dirty="0"/>
              <a:t>Team Members</a:t>
            </a:r>
          </a:p>
        </p:txBody>
      </p:sp>
      <p:sp>
        <p:nvSpPr>
          <p:cNvPr id="5" name="Slide Number Placeholder 4">
            <a:extLst>
              <a:ext uri="{FF2B5EF4-FFF2-40B4-BE49-F238E27FC236}">
                <a16:creationId xmlns:a16="http://schemas.microsoft.com/office/drawing/2014/main" id="{27B0E5B5-B66A-4410-D092-2889928E8099}"/>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sp>
        <p:nvSpPr>
          <p:cNvPr id="8" name="TextBox 7">
            <a:extLst>
              <a:ext uri="{FF2B5EF4-FFF2-40B4-BE49-F238E27FC236}">
                <a16:creationId xmlns:a16="http://schemas.microsoft.com/office/drawing/2014/main" id="{3C5FCD4B-E03E-0486-308E-3216436CB07C}"/>
              </a:ext>
            </a:extLst>
          </p:cNvPr>
          <p:cNvSpPr txBox="1"/>
          <p:nvPr/>
        </p:nvSpPr>
        <p:spPr>
          <a:xfrm>
            <a:off x="914400" y="1895060"/>
            <a:ext cx="3053272" cy="2308324"/>
          </a:xfrm>
          <a:prstGeom prst="rect">
            <a:avLst/>
          </a:prstGeom>
          <a:noFill/>
        </p:spPr>
        <p:txBody>
          <a:bodyPr wrap="none" rtlCol="0">
            <a:spAutoFit/>
          </a:bodyPr>
          <a:lstStyle/>
          <a:p>
            <a:r>
              <a:rPr lang="en-US" b="1" u="sng" dirty="0">
                <a:hlinkClick r:id="rId3"/>
              </a:rPr>
              <a:t>Bespoke Solutions Team Site</a:t>
            </a:r>
            <a:endParaRPr lang="en-US" b="1" u="sng" dirty="0"/>
          </a:p>
          <a:p>
            <a:endParaRPr lang="en-US" b="1" u="sng" dirty="0"/>
          </a:p>
          <a:p>
            <a:pPr marL="285750" indent="-285750">
              <a:buFont typeface="Arial" panose="020B0604020202020204" pitchFamily="34" charset="0"/>
              <a:buChar char="•"/>
            </a:pPr>
            <a:r>
              <a:rPr lang="en-US" b="1" u="sng" dirty="0">
                <a:hlinkClick r:id="rId4"/>
              </a:rPr>
              <a:t>Matthew Kilbane</a:t>
            </a:r>
            <a:endParaRPr lang="en-US" b="1" u="sng" dirty="0"/>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b="1" u="sng" dirty="0">
                <a:hlinkClick r:id="rId5"/>
              </a:rPr>
              <a:t>Hasnain Ali</a:t>
            </a:r>
            <a:endParaRPr lang="en-US" b="1" u="sng" dirty="0"/>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b="1" u="sng" dirty="0">
                <a:hlinkClick r:id="rId6"/>
              </a:rPr>
              <a:t>Owais Ahmed</a:t>
            </a:r>
            <a:endParaRPr lang="en-US" b="1" u="sng" dirty="0"/>
          </a:p>
          <a:p>
            <a:endParaRPr lang="en-US" b="1" u="sng" dirty="0"/>
          </a:p>
        </p:txBody>
      </p:sp>
      <p:pic>
        <p:nvPicPr>
          <p:cNvPr id="6" name="Picture Placeholder 5" descr="A caduceus with wings and a circular pattern&#10;&#10;Description automatically generated">
            <a:extLst>
              <a:ext uri="{FF2B5EF4-FFF2-40B4-BE49-F238E27FC236}">
                <a16:creationId xmlns:a16="http://schemas.microsoft.com/office/drawing/2014/main" id="{3468453F-EDB6-4A72-7E66-2C28C0DCAE3B}"/>
              </a:ext>
            </a:extLst>
          </p:cNvPr>
          <p:cNvPicPr>
            <a:picLocks noGrp="1" noChangeAspect="1"/>
          </p:cNvPicPr>
          <p:nvPr>
            <p:ph type="pic" sz="quarter" idx="11"/>
          </p:nvPr>
        </p:nvPicPr>
        <p:blipFill>
          <a:blip r:embed="rId7"/>
          <a:srcRect l="11190" r="11190"/>
          <a:stretch>
            <a:fillRect/>
          </a:stretch>
        </p:blipFill>
        <p:spPr/>
      </p:pic>
    </p:spTree>
    <p:extLst>
      <p:ext uri="{BB962C8B-B14F-4D97-AF65-F5344CB8AC3E}">
        <p14:creationId xmlns:p14="http://schemas.microsoft.com/office/powerpoint/2010/main" val="3333119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28FD-2A01-4B1E-9032-0527CF565D74}"/>
              </a:ext>
            </a:extLst>
          </p:cNvPr>
          <p:cNvSpPr>
            <a:spLocks noGrp="1"/>
          </p:cNvSpPr>
          <p:nvPr>
            <p:ph type="title"/>
          </p:nvPr>
        </p:nvSpPr>
        <p:spPr>
          <a:xfrm>
            <a:off x="916385" y="446313"/>
            <a:ext cx="5179615" cy="1448747"/>
          </a:xfrm>
        </p:spPr>
        <p:txBody>
          <a:bodyPr anchor="ctr">
            <a:normAutofit/>
          </a:bodyPr>
          <a:lstStyle/>
          <a:p>
            <a:r>
              <a:rPr lang="en-US" u="sng" dirty="0"/>
              <a:t>The Problem &amp; Solution</a:t>
            </a:r>
          </a:p>
        </p:txBody>
      </p:sp>
      <p:sp>
        <p:nvSpPr>
          <p:cNvPr id="4" name="Content Placeholder 3">
            <a:extLst>
              <a:ext uri="{FF2B5EF4-FFF2-40B4-BE49-F238E27FC236}">
                <a16:creationId xmlns:a16="http://schemas.microsoft.com/office/drawing/2014/main" id="{810E903F-D53A-490A-BF1D-FA24E61ABD6D}"/>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22250"/>
            <a:ext cx="5181600" cy="3747180"/>
          </a:xfrm>
        </p:spPr>
        <p:txBody>
          <a:bodyPr>
            <a:normAutofit/>
          </a:bodyPr>
          <a:lstStyle/>
          <a:p>
            <a:pPr marL="0" indent="0">
              <a:spcBef>
                <a:spcPts val="2500"/>
              </a:spcBef>
              <a:buNone/>
            </a:pPr>
            <a:r>
              <a:rPr lang="en-US" sz="1800" b="1" u="sng" dirty="0"/>
              <a:t>The Problem:</a:t>
            </a:r>
            <a:endParaRPr lang="en-US" sz="1800" b="1" dirty="0"/>
          </a:p>
          <a:p>
            <a:pPr marL="0" indent="0">
              <a:spcBef>
                <a:spcPts val="2500"/>
              </a:spcBef>
              <a:buNone/>
            </a:pPr>
            <a:r>
              <a:rPr lang="en-US" sz="1400" b="1" dirty="0"/>
              <a:t>Individuals lack an understanding of how their decisions affect their personal health, leading to poor choices and aggravated consequences.</a:t>
            </a:r>
            <a:endParaRPr lang="en-US" sz="1400" dirty="0"/>
          </a:p>
          <a:p>
            <a:pPr marL="0" indent="0">
              <a:spcBef>
                <a:spcPts val="2500"/>
              </a:spcBef>
              <a:buNone/>
            </a:pPr>
            <a:r>
              <a:rPr lang="en-US" sz="1800" b="1" u="sng" dirty="0"/>
              <a:t>The Solution:</a:t>
            </a:r>
          </a:p>
          <a:p>
            <a:pPr marL="0" indent="0">
              <a:spcBef>
                <a:spcPts val="2500"/>
              </a:spcBef>
              <a:buNone/>
            </a:pPr>
            <a:r>
              <a:rPr lang="en-US" sz="1400" b="1" dirty="0"/>
              <a:t>Caduceus: Your tool for your health </a:t>
            </a:r>
            <a:r>
              <a:rPr lang="en-US" sz="1400" dirty="0"/>
              <a:t>is designed to optimize individual health decisions for a better life.</a:t>
            </a:r>
          </a:p>
        </p:txBody>
      </p:sp>
      <p:sp>
        <p:nvSpPr>
          <p:cNvPr id="5" name="Slide Number Placeholder 4">
            <a:extLst>
              <a:ext uri="{FF2B5EF4-FFF2-40B4-BE49-F238E27FC236}">
                <a16:creationId xmlns:a16="http://schemas.microsoft.com/office/drawing/2014/main" id="{5A98B033-F156-8247-9581-7C7263ABFBA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pic>
        <p:nvPicPr>
          <p:cNvPr id="9" name="Picture Placeholder 8" descr="A caduceus with wings and a circular pattern&#10;&#10;Description automatically generated">
            <a:extLst>
              <a:ext uri="{FF2B5EF4-FFF2-40B4-BE49-F238E27FC236}">
                <a16:creationId xmlns:a16="http://schemas.microsoft.com/office/drawing/2014/main" id="{BABB9C1B-1C96-9CD3-2699-5DC8111E4C1C}"/>
              </a:ext>
            </a:extLst>
          </p:cNvPr>
          <p:cNvPicPr>
            <a:picLocks noGrp="1" noChangeAspect="1"/>
          </p:cNvPicPr>
          <p:nvPr>
            <p:ph type="pic" sz="quarter" idx="11"/>
          </p:nvPr>
        </p:nvPicPr>
        <p:blipFill>
          <a:blip r:embed="rId3"/>
          <a:srcRect l="11190" r="11190"/>
          <a:stretch>
            <a:fillRect/>
          </a:stretch>
        </p:blipFill>
        <p:spPr/>
      </p:pic>
    </p:spTree>
    <p:extLst>
      <p:ext uri="{BB962C8B-B14F-4D97-AF65-F5344CB8AC3E}">
        <p14:creationId xmlns:p14="http://schemas.microsoft.com/office/powerpoint/2010/main" val="3365348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2EFE-8459-F436-372E-A89E749A7E81}"/>
              </a:ext>
            </a:extLst>
          </p:cNvPr>
          <p:cNvSpPr>
            <a:spLocks noGrp="1"/>
          </p:cNvSpPr>
          <p:nvPr>
            <p:ph type="title"/>
          </p:nvPr>
        </p:nvSpPr>
        <p:spPr>
          <a:xfrm>
            <a:off x="914399" y="365125"/>
            <a:ext cx="7273637" cy="1646555"/>
          </a:xfrm>
        </p:spPr>
        <p:txBody>
          <a:bodyPr anchor="ctr">
            <a:normAutofit/>
          </a:bodyPr>
          <a:lstStyle/>
          <a:p>
            <a:r>
              <a:rPr lang="en-US" u="sng" dirty="0"/>
              <a:t>Product details</a:t>
            </a:r>
          </a:p>
        </p:txBody>
      </p:sp>
      <p:sp>
        <p:nvSpPr>
          <p:cNvPr id="3" name="Content Placeholder 2">
            <a:extLst>
              <a:ext uri="{FF2B5EF4-FFF2-40B4-BE49-F238E27FC236}">
                <a16:creationId xmlns:a16="http://schemas.microsoft.com/office/drawing/2014/main" id="{BE39EF59-2816-B979-C94F-0ADD1C11D75E}"/>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11363"/>
            <a:ext cx="7273638" cy="4155757"/>
          </a:xfrm>
        </p:spPr>
        <p:txBody>
          <a:bodyPr>
            <a:normAutofit fontScale="92500" lnSpcReduction="10000"/>
          </a:bodyPr>
          <a:lstStyle/>
          <a:p>
            <a:pPr marL="0" lvl="1" indent="0">
              <a:buNone/>
            </a:pPr>
            <a:r>
              <a:rPr lang="en-US" dirty="0"/>
              <a:t>Welcome to </a:t>
            </a:r>
            <a:r>
              <a:rPr lang="en-US" b="1" dirty="0" err="1"/>
              <a:t>Cadueus</a:t>
            </a:r>
            <a:r>
              <a:rPr lang="en-US" b="1" dirty="0"/>
              <a:t>: Your tool for your health</a:t>
            </a:r>
            <a:r>
              <a:rPr lang="en-US" dirty="0"/>
              <a:t>, your go-to assistant for optimizing your health centric decisions! </a:t>
            </a:r>
          </a:p>
          <a:p>
            <a:pPr marL="285750" lvl="1" indent="-285750"/>
            <a:r>
              <a:rPr lang="en-US" dirty="0"/>
              <a:t>This application leverages the power of </a:t>
            </a:r>
            <a:r>
              <a:rPr lang="en-US" b="1" dirty="0"/>
              <a:t>Generative AI</a:t>
            </a:r>
            <a:r>
              <a:rPr lang="en-US" dirty="0"/>
              <a:t> along with your personal health record and real-time biometrics. </a:t>
            </a:r>
          </a:p>
          <a:p>
            <a:pPr marL="285750" lvl="1" indent="-285750"/>
            <a:r>
              <a:rPr lang="en-US" b="1" dirty="0" err="1"/>
              <a:t>Caduesus</a:t>
            </a:r>
            <a:r>
              <a:rPr lang="en-US" dirty="0"/>
              <a:t> employs Generative AI, LLMs, individual health records, and publicly available health information to optimize individual health related decisions.</a:t>
            </a:r>
          </a:p>
          <a:p>
            <a:pPr marL="285750" lvl="1" indent="-285750"/>
            <a:endParaRPr lang="en-US" dirty="0"/>
          </a:p>
          <a:p>
            <a:pPr marL="0" lvl="1" indent="0">
              <a:buNone/>
            </a:pPr>
            <a:r>
              <a:rPr lang="en-US" b="1" u="sng" dirty="0"/>
              <a:t>Short Description:</a:t>
            </a:r>
            <a:r>
              <a:rPr lang="en-US" dirty="0"/>
              <a:t> </a:t>
            </a:r>
            <a:r>
              <a:rPr lang="en-US" sz="1500" dirty="0"/>
              <a:t>Generative AI data-science assistant for real-time analysis without advanced coding skills.</a:t>
            </a:r>
          </a:p>
          <a:p>
            <a:pPr marL="0" lvl="1" indent="0">
              <a:buNone/>
            </a:pPr>
            <a:r>
              <a:rPr lang="en-US" sz="1900" b="1" u="sng" dirty="0"/>
              <a:t>Long Description:</a:t>
            </a:r>
            <a:r>
              <a:rPr lang="en-US" sz="1900" dirty="0"/>
              <a:t> </a:t>
            </a:r>
            <a:r>
              <a:rPr lang="en-US" sz="1500" dirty="0"/>
              <a:t>Introducing Caduceus: Your Tool for Your Health – the ultimate assistant designed to enhance your health-related decision-making. By harnessing the capabilities of Generative AI, this innovative application integrates your personal health records and real-time biometrics to provide tailored advice. Caduceus utilizes a combination of advanced Generative AI, Large Language Models (LLMs), and a wealth of public health data to ensure that every choice you make is informed and personalized, leading to better health outcomes.</a:t>
            </a:r>
            <a:endParaRPr lang="en-US" sz="1500" b="1" u="sng" dirty="0"/>
          </a:p>
        </p:txBody>
      </p:sp>
      <p:sp>
        <p:nvSpPr>
          <p:cNvPr id="4" name="Slide Number Placeholder 3">
            <a:extLst>
              <a:ext uri="{FF2B5EF4-FFF2-40B4-BE49-F238E27FC236}">
                <a16:creationId xmlns:a16="http://schemas.microsoft.com/office/drawing/2014/main" id="{9C5214C7-9BC6-0901-8349-B9A3E9C7FC8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1037504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28FD-2A01-4B1E-9032-0527CF565D74}"/>
              </a:ext>
            </a:extLst>
          </p:cNvPr>
          <p:cNvSpPr>
            <a:spLocks noGrp="1"/>
          </p:cNvSpPr>
          <p:nvPr>
            <p:ph type="title"/>
          </p:nvPr>
        </p:nvSpPr>
        <p:spPr>
          <a:xfrm>
            <a:off x="916385" y="446313"/>
            <a:ext cx="5179615" cy="1448747"/>
          </a:xfrm>
        </p:spPr>
        <p:txBody>
          <a:bodyPr anchor="ctr">
            <a:normAutofit/>
          </a:bodyPr>
          <a:lstStyle/>
          <a:p>
            <a:r>
              <a:rPr lang="en-US" u="sng" dirty="0"/>
              <a:t>UX/UI Demo</a:t>
            </a:r>
          </a:p>
        </p:txBody>
      </p:sp>
      <p:sp>
        <p:nvSpPr>
          <p:cNvPr id="4" name="Content Placeholder 3">
            <a:extLst>
              <a:ext uri="{FF2B5EF4-FFF2-40B4-BE49-F238E27FC236}">
                <a16:creationId xmlns:a16="http://schemas.microsoft.com/office/drawing/2014/main" id="{810E903F-D53A-490A-BF1D-FA24E61ABD6D}"/>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22250"/>
            <a:ext cx="5181600" cy="3747180"/>
          </a:xfrm>
        </p:spPr>
        <p:txBody>
          <a:bodyPr>
            <a:normAutofit/>
          </a:bodyPr>
          <a:lstStyle/>
          <a:p>
            <a:pPr marL="0" indent="0">
              <a:spcBef>
                <a:spcPts val="2500"/>
              </a:spcBef>
              <a:buNone/>
            </a:pPr>
            <a:r>
              <a:rPr lang="en-US" sz="2400" b="1" u="sng" dirty="0"/>
              <a:t>Caduceus</a:t>
            </a:r>
            <a:r>
              <a:rPr lang="en-US" sz="2400" b="1" u="sng" cap="all" dirty="0"/>
              <a:t>: </a:t>
            </a:r>
            <a:br>
              <a:rPr lang="en-US" sz="2400" cap="all" dirty="0"/>
            </a:br>
            <a:r>
              <a:rPr lang="en-US" sz="2400" cap="all" dirty="0"/>
              <a:t>YOUR Tool, for your health</a:t>
            </a:r>
          </a:p>
          <a:p>
            <a:pPr marL="0" indent="0">
              <a:spcBef>
                <a:spcPts val="2500"/>
              </a:spcBef>
              <a:buNone/>
            </a:pPr>
            <a:endParaRPr lang="en-US" sz="1000" b="1" i="1" cap="all" dirty="0"/>
          </a:p>
          <a:p>
            <a:pPr marL="0" indent="0">
              <a:spcBef>
                <a:spcPts val="2500"/>
              </a:spcBef>
              <a:buNone/>
            </a:pPr>
            <a:endParaRPr lang="en-US" sz="1000" b="1" i="1" cap="all" dirty="0"/>
          </a:p>
          <a:p>
            <a:pPr marL="0" indent="0">
              <a:spcBef>
                <a:spcPts val="2500"/>
              </a:spcBef>
              <a:buNone/>
            </a:pPr>
            <a:r>
              <a:rPr lang="en-US" b="1" i="1" u="sng" dirty="0"/>
              <a:t>Click on Caduceus </a:t>
            </a:r>
            <a:r>
              <a:rPr lang="en-US" b="1" i="1" dirty="0"/>
              <a:t>-&gt;</a:t>
            </a:r>
            <a:endParaRPr lang="en-US" i="1" dirty="0"/>
          </a:p>
        </p:txBody>
      </p:sp>
      <p:sp>
        <p:nvSpPr>
          <p:cNvPr id="5" name="Slide Number Placeholder 4">
            <a:extLst>
              <a:ext uri="{FF2B5EF4-FFF2-40B4-BE49-F238E27FC236}">
                <a16:creationId xmlns:a16="http://schemas.microsoft.com/office/drawing/2014/main" id="{5A98B033-F156-8247-9581-7C7263ABFBA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pic>
        <p:nvPicPr>
          <p:cNvPr id="9" name="Picture Placeholder 8">
            <a:hlinkClick r:id="rId3"/>
            <a:extLst>
              <a:ext uri="{FF2B5EF4-FFF2-40B4-BE49-F238E27FC236}">
                <a16:creationId xmlns:a16="http://schemas.microsoft.com/office/drawing/2014/main" id="{8F6C0CBB-CBBD-51DC-1A22-1B946BA0E740}"/>
              </a:ext>
            </a:extLst>
          </p:cNvPr>
          <p:cNvPicPr>
            <a:picLocks noGrp="1" noChangeAspect="1"/>
          </p:cNvPicPr>
          <p:nvPr>
            <p:ph type="pic" sz="quarter" idx="11"/>
          </p:nvPr>
        </p:nvPicPr>
        <p:blipFill>
          <a:blip r:embed="rId4"/>
          <a:srcRect l="11190" r="11190"/>
          <a:stretch>
            <a:fillRect/>
          </a:stretch>
        </p:blipFill>
        <p:spPr>
          <a:xfrm>
            <a:off x="6095999" y="0"/>
            <a:ext cx="6115050" cy="6868886"/>
          </a:xfrm>
        </p:spPr>
      </p:pic>
    </p:spTree>
    <p:extLst>
      <p:ext uri="{BB962C8B-B14F-4D97-AF65-F5344CB8AC3E}">
        <p14:creationId xmlns:p14="http://schemas.microsoft.com/office/powerpoint/2010/main" val="2000166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FEEE-AEC6-D7CE-53D1-B8561D738E60}"/>
              </a:ext>
            </a:extLst>
          </p:cNvPr>
          <p:cNvSpPr>
            <a:spLocks noGrp="1"/>
          </p:cNvSpPr>
          <p:nvPr>
            <p:ph type="title"/>
          </p:nvPr>
        </p:nvSpPr>
        <p:spPr>
          <a:xfrm>
            <a:off x="914399" y="365126"/>
            <a:ext cx="7273637" cy="573338"/>
          </a:xfrm>
        </p:spPr>
        <p:txBody>
          <a:bodyPr anchor="ctr">
            <a:normAutofit/>
          </a:bodyPr>
          <a:lstStyle/>
          <a:p>
            <a:r>
              <a:rPr lang="en-US" u="sng" dirty="0"/>
              <a:t>Market scope</a:t>
            </a:r>
          </a:p>
        </p:txBody>
      </p:sp>
      <p:sp>
        <p:nvSpPr>
          <p:cNvPr id="3" name="Content Placeholder 2">
            <a:extLst>
              <a:ext uri="{FF2B5EF4-FFF2-40B4-BE49-F238E27FC236}">
                <a16:creationId xmlns:a16="http://schemas.microsoft.com/office/drawing/2014/main" id="{79FE343F-2C86-642A-C738-2BC2FA80B785}"/>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938464"/>
            <a:ext cx="8879306" cy="5228657"/>
          </a:xfrm>
        </p:spPr>
        <p:txBody>
          <a:bodyPr>
            <a:normAutofit fontScale="85000" lnSpcReduction="10000"/>
          </a:bodyPr>
          <a:lstStyle/>
          <a:p>
            <a:pPr marL="0" indent="0">
              <a:spcBef>
                <a:spcPts val="2500"/>
              </a:spcBef>
              <a:buNone/>
            </a:pPr>
            <a:r>
              <a:rPr lang="en-US" sz="1800" b="1" u="sng" dirty="0"/>
              <a:t>Rapid Market Growth:</a:t>
            </a:r>
          </a:p>
          <a:p>
            <a:pPr>
              <a:spcBef>
                <a:spcPts val="2500"/>
              </a:spcBef>
            </a:pPr>
            <a:r>
              <a:rPr lang="en-US" sz="1900" dirty="0">
                <a:hlinkClick r:id="rId3"/>
              </a:rPr>
              <a:t>The global generative AI market size was valued at </a:t>
            </a:r>
            <a:r>
              <a:rPr lang="en-US" sz="1900" b="1" dirty="0">
                <a:hlinkClick r:id="rId3"/>
              </a:rPr>
              <a:t>USD 43.87 billion in 2023</a:t>
            </a:r>
            <a:r>
              <a:rPr lang="en-US" sz="1900" dirty="0">
                <a:hlinkClick r:id="rId3"/>
              </a:rPr>
              <a:t> and is projected to grow from </a:t>
            </a:r>
            <a:r>
              <a:rPr lang="en-US" sz="1900" b="1" dirty="0">
                <a:hlinkClick r:id="rId3"/>
              </a:rPr>
              <a:t>USD 67.18 billion in 2024 to USD 967.65 billion by 2032</a:t>
            </a:r>
            <a:r>
              <a:rPr lang="en-US" sz="1900" dirty="0">
                <a:hlinkClick r:id="rId3"/>
              </a:rPr>
              <a:t>, exhibiting a </a:t>
            </a:r>
            <a:r>
              <a:rPr lang="en-US" sz="1900" b="1" dirty="0">
                <a:hlinkClick r:id="rId3"/>
              </a:rPr>
              <a:t>CAGR of 39.6%</a:t>
            </a:r>
            <a:r>
              <a:rPr lang="en-US" sz="1900" dirty="0">
                <a:hlinkClick r:id="rId3"/>
              </a:rPr>
              <a:t> during the forecast period</a:t>
            </a:r>
            <a:r>
              <a:rPr lang="en-US" sz="1900" baseline="30000" dirty="0">
                <a:hlinkClick r:id="rId4"/>
              </a:rPr>
              <a:t>1</a:t>
            </a:r>
            <a:r>
              <a:rPr lang="en-US" sz="1900" dirty="0"/>
              <a:t>. This growth is driven by the increasing demand for AI tools that can create new content, the rising need for virtual worlds in the metaverse, and the deployment of large language models (LLMs; OpenAI GPT-4) like the one Caduceus employs.</a:t>
            </a:r>
          </a:p>
          <a:p>
            <a:pPr marL="0" indent="0">
              <a:spcBef>
                <a:spcPts val="2500"/>
              </a:spcBef>
              <a:buNone/>
            </a:pPr>
            <a:r>
              <a:rPr lang="en-US" sz="1800" b="1" u="sng" dirty="0"/>
              <a:t>Rapid Market Innovation:</a:t>
            </a:r>
          </a:p>
          <a:p>
            <a:r>
              <a:rPr lang="en-US" dirty="0"/>
              <a:t>Innovation through Caduceus could manifest in several ways:</a:t>
            </a:r>
          </a:p>
          <a:p>
            <a:r>
              <a:rPr lang="en-US" b="1" dirty="0"/>
              <a:t>Personalized Healthcare</a:t>
            </a:r>
            <a:r>
              <a:rPr lang="en-US" dirty="0"/>
              <a:t>: By using individual health records and real-time biometrics, Caduceus can offer personalized health recommendations.</a:t>
            </a:r>
          </a:p>
          <a:p>
            <a:r>
              <a:rPr lang="en-US" b="1" dirty="0"/>
              <a:t>Efficient Data Management</a:t>
            </a:r>
            <a:r>
              <a:rPr lang="en-US" dirty="0"/>
              <a:t>: The AI bot can streamline the handling of large volumes of health data, improving the efficiency of healthcare services.</a:t>
            </a:r>
          </a:p>
          <a:p>
            <a:r>
              <a:rPr lang="en-US" b="1" dirty="0"/>
              <a:t>Enhanced Patient Engagement</a:t>
            </a:r>
            <a:r>
              <a:rPr lang="en-US" dirty="0"/>
              <a:t>: Caduceus can engage patients more actively in their health management through interactive and user-friendly platforms.</a:t>
            </a:r>
          </a:p>
          <a:p>
            <a:r>
              <a:rPr lang="en-US" b="1" dirty="0"/>
              <a:t>Improved Access to Care</a:t>
            </a:r>
            <a:r>
              <a:rPr lang="en-US" dirty="0"/>
              <a:t>: By democratizing health decisions, Caduceus can make healthcare more accessible to diverse populations.</a:t>
            </a:r>
          </a:p>
          <a:p>
            <a:pPr>
              <a:spcBef>
                <a:spcPts val="2500"/>
              </a:spcBef>
            </a:pPr>
            <a:endParaRPr lang="en-US" sz="1800" b="1" u="sng" dirty="0"/>
          </a:p>
          <a:p>
            <a:pPr>
              <a:spcBef>
                <a:spcPts val="2500"/>
              </a:spcBef>
            </a:pPr>
            <a:endParaRPr lang="en-US" sz="1800" b="1" u="sng" dirty="0"/>
          </a:p>
        </p:txBody>
      </p:sp>
      <p:sp>
        <p:nvSpPr>
          <p:cNvPr id="4" name="Slide Number Placeholder 3">
            <a:extLst>
              <a:ext uri="{FF2B5EF4-FFF2-40B4-BE49-F238E27FC236}">
                <a16:creationId xmlns:a16="http://schemas.microsoft.com/office/drawing/2014/main" id="{565F1E71-E5FC-7396-9A99-17EB060054AD}"/>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7</a:t>
            </a:fld>
            <a:endParaRPr lang="en-US"/>
          </a:p>
        </p:txBody>
      </p:sp>
    </p:spTree>
    <p:extLst>
      <p:ext uri="{BB962C8B-B14F-4D97-AF65-F5344CB8AC3E}">
        <p14:creationId xmlns:p14="http://schemas.microsoft.com/office/powerpoint/2010/main" val="2906671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FEEE-AEC6-D7CE-53D1-B8561D738E60}"/>
              </a:ext>
            </a:extLst>
          </p:cNvPr>
          <p:cNvSpPr>
            <a:spLocks noGrp="1"/>
          </p:cNvSpPr>
          <p:nvPr>
            <p:ph type="title"/>
          </p:nvPr>
        </p:nvSpPr>
        <p:spPr>
          <a:xfrm>
            <a:off x="914399" y="365125"/>
            <a:ext cx="7273637" cy="1646555"/>
          </a:xfrm>
        </p:spPr>
        <p:txBody>
          <a:bodyPr anchor="ctr">
            <a:normAutofit/>
          </a:bodyPr>
          <a:lstStyle/>
          <a:p>
            <a:r>
              <a:rPr lang="en-US" u="sng" dirty="0"/>
              <a:t>Revenue streams</a:t>
            </a:r>
          </a:p>
        </p:txBody>
      </p:sp>
      <p:sp>
        <p:nvSpPr>
          <p:cNvPr id="3" name="Content Placeholder 2">
            <a:extLst>
              <a:ext uri="{FF2B5EF4-FFF2-40B4-BE49-F238E27FC236}">
                <a16:creationId xmlns:a16="http://schemas.microsoft.com/office/drawing/2014/main" id="{79FE343F-2C86-642A-C738-2BC2FA80B785}"/>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11363"/>
            <a:ext cx="7273638" cy="4155757"/>
          </a:xfrm>
        </p:spPr>
        <p:txBody>
          <a:bodyPr>
            <a:normAutofit/>
          </a:bodyPr>
          <a:lstStyle/>
          <a:p>
            <a:pPr marL="0" indent="0">
              <a:spcBef>
                <a:spcPts val="2500"/>
              </a:spcBef>
              <a:buNone/>
            </a:pPr>
            <a:r>
              <a:rPr lang="en-US" sz="1800" b="1" u="sng" dirty="0"/>
              <a:t>Enterprise Licensing:</a:t>
            </a:r>
          </a:p>
          <a:p>
            <a:pPr>
              <a:spcBef>
                <a:spcPts val="2500"/>
              </a:spcBef>
            </a:pPr>
            <a:r>
              <a:rPr lang="en-US" sz="1400" b="1" dirty="0"/>
              <a:t>Organizations purchase licenses in accordance with negotiated service-level agreements.</a:t>
            </a:r>
          </a:p>
          <a:p>
            <a:pPr marL="0" indent="0">
              <a:spcBef>
                <a:spcPts val="2500"/>
              </a:spcBef>
              <a:buNone/>
            </a:pPr>
            <a:r>
              <a:rPr lang="en-US" sz="1800" b="1" u="sng" dirty="0"/>
              <a:t>Subscription Model:</a:t>
            </a:r>
          </a:p>
          <a:p>
            <a:pPr>
              <a:spcBef>
                <a:spcPts val="2500"/>
              </a:spcBef>
            </a:pPr>
            <a:r>
              <a:rPr lang="en-US" sz="1400" b="1" dirty="0"/>
              <a:t>Individual user licenses with service tiers based on usage levels.</a:t>
            </a:r>
            <a:endParaRPr lang="en-US" sz="1400" dirty="0"/>
          </a:p>
          <a:p>
            <a:pPr marL="0" indent="0">
              <a:spcBef>
                <a:spcPts val="2500"/>
              </a:spcBef>
              <a:buNone/>
            </a:pPr>
            <a:r>
              <a:rPr lang="en-US" sz="1800" b="1" u="sng" dirty="0"/>
              <a:t>Pay-Per-Use Model:</a:t>
            </a:r>
          </a:p>
          <a:p>
            <a:pPr>
              <a:spcBef>
                <a:spcPts val="2500"/>
              </a:spcBef>
            </a:pPr>
            <a:r>
              <a:rPr lang="en-US" sz="1400" b="1" dirty="0"/>
              <a:t>Charge model based on amount of code generated and/or task complexity.</a:t>
            </a:r>
          </a:p>
          <a:p>
            <a:pPr marL="0" lvl="1" indent="0">
              <a:buNone/>
            </a:pPr>
            <a:endParaRPr lang="en-US" sz="1400" dirty="0"/>
          </a:p>
        </p:txBody>
      </p:sp>
      <p:sp>
        <p:nvSpPr>
          <p:cNvPr id="4" name="Slide Number Placeholder 3">
            <a:extLst>
              <a:ext uri="{FF2B5EF4-FFF2-40B4-BE49-F238E27FC236}">
                <a16:creationId xmlns:a16="http://schemas.microsoft.com/office/drawing/2014/main" id="{565F1E71-E5FC-7396-9A99-17EB060054AD}"/>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322113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FEEE-AEC6-D7CE-53D1-B8561D738E60}"/>
              </a:ext>
            </a:extLst>
          </p:cNvPr>
          <p:cNvSpPr>
            <a:spLocks noGrp="1"/>
          </p:cNvSpPr>
          <p:nvPr>
            <p:ph type="title"/>
          </p:nvPr>
        </p:nvSpPr>
        <p:spPr>
          <a:xfrm>
            <a:off x="914399" y="365125"/>
            <a:ext cx="7273637" cy="1646555"/>
          </a:xfrm>
        </p:spPr>
        <p:txBody>
          <a:bodyPr anchor="ctr">
            <a:normAutofit/>
          </a:bodyPr>
          <a:lstStyle/>
          <a:p>
            <a:r>
              <a:rPr lang="en-US" u="sng" dirty="0"/>
              <a:t>Competitor analysis</a:t>
            </a:r>
          </a:p>
        </p:txBody>
      </p:sp>
      <p:sp>
        <p:nvSpPr>
          <p:cNvPr id="3" name="Content Placeholder 2">
            <a:extLst>
              <a:ext uri="{FF2B5EF4-FFF2-40B4-BE49-F238E27FC236}">
                <a16:creationId xmlns:a16="http://schemas.microsoft.com/office/drawing/2014/main" id="{79FE343F-2C86-642A-C738-2BC2FA80B785}"/>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11363"/>
            <a:ext cx="7273638" cy="4155757"/>
          </a:xfrm>
        </p:spPr>
        <p:txBody>
          <a:bodyPr>
            <a:normAutofit fontScale="92500" lnSpcReduction="20000"/>
          </a:bodyPr>
          <a:lstStyle/>
          <a:p>
            <a:pPr marL="0" indent="0">
              <a:spcBef>
                <a:spcPts val="2500"/>
              </a:spcBef>
              <a:buNone/>
            </a:pPr>
            <a:r>
              <a:rPr lang="en-US" sz="1800" b="1" u="sng" dirty="0"/>
              <a:t>It’s all fractured competition operating in silos:</a:t>
            </a:r>
          </a:p>
          <a:p>
            <a:r>
              <a:rPr lang="en-US" b="1" dirty="0"/>
              <a:t>Innovative Focus</a:t>
            </a:r>
            <a:r>
              <a:rPr lang="en-US" dirty="0"/>
              <a:t>: Companies are developing AI bots that specialize in precision medicine, administrative efficiency, and early disease detection.</a:t>
            </a:r>
          </a:p>
          <a:p>
            <a:r>
              <a:rPr lang="en-US" b="1" dirty="0"/>
              <a:t>FDA Clearance</a:t>
            </a:r>
            <a:r>
              <a:rPr lang="en-US" dirty="0"/>
              <a:t>: Firms like </a:t>
            </a:r>
            <a:r>
              <a:rPr lang="en-US" dirty="0" err="1"/>
              <a:t>Arterys</a:t>
            </a:r>
            <a:r>
              <a:rPr lang="en-US" dirty="0"/>
              <a:t> have obtained FDA clearance for AI applications in clinical settings.</a:t>
            </a:r>
          </a:p>
          <a:p>
            <a:r>
              <a:rPr lang="en-US" b="1" dirty="0"/>
              <a:t>Healthcare Chatbots</a:t>
            </a:r>
            <a:r>
              <a:rPr lang="en-US" dirty="0"/>
              <a:t>: Bots such as Molly, Ginger, and </a:t>
            </a:r>
            <a:r>
              <a:rPr lang="en-US" dirty="0" err="1"/>
              <a:t>Replika</a:t>
            </a:r>
            <a:r>
              <a:rPr lang="en-US" dirty="0"/>
              <a:t> assist patients with health management and support primary care.</a:t>
            </a:r>
          </a:p>
          <a:p>
            <a:r>
              <a:rPr lang="en-US" b="1" dirty="0"/>
              <a:t>Global Efforts</a:t>
            </a:r>
            <a:r>
              <a:rPr lang="en-US" dirty="0"/>
              <a:t>: Startups worldwide, like Noah Labs in Germany, are innovating with AI for early diagnosis and patient care.</a:t>
            </a:r>
          </a:p>
          <a:p>
            <a:r>
              <a:rPr lang="en-US" b="1" dirty="0"/>
              <a:t>Caregiver Support</a:t>
            </a:r>
            <a:r>
              <a:rPr lang="en-US" dirty="0"/>
              <a:t>: Apps like Nui offer intelligent chatbot assistance to family caregivers, enhancing the caregiving experience.</a:t>
            </a:r>
          </a:p>
          <a:p>
            <a:pPr marL="0" indent="0">
              <a:spcBef>
                <a:spcPts val="2500"/>
              </a:spcBef>
              <a:buNone/>
            </a:pPr>
            <a:endParaRPr lang="en-US" sz="1800" b="1" u="sng" dirty="0"/>
          </a:p>
        </p:txBody>
      </p:sp>
      <p:sp>
        <p:nvSpPr>
          <p:cNvPr id="4" name="Slide Number Placeholder 3">
            <a:extLst>
              <a:ext uri="{FF2B5EF4-FFF2-40B4-BE49-F238E27FC236}">
                <a16:creationId xmlns:a16="http://schemas.microsoft.com/office/drawing/2014/main" id="{565F1E71-E5FC-7396-9A99-17EB060054AD}"/>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spTree>
    <p:extLst>
      <p:ext uri="{BB962C8B-B14F-4D97-AF65-F5344CB8AC3E}">
        <p14:creationId xmlns:p14="http://schemas.microsoft.com/office/powerpoint/2010/main" val="1424056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{EE773702-89F3-4E8A-BABC-E916D5503DBB}tf22318419_win32</Template>
  <TotalTime>284</TotalTime>
  <Words>1969</Words>
  <Application>Microsoft Office PowerPoint</Application>
  <PresentationFormat>Widescreen</PresentationFormat>
  <Paragraphs>152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__Inter_aaf875</vt:lpstr>
      <vt:lpstr>-apple-system</vt:lpstr>
      <vt:lpstr>Arial</vt:lpstr>
      <vt:lpstr>Calibri</vt:lpstr>
      <vt:lpstr>Tenorite</vt:lpstr>
      <vt:lpstr>Custom</vt:lpstr>
      <vt:lpstr>caduceus:  Your tool for your Health</vt:lpstr>
      <vt:lpstr>Agenda</vt:lpstr>
      <vt:lpstr>Team Members</vt:lpstr>
      <vt:lpstr>The Problem &amp; Solution</vt:lpstr>
      <vt:lpstr>Product details</vt:lpstr>
      <vt:lpstr>UX/UI Demo</vt:lpstr>
      <vt:lpstr>Market scope</vt:lpstr>
      <vt:lpstr>Revenue streams</vt:lpstr>
      <vt:lpstr>Competitor analysis</vt:lpstr>
      <vt:lpstr>prospects</vt:lpstr>
      <vt:lpstr>glossary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Kilbane</dc:creator>
  <cp:lastModifiedBy>Matthew Kilbane</cp:lastModifiedBy>
  <cp:revision>10</cp:revision>
  <dcterms:created xsi:type="dcterms:W3CDTF">2024-07-20T14:00:51Z</dcterms:created>
  <dcterms:modified xsi:type="dcterms:W3CDTF">2024-08-23T15:19:06Z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