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8" r:id="rId6"/>
    <p:sldId id="284" r:id="rId7"/>
    <p:sldId id="285" r:id="rId8"/>
    <p:sldId id="286" r:id="rId9"/>
    <p:sldId id="287" r:id="rId10"/>
    <p:sldId id="280" r:id="rId11"/>
    <p:sldId id="277" r:id="rId12"/>
    <p:sldId id="260" r:id="rId13"/>
    <p:sldId id="282" r:id="rId14"/>
    <p:sldId id="283" r:id="rId15"/>
    <p:sldId id="272" r:id="rId16"/>
    <p:sldId id="261" r:id="rId17"/>
    <p:sldId id="270" r:id="rId18"/>
    <p:sldId id="271" r:id="rId19"/>
    <p:sldId id="273" r:id="rId20"/>
    <p:sldId id="269" r:id="rId21"/>
    <p:sldId id="276" r:id="rId22"/>
    <p:sldId id="264" r:id="rId23"/>
    <p:sldId id="281" r:id="rId24"/>
    <p:sldId id="279" r:id="rId25"/>
    <p:sldId id="265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OwrRQNJP8Gi/8Q8xR3RsbCDoe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A41021-8470-4750-802F-D3B6B4F714D6}">
  <a:tblStyle styleId="{69A41021-8470-4750-802F-D3B6B4F714D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098964849316261E-2"/>
          <c:y val="9.6161412147792516E-2"/>
          <c:w val="0.91851599822241969"/>
          <c:h val="0.80509630011041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9-4298-BB93-5619208203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9-4298-BB93-5619208203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49-4298-BB93-5619208203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49-4298-BB93-561920820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834048"/>
        <c:axId val="178844032"/>
      </c:barChart>
      <c:catAx>
        <c:axId val="1788340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8844032"/>
        <c:crosses val="autoZero"/>
        <c:auto val="1"/>
        <c:lblAlgn val="ctr"/>
        <c:lblOffset val="100"/>
        <c:noMultiLvlLbl val="0"/>
      </c:catAx>
      <c:valAx>
        <c:axId val="17884403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8834048"/>
        <c:crosses val="autoZero"/>
        <c:crossBetween val="between"/>
      </c:valAx>
      <c:spPr>
        <a:noFill/>
        <a:ln w="127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f83be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ff83bea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2" name="Google Shape;152;gaff83bea89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53" name="Google Shape;153;gaff83bea89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54" name="Google Shape;154;gaff83bea89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55" name="Google Shape;155;gaff83bea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93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f83be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ff83bea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2" name="Google Shape;152;gaff83bea89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53" name="Google Shape;153;gaff83bea89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54" name="Google Shape;154;gaff83bea89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55" name="Google Shape;155;gaff83bea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861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f83be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ff83bea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2" name="Google Shape;152;gaff83bea89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53" name="Google Shape;153;gaff83bea89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54" name="Google Shape;154;gaff83bea89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55" name="Google Shape;155;gaff83bea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f83be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ff83bea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2" name="Google Shape;152;gaff83bea89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53" name="Google Shape;153;gaff83bea89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54" name="Google Shape;154;gaff83bea89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55" name="Google Shape;155;gaff83bea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1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f83be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ff83bea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2" name="Google Shape;152;gaff83bea89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53" name="Google Shape;153;gaff83bea89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54" name="Google Shape;154;gaff83bea89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55" name="Google Shape;155;gaff83bea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613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f83bea8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aff83bea8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8" name="Google Shape;168;gaff83bea89_0_4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69" name="Google Shape;169;gaff83bea89_0_4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70" name="Google Shape;170;gaff83bea89_0_4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71" name="Google Shape;171;gaff83bea8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88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f83bea8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aff83bea8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8" name="Google Shape;168;gaff83bea89_0_4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69" name="Google Shape;169;gaff83bea89_0_4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70" name="Google Shape;170;gaff83bea89_0_4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71" name="Google Shape;171;gaff83bea8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f83bea8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aff83bea8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8" name="Google Shape;168;gaff83bea89_0_4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69" name="Google Shape;169;gaff83bea89_0_4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70" name="Google Shape;170;gaff83bea89_0_4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71" name="Google Shape;171;gaff83bea8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234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f83bea8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aff83bea8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8" name="Google Shape;168;gaff83bea89_0_4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69" name="Google Shape;169;gaff83bea89_0_4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70" name="Google Shape;170;gaff83bea89_0_4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71" name="Google Shape;171;gaff83bea8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79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f83bea8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aff83bea8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8" name="Google Shape;168;gaff83bea89_0_4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69" name="Google Shape;169;gaff83bea89_0_4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70" name="Google Shape;170;gaff83bea89_0_4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71" name="Google Shape;171;gaff83bea8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33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60" name="Google Shape;60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2020-11-12</a:t>
            </a: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62" name="Google Shape;6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336" name="Google Shape;336;p1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2020-11-12</a:t>
            </a:r>
            <a:endParaRPr/>
          </a:p>
        </p:txBody>
      </p:sp>
      <p:sp>
        <p:nvSpPr>
          <p:cNvPr id="337" name="Google Shape;337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338" name="Google Shape;33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85" name="Google Shape;185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2020-11-12</a:t>
            </a:r>
            <a:endParaRPr/>
          </a:p>
        </p:txBody>
      </p:sp>
      <p:sp>
        <p:nvSpPr>
          <p:cNvPr id="186" name="Google Shape;186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87" name="Google Shape;18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0062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215" name="Google Shape;215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2020-11-12</a:t>
            </a:r>
            <a:endParaRPr/>
          </a:p>
        </p:txBody>
      </p:sp>
      <p:sp>
        <p:nvSpPr>
          <p:cNvPr id="216" name="Google Shape;216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217" name="Google Shape;2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215" name="Google Shape;215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2020-11-12</a:t>
            </a:r>
            <a:endParaRPr/>
          </a:p>
        </p:txBody>
      </p:sp>
      <p:sp>
        <p:nvSpPr>
          <p:cNvPr id="216" name="Google Shape;216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217" name="Google Shape;2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46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215" name="Google Shape;215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2020-11-12</a:t>
            </a:r>
            <a:endParaRPr/>
          </a:p>
        </p:txBody>
      </p:sp>
      <p:sp>
        <p:nvSpPr>
          <p:cNvPr id="216" name="Google Shape;216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217" name="Google Shape;2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348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80" name="Google Shape;80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81" name="Google Shape;81;p1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82" name="Google Shape;82;p1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83" name="Google Shape;8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db29a4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5db29a4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119" name="Google Shape;119;ga5db29a4bd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20" name="Google Shape;120;ga5db29a4bd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2020-11-12</a:t>
            </a:r>
            <a:endParaRPr/>
          </a:p>
        </p:txBody>
      </p:sp>
      <p:sp>
        <p:nvSpPr>
          <p:cNvPr id="121" name="Google Shape;121;ga5db29a4bd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22" name="Google Shape;122;ga5db29a4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f83be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ff83bea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2" name="Google Shape;152;gaff83bea89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53" name="Google Shape;153;gaff83bea89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54" name="Google Shape;154;gaff83bea89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55" name="Google Shape;155;gaff83bea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408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41b780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b041b7801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2" name="Google Shape;152;gb041b78017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53" name="Google Shape;153;gb041b78017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54" name="Google Shape;154;gb041b78017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55" name="Google Shape;155;gb041b7801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32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041b7801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b041b78017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7" name="Google Shape;167;gb041b78017_0_13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68" name="Google Shape;168;gb041b78017_0_13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69" name="Google Shape;169;gb041b78017_0_13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70" name="Google Shape;170;gb041b78017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41b780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b041b7801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2" name="Google Shape;152;gb041b78017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53" name="Google Shape;153;gb041b78017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54" name="Google Shape;154;gb041b78017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55" name="Google Shape;155;gb041b7801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18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41b780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b041b7801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2" name="Google Shape;152;gb041b78017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ㅁㄴㅇㄹㄴㅇㄹ</a:t>
            </a:r>
            <a:endParaRPr/>
          </a:p>
        </p:txBody>
      </p:sp>
      <p:sp>
        <p:nvSpPr>
          <p:cNvPr id="153" name="Google Shape;153;gb041b78017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2020-11-15</a:t>
            </a:r>
            <a:endParaRPr/>
          </a:p>
        </p:txBody>
      </p:sp>
      <p:sp>
        <p:nvSpPr>
          <p:cNvPr id="154" name="Google Shape;154;gb041b78017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ㄴㅇㄹㄴㅇㄹ</a:t>
            </a:r>
            <a:endParaRPr/>
          </a:p>
        </p:txBody>
      </p:sp>
      <p:sp>
        <p:nvSpPr>
          <p:cNvPr id="155" name="Google Shape;155;gb041b7801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/>
          <p:nvPr/>
        </p:nvSpPr>
        <p:spPr>
          <a:xfrm>
            <a:off x="11808367" y="6579268"/>
            <a:ext cx="40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8"/>
          <p:cNvCxnSpPr/>
          <p:nvPr/>
        </p:nvCxnSpPr>
        <p:spPr>
          <a:xfrm>
            <a:off x="0" y="670453"/>
            <a:ext cx="981825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 txBox="1"/>
          <p:nvPr/>
        </p:nvSpPr>
        <p:spPr>
          <a:xfrm>
            <a:off x="11808367" y="6579268"/>
            <a:ext cx="40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0"/>
          <p:cNvCxnSpPr/>
          <p:nvPr/>
        </p:nvCxnSpPr>
        <p:spPr>
          <a:xfrm>
            <a:off x="0" y="670453"/>
            <a:ext cx="981825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/>
          <p:nvPr/>
        </p:nvSpPr>
        <p:spPr>
          <a:xfrm>
            <a:off x="11808367" y="6579268"/>
            <a:ext cx="40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9"/>
          <p:cNvCxnSpPr/>
          <p:nvPr/>
        </p:nvCxnSpPr>
        <p:spPr>
          <a:xfrm>
            <a:off x="0" y="670453"/>
            <a:ext cx="981825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 txBox="1"/>
          <p:nvPr/>
        </p:nvSpPr>
        <p:spPr>
          <a:xfrm>
            <a:off x="11808367" y="6579268"/>
            <a:ext cx="40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20"/>
          <p:cNvCxnSpPr/>
          <p:nvPr/>
        </p:nvCxnSpPr>
        <p:spPr>
          <a:xfrm>
            <a:off x="0" y="670453"/>
            <a:ext cx="981825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/>
          <p:nvPr/>
        </p:nvSpPr>
        <p:spPr>
          <a:xfrm>
            <a:off x="11808367" y="6579268"/>
            <a:ext cx="40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21"/>
          <p:cNvCxnSpPr/>
          <p:nvPr/>
        </p:nvCxnSpPr>
        <p:spPr>
          <a:xfrm>
            <a:off x="0" y="670453"/>
            <a:ext cx="981825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2"/>
          <p:cNvSpPr txBox="1"/>
          <p:nvPr/>
        </p:nvSpPr>
        <p:spPr>
          <a:xfrm>
            <a:off x="11808367" y="6579268"/>
            <a:ext cx="40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22"/>
          <p:cNvCxnSpPr/>
          <p:nvPr/>
        </p:nvCxnSpPr>
        <p:spPr>
          <a:xfrm>
            <a:off x="0" y="670453"/>
            <a:ext cx="981825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16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title" idx="4294967295"/>
          </p:nvPr>
        </p:nvSpPr>
        <p:spPr>
          <a:xfrm>
            <a:off x="0" y="1208817"/>
            <a:ext cx="12192000" cy="77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 Fuzzy C-means Clustering 및 응용 알고리즘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>
            <a:spLocks noGrp="1"/>
          </p:cNvSpPr>
          <p:nvPr>
            <p:ph type="body" idx="1"/>
          </p:nvPr>
        </p:nvSpPr>
        <p:spPr>
          <a:xfrm>
            <a:off x="0" y="2532994"/>
            <a:ext cx="12192000" cy="41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심화기계학습 Final Presentation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638" y="3400279"/>
            <a:ext cx="4857541" cy="266162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/>
          <p:nvPr/>
        </p:nvSpPr>
        <p:spPr>
          <a:xfrm>
            <a:off x="4505381" y="3566643"/>
            <a:ext cx="3168352" cy="20882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45;p1"/>
          <p:cNvGraphicFramePr/>
          <p:nvPr/>
        </p:nvGraphicFramePr>
        <p:xfrm>
          <a:off x="4403942" y="3475026"/>
          <a:ext cx="3312368" cy="204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6" name="Google Shape;46;p1"/>
          <p:cNvGrpSpPr/>
          <p:nvPr/>
        </p:nvGrpSpPr>
        <p:grpSpPr>
          <a:xfrm>
            <a:off x="4640130" y="5388117"/>
            <a:ext cx="3141759" cy="246221"/>
            <a:chOff x="1187624" y="2089486"/>
            <a:chExt cx="3141759" cy="246221"/>
          </a:xfrm>
        </p:grpSpPr>
        <p:sp>
          <p:nvSpPr>
            <p:cNvPr id="47" name="Google Shape;47;p1"/>
            <p:cNvSpPr/>
            <p:nvPr/>
          </p:nvSpPr>
          <p:spPr>
            <a:xfrm>
              <a:off x="3410126" y="2140588"/>
              <a:ext cx="25676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 txBox="1"/>
            <p:nvPr/>
          </p:nvSpPr>
          <p:spPr>
            <a:xfrm>
              <a:off x="3641746" y="2097180"/>
              <a:ext cx="687637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Kmeans</a:t>
              </a:r>
              <a:endPara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749976" y="2140588"/>
              <a:ext cx="256766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928458" y="2140588"/>
              <a:ext cx="25676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187624" y="2140588"/>
              <a:ext cx="25676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 txBox="1"/>
            <p:nvPr/>
          </p:nvSpPr>
          <p:spPr>
            <a:xfrm>
              <a:off x="2981599" y="2089486"/>
              <a:ext cx="5343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Exp</a:t>
              </a:r>
              <a:endPara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 txBox="1"/>
            <p:nvPr/>
          </p:nvSpPr>
          <p:spPr>
            <a:xfrm>
              <a:off x="2160081" y="2097180"/>
              <a:ext cx="5343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Kernel</a:t>
              </a:r>
              <a:endPara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 txBox="1"/>
            <p:nvPr/>
          </p:nvSpPr>
          <p:spPr>
            <a:xfrm>
              <a:off x="1419247" y="2097180"/>
              <a:ext cx="5343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Fuzzy</a:t>
              </a:r>
              <a:endPara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"/>
          <p:cNvSpPr txBox="1"/>
          <p:nvPr/>
        </p:nvSpPr>
        <p:spPr>
          <a:xfrm>
            <a:off x="0" y="2801059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백종민, 이경찬, 황호현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aff83bea89_0_0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58" name="Google Shape;158;gaff83bea89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aff83bea89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aff83bea89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aff83bea89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" name="Google Shape;162;gaff83bea89_0_0"/>
          <p:cNvCxnSpPr/>
          <p:nvPr/>
        </p:nvCxnSpPr>
        <p:spPr>
          <a:xfrm rot="-5400000">
            <a:off x="10971365" y="3747261"/>
            <a:ext cx="1247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gaff83bea89_0_0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+ Kernel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80F93-E952-4B09-B0B9-3E4CDD705762}"/>
              </a:ext>
            </a:extLst>
          </p:cNvPr>
          <p:cNvSpPr txBox="1"/>
          <p:nvPr/>
        </p:nvSpPr>
        <p:spPr>
          <a:xfrm>
            <a:off x="4963847" y="809777"/>
            <a:ext cx="13981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solidFill>
                  <a:srgbClr val="FBA2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Kernel </a:t>
            </a:r>
            <a:r>
              <a:rPr lang="en-US" altLang="ko-KR" sz="1400" dirty="0" err="1">
                <a:solidFill>
                  <a:srgbClr val="FBA2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funciton</a:t>
            </a:r>
            <a:endParaRPr lang="ko-KR" altLang="en-US" sz="1400" dirty="0">
              <a:solidFill>
                <a:srgbClr val="FBA200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72225-D648-488C-B00E-4E15D441A638}"/>
              </a:ext>
            </a:extLst>
          </p:cNvPr>
          <p:cNvSpPr txBox="1"/>
          <p:nvPr/>
        </p:nvSpPr>
        <p:spPr>
          <a:xfrm>
            <a:off x="4963847" y="1347345"/>
            <a:ext cx="20152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The number of clusters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D1F72-086A-48F4-AB63-04DF40623E6B}"/>
                  </a:ext>
                </a:extLst>
              </p:cNvPr>
              <p:cNvSpPr txBox="1"/>
              <p:nvPr/>
            </p:nvSpPr>
            <p:spPr>
              <a:xfrm>
                <a:off x="4963847" y="1878724"/>
                <a:ext cx="2267864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dataset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D1F72-086A-48F4-AB63-04DF4062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47" y="1878724"/>
                <a:ext cx="2267864" cy="307777"/>
              </a:xfrm>
              <a:prstGeom prst="rect">
                <a:avLst/>
              </a:prstGeom>
              <a:blipFill>
                <a:blip r:embed="rId3"/>
                <a:stretch>
                  <a:fillRect l="-806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CB1D490-468D-4E11-B1AF-01836B0AD954}"/>
              </a:ext>
            </a:extLst>
          </p:cNvPr>
          <p:cNvSpPr txBox="1"/>
          <p:nvPr/>
        </p:nvSpPr>
        <p:spPr>
          <a:xfrm>
            <a:off x="4963847" y="1613035"/>
            <a:ext cx="32832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Degree of how the fuzzy cluster will be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1CAA9-252D-47BC-8032-7B8E9299F9A3}"/>
                  </a:ext>
                </a:extLst>
              </p:cNvPr>
              <p:cNvSpPr txBox="1"/>
              <p:nvPr/>
            </p:nvSpPr>
            <p:spPr>
              <a:xfrm>
                <a:off x="4261469" y="809777"/>
                <a:ext cx="3744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BA200"/>
                          </a:solidFill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𝐾</m:t>
                      </m:r>
                    </m:oMath>
                  </m:oMathPara>
                </a14:m>
                <a:endParaRPr lang="ko-KR" altLang="en-US" sz="1400" dirty="0">
                  <a:solidFill>
                    <a:srgbClr val="FBA2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1CAA9-252D-47BC-8032-7B8E92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69" y="809777"/>
                <a:ext cx="37446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CE78D3-908C-4152-B8FA-EAA8AFC158FB}"/>
                  </a:ext>
                </a:extLst>
              </p:cNvPr>
              <p:cNvSpPr txBox="1"/>
              <p:nvPr/>
            </p:nvSpPr>
            <p:spPr>
              <a:xfrm>
                <a:off x="4305391" y="1347345"/>
                <a:ext cx="3330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𝑐</m:t>
                      </m:r>
                    </m:oMath>
                  </m:oMathPara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CE78D3-908C-4152-B8FA-EAA8AFC1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91" y="1347345"/>
                <a:ext cx="33304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9922C4-C318-4021-A960-0946AB813674}"/>
                  </a:ext>
                </a:extLst>
              </p:cNvPr>
              <p:cNvSpPr txBox="1"/>
              <p:nvPr/>
            </p:nvSpPr>
            <p:spPr>
              <a:xfrm>
                <a:off x="4273043" y="1613035"/>
                <a:ext cx="39773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𝑚</m:t>
                      </m:r>
                    </m:oMath>
                  </m:oMathPara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9922C4-C318-4021-A960-0946AB813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43" y="1613035"/>
                <a:ext cx="39773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9970A-72AC-4FFF-88D4-39DEBD13F2D9}"/>
                  </a:ext>
                </a:extLst>
              </p:cNvPr>
              <p:cNvSpPr txBox="1"/>
              <p:nvPr/>
            </p:nvSpPr>
            <p:spPr>
              <a:xfrm>
                <a:off x="4039165" y="1878724"/>
                <a:ext cx="86549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𝑑𝑎𝑡𝑎𝑠𝑒𝑡</m:t>
                      </m:r>
                    </m:oMath>
                  </m:oMathPara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9970A-72AC-4FFF-88D4-39DEBD13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5" y="1878724"/>
                <a:ext cx="8654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59;p14">
            <a:extLst>
              <a:ext uri="{FF2B5EF4-FFF2-40B4-BE49-F238E27FC236}">
                <a16:creationId xmlns:a16="http://schemas.microsoft.com/office/drawing/2014/main" id="{8D01F1DF-76BA-4018-8870-1F676E4EAE5A}"/>
              </a:ext>
            </a:extLst>
          </p:cNvPr>
          <p:cNvSpPr txBox="1"/>
          <p:nvPr/>
        </p:nvSpPr>
        <p:spPr>
          <a:xfrm>
            <a:off x="3140839" y="1389377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r>
              <a:rPr 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Input</a:t>
            </a:r>
            <a:endParaRPr sz="16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9" name="순서도: 병합 18">
            <a:extLst>
              <a:ext uri="{FF2B5EF4-FFF2-40B4-BE49-F238E27FC236}">
                <a16:creationId xmlns:a16="http://schemas.microsoft.com/office/drawing/2014/main" id="{F4829A68-447F-412A-8A05-781EEFCABBF0}"/>
              </a:ext>
            </a:extLst>
          </p:cNvPr>
          <p:cNvSpPr/>
          <p:nvPr/>
        </p:nvSpPr>
        <p:spPr>
          <a:xfrm rot="16200000">
            <a:off x="180648" y="3198961"/>
            <a:ext cx="781050" cy="131614"/>
          </a:xfrm>
          <a:prstGeom prst="flowChartMerge">
            <a:avLst/>
          </a:prstGeom>
          <a:solidFill>
            <a:srgbClr val="FBA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F252EA5-1FD5-416D-9005-438751773327}"/>
                  </a:ext>
                </a:extLst>
              </p:cNvPr>
              <p:cNvSpPr/>
              <p:nvPr/>
            </p:nvSpPr>
            <p:spPr>
              <a:xfrm>
                <a:off x="905110" y="2544508"/>
                <a:ext cx="2315965" cy="14405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F252EA5-1FD5-416D-9005-438751773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10" y="2544508"/>
                <a:ext cx="2315965" cy="14405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6E53051-A3F1-4F53-938D-8871C4A7BB89}"/>
              </a:ext>
            </a:extLst>
          </p:cNvPr>
          <p:cNvSpPr txBox="1"/>
          <p:nvPr/>
        </p:nvSpPr>
        <p:spPr>
          <a:xfrm>
            <a:off x="4963847" y="1081655"/>
            <a:ext cx="11801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Initial weight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4E7EA8-DA7D-42EB-96ED-E8379E75F8C5}"/>
                  </a:ext>
                </a:extLst>
              </p:cNvPr>
              <p:cNvSpPr txBox="1"/>
              <p:nvPr/>
            </p:nvSpPr>
            <p:spPr>
              <a:xfrm>
                <a:off x="4261469" y="1081655"/>
                <a:ext cx="420884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𝑊</m:t>
                      </m:r>
                    </m:oMath>
                  </m:oMathPara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4E7EA8-DA7D-42EB-96ED-E8379E75F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69" y="1081655"/>
                <a:ext cx="42088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B9D2B11D-FC36-4197-B964-AA864AD5B824}"/>
              </a:ext>
            </a:extLst>
          </p:cNvPr>
          <p:cNvSpPr/>
          <p:nvPr/>
        </p:nvSpPr>
        <p:spPr>
          <a:xfrm rot="16200000">
            <a:off x="3141209" y="3198962"/>
            <a:ext cx="781050" cy="131614"/>
          </a:xfrm>
          <a:prstGeom prst="flowChartMerge">
            <a:avLst/>
          </a:prstGeom>
          <a:solidFill>
            <a:srgbClr val="FBA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E8CB0D-C14C-4387-B09F-DFA7A8AFFDF9}"/>
                  </a:ext>
                </a:extLst>
              </p:cNvPr>
              <p:cNvSpPr/>
              <p:nvPr/>
            </p:nvSpPr>
            <p:spPr>
              <a:xfrm>
                <a:off x="6553494" y="2544508"/>
                <a:ext cx="2315965" cy="14405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E8CB0D-C14C-4387-B09F-DFA7A8AFF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494" y="2544508"/>
                <a:ext cx="2315965" cy="14405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1A58BA-0C99-4629-BBEA-57F96DB678CD}"/>
                  </a:ext>
                </a:extLst>
              </p:cNvPr>
              <p:cNvSpPr txBox="1"/>
              <p:nvPr/>
            </p:nvSpPr>
            <p:spPr>
              <a:xfrm>
                <a:off x="3854032" y="3003159"/>
                <a:ext cx="2053063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List of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cluster </a:t>
                </a:r>
                <a:r>
                  <a:rPr lang="en-US" altLang="ko-KR" sz="140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centres</a:t>
                </a:r>
                <a:endParaRPr lang="en-US" altLang="ko-KR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</a:t>
                </a:r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1A58BA-0C99-4629-BBEA-57F96DB67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32" y="3003159"/>
                <a:ext cx="2053063" cy="523220"/>
              </a:xfrm>
              <a:prstGeom prst="rect">
                <a:avLst/>
              </a:prstGeom>
              <a:blipFill>
                <a:blip r:embed="rId11"/>
                <a:stretch>
                  <a:fillRect l="-890" t="-2353" r="-1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순서도: 병합 25">
            <a:extLst>
              <a:ext uri="{FF2B5EF4-FFF2-40B4-BE49-F238E27FC236}">
                <a16:creationId xmlns:a16="http://schemas.microsoft.com/office/drawing/2014/main" id="{6F699BD4-61BF-42F4-BC29-C90473392B7E}"/>
              </a:ext>
            </a:extLst>
          </p:cNvPr>
          <p:cNvSpPr/>
          <p:nvPr/>
        </p:nvSpPr>
        <p:spPr>
          <a:xfrm rot="16200000">
            <a:off x="5773061" y="3198962"/>
            <a:ext cx="781050" cy="131614"/>
          </a:xfrm>
          <a:prstGeom prst="flowChartMerge">
            <a:avLst/>
          </a:prstGeom>
          <a:solidFill>
            <a:srgbClr val="FBA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8DAA9470-0ABD-453D-98E6-54BE6FD581E9}"/>
              </a:ext>
            </a:extLst>
          </p:cNvPr>
          <p:cNvSpPr/>
          <p:nvPr/>
        </p:nvSpPr>
        <p:spPr>
          <a:xfrm rot="16200000">
            <a:off x="8858825" y="3198962"/>
            <a:ext cx="781050" cy="131614"/>
          </a:xfrm>
          <a:prstGeom prst="flowChartMerge">
            <a:avLst/>
          </a:prstGeom>
          <a:solidFill>
            <a:srgbClr val="FBA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230F12-B7AB-4751-A782-DD0D30483294}"/>
                  </a:ext>
                </a:extLst>
              </p:cNvPr>
              <p:cNvSpPr txBox="1"/>
              <p:nvPr/>
            </p:nvSpPr>
            <p:spPr>
              <a:xfrm>
                <a:off x="6053424" y="3982263"/>
                <a:ext cx="3521990" cy="34156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0" dirty="0">
                    <a:solidFill>
                      <a:srgbClr val="FBA200"/>
                    </a:solidFill>
                    <a:ea typeface="08서울남산체 L" panose="02020603020101020101" pitchFamily="18" charset="-127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FBA2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200" i="1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rgbClr val="FBA2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rgbClr val="FBA2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rgbClr val="FBA2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200" i="1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rgbClr val="FBA2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rgbClr val="FBA2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rgbClr val="FBA2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solidFill>
                              <a:srgbClr val="FBA2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solidFill>
                          <a:srgbClr val="FBA200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=</m:t>
                    </m:r>
                    <m:r>
                      <a:rPr lang="en-US" altLang="ko-KR" sz="1200" b="0" i="1" smtClean="0">
                        <a:solidFill>
                          <a:srgbClr val="FBA200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𝐾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BA2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rgbClr val="FBA2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rgbClr val="FBA200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−2</m:t>
                    </m:r>
                    <m:r>
                      <a:rPr lang="en-US" altLang="ko-KR" sz="1200" i="1">
                        <a:solidFill>
                          <a:srgbClr val="FBA200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𝐾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rgbClr val="FBA2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solidFill>
                              <a:srgbClr val="FBA2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>
                    <a:solidFill>
                      <a:srgbClr val="FBA200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rgbClr val="FBA200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𝐾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rgbClr val="FBA2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200" i="1">
                            <a:solidFill>
                              <a:srgbClr val="FBA2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BA200"/>
                                </a:solidFill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200" dirty="0">
                  <a:solidFill>
                    <a:srgbClr val="FBA2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230F12-B7AB-4751-A782-DD0D3048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424" y="3982263"/>
                <a:ext cx="3521990" cy="341568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384596-4EFD-41AD-8A03-800F443AEB0F}"/>
                  </a:ext>
                </a:extLst>
              </p:cNvPr>
              <p:cNvSpPr txBox="1"/>
              <p:nvPr/>
            </p:nvSpPr>
            <p:spPr>
              <a:xfrm>
                <a:off x="2801258" y="4693079"/>
                <a:ext cx="2364750" cy="5713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400" dirty="0">
                    <a:solidFill>
                      <a:srgbClr val="FBA200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Compute new kernel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BA200"/>
                          </a:solidFill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BA200"/>
                              </a:solidFill>
                              <a:latin typeface="Cambria Math" panose="02040503050406030204" pitchFamily="18" charset="0"/>
                              <a:ea typeface="08서울남산체 L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BA200"/>
                                  </a:solidFill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BA200"/>
                                  </a:solidFill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BA200"/>
                                  </a:solidFill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BA200"/>
                              </a:solidFill>
                              <a:latin typeface="Cambria Math" panose="02040503050406030204" pitchFamily="18" charset="0"/>
                              <a:ea typeface="08서울남산체 L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BA200"/>
                                  </a:solidFill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b="0" i="1" smtClean="0">
                                      <a:solidFill>
                                        <a:srgbClr val="FBA200"/>
                                      </a:solidFill>
                                      <a:latin typeface="Cambria Math" panose="02040503050406030204" pitchFamily="18" charset="0"/>
                                      <a:ea typeface="08서울남산체 L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BA200"/>
                                      </a:solidFill>
                                      <a:latin typeface="Cambria Math" panose="02040503050406030204" pitchFamily="18" charset="0"/>
                                      <a:ea typeface="08서울남산체 L" panose="02020603020101020101" pitchFamily="18" charset="-127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BA200"/>
                                  </a:solidFill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rgbClr val="FBA200"/>
                          </a:solidFill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,</m:t>
                      </m:r>
                      <m:r>
                        <a:rPr lang="en-US" altLang="ko-KR" sz="1400" i="1">
                          <a:solidFill>
                            <a:srgbClr val="FBA200"/>
                          </a:solidFill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𝐾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FBA200"/>
                              </a:solidFill>
                              <a:latin typeface="Cambria Math" panose="02040503050406030204" pitchFamily="18" charset="0"/>
                              <a:ea typeface="08서울남산체 L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BA200"/>
                                  </a:solidFill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b="0" i="1" smtClean="0">
                                      <a:solidFill>
                                        <a:srgbClr val="FBA200"/>
                                      </a:solidFill>
                                      <a:latin typeface="Cambria Math" panose="02040503050406030204" pitchFamily="18" charset="0"/>
                                      <a:ea typeface="08서울남산체 L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BA200"/>
                                      </a:solidFill>
                                      <a:latin typeface="Cambria Math" panose="02040503050406030204" pitchFamily="18" charset="0"/>
                                      <a:ea typeface="08서울남산체 L" panose="02020603020101020101" pitchFamily="18" charset="-127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BA200"/>
                                  </a:solidFill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srgbClr val="FBA200"/>
                              </a:solidFill>
                              <a:latin typeface="Cambria Math" panose="02040503050406030204" pitchFamily="18" charset="0"/>
                              <a:ea typeface="08서울남산체 L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BA200"/>
                                  </a:solidFill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solidFill>
                                        <a:srgbClr val="FBA200"/>
                                      </a:solidFill>
                                      <a:latin typeface="Cambria Math" panose="02040503050406030204" pitchFamily="18" charset="0"/>
                                      <a:ea typeface="08서울남산체 L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rgbClr val="FBA200"/>
                                      </a:solidFill>
                                      <a:latin typeface="Cambria Math" panose="02040503050406030204" pitchFamily="18" charset="0"/>
                                      <a:ea typeface="08서울남산체 L" panose="02020603020101020101" pitchFamily="18" charset="-127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BA200"/>
                                  </a:solidFill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rgbClr val="FBA2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384596-4EFD-41AD-8A03-800F443AE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58" y="4693079"/>
                <a:ext cx="2364750" cy="571310"/>
              </a:xfrm>
              <a:prstGeom prst="rect">
                <a:avLst/>
              </a:prstGeom>
              <a:blipFill>
                <a:blip r:embed="rId13"/>
                <a:stretch>
                  <a:fillRect l="-775" r="-3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364165CE-5A8D-4B49-B25C-5FC7C3800E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12253" y="2706061"/>
              <a:ext cx="2027175" cy="1117414"/>
            </p:xfrm>
            <a:graphic>
              <a:graphicData uri="http://schemas.openxmlformats.org/drawingml/2006/table">
                <a:tbl>
                  <a:tblPr/>
                  <a:tblGrid>
                    <a:gridCol w="396875">
                      <a:extLst>
                        <a:ext uri="{9D8B030D-6E8A-4147-A177-3AD203B41FA5}">
                          <a16:colId xmlns:a16="http://schemas.microsoft.com/office/drawing/2014/main" val="4045816403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562904805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2148726236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1487567054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212955722"/>
                        </a:ext>
                      </a:extLst>
                    </a:gridCol>
                  </a:tblGrid>
                  <a:tr h="32403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𝑊</m:t>
                              </m:r>
                            </m:oMath>
                          </a14:m>
                          <a:r>
                            <a:rPr lang="ko-KR" alt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Cluster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𝟏</m:t>
                              </m:r>
                            </m:oMath>
                          </a14:m>
                          <a:endParaRPr 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Cluster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𝟐</m:t>
                              </m:r>
                            </m:oMath>
                          </a14:m>
                          <a:endParaRPr 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9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Cluster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𝒄</m:t>
                              </m:r>
                            </m:oMath>
                          </a14:m>
                          <a:endParaRPr 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444161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obs.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𝟏</m:t>
                              </m:r>
                            </m:oMath>
                          </a14:m>
                          <a:endParaRPr lang="en-US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ko-KR" alt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7928244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obs.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𝟐</m:t>
                              </m:r>
                            </m:oMath>
                          </a14:m>
                          <a:endParaRPr lang="en-US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ko-KR" alt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2</m:t>
                                    </m:r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70650568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ko-KR" alt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⋮</m:t>
                              </m:r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55362673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obs.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𝒏</m:t>
                              </m:r>
                            </m:oMath>
                          </a14:m>
                          <a:endParaRPr lang="en-US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𝑛𝑐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5244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364165CE-5A8D-4B49-B25C-5FC7C3800E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12253" y="2706061"/>
              <a:ext cx="2027175" cy="1117414"/>
            </p:xfrm>
            <a:graphic>
              <a:graphicData uri="http://schemas.openxmlformats.org/drawingml/2006/table">
                <a:tbl>
                  <a:tblPr/>
                  <a:tblGrid>
                    <a:gridCol w="396875">
                      <a:extLst>
                        <a:ext uri="{9D8B030D-6E8A-4147-A177-3AD203B41FA5}">
                          <a16:colId xmlns:a16="http://schemas.microsoft.com/office/drawing/2014/main" val="4045816403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562904805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2148726236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1487567054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212955722"/>
                        </a:ext>
                      </a:extLst>
                    </a:gridCol>
                  </a:tblGrid>
                  <a:tr h="3240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1852" r="-415385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7015" t="-1852" r="-302985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97015" t="-1852" r="-202985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97015" t="-1852" r="-102985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97015" t="-1852" r="-2985" b="-25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444161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171875" r="-415385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7015" t="-171875" r="-302985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97015" t="-171875" r="-202985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97015" t="-171875" r="-102985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97015" t="-171875" r="-2985" b="-3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928244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263636" r="-415385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7015" t="-263636" r="-302985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97015" t="-263636" r="-202985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97015" t="-263636" r="-102985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97015" t="-263636" r="-2985" b="-2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50568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363636" r="-41538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7015" t="-363636" r="-30298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97015" t="-363636" r="-20298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97015" t="-363636" r="-10298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97015" t="-363636" r="-2985" b="-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362673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463636" r="-41538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7015" t="-463636" r="-30298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97015" t="-463636" r="-20298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97015" t="-463636" r="-10298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97015" t="-463636" r="-2985" b="-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5244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AB8594-8FF2-412F-A916-A267F67D3B75}"/>
                  </a:ext>
                </a:extLst>
              </p:cNvPr>
              <p:cNvSpPr txBox="1"/>
              <p:nvPr/>
            </p:nvSpPr>
            <p:spPr>
              <a:xfrm>
                <a:off x="9861684" y="2364083"/>
                <a:ext cx="1328312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1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Partition matrix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ko-KR" altLang="en-US" sz="11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AB8594-8FF2-412F-A916-A267F67D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684" y="2364083"/>
                <a:ext cx="1328312" cy="261610"/>
              </a:xfrm>
              <a:prstGeom prst="rect">
                <a:avLst/>
              </a:prstGeom>
              <a:blipFill>
                <a:blip r:embed="rId1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꺾인 연결선 32">
            <a:extLst>
              <a:ext uri="{FF2B5EF4-FFF2-40B4-BE49-F238E27FC236}">
                <a16:creationId xmlns:a16="http://schemas.microsoft.com/office/drawing/2014/main" id="{E3FA1804-6E5D-45B0-91EC-8BC30E93F125}"/>
              </a:ext>
            </a:extLst>
          </p:cNvPr>
          <p:cNvCxnSpPr>
            <a:stCxn id="30" idx="2"/>
            <a:endCxn id="34" idx="3"/>
          </p:cNvCxnSpPr>
          <p:nvPr/>
        </p:nvCxnSpPr>
        <p:spPr>
          <a:xfrm rot="5400000">
            <a:off x="8528105" y="2980998"/>
            <a:ext cx="1155259" cy="2840212"/>
          </a:xfrm>
          <a:prstGeom prst="bentConnector2">
            <a:avLst/>
          </a:prstGeom>
          <a:ln w="28575">
            <a:solidFill>
              <a:srgbClr val="FBA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47">
            <a:extLst>
              <a:ext uri="{FF2B5EF4-FFF2-40B4-BE49-F238E27FC236}">
                <a16:creationId xmlns:a16="http://schemas.microsoft.com/office/drawing/2014/main" id="{DB3F769D-B5BA-46CC-8B1A-E9952E4F95E3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6858051" y="5451278"/>
            <a:ext cx="1" cy="483649"/>
          </a:xfrm>
          <a:prstGeom prst="straightConnector1">
            <a:avLst/>
          </a:prstGeom>
          <a:ln w="28575">
            <a:solidFill>
              <a:srgbClr val="FBA2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62370B60-3453-428F-8746-E527D2A35D07}"/>
              </a:ext>
            </a:extLst>
          </p:cNvPr>
          <p:cNvSpPr/>
          <p:nvPr/>
        </p:nvSpPr>
        <p:spPr>
          <a:xfrm>
            <a:off x="6030475" y="4506190"/>
            <a:ext cx="1655153" cy="945088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Center changed?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51CD41-9929-4EAC-8B24-14D7AE1BE9B4}"/>
              </a:ext>
            </a:extLst>
          </p:cNvPr>
          <p:cNvSpPr txBox="1"/>
          <p:nvPr/>
        </p:nvSpPr>
        <p:spPr>
          <a:xfrm>
            <a:off x="6484391" y="593492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Finish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DAC809-DB1F-4061-B8A9-BE4C209F24C6}"/>
              </a:ext>
            </a:extLst>
          </p:cNvPr>
          <p:cNvSpPr txBox="1"/>
          <p:nvPr/>
        </p:nvSpPr>
        <p:spPr>
          <a:xfrm>
            <a:off x="5646310" y="463629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Yes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832CC-6154-4CC1-B83D-0B17CB8E28E7}"/>
              </a:ext>
            </a:extLst>
          </p:cNvPr>
          <p:cNvSpPr txBox="1"/>
          <p:nvPr/>
        </p:nvSpPr>
        <p:spPr>
          <a:xfrm>
            <a:off x="6436062" y="545127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38" name="꺾인 연결선 41">
            <a:extLst>
              <a:ext uri="{FF2B5EF4-FFF2-40B4-BE49-F238E27FC236}">
                <a16:creationId xmlns:a16="http://schemas.microsoft.com/office/drawing/2014/main" id="{626B2D63-7ADF-4CFF-9C66-E08868773A82}"/>
              </a:ext>
            </a:extLst>
          </p:cNvPr>
          <p:cNvCxnSpPr>
            <a:stCxn id="29" idx="1"/>
            <a:endCxn id="20" idx="2"/>
          </p:cNvCxnSpPr>
          <p:nvPr/>
        </p:nvCxnSpPr>
        <p:spPr>
          <a:xfrm rot="10800000">
            <a:off x="2063094" y="3985030"/>
            <a:ext cx="738165" cy="993705"/>
          </a:xfrm>
          <a:prstGeom prst="bentConnector2">
            <a:avLst/>
          </a:prstGeom>
          <a:ln w="28575">
            <a:solidFill>
              <a:srgbClr val="FBA2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44">
            <a:extLst>
              <a:ext uri="{FF2B5EF4-FFF2-40B4-BE49-F238E27FC236}">
                <a16:creationId xmlns:a16="http://schemas.microsoft.com/office/drawing/2014/main" id="{F74A0AED-C54F-43A4-85FB-E065551EDE89}"/>
              </a:ext>
            </a:extLst>
          </p:cNvPr>
          <p:cNvCxnSpPr>
            <a:stCxn id="34" idx="1"/>
            <a:endCxn id="29" idx="3"/>
          </p:cNvCxnSpPr>
          <p:nvPr/>
        </p:nvCxnSpPr>
        <p:spPr>
          <a:xfrm flipH="1">
            <a:off x="5166008" y="4978734"/>
            <a:ext cx="864467" cy="0"/>
          </a:xfrm>
          <a:prstGeom prst="straightConnector1">
            <a:avLst/>
          </a:prstGeom>
          <a:ln w="28575">
            <a:solidFill>
              <a:srgbClr val="FBA2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9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aff83bea89_0_0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58" name="Google Shape;158;gaff83bea89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aff83bea89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aff83bea89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aff83bea89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" name="Google Shape;162;gaff83bea89_0_0"/>
          <p:cNvCxnSpPr/>
          <p:nvPr/>
        </p:nvCxnSpPr>
        <p:spPr>
          <a:xfrm rot="-5400000">
            <a:off x="10971365" y="3747261"/>
            <a:ext cx="1247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gaff83bea89_0_0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+ Kernel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00371A-007C-424D-8755-75E759D38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30" y="3357979"/>
            <a:ext cx="4230445" cy="28714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016B8B-306A-4932-9B3E-FBD375546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134" y="1130278"/>
            <a:ext cx="2740517" cy="19039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3604BE-23B2-49B6-B8C8-089C7D9FE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922" y="1130279"/>
            <a:ext cx="2792842" cy="19402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71F4CE2-62F8-4151-82D6-F1138C8BE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26" y="1130279"/>
            <a:ext cx="2740515" cy="19039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56344A3-9EB4-48C3-A687-94B90968B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56" y="1130278"/>
            <a:ext cx="2646129" cy="183836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DB8829-7A76-43D8-9B5A-759008BD48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79" y="3492514"/>
            <a:ext cx="2817997" cy="19577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B1B71D6-3AA2-4BFC-ACC5-A11FD3D4E3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6877" y="3492514"/>
            <a:ext cx="2752194" cy="19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aff83bea89_0_0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58" name="Google Shape;158;gaff83bea89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aff83bea89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aff83bea89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aff83bea89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" name="Google Shape;162;gaff83bea89_0_0"/>
          <p:cNvCxnSpPr/>
          <p:nvPr/>
        </p:nvCxnSpPr>
        <p:spPr>
          <a:xfrm rot="-5400000">
            <a:off x="10971365" y="3747261"/>
            <a:ext cx="1247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gaff83bea89_0_0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+ Kernel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FC5D26-16E9-44AA-BEB6-569A572A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034" y="959147"/>
            <a:ext cx="2829483" cy="19657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77DECB-994A-4402-8687-5CBDDF31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63" y="959146"/>
            <a:ext cx="2829483" cy="1965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FA7398-DAD4-4005-9807-6AB4982F2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672" y="941976"/>
            <a:ext cx="2872484" cy="19956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3EDB1D-8B81-4550-A226-7481BCDBF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7610" y="3325858"/>
            <a:ext cx="4186218" cy="28086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9F19DC-EF28-42EE-8434-2CE14CED2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427" y="967263"/>
            <a:ext cx="2751394" cy="19114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250394-F7CE-42CA-8DA7-BE9238B108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962" y="3429000"/>
            <a:ext cx="2829483" cy="19657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3092BC-A956-4E7D-B9B6-77C7D8D2B4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4039" y="3414063"/>
            <a:ext cx="2872484" cy="1995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aff83bea89_0_0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58" name="Google Shape;158;gaff83bea89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aff83bea89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aff83bea89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aff83bea89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gaff83bea89_0_0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+ Kernel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1FE6D8-AFB6-462F-95E9-97EDFF7C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35" y="3579257"/>
            <a:ext cx="4051286" cy="27077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DB481C-001A-4ABB-BA8E-D29999D1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50" y="1164201"/>
            <a:ext cx="2639346" cy="18730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C858D3-1308-4AA5-AA23-D1A57A27A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596" y="1164201"/>
            <a:ext cx="2728641" cy="19364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9F40C1-53B8-4935-8EA6-3778D4C54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237" y="1164201"/>
            <a:ext cx="2728641" cy="19364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D95387-0D3D-4D2F-A41A-213DF33E4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4878" y="1164201"/>
            <a:ext cx="2728640" cy="19364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C6CC1C-01F7-4DA9-8795-7A58E73F1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49" y="3579257"/>
            <a:ext cx="3239335" cy="22988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D81365E-D44C-45AA-94E5-FE11FCCF04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2992" y="3561344"/>
            <a:ext cx="3239335" cy="22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7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aff83bea89_0_0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58" name="Google Shape;158;gaff83bea89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aff83bea89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aff83bea89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aff83bea89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gaff83bea89_0_0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+ Kernel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2FB770-6BF8-4660-B8DA-D4696465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3" y="1035333"/>
            <a:ext cx="3275611" cy="2275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34D91F-A373-4A09-AD01-606545A78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473" y="1035333"/>
            <a:ext cx="3275612" cy="2275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0FCE7F-772A-4B35-80EE-0A1454932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874" y="1074861"/>
            <a:ext cx="3172254" cy="22038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1C706F-E834-4F84-8DB5-18FFDA182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73" y="3660754"/>
            <a:ext cx="3111845" cy="21619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8BE17F-52BA-4177-96C7-60B2AB96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6197" y="3660754"/>
            <a:ext cx="3347478" cy="21619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19DD33-1541-465C-A1B6-AC3F207E3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6415" y="3579258"/>
            <a:ext cx="3054627" cy="21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aff83bea89_0_44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74" name="Google Shape;174;gaff83bea89_0_44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aff83bea89_0_44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aff83bea89_0_44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aff83bea89_0_44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gaff83bea89_0_44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Fuzzy+EM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D1C54E-E096-4D0E-B1B5-191CA3B94155}"/>
              </a:ext>
            </a:extLst>
          </p:cNvPr>
          <p:cNvSpPr/>
          <p:nvPr/>
        </p:nvSpPr>
        <p:spPr>
          <a:xfrm>
            <a:off x="7494875" y="1539015"/>
            <a:ext cx="1867743" cy="8719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Calculate the weighted Fuzzy average(WFA)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3138-B243-4860-82FA-FD098A0C092A}"/>
              </a:ext>
            </a:extLst>
          </p:cNvPr>
          <p:cNvSpPr/>
          <p:nvPr/>
        </p:nvSpPr>
        <p:spPr>
          <a:xfrm>
            <a:off x="7494875" y="2557068"/>
            <a:ext cx="1867743" cy="8719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compute MLE for the current K clusters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using EM </a:t>
            </a:r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D4597010-B861-4C10-B344-D1848030A43C}"/>
              </a:ext>
            </a:extLst>
          </p:cNvPr>
          <p:cNvSpPr/>
          <p:nvPr/>
        </p:nvSpPr>
        <p:spPr>
          <a:xfrm rot="16200000">
            <a:off x="4426783" y="2396770"/>
            <a:ext cx="781050" cy="131614"/>
          </a:xfrm>
          <a:prstGeom prst="flowChartMerge">
            <a:avLst/>
          </a:prstGeom>
          <a:solidFill>
            <a:srgbClr val="FBA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1F53E9-02E5-45B9-91DB-7FE08FC292BD}"/>
              </a:ext>
            </a:extLst>
          </p:cNvPr>
          <p:cNvSpPr/>
          <p:nvPr/>
        </p:nvSpPr>
        <p:spPr>
          <a:xfrm>
            <a:off x="9887313" y="1981170"/>
            <a:ext cx="2165742" cy="8719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Each feature vectors should be assigned to class using WFA</a:t>
            </a:r>
          </a:p>
        </p:txBody>
      </p:sp>
      <p:sp>
        <p:nvSpPr>
          <p:cNvPr id="29" name="순서도: 병합 28">
            <a:extLst>
              <a:ext uri="{FF2B5EF4-FFF2-40B4-BE49-F238E27FC236}">
                <a16:creationId xmlns:a16="http://schemas.microsoft.com/office/drawing/2014/main" id="{DB343FD5-F15C-4298-8323-E76B5A0CBE72}"/>
              </a:ext>
            </a:extLst>
          </p:cNvPr>
          <p:cNvSpPr/>
          <p:nvPr/>
        </p:nvSpPr>
        <p:spPr>
          <a:xfrm rot="16200000">
            <a:off x="6903532" y="2396770"/>
            <a:ext cx="781050" cy="131614"/>
          </a:xfrm>
          <a:prstGeom prst="flowChartMerge">
            <a:avLst/>
          </a:prstGeom>
          <a:solidFill>
            <a:srgbClr val="FBA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1" name="순서도: 병합 30">
            <a:extLst>
              <a:ext uri="{FF2B5EF4-FFF2-40B4-BE49-F238E27FC236}">
                <a16:creationId xmlns:a16="http://schemas.microsoft.com/office/drawing/2014/main" id="{4E240D69-DB51-4319-B54F-026370B3D6A4}"/>
              </a:ext>
            </a:extLst>
          </p:cNvPr>
          <p:cNvSpPr/>
          <p:nvPr/>
        </p:nvSpPr>
        <p:spPr>
          <a:xfrm rot="16200000">
            <a:off x="9255213" y="2374545"/>
            <a:ext cx="781050" cy="131614"/>
          </a:xfrm>
          <a:prstGeom prst="flowChartMerge">
            <a:avLst/>
          </a:prstGeom>
          <a:solidFill>
            <a:srgbClr val="FBA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34" name="꺾인 연결선 55">
            <a:extLst>
              <a:ext uri="{FF2B5EF4-FFF2-40B4-BE49-F238E27FC236}">
                <a16:creationId xmlns:a16="http://schemas.microsoft.com/office/drawing/2014/main" id="{975DFD07-AB4B-44F0-8863-552C26E9E342}"/>
              </a:ext>
            </a:extLst>
          </p:cNvPr>
          <p:cNvCxnSpPr>
            <a:cxnSpLocks/>
          </p:cNvCxnSpPr>
          <p:nvPr/>
        </p:nvCxnSpPr>
        <p:spPr>
          <a:xfrm rot="5400000">
            <a:off x="9970288" y="3286931"/>
            <a:ext cx="1601124" cy="824349"/>
          </a:xfrm>
          <a:prstGeom prst="bentConnector2">
            <a:avLst/>
          </a:prstGeom>
          <a:ln w="28575">
            <a:solidFill>
              <a:srgbClr val="FBA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47">
            <a:extLst>
              <a:ext uri="{FF2B5EF4-FFF2-40B4-BE49-F238E27FC236}">
                <a16:creationId xmlns:a16="http://schemas.microsoft.com/office/drawing/2014/main" id="{4C4B01D3-FB36-4988-BBBD-296DCE72840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491697" y="4972211"/>
            <a:ext cx="22442" cy="709206"/>
          </a:xfrm>
          <a:prstGeom prst="straightConnector1">
            <a:avLst/>
          </a:prstGeom>
          <a:ln w="28575">
            <a:solidFill>
              <a:srgbClr val="FBA2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42370C47-4109-479F-B532-C892B4B0A1ED}"/>
              </a:ext>
            </a:extLst>
          </p:cNvPr>
          <p:cNvSpPr/>
          <p:nvPr/>
        </p:nvSpPr>
        <p:spPr>
          <a:xfrm>
            <a:off x="8664120" y="4027123"/>
            <a:ext cx="1655153" cy="945088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Is this the desired 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42206-4496-4815-9A78-41A1CC1F8BAB}"/>
              </a:ext>
            </a:extLst>
          </p:cNvPr>
          <p:cNvSpPr txBox="1"/>
          <p:nvPr/>
        </p:nvSpPr>
        <p:spPr>
          <a:xfrm>
            <a:off x="9140479" y="568141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Finish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95533B-7703-4327-AD8C-C2438FD0FD61}"/>
              </a:ext>
            </a:extLst>
          </p:cNvPr>
          <p:cNvSpPr txBox="1"/>
          <p:nvPr/>
        </p:nvSpPr>
        <p:spPr>
          <a:xfrm>
            <a:off x="7995538" y="419189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AF0566-DCB9-4F15-A183-B5D0249911DA}"/>
              </a:ext>
            </a:extLst>
          </p:cNvPr>
          <p:cNvSpPr txBox="1"/>
          <p:nvPr/>
        </p:nvSpPr>
        <p:spPr>
          <a:xfrm>
            <a:off x="9522852" y="5130107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Yes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43" name="순서도: 병합 42">
            <a:extLst>
              <a:ext uri="{FF2B5EF4-FFF2-40B4-BE49-F238E27FC236}">
                <a16:creationId xmlns:a16="http://schemas.microsoft.com/office/drawing/2014/main" id="{5B264C16-3BE2-4DFA-BDA8-F7884E76C403}"/>
              </a:ext>
            </a:extLst>
          </p:cNvPr>
          <p:cNvSpPr/>
          <p:nvPr/>
        </p:nvSpPr>
        <p:spPr>
          <a:xfrm rot="16200000">
            <a:off x="1884048" y="2396770"/>
            <a:ext cx="781050" cy="131614"/>
          </a:xfrm>
          <a:prstGeom prst="flowChartMerge">
            <a:avLst/>
          </a:prstGeom>
          <a:solidFill>
            <a:srgbClr val="FBA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780E3E-7ED3-462E-BD30-82CA2E0C4392}"/>
              </a:ext>
            </a:extLst>
          </p:cNvPr>
          <p:cNvSpPr/>
          <p:nvPr/>
        </p:nvSpPr>
        <p:spPr>
          <a:xfrm>
            <a:off x="69334" y="2026611"/>
            <a:ext cx="1867743" cy="8719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Make a large number of random seed vector</a:t>
            </a:r>
            <a:endParaRPr lang="en-US" altLang="ko-KR" sz="1400" dirty="0">
              <a:solidFill>
                <a:schemeClr val="tx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4F600D6-F713-4AE3-8AB3-0011C485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99" y="3760674"/>
            <a:ext cx="4188248" cy="209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B0C07-EAEA-4EC9-AC8B-257AE676A36D}"/>
              </a:ext>
            </a:extLst>
          </p:cNvPr>
          <p:cNvSpPr/>
          <p:nvPr/>
        </p:nvSpPr>
        <p:spPr>
          <a:xfrm>
            <a:off x="2546262" y="2026611"/>
            <a:ext cx="1867743" cy="8719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Delete centroids which a</a:t>
            </a:r>
            <a:r>
              <a:rPr lang="en-US" altLang="ko-KR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ssigned with small number of cluster</a:t>
            </a:r>
            <a:endParaRPr lang="en-US" altLang="ko-KR" sz="1400" dirty="0">
              <a:solidFill>
                <a:schemeClr val="tx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6F839E2-14E5-4E63-A69D-552C88645DC7}"/>
              </a:ext>
            </a:extLst>
          </p:cNvPr>
          <p:cNvSpPr/>
          <p:nvPr/>
        </p:nvSpPr>
        <p:spPr>
          <a:xfrm>
            <a:off x="5165656" y="2026611"/>
            <a:ext cx="1867743" cy="8719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Every two clusters whose prototypes are closest are merged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4355FAA-BC54-4077-BD96-C8180BF312EC}"/>
              </a:ext>
            </a:extLst>
          </p:cNvPr>
          <p:cNvCxnSpPr>
            <a:stCxn id="36" idx="1"/>
            <a:endCxn id="47" idx="2"/>
          </p:cNvCxnSpPr>
          <p:nvPr/>
        </p:nvCxnSpPr>
        <p:spPr>
          <a:xfrm rot="10800000">
            <a:off x="6099528" y="2898543"/>
            <a:ext cx="2564592" cy="1601124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0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aff83bea89_0_44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74" name="Google Shape;174;gaff83bea89_0_44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aff83bea89_0_44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aff83bea89_0_44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aff83bea89_0_44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gaff83bea89_0_44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Fuzzy+EM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D06715-BD66-4D0D-B7C8-D80BBF9E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1" y="1131486"/>
            <a:ext cx="3101621" cy="1992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F73FE2-B3CB-4AE9-918A-F1AF5FB65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64" y="1110778"/>
            <a:ext cx="3097421" cy="2012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3F1D7F-B2F9-4632-8D68-1C836F92A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233" y="1110777"/>
            <a:ext cx="3071115" cy="20129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2018DC-4E90-4614-978D-09499B6BD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881" y="3747561"/>
            <a:ext cx="3307817" cy="22079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195E5F-1E3B-48B5-9038-2426CD4C5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234" y="3734289"/>
            <a:ext cx="3305417" cy="212014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34F82E-7909-4689-AB4A-A436FCACD881}"/>
              </a:ext>
            </a:extLst>
          </p:cNvPr>
          <p:cNvCxnSpPr>
            <a:stCxn id="3" idx="3"/>
          </p:cNvCxnSpPr>
          <p:nvPr/>
        </p:nvCxnSpPr>
        <p:spPr>
          <a:xfrm flipV="1">
            <a:off x="3596042" y="2117243"/>
            <a:ext cx="536192" cy="103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3855AA-11AA-4030-8F80-658C67276010}"/>
              </a:ext>
            </a:extLst>
          </p:cNvPr>
          <p:cNvCxnSpPr/>
          <p:nvPr/>
        </p:nvCxnSpPr>
        <p:spPr>
          <a:xfrm flipV="1">
            <a:off x="7233855" y="2117243"/>
            <a:ext cx="536192" cy="103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8E94F2-876F-4F78-A496-3CB2625CB573}"/>
              </a:ext>
            </a:extLst>
          </p:cNvPr>
          <p:cNvCxnSpPr>
            <a:stCxn id="7" idx="2"/>
          </p:cNvCxnSpPr>
          <p:nvPr/>
        </p:nvCxnSpPr>
        <p:spPr>
          <a:xfrm flipH="1">
            <a:off x="9308789" y="3123710"/>
            <a:ext cx="2" cy="5250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9D00CE-61EB-44AB-9DCA-070C70146229}"/>
              </a:ext>
            </a:extLst>
          </p:cNvPr>
          <p:cNvCxnSpPr>
            <a:cxnSpLocks/>
          </p:cNvCxnSpPr>
          <p:nvPr/>
        </p:nvCxnSpPr>
        <p:spPr>
          <a:xfrm flipH="1">
            <a:off x="7335753" y="4730402"/>
            <a:ext cx="33239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7FEC30-5998-4A87-8A76-413389808B26}"/>
              </a:ext>
            </a:extLst>
          </p:cNvPr>
          <p:cNvCxnSpPr>
            <a:cxnSpLocks/>
          </p:cNvCxnSpPr>
          <p:nvPr/>
        </p:nvCxnSpPr>
        <p:spPr>
          <a:xfrm flipH="1">
            <a:off x="3697940" y="4730402"/>
            <a:ext cx="33239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2B0A8F-E749-4256-A597-84919006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" y="3747561"/>
            <a:ext cx="3216868" cy="20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EDD23-2151-4A75-A900-867F902481CD}"/>
              </a:ext>
            </a:extLst>
          </p:cNvPr>
          <p:cNvSpPr txBox="1"/>
          <p:nvPr/>
        </p:nvSpPr>
        <p:spPr>
          <a:xfrm>
            <a:off x="9552373" y="3187083"/>
            <a:ext cx="19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Update WFA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65D0FA-EB74-4434-962D-2BCC26F13D28}"/>
              </a:ext>
            </a:extLst>
          </p:cNvPr>
          <p:cNvSpPr txBox="1"/>
          <p:nvPr/>
        </p:nvSpPr>
        <p:spPr>
          <a:xfrm>
            <a:off x="7189465" y="4373205"/>
            <a:ext cx="19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6FD77-CB8C-4FC0-9D8D-5A604447763E}"/>
              </a:ext>
            </a:extLst>
          </p:cNvPr>
          <p:cNvSpPr txBox="1"/>
          <p:nvPr/>
        </p:nvSpPr>
        <p:spPr>
          <a:xfrm>
            <a:off x="7189465" y="1650533"/>
            <a:ext cx="19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0DD6D0-177D-4AE4-8ADD-1972F8F3B646}"/>
              </a:ext>
            </a:extLst>
          </p:cNvPr>
          <p:cNvSpPr/>
          <p:nvPr/>
        </p:nvSpPr>
        <p:spPr>
          <a:xfrm>
            <a:off x="363615" y="739266"/>
            <a:ext cx="590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600"/>
            </a:pPr>
            <a:r>
              <a:rPr lang="en-US" altLang="ko-KR" sz="1600" b="1" dirty="0"/>
              <a:t>k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=5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aff83bea89_0_44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74" name="Google Shape;174;gaff83bea89_0_44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aff83bea89_0_44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aff83bea89_0_44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aff83bea89_0_44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gaff83bea89_0_44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Fuzzy+EM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34F82E-7909-4689-AB4A-A436FCACD881}"/>
              </a:ext>
            </a:extLst>
          </p:cNvPr>
          <p:cNvCxnSpPr>
            <a:cxnSpLocks/>
          </p:cNvCxnSpPr>
          <p:nvPr/>
        </p:nvCxnSpPr>
        <p:spPr>
          <a:xfrm flipV="1">
            <a:off x="3596042" y="2117243"/>
            <a:ext cx="536192" cy="103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3855AA-11AA-4030-8F80-658C67276010}"/>
              </a:ext>
            </a:extLst>
          </p:cNvPr>
          <p:cNvCxnSpPr/>
          <p:nvPr/>
        </p:nvCxnSpPr>
        <p:spPr>
          <a:xfrm flipV="1">
            <a:off x="7233855" y="2117243"/>
            <a:ext cx="536192" cy="103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8E94F2-876F-4F78-A496-3CB2625CB573}"/>
              </a:ext>
            </a:extLst>
          </p:cNvPr>
          <p:cNvCxnSpPr>
            <a:cxnSpLocks/>
          </p:cNvCxnSpPr>
          <p:nvPr/>
        </p:nvCxnSpPr>
        <p:spPr>
          <a:xfrm flipH="1">
            <a:off x="9308789" y="3123710"/>
            <a:ext cx="2" cy="5250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9D00CE-61EB-44AB-9DCA-070C70146229}"/>
              </a:ext>
            </a:extLst>
          </p:cNvPr>
          <p:cNvCxnSpPr>
            <a:cxnSpLocks/>
          </p:cNvCxnSpPr>
          <p:nvPr/>
        </p:nvCxnSpPr>
        <p:spPr>
          <a:xfrm flipH="1">
            <a:off x="7335753" y="4730402"/>
            <a:ext cx="33239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7FEC30-5998-4A87-8A76-413389808B26}"/>
              </a:ext>
            </a:extLst>
          </p:cNvPr>
          <p:cNvCxnSpPr>
            <a:cxnSpLocks/>
          </p:cNvCxnSpPr>
          <p:nvPr/>
        </p:nvCxnSpPr>
        <p:spPr>
          <a:xfrm flipH="1">
            <a:off x="3697940" y="4730402"/>
            <a:ext cx="33239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5647B3-3CB1-4E90-8555-63382AC4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82" y="1069809"/>
            <a:ext cx="3161211" cy="2115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1A9F6D-A81D-463B-8054-95EB2F34B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440" y="1021282"/>
            <a:ext cx="3167989" cy="2164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77F190-908A-43E4-A56D-0CE4C179A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828" y="3831746"/>
            <a:ext cx="2968925" cy="19564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16ED61-93CD-4D3D-A87E-72239532A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7440" y="3824310"/>
            <a:ext cx="3047342" cy="19685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59BEF9-E445-4CE8-AAA2-71240AF4C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32" y="3821743"/>
            <a:ext cx="2997910" cy="199067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084006-3E6C-402D-8FE9-760EA142E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0790" y="1069808"/>
            <a:ext cx="3169145" cy="21182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575AA4-5505-4CB1-8F5A-E02DDE32D0CE}"/>
              </a:ext>
            </a:extLst>
          </p:cNvPr>
          <p:cNvSpPr txBox="1"/>
          <p:nvPr/>
        </p:nvSpPr>
        <p:spPr>
          <a:xfrm>
            <a:off x="7175669" y="4847333"/>
            <a:ext cx="112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Update WFA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28CE3-24B2-4A94-AFE0-F2515DDF0933}"/>
              </a:ext>
            </a:extLst>
          </p:cNvPr>
          <p:cNvSpPr txBox="1"/>
          <p:nvPr/>
        </p:nvSpPr>
        <p:spPr>
          <a:xfrm>
            <a:off x="7189465" y="1650533"/>
            <a:ext cx="19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241F2B-933F-441F-9C11-E6CAF84350A9}"/>
              </a:ext>
            </a:extLst>
          </p:cNvPr>
          <p:cNvSpPr/>
          <p:nvPr/>
        </p:nvSpPr>
        <p:spPr>
          <a:xfrm>
            <a:off x="363615" y="739266"/>
            <a:ext cx="590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600"/>
            </a:pPr>
            <a:r>
              <a:rPr lang="en-US" altLang="ko-KR" sz="1600" b="1" dirty="0"/>
              <a:t>k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=5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645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aff83bea89_0_44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74" name="Google Shape;174;gaff83bea89_0_44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aff83bea89_0_44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aff83bea89_0_44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aff83bea89_0_44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gaff83bea89_0_44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Fuzzy+EM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34F82E-7909-4689-AB4A-A436FCACD881}"/>
              </a:ext>
            </a:extLst>
          </p:cNvPr>
          <p:cNvCxnSpPr>
            <a:cxnSpLocks/>
          </p:cNvCxnSpPr>
          <p:nvPr/>
        </p:nvCxnSpPr>
        <p:spPr>
          <a:xfrm flipV="1">
            <a:off x="3596042" y="2117243"/>
            <a:ext cx="536192" cy="103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3855AA-11AA-4030-8F80-658C67276010}"/>
              </a:ext>
            </a:extLst>
          </p:cNvPr>
          <p:cNvCxnSpPr/>
          <p:nvPr/>
        </p:nvCxnSpPr>
        <p:spPr>
          <a:xfrm flipV="1">
            <a:off x="7233855" y="2117243"/>
            <a:ext cx="536192" cy="103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8E94F2-876F-4F78-A496-3CB2625CB573}"/>
              </a:ext>
            </a:extLst>
          </p:cNvPr>
          <p:cNvCxnSpPr>
            <a:cxnSpLocks/>
          </p:cNvCxnSpPr>
          <p:nvPr/>
        </p:nvCxnSpPr>
        <p:spPr>
          <a:xfrm flipH="1">
            <a:off x="9308789" y="3123710"/>
            <a:ext cx="2" cy="5250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9D00CE-61EB-44AB-9DCA-070C70146229}"/>
              </a:ext>
            </a:extLst>
          </p:cNvPr>
          <p:cNvCxnSpPr>
            <a:cxnSpLocks/>
          </p:cNvCxnSpPr>
          <p:nvPr/>
        </p:nvCxnSpPr>
        <p:spPr>
          <a:xfrm flipH="1">
            <a:off x="7335753" y="4730402"/>
            <a:ext cx="33239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7FEC30-5998-4A87-8A76-413389808B26}"/>
              </a:ext>
            </a:extLst>
          </p:cNvPr>
          <p:cNvCxnSpPr>
            <a:cxnSpLocks/>
          </p:cNvCxnSpPr>
          <p:nvPr/>
        </p:nvCxnSpPr>
        <p:spPr>
          <a:xfrm flipH="1">
            <a:off x="3697940" y="4730402"/>
            <a:ext cx="33239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0B51708-646E-490F-B67D-1F7C0EF2F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34" y="1235847"/>
            <a:ext cx="3132442" cy="2071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8BF5DB-F45A-4ED5-9B9D-A5C6444D4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058" y="1225491"/>
            <a:ext cx="3302296" cy="22217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7F6DDD-41F2-4ECB-9A4C-F51C3E6AD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657" y="1235847"/>
            <a:ext cx="3141390" cy="2071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24DB2C-5769-4EC1-927B-D7E25E1BD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657" y="4033640"/>
            <a:ext cx="3141388" cy="20942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61BE56-5C11-4767-8306-DF4D64915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234" y="4023285"/>
            <a:ext cx="3302296" cy="2245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0678E1-B33A-42FB-8115-5D2885F884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480" y="3973794"/>
            <a:ext cx="3096952" cy="19581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1F730D-266A-4F30-BB24-6BA9E96F3669}"/>
              </a:ext>
            </a:extLst>
          </p:cNvPr>
          <p:cNvSpPr txBox="1"/>
          <p:nvPr/>
        </p:nvSpPr>
        <p:spPr>
          <a:xfrm>
            <a:off x="9482437" y="3324386"/>
            <a:ext cx="19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Update WFA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6C85BE-E8EB-47B7-8473-2B6ADE157E07}"/>
              </a:ext>
            </a:extLst>
          </p:cNvPr>
          <p:cNvSpPr txBox="1"/>
          <p:nvPr/>
        </p:nvSpPr>
        <p:spPr>
          <a:xfrm>
            <a:off x="7233855" y="1671115"/>
            <a:ext cx="19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3620D2-5476-49B5-995C-07176D7F1473}"/>
              </a:ext>
            </a:extLst>
          </p:cNvPr>
          <p:cNvSpPr txBox="1"/>
          <p:nvPr/>
        </p:nvSpPr>
        <p:spPr>
          <a:xfrm>
            <a:off x="7233855" y="4230166"/>
            <a:ext cx="19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8E1C9A-A89C-4355-99F1-A6DB80BBB300}"/>
              </a:ext>
            </a:extLst>
          </p:cNvPr>
          <p:cNvSpPr/>
          <p:nvPr/>
        </p:nvSpPr>
        <p:spPr>
          <a:xfrm>
            <a:off x="363615" y="739266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600"/>
            </a:pPr>
            <a:r>
              <a:rPr lang="en-US" altLang="ko-KR" sz="1600" b="1" dirty="0"/>
              <a:t>k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= 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538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aff83bea89_0_44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74" name="Google Shape;174;gaff83bea89_0_44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aff83bea89_0_44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aff83bea89_0_44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aff83bea89_0_44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gaff83bea89_0_44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Fuzzy+EM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34F82E-7909-4689-AB4A-A436FCACD881}"/>
              </a:ext>
            </a:extLst>
          </p:cNvPr>
          <p:cNvCxnSpPr>
            <a:cxnSpLocks/>
          </p:cNvCxnSpPr>
          <p:nvPr/>
        </p:nvCxnSpPr>
        <p:spPr>
          <a:xfrm flipV="1">
            <a:off x="3596042" y="2117243"/>
            <a:ext cx="536192" cy="103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3855AA-11AA-4030-8F80-658C67276010}"/>
              </a:ext>
            </a:extLst>
          </p:cNvPr>
          <p:cNvCxnSpPr/>
          <p:nvPr/>
        </p:nvCxnSpPr>
        <p:spPr>
          <a:xfrm flipV="1">
            <a:off x="7233855" y="2117243"/>
            <a:ext cx="536192" cy="103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8E94F2-876F-4F78-A496-3CB2625CB573}"/>
              </a:ext>
            </a:extLst>
          </p:cNvPr>
          <p:cNvCxnSpPr>
            <a:cxnSpLocks/>
          </p:cNvCxnSpPr>
          <p:nvPr/>
        </p:nvCxnSpPr>
        <p:spPr>
          <a:xfrm flipH="1">
            <a:off x="9308789" y="3123710"/>
            <a:ext cx="2" cy="5250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9D00CE-61EB-44AB-9DCA-070C70146229}"/>
              </a:ext>
            </a:extLst>
          </p:cNvPr>
          <p:cNvCxnSpPr>
            <a:cxnSpLocks/>
          </p:cNvCxnSpPr>
          <p:nvPr/>
        </p:nvCxnSpPr>
        <p:spPr>
          <a:xfrm flipH="1">
            <a:off x="7335753" y="4730402"/>
            <a:ext cx="33239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7FEC30-5998-4A87-8A76-413389808B26}"/>
              </a:ext>
            </a:extLst>
          </p:cNvPr>
          <p:cNvCxnSpPr>
            <a:cxnSpLocks/>
          </p:cNvCxnSpPr>
          <p:nvPr/>
        </p:nvCxnSpPr>
        <p:spPr>
          <a:xfrm flipH="1">
            <a:off x="3697940" y="4730402"/>
            <a:ext cx="33239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372A12-9B42-4E74-BA90-F8C7060F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8" y="1213740"/>
            <a:ext cx="3194149" cy="208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E8E2F9-AEBF-4FAD-803E-0F348E70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7" y="1247102"/>
            <a:ext cx="3194145" cy="20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FFF1952-41DE-4C78-B50E-E0CA13FA5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11" y="1282907"/>
            <a:ext cx="3088168" cy="201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2498AE-C8A2-41AC-A892-629AC2845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11" y="3968402"/>
            <a:ext cx="3129668" cy="204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0845F4C-09D4-47BA-A0ED-FE9B4094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84" y="3968402"/>
            <a:ext cx="3129668" cy="204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F050994-67C0-4E80-BD69-8041B8A56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9" y="3968402"/>
            <a:ext cx="3194149" cy="208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C4F797-D05E-4BF4-AF15-1E045743A36A}"/>
              </a:ext>
            </a:extLst>
          </p:cNvPr>
          <p:cNvSpPr txBox="1"/>
          <p:nvPr/>
        </p:nvSpPr>
        <p:spPr>
          <a:xfrm>
            <a:off x="7192998" y="4150442"/>
            <a:ext cx="115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Update WFA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DECC2-4A32-4FBF-B89A-C35B0CF2FF21}"/>
              </a:ext>
            </a:extLst>
          </p:cNvPr>
          <p:cNvSpPr txBox="1"/>
          <p:nvPr/>
        </p:nvSpPr>
        <p:spPr>
          <a:xfrm>
            <a:off x="7189465" y="1650533"/>
            <a:ext cx="19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E930C-AAA9-4589-B44A-4E7C8ACC7E55}"/>
              </a:ext>
            </a:extLst>
          </p:cNvPr>
          <p:cNvSpPr txBox="1"/>
          <p:nvPr/>
        </p:nvSpPr>
        <p:spPr>
          <a:xfrm>
            <a:off x="7189465" y="4899690"/>
            <a:ext cx="19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99CC89-51EE-43D4-936A-D10CFA81C999}"/>
              </a:ext>
            </a:extLst>
          </p:cNvPr>
          <p:cNvSpPr/>
          <p:nvPr/>
        </p:nvSpPr>
        <p:spPr>
          <a:xfrm>
            <a:off x="363615" y="739266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600"/>
            </a:pPr>
            <a:r>
              <a:rPr lang="en-US" altLang="ko-KR" sz="1600" b="1" dirty="0"/>
              <a:t>k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= 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345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0" y="901486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1461512" y="2571626"/>
            <a:ext cx="2511600" cy="1598474"/>
            <a:chOff x="1892786" y="2481375"/>
            <a:chExt cx="2511600" cy="1598474"/>
          </a:xfrm>
        </p:grpSpPr>
        <p:sp>
          <p:nvSpPr>
            <p:cNvPr id="66" name="Google Shape;66;p2"/>
            <p:cNvSpPr txBox="1"/>
            <p:nvPr/>
          </p:nvSpPr>
          <p:spPr>
            <a:xfrm>
              <a:off x="1892786" y="3495149"/>
              <a:ext cx="2511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Review of </a:t>
              </a:r>
              <a:endPara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Final Presentation</a:t>
              </a:r>
              <a:endPara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-2700000">
              <a:off x="2867712" y="259771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rgbClr val="0680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3973095" y="2571487"/>
            <a:ext cx="1930688" cy="1352428"/>
            <a:chOff x="3884896" y="2481236"/>
            <a:chExt cx="1930688" cy="1352428"/>
          </a:xfrm>
        </p:grpSpPr>
        <p:sp>
          <p:nvSpPr>
            <p:cNvPr id="69" name="Google Shape;69;p2"/>
            <p:cNvSpPr txBox="1"/>
            <p:nvPr/>
          </p:nvSpPr>
          <p:spPr>
            <a:xfrm>
              <a:off x="3884896" y="3495150"/>
              <a:ext cx="1930688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Data Description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2700000">
              <a:off x="4569280" y="259761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rgbClr val="FBA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8759544" y="2571487"/>
            <a:ext cx="2122268" cy="1352468"/>
            <a:chOff x="8393784" y="2481236"/>
            <a:chExt cx="2122268" cy="1352468"/>
          </a:xfrm>
        </p:grpSpPr>
        <p:sp>
          <p:nvSpPr>
            <p:cNvPr id="72" name="Google Shape;72;p2"/>
            <p:cNvSpPr txBox="1"/>
            <p:nvPr/>
          </p:nvSpPr>
          <p:spPr>
            <a:xfrm>
              <a:off x="8393784" y="3495150"/>
              <a:ext cx="21222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Model Evaluation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rot="-2700000">
              <a:off x="9173958" y="259761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6293168" y="2571487"/>
            <a:ext cx="2076992" cy="1352428"/>
            <a:chOff x="6408640" y="2481236"/>
            <a:chExt cx="2076992" cy="1352428"/>
          </a:xfrm>
        </p:grpSpPr>
        <p:sp>
          <p:nvSpPr>
            <p:cNvPr id="75" name="Google Shape;75;p2"/>
            <p:cNvSpPr/>
            <p:nvPr/>
          </p:nvSpPr>
          <p:spPr>
            <a:xfrm rot="-2700000">
              <a:off x="7166176" y="259761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rgbClr val="90C22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 txBox="1"/>
            <p:nvPr/>
          </p:nvSpPr>
          <p:spPr>
            <a:xfrm>
              <a:off x="6408640" y="3495150"/>
              <a:ext cx="2076992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Experiment Design</a:t>
              </a:r>
              <a:endPara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1"/>
          <p:cNvGrpSpPr/>
          <p:nvPr/>
        </p:nvGrpSpPr>
        <p:grpSpPr>
          <a:xfrm>
            <a:off x="9961920" y="164606"/>
            <a:ext cx="1866740" cy="794676"/>
            <a:chOff x="9961920" y="164606"/>
            <a:chExt cx="1866740" cy="794676"/>
          </a:xfrm>
        </p:grpSpPr>
        <p:sp>
          <p:nvSpPr>
            <p:cNvPr id="341" name="Google Shape;341;p11"/>
            <p:cNvSpPr/>
            <p:nvPr/>
          </p:nvSpPr>
          <p:spPr>
            <a:xfrm rot="-2700000">
              <a:off x="11150361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 rot="-2700000">
              <a:off x="10793006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 rot="-2700000">
              <a:off x="10435652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-2700000">
              <a:off x="10078298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11"/>
          <p:cNvSpPr/>
          <p:nvPr/>
        </p:nvSpPr>
        <p:spPr>
          <a:xfrm>
            <a:off x="361950" y="1402747"/>
            <a:ext cx="71978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 클러스터 안의 데이터들이 다른 클러스터와 비교해서 얼마나 비슷한가를 나타낸다.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4258619" y="2095848"/>
            <a:ext cx="75700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안의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거리가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짧을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수록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(cohesion),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클러스터와의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거리는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멀수록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(separation).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샘플별로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-1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1사이의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값을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가진다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🡪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1일수록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내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가깝고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멀다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 -1일수록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내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멀고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가깝다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882" y="1865023"/>
            <a:ext cx="2378797" cy="7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1"/>
          <p:cNvPicPr preferRelativeResize="0"/>
          <p:nvPr/>
        </p:nvPicPr>
        <p:blipFill rotWithShape="1">
          <a:blip r:embed="rId4">
            <a:alphaModFix/>
          </a:blip>
          <a:srcRect b="7347"/>
          <a:stretch/>
        </p:blipFill>
        <p:spPr>
          <a:xfrm>
            <a:off x="651883" y="2740313"/>
            <a:ext cx="3094482" cy="79801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1"/>
          <p:cNvSpPr txBox="1"/>
          <p:nvPr/>
        </p:nvSpPr>
        <p:spPr>
          <a:xfrm>
            <a:off x="421810" y="4062154"/>
            <a:ext cx="10254818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 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안에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포인트와의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평균거리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(dissimilarity)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a(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)는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i번째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포인트가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얼마나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잘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맞는지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측정한다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낮을수록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더 잘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속해있는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것)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속하지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않은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클러스터와의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중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가장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거리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가장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거리라는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건,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속하지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않은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가장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가까운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즉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이웃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neighbouring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cluster)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 txBox="1"/>
          <p:nvPr/>
        </p:nvSpPr>
        <p:spPr>
          <a:xfrm>
            <a:off x="253089" y="223894"/>
            <a:ext cx="34932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366164" y="986531"/>
            <a:ext cx="16482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Silhouette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5"/>
          <p:cNvGrpSpPr/>
          <p:nvPr/>
        </p:nvGrpSpPr>
        <p:grpSpPr>
          <a:xfrm>
            <a:off x="9961920" y="164606"/>
            <a:ext cx="1866740" cy="794676"/>
            <a:chOff x="9961920" y="164606"/>
            <a:chExt cx="1866740" cy="794676"/>
          </a:xfrm>
        </p:grpSpPr>
        <p:sp>
          <p:nvSpPr>
            <p:cNvPr id="190" name="Google Shape;190;p5"/>
            <p:cNvSpPr/>
            <p:nvPr/>
          </p:nvSpPr>
          <p:spPr>
            <a:xfrm rot="-2700000">
              <a:off x="11150361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 rot="-2700000">
              <a:off x="10793006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 rot="-2700000">
              <a:off x="10435652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 rot="-2700000">
              <a:off x="10078298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5"/>
          <p:cNvSpPr txBox="1"/>
          <p:nvPr/>
        </p:nvSpPr>
        <p:spPr>
          <a:xfrm>
            <a:off x="253089" y="223894"/>
            <a:ext cx="3732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457038" y="863318"/>
            <a:ext cx="2765555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+ EM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4">
              <a:buSzPts val="1400"/>
            </a:pPr>
            <a:r>
              <a:rPr lang="en-US" sz="1600" dirty="0"/>
              <a:t>	Silhouette score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E878ED-0B87-4DA1-9C19-9678242F8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08327"/>
              </p:ext>
            </p:extLst>
          </p:nvPr>
        </p:nvGraphicFramePr>
        <p:xfrm>
          <a:off x="1558366" y="2291014"/>
          <a:ext cx="9872958" cy="2760380"/>
        </p:xfrm>
        <a:graphic>
          <a:graphicData uri="http://schemas.openxmlformats.org/drawingml/2006/table">
            <a:tbl>
              <a:tblPr firstRow="1" bandRow="1">
                <a:tableStyleId>{69A41021-8470-4750-802F-D3B6B4F714D6}</a:tableStyleId>
              </a:tblPr>
              <a:tblGrid>
                <a:gridCol w="1645493">
                  <a:extLst>
                    <a:ext uri="{9D8B030D-6E8A-4147-A177-3AD203B41FA5}">
                      <a16:colId xmlns:a16="http://schemas.microsoft.com/office/drawing/2014/main" val="4046497867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1934361082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1115375449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3417347853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3345025103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1596369834"/>
                    </a:ext>
                  </a:extLst>
                </a:gridCol>
              </a:tblGrid>
              <a:tr h="5520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 = 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 =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999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blobs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754078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Target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705440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651642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Two rings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38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220" name="Google Shape;220;p3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209;gaff83bea89_0_88">
            <a:extLst>
              <a:ext uri="{FF2B5EF4-FFF2-40B4-BE49-F238E27FC236}">
                <a16:creationId xmlns:a16="http://schemas.microsoft.com/office/drawing/2014/main" id="{1D190713-AA4D-49FE-8725-0CD089289F48}"/>
              </a:ext>
            </a:extLst>
          </p:cNvPr>
          <p:cNvSpPr txBox="1"/>
          <p:nvPr/>
        </p:nvSpPr>
        <p:spPr>
          <a:xfrm>
            <a:off x="253089" y="223894"/>
            <a:ext cx="37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6E8BE3A4-3775-4317-8936-271EBB15F406}"/>
              </a:ext>
            </a:extLst>
          </p:cNvPr>
          <p:cNvSpPr txBox="1"/>
          <p:nvPr/>
        </p:nvSpPr>
        <p:spPr>
          <a:xfrm>
            <a:off x="457038" y="863318"/>
            <a:ext cx="389302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4">
              <a:buSzPts val="1400"/>
            </a:pPr>
            <a:r>
              <a:rPr lang="en-US" sz="1600" dirty="0"/>
              <a:t>	Silhouette score(5blobs)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8656970D-F3AC-4CE3-A27E-DA8551BF2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119"/>
              </p:ext>
            </p:extLst>
          </p:nvPr>
        </p:nvGraphicFramePr>
        <p:xfrm>
          <a:off x="1558366" y="2291014"/>
          <a:ext cx="9872958" cy="2760380"/>
        </p:xfrm>
        <a:graphic>
          <a:graphicData uri="http://schemas.openxmlformats.org/drawingml/2006/table">
            <a:tbl>
              <a:tblPr firstRow="1" bandRow="1">
                <a:tableStyleId>{69A41021-8470-4750-802F-D3B6B4F714D6}</a:tableStyleId>
              </a:tblPr>
              <a:tblGrid>
                <a:gridCol w="1645493">
                  <a:extLst>
                    <a:ext uri="{9D8B030D-6E8A-4147-A177-3AD203B41FA5}">
                      <a16:colId xmlns:a16="http://schemas.microsoft.com/office/drawing/2014/main" val="4046497867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1115375449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3417347853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3345025103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1596369834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3197674916"/>
                    </a:ext>
                  </a:extLst>
                </a:gridCol>
              </a:tblGrid>
              <a:tr h="5520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 = 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 =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999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Fuzzy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754078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Fuzzy + Kernel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705440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Fuzzy + 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651642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Fuzzy + EM</a:t>
                      </a:r>
                    </a:p>
                    <a:p>
                      <a:pPr algn="ctr" latinLnBrk="1"/>
                      <a:r>
                        <a:rPr lang="en-US" altLang="ko-KR" dirty="0"/>
                        <a:t>(paper based)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3896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8899694-37B0-4350-BDB5-96D5E6FB62AA}"/>
              </a:ext>
            </a:extLst>
          </p:cNvPr>
          <p:cNvSpPr/>
          <p:nvPr/>
        </p:nvSpPr>
        <p:spPr>
          <a:xfrm>
            <a:off x="4838331" y="2291014"/>
            <a:ext cx="1642369" cy="276038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220" name="Google Shape;220;p3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209;gaff83bea89_0_88">
            <a:extLst>
              <a:ext uri="{FF2B5EF4-FFF2-40B4-BE49-F238E27FC236}">
                <a16:creationId xmlns:a16="http://schemas.microsoft.com/office/drawing/2014/main" id="{1D190713-AA4D-49FE-8725-0CD089289F48}"/>
              </a:ext>
            </a:extLst>
          </p:cNvPr>
          <p:cNvSpPr txBox="1"/>
          <p:nvPr/>
        </p:nvSpPr>
        <p:spPr>
          <a:xfrm>
            <a:off x="253089" y="223894"/>
            <a:ext cx="37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6E8BE3A4-3775-4317-8936-271EBB15F406}"/>
              </a:ext>
            </a:extLst>
          </p:cNvPr>
          <p:cNvSpPr txBox="1"/>
          <p:nvPr/>
        </p:nvSpPr>
        <p:spPr>
          <a:xfrm>
            <a:off x="457038" y="863318"/>
            <a:ext cx="389302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4">
              <a:buSzPts val="1400"/>
            </a:pPr>
            <a:r>
              <a:rPr lang="en-US" sz="1600" dirty="0"/>
              <a:t>	Silhouette score(target)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8656970D-F3AC-4CE3-A27E-DA8551BF2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51833"/>
              </p:ext>
            </p:extLst>
          </p:nvPr>
        </p:nvGraphicFramePr>
        <p:xfrm>
          <a:off x="1558366" y="2291014"/>
          <a:ext cx="9872958" cy="2760380"/>
        </p:xfrm>
        <a:graphic>
          <a:graphicData uri="http://schemas.openxmlformats.org/drawingml/2006/table">
            <a:tbl>
              <a:tblPr firstRow="1" bandRow="1">
                <a:tableStyleId>{69A41021-8470-4750-802F-D3B6B4F714D6}</a:tableStyleId>
              </a:tblPr>
              <a:tblGrid>
                <a:gridCol w="1645493">
                  <a:extLst>
                    <a:ext uri="{9D8B030D-6E8A-4147-A177-3AD203B41FA5}">
                      <a16:colId xmlns:a16="http://schemas.microsoft.com/office/drawing/2014/main" val="4046497867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1115375449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3417347853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3345025103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1596369834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2639345865"/>
                    </a:ext>
                  </a:extLst>
                </a:gridCol>
              </a:tblGrid>
              <a:tr h="5520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 = 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K =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999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Fuzzy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754078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Fuzzy + Kernel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705440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Fuzzy + 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651642"/>
                  </a:ext>
                </a:extLst>
              </a:tr>
              <a:tr h="5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Fuzzy + EM</a:t>
                      </a:r>
                    </a:p>
                    <a:p>
                      <a:pPr algn="ctr" latinLnBrk="1"/>
                      <a:r>
                        <a:rPr lang="en-US" altLang="ko-KR" dirty="0"/>
                        <a:t>(paper based)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38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18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220" name="Google Shape;220;p3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209;gaff83bea89_0_88">
            <a:extLst>
              <a:ext uri="{FF2B5EF4-FFF2-40B4-BE49-F238E27FC236}">
                <a16:creationId xmlns:a16="http://schemas.microsoft.com/office/drawing/2014/main" id="{1D190713-AA4D-49FE-8725-0CD089289F48}"/>
              </a:ext>
            </a:extLst>
          </p:cNvPr>
          <p:cNvSpPr txBox="1"/>
          <p:nvPr/>
        </p:nvSpPr>
        <p:spPr>
          <a:xfrm>
            <a:off x="253089" y="223894"/>
            <a:ext cx="37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6E8BE3A4-3775-4317-8936-271EBB15F406}"/>
              </a:ext>
            </a:extLst>
          </p:cNvPr>
          <p:cNvSpPr txBox="1"/>
          <p:nvPr/>
        </p:nvSpPr>
        <p:spPr>
          <a:xfrm>
            <a:off x="6367889" y="1337772"/>
            <a:ext cx="389302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l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Kernel method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EA7434B-F33B-4077-8A76-F4C388BF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52" y="4165847"/>
            <a:ext cx="4752676" cy="167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CCFBC53B-069F-4913-AAED-17A3D7DF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89" y="2436998"/>
            <a:ext cx="4666094" cy="16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32C3C5-21C4-4F4A-B550-CFD0A759D6DF}"/>
              </a:ext>
            </a:extLst>
          </p:cNvPr>
          <p:cNvCxnSpPr/>
          <p:nvPr/>
        </p:nvCxnSpPr>
        <p:spPr>
          <a:xfrm>
            <a:off x="5948040" y="1373283"/>
            <a:ext cx="0" cy="48322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Google Shape;195;p5">
            <a:extLst>
              <a:ext uri="{FF2B5EF4-FFF2-40B4-BE49-F238E27FC236}">
                <a16:creationId xmlns:a16="http://schemas.microsoft.com/office/drawing/2014/main" id="{2445EBD7-5242-41A3-9115-AD0B8F38F8F2}"/>
              </a:ext>
            </a:extLst>
          </p:cNvPr>
          <p:cNvSpPr txBox="1"/>
          <p:nvPr/>
        </p:nvSpPr>
        <p:spPr>
          <a:xfrm>
            <a:off x="668425" y="1337772"/>
            <a:ext cx="389302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l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EM method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95;p5">
            <a:extLst>
              <a:ext uri="{FF2B5EF4-FFF2-40B4-BE49-F238E27FC236}">
                <a16:creationId xmlns:a16="http://schemas.microsoft.com/office/drawing/2014/main" id="{6CA11103-7B53-4C89-817D-EE6FBAC2B95B}"/>
              </a:ext>
            </a:extLst>
          </p:cNvPr>
          <p:cNvSpPr txBox="1"/>
          <p:nvPr/>
        </p:nvSpPr>
        <p:spPr>
          <a:xfrm>
            <a:off x="668424" y="2421680"/>
            <a:ext cx="4946349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altLang="en-US" dirty="0"/>
              <a:t>전체적으로 </a:t>
            </a:r>
            <a:r>
              <a:rPr lang="en-US" altLang="ko-KR" dirty="0"/>
              <a:t>EM</a:t>
            </a:r>
            <a:r>
              <a:rPr lang="ko-KR" altLang="en-US" dirty="0"/>
              <a:t>을 이용해서 </a:t>
            </a:r>
            <a:r>
              <a:rPr lang="en-US" altLang="ko-KR" dirty="0"/>
              <a:t>Fuzzy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를 계산하여 업데이트 했을 때 실루엣 점수가 가장 좋은 값을 보였다</a:t>
            </a:r>
            <a:r>
              <a:rPr lang="en-US" altLang="ko-KR" dirty="0"/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EM </a:t>
            </a:r>
            <a:r>
              <a:rPr lang="ko-KR" altLang="en-US" dirty="0"/>
              <a:t>방식을 </a:t>
            </a:r>
            <a:r>
              <a:rPr lang="ko-KR" altLang="en-US" dirty="0" err="1"/>
              <a:t>진행할때</a:t>
            </a:r>
            <a:r>
              <a:rPr lang="en-US" altLang="ko-KR" dirty="0"/>
              <a:t>,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dirty="0"/>
              <a:t> 논문 초기에 있는 </a:t>
            </a:r>
            <a:r>
              <a:rPr lang="en-US" altLang="ko-KR" dirty="0"/>
              <a:t>K </a:t>
            </a:r>
            <a:r>
              <a:rPr lang="ko-KR" altLang="en-US" dirty="0"/>
              <a:t>개수를 크게 설정하고 </a:t>
            </a:r>
            <a:r>
              <a:rPr lang="ko-KR" altLang="en-US" dirty="0" err="1"/>
              <a:t>줄여나가는</a:t>
            </a:r>
            <a:r>
              <a:rPr lang="ko-KR" altLang="en-US" dirty="0"/>
              <a:t> 과정을  고정된 </a:t>
            </a:r>
            <a:r>
              <a:rPr lang="en-US" altLang="ko-KR" dirty="0"/>
              <a:t>K</a:t>
            </a:r>
            <a:r>
              <a:rPr lang="ko-KR" altLang="en-US" dirty="0"/>
              <a:t>개수 만큼 랜덤하게 초기 </a:t>
            </a:r>
            <a:r>
              <a:rPr lang="en-US" altLang="ko-KR" dirty="0"/>
              <a:t>Centroid</a:t>
            </a:r>
            <a:r>
              <a:rPr lang="ko-KR" altLang="en-US" dirty="0"/>
              <a:t>를 정하고 진행해본 결과와 비교 했을 때 전자가 약간 더 좋은 성능을 보였다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90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3870900" y="2315400"/>
            <a:ext cx="4450200" cy="1894817"/>
            <a:chOff x="4154601" y="2024799"/>
            <a:chExt cx="4450200" cy="1894817"/>
          </a:xfrm>
        </p:grpSpPr>
        <p:sp>
          <p:nvSpPr>
            <p:cNvPr id="229" name="Google Shape;229;p6"/>
            <p:cNvSpPr txBox="1"/>
            <p:nvPr/>
          </p:nvSpPr>
          <p:spPr>
            <a:xfrm>
              <a:off x="4353408" y="3150215"/>
              <a:ext cx="4052586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Any questions?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4154601" y="2024799"/>
              <a:ext cx="44502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THANKS!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9961920" y="164606"/>
            <a:ext cx="1866740" cy="794676"/>
            <a:chOff x="9961920" y="164606"/>
            <a:chExt cx="1866740" cy="794676"/>
          </a:xfrm>
        </p:grpSpPr>
        <p:sp>
          <p:nvSpPr>
            <p:cNvPr id="86" name="Google Shape;86;p12"/>
            <p:cNvSpPr/>
            <p:nvPr/>
          </p:nvSpPr>
          <p:spPr>
            <a:xfrm rot="-2700000">
              <a:off x="11150361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2700000">
              <a:off x="10793006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2700000">
              <a:off x="10435652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2700000">
              <a:off x="10078298" y="280984"/>
              <a:ext cx="561921" cy="561921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2"/>
          <p:cNvSpPr txBox="1"/>
          <p:nvPr/>
        </p:nvSpPr>
        <p:spPr>
          <a:xfrm>
            <a:off x="253102" y="223900"/>
            <a:ext cx="489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of Final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280522" y="1146056"/>
            <a:ext cx="21334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280522" y="2320918"/>
            <a:ext cx="28010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C-means Clustering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4921136" y="1146056"/>
            <a:ext cx="64885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C-means clustering Algorithm based on Kernel Method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2"/>
          <p:cNvGrpSpPr/>
          <p:nvPr/>
        </p:nvGrpSpPr>
        <p:grpSpPr>
          <a:xfrm>
            <a:off x="4874118" y="2199079"/>
            <a:ext cx="3524048" cy="1223760"/>
            <a:chOff x="288650" y="2313950"/>
            <a:chExt cx="5463511" cy="1897258"/>
          </a:xfrm>
        </p:grpSpPr>
        <p:pic>
          <p:nvPicPr>
            <p:cNvPr id="95" name="Google Shape;9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4297" y="2313950"/>
              <a:ext cx="5024870" cy="1590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2"/>
            <p:cNvSpPr txBox="1"/>
            <p:nvPr/>
          </p:nvSpPr>
          <p:spPr>
            <a:xfrm>
              <a:off x="288650" y="3877258"/>
              <a:ext cx="1955994" cy="333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Original Ring data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2"/>
            <p:cNvSpPr txBox="1"/>
            <p:nvPr/>
          </p:nvSpPr>
          <p:spPr>
            <a:xfrm>
              <a:off x="2151731" y="3877258"/>
              <a:ext cx="1839301" cy="333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Cluster 1 by FCM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2"/>
            <p:cNvSpPr txBox="1"/>
            <p:nvPr/>
          </p:nvSpPr>
          <p:spPr>
            <a:xfrm>
              <a:off x="3881322" y="3877258"/>
              <a:ext cx="1870839" cy="333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Cluster 2 by FCM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2"/>
          <p:cNvGrpSpPr/>
          <p:nvPr/>
        </p:nvGrpSpPr>
        <p:grpSpPr>
          <a:xfrm>
            <a:off x="8848204" y="2079658"/>
            <a:ext cx="2699662" cy="1299779"/>
            <a:chOff x="8909967" y="1609945"/>
            <a:chExt cx="3450741" cy="1661393"/>
          </a:xfrm>
        </p:grpSpPr>
        <p:pic>
          <p:nvPicPr>
            <p:cNvPr id="100" name="Google Shape;100;p12" descr="https://upload.wikimedia.org/wikipedia/commons/thumb/c/cc/Kernel_trick_idea.svg/440px-Kernel_trick_idea.sv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09967" y="1609945"/>
              <a:ext cx="3450741" cy="148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2"/>
            <p:cNvSpPr/>
            <p:nvPr/>
          </p:nvSpPr>
          <p:spPr>
            <a:xfrm>
              <a:off x="9134491" y="2976286"/>
              <a:ext cx="1692866" cy="295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202122"/>
                  </a:solidFill>
                  <a:latin typeface="Arial"/>
                  <a:ea typeface="Arial"/>
                  <a:cs typeface="Arial"/>
                  <a:sym typeface="Arial"/>
                </a:rPr>
                <a:t>Non-linearly separable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10763775" y="2976286"/>
              <a:ext cx="1356833" cy="295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202122"/>
                  </a:solidFill>
                  <a:latin typeface="Arial"/>
                  <a:ea typeface="Arial"/>
                  <a:cs typeface="Arial"/>
                  <a:sym typeface="Arial"/>
                </a:rPr>
                <a:t>linearly separable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2"/>
          <p:cNvSpPr txBox="1"/>
          <p:nvPr/>
        </p:nvSpPr>
        <p:spPr>
          <a:xfrm>
            <a:off x="5364759" y="3480840"/>
            <a:ext cx="27627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Non-linear separability problem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9188576" y="3480840"/>
            <a:ext cx="17680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Cover’s Theorem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rot="-5400000">
            <a:off x="8339536" y="2651670"/>
            <a:ext cx="716766" cy="120782"/>
          </a:xfrm>
          <a:prstGeom prst="flowChartMerge">
            <a:avLst/>
          </a:prstGeom>
          <a:solidFill>
            <a:srgbClr val="07A39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4921136" y="4229563"/>
            <a:ext cx="706147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Modified Fuzzy K-means Clustering using Expectation Maximization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280522" y="1452338"/>
            <a:ext cx="3890809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주어진 데이터를 k개의 클러스터로 묶는 알고리즘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4921136" y="1405422"/>
            <a:ext cx="694923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고리형 데이터, Non-spherical 데이터, 중첩 데이터에 대한 성능을 개선시킨 방식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Coefficient를 갱신할 때 Kernel Trick이 도입됨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4921136" y="4539700"/>
            <a:ext cx="694923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K-means의 hard한 방식과 중심으로부터의 거리로 할당한 것이 확신할 수 있는 방법이 아님을 개선시킨 방식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클러스터의 파라미터를 Local 최대 우도 추정을 통해 계산하는 EM 알고리즘과 Fuzzy 이론을 결합한 방식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2263157" y="1176834"/>
            <a:ext cx="14127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[기본 알고리즘]</a:t>
            </a:r>
            <a:endParaRPr sz="12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2798735" y="2370658"/>
            <a:ext cx="13801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[출발 알고리즘]</a:t>
            </a:r>
            <a:endParaRPr sz="12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4921136" y="940246"/>
            <a:ext cx="12043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[선정 논문 1]</a:t>
            </a:r>
            <a:endParaRPr sz="12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4921136" y="3985787"/>
            <a:ext cx="12043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[선정 논문 2]</a:t>
            </a:r>
            <a:endParaRPr sz="12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280522" y="2666847"/>
            <a:ext cx="4666727" cy="13849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8" b="-87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CC2D4F-89E4-4505-B395-3F957ED74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2" y="4262786"/>
            <a:ext cx="2919055" cy="17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ga5db29a4bd_0_0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25" name="Google Shape;125;ga5db29a4bd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a5db29a4bd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a5db29a4bd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a5db29a4bd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ga5db29a4bd_0_0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30" name="Google Shape;130;ga5db29a4bd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a5db29a4bd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a5db29a4bd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a5db29a4bd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a5db29a4bd_0_0"/>
          <p:cNvSpPr txBox="1"/>
          <p:nvPr/>
        </p:nvSpPr>
        <p:spPr>
          <a:xfrm>
            <a:off x="253100" y="223900"/>
            <a:ext cx="330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a5db29a4b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8324" y="1521469"/>
            <a:ext cx="2367275" cy="15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a5db29a4b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3908" y="1521469"/>
            <a:ext cx="2367276" cy="166773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a5db29a4bd_0_0"/>
          <p:cNvSpPr txBox="1"/>
          <p:nvPr/>
        </p:nvSpPr>
        <p:spPr>
          <a:xfrm>
            <a:off x="6098167" y="3003207"/>
            <a:ext cx="20457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a5db29a4bd_0_0"/>
          <p:cNvSpPr txBox="1"/>
          <p:nvPr/>
        </p:nvSpPr>
        <p:spPr>
          <a:xfrm>
            <a:off x="6040042" y="2968332"/>
            <a:ext cx="21621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a5db29a4bd_0_0"/>
          <p:cNvSpPr txBox="1"/>
          <p:nvPr/>
        </p:nvSpPr>
        <p:spPr>
          <a:xfrm>
            <a:off x="6219567" y="1141764"/>
            <a:ext cx="30336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 Loop type data set(고리형)</a:t>
            </a:r>
            <a:endParaRPr/>
          </a:p>
        </p:txBody>
      </p:sp>
      <p:sp>
        <p:nvSpPr>
          <p:cNvPr id="140" name="Google Shape;140;ga5db29a4bd_0_0"/>
          <p:cNvSpPr txBox="1"/>
          <p:nvPr/>
        </p:nvSpPr>
        <p:spPr>
          <a:xfrm>
            <a:off x="402846" y="3521129"/>
            <a:ext cx="3437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 5 blobs data sets(클러스터링)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a5db29a4bd_0_0"/>
          <p:cNvSpPr txBox="1"/>
          <p:nvPr/>
        </p:nvSpPr>
        <p:spPr>
          <a:xfrm>
            <a:off x="6219567" y="3517393"/>
            <a:ext cx="3301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 classification data sets(분류)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a5db29a4bd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8324" y="3855793"/>
            <a:ext cx="2367275" cy="15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a5db29a4bd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63908" y="3942608"/>
            <a:ext cx="2367276" cy="156850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a5db29a4bd_0_0"/>
          <p:cNvSpPr/>
          <p:nvPr/>
        </p:nvSpPr>
        <p:spPr>
          <a:xfrm>
            <a:off x="499044" y="1530585"/>
            <a:ext cx="305704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n_samples = 400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= 0.1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Noise = 0.1</a:t>
            </a:r>
            <a:endParaRPr/>
          </a:p>
        </p:txBody>
      </p:sp>
      <p:sp>
        <p:nvSpPr>
          <p:cNvPr id="145" name="Google Shape;145;ga5db29a4bd_0_0"/>
          <p:cNvSpPr txBox="1"/>
          <p:nvPr/>
        </p:nvSpPr>
        <p:spPr>
          <a:xfrm>
            <a:off x="402846" y="1156041"/>
            <a:ext cx="33191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type data set(과녁형)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a5db29a4bd_0_0"/>
          <p:cNvSpPr/>
          <p:nvPr/>
        </p:nvSpPr>
        <p:spPr>
          <a:xfrm>
            <a:off x="499044" y="3901069"/>
            <a:ext cx="6096000" cy="189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n_samples = 400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n_features = 2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cluster_std = 0.15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centers </a:t>
            </a: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[ [0, 0], [0.7, 0.7],</a:t>
            </a:r>
            <a:b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[-0.7, 0.7],[0.7, -0.7], [-0.7, -0.7] ]</a:t>
            </a:r>
            <a:endParaRPr/>
          </a:p>
        </p:txBody>
      </p:sp>
      <p:sp>
        <p:nvSpPr>
          <p:cNvPr id="147" name="Google Shape;147;ga5db29a4bd_0_0"/>
          <p:cNvSpPr/>
          <p:nvPr/>
        </p:nvSpPr>
        <p:spPr>
          <a:xfrm>
            <a:off x="6402975" y="1509837"/>
            <a:ext cx="6096000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n_samples = 600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= 0.5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Noise = 0.05</a:t>
            </a:r>
            <a:endParaRPr/>
          </a:p>
        </p:txBody>
      </p:sp>
      <p:sp>
        <p:nvSpPr>
          <p:cNvPr id="148" name="Google Shape;148;ga5db29a4bd_0_0"/>
          <p:cNvSpPr/>
          <p:nvPr/>
        </p:nvSpPr>
        <p:spPr>
          <a:xfrm>
            <a:off x="6402975" y="3942609"/>
            <a:ext cx="2850192" cy="263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n_samples = 300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n_features = 2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= 0.1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Noise = 0.1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n_informative = 2</a:t>
            </a:r>
            <a:endParaRPr/>
          </a:p>
          <a:p>
            <a:pPr marL="285750" marR="0" lvl="8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n_clusters_per_class = 1</a:t>
            </a:r>
            <a:endParaRPr/>
          </a:p>
          <a:p>
            <a:pPr marL="285750" marR="0" lvl="8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aff83bea89_0_0"/>
          <p:cNvGrpSpPr/>
          <p:nvPr/>
        </p:nvGrpSpPr>
        <p:grpSpPr>
          <a:xfrm>
            <a:off x="9961920" y="164745"/>
            <a:ext cx="1866465" cy="794400"/>
            <a:chOff x="9961920" y="164745"/>
            <a:chExt cx="1866465" cy="794400"/>
          </a:xfrm>
        </p:grpSpPr>
        <p:sp>
          <p:nvSpPr>
            <p:cNvPr id="158" name="Google Shape;158;gaff83bea89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aff83bea89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aff83bea89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aff83bea89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gaff83bea89_0_0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C35BA1-1B25-47A5-A30A-DF66E7011D63}"/>
              </a:ext>
            </a:extLst>
          </p:cNvPr>
          <p:cNvSpPr txBox="1"/>
          <p:nvPr/>
        </p:nvSpPr>
        <p:spPr>
          <a:xfrm>
            <a:off x="4963847" y="1081655"/>
            <a:ext cx="11801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Initial weight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0ECD9B-5B65-4588-A06A-183DC41258B0}"/>
              </a:ext>
            </a:extLst>
          </p:cNvPr>
          <p:cNvSpPr txBox="1"/>
          <p:nvPr/>
        </p:nvSpPr>
        <p:spPr>
          <a:xfrm>
            <a:off x="4963847" y="1347345"/>
            <a:ext cx="20152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The number of clusters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D61AC0-B3A1-42E5-B86A-2C58D8DFD884}"/>
                  </a:ext>
                </a:extLst>
              </p:cNvPr>
              <p:cNvSpPr txBox="1"/>
              <p:nvPr/>
            </p:nvSpPr>
            <p:spPr>
              <a:xfrm>
                <a:off x="4963847" y="1878724"/>
                <a:ext cx="2267864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dataset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D61AC0-B3A1-42E5-B86A-2C58D8DFD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47" y="1878724"/>
                <a:ext cx="2267864" cy="307777"/>
              </a:xfrm>
              <a:prstGeom prst="rect">
                <a:avLst/>
              </a:prstGeom>
              <a:blipFill>
                <a:blip r:embed="rId3"/>
                <a:stretch>
                  <a:fillRect l="-806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8F242A6-7298-4ADB-9D37-FAC3C444926F}"/>
              </a:ext>
            </a:extLst>
          </p:cNvPr>
          <p:cNvSpPr txBox="1"/>
          <p:nvPr/>
        </p:nvSpPr>
        <p:spPr>
          <a:xfrm>
            <a:off x="4963847" y="1613035"/>
            <a:ext cx="32832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Degree of how the fuzzy cluster will be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44" name="순서도: 병합 43">
            <a:extLst>
              <a:ext uri="{FF2B5EF4-FFF2-40B4-BE49-F238E27FC236}">
                <a16:creationId xmlns:a16="http://schemas.microsoft.com/office/drawing/2014/main" id="{BDC338AB-C52D-4D84-A230-A66ABADD32F9}"/>
              </a:ext>
            </a:extLst>
          </p:cNvPr>
          <p:cNvSpPr/>
          <p:nvPr/>
        </p:nvSpPr>
        <p:spPr>
          <a:xfrm rot="16200000">
            <a:off x="180648" y="3198961"/>
            <a:ext cx="781050" cy="131614"/>
          </a:xfrm>
          <a:prstGeom prst="flowChartMerge">
            <a:avLst/>
          </a:prstGeom>
          <a:solidFill>
            <a:srgbClr val="07A3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82A16F8-9A69-4744-8EA5-DD2F5E62A002}"/>
                  </a:ext>
                </a:extLst>
              </p:cNvPr>
              <p:cNvSpPr/>
              <p:nvPr/>
            </p:nvSpPr>
            <p:spPr>
              <a:xfrm>
                <a:off x="905110" y="2544508"/>
                <a:ext cx="2315965" cy="14405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82A16F8-9A69-4744-8EA5-DD2F5E62A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10" y="2544508"/>
                <a:ext cx="2315965" cy="1440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4CB4D85-A22E-4EF1-8768-DB954344E0DB}"/>
                  </a:ext>
                </a:extLst>
              </p:cNvPr>
              <p:cNvSpPr/>
              <p:nvPr/>
            </p:nvSpPr>
            <p:spPr>
              <a:xfrm>
                <a:off x="6551691" y="2544508"/>
                <a:ext cx="2315965" cy="14405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4CB4D85-A22E-4EF1-8768-DB954344E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91" y="2544508"/>
                <a:ext cx="2315965" cy="1440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7" name="표 46">
                <a:extLst>
                  <a:ext uri="{FF2B5EF4-FFF2-40B4-BE49-F238E27FC236}">
                    <a16:creationId xmlns:a16="http://schemas.microsoft.com/office/drawing/2014/main" id="{26C2E69D-6CF5-4DFB-A601-9923132FC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376859"/>
                  </p:ext>
                </p:extLst>
              </p:nvPr>
            </p:nvGraphicFramePr>
            <p:xfrm>
              <a:off x="9512253" y="2706061"/>
              <a:ext cx="2027175" cy="1117414"/>
            </p:xfrm>
            <a:graphic>
              <a:graphicData uri="http://schemas.openxmlformats.org/drawingml/2006/table">
                <a:tbl>
                  <a:tblPr/>
                  <a:tblGrid>
                    <a:gridCol w="396875">
                      <a:extLst>
                        <a:ext uri="{9D8B030D-6E8A-4147-A177-3AD203B41FA5}">
                          <a16:colId xmlns:a16="http://schemas.microsoft.com/office/drawing/2014/main" val="4045816403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562904805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2148726236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1487567054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212955722"/>
                        </a:ext>
                      </a:extLst>
                    </a:gridCol>
                  </a:tblGrid>
                  <a:tr h="32403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𝑊</m:t>
                              </m:r>
                            </m:oMath>
                          </a14:m>
                          <a:r>
                            <a:rPr lang="ko-KR" alt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Cluster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𝟏</m:t>
                              </m:r>
                            </m:oMath>
                          </a14:m>
                          <a:endParaRPr 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Cluster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𝟐</m:t>
                              </m:r>
                            </m:oMath>
                          </a14:m>
                          <a:endParaRPr 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9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Cluster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𝒄</m:t>
                              </m:r>
                            </m:oMath>
                          </a14:m>
                          <a:endParaRPr 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444161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obs.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𝟏</m:t>
                              </m:r>
                            </m:oMath>
                          </a14:m>
                          <a:endParaRPr lang="en-US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ko-KR" alt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7928244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obs.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𝟐</m:t>
                              </m:r>
                            </m:oMath>
                          </a14:m>
                          <a:endParaRPr lang="en-US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ko-KR" alt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2</m:t>
                                    </m:r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70650568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ko-KR" alt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⋮</m:t>
                              </m:r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55362673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obs.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𝒏</m:t>
                              </m:r>
                            </m:oMath>
                          </a14:m>
                          <a:endParaRPr lang="en-US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08서울남산체 L" panose="02020603020101020101" pitchFamily="18" charset="-127"/>
                              <a:ea typeface="08서울남산체 L" panose="02020603020101020101" pitchFamily="18" charset="-127"/>
                            </a:rPr>
                            <a:t>　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𝑛𝑐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08서울남산체 L" panose="02020603020101020101" pitchFamily="18" charset="-127"/>
                            <a:ea typeface="08서울남산체 L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5244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7" name="표 46">
                <a:extLst>
                  <a:ext uri="{FF2B5EF4-FFF2-40B4-BE49-F238E27FC236}">
                    <a16:creationId xmlns:a16="http://schemas.microsoft.com/office/drawing/2014/main" id="{26C2E69D-6CF5-4DFB-A601-9923132FC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376859"/>
                  </p:ext>
                </p:extLst>
              </p:nvPr>
            </p:nvGraphicFramePr>
            <p:xfrm>
              <a:off x="9512253" y="2706061"/>
              <a:ext cx="2027175" cy="1117414"/>
            </p:xfrm>
            <a:graphic>
              <a:graphicData uri="http://schemas.openxmlformats.org/drawingml/2006/table">
                <a:tbl>
                  <a:tblPr/>
                  <a:tblGrid>
                    <a:gridCol w="396875">
                      <a:extLst>
                        <a:ext uri="{9D8B030D-6E8A-4147-A177-3AD203B41FA5}">
                          <a16:colId xmlns:a16="http://schemas.microsoft.com/office/drawing/2014/main" val="4045816403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562904805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2148726236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1487567054"/>
                        </a:ext>
                      </a:extLst>
                    </a:gridCol>
                    <a:gridCol w="407575">
                      <a:extLst>
                        <a:ext uri="{9D8B030D-6E8A-4147-A177-3AD203B41FA5}">
                          <a16:colId xmlns:a16="http://schemas.microsoft.com/office/drawing/2014/main" val="212955722"/>
                        </a:ext>
                      </a:extLst>
                    </a:gridCol>
                  </a:tblGrid>
                  <a:tr h="3240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852" r="-415385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7015" t="-1852" r="-302985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7015" t="-1852" r="-202985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7015" t="-1852" r="-102985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7015" t="-1852" r="-2985" b="-25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444161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71875" r="-415385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7015" t="-171875" r="-302985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7015" t="-171875" r="-202985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7015" t="-171875" r="-102985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7015" t="-171875" r="-2985" b="-3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928244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63636" r="-415385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7015" t="-263636" r="-302985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7015" t="-263636" r="-202985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7015" t="-263636" r="-102985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7015" t="-263636" r="-2985" b="-2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50568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63636" r="-41538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7015" t="-363636" r="-30298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7015" t="-363636" r="-20298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7015" t="-363636" r="-10298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7015" t="-363636" r="-2985" b="-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362673"/>
                      </a:ext>
                    </a:extLst>
                  </a:tr>
                  <a:tr h="1983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63636" r="-41538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7015" t="-463636" r="-30298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7015" t="-463636" r="-20298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7015" t="-463636" r="-10298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7015" t="-463636" r="-2985" b="-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5244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1FBC7D-288F-480F-BCD1-EA7B8EE22D1C}"/>
                  </a:ext>
                </a:extLst>
              </p:cNvPr>
              <p:cNvSpPr txBox="1"/>
              <p:nvPr/>
            </p:nvSpPr>
            <p:spPr>
              <a:xfrm>
                <a:off x="3854032" y="3003159"/>
                <a:ext cx="2053063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List of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cluster </a:t>
                </a:r>
                <a:r>
                  <a:rPr lang="en-US" altLang="ko-KR" sz="140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centres</a:t>
                </a:r>
                <a:endParaRPr lang="en-US" altLang="ko-KR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</a:t>
                </a:r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1FBC7D-288F-480F-BCD1-EA7B8EE2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32" y="3003159"/>
                <a:ext cx="2053063" cy="523220"/>
              </a:xfrm>
              <a:prstGeom prst="rect">
                <a:avLst/>
              </a:prstGeom>
              <a:blipFill>
                <a:blip r:embed="rId7"/>
                <a:stretch>
                  <a:fillRect l="-890" t="-2353" r="-1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순서도: 병합 48">
            <a:extLst>
              <a:ext uri="{FF2B5EF4-FFF2-40B4-BE49-F238E27FC236}">
                <a16:creationId xmlns:a16="http://schemas.microsoft.com/office/drawing/2014/main" id="{97B93371-02C9-4D70-8B7B-D6146D7D5FB5}"/>
              </a:ext>
            </a:extLst>
          </p:cNvPr>
          <p:cNvSpPr/>
          <p:nvPr/>
        </p:nvSpPr>
        <p:spPr>
          <a:xfrm rot="16200000">
            <a:off x="3141209" y="3198962"/>
            <a:ext cx="781050" cy="131614"/>
          </a:xfrm>
          <a:prstGeom prst="flowChartMerge">
            <a:avLst/>
          </a:prstGeom>
          <a:solidFill>
            <a:srgbClr val="07A3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50" name="순서도: 병합 49">
            <a:extLst>
              <a:ext uri="{FF2B5EF4-FFF2-40B4-BE49-F238E27FC236}">
                <a16:creationId xmlns:a16="http://schemas.microsoft.com/office/drawing/2014/main" id="{C59695C2-B9E3-4E92-A5AF-3ED343611972}"/>
              </a:ext>
            </a:extLst>
          </p:cNvPr>
          <p:cNvSpPr/>
          <p:nvPr/>
        </p:nvSpPr>
        <p:spPr>
          <a:xfrm rot="16200000">
            <a:off x="5773061" y="3198962"/>
            <a:ext cx="781050" cy="131614"/>
          </a:xfrm>
          <a:prstGeom prst="flowChartMerge">
            <a:avLst/>
          </a:prstGeom>
          <a:solidFill>
            <a:srgbClr val="07A3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51" name="순서도: 병합 50">
            <a:extLst>
              <a:ext uri="{FF2B5EF4-FFF2-40B4-BE49-F238E27FC236}">
                <a16:creationId xmlns:a16="http://schemas.microsoft.com/office/drawing/2014/main" id="{09704FF5-5EFC-4912-91B9-88ACA5992B1E}"/>
              </a:ext>
            </a:extLst>
          </p:cNvPr>
          <p:cNvSpPr/>
          <p:nvPr/>
        </p:nvSpPr>
        <p:spPr>
          <a:xfrm rot="16200000">
            <a:off x="8799429" y="3198961"/>
            <a:ext cx="781050" cy="131614"/>
          </a:xfrm>
          <a:prstGeom prst="flowChartMerge">
            <a:avLst/>
          </a:prstGeom>
          <a:solidFill>
            <a:srgbClr val="07A3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52" name="꺾인 연결선 22">
            <a:extLst>
              <a:ext uri="{FF2B5EF4-FFF2-40B4-BE49-F238E27FC236}">
                <a16:creationId xmlns:a16="http://schemas.microsoft.com/office/drawing/2014/main" id="{E25FE001-C3E6-45CF-8974-351D6DF02A4A}"/>
              </a:ext>
            </a:extLst>
          </p:cNvPr>
          <p:cNvCxnSpPr>
            <a:stCxn id="47" idx="2"/>
            <a:endCxn id="55" idx="3"/>
          </p:cNvCxnSpPr>
          <p:nvPr/>
        </p:nvCxnSpPr>
        <p:spPr>
          <a:xfrm rot="5400000">
            <a:off x="8159176" y="2440801"/>
            <a:ext cx="983990" cy="3749339"/>
          </a:xfrm>
          <a:prstGeom prst="bentConnector2">
            <a:avLst/>
          </a:prstGeom>
          <a:ln w="28575">
            <a:solidFill>
              <a:srgbClr val="07A3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26">
            <a:extLst>
              <a:ext uri="{FF2B5EF4-FFF2-40B4-BE49-F238E27FC236}">
                <a16:creationId xmlns:a16="http://schemas.microsoft.com/office/drawing/2014/main" id="{C80CC589-3376-4622-BD83-0CBBE639F0AE}"/>
              </a:ext>
            </a:extLst>
          </p:cNvPr>
          <p:cNvCxnSpPr>
            <a:stCxn id="55" idx="1"/>
            <a:endCxn id="65" idx="2"/>
          </p:cNvCxnSpPr>
          <p:nvPr/>
        </p:nvCxnSpPr>
        <p:spPr>
          <a:xfrm rot="10800000">
            <a:off x="2011392" y="4283583"/>
            <a:ext cx="3109957" cy="523882"/>
          </a:xfrm>
          <a:prstGeom prst="bentConnector2">
            <a:avLst/>
          </a:prstGeom>
          <a:ln w="28575">
            <a:solidFill>
              <a:srgbClr val="07A39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47">
            <a:extLst>
              <a:ext uri="{FF2B5EF4-FFF2-40B4-BE49-F238E27FC236}">
                <a16:creationId xmlns:a16="http://schemas.microsoft.com/office/drawing/2014/main" id="{A370D122-EC57-4482-8970-47D7044B1C61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 flipH="1">
            <a:off x="5948924" y="5280009"/>
            <a:ext cx="1" cy="483649"/>
          </a:xfrm>
          <a:prstGeom prst="straightConnector1">
            <a:avLst/>
          </a:prstGeom>
          <a:ln w="28575">
            <a:solidFill>
              <a:srgbClr val="07A39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E0ADE3A8-54F3-4729-B733-1D162BF23A72}"/>
              </a:ext>
            </a:extLst>
          </p:cNvPr>
          <p:cNvSpPr/>
          <p:nvPr/>
        </p:nvSpPr>
        <p:spPr>
          <a:xfrm>
            <a:off x="5121348" y="4334921"/>
            <a:ext cx="1655153" cy="945088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Center changed?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D7F1C-EAFD-4AD3-908A-3BBAAC277CD4}"/>
              </a:ext>
            </a:extLst>
          </p:cNvPr>
          <p:cNvSpPr txBox="1"/>
          <p:nvPr/>
        </p:nvSpPr>
        <p:spPr>
          <a:xfrm>
            <a:off x="5575264" y="57636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Finish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7826C6-145F-49FC-8D64-FB0F8C82CECA}"/>
              </a:ext>
            </a:extLst>
          </p:cNvPr>
          <p:cNvSpPr txBox="1"/>
          <p:nvPr/>
        </p:nvSpPr>
        <p:spPr>
          <a:xfrm>
            <a:off x="4737183" y="44650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Yes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61F955-BE07-4E73-91FE-036AF41170E0}"/>
              </a:ext>
            </a:extLst>
          </p:cNvPr>
          <p:cNvSpPr txBox="1"/>
          <p:nvPr/>
        </p:nvSpPr>
        <p:spPr>
          <a:xfrm>
            <a:off x="5526935" y="528000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D10BC7-EC07-4073-A60B-6D23B54E5729}"/>
              </a:ext>
            </a:extLst>
          </p:cNvPr>
          <p:cNvSpPr/>
          <p:nvPr/>
        </p:nvSpPr>
        <p:spPr>
          <a:xfrm>
            <a:off x="9918284" y="3630421"/>
            <a:ext cx="1592434" cy="18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3C5486-8844-404A-B726-803E98B9F2AF}"/>
                  </a:ext>
                </a:extLst>
              </p:cNvPr>
              <p:cNvSpPr txBox="1"/>
              <p:nvPr/>
            </p:nvSpPr>
            <p:spPr>
              <a:xfrm>
                <a:off x="10996018" y="3823475"/>
                <a:ext cx="890244" cy="573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3C5486-8844-404A-B726-803E98B9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018" y="3823475"/>
                <a:ext cx="890244" cy="573619"/>
              </a:xfrm>
              <a:prstGeom prst="rect">
                <a:avLst/>
              </a:prstGeom>
              <a:blipFill>
                <a:blip r:embed="rId8"/>
                <a:stretch>
                  <a:fillRect l="-47945" t="-91489" r="-52740" b="-137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BAB4973-129F-4251-92DE-032BC058882F}"/>
                  </a:ext>
                </a:extLst>
              </p:cNvPr>
              <p:cNvSpPr txBox="1"/>
              <p:nvPr/>
            </p:nvSpPr>
            <p:spPr>
              <a:xfrm>
                <a:off x="4261469" y="1081655"/>
                <a:ext cx="420884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𝑊</m:t>
                      </m:r>
                    </m:oMath>
                  </m:oMathPara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BAB4973-129F-4251-92DE-032BC0588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69" y="1081655"/>
                <a:ext cx="42088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A38E9E-ED72-4FF7-95A9-81B94B3E65A4}"/>
                  </a:ext>
                </a:extLst>
              </p:cNvPr>
              <p:cNvSpPr txBox="1"/>
              <p:nvPr/>
            </p:nvSpPr>
            <p:spPr>
              <a:xfrm>
                <a:off x="4305391" y="1347345"/>
                <a:ext cx="3330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𝑐</m:t>
                      </m:r>
                    </m:oMath>
                  </m:oMathPara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A38E9E-ED72-4FF7-95A9-81B94B3E6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91" y="1347345"/>
                <a:ext cx="33304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CF640-635F-4086-885E-7AF8A8BFE7F5}"/>
                  </a:ext>
                </a:extLst>
              </p:cNvPr>
              <p:cNvSpPr txBox="1"/>
              <p:nvPr/>
            </p:nvSpPr>
            <p:spPr>
              <a:xfrm>
                <a:off x="4273043" y="1613035"/>
                <a:ext cx="39773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𝑚</m:t>
                      </m:r>
                    </m:oMath>
                  </m:oMathPara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CF640-635F-4086-885E-7AF8A8BF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43" y="1613035"/>
                <a:ext cx="39773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9A58D1-F243-4DC5-9ED5-6F9B94CE287D}"/>
                  </a:ext>
                </a:extLst>
              </p:cNvPr>
              <p:cNvSpPr txBox="1"/>
              <p:nvPr/>
            </p:nvSpPr>
            <p:spPr>
              <a:xfrm>
                <a:off x="4039165" y="1878724"/>
                <a:ext cx="86549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𝑑𝑎𝑡𝑎𝑠𝑒𝑡</m:t>
                      </m:r>
                    </m:oMath>
                  </m:oMathPara>
                </a14:m>
                <a:endParaRPr lang="ko-KR" altLang="en-US" sz="14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9A58D1-F243-4DC5-9ED5-6F9B94CE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5" y="1878724"/>
                <a:ext cx="86549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01284B2-D5B7-40A5-8902-7764E1E33996}"/>
                  </a:ext>
                </a:extLst>
              </p:cNvPr>
              <p:cNvSpPr txBox="1"/>
              <p:nvPr/>
            </p:nvSpPr>
            <p:spPr>
              <a:xfrm>
                <a:off x="490526" y="4021973"/>
                <a:ext cx="3041730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1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</a:t>
                </a:r>
                <a:r>
                  <a:rPr lang="en-US" altLang="ko-KR" sz="11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: point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1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1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째 클러스터에 대한 소속도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01284B2-D5B7-40A5-8902-7764E1E3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6" y="4021973"/>
                <a:ext cx="3041730" cy="261610"/>
              </a:xfrm>
              <a:prstGeom prst="rect">
                <a:avLst/>
              </a:prstGeom>
              <a:blipFill>
                <a:blip r:embed="rId13"/>
                <a:stretch>
                  <a:fillRect r="-6012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C40D3B-2C8E-4CD9-841A-FEF340C47A93}"/>
                  </a:ext>
                </a:extLst>
              </p:cNvPr>
              <p:cNvSpPr txBox="1"/>
              <p:nvPr/>
            </p:nvSpPr>
            <p:spPr>
              <a:xfrm>
                <a:off x="902614" y="3713767"/>
                <a:ext cx="2320956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11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모든 </a:t>
                </a:r>
                <a:r>
                  <a:rPr lang="en-US" altLang="ko-KR" sz="11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point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1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에 대한 소속도 가중평균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C40D3B-2C8E-4CD9-841A-FEF340C4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4" y="3713767"/>
                <a:ext cx="2320956" cy="261610"/>
              </a:xfrm>
              <a:prstGeom prst="rect">
                <a:avLst/>
              </a:prstGeom>
              <a:blipFill>
                <a:blip r:embed="rId14"/>
                <a:stretch>
                  <a:fillRect t="-2326" r="-8399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A52D1E-1E4B-477C-B060-2DBD791075B4}"/>
                  </a:ext>
                </a:extLst>
              </p:cNvPr>
              <p:cNvSpPr txBox="1"/>
              <p:nvPr/>
            </p:nvSpPr>
            <p:spPr>
              <a:xfrm>
                <a:off x="9861684" y="2364083"/>
                <a:ext cx="1328312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1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Partition matrix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ko-KR" altLang="en-US" sz="11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A52D1E-1E4B-477C-B060-2DBD79107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684" y="2364083"/>
                <a:ext cx="1328312" cy="261610"/>
              </a:xfrm>
              <a:prstGeom prst="rect">
                <a:avLst/>
              </a:prstGeom>
              <a:blipFill>
                <a:blip r:embed="rId1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Google Shape;59;p14">
            <a:extLst>
              <a:ext uri="{FF2B5EF4-FFF2-40B4-BE49-F238E27FC236}">
                <a16:creationId xmlns:a16="http://schemas.microsoft.com/office/drawing/2014/main" id="{1FAB054E-696A-4BD4-87DF-DBFFB73C31F9}"/>
              </a:ext>
            </a:extLst>
          </p:cNvPr>
          <p:cNvSpPr txBox="1"/>
          <p:nvPr/>
        </p:nvSpPr>
        <p:spPr>
          <a:xfrm>
            <a:off x="3140839" y="1425799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r>
              <a:rPr 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Input</a:t>
            </a:r>
            <a:endParaRPr sz="16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3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b041b78017_0_0"/>
          <p:cNvGrpSpPr/>
          <p:nvPr/>
        </p:nvGrpSpPr>
        <p:grpSpPr>
          <a:xfrm>
            <a:off x="9961920" y="164745"/>
            <a:ext cx="1866464" cy="794400"/>
            <a:chOff x="9961920" y="164745"/>
            <a:chExt cx="1866464" cy="794400"/>
          </a:xfrm>
        </p:grpSpPr>
        <p:sp>
          <p:nvSpPr>
            <p:cNvPr id="158" name="Google Shape;158;gb041b78017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b041b78017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b041b78017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b041b78017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gb041b78017_0_0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41AFFA-3630-447F-9728-CEFA6E7AD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14" y="1402960"/>
            <a:ext cx="3056400" cy="21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DD09AC7-DE37-447C-8D42-6D8F1093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38" y="1402960"/>
            <a:ext cx="3056400" cy="21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2896B52-8B35-466C-80D9-35DE4FA4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21" y="1395533"/>
            <a:ext cx="3056400" cy="21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32FAE87-F8F2-46BE-976A-4E0E836E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93" y="3800703"/>
            <a:ext cx="3056400" cy="21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oogle Shape;221;gb041b78017_0_111">
            <a:extLst>
              <a:ext uri="{FF2B5EF4-FFF2-40B4-BE49-F238E27FC236}">
                <a16:creationId xmlns:a16="http://schemas.microsoft.com/office/drawing/2014/main" id="{70F9495B-6F43-47E1-B1E5-C876840FF6E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1995" y="3929881"/>
            <a:ext cx="30564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40;ga5db29a4bd_0_0">
            <a:extLst>
              <a:ext uri="{FF2B5EF4-FFF2-40B4-BE49-F238E27FC236}">
                <a16:creationId xmlns:a16="http://schemas.microsoft.com/office/drawing/2014/main" id="{4B939CA3-57C2-4A07-AC48-DFAC5E455676}"/>
              </a:ext>
            </a:extLst>
          </p:cNvPr>
          <p:cNvSpPr txBox="1"/>
          <p:nvPr/>
        </p:nvSpPr>
        <p:spPr>
          <a:xfrm>
            <a:off x="318353" y="880412"/>
            <a:ext cx="3437100" cy="27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1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5 blobs data sets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1B89E7-329F-4E38-B013-7EC54273755E}"/>
              </a:ext>
            </a:extLst>
          </p:cNvPr>
          <p:cNvCxnSpPr>
            <a:cxnSpLocks/>
          </p:cNvCxnSpPr>
          <p:nvPr/>
        </p:nvCxnSpPr>
        <p:spPr>
          <a:xfrm>
            <a:off x="11596535" y="2621316"/>
            <a:ext cx="0" cy="1615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1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gb041b78017_0_135"/>
          <p:cNvGrpSpPr/>
          <p:nvPr/>
        </p:nvGrpSpPr>
        <p:grpSpPr>
          <a:xfrm>
            <a:off x="9961920" y="164745"/>
            <a:ext cx="1866464" cy="794400"/>
            <a:chOff x="9961920" y="164745"/>
            <a:chExt cx="1866464" cy="794400"/>
          </a:xfrm>
        </p:grpSpPr>
        <p:sp>
          <p:nvSpPr>
            <p:cNvPr id="173" name="Google Shape;173;gb041b78017_0_135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b041b78017_0_135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b041b78017_0_135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b041b78017_0_135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gb041b78017_0_135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E87B7F-2B3E-496C-B864-943B057A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06" y="1406774"/>
            <a:ext cx="30513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2FC0B0-D2A4-4432-8D6D-72178F7D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89" y="1406774"/>
            <a:ext cx="3060000" cy="21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D61E1B-3617-42E3-89F6-0D1168AA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65" y="1445533"/>
            <a:ext cx="30513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173594-F86A-4F95-A46B-44CD7058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98" y="3679551"/>
            <a:ext cx="30513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oogle Shape;200;gb041b78017_0_164">
            <a:extLst>
              <a:ext uri="{FF2B5EF4-FFF2-40B4-BE49-F238E27FC236}">
                <a16:creationId xmlns:a16="http://schemas.microsoft.com/office/drawing/2014/main" id="{FFD49487-4B2F-47EA-85DF-BBE743F37FE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8079" y="3822986"/>
            <a:ext cx="30528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EEC1FD-62D3-4D4C-B4D6-0A9A4EA4609D}"/>
              </a:ext>
            </a:extLst>
          </p:cNvPr>
          <p:cNvSpPr/>
          <p:nvPr/>
        </p:nvSpPr>
        <p:spPr>
          <a:xfrm>
            <a:off x="363615" y="876910"/>
            <a:ext cx="2377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600"/>
            </a:pPr>
            <a:r>
              <a:rPr lang="en-US" altLang="ko-KR" sz="1600" b="1" dirty="0"/>
              <a:t>2) target type data set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56919E-7710-49EA-B9B7-711CCE972310}"/>
              </a:ext>
            </a:extLst>
          </p:cNvPr>
          <p:cNvCxnSpPr>
            <a:cxnSpLocks/>
          </p:cNvCxnSpPr>
          <p:nvPr/>
        </p:nvCxnSpPr>
        <p:spPr>
          <a:xfrm>
            <a:off x="11596535" y="2621316"/>
            <a:ext cx="0" cy="1615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b041b78017_0_0"/>
          <p:cNvGrpSpPr/>
          <p:nvPr/>
        </p:nvGrpSpPr>
        <p:grpSpPr>
          <a:xfrm>
            <a:off x="9961920" y="164745"/>
            <a:ext cx="1866464" cy="794400"/>
            <a:chOff x="9961920" y="164745"/>
            <a:chExt cx="1866464" cy="794400"/>
          </a:xfrm>
        </p:grpSpPr>
        <p:sp>
          <p:nvSpPr>
            <p:cNvPr id="158" name="Google Shape;158;gb041b78017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b041b78017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b041b78017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b041b78017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gb041b78017_0_0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9F342A-4296-4D57-858C-78D276A1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33" y="1398215"/>
            <a:ext cx="3060000" cy="22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7B9B1C2-A2E0-4878-8A35-F82E94E0A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105" y="1380286"/>
            <a:ext cx="3060000" cy="22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C2EBA72-7F0F-4E20-90E1-C682C795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77" y="1377692"/>
            <a:ext cx="3060000" cy="22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1C0D5DB-7E4C-40E7-840E-21581654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46" y="3680008"/>
            <a:ext cx="3060000" cy="22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oogle Shape;223;gb041b78017_0_111">
            <a:extLst>
              <a:ext uri="{FF2B5EF4-FFF2-40B4-BE49-F238E27FC236}">
                <a16:creationId xmlns:a16="http://schemas.microsoft.com/office/drawing/2014/main" id="{489A7B09-D490-43F3-9F07-757A9FC0D7C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3635" y="3822814"/>
            <a:ext cx="3060000" cy="22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41;ga5db29a4bd_0_0">
            <a:extLst>
              <a:ext uri="{FF2B5EF4-FFF2-40B4-BE49-F238E27FC236}">
                <a16:creationId xmlns:a16="http://schemas.microsoft.com/office/drawing/2014/main" id="{F7DED557-2CF0-49B4-8976-85090D3D7AE4}"/>
              </a:ext>
            </a:extLst>
          </p:cNvPr>
          <p:cNvSpPr txBox="1"/>
          <p:nvPr/>
        </p:nvSpPr>
        <p:spPr>
          <a:xfrm>
            <a:off x="363615" y="881672"/>
            <a:ext cx="3301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3)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classification data sets(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4FF721-4813-4D4F-8E81-E3B691E53B01}"/>
              </a:ext>
            </a:extLst>
          </p:cNvPr>
          <p:cNvCxnSpPr>
            <a:cxnSpLocks/>
          </p:cNvCxnSpPr>
          <p:nvPr/>
        </p:nvCxnSpPr>
        <p:spPr>
          <a:xfrm>
            <a:off x="11596535" y="2621316"/>
            <a:ext cx="0" cy="1615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4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b041b78017_0_0"/>
          <p:cNvGrpSpPr/>
          <p:nvPr/>
        </p:nvGrpSpPr>
        <p:grpSpPr>
          <a:xfrm>
            <a:off x="9961920" y="164745"/>
            <a:ext cx="1866464" cy="794400"/>
            <a:chOff x="9961920" y="164745"/>
            <a:chExt cx="1866464" cy="794400"/>
          </a:xfrm>
        </p:grpSpPr>
        <p:sp>
          <p:nvSpPr>
            <p:cNvPr id="158" name="Google Shape;158;gb041b78017_0_0"/>
            <p:cNvSpPr/>
            <p:nvPr/>
          </p:nvSpPr>
          <p:spPr>
            <a:xfrm rot="-2700000">
              <a:off x="1115032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b041b78017_0_0"/>
            <p:cNvSpPr/>
            <p:nvPr/>
          </p:nvSpPr>
          <p:spPr>
            <a:xfrm rot="-2700000">
              <a:off x="10792965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b041b78017_0_0"/>
            <p:cNvSpPr/>
            <p:nvPr/>
          </p:nvSpPr>
          <p:spPr>
            <a:xfrm rot="-2700000">
              <a:off x="10435611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b041b78017_0_0"/>
            <p:cNvSpPr/>
            <p:nvPr/>
          </p:nvSpPr>
          <p:spPr>
            <a:xfrm rot="-2700000">
              <a:off x="10078257" y="281082"/>
              <a:ext cx="561726" cy="561726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gb041b78017_0_0"/>
          <p:cNvSpPr txBox="1"/>
          <p:nvPr/>
        </p:nvSpPr>
        <p:spPr>
          <a:xfrm>
            <a:off x="253103" y="223900"/>
            <a:ext cx="356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0E470B-564B-44B8-9B52-8CD23C36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50" y="1405885"/>
            <a:ext cx="3056400" cy="21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13CDBD-DDA5-4256-818F-36FAD4365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60" y="1402141"/>
            <a:ext cx="3056400" cy="21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AB6386F-EF7D-4046-9526-AD15BF13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70" y="1402141"/>
            <a:ext cx="3056400" cy="21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C242BE6-B04B-4F7D-A2BF-41B438D9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50" y="3751673"/>
            <a:ext cx="3056400" cy="21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oogle Shape;200;gb041b78017_0_164">
            <a:extLst>
              <a:ext uri="{FF2B5EF4-FFF2-40B4-BE49-F238E27FC236}">
                <a16:creationId xmlns:a16="http://schemas.microsoft.com/office/drawing/2014/main" id="{45A01AC5-CF3F-4AD3-B99B-C31E617A9D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6870" y="3919101"/>
            <a:ext cx="30564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39;ga5db29a4bd_0_0">
            <a:extLst>
              <a:ext uri="{FF2B5EF4-FFF2-40B4-BE49-F238E27FC236}">
                <a16:creationId xmlns:a16="http://schemas.microsoft.com/office/drawing/2014/main" id="{F9815DB9-B82A-4868-958A-BD5CD7FB9ED4}"/>
              </a:ext>
            </a:extLst>
          </p:cNvPr>
          <p:cNvSpPr txBox="1"/>
          <p:nvPr/>
        </p:nvSpPr>
        <p:spPr>
          <a:xfrm>
            <a:off x="347775" y="884971"/>
            <a:ext cx="30336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4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Loop type data set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A88C3F-463F-4925-BA45-5C9E8FB73E6B}"/>
              </a:ext>
            </a:extLst>
          </p:cNvPr>
          <p:cNvCxnSpPr>
            <a:cxnSpLocks/>
          </p:cNvCxnSpPr>
          <p:nvPr/>
        </p:nvCxnSpPr>
        <p:spPr>
          <a:xfrm>
            <a:off x="11596535" y="2621316"/>
            <a:ext cx="0" cy="1615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1109</Words>
  <Application>Microsoft Office PowerPoint</Application>
  <PresentationFormat>와이드스크린</PresentationFormat>
  <Paragraphs>409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08서울남산체 L</vt:lpstr>
      <vt:lpstr>Noto Sans Symbols</vt:lpstr>
      <vt:lpstr>Malgun Gothic</vt:lpstr>
      <vt:lpstr>Arial</vt:lpstr>
      <vt:lpstr>Cambria Math</vt:lpstr>
      <vt:lpstr>Wingdings</vt:lpstr>
      <vt:lpstr>Office Theme</vt:lpstr>
      <vt:lpstr> Fuzzy C-means Clustering 및 응용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C-means Clustering 및 응용 알고리즘</dc:title>
  <dc:creator>googleslidesppt.com;allppt.com</dc:creator>
  <cp:lastModifiedBy>황 호현</cp:lastModifiedBy>
  <cp:revision>24</cp:revision>
  <dcterms:created xsi:type="dcterms:W3CDTF">2018-02-18T19:39:47Z</dcterms:created>
  <dcterms:modified xsi:type="dcterms:W3CDTF">2020-12-08T05:51:16Z</dcterms:modified>
</cp:coreProperties>
</file>