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272" r:id="rId3"/>
    <p:sldId id="258" r:id="rId4"/>
    <p:sldId id="270" r:id="rId5"/>
    <p:sldId id="271" r:id="rId6"/>
    <p:sldId id="275" r:id="rId7"/>
    <p:sldId id="274" r:id="rId8"/>
    <p:sldId id="259" r:id="rId9"/>
    <p:sldId id="285" r:id="rId10"/>
    <p:sldId id="260" r:id="rId11"/>
    <p:sldId id="280" r:id="rId12"/>
    <p:sldId id="279" r:id="rId13"/>
    <p:sldId id="278" r:id="rId14"/>
    <p:sldId id="277" r:id="rId15"/>
    <p:sldId id="276" r:id="rId16"/>
    <p:sldId id="281" r:id="rId17"/>
    <p:sldId id="286" r:id="rId18"/>
    <p:sldId id="261" r:id="rId19"/>
    <p:sldId id="284" r:id="rId20"/>
    <p:sldId id="283" r:id="rId21"/>
    <p:sldId id="282" r:id="rId22"/>
    <p:sldId id="334" r:id="rId23"/>
    <p:sldId id="287" r:id="rId24"/>
    <p:sldId id="262" r:id="rId25"/>
    <p:sldId id="291" r:id="rId26"/>
    <p:sldId id="290" r:id="rId27"/>
    <p:sldId id="289" r:id="rId28"/>
    <p:sldId id="292" r:id="rId29"/>
    <p:sldId id="295" r:id="rId30"/>
    <p:sldId id="335" r:id="rId31"/>
    <p:sldId id="293" r:id="rId32"/>
    <p:sldId id="294" r:id="rId33"/>
    <p:sldId id="296" r:id="rId34"/>
    <p:sldId id="297" r:id="rId35"/>
    <p:sldId id="263" r:id="rId36"/>
    <p:sldId id="312" r:id="rId37"/>
    <p:sldId id="313" r:id="rId38"/>
    <p:sldId id="311" r:id="rId39"/>
    <p:sldId id="298" r:id="rId40"/>
    <p:sldId id="299" r:id="rId41"/>
    <p:sldId id="264" r:id="rId42"/>
    <p:sldId id="336" r:id="rId43"/>
    <p:sldId id="314" r:id="rId44"/>
    <p:sldId id="315" r:id="rId45"/>
    <p:sldId id="316" r:id="rId46"/>
    <p:sldId id="317" r:id="rId47"/>
    <p:sldId id="318" r:id="rId48"/>
    <p:sldId id="305" r:id="rId49"/>
    <p:sldId id="300" r:id="rId50"/>
    <p:sldId id="265" r:id="rId51"/>
    <p:sldId id="319" r:id="rId52"/>
    <p:sldId id="320" r:id="rId53"/>
    <p:sldId id="321" r:id="rId54"/>
    <p:sldId id="306" r:id="rId55"/>
    <p:sldId id="301" r:id="rId56"/>
    <p:sldId id="266" r:id="rId57"/>
    <p:sldId id="322" r:id="rId58"/>
    <p:sldId id="323" r:id="rId59"/>
    <p:sldId id="307" r:id="rId60"/>
    <p:sldId id="302" r:id="rId61"/>
    <p:sldId id="267" r:id="rId62"/>
    <p:sldId id="324" r:id="rId63"/>
    <p:sldId id="325" r:id="rId64"/>
    <p:sldId id="308" r:id="rId65"/>
    <p:sldId id="303" r:id="rId66"/>
    <p:sldId id="268" r:id="rId67"/>
    <p:sldId id="326" r:id="rId68"/>
    <p:sldId id="327" r:id="rId69"/>
    <p:sldId id="328" r:id="rId70"/>
    <p:sldId id="329" r:id="rId71"/>
    <p:sldId id="330" r:id="rId72"/>
    <p:sldId id="309" r:id="rId73"/>
    <p:sldId id="304" r:id="rId74"/>
    <p:sldId id="269" r:id="rId75"/>
    <p:sldId id="331" r:id="rId76"/>
    <p:sldId id="332" r:id="rId77"/>
    <p:sldId id="310" r:id="rId78"/>
    <p:sldId id="333" r:id="rId7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git Started" id="{A48DDE7A-AF8F-4438-AD6B-237A57F41E24}">
          <p14:sldIdLst>
            <p14:sldId id="285"/>
            <p14:sldId id="260"/>
            <p14:sldId id="280"/>
            <p14:sldId id="279"/>
            <p14:sldId id="278"/>
            <p14:sldId id="277"/>
            <p14:sldId id="276"/>
            <p14:sldId id="281"/>
          </p14:sldIdLst>
        </p14:section>
        <p14:section name="VS Code" id="{C687E797-FB7C-4710-B799-5533224BD1CD}">
          <p14:sldIdLst>
            <p14:sldId id="286"/>
            <p14:sldId id="261"/>
            <p14:sldId id="284"/>
            <p14:sldId id="283"/>
            <p14:sldId id="282"/>
            <p14:sldId id="334"/>
          </p14:sldIdLst>
        </p14:section>
        <p14:section name="Filters,Functions" id="{21003568-2EB2-4180-B5E2-6535D1DD338F}">
          <p14:sldIdLst>
            <p14:sldId id="287"/>
            <p14:sldId id="262"/>
            <p14:sldId id="291"/>
            <p14:sldId id="290"/>
            <p14:sldId id="289"/>
            <p14:sldId id="292"/>
            <p14:sldId id="295"/>
            <p14:sldId id="335"/>
            <p14:sldId id="293"/>
            <p14:sldId id="294"/>
            <p14:sldId id="296"/>
          </p14:sldIdLst>
        </p14:section>
        <p14:section name="Classes" id="{40164672-2ACD-4AEA-A99E-39DCABDEB907}">
          <p14:sldIdLst>
            <p14:sldId id="297"/>
            <p14:sldId id="263"/>
            <p14:sldId id="312"/>
            <p14:sldId id="313"/>
            <p14:sldId id="311"/>
            <p14:sldId id="298"/>
          </p14:sldIdLst>
        </p14:section>
        <p14:section name="RegEx" id="{26895B62-6362-4EE8-89F2-26A90BFBF388}">
          <p14:sldIdLst>
            <p14:sldId id="299"/>
            <p14:sldId id="264"/>
            <p14:sldId id="336"/>
            <p14:sldId id="314"/>
            <p14:sldId id="315"/>
            <p14:sldId id="316"/>
            <p14:sldId id="317"/>
            <p14:sldId id="318"/>
            <p14:sldId id="305"/>
          </p14:sldIdLst>
        </p14:section>
        <p14:section name="API" id="{6FAD0886-4422-4C71-8CE3-010579FADF31}">
          <p14:sldIdLst>
            <p14:sldId id="300"/>
            <p14:sldId id="265"/>
            <p14:sldId id="319"/>
            <p14:sldId id="320"/>
            <p14:sldId id="321"/>
            <p14:sldId id="306"/>
          </p14:sldIdLst>
        </p14:section>
        <p14:section name="Error handling" id="{8922A652-CDCE-4522-9448-D7F33669BC8B}">
          <p14:sldIdLst>
            <p14:sldId id="301"/>
            <p14:sldId id="266"/>
            <p14:sldId id="322"/>
            <p14:sldId id="323"/>
            <p14:sldId id="307"/>
          </p14:sldIdLst>
        </p14:section>
        <p14:section name="Debugging" id="{C6D3BCAA-B523-45EF-A7DD-8CC994338696}">
          <p14:sldIdLst>
            <p14:sldId id="302"/>
            <p14:sldId id="267"/>
            <p14:sldId id="324"/>
            <p14:sldId id="325"/>
            <p14:sldId id="308"/>
          </p14:sldIdLst>
        </p14:section>
        <p14:section name="Building modules" id="{7BE22332-DEE5-473B-A0FD-BBCAF191622C}">
          <p14:sldIdLst>
            <p14:sldId id="303"/>
            <p14:sldId id="268"/>
            <p14:sldId id="326"/>
            <p14:sldId id="327"/>
            <p14:sldId id="328"/>
            <p14:sldId id="329"/>
            <p14:sldId id="330"/>
            <p14:sldId id="309"/>
          </p14:sldIdLst>
        </p14:section>
        <p14:section name="Pester" id="{08BE4D67-A392-4BE3-8C1E-9D34AC981ABD}">
          <p14:sldIdLst>
            <p14:sldId id="304"/>
            <p14:sldId id="269"/>
            <p14:sldId id="331"/>
            <p14:sldId id="332"/>
            <p14:sldId id="310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1477" autoAdjust="0"/>
  </p:normalViewPr>
  <p:slideViewPr>
    <p:cSldViewPr snapToGrid="0">
      <p:cViewPr varScale="1">
        <p:scale>
          <a:sx n="83" d="100"/>
          <a:sy n="83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2025-02-11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4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12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236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80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740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9F91-906D-6973-6A80-46C8C2A512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6D1C45-7532-0DCC-C156-AB0B4E5368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8341g68g1v7y.png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8X6nLGrxM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 version control?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Script-Folder problem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v1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v2.final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Central location for main data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Where's latest?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Snapshot based - Go back and forth in time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History of What, When and Whom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Collaboration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git vs GitHub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is a </a:t>
            </a:r>
            <a:r>
              <a:rPr lang="en-GB" dirty="0">
                <a:latin typeface="Arial" panose="020B0604020202020204" pitchFamily="34" charset="0"/>
              </a:rPr>
              <a:t>p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rotocol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is a Service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(with many </a:t>
            </a:r>
            <a:r>
              <a:rPr lang="en-GB" dirty="0" err="1">
                <a:latin typeface="Arial" panose="020B0604020202020204" pitchFamily="34" charset="0"/>
              </a:rPr>
              <a:t>many</a:t>
            </a:r>
            <a:r>
              <a:rPr lang="en-GB" dirty="0">
                <a:latin typeface="Arial" panose="020B0604020202020204" pitchFamily="34" charset="0"/>
              </a:rPr>
              <a:t> alternatives!)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57AD-6BEA-6509-073E-A5DE2952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9CB3-C635-E0B7-6B17-37BB56B7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83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Your service provider – GitHub/Azure DevOps/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BitBucket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et. al.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Fork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Pull request / PR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CLI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CLI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az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devops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5B760-4697-248A-5823-BA8E1BA9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9692-6969-91E9-3BC3-577FA03C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1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Only six commands!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status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Show current </a:t>
            </a:r>
            <a:r>
              <a:rPr lang="en-GB" dirty="0">
                <a:latin typeface="Arial" panose="020B0604020202020204" pitchFamily="34" charset="0"/>
              </a:rPr>
              <a:t>git changes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init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git clone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an empty repo or clone an existing “remote”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HTTPS vs. SSH?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Add one or more files for staging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pull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Find and download “remote” changes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commit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snapshot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-m</a:t>
            </a:r>
            <a:r>
              <a:rPr lang="en-GB" dirty="0">
                <a:latin typeface="Arial" panose="020B0604020202020204" pitchFamily="34" charset="0"/>
              </a:rPr>
              <a:t> ‘message’</a:t>
            </a:r>
          </a:p>
          <a:p>
            <a:pPr lvl="3"/>
            <a:r>
              <a:rPr lang="en-GB" b="0" i="0" u="none" strike="noStrike" baseline="0" dirty="0">
                <a:latin typeface="Arial" panose="020B0604020202020204" pitchFamily="34" charset="0"/>
              </a:rPr>
              <a:t>Add a commit messa</a:t>
            </a:r>
            <a:r>
              <a:rPr lang="en-GB" dirty="0">
                <a:latin typeface="Arial" panose="020B0604020202020204" pitchFamily="34" charset="0"/>
              </a:rPr>
              <a:t>ge without 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Push changes to remote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BA34-1C03-1310-B8A9-6511A1CA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A715-8D47-0B2E-99F1-53344B6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68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Working with branches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Strategies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Flow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 Flow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Trunk based development / single branch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checkout –b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and change to it directly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branch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but stay on current one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27B19-5B3A-E50B-117B-26C4E251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2810C-98D4-7F06-2068-8109069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28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Visual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Start with CLI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Desktop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posh-git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OhMyPosh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5CFEF-62FA-4AF9-A29D-F199A92F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8716-825A-8822-7FF2-05EAB76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975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01. git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https://i.redd.it/8341g68g1v7y.png</a:t>
            </a:r>
            <a:r>
              <a:rPr lang="en-US" sz="1800" dirty="0"/>
              <a:t> - Git cheat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A7443-E087-79F9-9DA2-A55687A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BBCF-1C20-9EA3-E5A3-194F676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136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Free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Cross-platform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source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Microsoft standard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3AE56-D28C-7D21-7FE9-F9412E8D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187A-79ED-2859-8C86-6DF565B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655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Folder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ISE mode (for the old school PowerShell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devs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)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Snippets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Extensions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From PowerShell...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...via HTML previews....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..to live share!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1A40-0031-56D3-04B2-986A0FB2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2311F-EFB1-E9E6-87F7-9ACD5CF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30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Editor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Move row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Cursor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select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Bracket pair colorization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3463-0455-BFAD-9823-B1C2B7B5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AE6CE-1DB4-1D52-5C64-F01B832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064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Terminal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IntelliSense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Code-format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0B1B-D306-8C57-C062-08E992C9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61E9-121E-DC88-0202-BDE0DDA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516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6B044-891C-6650-A325-1D1BE9E4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40FC-CCEF-ECB7-2227-DACECD92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175-803F-8D87-5AC5-4EF2018B1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F1 – The key to the kingdom.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0D60B-BBD2-5434-D90B-84216A63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4A517-1687-AE31-AD99-150B9CE6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1920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4DBB3-DE5E-8CAE-5D82-9416EB8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FD80-D37B-2FFE-8832-F55B914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219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Goal: Re-Use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Multiple copies are hard to maintain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Never Copy &amp; Paste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Hiding details makes a script easier to 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0A14D-6620-9FC4-9700-38D33DBB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3958-2F50-A439-6BBC-67CC823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121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Example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Just code</a:t>
            </a:r>
            <a:endParaRPr lang="en-GB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 and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7B978-139B-D368-5E1D-6AE94603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73" y="990045"/>
            <a:ext cx="7612665" cy="552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CFF44-F342-6EB0-CFB2-FAD8782B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73" y="2489349"/>
            <a:ext cx="5938838" cy="21382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6FA2-0DFD-9CA2-4192-EEC1718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71A4-3493-DFAF-5219-9A1B82F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16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Get-Verb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(Better in PS7!)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3DBE6-1EFC-07CD-07E9-79C91B4C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5246-3576-7135-2D5C-354D107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983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Filters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Extremely uncommon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Your own "Select" commands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Behaves like a function with all code in the ‘process’ block</a:t>
            </a:r>
          </a:p>
          <a:p>
            <a:pPr lvl="3"/>
            <a:r>
              <a:rPr lang="en-GB" dirty="0">
                <a:latin typeface="Arial" panose="020B0604020202020204" pitchFamily="34" charset="0"/>
              </a:rPr>
              <a:t>Repeats once per input from pipeline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716A7-DCB3-9253-BAE1-A00E05F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0C89-727C-4741-99D3-48F95BA4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549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Not for pipelines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Easy to understand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Good for "helpers“</a:t>
            </a:r>
          </a:p>
          <a:p>
            <a:pPr marR="0" lvl="2" rtl="0"/>
            <a:r>
              <a:rPr lang="en-GB" dirty="0">
                <a:latin typeface="Arial" panose="020B0604020202020204" pitchFamily="34" charset="0"/>
              </a:rPr>
              <a:t>Can still use parameters, named or $</a:t>
            </a:r>
            <a:r>
              <a:rPr lang="en-GB" dirty="0" err="1">
                <a:latin typeface="Arial" panose="020B0604020202020204" pitchFamily="34" charset="0"/>
              </a:rPr>
              <a:t>args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6DF2E-9343-5775-16E5-CF4F283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2D6B-8C6C-3010-3DAE-2825373B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2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CmdletBinding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ConfirmImpact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DefaultParameterSetName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HelpUri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SupportsShouldProcess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OutputType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BB81C-45AB-AEAB-5FAD-EFFABA8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FC2C-1865-0D7A-4844-3CA4D42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30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C1AAF-1E10-AA7A-832E-27646C36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85AA-806F-3741-601D-2E37A226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F0AA-EA81-667E-9AAC-53AA2843C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Begin {}, Process {}, End {}</a:t>
            </a:r>
          </a:p>
          <a:p>
            <a:pPr lvl="3"/>
            <a:r>
              <a:rPr lang="en-GB" b="0" i="0" u="none" strike="noStrike" baseline="0" dirty="0">
                <a:latin typeface="Arial" panose="020B0604020202020204" pitchFamily="34" charset="0"/>
              </a:rPr>
              <a:t>(and clea</a:t>
            </a:r>
            <a:r>
              <a:rPr lang="en-GB" dirty="0">
                <a:latin typeface="Arial" panose="020B0604020202020204" pitchFamily="34" charset="0"/>
              </a:rPr>
              <a:t>n {} if you are on 7.3 or later..)</a:t>
            </a:r>
          </a:p>
          <a:p>
            <a:pPr lvl="3"/>
            <a:r>
              <a:rPr lang="en-GB" dirty="0">
                <a:latin typeface="Arial" panose="020B0604020202020204" pitchFamily="34" charset="0"/>
              </a:rPr>
              <a:t>If not defined, all code is in the end {} block</a:t>
            </a:r>
          </a:p>
          <a:p>
            <a:pPr lvl="2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57E6-6620-D749-3420-332C5BB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C702B-1F31-F738-F91E-DFA3FA32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098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Rich Parameter support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Metadata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Mandatory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Position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Alias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DontShow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Type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Implicit Casting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Validation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AllowNull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AllowEmptyString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ValidateCount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ValidateLength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ValidatePattern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('+')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ValidateScript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{ Test-Path $_ } 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Apelsin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', 'Banan',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Clementin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AAFD1-C71B-C491-B876-6EB34F1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57F0-5CAD-73BF-BED0-B16B159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1780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Switch-Parameters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On / Off</a:t>
            </a:r>
          </a:p>
          <a:p>
            <a:pPr marR="0" lvl="2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7AA40-FFB8-C6AB-66CD-B7D31DC7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E550-3557-7AE9-5B73-AC8C7DE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389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02. Functions</a:t>
            </a:r>
          </a:p>
          <a:p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C878-A77D-75B0-2EA5-FEB141B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95C39-E7F1-3BCD-3384-49494E9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164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35965-16B3-8535-E23A-9197F78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08A46-0C63-C7B3-9784-7C0ECE5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564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dirty="0">
                <a:latin typeface="Arial" panose="020B0604020202020204" pitchFamily="34" charset="0"/>
              </a:rPr>
              <a:t>Comes from DSC – Dynamic State Configuration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More Dev-Oriented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7B71-4F25-FE7A-1A18-AE4C5BA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D5C8-0AF2-DF11-AFA9-119E554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99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ClassName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]::New()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New-Object -TypeName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5C08-EBB2-4ED3-D76D-EA0735D8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2D61-7A6D-76E1-B7DA-F0A9089E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6496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Only output from return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Method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Constructor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Hidden 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Static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Can also do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Inheritance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Interfaces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More….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822F3-0DCE-B90D-4812-3621424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6C40-F879-FFFC-567B-ADDD53D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6902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Enum</a:t>
            </a:r>
          </a:p>
          <a:p>
            <a:pPr lvl="1"/>
            <a:r>
              <a:rPr lang="en-GB" dirty="0" err="1">
                <a:latin typeface="Arial" panose="020B0604020202020204" pitchFamily="34" charset="0"/>
              </a:rPr>
              <a:t>enum</a:t>
            </a:r>
            <a:r>
              <a:rPr lang="en-GB" dirty="0">
                <a:latin typeface="Arial" panose="020B0604020202020204" pitchFamily="34" charset="0"/>
              </a:rPr>
              <a:t> &lt;name&gt; {}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Bitflag-like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[flags()]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enum</a:t>
            </a:r>
            <a:r>
              <a:rPr lang="en-GB" dirty="0">
                <a:latin typeface="Arial" panose="020B0604020202020204" pitchFamily="34" charset="0"/>
              </a:rPr>
              <a:t> &lt;name&gt; {}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476EF-ABE4-1CBB-66B5-DE513E1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B5FF-5B06-6860-ECFF-56C58DBF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7303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03. Classes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4AFE4-7BF5-6186-6F37-7137FC04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AC27F-9D27-C81C-5C20-32E2FB2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Started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Regex Intro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API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Error Handling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Building Modules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with Pester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D5A-9086-BE5F-C795-35FAE36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325F-DD42-D5BE-190A-E126B52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537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Pattern matching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Validating input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Searching for part of text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 searching w. Select-String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Phone number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Birth date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Replacing text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F0D9B-E0A2-2DC1-90D3-3AD911D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F81B-2435-8657-EAAB-3087FE13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055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10D3-7C76-A400-F7DA-598EFE38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61DD-C0A8-983F-AD88-66A4076B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8DD7-720B-B0DF-F9E9-CC58161F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-Match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$matches variable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[regex]::Match / [regex]::Matches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Case sensitive!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B1780-D672-0966-5B33-2078B5E8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4802-D19D-04EF-1FE1-4E2D564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2080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Use web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But remember to check the </a:t>
            </a:r>
            <a:r>
              <a:rPr lang="en-GB" dirty="0" err="1">
                <a:latin typeface="Arial" panose="020B0604020202020204" pitchFamily="34" charset="0"/>
              </a:rPr>
              <a:t>RegEx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f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lavors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– PowerShell uses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.Net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dirty="0">
                <a:latin typeface="Arial" panose="020B0604020202020204" pitchFamily="34" charset="0"/>
                <a:hlinkClick r:id="rId2"/>
              </a:rPr>
              <a:t>Regular Expression Language - Quick Reference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Microsoft Learn</a:t>
            </a:r>
            <a:endParaRPr lang="en-US" b="1" i="0" u="none" strike="noStrike" baseline="0" dirty="0">
              <a:solidFill>
                <a:srgbClr val="B5FFE1"/>
              </a:solidFill>
              <a:latin typeface="Arial" panose="020B0604020202020204" pitchFamily="34" charset="0"/>
              <a:hlinkClick r:id="rId2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Regex101.com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Online regex tester and debugger: PHP, PCRE, Python, Golang and JavaScript</a:t>
            </a:r>
            <a:endParaRPr lang="en-GB" b="0" i="0" u="none" strike="noStrike" baseline="0" dirty="0">
              <a:latin typeface="Arial" panose="020B0604020202020204" pitchFamily="34" charset="0"/>
              <a:hlinkClick r:id="rId3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2F62-B977-5DCB-11DA-4B82D75D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60651-B855-8D12-1878-3DA7795E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5248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Special characters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[]$.|?*+()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C4A3-E32B-43F6-026F-446E7500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4F1B-0674-50D8-B306-B9D8FEB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290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Word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Space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Digit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group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BC6-9F7E-E848-ABBD-2FA7B43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C5F7-71B4-D24D-75E6-762CAF89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5815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Quantifiers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*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+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4F70-F878-ABC3-8878-62947DD5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6841-4D73-51EF-36C0-6EBAB84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76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Groups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Subexpression  My name is (+)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Named Subexpression  My name is (?&lt;name&gt;+)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32240-14FD-2A66-9C77-C1A82FD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9DE5-7DDB-C402-55A7-C3125BD9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0469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04. Regex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1614-A06B-BF06-B8D8-51FE5BB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650D-05AE-83D5-5123-F3088C3D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6989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(yeah, ok, </a:t>
            </a:r>
            <a:r>
              <a:rPr lang="en-US"/>
              <a:t>web APIs…)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3AB7-B422-71DF-9B55-F581A264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B170-07E9-4954-F276-EED8721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12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What is an API?</a:t>
            </a:r>
            <a:endParaRPr lang="en-GB" dirty="0">
              <a:latin typeface="Arial" panose="020B0604020202020204" pitchFamily="34" charset="0"/>
            </a:endParaRPr>
          </a:p>
          <a:p>
            <a:pPr marR="0" lvl="0" rtl="0"/>
            <a:r>
              <a:rPr lang="en-GB" dirty="0">
                <a:latin typeface="Arial" panose="020B0604020202020204" pitchFamily="34" charset="0"/>
              </a:rPr>
              <a:t>Rest and SOAP.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D53E-6443-9199-E019-2A7AE565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855B-4439-3F80-0EF9-1B230DD9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5425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WebRequest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Raw data results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RestMethod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Parses results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in PowerShell 7</a:t>
            </a: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Entirely different backend in PS7 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Behaves different</a:t>
            </a:r>
            <a:r>
              <a:rPr lang="en-GB" dirty="0">
                <a:latin typeface="Arial" panose="020B0604020202020204" pitchFamily="34" charset="0"/>
              </a:rPr>
              <a:t>. Verify your code.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0B69-C6A3-FC95-858E-458B1F1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5D5F-1AC9-8541-C71A-C7B02AE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8381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Authentication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Username / password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PAT - Personal Access Tokens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OAUTH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UseDefaultCredentials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06F6A-1DFA-464F-6FC2-0DF7E51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A6169-8005-AFC4-0ABC-8811F2C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2679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TLS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Net.ServicePointManager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SecurityProtocol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Net.SecurityProtocolType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]::Tls12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 [console]::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OutputEncoding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System.Text.Encoding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]::UTF8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75EF-41AA-8A84-0755-2354FF6F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57AC6-09A3-4A48-2D35-F35B9532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465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05. API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48DF4-E5E0-A14C-6605-0C788DFA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6D58-66CC-D526-6EEE-CB1448D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3926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05CDF-D51B-79E9-1130-4CAC6BF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57A-BC1B-52EA-08BC-F5BA2317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5109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Two kinds of errors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Terminating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Stops the command or pipeline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Get-Item '</a:t>
            </a:r>
            <a:r>
              <a:rPr lang="en-US" dirty="0" err="1">
                <a:latin typeface="Arial" panose="020B0604020202020204" pitchFamily="34" charset="0"/>
              </a:rPr>
              <a:t>BadFile.bad</a:t>
            </a:r>
            <a:r>
              <a:rPr lang="en-US" dirty="0">
                <a:latin typeface="Arial" panose="020B0604020202020204" pitchFamily="34" charset="0"/>
              </a:rPr>
              <a:t>' -</a:t>
            </a:r>
            <a:r>
              <a:rPr lang="en-US" dirty="0" err="1">
                <a:latin typeface="Arial" panose="020B0604020202020204" pitchFamily="34" charset="0"/>
              </a:rPr>
              <a:t>ErrorAction</a:t>
            </a:r>
            <a:r>
              <a:rPr lang="en-US" dirty="0">
                <a:latin typeface="Arial" panose="020B0604020202020204" pitchFamily="34" charset="0"/>
              </a:rPr>
              <a:t> Stop ; Write-Host 'bad file is bad'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Non-terminating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Continues the </a:t>
            </a:r>
            <a:r>
              <a:rPr lang="en-GB" dirty="0">
                <a:latin typeface="Arial" panose="020B0604020202020204" pitchFamily="34" charset="0"/>
              </a:rPr>
              <a:t>command or 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pipeline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Get-Item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BadFile.bad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 ; Write-Host 'bad file is bad'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</a:rPr>
              <a:t>(actually three – or even more - Statement terminating and script terminating)</a:t>
            </a:r>
          </a:p>
          <a:p>
            <a:pPr lvl="1"/>
            <a:r>
              <a:rPr lang="en-GB" sz="1600" b="0" i="0" u="none" strike="noStrike" baseline="0" dirty="0">
                <a:latin typeface="Arial" panose="020B0604020202020204" pitchFamily="34" charset="0"/>
              </a:rPr>
              <a:t>https://stackoverflow.com/a/72802148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B2873-B008-B73A-E2E7-B8B7A37D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7069B-5C4D-7C8D-E0E6-E4EE4F7A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318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ErrorActionPreference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(Coming soon –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RecommendedAction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!)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8BF-C348-D2C2-D1EC-038FC49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24CF-B555-9790-959D-D0AE3DB3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50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Try/Catch/Finally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189F-7D0A-10E8-5653-7320268F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3FF8-D1B3-0DF7-F6C8-F51642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8508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06. 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The art of throwing errors - Emrys </a:t>
            </a:r>
            <a:r>
              <a:rPr lang="en-US" sz="1800" dirty="0" err="1">
                <a:hlinkClick r:id="rId3"/>
              </a:rPr>
              <a:t>MacInally</a:t>
            </a:r>
            <a:r>
              <a:rPr lang="en-US" sz="1800" dirty="0">
                <a:hlinkClick r:id="rId3"/>
              </a:rPr>
              <a:t> - </a:t>
            </a:r>
            <a:r>
              <a:rPr lang="en-US" sz="1800" dirty="0" err="1">
                <a:hlinkClick r:id="rId3"/>
              </a:rPr>
              <a:t>PSConfEU</a:t>
            </a:r>
            <a:r>
              <a:rPr lang="en-US" sz="1800" dirty="0">
                <a:hlinkClick r:id="rId3"/>
              </a:rPr>
              <a:t> 2024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1DCD-8C60-0DEB-BA73-C30AC20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D73BF-1BBF-8A10-AF74-D9157ECB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6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2217A-77B5-6970-D5D3-F0C20B2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734D-838D-94DD-06F5-B635FCE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7849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Hard see what happens inside your code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than “Write-Host”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😉</a:t>
            </a:r>
          </a:p>
          <a:p>
            <a:pPr marL="457200" lvl="1" indent="0">
              <a:buNone/>
            </a:pP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Can debug other and external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FF94-2EC7-E4CC-DCF8-54106ED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E233-9D7C-A091-CE7E-BFF3CD96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5542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Breakpoints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Condition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HitCount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Watch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A5750-A9DB-CAC1-F3A2-A7E1CDE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E0509-1B1A-E252-B4F1-089DFFDD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04907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PSBreakpoint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Column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B9E7E-1D44-3204-2841-76C7459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02DF-6FFA-6607-DB2C-9112280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6320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07. Debugging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1D7E-C8AA-68BE-F2C7-1EEDAD0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4AEC5-021D-5F68-59C4-1D1BD57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3292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E077-C480-4FA8-3486-E5E075A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58F4-A444-186C-DF02-27F71BD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7248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psm1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Folder name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Manifest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54AA-4AE9-E2F0-C375-DE450A1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40FC-67F1-5F18-22D8-B35E1792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9381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Splitting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Private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Public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87AD-4C09-4759-7893-47340088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FDD6-55D9-741A-190F-8B0C2BF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59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Combining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Faster load time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Looking good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AD157-8533-F4F8-8D64-4A61468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383F2-777E-64BE-F7CC-71619474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978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Help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 Based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External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FD4CF-C0CC-DC2A-FB72-495AA09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85445-EF8D-287A-DC2B-5D99A124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82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00. Install PowerShell &amp; </a:t>
            </a:r>
            <a:r>
              <a:rPr lang="en-US" sz="1600" dirty="0" err="1"/>
              <a:t>VSCode</a:t>
            </a:r>
            <a:endParaRPr lang="en-SE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Module helper tools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ModuleBuilder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Combine and build your modules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PlatyPS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Write help in Markdown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Invoke-Build - Build automation tool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Sampler - 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C09FD-86A9-2C57-A125-6B22DDA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EB99-F26E-9E6B-FC0C-9437B819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47570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Modules 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an be done in C# or F#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Publish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PSGallery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Possible to create your own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54EF-AB50-E364-FB72-F745C877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27DE1-5C07-BBEB-B517-0D3DECE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0430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08. Building Modules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FC63A-378F-5297-B0F7-2C6037EB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AE60-5C2D-BEA1-4F9E-2D55E2BB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89570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F5B9-539F-68E0-F263-C35EBA0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D6E8-2F19-86B5-22E9-D7CE2AD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07609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1949F-9CB2-E77A-07D5-174611D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DC5ED-80EB-2D6A-C122-532E43D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5636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Describe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Context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Should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DAF6-EA20-BBA1-45E7-512A19C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E6D8-DB69-8DC6-B874-873AA1AF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22453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TDD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Infrastructure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E5F5-5E59-8AB2-1D86-8A744D5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909B-AE3C-0A43-8F93-C13FD603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499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09. Pester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B317F-C0E6-CBBD-DB77-2D1D0D5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413B-5597-6607-83B8-060A94C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785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2167</Words>
  <Application>Microsoft Office PowerPoint</Application>
  <PresentationFormat>Widescreen</PresentationFormat>
  <Paragraphs>597</Paragraphs>
  <Slides>78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Aptos</vt:lpstr>
      <vt:lpstr>Aptos Display</vt:lpstr>
      <vt:lpstr>Arial</vt:lpstr>
      <vt:lpstr>Office Theme</vt:lpstr>
      <vt:lpstr>PowerShell Advanced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VSCode</vt:lpstr>
      <vt:lpstr>VS Code</vt:lpstr>
      <vt:lpstr>VS Code</vt:lpstr>
      <vt:lpstr>VS Code</vt:lpstr>
      <vt:lpstr>VS Code</vt:lpstr>
      <vt:lpstr>VS Code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PowerShell Classes</vt:lpstr>
      <vt:lpstr>PowerShell Classes</vt:lpstr>
      <vt:lpstr>PowerShell Classes</vt:lpstr>
      <vt:lpstr>PowerShell Classes</vt:lpstr>
      <vt:lpstr>PowerShell Classes</vt:lpstr>
      <vt:lpstr>PowerShell Classes</vt:lpstr>
      <vt:lpstr>Regex</vt:lpstr>
      <vt:lpstr>Regex</vt:lpstr>
      <vt:lpstr>Regex</vt:lpstr>
      <vt:lpstr>Regex</vt:lpstr>
      <vt:lpstr>Regex</vt:lpstr>
      <vt:lpstr>Regex</vt:lpstr>
      <vt:lpstr>Regex</vt:lpstr>
      <vt:lpstr>Regex</vt:lpstr>
      <vt:lpstr>Regex</vt:lpstr>
      <vt:lpstr>API</vt:lpstr>
      <vt:lpstr>API</vt:lpstr>
      <vt:lpstr>API</vt:lpstr>
      <vt:lpstr>API</vt:lpstr>
      <vt:lpstr>API</vt:lpstr>
      <vt:lpstr>API</vt:lpstr>
      <vt:lpstr>Error Handling</vt:lpstr>
      <vt:lpstr>Error Handling</vt:lpstr>
      <vt:lpstr>Error Handling</vt:lpstr>
      <vt:lpstr>Error Handling</vt:lpstr>
      <vt:lpstr>Error Handling</vt:lpstr>
      <vt:lpstr>Debugging</vt:lpstr>
      <vt:lpstr>Debugging</vt:lpstr>
      <vt:lpstr>Debugging</vt:lpstr>
      <vt:lpstr>Debugging</vt:lpstr>
      <vt:lpstr>Debugging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Testing Code with Pester</vt:lpstr>
      <vt:lpstr>Testing Code with Pester</vt:lpstr>
      <vt:lpstr>Testing Code with Pester</vt:lpstr>
      <vt:lpstr>Testing Code with Pester</vt:lpstr>
      <vt:lpstr>Testing Code with Pester</vt:lpstr>
      <vt:lpstr>PowerShell Advanced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34</cp:revision>
  <dcterms:created xsi:type="dcterms:W3CDTF">2024-08-01T08:10:01Z</dcterms:created>
  <dcterms:modified xsi:type="dcterms:W3CDTF">2025-02-11T18:07:57Z</dcterms:modified>
</cp:coreProperties>
</file>