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7"/>
  </p:notesMasterIdLst>
  <p:sldIdLst>
    <p:sldId id="256" r:id="rId2"/>
    <p:sldId id="272" r:id="rId3"/>
    <p:sldId id="258" r:id="rId4"/>
    <p:sldId id="270" r:id="rId5"/>
    <p:sldId id="271" r:id="rId6"/>
    <p:sldId id="275" r:id="rId7"/>
    <p:sldId id="274" r:id="rId8"/>
    <p:sldId id="259" r:id="rId9"/>
    <p:sldId id="285" r:id="rId10"/>
    <p:sldId id="260" r:id="rId11"/>
    <p:sldId id="280" r:id="rId12"/>
    <p:sldId id="279" r:id="rId13"/>
    <p:sldId id="278" r:id="rId14"/>
    <p:sldId id="277" r:id="rId15"/>
    <p:sldId id="276" r:id="rId16"/>
    <p:sldId id="281" r:id="rId17"/>
    <p:sldId id="286" r:id="rId18"/>
    <p:sldId id="261" r:id="rId19"/>
    <p:sldId id="284" r:id="rId20"/>
    <p:sldId id="283" r:id="rId21"/>
    <p:sldId id="282" r:id="rId22"/>
    <p:sldId id="287" r:id="rId23"/>
    <p:sldId id="262" r:id="rId24"/>
    <p:sldId id="291" r:id="rId25"/>
    <p:sldId id="290" r:id="rId26"/>
    <p:sldId id="289" r:id="rId27"/>
    <p:sldId id="292" r:id="rId28"/>
    <p:sldId id="293" r:id="rId29"/>
    <p:sldId id="294" r:id="rId30"/>
    <p:sldId id="295" r:id="rId31"/>
    <p:sldId id="296" r:id="rId32"/>
    <p:sldId id="297" r:id="rId33"/>
    <p:sldId id="263" r:id="rId34"/>
    <p:sldId id="313" r:id="rId35"/>
    <p:sldId id="312" r:id="rId36"/>
    <p:sldId id="311" r:id="rId37"/>
    <p:sldId id="298" r:id="rId38"/>
    <p:sldId id="299" r:id="rId39"/>
    <p:sldId id="264" r:id="rId40"/>
    <p:sldId id="314" r:id="rId41"/>
    <p:sldId id="315" r:id="rId42"/>
    <p:sldId id="316" r:id="rId43"/>
    <p:sldId id="317" r:id="rId44"/>
    <p:sldId id="318" r:id="rId45"/>
    <p:sldId id="305" r:id="rId46"/>
    <p:sldId id="300" r:id="rId47"/>
    <p:sldId id="265" r:id="rId48"/>
    <p:sldId id="319" r:id="rId49"/>
    <p:sldId id="320" r:id="rId50"/>
    <p:sldId id="321" r:id="rId51"/>
    <p:sldId id="306" r:id="rId52"/>
    <p:sldId id="301" r:id="rId53"/>
    <p:sldId id="266" r:id="rId54"/>
    <p:sldId id="322" r:id="rId55"/>
    <p:sldId id="323" r:id="rId56"/>
    <p:sldId id="307" r:id="rId57"/>
    <p:sldId id="302" r:id="rId58"/>
    <p:sldId id="267" r:id="rId59"/>
    <p:sldId id="324" r:id="rId60"/>
    <p:sldId id="325" r:id="rId61"/>
    <p:sldId id="308" r:id="rId62"/>
    <p:sldId id="303" r:id="rId63"/>
    <p:sldId id="268" r:id="rId64"/>
    <p:sldId id="326" r:id="rId65"/>
    <p:sldId id="327" r:id="rId66"/>
    <p:sldId id="328" r:id="rId67"/>
    <p:sldId id="329" r:id="rId68"/>
    <p:sldId id="330" r:id="rId69"/>
    <p:sldId id="309" r:id="rId70"/>
    <p:sldId id="304" r:id="rId71"/>
    <p:sldId id="269" r:id="rId72"/>
    <p:sldId id="331" r:id="rId73"/>
    <p:sldId id="332" r:id="rId74"/>
    <p:sldId id="310" r:id="rId75"/>
    <p:sldId id="333" r:id="rId76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8F84B-9C89-42C3-98B5-F0B19719A5F8}">
          <p14:sldIdLst>
            <p14:sldId id="256"/>
            <p14:sldId id="272"/>
            <p14:sldId id="258"/>
            <p14:sldId id="270"/>
            <p14:sldId id="271"/>
            <p14:sldId id="275"/>
            <p14:sldId id="274"/>
          </p14:sldIdLst>
        </p14:section>
        <p14:section name="Try Along" id="{73F02353-E593-4957-AB34-D1051FC7996A}">
          <p14:sldIdLst>
            <p14:sldId id="259"/>
          </p14:sldIdLst>
        </p14:section>
        <p14:section name="git Started" id="{A48DDE7A-AF8F-4438-AD6B-237A57F41E24}">
          <p14:sldIdLst>
            <p14:sldId id="285"/>
            <p14:sldId id="260"/>
            <p14:sldId id="280"/>
            <p14:sldId id="279"/>
            <p14:sldId id="278"/>
            <p14:sldId id="277"/>
            <p14:sldId id="276"/>
            <p14:sldId id="281"/>
          </p14:sldIdLst>
        </p14:section>
        <p14:section name="VS Code" id="{C687E797-FB7C-4710-B799-5533224BD1CD}">
          <p14:sldIdLst>
            <p14:sldId id="286"/>
            <p14:sldId id="261"/>
            <p14:sldId id="284"/>
            <p14:sldId id="283"/>
            <p14:sldId id="282"/>
          </p14:sldIdLst>
        </p14:section>
        <p14:section name="Filters,Functions" id="{21003568-2EB2-4180-B5E2-6535D1DD338F}">
          <p14:sldIdLst>
            <p14:sldId id="287"/>
            <p14:sldId id="262"/>
            <p14:sldId id="291"/>
            <p14:sldId id="290"/>
            <p14:sldId id="289"/>
            <p14:sldId id="292"/>
            <p14:sldId id="293"/>
            <p14:sldId id="294"/>
            <p14:sldId id="295"/>
            <p14:sldId id="296"/>
          </p14:sldIdLst>
        </p14:section>
        <p14:section name="Classes" id="{40164672-2ACD-4AEA-A99E-39DCABDEB907}">
          <p14:sldIdLst>
            <p14:sldId id="297"/>
            <p14:sldId id="263"/>
            <p14:sldId id="313"/>
            <p14:sldId id="312"/>
            <p14:sldId id="311"/>
            <p14:sldId id="298"/>
          </p14:sldIdLst>
        </p14:section>
        <p14:section name="RegEx" id="{26895B62-6362-4EE8-89F2-26A90BFBF388}">
          <p14:sldIdLst>
            <p14:sldId id="299"/>
            <p14:sldId id="264"/>
            <p14:sldId id="314"/>
            <p14:sldId id="315"/>
            <p14:sldId id="316"/>
            <p14:sldId id="317"/>
            <p14:sldId id="318"/>
            <p14:sldId id="305"/>
          </p14:sldIdLst>
        </p14:section>
        <p14:section name="API" id="{6FAD0886-4422-4C71-8CE3-010579FADF31}">
          <p14:sldIdLst>
            <p14:sldId id="300"/>
            <p14:sldId id="265"/>
            <p14:sldId id="319"/>
            <p14:sldId id="320"/>
            <p14:sldId id="321"/>
            <p14:sldId id="306"/>
          </p14:sldIdLst>
        </p14:section>
        <p14:section name="Error handling" id="{8922A652-CDCE-4522-9448-D7F33669BC8B}">
          <p14:sldIdLst>
            <p14:sldId id="301"/>
            <p14:sldId id="266"/>
            <p14:sldId id="322"/>
            <p14:sldId id="323"/>
            <p14:sldId id="307"/>
          </p14:sldIdLst>
        </p14:section>
        <p14:section name="Debugging" id="{C6D3BCAA-B523-45EF-A7DD-8CC994338696}">
          <p14:sldIdLst>
            <p14:sldId id="302"/>
            <p14:sldId id="267"/>
            <p14:sldId id="324"/>
            <p14:sldId id="325"/>
            <p14:sldId id="308"/>
          </p14:sldIdLst>
        </p14:section>
        <p14:section name="Building modules" id="{7BE22332-DEE5-473B-A0FD-BBCAF191622C}">
          <p14:sldIdLst>
            <p14:sldId id="303"/>
            <p14:sldId id="268"/>
            <p14:sldId id="326"/>
            <p14:sldId id="327"/>
            <p14:sldId id="328"/>
            <p14:sldId id="329"/>
            <p14:sldId id="330"/>
            <p14:sldId id="309"/>
          </p14:sldIdLst>
        </p14:section>
        <p14:section name="Pester" id="{08BE4D67-A392-4BE3-8C1E-9D34AC981ABD}">
          <p14:sldIdLst>
            <p14:sldId id="304"/>
            <p14:sldId id="269"/>
            <p14:sldId id="331"/>
            <p14:sldId id="332"/>
            <p14:sldId id="310"/>
          </p14:sldIdLst>
        </p14:section>
        <p14:section name="Goodbye" id="{7E32524E-7FCC-4942-9F74-FC182684E7C7}">
          <p14:sldIdLst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919A"/>
    <a:srgbClr val="43454B"/>
    <a:srgbClr val="E894F6"/>
    <a:srgbClr val="D747EF"/>
    <a:srgbClr val="C213DF"/>
    <a:srgbClr val="8D0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5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E664F-9A4E-421C-8905-E251DED2D814}" type="datetimeFigureOut">
              <a:rPr lang="en-SE" smtClean="0"/>
              <a:t>2024-08-02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92BCA-B8D7-4059-A661-C132E0F5E2F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847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B639-B26B-6A6C-D4EC-3B8A28A5D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8E9A1-CEF4-B231-957C-1315BAD19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D43B-2634-DA8F-BACF-0F3F35E9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168BFE-640D-5152-F6E3-47E9BD8B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593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D9EB-F035-93D6-611B-7C63153A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82C52-2C8D-E733-ABEF-C2BE465C8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3AA57-9631-7E5B-3E4F-66C746CD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A4CDF-7E35-9749-EE45-4E418A70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D5F6-129E-E413-1DBA-4840BCF3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03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ABD1F-BB6F-526E-21BF-6DE337A61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BE4E5-64E0-9E20-9CD6-FA77A1884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9F8C5-ACD0-1DDE-3182-8BADDD66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786AC-CC8F-CF1B-6D7D-4CF955D1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40EFA-2081-3375-7142-C3CF914D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6807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26DE3-9BFB-CE6A-5C48-CFB20AFE3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BEAD4-4FF1-8BF7-C28D-87DD27DD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E279-227C-B334-023D-30159196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C8D-AD67-922D-42AF-45CDF5D6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‹#›</a:t>
            </a:fld>
            <a:endParaRPr lang="en-S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C712CA-43CF-5E14-A470-B4ADB80A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6810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A887-F74B-FAF4-C2D6-1A8135F7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E5F6B-2BBE-6D72-80B7-1B2E5891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093AD-FA21-8AFC-1BA4-65387DCC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7F01A-6919-9F05-0FEE-6BD04ECD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7132-42ED-EC5B-C21A-2B196A89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028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D49C-C216-46F5-C72F-87E6A8AB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F6714-48D6-E731-4287-71E58B5FB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5712E-7C72-7BFD-AC4B-EC632E3F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0EDB2-EA6A-DFA8-5507-AA814A7B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E6F5-F434-3878-E0FF-FF37A5BC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691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0954-D319-962B-2CAA-5197F83A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619C3-94DC-BD69-5464-FD3B84217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E44AC-CDBA-0330-E764-E6B655570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ADA00-943B-CBF5-C6A4-304484DA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24A8A-47BE-D248-7346-31B4EBD3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DB036-9769-867B-95C4-3CA11EE1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753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4BAD-9DDC-A906-22B5-E6253181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3B0C0-FE52-C7AB-FA2F-7315D3D04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CEDC1-BACA-7741-A2F5-884723FA7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0C7E1-94DA-B3D1-2401-E3C23522B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E7924-E797-1667-7574-5D0BE55DB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E51C6-173B-BD40-FBA5-DA255C45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41577-3D63-8A63-2F6B-2696BEC9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C690E-ACE0-1AD9-3B73-FFDF1E41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233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834E-BD66-6003-0C41-FA62E2D6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3EEA4-1218-5524-C6C3-75DFD703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7280F-8D06-1426-0577-CB29DBDA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D2C38-53B9-C1D6-683B-1F7A2B74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1459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A4953-7405-72C2-7F4C-3780CEC2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BEAA4-ADD3-F58A-55AE-673EF155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51EAD-6826-60C7-005D-C165A641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6159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D691-6597-07B0-FE39-7E53FEF4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D0E3-F54D-7225-0C11-BE5B19E1A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D8C1C-BCA6-418D-6A2F-252F20197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BFF6C-6E40-5460-FF02-3559F46A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2DC5E-A2BC-1E46-1506-A93169E9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6D38A-38F7-E069-15F3-6E65C1B8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C49F91-906D-6973-6A80-46C8C2A512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5543123" y="457200"/>
            <a:ext cx="5809089" cy="344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5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48D9-812F-F4F3-7918-8821F3C7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FC149-2035-6ACB-7DF1-DC54EF771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19357-4AB8-6738-ED2C-FBED4BF5A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FF865-247F-B783-1FFB-FDBDB139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6F6F-41A3-49AD-D5A7-8A16593E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5D5A6-AEAF-B060-880C-13500A17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557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43454B"/>
            </a:gs>
            <a:gs pos="95000">
              <a:srgbClr val="8E919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6B5A-E30D-2A45-8785-A48404B73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Björn Sundling  bjorn.sundling@advania.com</a:t>
            </a:r>
            <a:endParaRPr lang="en-SE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A331D-EB28-4FED-A9DF-56A68729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5CCD8-220B-3953-4784-A6165436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D4C54-E438-1553-A5D1-7406FD578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EA1545-8540-491B-83AB-51C306516EA6}" type="slidenum">
              <a:rPr lang="en-SE" smtClean="0"/>
              <a:pPr/>
              <a:t>‹#›</a:t>
            </a:fld>
            <a:endParaRPr lang="en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D0F4F-6901-39D4-CA62-1A99FF9D710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79349" y="6289307"/>
            <a:ext cx="1430451" cy="4321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6D1C45-7532-0DCC-C156-AB0B4E53685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2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4835" y="5404546"/>
            <a:ext cx="1544834" cy="154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5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.redd.it/8341g68g1v7y.png" TargetMode="External"/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stodon.nu/@bjompen" TargetMode="External"/><Relationship Id="rId2" Type="http://schemas.openxmlformats.org/officeDocument/2006/relationships/hyperlink" Target="mailto:bjorn.sundling@advania.com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s://docs.microsoft.com/en-us/dotnet/standard/base-types/regular-expression-language-quick-reference" TargetMode="Externa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Z8X6nLGrxM" TargetMode="External"/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F274-CA37-54EF-3287-08C81BAF9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PowerShell Advanced Fundamentals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9D39-3E4F-D313-58C3-2EE400A38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5432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git Started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Why version control?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Script-Folder problem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v1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v2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v2.final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Central location for main data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Where's latest?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Snapshot based - Go back and forth in time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History of What, When and Whom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Collaboration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7812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git Started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git vs GitHub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is a </a:t>
            </a:r>
            <a:r>
              <a:rPr lang="en-GB" dirty="0">
                <a:latin typeface="Arial" panose="020B0604020202020204" pitchFamily="34" charset="0"/>
              </a:rPr>
              <a:t>p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rotocol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GitHub is a Service</a:t>
            </a:r>
          </a:p>
          <a:p>
            <a:pPr lvl="2"/>
            <a:r>
              <a:rPr lang="en-GB" dirty="0">
                <a:latin typeface="Arial" panose="020B0604020202020204" pitchFamily="34" charset="0"/>
              </a:rPr>
              <a:t>(with many </a:t>
            </a:r>
            <a:r>
              <a:rPr lang="en-GB" dirty="0" err="1">
                <a:latin typeface="Arial" panose="020B0604020202020204" pitchFamily="34" charset="0"/>
              </a:rPr>
              <a:t>many</a:t>
            </a:r>
            <a:r>
              <a:rPr lang="en-GB" dirty="0">
                <a:latin typeface="Arial" panose="020B0604020202020204" pitchFamily="34" charset="0"/>
              </a:rPr>
              <a:t> alternatives!)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457AD-6BEA-6509-073E-A5DE2952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E9CB3-C635-E0B7-6B17-37BB56B7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98350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git Started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Your service provider – GitHub/Azure DevOps/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BitBucket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 et. al.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Fork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Pull request / PR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CLI</a:t>
            </a: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GitHub CLI</a:t>
            </a:r>
          </a:p>
          <a:p>
            <a:pPr lvl="2"/>
            <a:r>
              <a:rPr lang="en-GB" b="0" i="0" u="none" strike="noStrike" baseline="0" dirty="0" err="1">
                <a:latin typeface="Arial" panose="020B0604020202020204" pitchFamily="34" charset="0"/>
              </a:rPr>
              <a:t>az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devops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5B760-4697-248A-5823-BA8E1BA9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59692-6969-91E9-3BC3-577FA03C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42159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git Started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Only six commands!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status</a:t>
            </a: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Show current </a:t>
            </a:r>
            <a:r>
              <a:rPr lang="en-GB" dirty="0">
                <a:latin typeface="Arial" panose="020B0604020202020204" pitchFamily="34" charset="0"/>
              </a:rPr>
              <a:t>git changes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init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 / git clone</a:t>
            </a:r>
          </a:p>
          <a:p>
            <a:pPr lvl="2"/>
            <a:r>
              <a:rPr lang="en-GB" dirty="0">
                <a:latin typeface="Arial" panose="020B0604020202020204" pitchFamily="34" charset="0"/>
              </a:rPr>
              <a:t>Create an empty repo or clone an existing “remote”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HTTPS vs. SSH?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add</a:t>
            </a: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Add one or more files for staging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pull</a:t>
            </a:r>
            <a:endParaRPr lang="en-GB" dirty="0">
              <a:latin typeface="Arial" panose="020B0604020202020204" pitchFamily="34" charset="0"/>
            </a:endParaRP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Find and download “remote” changes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commit</a:t>
            </a:r>
          </a:p>
          <a:p>
            <a:pPr lvl="2"/>
            <a:r>
              <a:rPr lang="en-GB" dirty="0">
                <a:latin typeface="Arial" panose="020B0604020202020204" pitchFamily="34" charset="0"/>
              </a:rPr>
              <a:t>Create a snapshot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-m</a:t>
            </a:r>
            <a:r>
              <a:rPr lang="en-GB" dirty="0">
                <a:latin typeface="Arial" panose="020B0604020202020204" pitchFamily="34" charset="0"/>
              </a:rPr>
              <a:t> ‘message’</a:t>
            </a:r>
          </a:p>
          <a:p>
            <a:pPr lvl="3"/>
            <a:r>
              <a:rPr lang="en-GB" b="0" i="0" u="none" strike="noStrike" baseline="0" dirty="0">
                <a:latin typeface="Arial" panose="020B0604020202020204" pitchFamily="34" charset="0"/>
              </a:rPr>
              <a:t>Add a commit messa</a:t>
            </a:r>
            <a:r>
              <a:rPr lang="en-GB" dirty="0">
                <a:latin typeface="Arial" panose="020B0604020202020204" pitchFamily="34" charset="0"/>
              </a:rPr>
              <a:t>ge without 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push</a:t>
            </a:r>
          </a:p>
          <a:p>
            <a:pPr lvl="2"/>
            <a:r>
              <a:rPr lang="en-GB" dirty="0">
                <a:latin typeface="Arial" panose="020B0604020202020204" pitchFamily="34" charset="0"/>
              </a:rPr>
              <a:t>Push changes to remote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9BA34-1C03-1310-B8A9-6511A1CA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FA715-8D47-0B2E-99F1-53344B6A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76891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git Started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Working with branches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Strategies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GitHub Flow</a:t>
            </a: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Git Flow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Trunk based development / single branch</a:t>
            </a:r>
          </a:p>
          <a:p>
            <a:pPr marR="0" lvl="1" rtl="0"/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checkout –b</a:t>
            </a:r>
          </a:p>
          <a:p>
            <a:pPr lvl="2"/>
            <a:r>
              <a:rPr lang="en-GB" dirty="0">
                <a:latin typeface="Arial" panose="020B0604020202020204" pitchFamily="34" charset="0"/>
              </a:rPr>
              <a:t>Create a branch and change to it directly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branch</a:t>
            </a:r>
          </a:p>
          <a:p>
            <a:pPr lvl="2"/>
            <a:r>
              <a:rPr lang="en-GB" dirty="0">
                <a:latin typeface="Arial" panose="020B0604020202020204" pitchFamily="34" charset="0"/>
              </a:rPr>
              <a:t>Create a branch but stay on current one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27B19-5B3A-E50B-117B-26C4E251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2810C-98D4-7F06-2068-81090692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8828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git Started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Visual tools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Start with CLI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VS Code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GitHub Desktop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posh-git /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OhMyPosh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5CFEF-62FA-4AF9-A29D-F199A92F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38716-825A-8822-7FF2-05EAB763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975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git Started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01. git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3"/>
              </a:rPr>
              <a:t>https://i.redd.it/8341g68g1v7y.png</a:t>
            </a:r>
            <a:r>
              <a:rPr lang="en-US" sz="1800" dirty="0"/>
              <a:t> - Git cheat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0326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A7443-E087-79F9-9DA2-A55687A4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8BBCF-1C20-9EA3-E5A3-194F676A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11362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B945-7CA2-2B0A-6DAC-D699A8FC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VS Code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2A7CD-D834-F9E3-D528-1B2B3F965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Why?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Free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Cross-platform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Open source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Microsoft standard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3AE56-D28C-7D21-7FE9-F9412E8D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6187A-79ED-2859-8C86-6DF565BD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46556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B945-7CA2-2B0A-6DAC-D699A8FC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VS Code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2A7CD-D834-F9E3-D528-1B2B3F965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Basic Features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Open Folder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Zen mode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Snippets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integration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Extensions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From PowerShell...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...via HTML previews....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..to live share!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71A40-0031-56D3-04B2-986A0FB2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2311F-EFB1-E9E6-87F7-9ACD5CFF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0303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98B2-3BBA-13D1-8A08-888FB1F1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696E5-3F52-E988-842F-482C4946F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06805-1E3B-2A60-6DF7-F10F2E93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A1143-4F8E-3C9B-FB17-45ED0AF5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01975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B945-7CA2-2B0A-6DAC-D699A8FC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VS Code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2A7CD-D834-F9E3-D528-1B2B3F965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Editor Features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Move row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Comment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Multi Cursor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Multi select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Bracket pair colorization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43463-0455-BFAD-9823-B1C2B7B5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AE6CE-1DB4-1D52-5C64-F01B8321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30642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B945-7CA2-2B0A-6DAC-D699A8FC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VS Code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2A7CD-D834-F9E3-D528-1B2B3F965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PowerShell Integration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Terminal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IntelliSense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Code-format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Debugger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B0B1B-D306-8C57-C062-08E992C9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661E9-121E-DC88-0202-BDE0DDA9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55163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4DBB3-DE5E-8CAE-5D82-9416EB8D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0FD80-D37B-2FFE-8832-F55B914E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52197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7EAC-4E7A-68C9-F67D-861052C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CE34-7562-F431-0861-70DE616E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Goal: Re-Use Code!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Multiple copies are hard to maintain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Never Copy &amp; Paste code!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Hiding details makes a script easier to 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0A14D-6620-9FC4-9700-38D33DBB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63958-2F50-A439-6BBC-67CC823B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76121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7EAC-4E7A-68C9-F67D-861052C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CE34-7562-F431-0861-70DE616E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Example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Just code</a:t>
            </a:r>
            <a:endParaRPr lang="en-GB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Function and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7B978-139B-D368-5E1D-6AE94603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073" y="990045"/>
            <a:ext cx="7612665" cy="5520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5CFF44-F342-6EB0-CFB2-FAD8782B6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073" y="2489349"/>
            <a:ext cx="5938838" cy="213823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86FA2-0DFD-9CA2-4192-EEC1718E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8671A4-3493-DFAF-5219-9A1B82FE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3164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7EAC-4E7A-68C9-F67D-861052C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CE34-7562-F431-0861-70DE616E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Verb-Noun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Get-Verb</a:t>
            </a: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(Better in PS7!)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3DBE6-1EFC-07CD-07E9-79C91B4C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25246-3576-7135-2D5C-354D107D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99831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7EAC-4E7A-68C9-F67D-861052C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CE34-7562-F431-0861-70DE616E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Three Types of "functions"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Filters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Extremely uncommon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Your own "Select" commands</a:t>
            </a:r>
          </a:p>
          <a:p>
            <a:pPr marR="0" lvl="1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716A7-DCB3-9253-BAE1-A00E05FB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40C89-727C-4741-99D3-48F95BA4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55497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7EAC-4E7A-68C9-F67D-861052C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CE34-7562-F431-0861-70DE616E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Three Types of "functions"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Function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Not for pipelines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Easy to understand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Good for "helpers"</a:t>
            </a:r>
          </a:p>
          <a:p>
            <a:pPr marR="0" lvl="1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6DF2E-9343-5775-16E5-CF4F283E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B2D6B-8C6C-3010-3DAE-2825373B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76320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7EAC-4E7A-68C9-F67D-861052C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CE34-7562-F431-0861-70DE616E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Three Types of "functions"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Advanced Function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Rich Parameter support</a:t>
            </a:r>
          </a:p>
          <a:p>
            <a:pPr marR="0" lvl="3" rtl="0"/>
            <a:r>
              <a:rPr lang="en-GB" b="0" i="0" u="none" strike="noStrike" baseline="0" dirty="0">
                <a:latin typeface="Arial" panose="020B0604020202020204" pitchFamily="34" charset="0"/>
              </a:rPr>
              <a:t>Metadata</a:t>
            </a:r>
          </a:p>
          <a:p>
            <a:pPr marR="0" lvl="4" rtl="0"/>
            <a:r>
              <a:rPr lang="en-GB" b="0" i="0" u="none" strike="noStrike" baseline="0" dirty="0">
                <a:latin typeface="Arial" panose="020B0604020202020204" pitchFamily="34" charset="0"/>
              </a:rPr>
              <a:t>Mandatory</a:t>
            </a:r>
          </a:p>
          <a:p>
            <a:pPr marR="0" lvl="4" rtl="0"/>
            <a:r>
              <a:rPr lang="en-GB" b="0" i="0" u="none" strike="noStrike" baseline="0" dirty="0">
                <a:latin typeface="Arial" panose="020B0604020202020204" pitchFamily="34" charset="0"/>
              </a:rPr>
              <a:t>Position</a:t>
            </a:r>
          </a:p>
          <a:p>
            <a:pPr marR="0" lvl="4" rtl="0"/>
            <a:r>
              <a:rPr lang="en-GB" b="0" i="0" u="none" strike="noStrike" baseline="0" dirty="0">
                <a:latin typeface="Arial" panose="020B0604020202020204" pitchFamily="34" charset="0"/>
              </a:rPr>
              <a:t>Pipeline Input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ParameterSetName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4" rtl="0"/>
            <a:r>
              <a:rPr lang="en-GB" b="0" i="0" u="none" strike="noStrike" baseline="0" dirty="0">
                <a:latin typeface="Arial" panose="020B0604020202020204" pitchFamily="34" charset="0"/>
              </a:rPr>
              <a:t>Alias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HelpMessage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DontShow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3" rtl="0"/>
            <a:r>
              <a:rPr lang="en-GB" b="0" i="0" u="none" strike="noStrike" baseline="0" dirty="0">
                <a:latin typeface="Arial" panose="020B0604020202020204" pitchFamily="34" charset="0"/>
              </a:rPr>
              <a:t>Type</a:t>
            </a:r>
          </a:p>
          <a:p>
            <a:pPr marR="0" lvl="4" rtl="0"/>
            <a:r>
              <a:rPr lang="en-GB" b="0" i="0" u="none" strike="noStrike" baseline="0" dirty="0">
                <a:latin typeface="Arial" panose="020B0604020202020204" pitchFamily="34" charset="0"/>
              </a:rPr>
              <a:t>Implicit Casting</a:t>
            </a:r>
          </a:p>
          <a:p>
            <a:pPr marR="0" lvl="3" rtl="0"/>
            <a:r>
              <a:rPr lang="en-GB" b="0" i="0" u="none" strike="noStrike" baseline="0" dirty="0">
                <a:latin typeface="Arial" panose="020B0604020202020204" pitchFamily="34" charset="0"/>
              </a:rPr>
              <a:t>Validation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AllowNull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()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AllowEmptyString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()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ValidateCount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(1,5)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ValidateLength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(1,5)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ValidatePattern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('+')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ValidateScript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 { Test-Path $_ } )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ValidateSet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 '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Apelsin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', 'Banan', '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Clementin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')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ErrorMessage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AAFD1-C71B-C491-B876-6EB34F12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457F0-5CAD-73BF-BED0-B16B159E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41780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7EAC-4E7A-68C9-F67D-861052C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CE34-7562-F431-0861-70DE616E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Three Types of "functions"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Advanced Function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Switch-Parameters</a:t>
            </a:r>
          </a:p>
          <a:p>
            <a:pPr marR="0" lvl="3" rtl="0"/>
            <a:r>
              <a:rPr lang="en-GB" b="0" i="0" u="none" strike="noStrike" baseline="0" dirty="0">
                <a:latin typeface="Arial" panose="020B0604020202020204" pitchFamily="34" charset="0"/>
              </a:rPr>
              <a:t>On / Off</a:t>
            </a:r>
          </a:p>
          <a:p>
            <a:pPr marR="0" lvl="2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7AA40-FFB8-C6AB-66CD-B7D31DC7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5E550-3557-7AE9-5B73-AC8C7DEF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638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sv-SE" b="0" i="0" u="none" strike="noStrike" baseline="0" dirty="0">
                <a:latin typeface="Arial" panose="020B0604020202020204" pitchFamily="34" charset="0"/>
              </a:rPr>
              <a:t>Björn Sundling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  <a:hlinkClick r:id="rId2"/>
              </a:rPr>
              <a:t>bjorn.sundling@advania.com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  <a:hlinkClick r:id="rId3"/>
              </a:rPr>
              <a:t>@bjompen@mastodon.nu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You?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Who are you?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What do you do for a living?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What do you expect from this course?</a:t>
            </a:r>
          </a:p>
          <a:p>
            <a:pPr lvl="1"/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C25F-CDA8-2518-6BE0-2F94F73D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5BFA3-331D-7903-A8EF-A6D89399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82625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7EAC-4E7A-68C9-F67D-861052C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CE34-7562-F431-0861-70DE616E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Three Types of "functions"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Advanced Function</a:t>
            </a:r>
          </a:p>
          <a:p>
            <a:pPr marR="0" lvl="2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CmdletBinding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3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ConfirmImpact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3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DefaultParameterSetName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3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HelpUri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3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SupportsShouldProcess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BB81C-45AB-AEAB-5FAD-EFFABA89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BFC2C-1865-0D7A-4844-3CA4D42B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76301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123078" cy="1600200"/>
          </a:xfrm>
        </p:spPr>
        <p:txBody>
          <a:bodyPr/>
          <a:lstStyle/>
          <a:p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02. Functions</a:t>
            </a:r>
          </a:p>
          <a:p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9C878-A77D-75B0-2EA5-FEB141BE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95C39-E7F1-3BCD-3384-49494E94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21643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PowerShell Classes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35965-16B3-8535-E23A-9197F78F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08A46-0C63-C7B3-9784-7C0ECE53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5640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41D3-9DEC-C6D9-3EA4-67E99BB9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PowerShell Classes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C45DB-3884-B3FD-7C64-9500A180F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More Dev-Oriented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Only output from return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57B71-4F25-FE7A-1A18-AE4C5BA6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0D5C8-0AF2-DF11-AFA9-119E5541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75499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41D3-9DEC-C6D9-3EA4-67E99BB9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PowerShell Classes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C45DB-3884-B3FD-7C64-9500A180F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Class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Property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Method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Constructor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Hidden Property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Static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822F3-0DCE-B90D-4812-36214242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76C40-F879-FFFC-567B-ADDD53D8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96902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41D3-9DEC-C6D9-3EA4-67E99BB9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PowerShell Classes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C45DB-3884-B3FD-7C64-9500A180F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[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ClassName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]::New()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New-Object -TypeName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95C08-EBB2-4ED3-D76D-EA0735D8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A2D61-7A6D-76E1-B7DA-F0A9089E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76496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41D3-9DEC-C6D9-3EA4-67E99BB9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PowerShell Classes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C45DB-3884-B3FD-7C64-9500A180F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Enum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Bitflag-like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476EF-ABE4-1CBB-66B5-DE513E18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BB5FF-5B06-6860-ECFF-56C58DBF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27303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123078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PowerShell Classes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03. Classes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4AFE4-7BF5-6186-6F37-7137FC04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AC27F-9D27-C81C-5C20-32E2FB2F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88050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38D5A-9086-BE5F-C795-35FAE363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F325F-DD42-D5BE-190A-E126B525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55537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D372-F671-B37D-0DA3-A3EC727D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4391E-6A12-A9C9-0782-E88032B07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Pattern matching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Validating input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Searching for part of text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Log searching w. Select-String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Phone number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Birth date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Replacing text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F0D9B-E0A2-2DC1-90D3-3AD911DF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5F81B-2435-8657-EAAB-3087FE13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055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Introduction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Agenda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Started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VS Code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PowerShell Classes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Regex Intro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API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Error Handling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Debugging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Building Modules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Testing with Pester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8BAF7-2200-7736-4605-D606A907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CD7D0-5F8B-F5DD-E7F1-2C1B6406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02430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D372-F671-B37D-0DA3-A3EC727D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4391E-6A12-A9C9-0782-E88032B07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Use web tools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But remember to check the </a:t>
            </a:r>
            <a:r>
              <a:rPr lang="en-GB" dirty="0" err="1">
                <a:latin typeface="Arial" panose="020B0604020202020204" pitchFamily="34" charset="0"/>
              </a:rPr>
              <a:t>RegEx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f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lavors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 – PowerShell uses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.Net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US" dirty="0">
                <a:latin typeface="Arial" panose="020B0604020202020204" pitchFamily="34" charset="0"/>
                <a:hlinkClick r:id="rId2"/>
              </a:rPr>
              <a:t>Regular Expression Language - Quick Reference</a:t>
            </a:r>
            <a:endParaRPr lang="en-US" dirty="0">
              <a:latin typeface="Arial" panose="020B0604020202020204" pitchFamily="34" charset="0"/>
            </a:endParaRP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Microsoft Learn</a:t>
            </a:r>
            <a:endParaRPr lang="en-US" b="1" i="0" u="none" strike="noStrike" baseline="0" dirty="0">
              <a:solidFill>
                <a:srgbClr val="B5FFE1"/>
              </a:solidFill>
              <a:latin typeface="Arial" panose="020B0604020202020204" pitchFamily="34" charset="0"/>
              <a:hlinkClick r:id="rId2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  <a:hlinkClick r:id="rId3"/>
              </a:rPr>
              <a:t>Regex101.com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Online regex tester and debugger: PHP, PCRE, Python, Golang and JavaScript</a:t>
            </a:r>
            <a:endParaRPr lang="en-GB" b="0" i="0" u="none" strike="noStrike" baseline="0" dirty="0">
              <a:latin typeface="Arial" panose="020B0604020202020204" pitchFamily="34" charset="0"/>
              <a:hlinkClick r:id="rId3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62F62-B977-5DCB-11DA-4B82D75D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60651-B855-8D12-1878-3DA7795E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752482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D372-F671-B37D-0DA3-A3EC727D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4391E-6A12-A9C9-0782-E88032B07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Special characters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[]$.|?*+()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EC4A3-E32B-43F6-026F-446E7500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74F1B-0674-50D8-B306-B9D8FEBE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72902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D372-F671-B37D-0DA3-A3EC727D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4391E-6A12-A9C9-0782-E88032B07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Character classes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Word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Space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Digit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Character group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Unicode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E6BC6-9F7E-E848-ABBD-2FA7B43F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1C5F7-71B4-D24D-75E6-762CAF89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5815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D372-F671-B37D-0DA3-A3EC727D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4391E-6A12-A9C9-0782-E88032B07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Quantifiers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?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*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+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{2}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{2,}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{2,5}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14F70-F878-ABC3-8878-62947DD5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46841-4D73-51EF-36C0-6EBAB845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75476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D372-F671-B37D-0DA3-A3EC727D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4391E-6A12-A9C9-0782-E88032B07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Groups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Subexpression  My name is (+)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Named Subexpression  My name is (?&lt;name&gt;+)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32240-14FD-2A66-9C77-C1A82FDA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39DE5-7DDB-C402-55A7-C3125BD9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104693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123078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04. Regex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91614-A06B-BF06-B8D8-51FE5BBF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7650D-05AE-83D5-5123-F3088C3D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76989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API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23AB7-B422-71DF-9B55-F581A264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8B170-07E9-4954-F276-EED8721A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512594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C69F-C0F1-C043-312C-BF0035C2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API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8AF72-AE36-79EA-D91A-CB65D8BAB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What is an API?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3D53E-6443-9199-E019-2A7AE565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6855B-4439-3F80-0EF9-1B230DD9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554258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C69F-C0F1-C043-312C-BF0035C2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API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8AF72-AE36-79EA-D91A-CB65D8BAB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Invoke-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WebRequest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GB" dirty="0">
                <a:latin typeface="Arial" panose="020B0604020202020204" pitchFamily="34" charset="0"/>
              </a:rPr>
              <a:t>Raw data results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Invoke-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RestMethod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GB" dirty="0">
                <a:latin typeface="Arial" panose="020B0604020202020204" pitchFamily="34" charset="0"/>
              </a:rPr>
              <a:t>Parses results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Better in PowerShell 7</a:t>
            </a:r>
          </a:p>
          <a:p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Entirely different backend in PS7 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Behaves different</a:t>
            </a:r>
            <a:r>
              <a:rPr lang="en-GB" dirty="0">
                <a:latin typeface="Arial" panose="020B0604020202020204" pitchFamily="34" charset="0"/>
              </a:rPr>
              <a:t>. Verify your code.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00B69-C6A3-FC95-858E-458B1F18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B5D5F-1AC9-8541-C71A-C7B02AEF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083818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C69F-C0F1-C043-312C-BF0035C2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API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8AF72-AE36-79EA-D91A-CB65D8BAB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Authentication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Basic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Username / password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PAT - Personal Access Tokens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OAUTH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UseDefaultCredentials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06F6A-1DFA-464F-6FC2-0DF7E51F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A6169-8005-AFC4-0ABC-8811F2C1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8267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Bring Your Own Lab!</a:t>
            </a:r>
          </a:p>
          <a:p>
            <a:pPr lvl="1"/>
            <a:r>
              <a:rPr lang="en-GB" dirty="0"/>
              <a:t>It’s easier to understand your own issues</a:t>
            </a:r>
            <a:endParaRPr lang="en-SE" dirty="0"/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A852-F6F0-EF30-2024-6CD45271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F3FB3-0890-0B37-D114-C666C7C1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87126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C69F-C0F1-C043-312C-BF0035C2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API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8AF72-AE36-79EA-D91A-CB65D8BAB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TLS</a:t>
            </a:r>
          </a:p>
          <a:p>
            <a:pPr lvl="1"/>
            <a:r>
              <a:rPr lang="en-GB" sz="2000" b="0" i="0" u="none" strike="noStrike" baseline="0" dirty="0">
                <a:latin typeface="Arial" panose="020B0604020202020204" pitchFamily="34" charset="0"/>
              </a:rPr>
              <a:t>[</a:t>
            </a:r>
            <a:r>
              <a:rPr lang="en-GB" sz="2000" b="0" i="0" u="none" strike="noStrike" baseline="0" dirty="0" err="1">
                <a:latin typeface="Arial" panose="020B0604020202020204" pitchFamily="34" charset="0"/>
              </a:rPr>
              <a:t>Net.ServicePointManager</a:t>
            </a:r>
            <a:r>
              <a:rPr lang="en-GB" sz="2000" b="0" i="0" u="none" strike="noStrike" baseline="0" dirty="0">
                <a:latin typeface="Arial" panose="020B0604020202020204" pitchFamily="34" charset="0"/>
              </a:rPr>
              <a:t>]::</a:t>
            </a:r>
            <a:r>
              <a:rPr lang="en-GB" sz="2000" b="0" i="0" u="none" strike="noStrike" baseline="0" dirty="0" err="1">
                <a:latin typeface="Arial" panose="020B0604020202020204" pitchFamily="34" charset="0"/>
              </a:rPr>
              <a:t>SecurityProtocol</a:t>
            </a:r>
            <a:r>
              <a:rPr lang="en-GB" sz="2000" b="0" i="0" u="none" strike="noStrike" baseline="0" dirty="0">
                <a:latin typeface="Arial" panose="020B0604020202020204" pitchFamily="34" charset="0"/>
              </a:rPr>
              <a:t> = [</a:t>
            </a:r>
            <a:r>
              <a:rPr lang="en-GB" sz="2000" b="0" i="0" u="none" strike="noStrike" baseline="0" dirty="0" err="1">
                <a:latin typeface="Arial" panose="020B0604020202020204" pitchFamily="34" charset="0"/>
              </a:rPr>
              <a:t>Net.SecurityProtocolType</a:t>
            </a:r>
            <a:r>
              <a:rPr lang="en-GB" sz="2000" b="0" i="0" u="none" strike="noStrike" baseline="0" dirty="0">
                <a:latin typeface="Arial" panose="020B0604020202020204" pitchFamily="34" charset="0"/>
              </a:rPr>
              <a:t>]::Tls12</a:t>
            </a:r>
          </a:p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Encoding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 [console]::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OutputEncoding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= [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System.Text.Encoding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]::UTF8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675EF-41AA-8A84-0755-2354FF6F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57AC6-09A3-4A48-2D35-F35B9532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846555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123078" cy="1600200"/>
          </a:xfrm>
        </p:spPr>
        <p:txBody>
          <a:bodyPr/>
          <a:lstStyle/>
          <a:p>
            <a:r>
              <a:rPr lang="en-US" b="1" i="0" u="none" strike="noStrike" baseline="0" dirty="0">
                <a:latin typeface="Arial" panose="020B0604020202020204" pitchFamily="34" charset="0"/>
              </a:rPr>
              <a:t>API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05. API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48DF4-E5E0-A14C-6605-0C788DFA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86D58-66CC-D526-6EEE-CB1448DA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039261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Error Handling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05CDF-D51B-79E9-1130-4CAC6BF7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2057A-BC1B-52EA-08BC-F5BA2317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85109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1759-F2F7-7878-BE04-7E770D77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Error Handling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A4EB1-98C9-7D0B-AFEB-FF2E0ECE9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Two kinds of errors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Terminating</a:t>
            </a:r>
          </a:p>
          <a:p>
            <a:pPr lvl="2"/>
            <a:r>
              <a:rPr lang="en-GB" dirty="0">
                <a:latin typeface="Arial" panose="020B0604020202020204" pitchFamily="34" charset="0"/>
              </a:rPr>
              <a:t>Stops the command or pipeline</a:t>
            </a:r>
          </a:p>
          <a:p>
            <a:pPr lvl="3"/>
            <a:r>
              <a:rPr lang="en-US" dirty="0">
                <a:latin typeface="Arial" panose="020B0604020202020204" pitchFamily="34" charset="0"/>
              </a:rPr>
              <a:t>Get-Item '</a:t>
            </a:r>
            <a:r>
              <a:rPr lang="en-US" dirty="0" err="1">
                <a:latin typeface="Arial" panose="020B0604020202020204" pitchFamily="34" charset="0"/>
              </a:rPr>
              <a:t>BadFile.bad</a:t>
            </a:r>
            <a:r>
              <a:rPr lang="en-US" dirty="0">
                <a:latin typeface="Arial" panose="020B0604020202020204" pitchFamily="34" charset="0"/>
              </a:rPr>
              <a:t>' -</a:t>
            </a:r>
            <a:r>
              <a:rPr lang="en-US" dirty="0" err="1">
                <a:latin typeface="Arial" panose="020B0604020202020204" pitchFamily="34" charset="0"/>
              </a:rPr>
              <a:t>ErrorAction</a:t>
            </a:r>
            <a:r>
              <a:rPr lang="en-US" dirty="0">
                <a:latin typeface="Arial" panose="020B0604020202020204" pitchFamily="34" charset="0"/>
              </a:rPr>
              <a:t> Stop ; Write-Host 'bad file is bad'</a:t>
            </a:r>
            <a:endParaRPr lang="en-GB" dirty="0">
              <a:latin typeface="Arial" panose="020B0604020202020204" pitchFamily="34" charset="0"/>
            </a:endParaRPr>
          </a:p>
          <a:p>
            <a:pPr lvl="2"/>
            <a:endParaRPr lang="en-GB" dirty="0">
              <a:latin typeface="Arial" panose="020B0604020202020204" pitchFamily="34" charset="0"/>
            </a:endParaRP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Non-terminating</a:t>
            </a: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Continues the </a:t>
            </a:r>
            <a:r>
              <a:rPr lang="en-GB" dirty="0">
                <a:latin typeface="Arial" panose="020B0604020202020204" pitchFamily="34" charset="0"/>
              </a:rPr>
              <a:t>command or 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pipeline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Get-Item '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BadFile.bad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' ; Write-Host 'bad file is bad'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2"/>
            <a:endParaRPr lang="en-GB" dirty="0">
              <a:latin typeface="Arial" panose="020B0604020202020204" pitchFamily="34" charset="0"/>
            </a:endParaRPr>
          </a:p>
          <a:p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sz="1600" dirty="0">
                <a:latin typeface="Arial" panose="020B0604020202020204" pitchFamily="34" charset="0"/>
              </a:rPr>
              <a:t>(actually three – or even more - Statement terminating and script terminating)</a:t>
            </a:r>
          </a:p>
          <a:p>
            <a:pPr lvl="1"/>
            <a:r>
              <a:rPr lang="en-GB" sz="1600" b="0" i="0" u="none" strike="noStrike" baseline="0" dirty="0">
                <a:latin typeface="Arial" panose="020B0604020202020204" pitchFamily="34" charset="0"/>
              </a:rPr>
              <a:t>https://stackoverflow.com/a/72802148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B2873-B008-B73A-E2E7-B8B7A37D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7069B-5C4D-7C8D-E0E6-E4EE4F7A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393183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1759-F2F7-7878-BE04-7E770D77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Error Handling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A4EB1-98C9-7D0B-AFEB-FF2E0ECE9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ErrorAction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 /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ErrorActionPreference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ErrorView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Get-Error</a:t>
            </a:r>
          </a:p>
          <a:p>
            <a:endParaRPr lang="en-GB" dirty="0">
              <a:latin typeface="Arial" panose="020B0604020202020204" pitchFamily="34" charset="0"/>
            </a:endParaRP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(Coming soon –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RecommendedAction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!)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EB8BF-C348-D2C2-D1EC-038FC491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524CF-B555-9790-959D-D0AE3DB3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94506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1759-F2F7-7878-BE04-7E770D77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Error Handling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A4EB1-98C9-7D0B-AFEB-FF2E0ECE9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Try/Catch/Finally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0189F-7D0A-10E8-5653-7320268F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D3FF8-D1B3-0DF7-F6C8-F516428C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585081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123078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Error Handling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06. Error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>
                <a:hlinkClick r:id="rId3"/>
              </a:rPr>
              <a:t>The art of throwing errors - Emrys </a:t>
            </a:r>
            <a:r>
              <a:rPr lang="en-US" sz="1800" dirty="0" err="1">
                <a:hlinkClick r:id="rId3"/>
              </a:rPr>
              <a:t>MacInally</a:t>
            </a:r>
            <a:r>
              <a:rPr lang="en-US" sz="1800" dirty="0">
                <a:hlinkClick r:id="rId3"/>
              </a:rPr>
              <a:t> - </a:t>
            </a:r>
            <a:r>
              <a:rPr lang="en-US" sz="1800" dirty="0" err="1">
                <a:hlinkClick r:id="rId3"/>
              </a:rPr>
              <a:t>PSConfEU</a:t>
            </a:r>
            <a:r>
              <a:rPr lang="en-US" sz="1800" dirty="0">
                <a:hlinkClick r:id="rId3"/>
              </a:rPr>
              <a:t> 2024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81DCD-8C60-0DEB-BA73-C30AC204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D73BF-1BBF-8A10-AF74-D9157ECB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5633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Debugging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2217A-77B5-6970-D5D3-F0C20B2C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B734D-838D-94DD-06F5-B635FCEF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478499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FD3C-39C9-0365-1CA1-BEA8A53F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Debugging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A460F-F07D-CCBB-E41C-B81DC05A0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Hard see what happens inside your code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Better than “Write-Host” 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😉</a:t>
            </a:r>
          </a:p>
          <a:p>
            <a:pPr marL="457200" lvl="1" indent="0">
              <a:buNone/>
            </a:pP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Can debug other and external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DFF94-2EC7-E4CC-DCF8-54106ED5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FE233-9D7C-A091-CE7E-BFF3CD96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955426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FD3C-39C9-0365-1CA1-BEA8A53F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Debugging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A460F-F07D-CCBB-E41C-B81DC05A0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VSCode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 Breakpoints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Line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Condition</a:t>
            </a:r>
          </a:p>
          <a:p>
            <a:pPr marR="0" lvl="2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HitCount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Log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Watch window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A5750-A9DB-CAC1-F3A2-A7E1CDE5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E0509-1B1A-E252-B4F1-089DFFDD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8049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How to do labs?</a:t>
            </a:r>
          </a:p>
          <a:p>
            <a:pPr lvl="1"/>
            <a:r>
              <a:rPr lang="en-US" dirty="0"/>
              <a:t>Lab.md</a:t>
            </a:r>
            <a:r>
              <a:rPr lang="en-GB" dirty="0">
                <a:latin typeface="Arial" panose="020B0604020202020204" pitchFamily="34" charset="0"/>
              </a:rPr>
              <a:t> –No solutions.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Detailed.md – Some help.</a:t>
            </a:r>
          </a:p>
          <a:p>
            <a:pPr lvl="1"/>
            <a:endParaRPr lang="en-GB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More than one way of solving an issue.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“If it</a:t>
            </a:r>
            <a:r>
              <a:rPr lang="en-GB" dirty="0">
                <a:latin typeface="Arial" panose="020B0604020202020204" pitchFamily="34" charset="0"/>
              </a:rPr>
              <a:t>’s stupid and it works, it’s not stupid”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47395-FDE7-192E-F200-25A4248D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EB95D-87CC-9AF6-54DB-3B025E5A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00489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FD3C-39C9-0365-1CA1-BEA8A53F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Debugging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A460F-F07D-CCBB-E41C-B81DC05A0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Set-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PSBreakpoint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Line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Script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Action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Column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Command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Script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Action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Variable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Script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Action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Mode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B9E7E-1D44-3204-2841-76C7459F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E02DF-6FFA-6607-DB2C-91122804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76320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123078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Debugging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07. Debugging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11D7E-C8AA-68BE-F2C7-1EEDAD00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4AEC5-021D-5F68-59C4-1D1BD57B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132924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Building Modules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2E077-C480-4FA8-3486-E5E075AE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058F4-A444-186C-DF02-27F71BD3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172488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B17E-0A89-005B-96F9-109E1F30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Building Modules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3249F-5592-97C5-55B2-AEF35D651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Basic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psm1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Folder name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Manifest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54AA-4AE9-E2F0-C375-DE450A12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240FC-67F1-5F18-22D8-B35E1792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493810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B17E-0A89-005B-96F9-109E1F30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Building Modules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3249F-5592-97C5-55B2-AEF35D651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Splitting code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Private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Public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Class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087AD-4C09-4759-7893-47340088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4FDD6-55D9-741A-190F-8B0C2BFA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48599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B17E-0A89-005B-96F9-109E1F30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Building Modules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3249F-5592-97C5-55B2-AEF35D651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Combining code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Faster load time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Looking good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AD157-8533-F4F8-8D64-4A61468A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383F2-777E-64BE-F7CC-71619474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29781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B17E-0A89-005B-96F9-109E1F30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Building Modules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3249F-5592-97C5-55B2-AEF35D651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Help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Comment Based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External Help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FD4CF-C0CC-DC2A-FB72-495AA091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85445-EF8D-287A-DC2B-5D99A124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382496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B17E-0A89-005B-96F9-109E1F30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Building Modules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3249F-5592-97C5-55B2-AEF35D651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Module helper tools</a:t>
            </a:r>
          </a:p>
          <a:p>
            <a:pPr marR="0" lvl="1" rtl="0"/>
            <a:r>
              <a:rPr lang="en-US" b="0" i="0" u="none" strike="noStrike" baseline="0" dirty="0" err="1">
                <a:latin typeface="Arial" panose="020B0604020202020204" pitchFamily="34" charset="0"/>
              </a:rPr>
              <a:t>ModuleBuilder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- Combine and build your modules</a:t>
            </a:r>
          </a:p>
          <a:p>
            <a:pPr marR="0" lvl="1" rtl="0"/>
            <a:r>
              <a:rPr lang="en-US" b="0" i="0" u="none" strike="noStrike" baseline="0" dirty="0" err="1">
                <a:latin typeface="Arial" panose="020B0604020202020204" pitchFamily="34" charset="0"/>
              </a:rPr>
              <a:t>PlatyPS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- Write help in Markdown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Invoke-Build - Build automation tool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Sampler - All of the above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C09FD-86A9-2C57-A125-6B22DDA6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2EB99-F26E-9E6B-FC0C-9437B819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47570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B17E-0A89-005B-96F9-109E1F30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Building Modules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3249F-5592-97C5-55B2-AEF35D651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Modules </a:t>
            </a:r>
            <a:r>
              <a:rPr lang="en-US" dirty="0">
                <a:latin typeface="Arial" panose="020B0604020202020204" pitchFamily="34" charset="0"/>
              </a:rPr>
              <a:t>c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an be done in C# or F#</a:t>
            </a:r>
          </a:p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Publish to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PSGallery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Possible to create your own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54EF-AB50-E364-FB72-F745C877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27DE1-5C07-BBEB-B517-0D3DECE6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504301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123078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Building Modules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08. Building Modules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FC63A-378F-5297-B0F7-2C6037EB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EAE60-5C2D-BEA1-4F9E-2D55E2BB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8895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Introduction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00. Install PowerShell &amp; </a:t>
            </a:r>
            <a:r>
              <a:rPr lang="en-US" sz="1600" dirty="0" err="1"/>
              <a:t>VSCode</a:t>
            </a:r>
            <a:endParaRPr lang="en-SE" sz="1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0B9AA-E148-23A5-5B74-3D0071E0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0FD9B-8EFD-16D0-5623-2F885812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30274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Testing Code with Pester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1F5B9-539F-68E0-F263-C35EBA0F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3D6E8-2F19-86B5-22E9-D7CE2ADC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70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007609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BC56-9C0E-F8FB-4BA3-CF40374C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Testing Code with Pester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31BCF-733A-5398-C9C9-C3CB11892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Testing Code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Unit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Integration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1949F-9CB2-E77A-07D5-174611D5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DC5ED-80EB-2D6A-C122-532E43D7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056361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BC56-9C0E-F8FB-4BA3-CF40374C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Testing Code with Pester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31BCF-733A-5398-C9C9-C3CB11892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Commands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Describe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Context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It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Should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Mock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ADAF6-EA20-BBA1-45E7-512A19CC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BE6D8-DB69-8DC6-B874-873AA1AF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22453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BC56-9C0E-F8FB-4BA3-CF40374C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Testing Code with Pester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31BCF-733A-5398-C9C9-C3CB11892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TDD</a:t>
            </a:r>
          </a:p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Infrastructure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EE5F5-5E59-8AB2-1D86-8A744D5A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8909B-AE3C-0A43-8F93-C13FD603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54992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123078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Testing Code with Pester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09. Pester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B317F-C0E6-CBBD-DB77-2D1D0D5C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E413B-5597-6607-83B8-060A94CC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74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827853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F274-CA37-54EF-3287-08C81BAF9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PowerShell Advanced Fundamentals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9D39-3E4F-D313-58C3-2EE400A38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Bjorn.sundling@advania.com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23343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83C3-0C65-E236-7D24-16224952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Try Along!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B2C2C-5186-7197-1C82-146A6E4AA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Try stuff</a:t>
            </a:r>
          </a:p>
          <a:p>
            <a:r>
              <a:rPr lang="en-GB" dirty="0"/>
              <a:t>Break stuff</a:t>
            </a:r>
          </a:p>
          <a:p>
            <a:r>
              <a:rPr lang="en-GB" dirty="0"/>
              <a:t>Fix stuff</a:t>
            </a:r>
          </a:p>
          <a:p>
            <a:r>
              <a:rPr lang="en-GB" dirty="0"/>
              <a:t>Understand stuff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EE361-AD26-7C31-62C3-13AEDCF7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78311-5DF3-969A-9F42-8408DAB7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6043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git Started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528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DBE9F7"/>
      </a:hlink>
      <a:folHlink>
        <a:srgbClr val="D5BECB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19e1f18-975f-4467-8967-eb98acd961ab}" enabled="1" method="Privileged" siteId="{70d22a8d-923a-445e-82d4-32329da2174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1995</Words>
  <Application>Microsoft Office PowerPoint</Application>
  <PresentationFormat>Widescreen</PresentationFormat>
  <Paragraphs>560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9" baseType="lpstr">
      <vt:lpstr>Aptos</vt:lpstr>
      <vt:lpstr>Aptos Display</vt:lpstr>
      <vt:lpstr>Arial</vt:lpstr>
      <vt:lpstr>Office Theme</vt:lpstr>
      <vt:lpstr>PowerShell Advanced Fundamentals</vt:lpstr>
      <vt:lpstr>Introduction</vt:lpstr>
      <vt:lpstr>Introduction</vt:lpstr>
      <vt:lpstr>Introduction</vt:lpstr>
      <vt:lpstr>Introduction</vt:lpstr>
      <vt:lpstr>Introduction</vt:lpstr>
      <vt:lpstr>Introduction</vt:lpstr>
      <vt:lpstr>Try Along!</vt:lpstr>
      <vt:lpstr>git Started</vt:lpstr>
      <vt:lpstr>git Started</vt:lpstr>
      <vt:lpstr>git Started</vt:lpstr>
      <vt:lpstr>git Started</vt:lpstr>
      <vt:lpstr>git Started</vt:lpstr>
      <vt:lpstr>git Started</vt:lpstr>
      <vt:lpstr>git Started</vt:lpstr>
      <vt:lpstr>git Started</vt:lpstr>
      <vt:lpstr>VSCode</vt:lpstr>
      <vt:lpstr>VS Code</vt:lpstr>
      <vt:lpstr>VS Code</vt:lpstr>
      <vt:lpstr>VS Code</vt:lpstr>
      <vt:lpstr>VS Code</vt:lpstr>
      <vt:lpstr>Filters, Functions and Advanced Functions</vt:lpstr>
      <vt:lpstr>Filters, Functions and Advanced Functions</vt:lpstr>
      <vt:lpstr>Filters, Functions and Advanced Functions</vt:lpstr>
      <vt:lpstr>Filters, Functions and Advanced Functions</vt:lpstr>
      <vt:lpstr>Filters, Functions and Advanced Functions</vt:lpstr>
      <vt:lpstr>Filters, Functions and Advanced Functions</vt:lpstr>
      <vt:lpstr>Filters, Functions and Advanced Functions</vt:lpstr>
      <vt:lpstr>Filters, Functions and Advanced Functions</vt:lpstr>
      <vt:lpstr>Filters, Functions and Advanced Functions</vt:lpstr>
      <vt:lpstr>Filters, Functions and Advanced Functions</vt:lpstr>
      <vt:lpstr>PowerShell Classes</vt:lpstr>
      <vt:lpstr>PowerShell Classes</vt:lpstr>
      <vt:lpstr>PowerShell Classes</vt:lpstr>
      <vt:lpstr>PowerShell Classes</vt:lpstr>
      <vt:lpstr>PowerShell Classes</vt:lpstr>
      <vt:lpstr>PowerShell Classes</vt:lpstr>
      <vt:lpstr>Regex</vt:lpstr>
      <vt:lpstr>Regex</vt:lpstr>
      <vt:lpstr>Regex</vt:lpstr>
      <vt:lpstr>Regex</vt:lpstr>
      <vt:lpstr>Regex</vt:lpstr>
      <vt:lpstr>Regex</vt:lpstr>
      <vt:lpstr>Regex</vt:lpstr>
      <vt:lpstr>Regex</vt:lpstr>
      <vt:lpstr>API</vt:lpstr>
      <vt:lpstr>API</vt:lpstr>
      <vt:lpstr>API</vt:lpstr>
      <vt:lpstr>API</vt:lpstr>
      <vt:lpstr>API</vt:lpstr>
      <vt:lpstr>API</vt:lpstr>
      <vt:lpstr>Error Handling</vt:lpstr>
      <vt:lpstr>Error Handling</vt:lpstr>
      <vt:lpstr>Error Handling</vt:lpstr>
      <vt:lpstr>Error Handling</vt:lpstr>
      <vt:lpstr>Error Handling</vt:lpstr>
      <vt:lpstr>Debugging</vt:lpstr>
      <vt:lpstr>Debugging</vt:lpstr>
      <vt:lpstr>Debugging</vt:lpstr>
      <vt:lpstr>Debugging</vt:lpstr>
      <vt:lpstr>Debugging</vt:lpstr>
      <vt:lpstr>Building Modules</vt:lpstr>
      <vt:lpstr>Building Modules</vt:lpstr>
      <vt:lpstr>Building Modules</vt:lpstr>
      <vt:lpstr>Building Modules</vt:lpstr>
      <vt:lpstr>Building Modules</vt:lpstr>
      <vt:lpstr>Building Modules</vt:lpstr>
      <vt:lpstr>Building Modules</vt:lpstr>
      <vt:lpstr>Building Modules</vt:lpstr>
      <vt:lpstr>Testing Code with Pester</vt:lpstr>
      <vt:lpstr>Testing Code with Pester</vt:lpstr>
      <vt:lpstr>Testing Code with Pester</vt:lpstr>
      <vt:lpstr>Testing Code with Pester</vt:lpstr>
      <vt:lpstr>Testing Code with Pester</vt:lpstr>
      <vt:lpstr>PowerShell Advanced Fundamentals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Björn Sundling</dc:creator>
  <cp:lastModifiedBy>Björn Sundling</cp:lastModifiedBy>
  <cp:revision>18</cp:revision>
  <dcterms:created xsi:type="dcterms:W3CDTF">2024-08-01T08:10:01Z</dcterms:created>
  <dcterms:modified xsi:type="dcterms:W3CDTF">2024-08-02T09:42:48Z</dcterms:modified>
</cp:coreProperties>
</file>