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256" r:id="rId2"/>
    <p:sldId id="272" r:id="rId3"/>
    <p:sldId id="258" r:id="rId4"/>
    <p:sldId id="270" r:id="rId5"/>
    <p:sldId id="271" r:id="rId6"/>
    <p:sldId id="334" r:id="rId7"/>
    <p:sldId id="275" r:id="rId8"/>
    <p:sldId id="274" r:id="rId9"/>
    <p:sldId id="259" r:id="rId10"/>
    <p:sldId id="285" r:id="rId11"/>
    <p:sldId id="260" r:id="rId12"/>
    <p:sldId id="281" r:id="rId13"/>
    <p:sldId id="335" r:id="rId14"/>
    <p:sldId id="336" r:id="rId15"/>
    <p:sldId id="365" r:id="rId16"/>
    <p:sldId id="366" r:id="rId17"/>
    <p:sldId id="337" r:id="rId18"/>
    <p:sldId id="338" r:id="rId19"/>
    <p:sldId id="339" r:id="rId20"/>
    <p:sldId id="369" r:id="rId21"/>
    <p:sldId id="370" r:id="rId22"/>
    <p:sldId id="340" r:id="rId23"/>
    <p:sldId id="341" r:id="rId24"/>
    <p:sldId id="342" r:id="rId25"/>
    <p:sldId id="371" r:id="rId26"/>
    <p:sldId id="372" r:id="rId27"/>
    <p:sldId id="373" r:id="rId28"/>
    <p:sldId id="343" r:id="rId29"/>
    <p:sldId id="344" r:id="rId30"/>
    <p:sldId id="345" r:id="rId31"/>
    <p:sldId id="374" r:id="rId32"/>
    <p:sldId id="375" r:id="rId33"/>
    <p:sldId id="346" r:id="rId34"/>
    <p:sldId id="347" r:id="rId35"/>
    <p:sldId id="348" r:id="rId36"/>
    <p:sldId id="376" r:id="rId37"/>
    <p:sldId id="377" r:id="rId38"/>
    <p:sldId id="379" r:id="rId39"/>
    <p:sldId id="380" r:id="rId40"/>
    <p:sldId id="381" r:id="rId41"/>
    <p:sldId id="382" r:id="rId42"/>
    <p:sldId id="383" r:id="rId43"/>
    <p:sldId id="378" r:id="rId44"/>
    <p:sldId id="350" r:id="rId45"/>
    <p:sldId id="351" r:id="rId46"/>
    <p:sldId id="390" r:id="rId47"/>
    <p:sldId id="391" r:id="rId48"/>
    <p:sldId id="392" r:id="rId49"/>
    <p:sldId id="352" r:id="rId50"/>
    <p:sldId id="384" r:id="rId51"/>
    <p:sldId id="385" r:id="rId52"/>
    <p:sldId id="393" r:id="rId53"/>
    <p:sldId id="395" r:id="rId54"/>
    <p:sldId id="396" r:id="rId55"/>
    <p:sldId id="397" r:id="rId56"/>
    <p:sldId id="394" r:id="rId57"/>
    <p:sldId id="386" r:id="rId58"/>
    <p:sldId id="387" r:id="rId59"/>
    <p:sldId id="388" r:id="rId60"/>
    <p:sldId id="398" r:id="rId61"/>
    <p:sldId id="399" r:id="rId62"/>
    <p:sldId id="353" r:id="rId63"/>
    <p:sldId id="354" r:id="rId64"/>
    <p:sldId id="356" r:id="rId65"/>
    <p:sldId id="357" r:id="rId66"/>
    <p:sldId id="400" r:id="rId67"/>
    <p:sldId id="362" r:id="rId68"/>
    <p:sldId id="363" r:id="rId69"/>
    <p:sldId id="364" r:id="rId70"/>
    <p:sldId id="333" r:id="rId7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8F84B-9C89-42C3-98B5-F0B19719A5F8}">
          <p14:sldIdLst>
            <p14:sldId id="256"/>
            <p14:sldId id="272"/>
            <p14:sldId id="258"/>
            <p14:sldId id="270"/>
            <p14:sldId id="271"/>
            <p14:sldId id="334"/>
            <p14:sldId id="275"/>
            <p14:sldId id="274"/>
          </p14:sldIdLst>
        </p14:section>
        <p14:section name="Try Along" id="{73F02353-E593-4957-AB34-D1051FC7996A}">
          <p14:sldIdLst>
            <p14:sldId id="259"/>
          </p14:sldIdLst>
        </p14:section>
        <p14:section name="PowerShell Command Structure" id="{A48DDE7A-AF8F-4438-AD6B-237A57F41E24}">
          <p14:sldIdLst>
            <p14:sldId id="285"/>
            <p14:sldId id="260"/>
            <p14:sldId id="281"/>
          </p14:sldIdLst>
        </p14:section>
        <p14:section name="Finding Commands" id="{B585C234-804F-4AAB-A661-D4F01624F8BC}">
          <p14:sldIdLst>
            <p14:sldId id="335"/>
            <p14:sldId id="336"/>
            <p14:sldId id="365"/>
            <p14:sldId id="366"/>
            <p14:sldId id="337"/>
          </p14:sldIdLst>
        </p14:section>
        <p14:section name=".NET Framework" id="{597245D9-1B4C-4DF5-8A33-00D803395AAE}">
          <p14:sldIdLst>
            <p14:sldId id="338"/>
            <p14:sldId id="339"/>
            <p14:sldId id="369"/>
            <p14:sldId id="370"/>
            <p14:sldId id="340"/>
          </p14:sldIdLst>
        </p14:section>
        <p14:section name="Variables" id="{6C811668-AD94-4C63-B899-F867C3200725}">
          <p14:sldIdLst>
            <p14:sldId id="341"/>
            <p14:sldId id="342"/>
            <p14:sldId id="371"/>
            <p14:sldId id="372"/>
            <p14:sldId id="373"/>
            <p14:sldId id="343"/>
          </p14:sldIdLst>
        </p14:section>
        <p14:section name="Input &amp; Output" id="{EB3FB2A0-FD7F-4613-A487-0322B84EBB2D}">
          <p14:sldIdLst>
            <p14:sldId id="344"/>
            <p14:sldId id="345"/>
            <p14:sldId id="374"/>
            <p14:sldId id="375"/>
            <p14:sldId id="346"/>
          </p14:sldIdLst>
        </p14:section>
        <p14:section name="Files" id="{BCAE75EB-15A2-4ECB-BAE8-0B713AB2C21F}">
          <p14:sldIdLst>
            <p14:sldId id="347"/>
            <p14:sldId id="348"/>
          </p14:sldIdLst>
        </p14:section>
        <p14:section name="Working with Text" id="{03E52808-999C-4EDC-8C04-49EEE032C21F}">
          <p14:sldIdLst>
            <p14:sldId id="376"/>
            <p14:sldId id="377"/>
            <p14:sldId id="379"/>
            <p14:sldId id="380"/>
            <p14:sldId id="381"/>
            <p14:sldId id="382"/>
            <p14:sldId id="383"/>
            <p14:sldId id="378"/>
          </p14:sldIdLst>
        </p14:section>
        <p14:section name="Pipelines" id="{7BE372FE-30F1-4A03-9AA8-748F24BC2859}">
          <p14:sldIdLst>
            <p14:sldId id="350"/>
            <p14:sldId id="351"/>
            <p14:sldId id="390"/>
            <p14:sldId id="391"/>
            <p14:sldId id="392"/>
            <p14:sldId id="352"/>
          </p14:sldIdLst>
        </p14:section>
        <p14:section name="Script Flow" id="{54BEEE85-D4F7-4B4C-86C8-C341667E3C69}">
          <p14:sldIdLst>
            <p14:sldId id="384"/>
            <p14:sldId id="385"/>
            <p14:sldId id="393"/>
            <p14:sldId id="395"/>
            <p14:sldId id="396"/>
            <p14:sldId id="397"/>
            <p14:sldId id="394"/>
            <p14:sldId id="386"/>
          </p14:sldIdLst>
        </p14:section>
        <p14:section name="Tools" id="{EDD556EE-C0A8-4463-A4CB-99DDCE2F8908}">
          <p14:sldIdLst>
            <p14:sldId id="387"/>
            <p14:sldId id="388"/>
            <p14:sldId id="398"/>
            <p14:sldId id="399"/>
          </p14:sldIdLst>
        </p14:section>
        <p14:section name="Version control" id="{B9D82859-4605-4C97-8626-3D0AA126CCF9}">
          <p14:sldIdLst>
            <p14:sldId id="353"/>
            <p14:sldId id="354"/>
          </p14:sldIdLst>
        </p14:section>
        <p14:section name="Best practices" id="{36DDC32E-3E59-4717-B523-9CD3D5665820}">
          <p14:sldIdLst>
            <p14:sldId id="356"/>
            <p14:sldId id="357"/>
            <p14:sldId id="400"/>
          </p14:sldIdLst>
        </p14:section>
        <p14:section name="Placeholder" id="{8D361FD6-53ED-49FF-BC23-4FA8D59E9A2C}">
          <p14:sldIdLst>
            <p14:sldId id="362"/>
            <p14:sldId id="363"/>
            <p14:sldId id="364"/>
          </p14:sldIdLst>
        </p14:section>
        <p14:section name="Goodbye" id="{7E32524E-7FCC-4942-9F74-FC182684E7C7}">
          <p14:sldIdLst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919A"/>
    <a:srgbClr val="43454B"/>
    <a:srgbClr val="E894F6"/>
    <a:srgbClr val="D747EF"/>
    <a:srgbClr val="C213DF"/>
    <a:srgbClr val="8D0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8" autoAdjust="0"/>
    <p:restoredTop sz="94645" autoAdjust="0"/>
  </p:normalViewPr>
  <p:slideViewPr>
    <p:cSldViewPr snapToGrid="0">
      <p:cViewPr varScale="1">
        <p:scale>
          <a:sx n="92" d="100"/>
          <a:sy n="92" d="100"/>
        </p:scale>
        <p:origin x="295" y="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E664F-9A4E-421C-8905-E251DED2D814}" type="datetimeFigureOut">
              <a:rPr lang="en-SE" smtClean="0"/>
              <a:t>2024-08-02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92BCA-B8D7-4059-A661-C132E0F5E2F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47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B639-B26B-6A6C-D4EC-3B8A28A5D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8E9A1-CEF4-B231-957C-1315BAD19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D43B-2634-DA8F-BACF-0F3F35E9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168BFE-640D-5152-F6E3-47E9BD8B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593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D9EB-F035-93D6-611B-7C63153A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82C52-2C8D-E733-ABEF-C2BE465C8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AA57-9631-7E5B-3E4F-66C746CD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A4CDF-7E35-9749-EE45-4E418A70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D5F6-129E-E413-1DBA-4840BCF3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03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ABD1F-BB6F-526E-21BF-6DE337A61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BE4E5-64E0-9E20-9CD6-FA77A1884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F8C5-ACD0-1DDE-3182-8BADDD66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86AC-CC8F-CF1B-6D7D-4CF955D1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0EFA-2081-3375-7142-C3CF914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807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26DE3-9BFB-CE6A-5C48-CFB20AFE3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BEAD4-4FF1-8BF7-C28D-87DD27DD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E279-227C-B334-023D-30159196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C8D-AD67-922D-42AF-45CDF5D6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‹#›</a:t>
            </a:fld>
            <a:endParaRPr lang="en-S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C712CA-43CF-5E14-A470-B4ADB80A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81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A887-F74B-FAF4-C2D6-1A8135F7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5F6B-2BBE-6D72-80B7-1B2E5891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093AD-FA21-8AFC-1BA4-65387DCC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F01A-6919-9F05-0FEE-6BD04ECD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7132-42ED-EC5B-C21A-2B196A8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028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D49C-C216-46F5-C72F-87E6A8AB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F6714-48D6-E731-4287-71E58B5F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5712E-7C72-7BFD-AC4B-EC632E3F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EDB2-EA6A-DFA8-5507-AA814A7B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E6F5-F434-3878-E0FF-FF37A5BC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691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0954-D319-962B-2CAA-5197F83A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19C3-94DC-BD69-5464-FD3B8421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E44AC-CDBA-0330-E764-E6B655570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ADA00-943B-CBF5-C6A4-304484D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24A8A-47BE-D248-7346-31B4EBD3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DB036-9769-867B-95C4-3CA11EE1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75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4BAD-9DDC-A906-22B5-E6253181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3B0C0-FE52-C7AB-FA2F-7315D3D0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CEDC1-BACA-7741-A2F5-884723FA7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0C7E1-94DA-B3D1-2401-E3C23522B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E7924-E797-1667-7574-5D0BE55DB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E51C6-173B-BD40-FBA5-DA255C45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41577-3D63-8A63-2F6B-2696BEC9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C690E-ACE0-1AD9-3B73-FFDF1E41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23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834E-BD66-6003-0C41-FA62E2D6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3EEA4-1218-5524-C6C3-75DFD703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7280F-8D06-1426-0577-CB29DBDA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D2C38-53B9-C1D6-683B-1F7A2B74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1459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A4953-7405-72C2-7F4C-3780CEC2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BEAA4-ADD3-F58A-55AE-673EF155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51EAD-6826-60C7-005D-C165A641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15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4CCEC47-10E4-DE08-96EE-B1C9A5C01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543123" y="457200"/>
            <a:ext cx="5809089" cy="3442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46D691-6597-07B0-FE39-7E53FEF4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D0E3-F54D-7225-0C11-BE5B19E1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D8C1C-BCA6-418D-6A2F-252F20197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FF6C-6E40-5460-FF02-3559F46A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2DC5E-A2BC-1E46-1506-A93169E9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6D38A-38F7-E069-15F3-6E65C1B8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404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48D9-812F-F4F3-7918-8821F3C7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FC149-2035-6ACB-7DF1-DC54EF771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19357-4AB8-6738-ED2C-FBED4BF5A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FF865-247F-B783-1FFB-FDBDB139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6F6F-41A3-49AD-D5A7-8A16593E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5D5A6-AEAF-B060-880C-13500A17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557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43454B"/>
            </a:gs>
            <a:gs pos="95000">
              <a:srgbClr val="8E919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6B5A-E30D-2A45-8785-A48404B73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Björn Sundling  bjorn.sundling@advania.com</a:t>
            </a:r>
            <a:endParaRPr lang="en-S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A331D-EB28-4FED-A9DF-56A68729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CCD8-220B-3953-4784-A6165436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D4C54-E438-1553-A5D1-7406FD578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A1545-8540-491B-83AB-51C306516EA6}" type="slidenum">
              <a:rPr lang="en-SE" smtClean="0"/>
              <a:pPr/>
              <a:t>‹#›</a:t>
            </a:fld>
            <a:endParaRPr lang="en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D0F4F-6901-39D4-CA62-1A99FF9D71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9349" y="6289307"/>
            <a:ext cx="1430451" cy="432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BC0EB-444C-0474-59D8-7449BC1D993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2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4835" y="5404546"/>
            <a:ext cx="1544834" cy="15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odon.nu/@bjompen" TargetMode="External"/><Relationship Id="rId2" Type="http://schemas.openxmlformats.org/officeDocument/2006/relationships/hyperlink" Target="mailto:bjorn.sundling@advania.com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xx32/PSKoans" TargetMode="External"/><Relationship Id="rId2" Type="http://schemas.openxmlformats.org/officeDocument/2006/relationships/hyperlink" Target="https://learn.microsoft.com/en-us/powershell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earn.microsoft.com/en-us/training/paths/powershell/" TargetMode="External"/><Relationship Id="rId5" Type="http://schemas.openxmlformats.org/officeDocument/2006/relationships/hyperlink" Target="https://www.manning.com/books/learn-powershell-in-a-month-of-lunches" TargetMode="External"/><Relationship Id="rId4" Type="http://schemas.openxmlformats.org/officeDocument/2006/relationships/hyperlink" Target="https://github.com/PoshCode/PowerShellPracticeAndStyle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5432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528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“What you want to do – With what do you want to do it”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Verbs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Get-Verb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Nouns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Parameters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Common Parameters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WhatIf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Custom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781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58492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01. Running Commands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032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1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Get-Help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Get-Help *-item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Get-Help about_*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Update-Help</a:t>
            </a:r>
            <a:endParaRPr lang="en-US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Save-Help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1563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Get-Command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Get-Command *-Item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-Verb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-Noun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-Module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ParameterName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UseFuzzyMatching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Get-Verb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Better in PS7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4387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Aliases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Don’t use them in scripts…</a:t>
            </a:r>
          </a:p>
          <a:p>
            <a:pPr lvl="1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Show-Command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Install for Cross-Platform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Install-Module -Name '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Microsoft.PowerShell.GraphicalTools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942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502034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02. PowerShell Help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46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3920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Objects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PowerShell Objects</a:t>
            </a:r>
          </a:p>
          <a:p>
            <a:pPr lvl="2"/>
            <a:r>
              <a:rPr lang="en-US" dirty="0" err="1">
                <a:latin typeface="Arial" panose="020B0604020202020204" pitchFamily="34" charset="0"/>
              </a:rPr>
              <a:t>PSObject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 err="1">
                <a:latin typeface="Arial" panose="020B0604020202020204" pitchFamily="34" charset="0"/>
              </a:rPr>
              <a:t>PSCustomObject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Types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</a:rPr>
              <a:t>[int]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[string]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</a:rPr>
              <a:t>….]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.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GetType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Get-Member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310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8B2-3BBA-13D1-8A08-888FB1F1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696E5-3F52-E988-842F-482C4946F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06805-1E3B-2A60-6DF7-F10F2E93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A1143-4F8E-3C9B-FB17-45ED0AF5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197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Objects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Members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Properties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Things an object has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{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get;set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;}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“Reference a property”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Methods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This an object can do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.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methodName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“Call a method” 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071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Get-Member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InputObject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MyObject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| Get-Member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4670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03. Commands and Methods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3601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065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Goal: Don't Repeat Yourself!</a:t>
            </a:r>
          </a:p>
          <a:p>
            <a:r>
              <a:rPr lang="en-US" b="0" i="0" u="none" strike="noStrike" baseline="0" dirty="0">
                <a:latin typeface="Arial" panose="020B0604020202020204" pitchFamily="34" charset="0"/>
              </a:rPr>
              <a:t>(Parentheses) instead of variables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2864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Types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Numbers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Text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Lists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Array</a:t>
            </a:r>
          </a:p>
          <a:p>
            <a:pPr lvl="2"/>
            <a:r>
              <a:rPr lang="en-US" b="0" i="0" u="none" strike="noStrike" baseline="0" dirty="0" err="1">
                <a:latin typeface="Arial" panose="020B0604020202020204" pitchFamily="34" charset="0"/>
              </a:rPr>
              <a:t>Hashtables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Casting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Implicit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Explicit</a:t>
            </a: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22850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Environment Variables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Built-In Variables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$true / $false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$null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Preferences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Error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ErrorView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PSVersionTable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Env:PSModulePath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Get-Variable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72445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Output Variables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ErrorVariable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WarningVariable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InformationVariable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OutVariable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ChildItem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Variable:</a:t>
            </a: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8054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04. Variables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4284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40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sv-SE" b="0" i="0" u="none" strike="noStrike" baseline="0" dirty="0">
                <a:latin typeface="Arial" panose="020B0604020202020204" pitchFamily="34" charset="0"/>
              </a:rPr>
              <a:t>Björn Sundling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2"/>
              </a:rPr>
              <a:t>bjorn.sundling@advania.com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3"/>
              </a:rPr>
              <a:t>@bjompen@mastodon.nu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You?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Get-Participant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Get-Expectation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C25F-CDA8-2518-6BE0-2F94F73D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5BFA3-331D-7903-A8EF-A6D89399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2625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Input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Read-Host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Can handle secure input!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Parameters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Get-Help -Parameter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8082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Write-Host &amp; Write-Output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Streams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Output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Verbose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Debug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Warning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Error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Get-Error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Information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31</a:t>
            </a:fld>
            <a:endParaRPr lang="en-SE"/>
          </a:p>
        </p:txBody>
      </p:sp>
      <p:pic>
        <p:nvPicPr>
          <p:cNvPr id="7" name="Picture 6" descr="A brown and white puppy sitting on a blue blanket&#10;&#10;Description automatically generated">
            <a:extLst>
              <a:ext uri="{FF2B5EF4-FFF2-40B4-BE49-F238E27FC236}">
                <a16:creationId xmlns:a16="http://schemas.microsoft.com/office/drawing/2014/main" id="{5B88750D-B79C-DA59-42FF-350B9E657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36" y="1319213"/>
            <a:ext cx="2299913" cy="2109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1F3514-CF5E-1A83-2A3F-ACD9A4CA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049" y="2157413"/>
            <a:ext cx="2298667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dirty="0">
                <a:latin typeface="Arial" panose="020B0604020202020204" pitchFamily="34" charset="0"/>
              </a:rPr>
              <a:t>Output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Out-* commands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1539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05. Input &amp; Output 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71639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Files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16362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Navigation and Exploration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Get-Command *Item*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ChildItem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Get/Set/Push/pop -Location</a:t>
            </a:r>
          </a:p>
          <a:p>
            <a:pPr lvl="1"/>
            <a:r>
              <a:rPr lang="en-GB" b="0" i="0" u="none" strike="noStrike" baseline="0" dirty="0" err="1">
                <a:latin typeface="Arial" panose="020B0604020202020204" pitchFamily="34" charset="0"/>
              </a:rPr>
              <a:t>PSDrives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Out-File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*-Content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-Raw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-Tail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Export-* / Import-*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Encoding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OutputEncoding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53944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5925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Variables in Text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Single vs Double Quotes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Implicit .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ToString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Expressions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5234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Commands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Select-String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Recursive File Search</a:t>
            </a:r>
          </a:p>
          <a:p>
            <a:pPr lvl="2"/>
            <a:r>
              <a:rPr lang="en-GB" b="0" i="0" u="none" strike="noStrike" baseline="0" dirty="0" err="1">
                <a:latin typeface="Arial" panose="020B0604020202020204" pitchFamily="34" charset="0"/>
              </a:rPr>
              <a:t>AllMatches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b="0" i="0" u="none" strike="noStrike" baseline="0" dirty="0" err="1">
                <a:latin typeface="Arial" panose="020B0604020202020204" pitchFamily="34" charset="0"/>
              </a:rPr>
              <a:t>ConvertTo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-* /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ConvertFrom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-*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7269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Multiline Strings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@’ – ‘@ - </a:t>
            </a:r>
            <a:r>
              <a:rPr lang="en-GB" dirty="0" err="1">
                <a:latin typeface="Arial" panose="020B0604020202020204" pitchFamily="34" charset="0"/>
              </a:rPr>
              <a:t>A.k.a</a:t>
            </a:r>
            <a:r>
              <a:rPr lang="en-GB" dirty="0">
                <a:latin typeface="Arial" panose="020B0604020202020204" pitchFamily="34" charset="0"/>
              </a:rPr>
              <a:t> Here strings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Works in console thanks to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PSReadLine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1961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Agenda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PowerShell Command Structure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Finding Commands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.NET Framework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Variables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Input &amp; Output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Files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Working with Text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Pipelines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Script Flow - Conditions &amp; Loops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Tools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Version Control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Scripting Best Practices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8BAF7-2200-7736-4605-D606A907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CD7D0-5F8B-F5DD-E7F1-2C1B6406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2430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String Manipulation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Replace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Trim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Split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Join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Case Sensitivity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03215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Regex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Match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Replace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4132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Text Types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JSON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XML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HTML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4588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06. Text and Files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18435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9856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PSItem</a:t>
            </a:r>
            <a:r>
              <a:rPr lang="en-US" dirty="0">
                <a:latin typeface="Arial" panose="020B0604020202020204" pitchFamily="34" charset="0"/>
              </a:rPr>
              <a:t> vs.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$_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45</a:t>
            </a:fld>
            <a:endParaRPr lang="en-S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E78BBE-29B4-81D2-0ADE-78F76637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82" y="2132405"/>
            <a:ext cx="3897643" cy="25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84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Linking Commands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Pipeline Input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Accept pipeline input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Get-Help Get-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ChildItem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-Parameter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8281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Formatting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Format-Table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Format-List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Changes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5319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Filtering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Select-Object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Where-Object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Sort-Object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Group-Object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AsHashTable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Out-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GridView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-Passthrough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98506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07. Pipelines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64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Bring Your Own Lab!</a:t>
            </a:r>
          </a:p>
          <a:p>
            <a:pPr lvl="1"/>
            <a:r>
              <a:rPr lang="en-GB" dirty="0"/>
              <a:t>It’s easier to understand your own issues</a:t>
            </a:r>
            <a:endParaRPr lang="en-SE" dirty="0"/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A852-F6F0-EF30-2024-6CD4527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F3FB3-0890-0B37-D114-C666C7C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7126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9683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Loops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ForEach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-Object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PSItem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/$_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foreach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Keywords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break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continue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return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Behaviors in Pipelines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2358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Comparisons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-eq / -ne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lt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-le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-like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notlike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-contains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notcontains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-in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notin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Case Sensitivity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Compare-Object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835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Logical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-and / -or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-not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Range</a:t>
            </a:r>
          </a:p>
          <a:p>
            <a:pPr lvl="3"/>
            <a:r>
              <a:rPr lang="en-US" dirty="0">
                <a:latin typeface="Arial" panose="020B0604020202020204" pitchFamily="34" charset="0"/>
              </a:rPr>
              <a:t>[0..10]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1..10 | Foreach-Object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if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switch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9817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Explicit / Implicit type casting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$null on left side, always!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780031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if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Switch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-Regex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9472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Loops with 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while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 while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 until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4814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08. Conditions &amp; Loops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0267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36978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Editor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 (Deprecated)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Workspace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Scripts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Line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All </a:t>
            </a:r>
            <a:r>
              <a:rPr lang="en-GB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Occurences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 Document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005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Arial" panose="020B0604020202020204" pitchFamily="34" charset="0"/>
              </a:rPr>
              <a:t>What is PowerShell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History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Why use PowerShell?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Versions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Windows PowerShell (1-5)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PowerShell Core (6)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PowerShell (7)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Modules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Execution Policy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Safety - Not Security!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A852-F6F0-EF30-2024-6CD4527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F3FB3-0890-0B37-D114-C666C7C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4817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PSGallery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Terminal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32217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PowerShell Documentation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https://learn.microsoft.com/en-us/powershell/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PSKoans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https://github.com/vexx32/PSKoans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Community Best Practices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https://github.com/PoshCode/PowerShellPracticeAndStyle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Learn PowerShell in a Month of Lunches,  4:th Edition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https://www.manning.com/books/learn-powershell-in-a-month-of-lunches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Automate administrative tasks by using PowerShell – Learn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https://learn.microsoft.com/en-us/training/paths/powershell/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25762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Version Control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463112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0" i="0" u="none" strike="noStrike" baseline="0" dirty="0">
                <a:latin typeface="Arial" panose="020B0604020202020204" pitchFamily="34" charset="0"/>
              </a:rPr>
              <a:t>Version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git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hosts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GitHub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Azure DevOps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Bitbucket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GitLab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Quick start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clone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add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commit -m 'message'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push</a:t>
            </a:r>
          </a:p>
          <a:p>
            <a:pPr marR="0" lvl="0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svn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tfvc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others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636796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6305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Performance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Filter left - Format right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Measure-Command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Pipelines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Avoid Console 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Arrays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Readability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Don't Use Aliases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Verb-Noun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$null on left side comparison</a:t>
            </a:r>
          </a:p>
          <a:p>
            <a:pPr marR="0" lvl="0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VSCode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Extensions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29393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sz="66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Don't run unknown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36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67875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Text goes here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Or here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0548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666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666. Folder Name 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700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How to do labs?</a:t>
            </a:r>
          </a:p>
          <a:p>
            <a:pPr lvl="1"/>
            <a:r>
              <a:rPr lang="en-US" dirty="0"/>
              <a:t>Lab.md</a:t>
            </a:r>
            <a:r>
              <a:rPr lang="en-GB" dirty="0">
                <a:latin typeface="Arial" panose="020B0604020202020204" pitchFamily="34" charset="0"/>
              </a:rPr>
              <a:t> –No solutions.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Detailed.md – Some help.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More than one way of solving an issue.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“If it</a:t>
            </a:r>
            <a:r>
              <a:rPr lang="en-GB" dirty="0">
                <a:latin typeface="Arial" panose="020B0604020202020204" pitchFamily="34" charset="0"/>
              </a:rPr>
              <a:t>’s stupid and it works, it’s not stupid”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47395-FDE7-192E-F200-25A4248D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EB95D-87CC-9AF6-54DB-3B025E5A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00489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Bjorn.sundling@advania.com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3343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00. Install PowerShell &amp; </a:t>
            </a:r>
            <a:r>
              <a:rPr lang="en-US" dirty="0" err="1"/>
              <a:t>VSCode</a:t>
            </a:r>
            <a:endParaRPr lang="en-S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0B9AA-E148-23A5-5B74-3D0071E0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0FD9B-8EFD-16D0-5623-2F885812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302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83C3-0C65-E236-7D24-16224952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Try Along!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2C2C-5186-7197-1C82-146A6E4AA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Try stuff</a:t>
            </a:r>
          </a:p>
          <a:p>
            <a:r>
              <a:rPr lang="en-GB" dirty="0"/>
              <a:t>Break stuff</a:t>
            </a:r>
          </a:p>
          <a:p>
            <a:r>
              <a:rPr lang="en-GB" dirty="0"/>
              <a:t>Fix stuff</a:t>
            </a:r>
          </a:p>
          <a:p>
            <a:r>
              <a:rPr lang="en-GB" dirty="0"/>
              <a:t>Understand stuff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EE361-AD26-7C31-62C3-13AEDCF7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78311-5DF3-969A-9F42-8408DAB7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043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DBE9F7"/>
      </a:hlink>
      <a:folHlink>
        <a:srgbClr val="D5BEC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19e1f18-975f-4467-8967-eb98acd961ab}" enabled="1" method="Privileged" siteId="{70d22a8d-923a-445e-82d4-32329da2174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1716</Words>
  <Application>Microsoft Office PowerPoint</Application>
  <PresentationFormat>Widescreen</PresentationFormat>
  <Paragraphs>526</Paragraphs>
  <Slides>70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Aptos</vt:lpstr>
      <vt:lpstr>Aptos Display</vt:lpstr>
      <vt:lpstr>Arial</vt:lpstr>
      <vt:lpstr>Office Theme</vt:lpstr>
      <vt:lpstr>PowerShell Fundamentals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Try Along!</vt:lpstr>
      <vt:lpstr>PowerShell Command Structure</vt:lpstr>
      <vt:lpstr>PowerShell Command Structure</vt:lpstr>
      <vt:lpstr>PowerShell Command Structure</vt:lpstr>
      <vt:lpstr>Finding Commands</vt:lpstr>
      <vt:lpstr>Finding Commands</vt:lpstr>
      <vt:lpstr>Finding Commands</vt:lpstr>
      <vt:lpstr>Finding Commands</vt:lpstr>
      <vt:lpstr>Finding Commands</vt:lpstr>
      <vt:lpstr>.NET Framework</vt:lpstr>
      <vt:lpstr>.NET Framework</vt:lpstr>
      <vt:lpstr>.NET Framework</vt:lpstr>
      <vt:lpstr>.NET Framework</vt:lpstr>
      <vt:lpstr>.NET Framework</vt:lpstr>
      <vt:lpstr>Variables</vt:lpstr>
      <vt:lpstr>Variables</vt:lpstr>
      <vt:lpstr>Variables</vt:lpstr>
      <vt:lpstr>Variables</vt:lpstr>
      <vt:lpstr>Variables</vt:lpstr>
      <vt:lpstr>Variables</vt:lpstr>
      <vt:lpstr>Input &amp; Output</vt:lpstr>
      <vt:lpstr>Input &amp; Output</vt:lpstr>
      <vt:lpstr>Input &amp; Output</vt:lpstr>
      <vt:lpstr>Input &amp; Output</vt:lpstr>
      <vt:lpstr>Input &amp; Output</vt:lpstr>
      <vt:lpstr>Files</vt:lpstr>
      <vt:lpstr>Files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Pipelines</vt:lpstr>
      <vt:lpstr>Pipelines</vt:lpstr>
      <vt:lpstr>Pipelines</vt:lpstr>
      <vt:lpstr>Pipelines</vt:lpstr>
      <vt:lpstr>Pipelines</vt:lpstr>
      <vt:lpstr>Pipelines</vt:lpstr>
      <vt:lpstr>Script Flow</vt:lpstr>
      <vt:lpstr>Script Flow</vt:lpstr>
      <vt:lpstr>Script Flow</vt:lpstr>
      <vt:lpstr>Script Flow</vt:lpstr>
      <vt:lpstr>Script Flow</vt:lpstr>
      <vt:lpstr>Script Flow</vt:lpstr>
      <vt:lpstr>Script Flow</vt:lpstr>
      <vt:lpstr>Script Flow</vt:lpstr>
      <vt:lpstr>Tools</vt:lpstr>
      <vt:lpstr>Tools</vt:lpstr>
      <vt:lpstr>Tools</vt:lpstr>
      <vt:lpstr>Tools</vt:lpstr>
      <vt:lpstr>Version Control</vt:lpstr>
      <vt:lpstr>Version Control</vt:lpstr>
      <vt:lpstr>Best Practices</vt:lpstr>
      <vt:lpstr>Best Practices</vt:lpstr>
      <vt:lpstr>Best Practices</vt:lpstr>
      <vt:lpstr>Chapter name</vt:lpstr>
      <vt:lpstr>Chapter name</vt:lpstr>
      <vt:lpstr>Chapter name</vt:lpstr>
      <vt:lpstr>PowerShell Fundamentals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Björn Sundling</dc:creator>
  <cp:lastModifiedBy>Björn Sundling</cp:lastModifiedBy>
  <cp:revision>39</cp:revision>
  <dcterms:created xsi:type="dcterms:W3CDTF">2024-08-01T08:10:01Z</dcterms:created>
  <dcterms:modified xsi:type="dcterms:W3CDTF">2024-08-02T13:13:28Z</dcterms:modified>
</cp:coreProperties>
</file>