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58" r:id="rId4"/>
    <p:sldId id="260" r:id="rId5"/>
    <p:sldId id="262" r:id="rId6"/>
    <p:sldId id="263" r:id="rId7"/>
    <p:sldId id="264" r:id="rId8"/>
    <p:sldId id="265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41F45-DD38-4C64-95EB-686E35B9C82F}" type="datetimeFigureOut">
              <a:rPr lang="pt-BR" smtClean="0"/>
              <a:pPr/>
              <a:t>27/06/2014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DACF9-B8D4-4015-98DE-2844339D1C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2A0EE-C3A3-41B2-8AA9-F7E920EB99FB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4130694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2A0EE-C3A3-41B2-8AA9-F7E920EB99FB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762821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2A0EE-C3A3-41B2-8AA9-F7E920EB99FB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762821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2A0EE-C3A3-41B2-8AA9-F7E920EB99FB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762821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2A0EE-C3A3-41B2-8AA9-F7E920EB99FB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762821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2A0EE-C3A3-41B2-8AA9-F7E920EB99FB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762821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2A0EE-C3A3-41B2-8AA9-F7E920EB99FB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762821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2A0EE-C3A3-41B2-8AA9-F7E920EB99FB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762821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2A0EE-C3A3-41B2-8AA9-F7E920EB99FB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762821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2A0EE-C3A3-41B2-8AA9-F7E920EB99FB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762821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15B4-3A74-41AB-8D3F-67CBDA879B2D}" type="datetimeFigureOut">
              <a:rPr lang="pt-BR" smtClean="0"/>
              <a:pPr/>
              <a:t>27/06/2014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82D6-DE99-4899-A813-D8EC03790B2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15B4-3A74-41AB-8D3F-67CBDA879B2D}" type="datetimeFigureOut">
              <a:rPr lang="pt-BR" smtClean="0"/>
              <a:pPr/>
              <a:t>27/06/2014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82D6-DE99-4899-A813-D8EC03790B2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15B4-3A74-41AB-8D3F-67CBDA879B2D}" type="datetimeFigureOut">
              <a:rPr lang="pt-BR" smtClean="0"/>
              <a:pPr/>
              <a:t>27/06/2014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82D6-DE99-4899-A813-D8EC03790B2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15B4-3A74-41AB-8D3F-67CBDA879B2D}" type="datetimeFigureOut">
              <a:rPr lang="pt-BR" smtClean="0"/>
              <a:pPr/>
              <a:t>27/06/2014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82D6-DE99-4899-A813-D8EC03790B2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15B4-3A74-41AB-8D3F-67CBDA879B2D}" type="datetimeFigureOut">
              <a:rPr lang="pt-BR" smtClean="0"/>
              <a:pPr/>
              <a:t>27/06/2014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82D6-DE99-4899-A813-D8EC03790B2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15B4-3A74-41AB-8D3F-67CBDA879B2D}" type="datetimeFigureOut">
              <a:rPr lang="pt-BR" smtClean="0"/>
              <a:pPr/>
              <a:t>27/06/2014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82D6-DE99-4899-A813-D8EC03790B2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15B4-3A74-41AB-8D3F-67CBDA879B2D}" type="datetimeFigureOut">
              <a:rPr lang="pt-BR" smtClean="0"/>
              <a:pPr/>
              <a:t>27/06/2014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82D6-DE99-4899-A813-D8EC03790B2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15B4-3A74-41AB-8D3F-67CBDA879B2D}" type="datetimeFigureOut">
              <a:rPr lang="pt-BR" smtClean="0"/>
              <a:pPr/>
              <a:t>27/06/2014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82D6-DE99-4899-A813-D8EC03790B2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15B4-3A74-41AB-8D3F-67CBDA879B2D}" type="datetimeFigureOut">
              <a:rPr lang="pt-BR" smtClean="0"/>
              <a:pPr/>
              <a:t>27/06/2014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82D6-DE99-4899-A813-D8EC03790B2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15B4-3A74-41AB-8D3F-67CBDA879B2D}" type="datetimeFigureOut">
              <a:rPr lang="pt-BR" smtClean="0"/>
              <a:pPr/>
              <a:t>27/06/2014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82D6-DE99-4899-A813-D8EC03790B2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15B4-3A74-41AB-8D3F-67CBDA879B2D}" type="datetimeFigureOut">
              <a:rPr lang="pt-BR" smtClean="0"/>
              <a:pPr/>
              <a:t>27/06/2014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82D6-DE99-4899-A813-D8EC03790B2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E15B4-3A74-41AB-8D3F-67CBDA879B2D}" type="datetimeFigureOut">
              <a:rPr lang="pt-BR" smtClean="0"/>
              <a:pPr/>
              <a:t>27/06/2014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882D6-DE99-4899-A813-D8EC03790B2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817" y="2132856"/>
            <a:ext cx="8806656" cy="1673352"/>
          </a:xfrm>
        </p:spPr>
        <p:txBody>
          <a:bodyPr>
            <a:no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EXPERIMENT</a:t>
            </a:r>
            <a:endParaRPr lang="pt-BR" sz="2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7" name="Picture 3" descr="C:\Users\BrunoMarinho\Downloads\ufsca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5085184"/>
            <a:ext cx="1584176" cy="1107685"/>
          </a:xfrm>
          <a:prstGeom prst="rect">
            <a:avLst/>
          </a:prstGeom>
          <a:noFill/>
        </p:spPr>
      </p:pic>
      <p:sp>
        <p:nvSpPr>
          <p:cNvPr id="9" name="Retângulo 8"/>
          <p:cNvSpPr/>
          <p:nvPr/>
        </p:nvSpPr>
        <p:spPr>
          <a:xfrm>
            <a:off x="179512" y="3861048"/>
            <a:ext cx="8568952" cy="72008"/>
          </a:xfrm>
          <a:prstGeom prst="rect">
            <a:avLst/>
          </a:prstGeom>
          <a:solidFill>
            <a:srgbClr val="E0AD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79512" y="1988840"/>
            <a:ext cx="8568952" cy="72008"/>
          </a:xfrm>
          <a:prstGeom prst="rect">
            <a:avLst/>
          </a:prstGeom>
          <a:solidFill>
            <a:srgbClr val="E0AD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899592" y="4693612"/>
            <a:ext cx="8077200" cy="1543700"/>
          </a:xfrm>
          <a:prstGeom prst="rect">
            <a:avLst/>
          </a:prstGeom>
        </p:spPr>
        <p:txBody>
          <a:bodyPr vert="horz" lIns="118872" tIns="0" rIns="45720" bIns="0" rtlCol="0" anchor="b">
            <a:no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r"/>
            <a:r>
              <a:rPr lang="pt-BR" sz="1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Bruno Marinho</a:t>
            </a:r>
          </a:p>
          <a:p>
            <a:pPr algn="r"/>
            <a:r>
              <a:rPr lang="pt-BR" sz="1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Rafael </a:t>
            </a:r>
            <a:r>
              <a:rPr lang="pt-BR" sz="1800" b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Durelli</a:t>
            </a:r>
            <a:endParaRPr lang="pt-BR" sz="1800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r"/>
            <a:r>
              <a:rPr lang="pt-BR" sz="1800" b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Raphael</a:t>
            </a:r>
            <a:r>
              <a:rPr lang="pt-BR" sz="1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Honda</a:t>
            </a:r>
          </a:p>
          <a:p>
            <a:pPr algn="r"/>
            <a:r>
              <a:rPr lang="pt-BR" sz="1600" b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Advisor</a:t>
            </a:r>
            <a:r>
              <a:rPr lang="pt-BR" sz="16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: Prof. Dr. Valter Vieira de Camargo</a:t>
            </a:r>
          </a:p>
          <a:p>
            <a:pPr algn="r"/>
            <a:endParaRPr lang="pt-BR" sz="1600" dirty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r"/>
            <a:r>
              <a:rPr lang="pt-BR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27 de junho de 2014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0832" y="-85402"/>
            <a:ext cx="8229600" cy="1066130"/>
          </a:xfrm>
        </p:spPr>
        <p:txBody>
          <a:bodyPr>
            <a:normAutofit/>
          </a:bodyPr>
          <a:lstStyle/>
          <a:p>
            <a:r>
              <a:rPr lang="pt-BR" b="1" dirty="0" err="1" smtClean="0">
                <a:solidFill>
                  <a:schemeClr val="bg1"/>
                </a:solidFill>
              </a:rPr>
              <a:t>Activity</a:t>
            </a:r>
            <a:r>
              <a:rPr lang="pt-BR" b="1" dirty="0" smtClean="0">
                <a:solidFill>
                  <a:schemeClr val="bg1"/>
                </a:solidFill>
              </a:rPr>
              <a:t> 8</a:t>
            </a:r>
            <a:endParaRPr lang="pt-BR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052736"/>
            <a:ext cx="8892480" cy="5400600"/>
          </a:xfrm>
        </p:spPr>
        <p:txBody>
          <a:bodyPr>
            <a:normAutofit/>
          </a:bodyPr>
          <a:lstStyle/>
          <a:p>
            <a:r>
              <a:rPr lang="pt-BR" dirty="0" err="1" smtClean="0"/>
              <a:t>Now</a:t>
            </a:r>
            <a:r>
              <a:rPr lang="pt-BR" dirty="0" smtClean="0"/>
              <a:t> </a:t>
            </a:r>
            <a:r>
              <a:rPr lang="pt-BR" dirty="0" err="1" smtClean="0"/>
              <a:t>you</a:t>
            </a:r>
            <a:r>
              <a:rPr lang="pt-BR" dirty="0" smtClean="0"/>
              <a:t> </a:t>
            </a:r>
            <a:r>
              <a:rPr lang="pt-BR" dirty="0" err="1" smtClean="0"/>
              <a:t>have</a:t>
            </a:r>
            <a:r>
              <a:rPr lang="pt-BR" dirty="0" smtClean="0"/>
              <a:t> to </a:t>
            </a:r>
            <a:r>
              <a:rPr lang="pt-BR" dirty="0" err="1" smtClean="0"/>
              <a:t>maintain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souce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sz="2800" dirty="0" smtClean="0"/>
              <a:t>.</a:t>
            </a:r>
          </a:p>
          <a:p>
            <a:pPr lvl="1"/>
            <a:r>
              <a:rPr lang="pt-BR" sz="2400" dirty="0" err="1" smtClean="0"/>
              <a:t>Transform</a:t>
            </a:r>
            <a:r>
              <a:rPr lang="pt-BR" sz="2400" dirty="0" smtClean="0"/>
              <a:t> </a:t>
            </a:r>
            <a:r>
              <a:rPr lang="pt-BR" sz="2400" dirty="0" err="1" smtClean="0"/>
              <a:t>the</a:t>
            </a:r>
            <a:r>
              <a:rPr lang="pt-BR" sz="2400" dirty="0" smtClean="0"/>
              <a:t> </a:t>
            </a:r>
            <a:r>
              <a:rPr lang="pt-BR" sz="2400" dirty="0" err="1" smtClean="0"/>
              <a:t>following</a:t>
            </a:r>
            <a:r>
              <a:rPr lang="pt-BR" sz="2400" dirty="0" smtClean="0"/>
              <a:t> </a:t>
            </a:r>
            <a:r>
              <a:rPr lang="pt-BR" sz="2400" dirty="0" err="1" smtClean="0"/>
              <a:t>pointcut</a:t>
            </a:r>
            <a:r>
              <a:rPr lang="pt-BR" sz="2400" dirty="0" smtClean="0"/>
              <a:t> as </a:t>
            </a:r>
            <a:r>
              <a:rPr lang="pt-BR" sz="2400" dirty="0" err="1" smtClean="0"/>
              <a:t>follows</a:t>
            </a:r>
            <a:r>
              <a:rPr lang="pt-BR" sz="2400" dirty="0" smtClean="0"/>
              <a:t>.</a:t>
            </a:r>
          </a:p>
          <a:p>
            <a:pPr lvl="1"/>
            <a:endParaRPr lang="pt-BR" sz="24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pt-BR" sz="24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pt-BR" sz="24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pt-BR" sz="24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pt-BR" sz="24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pt-BR" dirty="0" smtClean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endParaRPr lang="pt-BR" dirty="0" smtClean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endParaRPr lang="pt-BR" dirty="0" smtClean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r>
              <a:rPr lang="pt-BR" dirty="0" smtClean="0">
                <a:latin typeface="Calibri" pitchFamily="34" charset="0"/>
                <a:cs typeface="Calibri" pitchFamily="34" charset="0"/>
              </a:rPr>
              <a:t>Time to </a:t>
            </a:r>
            <a:r>
              <a:rPr lang="pt-BR" dirty="0" err="1" smtClean="0">
                <a:latin typeface="Calibri" pitchFamily="34" charset="0"/>
                <a:cs typeface="Calibri" pitchFamily="34" charset="0"/>
              </a:rPr>
              <a:t>perform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t-BR" dirty="0" err="1" smtClean="0">
                <a:latin typeface="Calibri" pitchFamily="34" charset="0"/>
                <a:cs typeface="Calibri" pitchFamily="34" charset="0"/>
              </a:rPr>
              <a:t>this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t-BR" dirty="0" err="1" smtClean="0">
                <a:latin typeface="Calibri" pitchFamily="34" charset="0"/>
                <a:cs typeface="Calibri" pitchFamily="34" charset="0"/>
              </a:rPr>
              <a:t>activity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: 9 minutes</a:t>
            </a:r>
          </a:p>
          <a:p>
            <a:endParaRPr lang="pt-BR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pt-BR" sz="19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D5C1-E75D-4D00-A5D9-28D9514DA0D4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83568" y="2636912"/>
            <a:ext cx="7704856" cy="2448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sz="2400" b="1" dirty="0" smtClean="0"/>
          </a:p>
          <a:p>
            <a:r>
              <a:rPr lang="pt-BR" sz="2400" b="1" dirty="0" smtClean="0"/>
              <a:t>As is</a:t>
            </a:r>
          </a:p>
          <a:p>
            <a:r>
              <a:rPr lang="pt-BR" sz="2400" b="1" dirty="0" err="1" smtClean="0">
                <a:solidFill>
                  <a:srgbClr val="7030A0"/>
                </a:solidFill>
              </a:rPr>
              <a:t>public</a:t>
            </a:r>
            <a:r>
              <a:rPr lang="pt-BR" sz="2400" b="1" dirty="0" smtClean="0"/>
              <a:t> </a:t>
            </a:r>
            <a:r>
              <a:rPr lang="pt-BR" sz="2400" b="1" dirty="0" err="1" smtClean="0">
                <a:solidFill>
                  <a:srgbClr val="7030A0"/>
                </a:solidFill>
              </a:rPr>
              <a:t>pointcut</a:t>
            </a:r>
            <a:r>
              <a:rPr lang="pt-BR" sz="2400" b="1" dirty="0" smtClean="0"/>
              <a:t> pointcut4():  </a:t>
            </a:r>
            <a:r>
              <a:rPr lang="en-US" sz="2400" b="1" dirty="0" smtClean="0">
                <a:solidFill>
                  <a:srgbClr val="7030A0"/>
                </a:solidFill>
              </a:rPr>
              <a:t>execution</a:t>
            </a:r>
            <a:r>
              <a:rPr lang="en-US" sz="2400" b="1" dirty="0" smtClean="0"/>
              <a:t> (method1())</a:t>
            </a:r>
            <a:r>
              <a:rPr lang="pt-BR" sz="2400" b="1" dirty="0" smtClean="0"/>
              <a:t>;</a:t>
            </a:r>
          </a:p>
          <a:p>
            <a:endParaRPr lang="pt-BR" sz="2400" b="1" dirty="0" smtClean="0"/>
          </a:p>
          <a:p>
            <a:r>
              <a:rPr lang="pt-BR" sz="2400" b="1" dirty="0" smtClean="0">
                <a:solidFill>
                  <a:schemeClr val="tx1"/>
                </a:solidFill>
              </a:rPr>
              <a:t>To </a:t>
            </a:r>
            <a:r>
              <a:rPr lang="pt-BR" sz="2400" b="1" dirty="0" err="1" smtClean="0">
                <a:solidFill>
                  <a:schemeClr val="tx1"/>
                </a:solidFill>
              </a:rPr>
              <a:t>be</a:t>
            </a:r>
            <a:endParaRPr lang="pt-BR" sz="2400" b="1" dirty="0" smtClean="0">
              <a:solidFill>
                <a:schemeClr val="tx1"/>
              </a:solidFill>
            </a:endParaRPr>
          </a:p>
          <a:p>
            <a:r>
              <a:rPr lang="pt-BR" sz="2400" b="1" dirty="0" err="1" smtClean="0">
                <a:solidFill>
                  <a:srgbClr val="7030A0"/>
                </a:solidFill>
              </a:rPr>
              <a:t>public</a:t>
            </a:r>
            <a:r>
              <a:rPr lang="pt-BR" sz="2400" b="1" dirty="0" smtClean="0"/>
              <a:t> </a:t>
            </a:r>
            <a:r>
              <a:rPr lang="pt-BR" sz="2400" b="1" dirty="0" err="1" smtClean="0">
                <a:solidFill>
                  <a:srgbClr val="7030A0"/>
                </a:solidFill>
              </a:rPr>
              <a:t>pointcut</a:t>
            </a:r>
            <a:r>
              <a:rPr lang="pt-BR" sz="2400" b="1" dirty="0" smtClean="0"/>
              <a:t> pointcut4(): </a:t>
            </a:r>
          </a:p>
          <a:p>
            <a:r>
              <a:rPr lang="pt-BR" sz="2400" b="1" dirty="0" smtClean="0"/>
              <a:t>                  </a:t>
            </a:r>
            <a:r>
              <a:rPr lang="en-US" sz="2400" b="1" dirty="0" smtClean="0">
                <a:solidFill>
                  <a:srgbClr val="7030A0"/>
                </a:solidFill>
              </a:rPr>
              <a:t>execution</a:t>
            </a:r>
            <a:r>
              <a:rPr lang="en-US" sz="2400" b="1" dirty="0" smtClean="0"/>
              <a:t> (method1()) || </a:t>
            </a:r>
            <a:r>
              <a:rPr lang="en-US" sz="2400" b="1" dirty="0" smtClean="0">
                <a:solidFill>
                  <a:srgbClr val="7030A0"/>
                </a:solidFill>
              </a:rPr>
              <a:t>call</a:t>
            </a:r>
            <a:r>
              <a:rPr lang="en-US" sz="2400" b="1" dirty="0" smtClean="0"/>
              <a:t> (method2())</a:t>
            </a:r>
            <a:r>
              <a:rPr lang="pt-BR" sz="2400" b="1" dirty="0" smtClean="0"/>
              <a:t>;</a:t>
            </a:r>
          </a:p>
          <a:p>
            <a:endParaRPr lang="pt-BR" sz="24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15188708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HW x4</a:t>
            </a:r>
          </a:p>
          <a:p>
            <a:r>
              <a:rPr lang="pt-BR" dirty="0" smtClean="0"/>
              <a:t>LW x4</a:t>
            </a:r>
          </a:p>
          <a:p>
            <a:r>
              <a:rPr lang="pt-BR" dirty="0" smtClean="0"/>
              <a:t>TT x24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0832" y="-85402"/>
            <a:ext cx="8229600" cy="1066130"/>
          </a:xfrm>
        </p:spPr>
        <p:txBody>
          <a:bodyPr>
            <a:normAutofit/>
          </a:bodyPr>
          <a:lstStyle/>
          <a:p>
            <a:r>
              <a:rPr lang="pt-BR" b="1" dirty="0" err="1" smtClean="0">
                <a:solidFill>
                  <a:schemeClr val="bg1"/>
                </a:solidFill>
              </a:rPr>
              <a:t>Groups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 smtClean="0">
                <a:solidFill>
                  <a:schemeClr val="bg1"/>
                </a:solidFill>
              </a:rPr>
              <a:t>definition</a:t>
            </a:r>
            <a:endParaRPr lang="pt-BR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363272" cy="5400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pt-BR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pt-BR" sz="19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D5C1-E75D-4D00-A5D9-28D9514DA0D4}" type="slidenum">
              <a:rPr lang="pt-BR" smtClean="0"/>
              <a:pPr/>
              <a:t>2</a:t>
            </a:fld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547664" y="1266468"/>
          <a:ext cx="6120679" cy="2810604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592288"/>
                <a:gridCol w="3528391"/>
              </a:tblGrid>
              <a:tr h="4684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u="none" dirty="0" err="1" smtClean="0"/>
                        <a:t>Group</a:t>
                      </a:r>
                      <a:r>
                        <a:rPr lang="pt-BR" sz="2400" b="1" u="none" dirty="0" smtClean="0"/>
                        <a:t> </a:t>
                      </a:r>
                      <a:r>
                        <a:rPr lang="pt-BR" sz="2400" b="1" u="none" dirty="0"/>
                        <a:t>1</a:t>
                      </a:r>
                      <a:endParaRPr lang="pt-BR" sz="2400" b="1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u="none" dirty="0" err="1" smtClean="0"/>
                        <a:t>Group</a:t>
                      </a:r>
                      <a:r>
                        <a:rPr lang="pt-BR" sz="2400" b="1" u="none" dirty="0" smtClean="0"/>
                        <a:t> </a:t>
                      </a:r>
                      <a:r>
                        <a:rPr lang="pt-BR" sz="2400" b="1" u="none" dirty="0"/>
                        <a:t>2</a:t>
                      </a:r>
                      <a:endParaRPr lang="pt-BR" sz="2400" b="1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84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u="none" dirty="0"/>
                        <a:t>Sidarta</a:t>
                      </a:r>
                      <a:endParaRPr lang="pt-BR" sz="24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u="none" dirty="0"/>
                        <a:t>Marcel </a:t>
                      </a:r>
                      <a:r>
                        <a:rPr lang="pt-BR" sz="2400" u="none" dirty="0" err="1"/>
                        <a:t>Serikawa</a:t>
                      </a:r>
                      <a:endParaRPr lang="pt-BR" sz="24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84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u="none" dirty="0"/>
                        <a:t>Paulo</a:t>
                      </a:r>
                      <a:endParaRPr lang="pt-BR" sz="24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u="none" dirty="0"/>
                        <a:t>Renato</a:t>
                      </a:r>
                      <a:endParaRPr lang="pt-BR" sz="24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84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u="none"/>
                        <a:t>Amir</a:t>
                      </a:r>
                      <a:endParaRPr lang="pt-BR" sz="2400" u="none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u="none" dirty="0"/>
                        <a:t>Pablo</a:t>
                      </a:r>
                      <a:endParaRPr lang="pt-BR" sz="24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84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u="none" dirty="0"/>
                        <a:t>André</a:t>
                      </a:r>
                      <a:endParaRPr lang="pt-BR" sz="24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u="none" dirty="0"/>
                        <a:t>Fernando</a:t>
                      </a:r>
                      <a:endParaRPr lang="pt-BR" sz="24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84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u="none" dirty="0"/>
                        <a:t>Carlos</a:t>
                      </a:r>
                      <a:endParaRPr lang="pt-BR" sz="24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u="none" dirty="0" smtClean="0"/>
                        <a:t>Marcel</a:t>
                      </a:r>
                      <a:endParaRPr lang="pt-BR" sz="24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331640" y="4581128"/>
          <a:ext cx="6096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err="1" smtClean="0"/>
                        <a:t>Phase</a:t>
                      </a:r>
                      <a:r>
                        <a:rPr lang="pt-BR" sz="2400" dirty="0" smtClean="0"/>
                        <a:t> 1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err="1" smtClean="0"/>
                        <a:t>Phase</a:t>
                      </a:r>
                      <a:r>
                        <a:rPr lang="pt-BR" sz="2400" dirty="0" smtClean="0"/>
                        <a:t> 2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err="1" smtClean="0"/>
                        <a:t>Group</a:t>
                      </a:r>
                      <a:r>
                        <a:rPr lang="pt-BR" sz="2400" dirty="0" smtClean="0"/>
                        <a:t> 1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err="1" smtClean="0"/>
                        <a:t>Lightweight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err="1" smtClean="0"/>
                        <a:t>Heavyweight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err="1" smtClean="0"/>
                        <a:t>Group</a:t>
                      </a:r>
                      <a:r>
                        <a:rPr lang="pt-BR" sz="2400" dirty="0" smtClean="0"/>
                        <a:t> 2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err="1" smtClean="0"/>
                        <a:t>Heavyweight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err="1" smtClean="0"/>
                        <a:t>Lightweight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5188708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0832" y="-85402"/>
            <a:ext cx="8229600" cy="1066130"/>
          </a:xfrm>
        </p:spPr>
        <p:txBody>
          <a:bodyPr>
            <a:normAutofit/>
          </a:bodyPr>
          <a:lstStyle/>
          <a:p>
            <a:r>
              <a:rPr lang="pt-BR" b="1" dirty="0" err="1" smtClean="0">
                <a:solidFill>
                  <a:schemeClr val="bg1"/>
                </a:solidFill>
              </a:rPr>
              <a:t>Activity</a:t>
            </a:r>
            <a:r>
              <a:rPr lang="pt-BR" b="1" dirty="0" smtClean="0">
                <a:solidFill>
                  <a:schemeClr val="bg1"/>
                </a:solidFill>
              </a:rPr>
              <a:t> 1</a:t>
            </a:r>
            <a:endParaRPr lang="pt-BR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052736"/>
            <a:ext cx="8892480" cy="5400600"/>
          </a:xfrm>
        </p:spPr>
        <p:txBody>
          <a:bodyPr>
            <a:normAutofit/>
          </a:bodyPr>
          <a:lstStyle/>
          <a:p>
            <a:r>
              <a:rPr lang="pt-BR" dirty="0" err="1" smtClean="0"/>
              <a:t>Create</a:t>
            </a:r>
            <a:r>
              <a:rPr lang="pt-BR" dirty="0" smtClean="0"/>
              <a:t> </a:t>
            </a:r>
            <a:r>
              <a:rPr lang="pt-BR" dirty="0" err="1" smtClean="0"/>
              <a:t>three</a:t>
            </a:r>
            <a:r>
              <a:rPr lang="pt-BR" dirty="0" smtClean="0"/>
              <a:t> </a:t>
            </a:r>
            <a:r>
              <a:rPr lang="pt-BR" sz="2800" b="1" i="1" dirty="0" err="1" smtClean="0">
                <a:latin typeface="Courier New" pitchFamily="49" charset="0"/>
                <a:cs typeface="Courier New" pitchFamily="49" charset="0"/>
              </a:rPr>
              <a:t>CrosscuttingConcerns</a:t>
            </a:r>
            <a:r>
              <a:rPr lang="pt-BR" dirty="0" smtClean="0"/>
              <a:t>, </a:t>
            </a:r>
            <a:r>
              <a:rPr lang="pt-BR" dirty="0" err="1" smtClean="0"/>
              <a:t>following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source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below</a:t>
            </a:r>
            <a:r>
              <a:rPr lang="pt-BR" dirty="0" smtClean="0"/>
              <a:t>.</a:t>
            </a:r>
          </a:p>
          <a:p>
            <a:pPr lvl="1">
              <a:buNone/>
            </a:pPr>
            <a:endParaRPr lang="pt-BR" dirty="0" smtClean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endParaRPr lang="pt-BR" dirty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endParaRPr lang="pt-BR" dirty="0" smtClean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endParaRPr lang="pt-BR" dirty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endParaRPr lang="pt-BR" dirty="0" smtClean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endParaRPr lang="pt-BR" dirty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r>
              <a:rPr lang="pt-BR" dirty="0" smtClean="0">
                <a:latin typeface="Calibri" pitchFamily="34" charset="0"/>
                <a:cs typeface="Calibri" pitchFamily="34" charset="0"/>
              </a:rPr>
              <a:t>Time to </a:t>
            </a:r>
            <a:r>
              <a:rPr lang="pt-BR" dirty="0" err="1" smtClean="0">
                <a:latin typeface="Calibri" pitchFamily="34" charset="0"/>
                <a:cs typeface="Calibri" pitchFamily="34" charset="0"/>
              </a:rPr>
              <a:t>perform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t-BR" dirty="0" err="1" smtClean="0">
                <a:latin typeface="Calibri" pitchFamily="34" charset="0"/>
                <a:cs typeface="Calibri" pitchFamily="34" charset="0"/>
              </a:rPr>
              <a:t>this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t-BR" dirty="0" err="1" smtClean="0">
                <a:latin typeface="Calibri" pitchFamily="34" charset="0"/>
                <a:cs typeface="Calibri" pitchFamily="34" charset="0"/>
              </a:rPr>
              <a:t>activity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: 6 minutes</a:t>
            </a:r>
          </a:p>
          <a:p>
            <a:endParaRPr lang="pt-BR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pt-BR" sz="19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D5C1-E75D-4D00-A5D9-28D9514DA0D4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763688" y="2420888"/>
            <a:ext cx="5400600" cy="2448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000" b="1" dirty="0"/>
              <a:t>package </a:t>
            </a:r>
            <a:r>
              <a:rPr lang="pt-BR" sz="4000" b="1" dirty="0" err="1" smtClean="0"/>
              <a:t>security</a:t>
            </a:r>
            <a:r>
              <a:rPr lang="pt-BR" sz="4000" b="1" dirty="0" smtClean="0"/>
              <a:t>;</a:t>
            </a:r>
          </a:p>
          <a:p>
            <a:pPr algn="ctr"/>
            <a:r>
              <a:rPr lang="pt-BR" sz="4000" b="1" dirty="0" smtClean="0"/>
              <a:t>package </a:t>
            </a:r>
            <a:r>
              <a:rPr lang="pt-BR" sz="4000" b="1" dirty="0" err="1" smtClean="0"/>
              <a:t>logging</a:t>
            </a:r>
            <a:r>
              <a:rPr lang="pt-BR" sz="4000" b="1" dirty="0" smtClean="0"/>
              <a:t>;</a:t>
            </a:r>
          </a:p>
          <a:p>
            <a:pPr algn="ctr"/>
            <a:r>
              <a:rPr lang="pt-BR" sz="4000" b="1" dirty="0" smtClean="0"/>
              <a:t>package </a:t>
            </a:r>
            <a:r>
              <a:rPr lang="pt-BR" sz="4000" b="1" dirty="0" err="1" smtClean="0"/>
              <a:t>persistence</a:t>
            </a:r>
            <a:r>
              <a:rPr lang="pt-BR" sz="4000" b="1" dirty="0" smtClean="0"/>
              <a:t>;</a:t>
            </a:r>
            <a:endParaRPr lang="pt-BR" sz="4000" dirty="0"/>
          </a:p>
        </p:txBody>
      </p:sp>
    </p:spTree>
    <p:extLst>
      <p:ext uri="{BB962C8B-B14F-4D97-AF65-F5344CB8AC3E}">
        <p14:creationId xmlns="" xmlns:p14="http://schemas.microsoft.com/office/powerpoint/2010/main" val="15188708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0832" y="-85402"/>
            <a:ext cx="8229600" cy="1066130"/>
          </a:xfrm>
        </p:spPr>
        <p:txBody>
          <a:bodyPr>
            <a:normAutofit/>
          </a:bodyPr>
          <a:lstStyle/>
          <a:p>
            <a:r>
              <a:rPr lang="pt-BR" b="1" dirty="0" err="1" smtClean="0">
                <a:solidFill>
                  <a:schemeClr val="bg1"/>
                </a:solidFill>
              </a:rPr>
              <a:t>Activity</a:t>
            </a:r>
            <a:r>
              <a:rPr lang="pt-BR" b="1" dirty="0" smtClean="0">
                <a:solidFill>
                  <a:schemeClr val="bg1"/>
                </a:solidFill>
              </a:rPr>
              <a:t> 2</a:t>
            </a:r>
            <a:endParaRPr lang="pt-BR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052736"/>
            <a:ext cx="8892480" cy="5400600"/>
          </a:xfrm>
        </p:spPr>
        <p:txBody>
          <a:bodyPr>
            <a:normAutofit/>
          </a:bodyPr>
          <a:lstStyle/>
          <a:p>
            <a:r>
              <a:rPr lang="pt-BR" dirty="0" err="1" smtClean="0"/>
              <a:t>Create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three</a:t>
            </a:r>
            <a:r>
              <a:rPr lang="pt-BR" dirty="0" smtClean="0"/>
              <a:t> </a:t>
            </a:r>
            <a:r>
              <a:rPr lang="pt-BR" sz="2800" b="1" i="1" dirty="0" err="1" smtClean="0">
                <a:latin typeface="Courier New" pitchFamily="49" charset="0"/>
                <a:cs typeface="Courier New" pitchFamily="49" charset="0"/>
              </a:rPr>
              <a:t>Aspects</a:t>
            </a:r>
            <a:r>
              <a:rPr lang="pt-BR" sz="2800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dirty="0" err="1" smtClean="0"/>
              <a:t>presented</a:t>
            </a:r>
            <a:r>
              <a:rPr lang="pt-BR" sz="2800" dirty="0" smtClean="0"/>
              <a:t> </a:t>
            </a:r>
            <a:r>
              <a:rPr lang="pt-BR" sz="2800" dirty="0" err="1" smtClean="0"/>
              <a:t>below</a:t>
            </a:r>
            <a:r>
              <a:rPr lang="pt-BR" sz="2800" dirty="0" smtClean="0"/>
              <a:t> </a:t>
            </a:r>
            <a:r>
              <a:rPr lang="pt-BR" sz="2800" dirty="0" err="1" smtClean="0"/>
              <a:t>and</a:t>
            </a:r>
            <a:r>
              <a:rPr lang="pt-BR" sz="2800" dirty="0" smtClean="0"/>
              <a:t> link </a:t>
            </a:r>
            <a:r>
              <a:rPr lang="pt-BR" sz="2800" dirty="0" err="1" smtClean="0"/>
              <a:t>them</a:t>
            </a:r>
            <a:r>
              <a:rPr lang="pt-BR" sz="2800" dirty="0" smtClean="0"/>
              <a:t> to </a:t>
            </a:r>
            <a:r>
              <a:rPr lang="pt-BR" sz="2800" dirty="0" err="1" smtClean="0"/>
              <a:t>their</a:t>
            </a:r>
            <a:r>
              <a:rPr lang="pt-BR" sz="2800" dirty="0" smtClean="0"/>
              <a:t> </a:t>
            </a:r>
            <a:r>
              <a:rPr lang="pt-BR" sz="2800" dirty="0" err="1" smtClean="0"/>
              <a:t>respective</a:t>
            </a:r>
            <a:r>
              <a:rPr lang="pt-BR" sz="2800" dirty="0" smtClean="0"/>
              <a:t> </a:t>
            </a:r>
            <a:r>
              <a:rPr lang="pt-BR" sz="2800" dirty="0" err="1" smtClean="0"/>
              <a:t>crosscutting</a:t>
            </a:r>
            <a:r>
              <a:rPr lang="pt-BR" sz="2800" dirty="0" smtClean="0"/>
              <a:t> </a:t>
            </a:r>
            <a:r>
              <a:rPr lang="pt-BR" sz="2800" dirty="0" err="1" smtClean="0"/>
              <a:t>concern</a:t>
            </a:r>
            <a:r>
              <a:rPr lang="pt-BR" sz="2800" dirty="0" smtClean="0"/>
              <a:t> </a:t>
            </a:r>
            <a:r>
              <a:rPr lang="pt-BR" sz="2800" dirty="0" err="1" smtClean="0"/>
              <a:t>created</a:t>
            </a:r>
            <a:r>
              <a:rPr lang="pt-BR" sz="2800" dirty="0" smtClean="0"/>
              <a:t> </a:t>
            </a:r>
            <a:r>
              <a:rPr lang="pt-BR" sz="2800" dirty="0" err="1" smtClean="0"/>
              <a:t>earlier</a:t>
            </a:r>
            <a:r>
              <a:rPr lang="pt-BR" sz="2800" dirty="0" smtClean="0"/>
              <a:t>.</a:t>
            </a:r>
            <a:endParaRPr lang="pt-BR" dirty="0" smtClean="0"/>
          </a:p>
          <a:p>
            <a:pPr lvl="1">
              <a:buNone/>
            </a:pPr>
            <a:endParaRPr lang="pt-BR" dirty="0" smtClean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endParaRPr lang="pt-BR" dirty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endParaRPr lang="pt-BR" dirty="0" smtClean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endParaRPr lang="pt-BR" dirty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endParaRPr lang="pt-BR" dirty="0" smtClean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endParaRPr lang="pt-BR" dirty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r>
              <a:rPr lang="pt-BR" dirty="0" smtClean="0">
                <a:latin typeface="Calibri" pitchFamily="34" charset="0"/>
                <a:cs typeface="Calibri" pitchFamily="34" charset="0"/>
              </a:rPr>
              <a:t>Time to </a:t>
            </a:r>
            <a:r>
              <a:rPr lang="pt-BR" dirty="0" err="1" smtClean="0">
                <a:latin typeface="Calibri" pitchFamily="34" charset="0"/>
                <a:cs typeface="Calibri" pitchFamily="34" charset="0"/>
              </a:rPr>
              <a:t>perform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t-BR" dirty="0" err="1" smtClean="0">
                <a:latin typeface="Calibri" pitchFamily="34" charset="0"/>
                <a:cs typeface="Calibri" pitchFamily="34" charset="0"/>
              </a:rPr>
              <a:t>this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t-BR" dirty="0" err="1" smtClean="0">
                <a:latin typeface="Calibri" pitchFamily="34" charset="0"/>
                <a:cs typeface="Calibri" pitchFamily="34" charset="0"/>
              </a:rPr>
              <a:t>activity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: 6 minutes</a:t>
            </a:r>
          </a:p>
          <a:p>
            <a:endParaRPr lang="pt-BR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pt-BR" sz="19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D5C1-E75D-4D00-A5D9-28D9514DA0D4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23528" y="2708920"/>
            <a:ext cx="7848872" cy="2448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4000" b="1" dirty="0" err="1" smtClean="0"/>
              <a:t>public</a:t>
            </a:r>
            <a:r>
              <a:rPr lang="pt-BR" sz="4000" b="1" dirty="0" smtClean="0"/>
              <a:t> </a:t>
            </a:r>
            <a:r>
              <a:rPr lang="pt-BR" sz="4000" b="1" dirty="0" err="1" smtClean="0"/>
              <a:t>aspect</a:t>
            </a:r>
            <a:r>
              <a:rPr lang="pt-BR" sz="4000" b="1" dirty="0" smtClean="0"/>
              <a:t> </a:t>
            </a:r>
            <a:r>
              <a:rPr lang="pt-BR" sz="4000" b="1" dirty="0" err="1" smtClean="0"/>
              <a:t>ObjectsController</a:t>
            </a:r>
            <a:r>
              <a:rPr lang="pt-BR" sz="4000" b="1" dirty="0" smtClean="0"/>
              <a:t> {}</a:t>
            </a:r>
          </a:p>
          <a:p>
            <a:r>
              <a:rPr lang="pt-BR" sz="4000" b="1" dirty="0" err="1" smtClean="0"/>
              <a:t>public</a:t>
            </a:r>
            <a:r>
              <a:rPr lang="pt-BR" sz="4000" b="1" dirty="0" smtClean="0"/>
              <a:t> </a:t>
            </a:r>
            <a:r>
              <a:rPr lang="pt-BR" sz="4000" b="1" dirty="0" err="1" smtClean="0"/>
              <a:t>aspect</a:t>
            </a:r>
            <a:r>
              <a:rPr lang="pt-BR" sz="4000" b="1" dirty="0" smtClean="0"/>
              <a:t> </a:t>
            </a:r>
            <a:r>
              <a:rPr lang="pt-BR" sz="4000" b="1" dirty="0" err="1" smtClean="0"/>
              <a:t>SecurityComposition</a:t>
            </a:r>
            <a:r>
              <a:rPr lang="pt-BR" sz="4000" b="1" dirty="0" smtClean="0"/>
              <a:t>{}</a:t>
            </a:r>
          </a:p>
          <a:p>
            <a:r>
              <a:rPr lang="pt-BR" sz="4000" b="1" dirty="0" err="1" smtClean="0"/>
              <a:t>public</a:t>
            </a:r>
            <a:r>
              <a:rPr lang="pt-BR" sz="4000" b="1" dirty="0" smtClean="0"/>
              <a:t> </a:t>
            </a:r>
            <a:r>
              <a:rPr lang="pt-BR" sz="4000" b="1" dirty="0" err="1" smtClean="0"/>
              <a:t>aspect</a:t>
            </a:r>
            <a:r>
              <a:rPr lang="pt-BR" sz="4000" b="1" dirty="0" smtClean="0"/>
              <a:t> </a:t>
            </a:r>
            <a:r>
              <a:rPr lang="pt-BR" sz="4000" b="1" dirty="0" err="1" smtClean="0"/>
              <a:t>PartialAwareness</a:t>
            </a:r>
            <a:r>
              <a:rPr lang="pt-BR" sz="4000" b="1" dirty="0" smtClean="0"/>
              <a:t> {}</a:t>
            </a:r>
            <a:endParaRPr lang="pt-BR" sz="4000" dirty="0"/>
          </a:p>
        </p:txBody>
      </p:sp>
    </p:spTree>
    <p:extLst>
      <p:ext uri="{BB962C8B-B14F-4D97-AF65-F5344CB8AC3E}">
        <p14:creationId xmlns="" xmlns:p14="http://schemas.microsoft.com/office/powerpoint/2010/main" val="15188708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0832" y="-85402"/>
            <a:ext cx="8229600" cy="1066130"/>
          </a:xfrm>
        </p:spPr>
        <p:txBody>
          <a:bodyPr>
            <a:normAutofit/>
          </a:bodyPr>
          <a:lstStyle/>
          <a:p>
            <a:r>
              <a:rPr lang="pt-BR" b="1" dirty="0" err="1" smtClean="0">
                <a:solidFill>
                  <a:schemeClr val="bg1"/>
                </a:solidFill>
              </a:rPr>
              <a:t>Activity</a:t>
            </a:r>
            <a:r>
              <a:rPr lang="pt-BR" b="1" dirty="0" smtClean="0">
                <a:solidFill>
                  <a:schemeClr val="bg1"/>
                </a:solidFill>
              </a:rPr>
              <a:t> 3</a:t>
            </a:r>
            <a:endParaRPr lang="pt-BR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052736"/>
            <a:ext cx="8892480" cy="5400600"/>
          </a:xfrm>
        </p:spPr>
        <p:txBody>
          <a:bodyPr>
            <a:normAutofit/>
          </a:bodyPr>
          <a:lstStyle/>
          <a:p>
            <a:r>
              <a:rPr lang="pt-BR" dirty="0" err="1" smtClean="0"/>
              <a:t>Create</a:t>
            </a:r>
            <a:r>
              <a:rPr lang="pt-BR" dirty="0" smtClean="0"/>
              <a:t> </a:t>
            </a:r>
            <a:r>
              <a:rPr lang="pt-BR" dirty="0" err="1" smtClean="0"/>
              <a:t>these</a:t>
            </a:r>
            <a:r>
              <a:rPr lang="pt-BR" dirty="0" smtClean="0"/>
              <a:t> </a:t>
            </a:r>
            <a:r>
              <a:rPr lang="pt-BR" sz="2800" b="1" i="1" dirty="0" err="1" smtClean="0">
                <a:latin typeface="Courier New" pitchFamily="49" charset="0"/>
                <a:cs typeface="Courier New" pitchFamily="49" charset="0"/>
              </a:rPr>
              <a:t>PointCuts</a:t>
            </a:r>
            <a:r>
              <a:rPr lang="pt-BR" sz="2800" dirty="0"/>
              <a:t>,</a:t>
            </a:r>
            <a:r>
              <a:rPr lang="pt-BR" sz="2800" dirty="0" smtClean="0"/>
              <a:t> </a:t>
            </a:r>
            <a:r>
              <a:rPr lang="pt-BR" sz="2800" dirty="0" err="1"/>
              <a:t>f</a:t>
            </a:r>
            <a:r>
              <a:rPr lang="pt-BR" sz="2800" dirty="0" err="1" smtClean="0"/>
              <a:t>ollowing</a:t>
            </a:r>
            <a:r>
              <a:rPr lang="pt-BR" sz="2800" dirty="0" smtClean="0"/>
              <a:t> </a:t>
            </a:r>
            <a:r>
              <a:rPr lang="pt-BR" sz="2800" dirty="0" err="1" smtClean="0"/>
              <a:t>the</a:t>
            </a:r>
            <a:r>
              <a:rPr lang="pt-BR" sz="2800" dirty="0" smtClean="0"/>
              <a:t> source </a:t>
            </a:r>
            <a:r>
              <a:rPr lang="pt-BR" sz="2800" dirty="0" err="1" smtClean="0"/>
              <a:t>code</a:t>
            </a:r>
            <a:r>
              <a:rPr lang="pt-BR" sz="2800" dirty="0" smtClean="0"/>
              <a:t> </a:t>
            </a:r>
            <a:r>
              <a:rPr lang="pt-BR" sz="2800" dirty="0" err="1" smtClean="0"/>
              <a:t>below</a:t>
            </a:r>
            <a:r>
              <a:rPr lang="pt-BR" sz="2800" dirty="0" smtClean="0"/>
              <a:t>.</a:t>
            </a:r>
            <a:endParaRPr lang="pt-BR" dirty="0" smtClean="0"/>
          </a:p>
          <a:p>
            <a:pPr lvl="1">
              <a:buNone/>
            </a:pPr>
            <a:endParaRPr lang="pt-BR" dirty="0" smtClean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endParaRPr lang="pt-BR" dirty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endParaRPr lang="pt-BR" dirty="0" smtClean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endParaRPr lang="pt-BR" dirty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endParaRPr lang="pt-BR" dirty="0" smtClean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endParaRPr lang="pt-BR" dirty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r>
              <a:rPr lang="pt-BR" dirty="0" smtClean="0">
                <a:latin typeface="Calibri" pitchFamily="34" charset="0"/>
                <a:cs typeface="Calibri" pitchFamily="34" charset="0"/>
              </a:rPr>
              <a:t>Time to </a:t>
            </a:r>
            <a:r>
              <a:rPr lang="pt-BR" dirty="0" err="1" smtClean="0">
                <a:latin typeface="Calibri" pitchFamily="34" charset="0"/>
                <a:cs typeface="Calibri" pitchFamily="34" charset="0"/>
              </a:rPr>
              <a:t>perform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t-BR" dirty="0" err="1" smtClean="0">
                <a:latin typeface="Calibri" pitchFamily="34" charset="0"/>
                <a:cs typeface="Calibri" pitchFamily="34" charset="0"/>
              </a:rPr>
              <a:t>this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t-BR" dirty="0" err="1" smtClean="0">
                <a:latin typeface="Calibri" pitchFamily="34" charset="0"/>
                <a:cs typeface="Calibri" pitchFamily="34" charset="0"/>
              </a:rPr>
              <a:t>activity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: 12 minutes</a:t>
            </a:r>
          </a:p>
          <a:p>
            <a:endParaRPr lang="pt-BR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pt-BR" sz="19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D5C1-E75D-4D00-A5D9-28D9514DA0D4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5496" y="2996952"/>
            <a:ext cx="9036496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800" b="1" dirty="0" err="1"/>
              <a:t>public</a:t>
            </a:r>
            <a:r>
              <a:rPr lang="pt-BR" sz="2800" b="1" dirty="0"/>
              <a:t> </a:t>
            </a:r>
            <a:r>
              <a:rPr lang="pt-BR" sz="2800" b="1" dirty="0" err="1"/>
              <a:t>pointcut</a:t>
            </a:r>
            <a:r>
              <a:rPr lang="pt-BR" sz="2800" b="1" dirty="0"/>
              <a:t> </a:t>
            </a:r>
            <a:r>
              <a:rPr lang="pt-BR" sz="2800" b="1" dirty="0" err="1" smtClean="0"/>
              <a:t>affectedClasses</a:t>
            </a:r>
            <a:r>
              <a:rPr lang="pt-BR" sz="2800" b="1" dirty="0" smtClean="0"/>
              <a:t>(): </a:t>
            </a:r>
            <a:r>
              <a:rPr lang="en-US" sz="2800" b="1" dirty="0" smtClean="0"/>
              <a:t>execution (move())</a:t>
            </a:r>
            <a:r>
              <a:rPr lang="pt-BR" sz="2800" b="1" dirty="0" smtClean="0"/>
              <a:t>;</a:t>
            </a:r>
          </a:p>
          <a:p>
            <a:r>
              <a:rPr lang="pt-BR" sz="2800" b="1" dirty="0" err="1" smtClean="0"/>
              <a:t>public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pointcut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saveOrUpdate</a:t>
            </a:r>
            <a:r>
              <a:rPr lang="pt-BR" sz="2800" b="1" dirty="0" smtClean="0"/>
              <a:t>(): </a:t>
            </a:r>
            <a:r>
              <a:rPr lang="en-US" sz="2800" b="1" dirty="0" err="1" smtClean="0"/>
              <a:t>withincode</a:t>
            </a:r>
            <a:r>
              <a:rPr lang="en-US" sz="2800" b="1" dirty="0" smtClean="0"/>
              <a:t> (</a:t>
            </a:r>
            <a:r>
              <a:rPr lang="en-US" sz="2800" b="1" dirty="0" err="1" smtClean="0"/>
              <a:t>getAccount</a:t>
            </a:r>
            <a:r>
              <a:rPr lang="en-US" sz="2800" b="1" dirty="0" smtClean="0"/>
              <a:t>())</a:t>
            </a:r>
            <a:r>
              <a:rPr lang="pt-BR" sz="2800" b="1" dirty="0" smtClean="0"/>
              <a:t>;</a:t>
            </a:r>
          </a:p>
          <a:p>
            <a:r>
              <a:rPr lang="pt-BR" sz="2800" b="1" dirty="0" err="1" smtClean="0"/>
              <a:t>public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pointcut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excludedJoinPoints</a:t>
            </a:r>
            <a:r>
              <a:rPr lang="pt-BR" sz="2800" b="1" dirty="0" smtClean="0"/>
              <a:t>(): </a:t>
            </a:r>
            <a:r>
              <a:rPr lang="en-US" sz="2800" b="1" dirty="0" smtClean="0"/>
              <a:t>call (</a:t>
            </a:r>
            <a:r>
              <a:rPr lang="en-US" sz="2800" b="1" dirty="0" err="1" smtClean="0"/>
              <a:t>setName</a:t>
            </a:r>
            <a:r>
              <a:rPr lang="en-US" sz="2800" b="1" dirty="0" smtClean="0"/>
              <a:t>())</a:t>
            </a:r>
            <a:r>
              <a:rPr lang="pt-BR" sz="2800" b="1" dirty="0" smtClean="0"/>
              <a:t>;</a:t>
            </a:r>
            <a:endParaRPr lang="pt-BR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15188708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0832" y="-85402"/>
            <a:ext cx="8229600" cy="1066130"/>
          </a:xfrm>
        </p:spPr>
        <p:txBody>
          <a:bodyPr>
            <a:normAutofit/>
          </a:bodyPr>
          <a:lstStyle/>
          <a:p>
            <a:r>
              <a:rPr lang="pt-BR" b="1" dirty="0" err="1" smtClean="0">
                <a:solidFill>
                  <a:schemeClr val="bg1"/>
                </a:solidFill>
              </a:rPr>
              <a:t>Activity</a:t>
            </a:r>
            <a:r>
              <a:rPr lang="pt-BR" b="1" dirty="0" smtClean="0">
                <a:solidFill>
                  <a:schemeClr val="bg1"/>
                </a:solidFill>
              </a:rPr>
              <a:t> 4</a:t>
            </a:r>
            <a:endParaRPr lang="pt-BR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052736"/>
            <a:ext cx="8892480" cy="5400600"/>
          </a:xfrm>
        </p:spPr>
        <p:txBody>
          <a:bodyPr>
            <a:normAutofit/>
          </a:bodyPr>
          <a:lstStyle/>
          <a:p>
            <a:r>
              <a:rPr lang="pt-BR" dirty="0" err="1" smtClean="0"/>
              <a:t>Create</a:t>
            </a:r>
            <a:r>
              <a:rPr lang="pt-BR" dirty="0" smtClean="0"/>
              <a:t> </a:t>
            </a:r>
            <a:r>
              <a:rPr lang="pt-BR" dirty="0" err="1" smtClean="0"/>
              <a:t>two</a:t>
            </a:r>
            <a:r>
              <a:rPr lang="pt-BR" dirty="0" smtClean="0"/>
              <a:t> </a:t>
            </a:r>
            <a:r>
              <a:rPr lang="pt-BR" sz="2800" b="1" i="1" dirty="0" err="1" smtClean="0">
                <a:latin typeface="Courier New" pitchFamily="49" charset="0"/>
                <a:cs typeface="Courier New" pitchFamily="49" charset="0"/>
              </a:rPr>
              <a:t>PointCuts</a:t>
            </a:r>
            <a:r>
              <a:rPr lang="pt-BR" sz="2800" dirty="0"/>
              <a:t>,</a:t>
            </a:r>
            <a:r>
              <a:rPr lang="pt-BR" sz="2800" dirty="0" smtClean="0"/>
              <a:t> </a:t>
            </a:r>
            <a:r>
              <a:rPr lang="pt-BR" sz="2800" dirty="0" err="1"/>
              <a:t>f</a:t>
            </a:r>
            <a:r>
              <a:rPr lang="pt-BR" sz="2800" dirty="0" err="1" smtClean="0"/>
              <a:t>ollowing</a:t>
            </a:r>
            <a:r>
              <a:rPr lang="pt-BR" sz="2800" dirty="0" smtClean="0"/>
              <a:t> </a:t>
            </a:r>
            <a:r>
              <a:rPr lang="pt-BR" sz="2800" dirty="0" err="1" smtClean="0"/>
              <a:t>the</a:t>
            </a:r>
            <a:r>
              <a:rPr lang="pt-BR" sz="2800" dirty="0" smtClean="0"/>
              <a:t> source </a:t>
            </a:r>
            <a:r>
              <a:rPr lang="pt-BR" sz="2800" dirty="0" err="1" smtClean="0"/>
              <a:t>code</a:t>
            </a:r>
            <a:r>
              <a:rPr lang="pt-BR" sz="2800" dirty="0" smtClean="0"/>
              <a:t> </a:t>
            </a:r>
            <a:r>
              <a:rPr lang="pt-BR" sz="2800" dirty="0" err="1" smtClean="0"/>
              <a:t>below</a:t>
            </a:r>
            <a:r>
              <a:rPr lang="pt-BR" sz="2800" dirty="0" smtClean="0"/>
              <a:t>.</a:t>
            </a:r>
            <a:endParaRPr lang="pt-BR" dirty="0" smtClean="0"/>
          </a:p>
          <a:p>
            <a:pPr lvl="1">
              <a:buNone/>
            </a:pPr>
            <a:endParaRPr lang="pt-BR" dirty="0" smtClean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endParaRPr lang="pt-BR" dirty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endParaRPr lang="pt-BR" dirty="0" smtClean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endParaRPr lang="pt-BR" dirty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endParaRPr lang="pt-BR" dirty="0" smtClean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endParaRPr lang="pt-BR" dirty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endParaRPr lang="pt-BR" dirty="0" smtClean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r>
              <a:rPr lang="pt-BR" dirty="0" smtClean="0">
                <a:latin typeface="Calibri" pitchFamily="34" charset="0"/>
                <a:cs typeface="Calibri" pitchFamily="34" charset="0"/>
              </a:rPr>
              <a:t>Time to </a:t>
            </a:r>
            <a:r>
              <a:rPr lang="pt-BR" dirty="0" err="1" smtClean="0">
                <a:latin typeface="Calibri" pitchFamily="34" charset="0"/>
                <a:cs typeface="Calibri" pitchFamily="34" charset="0"/>
              </a:rPr>
              <a:t>perform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t-BR" dirty="0" err="1" smtClean="0">
                <a:latin typeface="Calibri" pitchFamily="34" charset="0"/>
                <a:cs typeface="Calibri" pitchFamily="34" charset="0"/>
              </a:rPr>
              <a:t>this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t-BR" dirty="0" err="1" smtClean="0">
                <a:latin typeface="Calibri" pitchFamily="34" charset="0"/>
                <a:cs typeface="Calibri" pitchFamily="34" charset="0"/>
              </a:rPr>
              <a:t>activity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: 25 minutes</a:t>
            </a:r>
          </a:p>
          <a:p>
            <a:endParaRPr lang="pt-BR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pt-BR" sz="19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D5C1-E75D-4D00-A5D9-28D9514DA0D4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11560" y="3140968"/>
            <a:ext cx="7704856" cy="1944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800" b="1" dirty="0" err="1"/>
              <a:t>public</a:t>
            </a:r>
            <a:r>
              <a:rPr lang="pt-BR" sz="2800" b="1" dirty="0"/>
              <a:t> </a:t>
            </a:r>
            <a:r>
              <a:rPr lang="pt-BR" sz="2800" b="1" dirty="0" err="1"/>
              <a:t>pointcut</a:t>
            </a:r>
            <a:r>
              <a:rPr lang="pt-BR" sz="2800" b="1" dirty="0"/>
              <a:t> </a:t>
            </a:r>
            <a:r>
              <a:rPr lang="pt-BR" sz="2800" b="1" dirty="0" err="1" smtClean="0"/>
              <a:t>dirtyObjects</a:t>
            </a:r>
            <a:r>
              <a:rPr lang="pt-BR" sz="2800" b="1" dirty="0" smtClean="0"/>
              <a:t>(): </a:t>
            </a:r>
          </a:p>
          <a:p>
            <a:r>
              <a:rPr lang="pt-BR" sz="2800" b="1" dirty="0"/>
              <a:t> </a:t>
            </a:r>
            <a:r>
              <a:rPr lang="pt-BR" sz="2800" b="1" dirty="0" smtClean="0"/>
              <a:t>                 </a:t>
            </a:r>
            <a:r>
              <a:rPr lang="en-US" sz="2800" b="1" dirty="0" smtClean="0"/>
              <a:t>execution (save()) || call (delete())</a:t>
            </a:r>
            <a:r>
              <a:rPr lang="pt-BR" sz="2800" b="1" dirty="0" smtClean="0"/>
              <a:t>;</a:t>
            </a:r>
          </a:p>
          <a:p>
            <a:r>
              <a:rPr lang="pt-BR" sz="2800" b="1" dirty="0" err="1" smtClean="0"/>
              <a:t>public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pointcut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cleanObjects</a:t>
            </a:r>
            <a:r>
              <a:rPr lang="pt-BR" sz="2800" b="1" dirty="0" smtClean="0"/>
              <a:t>(): </a:t>
            </a:r>
          </a:p>
          <a:p>
            <a:r>
              <a:rPr lang="pt-BR" sz="2800" b="1" dirty="0" smtClean="0"/>
              <a:t>                  </a:t>
            </a:r>
            <a:r>
              <a:rPr lang="en-US" sz="2800" b="1" dirty="0" smtClean="0"/>
              <a:t>call (update()) &amp;&amp; execution(copy())</a:t>
            </a:r>
            <a:r>
              <a:rPr lang="pt-BR" sz="2800" b="1" dirty="0" smtClean="0"/>
              <a:t>;</a:t>
            </a:r>
          </a:p>
        </p:txBody>
      </p:sp>
    </p:spTree>
    <p:extLst>
      <p:ext uri="{BB962C8B-B14F-4D97-AF65-F5344CB8AC3E}">
        <p14:creationId xmlns="" xmlns:p14="http://schemas.microsoft.com/office/powerpoint/2010/main" val="15188708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0832" y="-85402"/>
            <a:ext cx="8229600" cy="1066130"/>
          </a:xfrm>
        </p:spPr>
        <p:txBody>
          <a:bodyPr>
            <a:normAutofit/>
          </a:bodyPr>
          <a:lstStyle/>
          <a:p>
            <a:r>
              <a:rPr lang="pt-BR" b="1" dirty="0" err="1" smtClean="0">
                <a:solidFill>
                  <a:schemeClr val="bg1"/>
                </a:solidFill>
              </a:rPr>
              <a:t>Activity</a:t>
            </a:r>
            <a:r>
              <a:rPr lang="pt-BR" b="1" dirty="0" smtClean="0">
                <a:solidFill>
                  <a:schemeClr val="bg1"/>
                </a:solidFill>
              </a:rPr>
              <a:t> 5</a:t>
            </a:r>
            <a:endParaRPr lang="pt-BR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052736"/>
            <a:ext cx="8892480" cy="5400600"/>
          </a:xfrm>
        </p:spPr>
        <p:txBody>
          <a:bodyPr>
            <a:normAutofit/>
          </a:bodyPr>
          <a:lstStyle/>
          <a:p>
            <a:r>
              <a:rPr lang="pt-BR" dirty="0" err="1" smtClean="0"/>
              <a:t>Create</a:t>
            </a:r>
            <a:r>
              <a:rPr lang="pt-BR" dirty="0" smtClean="0"/>
              <a:t> </a:t>
            </a:r>
            <a:r>
              <a:rPr lang="pt-BR" dirty="0" err="1" smtClean="0"/>
              <a:t>three</a:t>
            </a:r>
            <a:r>
              <a:rPr lang="pt-BR" dirty="0" smtClean="0"/>
              <a:t> </a:t>
            </a:r>
            <a:r>
              <a:rPr lang="pt-BR" sz="2800" b="1" i="1" dirty="0" err="1" smtClean="0">
                <a:latin typeface="Courier New" pitchFamily="49" charset="0"/>
                <a:cs typeface="Courier New" pitchFamily="49" charset="0"/>
              </a:rPr>
              <a:t>Advices</a:t>
            </a:r>
            <a:r>
              <a:rPr lang="pt-BR" sz="2800" dirty="0" smtClean="0"/>
              <a:t>, </a:t>
            </a:r>
            <a:r>
              <a:rPr lang="pt-BR" sz="2800" dirty="0" err="1"/>
              <a:t>f</a:t>
            </a:r>
            <a:r>
              <a:rPr lang="pt-BR" sz="2800" dirty="0" err="1" smtClean="0"/>
              <a:t>ollowing</a:t>
            </a:r>
            <a:r>
              <a:rPr lang="pt-BR" sz="2800" dirty="0" smtClean="0"/>
              <a:t> </a:t>
            </a:r>
            <a:r>
              <a:rPr lang="pt-BR" sz="2800" dirty="0" err="1" smtClean="0"/>
              <a:t>the</a:t>
            </a:r>
            <a:r>
              <a:rPr lang="pt-BR" sz="2800" dirty="0" smtClean="0"/>
              <a:t> source </a:t>
            </a:r>
            <a:r>
              <a:rPr lang="pt-BR" sz="2800" dirty="0" err="1" smtClean="0"/>
              <a:t>code</a:t>
            </a:r>
            <a:r>
              <a:rPr lang="pt-BR" sz="2800" dirty="0" smtClean="0"/>
              <a:t> </a:t>
            </a:r>
            <a:r>
              <a:rPr lang="pt-BR" sz="2800" dirty="0" err="1" smtClean="0"/>
              <a:t>below</a:t>
            </a:r>
            <a:r>
              <a:rPr lang="pt-BR" sz="2800" dirty="0" smtClean="0"/>
              <a:t>.</a:t>
            </a:r>
            <a:endParaRPr lang="pt-BR" dirty="0" smtClean="0"/>
          </a:p>
          <a:p>
            <a:pPr lvl="1">
              <a:buNone/>
            </a:pPr>
            <a:endParaRPr lang="pt-BR" dirty="0" smtClean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endParaRPr lang="pt-BR" dirty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endParaRPr lang="pt-BR" dirty="0" smtClean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endParaRPr lang="pt-BR" dirty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endParaRPr lang="pt-BR" dirty="0" smtClean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endParaRPr lang="pt-BR" dirty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endParaRPr lang="pt-BR" dirty="0" smtClean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r>
              <a:rPr lang="pt-BR" dirty="0" smtClean="0">
                <a:latin typeface="Calibri" pitchFamily="34" charset="0"/>
                <a:cs typeface="Calibri" pitchFamily="34" charset="0"/>
              </a:rPr>
              <a:t>Time to </a:t>
            </a:r>
            <a:r>
              <a:rPr lang="pt-BR" dirty="0" err="1" smtClean="0">
                <a:latin typeface="Calibri" pitchFamily="34" charset="0"/>
                <a:cs typeface="Calibri" pitchFamily="34" charset="0"/>
              </a:rPr>
              <a:t>perform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t-BR" dirty="0" err="1" smtClean="0">
                <a:latin typeface="Calibri" pitchFamily="34" charset="0"/>
                <a:cs typeface="Calibri" pitchFamily="34" charset="0"/>
              </a:rPr>
              <a:t>this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t-BR" dirty="0" err="1" smtClean="0">
                <a:latin typeface="Calibri" pitchFamily="34" charset="0"/>
                <a:cs typeface="Calibri" pitchFamily="34" charset="0"/>
              </a:rPr>
              <a:t>activity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: 9 minutes</a:t>
            </a:r>
          </a:p>
          <a:p>
            <a:endParaRPr lang="pt-BR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pt-BR" sz="19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D5C1-E75D-4D00-A5D9-28D9514DA0D4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971600" y="3068960"/>
            <a:ext cx="7200800" cy="1512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800" b="1" dirty="0" err="1" smtClean="0"/>
              <a:t>after</a:t>
            </a:r>
            <a:r>
              <a:rPr lang="pt-BR" sz="2800" b="1" dirty="0" smtClean="0"/>
              <a:t>(): </a:t>
            </a:r>
            <a:r>
              <a:rPr lang="pt-BR" sz="2800" b="1" dirty="0" err="1" smtClean="0"/>
              <a:t>affectedClasses</a:t>
            </a:r>
            <a:r>
              <a:rPr lang="pt-BR" sz="2800" b="1" dirty="0" smtClean="0"/>
              <a:t>(){ //source </a:t>
            </a:r>
            <a:r>
              <a:rPr lang="pt-BR" sz="2800" b="1" dirty="0" err="1" smtClean="0"/>
              <a:t>code</a:t>
            </a:r>
            <a:r>
              <a:rPr lang="pt-BR" sz="2800" b="1" dirty="0" smtClean="0"/>
              <a:t> }</a:t>
            </a:r>
            <a:endParaRPr lang="pt-BR" sz="3200" b="1" dirty="0" smtClean="0"/>
          </a:p>
          <a:p>
            <a:r>
              <a:rPr lang="pt-BR" sz="2800" b="1" dirty="0" err="1" smtClean="0"/>
              <a:t>before</a:t>
            </a:r>
            <a:r>
              <a:rPr lang="pt-BR" sz="2800" b="1" dirty="0" smtClean="0"/>
              <a:t>(): </a:t>
            </a:r>
            <a:r>
              <a:rPr lang="pt-BR" sz="2800" b="1" dirty="0" err="1" smtClean="0"/>
              <a:t>saveOrUpdate</a:t>
            </a:r>
            <a:r>
              <a:rPr lang="pt-BR" sz="2800" b="1" dirty="0" smtClean="0"/>
              <a:t>(){ //source </a:t>
            </a:r>
            <a:r>
              <a:rPr lang="pt-BR" sz="2800" b="1" dirty="0" err="1" smtClean="0"/>
              <a:t>code</a:t>
            </a:r>
            <a:r>
              <a:rPr lang="pt-BR" sz="2800" b="1" dirty="0" smtClean="0"/>
              <a:t> }</a:t>
            </a:r>
            <a:endParaRPr lang="pt-BR" sz="3200" b="1" dirty="0" smtClean="0"/>
          </a:p>
          <a:p>
            <a:r>
              <a:rPr lang="pt-BR" sz="2800" b="1" dirty="0" err="1" smtClean="0"/>
              <a:t>around</a:t>
            </a:r>
            <a:r>
              <a:rPr lang="pt-BR" sz="2800" b="1" dirty="0" smtClean="0"/>
              <a:t>(): </a:t>
            </a:r>
            <a:r>
              <a:rPr lang="pt-BR" sz="2800" b="1" dirty="0" err="1" smtClean="0"/>
              <a:t>excludedJoinPoints</a:t>
            </a:r>
            <a:r>
              <a:rPr lang="pt-BR" sz="2800" b="1" dirty="0" smtClean="0"/>
              <a:t>(){ //source </a:t>
            </a:r>
            <a:r>
              <a:rPr lang="pt-BR" sz="2800" b="1" dirty="0" err="1" smtClean="0"/>
              <a:t>code</a:t>
            </a:r>
            <a:r>
              <a:rPr lang="pt-BR" sz="2800" b="1" dirty="0" smtClean="0"/>
              <a:t> }</a:t>
            </a:r>
            <a:endParaRPr lang="pt-BR" sz="32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15188708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0832" y="-85402"/>
            <a:ext cx="8229600" cy="1066130"/>
          </a:xfrm>
        </p:spPr>
        <p:txBody>
          <a:bodyPr>
            <a:normAutofit/>
          </a:bodyPr>
          <a:lstStyle/>
          <a:p>
            <a:r>
              <a:rPr lang="pt-BR" b="1" dirty="0" err="1" smtClean="0">
                <a:solidFill>
                  <a:schemeClr val="bg1"/>
                </a:solidFill>
              </a:rPr>
              <a:t>Activity</a:t>
            </a:r>
            <a:r>
              <a:rPr lang="pt-BR" b="1" dirty="0" smtClean="0">
                <a:solidFill>
                  <a:schemeClr val="bg1"/>
                </a:solidFill>
              </a:rPr>
              <a:t> 6</a:t>
            </a:r>
            <a:endParaRPr lang="pt-BR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052736"/>
            <a:ext cx="8892480" cy="5400600"/>
          </a:xfrm>
        </p:spPr>
        <p:txBody>
          <a:bodyPr>
            <a:normAutofit/>
          </a:bodyPr>
          <a:lstStyle/>
          <a:p>
            <a:r>
              <a:rPr lang="pt-BR" dirty="0" err="1" smtClean="0"/>
              <a:t>Please</a:t>
            </a:r>
            <a:r>
              <a:rPr lang="pt-BR" dirty="0" smtClean="0"/>
              <a:t>, </a:t>
            </a:r>
            <a:r>
              <a:rPr lang="pt-BR" dirty="0" err="1" smtClean="0"/>
              <a:t>create</a:t>
            </a:r>
            <a:r>
              <a:rPr lang="pt-BR" dirty="0" smtClean="0"/>
              <a:t> </a:t>
            </a:r>
            <a:r>
              <a:rPr lang="pt-BR" dirty="0" err="1" smtClean="0"/>
              <a:t>three</a:t>
            </a:r>
            <a:r>
              <a:rPr lang="pt-BR" dirty="0" smtClean="0"/>
              <a:t> </a:t>
            </a:r>
            <a:r>
              <a:rPr lang="pt-BR" sz="2800" b="1" i="1" dirty="0" err="1" smtClean="0">
                <a:latin typeface="Courier New" pitchFamily="49" charset="0"/>
                <a:cs typeface="Courier New" pitchFamily="49" charset="0"/>
              </a:rPr>
              <a:t>Inter-Type</a:t>
            </a:r>
            <a:r>
              <a:rPr lang="pt-BR" sz="2800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b="1" i="1" dirty="0" err="1" smtClean="0">
                <a:latin typeface="Courier New" pitchFamily="49" charset="0"/>
                <a:cs typeface="Courier New" pitchFamily="49" charset="0"/>
              </a:rPr>
              <a:t>Declarations</a:t>
            </a:r>
            <a:r>
              <a:rPr lang="pt-BR" sz="2800" dirty="0" smtClean="0"/>
              <a:t>, </a:t>
            </a:r>
            <a:r>
              <a:rPr lang="pt-BR" sz="2800" dirty="0" err="1"/>
              <a:t>f</a:t>
            </a:r>
            <a:r>
              <a:rPr lang="pt-BR" sz="2800" dirty="0" err="1" smtClean="0"/>
              <a:t>ollowing</a:t>
            </a:r>
            <a:r>
              <a:rPr lang="pt-BR" sz="2800" dirty="0" smtClean="0"/>
              <a:t> </a:t>
            </a:r>
            <a:r>
              <a:rPr lang="pt-BR" sz="2800" dirty="0" err="1" smtClean="0"/>
              <a:t>the</a:t>
            </a:r>
            <a:r>
              <a:rPr lang="pt-BR" sz="2800" dirty="0" smtClean="0"/>
              <a:t> source </a:t>
            </a:r>
            <a:r>
              <a:rPr lang="pt-BR" sz="2800" dirty="0" err="1" smtClean="0"/>
              <a:t>code</a:t>
            </a:r>
            <a:r>
              <a:rPr lang="pt-BR" sz="2800" dirty="0" smtClean="0"/>
              <a:t> </a:t>
            </a:r>
            <a:r>
              <a:rPr lang="pt-BR" sz="2800" dirty="0" err="1" smtClean="0"/>
              <a:t>below</a:t>
            </a:r>
            <a:r>
              <a:rPr lang="pt-BR" sz="2800" dirty="0" smtClean="0"/>
              <a:t>.</a:t>
            </a:r>
            <a:endParaRPr lang="pt-BR" dirty="0" smtClean="0"/>
          </a:p>
          <a:p>
            <a:pPr lvl="1">
              <a:buNone/>
            </a:pPr>
            <a:endParaRPr lang="pt-BR" dirty="0" smtClean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endParaRPr lang="pt-BR" dirty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endParaRPr lang="pt-BR" dirty="0" smtClean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endParaRPr lang="pt-BR" dirty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endParaRPr lang="pt-BR" dirty="0" smtClean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endParaRPr lang="pt-BR" dirty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endParaRPr lang="pt-BR" dirty="0" smtClean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r>
              <a:rPr lang="pt-BR" dirty="0" smtClean="0">
                <a:latin typeface="Calibri" pitchFamily="34" charset="0"/>
                <a:cs typeface="Calibri" pitchFamily="34" charset="0"/>
              </a:rPr>
              <a:t>Time to </a:t>
            </a:r>
            <a:r>
              <a:rPr lang="pt-BR" dirty="0" err="1" smtClean="0">
                <a:latin typeface="Calibri" pitchFamily="34" charset="0"/>
                <a:cs typeface="Calibri" pitchFamily="34" charset="0"/>
              </a:rPr>
              <a:t>perform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t-BR" dirty="0" err="1" smtClean="0">
                <a:latin typeface="Calibri" pitchFamily="34" charset="0"/>
                <a:cs typeface="Calibri" pitchFamily="34" charset="0"/>
              </a:rPr>
              <a:t>this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t-BR" dirty="0" err="1" smtClean="0">
                <a:latin typeface="Calibri" pitchFamily="34" charset="0"/>
                <a:cs typeface="Calibri" pitchFamily="34" charset="0"/>
              </a:rPr>
              <a:t>activity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: 9 minutes</a:t>
            </a:r>
          </a:p>
          <a:p>
            <a:endParaRPr lang="pt-BR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pt-BR" sz="19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D5C1-E75D-4D00-A5D9-28D9514DA0D4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83568" y="2348880"/>
            <a:ext cx="7848872" cy="2664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800" b="1" dirty="0" err="1"/>
              <a:t>public</a:t>
            </a:r>
            <a:r>
              <a:rPr lang="pt-BR" sz="2800" b="1" dirty="0"/>
              <a:t> </a:t>
            </a:r>
            <a:r>
              <a:rPr lang="pt-BR" sz="2800" b="1" dirty="0" err="1"/>
              <a:t>boolean</a:t>
            </a:r>
            <a:r>
              <a:rPr lang="pt-BR" sz="2800" b="1" dirty="0"/>
              <a:t> </a:t>
            </a:r>
            <a:r>
              <a:rPr lang="pt-BR" sz="2800" b="1" dirty="0" err="1" smtClean="0"/>
              <a:t>PersistenceRoot</a:t>
            </a:r>
            <a:r>
              <a:rPr lang="pt-BR" sz="2800" b="1" dirty="0" smtClean="0"/>
              <a:t>. </a:t>
            </a:r>
            <a:r>
              <a:rPr lang="pt-BR" sz="2800" dirty="0" err="1" smtClean="0"/>
              <a:t>tableName</a:t>
            </a:r>
            <a:r>
              <a:rPr lang="pt-BR" sz="2800" b="1" dirty="0" smtClean="0"/>
              <a:t>;</a:t>
            </a:r>
            <a:endParaRPr lang="pt-BR" sz="2800" b="1" dirty="0"/>
          </a:p>
          <a:p>
            <a:r>
              <a:rPr lang="pt-BR" sz="2800" b="1" dirty="0" err="1" smtClean="0"/>
              <a:t>public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int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PersistenceRoot</a:t>
            </a:r>
            <a:r>
              <a:rPr lang="pt-BR" sz="2800" b="1" dirty="0" smtClean="0"/>
              <a:t>.</a:t>
            </a:r>
            <a:r>
              <a:rPr lang="pt-BR" sz="2800" dirty="0" smtClean="0"/>
              <a:t> </a:t>
            </a:r>
            <a:r>
              <a:rPr lang="pt-BR" sz="2800" dirty="0" err="1" smtClean="0"/>
              <a:t>keyName</a:t>
            </a:r>
            <a:r>
              <a:rPr lang="pt-BR" sz="2800" b="1" dirty="0" smtClean="0"/>
              <a:t>;</a:t>
            </a:r>
          </a:p>
          <a:p>
            <a:r>
              <a:rPr lang="pt-BR" sz="2800" b="1" dirty="0" err="1" smtClean="0"/>
              <a:t>public</a:t>
            </a:r>
            <a:r>
              <a:rPr lang="pt-BR" sz="2800" b="1" dirty="0" smtClean="0"/>
              <a:t> String </a:t>
            </a:r>
            <a:r>
              <a:rPr lang="pt-BR" sz="2800" b="1" dirty="0" err="1" smtClean="0"/>
              <a:t>PersistenceRoot</a:t>
            </a:r>
            <a:r>
              <a:rPr lang="pt-BR" sz="2800" b="1" dirty="0" smtClean="0"/>
              <a:t>.</a:t>
            </a:r>
            <a:r>
              <a:rPr lang="pt-BR" sz="2800" dirty="0" smtClean="0"/>
              <a:t> </a:t>
            </a:r>
            <a:r>
              <a:rPr lang="pt-BR" sz="2800" dirty="0" err="1" smtClean="0"/>
              <a:t>numberOfAttributes</a:t>
            </a:r>
            <a:r>
              <a:rPr lang="pt-BR" sz="2800" b="1" dirty="0" smtClean="0"/>
              <a:t>;</a:t>
            </a:r>
          </a:p>
          <a:p>
            <a:endParaRPr lang="pt-BR" sz="2800" b="1" dirty="0" smtClean="0"/>
          </a:p>
          <a:p>
            <a:r>
              <a:rPr lang="pt-BR" sz="2800" b="1" dirty="0" err="1" smtClean="0"/>
              <a:t>public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int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PersistenceRoot</a:t>
            </a:r>
            <a:r>
              <a:rPr lang="pt-BR" sz="2800" b="1" dirty="0" smtClean="0"/>
              <a:t>.</a:t>
            </a:r>
            <a:r>
              <a:rPr lang="pt-BR" sz="2800" dirty="0" smtClean="0"/>
              <a:t> </a:t>
            </a:r>
            <a:r>
              <a:rPr lang="pt-BR" sz="2800" dirty="0" err="1" smtClean="0"/>
              <a:t>setTableName</a:t>
            </a:r>
            <a:r>
              <a:rPr lang="pt-BR" sz="2800" b="1" dirty="0" smtClean="0"/>
              <a:t>() {}</a:t>
            </a:r>
            <a:endParaRPr lang="pt-BR" sz="2800" dirty="0"/>
          </a:p>
          <a:p>
            <a:r>
              <a:rPr lang="pt-BR" sz="2800" b="1" dirty="0" err="1" smtClean="0"/>
              <a:t>public</a:t>
            </a:r>
            <a:r>
              <a:rPr lang="pt-BR" sz="2800" b="1" dirty="0" smtClean="0"/>
              <a:t> </a:t>
            </a:r>
            <a:r>
              <a:rPr lang="pt-BR" sz="2800" b="1" dirty="0" err="1"/>
              <a:t>void</a:t>
            </a:r>
            <a:r>
              <a:rPr lang="pt-BR" sz="2800" b="1" dirty="0"/>
              <a:t> </a:t>
            </a:r>
            <a:r>
              <a:rPr lang="pt-BR" sz="2800" b="1" dirty="0" err="1" smtClean="0"/>
              <a:t>PersistenceRoot</a:t>
            </a:r>
            <a:r>
              <a:rPr lang="pt-BR" sz="2800" b="1" dirty="0" smtClean="0"/>
              <a:t>.</a:t>
            </a:r>
            <a:r>
              <a:rPr lang="pt-BR" sz="2800" dirty="0" smtClean="0"/>
              <a:t> </a:t>
            </a:r>
            <a:r>
              <a:rPr lang="pt-BR" sz="2800" dirty="0" err="1" smtClean="0"/>
              <a:t>setColValues</a:t>
            </a:r>
            <a:r>
              <a:rPr lang="pt-BR" sz="2800" b="1" dirty="0" smtClean="0"/>
              <a:t>() {}</a:t>
            </a:r>
            <a:endParaRPr lang="pt-BR" sz="32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15188708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0832" y="-85402"/>
            <a:ext cx="8229600" cy="1066130"/>
          </a:xfrm>
        </p:spPr>
        <p:txBody>
          <a:bodyPr>
            <a:normAutofit/>
          </a:bodyPr>
          <a:lstStyle/>
          <a:p>
            <a:r>
              <a:rPr lang="pt-BR" b="1" dirty="0" err="1" smtClean="0">
                <a:solidFill>
                  <a:schemeClr val="bg1"/>
                </a:solidFill>
              </a:rPr>
              <a:t>Activity</a:t>
            </a:r>
            <a:r>
              <a:rPr lang="pt-BR" b="1" dirty="0" smtClean="0">
                <a:solidFill>
                  <a:schemeClr val="bg1"/>
                </a:solidFill>
              </a:rPr>
              <a:t> 7</a:t>
            </a:r>
            <a:endParaRPr lang="pt-BR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052736"/>
            <a:ext cx="8892480" cy="5400600"/>
          </a:xfrm>
        </p:spPr>
        <p:txBody>
          <a:bodyPr>
            <a:normAutofit/>
          </a:bodyPr>
          <a:lstStyle/>
          <a:p>
            <a:r>
              <a:rPr lang="pt-BR" sz="3600" dirty="0" err="1" smtClean="0"/>
              <a:t>Now</a:t>
            </a:r>
            <a:r>
              <a:rPr lang="pt-BR" sz="3600" dirty="0" smtClean="0"/>
              <a:t> </a:t>
            </a:r>
            <a:r>
              <a:rPr lang="pt-BR" sz="3600" dirty="0" err="1" smtClean="0"/>
              <a:t>you</a:t>
            </a:r>
            <a:r>
              <a:rPr lang="pt-BR" sz="3600" dirty="0" smtClean="0"/>
              <a:t> </a:t>
            </a:r>
            <a:r>
              <a:rPr lang="pt-BR" sz="3600" dirty="0" err="1" smtClean="0"/>
              <a:t>have</a:t>
            </a:r>
            <a:r>
              <a:rPr lang="pt-BR" sz="3600" dirty="0" smtClean="0"/>
              <a:t> to </a:t>
            </a:r>
            <a:r>
              <a:rPr lang="pt-BR" sz="3600" dirty="0" err="1" smtClean="0"/>
              <a:t>maintain</a:t>
            </a:r>
            <a:r>
              <a:rPr lang="pt-BR" sz="3600" dirty="0" smtClean="0"/>
              <a:t> </a:t>
            </a:r>
            <a:r>
              <a:rPr lang="pt-BR" sz="3600" dirty="0" err="1" smtClean="0"/>
              <a:t>the</a:t>
            </a:r>
            <a:r>
              <a:rPr lang="pt-BR" sz="3600" dirty="0" smtClean="0"/>
              <a:t> </a:t>
            </a:r>
            <a:r>
              <a:rPr lang="pt-BR" sz="3600" dirty="0" err="1" smtClean="0"/>
              <a:t>souce</a:t>
            </a:r>
            <a:r>
              <a:rPr lang="pt-BR" sz="3600" dirty="0" smtClean="0"/>
              <a:t> </a:t>
            </a:r>
            <a:r>
              <a:rPr lang="pt-BR" sz="3600" dirty="0" err="1" smtClean="0"/>
              <a:t>code</a:t>
            </a:r>
            <a:r>
              <a:rPr lang="pt-BR" dirty="0" smtClean="0"/>
              <a:t>.</a:t>
            </a:r>
          </a:p>
          <a:p>
            <a:pPr lvl="1"/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following</a:t>
            </a:r>
            <a:r>
              <a:rPr lang="pt-BR" dirty="0" smtClean="0"/>
              <a:t> </a:t>
            </a:r>
            <a:r>
              <a:rPr lang="pt-BR" dirty="0" err="1" smtClean="0"/>
              <a:t>properties</a:t>
            </a:r>
            <a:r>
              <a:rPr lang="pt-BR" dirty="0" smtClean="0"/>
              <a:t> to Aspect1:</a:t>
            </a:r>
          </a:p>
          <a:p>
            <a:pPr lvl="2"/>
            <a:r>
              <a:rPr lang="pt-BR" sz="2800" dirty="0" smtClean="0"/>
              <a:t>“</a:t>
            </a:r>
            <a:r>
              <a:rPr lang="pt-BR" sz="2800" dirty="0" err="1" smtClean="0"/>
              <a:t>isAbstract</a:t>
            </a:r>
            <a:r>
              <a:rPr lang="pt-BR" sz="2800" dirty="0" smtClean="0"/>
              <a:t> = </a:t>
            </a:r>
            <a:r>
              <a:rPr lang="pt-BR" sz="2800" dirty="0" err="1" smtClean="0"/>
              <a:t>false</a:t>
            </a:r>
            <a:r>
              <a:rPr lang="pt-BR" sz="2800" dirty="0" smtClean="0"/>
              <a:t>”;</a:t>
            </a:r>
          </a:p>
          <a:p>
            <a:pPr lvl="2"/>
            <a:r>
              <a:rPr lang="pt-BR" sz="2800" dirty="0" smtClean="0"/>
              <a:t>“</a:t>
            </a:r>
            <a:r>
              <a:rPr lang="pt-BR" sz="2800" dirty="0" err="1" smtClean="0"/>
              <a:t>setPrecededBy</a:t>
            </a:r>
            <a:r>
              <a:rPr lang="pt-BR" sz="2800" dirty="0" smtClean="0"/>
              <a:t> = Aspect1”;</a:t>
            </a:r>
          </a:p>
          <a:p>
            <a:pPr lvl="2"/>
            <a:r>
              <a:rPr lang="pt-BR" sz="2800" dirty="0" smtClean="0"/>
              <a:t>“</a:t>
            </a:r>
            <a:r>
              <a:rPr lang="pt-BR" sz="2800" dirty="0" err="1" smtClean="0"/>
              <a:t>setPrecedes</a:t>
            </a:r>
            <a:r>
              <a:rPr lang="pt-BR" sz="2800" dirty="0" smtClean="0"/>
              <a:t> = Aspect1”.</a:t>
            </a:r>
          </a:p>
          <a:p>
            <a:pPr lvl="1">
              <a:buNone/>
            </a:pPr>
            <a:endParaRPr lang="pt-BR" sz="24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pt-BR" sz="2400" dirty="0" smtClean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r>
              <a:rPr lang="pt-BR" dirty="0" smtClean="0">
                <a:latin typeface="Calibri" pitchFamily="34" charset="0"/>
                <a:cs typeface="Calibri" pitchFamily="34" charset="0"/>
              </a:rPr>
              <a:t>Time to </a:t>
            </a:r>
            <a:r>
              <a:rPr lang="pt-BR" dirty="0" err="1" smtClean="0">
                <a:latin typeface="Calibri" pitchFamily="34" charset="0"/>
                <a:cs typeface="Calibri" pitchFamily="34" charset="0"/>
              </a:rPr>
              <a:t>perform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t-BR" dirty="0" err="1" smtClean="0">
                <a:latin typeface="Calibri" pitchFamily="34" charset="0"/>
                <a:cs typeface="Calibri" pitchFamily="34" charset="0"/>
              </a:rPr>
              <a:t>this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t-BR" dirty="0" err="1" smtClean="0">
                <a:latin typeface="Calibri" pitchFamily="34" charset="0"/>
                <a:cs typeface="Calibri" pitchFamily="34" charset="0"/>
              </a:rPr>
              <a:t>activity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: 9 minutes</a:t>
            </a:r>
          </a:p>
          <a:p>
            <a:endParaRPr lang="pt-BR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pt-BR" sz="19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D5C1-E75D-4D00-A5D9-28D9514DA0D4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5188708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433</Words>
  <Application>Microsoft Office PowerPoint</Application>
  <PresentationFormat>Apresentação na tela (4:3)</PresentationFormat>
  <Paragraphs>158</Paragraphs>
  <Slides>11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EXPERIMENT</vt:lpstr>
      <vt:lpstr>Groups definition</vt:lpstr>
      <vt:lpstr>Activity 1</vt:lpstr>
      <vt:lpstr>Activity 2</vt:lpstr>
      <vt:lpstr>Activity 3</vt:lpstr>
      <vt:lpstr>Activity 4</vt:lpstr>
      <vt:lpstr>Activity 5</vt:lpstr>
      <vt:lpstr>Activity 6</vt:lpstr>
      <vt:lpstr>Activity 7</vt:lpstr>
      <vt:lpstr>Activity 8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PILOT EXPERIMENT</dc:title>
  <dc:creator>Bruno Marinho</dc:creator>
  <cp:lastModifiedBy>Bruno Marinho</cp:lastModifiedBy>
  <cp:revision>67</cp:revision>
  <dcterms:created xsi:type="dcterms:W3CDTF">2014-06-18T18:24:53Z</dcterms:created>
  <dcterms:modified xsi:type="dcterms:W3CDTF">2014-06-27T20:20:34Z</dcterms:modified>
</cp:coreProperties>
</file>