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0" d="100"/>
          <a:sy n="70"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36210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FEB8F-BFFA-4619-9854-504128DC2326}" type="datetimeFigureOut">
              <a:rPr lang="en-US" smtClean="0"/>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16153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3810099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44092-6C7A-4182-9BDC-CA7B0DF716D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712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157193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E00E6D-709D-4F76-B989-5D2B1E94E2DD}" type="datetimeFigureOut">
              <a:rPr lang="en-US" smtClean="0"/>
              <a:t>4/2/2015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53D57-71F9-4610-8B8E-F6FF19E98913}" type="slidenum">
              <a:rPr lang="en-US" smtClean="0"/>
              <a:t>‹#›</a:t>
            </a:fld>
            <a:endParaRPr lang="en-US"/>
          </a:p>
        </p:txBody>
      </p:sp>
    </p:spTree>
    <p:extLst>
      <p:ext uri="{BB962C8B-B14F-4D97-AF65-F5344CB8AC3E}">
        <p14:creationId xmlns:p14="http://schemas.microsoft.com/office/powerpoint/2010/main" val="880864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E00E6D-709D-4F76-B989-5D2B1E94E2DD}" type="datetimeFigureOut">
              <a:rPr lang="en-US" smtClean="0"/>
              <a:t>4/2/2015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53D57-71F9-4610-8B8E-F6FF19E98913}" type="slidenum">
              <a:rPr lang="en-US" smtClean="0"/>
              <a:t>‹#›</a:t>
            </a:fld>
            <a:endParaRPr lang="en-US"/>
          </a:p>
        </p:txBody>
      </p:sp>
    </p:spTree>
    <p:extLst>
      <p:ext uri="{BB962C8B-B14F-4D97-AF65-F5344CB8AC3E}">
        <p14:creationId xmlns:p14="http://schemas.microsoft.com/office/powerpoint/2010/main" val="723981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1131165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76434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68392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155031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0FEB8F-BFFA-4619-9854-504128DC2326}" type="datetimeFigureOut">
              <a:rPr lang="en-US" smtClean="0"/>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28848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0FEB8F-BFFA-4619-9854-504128DC2326}" type="datetimeFigureOut">
              <a:rPr lang="en-US" smtClean="0"/>
              <a:t>4/2/2015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75394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139060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248876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90FEB8F-BFFA-4619-9854-504128DC2326}" type="datetimeFigureOut">
              <a:rPr lang="en-US" smtClean="0"/>
              <a:t>4/2/2015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267716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FEB8F-BFFA-4619-9854-504128DC2326}" type="datetimeFigureOut">
              <a:rPr lang="en-US" smtClean="0"/>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44092-6C7A-4182-9BDC-CA7B0DF716D4}" type="slidenum">
              <a:rPr lang="en-US" smtClean="0"/>
              <a:t>‹#›</a:t>
            </a:fld>
            <a:endParaRPr lang="en-US"/>
          </a:p>
        </p:txBody>
      </p:sp>
    </p:spTree>
    <p:extLst>
      <p:ext uri="{BB962C8B-B14F-4D97-AF65-F5344CB8AC3E}">
        <p14:creationId xmlns:p14="http://schemas.microsoft.com/office/powerpoint/2010/main" val="150774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0FEB8F-BFFA-4619-9854-504128DC2326}" type="datetimeFigureOut">
              <a:rPr lang="en-US" smtClean="0"/>
              <a:t>4/2/2015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044092-6C7A-4182-9BDC-CA7B0DF716D4}" type="slidenum">
              <a:rPr lang="en-US" smtClean="0"/>
              <a:t>‹#›</a:t>
            </a:fld>
            <a:endParaRPr lang="en-US"/>
          </a:p>
        </p:txBody>
      </p:sp>
    </p:spTree>
    <p:extLst>
      <p:ext uri="{BB962C8B-B14F-4D97-AF65-F5344CB8AC3E}">
        <p14:creationId xmlns:p14="http://schemas.microsoft.com/office/powerpoint/2010/main" val="3048353104"/>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google.com/url?sa=i&amp;rct=j&amp;q=&amp;esrc=s&amp;source=images&amp;cd=&amp;cad=rja&amp;uact=8&amp;ved=0CAcQjRw&amp;url=http://www.jeanniehyde.com/measure_box.htm&amp;ei=5DZmVKvDLYOggwShqYLwAw&amp;bvm=bv.79142246,d.eXY&amp;psig=AFQjCNHsGKVxKlTGwOU91i915-9Xhr4rFQ&amp;ust=1416071249607582" TargetMode="Externa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image" Target="../media/image20.emf"/><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google.com/url?sa=i&amp;rct=j&amp;q=&amp;esrc=s&amp;source=images&amp;cd=&amp;cad=rja&amp;uact=8&amp;ved=0CAcQjRw&amp;url=http://www.deprintedbox.com/corrugated-board-for-corrugated-box.php&amp;ei=RhduVOCqNMiqgwSOoYSgAg&amp;bvm=bv.80120444,d.eXY&amp;psig=AFQjCNGtBfRhY7pih2NdgkrnL04oHgEjag&amp;ust=1416587224793962" TargetMode="Externa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a:latin typeface="Algerian" panose="04020705040A02060702" pitchFamily="82" charset="0"/>
              </a:rPr>
              <a:t>I</a:t>
            </a:r>
            <a:r>
              <a:rPr lang="en-US" sz="6600" b="1" dirty="0" smtClean="0">
                <a:latin typeface="Algerian" panose="04020705040A02060702" pitchFamily="82" charset="0"/>
              </a:rPr>
              <a:t>ntroduction to Boxes</a:t>
            </a:r>
            <a:endParaRPr lang="en-US" sz="6600" b="1" dirty="0">
              <a:latin typeface="Algerian" panose="04020705040A02060702" pitchFamily="82" charset="0"/>
            </a:endParaRPr>
          </a:p>
        </p:txBody>
      </p:sp>
      <p:sp>
        <p:nvSpPr>
          <p:cNvPr id="3" name="Subtitle 2"/>
          <p:cNvSpPr>
            <a:spLocks noGrp="1"/>
          </p:cNvSpPr>
          <p:nvPr>
            <p:ph type="subTitle" idx="1"/>
          </p:nvPr>
        </p:nvSpPr>
        <p:spPr/>
        <p:txBody>
          <a:bodyPr/>
          <a:lstStyle/>
          <a:p>
            <a:r>
              <a:rPr lang="en-US" b="1" dirty="0" smtClean="0"/>
              <a:t>The Basics</a:t>
            </a:r>
            <a:endParaRPr lang="en-US" b="1" dirty="0"/>
          </a:p>
        </p:txBody>
      </p:sp>
    </p:spTree>
    <p:extLst>
      <p:ext uri="{BB962C8B-B14F-4D97-AF65-F5344CB8AC3E}">
        <p14:creationId xmlns:p14="http://schemas.microsoft.com/office/powerpoint/2010/main" val="133285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68511"/>
          </a:xfrm>
        </p:spPr>
        <p:txBody>
          <a:bodyPr>
            <a:normAutofit fontScale="90000"/>
          </a:bodyPr>
          <a:lstStyle/>
          <a:p>
            <a:r>
              <a:rPr lang="en-US" b="1" dirty="0" smtClean="0"/>
              <a:t>CONVERSION CHART </a:t>
            </a:r>
            <a:r>
              <a:rPr lang="en-US" sz="1200" b="1" dirty="0" smtClean="0"/>
              <a:t>ROUND EVERYTHING TO THE NEAREST 1/16”</a:t>
            </a:r>
            <a:endParaRPr lang="en-US" b="1" dirty="0"/>
          </a:p>
        </p:txBody>
      </p:sp>
      <p:graphicFrame>
        <p:nvGraphicFramePr>
          <p:cNvPr id="3" name="Table 2"/>
          <p:cNvGraphicFramePr>
            <a:graphicFrameLocks noGrp="1"/>
          </p:cNvGraphicFramePr>
          <p:nvPr>
            <p:extLst/>
          </p:nvPr>
        </p:nvGraphicFramePr>
        <p:xfrm>
          <a:off x="746351" y="1413846"/>
          <a:ext cx="4718277" cy="5237324"/>
        </p:xfrm>
        <a:graphic>
          <a:graphicData uri="http://schemas.openxmlformats.org/drawingml/2006/table">
            <a:tbl>
              <a:tblPr>
                <a:tableStyleId>{08FB837D-C827-4EFA-A057-4D05807E0F7C}</a:tableStyleId>
              </a:tblPr>
              <a:tblGrid>
                <a:gridCol w="1766927"/>
                <a:gridCol w="1766927"/>
                <a:gridCol w="1184423"/>
              </a:tblGrid>
              <a:tr h="405269">
                <a:tc>
                  <a:txBody>
                    <a:bodyPr/>
                    <a:lstStyle/>
                    <a:p>
                      <a:pPr algn="ctr" fontAlgn="b"/>
                      <a:r>
                        <a:rPr lang="en-US" sz="1400" b="1" u="none" strike="noStrike" dirty="0">
                          <a:effectLst/>
                        </a:rPr>
                        <a:t>Fraction</a:t>
                      </a:r>
                      <a:endParaRPr lang="en-US" sz="1400" b="1" i="0" u="none" strike="noStrike" dirty="0">
                        <a:solidFill>
                          <a:srgbClr val="FFFFFF"/>
                        </a:solidFill>
                        <a:effectLst/>
                        <a:latin typeface="Arial" panose="020B0604020202020204" pitchFamily="34" charset="0"/>
                      </a:endParaRPr>
                    </a:p>
                  </a:txBody>
                  <a:tcPr marL="7620" marR="7620" marT="7620" marB="0" anchor="b"/>
                </a:tc>
                <a:tc>
                  <a:txBody>
                    <a:bodyPr/>
                    <a:lstStyle/>
                    <a:p>
                      <a:pPr algn="ctr" fontAlgn="b"/>
                      <a:r>
                        <a:rPr lang="en-US" sz="1400" b="1" u="none" strike="noStrike" dirty="0">
                          <a:effectLst/>
                        </a:rPr>
                        <a:t>Decimal</a:t>
                      </a:r>
                      <a:endParaRPr lang="en-US" sz="1400" b="1" i="0" u="none" strike="noStrike" dirty="0">
                        <a:solidFill>
                          <a:srgbClr val="FFFFFF"/>
                        </a:solidFill>
                        <a:effectLst/>
                        <a:latin typeface="Arial" panose="020B0604020202020204" pitchFamily="34" charset="0"/>
                      </a:endParaRPr>
                    </a:p>
                  </a:txBody>
                  <a:tcPr marL="7620" marR="7620" marT="7620" marB="0" anchor="b"/>
                </a:tc>
                <a:tc>
                  <a:txBody>
                    <a:bodyPr/>
                    <a:lstStyle/>
                    <a:p>
                      <a:pPr algn="ctr" fontAlgn="b"/>
                      <a:r>
                        <a:rPr lang="en-US" sz="1400" b="1" u="none" strike="noStrike">
                          <a:effectLst/>
                        </a:rPr>
                        <a:t>16THs</a:t>
                      </a:r>
                      <a:endParaRPr lang="en-US" sz="1400" b="1" i="0" u="none" strike="noStrike">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1/16</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0.0625</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.01</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1/8 </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0.1250</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.02</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3/16</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0.1875</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.03</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1/4 </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0.2500</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.04</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5/16</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0.3125</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.05</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3/8 </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0.3750</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.06</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7/16</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0.4375</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.07</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1/2 </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0.5000</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.08</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9/16</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0.5625</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.09</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5/8 </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0.6250</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.10</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11/16</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0.6875</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.11</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3/4 </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0.7500</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.12</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13/16</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0.8125</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.13</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7/8 </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0.8750</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.14</a:t>
                      </a:r>
                      <a:endParaRPr lang="en-US" sz="1200" b="1" i="0" u="none" strike="noStrike" dirty="0">
                        <a:solidFill>
                          <a:srgbClr val="FFFFFF"/>
                        </a:solidFill>
                        <a:effectLst/>
                        <a:latin typeface="Arial" panose="020B0604020202020204" pitchFamily="34" charset="0"/>
                      </a:endParaRPr>
                    </a:p>
                  </a:txBody>
                  <a:tcPr marL="7620" marR="7620" marT="7620" marB="0" anchor="b"/>
                </a:tc>
              </a:tr>
              <a:tr h="322137">
                <a:tc>
                  <a:txBody>
                    <a:bodyPr/>
                    <a:lstStyle/>
                    <a:p>
                      <a:pPr algn="ctr" fontAlgn="b"/>
                      <a:r>
                        <a:rPr lang="en-US" sz="1200" b="1" u="none" strike="noStrike">
                          <a:effectLst/>
                        </a:rPr>
                        <a:t> 15/16</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a:effectLst/>
                        </a:rPr>
                        <a:t>0.9375</a:t>
                      </a:r>
                      <a:endParaRPr lang="en-US" sz="1200" b="1" i="0" u="none" strike="noStrike">
                        <a:solidFill>
                          <a:srgbClr val="FFFFFF"/>
                        </a:solidFill>
                        <a:effectLst/>
                        <a:latin typeface="Arial" panose="020B0604020202020204" pitchFamily="34" charset="0"/>
                      </a:endParaRPr>
                    </a:p>
                  </a:txBody>
                  <a:tcPr marL="7620" marR="7620" marT="7620" marB="0" anchor="b"/>
                </a:tc>
                <a:tc>
                  <a:txBody>
                    <a:bodyPr/>
                    <a:lstStyle/>
                    <a:p>
                      <a:pPr algn="ctr" fontAlgn="b"/>
                      <a:r>
                        <a:rPr lang="en-US" sz="1200" b="1" u="none" strike="noStrike" dirty="0" smtClean="0">
                          <a:effectLst/>
                        </a:rPr>
                        <a:t>.15</a:t>
                      </a:r>
                      <a:endParaRPr lang="en-US" sz="1200" b="1" i="0" u="none" strike="noStrike" dirty="0">
                        <a:solidFill>
                          <a:srgbClr val="FFFFFF"/>
                        </a:solidFill>
                        <a:effectLst/>
                        <a:latin typeface="Arial" panose="020B0604020202020204" pitchFamily="34" charset="0"/>
                      </a:endParaRPr>
                    </a:p>
                  </a:txBody>
                  <a:tcPr marL="7620" marR="7620" marT="7620" marB="0" anchor="b"/>
                </a:tc>
              </a:tr>
            </a:tbl>
          </a:graphicData>
        </a:graphic>
      </p:graphicFrame>
      <p:sp>
        <p:nvSpPr>
          <p:cNvPr id="4" name="TextBox 3"/>
          <p:cNvSpPr txBox="1"/>
          <p:nvPr/>
        </p:nvSpPr>
        <p:spPr>
          <a:xfrm>
            <a:off x="5758543" y="1828799"/>
            <a:ext cx="5257800" cy="3693319"/>
          </a:xfrm>
          <a:prstGeom prst="rect">
            <a:avLst/>
          </a:prstGeom>
          <a:noFill/>
        </p:spPr>
        <p:txBody>
          <a:bodyPr wrap="square" rtlCol="0">
            <a:spAutoFit/>
          </a:bodyPr>
          <a:lstStyle/>
          <a:p>
            <a:r>
              <a:rPr lang="en-US" dirty="0" smtClean="0"/>
              <a:t>Dimensions are generally given in fraction or decimal format when quote requests are received for pricing, or afterwards when a customer places an order. However, when entering these dimensions into ASI, these figures must be converted to a unit of 16ths.</a:t>
            </a:r>
          </a:p>
          <a:p>
            <a:endParaRPr lang="en-US" dirty="0" smtClean="0"/>
          </a:p>
          <a:p>
            <a:endParaRPr lang="en-US" dirty="0"/>
          </a:p>
          <a:p>
            <a:r>
              <a:rPr lang="en-US" dirty="0" smtClean="0"/>
              <a:t>Occasionally, one might run across  dimensions listed in 32nds. In this case round </a:t>
            </a:r>
            <a:r>
              <a:rPr lang="en-US" b="1" dirty="0" smtClean="0"/>
              <a:t>UP </a:t>
            </a:r>
            <a:r>
              <a:rPr lang="en-US" dirty="0" smtClean="0"/>
              <a:t>(never down) to the next measure of 16th. Measuring less could mean a product to small to accommodate customer’s product. </a:t>
            </a:r>
            <a:endParaRPr lang="en-US" dirty="0"/>
          </a:p>
        </p:txBody>
      </p:sp>
    </p:spTree>
    <p:extLst>
      <p:ext uri="{BB962C8B-B14F-4D97-AF65-F5344CB8AC3E}">
        <p14:creationId xmlns:p14="http://schemas.microsoft.com/office/powerpoint/2010/main" val="41383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5120" y="272803"/>
            <a:ext cx="3105594" cy="663672"/>
          </a:xfrm>
        </p:spPr>
        <p:txBody>
          <a:bodyPr>
            <a:normAutofit fontScale="90000"/>
          </a:bodyPr>
          <a:lstStyle/>
          <a:p>
            <a:pPr algn="r"/>
            <a:r>
              <a:rPr lang="en-US" b="1" dirty="0" smtClean="0"/>
              <a:t>Box Basics</a:t>
            </a:r>
            <a:endParaRPr lang="en-US" b="1" dirty="0"/>
          </a:p>
        </p:txBody>
      </p:sp>
      <p:sp>
        <p:nvSpPr>
          <p:cNvPr id="3" name="Text Placeholder 2"/>
          <p:cNvSpPr>
            <a:spLocks noGrp="1"/>
          </p:cNvSpPr>
          <p:nvPr>
            <p:ph type="body" idx="1"/>
          </p:nvPr>
        </p:nvSpPr>
        <p:spPr>
          <a:xfrm>
            <a:off x="3907156" y="3058886"/>
            <a:ext cx="2940050" cy="467735"/>
          </a:xfrm>
        </p:spPr>
        <p:txBody>
          <a:bodyPr/>
          <a:lstStyle/>
          <a:p>
            <a:r>
              <a:rPr lang="en-US" b="1" dirty="0" smtClean="0"/>
              <a:t>Most Common	</a:t>
            </a:r>
            <a:endParaRPr lang="en-US" b="1" dirty="0"/>
          </a:p>
        </p:txBody>
      </p:sp>
      <p:pic>
        <p:nvPicPr>
          <p:cNvPr id="12" name="Picture Placeholder 11" descr="https://encrypted-tbn1.gstatic.com/images?q=tbn:ANd9GcRzqgZkL_a9r-CnwPZIXh4hPljFRBGl1BzozVFGJ1h6ymAPd2AsOg">
            <a:hlinkClick r:id="rId2"/>
          </p:cNvPr>
          <p:cNvPicPr>
            <a:picLocks noGrp="1"/>
          </p:cNvPicPr>
          <p:nvPr>
            <p:ph type="pic" idx="15"/>
          </p:nvPr>
        </p:nvPicPr>
        <p:blipFill rotWithShape="1">
          <a:blip r:embed="rId3">
            <a:extLst>
              <a:ext uri="{28A0092B-C50C-407E-A947-70E740481C1C}">
                <a14:useLocalDpi xmlns:a14="http://schemas.microsoft.com/office/drawing/2010/main" val="0"/>
              </a:ext>
            </a:extLst>
          </a:blip>
          <a:srcRect t="3129" r="4551" b="9198"/>
          <a:stretch/>
        </p:blipFill>
        <p:spPr bwMode="auto">
          <a:xfrm>
            <a:off x="290615" y="272803"/>
            <a:ext cx="4526189" cy="2503034"/>
          </a:xfrm>
          <a:prstGeom prst="rect">
            <a:avLst/>
          </a:prstGeom>
          <a:noFill/>
          <a:ln w="57150">
            <a:solidFill>
              <a:schemeClr val="accent4">
                <a:lumMod val="60000"/>
                <a:lumOff val="40000"/>
              </a:schemeClr>
            </a:solidFill>
          </a:ln>
          <a:extLst>
            <a:ext uri="{53640926-AAD7-44D8-BBD7-CCE9431645EC}">
              <a14:shadowObscured xmlns:a14="http://schemas.microsoft.com/office/drawing/2010/main"/>
            </a:ext>
          </a:extLst>
        </p:spPr>
      </p:pic>
      <p:sp>
        <p:nvSpPr>
          <p:cNvPr id="5" name="Text Placeholder 4"/>
          <p:cNvSpPr>
            <a:spLocks noGrp="1"/>
          </p:cNvSpPr>
          <p:nvPr>
            <p:ph type="body" sz="quarter" idx="3"/>
          </p:nvPr>
        </p:nvSpPr>
        <p:spPr>
          <a:xfrm>
            <a:off x="3907156" y="3619840"/>
            <a:ext cx="2940050" cy="2487046"/>
          </a:xfrm>
          <a:ln w="38100">
            <a:solidFill>
              <a:schemeClr val="tx1"/>
            </a:solidFill>
          </a:ln>
        </p:spPr>
        <p:txBody>
          <a:bodyPr>
            <a:noAutofit/>
          </a:bodyPr>
          <a:lstStyle/>
          <a:p>
            <a:r>
              <a:rPr lang="en-US" sz="1800" b="1" i="1" dirty="0" smtClean="0"/>
              <a:t>Regular Slotted Container</a:t>
            </a:r>
            <a:r>
              <a:rPr lang="en-US" sz="1800" i="1" dirty="0" smtClean="0"/>
              <a:t> – </a:t>
            </a:r>
            <a:r>
              <a:rPr lang="en-US" sz="1800" dirty="0" smtClean="0"/>
              <a:t>(RSC) Flaps are ~1/2 (Width) dimension. The flaps will meet in the center when box is closed. This is the most basic box, in which several other styles are derived from.</a:t>
            </a:r>
            <a:endParaRPr lang="en-US" sz="1800" dirty="0"/>
          </a:p>
        </p:txBody>
      </p:sp>
      <p:sp>
        <p:nvSpPr>
          <p:cNvPr id="11" name="Text Placeholder 10"/>
          <p:cNvSpPr>
            <a:spLocks noGrp="1"/>
          </p:cNvSpPr>
          <p:nvPr>
            <p:ph type="body" sz="quarter" idx="13"/>
          </p:nvPr>
        </p:nvSpPr>
        <p:spPr>
          <a:xfrm>
            <a:off x="7203176" y="1191194"/>
            <a:ext cx="4879967" cy="5525291"/>
          </a:xfrm>
        </p:spPr>
        <p:txBody>
          <a:bodyPr>
            <a:normAutofit/>
          </a:bodyPr>
          <a:lstStyle/>
          <a:p>
            <a:r>
              <a:rPr lang="en-US" sz="1400" b="1" dirty="0"/>
              <a:t>Combination</a:t>
            </a:r>
            <a:r>
              <a:rPr lang="en-US" sz="1400" dirty="0"/>
              <a:t> – mixed style, for example; FOLB/RSCT means full overlap flaps on bottom, regular flaps on top. </a:t>
            </a:r>
            <a:endParaRPr lang="en-US" sz="1400" b="1" dirty="0"/>
          </a:p>
          <a:p>
            <a:r>
              <a:rPr lang="en-US" sz="1400" b="1" dirty="0" smtClean="0"/>
              <a:t>Full Overlap</a:t>
            </a:r>
            <a:r>
              <a:rPr lang="en-US" sz="1400" dirty="0" smtClean="0"/>
              <a:t> – (FOL) Flaps are equal to width dimension so that they completely double coverage on the opening ends.</a:t>
            </a:r>
          </a:p>
          <a:p>
            <a:r>
              <a:rPr lang="en-US" sz="1400" b="1" dirty="0"/>
              <a:t>Gap </a:t>
            </a:r>
            <a:r>
              <a:rPr lang="en-US" sz="1400" b="1" dirty="0" smtClean="0"/>
              <a:t>Flap Container</a:t>
            </a:r>
            <a:r>
              <a:rPr lang="en-US" sz="1400" dirty="0" smtClean="0"/>
              <a:t> </a:t>
            </a:r>
            <a:r>
              <a:rPr lang="en-US" sz="1400" dirty="0"/>
              <a:t>– (GAP) RSC flaps are shortened so that there is a gap or space between the two flaps when closed</a:t>
            </a:r>
            <a:r>
              <a:rPr lang="en-US" sz="1400" dirty="0" smtClean="0"/>
              <a:t>.</a:t>
            </a:r>
          </a:p>
          <a:p>
            <a:r>
              <a:rPr lang="en-US" sz="1400" b="1" dirty="0" smtClean="0"/>
              <a:t>Tube</a:t>
            </a:r>
            <a:r>
              <a:rPr lang="en-US" sz="1400" dirty="0" smtClean="0"/>
              <a:t> – A tube is basically the body of the box without flaps, it is glued. The tube can also have a top/bottom flange(s) similar to a </a:t>
            </a:r>
            <a:r>
              <a:rPr lang="en-US" sz="1400" b="1" dirty="0" smtClean="0"/>
              <a:t>Gap Flap</a:t>
            </a:r>
            <a:r>
              <a:rPr lang="en-US" sz="1400" dirty="0" smtClean="0"/>
              <a:t> container, but flanges are normally given allowances for an outward bend, this normally affects the depth dimension, as the flaps are solid lengths as given. In ASI, these scores have been modified for an inward bend (majority customer preference). </a:t>
            </a:r>
            <a:endParaRPr lang="en-US" sz="1400" b="1" dirty="0"/>
          </a:p>
          <a:p>
            <a:r>
              <a:rPr lang="en-US" sz="1400" b="1" dirty="0" smtClean="0"/>
              <a:t>Half Slotted Container</a:t>
            </a:r>
            <a:r>
              <a:rPr lang="en-US" sz="1400" dirty="0" smtClean="0"/>
              <a:t> – (HSC) Is an RSC with flaps on one end while the other end remains open.</a:t>
            </a:r>
          </a:p>
          <a:p>
            <a:r>
              <a:rPr lang="en-US" sz="1400" b="1" dirty="0" smtClean="0"/>
              <a:t>Partial Overlap Container</a:t>
            </a:r>
            <a:r>
              <a:rPr lang="en-US" sz="1400" dirty="0" smtClean="0"/>
              <a:t> – (POL) RSC flaps extend past the center so that they overlap when flaps are closed. Overlap lengths vary.</a:t>
            </a:r>
          </a:p>
        </p:txBody>
      </p:sp>
      <p:pic>
        <p:nvPicPr>
          <p:cNvPr id="13" name="Picture 12"/>
          <p:cNvPicPr>
            <a:picLocks noChangeAspect="1"/>
          </p:cNvPicPr>
          <p:nvPr/>
        </p:nvPicPr>
        <p:blipFill>
          <a:blip r:embed="rId4"/>
          <a:stretch>
            <a:fillRect/>
          </a:stretch>
        </p:blipFill>
        <p:spPr>
          <a:xfrm>
            <a:off x="530495" y="3989953"/>
            <a:ext cx="2911272" cy="2387415"/>
          </a:xfrm>
          <a:prstGeom prst="rect">
            <a:avLst/>
          </a:prstGeom>
          <a:ln w="57150">
            <a:solidFill>
              <a:schemeClr val="accent4">
                <a:lumMod val="60000"/>
                <a:lumOff val="40000"/>
              </a:schemeClr>
            </a:solidFill>
          </a:ln>
        </p:spPr>
      </p:pic>
      <p:sp>
        <p:nvSpPr>
          <p:cNvPr id="14" name="TextBox 13"/>
          <p:cNvSpPr txBox="1"/>
          <p:nvPr/>
        </p:nvSpPr>
        <p:spPr>
          <a:xfrm>
            <a:off x="530495" y="3058886"/>
            <a:ext cx="3050905" cy="707886"/>
          </a:xfrm>
          <a:prstGeom prst="rect">
            <a:avLst/>
          </a:prstGeom>
          <a:noFill/>
        </p:spPr>
        <p:txBody>
          <a:bodyPr wrap="square" rtlCol="0">
            <a:spAutoFit/>
          </a:bodyPr>
          <a:lstStyle/>
          <a:p>
            <a:r>
              <a:rPr lang="en-US" sz="2000" b="1" dirty="0" smtClean="0">
                <a:solidFill>
                  <a:srgbClr val="FFFF00"/>
                </a:solidFill>
              </a:rPr>
              <a:t>Style requires L x W x D dimensions</a:t>
            </a:r>
            <a:endParaRPr lang="en-US" sz="2000" b="1" dirty="0">
              <a:solidFill>
                <a:srgbClr val="FFFF00"/>
              </a:solidFill>
            </a:endParaRPr>
          </a:p>
        </p:txBody>
      </p:sp>
      <p:sp>
        <p:nvSpPr>
          <p:cNvPr id="15" name="TextBox 14"/>
          <p:cNvSpPr txBox="1"/>
          <p:nvPr/>
        </p:nvSpPr>
        <p:spPr>
          <a:xfrm>
            <a:off x="4838291" y="120403"/>
            <a:ext cx="369332" cy="2503034"/>
          </a:xfrm>
          <a:prstGeom prst="rect">
            <a:avLst/>
          </a:prstGeom>
          <a:noFill/>
        </p:spPr>
        <p:txBody>
          <a:bodyPr vert="vert270" wrap="square" rtlCol="0">
            <a:spAutoFit/>
          </a:bodyPr>
          <a:lstStyle/>
          <a:p>
            <a:r>
              <a:rPr lang="en-US" sz="1200" dirty="0" smtClean="0"/>
              <a:t>Normal Corrugation Direction</a:t>
            </a:r>
            <a:endParaRPr lang="en-US" sz="1200" dirty="0"/>
          </a:p>
        </p:txBody>
      </p:sp>
    </p:spTree>
    <p:extLst>
      <p:ext uri="{BB962C8B-B14F-4D97-AF65-F5344CB8AC3E}">
        <p14:creationId xmlns:p14="http://schemas.microsoft.com/office/powerpoint/2010/main" val="123250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7533180" y="149137"/>
            <a:ext cx="2623191" cy="603196"/>
          </a:xfrm>
        </p:spPr>
        <p:txBody>
          <a:bodyPr/>
          <a:lstStyle/>
          <a:p>
            <a:r>
              <a:rPr lang="en-US" sz="3200" b="1" dirty="0" smtClean="0"/>
              <a:t>Flat Styles</a:t>
            </a:r>
            <a:endParaRPr lang="en-US" sz="3200" b="1" dirty="0"/>
          </a:p>
        </p:txBody>
      </p:sp>
      <p:sp>
        <p:nvSpPr>
          <p:cNvPr id="14" name="Text Placeholder 13"/>
          <p:cNvSpPr>
            <a:spLocks noGrp="1"/>
          </p:cNvSpPr>
          <p:nvPr>
            <p:ph type="body" idx="1"/>
          </p:nvPr>
        </p:nvSpPr>
        <p:spPr>
          <a:xfrm>
            <a:off x="349408" y="186955"/>
            <a:ext cx="2936241" cy="452907"/>
          </a:xfrm>
        </p:spPr>
        <p:txBody>
          <a:bodyPr/>
          <a:lstStyle/>
          <a:p>
            <a:r>
              <a:rPr lang="en-US" b="1" dirty="0" smtClean="0"/>
              <a:t>Items Shipped Flat</a:t>
            </a:r>
            <a:endParaRPr lang="en-US" b="1" dirty="0"/>
          </a:p>
        </p:txBody>
      </p:sp>
      <p:sp>
        <p:nvSpPr>
          <p:cNvPr id="18" name="Text Placeholder 17"/>
          <p:cNvSpPr>
            <a:spLocks noGrp="1"/>
          </p:cNvSpPr>
          <p:nvPr>
            <p:ph type="body" sz="half" idx="15"/>
          </p:nvPr>
        </p:nvSpPr>
        <p:spPr>
          <a:xfrm>
            <a:off x="207728" y="900293"/>
            <a:ext cx="3464774" cy="2914934"/>
          </a:xfrm>
        </p:spPr>
        <p:txBody>
          <a:bodyPr>
            <a:normAutofit/>
          </a:bodyPr>
          <a:lstStyle/>
          <a:p>
            <a:r>
              <a:rPr lang="en-US" b="1" dirty="0" smtClean="0">
                <a:solidFill>
                  <a:srgbClr val="FFFF00"/>
                </a:solidFill>
              </a:rPr>
              <a:t>Items that don’t fit into the basic “Box” category, sometimes require a combination of concepts </a:t>
            </a:r>
            <a:r>
              <a:rPr lang="en-US" dirty="0" smtClean="0"/>
              <a:t>for instance:</a:t>
            </a:r>
          </a:p>
          <a:p>
            <a:pPr marL="285750" indent="-285750">
              <a:buFont typeface="Wingdings" panose="05000000000000000000" pitchFamily="2" charset="2"/>
              <a:buChar char="Ø"/>
            </a:pPr>
            <a:r>
              <a:rPr lang="en-US" b="1" dirty="0" smtClean="0"/>
              <a:t>Die Cut</a:t>
            </a:r>
            <a:r>
              <a:rPr lang="en-US" dirty="0" smtClean="0"/>
              <a:t> – Items that are outside normal box styles and requires special tooling to produce. An item can be a full die cut (requires cutting die) or just require attachments, i.e. hand holes to a regular style box. </a:t>
            </a:r>
            <a:r>
              <a:rPr lang="en-US" dirty="0" smtClean="0">
                <a:solidFill>
                  <a:srgbClr val="FFFF00"/>
                </a:solidFill>
              </a:rPr>
              <a:t>A joined DC will require a glue process and will not ship flat.</a:t>
            </a:r>
            <a:endParaRPr lang="en-US" b="1" dirty="0" smtClean="0">
              <a:solidFill>
                <a:srgbClr val="FFFF00"/>
              </a:solidFill>
            </a:endParaRPr>
          </a:p>
        </p:txBody>
      </p:sp>
      <p:sp>
        <p:nvSpPr>
          <p:cNvPr id="16" name="Text Placeholder 15"/>
          <p:cNvSpPr>
            <a:spLocks noGrp="1"/>
          </p:cNvSpPr>
          <p:nvPr>
            <p:ph type="body" sz="quarter" idx="3"/>
          </p:nvPr>
        </p:nvSpPr>
        <p:spPr>
          <a:xfrm>
            <a:off x="3712029" y="186955"/>
            <a:ext cx="3243942" cy="6562188"/>
          </a:xfrm>
        </p:spPr>
        <p:txBody>
          <a:bodyPr>
            <a:normAutofit/>
          </a:bodyPr>
          <a:lstStyle/>
          <a:p>
            <a:pPr marL="285750" indent="-285750">
              <a:buFont typeface="Wingdings" panose="05000000000000000000" pitchFamily="2" charset="2"/>
              <a:buChar char="Ø"/>
            </a:pPr>
            <a:r>
              <a:rPr lang="en-US" sz="1400" b="1" dirty="0" smtClean="0"/>
              <a:t>Scored Sheet</a:t>
            </a:r>
            <a:r>
              <a:rPr lang="en-US" sz="1400" dirty="0" smtClean="0"/>
              <a:t> – a sheet of corrugated board that contains scores for bending. </a:t>
            </a:r>
            <a:r>
              <a:rPr lang="en-US" sz="1400" b="1" dirty="0" smtClean="0"/>
              <a:t>Liners</a:t>
            </a:r>
            <a:r>
              <a:rPr lang="en-US" sz="1400" dirty="0" smtClean="0"/>
              <a:t> are in the same category, but box dimensions are used to adjust scoring allowances that detract from the inside dimension so that the scored sheet snuggly fits inside the box without overlapping.</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b="1" dirty="0" smtClean="0"/>
              <a:t>Scored/Slotted Sheet</a:t>
            </a:r>
            <a:r>
              <a:rPr lang="en-US" sz="1400" dirty="0" smtClean="0"/>
              <a:t> – Sheet that contains slit scores, i.e. fanfold items. </a:t>
            </a:r>
            <a:r>
              <a:rPr lang="en-US" sz="1400" b="1" dirty="0" smtClean="0"/>
              <a:t>Partitions </a:t>
            </a:r>
            <a:r>
              <a:rPr lang="en-US" sz="1400" dirty="0" smtClean="0"/>
              <a:t>also fall into this category.</a:t>
            </a:r>
            <a:endParaRPr lang="en-US" sz="1400" b="1" dirty="0" smtClean="0"/>
          </a:p>
        </p:txBody>
      </p:sp>
      <p:sp>
        <p:nvSpPr>
          <p:cNvPr id="17" name="Text Placeholder 16"/>
          <p:cNvSpPr>
            <a:spLocks noGrp="1"/>
          </p:cNvSpPr>
          <p:nvPr>
            <p:ph type="body" sz="quarter" idx="13"/>
          </p:nvPr>
        </p:nvSpPr>
        <p:spPr>
          <a:xfrm>
            <a:off x="7274378" y="2576714"/>
            <a:ext cx="4653643" cy="1253376"/>
          </a:xfrm>
        </p:spPr>
        <p:txBody>
          <a:bodyPr/>
          <a:lstStyle/>
          <a:p>
            <a:pPr marL="285750" indent="-285750">
              <a:buFont typeface="Wingdings" panose="05000000000000000000" pitchFamily="2" charset="2"/>
              <a:buChar char="Ø"/>
            </a:pPr>
            <a:r>
              <a:rPr lang="en-US" sz="1400" b="1" dirty="0" smtClean="0"/>
              <a:t>5 Panel Folder (5PF)</a:t>
            </a:r>
            <a:r>
              <a:rPr lang="en-US" sz="1400" dirty="0" smtClean="0"/>
              <a:t> – scored and slotted sheet, style is to wrap merchandise and taped closed. Most common is the 5PFFCS (Five Panel Full Flap Center Seam). Corrugation is normally reversed for added container strength. </a:t>
            </a:r>
          </a:p>
        </p:txBody>
      </p:sp>
      <p:pic>
        <p:nvPicPr>
          <p:cNvPr id="23" name="Picture 22"/>
          <p:cNvPicPr>
            <a:picLocks noChangeAspect="1"/>
          </p:cNvPicPr>
          <p:nvPr/>
        </p:nvPicPr>
        <p:blipFill>
          <a:blip r:embed="rId2"/>
          <a:stretch>
            <a:fillRect/>
          </a:stretch>
        </p:blipFill>
        <p:spPr>
          <a:xfrm>
            <a:off x="4331678" y="267282"/>
            <a:ext cx="2004643" cy="1409941"/>
          </a:xfrm>
          <a:prstGeom prst="rect">
            <a:avLst/>
          </a:prstGeom>
          <a:ln w="57150">
            <a:solidFill>
              <a:schemeClr val="accent4">
                <a:lumMod val="60000"/>
                <a:lumOff val="40000"/>
              </a:schemeClr>
            </a:solidFill>
          </a:ln>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28" y="3986134"/>
            <a:ext cx="2466975" cy="1847850"/>
          </a:xfrm>
          <a:prstGeom prst="rect">
            <a:avLst/>
          </a:prstGeom>
          <a:ln w="57150">
            <a:solidFill>
              <a:schemeClr val="accent4">
                <a:lumMod val="60000"/>
                <a:lumOff val="40000"/>
              </a:schemeClr>
            </a:solidFill>
          </a:ln>
        </p:spPr>
      </p:pic>
      <p:pic>
        <p:nvPicPr>
          <p:cNvPr id="22" name="Picture 21"/>
          <p:cNvPicPr>
            <a:picLocks noChangeAspect="1"/>
          </p:cNvPicPr>
          <p:nvPr/>
        </p:nvPicPr>
        <p:blipFill>
          <a:blip r:embed="rId4"/>
          <a:stretch>
            <a:fillRect/>
          </a:stretch>
        </p:blipFill>
        <p:spPr>
          <a:xfrm>
            <a:off x="4063782" y="4207782"/>
            <a:ext cx="2540434" cy="1409941"/>
          </a:xfrm>
          <a:prstGeom prst="rect">
            <a:avLst/>
          </a:prstGeom>
          <a:ln w="57150">
            <a:solidFill>
              <a:schemeClr val="accent4">
                <a:lumMod val="60000"/>
                <a:lumOff val="40000"/>
              </a:schemeClr>
            </a:solidFill>
          </a:ln>
        </p:spPr>
      </p:pic>
      <p:sp>
        <p:nvSpPr>
          <p:cNvPr id="25" name="Rectangle 24"/>
          <p:cNvSpPr/>
          <p:nvPr/>
        </p:nvSpPr>
        <p:spPr>
          <a:xfrm>
            <a:off x="245828" y="5988223"/>
            <a:ext cx="3388574" cy="738664"/>
          </a:xfrm>
          <a:prstGeom prst="rect">
            <a:avLst/>
          </a:prstGeom>
        </p:spPr>
        <p:txBody>
          <a:bodyPr wrap="square">
            <a:spAutoFit/>
          </a:bodyPr>
          <a:lstStyle/>
          <a:p>
            <a:pPr marL="285750" lvl="0" indent="-285750" defTabSz="457200">
              <a:spcBef>
                <a:spcPts val="1000"/>
              </a:spcBef>
              <a:buClr>
                <a:srgbClr val="1E5155">
                  <a:lumMod val="40000"/>
                  <a:lumOff val="60000"/>
                </a:srgbClr>
              </a:buClr>
              <a:buSzPct val="80000"/>
              <a:buFont typeface="Wingdings" panose="05000000000000000000" pitchFamily="2" charset="2"/>
              <a:buChar char="Ø"/>
            </a:pPr>
            <a:r>
              <a:rPr lang="en-US" sz="1400" b="1" dirty="0">
                <a:solidFill>
                  <a:prstClr val="white"/>
                </a:solidFill>
                <a:ea typeface="+mj-ea"/>
                <a:cs typeface="+mj-cs"/>
              </a:rPr>
              <a:t>Pad</a:t>
            </a:r>
            <a:r>
              <a:rPr lang="en-US" sz="1400" dirty="0">
                <a:solidFill>
                  <a:prstClr val="white"/>
                </a:solidFill>
                <a:ea typeface="+mj-ea"/>
                <a:cs typeface="+mj-cs"/>
              </a:rPr>
              <a:t> – A plain sheet of corrugated board customized to fit customers needs. </a:t>
            </a:r>
            <a:endParaRPr lang="en-US" sz="1400" b="1" dirty="0">
              <a:solidFill>
                <a:prstClr val="white"/>
              </a:solidFill>
              <a:ea typeface="+mj-ea"/>
              <a:cs typeface="+mj-cs"/>
            </a:endParaRPr>
          </a:p>
        </p:txBody>
      </p:sp>
      <p:pic>
        <p:nvPicPr>
          <p:cNvPr id="26" name="Picture 25"/>
          <p:cNvPicPr>
            <a:picLocks noChangeAspect="1"/>
          </p:cNvPicPr>
          <p:nvPr/>
        </p:nvPicPr>
        <p:blipFill>
          <a:blip r:embed="rId5"/>
          <a:stretch>
            <a:fillRect/>
          </a:stretch>
        </p:blipFill>
        <p:spPr>
          <a:xfrm>
            <a:off x="9739992" y="4501612"/>
            <a:ext cx="2204357" cy="1528020"/>
          </a:xfrm>
          <a:prstGeom prst="rect">
            <a:avLst/>
          </a:prstGeom>
          <a:ln w="57150">
            <a:solidFill>
              <a:schemeClr val="accent4">
                <a:lumMod val="60000"/>
                <a:lumOff val="40000"/>
              </a:schemeClr>
            </a:solidFill>
          </a:ln>
        </p:spPr>
      </p:pic>
      <p:sp>
        <p:nvSpPr>
          <p:cNvPr id="27" name="Rectangle 26"/>
          <p:cNvSpPr/>
          <p:nvPr/>
        </p:nvSpPr>
        <p:spPr>
          <a:xfrm>
            <a:off x="7277099" y="4034516"/>
            <a:ext cx="2324101" cy="2462213"/>
          </a:xfrm>
          <a:prstGeom prst="rect">
            <a:avLst/>
          </a:prstGeom>
        </p:spPr>
        <p:txBody>
          <a:bodyPr wrap="square">
            <a:spAutoFit/>
          </a:bodyPr>
          <a:lstStyle/>
          <a:p>
            <a:pPr marL="285750" lvl="0" indent="-285750" defTabSz="457200">
              <a:spcBef>
                <a:spcPts val="1000"/>
              </a:spcBef>
              <a:buClr>
                <a:srgbClr val="1E5155">
                  <a:lumMod val="40000"/>
                  <a:lumOff val="60000"/>
                </a:srgbClr>
              </a:buClr>
              <a:buSzPct val="80000"/>
              <a:buFont typeface="Wingdings" panose="05000000000000000000" pitchFamily="2" charset="2"/>
              <a:buChar char="Ø"/>
            </a:pPr>
            <a:r>
              <a:rPr lang="en-US" sz="1400" b="1" dirty="0">
                <a:solidFill>
                  <a:prstClr val="white"/>
                </a:solidFill>
                <a:ea typeface="+mj-ea"/>
                <a:cs typeface="+mj-cs"/>
              </a:rPr>
              <a:t>One Piece Folder (OPF)</a:t>
            </a:r>
            <a:r>
              <a:rPr lang="en-US" sz="1400" dirty="0">
                <a:solidFill>
                  <a:prstClr val="white"/>
                </a:solidFill>
                <a:ea typeface="+mj-ea"/>
                <a:cs typeface="+mj-cs"/>
              </a:rPr>
              <a:t> – A corrugated item that wraps around the custom’s product. Two end panels have a standard 2” tuck (unless otherwise stated), while the other side completes the top wrap.</a:t>
            </a:r>
            <a:endParaRPr lang="en-US" sz="1400" b="1" dirty="0">
              <a:solidFill>
                <a:prstClr val="white"/>
              </a:solidFill>
              <a:ea typeface="+mj-ea"/>
              <a:cs typeface="+mj-cs"/>
            </a:endParaRPr>
          </a:p>
        </p:txBody>
      </p:sp>
      <p:pic>
        <p:nvPicPr>
          <p:cNvPr id="29" name="Picture 28"/>
          <p:cNvPicPr>
            <a:picLocks noChangeAspect="1"/>
          </p:cNvPicPr>
          <p:nvPr/>
        </p:nvPicPr>
        <p:blipFill>
          <a:blip r:embed="rId6"/>
          <a:stretch>
            <a:fillRect/>
          </a:stretch>
        </p:blipFill>
        <p:spPr>
          <a:xfrm>
            <a:off x="7557408" y="902573"/>
            <a:ext cx="1828800" cy="1333500"/>
          </a:xfrm>
          <a:prstGeom prst="rect">
            <a:avLst/>
          </a:prstGeom>
          <a:ln w="57150">
            <a:solidFill>
              <a:schemeClr val="accent4">
                <a:lumMod val="60000"/>
                <a:lumOff val="40000"/>
              </a:schemeClr>
            </a:solidFill>
          </a:ln>
        </p:spPr>
      </p:pic>
      <p:pic>
        <p:nvPicPr>
          <p:cNvPr id="30" name="Picture 29"/>
          <p:cNvPicPr>
            <a:picLocks noChangeAspect="1"/>
          </p:cNvPicPr>
          <p:nvPr/>
        </p:nvPicPr>
        <p:blipFill>
          <a:blip r:embed="rId7"/>
          <a:stretch>
            <a:fillRect/>
          </a:stretch>
        </p:blipFill>
        <p:spPr>
          <a:xfrm>
            <a:off x="10156371" y="1351157"/>
            <a:ext cx="1371600" cy="847725"/>
          </a:xfrm>
          <a:prstGeom prst="rect">
            <a:avLst/>
          </a:prstGeom>
          <a:ln w="57150">
            <a:solidFill>
              <a:schemeClr val="accent4">
                <a:lumMod val="60000"/>
                <a:lumOff val="40000"/>
              </a:schemeClr>
            </a:solidFill>
          </a:ln>
        </p:spPr>
      </p:pic>
    </p:spTree>
    <p:extLst>
      <p:ext uri="{BB962C8B-B14F-4D97-AF65-F5344CB8AC3E}">
        <p14:creationId xmlns:p14="http://schemas.microsoft.com/office/powerpoint/2010/main" val="301086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122" y="102962"/>
            <a:ext cx="6173153" cy="593044"/>
          </a:xfrm>
        </p:spPr>
        <p:txBody>
          <a:bodyPr>
            <a:normAutofit fontScale="90000"/>
          </a:bodyPr>
          <a:lstStyle/>
          <a:p>
            <a:r>
              <a:rPr lang="en-US" b="1" dirty="0" smtClean="0"/>
              <a:t>Set Items</a:t>
            </a:r>
            <a:r>
              <a:rPr lang="en-US" sz="1400" dirty="0" smtClean="0"/>
              <a:t> </a:t>
            </a:r>
            <a:r>
              <a:rPr lang="en-US" sz="1200" dirty="0" smtClean="0"/>
              <a:t>WHEN MORE THAN ONE PART MAKES UP AN ITEM.</a:t>
            </a:r>
            <a:endParaRPr lang="en-US" sz="1200" b="1" dirty="0"/>
          </a:p>
        </p:txBody>
      </p:sp>
      <p:sp>
        <p:nvSpPr>
          <p:cNvPr id="3" name="Text Placeholder 2"/>
          <p:cNvSpPr>
            <a:spLocks noGrp="1"/>
          </p:cNvSpPr>
          <p:nvPr>
            <p:ph type="body" idx="1"/>
          </p:nvPr>
        </p:nvSpPr>
        <p:spPr>
          <a:xfrm>
            <a:off x="403559" y="141513"/>
            <a:ext cx="2946866" cy="729343"/>
          </a:xfrm>
        </p:spPr>
        <p:txBody>
          <a:bodyPr/>
          <a:lstStyle/>
          <a:p>
            <a:r>
              <a:rPr lang="en-US" b="1" dirty="0" smtClean="0"/>
              <a:t>Telescoping Tops and Bottoms</a:t>
            </a:r>
            <a:endParaRPr lang="en-US" b="1" dirty="0"/>
          </a:p>
        </p:txBody>
      </p:sp>
      <p:sp>
        <p:nvSpPr>
          <p:cNvPr id="6" name="Text Placeholder 5"/>
          <p:cNvSpPr>
            <a:spLocks noGrp="1"/>
          </p:cNvSpPr>
          <p:nvPr>
            <p:ph type="body" sz="half" idx="15"/>
          </p:nvPr>
        </p:nvSpPr>
        <p:spPr>
          <a:xfrm>
            <a:off x="3881838" y="2870313"/>
            <a:ext cx="2946794" cy="3797754"/>
          </a:xfrm>
        </p:spPr>
        <p:txBody>
          <a:bodyPr/>
          <a:lstStyle/>
          <a:p>
            <a:pPr marL="285750" indent="-285750">
              <a:buFont typeface="Wingdings" panose="05000000000000000000" pitchFamily="2" charset="2"/>
              <a:buChar char="Ø"/>
            </a:pPr>
            <a:r>
              <a:rPr lang="en-US" b="1" dirty="0" smtClean="0"/>
              <a:t>Telescoping HSC Top/Bottom</a:t>
            </a:r>
            <a:r>
              <a:rPr lang="en-US" dirty="0" smtClean="0"/>
              <a:t> – Adjustable coverage concept is similar to the </a:t>
            </a:r>
            <a:r>
              <a:rPr lang="en-US" b="1" dirty="0" smtClean="0"/>
              <a:t>Telescoping Trays</a:t>
            </a:r>
            <a:r>
              <a:rPr lang="en-US" dirty="0" smtClean="0"/>
              <a:t> accept for style and variable depth coverage. The bottom is the same as a normal </a:t>
            </a:r>
            <a:r>
              <a:rPr lang="en-US" b="1" dirty="0" smtClean="0"/>
              <a:t>HSC</a:t>
            </a:r>
            <a:r>
              <a:rPr lang="en-US" dirty="0" smtClean="0"/>
              <a:t>, but the top is adjusted to fit over the outside dimensions using the same inside dimensions as the regular </a:t>
            </a:r>
            <a:r>
              <a:rPr lang="en-US" b="1" dirty="0" smtClean="0"/>
              <a:t>HSC</a:t>
            </a:r>
            <a:r>
              <a:rPr lang="en-US" dirty="0" smtClean="0"/>
              <a:t>. Once again, the flutes must match or manual manipulation will be necessary. There is a way to “cheat” and get ASI to do the math. </a:t>
            </a:r>
            <a:endParaRPr lang="en-US" b="1" dirty="0"/>
          </a:p>
        </p:txBody>
      </p:sp>
      <p:sp>
        <p:nvSpPr>
          <p:cNvPr id="7" name="Text Placeholder 6"/>
          <p:cNvSpPr>
            <a:spLocks noGrp="1"/>
          </p:cNvSpPr>
          <p:nvPr>
            <p:ph type="body" sz="quarter" idx="3"/>
          </p:nvPr>
        </p:nvSpPr>
        <p:spPr>
          <a:xfrm>
            <a:off x="7124699" y="984137"/>
            <a:ext cx="2932113" cy="576262"/>
          </a:xfrm>
        </p:spPr>
        <p:txBody>
          <a:bodyPr/>
          <a:lstStyle/>
          <a:p>
            <a:r>
              <a:rPr lang="en-US" b="1" dirty="0" smtClean="0"/>
              <a:t>Mixed Concepts</a:t>
            </a:r>
            <a:endParaRPr lang="en-US" b="1" dirty="0"/>
          </a:p>
        </p:txBody>
      </p:sp>
      <p:sp>
        <p:nvSpPr>
          <p:cNvPr id="8" name="Text Placeholder 7"/>
          <p:cNvSpPr>
            <a:spLocks noGrp="1"/>
          </p:cNvSpPr>
          <p:nvPr>
            <p:ph type="body" sz="half" idx="16"/>
          </p:nvPr>
        </p:nvSpPr>
        <p:spPr>
          <a:xfrm>
            <a:off x="7124700" y="1560399"/>
            <a:ext cx="4882243" cy="1399041"/>
          </a:xfrm>
        </p:spPr>
        <p:txBody>
          <a:bodyPr>
            <a:normAutofit/>
          </a:bodyPr>
          <a:lstStyle/>
          <a:p>
            <a:r>
              <a:rPr lang="en-US" sz="1800" dirty="0" smtClean="0">
                <a:solidFill>
                  <a:srgbClr val="FFFF00"/>
                </a:solidFill>
              </a:rPr>
              <a:t>Sometimes, the customer wants an item that calls for several parts</a:t>
            </a:r>
            <a:r>
              <a:rPr lang="en-US" sz="1800" dirty="0" smtClean="0"/>
              <a:t>. For example a glued tube that fits into a tray style base and is topped off with a tray style lid.</a:t>
            </a:r>
          </a:p>
          <a:p>
            <a:endParaRPr lang="en-US" sz="1800" dirty="0"/>
          </a:p>
          <a:p>
            <a:endParaRPr lang="en-US" sz="1800" dirty="0" smtClean="0"/>
          </a:p>
          <a:p>
            <a:endParaRPr lang="en-US" sz="1800" dirty="0" smtClean="0"/>
          </a:p>
          <a:p>
            <a:endParaRPr lang="en-US" sz="1800" dirty="0" smtClean="0"/>
          </a:p>
        </p:txBody>
      </p:sp>
      <p:sp>
        <p:nvSpPr>
          <p:cNvPr id="4" name="Text Placeholder 3"/>
          <p:cNvSpPr>
            <a:spLocks noGrp="1"/>
          </p:cNvSpPr>
          <p:nvPr>
            <p:ph type="body" sz="quarter" idx="13"/>
          </p:nvPr>
        </p:nvSpPr>
        <p:spPr>
          <a:xfrm>
            <a:off x="266249" y="1033300"/>
            <a:ext cx="3405642" cy="5606143"/>
          </a:xfrm>
        </p:spPr>
        <p:txBody>
          <a:bodyPr>
            <a:normAutofit/>
          </a:bodyPr>
          <a:lstStyle/>
          <a:p>
            <a:pPr marL="285750" indent="-285750">
              <a:buFont typeface="Wingdings" panose="05000000000000000000" pitchFamily="2" charset="2"/>
              <a:buChar char="Ø"/>
            </a:pPr>
            <a:r>
              <a:rPr lang="en-US" sz="1400" b="1" dirty="0" smtClean="0"/>
              <a:t>Telescoping Top/Bottom</a:t>
            </a:r>
            <a:r>
              <a:rPr lang="en-US" sz="1400" dirty="0" smtClean="0"/>
              <a:t> – Tray style boxes. The telescoping bottom is similar to a normal end/side slotted trays, but when used as set, the top style for the same size allows for a full snug fit over the bottom tray. This works as long as the flute combinations are the same. Fitting a C-flute top over a BC-Double wall bottom will require some manipulation. </a:t>
            </a:r>
          </a:p>
          <a:p>
            <a:pPr marL="285750" indent="-285750">
              <a:buFont typeface="Wingdings" panose="05000000000000000000" pitchFamily="2" charset="2"/>
              <a:buChar char="Ø"/>
            </a:pPr>
            <a:endParaRPr lang="en-US" sz="1400" dirty="0"/>
          </a:p>
          <a:p>
            <a:endParaRPr lang="en-US" sz="1400" dirty="0" smtClean="0"/>
          </a:p>
          <a:p>
            <a:endParaRPr lang="en-US" sz="1400" dirty="0" smtClean="0"/>
          </a:p>
          <a:p>
            <a:endParaRPr lang="en-US" sz="1400" dirty="0" smtClean="0"/>
          </a:p>
          <a:p>
            <a:endParaRPr lang="en-US" sz="1400" dirty="0" smtClean="0"/>
          </a:p>
          <a:p>
            <a:pPr marL="285750" indent="-285750">
              <a:buFont typeface="Wingdings" panose="05000000000000000000" pitchFamily="2" charset="2"/>
              <a:buChar char="Ø"/>
            </a:pPr>
            <a:r>
              <a:rPr lang="en-US" sz="1400" b="1" dirty="0" smtClean="0"/>
              <a:t>Tray</a:t>
            </a:r>
            <a:r>
              <a:rPr lang="en-US" sz="1400" dirty="0" smtClean="0"/>
              <a:t> – Often referred to as a die cut tray, is  merely an end or side slotted tray. It requires attachments, but not a full die. Same as the tray style  </a:t>
            </a:r>
            <a:r>
              <a:rPr lang="en-US" sz="1400" b="1" dirty="0" smtClean="0"/>
              <a:t>Telescoping Bottom </a:t>
            </a:r>
            <a:endParaRPr lang="en-US" sz="1400"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595" y="3868241"/>
            <a:ext cx="1504950" cy="1047750"/>
          </a:xfrm>
          <a:prstGeom prst="rect">
            <a:avLst/>
          </a:prstGeom>
          <a:ln w="57150">
            <a:solidFill>
              <a:schemeClr val="accent4">
                <a:lumMod val="60000"/>
                <a:lumOff val="40000"/>
              </a:schemeClr>
            </a:solidFill>
          </a:ln>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706" y="1033300"/>
            <a:ext cx="2705100" cy="1695450"/>
          </a:xfrm>
          <a:prstGeom prst="rect">
            <a:avLst/>
          </a:prstGeom>
          <a:ln w="57150">
            <a:solidFill>
              <a:schemeClr val="accent4">
                <a:lumMod val="60000"/>
                <a:lumOff val="40000"/>
              </a:schemeClr>
            </a:solidFill>
          </a:ln>
        </p:spPr>
      </p:pic>
      <p:pic>
        <p:nvPicPr>
          <p:cNvPr id="11" name="Picture 10"/>
          <p:cNvPicPr>
            <a:picLocks noChangeAspect="1"/>
          </p:cNvPicPr>
          <p:nvPr/>
        </p:nvPicPr>
        <p:blipFill>
          <a:blip r:embed="rId4"/>
          <a:stretch>
            <a:fillRect/>
          </a:stretch>
        </p:blipFill>
        <p:spPr>
          <a:xfrm>
            <a:off x="9736963" y="2959441"/>
            <a:ext cx="1997838" cy="1167568"/>
          </a:xfrm>
          <a:prstGeom prst="rect">
            <a:avLst/>
          </a:prstGeom>
          <a:ln w="57150">
            <a:solidFill>
              <a:schemeClr val="accent4">
                <a:lumMod val="60000"/>
                <a:lumOff val="40000"/>
              </a:schemeClr>
            </a:solidFill>
          </a:ln>
        </p:spPr>
      </p:pic>
      <p:pic>
        <p:nvPicPr>
          <p:cNvPr id="12" name="Picture 11"/>
          <p:cNvPicPr>
            <a:picLocks noChangeAspect="1"/>
          </p:cNvPicPr>
          <p:nvPr/>
        </p:nvPicPr>
        <p:blipFill>
          <a:blip r:embed="rId5"/>
          <a:stretch>
            <a:fillRect/>
          </a:stretch>
        </p:blipFill>
        <p:spPr>
          <a:xfrm>
            <a:off x="7217074" y="4358481"/>
            <a:ext cx="2457450" cy="990600"/>
          </a:xfrm>
          <a:prstGeom prst="rect">
            <a:avLst/>
          </a:prstGeom>
          <a:ln w="57150">
            <a:solidFill>
              <a:schemeClr val="accent4">
                <a:lumMod val="60000"/>
                <a:lumOff val="40000"/>
              </a:schemeClr>
            </a:solidFill>
          </a:ln>
        </p:spPr>
      </p:pic>
      <p:sp>
        <p:nvSpPr>
          <p:cNvPr id="14" name="TextBox 13"/>
          <p:cNvSpPr txBox="1"/>
          <p:nvPr/>
        </p:nvSpPr>
        <p:spPr>
          <a:xfrm>
            <a:off x="7217074" y="2959440"/>
            <a:ext cx="2427514" cy="1077218"/>
          </a:xfrm>
          <a:prstGeom prst="rect">
            <a:avLst/>
          </a:prstGeom>
          <a:noFill/>
        </p:spPr>
        <p:txBody>
          <a:bodyPr wrap="square" rtlCol="0">
            <a:spAutoFit/>
          </a:bodyPr>
          <a:lstStyle/>
          <a:p>
            <a:pPr lvl="0" defTabSz="457200">
              <a:spcBef>
                <a:spcPts val="1000"/>
              </a:spcBef>
              <a:buClr>
                <a:srgbClr val="1E5155">
                  <a:lumMod val="40000"/>
                  <a:lumOff val="60000"/>
                </a:srgbClr>
              </a:buClr>
              <a:buSzPct val="80000"/>
            </a:pPr>
            <a:r>
              <a:rPr lang="en-US" sz="1600" dirty="0">
                <a:solidFill>
                  <a:prstClr val="white"/>
                </a:solidFill>
                <a:ea typeface="+mj-ea"/>
                <a:cs typeface="+mj-cs"/>
              </a:rPr>
              <a:t>The customer may want pieces available separately or as a unit (set). </a:t>
            </a:r>
          </a:p>
        </p:txBody>
      </p:sp>
      <p:sp>
        <p:nvSpPr>
          <p:cNvPr id="15" name="TextBox 14"/>
          <p:cNvSpPr txBox="1"/>
          <p:nvPr/>
        </p:nvSpPr>
        <p:spPr>
          <a:xfrm>
            <a:off x="9834934" y="4392116"/>
            <a:ext cx="2357066" cy="923330"/>
          </a:xfrm>
          <a:prstGeom prst="rect">
            <a:avLst/>
          </a:prstGeom>
          <a:noFill/>
        </p:spPr>
        <p:txBody>
          <a:bodyPr wrap="square" rtlCol="0">
            <a:spAutoFit/>
          </a:bodyPr>
          <a:lstStyle/>
          <a:p>
            <a:r>
              <a:rPr lang="en-US" b="1" dirty="0" smtClean="0">
                <a:solidFill>
                  <a:srgbClr val="FFFF00"/>
                </a:solidFill>
              </a:rPr>
              <a:t>CBC does not make the corrugated pallets!</a:t>
            </a:r>
            <a:endParaRPr lang="en-US" b="1" dirty="0">
              <a:solidFill>
                <a:srgbClr val="FFFF00"/>
              </a:solidFill>
            </a:endParaRPr>
          </a:p>
        </p:txBody>
      </p:sp>
      <p:sp>
        <p:nvSpPr>
          <p:cNvPr id="16" name="TextBox 15"/>
          <p:cNvSpPr txBox="1"/>
          <p:nvPr/>
        </p:nvSpPr>
        <p:spPr>
          <a:xfrm>
            <a:off x="7170886" y="5614188"/>
            <a:ext cx="4789869" cy="923330"/>
          </a:xfrm>
          <a:prstGeom prst="rect">
            <a:avLst/>
          </a:prstGeom>
          <a:noFill/>
        </p:spPr>
        <p:txBody>
          <a:bodyPr wrap="square" rtlCol="0">
            <a:spAutoFit/>
          </a:bodyPr>
          <a:lstStyle/>
          <a:p>
            <a:r>
              <a:rPr lang="en-US" b="1" dirty="0" smtClean="0"/>
              <a:t>The corrugated pallet is an example of a unit that requires more than one part to create. Creating this in ASI is a challenge.</a:t>
            </a:r>
            <a:endParaRPr lang="en-US" b="1" dirty="0"/>
          </a:p>
        </p:txBody>
      </p:sp>
    </p:spTree>
    <p:extLst>
      <p:ext uri="{BB962C8B-B14F-4D97-AF65-F5344CB8AC3E}">
        <p14:creationId xmlns:p14="http://schemas.microsoft.com/office/powerpoint/2010/main" val="169418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 of Terms </a:t>
            </a:r>
            <a:r>
              <a:rPr lang="en-US" sz="1400" dirty="0" smtClean="0"/>
              <a:t> </a:t>
            </a:r>
            <a:r>
              <a:rPr lang="en-US" sz="1100" b="1" dirty="0" smtClean="0"/>
              <a:t>KNOWLEDGE OF STYLE CODES AND DESCRIPTION IS ESSENTIAL!!!!</a:t>
            </a:r>
            <a:endParaRPr lang="en-US" sz="1100" b="1" dirty="0"/>
          </a:p>
        </p:txBody>
      </p:sp>
      <p:sp>
        <p:nvSpPr>
          <p:cNvPr id="3" name="Text Placeholder 2"/>
          <p:cNvSpPr>
            <a:spLocks noGrp="1"/>
          </p:cNvSpPr>
          <p:nvPr>
            <p:ph type="body" idx="1"/>
          </p:nvPr>
        </p:nvSpPr>
        <p:spPr>
          <a:xfrm>
            <a:off x="163286" y="4095789"/>
            <a:ext cx="3421289" cy="487097"/>
          </a:xfrm>
        </p:spPr>
        <p:txBody>
          <a:bodyPr/>
          <a:lstStyle/>
          <a:p>
            <a:pPr algn="ctr"/>
            <a:r>
              <a:rPr lang="en-US" b="1" dirty="0" smtClean="0"/>
              <a:t>BOARD GRADE/FLUTE</a:t>
            </a:r>
            <a:endParaRPr lang="en-US" b="1" dirty="0"/>
          </a:p>
        </p:txBody>
      </p:sp>
      <p:pic>
        <p:nvPicPr>
          <p:cNvPr id="12" name="Picture Placeholder 11" descr="https://encrypted-tbn3.gstatic.com/images?q=tbn:ANd9GcSxdDx0XMZADf6HrczQsP96IRy4bd4b1nmcZ_B5G2x1j3yTJeV0">
            <a:hlinkClick r:id="rId2"/>
          </p:cNvPr>
          <p:cNvPicPr>
            <a:picLocks noGrp="1"/>
          </p:cNvPicPr>
          <p:nvPr>
            <p:ph type="pic" idx="15"/>
          </p:nvPr>
        </p:nvPicPr>
        <p:blipFill>
          <a:blip r:embed="rId3">
            <a:extLst>
              <a:ext uri="{28A0092B-C50C-407E-A947-70E740481C1C}">
                <a14:useLocalDpi xmlns:a14="http://schemas.microsoft.com/office/drawing/2010/main" val="0"/>
              </a:ext>
            </a:extLst>
          </a:blip>
          <a:srcRect t="2602" b="2602"/>
          <a:stretch>
            <a:fillRect/>
          </a:stretch>
        </p:blipFill>
        <p:spPr bwMode="auto">
          <a:xfrm>
            <a:off x="652463" y="1414918"/>
            <a:ext cx="2940050" cy="2525712"/>
          </a:xfrm>
          <a:prstGeom prst="rect">
            <a:avLst/>
          </a:prstGeom>
          <a:noFill/>
          <a:ln w="76200">
            <a:solidFill>
              <a:schemeClr val="accent4">
                <a:lumMod val="60000"/>
                <a:lumOff val="40000"/>
              </a:schemeClr>
            </a:solidFill>
          </a:ln>
        </p:spPr>
      </p:pic>
      <p:sp>
        <p:nvSpPr>
          <p:cNvPr id="7" name="Text Placeholder 6"/>
          <p:cNvSpPr>
            <a:spLocks noGrp="1"/>
          </p:cNvSpPr>
          <p:nvPr>
            <p:ph type="body" sz="half" idx="18"/>
          </p:nvPr>
        </p:nvSpPr>
        <p:spPr>
          <a:xfrm>
            <a:off x="293914" y="4582885"/>
            <a:ext cx="3298599" cy="2242542"/>
          </a:xfrm>
        </p:spPr>
        <p:txBody>
          <a:bodyPr>
            <a:normAutofit/>
          </a:bodyPr>
          <a:lstStyle/>
          <a:p>
            <a:r>
              <a:rPr lang="en-US" dirty="0" smtClean="0"/>
              <a:t>I think of “Grade” in terms of ABCs, the structure of the wave shaped material that makes up the board is a “flute” grade. following are the main flutes used by CBC:</a:t>
            </a:r>
          </a:p>
          <a:p>
            <a:r>
              <a:rPr lang="en-US" dirty="0" smtClean="0"/>
              <a:t>Single Wall – A, B, and C,</a:t>
            </a:r>
          </a:p>
          <a:p>
            <a:r>
              <a:rPr lang="en-US" dirty="0" smtClean="0"/>
              <a:t>Double Wall – BC</a:t>
            </a:r>
          </a:p>
          <a:p>
            <a:r>
              <a:rPr lang="en-US" dirty="0" smtClean="0"/>
              <a:t>Triple Wall – CAA (outsourced)</a:t>
            </a:r>
            <a:endParaRPr lang="en-US" dirty="0"/>
          </a:p>
        </p:txBody>
      </p:sp>
      <p:sp>
        <p:nvSpPr>
          <p:cNvPr id="4" name="Text Placeholder 3"/>
          <p:cNvSpPr>
            <a:spLocks noGrp="1"/>
          </p:cNvSpPr>
          <p:nvPr>
            <p:ph type="body" sz="quarter" idx="3"/>
          </p:nvPr>
        </p:nvSpPr>
        <p:spPr>
          <a:xfrm>
            <a:off x="7222107" y="3482464"/>
            <a:ext cx="4708636" cy="443290"/>
          </a:xfrm>
        </p:spPr>
        <p:txBody>
          <a:bodyPr/>
          <a:lstStyle/>
          <a:p>
            <a:pPr algn="ctr"/>
            <a:r>
              <a:rPr lang="en-US" b="1" dirty="0" smtClean="0"/>
              <a:t>STYLES</a:t>
            </a:r>
            <a:endParaRPr lang="en-US" b="1" dirty="0"/>
          </a:p>
        </p:txBody>
      </p:sp>
      <p:sp>
        <p:nvSpPr>
          <p:cNvPr id="8" name="Text Placeholder 7"/>
          <p:cNvSpPr>
            <a:spLocks noGrp="1"/>
          </p:cNvSpPr>
          <p:nvPr>
            <p:ph type="body" sz="half" idx="19"/>
          </p:nvPr>
        </p:nvSpPr>
        <p:spPr>
          <a:xfrm>
            <a:off x="7104050" y="3943390"/>
            <a:ext cx="5087949" cy="2914610"/>
          </a:xfrm>
        </p:spPr>
        <p:txBody>
          <a:bodyPr/>
          <a:lstStyle/>
          <a:p>
            <a:r>
              <a:rPr lang="en-US" dirty="0" smtClean="0"/>
              <a:t>Styles include items from the most basic “Regular Slotted Container (RSC)” to more complicated custom-made items. Sometimes an item is a combination of two or more styles, or a die cut item when special tooling is required for processing.</a:t>
            </a:r>
          </a:p>
          <a:p>
            <a:r>
              <a:rPr lang="en-US" dirty="0" smtClean="0"/>
              <a:t>Partitions, Pads, Scored sheets, Slit-Scored sheets, etc. all fall into the corrugated category of items processed through CBC. </a:t>
            </a:r>
          </a:p>
          <a:p>
            <a:r>
              <a:rPr lang="en-US" dirty="0" smtClean="0"/>
              <a:t>Some items will not require conversion. Items that do not require conversion are commonly referred to as “ship-in-ship-out” or “purchased finished goods” and do not require an estimate file.</a:t>
            </a:r>
          </a:p>
        </p:txBody>
      </p:sp>
      <p:sp>
        <p:nvSpPr>
          <p:cNvPr id="5" name="Text Placeholder 4"/>
          <p:cNvSpPr>
            <a:spLocks noGrp="1"/>
          </p:cNvSpPr>
          <p:nvPr>
            <p:ph type="body" sz="quarter" idx="13"/>
          </p:nvPr>
        </p:nvSpPr>
        <p:spPr>
          <a:xfrm>
            <a:off x="3941253" y="1172023"/>
            <a:ext cx="2932113" cy="522408"/>
          </a:xfrm>
        </p:spPr>
        <p:txBody>
          <a:bodyPr/>
          <a:lstStyle/>
          <a:p>
            <a:pPr algn="ctr"/>
            <a:r>
              <a:rPr lang="en-US" b="1" dirty="0" smtClean="0"/>
              <a:t>BOARD TEST</a:t>
            </a:r>
            <a:endParaRPr lang="en-US" b="1" dirty="0"/>
          </a:p>
        </p:txBody>
      </p:sp>
      <p:sp>
        <p:nvSpPr>
          <p:cNvPr id="9" name="Text Placeholder 8"/>
          <p:cNvSpPr>
            <a:spLocks noGrp="1"/>
          </p:cNvSpPr>
          <p:nvPr>
            <p:ph type="body" sz="half" idx="20"/>
          </p:nvPr>
        </p:nvSpPr>
        <p:spPr>
          <a:xfrm>
            <a:off x="3836114" y="1679805"/>
            <a:ext cx="2980166" cy="3454918"/>
          </a:xfrm>
        </p:spPr>
        <p:txBody>
          <a:bodyPr>
            <a:normAutofit/>
          </a:bodyPr>
          <a:lstStyle/>
          <a:p>
            <a:r>
              <a:rPr lang="en-US" dirty="0" smtClean="0"/>
              <a:t>Each product is designed to meet standards based on its use. There are two types of tests, yet combinations are unlimited.</a:t>
            </a:r>
          </a:p>
          <a:p>
            <a:r>
              <a:rPr lang="en-US" dirty="0" smtClean="0"/>
              <a:t>If </a:t>
            </a:r>
            <a:r>
              <a:rPr lang="en-US" dirty="0"/>
              <a:t>your primary concern is crushed boxes and stacking problems, consider specifying in terms of </a:t>
            </a:r>
            <a:r>
              <a:rPr lang="en-US" b="1" dirty="0" smtClean="0"/>
              <a:t>ECT</a:t>
            </a:r>
            <a:r>
              <a:rPr lang="en-US" dirty="0" smtClean="0"/>
              <a:t> (Edge Crush Test). </a:t>
            </a:r>
          </a:p>
          <a:p>
            <a:r>
              <a:rPr lang="en-US" dirty="0" smtClean="0"/>
              <a:t>If </a:t>
            </a:r>
            <a:r>
              <a:rPr lang="en-US" dirty="0"/>
              <a:t>it’s containment strength and puncture resistance, consider specifying in terms of </a:t>
            </a:r>
            <a:r>
              <a:rPr lang="en-US" dirty="0" smtClean="0"/>
              <a:t>burst (“</a:t>
            </a:r>
            <a:r>
              <a:rPr lang="en-US" b="1" dirty="0" smtClean="0"/>
              <a:t>Mullen</a:t>
            </a:r>
            <a:r>
              <a:rPr lang="en-US" dirty="0" smtClean="0"/>
              <a:t>” Test).</a:t>
            </a:r>
          </a:p>
        </p:txBody>
      </p:sp>
      <p:pic>
        <p:nvPicPr>
          <p:cNvPr id="6" name="Picture 5"/>
          <p:cNvPicPr>
            <a:picLocks noChangeAspect="1"/>
          </p:cNvPicPr>
          <p:nvPr/>
        </p:nvPicPr>
        <p:blipFill>
          <a:blip r:embed="rId4"/>
          <a:stretch>
            <a:fillRect/>
          </a:stretch>
        </p:blipFill>
        <p:spPr>
          <a:xfrm>
            <a:off x="7897022" y="1172023"/>
            <a:ext cx="3358806" cy="2219630"/>
          </a:xfrm>
          <a:prstGeom prst="rect">
            <a:avLst/>
          </a:prstGeom>
          <a:ln w="76200">
            <a:solidFill>
              <a:schemeClr val="accent4">
                <a:lumMod val="40000"/>
                <a:lumOff val="60000"/>
              </a:schemeClr>
            </a:solidFill>
          </a:ln>
        </p:spPr>
      </p:pic>
      <p:pic>
        <p:nvPicPr>
          <p:cNvPr id="13" name="Picture 12"/>
          <p:cNvPicPr>
            <a:picLocks noChangeAspect="1"/>
          </p:cNvPicPr>
          <p:nvPr/>
        </p:nvPicPr>
        <p:blipFill>
          <a:blip r:embed="rId5"/>
          <a:stretch>
            <a:fillRect/>
          </a:stretch>
        </p:blipFill>
        <p:spPr>
          <a:xfrm>
            <a:off x="3698442" y="4861516"/>
            <a:ext cx="3299679" cy="1561978"/>
          </a:xfrm>
          <a:prstGeom prst="rect">
            <a:avLst/>
          </a:prstGeom>
          <a:ln w="76200">
            <a:solidFill>
              <a:schemeClr val="accent4">
                <a:lumMod val="40000"/>
                <a:lumOff val="60000"/>
              </a:schemeClr>
            </a:solidFill>
          </a:ln>
        </p:spPr>
      </p:pic>
      <p:pic>
        <p:nvPicPr>
          <p:cNvPr id="14" name="Picture 13"/>
          <p:cNvPicPr>
            <a:picLocks noChangeAspect="1"/>
          </p:cNvPicPr>
          <p:nvPr/>
        </p:nvPicPr>
        <p:blipFill rotWithShape="1">
          <a:blip r:embed="rId6"/>
          <a:srcRect l="49513" t="73836" r="25608"/>
          <a:stretch/>
        </p:blipFill>
        <p:spPr>
          <a:xfrm>
            <a:off x="6477001" y="178534"/>
            <a:ext cx="2656114" cy="561695"/>
          </a:xfrm>
          <a:prstGeom prst="rect">
            <a:avLst/>
          </a:prstGeom>
          <a:ln w="76200">
            <a:solidFill>
              <a:schemeClr val="accent4">
                <a:lumMod val="40000"/>
                <a:lumOff val="60000"/>
              </a:schemeClr>
            </a:solidFill>
          </a:ln>
        </p:spPr>
      </p:pic>
    </p:spTree>
    <p:extLst>
      <p:ext uri="{BB962C8B-B14F-4D97-AF65-F5344CB8AC3E}">
        <p14:creationId xmlns:p14="http://schemas.microsoft.com/office/powerpoint/2010/main" val="118650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090" y="204866"/>
            <a:ext cx="9404723" cy="690282"/>
          </a:xfrm>
        </p:spPr>
        <p:txBody>
          <a:bodyPr>
            <a:normAutofit fontScale="90000"/>
          </a:bodyPr>
          <a:lstStyle/>
          <a:p>
            <a:pPr algn="ctr"/>
            <a:r>
              <a:rPr lang="en-US" b="1" dirty="0" smtClean="0"/>
              <a:t>Dimensions</a:t>
            </a:r>
            <a:r>
              <a:rPr lang="en-US" dirty="0" smtClean="0"/>
              <a:t/>
            </a:r>
            <a:br>
              <a:rPr lang="en-US" dirty="0" smtClean="0"/>
            </a:br>
            <a:endParaRPr lang="en-US" dirty="0"/>
          </a:p>
        </p:txBody>
      </p:sp>
      <p:sp>
        <p:nvSpPr>
          <p:cNvPr id="3" name="Text Placeholder 2"/>
          <p:cNvSpPr>
            <a:spLocks noGrp="1"/>
          </p:cNvSpPr>
          <p:nvPr>
            <p:ph type="body" idx="1"/>
          </p:nvPr>
        </p:nvSpPr>
        <p:spPr>
          <a:xfrm>
            <a:off x="315006" y="873244"/>
            <a:ext cx="3647395" cy="619803"/>
          </a:xfrm>
        </p:spPr>
        <p:txBody>
          <a:bodyPr/>
          <a:lstStyle/>
          <a:p>
            <a:r>
              <a:rPr lang="en-US" sz="1800" b="1" dirty="0"/>
              <a:t>Specifying Container </a:t>
            </a:r>
            <a:r>
              <a:rPr lang="en-US" sz="1800" b="1" dirty="0" smtClean="0"/>
              <a:t>Dimensions</a:t>
            </a:r>
            <a:endParaRPr lang="en-US" sz="1800" b="1" dirty="0"/>
          </a:p>
        </p:txBody>
      </p:sp>
      <p:sp>
        <p:nvSpPr>
          <p:cNvPr id="6" name="Text Placeholder 5"/>
          <p:cNvSpPr>
            <a:spLocks noGrp="1"/>
          </p:cNvSpPr>
          <p:nvPr>
            <p:ph type="body" sz="half" idx="15"/>
          </p:nvPr>
        </p:nvSpPr>
        <p:spPr>
          <a:xfrm>
            <a:off x="3875075" y="1981200"/>
            <a:ext cx="2946794" cy="2177143"/>
          </a:xfrm>
        </p:spPr>
        <p:txBody>
          <a:bodyPr/>
          <a:lstStyle/>
          <a:p>
            <a:r>
              <a:rPr lang="en-US" dirty="0" smtClean="0"/>
              <a:t>Since the end-opening and side-opening containers are usually stacked on their sides, it is common practice to reverse corrugation direction. </a:t>
            </a:r>
            <a:endParaRPr lang="en-US" dirty="0"/>
          </a:p>
          <a:p>
            <a:r>
              <a:rPr lang="en-US" dirty="0" smtClean="0"/>
              <a:t>The proper specification for the previously discussed container is, RSC with reverse corrugation, 10x5x15</a:t>
            </a:r>
            <a:endParaRPr lang="en-US" dirty="0"/>
          </a:p>
        </p:txBody>
      </p:sp>
      <p:sp>
        <p:nvSpPr>
          <p:cNvPr id="7" name="Text Placeholder 6"/>
          <p:cNvSpPr>
            <a:spLocks noGrp="1"/>
          </p:cNvSpPr>
          <p:nvPr>
            <p:ph type="body" sz="quarter" idx="3"/>
          </p:nvPr>
        </p:nvSpPr>
        <p:spPr>
          <a:xfrm>
            <a:off x="7882050" y="1271825"/>
            <a:ext cx="2932113" cy="576262"/>
          </a:xfrm>
        </p:spPr>
        <p:txBody>
          <a:bodyPr/>
          <a:lstStyle/>
          <a:p>
            <a:r>
              <a:rPr lang="en-US" sz="1800" b="1" dirty="0" smtClean="0"/>
              <a:t>Specifying Sheet Sizes</a:t>
            </a:r>
            <a:endParaRPr lang="en-US" sz="1800" b="1" dirty="0"/>
          </a:p>
        </p:txBody>
      </p:sp>
      <p:sp>
        <p:nvSpPr>
          <p:cNvPr id="8" name="Text Placeholder 7"/>
          <p:cNvSpPr>
            <a:spLocks noGrp="1"/>
          </p:cNvSpPr>
          <p:nvPr>
            <p:ph type="body" sz="half" idx="16"/>
          </p:nvPr>
        </p:nvSpPr>
        <p:spPr>
          <a:xfrm>
            <a:off x="7124700" y="1992086"/>
            <a:ext cx="4446814" cy="2079171"/>
          </a:xfrm>
        </p:spPr>
        <p:txBody>
          <a:bodyPr>
            <a:noAutofit/>
          </a:bodyPr>
          <a:lstStyle/>
          <a:p>
            <a:r>
              <a:rPr lang="en-US" sz="1800" b="1" dirty="0" smtClean="0"/>
              <a:t>When specifying sheet size, the first dimension is always the width and is measured parallel to  the corrugation direction. The length is always the second dimension and is measured perpendicular to the  corrugation direction.</a:t>
            </a:r>
            <a:endParaRPr lang="en-US" sz="1800" b="1" dirty="0"/>
          </a:p>
        </p:txBody>
      </p:sp>
      <p:sp>
        <p:nvSpPr>
          <p:cNvPr id="4" name="Text Placeholder 3"/>
          <p:cNvSpPr>
            <a:spLocks noGrp="1"/>
          </p:cNvSpPr>
          <p:nvPr>
            <p:ph type="body" sz="quarter" idx="13"/>
          </p:nvPr>
        </p:nvSpPr>
        <p:spPr>
          <a:xfrm>
            <a:off x="207695" y="1860215"/>
            <a:ext cx="3364548" cy="4596256"/>
          </a:xfrm>
        </p:spPr>
        <p:txBody>
          <a:bodyPr>
            <a:noAutofit/>
          </a:bodyPr>
          <a:lstStyle/>
          <a:p>
            <a:r>
              <a:rPr lang="en-US" sz="1400" b="1" dirty="0"/>
              <a:t>C</a:t>
            </a:r>
            <a:r>
              <a:rPr lang="en-US" sz="1400" b="1" dirty="0" smtClean="0"/>
              <a:t>ontainer dimensions are always inside dimensions and must be stated in the sequence of length, width, and depth</a:t>
            </a:r>
            <a:r>
              <a:rPr lang="en-US" sz="1400" dirty="0" smtClean="0"/>
              <a:t>. The first two of the dimensions specify the size of the opening with the greater being the length. The depth is the distance measured perpendicular to the length and width between the innermost surfaces of the container.</a:t>
            </a:r>
          </a:p>
          <a:p>
            <a:r>
              <a:rPr lang="en-US" sz="1400" dirty="0" smtClean="0"/>
              <a:t>Even so-called “end opening” or “side opening” containers follow the same principles.</a:t>
            </a:r>
          </a:p>
          <a:p>
            <a:r>
              <a:rPr lang="en-US" sz="1400" dirty="0" smtClean="0"/>
              <a:t>For example: to change a simple RSC, 15x10x5, to an end-opening style, simply specify the RSC 10x15x5. The side-opening style would be specified as RSC, 15x5x10. Following the principles, it is unnecessary to specify top, end, or side opening.</a:t>
            </a:r>
            <a:endParaRPr lang="en-US" sz="1400" dirty="0"/>
          </a:p>
        </p:txBody>
      </p:sp>
      <p:pic>
        <p:nvPicPr>
          <p:cNvPr id="9" name="Picture 8"/>
          <p:cNvPicPr>
            <a:picLocks noChangeAspect="1"/>
          </p:cNvPicPr>
          <p:nvPr/>
        </p:nvPicPr>
        <p:blipFill>
          <a:blip r:embed="rId2"/>
          <a:stretch>
            <a:fillRect/>
          </a:stretch>
        </p:blipFill>
        <p:spPr>
          <a:xfrm>
            <a:off x="3875074" y="4359255"/>
            <a:ext cx="7481456" cy="2085088"/>
          </a:xfrm>
          <a:prstGeom prst="rect">
            <a:avLst/>
          </a:prstGeom>
          <a:ln w="76200">
            <a:solidFill>
              <a:schemeClr val="accent4">
                <a:lumMod val="60000"/>
                <a:lumOff val="40000"/>
              </a:schemeClr>
            </a:solidFill>
          </a:ln>
        </p:spPr>
      </p:pic>
    </p:spTree>
    <p:extLst>
      <p:ext uri="{BB962C8B-B14F-4D97-AF65-F5344CB8AC3E}">
        <p14:creationId xmlns:p14="http://schemas.microsoft.com/office/powerpoint/2010/main" val="303007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117" y="500743"/>
            <a:ext cx="6437325" cy="576262"/>
          </a:xfrm>
        </p:spPr>
        <p:txBody>
          <a:bodyPr/>
          <a:lstStyle/>
          <a:p>
            <a:r>
              <a:rPr lang="en-US" sz="3200" b="1" dirty="0" smtClean="0"/>
              <a:t>Measuring Inside Dimensions</a:t>
            </a:r>
            <a:endParaRPr lang="en-US" sz="3200" b="1" dirty="0"/>
          </a:p>
        </p:txBody>
      </p:sp>
      <p:sp>
        <p:nvSpPr>
          <p:cNvPr id="8" name="Text Placeholder 7"/>
          <p:cNvSpPr>
            <a:spLocks noGrp="1"/>
          </p:cNvSpPr>
          <p:nvPr>
            <p:ph type="body" sz="half" idx="15"/>
          </p:nvPr>
        </p:nvSpPr>
        <p:spPr>
          <a:xfrm>
            <a:off x="7211787" y="2418896"/>
            <a:ext cx="4816929" cy="4134304"/>
          </a:xfrm>
        </p:spPr>
        <p:txBody>
          <a:bodyPr>
            <a:normAutofit/>
          </a:bodyPr>
          <a:lstStyle/>
          <a:p>
            <a:pPr marL="342900" indent="-342900">
              <a:buAutoNum type="arabicPeriod" startAt="7"/>
            </a:pPr>
            <a:r>
              <a:rPr lang="en-US" dirty="0" smtClean="0">
                <a:solidFill>
                  <a:srgbClr val="FFFF00"/>
                </a:solidFill>
              </a:rPr>
              <a:t>Do </a:t>
            </a:r>
            <a:r>
              <a:rPr lang="en-US" dirty="0">
                <a:solidFill>
                  <a:srgbClr val="FFFF00"/>
                </a:solidFill>
              </a:rPr>
              <a:t>the same for the length and width panels and check against the actual blank length</a:t>
            </a:r>
            <a:r>
              <a:rPr lang="en-US" dirty="0" smtClean="0"/>
              <a:t>.</a:t>
            </a:r>
          </a:p>
          <a:p>
            <a:pPr marL="342900" indent="-342900">
              <a:buAutoNum type="arabicPeriod" startAt="8"/>
            </a:pPr>
            <a:r>
              <a:rPr lang="en-US" dirty="0" smtClean="0">
                <a:solidFill>
                  <a:srgbClr val="FFFF00"/>
                </a:solidFill>
              </a:rPr>
              <a:t>You should check within plus or minus 1/16”  on the width of the blank and plus or minus 1/8” on the length of the blank</a:t>
            </a:r>
            <a:r>
              <a:rPr lang="en-US" dirty="0" smtClean="0"/>
              <a:t>. Always remember that other plants may use slightly different allowances than we do. </a:t>
            </a:r>
            <a:r>
              <a:rPr lang="en-US" b="1" dirty="0" smtClean="0"/>
              <a:t>Never try to measure a box  blank in set-up condition or from the outside</a:t>
            </a:r>
            <a:r>
              <a:rPr lang="en-US" dirty="0" smtClean="0"/>
              <a:t>.</a:t>
            </a:r>
          </a:p>
          <a:p>
            <a:pPr marL="342900" indent="-342900">
              <a:buAutoNum type="arabicPeriod" startAt="8"/>
            </a:pPr>
            <a:r>
              <a:rPr lang="en-US" dirty="0" smtClean="0"/>
              <a:t>If there is any discrepancy between panels, </a:t>
            </a:r>
            <a:r>
              <a:rPr lang="en-US" dirty="0" smtClean="0">
                <a:solidFill>
                  <a:srgbClr val="FFFF00"/>
                </a:solidFill>
              </a:rPr>
              <a:t>choose the #2 and #3 panels</a:t>
            </a:r>
            <a:r>
              <a:rPr lang="en-US" dirty="0" smtClean="0"/>
              <a:t>, the inside panels are probably the more accurate.</a:t>
            </a:r>
          </a:p>
          <a:p>
            <a:pPr marL="342900" indent="-342900">
              <a:buAutoNum type="arabicPeriod" startAt="8"/>
            </a:pPr>
            <a:r>
              <a:rPr lang="en-US" sz="2000" b="1" dirty="0" smtClean="0">
                <a:solidFill>
                  <a:srgbClr val="FF0000"/>
                </a:solidFill>
              </a:rPr>
              <a:t>Always be suspicious of the competitor’s box. Make sure you are not copying somebody’s mistake</a:t>
            </a:r>
            <a:r>
              <a:rPr lang="en-US" dirty="0" smtClean="0"/>
              <a:t>.</a:t>
            </a:r>
            <a:endParaRPr lang="en-US" dirty="0"/>
          </a:p>
        </p:txBody>
      </p:sp>
      <p:sp>
        <p:nvSpPr>
          <p:cNvPr id="6" name="Text Placeholder 5"/>
          <p:cNvSpPr>
            <a:spLocks noGrp="1"/>
          </p:cNvSpPr>
          <p:nvPr>
            <p:ph type="body" sz="quarter" idx="3"/>
          </p:nvPr>
        </p:nvSpPr>
        <p:spPr>
          <a:xfrm>
            <a:off x="426118" y="1295400"/>
            <a:ext cx="3142188" cy="5399314"/>
          </a:xfrm>
        </p:spPr>
        <p:txBody>
          <a:bodyPr>
            <a:normAutofit/>
          </a:bodyPr>
          <a:lstStyle/>
          <a:p>
            <a:r>
              <a:rPr lang="en-US" sz="1400" dirty="0" smtClean="0"/>
              <a:t>Although measuring boxes is not normally the responsibility of the customer service, it is important to understand within the estimating function.</a:t>
            </a:r>
          </a:p>
          <a:p>
            <a:pPr marL="342900" indent="-342900">
              <a:buAutoNum type="arabicPeriod"/>
            </a:pPr>
            <a:r>
              <a:rPr lang="en-US" sz="1400" dirty="0" smtClean="0">
                <a:solidFill>
                  <a:srgbClr val="FFFF00"/>
                </a:solidFill>
              </a:rPr>
              <a:t>Open the box and lay out flat with the inside facing up</a:t>
            </a:r>
            <a:r>
              <a:rPr lang="en-US" sz="1400" dirty="0" smtClean="0"/>
              <a:t>. This may entail cutting tape, removing stitching or separating the glue joint from adjacent panel.</a:t>
            </a:r>
          </a:p>
          <a:p>
            <a:pPr marL="342900" indent="-342900">
              <a:buAutoNum type="arabicPeriod"/>
            </a:pPr>
            <a:r>
              <a:rPr lang="en-US" sz="1400" dirty="0" smtClean="0"/>
              <a:t>Carefully </a:t>
            </a:r>
            <a:r>
              <a:rPr lang="en-US" sz="1400" dirty="0" smtClean="0">
                <a:solidFill>
                  <a:srgbClr val="FFFF00"/>
                </a:solidFill>
              </a:rPr>
              <a:t>mark the center of each score</a:t>
            </a:r>
            <a:r>
              <a:rPr lang="en-US" sz="1400" dirty="0" smtClean="0"/>
              <a:t>. Make sure you have the center line and not a crease or wrinkle.</a:t>
            </a:r>
          </a:p>
          <a:p>
            <a:pPr marL="342900" indent="-342900">
              <a:buAutoNum type="arabicPeriod"/>
            </a:pPr>
            <a:r>
              <a:rPr lang="en-US" sz="1400" dirty="0" smtClean="0">
                <a:solidFill>
                  <a:srgbClr val="FFFF00"/>
                </a:solidFill>
              </a:rPr>
              <a:t>Measure from the inch mark on your ruler</a:t>
            </a:r>
            <a:r>
              <a:rPr lang="en-US" sz="1400" dirty="0" smtClean="0"/>
              <a:t> </a:t>
            </a:r>
            <a:r>
              <a:rPr lang="en-US" sz="1400" b="1" dirty="0" smtClean="0"/>
              <a:t>(never from the end)</a:t>
            </a:r>
            <a:r>
              <a:rPr lang="en-US" sz="1400" dirty="0" smtClean="0"/>
              <a:t> to the </a:t>
            </a:r>
            <a:r>
              <a:rPr lang="en-US" sz="1400" b="1" dirty="0" smtClean="0">
                <a:solidFill>
                  <a:schemeClr val="accent2">
                    <a:lumMod val="60000"/>
                    <a:lumOff val="40000"/>
                  </a:schemeClr>
                </a:solidFill>
              </a:rPr>
              <a:t>closest 1/16”. </a:t>
            </a:r>
            <a:r>
              <a:rPr lang="en-US" sz="1400" dirty="0" smtClean="0"/>
              <a:t>Write the result on the panel measured. Make sure to </a:t>
            </a:r>
            <a:r>
              <a:rPr lang="en-US" sz="1400" dirty="0" smtClean="0">
                <a:solidFill>
                  <a:srgbClr val="FFFF00"/>
                </a:solidFill>
              </a:rPr>
              <a:t>mentally deduct  one(1) inch from your measurement to arrive at the gross panel size</a:t>
            </a:r>
            <a:r>
              <a:rPr lang="en-US" sz="1400" dirty="0" smtClean="0"/>
              <a:t>.</a:t>
            </a:r>
            <a:endParaRPr lang="en-US" sz="1400" dirty="0"/>
          </a:p>
        </p:txBody>
      </p:sp>
      <p:sp>
        <p:nvSpPr>
          <p:cNvPr id="7" name="Text Placeholder 6"/>
          <p:cNvSpPr>
            <a:spLocks noGrp="1"/>
          </p:cNvSpPr>
          <p:nvPr>
            <p:ph type="body" sz="quarter" idx="13"/>
          </p:nvPr>
        </p:nvSpPr>
        <p:spPr>
          <a:xfrm>
            <a:off x="3916649" y="1719944"/>
            <a:ext cx="2946794" cy="4702627"/>
          </a:xfrm>
        </p:spPr>
        <p:txBody>
          <a:bodyPr>
            <a:normAutofit/>
          </a:bodyPr>
          <a:lstStyle/>
          <a:p>
            <a:pPr marL="342900" indent="-342900">
              <a:buAutoNum type="arabicPeriod" startAt="4"/>
            </a:pPr>
            <a:r>
              <a:rPr lang="en-US" sz="1400" dirty="0" smtClean="0">
                <a:solidFill>
                  <a:srgbClr val="FFFF00"/>
                </a:solidFill>
              </a:rPr>
              <a:t>Deduct the scoring allowance from the  gross panel measurement in order to arrive at the net inside size</a:t>
            </a:r>
            <a:r>
              <a:rPr lang="en-US" sz="1400" b="1" dirty="0" smtClean="0"/>
              <a:t>. (If you don’t know the scoring allowance, deduct one board thickness for each score * SEE NEXT PAGE)</a:t>
            </a:r>
            <a:r>
              <a:rPr lang="en-US" sz="1400" dirty="0" smtClean="0"/>
              <a:t>.</a:t>
            </a:r>
          </a:p>
          <a:p>
            <a:pPr marL="342900" indent="-342900">
              <a:buAutoNum type="arabicPeriod" startAt="4"/>
            </a:pPr>
            <a:r>
              <a:rPr lang="en-US" sz="1400" dirty="0" smtClean="0">
                <a:solidFill>
                  <a:srgbClr val="FFFF00"/>
                </a:solidFill>
              </a:rPr>
              <a:t>Doe the same for the flaps</a:t>
            </a:r>
            <a:r>
              <a:rPr lang="en-US" sz="1400" dirty="0" smtClean="0"/>
              <a:t>. Be sure and check the combined flap measurement against the width.</a:t>
            </a:r>
          </a:p>
          <a:p>
            <a:pPr marL="342900" indent="-342900">
              <a:buAutoNum type="arabicPeriod" startAt="4"/>
            </a:pPr>
            <a:r>
              <a:rPr lang="en-US" sz="1400" dirty="0" smtClean="0">
                <a:solidFill>
                  <a:srgbClr val="FFFF00"/>
                </a:solidFill>
              </a:rPr>
              <a:t>Add the flaps plus the depth, net measurements, plus standard scoring allowances and check against the actual blank width</a:t>
            </a:r>
            <a:r>
              <a:rPr lang="en-US" sz="1400" dirty="0" smtClean="0"/>
              <a:t>.</a:t>
            </a:r>
          </a:p>
        </p:txBody>
      </p:sp>
      <p:pic>
        <p:nvPicPr>
          <p:cNvPr id="10" name="Picture 9"/>
          <p:cNvPicPr>
            <a:picLocks noChangeAspect="1"/>
          </p:cNvPicPr>
          <p:nvPr/>
        </p:nvPicPr>
        <p:blipFill>
          <a:blip r:embed="rId2"/>
          <a:stretch>
            <a:fillRect/>
          </a:stretch>
        </p:blipFill>
        <p:spPr>
          <a:xfrm>
            <a:off x="8061551" y="136751"/>
            <a:ext cx="2143125" cy="2143125"/>
          </a:xfrm>
          <a:prstGeom prst="rect">
            <a:avLst/>
          </a:prstGeom>
          <a:ln w="57150">
            <a:solidFill>
              <a:schemeClr val="bg1"/>
            </a:solidFill>
          </a:ln>
        </p:spPr>
      </p:pic>
    </p:spTree>
    <p:extLst>
      <p:ext uri="{BB962C8B-B14F-4D97-AF65-F5344CB8AC3E}">
        <p14:creationId xmlns:p14="http://schemas.microsoft.com/office/powerpoint/2010/main" val="206426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3825"/>
          </a:xfrm>
        </p:spPr>
        <p:txBody>
          <a:bodyPr/>
          <a:lstStyle/>
          <a:p>
            <a:r>
              <a:rPr lang="en-US" b="1" dirty="0" smtClean="0"/>
              <a:t>Scoring Allowance Theory</a:t>
            </a:r>
            <a:endParaRPr lang="en-US" b="1" dirty="0"/>
          </a:p>
        </p:txBody>
      </p:sp>
      <p:sp>
        <p:nvSpPr>
          <p:cNvPr id="3" name="Text Placeholder 2"/>
          <p:cNvSpPr>
            <a:spLocks noGrp="1"/>
          </p:cNvSpPr>
          <p:nvPr>
            <p:ph type="body" idx="1"/>
          </p:nvPr>
        </p:nvSpPr>
        <p:spPr>
          <a:xfrm>
            <a:off x="632947" y="1295740"/>
            <a:ext cx="2946866" cy="576262"/>
          </a:xfrm>
        </p:spPr>
        <p:txBody>
          <a:bodyPr/>
          <a:lstStyle/>
          <a:p>
            <a:r>
              <a:rPr lang="en-US" b="1" dirty="0" smtClean="0"/>
              <a:t>Flutes</a:t>
            </a:r>
            <a:endParaRPr lang="en-US" b="1" dirty="0"/>
          </a:p>
        </p:txBody>
      </p:sp>
      <p:sp>
        <p:nvSpPr>
          <p:cNvPr id="7" name="Text Placeholder 6"/>
          <p:cNvSpPr>
            <a:spLocks noGrp="1"/>
          </p:cNvSpPr>
          <p:nvPr>
            <p:ph type="body" sz="half" idx="15"/>
          </p:nvPr>
        </p:nvSpPr>
        <p:spPr>
          <a:xfrm>
            <a:off x="3878859" y="2165915"/>
            <a:ext cx="2946794" cy="4561455"/>
          </a:xfrm>
        </p:spPr>
        <p:txBody>
          <a:bodyPr>
            <a:normAutofit/>
          </a:bodyPr>
          <a:lstStyle/>
          <a:p>
            <a:r>
              <a:rPr lang="en-US" b="1" dirty="0" smtClean="0"/>
              <a:t>It can be readily observed that if a piece of corrugated board is scored or creased along two parallel lines, the distance between the facing panels bent up at 90º  from the main panel is less than the original distance between the lines.</a:t>
            </a:r>
          </a:p>
          <a:p>
            <a:endParaRPr lang="en-US" b="1" dirty="0" smtClean="0">
              <a:solidFill>
                <a:srgbClr val="FFFF00"/>
              </a:solidFill>
            </a:endParaRPr>
          </a:p>
          <a:p>
            <a:r>
              <a:rPr lang="en-US" b="1" dirty="0" smtClean="0">
                <a:solidFill>
                  <a:srgbClr val="FFFF00"/>
                </a:solidFill>
              </a:rPr>
              <a:t>1.	Measurement of this distance  will establish the fact that the two facing panels,  when parallel, are now closer together than the score-to-score dimension by a distance approximately equal to the thickness of the corrugated board (Fig. 1).</a:t>
            </a:r>
            <a:endParaRPr lang="en-US" dirty="0">
              <a:solidFill>
                <a:srgbClr val="FFFF00"/>
              </a:solidFill>
            </a:endParaRPr>
          </a:p>
        </p:txBody>
      </p:sp>
      <p:sp>
        <p:nvSpPr>
          <p:cNvPr id="4" name="Text Placeholder 3"/>
          <p:cNvSpPr>
            <a:spLocks noGrp="1"/>
          </p:cNvSpPr>
          <p:nvPr>
            <p:ph type="body" sz="quarter" idx="3"/>
          </p:nvPr>
        </p:nvSpPr>
        <p:spPr>
          <a:xfrm>
            <a:off x="3883659" y="1241141"/>
            <a:ext cx="2936241" cy="630862"/>
          </a:xfrm>
        </p:spPr>
        <p:txBody>
          <a:bodyPr/>
          <a:lstStyle/>
          <a:p>
            <a:r>
              <a:rPr lang="en-US" b="1" dirty="0" smtClean="0"/>
              <a:t>Fundamentals</a:t>
            </a:r>
            <a:endParaRPr lang="en-US" b="1" dirty="0"/>
          </a:p>
        </p:txBody>
      </p:sp>
      <p:sp>
        <p:nvSpPr>
          <p:cNvPr id="8" name="Text Placeholder 7"/>
          <p:cNvSpPr>
            <a:spLocks noGrp="1"/>
          </p:cNvSpPr>
          <p:nvPr>
            <p:ph type="body" sz="half" idx="16"/>
          </p:nvPr>
        </p:nvSpPr>
        <p:spPr>
          <a:xfrm>
            <a:off x="8134348" y="4419600"/>
            <a:ext cx="2911929" cy="1836738"/>
          </a:xfrm>
        </p:spPr>
        <p:txBody>
          <a:bodyPr/>
          <a:lstStyle/>
          <a:p>
            <a:r>
              <a:rPr lang="en-US" b="1" dirty="0" smtClean="0">
                <a:solidFill>
                  <a:srgbClr val="FFFF00"/>
                </a:solidFill>
              </a:rPr>
              <a:t>2.	At the same time the distance from the cut edge of the folded panel to the surface of the center panel will be measured at approximately one half a thickness less than the edge-to-edge score dimension    (Fig. 1)</a:t>
            </a:r>
            <a:endParaRPr lang="en-US" b="1" dirty="0">
              <a:solidFill>
                <a:srgbClr val="FFFF00"/>
              </a:solidFill>
            </a:endParaRPr>
          </a:p>
        </p:txBody>
      </p:sp>
      <p:sp>
        <p:nvSpPr>
          <p:cNvPr id="6" name="Text Placeholder 5"/>
          <p:cNvSpPr>
            <a:spLocks noGrp="1"/>
          </p:cNvSpPr>
          <p:nvPr>
            <p:ph type="body" sz="quarter" idx="13"/>
          </p:nvPr>
        </p:nvSpPr>
        <p:spPr>
          <a:xfrm>
            <a:off x="174171" y="1872002"/>
            <a:ext cx="3405642" cy="4384336"/>
          </a:xfrm>
        </p:spPr>
        <p:txBody>
          <a:bodyPr>
            <a:normAutofit fontScale="70000" lnSpcReduction="20000"/>
          </a:bodyPr>
          <a:lstStyle/>
          <a:p>
            <a:r>
              <a:rPr lang="en-US" sz="2200" dirty="0" smtClean="0"/>
              <a:t>The following chart delineates the general characteristics of each flute and flute combination:</a:t>
            </a:r>
          </a:p>
          <a:p>
            <a:endParaRPr lang="en-US" sz="2200" dirty="0" smtClean="0"/>
          </a:p>
          <a:p>
            <a:pPr>
              <a:spcBef>
                <a:spcPts val="0"/>
              </a:spcBef>
            </a:pPr>
            <a:r>
              <a:rPr lang="en-US" sz="2200" b="1" dirty="0" smtClean="0"/>
              <a:t>Flute		No. of  Flutes	Approx. </a:t>
            </a:r>
            <a:endParaRPr lang="en-US" sz="2200" b="1" dirty="0"/>
          </a:p>
          <a:p>
            <a:pPr>
              <a:spcBef>
                <a:spcPts val="0"/>
              </a:spcBef>
            </a:pPr>
            <a:r>
              <a:rPr lang="en-US" sz="2200" b="1" dirty="0" smtClean="0"/>
              <a:t>		per Lineal Ft	Height, </a:t>
            </a:r>
          </a:p>
          <a:p>
            <a:pPr>
              <a:spcBef>
                <a:spcPts val="0"/>
              </a:spcBef>
            </a:pPr>
            <a:r>
              <a:rPr lang="en-US" sz="2200" b="1" dirty="0"/>
              <a:t>	</a:t>
            </a:r>
            <a:r>
              <a:rPr lang="en-US" sz="2200" b="1" dirty="0" smtClean="0"/>
              <a:t>				Inches</a:t>
            </a:r>
            <a:endParaRPr lang="en-US" sz="2200" dirty="0"/>
          </a:p>
          <a:p>
            <a:pPr>
              <a:spcBef>
                <a:spcPts val="0"/>
              </a:spcBef>
            </a:pPr>
            <a:endParaRPr lang="en-US" sz="2200" dirty="0" smtClean="0"/>
          </a:p>
          <a:p>
            <a:pPr>
              <a:spcBef>
                <a:spcPts val="0"/>
              </a:spcBef>
            </a:pPr>
            <a:r>
              <a:rPr lang="en-US" sz="2200" dirty="0" smtClean="0"/>
              <a:t>E			90		  1/16</a:t>
            </a:r>
          </a:p>
          <a:p>
            <a:pPr>
              <a:spcBef>
                <a:spcPts val="0"/>
              </a:spcBef>
            </a:pPr>
            <a:r>
              <a:rPr lang="en-US" sz="2200" dirty="0" smtClean="0"/>
              <a:t>B			51		   1/8</a:t>
            </a:r>
          </a:p>
          <a:p>
            <a:pPr>
              <a:spcBef>
                <a:spcPts val="0"/>
              </a:spcBef>
            </a:pPr>
            <a:r>
              <a:rPr lang="en-US" sz="2200" dirty="0" smtClean="0"/>
              <a:t>C			39		  5/32</a:t>
            </a:r>
          </a:p>
          <a:p>
            <a:pPr>
              <a:spcBef>
                <a:spcPts val="0"/>
              </a:spcBef>
            </a:pPr>
            <a:r>
              <a:rPr lang="en-US" sz="2200" dirty="0" smtClean="0"/>
              <a:t>A			36		  3/16</a:t>
            </a:r>
          </a:p>
          <a:p>
            <a:pPr>
              <a:spcBef>
                <a:spcPts val="0"/>
              </a:spcBef>
            </a:pPr>
            <a:r>
              <a:rPr lang="en-US" sz="2200" dirty="0" smtClean="0"/>
              <a:t>BC			----		   1/4</a:t>
            </a:r>
          </a:p>
          <a:p>
            <a:pPr>
              <a:spcBef>
                <a:spcPts val="0"/>
              </a:spcBef>
            </a:pPr>
            <a:r>
              <a:rPr lang="en-US" sz="2200" dirty="0" smtClean="0"/>
              <a:t>AB			----		  5/16</a:t>
            </a:r>
          </a:p>
          <a:p>
            <a:pPr>
              <a:spcBef>
                <a:spcPts val="0"/>
              </a:spcBef>
            </a:pPr>
            <a:r>
              <a:rPr lang="en-US" sz="2200" dirty="0" smtClean="0"/>
              <a:t>AC			----		 11/16</a:t>
            </a:r>
          </a:p>
          <a:p>
            <a:pPr>
              <a:spcBef>
                <a:spcPts val="0"/>
              </a:spcBef>
            </a:pPr>
            <a:r>
              <a:rPr lang="en-US" sz="2200" dirty="0" smtClean="0"/>
              <a:t>BCA			----		  7/16</a:t>
            </a:r>
          </a:p>
          <a:p>
            <a:pPr>
              <a:spcBef>
                <a:spcPts val="0"/>
              </a:spcBef>
            </a:pPr>
            <a:r>
              <a:rPr lang="en-US" sz="2200" dirty="0" smtClean="0"/>
              <a:t>CAA			----		   1/2 </a:t>
            </a:r>
          </a:p>
          <a:p>
            <a:pPr>
              <a:spcBef>
                <a:spcPts val="0"/>
              </a:spcBef>
            </a:pPr>
            <a:endParaRPr lang="en-US" dirty="0"/>
          </a:p>
          <a:p>
            <a:pPr>
              <a:spcBef>
                <a:spcPts val="0"/>
              </a:spcBef>
            </a:pPr>
            <a:endParaRPr lang="en-US" dirty="0"/>
          </a:p>
        </p:txBody>
      </p:sp>
      <p:pic>
        <p:nvPicPr>
          <p:cNvPr id="5" name="Picture 4"/>
          <p:cNvPicPr>
            <a:picLocks noChangeAspect="1"/>
          </p:cNvPicPr>
          <p:nvPr/>
        </p:nvPicPr>
        <p:blipFill>
          <a:blip r:embed="rId2"/>
          <a:stretch>
            <a:fillRect/>
          </a:stretch>
        </p:blipFill>
        <p:spPr>
          <a:xfrm>
            <a:off x="7763874" y="1501803"/>
            <a:ext cx="3652875" cy="2287600"/>
          </a:xfrm>
          <a:prstGeom prst="rect">
            <a:avLst/>
          </a:prstGeom>
          <a:ln w="57150">
            <a:solidFill>
              <a:schemeClr val="accent4">
                <a:lumMod val="60000"/>
                <a:lumOff val="40000"/>
              </a:schemeClr>
            </a:solidFill>
          </a:ln>
        </p:spPr>
      </p:pic>
      <p:sp>
        <p:nvSpPr>
          <p:cNvPr id="9" name="TextBox 8"/>
          <p:cNvSpPr txBox="1"/>
          <p:nvPr/>
        </p:nvSpPr>
        <p:spPr>
          <a:xfrm>
            <a:off x="7763873" y="3858442"/>
            <a:ext cx="3652875" cy="246221"/>
          </a:xfrm>
          <a:prstGeom prst="rect">
            <a:avLst/>
          </a:prstGeom>
          <a:noFill/>
        </p:spPr>
        <p:txBody>
          <a:bodyPr wrap="square" rtlCol="0">
            <a:spAutoFit/>
          </a:bodyPr>
          <a:lstStyle/>
          <a:p>
            <a:pPr algn="ctr"/>
            <a:r>
              <a:rPr lang="en-US" sz="1000" b="1" dirty="0" smtClean="0"/>
              <a:t>Fig 1. Scoring allowance, steps 1 and 2</a:t>
            </a:r>
            <a:endParaRPr lang="en-US" sz="1000" b="1" dirty="0"/>
          </a:p>
        </p:txBody>
      </p:sp>
    </p:spTree>
    <p:extLst>
      <p:ext uri="{BB962C8B-B14F-4D97-AF65-F5344CB8AC3E}">
        <p14:creationId xmlns:p14="http://schemas.microsoft.com/office/powerpoint/2010/main" val="292998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45" y="159486"/>
            <a:ext cx="2558824" cy="1237683"/>
          </a:xfrm>
        </p:spPr>
        <p:txBody>
          <a:bodyPr/>
          <a:lstStyle/>
          <a:p>
            <a:r>
              <a:rPr lang="en-US" b="1" dirty="0" smtClean="0"/>
              <a:t>Regarding Flaps and “Fit” Considerations</a:t>
            </a:r>
            <a:endParaRPr lang="en-US" b="1" dirty="0"/>
          </a:p>
        </p:txBody>
      </p:sp>
      <p:sp>
        <p:nvSpPr>
          <p:cNvPr id="8" name="Text Placeholder 7"/>
          <p:cNvSpPr>
            <a:spLocks noGrp="1"/>
          </p:cNvSpPr>
          <p:nvPr>
            <p:ph type="body" sz="half" idx="15"/>
          </p:nvPr>
        </p:nvSpPr>
        <p:spPr>
          <a:xfrm>
            <a:off x="7721825" y="1240971"/>
            <a:ext cx="3729946" cy="2634343"/>
          </a:xfrm>
        </p:spPr>
        <p:txBody>
          <a:bodyPr>
            <a:noAutofit/>
          </a:bodyPr>
          <a:lstStyle/>
          <a:p>
            <a:r>
              <a:rPr lang="en-US" sz="1600" b="1" dirty="0" smtClean="0"/>
              <a:t>If we were to offset the scores of the inner and outer flaps we could allow for each thickness plus the basic scoring allowance. Practical considerations again take over, however,  it is generally found desirable to slightly reduce the offset in order to produce a tighter fitting and consequently better appearing exposed edge. (Fig. 3).</a:t>
            </a:r>
            <a:endParaRPr lang="en-US" sz="1600" b="1" dirty="0"/>
          </a:p>
        </p:txBody>
      </p:sp>
      <p:sp>
        <p:nvSpPr>
          <p:cNvPr id="4" name="Text Placeholder 3"/>
          <p:cNvSpPr>
            <a:spLocks noGrp="1"/>
          </p:cNvSpPr>
          <p:nvPr>
            <p:ph type="body" sz="quarter" idx="3"/>
          </p:nvPr>
        </p:nvSpPr>
        <p:spPr>
          <a:xfrm>
            <a:off x="611545" y="1727880"/>
            <a:ext cx="2927350" cy="4528458"/>
          </a:xfrm>
        </p:spPr>
        <p:txBody>
          <a:bodyPr>
            <a:normAutofit/>
          </a:bodyPr>
          <a:lstStyle/>
          <a:p>
            <a:r>
              <a:rPr lang="en-US" sz="1400" dirty="0" smtClean="0"/>
              <a:t>The second principle is that where a given structure interposes a thickness, or thicknesses, of board between the two parallel faces, the score-to-score dimensions must be increased accordingly.</a:t>
            </a:r>
          </a:p>
          <a:p>
            <a:r>
              <a:rPr lang="en-US" sz="1400" dirty="0" smtClean="0"/>
              <a:t>If we apply these principles to the depth scoring of a regular slotted container, for example, we soon find that a practical consideration must be added. </a:t>
            </a:r>
            <a:r>
              <a:rPr lang="en-US" sz="1400" b="1" dirty="0" smtClean="0">
                <a:solidFill>
                  <a:srgbClr val="FFFF00"/>
                </a:solidFill>
              </a:rPr>
              <a:t>Both the inner and outer flaps are folded on the same score line.</a:t>
            </a:r>
            <a:r>
              <a:rPr lang="en-US" sz="1400" b="1" dirty="0" smtClean="0"/>
              <a:t> </a:t>
            </a:r>
            <a:r>
              <a:rPr lang="en-US" sz="1400" dirty="0" smtClean="0"/>
              <a:t>Because of the flexibility of corrugated board, </a:t>
            </a:r>
            <a:r>
              <a:rPr lang="en-US" sz="1400" dirty="0" smtClean="0">
                <a:solidFill>
                  <a:srgbClr val="FFFF00"/>
                </a:solidFill>
              </a:rPr>
              <a:t>the inner flaps tend to break inwardly from their normal position and the outer flaps to fold somewhat outwardly.</a:t>
            </a:r>
            <a:endParaRPr lang="en-US" sz="1400" dirty="0">
              <a:solidFill>
                <a:srgbClr val="FFFF00"/>
              </a:solidFill>
            </a:endParaRPr>
          </a:p>
        </p:txBody>
      </p:sp>
      <p:sp>
        <p:nvSpPr>
          <p:cNvPr id="6" name="Text Placeholder 5"/>
          <p:cNvSpPr>
            <a:spLocks noGrp="1"/>
          </p:cNvSpPr>
          <p:nvPr>
            <p:ph type="body" sz="quarter" idx="13"/>
          </p:nvPr>
        </p:nvSpPr>
        <p:spPr>
          <a:xfrm>
            <a:off x="3858400" y="1240971"/>
            <a:ext cx="2946794" cy="2634343"/>
          </a:xfrm>
        </p:spPr>
        <p:txBody>
          <a:bodyPr/>
          <a:lstStyle/>
          <a:p>
            <a:r>
              <a:rPr lang="en-US" sz="1600" b="1" dirty="0" smtClean="0"/>
              <a:t>The combination of these two phenomena results in a face to face dimension between the inner flaps which most closely approaches two board thicknesses less than the score dimension rather than the three which we might at first expect (Fig. 2).</a:t>
            </a:r>
          </a:p>
          <a:p>
            <a:endParaRPr lang="en-US" dirty="0"/>
          </a:p>
        </p:txBody>
      </p:sp>
      <p:pic>
        <p:nvPicPr>
          <p:cNvPr id="12" name="Picture 11"/>
          <p:cNvPicPr>
            <a:picLocks noChangeAspect="1"/>
          </p:cNvPicPr>
          <p:nvPr/>
        </p:nvPicPr>
        <p:blipFill>
          <a:blip r:embed="rId2"/>
          <a:stretch>
            <a:fillRect/>
          </a:stretch>
        </p:blipFill>
        <p:spPr>
          <a:xfrm>
            <a:off x="4366209" y="4191001"/>
            <a:ext cx="7534549" cy="2264229"/>
          </a:xfrm>
          <a:prstGeom prst="rect">
            <a:avLst/>
          </a:prstGeom>
          <a:ln w="57150">
            <a:solidFill>
              <a:schemeClr val="accent4">
                <a:lumMod val="60000"/>
                <a:lumOff val="40000"/>
              </a:schemeClr>
            </a:solidFill>
          </a:ln>
        </p:spPr>
      </p:pic>
    </p:spTree>
    <p:extLst>
      <p:ext uri="{BB962C8B-B14F-4D97-AF65-F5344CB8AC3E}">
        <p14:creationId xmlns:p14="http://schemas.microsoft.com/office/powerpoint/2010/main" val="249290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09167" y="555174"/>
            <a:ext cx="2927350" cy="5812969"/>
          </a:xfrm>
        </p:spPr>
        <p:txBody>
          <a:bodyPr>
            <a:normAutofit/>
          </a:bodyPr>
          <a:lstStyle/>
          <a:p>
            <a:r>
              <a:rPr lang="en-US" sz="1600" dirty="0" smtClean="0"/>
              <a:t>Flap scoring also follows these principles. We can consider the meeting flaps of a regular slotted container as merely a split width panel, with a total allowance of one thickness divided between the two halves. We can use the principle from Fig.1 to establish the same relationship. Generally however, the outward folding tendency of the outer flaps, referred to in discussion of the depth allowance, inclines those flaps to fold short of their theoretical dimension. </a:t>
            </a:r>
            <a:r>
              <a:rPr lang="en-US" sz="1600" b="1" dirty="0" smtClean="0">
                <a:solidFill>
                  <a:srgbClr val="FFFF00"/>
                </a:solidFill>
              </a:rPr>
              <a:t>We therefore temper the theory by adding enough dimension to insure correct butting of the flap edges.</a:t>
            </a:r>
            <a:endParaRPr lang="en-US" sz="1600" b="1" dirty="0">
              <a:solidFill>
                <a:srgbClr val="FFFF00"/>
              </a:solidFill>
            </a:endParaRPr>
          </a:p>
        </p:txBody>
      </p:sp>
      <p:sp>
        <p:nvSpPr>
          <p:cNvPr id="6" name="Text Placeholder 5"/>
          <p:cNvSpPr>
            <a:spLocks noGrp="1"/>
          </p:cNvSpPr>
          <p:nvPr>
            <p:ph type="body" sz="quarter" idx="3"/>
          </p:nvPr>
        </p:nvSpPr>
        <p:spPr>
          <a:xfrm>
            <a:off x="3873106" y="700650"/>
            <a:ext cx="2946794" cy="5522015"/>
          </a:xfrm>
        </p:spPr>
        <p:txBody>
          <a:bodyPr>
            <a:normAutofit/>
          </a:bodyPr>
          <a:lstStyle/>
          <a:p>
            <a:r>
              <a:rPr lang="en-US" sz="1600" b="1" dirty="0" smtClean="0">
                <a:solidFill>
                  <a:srgbClr val="FFFF00"/>
                </a:solidFill>
              </a:rPr>
              <a:t>The two theories are tempered by practical factors and ALWAYS affected by the necessity for compromises dictated by rounding figures to the closest sixteenth.</a:t>
            </a:r>
          </a:p>
          <a:p>
            <a:endParaRPr lang="en-US" sz="1600" dirty="0" smtClean="0"/>
          </a:p>
          <a:p>
            <a:r>
              <a:rPr lang="en-US" sz="1600" dirty="0" smtClean="0"/>
              <a:t>The outside of a corrugated form such as a simple “eight scored sheet”, follows from these principles. </a:t>
            </a:r>
          </a:p>
          <a:p>
            <a:endParaRPr lang="en-US" sz="1600" b="1" dirty="0">
              <a:solidFill>
                <a:srgbClr val="FFFF00"/>
              </a:solidFill>
            </a:endParaRPr>
          </a:p>
          <a:p>
            <a:r>
              <a:rPr lang="en-US" sz="1600" b="1" dirty="0" smtClean="0">
                <a:solidFill>
                  <a:srgbClr val="FFFF00"/>
                </a:solidFill>
              </a:rPr>
              <a:t>If the size between two parallel faces is one thickness less than the score-to-score dimension, the outside must obviously be one thickness more</a:t>
            </a:r>
            <a:r>
              <a:rPr lang="en-US" sz="1600" b="1" dirty="0" smtClean="0"/>
              <a:t>.</a:t>
            </a:r>
          </a:p>
          <a:p>
            <a:endParaRPr lang="en-US" dirty="0"/>
          </a:p>
        </p:txBody>
      </p:sp>
      <p:sp>
        <p:nvSpPr>
          <p:cNvPr id="8" name="Text Placeholder 7"/>
          <p:cNvSpPr>
            <a:spLocks noGrp="1"/>
          </p:cNvSpPr>
          <p:nvPr>
            <p:ph type="body" sz="quarter" idx="13"/>
          </p:nvPr>
        </p:nvSpPr>
        <p:spPr>
          <a:xfrm>
            <a:off x="7064798" y="1219693"/>
            <a:ext cx="5073665" cy="2305626"/>
          </a:xfrm>
        </p:spPr>
        <p:txBody>
          <a:bodyPr>
            <a:noAutofit/>
          </a:bodyPr>
          <a:lstStyle/>
          <a:p>
            <a:r>
              <a:rPr lang="en-US" sz="1600" dirty="0" smtClean="0"/>
              <a:t>To develop the structure, if we wish an outside size L, the inside size is two thicknesses less. The score-to-score dimension then becomes L-</a:t>
            </a:r>
            <a:r>
              <a:rPr lang="en-US" sz="1600" dirty="0">
                <a:latin typeface="Times New Roman" panose="02020603050405020304" pitchFamily="18" charset="0"/>
                <a:cs typeface="Times New Roman" panose="02020603050405020304" pitchFamily="18" charset="0"/>
              </a:rPr>
              <a:t>t</a:t>
            </a:r>
            <a:r>
              <a:rPr lang="en-US" sz="1600" dirty="0" smtClean="0"/>
              <a:t> as we add our scoring allowances </a:t>
            </a:r>
            <a:r>
              <a:rPr lang="en-US" sz="1600" b="1" dirty="0" smtClean="0"/>
              <a:t>(Fig. 4)</a:t>
            </a:r>
            <a:r>
              <a:rPr lang="en-US" sz="1600" dirty="0" smtClean="0"/>
              <a:t>.</a:t>
            </a:r>
          </a:p>
          <a:p>
            <a:endParaRPr lang="en-US" sz="1600" dirty="0" smtClean="0"/>
          </a:p>
          <a:p>
            <a:r>
              <a:rPr lang="en-US" sz="1600" dirty="0" smtClean="0"/>
              <a:t>We add other scores to establish the second dimension H and our score-to-score dimension is H-</a:t>
            </a:r>
            <a:r>
              <a:rPr lang="en-US" sz="1600" dirty="0" smtClean="0">
                <a:latin typeface="Times New Roman" panose="02020603050405020304" pitchFamily="18" charset="0"/>
                <a:cs typeface="Times New Roman" panose="02020603050405020304" pitchFamily="18" charset="0"/>
              </a:rPr>
              <a:t>t</a:t>
            </a:r>
            <a:r>
              <a:rPr lang="en-US" sz="1600" dirty="0" smtClean="0"/>
              <a:t>, following the same principle as before </a:t>
            </a:r>
            <a:r>
              <a:rPr lang="en-US" sz="1600" b="1" dirty="0" smtClean="0"/>
              <a:t>(Fig.5</a:t>
            </a:r>
            <a:r>
              <a:rPr lang="en-US" sz="1600" dirty="0" smtClean="0"/>
              <a:t>).</a:t>
            </a:r>
            <a:endParaRPr lang="en-US" sz="1600" dirty="0"/>
          </a:p>
        </p:txBody>
      </p:sp>
      <p:pic>
        <p:nvPicPr>
          <p:cNvPr id="9" name="Picture 8"/>
          <p:cNvPicPr>
            <a:picLocks noChangeAspect="1"/>
          </p:cNvPicPr>
          <p:nvPr/>
        </p:nvPicPr>
        <p:blipFill>
          <a:blip r:embed="rId2"/>
          <a:stretch>
            <a:fillRect/>
          </a:stretch>
        </p:blipFill>
        <p:spPr>
          <a:xfrm>
            <a:off x="7171170" y="3755906"/>
            <a:ext cx="4947516" cy="681833"/>
          </a:xfrm>
          <a:prstGeom prst="rect">
            <a:avLst/>
          </a:prstGeom>
          <a:ln w="57150">
            <a:solidFill>
              <a:schemeClr val="accent4">
                <a:lumMod val="60000"/>
                <a:lumOff val="40000"/>
              </a:schemeClr>
            </a:solidFill>
          </a:ln>
        </p:spPr>
      </p:pic>
      <p:sp>
        <p:nvSpPr>
          <p:cNvPr id="10" name="TextBox 9"/>
          <p:cNvSpPr txBox="1"/>
          <p:nvPr/>
        </p:nvSpPr>
        <p:spPr>
          <a:xfrm>
            <a:off x="7118335" y="4553033"/>
            <a:ext cx="4947516" cy="338554"/>
          </a:xfrm>
          <a:prstGeom prst="rect">
            <a:avLst/>
          </a:prstGeom>
          <a:noFill/>
        </p:spPr>
        <p:txBody>
          <a:bodyPr wrap="square" rtlCol="0">
            <a:spAutoFit/>
          </a:bodyPr>
          <a:lstStyle/>
          <a:p>
            <a:pPr algn="ctr"/>
            <a:r>
              <a:rPr lang="en-US" sz="1600" b="1" dirty="0" smtClean="0"/>
              <a:t>Fig. 4 Scoring allowance, step 5</a:t>
            </a:r>
            <a:endParaRPr lang="en-US" sz="1600" b="1" dirty="0"/>
          </a:p>
        </p:txBody>
      </p:sp>
      <p:pic>
        <p:nvPicPr>
          <p:cNvPr id="11" name="Picture 10"/>
          <p:cNvPicPr>
            <a:picLocks noChangeAspect="1"/>
          </p:cNvPicPr>
          <p:nvPr/>
        </p:nvPicPr>
        <p:blipFill>
          <a:blip r:embed="rId3"/>
          <a:stretch>
            <a:fillRect/>
          </a:stretch>
        </p:blipFill>
        <p:spPr>
          <a:xfrm>
            <a:off x="7137412" y="5176157"/>
            <a:ext cx="4928439" cy="961399"/>
          </a:xfrm>
          <a:prstGeom prst="rect">
            <a:avLst/>
          </a:prstGeom>
          <a:ln w="57150">
            <a:solidFill>
              <a:schemeClr val="accent4">
                <a:lumMod val="60000"/>
                <a:lumOff val="40000"/>
              </a:schemeClr>
            </a:solidFill>
          </a:ln>
        </p:spPr>
      </p:pic>
      <p:sp>
        <p:nvSpPr>
          <p:cNvPr id="12" name="TextBox 11"/>
          <p:cNvSpPr txBox="1"/>
          <p:nvPr/>
        </p:nvSpPr>
        <p:spPr>
          <a:xfrm>
            <a:off x="6961455" y="6368143"/>
            <a:ext cx="4947516" cy="338554"/>
          </a:xfrm>
          <a:prstGeom prst="rect">
            <a:avLst/>
          </a:prstGeom>
          <a:noFill/>
        </p:spPr>
        <p:txBody>
          <a:bodyPr wrap="square" rtlCol="0">
            <a:spAutoFit/>
          </a:bodyPr>
          <a:lstStyle/>
          <a:p>
            <a:pPr algn="ctr"/>
            <a:r>
              <a:rPr lang="en-US" sz="1600" b="1" dirty="0" smtClean="0"/>
              <a:t>Fig. 5 Scoring allowance, step 6</a:t>
            </a:r>
            <a:endParaRPr lang="en-US" sz="1600" b="1" dirty="0"/>
          </a:p>
        </p:txBody>
      </p:sp>
      <p:sp>
        <p:nvSpPr>
          <p:cNvPr id="13" name="TextBox 12"/>
          <p:cNvSpPr txBox="1"/>
          <p:nvPr/>
        </p:nvSpPr>
        <p:spPr>
          <a:xfrm>
            <a:off x="6526027" y="177430"/>
            <a:ext cx="4386942" cy="523220"/>
          </a:xfrm>
          <a:prstGeom prst="rect">
            <a:avLst/>
          </a:prstGeom>
          <a:noFill/>
        </p:spPr>
        <p:txBody>
          <a:bodyPr wrap="square" rtlCol="0">
            <a:spAutoFit/>
          </a:bodyPr>
          <a:lstStyle/>
          <a:p>
            <a:r>
              <a:rPr lang="en-US" sz="2800" b="1" dirty="0" smtClean="0">
                <a:solidFill>
                  <a:schemeClr val="bg2">
                    <a:lumMod val="40000"/>
                    <a:lumOff val="60000"/>
                  </a:schemeClr>
                </a:solidFill>
              </a:rPr>
              <a:t>THEORY CONTINUED…</a:t>
            </a:r>
          </a:p>
        </p:txBody>
      </p:sp>
    </p:spTree>
    <p:extLst>
      <p:ext uri="{BB962C8B-B14F-4D97-AF65-F5344CB8AC3E}">
        <p14:creationId xmlns:p14="http://schemas.microsoft.com/office/powerpoint/2010/main" val="259803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404365" y="398289"/>
            <a:ext cx="2936241" cy="576262"/>
          </a:xfrm>
        </p:spPr>
        <p:txBody>
          <a:bodyPr/>
          <a:lstStyle/>
          <a:p>
            <a:r>
              <a:rPr lang="en-US" sz="3200" b="1" dirty="0" smtClean="0"/>
              <a:t>Scored Sheet</a:t>
            </a:r>
            <a:endParaRPr lang="en-US" sz="3200" b="1" dirty="0"/>
          </a:p>
        </p:txBody>
      </p:sp>
      <p:sp>
        <p:nvSpPr>
          <p:cNvPr id="4" name="Text Placeholder 3"/>
          <p:cNvSpPr>
            <a:spLocks noGrp="1"/>
          </p:cNvSpPr>
          <p:nvPr>
            <p:ph type="body" sz="quarter" idx="3"/>
          </p:nvPr>
        </p:nvSpPr>
        <p:spPr>
          <a:xfrm>
            <a:off x="185057" y="452718"/>
            <a:ext cx="3394756" cy="5803620"/>
          </a:xfrm>
        </p:spPr>
        <p:txBody>
          <a:bodyPr/>
          <a:lstStyle/>
          <a:p>
            <a:r>
              <a:rPr lang="en-US" dirty="0" smtClean="0"/>
              <a:t>As we continue to develop the “eight scored sheet” cell, the half length panels are similarly scored 1/2L-</a:t>
            </a:r>
            <a:r>
              <a:rPr lang="en-US" sz="1800" dirty="0">
                <a:latin typeface="Times New Roman" panose="02020603050405020304" pitchFamily="18" charset="0"/>
                <a:cs typeface="Times New Roman" panose="02020603050405020304" pitchFamily="18" charset="0"/>
              </a:rPr>
              <a:t>t</a:t>
            </a:r>
            <a:r>
              <a:rPr lang="en-US" dirty="0" smtClean="0"/>
              <a:t>.</a:t>
            </a:r>
          </a:p>
          <a:p>
            <a:endParaRPr lang="en-US" dirty="0"/>
          </a:p>
          <a:p>
            <a:r>
              <a:rPr lang="en-US" dirty="0" smtClean="0"/>
              <a:t>The center vertical panels have an outside size one thickness less than the outside panels, or H-</a:t>
            </a:r>
            <a:r>
              <a:rPr lang="en-US" sz="1800" dirty="0">
                <a:latin typeface="Times New Roman" panose="02020603050405020304" pitchFamily="18" charset="0"/>
                <a:cs typeface="Times New Roman" panose="02020603050405020304" pitchFamily="18" charset="0"/>
              </a:rPr>
              <a:t>t</a:t>
            </a:r>
            <a:r>
              <a:rPr lang="en-US" dirty="0" smtClean="0"/>
              <a:t>. We apply the same principle to derive a score-to-score dimension of H-2</a:t>
            </a:r>
            <a:r>
              <a:rPr lang="en-US" sz="1800" dirty="0">
                <a:latin typeface="Times New Roman" panose="02020603050405020304" pitchFamily="18" charset="0"/>
                <a:cs typeface="Times New Roman" panose="02020603050405020304" pitchFamily="18" charset="0"/>
              </a:rPr>
              <a:t>t</a:t>
            </a:r>
            <a:r>
              <a:rPr lang="en-US" dirty="0" smtClean="0"/>
              <a:t>.</a:t>
            </a:r>
          </a:p>
          <a:p>
            <a:endParaRPr lang="en-US" dirty="0"/>
          </a:p>
          <a:p>
            <a:r>
              <a:rPr lang="en-US" dirty="0" smtClean="0"/>
              <a:t>The final panels have an inside size 1/2L-2</a:t>
            </a:r>
            <a:r>
              <a:rPr lang="en-US" sz="1800" dirty="0">
                <a:latin typeface="Times New Roman" panose="02020603050405020304" pitchFamily="18" charset="0"/>
                <a:cs typeface="Times New Roman" panose="02020603050405020304" pitchFamily="18" charset="0"/>
              </a:rPr>
              <a:t>t</a:t>
            </a:r>
            <a:r>
              <a:rPr lang="en-US" dirty="0" smtClean="0"/>
              <a:t>. Applying our earlier principle from </a:t>
            </a:r>
            <a:r>
              <a:rPr lang="en-US" b="1" dirty="0" smtClean="0"/>
              <a:t>Fig. 1</a:t>
            </a:r>
            <a:r>
              <a:rPr lang="en-US" dirty="0" smtClean="0"/>
              <a:t>, we add a half thickness allowance. The scoring thus becomes 1/2L-3/2</a:t>
            </a:r>
            <a:r>
              <a:rPr lang="en-US" sz="1800" dirty="0" smtClean="0">
                <a:latin typeface="Times New Roman" panose="02020603050405020304" pitchFamily="18" charset="0"/>
                <a:cs typeface="Times New Roman" panose="02020603050405020304" pitchFamily="18" charset="0"/>
              </a:rPr>
              <a:t>t</a:t>
            </a:r>
            <a:r>
              <a:rPr lang="en-US" dirty="0" smtClean="0"/>
              <a:t>. The complete sheet is shown in </a:t>
            </a:r>
            <a:r>
              <a:rPr lang="en-US" b="1" dirty="0" smtClean="0"/>
              <a:t>Fig. 6</a:t>
            </a:r>
            <a:r>
              <a:rPr lang="en-US" dirty="0" smtClean="0"/>
              <a:t>.</a:t>
            </a:r>
          </a:p>
          <a:p>
            <a:endParaRPr lang="en-US" dirty="0"/>
          </a:p>
          <a:p>
            <a:r>
              <a:rPr lang="en-US" dirty="0" smtClean="0"/>
              <a:t>Once the principles are understood it is easy to derive simple practical approaches to cell structures. </a:t>
            </a:r>
            <a:endParaRPr lang="en-US" dirty="0"/>
          </a:p>
        </p:txBody>
      </p:sp>
      <p:sp>
        <p:nvSpPr>
          <p:cNvPr id="6" name="Text Placeholder 5"/>
          <p:cNvSpPr>
            <a:spLocks noGrp="1"/>
          </p:cNvSpPr>
          <p:nvPr>
            <p:ph type="body" sz="quarter" idx="13"/>
          </p:nvPr>
        </p:nvSpPr>
        <p:spPr>
          <a:xfrm>
            <a:off x="5494563" y="1491343"/>
            <a:ext cx="1447801" cy="5182697"/>
          </a:xfrm>
        </p:spPr>
        <p:txBody>
          <a:bodyPr/>
          <a:lstStyle/>
          <a:p>
            <a:r>
              <a:rPr lang="en-US" dirty="0" smtClean="0"/>
              <a:t>For example, we see immediately that the inner vertical panels are scored one thickness less than the H panels. It is probably self-evident that each succeeding corresponding panel is one thickness less than the preceding one. </a:t>
            </a:r>
            <a:endParaRPr lang="en-US" dirty="0"/>
          </a:p>
        </p:txBody>
      </p:sp>
      <p:pic>
        <p:nvPicPr>
          <p:cNvPr id="9" name="Picture 8"/>
          <p:cNvPicPr>
            <a:picLocks noChangeAspect="1"/>
          </p:cNvPicPr>
          <p:nvPr/>
        </p:nvPicPr>
        <p:blipFill rotWithShape="1">
          <a:blip r:embed="rId2"/>
          <a:srcRect l="1656" t="4779" r="733" b="5777"/>
          <a:stretch/>
        </p:blipFill>
        <p:spPr>
          <a:xfrm rot="5400000">
            <a:off x="1447799" y="2809611"/>
            <a:ext cx="6302829" cy="1426028"/>
          </a:xfrm>
          <a:prstGeom prst="rect">
            <a:avLst/>
          </a:prstGeom>
          <a:ln w="57150">
            <a:solidFill>
              <a:schemeClr val="accent4">
                <a:lumMod val="60000"/>
                <a:lumOff val="40000"/>
              </a:schemeClr>
            </a:solidFill>
          </a:ln>
        </p:spPr>
      </p:pic>
      <p:sp>
        <p:nvSpPr>
          <p:cNvPr id="10" name="TextBox 9"/>
          <p:cNvSpPr txBox="1"/>
          <p:nvPr/>
        </p:nvSpPr>
        <p:spPr>
          <a:xfrm>
            <a:off x="5494562" y="6278110"/>
            <a:ext cx="6621237" cy="338554"/>
          </a:xfrm>
          <a:prstGeom prst="rect">
            <a:avLst/>
          </a:prstGeom>
          <a:noFill/>
        </p:spPr>
        <p:txBody>
          <a:bodyPr wrap="square" rtlCol="0">
            <a:spAutoFit/>
          </a:bodyPr>
          <a:lstStyle/>
          <a:p>
            <a:r>
              <a:rPr lang="en-US" sz="1600" b="1" dirty="0" smtClean="0"/>
              <a:t>Fig. 6. Example of a scored sheet  (Fig. 5. folded view)</a:t>
            </a:r>
            <a:endParaRPr lang="en-US" sz="1600" b="1" dirty="0"/>
          </a:p>
        </p:txBody>
      </p:sp>
      <p:sp>
        <p:nvSpPr>
          <p:cNvPr id="13" name="TextBox 12"/>
          <p:cNvSpPr txBox="1"/>
          <p:nvPr/>
        </p:nvSpPr>
        <p:spPr>
          <a:xfrm>
            <a:off x="7060714" y="1491343"/>
            <a:ext cx="4559785" cy="4524315"/>
          </a:xfrm>
          <a:prstGeom prst="rect">
            <a:avLst/>
          </a:prstGeom>
          <a:noFill/>
        </p:spPr>
        <p:txBody>
          <a:bodyPr wrap="square" rtlCol="0">
            <a:spAutoFit/>
          </a:bodyPr>
          <a:lstStyle/>
          <a:p>
            <a:r>
              <a:rPr lang="en-US" sz="2400" b="1" dirty="0" smtClean="0">
                <a:solidFill>
                  <a:srgbClr val="FFFF00"/>
                </a:solidFill>
              </a:rPr>
              <a:t>In simple C-flute structures the thickness can be figured at 1/8 in. almost throughout. </a:t>
            </a:r>
            <a:r>
              <a:rPr lang="en-US" sz="2400" dirty="0" smtClean="0"/>
              <a:t>For example the “eight scored sheet” of the earlier example can be scored, for an outside size of 10 x 1-1/2, as follows:</a:t>
            </a:r>
          </a:p>
          <a:p>
            <a:endParaRPr lang="en-US" sz="2400" dirty="0"/>
          </a:p>
          <a:p>
            <a:r>
              <a:rPr lang="en-US" sz="2400" dirty="0" smtClean="0">
                <a:solidFill>
                  <a:srgbClr val="FFFF00"/>
                </a:solidFill>
              </a:rPr>
              <a:t>4-3/4</a:t>
            </a:r>
            <a:r>
              <a:rPr lang="en-US" sz="2400" dirty="0" smtClean="0"/>
              <a:t> x </a:t>
            </a:r>
            <a:r>
              <a:rPr lang="en-US" sz="2400" dirty="0" smtClean="0">
                <a:solidFill>
                  <a:srgbClr val="00B0F0"/>
                </a:solidFill>
              </a:rPr>
              <a:t>1-1/4</a:t>
            </a:r>
            <a:r>
              <a:rPr lang="en-US" sz="2400" dirty="0" smtClean="0"/>
              <a:t> x </a:t>
            </a:r>
            <a:r>
              <a:rPr lang="en-US" sz="2400" dirty="0" smtClean="0">
                <a:solidFill>
                  <a:srgbClr val="FFFF00"/>
                </a:solidFill>
              </a:rPr>
              <a:t>4-7/8</a:t>
            </a:r>
            <a:r>
              <a:rPr lang="en-US" sz="2400" dirty="0" smtClean="0"/>
              <a:t> x </a:t>
            </a:r>
            <a:r>
              <a:rPr lang="en-US" sz="2400" dirty="0" smtClean="0">
                <a:solidFill>
                  <a:srgbClr val="00B0F0"/>
                </a:solidFill>
              </a:rPr>
              <a:t>1-3/8</a:t>
            </a:r>
            <a:r>
              <a:rPr lang="en-US" sz="2400" dirty="0" smtClean="0"/>
              <a:t> x </a:t>
            </a:r>
            <a:r>
              <a:rPr lang="en-US" sz="2400" b="1" dirty="0" smtClean="0">
                <a:solidFill>
                  <a:srgbClr val="FFFF00"/>
                </a:solidFill>
              </a:rPr>
              <a:t>9-7/8</a:t>
            </a:r>
            <a:r>
              <a:rPr lang="en-US" sz="2400" dirty="0" smtClean="0"/>
              <a:t> x </a:t>
            </a:r>
            <a:r>
              <a:rPr lang="en-US" sz="2400" dirty="0" smtClean="0">
                <a:solidFill>
                  <a:srgbClr val="00B0F0"/>
                </a:solidFill>
              </a:rPr>
              <a:t>1-3/8</a:t>
            </a:r>
            <a:r>
              <a:rPr lang="en-US" sz="2400" dirty="0" smtClean="0"/>
              <a:t> x </a:t>
            </a:r>
            <a:r>
              <a:rPr lang="en-US" sz="2400" dirty="0" smtClean="0">
                <a:solidFill>
                  <a:srgbClr val="FFFF00"/>
                </a:solidFill>
              </a:rPr>
              <a:t>4-7/8</a:t>
            </a:r>
            <a:r>
              <a:rPr lang="en-US" sz="2400" dirty="0" smtClean="0"/>
              <a:t> x </a:t>
            </a:r>
            <a:r>
              <a:rPr lang="en-US" sz="2400" dirty="0" smtClean="0">
                <a:solidFill>
                  <a:srgbClr val="00B0F0"/>
                </a:solidFill>
              </a:rPr>
              <a:t>1-1/4</a:t>
            </a:r>
            <a:r>
              <a:rPr lang="en-US" sz="2400" dirty="0" smtClean="0"/>
              <a:t> x </a:t>
            </a:r>
            <a:r>
              <a:rPr lang="en-US" sz="2400" dirty="0" smtClean="0">
                <a:solidFill>
                  <a:srgbClr val="FFFF00"/>
                </a:solidFill>
              </a:rPr>
              <a:t>4-3/4</a:t>
            </a:r>
            <a:endParaRPr lang="en-US" sz="2400" dirty="0">
              <a:solidFill>
                <a:srgbClr val="FFFF00"/>
              </a:solidFill>
            </a:endParaRPr>
          </a:p>
        </p:txBody>
      </p:sp>
    </p:spTree>
    <p:extLst>
      <p:ext uri="{BB962C8B-B14F-4D97-AF65-F5344CB8AC3E}">
        <p14:creationId xmlns:p14="http://schemas.microsoft.com/office/powerpoint/2010/main" val="48283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7"/>
          <p:cNvSpPr txBox="1">
            <a:spLocks/>
          </p:cNvSpPr>
          <p:nvPr/>
        </p:nvSpPr>
        <p:spPr>
          <a:xfrm>
            <a:off x="3974614" y="1900106"/>
            <a:ext cx="7640443" cy="4223657"/>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In a more complex cell such as  </a:t>
            </a:r>
            <a:r>
              <a:rPr lang="en-US" b="1" dirty="0" smtClean="0"/>
              <a:t>Fig. 7</a:t>
            </a:r>
            <a:r>
              <a:rPr lang="en-US" dirty="0" smtClean="0"/>
              <a:t>, the scoring of each panel is quickly derived by applying this additional concept. Panel D is scored one thickness less than B, E one less than  C and so on. When we reach panel G, which immediately precedes the diagonal, we see that the sharp bend decreased the G panel, requiring  added dimension.</a:t>
            </a:r>
          </a:p>
          <a:p>
            <a:pPr marL="0" indent="0">
              <a:buNone/>
            </a:pPr>
            <a:endParaRPr lang="en-US" dirty="0" smtClean="0"/>
          </a:p>
          <a:p>
            <a:r>
              <a:rPr lang="en-US" dirty="0" smtClean="0"/>
              <a:t>Only as the structure becomes more complex, do we find that the approximation (from concept on previous page) results in  the inner panels being too tight to allow proper formation. An additional sixteenth must be dropped from several panels to compensate.</a:t>
            </a:r>
            <a:endParaRPr lang="en-US" dirty="0"/>
          </a:p>
        </p:txBody>
      </p:sp>
      <p:pic>
        <p:nvPicPr>
          <p:cNvPr id="3" name="Picture 2"/>
          <p:cNvPicPr>
            <a:picLocks noChangeAspect="1"/>
          </p:cNvPicPr>
          <p:nvPr/>
        </p:nvPicPr>
        <p:blipFill>
          <a:blip r:embed="rId2"/>
          <a:stretch>
            <a:fillRect/>
          </a:stretch>
        </p:blipFill>
        <p:spPr>
          <a:xfrm>
            <a:off x="615042" y="829042"/>
            <a:ext cx="2541815" cy="4791937"/>
          </a:xfrm>
          <a:prstGeom prst="rect">
            <a:avLst/>
          </a:prstGeom>
          <a:ln w="57150">
            <a:solidFill>
              <a:schemeClr val="accent4">
                <a:lumMod val="60000"/>
                <a:lumOff val="40000"/>
              </a:schemeClr>
            </a:solidFill>
          </a:ln>
        </p:spPr>
      </p:pic>
      <p:sp>
        <p:nvSpPr>
          <p:cNvPr id="4" name="TextBox 3"/>
          <p:cNvSpPr txBox="1"/>
          <p:nvPr/>
        </p:nvSpPr>
        <p:spPr>
          <a:xfrm>
            <a:off x="289799" y="5954486"/>
            <a:ext cx="3782787" cy="338554"/>
          </a:xfrm>
          <a:prstGeom prst="rect">
            <a:avLst/>
          </a:prstGeom>
          <a:noFill/>
        </p:spPr>
        <p:txBody>
          <a:bodyPr wrap="square" rtlCol="0">
            <a:spAutoFit/>
          </a:bodyPr>
          <a:lstStyle/>
          <a:p>
            <a:r>
              <a:rPr lang="en-US" sz="1600" b="1" dirty="0" smtClean="0"/>
              <a:t>Fig. 7 Example of a folded sheet.</a:t>
            </a:r>
            <a:endParaRPr lang="en-US" sz="1600" b="1" dirty="0"/>
          </a:p>
        </p:txBody>
      </p:sp>
      <p:sp>
        <p:nvSpPr>
          <p:cNvPr id="5" name="TextBox 4"/>
          <p:cNvSpPr txBox="1"/>
          <p:nvPr/>
        </p:nvSpPr>
        <p:spPr>
          <a:xfrm>
            <a:off x="4408714" y="609599"/>
            <a:ext cx="5987143" cy="369332"/>
          </a:xfrm>
          <a:prstGeom prst="rect">
            <a:avLst/>
          </a:prstGeom>
          <a:noFill/>
        </p:spPr>
        <p:txBody>
          <a:bodyPr wrap="square" rtlCol="0">
            <a:spAutoFit/>
          </a:bodyPr>
          <a:lstStyle/>
          <a:p>
            <a:r>
              <a:rPr lang="en-US" b="1" dirty="0" smtClean="0">
                <a:solidFill>
                  <a:schemeClr val="bg2">
                    <a:lumMod val="40000"/>
                    <a:lumOff val="60000"/>
                  </a:schemeClr>
                </a:solidFill>
              </a:rPr>
              <a:t>A DIFFERENT TWIST TO THE SCORED/FOLDED SHEET</a:t>
            </a:r>
            <a:endParaRPr lang="en-US" b="1" dirty="0">
              <a:solidFill>
                <a:schemeClr val="bg2">
                  <a:lumMod val="40000"/>
                  <a:lumOff val="60000"/>
                </a:schemeClr>
              </a:solidFill>
            </a:endParaRPr>
          </a:p>
        </p:txBody>
      </p:sp>
    </p:spTree>
    <p:extLst>
      <p:ext uri="{BB962C8B-B14F-4D97-AF65-F5344CB8AC3E}">
        <p14:creationId xmlns:p14="http://schemas.microsoft.com/office/powerpoint/2010/main" val="2601315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TotalTime>
  <Words>2664</Words>
  <Application>Microsoft Office PowerPoint</Application>
  <PresentationFormat>Widescreen</PresentationFormat>
  <Paragraphs>190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Century Gothic</vt:lpstr>
      <vt:lpstr>Times New Roman</vt:lpstr>
      <vt:lpstr>Wingdings</vt:lpstr>
      <vt:lpstr>Wingdings 3</vt:lpstr>
      <vt:lpstr>Ion</vt:lpstr>
      <vt:lpstr>Introduction to Boxes</vt:lpstr>
      <vt:lpstr>Overview of Terms  KNOWLEDGE OF STYLE CODES AND DESCRIPTION IS ESSENTIAL!!!!</vt:lpstr>
      <vt:lpstr>Dimensions </vt:lpstr>
      <vt:lpstr>PowerPoint Presentation</vt:lpstr>
      <vt:lpstr>Scoring Allowance Theory</vt:lpstr>
      <vt:lpstr>PowerPoint Presentation</vt:lpstr>
      <vt:lpstr>PowerPoint Presentation</vt:lpstr>
      <vt:lpstr>PowerPoint Presentation</vt:lpstr>
      <vt:lpstr>PowerPoint Presentation</vt:lpstr>
      <vt:lpstr>CONVERSION CHART ROUND EVERYTHING TO THE NEAREST 1/16”</vt:lpstr>
      <vt:lpstr>Box Basics</vt:lpstr>
      <vt:lpstr>Flat Styles</vt:lpstr>
      <vt:lpstr>Set Items WHEN MORE THAN ONE PART MAKES UP AN ITEM.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Boxes</dc:title>
  <dc:creator>Krissi Hicks</dc:creator>
  <cp:lastModifiedBy>Krissi Hicks</cp:lastModifiedBy>
  <cp:revision>2</cp:revision>
  <dcterms:created xsi:type="dcterms:W3CDTF">2015-01-30T19:27:14Z</dcterms:created>
  <dcterms:modified xsi:type="dcterms:W3CDTF">2015-04-02T17:20:08Z</dcterms:modified>
</cp:coreProperties>
</file>