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40443" y="-1447566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525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97489" y="4385660"/>
            <a:ext cx="7312579" cy="7312579"/>
          </a:xfrm>
          <a:custGeom>
            <a:avLst/>
            <a:gdLst/>
            <a:ahLst/>
            <a:cxnLst/>
            <a:rect r="r" b="b" t="t" l="l"/>
            <a:pathLst>
              <a:path h="7312579" w="7312579">
                <a:moveTo>
                  <a:pt x="0" y="0"/>
                </a:moveTo>
                <a:lnTo>
                  <a:pt x="7312579" y="0"/>
                </a:lnTo>
                <a:lnTo>
                  <a:pt x="7312579" y="7312579"/>
                </a:lnTo>
                <a:lnTo>
                  <a:pt x="0" y="7312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02241" y="399927"/>
            <a:ext cx="5283518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||JAI SRI GURUDEV||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79610" y="2511742"/>
            <a:ext cx="471928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  AND 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02827" y="3716020"/>
            <a:ext cx="8472845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 : 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medication  remainder app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98219" y="4703445"/>
            <a:ext cx="12682062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Subtitle :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Enhancing</a:t>
            </a: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medication adherence with smart technology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42747" y="5573744"/>
            <a:ext cx="4993005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NAME: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DIigital Dose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2199" y="6707122"/>
            <a:ext cx="3120628" cy="318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0"/>
              </a:lnSpc>
            </a:pPr>
            <a:r>
              <a:rPr lang="en-US" b="true" sz="30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MEMBERS</a:t>
            </a:r>
          </a:p>
          <a:p>
            <a:pPr algn="l">
              <a:lnSpc>
                <a:spcPts val="4210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inchana MD</a:t>
            </a:r>
          </a:p>
          <a:p>
            <a:pPr algn="l">
              <a:lnSpc>
                <a:spcPts val="4210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Reethu shree MA</a:t>
            </a:r>
          </a:p>
          <a:p>
            <a:pPr algn="l">
              <a:lnSpc>
                <a:spcPts val="4210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Vaishnavi BS</a:t>
            </a:r>
          </a:p>
          <a:p>
            <a:pPr algn="l">
              <a:lnSpc>
                <a:spcPts val="4210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Sinchana YB</a:t>
            </a:r>
          </a:p>
          <a:p>
            <a:pPr algn="l">
              <a:lnSpc>
                <a:spcPts val="421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325850" y="1273687"/>
            <a:ext cx="5454015" cy="514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0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HACKATHON NAME :</a:t>
            </a: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ADVAYA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06426" y="6818979"/>
            <a:ext cx="5390674" cy="48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b="true" sz="28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 :</a:t>
            </a:r>
            <a:r>
              <a:rPr lang="en-US" sz="28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11-04-2025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56663" y="-2147998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71441" y="7913424"/>
            <a:ext cx="3049801" cy="3049801"/>
          </a:xfrm>
          <a:custGeom>
            <a:avLst/>
            <a:gdLst/>
            <a:ahLst/>
            <a:cxnLst/>
            <a:rect r="r" b="b" t="t" l="l"/>
            <a:pathLst>
              <a:path h="3049801" w="3049801">
                <a:moveTo>
                  <a:pt x="0" y="0"/>
                </a:moveTo>
                <a:lnTo>
                  <a:pt x="3049801" y="0"/>
                </a:lnTo>
                <a:lnTo>
                  <a:pt x="3049801" y="3049800"/>
                </a:lnTo>
                <a:lnTo>
                  <a:pt x="0" y="3049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172" y="5550079"/>
            <a:ext cx="6220213" cy="4146809"/>
          </a:xfrm>
          <a:custGeom>
            <a:avLst/>
            <a:gdLst/>
            <a:ahLst/>
            <a:cxnLst/>
            <a:rect r="r" b="b" t="t" l="l"/>
            <a:pathLst>
              <a:path h="4146809" w="6220213">
                <a:moveTo>
                  <a:pt x="0" y="0"/>
                </a:moveTo>
                <a:lnTo>
                  <a:pt x="6220213" y="0"/>
                </a:lnTo>
                <a:lnTo>
                  <a:pt x="6220213" y="4146809"/>
                </a:lnTo>
                <a:lnTo>
                  <a:pt x="0" y="41468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60986" y="971550"/>
            <a:ext cx="4604028" cy="53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0"/>
              </a:lnSpc>
              <a:spcBef>
                <a:spcPct val="0"/>
              </a:spcBef>
            </a:pPr>
            <a:r>
              <a:rPr lang="en-US" b="true" sz="320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84246"/>
            <a:ext cx="15142741" cy="4022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571" indent="-358785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people forget to take their medications on time.</a:t>
            </a:r>
          </a:p>
          <a:p>
            <a:pPr algn="l" marL="717571" indent="-358785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Especially common among elderly and chronically ill patients.</a:t>
            </a:r>
          </a:p>
          <a:p>
            <a:pPr algn="l" marL="717571" indent="-358785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Missed doses can lead to health complications and hospitalizations .</a:t>
            </a:r>
          </a:p>
          <a:p>
            <a:pPr algn="l" marL="717571" indent="-358785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Disease-based medicines suggestions.</a:t>
            </a:r>
          </a:p>
          <a:p>
            <a:pPr algn="l">
              <a:lnSpc>
                <a:spcPts val="651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73774" y="-1274846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97489" y="4385660"/>
            <a:ext cx="7312579" cy="7312579"/>
          </a:xfrm>
          <a:custGeom>
            <a:avLst/>
            <a:gdLst/>
            <a:ahLst/>
            <a:cxnLst/>
            <a:rect r="r" b="b" t="t" l="l"/>
            <a:pathLst>
              <a:path h="7312579" w="7312579">
                <a:moveTo>
                  <a:pt x="0" y="0"/>
                </a:moveTo>
                <a:lnTo>
                  <a:pt x="7312579" y="0"/>
                </a:lnTo>
                <a:lnTo>
                  <a:pt x="7312579" y="7312579"/>
                </a:lnTo>
                <a:lnTo>
                  <a:pt x="0" y="7312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40509" y="5143500"/>
            <a:ext cx="6358220" cy="4956083"/>
          </a:xfrm>
          <a:custGeom>
            <a:avLst/>
            <a:gdLst/>
            <a:ahLst/>
            <a:cxnLst/>
            <a:rect r="r" b="b" t="t" l="l"/>
            <a:pathLst>
              <a:path h="4956083" w="6358220">
                <a:moveTo>
                  <a:pt x="0" y="0"/>
                </a:moveTo>
                <a:lnTo>
                  <a:pt x="6358220" y="0"/>
                </a:lnTo>
                <a:lnTo>
                  <a:pt x="6358220" y="4956083"/>
                </a:lnTo>
                <a:lnTo>
                  <a:pt x="0" y="4956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055" r="0" b="-2423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15738"/>
            <a:ext cx="12727306" cy="424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3"/>
              </a:lnSpc>
            </a:pPr>
          </a:p>
          <a:p>
            <a:pPr algn="l" marL="692531" indent="-346265" lvl="1">
              <a:lnSpc>
                <a:spcPts val="6062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Disease-Based Medicine Suggestion</a:t>
            </a:r>
          </a:p>
          <a:p>
            <a:pPr algn="l" marL="692531" indent="-346265" lvl="1">
              <a:lnSpc>
                <a:spcPts val="5485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enter a disease name.</a:t>
            </a:r>
          </a:p>
          <a:p>
            <a:pPr algn="l" marL="692531" indent="-346265" lvl="1">
              <a:lnSpc>
                <a:spcPts val="5485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app suggests common medicines used for that condition.</a:t>
            </a:r>
          </a:p>
          <a:p>
            <a:pPr algn="l" marL="692531" indent="-346265" lvl="1">
              <a:lnSpc>
                <a:spcPts val="5485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Smart Medication Reminder App that:</a:t>
            </a:r>
          </a:p>
          <a:p>
            <a:pPr algn="l" marL="692531" indent="-346265" lvl="1">
              <a:lnSpc>
                <a:spcPts val="5485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Reminds users to take medicine on time.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56659" y="743047"/>
            <a:ext cx="5631537" cy="5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b="true" sz="310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INNOVATIVE SOLUTION: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56663" y="-2147998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71441" y="7913424"/>
            <a:ext cx="3049801" cy="3049801"/>
          </a:xfrm>
          <a:custGeom>
            <a:avLst/>
            <a:gdLst/>
            <a:ahLst/>
            <a:cxnLst/>
            <a:rect r="r" b="b" t="t" l="l"/>
            <a:pathLst>
              <a:path h="3049801" w="3049801">
                <a:moveTo>
                  <a:pt x="0" y="0"/>
                </a:moveTo>
                <a:lnTo>
                  <a:pt x="3049801" y="0"/>
                </a:lnTo>
                <a:lnTo>
                  <a:pt x="3049801" y="3049800"/>
                </a:lnTo>
                <a:lnTo>
                  <a:pt x="0" y="3049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08655" y="2633760"/>
            <a:ext cx="12988734" cy="621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1360" indent="-330680" lvl="1">
              <a:lnSpc>
                <a:spcPts val="621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Disease-to-Medicine Matching.</a:t>
            </a:r>
          </a:p>
          <a:p>
            <a:pPr algn="l" marL="661360" indent="-330680" lvl="1">
              <a:lnSpc>
                <a:spcPts val="621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Enter a disease, get suggested medicines from a trusted database.</a:t>
            </a:r>
          </a:p>
          <a:p>
            <a:pPr algn="l" marL="661360" indent="-330680" lvl="1">
              <a:lnSpc>
                <a:spcPts val="621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Speeds up setup and helps users with limited medical knowledge.</a:t>
            </a:r>
          </a:p>
          <a:p>
            <a:pPr algn="l" marL="661360" indent="-330680" lvl="1">
              <a:lnSpc>
                <a:spcPts val="621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Medication Schedule</a:t>
            </a:r>
          </a:p>
          <a:p>
            <a:pPr algn="l" marL="661360" indent="-330680" lvl="1">
              <a:lnSpc>
                <a:spcPts val="621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Notifications.</a:t>
            </a:r>
          </a:p>
          <a:p>
            <a:pPr algn="l">
              <a:lnSpc>
                <a:spcPts val="6218"/>
              </a:lnSpc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3063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EXAMPLE</a:t>
            </a:r>
          </a:p>
          <a:p>
            <a:pPr algn="l" marL="661360" indent="-330680" lvl="1">
              <a:lnSpc>
                <a:spcPts val="621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Disease: Fever</a:t>
            </a:r>
          </a:p>
          <a:p>
            <a:pPr algn="l" marL="661360" indent="-330680" lvl="1">
              <a:lnSpc>
                <a:spcPts val="621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Suggested Medicine: Paracetamol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8655" y="971550"/>
            <a:ext cx="12752904" cy="514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0"/>
              </a:lnSpc>
              <a:spcBef>
                <a:spcPct val="0"/>
              </a:spcBef>
            </a:pPr>
            <a:r>
              <a:rPr lang="en-US" b="true" sz="300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FEATURES: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56663" y="-2147998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71441" y="7913424"/>
            <a:ext cx="3049801" cy="3049801"/>
          </a:xfrm>
          <a:custGeom>
            <a:avLst/>
            <a:gdLst/>
            <a:ahLst/>
            <a:cxnLst/>
            <a:rect r="r" b="b" t="t" l="l"/>
            <a:pathLst>
              <a:path h="3049801" w="3049801">
                <a:moveTo>
                  <a:pt x="0" y="0"/>
                </a:moveTo>
                <a:lnTo>
                  <a:pt x="3049801" y="0"/>
                </a:lnTo>
                <a:lnTo>
                  <a:pt x="3049801" y="3049800"/>
                </a:lnTo>
                <a:lnTo>
                  <a:pt x="0" y="3049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05080" y="4403801"/>
            <a:ext cx="6477840" cy="5289399"/>
          </a:xfrm>
          <a:custGeom>
            <a:avLst/>
            <a:gdLst/>
            <a:ahLst/>
            <a:cxnLst/>
            <a:rect r="r" b="b" t="t" l="l"/>
            <a:pathLst>
              <a:path h="5289399" w="6477840">
                <a:moveTo>
                  <a:pt x="0" y="0"/>
                </a:moveTo>
                <a:lnTo>
                  <a:pt x="6477840" y="0"/>
                </a:lnTo>
                <a:lnTo>
                  <a:pt x="6477840" y="5289398"/>
                </a:lnTo>
                <a:lnTo>
                  <a:pt x="0" y="52893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67253" y="657225"/>
            <a:ext cx="7396996" cy="432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9"/>
              </a:lnSpc>
            </a:pPr>
            <a:r>
              <a:rPr lang="en-US" b="true" sz="300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STACK:</a:t>
            </a:r>
          </a:p>
          <a:p>
            <a:pPr algn="ctr" marL="649352" indent="-324676" lvl="1">
              <a:lnSpc>
                <a:spcPts val="7519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FRONTEND: HTML ,CSS,JAVA SCRIPT</a:t>
            </a:r>
          </a:p>
          <a:p>
            <a:pPr algn="l" marL="649352" indent="-324676" lvl="1">
              <a:lnSpc>
                <a:spcPts val="6586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   : P</a:t>
            </a: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YTHON</a:t>
            </a:r>
          </a:p>
          <a:p>
            <a:pPr algn="ctr">
              <a:lnSpc>
                <a:spcPts val="6586"/>
              </a:lnSpc>
            </a:pPr>
          </a:p>
          <a:p>
            <a:pPr algn="ctr">
              <a:lnSpc>
                <a:spcPts val="658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647810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5"/>
                </a:lnTo>
                <a:lnTo>
                  <a:pt x="0" y="1213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97489" y="4385660"/>
            <a:ext cx="7312579" cy="7312579"/>
          </a:xfrm>
          <a:custGeom>
            <a:avLst/>
            <a:gdLst/>
            <a:ahLst/>
            <a:cxnLst/>
            <a:rect r="r" b="b" t="t" l="l"/>
            <a:pathLst>
              <a:path h="7312579" w="7312579">
                <a:moveTo>
                  <a:pt x="0" y="0"/>
                </a:moveTo>
                <a:lnTo>
                  <a:pt x="7312579" y="0"/>
                </a:lnTo>
                <a:lnTo>
                  <a:pt x="7312579" y="7312579"/>
                </a:lnTo>
                <a:lnTo>
                  <a:pt x="0" y="7312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8800" y="1476472"/>
            <a:ext cx="9972795" cy="8199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4"/>
              </a:lnSpc>
            </a:pPr>
            <a:r>
              <a:rPr lang="en-US" sz="28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b="true" sz="28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PEOPLE IN REMOTE/RURAL AREAS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 not have constant access to doctors.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 benefit from disease-to-medicine suggestions.</a:t>
            </a:r>
          </a:p>
          <a:p>
            <a:pPr algn="just">
              <a:lnSpc>
                <a:spcPts val="5194"/>
              </a:lnSpc>
            </a:pPr>
            <a:r>
              <a:rPr lang="en-US" sz="28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b="true" sz="28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CAREGIVERS &amp; FAMILY MEMBERS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Want to ensure loved ones are taking their meds.</a:t>
            </a:r>
          </a:p>
          <a:p>
            <a:pPr algn="just">
              <a:lnSpc>
                <a:spcPts val="5194"/>
              </a:lnSpc>
            </a:pPr>
            <a:r>
              <a:rPr lang="en-US" sz="28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b="true" sz="28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ELDERLY INDIVIDUALS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Often on multiple medications.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 forget doses due to age-related memory loss.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a simple, easy-to-use reminder system.</a:t>
            </a:r>
          </a:p>
          <a:p>
            <a:pPr algn="just">
              <a:lnSpc>
                <a:spcPts val="5194"/>
              </a:lnSpc>
            </a:pPr>
            <a:r>
              <a:rPr lang="en-US" sz="28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b="true" sz="28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BUSY PROFESSIONALS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 doses due to hectic schedules.</a:t>
            </a:r>
          </a:p>
          <a:p>
            <a:pPr algn="just" marL="649352" indent="-324676" lvl="1">
              <a:lnSpc>
                <a:spcPts val="556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reliable reminders on-the-go.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94833" y="2477154"/>
            <a:ext cx="5658949" cy="5956838"/>
          </a:xfrm>
          <a:custGeom>
            <a:avLst/>
            <a:gdLst/>
            <a:ahLst/>
            <a:cxnLst/>
            <a:rect r="r" b="b" t="t" l="l"/>
            <a:pathLst>
              <a:path h="5956838" w="5658949">
                <a:moveTo>
                  <a:pt x="0" y="0"/>
                </a:moveTo>
                <a:lnTo>
                  <a:pt x="5658950" y="0"/>
                </a:lnTo>
                <a:lnTo>
                  <a:pt x="5658950" y="5956838"/>
                </a:lnTo>
                <a:lnTo>
                  <a:pt x="0" y="59568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705" t="-3846" r="-60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60860" y="505019"/>
            <a:ext cx="3083957" cy="563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0"/>
              </a:lnSpc>
              <a:spcBef>
                <a:spcPct val="0"/>
              </a:spcBef>
            </a:pPr>
            <a:r>
              <a:rPr lang="en-US" b="true" sz="330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56663" y="-2147998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71441" y="7913424"/>
            <a:ext cx="3049801" cy="3049801"/>
          </a:xfrm>
          <a:custGeom>
            <a:avLst/>
            <a:gdLst/>
            <a:ahLst/>
            <a:cxnLst/>
            <a:rect r="r" b="b" t="t" l="l"/>
            <a:pathLst>
              <a:path h="3049801" w="3049801">
                <a:moveTo>
                  <a:pt x="0" y="0"/>
                </a:moveTo>
                <a:lnTo>
                  <a:pt x="3049801" y="0"/>
                </a:lnTo>
                <a:lnTo>
                  <a:pt x="3049801" y="3049800"/>
                </a:lnTo>
                <a:lnTo>
                  <a:pt x="0" y="3049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28556"/>
            <a:ext cx="8673227" cy="685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0"/>
              </a:lnSpc>
            </a:pP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medication adherence.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Better health outcomes.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for caregivers.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for clinics or hospitals.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Boosts medication adherence by up to 90%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hospital readmissions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Improves patient independence</a:t>
            </a:r>
          </a:p>
          <a:p>
            <a:pPr algn="l" marL="649352" indent="-324676" lvl="1">
              <a:lnSpc>
                <a:spcPts val="5654"/>
              </a:lnSpc>
              <a:buFont typeface="Arial"/>
              <a:buChar char="•"/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Eases caregiver responsibilities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1273" y="971550"/>
            <a:ext cx="8673227" cy="514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0"/>
              </a:lnSpc>
              <a:spcBef>
                <a:spcPct val="0"/>
              </a:spcBef>
            </a:pPr>
            <a:r>
              <a:rPr lang="en-US" b="true" sz="300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AND IMPACTS: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73774" y="-2147998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97489" y="4385660"/>
            <a:ext cx="7312579" cy="7312579"/>
          </a:xfrm>
          <a:custGeom>
            <a:avLst/>
            <a:gdLst/>
            <a:ahLst/>
            <a:cxnLst/>
            <a:rect r="r" b="b" t="t" l="l"/>
            <a:pathLst>
              <a:path h="7312579" w="7312579">
                <a:moveTo>
                  <a:pt x="0" y="0"/>
                </a:moveTo>
                <a:lnTo>
                  <a:pt x="7312579" y="0"/>
                </a:lnTo>
                <a:lnTo>
                  <a:pt x="7312579" y="7312579"/>
                </a:lnTo>
                <a:lnTo>
                  <a:pt x="0" y="7312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689" y="2905222"/>
            <a:ext cx="15252621" cy="448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enhanced Smart Medication Reminder App goes beyond reminders—it acts as</a:t>
            </a:r>
          </a:p>
          <a:p>
            <a:pPr algn="l">
              <a:lnSpc>
                <a:spcPts val="5143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digital health companion. By allowing users to input their condition and receive</a:t>
            </a:r>
          </a:p>
          <a:p>
            <a:pPr algn="l">
              <a:lnSpc>
                <a:spcPts val="5143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suggested medications .we bridge the gap between symptom awareness and</a:t>
            </a:r>
          </a:p>
          <a:p>
            <a:pPr algn="l">
              <a:lnSpc>
                <a:spcPts val="5143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timely treatment. Combined with personalized schedules, reminders, and caregiver</a:t>
            </a:r>
          </a:p>
          <a:p>
            <a:pPr algn="l">
              <a:lnSpc>
                <a:spcPts val="5143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alerts, this app empowers users to manage their health more proactively. Designed</a:t>
            </a:r>
          </a:p>
          <a:p>
            <a:pPr algn="l">
              <a:lnSpc>
                <a:spcPts val="5143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accessibility and impact in mind, our solution brings smarter healthcare to</a:t>
            </a:r>
          </a:p>
          <a:p>
            <a:pPr algn="l">
              <a:lnSpc>
                <a:spcPts val="5143"/>
              </a:lnSpc>
            </a:pPr>
            <a:r>
              <a:rPr lang="en-US" sz="30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everyone—making it a powerful innovation for both patients and providers.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92566" y="962025"/>
            <a:ext cx="3045619" cy="58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0"/>
              </a:lnSpc>
              <a:spcBef>
                <a:spcPct val="0"/>
              </a:spcBef>
            </a:pPr>
            <a:r>
              <a:rPr lang="en-US" b="true" sz="340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r>
              <a:rPr lang="en-US" sz="3407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56663" y="-2147998"/>
            <a:ext cx="12130635" cy="12130635"/>
          </a:xfrm>
          <a:custGeom>
            <a:avLst/>
            <a:gdLst/>
            <a:ahLst/>
            <a:cxnLst/>
            <a:rect r="r" b="b" t="t" l="l"/>
            <a:pathLst>
              <a:path h="12130635" w="12130635">
                <a:moveTo>
                  <a:pt x="0" y="0"/>
                </a:moveTo>
                <a:lnTo>
                  <a:pt x="12130635" y="0"/>
                </a:lnTo>
                <a:lnTo>
                  <a:pt x="12130635" y="12130636"/>
                </a:lnTo>
                <a:lnTo>
                  <a:pt x="0" y="1213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71441" y="7913424"/>
            <a:ext cx="3049801" cy="3049801"/>
          </a:xfrm>
          <a:custGeom>
            <a:avLst/>
            <a:gdLst/>
            <a:ahLst/>
            <a:cxnLst/>
            <a:rect r="r" b="b" t="t" l="l"/>
            <a:pathLst>
              <a:path h="3049801" w="3049801">
                <a:moveTo>
                  <a:pt x="0" y="0"/>
                </a:moveTo>
                <a:lnTo>
                  <a:pt x="3049801" y="0"/>
                </a:lnTo>
                <a:lnTo>
                  <a:pt x="3049801" y="3049800"/>
                </a:lnTo>
                <a:lnTo>
                  <a:pt x="0" y="3049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6632" y="2000258"/>
            <a:ext cx="9341406" cy="79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2"/>
              </a:lnSpc>
              <a:spcBef>
                <a:spcPct val="0"/>
              </a:spcBef>
            </a:pPr>
            <a:r>
              <a:rPr lang="en-US" b="true" sz="4687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“HEALTH IS THE REAL WAELTH”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06410" y="3530067"/>
            <a:ext cx="12875180" cy="68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0"/>
              </a:lnSpc>
              <a:spcBef>
                <a:spcPct val="0"/>
              </a:spcBef>
            </a:pPr>
            <a:r>
              <a:rPr lang="en-US" b="true" sz="4007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“CARING FOR OTHERS IS THE HEART OF MEDICINE”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6629" y="7115272"/>
            <a:ext cx="3654742" cy="81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  <a:spcBef>
                <a:spcPct val="0"/>
              </a:spcBef>
            </a:pPr>
            <a:r>
              <a:rPr lang="en-US" b="true" sz="4807">
                <a:solidFill>
                  <a:srgbClr val="2E33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DAGkTd4uJgc</dc:identifier>
  <dcterms:modified xsi:type="dcterms:W3CDTF">2011-08-01T06:04:30Z</dcterms:modified>
  <cp:revision>1</cp:revision>
  <dc:title>title and introduction</dc:title>
</cp:coreProperties>
</file>