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Corbel" panose="020B050302020402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82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8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55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90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1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12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43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5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9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5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6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6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8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9525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502241" y="399927"/>
            <a:ext cx="5283518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||JAI SRI GURUDEV||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879610" y="2511742"/>
            <a:ext cx="4719280" cy="467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TITLE AND 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02827" y="3716020"/>
            <a:ext cx="8472845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 : </a:t>
            </a:r>
            <a:r>
              <a:rPr lang="en-US" sz="34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Smart medication remainder app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98219" y="4703445"/>
            <a:ext cx="12682062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Subtitle : 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Enhancing</a:t>
            </a: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medication adherence with smart technology 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42747" y="5573744"/>
            <a:ext cx="4993005" cy="521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sz="31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NAME: </a:t>
            </a:r>
            <a:r>
              <a:rPr lang="en-US" sz="31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Digital Dose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82199" y="6707122"/>
            <a:ext cx="3120628" cy="319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0"/>
              </a:lnSpc>
            </a:pPr>
            <a:r>
              <a:rPr lang="en-US" sz="300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MEMBERS</a:t>
            </a:r>
          </a:p>
          <a:p>
            <a:pPr algn="l">
              <a:lnSpc>
                <a:spcPts val="4210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Sinchana MD</a:t>
            </a:r>
          </a:p>
          <a:p>
            <a:pPr algn="l">
              <a:lnSpc>
                <a:spcPts val="4210"/>
              </a:lnSpc>
            </a:pPr>
            <a:r>
              <a:rPr lang="en-US" sz="3007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Reethushree</a:t>
            </a: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MA</a:t>
            </a:r>
          </a:p>
          <a:p>
            <a:pPr algn="l">
              <a:lnSpc>
                <a:spcPts val="4210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Vaishnavi BS</a:t>
            </a:r>
          </a:p>
          <a:p>
            <a:pPr algn="l">
              <a:lnSpc>
                <a:spcPts val="4210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Sinchana YB</a:t>
            </a:r>
          </a:p>
          <a:p>
            <a:pPr algn="l">
              <a:lnSpc>
                <a:spcPts val="4210"/>
              </a:lnSpc>
              <a:spcBef>
                <a:spcPct val="0"/>
              </a:spcBef>
            </a:pPr>
            <a:endParaRPr lang="en-US" sz="300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325850" y="1273687"/>
            <a:ext cx="5454015" cy="503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0"/>
              </a:lnSpc>
              <a:spcBef>
                <a:spcPct val="0"/>
              </a:spcBef>
            </a:pPr>
            <a:r>
              <a:rPr lang="en-US" sz="300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HACKATHON NAME :</a:t>
            </a: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ADVAYA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06426" y="6818979"/>
            <a:ext cx="5390674" cy="481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DATE :</a:t>
            </a:r>
            <a:r>
              <a:rPr lang="en-US" sz="280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11-04-2025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0010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172" y="5550079"/>
            <a:ext cx="6220213" cy="4146809"/>
          </a:xfrm>
          <a:custGeom>
            <a:avLst/>
            <a:gdLst/>
            <a:ahLst/>
            <a:cxnLst/>
            <a:rect l="l" t="t" r="r" b="b"/>
            <a:pathLst>
              <a:path w="6220213" h="4146809">
                <a:moveTo>
                  <a:pt x="0" y="0"/>
                </a:moveTo>
                <a:lnTo>
                  <a:pt x="6220213" y="0"/>
                </a:lnTo>
                <a:lnTo>
                  <a:pt x="6220213" y="4146809"/>
                </a:lnTo>
                <a:lnTo>
                  <a:pt x="0" y="4146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460986" y="971550"/>
            <a:ext cx="4604028" cy="538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0"/>
              </a:lnSpc>
              <a:spcBef>
                <a:spcPct val="0"/>
              </a:spcBef>
            </a:pPr>
            <a:r>
              <a:rPr lang="en-US" sz="30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  <a:r>
              <a:rPr lang="en-US" sz="3207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984246"/>
            <a:ext cx="15142741" cy="4022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7571" lvl="1" indent="-358785" algn="l">
              <a:lnSpc>
                <a:spcPts val="6514"/>
              </a:lnSpc>
              <a:buFont typeface="Arial"/>
              <a:buChar char="•"/>
            </a:pPr>
            <a:r>
              <a:rPr lang="en-US" sz="332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people forget to take their medications on time.</a:t>
            </a:r>
          </a:p>
          <a:p>
            <a:pPr marL="717571" lvl="1" indent="-358785" algn="l">
              <a:lnSpc>
                <a:spcPts val="6514"/>
              </a:lnSpc>
              <a:buFont typeface="Arial"/>
              <a:buChar char="•"/>
            </a:pPr>
            <a:r>
              <a:rPr lang="en-US" sz="332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Especially common among elderly and chronically ill patients.</a:t>
            </a:r>
          </a:p>
          <a:p>
            <a:pPr marL="717571" lvl="1" indent="-358785" algn="l">
              <a:lnSpc>
                <a:spcPts val="6514"/>
              </a:lnSpc>
              <a:buFont typeface="Arial"/>
              <a:buChar char="•"/>
            </a:pPr>
            <a:r>
              <a:rPr lang="en-US" sz="332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Missed doses can lead to health complications and hospitalizations .</a:t>
            </a:r>
          </a:p>
          <a:p>
            <a:pPr marL="717571" lvl="1" indent="-358785" algn="l">
              <a:lnSpc>
                <a:spcPts val="6514"/>
              </a:lnSpc>
              <a:buFont typeface="Arial"/>
              <a:buChar char="•"/>
            </a:pPr>
            <a:r>
              <a:rPr lang="en-US" sz="332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Disease-based medicines suggestions.</a:t>
            </a:r>
          </a:p>
          <a:p>
            <a:pPr algn="l">
              <a:lnSpc>
                <a:spcPts val="6514"/>
              </a:lnSpc>
            </a:pPr>
            <a:endParaRPr lang="en-US" sz="3323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430000" y="4991100"/>
            <a:ext cx="6049729" cy="4995342"/>
          </a:xfrm>
          <a:custGeom>
            <a:avLst/>
            <a:gdLst/>
            <a:ahLst/>
            <a:cxnLst/>
            <a:rect l="l" t="t" r="r" b="b"/>
            <a:pathLst>
              <a:path w="6358220" h="4956083">
                <a:moveTo>
                  <a:pt x="0" y="0"/>
                </a:moveTo>
                <a:lnTo>
                  <a:pt x="6358220" y="0"/>
                </a:lnTo>
                <a:lnTo>
                  <a:pt x="6358220" y="4956083"/>
                </a:lnTo>
                <a:lnTo>
                  <a:pt x="0" y="49560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55" b="-2423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115738"/>
            <a:ext cx="12727306" cy="4995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73"/>
              </a:lnSpc>
            </a:pPr>
            <a:endParaRPr dirty="0"/>
          </a:p>
          <a:p>
            <a:pPr marL="692531" lvl="1" indent="-346265" algn="l">
              <a:lnSpc>
                <a:spcPts val="6062"/>
              </a:lnSpc>
              <a:buFont typeface="Arial"/>
              <a:buChar char="•"/>
            </a:pPr>
            <a:r>
              <a:rPr lang="en-US" sz="32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Disease-Based Medicine Suggestion</a:t>
            </a:r>
          </a:p>
          <a:p>
            <a:pPr marL="692531" lvl="1" indent="-346265" algn="l">
              <a:lnSpc>
                <a:spcPts val="5485"/>
              </a:lnSpc>
              <a:buFont typeface="Arial"/>
              <a:buChar char="•"/>
            </a:pPr>
            <a:r>
              <a:rPr lang="en-US" sz="32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enter a disease name.</a:t>
            </a:r>
          </a:p>
          <a:p>
            <a:pPr marL="692531" lvl="1" indent="-346265" algn="l">
              <a:lnSpc>
                <a:spcPts val="5485"/>
              </a:lnSpc>
              <a:buFont typeface="Arial"/>
              <a:buChar char="•"/>
            </a:pPr>
            <a:r>
              <a:rPr lang="en-US" sz="32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app suggests common medicines used for that condition.</a:t>
            </a:r>
          </a:p>
          <a:p>
            <a:pPr marL="692531" lvl="1" indent="-346265" algn="l">
              <a:lnSpc>
                <a:spcPts val="5485"/>
              </a:lnSpc>
              <a:buFont typeface="Arial"/>
              <a:buChar char="•"/>
            </a:pPr>
            <a:r>
              <a:rPr lang="en-US" sz="32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Smart Medication Reminder App .</a:t>
            </a:r>
          </a:p>
          <a:p>
            <a:pPr marL="692531" lvl="1" indent="-346265" algn="l">
              <a:lnSpc>
                <a:spcPts val="5485"/>
              </a:lnSpc>
              <a:buFont typeface="Arial"/>
              <a:buChar char="•"/>
            </a:pPr>
            <a:r>
              <a:rPr lang="en-US" sz="32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Which Reminds users to take medicine on time.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56659" y="743047"/>
            <a:ext cx="5631537" cy="526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0"/>
              </a:lnSpc>
              <a:spcBef>
                <a:spcPct val="0"/>
              </a:spcBef>
            </a:pPr>
            <a:r>
              <a:rPr lang="en-US" sz="3107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OUR </a:t>
            </a:r>
            <a:r>
              <a:rPr lang="en-US" sz="30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INNOVATIVE SOLUTION</a:t>
            </a:r>
            <a:r>
              <a:rPr lang="en-US" sz="3107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0010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08655" y="2633760"/>
            <a:ext cx="12988734" cy="6211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1360" lvl="1" indent="-330680" algn="l">
              <a:lnSpc>
                <a:spcPts val="6218"/>
              </a:lnSpc>
              <a:buFont typeface="Arial"/>
              <a:buChar char="•"/>
            </a:pPr>
            <a:r>
              <a:rPr lang="en-US" sz="306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Disease-to-Medicine Matching.</a:t>
            </a:r>
          </a:p>
          <a:p>
            <a:pPr marL="661360" lvl="1" indent="-330680" algn="l">
              <a:lnSpc>
                <a:spcPts val="6218"/>
              </a:lnSpc>
              <a:buFont typeface="Arial"/>
              <a:buChar char="•"/>
            </a:pPr>
            <a:r>
              <a:rPr lang="en-US" sz="306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Enter a disease, get suggested medicines from a trusted database.</a:t>
            </a:r>
          </a:p>
          <a:p>
            <a:pPr marL="661360" lvl="1" indent="-330680" algn="l">
              <a:lnSpc>
                <a:spcPts val="6218"/>
              </a:lnSpc>
              <a:buFont typeface="Arial"/>
              <a:buChar char="•"/>
            </a:pPr>
            <a:r>
              <a:rPr lang="en-US" sz="306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Speeds up setup and helps users with limited medical knowledge.</a:t>
            </a:r>
          </a:p>
          <a:p>
            <a:pPr marL="661360" lvl="1" indent="-330680" algn="l">
              <a:lnSpc>
                <a:spcPts val="6218"/>
              </a:lnSpc>
              <a:buFont typeface="Arial"/>
              <a:buChar char="•"/>
            </a:pPr>
            <a:r>
              <a:rPr lang="en-US" sz="306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 Medication Schedule</a:t>
            </a:r>
          </a:p>
          <a:p>
            <a:pPr marL="661360" lvl="1" indent="-330680" algn="l">
              <a:lnSpc>
                <a:spcPts val="6218"/>
              </a:lnSpc>
              <a:buFont typeface="Arial"/>
              <a:buChar char="•"/>
            </a:pPr>
            <a:r>
              <a:rPr lang="en-US" sz="306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Smart Notifications.</a:t>
            </a:r>
          </a:p>
          <a:p>
            <a:pPr algn="l">
              <a:lnSpc>
                <a:spcPts val="6218"/>
              </a:lnSpc>
            </a:pPr>
            <a:r>
              <a:rPr lang="en-US" sz="306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</a:t>
            </a:r>
            <a:r>
              <a:rPr lang="en-US" sz="3063" u="sng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EXAMPLE</a:t>
            </a:r>
          </a:p>
          <a:p>
            <a:pPr marL="661360" lvl="1" indent="-330680" algn="l">
              <a:lnSpc>
                <a:spcPts val="6218"/>
              </a:lnSpc>
              <a:buFont typeface="Arial"/>
              <a:buChar char="•"/>
            </a:pPr>
            <a:r>
              <a:rPr lang="en-US" sz="306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Disease: Fever</a:t>
            </a:r>
          </a:p>
          <a:p>
            <a:pPr marL="661360" lvl="1" indent="-330680" algn="l">
              <a:lnSpc>
                <a:spcPts val="6218"/>
              </a:lnSpc>
              <a:buFont typeface="Arial"/>
              <a:buChar char="•"/>
            </a:pPr>
            <a:r>
              <a:rPr lang="en-US" sz="306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Suggested Medicine: Paracetamol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08655" y="971550"/>
            <a:ext cx="12752904" cy="51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0"/>
              </a:lnSpc>
              <a:spcBef>
                <a:spcPct val="0"/>
              </a:spcBef>
            </a:pPr>
            <a:r>
              <a:rPr lang="en-US" sz="3007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FEATURES: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0010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905080" y="4403801"/>
            <a:ext cx="6477840" cy="5289399"/>
          </a:xfrm>
          <a:custGeom>
            <a:avLst/>
            <a:gdLst/>
            <a:ahLst/>
            <a:cxnLst/>
            <a:rect l="l" t="t" r="r" b="b"/>
            <a:pathLst>
              <a:path w="6477840" h="5289399">
                <a:moveTo>
                  <a:pt x="0" y="0"/>
                </a:moveTo>
                <a:lnTo>
                  <a:pt x="6477840" y="0"/>
                </a:lnTo>
                <a:lnTo>
                  <a:pt x="6477840" y="5289398"/>
                </a:lnTo>
                <a:lnTo>
                  <a:pt x="0" y="5289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67253" y="657225"/>
            <a:ext cx="7396996" cy="43251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19"/>
              </a:lnSpc>
            </a:pPr>
            <a:r>
              <a:rPr lang="en-US" sz="3007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 STACK:</a:t>
            </a:r>
          </a:p>
          <a:p>
            <a:pPr marL="649352" lvl="1" indent="-324676" algn="ctr">
              <a:lnSpc>
                <a:spcPts val="7519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FRONTEND: HTML ,CSS,JAVASCRIPT</a:t>
            </a:r>
          </a:p>
          <a:p>
            <a:pPr marL="649352" lvl="1" indent="-324676" algn="l">
              <a:lnSpc>
                <a:spcPts val="6586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BACKEND   : PYTHON</a:t>
            </a:r>
          </a:p>
          <a:p>
            <a:pPr algn="ctr">
              <a:lnSpc>
                <a:spcPts val="6586"/>
              </a:lnSpc>
            </a:pPr>
            <a:endParaRPr lang="en-US" sz="300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6586"/>
              </a:lnSpc>
            </a:pPr>
            <a:endParaRPr lang="en-US" sz="300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" y="1142728"/>
            <a:ext cx="9890200" cy="8332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5194"/>
              </a:lnSpc>
            </a:pPr>
            <a:r>
              <a:rPr lang="en-US" sz="28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280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PEOPLE IN REMOTE/RURAL AREAS</a:t>
            </a:r>
          </a:p>
          <a:p>
            <a:pPr marL="649352" lvl="1" indent="-324676" algn="just">
              <a:lnSpc>
                <a:spcPts val="556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May not have constant access to doctors.</a:t>
            </a:r>
          </a:p>
          <a:p>
            <a:pPr marL="649352" lvl="1" indent="-324676" algn="just">
              <a:lnSpc>
                <a:spcPts val="556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 benefit from disease-to-medicine suggestion.</a:t>
            </a:r>
          </a:p>
          <a:p>
            <a:pPr algn="just">
              <a:lnSpc>
                <a:spcPts val="5194"/>
              </a:lnSpc>
            </a:pPr>
            <a:r>
              <a:rPr lang="en-US" sz="28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280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CAREGIVERS &amp; FAMILY MEMBERS</a:t>
            </a:r>
          </a:p>
          <a:p>
            <a:pPr marL="649352" lvl="1" indent="-324676" algn="just">
              <a:lnSpc>
                <a:spcPts val="556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Want to ensure loved ones are taking their meds.</a:t>
            </a:r>
          </a:p>
          <a:p>
            <a:pPr algn="just">
              <a:lnSpc>
                <a:spcPts val="5194"/>
              </a:lnSpc>
            </a:pPr>
            <a:r>
              <a:rPr lang="en-US" sz="28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  <a:r>
              <a:rPr lang="en-US" sz="280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ELDERLY INDIVIDUALS</a:t>
            </a:r>
          </a:p>
          <a:p>
            <a:pPr marL="649352" lvl="1" indent="-324676" algn="just">
              <a:lnSpc>
                <a:spcPts val="556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Often on multiple medications.</a:t>
            </a:r>
          </a:p>
          <a:p>
            <a:pPr marL="649352" lvl="1" indent="-324676" algn="just">
              <a:lnSpc>
                <a:spcPts val="556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May forget doses due to age-related memory loss.</a:t>
            </a:r>
          </a:p>
          <a:p>
            <a:pPr marL="649352" lvl="1" indent="-324676" algn="just">
              <a:lnSpc>
                <a:spcPts val="556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a simple, easy-to-use reminder system.</a:t>
            </a:r>
          </a:p>
          <a:p>
            <a:pPr algn="just">
              <a:lnSpc>
                <a:spcPts val="5194"/>
              </a:lnSpc>
            </a:pPr>
            <a:r>
              <a:rPr lang="en-US" sz="28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sz="280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BUSY PROFESSIONALS</a:t>
            </a:r>
          </a:p>
          <a:p>
            <a:pPr marL="649352" lvl="1" indent="-324676" algn="just">
              <a:lnSpc>
                <a:spcPts val="556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Miss doses due to hectic schedules.</a:t>
            </a:r>
          </a:p>
          <a:p>
            <a:pPr marL="649352" lvl="1" indent="-324676" algn="just">
              <a:lnSpc>
                <a:spcPts val="556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Need reliable reminders on-the-go.</a:t>
            </a:r>
          </a:p>
        </p:txBody>
      </p:sp>
      <p:sp>
        <p:nvSpPr>
          <p:cNvPr id="6" name="Freeform 6"/>
          <p:cNvSpPr/>
          <p:nvPr/>
        </p:nvSpPr>
        <p:spPr>
          <a:xfrm>
            <a:off x="11894833" y="2477154"/>
            <a:ext cx="5658949" cy="5956838"/>
          </a:xfrm>
          <a:custGeom>
            <a:avLst/>
            <a:gdLst/>
            <a:ahLst/>
            <a:cxnLst/>
            <a:rect l="l" t="t" r="r" b="b"/>
            <a:pathLst>
              <a:path w="5658949" h="5956838">
                <a:moveTo>
                  <a:pt x="0" y="0"/>
                </a:moveTo>
                <a:lnTo>
                  <a:pt x="5658950" y="0"/>
                </a:lnTo>
                <a:lnTo>
                  <a:pt x="5658950" y="5956838"/>
                </a:lnTo>
                <a:lnTo>
                  <a:pt x="0" y="5956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705" t="-3846" r="-607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620000" y="505018"/>
            <a:ext cx="2824817" cy="548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30"/>
              </a:lnSpc>
              <a:spcBef>
                <a:spcPct val="0"/>
              </a:spcBef>
            </a:pPr>
            <a:r>
              <a:rPr lang="en-US" sz="30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 USER</a:t>
            </a:r>
            <a:r>
              <a:rPr lang="en-US" sz="3200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0010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428556"/>
            <a:ext cx="8673227" cy="7034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0"/>
              </a:lnSpc>
            </a:pPr>
            <a:endParaRPr dirty="0"/>
          </a:p>
          <a:p>
            <a:pPr marL="649352" lvl="1" indent="-324676" algn="l">
              <a:lnSpc>
                <a:spcPts val="565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Improved medication adherence.</a:t>
            </a:r>
          </a:p>
          <a:p>
            <a:pPr marL="649352" lvl="1" indent="-324676" algn="l">
              <a:lnSpc>
                <a:spcPts val="565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Better health outcomes.</a:t>
            </a:r>
          </a:p>
          <a:p>
            <a:pPr marL="649352" lvl="1" indent="-324676" algn="l">
              <a:lnSpc>
                <a:spcPts val="565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for caregivers.</a:t>
            </a:r>
          </a:p>
          <a:p>
            <a:pPr marL="649352" lvl="1" indent="-324676" algn="l">
              <a:lnSpc>
                <a:spcPts val="565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Scalable for clinics or hospitals.</a:t>
            </a:r>
          </a:p>
          <a:p>
            <a:pPr marL="649352" lvl="1" indent="-324676" algn="l">
              <a:lnSpc>
                <a:spcPts val="565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Impact</a:t>
            </a:r>
          </a:p>
          <a:p>
            <a:pPr marL="649352" lvl="1" indent="-324676" algn="l">
              <a:lnSpc>
                <a:spcPts val="565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Boosts medication adherence up to 90%.</a:t>
            </a:r>
          </a:p>
          <a:p>
            <a:pPr marL="649352" lvl="1" indent="-324676" algn="l">
              <a:lnSpc>
                <a:spcPts val="565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Reduces hospital readmissions</a:t>
            </a:r>
          </a:p>
          <a:p>
            <a:pPr marL="649352" lvl="1" indent="-324676" algn="l">
              <a:lnSpc>
                <a:spcPts val="565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Improves patient independence</a:t>
            </a:r>
          </a:p>
          <a:p>
            <a:pPr marL="649352" lvl="1" indent="-324676" algn="l">
              <a:lnSpc>
                <a:spcPts val="5654"/>
              </a:lnSpc>
              <a:buFont typeface="Arial"/>
              <a:buChar char="•"/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Eases caregiver responsibilities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71273" y="971550"/>
            <a:ext cx="8673227" cy="514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0"/>
              </a:lnSpc>
              <a:spcBef>
                <a:spcPct val="0"/>
              </a:spcBef>
            </a:pPr>
            <a:r>
              <a:rPr lang="en-US" sz="3007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 AND IMPACTS: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17689" y="2905222"/>
            <a:ext cx="15252621" cy="4481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enhanced Smart Medication Reminder App goes beyond reminders—it acts as</a:t>
            </a:r>
          </a:p>
          <a:p>
            <a:pPr algn="l">
              <a:lnSpc>
                <a:spcPts val="5143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digital health companion. By allowing users to input their condition and receive</a:t>
            </a:r>
          </a:p>
          <a:p>
            <a:pPr algn="l">
              <a:lnSpc>
                <a:spcPts val="5143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suggested medications .we bridge the gap between symptom awareness and</a:t>
            </a:r>
          </a:p>
          <a:p>
            <a:pPr algn="l">
              <a:lnSpc>
                <a:spcPts val="5143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timely treatment. Combined with personalized schedules, reminders, and </a:t>
            </a:r>
            <a:r>
              <a:rPr lang="en-US" sz="3007" dirty="0" err="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caregive</a:t>
            </a:r>
            <a:endParaRPr lang="en-US" sz="3007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143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alerts, this app empowers users to manage their health more proactively. Designed</a:t>
            </a:r>
          </a:p>
          <a:p>
            <a:pPr algn="l">
              <a:lnSpc>
                <a:spcPts val="5143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accessibility and impact in mind, our solution brings smarter healthcare to</a:t>
            </a:r>
          </a:p>
          <a:p>
            <a:pPr algn="l">
              <a:lnSpc>
                <a:spcPts val="5143"/>
              </a:lnSpc>
            </a:pPr>
            <a:r>
              <a:rPr lang="en-US" sz="300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everyone—making it a powerful innovation for both patients and providers.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92566" y="962025"/>
            <a:ext cx="3045619" cy="574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70"/>
              </a:lnSpc>
              <a:spcBef>
                <a:spcPct val="0"/>
              </a:spcBef>
            </a:pPr>
            <a:r>
              <a:rPr lang="en-US" sz="3407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  <a:endParaRPr lang="en-US" sz="3407" u="sng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80010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066632" y="2000258"/>
            <a:ext cx="9341406" cy="795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62"/>
              </a:lnSpc>
              <a:spcBef>
                <a:spcPct val="0"/>
              </a:spcBef>
            </a:pPr>
            <a:r>
              <a:rPr lang="en-US" sz="4687" b="1" dirty="0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“HEALTH IS THE REAL WEALTH”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06410" y="3530067"/>
            <a:ext cx="12875180" cy="688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10"/>
              </a:lnSpc>
              <a:spcBef>
                <a:spcPct val="0"/>
              </a:spcBef>
            </a:pPr>
            <a:r>
              <a:rPr lang="en-US" sz="4007" b="1" dirty="0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“CARING FOR OTHERS IS THE HEART </a:t>
            </a:r>
            <a:r>
              <a:rPr lang="en-US" sz="3800" b="1" dirty="0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MEDICINE</a:t>
            </a:r>
            <a:r>
              <a:rPr lang="en-US" sz="4007" b="1" dirty="0">
                <a:solidFill>
                  <a:srgbClr val="0097B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”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16629" y="7115272"/>
            <a:ext cx="3654742" cy="811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30"/>
              </a:lnSpc>
              <a:spcBef>
                <a:spcPct val="0"/>
              </a:spcBef>
            </a:pPr>
            <a:r>
              <a:rPr lang="en-US" sz="4807" b="1" u="sng" dirty="0"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17</TotalTime>
  <Words>409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Canva Sans Bold</vt:lpstr>
      <vt:lpstr>Canva Sans</vt:lpstr>
      <vt:lpstr>Corbel</vt:lpstr>
      <vt:lpstr>Arial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and introduction</dc:title>
  <cp:lastModifiedBy>Sinchana Y B</cp:lastModifiedBy>
  <cp:revision>2</cp:revision>
  <dcterms:created xsi:type="dcterms:W3CDTF">2006-08-16T00:00:00Z</dcterms:created>
  <dcterms:modified xsi:type="dcterms:W3CDTF">2025-04-10T21:07:43Z</dcterms:modified>
  <dc:identifier>DAGkTd4uJgc</dc:identifier>
</cp:coreProperties>
</file>