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396" r:id="rId5"/>
    <p:sldId id="307" r:id="rId6"/>
    <p:sldId id="335" r:id="rId7"/>
    <p:sldId id="336" r:id="rId8"/>
    <p:sldId id="264" r:id="rId9"/>
    <p:sldId id="268" r:id="rId10"/>
    <p:sldId id="270" r:id="rId11"/>
    <p:sldId id="372" r:id="rId12"/>
    <p:sldId id="288" r:id="rId13"/>
    <p:sldId id="31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31" r:id="rId28"/>
    <p:sldId id="362" r:id="rId29"/>
    <p:sldId id="363" r:id="rId30"/>
    <p:sldId id="365" r:id="rId31"/>
    <p:sldId id="366" r:id="rId32"/>
    <p:sldId id="364" r:id="rId33"/>
    <p:sldId id="285" r:id="rId34"/>
    <p:sldId id="339" r:id="rId35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09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83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教学、科研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工程、技术团队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身份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期望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H5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CSS3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JS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BOM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AJAX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jQ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我们能学到什么？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掌握</a:t>
            </a:r>
            <a:r>
              <a:rPr lang="en-US" altLang="zh-CN"/>
              <a:t>Web</a:t>
            </a:r>
            <a:r>
              <a:rPr lang="zh-CN" altLang="en-US"/>
              <a:t>系统和前后端的概念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重点：我们能学到什么？我们今天应该怎么做？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重点：核心的工作原理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开放问题：如何应对高并发？如何快速响应需求变更？</a:t>
            </a: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E837-64DD-4743-AD3B-3D9B247CB4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、</a:t>
            </a:r>
            <a:r>
              <a:rPr lang="en-US" altLang="zh-CN"/>
              <a:t>HTTP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）、</a:t>
            </a:r>
            <a:r>
              <a:rPr lang="en-US" altLang="zh-CN"/>
              <a:t>DNS</a:t>
            </a:r>
            <a:r>
              <a:rPr lang="zh-CN" altLang="en-US"/>
              <a:t>、</a:t>
            </a:r>
            <a:r>
              <a:rPr lang="en-US" altLang="zh-CN"/>
              <a:t>TCP/IP</a:t>
            </a:r>
            <a:r>
              <a:rPr lang="zh-CN" altLang="en-US"/>
              <a:t>几个基础概念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、</a:t>
            </a:r>
            <a:r>
              <a:rPr lang="en-US" altLang="zh-CN"/>
              <a:t>HTTP</a:t>
            </a:r>
            <a:r>
              <a:rPr lang="zh-CN" altLang="en-US"/>
              <a:t>（</a:t>
            </a:r>
            <a:r>
              <a:rPr lang="en-US" altLang="zh-CN"/>
              <a:t>S</a:t>
            </a:r>
            <a:r>
              <a:rPr lang="zh-CN" altLang="en-US"/>
              <a:t>）、</a:t>
            </a:r>
            <a:r>
              <a:rPr lang="en-US" altLang="zh-CN"/>
              <a:t>DNS</a:t>
            </a:r>
            <a:r>
              <a:rPr lang="zh-CN" altLang="en-US"/>
              <a:t>、</a:t>
            </a:r>
            <a:r>
              <a:rPr lang="en-US" altLang="zh-CN"/>
              <a:t>TCP/IP</a:t>
            </a:r>
            <a:r>
              <a:rPr lang="zh-CN" altLang="en-US"/>
              <a:t>几个基础概念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服务器、超链接、</a:t>
            </a:r>
            <a:r>
              <a:rPr lang="en-US" altLang="zh-CN"/>
              <a:t>MIME</a:t>
            </a:r>
            <a:r>
              <a:rPr lang="zh-CN" altLang="en-US"/>
              <a:t>几个基础概念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Site</a:t>
            </a:r>
            <a:r>
              <a:rPr lang="zh-CN" altLang="en-US"/>
              <a:t>、</a:t>
            </a:r>
            <a:r>
              <a:rPr lang="en-US" altLang="zh-CN"/>
              <a:t>Page</a:t>
            </a:r>
            <a:r>
              <a:rPr lang="zh-CN" altLang="en-US"/>
              <a:t>和</a:t>
            </a:r>
            <a:r>
              <a:rPr lang="en-US" altLang="zh-CN"/>
              <a:t>Element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HTML+CSS+JavaScript =</a:t>
            </a:r>
            <a:r>
              <a:rPr b="1">
                <a:solidFill>
                  <a:srgbClr val="FF0000"/>
                </a:solidFill>
                <a:sym typeface="+mn-ea"/>
              </a:rPr>
              <a:t>结构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+</a:t>
            </a:r>
            <a:r>
              <a:rPr b="1">
                <a:solidFill>
                  <a:srgbClr val="FF0000"/>
                </a:solidFill>
                <a:sym typeface="+mn-ea"/>
              </a:rPr>
              <a:t>样式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+</a:t>
            </a:r>
            <a:r>
              <a:rPr b="1">
                <a:solidFill>
                  <a:srgbClr val="FF0000"/>
                </a:solidFill>
                <a:sym typeface="+mn-ea"/>
              </a:rPr>
              <a:t>行为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image" Target="../media/image24.png"/><Relationship Id="rId1" Type="http://schemas.openxmlformats.org/officeDocument/2006/relationships/tags" Target="../tags/tag1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6.xml"/><Relationship Id="rId2" Type="http://schemas.openxmlformats.org/officeDocument/2006/relationships/image" Target="../media/image28.png"/><Relationship Id="rId1" Type="http://schemas.openxmlformats.org/officeDocument/2006/relationships/tags" Target="../tags/tag1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8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9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image" Target="../media/image22.png"/><Relationship Id="rId3" Type="http://schemas.openxmlformats.org/officeDocument/2006/relationships/tags" Target="../tags/tag156.xml"/><Relationship Id="rId2" Type="http://schemas.openxmlformats.org/officeDocument/2006/relationships/image" Target="../media/image21.png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——Web</a:t>
            </a:r>
            <a:r>
              <a:rPr lang="zh-CN" altLang="en-US"/>
              <a:t>前端开发技术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蔡树彬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 altLang="zh-CN"/>
              <a:t>2024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dirty="0" smtClean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相关概念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448945" y="1329055"/>
            <a:ext cx="8493125" cy="4476750"/>
          </a:xfrm>
        </p:spPr>
        <p:txBody>
          <a:bodyPr>
            <a:normAutofit fontScale="7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服务器：</a:t>
            </a:r>
            <a:endParaRPr lang="zh-CN" altLang="en-US"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HTTP服务器</a:t>
            </a:r>
            <a:r>
              <a:rPr lang="en-US" altLang="zh-CN" sz="2200" b="0" dirty="0" smtClean="0"/>
              <a:t>(</a:t>
            </a:r>
            <a:r>
              <a:rPr sz="2200" b="0" dirty="0" smtClean="0"/>
              <a:t>狭义的）、</a:t>
            </a:r>
            <a:r>
              <a:rPr lang="zh-CN" altLang="en-US" sz="2200" b="0" dirty="0" smtClean="0"/>
              <a:t>文件服务器、应用程序服务器、数据库服务器</a:t>
            </a:r>
            <a:endParaRPr lang="zh-CN" altLang="en-US"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Apache、Nginx、IIS、</a:t>
            </a:r>
            <a:r>
              <a:rPr lang="en-US" altLang="zh-CN" sz="2200" b="0" dirty="0" smtClean="0"/>
              <a:t>Tomcat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Undertow</a:t>
            </a:r>
            <a:r>
              <a:rPr sz="2200" b="0" dirty="0" smtClean="0"/>
              <a:t>等等</a:t>
            </a: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超链接</a:t>
            </a: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200" b="0" dirty="0" smtClean="0"/>
              <a:t>        超链接（</a:t>
            </a:r>
            <a:r>
              <a:rPr lang="en-US" altLang="zh-CN" sz="2200" b="0" dirty="0" smtClean="0"/>
              <a:t>Hyper Link</a:t>
            </a:r>
            <a:r>
              <a:rPr lang="zh-CN" altLang="en-US" sz="2200" b="0" dirty="0" smtClean="0"/>
              <a:t>）是指从一个网页指向另一个目标的连接关系</a:t>
            </a:r>
            <a:br>
              <a:rPr lang="zh-CN" altLang="en-US" sz="2200" b="0" dirty="0" smtClean="0"/>
            </a:br>
            <a:r>
              <a:rPr lang="en-US" altLang="zh-CN" sz="2200" b="0" dirty="0" smtClean="0"/>
              <a:t>	&lt;a </a:t>
            </a:r>
            <a:r>
              <a:rPr lang="en-US" altLang="zh-CN" sz="2200" b="0" dirty="0" err="1" smtClean="0"/>
              <a:t>href</a:t>
            </a:r>
            <a:r>
              <a:rPr lang="en-US" altLang="zh-CN" sz="2200" b="0" dirty="0" smtClean="0"/>
              <a:t>="http://baike.baidu.com"&gt;</a:t>
            </a:r>
            <a:r>
              <a:rPr lang="zh-CN" altLang="en-US" sz="2200" b="0" dirty="0" smtClean="0"/>
              <a:t>百科</a:t>
            </a:r>
            <a:r>
              <a:rPr lang="en-US" altLang="zh-CN" sz="2200" b="0" dirty="0" smtClean="0"/>
              <a:t>&lt;/a&gt;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MIME Multipurpose Internet Mail Extension </a:t>
            </a:r>
            <a:r>
              <a:rPr sz="2200" b="0" dirty="0" smtClean="0"/>
              <a:t>多用途互联网</a:t>
            </a:r>
            <a:r>
              <a:rPr sz="2200" b="1" dirty="0" smtClean="0">
                <a:solidFill>
                  <a:srgbClr val="FF0000"/>
                </a:solidFill>
              </a:rPr>
              <a:t>邮件扩展</a:t>
            </a:r>
            <a:r>
              <a:rPr sz="2200" b="0" dirty="0" smtClean="0"/>
              <a:t>、数据文件类型</a:t>
            </a:r>
            <a:endParaRPr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200" smtClean="0">
                <a:sym typeface="+mn-ea"/>
              </a:rPr>
              <a:t>Content-Type: </a:t>
            </a:r>
            <a:r>
              <a:rPr lang="en-US" altLang="zh-CN" sz="2200" b="0" dirty="0" smtClean="0"/>
              <a:t>image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text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video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audio</a:t>
            </a:r>
            <a:r>
              <a:rPr sz="2200" b="0" dirty="0" smtClean="0"/>
              <a:t>、</a:t>
            </a:r>
            <a:r>
              <a:rPr lang="en-US" altLang="zh-CN" sz="2200" b="0" dirty="0" smtClean="0"/>
              <a:t>application……</a:t>
            </a:r>
            <a:endParaRPr lang="en-US" altLang="zh-CN" sz="2200" b="0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zh-CN" sz="22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latin typeface="微软雅黑" panose="020B0503020204020204" charset="-122"/>
              </a:rPr>
              <a:t>网站与网页</a:t>
            </a:r>
            <a:endParaRPr sz="2000">
              <a:latin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网站（</a:t>
            </a:r>
            <a:r>
              <a:rPr lang="en-US" altLang="zh-CN" sz="1800"/>
              <a:t>Web Site</a:t>
            </a:r>
            <a:r>
              <a:rPr sz="1800"/>
              <a:t>）：网页的集合</a:t>
            </a:r>
            <a:endParaRPr sz="1800"/>
          </a:p>
          <a:p>
            <a:pPr lvl="1"/>
            <a:r>
              <a:rPr sz="1800"/>
              <a:t>网页（</a:t>
            </a:r>
            <a:r>
              <a:rPr lang="en-US" altLang="zh-CN" sz="1800"/>
              <a:t>Web Page</a:t>
            </a:r>
            <a:r>
              <a:rPr sz="1800"/>
              <a:t>）：网站中的一页</a:t>
            </a:r>
            <a:endParaRPr sz="1800"/>
          </a:p>
          <a:p>
            <a:pPr lvl="1"/>
            <a:r>
              <a:rPr sz="1800"/>
              <a:t>首页</a:t>
            </a:r>
            <a:r>
              <a:rPr lang="en-US" altLang="zh-CN" sz="1800"/>
              <a:t>/</a:t>
            </a:r>
            <a:r>
              <a:rPr sz="1800"/>
              <a:t>主页</a:t>
            </a:r>
            <a:r>
              <a:rPr lang="en-US" altLang="zh-CN" sz="1800"/>
              <a:t>/homepage, index.html</a:t>
            </a:r>
            <a:endParaRPr lang="en-US" altLang="zh-CN" sz="1800"/>
          </a:p>
          <a:p>
            <a:pPr lvl="1"/>
            <a:r>
              <a:rPr sz="1800"/>
              <a:t>网页元素</a:t>
            </a:r>
            <a:endParaRPr sz="1800"/>
          </a:p>
          <a:p>
            <a:pPr lvl="2"/>
            <a:r>
              <a:rPr lang="en-US" altLang="zh-CN" sz="1800"/>
              <a:t>Logo</a:t>
            </a:r>
            <a:endParaRPr lang="en-US" altLang="zh-CN" sz="1800"/>
          </a:p>
          <a:p>
            <a:pPr lvl="2"/>
            <a:r>
              <a:rPr sz="1800"/>
              <a:t>导航栏</a:t>
            </a:r>
            <a:endParaRPr sz="1800"/>
          </a:p>
          <a:p>
            <a:pPr lvl="2"/>
            <a:r>
              <a:rPr lang="en-US" altLang="zh-CN" sz="1800"/>
              <a:t>banner</a:t>
            </a:r>
            <a:endParaRPr lang="en-US" altLang="zh-CN" sz="1800"/>
          </a:p>
          <a:p>
            <a:pPr lvl="2"/>
            <a:r>
              <a:rPr sz="1800"/>
              <a:t>图文超链接</a:t>
            </a:r>
            <a:endParaRPr sz="1800"/>
          </a:p>
          <a:p>
            <a:pPr lvl="2"/>
            <a:r>
              <a:rPr sz="1800"/>
              <a:t>表单</a:t>
            </a:r>
            <a:endParaRPr sz="1800"/>
          </a:p>
          <a:p>
            <a:pPr lvl="2"/>
            <a:r>
              <a:rPr lang="en-US" altLang="zh-CN" sz="1800"/>
              <a:t>……</a:t>
            </a:r>
            <a:endParaRPr lang="en-US" altLang="zh-CN" sz="1800"/>
          </a:p>
          <a:p>
            <a:pPr lvl="2"/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4124325"/>
            <a:ext cx="3490595" cy="1407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smtClean="0">
                <a:latin typeface="微软雅黑" panose="020B0503020204020204" charset="-122"/>
                <a:cs typeface="微软雅黑" panose="020B0503020204020204" charset="-122"/>
              </a:rPr>
              <a:t>前端开发工程师的职业需求</a:t>
            </a:r>
            <a:endParaRPr lang="zh-CN" altLang="en-US" sz="200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252855"/>
            <a:ext cx="7886700" cy="5100320"/>
          </a:xfrm>
        </p:spPr>
        <p:txBody>
          <a:bodyPr>
            <a:noAutofit/>
          </a:bodyPr>
          <a:lstStyle/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dirty="0" smtClean="0">
                <a:sym typeface="+mn-ea"/>
              </a:rPr>
              <a:t>前端开发工程师的前世：网页设计师</a:t>
            </a:r>
            <a:endParaRPr lang="zh-CN" sz="1800" dirty="0" smtClean="0">
              <a:sym typeface="+mn-ea"/>
            </a:endParaRPr>
          </a:p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dirty="0" smtClean="0">
                <a:sym typeface="+mn-ea"/>
              </a:rPr>
              <a:t>前端开发岗位的市场需求</a:t>
            </a:r>
            <a:endParaRPr lang="zh-CN" sz="1800" dirty="0" smtClean="0">
              <a:sym typeface="+mn-ea"/>
            </a:endParaRPr>
          </a:p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/>
              <a:t>前端开发常见的技术要求</a:t>
            </a:r>
            <a:endParaRPr lang="zh-CN" altLang="en-US" sz="1800" b="0" dirty="0" smtClean="0"/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dirty="0" smtClean="0"/>
              <a:t>掌握</a:t>
            </a:r>
            <a:r>
              <a:rPr lang="en-US" altLang="zh-CN" sz="1600" b="0" dirty="0" smtClean="0"/>
              <a:t>Web</a:t>
            </a:r>
            <a:r>
              <a:rPr lang="zh-CN" altLang="en-US" sz="1600" b="0" dirty="0" smtClean="0"/>
              <a:t>前端开发技术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（开发快）</a:t>
            </a:r>
            <a:endParaRPr lang="zh-CN" altLang="en-US" sz="1600" b="0" dirty="0" smtClean="0"/>
          </a:p>
          <a:p>
            <a:pPr marL="914400" lvl="2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1.0</a:t>
            </a:r>
            <a:r>
              <a:rPr sz="1600" smtClean="0">
                <a:sym typeface="+mn-ea"/>
              </a:rPr>
              <a:t>：三件套：</a:t>
            </a:r>
            <a:r>
              <a:rPr lang="en-US" altLang="zh-CN" sz="1600" smtClean="0">
                <a:sym typeface="+mn-ea"/>
              </a:rPr>
              <a:t>HTML5</a:t>
            </a:r>
            <a:r>
              <a:rPr sz="1600" smtClean="0">
                <a:sym typeface="+mn-ea"/>
              </a:rPr>
              <a:t>、</a:t>
            </a:r>
            <a:r>
              <a:rPr lang="en-US" altLang="zh-CN" sz="1600" smtClean="0">
                <a:sym typeface="+mn-ea"/>
              </a:rPr>
              <a:t>CSS3</a:t>
            </a:r>
            <a:r>
              <a:rPr sz="1600" smtClean="0">
                <a:sym typeface="+mn-ea"/>
              </a:rPr>
              <a:t>、</a:t>
            </a:r>
            <a:r>
              <a:rPr lang="en-US" altLang="zh-CN" sz="1600" smtClean="0">
                <a:sym typeface="+mn-ea"/>
              </a:rPr>
              <a:t>JavaScript</a:t>
            </a:r>
            <a:endParaRPr sz="1600" smtClean="0">
              <a:sym typeface="+mn-ea"/>
            </a:endParaRPr>
          </a:p>
          <a:p>
            <a:pPr marL="914400" lvl="2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1.5</a:t>
            </a:r>
            <a:r>
              <a:rPr sz="1600" smtClean="0">
                <a:sym typeface="+mn-ea"/>
              </a:rPr>
              <a:t>：三框架：</a:t>
            </a:r>
            <a:r>
              <a:rPr lang="en-US" altLang="zh-CN" sz="1600" smtClean="0">
                <a:sym typeface="+mn-ea"/>
              </a:rPr>
              <a:t>Vue</a:t>
            </a:r>
            <a:r>
              <a:rPr sz="1600" smtClean="0">
                <a:sym typeface="+mn-ea"/>
              </a:rPr>
              <a:t>、</a:t>
            </a:r>
            <a:r>
              <a:rPr lang="en-US" altLang="zh-CN" sz="1600" smtClean="0">
                <a:sym typeface="+mn-ea"/>
              </a:rPr>
              <a:t>Angular</a:t>
            </a:r>
            <a:r>
              <a:rPr sz="1600" smtClean="0">
                <a:sym typeface="+mn-ea"/>
              </a:rPr>
              <a:t>、</a:t>
            </a:r>
            <a:r>
              <a:rPr lang="en-US" altLang="zh-CN" sz="1600" smtClean="0">
                <a:sym typeface="+mn-ea"/>
              </a:rPr>
              <a:t>React</a:t>
            </a:r>
            <a:endParaRPr lang="en-US" altLang="zh-CN" sz="1600" smtClean="0">
              <a:sym typeface="+mn-ea"/>
            </a:endParaRPr>
          </a:p>
          <a:p>
            <a:pPr marL="914400" lvl="2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1.x</a:t>
            </a:r>
            <a:r>
              <a:rPr sz="1600" smtClean="0">
                <a:sym typeface="+mn-ea"/>
              </a:rPr>
              <a:t>：具备学习、使用前端新技术的能力</a:t>
            </a:r>
            <a:endParaRPr lang="zh-CN" altLang="en-US" sz="1600" b="0" dirty="0" smtClean="0"/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ym typeface="+mn-ea"/>
              </a:rPr>
              <a:t>具备性能优化、搜索优化等开发优化能力</a:t>
            </a:r>
            <a:r>
              <a:rPr sz="1600" smtClean="0">
                <a:solidFill>
                  <a:srgbClr val="FF0000"/>
                </a:solidFill>
                <a:sym typeface="+mn-ea"/>
              </a:rPr>
              <a:t>（使用快）</a:t>
            </a:r>
            <a:endParaRPr sz="1600" smtClean="0">
              <a:sym typeface="+mn-ea"/>
            </a:endParaRPr>
          </a:p>
          <a:p>
            <a:pPr marL="914400" lvl="2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2.x </a:t>
            </a:r>
            <a:r>
              <a:rPr sz="1600" smtClean="0">
                <a:sym typeface="+mn-ea"/>
              </a:rPr>
              <a:t>非功能需求：兼容性、易维护、可复用等</a:t>
            </a:r>
            <a:endParaRPr sz="1600" smtClean="0">
              <a:sym typeface="+mn-ea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ym typeface="+mn-ea"/>
              </a:rPr>
              <a:t>能综合运用各种开发、调试与测试工具高效高质开发</a:t>
            </a:r>
            <a:endParaRPr lang="zh-CN" altLang="en-US" sz="1400" b="0" dirty="0" smtClean="0"/>
          </a:p>
          <a:p>
            <a:pPr marL="0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800" smtClean="0">
                <a:sym typeface="+mn-ea"/>
              </a:rPr>
              <a:t>前端开发</a:t>
            </a:r>
            <a:r>
              <a:rPr sz="1800" smtClean="0">
                <a:solidFill>
                  <a:schemeClr val="tx1"/>
                </a:solidFill>
                <a:sym typeface="+mn-ea"/>
              </a:rPr>
              <a:t>的（非）技术要求</a:t>
            </a:r>
            <a:endParaRPr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olidFill>
                  <a:schemeClr val="tx1"/>
                </a:solidFill>
                <a:sym typeface="+mn-ea"/>
              </a:rPr>
              <a:t>沟通</a:t>
            </a:r>
            <a:r>
              <a:rPr lang="en-US" altLang="zh-CN" sz="1600" smtClean="0">
                <a:solidFill>
                  <a:schemeClr val="tx1"/>
                </a:solidFill>
                <a:sym typeface="+mn-ea"/>
              </a:rPr>
              <a:t> </a:t>
            </a:r>
            <a:r>
              <a:rPr sz="1600" smtClean="0">
                <a:solidFill>
                  <a:schemeClr val="tx1"/>
                </a:solidFill>
                <a:sym typeface="Symbol" panose="05050102010706020507" charset="0"/>
              </a:rPr>
              <a:t></a:t>
            </a:r>
            <a:r>
              <a:rPr lang="en-US" altLang="zh-CN" sz="1600" smtClean="0">
                <a:solidFill>
                  <a:schemeClr val="tx1"/>
                </a:solidFill>
                <a:sym typeface="Symbol" panose="05050102010706020507" charset="0"/>
              </a:rPr>
              <a:t> </a:t>
            </a:r>
            <a:r>
              <a:rPr sz="1600" smtClean="0">
                <a:solidFill>
                  <a:schemeClr val="tx1"/>
                </a:solidFill>
                <a:sym typeface="Symbol" panose="05050102010706020507" charset="0"/>
              </a:rPr>
              <a:t>第一站，团队合作</a:t>
            </a:r>
            <a:endParaRPr sz="1600" smtClean="0">
              <a:solidFill>
                <a:schemeClr val="tx1"/>
              </a:solidFill>
              <a:sym typeface="+mn-ea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mtClean="0">
                <a:solidFill>
                  <a:schemeClr val="tx1"/>
                </a:solidFill>
                <a:sym typeface="+mn-ea"/>
              </a:rPr>
              <a:t>美感 </a:t>
            </a:r>
            <a:r>
              <a:rPr sz="1600" smtClean="0">
                <a:solidFill>
                  <a:schemeClr val="tx1"/>
                </a:solidFill>
                <a:sym typeface="Symbol" panose="05050102010706020507" charset="0"/>
              </a:rPr>
              <a:t> 细节还原，设计师  工程师</a:t>
            </a:r>
            <a:endParaRPr sz="1600" smtClean="0">
              <a:solidFill>
                <a:schemeClr val="tx1"/>
              </a:solidFill>
              <a:sym typeface="Symbol" panose="05050102010706020507" charset="0"/>
            </a:endParaRPr>
          </a:p>
          <a:p>
            <a:pPr marL="457200" lvl="1" indent="2590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  <a:p>
            <a:pPr marL="0" indent="6191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000" b="0" dirty="0" smtClean="0"/>
          </a:p>
          <a:p>
            <a:pPr marL="0" indent="6191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0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前端开发技术 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HTML+CSS+JavaScript = </a:t>
            </a:r>
            <a:r>
              <a:rPr sz="2400" b="1">
                <a:solidFill>
                  <a:srgbClr val="FF0000"/>
                </a:solidFill>
                <a:sym typeface="+mn-ea"/>
              </a:rPr>
              <a:t>结构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+ </a:t>
            </a:r>
            <a:r>
              <a:rPr sz="2400" b="1">
                <a:solidFill>
                  <a:srgbClr val="FF0000"/>
                </a:solidFill>
                <a:sym typeface="+mn-ea"/>
              </a:rPr>
              <a:t>样式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+ </a:t>
            </a:r>
            <a:r>
              <a:rPr sz="2400" b="1">
                <a:solidFill>
                  <a:srgbClr val="FF0000"/>
                </a:solidFill>
                <a:sym typeface="+mn-ea"/>
              </a:rPr>
              <a:t>行为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1800" b="0" dirty="0" smtClean="0"/>
              <a:t>HTML</a:t>
            </a:r>
            <a:endParaRPr lang="en-US" altLang="zh-CN" sz="1800" b="0" dirty="0" smtClean="0"/>
          </a:p>
          <a:p>
            <a:pPr lvl="1"/>
            <a:r>
              <a:rPr lang="en-US" altLang="zh-CN" sz="1600" b="0" dirty="0" smtClean="0"/>
              <a:t>HyperText Markup Language</a:t>
            </a:r>
            <a:r>
              <a:rPr lang="zh-CN" altLang="zh-CN" sz="1600" b="0" dirty="0"/>
              <a:t>是一种标准规范</a:t>
            </a:r>
            <a:endParaRPr lang="zh-CN" altLang="zh-CN" sz="1600" b="0" dirty="0"/>
          </a:p>
          <a:p>
            <a:pPr lvl="1"/>
            <a:r>
              <a:rPr lang="zh-CN" altLang="zh-CN" sz="1600" b="0" dirty="0"/>
              <a:t>它通过标记符号来标记要显示的网页中的各个部分</a:t>
            </a:r>
            <a:endParaRPr lang="zh-CN" altLang="zh-CN" sz="1600" b="0" dirty="0"/>
          </a:p>
          <a:p>
            <a:pPr lvl="1"/>
            <a:r>
              <a:rPr sz="1600" b="0" dirty="0"/>
              <a:t>是</a:t>
            </a:r>
            <a:r>
              <a:rPr lang="en-US" altLang="zh-CN" sz="1600" b="0" dirty="0"/>
              <a:t>SGML</a:t>
            </a:r>
            <a:r>
              <a:rPr sz="1600" b="0" dirty="0"/>
              <a:t>的子集，</a:t>
            </a:r>
            <a:r>
              <a:rPr lang="en-US" altLang="zh-CN" sz="1600" b="0" dirty="0"/>
              <a:t>Standard Generalized Markup Language SGML</a:t>
            </a:r>
            <a:r>
              <a:rPr sz="1600" b="0" dirty="0"/>
              <a:t>，</a:t>
            </a:r>
            <a:r>
              <a:rPr altLang="zh-CN" sz="1600">
                <a:sym typeface="+mn-ea"/>
              </a:rPr>
              <a:t>标准通用化标记语言</a:t>
            </a:r>
            <a:r>
              <a:rPr lang="zh-CN" altLang="zh-CN" sz="1600" b="0" dirty="0"/>
              <a:t>是一种定义电子文档结构和描述其内容的国际标准语言，是现代所有电子文档标记语言的起源。</a:t>
            </a:r>
            <a:r>
              <a:rPr lang="en-US" altLang="zh-CN" sz="1600" b="0" dirty="0"/>
              <a:t>SGML</a:t>
            </a:r>
            <a:r>
              <a:rPr sz="1600" b="0" dirty="0"/>
              <a:t>的</a:t>
            </a:r>
            <a:r>
              <a:rPr lang="en-US" altLang="zh-CN" sz="1600" b="0" dirty="0"/>
              <a:t>DTD</a:t>
            </a:r>
            <a:endParaRPr lang="en-US" altLang="zh-CN" sz="1600" b="0" dirty="0"/>
          </a:p>
          <a:p>
            <a:pPr lvl="1"/>
            <a:endParaRPr lang="zh-CN" altLang="zh-CN" sz="1600" b="0" dirty="0"/>
          </a:p>
          <a:p>
            <a:pPr lvl="1"/>
            <a:endParaRPr lang="zh-CN" altLang="zh-CN" sz="1600" b="0" dirty="0"/>
          </a:p>
          <a:p>
            <a:pPr lvl="1"/>
            <a:endParaRPr lang="zh-CN" altLang="zh-CN" sz="1600" b="0" dirty="0"/>
          </a:p>
          <a:p>
            <a:pPr lvl="1"/>
            <a:r>
              <a:rPr lang="en-US" altLang="zh-CN" sz="1600" b="0" dirty="0" smtClean="0"/>
              <a:t>HTML</a:t>
            </a:r>
            <a:r>
              <a:rPr lang="zh-CN" altLang="en-US" sz="1600" b="0" dirty="0" smtClean="0"/>
              <a:t>是构成</a:t>
            </a:r>
            <a:r>
              <a:rPr lang="en-US" altLang="zh-CN" sz="1600" b="0" dirty="0" smtClean="0"/>
              <a:t>Web</a:t>
            </a:r>
            <a:r>
              <a:rPr lang="zh-CN" altLang="en-US" sz="1600" b="0" dirty="0" smtClean="0"/>
              <a:t>页面</a:t>
            </a:r>
            <a:r>
              <a:rPr lang="en-US" altLang="zh-CN" sz="1600" b="0" dirty="0" smtClean="0"/>
              <a:t>(Page)</a:t>
            </a:r>
            <a:r>
              <a:rPr lang="zh-CN" altLang="en-US" sz="1600" b="0" dirty="0" smtClean="0"/>
              <a:t>的基础</a:t>
            </a:r>
            <a:endParaRPr lang="zh-CN" altLang="en-US" sz="1600" b="0" dirty="0" smtClean="0"/>
          </a:p>
          <a:p>
            <a:pPr lvl="1"/>
            <a:r>
              <a:rPr lang="en-US" altLang="zh-CN" sz="1600" b="0" dirty="0" smtClean="0"/>
              <a:t>HTML</a:t>
            </a:r>
            <a:r>
              <a:rPr lang="zh-CN" altLang="en-US" sz="1600" b="0" dirty="0" smtClean="0"/>
              <a:t>文档：用来描述网页，由</a:t>
            </a:r>
            <a:r>
              <a:rPr lang="en-US" altLang="zh-CN" sz="1600" b="0" dirty="0" smtClean="0"/>
              <a:t>HTML </a:t>
            </a:r>
            <a:r>
              <a:rPr lang="zh-CN" altLang="zh-CN" sz="1600" b="0" dirty="0"/>
              <a:t>标记和纯文本构成的文本文件</a:t>
            </a:r>
            <a:r>
              <a:rPr lang="zh-CN" altLang="en-US" sz="1600" b="0" dirty="0" smtClean="0"/>
              <a:t>。不同于纯文本文件（不含</a:t>
            </a:r>
            <a:r>
              <a:rPr lang="en-US" altLang="zh-CN" sz="1600" b="0" dirty="0" smtClean="0"/>
              <a:t>HTML</a:t>
            </a:r>
            <a:r>
              <a:rPr lang="zh-CN" altLang="en-US" sz="1600" b="0" dirty="0" smtClean="0"/>
              <a:t>标记）。</a:t>
            </a:r>
            <a:endParaRPr lang="zh-CN" altLang="en-US" sz="1600" b="0" dirty="0" smtClean="0"/>
          </a:p>
        </p:txBody>
      </p:sp>
      <p:pic>
        <p:nvPicPr>
          <p:cNvPr id="182276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9540" y="3848100"/>
            <a:ext cx="6232525" cy="11506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超文本标记语言的发展历史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0" dirty="0" smtClean="0"/>
              <a:t>HTML1.0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1993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6</a:t>
            </a:r>
            <a:r>
              <a:rPr lang="zh-CN" altLang="en-US" sz="1600" b="0" dirty="0" smtClean="0"/>
              <a:t>月作为互联网工程任务小组（</a:t>
            </a:r>
            <a:r>
              <a:rPr lang="en-US" altLang="zh-CN" sz="1600" b="0" dirty="0" smtClean="0"/>
              <a:t>IETF</a:t>
            </a:r>
            <a:r>
              <a:rPr lang="zh-CN" altLang="en-US" sz="1600" b="0" dirty="0" smtClean="0"/>
              <a:t>）工作草案发布；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HTML2.0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1995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11</a:t>
            </a:r>
            <a:r>
              <a:rPr lang="zh-CN" altLang="en-US" sz="1600" b="0" dirty="0" smtClean="0"/>
              <a:t>月作为</a:t>
            </a:r>
            <a:r>
              <a:rPr lang="en-US" altLang="zh-CN" sz="1600" b="0" dirty="0" smtClean="0"/>
              <a:t>RFC 1866</a:t>
            </a:r>
            <a:r>
              <a:rPr lang="zh-CN" altLang="en-US" sz="1600" b="0" dirty="0" smtClean="0"/>
              <a:t>发布，在</a:t>
            </a:r>
            <a:r>
              <a:rPr lang="en-US" altLang="zh-CN" sz="1600" b="0" dirty="0" smtClean="0"/>
              <a:t>RFC 2854</a:t>
            </a:r>
            <a:r>
              <a:rPr lang="zh-CN" altLang="en-US" sz="1600" b="0" dirty="0" smtClean="0"/>
              <a:t>于</a:t>
            </a:r>
            <a:r>
              <a:rPr lang="en-US" altLang="zh-CN" sz="1600" b="0" dirty="0" smtClean="0"/>
              <a:t>2000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6</a:t>
            </a:r>
            <a:r>
              <a:rPr lang="zh-CN" altLang="en-US" sz="1600" b="0" dirty="0" smtClean="0"/>
              <a:t>月发布之后被宣布已经过时。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HTML3.2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1996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14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推荐标准。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HTML4.0</a:t>
            </a:r>
            <a:r>
              <a:rPr sz="1600" b="0" dirty="0" smtClean="0"/>
              <a:t>（</a:t>
            </a:r>
            <a:r>
              <a:rPr lang="en-US" altLang="zh-CN" sz="1600" b="0" dirty="0" smtClean="0"/>
              <a:t>+CSS</a:t>
            </a:r>
            <a:r>
              <a:rPr sz="1600" b="0" dirty="0" smtClean="0"/>
              <a:t>）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1997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12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18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推荐标准。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HTML4.01</a:t>
            </a:r>
            <a:r>
              <a:rPr sz="1600" b="0" dirty="0" smtClean="0"/>
              <a:t>（</a:t>
            </a:r>
            <a:r>
              <a:rPr lang="en-US" altLang="zh-CN" sz="1600" b="0" dirty="0" smtClean="0"/>
              <a:t>+XML</a:t>
            </a:r>
            <a:r>
              <a:rPr sz="1600" b="0" dirty="0" smtClean="0"/>
              <a:t>，</a:t>
            </a:r>
            <a:r>
              <a:rPr lang="en-US" altLang="zh-CN" sz="1600" b="0" dirty="0" smtClean="0"/>
              <a:t>XHTML</a:t>
            </a:r>
            <a:r>
              <a:rPr sz="1600" b="0" dirty="0" smtClean="0"/>
              <a:t>）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1999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12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24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推荐标准。</a:t>
            </a:r>
            <a:endParaRPr lang="zh-CN" altLang="en-US" sz="1600" b="0" dirty="0" smtClean="0"/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HTML5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2014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28</a:t>
            </a:r>
            <a:r>
              <a:rPr lang="zh-CN" altLang="en-US" sz="1600" dirty="0" smtClean="0">
                <a:solidFill>
                  <a:schemeClr val="tx1"/>
                </a:solidFill>
              </a:rPr>
              <a:t>日发布，</a:t>
            </a:r>
            <a:r>
              <a:rPr lang="en-US" altLang="zh-CN" sz="1600" dirty="0">
                <a:solidFill>
                  <a:schemeClr val="tx1"/>
                </a:solidFill>
              </a:rPr>
              <a:t> W3C</a:t>
            </a:r>
            <a:r>
              <a:rPr lang="zh-CN" altLang="en-US" sz="1600" dirty="0">
                <a:solidFill>
                  <a:schemeClr val="tx1"/>
                </a:solidFill>
              </a:rPr>
              <a:t>推荐标准。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HTML5.2</a:t>
            </a:r>
            <a:r>
              <a:rPr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 2017</a:t>
            </a:r>
            <a:r>
              <a:rPr sz="1600" dirty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12</a:t>
            </a:r>
            <a:r>
              <a:rPr sz="1600" dirty="0">
                <a:solidFill>
                  <a:schemeClr val="tx1"/>
                </a:solidFill>
              </a:rPr>
              <a:t>月</a:t>
            </a:r>
            <a:r>
              <a:rPr lang="en-US" altLang="zh-CN" sz="1600" dirty="0">
                <a:solidFill>
                  <a:schemeClr val="tx1"/>
                </a:solidFill>
              </a:rPr>
              <a:t>14</a:t>
            </a:r>
            <a:r>
              <a:rPr sz="1600" dirty="0">
                <a:solidFill>
                  <a:schemeClr val="tx1"/>
                </a:solidFill>
              </a:rPr>
              <a:t>日发布，</a:t>
            </a:r>
            <a:r>
              <a:rPr lang="en-US" altLang="zh-CN" sz="1600" dirty="0">
                <a:solidFill>
                  <a:schemeClr val="tx1"/>
                </a:solidFill>
              </a:rPr>
              <a:t>W3C</a:t>
            </a:r>
            <a:r>
              <a:rPr sz="1600" dirty="0">
                <a:solidFill>
                  <a:schemeClr val="tx1"/>
                </a:solidFill>
              </a:rPr>
              <a:t>推荐标准。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</a:rPr>
              <a:t>H5</a:t>
            </a:r>
            <a:r>
              <a:rPr sz="1600" dirty="0" smtClean="0">
                <a:solidFill>
                  <a:schemeClr val="tx1"/>
                </a:solidFill>
              </a:rPr>
              <a:t>在手机上的起落落，起起起</a:t>
            </a:r>
            <a:endParaRPr sz="16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CSS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332230"/>
            <a:ext cx="8169275" cy="1828165"/>
          </a:xfrm>
        </p:spPr>
        <p:txBody>
          <a:bodyPr>
            <a:normAutofit fontScale="70000"/>
          </a:bodyPr>
          <a:lstStyle/>
          <a:p>
            <a:r>
              <a:rPr lang="zh-CN" altLang="en-US" sz="2000" dirty="0" smtClean="0"/>
              <a:t>层叠样式表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Cascading Style Sheet</a:t>
            </a:r>
            <a:r>
              <a:rPr lang="zh-CN" altLang="en-US" sz="2000" dirty="0" smtClean="0"/>
              <a:t>）级联样式表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/>
              <a:t>1994</a:t>
            </a:r>
            <a:r>
              <a:rPr sz="2000" dirty="0" smtClean="0"/>
              <a:t>年由</a:t>
            </a:r>
            <a:r>
              <a:rPr lang="en-US" altLang="zh-CN" sz="2000" dirty="0" smtClean="0"/>
              <a:t>Hakon Wium Lie(哈肯·维姆·莱，挪威人)和Bert Bos(伯特·波斯，荷兰)发明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/>
              <a:t>CSS</a:t>
            </a:r>
            <a:r>
              <a:rPr lang="zh-CN" altLang="en-US" sz="2000" dirty="0" smtClean="0"/>
              <a:t>作用：可以有效地对页面的布局、字体、颜色、背景和其它效果实现更加精确的控制 。</a:t>
            </a:r>
            <a:endParaRPr lang="zh-CN" altLang="en-US" sz="22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6600" y="4779645"/>
            <a:ext cx="5035550" cy="953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p{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font-size:24px;font-family: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黑体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text-indent:2em;color:#FF0000; }  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#div1 p{font-size:18px; </a:t>
            </a:r>
            <a:r>
              <a:rPr lang="en-US" altLang="zh-CN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color:blue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600" y="3107690"/>
            <a:ext cx="5035550" cy="138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这是独立段落！字号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24px&lt;/p&gt;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&lt;div id="div1" class=""&gt;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这是图层中的段落！字号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18px&lt;/p&gt;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&lt;/div&gt;</a:t>
            </a:r>
            <a:endParaRPr lang="en-US" altLang="zh-C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 CSS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dirty="0" smtClean="0"/>
              <a:t>CSS</a:t>
            </a:r>
            <a:r>
              <a:rPr lang="zh-CN" altLang="en-US" sz="1800" dirty="0" smtClean="0"/>
              <a:t>发展历史</a:t>
            </a:r>
            <a:endParaRPr lang="zh-CN" altLang="en-US" sz="1800" dirty="0" smtClean="0"/>
          </a:p>
          <a:p>
            <a:r>
              <a:rPr lang="en-US" altLang="zh-CN" sz="1600" b="0" dirty="0" smtClean="0"/>
              <a:t>CSS1: 1996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12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17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推荐标准，</a:t>
            </a:r>
            <a:r>
              <a:rPr lang="en-US" altLang="zh-CN" sz="1600" b="0" dirty="0" smtClean="0"/>
              <a:t>1999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11</a:t>
            </a:r>
            <a:r>
              <a:rPr lang="zh-CN" altLang="en-US" sz="1600" b="0" dirty="0" smtClean="0"/>
              <a:t>日重新修订； 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CSS2</a:t>
            </a:r>
            <a:r>
              <a:rPr lang="zh-CN" altLang="en-US" sz="1600" b="0" dirty="0" smtClean="0"/>
              <a:t>：</a:t>
            </a:r>
            <a:r>
              <a:rPr lang="en-US" altLang="zh-CN" sz="1600" b="0" dirty="0" smtClean="0"/>
              <a:t>1999</a:t>
            </a:r>
            <a:r>
              <a:rPr lang="zh-CN" altLang="en-US" sz="1600" b="0" dirty="0" smtClean="0"/>
              <a:t>年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月</a:t>
            </a:r>
            <a:r>
              <a:rPr lang="en-US" altLang="zh-CN" sz="1600" b="0" dirty="0" smtClean="0"/>
              <a:t>11</a:t>
            </a:r>
            <a:r>
              <a:rPr lang="zh-CN" altLang="en-US" sz="1600" b="0" dirty="0" smtClean="0"/>
              <a:t>日发布，</a:t>
            </a:r>
            <a:r>
              <a:rPr lang="en-US" altLang="zh-CN" sz="1600" b="0" dirty="0" smtClean="0"/>
              <a:t>W3C</a:t>
            </a:r>
            <a:r>
              <a:rPr lang="zh-CN" altLang="en-US" sz="1600" b="0" dirty="0" smtClean="0"/>
              <a:t>推荐标准，</a:t>
            </a:r>
            <a:r>
              <a:rPr lang="en-US" altLang="zh-CN" sz="1600" b="0" dirty="0" smtClean="0"/>
              <a:t>CSS2</a:t>
            </a:r>
            <a:r>
              <a:rPr lang="zh-CN" altLang="en-US" sz="1600" b="0" dirty="0" smtClean="0"/>
              <a:t>添加了对媒介（打印机和听觉设备）、可下载字体的支持； </a:t>
            </a:r>
            <a:endParaRPr lang="zh-CN" altLang="en-US" sz="1600" b="0" dirty="0" smtClean="0"/>
          </a:p>
          <a:p>
            <a:r>
              <a:rPr lang="en-US" altLang="zh-CN" sz="1600" b="0" dirty="0" smtClean="0"/>
              <a:t>CSS3</a:t>
            </a:r>
            <a:r>
              <a:rPr lang="zh-CN" altLang="en-US" sz="1600" b="0" dirty="0" smtClean="0"/>
              <a:t>：将 </a:t>
            </a:r>
            <a:r>
              <a:rPr lang="en-US" altLang="zh-CN" sz="1600" b="0" dirty="0" smtClean="0"/>
              <a:t>CSS </a:t>
            </a:r>
            <a:r>
              <a:rPr lang="zh-CN" altLang="en-US" sz="1600" b="0" dirty="0" smtClean="0"/>
              <a:t>划分为更小的模块，这些模块包括：盒子模型、列表模块、超链接方式 、语言模块 、背景和边框 、文字特效 、多栏布局等。</a:t>
            </a:r>
            <a:endParaRPr lang="zh-CN" altLang="en-US" sz="1800" b="0" dirty="0" smtClean="0"/>
          </a:p>
          <a:p>
            <a:endParaRPr lang="en-US" altLang="zh-CN" sz="1600" dirty="0" smtClean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dirty="0" smtClean="0">
                <a:latin typeface="微软雅黑" panose="020B0503020204020204" charset="-122"/>
                <a:cs typeface="微软雅黑" panose="020B0503020204020204" charset="-122"/>
              </a:rPr>
              <a:t>现代CSS框架和预处理器如Bootstrap、Sass和Less等，为Web开发者提供了更加便捷和高效的样式开发方式</a:t>
            </a:r>
            <a:endParaRPr lang="en-US" altLang="zh-CN" sz="16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z="2000" smtClean="0">
                <a:latin typeface="微软雅黑" panose="020B0503020204020204" charset="-122"/>
              </a:rPr>
              <a:t>JavaScript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的出现使得网页和用户之间实现了一种实时性的、动态的、交互性的关系，使网页包含更多活跃元素和更加精彩的内容。 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 </a:t>
            </a:r>
            <a:endParaRPr lang="en-US" altLang="zh-CN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 JavaScript</a:t>
            </a:r>
            <a:r>
              <a:rPr lang="zh-CN" altLang="en-US" sz="1800" b="0" dirty="0" smtClean="0"/>
              <a:t>最初（</a:t>
            </a:r>
            <a:r>
              <a:rPr lang="en-US" altLang="zh-CN" sz="1800" b="0" dirty="0" smtClean="0"/>
              <a:t>1995</a:t>
            </a:r>
            <a:r>
              <a:rPr sz="1800" b="0" dirty="0" smtClean="0"/>
              <a:t>）</a:t>
            </a:r>
            <a:r>
              <a:rPr lang="zh-CN" altLang="en-US" sz="1800" b="0" dirty="0" smtClean="0"/>
              <a:t>由网景公司（</a:t>
            </a:r>
            <a:r>
              <a:rPr lang="en-US" altLang="zh-CN" sz="1800" b="0" dirty="0" smtClean="0"/>
              <a:t>Netscape</a:t>
            </a:r>
            <a:r>
              <a:rPr lang="zh-CN" altLang="en-US" sz="1800" b="0" dirty="0" smtClean="0"/>
              <a:t>）的</a:t>
            </a:r>
            <a:r>
              <a:rPr lang="en-US" altLang="zh-CN" sz="1800" b="0" dirty="0" smtClean="0"/>
              <a:t>Brendan </a:t>
            </a:r>
            <a:r>
              <a:rPr lang="en-US" altLang="zh-CN" sz="1800" b="0" dirty="0" err="1" smtClean="0"/>
              <a:t>Eich</a:t>
            </a:r>
            <a:r>
              <a:rPr lang="zh-CN" altLang="en-US" sz="1800" b="0" dirty="0" smtClean="0"/>
              <a:t>设计，是一种由</a:t>
            </a:r>
            <a:r>
              <a:rPr lang="en-US" altLang="zh-CN" sz="1800" b="0" dirty="0" smtClean="0"/>
              <a:t>Netscape</a:t>
            </a:r>
            <a:r>
              <a:rPr lang="zh-CN" altLang="en-US" sz="1800" b="0" dirty="0" smtClean="0"/>
              <a:t>的</a:t>
            </a:r>
            <a:r>
              <a:rPr lang="en-US" altLang="zh-CN" sz="1800" b="0" dirty="0" err="1" smtClean="0"/>
              <a:t>LiveScript</a:t>
            </a:r>
            <a:r>
              <a:rPr lang="zh-CN" altLang="en-US" sz="1800" b="0" dirty="0" smtClean="0"/>
              <a:t>发展而来的客户端脚本语言，主要目的是为了接近服务器端语言，提供数据验证的基本功能。 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 </a:t>
            </a:r>
            <a:endParaRPr lang="en-US" altLang="zh-CN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    </a:t>
            </a:r>
            <a:r>
              <a:rPr lang="zh-CN" altLang="en-US" sz="1800" b="0" dirty="0" smtClean="0"/>
              <a:t>一个完整的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实现是由以下</a:t>
            </a:r>
            <a:r>
              <a:rPr lang="en-US" altLang="zh-CN" sz="1800" b="0" dirty="0" smtClean="0"/>
              <a:t>3</a:t>
            </a:r>
            <a:r>
              <a:rPr lang="zh-CN" altLang="en-US" sz="1800" b="0" dirty="0" smtClean="0"/>
              <a:t>个不同部分组成的：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	</a:t>
            </a:r>
            <a:r>
              <a:rPr lang="zh-CN" altLang="en-US" sz="1800" b="0" dirty="0" smtClean="0"/>
              <a:t>核心（</a:t>
            </a:r>
            <a:r>
              <a:rPr lang="en-US" altLang="zh-CN" sz="1800" b="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1800" b="0" dirty="0" err="1" smtClean="0"/>
              <a:t>CMA</a:t>
            </a:r>
            <a:r>
              <a:rPr lang="en-US" altLang="zh-CN" sz="1800" b="0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1800" b="0" dirty="0" err="1" smtClean="0"/>
              <a:t>cript</a:t>
            </a:r>
            <a:r>
              <a:rPr lang="zh-CN" altLang="en-US" sz="1800" b="0" dirty="0" smtClean="0"/>
              <a:t>）、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	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文档对象</a:t>
            </a:r>
            <a:r>
              <a:rPr lang="zh-CN" altLang="en-US" sz="1800" b="0" dirty="0" smtClean="0"/>
              <a:t>模型（</a:t>
            </a:r>
            <a:r>
              <a:rPr lang="en-US" altLang="zh-CN" sz="1800" b="0" dirty="0" smtClean="0"/>
              <a:t>DOM</a:t>
            </a:r>
            <a:r>
              <a:rPr lang="zh-CN" altLang="en-US" sz="1800" b="0" dirty="0" smtClean="0"/>
              <a:t>）、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		</a:t>
            </a:r>
            <a:r>
              <a:rPr lang="zh-CN" altLang="en-US" sz="1800" b="0" dirty="0" smtClean="0"/>
              <a:t>浏览器对象模型（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） 。</a:t>
            </a:r>
            <a:endParaRPr lang="zh-CN" altLang="en-US" sz="18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/>
              <a:t>HTML DOM</a:t>
            </a:r>
            <a:endParaRPr lang="en-US" altLang="zh-CN" sz="2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8965" y="1276907"/>
            <a:ext cx="8169275" cy="2218133"/>
          </a:xfrm>
        </p:spPr>
        <p:txBody>
          <a:bodyPr>
            <a:normAutofit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HTML DOM</a:t>
            </a:r>
            <a:r>
              <a:rPr lang="zh-CN" altLang="en-US" sz="1800" b="0" dirty="0" smtClean="0"/>
              <a:t>是</a:t>
            </a:r>
            <a:r>
              <a:rPr lang="en-US" altLang="zh-CN" sz="1800" b="0" dirty="0" smtClean="0"/>
              <a:t>Document Object Model</a:t>
            </a:r>
            <a:r>
              <a:rPr lang="zh-CN" altLang="en-US" sz="1800" b="0" dirty="0" smtClean="0"/>
              <a:t>文档对象模型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1.DOM</a:t>
            </a:r>
            <a:r>
              <a:rPr lang="zh-CN" altLang="en-US" sz="1800" b="0" dirty="0" smtClean="0"/>
              <a:t>由来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      DOM</a:t>
            </a:r>
            <a:r>
              <a:rPr lang="zh-CN" altLang="en-US" sz="1800" b="0" dirty="0" smtClean="0"/>
              <a:t>的历史追溯至</a:t>
            </a:r>
            <a:r>
              <a:rPr lang="en-US" altLang="zh-CN" sz="1800" b="0" dirty="0" smtClean="0"/>
              <a:t>1990</a:t>
            </a:r>
            <a:r>
              <a:rPr lang="zh-CN" altLang="en-US" sz="1800" b="0" dirty="0" smtClean="0"/>
              <a:t>年以后代后期</a:t>
            </a:r>
            <a:r>
              <a:rPr lang="en-US" altLang="zh-CN" sz="1800" b="0" dirty="0" smtClean="0"/>
              <a:t>Microsoft</a:t>
            </a:r>
            <a:r>
              <a:rPr lang="zh-CN" altLang="en-US" sz="1800" b="0" dirty="0" smtClean="0"/>
              <a:t>与</a:t>
            </a:r>
            <a:r>
              <a:rPr lang="en-US" altLang="zh-CN" sz="1800" b="0" dirty="0" smtClean="0"/>
              <a:t>Netscape</a:t>
            </a:r>
            <a:r>
              <a:rPr lang="zh-CN" altLang="en-US" sz="1800" b="0" dirty="0" smtClean="0"/>
              <a:t>的“浏览器大战”，双方为了在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与</a:t>
            </a:r>
            <a:r>
              <a:rPr lang="en-US" altLang="zh-CN" sz="1800" b="0" dirty="0" err="1" smtClean="0"/>
              <a:t>JScript</a:t>
            </a:r>
            <a:r>
              <a:rPr lang="zh-CN" altLang="en-US" sz="1800" b="0" dirty="0" smtClean="0"/>
              <a:t>一决生死，于是大规模的赋予浏览器强大的功能。 </a:t>
            </a: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   2.DOM</a:t>
            </a:r>
            <a:r>
              <a:rPr lang="zh-CN" altLang="en-US" sz="1800" b="0" dirty="0" smtClean="0"/>
              <a:t>结构</a:t>
            </a:r>
            <a:endParaRPr lang="zh-CN" altLang="en-US" sz="1800" b="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1800" b="0" dirty="0" smtClean="0">
              <a:ea typeface="宋体" panose="02010600030101010101" pitchFamily="2" charset="-122"/>
            </a:endParaRPr>
          </a:p>
        </p:txBody>
      </p:sp>
      <p:pic>
        <p:nvPicPr>
          <p:cNvPr id="18436" name="Picture 4" descr="DOM HTML TRE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8875" y="3441700"/>
            <a:ext cx="6911340" cy="28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HTML DOM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0" dirty="0" smtClean="0"/>
              <a:t>HTML DOM Level</a:t>
            </a:r>
            <a:endParaRPr lang="en-US" altLang="zh-CN" sz="1800" b="0" dirty="0" smtClean="0"/>
          </a:p>
          <a:p>
            <a:r>
              <a:rPr lang="en-US" altLang="zh-CN" sz="1800" b="0" dirty="0" smtClean="0"/>
              <a:t>DOM Level 1</a:t>
            </a:r>
            <a:r>
              <a:rPr lang="zh-CN" altLang="en-US" sz="1800" b="0" dirty="0" smtClean="0"/>
              <a:t>：</a:t>
            </a:r>
            <a:r>
              <a:rPr lang="en-US" altLang="zh-CN" sz="1800" b="0" dirty="0" smtClean="0"/>
              <a:t>1998</a:t>
            </a:r>
            <a:r>
              <a:rPr lang="zh-CN" altLang="en-US" sz="1800" b="0" dirty="0" smtClean="0"/>
              <a:t>年</a:t>
            </a:r>
            <a:r>
              <a:rPr lang="en-US" altLang="zh-CN" sz="1800" b="0" dirty="0" smtClean="0"/>
              <a:t>10</a:t>
            </a:r>
            <a:r>
              <a:rPr lang="zh-CN" altLang="en-US" sz="1800" b="0" dirty="0" smtClean="0"/>
              <a:t>月发布，</a:t>
            </a:r>
            <a:r>
              <a:rPr lang="en-US" altLang="zh-CN" sz="1800" b="0" dirty="0" smtClean="0"/>
              <a:t>W3C</a:t>
            </a:r>
            <a:r>
              <a:rPr lang="zh-CN" altLang="en-US" sz="1800" b="0" dirty="0" smtClean="0"/>
              <a:t>推荐规范。含有</a:t>
            </a:r>
            <a:r>
              <a:rPr lang="en-US" altLang="zh-CN" sz="1800" b="0" dirty="0" smtClean="0"/>
              <a:t>DOM Core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DOM HTML</a:t>
            </a:r>
            <a:r>
              <a:rPr lang="zh-CN" altLang="en-US" sz="1800" b="0" dirty="0" smtClean="0"/>
              <a:t>两个模块；</a:t>
            </a:r>
            <a:endParaRPr lang="zh-CN" altLang="en-US" sz="1800" b="0" dirty="0" smtClean="0"/>
          </a:p>
          <a:p>
            <a:r>
              <a:rPr lang="en-US" altLang="zh-CN" sz="1800" b="0" dirty="0" smtClean="0"/>
              <a:t>DOM Level 2</a:t>
            </a:r>
            <a:r>
              <a:rPr lang="zh-CN" altLang="en-US" sz="1800" b="0" dirty="0" smtClean="0"/>
              <a:t>：引入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视图、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事件、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样式、</a:t>
            </a:r>
            <a:r>
              <a:rPr lang="en-US" altLang="zh-CN" sz="1800" b="0" dirty="0" smtClean="0"/>
              <a:t>DOM </a:t>
            </a:r>
            <a:r>
              <a:rPr lang="zh-CN" altLang="en-US" sz="1800" b="0" dirty="0" smtClean="0"/>
              <a:t>遍历和范围；用于处理新的接口类型；</a:t>
            </a:r>
            <a:endParaRPr lang="zh-CN" altLang="en-US" sz="1800" b="0" dirty="0" smtClean="0"/>
          </a:p>
          <a:p>
            <a:r>
              <a:rPr lang="en-US" altLang="zh-CN" sz="1800" b="0" dirty="0" smtClean="0"/>
              <a:t>DOM Level 3</a:t>
            </a:r>
            <a:r>
              <a:rPr lang="zh-CN" altLang="en-US" sz="1800" b="0" dirty="0" smtClean="0"/>
              <a:t>：引入了以统一的方式载入和保持文档的方法</a:t>
            </a:r>
            <a:r>
              <a:rPr lang="en-US" altLang="zh-CN" sz="1800" b="0" dirty="0" smtClean="0"/>
              <a:t>,</a:t>
            </a:r>
            <a:r>
              <a:rPr lang="zh-CN" altLang="en-US" sz="1800" b="0" dirty="0" smtClean="0"/>
              <a:t>包含在新模块 </a:t>
            </a:r>
            <a:r>
              <a:rPr lang="en-US" altLang="zh-CN" sz="1800" b="0" dirty="0" smtClean="0"/>
              <a:t>DOM Load and Save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DOM Validation</a:t>
            </a:r>
            <a:r>
              <a:rPr lang="zh-CN" altLang="en-US" sz="1800" b="0" dirty="0" smtClean="0"/>
              <a:t>方法，从而进一步扩展了 </a:t>
            </a:r>
            <a:r>
              <a:rPr lang="en-US" altLang="zh-CN" sz="1800" b="0" dirty="0" smtClean="0"/>
              <a:t>DOM</a:t>
            </a:r>
            <a:r>
              <a:rPr lang="zh-CN" altLang="en-US" sz="1800" b="0" dirty="0" smtClean="0"/>
              <a:t>。</a:t>
            </a:r>
            <a:endParaRPr lang="zh-CN" altLang="en-US" sz="18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先建个群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群昵称，学号</a:t>
            </a:r>
            <a:r>
              <a:rPr lang="en-US" altLang="zh-CN"/>
              <a:t>+</a:t>
            </a:r>
            <a:r>
              <a:t>姓名；</a:t>
            </a:r>
          </a:p>
          <a:p/>
          <a:p>
            <a:r>
              <a:t>关于加位</a:t>
            </a:r>
          </a:p>
          <a:p>
            <a:pPr lvl="1"/>
            <a:r>
              <a:t>关于免听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z="2000" dirty="0" smtClean="0">
                <a:latin typeface="微软雅黑" panose="020B0503020204020204" charset="-122"/>
              </a:rPr>
              <a:t>BOM</a:t>
            </a:r>
            <a:endParaRPr lang="en-US" altLang="zh-CN" sz="2000" dirty="0" smtClean="0">
              <a:latin typeface="微软雅黑" panose="020B050302020402020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02285" y="946150"/>
            <a:ext cx="7886700" cy="4965065"/>
          </a:xfrm>
        </p:spPr>
        <p:txBody>
          <a:bodyPr>
            <a:noAutofit/>
          </a:bodyPr>
          <a:lstStyle/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BOM(Browser Object Model</a:t>
            </a:r>
            <a:r>
              <a:rPr lang="zh-CN" altLang="en-US" sz="1800" b="0" dirty="0" smtClean="0"/>
              <a:t>，浏览器对象模型</a:t>
            </a:r>
            <a:r>
              <a:rPr lang="en-US" altLang="zh-CN" sz="1800" b="0" dirty="0" smtClean="0"/>
              <a:t>)</a:t>
            </a:r>
            <a:r>
              <a:rPr lang="zh-CN" altLang="en-US" sz="1800" b="0" dirty="0" smtClean="0"/>
              <a:t>。浏览器对象模型定义了</a:t>
            </a:r>
            <a:r>
              <a:rPr lang="en-US" altLang="zh-CN" sz="1800" b="0" dirty="0" smtClean="0"/>
              <a:t>JavaScript</a:t>
            </a:r>
            <a:r>
              <a:rPr lang="zh-CN" altLang="en-US" sz="1800" b="0" dirty="0" smtClean="0"/>
              <a:t>可以进行操作的浏览器的各个功能部件的接口，提供访问文档各个功能部件（如窗口本身、屏幕功能部件、浏览历史记录等）的途径以及操作方法。</a:t>
            </a: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/>
              <a:t>由于没有相关的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标准，每种浏览器都有自己的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实现。有一些事实上的标准，如具有一个窗口对象和一个导航对象，不过每种浏览器可以为这些对象或其他对象定义自己的属性和方法。</a:t>
            </a: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endParaRPr lang="zh-CN" altLang="en-US" sz="1800" b="0" dirty="0" smtClean="0"/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/>
              <a:t>常见</a:t>
            </a:r>
            <a:r>
              <a:rPr lang="en-US" altLang="zh-CN" sz="1800" b="0" dirty="0" smtClean="0"/>
              <a:t>BOM</a:t>
            </a:r>
            <a:r>
              <a:rPr lang="zh-CN" altLang="en-US" sz="1800" b="0" dirty="0" smtClean="0"/>
              <a:t>对象有</a:t>
            </a:r>
            <a:r>
              <a:rPr lang="en-US" altLang="zh-CN" sz="1800" b="0" dirty="0" smtClean="0"/>
              <a:t>Window 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Navigator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Screen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History</a:t>
            </a:r>
            <a:r>
              <a:rPr lang="zh-CN" altLang="en-US" sz="1800" b="0" dirty="0" smtClean="0"/>
              <a:t>对象、</a:t>
            </a:r>
            <a:r>
              <a:rPr lang="en-US" altLang="zh-CN" sz="1800" b="0" dirty="0" smtClean="0"/>
              <a:t>Location </a:t>
            </a:r>
            <a:r>
              <a:rPr lang="zh-CN" altLang="en-US" sz="1800" b="0" dirty="0" smtClean="0"/>
              <a:t>对象等。</a:t>
            </a:r>
            <a:endParaRPr lang="zh-CN" altLang="en-US" sz="18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</a:rPr>
              <a:t>AJAX</a:t>
            </a:r>
            <a:endParaRPr lang="en-US" altLang="zh-CN" sz="2000" smtClean="0">
              <a:latin typeface="微软雅黑" panose="020B0503020204020204" charset="-122"/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AJAX</a:t>
            </a:r>
            <a:r>
              <a:rPr lang="zh-CN" altLang="en-US" sz="1800" dirty="0" smtClean="0"/>
              <a:t>工作原理</a:t>
            </a:r>
            <a:endParaRPr lang="zh-CN" altLang="en-US" sz="1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>
              <a:lnSpc>
                <a:spcPct val="90000"/>
              </a:lnSpc>
            </a:pPr>
            <a:r>
              <a:rPr lang="en-US" altLang="zh-CN" sz="1800" dirty="0" smtClean="0"/>
              <a:t>Ajax</a:t>
            </a:r>
            <a:r>
              <a:rPr lang="zh-CN" altLang="en-US" sz="1800" dirty="0" smtClean="0"/>
              <a:t>的核心是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对象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。该对象在</a:t>
            </a:r>
            <a:r>
              <a:rPr lang="en-US" altLang="zh-CN" sz="1800" dirty="0" smtClean="0"/>
              <a:t>IE5</a:t>
            </a:r>
            <a:r>
              <a:rPr lang="zh-CN" altLang="en-US" sz="1800" dirty="0" smtClean="0"/>
              <a:t>中首次引入，它是一种支持异步请求的技术。简言之，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向服务器提出请求并处理响应，而不</a:t>
            </a:r>
            <a:r>
              <a:rPr lang="zh-CN" altLang="en-US" sz="1800" dirty="0" smtClean="0">
                <a:solidFill>
                  <a:srgbClr val="FF0000"/>
                </a:solidFill>
              </a:rPr>
              <a:t>阻塞</a:t>
            </a:r>
            <a:r>
              <a:rPr lang="zh-CN" altLang="en-US" sz="1800" dirty="0" smtClean="0"/>
              <a:t>用户。</a:t>
            </a:r>
            <a:endParaRPr lang="zh-CN" altLang="en-US" sz="1800" dirty="0" smtClean="0"/>
          </a:p>
          <a:p>
            <a:pPr>
              <a:lnSpc>
                <a:spcPct val="90000"/>
              </a:lnSpc>
            </a:pPr>
            <a:endParaRPr lang="zh-CN" altLang="en-US" sz="1800" dirty="0" smtClean="0"/>
          </a:p>
          <a:p>
            <a:pPr>
              <a:lnSpc>
                <a:spcPct val="90000"/>
              </a:lnSpc>
            </a:pPr>
            <a:r>
              <a:rPr lang="zh-CN" altLang="en-US" sz="1800" dirty="0" smtClean="0"/>
              <a:t>可以局部而不是全局刷新网页</a:t>
            </a:r>
            <a:endParaRPr lang="zh-CN" altLang="en-US" sz="18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</a:rPr>
              <a:t>jQuery</a:t>
            </a:r>
            <a:endParaRPr lang="en-US" altLang="zh-CN" sz="2000" dirty="0" err="1" smtClean="0">
              <a:latin typeface="微软雅黑" panose="020B0503020204020204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/>
              <a:t> </a:t>
            </a:r>
            <a:r>
              <a:rPr lang="en-US" altLang="zh-CN" sz="18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1800" b="0" dirty="0" smtClean="0">
                <a:cs typeface="Verdana" panose="020B0604030504040204" pitchFamily="34" charset="0"/>
              </a:rPr>
              <a:t>定义</a:t>
            </a:r>
            <a:endParaRPr lang="en-US" altLang="zh-CN" sz="18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cs typeface="Verdana" panose="020B0604030504040204" pitchFamily="34" charset="0"/>
              </a:rPr>
              <a:t>        </a:t>
            </a:r>
            <a:r>
              <a:rPr lang="en-US" altLang="zh-CN" sz="1800" b="0" dirty="0" err="1" smtClean="0">
                <a:cs typeface="Verdana" panose="020B0604030504040204" pitchFamily="34" charset="0"/>
              </a:rPr>
              <a:t>jQuery</a:t>
            </a:r>
            <a:r>
              <a:rPr lang="zh-CN" altLang="zh-CN" sz="1800" b="0" dirty="0">
                <a:cs typeface="Verdana" panose="020B0604030504040204" pitchFamily="34" charset="0"/>
              </a:rPr>
              <a:t>是一套</a:t>
            </a:r>
            <a:r>
              <a:rPr lang="zh-CN" altLang="zh-CN" sz="1800" b="0" dirty="0">
                <a:solidFill>
                  <a:schemeClr val="tx1"/>
                </a:solidFill>
                <a:cs typeface="Verdana" panose="020B0604030504040204" pitchFamily="34" charset="0"/>
              </a:rPr>
              <a:t>跨浏览器的</a:t>
            </a:r>
            <a:r>
              <a:rPr lang="en-US" altLang="zh-CN" sz="1800" b="0" dirty="0">
                <a:solidFill>
                  <a:schemeClr val="tx1"/>
                </a:solidFill>
                <a:cs typeface="Verdana" panose="020B0604030504040204" pitchFamily="34" charset="0"/>
              </a:rPr>
              <a:t>JavaScript</a:t>
            </a:r>
            <a:r>
              <a:rPr lang="zh-CN" altLang="zh-CN" sz="1800" b="0" dirty="0">
                <a:solidFill>
                  <a:schemeClr val="tx1"/>
                </a:solidFill>
                <a:cs typeface="Verdana" panose="020B0604030504040204" pitchFamily="34" charset="0"/>
              </a:rPr>
              <a:t>库</a:t>
            </a:r>
            <a:r>
              <a:rPr lang="zh-CN" altLang="zh-CN" sz="1800" b="0" dirty="0">
                <a:cs typeface="Verdana" panose="020B0604030504040204" pitchFamily="34" charset="0"/>
              </a:rPr>
              <a:t>，简化</a:t>
            </a:r>
            <a:r>
              <a:rPr lang="en-US" altLang="zh-CN" sz="1800" b="0" dirty="0">
                <a:cs typeface="Verdana" panose="020B0604030504040204" pitchFamily="34" charset="0"/>
              </a:rPr>
              <a:t>HTML</a:t>
            </a:r>
            <a:r>
              <a:rPr lang="zh-CN" altLang="zh-CN" sz="1800" b="0" dirty="0">
                <a:cs typeface="Verdana" panose="020B0604030504040204" pitchFamily="34" charset="0"/>
              </a:rPr>
              <a:t>与</a:t>
            </a:r>
            <a:r>
              <a:rPr lang="en-US" altLang="zh-CN" sz="1800" b="0" dirty="0">
                <a:cs typeface="Verdana" panose="020B0604030504040204" pitchFamily="34" charset="0"/>
              </a:rPr>
              <a:t>JavaScript</a:t>
            </a:r>
            <a:r>
              <a:rPr lang="zh-CN" altLang="zh-CN" sz="1800" b="0" dirty="0">
                <a:cs typeface="Verdana" panose="020B0604030504040204" pitchFamily="34" charset="0"/>
              </a:rPr>
              <a:t>之间的操作。由</a:t>
            </a:r>
            <a:r>
              <a:rPr lang="en-US" altLang="zh-CN" sz="1800" b="0" dirty="0">
                <a:cs typeface="Verdana" panose="020B0604030504040204" pitchFamily="34" charset="0"/>
              </a:rPr>
              <a:t>John </a:t>
            </a:r>
            <a:r>
              <a:rPr lang="en-US" altLang="zh-CN" sz="1800" b="0" dirty="0" err="1">
                <a:cs typeface="Verdana" panose="020B0604030504040204" pitchFamily="34" charset="0"/>
              </a:rPr>
              <a:t>Resig</a:t>
            </a:r>
            <a:r>
              <a:rPr lang="zh-CN" altLang="zh-CN" sz="1800" b="0" dirty="0">
                <a:cs typeface="Verdana" panose="020B0604030504040204" pitchFamily="34" charset="0"/>
              </a:rPr>
              <a:t>在</a:t>
            </a:r>
            <a:r>
              <a:rPr lang="en-US" altLang="zh-CN" sz="1800" b="0" dirty="0">
                <a:cs typeface="Verdana" panose="020B0604030504040204" pitchFamily="34" charset="0"/>
              </a:rPr>
              <a:t>2006</a:t>
            </a:r>
            <a:r>
              <a:rPr lang="zh-CN" altLang="zh-CN" sz="1800" b="0" dirty="0">
                <a:cs typeface="Verdana" panose="020B0604030504040204" pitchFamily="34" charset="0"/>
              </a:rPr>
              <a:t>年</a:t>
            </a:r>
            <a:r>
              <a:rPr lang="en-US" altLang="zh-CN" sz="1800" b="0" dirty="0">
                <a:cs typeface="Verdana" panose="020B0604030504040204" pitchFamily="34" charset="0"/>
              </a:rPr>
              <a:t>1</a:t>
            </a:r>
            <a:r>
              <a:rPr lang="zh-CN" altLang="zh-CN" sz="1800" b="0" dirty="0">
                <a:cs typeface="Verdana" panose="020B0604030504040204" pitchFamily="34" charset="0"/>
              </a:rPr>
              <a:t>月的</a:t>
            </a:r>
            <a:r>
              <a:rPr lang="en-US" altLang="zh-CN" sz="1800" b="0" dirty="0" err="1">
                <a:cs typeface="Verdana" panose="020B0604030504040204" pitchFamily="34" charset="0"/>
              </a:rPr>
              <a:t>BarCamp</a:t>
            </a:r>
            <a:r>
              <a:rPr lang="en-US" altLang="zh-CN" sz="1800" b="0" dirty="0">
                <a:cs typeface="Verdana" panose="020B0604030504040204" pitchFamily="34" charset="0"/>
              </a:rPr>
              <a:t> NYC</a:t>
            </a:r>
            <a:r>
              <a:rPr lang="zh-CN" altLang="zh-CN" sz="1800" b="0" dirty="0">
                <a:cs typeface="Verdana" panose="020B0604030504040204" pitchFamily="34" charset="0"/>
              </a:rPr>
              <a:t>上发布第一个版本。</a:t>
            </a:r>
            <a:endParaRPr lang="zh-CN" altLang="zh-CN" sz="18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1800" b="0" dirty="0" smtClean="0">
                <a:cs typeface="Verdana" panose="020B0604030504040204" pitchFamily="34" charset="0"/>
              </a:rPr>
              <a:t>库的引用</a:t>
            </a:r>
            <a:endParaRPr lang="en-US" altLang="zh-CN" sz="18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cs typeface="Verdana" panose="020B0604030504040204" pitchFamily="34" charset="0"/>
              </a:rPr>
              <a:t>        </a:t>
            </a:r>
            <a:r>
              <a:rPr lang="zh-CN" altLang="zh-CN" sz="1800" b="0" dirty="0" smtClean="0">
                <a:cs typeface="Verdana" panose="020B0604030504040204" pitchFamily="34" charset="0"/>
              </a:rPr>
              <a:t>通过</a:t>
            </a:r>
            <a:r>
              <a:rPr lang="en-US" altLang="zh-CN" sz="1800" b="0" dirty="0">
                <a:cs typeface="Verdana" panose="020B0604030504040204" pitchFamily="34" charset="0"/>
              </a:rPr>
              <a:t>script</a:t>
            </a:r>
            <a:r>
              <a:rPr lang="zh-CN" altLang="zh-CN" sz="1800" b="0" dirty="0">
                <a:cs typeface="Verdana" panose="020B0604030504040204" pitchFamily="34" charset="0"/>
              </a:rPr>
              <a:t>标记的</a:t>
            </a:r>
            <a:r>
              <a:rPr lang="en-US" altLang="zh-CN" sz="1800" b="0" dirty="0">
                <a:cs typeface="Verdana" panose="020B0604030504040204" pitchFamily="34" charset="0"/>
              </a:rPr>
              <a:t>src</a:t>
            </a:r>
            <a:r>
              <a:rPr lang="zh-CN" altLang="zh-CN" sz="1800" b="0" dirty="0">
                <a:cs typeface="Verdana" panose="020B0604030504040204" pitchFamily="34" charset="0"/>
              </a:rPr>
              <a:t>属性引入外部</a:t>
            </a:r>
            <a:r>
              <a:rPr lang="en-US" altLang="zh-CN" sz="1800" b="0" dirty="0" err="1">
                <a:cs typeface="Verdana" panose="020B0604030504040204" pitchFamily="34" charset="0"/>
              </a:rPr>
              <a:t>jQuery</a:t>
            </a:r>
            <a:r>
              <a:rPr lang="zh-CN" altLang="zh-CN" sz="1800" b="0" dirty="0">
                <a:cs typeface="Verdana" panose="020B0604030504040204" pitchFamily="34" charset="0"/>
              </a:rPr>
              <a:t>文件库</a:t>
            </a:r>
            <a:r>
              <a:rPr lang="zh-CN" altLang="zh-CN" sz="1800" b="0" dirty="0" smtClean="0">
                <a:cs typeface="Verdana" panose="020B0604030504040204" pitchFamily="34" charset="0"/>
              </a:rPr>
              <a:t>。</a:t>
            </a:r>
            <a:endParaRPr lang="en-US" altLang="zh-CN" sz="18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 smtClean="0">
                <a:cs typeface="Verdana" panose="020B0604030504040204" pitchFamily="34" charset="0"/>
              </a:rPr>
              <a:t>       </a:t>
            </a:r>
            <a:r>
              <a:rPr lang="en-US" altLang="zh-CN" sz="16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&lt;</a:t>
            </a:r>
            <a:r>
              <a:rPr lang="en-US" altLang="zh-CN" sz="1600" b="0" dirty="0">
                <a:solidFill>
                  <a:srgbClr val="0000FA"/>
                </a:solidFill>
                <a:cs typeface="Verdana" panose="020B0604030504040204" pitchFamily="34" charset="0"/>
              </a:rPr>
              <a:t>script type="text/</a:t>
            </a:r>
            <a:r>
              <a:rPr lang="en-US" altLang="zh-CN" sz="1600" b="0" dirty="0" err="1">
                <a:solidFill>
                  <a:srgbClr val="0000FA"/>
                </a:solidFill>
                <a:cs typeface="Verdana" panose="020B0604030504040204" pitchFamily="34" charset="0"/>
              </a:rPr>
              <a:t>javascript</a:t>
            </a:r>
            <a:r>
              <a:rPr lang="en-US" altLang="zh-CN" sz="1600" b="0" dirty="0">
                <a:solidFill>
                  <a:srgbClr val="0000FA"/>
                </a:solidFill>
                <a:cs typeface="Verdana" panose="020B0604030504040204" pitchFamily="34" charset="0"/>
              </a:rPr>
              <a:t>" src=" jquery-2.1.1.min.js "&gt;&lt;/script</a:t>
            </a:r>
            <a:r>
              <a:rPr lang="en-US" altLang="zh-CN" sz="16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&gt;</a:t>
            </a:r>
            <a:endParaRPr lang="zh-CN" altLang="zh-CN" sz="1800" b="0" dirty="0">
              <a:solidFill>
                <a:srgbClr val="0000FA"/>
              </a:solidFill>
              <a:cs typeface="Verdana" panose="020B0604030504040204" pitchFamily="34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zh-CN" sz="20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/>
              <a:t>Web</a:t>
            </a:r>
            <a:r>
              <a:rPr lang="zh-CN" altLang="en-US" sz="2000" smtClean="0"/>
              <a:t>前端开发工具</a:t>
            </a:r>
            <a:endParaRPr lang="zh-CN" altLang="en-US" sz="200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err="1" smtClean="0">
                <a:sym typeface="+mn-ea"/>
              </a:rPr>
              <a:t>VScode</a:t>
            </a:r>
            <a:r>
              <a:rPr sz="2200" dirty="0" err="1" smtClean="0">
                <a:sym typeface="+mn-ea"/>
              </a:rPr>
              <a:t>、</a:t>
            </a:r>
            <a:r>
              <a:rPr lang="en-US" altLang="zh-CN" sz="2200" b="0" dirty="0" err="1" smtClean="0"/>
              <a:t>WebStorm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 err="1" smtClean="0"/>
              <a:t>Sublime Text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 err="1" smtClean="0"/>
              <a:t>NotePad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 err="1" smtClean="0"/>
              <a:t>EditPlus</a:t>
            </a:r>
            <a:r>
              <a:rPr lang="zh-CN" altLang="en-US" sz="2200" b="0" dirty="0" err="1" smtClean="0"/>
              <a:t>、</a:t>
            </a:r>
            <a:r>
              <a:rPr lang="en-US" altLang="zh-CN" sz="2200" b="0" dirty="0"/>
              <a:t>Dreamweaver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Hbuilder</a:t>
            </a:r>
            <a:r>
              <a:rPr lang="zh-CN" altLang="en-US" sz="2200" b="0" dirty="0"/>
              <a:t>等等</a:t>
            </a:r>
            <a:endParaRPr lang="zh-CN" altLang="en-US" sz="2200" b="0" dirty="0"/>
          </a:p>
          <a:p>
            <a:endParaRPr lang="en-US" altLang="zh-CN" sz="2200" b="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浏览器：解析网页源码，渲染页面</a:t>
            </a:r>
            <a:endParaRPr lang="zh-CN" altLang="en-US" sz="2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200" dirty="0" smtClean="0">
                <a:ea typeface="宋体" panose="02010600030101010101" pitchFamily="2" charset="-122"/>
                <a:sym typeface="+mn-ea"/>
              </a:rPr>
              <a:t>Google Chrome</a:t>
            </a:r>
            <a:endParaRPr lang="fr-FR" altLang="zh-CN" sz="2200" b="0" dirty="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  <a:sym typeface="+mn-ea"/>
              </a:rPr>
              <a:t>Mozilla Firefox</a:t>
            </a:r>
            <a:endParaRPr lang="en-US" altLang="zh-CN" sz="2200" b="0" dirty="0"/>
          </a:p>
          <a:p>
            <a:r>
              <a:rPr lang="en-US" altLang="zh-CN" sz="2200" b="0" dirty="0"/>
              <a:t>Edge</a:t>
            </a:r>
            <a:r>
              <a:rPr sz="2200" b="0" dirty="0"/>
              <a:t>（</a:t>
            </a:r>
            <a:r>
              <a:rPr lang="en-US" altLang="zh-CN" sz="2200" b="0" dirty="0"/>
              <a:t>IE</a:t>
            </a:r>
            <a:r>
              <a:rPr sz="2200" b="0" dirty="0"/>
              <a:t>）</a:t>
            </a:r>
            <a:endParaRPr lang="en-US" altLang="zh-CN" sz="2200" b="0" dirty="0" smtClean="0">
              <a:ea typeface="宋体" panose="02010600030101010101" pitchFamily="2" charset="-122"/>
            </a:endParaRPr>
          </a:p>
          <a:p>
            <a:r>
              <a:rPr lang="en-US" altLang="zh-CN" sz="2200" b="0" dirty="0" smtClean="0"/>
              <a:t>Safari</a:t>
            </a:r>
            <a:endParaRPr lang="en-US" altLang="zh-CN" sz="2200" b="0" dirty="0" smtClean="0"/>
          </a:p>
          <a:p>
            <a:r>
              <a:rPr lang="en-US" altLang="zh-CN" sz="2200" dirty="0" err="1" smtClean="0">
                <a:ea typeface="宋体" panose="02010600030101010101" pitchFamily="2" charset="-122"/>
                <a:sym typeface="+mn-ea"/>
              </a:rPr>
              <a:t>Oprea</a:t>
            </a:r>
            <a:r>
              <a:rPr lang="en-US" altLang="zh-CN" sz="2200" dirty="0" smtClean="0">
                <a:ea typeface="宋体" panose="02010600030101010101" pitchFamily="2" charset="-122"/>
                <a:sym typeface="+mn-ea"/>
              </a:rPr>
              <a:t> </a:t>
            </a:r>
            <a:endParaRPr lang="en-US" altLang="zh-CN" sz="2200" b="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917950"/>
            <a:ext cx="8839200" cy="1657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12845" y="3895725"/>
            <a:ext cx="1585595" cy="1734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Small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70" y="4026535"/>
            <a:ext cx="1440180" cy="1440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2000" smtClean="0">
                <a:latin typeface="微软雅黑" panose="020B0503020204020204" charset="-122"/>
                <a:cs typeface="微软雅黑" panose="020B0503020204020204" charset="-122"/>
              </a:rPr>
              <a:t>浏览器的历史</a:t>
            </a:r>
            <a:endParaRPr lang="zh-CN" altLang="en-US" sz="200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文本（超链接）的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WWW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Nexus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Marc Lowell Andreessen和Eric J. Bina，支持图像的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Mosaic 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1993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，伊利诺大学香槟分校，</a:t>
            </a:r>
            <a:r>
              <a:rPr sz="1800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网络第一个快速扩散的应用</a:t>
            </a: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sz="1800" smtClean="0">
                <a:latin typeface="微软雅黑" panose="020B0503020204020204" charset="-122"/>
                <a:sym typeface="+mn-ea"/>
              </a:rPr>
              <a:t>商业化的</a:t>
            </a:r>
            <a:r>
              <a:rPr lang="en-US" altLang="zh-CN" sz="1800" smtClean="0">
                <a:latin typeface="微软雅黑" panose="020B0503020204020204" charset="-122"/>
                <a:sym typeface="+mn-ea"/>
              </a:rPr>
              <a:t>Navigator</a:t>
            </a:r>
            <a:r>
              <a:rPr sz="1800" smtClean="0">
                <a:latin typeface="微软雅黑" panose="020B0503020204020204" charset="-122"/>
                <a:sym typeface="+mn-ea"/>
              </a:rPr>
              <a:t>，</a:t>
            </a:r>
            <a:r>
              <a:rPr lang="en-US" altLang="zh-CN" sz="1800" smtClean="0">
                <a:latin typeface="微软雅黑" panose="020B0503020204020204" charset="-122"/>
                <a:sym typeface="+mn-ea"/>
              </a:rPr>
              <a:t>1994</a:t>
            </a:r>
            <a:r>
              <a:rPr sz="1800" smtClean="0">
                <a:latin typeface="微软雅黑" panose="020B0503020204020204" charset="-122"/>
                <a:sym typeface="+mn-ea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Netscape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公司，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Mozilla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1.0-4.0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5.0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改为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 Mozilla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项目组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+Gecko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1995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，微软，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Trident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捆绑销售下的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黄金岁月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 vs. 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网景的失意</a:t>
            </a: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Safari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2003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，苹果）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, WebKit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Firefox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2004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Mozilla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，网景继承者）</a:t>
            </a: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Blink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内核，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Chromium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项目，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WebKit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大分支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，换基于</a:t>
            </a:r>
            <a:r>
              <a:rPr lang="en-US" altLang="zh-CN" sz="1800" b="0" dirty="0" smtClean="0">
                <a:latin typeface="微软雅黑" panose="020B0503020204020204" charset="-122"/>
                <a:ea typeface="微软雅黑" panose="020B0503020204020204" charset="-122"/>
              </a:rPr>
              <a:t>Chromium</a:t>
            </a:r>
            <a:r>
              <a:rPr sz="1800" b="0" dirty="0" smtClean="0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endParaRPr sz="18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浏览器的渲染流程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7835" y="526415"/>
            <a:ext cx="6852285" cy="6186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浏览器的系统架构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080" y="952500"/>
            <a:ext cx="811657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335" y="3940810"/>
            <a:ext cx="5878195" cy="2564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WebKit</a:t>
            </a:r>
            <a:r>
              <a:t>的系统架构及渲染流程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45" y="885190"/>
            <a:ext cx="5067935" cy="3895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Chrome</a:t>
            </a:r>
            <a:r>
              <a:t>和</a:t>
            </a:r>
            <a:r>
              <a:rPr lang="en-US" altLang="zh-CN"/>
              <a:t>Safari</a:t>
            </a:r>
            <a:r>
              <a:t>的系统架构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885" y="1730375"/>
            <a:ext cx="4131310" cy="3439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25" y="1793875"/>
            <a:ext cx="4015740" cy="3638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引言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sz="2000"/>
              <a:t>从系统开发的角度，现代</a:t>
            </a:r>
            <a:r>
              <a:rPr lang="en-US" altLang="zh-CN" sz="2000"/>
              <a:t>Web</a:t>
            </a:r>
            <a:r>
              <a:rPr sz="2000"/>
              <a:t>系统可以分为前端和后台两部分</a:t>
            </a:r>
            <a:endParaRPr sz="2000"/>
          </a:p>
          <a:p>
            <a:pPr lvl="1">
              <a:lnSpc>
                <a:spcPct val="150000"/>
              </a:lnSpc>
            </a:pPr>
            <a:r>
              <a:rPr sz="2000"/>
              <a:t>前端（</a:t>
            </a:r>
            <a:r>
              <a:rPr lang="en-US" altLang="zh-CN" sz="2000"/>
              <a:t>Front-End</a:t>
            </a:r>
            <a:r>
              <a:rPr sz="2000"/>
              <a:t>，</a:t>
            </a:r>
            <a:r>
              <a:rPr lang="en-US" altLang="zh-CN" sz="2000"/>
              <a:t>FE</a:t>
            </a:r>
            <a:r>
              <a:rPr sz="2000"/>
              <a:t>）：</a:t>
            </a:r>
            <a:r>
              <a:rPr sz="2000">
                <a:sym typeface="+mn-ea"/>
              </a:rPr>
              <a:t>与用户进行交互，</a:t>
            </a:r>
            <a:r>
              <a:rPr sz="2000"/>
              <a:t>为用户呈现内容</a:t>
            </a:r>
            <a:endParaRPr sz="2000"/>
          </a:p>
          <a:p>
            <a:pPr lvl="2">
              <a:lnSpc>
                <a:spcPct val="150000"/>
              </a:lnSpc>
            </a:pPr>
            <a:r>
              <a:rPr lang="en-US" altLang="zh-CN" sz="2000"/>
              <a:t>Web</a:t>
            </a:r>
            <a:r>
              <a:rPr sz="2000"/>
              <a:t>编程、前端开发：编写前端代码</a:t>
            </a:r>
            <a:endParaRPr sz="2000"/>
          </a:p>
          <a:p>
            <a:pPr lvl="3">
              <a:lnSpc>
                <a:spcPct val="150000"/>
              </a:lnSpc>
            </a:pPr>
            <a:r>
              <a:rPr sz="2000"/>
              <a:t>包括</a:t>
            </a:r>
            <a:r>
              <a:rPr lang="en-US" altLang="zh-CN" sz="2000"/>
              <a:t>HTML</a:t>
            </a:r>
            <a:r>
              <a:rPr sz="2000"/>
              <a:t>、</a:t>
            </a:r>
            <a:r>
              <a:rPr lang="en-US" altLang="zh-CN" sz="2000"/>
              <a:t>CSS</a:t>
            </a:r>
            <a:r>
              <a:rPr sz="2000"/>
              <a:t>和</a:t>
            </a:r>
            <a:r>
              <a:rPr lang="en-US" altLang="zh-CN" sz="2000"/>
              <a:t>JavaScript</a:t>
            </a:r>
            <a:r>
              <a:rPr sz="2000"/>
              <a:t>等基础技术</a:t>
            </a:r>
            <a:endParaRPr sz="2000"/>
          </a:p>
          <a:p>
            <a:pPr lvl="3">
              <a:lnSpc>
                <a:spcPct val="150000"/>
              </a:lnSpc>
            </a:pPr>
            <a:r>
              <a:rPr sz="2000"/>
              <a:t>还包括各种前端框架和库，如</a:t>
            </a:r>
            <a:r>
              <a:rPr lang="en-US" altLang="zh-CN" sz="2000"/>
              <a:t>Vue</a:t>
            </a:r>
            <a:r>
              <a:rPr sz="2000"/>
              <a:t>、</a:t>
            </a:r>
            <a:r>
              <a:rPr lang="en-US" altLang="zh-CN" sz="2000"/>
              <a:t>React</a:t>
            </a:r>
            <a:r>
              <a:rPr sz="2000"/>
              <a:t>、</a:t>
            </a:r>
            <a:r>
              <a:rPr lang="en-US" altLang="zh-CN" sz="2000"/>
              <a:t>Angular</a:t>
            </a:r>
            <a:r>
              <a:rPr sz="2000"/>
              <a:t>等</a:t>
            </a:r>
            <a:endParaRPr sz="2000"/>
          </a:p>
          <a:p>
            <a:pPr lvl="3">
              <a:lnSpc>
                <a:spcPct val="150000"/>
              </a:lnSpc>
            </a:pPr>
            <a:endParaRPr sz="2000"/>
          </a:p>
          <a:p>
            <a:pPr lvl="1">
              <a:lnSpc>
                <a:spcPct val="150000"/>
              </a:lnSpc>
            </a:pPr>
            <a:r>
              <a:rPr sz="2000"/>
              <a:t>后台：处理和存储数据、业务逻辑等</a:t>
            </a:r>
            <a:endParaRPr sz="2000"/>
          </a:p>
          <a:p>
            <a:pPr lvl="0">
              <a:lnSpc>
                <a:spcPct val="150000"/>
              </a:lnSpc>
            </a:pPr>
            <a:r>
              <a:rPr sz="2000"/>
              <a:t>从用户服务的角度，也有前台、后台的概念</a:t>
            </a:r>
            <a:endParaRPr sz="2000"/>
          </a:p>
          <a:p>
            <a:pPr lvl="1">
              <a:lnSpc>
                <a:spcPct val="150000"/>
              </a:lnSpc>
            </a:pPr>
            <a:r>
              <a:rPr sz="2000"/>
              <a:t>后台管理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Chromium</a:t>
            </a:r>
            <a:r>
              <a:t>架构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1219835"/>
            <a:ext cx="8139430" cy="4853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HelloWorld</a:t>
            </a:r>
            <a:r>
              <a:rPr lang="zh-CN" altLang="en-US" sz="2000" dirty="0" smtClean="0"/>
              <a:t>案例</a:t>
            </a:r>
            <a:endParaRPr lang="zh-CN" alt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7201"/>
          <a:stretch>
            <a:fillRect/>
          </a:stretch>
        </p:blipFill>
        <p:spPr>
          <a:xfrm>
            <a:off x="356870" y="1445895"/>
            <a:ext cx="6010275" cy="42551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05075" y="2790190"/>
            <a:ext cx="6015355" cy="3230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&lt;head&gt;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&lt;title&gt;Web前端开发技术初步应用&lt;/title&gt;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&lt;style type="text/css"&gt;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p{font-size:20px;color:red;}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h3{font-size:24px;font-weight:bolder;color:#000099;}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&lt;/style&gt;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　 &lt;/head&gt;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　 &lt;body&gt; 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&lt;h3&gt;Web前端开发技术&lt;/h3&gt;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&lt;p&gt;HTML&lt;/p&gt;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&lt;p&gt;CSS&lt;/p&gt;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&lt;p&gt;JavaScript&lt;/p&gt;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&lt;h3&gt;网络学习资源&lt;/h3&gt;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&lt;a href="http://www.w3school.com.cn/"&gt;HTML教程&lt;/a&gt;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　　&lt;/body&gt;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&lt;/html&gt;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参考教材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储久良，</a:t>
            </a:r>
            <a:r>
              <a:rPr lang="en-US" altLang="zh-CN">
                <a:sym typeface="+mn-ea"/>
              </a:rPr>
              <a:t>Web</a:t>
            </a:r>
            <a:r>
              <a:rPr>
                <a:sym typeface="+mn-ea"/>
              </a:rPr>
              <a:t>前端开发技术</a:t>
            </a:r>
            <a:r>
              <a:rPr lang="en-US" altLang="zh-CN">
                <a:sym typeface="+mn-ea"/>
              </a:rPr>
              <a:t>——Html5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CSS3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（第</a:t>
            </a:r>
            <a:r>
              <a:rPr lang="en-US" altLang="zh-CN">
                <a:sym typeface="+mn-ea"/>
              </a:rPr>
              <a:t>3/4</a:t>
            </a:r>
            <a:r>
              <a:rPr>
                <a:sym typeface="+mn-ea"/>
              </a:rPr>
              <a:t>版），清华大学出版社，</a:t>
            </a:r>
            <a:r>
              <a:rPr lang="en-US" altLang="zh-CN">
                <a:sym typeface="+mn-ea"/>
              </a:rPr>
              <a:t>2019/2023</a:t>
            </a:r>
            <a:endParaRPr lang="en-US" altLang="zh-CN"/>
          </a:p>
          <a:p>
            <a:r>
              <a:rPr>
                <a:sym typeface="+mn-ea"/>
              </a:rPr>
              <a:t>任平红</a:t>
            </a:r>
            <a:r>
              <a:rPr>
                <a:sym typeface="+mn-ea"/>
              </a:rPr>
              <a:t>等编著</a:t>
            </a:r>
            <a:r>
              <a:rPr lang="en-US" altLang="zh-CN">
                <a:sym typeface="+mn-ea"/>
              </a:rPr>
              <a:t>. Web</a:t>
            </a:r>
            <a:r>
              <a:rPr>
                <a:sym typeface="+mn-ea"/>
              </a:rPr>
              <a:t>编程基础</a:t>
            </a:r>
            <a:r>
              <a:rPr lang="en-US" altLang="zh-CN">
                <a:sym typeface="+mn-ea"/>
              </a:rPr>
              <a:t>——HTML5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CSS3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（第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版）</a:t>
            </a:r>
            <a:r>
              <a:rPr>
                <a:sym typeface="+mn-ea"/>
              </a:rPr>
              <a:t>，清华大学出版社，</a:t>
            </a:r>
            <a:r>
              <a:rPr lang="en-US" altLang="zh-CN">
                <a:sym typeface="+mn-ea"/>
              </a:rPr>
              <a:t>2023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张树明编著</a:t>
            </a:r>
            <a:r>
              <a:rPr>
                <a:sym typeface="+mn-ea"/>
              </a:rPr>
              <a:t>，</a:t>
            </a:r>
            <a:r>
              <a:rPr lang="en-US" altLang="zh-CN"/>
              <a:t>Web前端设计基础—HTML5、CSS3、JavaScript</a:t>
            </a:r>
            <a:r>
              <a:t>（第</a:t>
            </a:r>
            <a:r>
              <a:rPr lang="en-US" altLang="zh-CN"/>
              <a:t>2</a:t>
            </a:r>
            <a:r>
              <a:t>版），清华大学出版社，</a:t>
            </a:r>
            <a:r>
              <a:rPr lang="en-US" altLang="zh-CN"/>
              <a:t>2019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课程讲什么、怎么学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 sz="1600"/>
              <a:t>课程介绍</a:t>
            </a:r>
            <a:r>
              <a:rPr lang="en-US" altLang="zh-CN" sz="1600"/>
              <a:t>Web</a:t>
            </a:r>
            <a:r>
              <a:rPr sz="1600"/>
              <a:t>编程的基础入门技术：</a:t>
            </a:r>
            <a:r>
              <a:rPr lang="en-US" altLang="zh-CN" sz="1600"/>
              <a:t>HTML</a:t>
            </a:r>
            <a:r>
              <a:rPr sz="1600"/>
              <a:t>、</a:t>
            </a:r>
            <a:r>
              <a:rPr lang="en-US" altLang="zh-CN" sz="1600"/>
              <a:t>CSS</a:t>
            </a:r>
            <a:r>
              <a:rPr sz="1600"/>
              <a:t>、</a:t>
            </a:r>
            <a:r>
              <a:rPr lang="en-US" altLang="zh-CN" sz="1600"/>
              <a:t>JavaScript</a:t>
            </a:r>
            <a:endParaRPr lang="zh-CN" altLang="en-US" sz="1600"/>
          </a:p>
          <a:p>
            <a:pPr lvl="1"/>
            <a:r>
              <a:rPr lang="zh-CN" altLang="en-US" sz="1600"/>
              <a:t>上手</a:t>
            </a:r>
            <a:r>
              <a:rPr sz="1600">
                <a:sym typeface="+mn-ea"/>
              </a:rPr>
              <a:t>容易</a:t>
            </a:r>
            <a:r>
              <a:rPr lang="zh-CN" altLang="en-US" sz="1600"/>
              <a:t>，但内容多，需要多练</a:t>
            </a:r>
            <a:endParaRPr lang="zh-CN" altLang="en-US" sz="1600"/>
          </a:p>
          <a:p>
            <a:pPr lvl="1"/>
            <a:r>
              <a:rPr lang="zh-CN" altLang="en-US" sz="1600"/>
              <a:t>细心（和审美）</a:t>
            </a:r>
            <a:endParaRPr lang="zh-CN" altLang="en-US" sz="1600"/>
          </a:p>
          <a:p>
            <a:pPr lvl="0"/>
            <a:endParaRPr lang="zh-CN" altLang="en-US" sz="1600"/>
          </a:p>
          <a:p>
            <a:pPr lvl="0"/>
            <a:r>
              <a:rPr lang="zh-CN" altLang="en-US" sz="1600"/>
              <a:t>（课外）提高部分</a:t>
            </a:r>
            <a:endParaRPr lang="zh-CN" altLang="en-US" sz="1600"/>
          </a:p>
          <a:p>
            <a:pPr lvl="1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Web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前端编程岗位的市场需求旺盛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1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课内教学内容作为起点，需要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更多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课外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自学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lvl="1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除了网络学习，建议多走出校门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接触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工程化相关内容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实验室实习项目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endParaRPr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0"/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（面临挑战）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AI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编程工具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产品、设计人员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考核方式（计划）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 sz="1600">
                <a:sym typeface="+mn-ea"/>
              </a:rPr>
              <a:t>3</a:t>
            </a:r>
            <a:r>
              <a:rPr sz="1600">
                <a:sym typeface="+mn-ea"/>
              </a:rPr>
              <a:t>个</a:t>
            </a:r>
            <a:r>
              <a:rPr lang="zh-CN" sz="1600"/>
              <a:t>实验（</a:t>
            </a:r>
            <a:r>
              <a:rPr lang="en-US" altLang="zh-CN" sz="1600"/>
              <a:t>36%</a:t>
            </a:r>
            <a:r>
              <a:rPr lang="zh-CN" altLang="en-US" sz="1600"/>
              <a:t>），</a:t>
            </a:r>
            <a:r>
              <a:rPr lang="en-US" altLang="zh-CN" sz="1600">
                <a:sym typeface="+mn-ea"/>
              </a:rPr>
              <a:t>HTML</a:t>
            </a:r>
            <a:r>
              <a:rPr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CSS</a:t>
            </a:r>
            <a:r>
              <a:rPr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JS</a:t>
            </a:r>
            <a:r>
              <a:rPr sz="1600">
                <a:sym typeface="+mn-ea"/>
              </a:rPr>
              <a:t>，每个</a:t>
            </a:r>
            <a:r>
              <a:rPr lang="en-US" altLang="zh-CN" sz="1600">
                <a:sym typeface="+mn-ea"/>
              </a:rPr>
              <a:t>12%</a:t>
            </a:r>
            <a:r>
              <a:rPr sz="1600">
                <a:sym typeface="+mn-ea"/>
              </a:rPr>
              <a:t>，共</a:t>
            </a:r>
            <a:r>
              <a:rPr lang="en-US" altLang="zh-CN" sz="1600">
                <a:sym typeface="+mn-ea"/>
              </a:rPr>
              <a:t>36%</a:t>
            </a:r>
            <a:r>
              <a:rPr sz="1600">
                <a:sym typeface="+mn-ea"/>
              </a:rPr>
              <a:t>；</a:t>
            </a:r>
            <a:endParaRPr lang="zh-CN" altLang="en-US" sz="1600"/>
          </a:p>
          <a:p>
            <a:pPr lvl="1"/>
            <a:r>
              <a:rPr sz="1600"/>
              <a:t>细分约</a:t>
            </a:r>
            <a:r>
              <a:rPr lang="en-US" altLang="zh-CN" sz="1600"/>
              <a:t>15</a:t>
            </a:r>
            <a:r>
              <a:rPr sz="1600"/>
              <a:t>次上机实验（每次约</a:t>
            </a:r>
            <a:r>
              <a:rPr lang="en-US" altLang="zh-CN" sz="1600"/>
              <a:t>2%</a:t>
            </a:r>
            <a:r>
              <a:rPr sz="1600"/>
              <a:t>），提交代码，通过测试用例，得分截图汇总在实验报告中。</a:t>
            </a:r>
            <a:endParaRPr lang="en-US" altLang="zh-CN" sz="1600"/>
          </a:p>
          <a:p>
            <a:pPr lvl="0"/>
            <a:r>
              <a:rPr lang="en-US" altLang="zh-CN" sz="1600">
                <a:sym typeface="+mn-ea"/>
              </a:rPr>
              <a:t>1</a:t>
            </a:r>
            <a:r>
              <a:rPr sz="1600">
                <a:sym typeface="+mn-ea"/>
              </a:rPr>
              <a:t>个调研分析（</a:t>
            </a:r>
            <a:r>
              <a:rPr lang="en-US" altLang="zh-CN" sz="1600">
                <a:sym typeface="+mn-ea"/>
              </a:rPr>
              <a:t>4%</a:t>
            </a:r>
            <a:r>
              <a:rPr sz="1600">
                <a:sym typeface="+mn-ea"/>
              </a:rPr>
              <a:t>），仔细调研分析现代主流热点网站</a:t>
            </a:r>
            <a:endParaRPr sz="1600">
              <a:sym typeface="+mn-ea"/>
            </a:endParaRPr>
          </a:p>
          <a:p>
            <a:pPr lvl="0"/>
            <a:r>
              <a:rPr sz="1600">
                <a:sym typeface="+mn-ea"/>
              </a:rPr>
              <a:t>期中随堂测试（</a:t>
            </a:r>
            <a:r>
              <a:rPr lang="en-US" altLang="zh-CN" sz="1600">
                <a:sym typeface="+mn-ea"/>
              </a:rPr>
              <a:t>10%</a:t>
            </a:r>
            <a:r>
              <a:rPr sz="1600">
                <a:sym typeface="+mn-ea"/>
              </a:rPr>
              <a:t>）：期中的线下随堂笔试</a:t>
            </a:r>
            <a:endParaRPr sz="1600">
              <a:sym typeface="+mn-ea"/>
            </a:endParaRPr>
          </a:p>
          <a:p>
            <a:pPr lvl="0"/>
            <a:r>
              <a:rPr sz="1600">
                <a:sym typeface="+mn-ea"/>
              </a:rPr>
              <a:t>期末随堂测试（</a:t>
            </a:r>
            <a:r>
              <a:rPr lang="en-US" altLang="zh-CN" sz="1600">
                <a:sym typeface="+mn-ea"/>
              </a:rPr>
              <a:t>10%</a:t>
            </a:r>
            <a:r>
              <a:rPr sz="1600">
                <a:sym typeface="+mn-ea"/>
              </a:rPr>
              <a:t>）：期末的线下随堂笔试</a:t>
            </a:r>
            <a:endParaRPr sz="1600">
              <a:sym typeface="+mn-ea"/>
            </a:endParaRPr>
          </a:p>
          <a:p>
            <a:pPr lvl="0"/>
            <a:r>
              <a:rPr sz="1600">
                <a:sym typeface="+mn-ea"/>
              </a:rPr>
              <a:t>大作业（</a:t>
            </a:r>
            <a:r>
              <a:rPr lang="en-US" altLang="zh-CN" sz="1600">
                <a:sym typeface="+mn-ea"/>
              </a:rPr>
              <a:t>40%</a:t>
            </a:r>
            <a:r>
              <a:rPr sz="1600">
                <a:sym typeface="+mn-ea"/>
              </a:rPr>
              <a:t>）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项目答辩（</a:t>
            </a:r>
            <a:r>
              <a:rPr lang="en-US" altLang="zh-CN" sz="1600">
                <a:sym typeface="+mn-ea"/>
              </a:rPr>
              <a:t>28%</a:t>
            </a:r>
            <a:r>
              <a:rPr sz="1600">
                <a:sym typeface="+mn-ea"/>
              </a:rPr>
              <a:t>），团队</a:t>
            </a:r>
            <a:r>
              <a:rPr lang="en-US" altLang="zh-CN" sz="1600">
                <a:sym typeface="+mn-ea"/>
              </a:rPr>
              <a:t>24%</a:t>
            </a:r>
            <a:r>
              <a:rPr sz="1600">
                <a:sym typeface="+mn-ea"/>
              </a:rPr>
              <a:t>，个人</a:t>
            </a:r>
            <a:r>
              <a:rPr lang="en-US" altLang="zh-CN" sz="1600">
                <a:sym typeface="+mn-ea"/>
              </a:rPr>
              <a:t>4</a:t>
            </a:r>
            <a:r>
              <a:rPr lang="en-US" altLang="zh-CN" sz="1600">
                <a:sym typeface="+mn-ea"/>
              </a:rPr>
              <a:t>%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文档材料（</a:t>
            </a:r>
            <a:r>
              <a:rPr lang="en-US" altLang="zh-CN" sz="1600">
                <a:sym typeface="+mn-ea"/>
              </a:rPr>
              <a:t>12%</a:t>
            </a:r>
            <a:r>
              <a:rPr sz="1600">
                <a:sym typeface="+mn-ea"/>
              </a:rPr>
              <a:t>），个人</a:t>
            </a:r>
            <a:r>
              <a:rPr lang="en-US" altLang="zh-CN" sz="1600">
                <a:sym typeface="+mn-ea"/>
              </a:rPr>
              <a:t>12%</a:t>
            </a:r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smtClean="0">
                <a:latin typeface="微软雅黑" panose="020B0503020204020204" charset="-122"/>
                <a:cs typeface="微软雅黑" panose="020B0503020204020204" charset="-122"/>
              </a:rPr>
              <a:t>的起源</a:t>
            </a:r>
            <a:endParaRPr lang="zh-CN" altLang="en-US" sz="200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很久很久以前（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1989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），在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CERN</a:t>
            </a:r>
            <a:r>
              <a:rPr sz="2200" smtClean="0">
                <a:latin typeface="微软雅黑" panose="020B0503020204020204" charset="-122"/>
                <a:sym typeface="+mn-ea"/>
              </a:rPr>
              <a:t>（欧洲原子能研究中心）工作的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Tim Berners-Lee</a:t>
            </a:r>
            <a:r>
              <a:rPr sz="2200" smtClean="0">
                <a:latin typeface="微软雅黑" panose="020B0503020204020204" charset="-122"/>
                <a:sym typeface="+mn-ea"/>
              </a:rPr>
              <a:t>（蒂姆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·</a:t>
            </a:r>
            <a:r>
              <a:rPr sz="2200" smtClean="0">
                <a:latin typeface="微软雅黑" panose="020B0503020204020204" charset="-122"/>
                <a:sym typeface="+mn-ea"/>
              </a:rPr>
              <a:t>伯纳斯</a:t>
            </a:r>
            <a:r>
              <a:rPr lang="en-US" altLang="zh-CN" sz="2200" smtClean="0">
                <a:latin typeface="微软雅黑" panose="020B0503020204020204" charset="-122"/>
                <a:sym typeface="+mn-ea"/>
              </a:rPr>
              <a:t>·</a:t>
            </a:r>
            <a:r>
              <a:rPr sz="2200" smtClean="0">
                <a:latin typeface="微软雅黑" panose="020B0503020204020204" charset="-122"/>
                <a:sym typeface="+mn-ea"/>
              </a:rPr>
              <a:t>李），提出了一个</a:t>
            </a:r>
            <a:r>
              <a:rPr sz="2200" smtClean="0">
                <a:latin typeface="微软雅黑" panose="020B0503020204020204" charset="-122"/>
                <a:sym typeface="+mn-ea"/>
              </a:rPr>
              <a:t>命名为Web</a:t>
            </a:r>
            <a:r>
              <a:rPr sz="2200" smtClean="0">
                <a:latin typeface="微软雅黑" panose="020B0503020204020204" charset="-122"/>
                <a:sym typeface="+mn-ea"/>
              </a:rPr>
              <a:t>的因特网协议，其目的是为了使科学家们可以利用网络共享文档。</a:t>
            </a:r>
            <a:endParaRPr sz="2200" smtClean="0">
              <a:latin typeface="微软雅黑" panose="020B0503020204020204" charset="-122"/>
              <a:sym typeface="+mn-ea"/>
            </a:endParaRPr>
          </a:p>
          <a:p>
            <a:pPr marL="269875" indent="-269875">
              <a:spcBef>
                <a:spcPts val="0"/>
              </a:spcBef>
              <a:spcAft>
                <a:spcPts val="0"/>
              </a:spcAft>
            </a:pPr>
            <a:endParaRPr sz="2200" smtClean="0">
              <a:latin typeface="微软雅黑" panose="020B0503020204020204" charset="-122"/>
              <a:sym typeface="+mn-ea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r>
              <a:rPr sz="2200" smtClean="0">
                <a:latin typeface="微软雅黑" panose="020B0503020204020204" charset="-122"/>
                <a:sym typeface="+mn-ea"/>
              </a:rPr>
              <a:t>他为什么要创造这样一个系统？</a:t>
            </a:r>
            <a:endParaRPr lang="zh-CN" altLang="en-US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年代末，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ARPAnet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推出了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协议，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1988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开始对外开放。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Tim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Enquire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项目中，思考如何利用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便利文档分享和更新。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一起创造了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，构成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的基础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并设计了第一个浏览器：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World Wide Web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（后改名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Nexus 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、联结）</a:t>
            </a: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info.cern.ch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1994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）：制定</a:t>
            </a:r>
            <a:r>
              <a:rPr lang="en-US" altLang="zh-CN" sz="2200" b="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sz="2200" b="0" dirty="0" smtClean="0">
                <a:latin typeface="微软雅黑" panose="020B0503020204020204" charset="-122"/>
                <a:ea typeface="微软雅黑" panose="020B0503020204020204" charset="-122"/>
              </a:rPr>
              <a:t>技术的标准和指南</a:t>
            </a: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sz="2200" smtClean="0">
                <a:latin typeface="微软雅黑" panose="020B0503020204020204" charset="-122"/>
                <a:sym typeface="+mn-ea"/>
              </a:rPr>
              <a:t>https://www.w3.org</a:t>
            </a:r>
            <a:endParaRPr sz="2200" smtClean="0">
              <a:latin typeface="微软雅黑" panose="020B0503020204020204" charset="-122"/>
              <a:sym typeface="+mn-ea"/>
            </a:endParaRPr>
          </a:p>
          <a:p>
            <a:pPr marL="1184275" lvl="2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smtClean="0">
                <a:latin typeface="微软雅黑" panose="020B0503020204020204" charset="-122"/>
                <a:sym typeface="+mn-ea"/>
              </a:rPr>
              <a:t>http://www.w3school.com.cn</a:t>
            </a: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7075" lvl="1" indent="-269875">
              <a:spcBef>
                <a:spcPts val="0"/>
              </a:spcBef>
              <a:spcAft>
                <a:spcPts val="0"/>
              </a:spcAft>
            </a:pPr>
            <a:endParaRPr sz="22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9875" lvl="0" indent="-269875">
              <a:spcBef>
                <a:spcPts val="0"/>
              </a:spcBef>
              <a:spcAft>
                <a:spcPts val="0"/>
              </a:spcAft>
            </a:pPr>
            <a:endParaRPr lang="en-US" altLang="zh-CN" sz="22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860" y="3656330"/>
            <a:ext cx="4387215" cy="1386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20" y="5242560"/>
            <a:ext cx="1401445" cy="904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smtClean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工作原理</a:t>
            </a:r>
            <a:endParaRPr sz="2000" b="1" smtClean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61645" y="992505"/>
            <a:ext cx="8220710" cy="4064000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243205" y="556768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单机版</a:t>
            </a:r>
            <a:r>
              <a:rPr lang="zh-CN"/>
              <a:t>、普通</a:t>
            </a:r>
            <a:r>
              <a:rPr lang="zh-CN" altLang="en-US"/>
              <a:t>版（上例）</a:t>
            </a:r>
            <a:r>
              <a:rPr lang="en-US" altLang="zh-CN"/>
              <a:t> </a:t>
            </a:r>
            <a:r>
              <a:rPr lang="zh-CN"/>
              <a:t>、</a:t>
            </a:r>
            <a:r>
              <a:rPr lang="en-US" altLang="zh-CN"/>
              <a:t>+</a:t>
            </a:r>
            <a:r>
              <a:rPr lang="zh-CN" altLang="en-US"/>
              <a:t>缓存、</a:t>
            </a:r>
            <a:r>
              <a:rPr lang="en-US" altLang="zh-CN"/>
              <a:t>+</a:t>
            </a:r>
            <a:r>
              <a:rPr lang="zh-CN">
                <a:sym typeface="+mn-ea"/>
              </a:rPr>
              <a:t>负载均衡、</a:t>
            </a:r>
            <a:r>
              <a:rPr lang="en-US" altLang="zh-CN">
                <a:sym typeface="+mn-ea"/>
              </a:rPr>
              <a:t>+DB</a:t>
            </a:r>
            <a:r>
              <a:rPr lang="zh-CN" altLang="en-US">
                <a:sym typeface="+mn-ea"/>
              </a:rPr>
              <a:t>优化、</a:t>
            </a:r>
            <a:r>
              <a:rPr lang="zh-CN"/>
              <a:t>分布式、</a:t>
            </a:r>
            <a:r>
              <a:rPr lang="en-US" altLang="zh-CN">
                <a:sym typeface="+mn-ea"/>
              </a:rPr>
              <a:t>+</a:t>
            </a:r>
            <a:r>
              <a:rPr lang="zh-CN">
                <a:sym typeface="+mn-ea"/>
              </a:rPr>
              <a:t>安全隔离</a:t>
            </a:r>
            <a:r>
              <a:rPr lang="en-US" altLang="zh-CN"/>
              <a:t>……</a:t>
            </a:r>
            <a:endParaRPr lang="zh-CN" altLang="en-US"/>
          </a:p>
          <a:p>
            <a:pPr algn="l"/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dirty="0" smtClean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相关概念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335280" y="1188085"/>
            <a:ext cx="8597265" cy="5021580"/>
          </a:xfrm>
        </p:spPr>
        <p:txBody>
          <a:bodyPr>
            <a:normAutofit lnSpcReduction="2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>
                <a:latin typeface="微软雅黑" panose="020B0503020204020204" charset="-122"/>
                <a:sym typeface="+mn-ea"/>
              </a:rPr>
              <a:t>URL</a:t>
            </a:r>
            <a:r>
              <a:rPr sz="1600" dirty="0" smtClean="0">
                <a:latin typeface="微软雅黑" panose="020B0503020204020204" charset="-122"/>
                <a:sym typeface="+mn-ea"/>
              </a:rPr>
              <a:t>：</a:t>
            </a:r>
            <a:r>
              <a:rPr lang="en-US" altLang="zh-CN" sz="1600" smtClean="0">
                <a:latin typeface="微软雅黑" panose="020B0503020204020204" charset="-122"/>
                <a:sym typeface="+mn-ea"/>
              </a:rPr>
              <a:t>Uniform Resource </a:t>
            </a:r>
            <a:r>
              <a:rPr sz="1600" smtClean="0">
                <a:latin typeface="微软雅黑" panose="020B0503020204020204" charset="-122"/>
                <a:sym typeface="+mn-ea"/>
              </a:rPr>
              <a:t>Locator，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统一资源定位器、统一资源定位系统；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俗称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网页地址，简称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网址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，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是因特网上标准的资源地址。 </a:t>
            </a:r>
            <a:endParaRPr lang="zh-CN" altLang="en-US" sz="16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一般形式：protocol://hostname[:port]/path/[;parameters][?query]#fragment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协议类型</a:t>
            </a:r>
            <a:r>
              <a:rPr lang="en-US" altLang="zh-CN" sz="1600" dirty="0" smtClean="0">
                <a:solidFill>
                  <a:srgbClr val="0000FA"/>
                </a:solidFill>
                <a:latin typeface="微软雅黑" panose="020B0503020204020204" charset="-122"/>
                <a:sym typeface="+mn-ea"/>
              </a:rPr>
              <a:t>://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服务器地址（端口）</a:t>
            </a:r>
            <a:r>
              <a:rPr lang="en-US" altLang="zh-CN" sz="1600" dirty="0" smtClean="0">
                <a:solidFill>
                  <a:srgbClr val="0000FA"/>
                </a:solidFill>
                <a:latin typeface="微软雅黑" panose="020B050302020402020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路径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文件名</a:t>
            </a:r>
            <a:endParaRPr lang="zh-CN" altLang="en-US" sz="16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https://www1.szu.edu.cn/szu.asp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http://ehall.szu.edu.cn/new/index.html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https://.../board/view.asp?id=488031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?</a:t>
            </a:r>
            <a:r>
              <a:rPr sz="1600" dirty="0" smtClean="0">
                <a:latin typeface="微软雅黑" panose="020B0503020204020204" charset="-122"/>
                <a:sym typeface="+mn-ea"/>
              </a:rPr>
              <a:t>查询字符串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#</a:t>
            </a:r>
            <a:r>
              <a:rPr sz="1600" dirty="0" smtClean="0">
                <a:latin typeface="微软雅黑" panose="020B0503020204020204" charset="-122"/>
                <a:sym typeface="+mn-ea"/>
              </a:rPr>
              <a:t>片段标识符</a:t>
            </a:r>
            <a:endParaRPr lang="en-US" altLang="zh-CN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相关概念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域名、</a:t>
            </a:r>
            <a:r>
              <a:rPr lang="zh-CN" altLang="en-US" sz="1600" b="1" dirty="0" smtClean="0">
                <a:latin typeface="微软雅黑" panose="020B0503020204020204" charset="-122"/>
                <a:sym typeface="+mn-ea"/>
              </a:rPr>
              <a:t>网址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（网络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IP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地址、网页地址）</a:t>
            </a: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marL="4572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dirty="0" smtClean="0"/>
              <a:t>URI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（</a:t>
            </a:r>
            <a:r>
              <a:rPr lang="en-US" altLang="zh-CN" sz="1600" dirty="0" smtClean="0">
                <a:latin typeface="微软雅黑" panose="020B0503020204020204" charset="-122"/>
                <a:sym typeface="+mn-ea"/>
              </a:rPr>
              <a:t>Uniform Resource </a:t>
            </a:r>
            <a:r>
              <a:rPr lang="zh-CN" altLang="en-US" sz="1600" dirty="0" smtClean="0">
                <a:latin typeface="微软雅黑" panose="020B0503020204020204" charset="-122"/>
                <a:sym typeface="+mn-ea"/>
              </a:rPr>
              <a:t>Identifier）</a:t>
            </a:r>
            <a:endParaRPr lang="zh-CN" altLang="en-US" sz="1600" b="0" dirty="0" smtClean="0"/>
          </a:p>
        </p:txBody>
      </p:sp>
      <p:graphicFrame>
        <p:nvGraphicFramePr>
          <p:cNvPr id="103601" name="Group 177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537200" y="3218815"/>
          <a:ext cx="3321050" cy="2877820"/>
        </p:xfrm>
        <a:graphic>
          <a:graphicData uri="http://schemas.openxmlformats.org/drawingml/2006/table">
            <a:tbl>
              <a:tblPr/>
              <a:tblGrid>
                <a:gridCol w="425450"/>
                <a:gridCol w="800100"/>
                <a:gridCol w="2095500"/>
              </a:tblGrid>
              <a:tr h="41973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服务（协议）类型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超文本传输协议资源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https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用加密传送的超文本传输协议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ftp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文件传输协议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mailto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电子邮件地址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ldap</a:t>
                      </a:r>
                      <a:endParaRPr kumimoji="0" lang="en-US" altLang="zh-CN" sz="1100" b="0" i="0" kern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轻型目录访问协议搜索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news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Usenet</a:t>
                      </a: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新闻组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file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当地电脑或网上分享的文件</a:t>
                      </a:r>
                      <a:endParaRPr kumimoji="0" lang="zh-CN" altLang="en-US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0" marB="34290" anchor="t" anchorCtr="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Verdan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gopher</a:t>
                      </a:r>
                      <a:endParaRPr kumimoji="0" lang="en-US" altLang="zh-CN" sz="1100" b="0" i="0" kern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Internet Gopher Protocol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R="0" lvl="0" indent="-182880" algn="l" defTabSz="1158875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(Internet </a:t>
                      </a:r>
                      <a:r>
                        <a:rPr kumimoji="0" lang="zh-CN" altLang="en-US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查找协议</a:t>
                      </a:r>
                      <a:r>
                        <a:rPr kumimoji="0" lang="en-US" altLang="zh-CN" sz="1100" b="0" i="0" kern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1100" b="0" i="0" kern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34290" marB="34290" anchor="t" anchorCt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dirty="0" smtClean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cs typeface="微软雅黑" panose="020B0503020204020204" charset="-122"/>
              </a:rPr>
              <a:t>相关概念</a:t>
            </a:r>
            <a:endParaRPr lang="zh-CN" altLang="en-US" sz="2000" dirty="0" smtClean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335280" y="1188085"/>
            <a:ext cx="8597265" cy="5021580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>
                <a:latin typeface="微软雅黑" panose="020B0503020204020204" charset="-122"/>
                <a:sym typeface="+mn-ea"/>
              </a:rPr>
              <a:t>TCP/IP</a:t>
            </a:r>
            <a:endParaRPr lang="zh-CN" altLang="en-US" sz="16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微软雅黑" panose="020B0503020204020204" charset="-122"/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Internet</a:t>
            </a:r>
            <a:r>
              <a:rPr altLang="zh-CN" sz="1600">
                <a:sym typeface="+mn-ea"/>
              </a:rPr>
              <a:t>由复杂的物理网络将分布在世界各地的主机连接在一起，要维持通信双方的</a:t>
            </a:r>
            <a:r>
              <a:rPr sz="1600">
                <a:sym typeface="+mn-ea"/>
              </a:rPr>
              <a:t>主</a:t>
            </a:r>
            <a:r>
              <a:rPr altLang="zh-CN" sz="1600">
                <a:sym typeface="+mn-ea"/>
              </a:rPr>
              <a:t>机连接，信息流通，</a:t>
            </a:r>
            <a:r>
              <a:rPr sz="1600">
                <a:sym typeface="+mn-ea"/>
              </a:rPr>
              <a:t>需要有</a:t>
            </a:r>
            <a:r>
              <a:rPr altLang="zh-CN" sz="1600">
                <a:sym typeface="+mn-ea"/>
              </a:rPr>
              <a:t>共同遵守的信息沟通技术，即网络通信协议。</a:t>
            </a:r>
            <a:endParaRPr lang="en-US" altLang="zh-CN" sz="1600" dirty="0"/>
          </a:p>
          <a:p>
            <a:pPr lvl="1"/>
            <a:r>
              <a:rPr lang="en-US" altLang="zh-CN" sz="1600">
                <a:sym typeface="+mn-ea"/>
              </a:rPr>
              <a:t>TCP/IP</a:t>
            </a:r>
            <a:r>
              <a:rPr altLang="zh-CN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Transmission Control Protocol/Internet Protocol</a:t>
            </a:r>
            <a:r>
              <a:rPr altLang="zh-CN" sz="1600">
                <a:sym typeface="+mn-ea"/>
              </a:rPr>
              <a:t>的简写，中文译名为“传输控制协议”和“因特网互联协议”或“网际协议”，它是</a:t>
            </a:r>
            <a:r>
              <a:rPr lang="en-US" altLang="zh-CN" sz="1600">
                <a:sym typeface="+mn-ea"/>
              </a:rPr>
              <a:t>Internet</a:t>
            </a:r>
            <a:r>
              <a:rPr altLang="zh-CN" sz="1600">
                <a:sym typeface="+mn-ea"/>
              </a:rPr>
              <a:t>最基本的协议，是</a:t>
            </a:r>
            <a:r>
              <a:rPr lang="en-US" altLang="zh-CN" sz="1600">
                <a:sym typeface="+mn-ea"/>
              </a:rPr>
              <a:t>Internet</a:t>
            </a:r>
            <a:r>
              <a:rPr altLang="zh-CN" sz="1600">
                <a:sym typeface="+mn-ea"/>
              </a:rPr>
              <a:t>基础。</a:t>
            </a:r>
            <a:endParaRPr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TCP</a:t>
            </a:r>
            <a:r>
              <a:rPr altLang="zh-CN" sz="1600">
                <a:sym typeface="+mn-ea"/>
              </a:rPr>
              <a:t>协议负责数据传输的可靠性，</a:t>
            </a:r>
            <a:r>
              <a:rPr lang="en-US" altLang="zh-CN" sz="1600">
                <a:sym typeface="+mn-ea"/>
              </a:rPr>
              <a:t>IP</a:t>
            </a:r>
            <a:r>
              <a:rPr altLang="zh-CN" sz="1600">
                <a:sym typeface="+mn-ea"/>
              </a:rPr>
              <a:t>协议负责把数据传输到正确的目的地。</a:t>
            </a:r>
            <a:endParaRPr lang="en-US" altLang="zh-CN" sz="1600" dirty="0"/>
          </a:p>
          <a:p>
            <a:pPr lvl="1"/>
            <a:r>
              <a:rPr altLang="zh-CN" sz="1600">
                <a:sym typeface="+mn-ea"/>
              </a:rPr>
              <a:t>为了区分同一台主机不同的</a:t>
            </a:r>
            <a:r>
              <a:rPr lang="en-US" altLang="zh-CN" sz="1600">
                <a:sym typeface="+mn-ea"/>
              </a:rPr>
              <a:t>Internet</a:t>
            </a:r>
            <a:r>
              <a:rPr altLang="zh-CN" sz="1600">
                <a:sym typeface="+mn-ea"/>
              </a:rPr>
              <a:t>应用程序间通信，</a:t>
            </a:r>
            <a:r>
              <a:rPr lang="en-US" altLang="zh-CN" sz="1600">
                <a:sym typeface="+mn-ea"/>
              </a:rPr>
              <a:t>TCP</a:t>
            </a:r>
            <a:r>
              <a:rPr altLang="zh-CN" sz="1600">
                <a:sym typeface="+mn-ea"/>
              </a:rPr>
              <a:t>在数据包中增加一个称为端口号的数值（在</a:t>
            </a:r>
            <a:r>
              <a:rPr lang="en-US" altLang="zh-CN" sz="1600">
                <a:sym typeface="+mn-ea"/>
              </a:rPr>
              <a:t>0-65535</a:t>
            </a:r>
            <a:r>
              <a:rPr altLang="zh-CN" sz="1600">
                <a:sym typeface="+mn-ea"/>
              </a:rPr>
              <a:t>之间）。如端口号</a:t>
            </a:r>
            <a:r>
              <a:rPr lang="en-US" altLang="zh-CN" sz="1600">
                <a:sym typeface="+mn-ea"/>
              </a:rPr>
              <a:t>80</a:t>
            </a:r>
            <a:r>
              <a:rPr altLang="zh-CN" sz="1600">
                <a:sym typeface="+mn-ea"/>
              </a:rPr>
              <a:t>表示</a:t>
            </a:r>
            <a:r>
              <a:rPr lang="en-US" altLang="zh-CN" sz="1600">
                <a:sym typeface="+mn-ea"/>
              </a:rPr>
              <a:t>HTTP</a:t>
            </a:r>
            <a:r>
              <a:rPr altLang="zh-CN" sz="1600">
                <a:sym typeface="+mn-ea"/>
              </a:rPr>
              <a:t>协议的通信。</a:t>
            </a:r>
            <a:endParaRPr lang="zh-CN" altLang="en-US" sz="1600" dirty="0"/>
          </a:p>
          <a:p>
            <a:pPr lvl="1"/>
            <a:endParaRPr lang="zh-CN" altLang="en-US" sz="1600" b="0" dirty="0" smtClean="0"/>
          </a:p>
        </p:txBody>
      </p:sp>
      <p:pic>
        <p:nvPicPr>
          <p:cNvPr id="144388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4270" y="4871085"/>
            <a:ext cx="2011363" cy="1517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44389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8858" y="4871085"/>
            <a:ext cx="1954212" cy="14843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SLIDE_MODEL_TYPE" val="cover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KSO_WM_UNIT_TABLE_BEAUTIFY" val="smartTable{a26a2f30-0e36-47a0-a41f-33a0ce50c545}"/>
</p:tagLst>
</file>

<file path=ppt/tags/tag15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KSO_WM_UNIT_PLACING_PICTURE_USER_VIEWPORT" val="{&quot;height&quot;:2390,&quot;width&quot;:3167.5007874015746}"/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KSO_WM_UNIT_PLACING_PICTURE_USER_VIEWPORT" val="{&quot;height&quot;:8953,&quot;width&quot;:9916}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83.xml><?xml version="1.0" encoding="utf-8"?>
<p:tagLst xmlns:p="http://schemas.openxmlformats.org/presentationml/2006/main">
  <p:tag name="KSO_WM_DOC_GUID" val="{28dfd125-25b3-4600-8cec-6d65d4749841}"/>
  <p:tag name="KSO_WPP_MARK_KEY" val="db19a582-b203-40c2-8859-fe16c4650c99"/>
  <p:tag name="COMMONDATA" val="eyJoZGlkIjoiYmJlMDhmOTMyN2U4NjE0NTBlNjcxZDdkODQxMTY3MzgifQ=="/>
  <p:tag name="commondata" val="eyJoZGlkIjoiZTZiMGM5MmQ4ZjdjYWQzZmJhMGMwZDExYjZjYjk1ZWE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5999</Words>
  <Application>WPS 演示</Application>
  <PresentationFormat>宽屏</PresentationFormat>
  <Paragraphs>385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Times New Roman</vt:lpstr>
      <vt:lpstr>Verdana</vt:lpstr>
      <vt:lpstr>Arial Unicode MS</vt:lpstr>
      <vt:lpstr>Symbol</vt:lpstr>
      <vt:lpstr>等线</vt:lpstr>
      <vt:lpstr>Office 主题​​</vt:lpstr>
      <vt:lpstr>Web编程</vt:lpstr>
      <vt:lpstr>先建个群</vt:lpstr>
      <vt:lpstr>引言</vt:lpstr>
      <vt:lpstr>课程讲什么、怎么学</vt:lpstr>
      <vt:lpstr>考核方式（暂定）</vt:lpstr>
      <vt:lpstr>Web的起源</vt:lpstr>
      <vt:lpstr>Web的工作原理</vt:lpstr>
      <vt:lpstr>Web的相关概念</vt:lpstr>
      <vt:lpstr>Web的相关概念</vt:lpstr>
      <vt:lpstr>Web的相关概念</vt:lpstr>
      <vt:lpstr>网站与网页</vt:lpstr>
      <vt:lpstr>Web前端开发工程师的职业需求</vt:lpstr>
      <vt:lpstr>Web前端开发技术 </vt:lpstr>
      <vt:lpstr>HTML超文本标记语言的发展历史</vt:lpstr>
      <vt:lpstr>CSS</vt:lpstr>
      <vt:lpstr> CSS</vt:lpstr>
      <vt:lpstr>JavaScript</vt:lpstr>
      <vt:lpstr>HTML DOM</vt:lpstr>
      <vt:lpstr>HTML DOM</vt:lpstr>
      <vt:lpstr>BOM</vt:lpstr>
      <vt:lpstr>AJAX</vt:lpstr>
      <vt:lpstr> jQuery</vt:lpstr>
      <vt:lpstr>Web前端开发工具</vt:lpstr>
      <vt:lpstr>浏览器：解析网页源码，渲染页面</vt:lpstr>
      <vt:lpstr>浏览器的历史</vt:lpstr>
      <vt:lpstr>浏览器的渲染流程</vt:lpstr>
      <vt:lpstr>浏览器的系统架构</vt:lpstr>
      <vt:lpstr>WebKit的系统架构及渲染流程</vt:lpstr>
      <vt:lpstr>Chrome和Safari的系统架构</vt:lpstr>
      <vt:lpstr>Chromium架构</vt:lpstr>
      <vt:lpstr>HelloWorld案例</vt:lpstr>
      <vt:lpstr>参考教材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158</cp:revision>
  <dcterms:created xsi:type="dcterms:W3CDTF">2019-06-19T02:08:00Z</dcterms:created>
  <dcterms:modified xsi:type="dcterms:W3CDTF">2024-09-05T03:20:26Z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7A05A0EB323D4C2A820A07DCE0B36B9F</vt:lpwstr>
  </property>
</Properties>
</file>