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2"/>
  </p:handoutMasterIdLst>
  <p:sldIdLst>
    <p:sldId id="256" r:id="rId3"/>
    <p:sldId id="414" r:id="rId5"/>
    <p:sldId id="387" r:id="rId6"/>
    <p:sldId id="388" r:id="rId7"/>
    <p:sldId id="391" r:id="rId8"/>
    <p:sldId id="1022" r:id="rId9"/>
    <p:sldId id="1023" r:id="rId10"/>
    <p:sldId id="1024" r:id="rId11"/>
    <p:sldId id="1026" r:id="rId12"/>
    <p:sldId id="1027" r:id="rId13"/>
    <p:sldId id="1028" r:id="rId14"/>
    <p:sldId id="1029" r:id="rId15"/>
    <p:sldId id="1030" r:id="rId16"/>
    <p:sldId id="1031" r:id="rId17"/>
    <p:sldId id="392" r:id="rId18"/>
    <p:sldId id="393" r:id="rId19"/>
    <p:sldId id="394" r:id="rId20"/>
    <p:sldId id="1033" r:id="rId21"/>
    <p:sldId id="396" r:id="rId22"/>
    <p:sldId id="1032" r:id="rId23"/>
    <p:sldId id="1035" r:id="rId24"/>
    <p:sldId id="1315" r:id="rId25"/>
    <p:sldId id="1316" r:id="rId26"/>
    <p:sldId id="1317" r:id="rId27"/>
    <p:sldId id="1371" r:id="rId28"/>
    <p:sldId id="1039" r:id="rId29"/>
    <p:sldId id="1040" r:id="rId30"/>
    <p:sldId id="1319" r:id="rId31"/>
    <p:sldId id="1320" r:id="rId32"/>
    <p:sldId id="1321" r:id="rId33"/>
    <p:sldId id="1322" r:id="rId34"/>
    <p:sldId id="1323" r:id="rId35"/>
    <p:sldId id="1324" r:id="rId36"/>
    <p:sldId id="1325" r:id="rId37"/>
    <p:sldId id="1042" r:id="rId38"/>
    <p:sldId id="1326" r:id="rId39"/>
    <p:sldId id="1044" r:id="rId40"/>
    <p:sldId id="1328" r:id="rId41"/>
    <p:sldId id="1331" r:id="rId42"/>
    <p:sldId id="1046" r:id="rId43"/>
    <p:sldId id="1047" r:id="rId44"/>
    <p:sldId id="1334" r:id="rId45"/>
    <p:sldId id="1049" r:id="rId46"/>
    <p:sldId id="1050" r:id="rId47"/>
    <p:sldId id="1359" r:id="rId48"/>
    <p:sldId id="1360" r:id="rId49"/>
    <p:sldId id="1361" r:id="rId50"/>
    <p:sldId id="1251" r:id="rId51"/>
    <p:sldId id="1147" r:id="rId52"/>
    <p:sldId id="1252" r:id="rId53"/>
    <p:sldId id="1253" r:id="rId54"/>
    <p:sldId id="1254" r:id="rId55"/>
    <p:sldId id="1255" r:id="rId56"/>
    <p:sldId id="1364" r:id="rId57"/>
    <p:sldId id="1365" r:id="rId58"/>
    <p:sldId id="1366" r:id="rId59"/>
    <p:sldId id="1347" r:id="rId60"/>
    <p:sldId id="1348" r:id="rId61"/>
    <p:sldId id="1349" r:id="rId62"/>
    <p:sldId id="1350" r:id="rId63"/>
    <p:sldId id="1351" r:id="rId64"/>
    <p:sldId id="1352" r:id="rId65"/>
    <p:sldId id="1353" r:id="rId66"/>
    <p:sldId id="1354" r:id="rId67"/>
    <p:sldId id="1355" r:id="rId68"/>
    <p:sldId id="1356" r:id="rId69"/>
    <p:sldId id="1357" r:id="rId70"/>
    <p:sldId id="1370" r:id="rId71"/>
    <p:sldId id="1369" r:id="rId72"/>
    <p:sldId id="1342" r:id="rId73"/>
    <p:sldId id="1343" r:id="rId74"/>
    <p:sldId id="1336" r:id="rId75"/>
    <p:sldId id="1337" r:id="rId76"/>
    <p:sldId id="1338" r:id="rId77"/>
    <p:sldId id="1339" r:id="rId78"/>
    <p:sldId id="1149" r:id="rId79"/>
    <p:sldId id="1362" r:id="rId80"/>
    <p:sldId id="1363" r:id="rId81"/>
    <p:sldId id="1222" r:id="rId82"/>
    <p:sldId id="1151" r:id="rId83"/>
    <p:sldId id="1153" r:id="rId84"/>
    <p:sldId id="1156" r:id="rId85"/>
    <p:sldId id="1157" r:id="rId86"/>
    <p:sldId id="1160" r:id="rId87"/>
    <p:sldId id="1163" r:id="rId88"/>
    <p:sldId id="1166" r:id="rId89"/>
    <p:sldId id="1223" r:id="rId90"/>
    <p:sldId id="1224" r:id="rId91"/>
    <p:sldId id="1225" r:id="rId92"/>
    <p:sldId id="1264" r:id="rId93"/>
    <p:sldId id="1265" r:id="rId94"/>
    <p:sldId id="1266" r:id="rId95"/>
    <p:sldId id="1267" r:id="rId96"/>
    <p:sldId id="1226" r:id="rId97"/>
    <p:sldId id="1227" r:id="rId98"/>
    <p:sldId id="1228" r:id="rId99"/>
    <p:sldId id="1474" r:id="rId100"/>
    <p:sldId id="1475" r:id="rId101"/>
    <p:sldId id="1476" r:id="rId102"/>
    <p:sldId id="1477" r:id="rId103"/>
    <p:sldId id="1172" r:id="rId104"/>
    <p:sldId id="1271" r:id="rId105"/>
    <p:sldId id="1272" r:id="rId106"/>
    <p:sldId id="1473" r:id="rId107"/>
    <p:sldId id="1181" r:id="rId108"/>
    <p:sldId id="1183" r:id="rId109"/>
    <p:sldId id="1269" r:id="rId110"/>
    <p:sldId id="1187" r:id="rId111"/>
    <p:sldId id="1202" r:id="rId112"/>
    <p:sldId id="1297" r:id="rId113"/>
    <p:sldId id="1298" r:id="rId114"/>
    <p:sldId id="1299" r:id="rId115"/>
    <p:sldId id="1300" r:id="rId116"/>
    <p:sldId id="1301" r:id="rId117"/>
    <p:sldId id="1302" r:id="rId118"/>
    <p:sldId id="1303" r:id="rId119"/>
    <p:sldId id="1304" r:id="rId120"/>
    <p:sldId id="1305" r:id="rId121"/>
    <p:sldId id="1306" r:id="rId122"/>
    <p:sldId id="1307" r:id="rId123"/>
    <p:sldId id="1308" r:id="rId124"/>
    <p:sldId id="1309" r:id="rId125"/>
    <p:sldId id="1310" r:id="rId126"/>
    <p:sldId id="1311" r:id="rId127"/>
    <p:sldId id="1312" r:id="rId128"/>
    <p:sldId id="1313" r:id="rId129"/>
    <p:sldId id="1314" r:id="rId130"/>
    <p:sldId id="1478" r:id="rId131"/>
  </p:sldIdLst>
  <p:sldSz cx="9144000" cy="6858000" type="screen4x3"/>
  <p:notesSz cx="6858000" cy="9144000"/>
  <p:custDataLst>
    <p:tags r:id="rId1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Cai" initials="C"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654" y="54"/>
      </p:cViewPr>
      <p:guideLst>
        <p:guide orient="horz" pos="2297"/>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7" Type="http://schemas.openxmlformats.org/officeDocument/2006/relationships/tags" Target="tags/tag249.xml"/><Relationship Id="rId136" Type="http://schemas.openxmlformats.org/officeDocument/2006/relationships/commentAuthors" Target="commentAuthors.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handoutMaster" Target="handoutMasters/handoutMaster1.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7E0150-E1AD-4342-81AB-5E4CEDE32297}"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zh-CN" altLang="en-US"/>
        </a:p>
      </dgm:t>
    </dgm:pt>
    <dgm:pt modelId="{65CEFCB2-CCAE-4D97-A0ED-80F289117DFD}">
      <dgm:prSet phldrT="[文本]"/>
      <dgm:spPr/>
      <dgm:t>
        <a:bodyPr/>
        <a:lstStyle/>
        <a:p>
          <a:r>
            <a:rPr lang="zh-CN" altLang="en-US" dirty="0" smtClean="0">
              <a:ea typeface="黑体" panose="02010609060101010101" charset="-122"/>
            </a:rPr>
            <a:t>样式</a:t>
          </a:r>
        </a:p>
        <a:p>
          <a:r>
            <a:rPr lang="zh-CN" altLang="en-US" dirty="0" smtClean="0">
              <a:ea typeface="黑体" panose="02010609060101010101" charset="-122"/>
            </a:rPr>
            <a:t>标</a:t>
          </a:r>
        </a:p>
        <a:p>
          <a:r>
            <a:rPr lang="zh-CN" altLang="en-US" dirty="0" smtClean="0">
              <a:ea typeface="黑体" panose="02010609060101010101" charset="-122"/>
            </a:rPr>
            <a:t>记</a:t>
          </a:r>
          <a:endParaRPr lang="zh-CN" altLang="en-US" dirty="0"/>
        </a:p>
      </dgm:t>
    </dgm:pt>
    <dgm:pt modelId="{135AAA00-9742-418C-96AC-42C7F72EF1BB}" cxnId="{64644398-87DD-4876-A1C9-0B0EE9C22857}" type="parTrans">
      <dgm:prSet/>
      <dgm:spPr/>
      <dgm:t>
        <a:bodyPr/>
        <a:lstStyle/>
        <a:p>
          <a:endParaRPr lang="zh-CN" altLang="en-US"/>
        </a:p>
      </dgm:t>
    </dgm:pt>
    <dgm:pt modelId="{37CD73C8-7326-410B-977B-E3932C2A14E1}" cxnId="{64644398-87DD-4876-A1C9-0B0EE9C22857}" type="sibTrans">
      <dgm:prSet/>
      <dgm:spPr/>
      <dgm:t>
        <a:bodyPr/>
        <a:lstStyle/>
        <a:p>
          <a:endParaRPr lang="zh-CN" altLang="en-US"/>
        </a:p>
      </dgm:t>
    </dgm:pt>
    <dgm:pt modelId="{C128C1E5-4A21-4FFE-910C-24E380158F61}">
      <dgm:prSet phldrT="[文本]"/>
      <dgm:spPr/>
      <dgm:t>
        <a:bodyPr/>
        <a:lstStyle/>
        <a:p>
          <a:r>
            <a:rPr lang="en-US" altLang="zh-CN" dirty="0" smtClean="0"/>
            <a:t>class</a:t>
          </a:r>
          <a:endParaRPr lang="zh-CN" altLang="en-US" dirty="0"/>
        </a:p>
      </dgm:t>
    </dgm:pt>
    <dgm:pt modelId="{7CDA90B2-404A-4985-A4E9-5359F56FBDBA}" cxnId="{530B46CA-574A-457E-A0C4-25275FC256BC}" type="parTrans">
      <dgm:prSet/>
      <dgm:spPr/>
      <dgm:t>
        <a:bodyPr/>
        <a:lstStyle/>
        <a:p>
          <a:endParaRPr lang="zh-CN" altLang="en-US"/>
        </a:p>
      </dgm:t>
    </dgm:pt>
    <dgm:pt modelId="{C4DBAACD-A593-401A-B4D6-6947E6594E98}" cxnId="{530B46CA-574A-457E-A0C4-25275FC256BC}" type="sibTrans">
      <dgm:prSet/>
      <dgm:spPr/>
      <dgm:t>
        <a:bodyPr/>
        <a:lstStyle/>
        <a:p>
          <a:endParaRPr lang="zh-CN" altLang="en-US"/>
        </a:p>
      </dgm:t>
    </dgm:pt>
    <dgm:pt modelId="{B8EF4EC4-BCA0-44F5-A3AB-231D34C6D61C}">
      <dgm:prSet phldrT="[文本]"/>
      <dgm:spPr/>
      <dgm:t>
        <a:bodyPr/>
        <a:lstStyle/>
        <a:p>
          <a:r>
            <a:rPr lang="en-US" altLang="zh-CN" dirty="0" smtClean="0"/>
            <a:t>id</a:t>
          </a:r>
          <a:endParaRPr lang="zh-CN" altLang="en-US" dirty="0"/>
        </a:p>
      </dgm:t>
    </dgm:pt>
    <dgm:pt modelId="{41CF933B-4DB7-45B7-B849-9F1AE5BEFE65}" cxnId="{6CAF3C27-31B0-48A1-B7E2-DCD7C4F54117}" type="parTrans">
      <dgm:prSet/>
      <dgm:spPr/>
      <dgm:t>
        <a:bodyPr/>
        <a:lstStyle/>
        <a:p>
          <a:endParaRPr lang="zh-CN" altLang="en-US"/>
        </a:p>
      </dgm:t>
    </dgm:pt>
    <dgm:pt modelId="{297C41E5-73AA-4BBA-B079-9CF210CBBD4D}" cxnId="{6CAF3C27-31B0-48A1-B7E2-DCD7C4F54117}" type="sibTrans">
      <dgm:prSet/>
      <dgm:spPr/>
      <dgm:t>
        <a:bodyPr/>
        <a:lstStyle/>
        <a:p>
          <a:endParaRPr lang="zh-CN" altLang="en-US"/>
        </a:p>
      </dgm:t>
    </dgm:pt>
    <dgm:pt modelId="{41A67AA9-A29E-4A77-8AC5-298DD7124BEA}" type="pres">
      <dgm:prSet presAssocID="{C07E0150-E1AD-4342-81AB-5E4CEDE32297}" presName="Name0" presStyleCnt="0">
        <dgm:presLayoutVars>
          <dgm:dir/>
          <dgm:animLvl val="lvl"/>
          <dgm:resizeHandles/>
        </dgm:presLayoutVars>
      </dgm:prSet>
      <dgm:spPr/>
    </dgm:pt>
    <dgm:pt modelId="{D1585241-D0A4-4F38-B363-AEDDF73F69C3}" type="pres">
      <dgm:prSet presAssocID="{65CEFCB2-CCAE-4D97-A0ED-80F289117DFD}" presName="linNode" presStyleCnt="0"/>
      <dgm:spPr/>
    </dgm:pt>
    <dgm:pt modelId="{E7597A17-2F53-4588-936F-3AD82FDCEE9D}" type="pres">
      <dgm:prSet presAssocID="{65CEFCB2-CCAE-4D97-A0ED-80F289117DFD}" presName="parentShp" presStyleLbl="node1" presStyleIdx="0" presStyleCnt="1" custLinFactNeighborY="-4615">
        <dgm:presLayoutVars>
          <dgm:bulletEnabled val="1"/>
        </dgm:presLayoutVars>
      </dgm:prSet>
      <dgm:spPr/>
      <dgm:t>
        <a:bodyPr/>
        <a:lstStyle/>
        <a:p>
          <a:endParaRPr lang="zh-CN" altLang="en-US"/>
        </a:p>
      </dgm:t>
    </dgm:pt>
    <dgm:pt modelId="{4ECF200D-45D8-4195-8E00-923002EA6393}" type="pres">
      <dgm:prSet presAssocID="{65CEFCB2-CCAE-4D97-A0ED-80F289117DFD}" presName="childShp" presStyleLbl="bgAccFollowNode1" presStyleIdx="0" presStyleCnt="1">
        <dgm:presLayoutVars>
          <dgm:bulletEnabled val="1"/>
        </dgm:presLayoutVars>
      </dgm:prSet>
      <dgm:spPr/>
      <dgm:t>
        <a:bodyPr/>
        <a:lstStyle/>
        <a:p>
          <a:endParaRPr lang="zh-CN" altLang="en-US"/>
        </a:p>
      </dgm:t>
    </dgm:pt>
  </dgm:ptLst>
  <dgm:cxnLst>
    <dgm:cxn modelId="{BB4A9129-44B6-40CD-A771-702BF9D70530}" type="presOf" srcId="{B8EF4EC4-BCA0-44F5-A3AB-231D34C6D61C}" destId="{4ECF200D-45D8-4195-8E00-923002EA6393}" srcOrd="0" destOrd="1" presId="urn:microsoft.com/office/officeart/2005/8/layout/vList6"/>
    <dgm:cxn modelId="{C77FCA9E-EF48-4C7F-A6FD-1A626D6F5C71}" type="presOf" srcId="{C07E0150-E1AD-4342-81AB-5E4CEDE32297}" destId="{41A67AA9-A29E-4A77-8AC5-298DD7124BEA}" srcOrd="0" destOrd="0" presId="urn:microsoft.com/office/officeart/2005/8/layout/vList6"/>
    <dgm:cxn modelId="{FB066CF0-3261-4EB7-9454-7E9A044CEE06}" type="presOf" srcId="{65CEFCB2-CCAE-4D97-A0ED-80F289117DFD}" destId="{E7597A17-2F53-4588-936F-3AD82FDCEE9D}" srcOrd="0" destOrd="0" presId="urn:microsoft.com/office/officeart/2005/8/layout/vList6"/>
    <dgm:cxn modelId="{530B46CA-574A-457E-A0C4-25275FC256BC}" srcId="{65CEFCB2-CCAE-4D97-A0ED-80F289117DFD}" destId="{C128C1E5-4A21-4FFE-910C-24E380158F61}" srcOrd="0" destOrd="0" parTransId="{7CDA90B2-404A-4985-A4E9-5359F56FBDBA}" sibTransId="{C4DBAACD-A593-401A-B4D6-6947E6594E98}"/>
    <dgm:cxn modelId="{6CAF3C27-31B0-48A1-B7E2-DCD7C4F54117}" srcId="{65CEFCB2-CCAE-4D97-A0ED-80F289117DFD}" destId="{B8EF4EC4-BCA0-44F5-A3AB-231D34C6D61C}" srcOrd="1" destOrd="0" parTransId="{41CF933B-4DB7-45B7-B849-9F1AE5BEFE65}" sibTransId="{297C41E5-73AA-4BBA-B079-9CF210CBBD4D}"/>
    <dgm:cxn modelId="{64644398-87DD-4876-A1C9-0B0EE9C22857}" srcId="{C07E0150-E1AD-4342-81AB-5E4CEDE32297}" destId="{65CEFCB2-CCAE-4D97-A0ED-80F289117DFD}" srcOrd="0" destOrd="0" parTransId="{135AAA00-9742-418C-96AC-42C7F72EF1BB}" sibTransId="{37CD73C8-7326-410B-977B-E3932C2A14E1}"/>
    <dgm:cxn modelId="{0102D886-7338-4DC9-BD2C-07601C7DFD5C}" type="presOf" srcId="{C128C1E5-4A21-4FFE-910C-24E380158F61}" destId="{4ECF200D-45D8-4195-8E00-923002EA6393}" srcOrd="0" destOrd="0" presId="urn:microsoft.com/office/officeart/2005/8/layout/vList6"/>
    <dgm:cxn modelId="{C69E36DF-FBC6-46BD-927E-CB1774F7C3E5}" type="presParOf" srcId="{41A67AA9-A29E-4A77-8AC5-298DD7124BEA}" destId="{D1585241-D0A4-4F38-B363-AEDDF73F69C3}" srcOrd="0" destOrd="0" presId="urn:microsoft.com/office/officeart/2005/8/layout/vList6"/>
    <dgm:cxn modelId="{F3192C53-6E16-4E29-8D38-463D28828816}" type="presParOf" srcId="{D1585241-D0A4-4F38-B363-AEDDF73F69C3}" destId="{E7597A17-2F53-4588-936F-3AD82FDCEE9D}" srcOrd="0" destOrd="0" presId="urn:microsoft.com/office/officeart/2005/8/layout/vList6"/>
    <dgm:cxn modelId="{39663D83-47BC-4127-AE4E-039AA7FB5322}" type="presParOf" srcId="{D1585241-D0A4-4F38-B363-AEDDF73F69C3}" destId="{4ECF200D-45D8-4195-8E00-923002EA6393}"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447800" cy="1651000"/>
        <a:chOff x="0" y="0"/>
        <a:chExt cx="1447800" cy="1651000"/>
      </a:xfrm>
    </dsp:grpSpPr>
    <dsp:sp modelId="{4ECF200D-45D8-4195-8E00-923002EA6393}">
      <dsp:nvSpPr>
        <dsp:cNvPr id="4" name="右箭头 3"/>
        <dsp:cNvSpPr/>
      </dsp:nvSpPr>
      <dsp:spPr bwMode="white">
        <a:xfrm>
          <a:off x="579120" y="0"/>
          <a:ext cx="868680" cy="1651000"/>
        </a:xfrm>
        <a:prstGeom prst="rightArrow">
          <a:avLst>
            <a:gd name="adj1" fmla="val 75000"/>
            <a:gd name="adj2" fmla="val 50000"/>
          </a:avLst>
        </a:prstGeom>
      </dsp:spPr>
      <dsp:style>
        <a:lnRef idx="2">
          <a:schemeClr val="accent2">
            <a:tint val="40000"/>
            <a:alpha val="90000"/>
          </a:schemeClr>
        </a:lnRef>
        <a:fillRef idx="1">
          <a:schemeClr val="accent2">
            <a:tint val="40000"/>
            <a:alpha val="90000"/>
          </a:schemeClr>
        </a:fillRef>
        <a:effectRef idx="0">
          <a:scrgbClr r="0" g="0" b="0"/>
        </a:effectRef>
        <a:fontRef idx="minor"/>
      </dsp:style>
      <dsp:txBody>
        <a:bodyPr lIns="8890" tIns="8890" rIns="8890" bIns="8890"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15000"/>
            </a:spcAft>
            <a:buChar char="•"/>
          </a:pPr>
          <a:r>
            <a:rPr lang="en-US" altLang="zh-CN" dirty="0" smtClean="0">
              <a:solidFill>
                <a:schemeClr val="dk1"/>
              </a:solidFill>
            </a:rPr>
            <a:t>class</a:t>
          </a:r>
          <a:endParaRPr lang="zh-CN" altLang="en-US" dirty="0">
            <a:solidFill>
              <a:schemeClr val="dk1"/>
            </a:solidFill>
          </a:endParaRPr>
        </a:p>
        <a:p>
          <a:pPr lvl="1">
            <a:lnSpc>
              <a:spcPct val="100000"/>
            </a:lnSpc>
            <a:spcBef>
              <a:spcPct val="0"/>
            </a:spcBef>
            <a:spcAft>
              <a:spcPct val="15000"/>
            </a:spcAft>
            <a:buChar char="•"/>
          </a:pPr>
          <a:r>
            <a:rPr lang="en-US" altLang="zh-CN" dirty="0" smtClean="0">
              <a:solidFill>
                <a:schemeClr val="dk1"/>
              </a:solidFill>
            </a:rPr>
            <a:t>id</a:t>
          </a:r>
          <a:endParaRPr lang="zh-CN" altLang="en-US" dirty="0">
            <a:solidFill>
              <a:schemeClr val="dk1"/>
            </a:solidFill>
          </a:endParaRPr>
        </a:p>
      </dsp:txBody>
      <dsp:txXfrm>
        <a:off x="579120" y="0"/>
        <a:ext cx="868680" cy="1651000"/>
      </dsp:txXfrm>
    </dsp:sp>
    <dsp:sp modelId="{E7597A17-2F53-4588-936F-3AD82FDCEE9D}">
      <dsp:nvSpPr>
        <dsp:cNvPr id="3" name="圆角矩形 2"/>
        <dsp:cNvSpPr/>
      </dsp:nvSpPr>
      <dsp:spPr bwMode="white">
        <a:xfrm>
          <a:off x="0" y="0"/>
          <a:ext cx="579120" cy="1651000"/>
        </a:xfrm>
        <a:prstGeom prst="roundRect">
          <a:avLst/>
        </a:prstGeom>
      </dsp:spPr>
      <dsp:style>
        <a:lnRef idx="2">
          <a:schemeClr val="lt1"/>
        </a:lnRef>
        <a:fillRef idx="1">
          <a:schemeClr val="accent2"/>
        </a:fillRef>
        <a:effectRef idx="0">
          <a:scrgbClr r="0" g="0" b="0"/>
        </a:effectRef>
        <a:fontRef idx="minor">
          <a:schemeClr val="lt1"/>
        </a:fontRef>
      </dsp:style>
      <dsp:txBody>
        <a:bodyPr lIns="80010" tIns="40005" rIns="80010" bIns="4000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smtClean="0">
              <a:ea typeface="黑体" panose="02010609060101010101" charset="-122"/>
            </a:rPr>
            <a:t>样式</a:t>
          </a:r>
          <a:endParaRPr lang="zh-CN" altLang="en-US" dirty="0" smtClean="0">
            <a:ea typeface="黑体" panose="02010609060101010101" charset="-122"/>
          </a:endParaRPr>
        </a:p>
        <a:p>
          <a:pPr lvl="0">
            <a:lnSpc>
              <a:spcPct val="100000"/>
            </a:lnSpc>
            <a:spcBef>
              <a:spcPct val="0"/>
            </a:spcBef>
            <a:spcAft>
              <a:spcPct val="35000"/>
            </a:spcAft>
          </a:pPr>
          <a:r>
            <a:rPr lang="zh-CN" altLang="en-US" dirty="0" smtClean="0">
              <a:ea typeface="黑体" panose="02010609060101010101" charset="-122"/>
            </a:rPr>
            <a:t>标</a:t>
          </a:r>
          <a:endParaRPr lang="zh-CN" altLang="en-US" dirty="0" smtClean="0">
            <a:ea typeface="黑体" panose="02010609060101010101" charset="-122"/>
          </a:endParaRPr>
        </a:p>
        <a:p>
          <a:pPr lvl="0">
            <a:lnSpc>
              <a:spcPct val="100000"/>
            </a:lnSpc>
            <a:spcBef>
              <a:spcPct val="0"/>
            </a:spcBef>
            <a:spcAft>
              <a:spcPct val="35000"/>
            </a:spcAft>
          </a:pPr>
          <a:r>
            <a:rPr lang="zh-CN" altLang="en-US" dirty="0" smtClean="0">
              <a:ea typeface="黑体" panose="02010609060101010101" charset="-122"/>
            </a:rPr>
            <a:t>记</a:t>
          </a:r>
          <a:endParaRPr lang="zh-CN" altLang="en-US" dirty="0"/>
        </a:p>
      </dsp:txBody>
      <dsp:txXfrm>
        <a:off x="0" y="0"/>
        <a:ext cx="579120" cy="165100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p:cNvSpPr>
          <p:nvPr>
            <p:ph type="sldImg"/>
          </p:nvPr>
        </p:nvSpPr>
        <p:spPr>
          <a:xfrm>
            <a:off x="381000" y="685800"/>
            <a:ext cx="6096000" cy="3429000"/>
          </a:xfrm>
        </p:spPr>
      </p:sp>
      <p:sp>
        <p:nvSpPr>
          <p:cNvPr id="17410" name="备注占位符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17411" name="灯片编号占位符 3"/>
          <p:cNvSpPr>
            <a:spLocks noGrp="1"/>
          </p:cNvSpPr>
          <p:nvPr>
            <p:ph type="sldNum" sz="quarter" idx="5"/>
          </p:nvPr>
        </p:nvSpPr>
        <p:spPr>
          <a:noFill/>
        </p:spPr>
        <p:txBody>
          <a:bodyPr/>
          <a:lstStyle/>
          <a:p>
            <a:fld id="{F8A3098F-5B09-410B-B58C-3F13E186677D}" type="slidenum">
              <a:rPr lang="en-US" altLang="zh-CN" smtClean="0">
                <a:ea typeface="宋体" panose="02010600030101010101" pitchFamily="2" charset="-122"/>
              </a:rPr>
            </a:fld>
            <a:endParaRPr lang="en-US" altLang="zh-CN"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F0D8C64-D5B6-4F55-98D0-5DBE914CDBF3}"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F0D8C64-D5B6-4F55-98D0-5DBE914CDBF3}"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66D053B-32FB-4D45-B337-8E3351A9AD5A}" type="slidenum">
              <a:rPr lang="zh-CN" altLang="en-US">
                <a:ea typeface="宋体" panose="02010600030101010101" pitchFamily="2" charset="-122"/>
              </a:rPr>
            </a:fld>
            <a:endParaRPr lang="en-US" altLang="zh-CN">
              <a:ea typeface="宋体" panose="02010600030101010101" pitchFamily="2" charset="-122"/>
            </a:endParaRPr>
          </a:p>
        </p:txBody>
      </p:sp>
      <p:sp>
        <p:nvSpPr>
          <p:cNvPr id="43011" name="Rectangle 2"/>
          <p:cNvSpPr>
            <a:spLocks noGrp="1" noRot="1" noChangeAspect="1" noChangeArrowheads="1" noTextEdit="1"/>
          </p:cNvSpPr>
          <p:nvPr>
            <p:ph type="sldImg"/>
          </p:nvPr>
        </p:nvSpPr>
        <p:spPr>
          <a:xfrm>
            <a:off x="381000" y="685800"/>
            <a:ext cx="6096000" cy="3429000"/>
          </a:xfrm>
        </p:spPr>
      </p:sp>
      <p:sp>
        <p:nvSpPr>
          <p:cNvPr id="43012"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5.xml"/><Relationship Id="rId7" Type="http://schemas.openxmlformats.org/officeDocument/2006/relationships/image" Target="../media/image2.png"/><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png"/><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image" Target="../media/image1.png"/><Relationship Id="rId4" Type="http://schemas.openxmlformats.org/officeDocument/2006/relationships/tags" Target="../tags/tag77.xml"/><Relationship Id="rId3" Type="http://schemas.openxmlformats.org/officeDocument/2006/relationships/image" Target="../media/image11.png"/><Relationship Id="rId2" Type="http://schemas.openxmlformats.org/officeDocument/2006/relationships/tags" Target="../tags/tag76.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image" Target="../media/image2.png"/><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image" Target="../media/image12.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4.png"/><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5.pn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36.xml"/><Relationship Id="rId7" Type="http://schemas.openxmlformats.org/officeDocument/2006/relationships/image" Target="../media/image16.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image" Target="../media/image6.png"/><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3" Type="http://schemas.openxmlformats.org/officeDocument/2006/relationships/image" Target="../media/image5.png"/><Relationship Id="rId12" Type="http://schemas.openxmlformats.org/officeDocument/2006/relationships/tags" Target="../tags/tag42.xml"/><Relationship Id="rId11" Type="http://schemas.openxmlformats.org/officeDocument/2006/relationships/image" Target="../media/image6.png"/><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8.png"/><Relationship Id="rId5" Type="http://schemas.openxmlformats.org/officeDocument/2006/relationships/tags" Target="../tags/tag45.xml"/><Relationship Id="rId4" Type="http://schemas.openxmlformats.org/officeDocument/2006/relationships/image" Target="../media/image7.png"/><Relationship Id="rId3" Type="http://schemas.openxmlformats.org/officeDocument/2006/relationships/tags" Target="../tags/tag44.xml"/><Relationship Id="rId2" Type="http://schemas.openxmlformats.org/officeDocument/2006/relationships/tags" Target="../tags/tag43.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10.png"/><Relationship Id="rId2" Type="http://schemas.openxmlformats.org/officeDocument/2006/relationships/tags" Target="../tags/tag64.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0" y="0"/>
            <a:ext cx="9144000" cy="7454900"/>
            <a:chOff x="0" y="0"/>
            <a:chExt cx="19200" cy="11740"/>
          </a:xfrm>
        </p:grpSpPr>
        <p:grpSp>
          <p:nvGrpSpPr>
            <p:cNvPr id="6" name="组合 5"/>
            <p:cNvGrpSpPr/>
            <p:nvPr userDrawn="1">
              <p:custDataLst>
                <p:tags r:id="rId3"/>
              </p:custDataLst>
            </p:nvPr>
          </p:nvGrpSpPr>
          <p:grpSpPr>
            <a:xfrm>
              <a:off x="0" y="0"/>
              <a:ext cx="19200" cy="3223"/>
              <a:chOff x="0" y="0"/>
              <a:chExt cx="12192000" cy="2046605"/>
            </a:xfrm>
          </p:grpSpPr>
          <p:pic>
            <p:nvPicPr>
              <p:cNvPr id="7" name="图片 6"/>
              <p:cNvPicPr>
                <a:picLocks noChangeAspect="1"/>
              </p:cNvPicPr>
              <p:nvPr userDrawn="1">
                <p:custDataLst>
                  <p:tags r:id="rId4"/>
                </p:custDataLst>
              </p:nvPr>
            </p:nvPicPr>
            <p:blipFill>
              <a:blip r:embed="rId5"/>
              <a:stretch>
                <a:fillRect/>
              </a:stretch>
            </p:blipFill>
            <p:spPr>
              <a:xfrm>
                <a:off x="0" y="0"/>
                <a:ext cx="12192000" cy="2046605"/>
              </a:xfrm>
              <a:prstGeom prst="rect">
                <a:avLst/>
              </a:prstGeom>
            </p:spPr>
          </p:pic>
          <p:pic>
            <p:nvPicPr>
              <p:cNvPr id="9" name="图片 8"/>
              <p:cNvPicPr>
                <a:picLocks noChangeAspect="1"/>
              </p:cNvPicPr>
              <p:nvPr userDrawn="1">
                <p:custDataLst>
                  <p:tags r:id="rId6"/>
                </p:custDataLst>
              </p:nvPr>
            </p:nvPicPr>
            <p:blipFill rotWithShape="1">
              <a:blip r:embed="rId7"/>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8"/>
              </p:custDataLst>
            </p:nvPr>
          </p:nvPicPr>
          <p:blipFill>
            <a:blip r:embed="rId9"/>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 hasCustomPrompt="1"/>
            <p:custDataLst>
              <p:tags r:id="rId13"/>
            </p:custDataLst>
          </p:nvPr>
        </p:nvSpPr>
        <p:spPr>
          <a:xfrm>
            <a:off x="1662589" y="3503930"/>
            <a:ext cx="5819299" cy="491490"/>
          </a:xfrm>
        </p:spPr>
        <p:txBody>
          <a:bodyPr lIns="90000" tIns="46800" rIns="90000" bIns="46800">
            <a:normAutofit/>
          </a:bodyPr>
          <a:lstStyle>
            <a:lvl1pPr marL="0" indent="0" algn="ctr" eaLnBrk="1" fontAlgn="auto" latinLnBrk="0" hangingPunct="1">
              <a:lnSpc>
                <a:spcPct val="100000"/>
              </a:lnSpc>
              <a:buNone/>
              <a:defRPr sz="1500" u="none" strike="noStrike" kern="1200" cap="none" spc="0" normalizeH="0" baseline="0">
                <a:solidFill>
                  <a:schemeClr val="accent1"/>
                </a:solidFill>
                <a:uFillTx/>
                <a:latin typeface="Arial" panose="020B0604020202020204" pitchFamily="34" charset="0"/>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2" name="标题 1"/>
          <p:cNvSpPr>
            <a:spLocks noGrp="1"/>
          </p:cNvSpPr>
          <p:nvPr>
            <p:ph type="ctrTitle" hasCustomPrompt="1"/>
            <p:custDataLst>
              <p:tags r:id="rId14"/>
            </p:custDataLst>
          </p:nvPr>
        </p:nvSpPr>
        <p:spPr>
          <a:xfrm>
            <a:off x="1662351" y="2292046"/>
            <a:ext cx="5819299" cy="1150960"/>
          </a:xfrm>
        </p:spPr>
        <p:txBody>
          <a:bodyPr lIns="90000" tIns="46800" rIns="90000" bIns="46800" anchor="b" anchorCtr="0">
            <a:noAutofit/>
          </a:bodyPr>
          <a:lstStyle>
            <a:lvl1pPr algn="ctr">
              <a:defRPr sz="450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5"/>
            </p:custDataLst>
          </p:nvPr>
        </p:nvSpPr>
        <p:spPr>
          <a:xfrm>
            <a:off x="3383279" y="4490846"/>
            <a:ext cx="1037320"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
        <p:nvSpPr>
          <p:cNvPr id="14" name="文本占位符 13"/>
          <p:cNvSpPr>
            <a:spLocks noGrp="1"/>
          </p:cNvSpPr>
          <p:nvPr>
            <p:ph type="body" sz="quarter" idx="14" hasCustomPrompt="1"/>
            <p:custDataLst>
              <p:tags r:id="rId16"/>
            </p:custDataLst>
          </p:nvPr>
        </p:nvSpPr>
        <p:spPr>
          <a:xfrm>
            <a:off x="4572000" y="4490846"/>
            <a:ext cx="1037319"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15240"/>
            <a:ext cx="9144000" cy="204660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0" y="6177281"/>
            <a:ext cx="9144000" cy="1165911"/>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35560"/>
            <a:ext cx="9144000" cy="2046605"/>
          </a:xfrm>
          <a:prstGeom prst="rect">
            <a:avLst/>
          </a:prstGeom>
        </p:spPr>
      </p:pic>
      <p:sp>
        <p:nvSpPr>
          <p:cNvPr id="2" name="标题 1"/>
          <p:cNvSpPr>
            <a:spLocks noGrp="1"/>
          </p:cNvSpPr>
          <p:nvPr>
            <p:ph type="title" hasCustomPrompt="1"/>
            <p:custDataLst>
              <p:tags r:id="rId6"/>
            </p:custDataLst>
          </p:nvPr>
        </p:nvSpPr>
        <p:spPr>
          <a:xfrm>
            <a:off x="2344229" y="2421777"/>
            <a:ext cx="445554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p:custDataLst>
              <p:tags r:id="rId10"/>
            </p:custDataLst>
          </p:nvPr>
        </p:nvPicPr>
        <p:blipFill rotWithShape="1">
          <a:blip r:embed="rId11"/>
          <a:srcRect/>
          <a:stretch>
            <a:fillRect/>
          </a:stretch>
        </p:blipFill>
        <p:spPr>
          <a:xfrm>
            <a:off x="0" y="-3"/>
            <a:ext cx="9144000" cy="1704978"/>
          </a:xfrm>
          <a:prstGeom prst="rect">
            <a:avLst/>
          </a:prstGeom>
        </p:spPr>
      </p:pic>
      <p:sp>
        <p:nvSpPr>
          <p:cNvPr id="13" name="文本占位符 12"/>
          <p:cNvSpPr>
            <a:spLocks noGrp="1"/>
          </p:cNvSpPr>
          <p:nvPr>
            <p:ph type="body" sz="quarter" idx="13" hasCustomPrompt="1"/>
            <p:custDataLst>
              <p:tags r:id="rId12"/>
            </p:custDataLst>
          </p:nvPr>
        </p:nvSpPr>
        <p:spPr>
          <a:xfrm>
            <a:off x="3474527" y="4417887"/>
            <a:ext cx="976576" cy="485285"/>
          </a:xfrm>
          <a:solidFill>
            <a:schemeClr val="accent1"/>
          </a:solidFill>
        </p:spPr>
        <p:txBody>
          <a:bodyPr/>
          <a:lstStyle>
            <a:lvl1pPr marL="0" indent="0" algn="r">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3"/>
            </p:custDataLst>
          </p:nvPr>
        </p:nvSpPr>
        <p:spPr>
          <a:xfrm>
            <a:off x="4692899" y="4417887"/>
            <a:ext cx="976577" cy="485285"/>
          </a:xfrm>
          <a:ln>
            <a:solidFill>
              <a:schemeClr val="accent1"/>
            </a:solidFill>
          </a:ln>
        </p:spPr>
        <p:txBody>
          <a:bodyPr/>
          <a:lstStyle>
            <a:lvl1pPr marL="0" indent="0">
              <a:buNone/>
              <a:defRPr>
                <a:solidFill>
                  <a:schemeClr val="accent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lvl1pPr>
              <a:defRPr sz="18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pic>
        <p:nvPicPr>
          <p:cNvPr id="18" name="图片 17"/>
          <p:cNvPicPr>
            <a:picLocks noChangeAspect="1"/>
          </p:cNvPicPr>
          <p:nvPr>
            <p:custDataLst>
              <p:tags r:id="rId6"/>
            </p:custDataLst>
          </p:nvPr>
        </p:nvPicPr>
        <p:blipFill>
          <a:blip r:embed="rId7"/>
          <a:stretch>
            <a:fillRect/>
          </a:stretch>
        </p:blipFill>
        <p:spPr>
          <a:xfrm>
            <a:off x="0" y="6177281"/>
            <a:ext cx="9144000" cy="131520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14789" y="273050"/>
            <a:ext cx="8712041"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baseline="0" dirty="0">
              <a:latin typeface="Arial" panose="020B0604020202020204" pitchFamily="34" charset="0"/>
              <a:ea typeface="微软雅黑" panose="020B050302020402020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2" name="标题 1"/>
          <p:cNvSpPr>
            <a:spLocks noGrp="1"/>
          </p:cNvSpPr>
          <p:nvPr>
            <p:ph type="title" hasCustomPrompt="1"/>
            <p:custDataLst>
              <p:tags r:id="rId4"/>
            </p:custDataLst>
          </p:nvPr>
        </p:nvSpPr>
        <p:spPr>
          <a:xfrm>
            <a:off x="961200" y="1249200"/>
            <a:ext cx="7219800" cy="723600"/>
          </a:xfrm>
        </p:spPr>
        <p:txBody>
          <a:bodyPr anchor="ctr"/>
          <a:lstStyle>
            <a:lvl1pP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960835" y="2163600"/>
            <a:ext cx="7219950" cy="3445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flipH="1">
            <a:off x="5304452" y="4933186"/>
            <a:ext cx="3622376" cy="165176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3617595"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olidFill>
                <a:schemeClr val="accent1"/>
              </a:solidFill>
              <a:sym typeface="+mn-ea"/>
            </a:endParaRPr>
          </a:p>
        </p:txBody>
      </p:sp>
      <p:sp>
        <p:nvSpPr>
          <p:cNvPr id="2" name="标题 1"/>
          <p:cNvSpPr>
            <a:spLocks noGrp="1"/>
          </p:cNvSpPr>
          <p:nvPr>
            <p:ph type="title" hasCustomPrompt="1"/>
            <p:custDataLst>
              <p:tags r:id="rId3"/>
            </p:custDataLst>
          </p:nvPr>
        </p:nvSpPr>
        <p:spPr>
          <a:xfrm>
            <a:off x="437400" y="770400"/>
            <a:ext cx="2970000" cy="882000"/>
          </a:xfrm>
        </p:spPr>
        <p:txBody>
          <a:bodyPr anchor="ctr"/>
          <a:lstStyle>
            <a:lvl1pPr>
              <a:defRPr sz="27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40100" y="1764000"/>
            <a:ext cx="2967300" cy="4093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3825900" y="769938"/>
            <a:ext cx="4860000" cy="5087937"/>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0" name="图片 9"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9000" y="781200"/>
            <a:ext cx="8232300" cy="626400"/>
          </a:xfrm>
        </p:spPr>
        <p:txBody>
          <a:bodyPr anchor="ctr"/>
          <a:lstStyle>
            <a:lvl1pPr algn="ctr">
              <a:defRPr sz="27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459000" y="1659600"/>
            <a:ext cx="8231981"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459581" y="2808000"/>
            <a:ext cx="8224200" cy="34308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6" name="图片 15"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2858" y="0"/>
            <a:ext cx="9144000" cy="1975485"/>
          </a:xfrm>
          <a:prstGeom prst="rect">
            <a:avLst/>
          </a:prstGeom>
        </p:spPr>
      </p:pic>
      <p:sp>
        <p:nvSpPr>
          <p:cNvPr id="13" name="矩形 12"/>
          <p:cNvSpPr/>
          <p:nvPr>
            <p:custDataLst>
              <p:tags r:id="rId4"/>
            </p:custDataLst>
          </p:nvPr>
        </p:nvSpPr>
        <p:spPr>
          <a:xfrm>
            <a:off x="0" y="50419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53600" y="669600"/>
            <a:ext cx="8232300" cy="565200"/>
          </a:xfrm>
        </p:spPr>
        <p:txBody>
          <a:bodyPr anchor="ctr"/>
          <a:lstStyle>
            <a:lvl1pPr algn="ctr">
              <a:defRPr sz="24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1681200"/>
            <a:ext cx="8243100" cy="3211200"/>
          </a:xfrm>
        </p:spPr>
        <p:txBody>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0"/>
            </p:custDataLst>
          </p:nvPr>
        </p:nvSpPr>
        <p:spPr>
          <a:xfrm>
            <a:off x="445500" y="5180400"/>
            <a:ext cx="82512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0" y="6242387"/>
            <a:ext cx="9144000" cy="1231226"/>
          </a:xfrm>
          <a:prstGeom prst="rect">
            <a:avLst/>
          </a:prstGeom>
        </p:spPr>
      </p:pic>
      <p:sp>
        <p:nvSpPr>
          <p:cNvPr id="15" name="矩形 14"/>
          <p:cNvSpPr/>
          <p:nvPr>
            <p:custDataLst>
              <p:tags r:id="rId4"/>
            </p:custDataLst>
          </p:nvPr>
        </p:nvSpPr>
        <p:spPr>
          <a:xfrm>
            <a:off x="0" y="0"/>
            <a:ext cx="9144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sz="1350">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434700" y="237600"/>
            <a:ext cx="8278200" cy="441964"/>
          </a:xfrm>
        </p:spPr>
        <p:txBody>
          <a:bodyPr>
            <a:normAutofit/>
          </a:bodyPr>
          <a:lstStyle>
            <a:lvl1pPr>
              <a:defRPr sz="21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434700" y="1663200"/>
            <a:ext cx="40068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0"/>
            </p:custDataLst>
          </p:nvPr>
        </p:nvSpPr>
        <p:spPr>
          <a:xfrm>
            <a:off x="4681800" y="1663200"/>
            <a:ext cx="4025700" cy="28944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vl2pPr>
              <a:defRPr sz="1050" baseline="0">
                <a:solidFill>
                  <a:schemeClr val="tx1">
                    <a:lumMod val="85000"/>
                    <a:lumOff val="15000"/>
                  </a:schemeClr>
                </a:solidFill>
                <a:latin typeface="Arial" panose="020B0604020202020204" pitchFamily="34" charset="0"/>
                <a:ea typeface="微软雅黑" panose="020B0503020204020204" charset="-122"/>
              </a:defRPr>
            </a:lvl2pPr>
            <a:lvl3pPr>
              <a:defRPr sz="1050" baseline="0">
                <a:solidFill>
                  <a:schemeClr val="tx1">
                    <a:lumMod val="85000"/>
                    <a:lumOff val="15000"/>
                  </a:schemeClr>
                </a:solidFill>
                <a:latin typeface="Arial" panose="020B0604020202020204" pitchFamily="34" charset="0"/>
                <a:ea typeface="微软雅黑" panose="020B0503020204020204" charset="-122"/>
              </a:defRPr>
            </a:lvl3pPr>
            <a:lvl4pPr>
              <a:defRPr sz="1050" baseline="0">
                <a:solidFill>
                  <a:schemeClr val="tx1">
                    <a:lumMod val="85000"/>
                    <a:lumOff val="15000"/>
                  </a:schemeClr>
                </a:solidFill>
                <a:latin typeface="Arial" panose="020B0604020202020204" pitchFamily="34" charset="0"/>
                <a:ea typeface="微软雅黑" panose="020B0503020204020204" charset="-122"/>
              </a:defRPr>
            </a:lvl4pPr>
            <a:lvl5pPr>
              <a:defRPr sz="105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429300" y="4816800"/>
            <a:ext cx="40068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813200"/>
            <a:ext cx="4025700" cy="781200"/>
          </a:xfrm>
        </p:spPr>
        <p:txBody>
          <a:bodyPr>
            <a:normAutofit/>
          </a:bodyPr>
          <a:lstStyle>
            <a:lvl1pPr>
              <a:defRPr sz="1050"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9144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9" name="图片 8" descr="C:\Users\kingsoft\Desktop\图片7副本.png图片7副本"/>
          <p:cNvPicPr>
            <a:picLocks noChangeAspect="1"/>
          </p:cNvPicPr>
          <p:nvPr>
            <p:custDataLst>
              <p:tags r:id="rId6"/>
            </p:custDataLst>
          </p:nvPr>
        </p:nvPicPr>
        <p:blipFill rotWithShape="1">
          <a:blip r:embed="rId7"/>
          <a:srcRect/>
          <a:stretch>
            <a:fillRect/>
          </a:stretch>
        </p:blipFill>
        <p:spPr>
          <a:xfrm flipH="1">
            <a:off x="6321812" y="4917233"/>
            <a:ext cx="2822188" cy="981917"/>
          </a:xfrm>
          <a:prstGeom prst="rect">
            <a:avLst/>
          </a:prstGeom>
        </p:spPr>
      </p:pic>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rot="10800000" flipH="1">
            <a:off x="0" y="398"/>
            <a:ext cx="3535204" cy="1229995"/>
          </a:xfrm>
          <a:prstGeom prst="rect">
            <a:avLst/>
          </a:prstGeom>
        </p:spPr>
      </p:pic>
      <p:sp>
        <p:nvSpPr>
          <p:cNvPr id="2" name="标题 1"/>
          <p:cNvSpPr>
            <a:spLocks noGrp="1"/>
          </p:cNvSpPr>
          <p:nvPr>
            <p:ph type="title" hasCustomPrompt="1"/>
            <p:custDataLst>
              <p:tags r:id="rId10"/>
            </p:custDataLst>
          </p:nvPr>
        </p:nvSpPr>
        <p:spPr>
          <a:xfrm>
            <a:off x="1142100" y="1339200"/>
            <a:ext cx="6858000" cy="2386800"/>
          </a:xfrm>
        </p:spPr>
        <p:txBody>
          <a:bodyPr anchor="b"/>
          <a:lstStyle>
            <a:lvl1pPr algn="ctr">
              <a:defRPr sz="45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1"/>
            </p:custDataLst>
          </p:nvPr>
        </p:nvSpPr>
        <p:spPr>
          <a:xfrm>
            <a:off x="1141810" y="3862800"/>
            <a:ext cx="6858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952508"/>
            <a:ext cx="8139178"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lang="zh-CN" altLang="en-US" dirty="0"/>
          </a:p>
          <a:p>
            <a:pPr lvl="1"/>
            <a:r>
              <a:rPr>
                <a:sym typeface="+mn-ea"/>
              </a:rPr>
              <a:t>第二级</a:t>
            </a:r>
            <a:endParaRPr lang="zh-CN" altLang="en-US" dirty="0"/>
          </a:p>
          <a:p>
            <a:pPr lvl="2"/>
            <a:r>
              <a:rPr>
                <a:sym typeface="+mn-ea"/>
              </a:rPr>
              <a:t>第三级</a:t>
            </a:r>
            <a:endParaRPr lang="zh-CN" altLang="en-US" dirty="0"/>
          </a:p>
          <a:p>
            <a:pPr lvl="3"/>
            <a:r>
              <a:rPr>
                <a:sym typeface="+mn-ea"/>
              </a:rPr>
              <a:t>第四级</a:t>
            </a:r>
            <a:endParaRPr lang="zh-CN" altLang="en-US" dirty="0"/>
          </a:p>
          <a:p>
            <a:pPr lvl="4"/>
            <a:r>
              <a:rPr>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7"/>
            </p:custDataLst>
          </p:nvPr>
        </p:nvPicPr>
        <p:blipFill>
          <a:blip r:embed="rId8"/>
          <a:stretch>
            <a:fillRect/>
          </a:stretch>
        </p:blipFill>
        <p:spPr>
          <a:xfrm>
            <a:off x="0" y="6177281"/>
            <a:ext cx="9144000" cy="132453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87226DA-C88E-43A4-ACC5-1E47EED5D459}"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11394FF-90D5-437E-BC53-F12E581A668D}" type="slidenum">
              <a:rPr lang="zh-CN" altLang="en-US" smtClean="0"/>
            </a:fld>
            <a:endParaRPr lang="zh-CN" altLang="en-US"/>
          </a:p>
        </p:txBody>
      </p:sp>
      <p:grpSp>
        <p:nvGrpSpPr>
          <p:cNvPr id="6" name="矩形 34"/>
          <p:cNvGrpSpPr/>
          <p:nvPr userDrawn="1"/>
        </p:nvGrpSpPr>
        <p:grpSpPr bwMode="auto">
          <a:xfrm>
            <a:off x="-23812" y="2889249"/>
            <a:ext cx="9314260" cy="146051"/>
            <a:chOff x="634" y="2396"/>
            <a:chExt cx="6470" cy="238"/>
          </a:xfrm>
        </p:grpSpPr>
        <p:pic>
          <p:nvPicPr>
            <p:cNvPr id="7" name="矩形 34"/>
            <p:cNvPicPr>
              <a:picLocks noChangeArrowheads="1"/>
            </p:cNvPicPr>
            <p:nvPr/>
          </p:nvPicPr>
          <p:blipFill>
            <a:blip r:embed="rId2"/>
            <a:srcRect/>
            <a:stretch>
              <a:fillRect/>
            </a:stretch>
          </p:blipFill>
          <p:spPr bwMode="auto">
            <a:xfrm>
              <a:off x="634" y="2396"/>
              <a:ext cx="6470" cy="238"/>
            </a:xfrm>
            <a:prstGeom prst="rect">
              <a:avLst/>
            </a:prstGeom>
            <a:noFill/>
            <a:ln w="9525">
              <a:noFill/>
              <a:miter lim="800000"/>
              <a:headEnd/>
              <a:tailEnd/>
            </a:ln>
          </p:spPr>
        </p:pic>
        <p:sp>
          <p:nvSpPr>
            <p:cNvPr id="8" name="Text Box 4"/>
            <p:cNvSpPr txBox="1">
              <a:spLocks noChangeArrowheads="1"/>
            </p:cNvSpPr>
            <p:nvPr/>
          </p:nvSpPr>
          <p:spPr bwMode="auto">
            <a:xfrm rot="-5400000">
              <a:off x="3769" y="-700"/>
              <a:ext cx="102" cy="6337"/>
            </a:xfrm>
            <a:prstGeom prst="rect">
              <a:avLst/>
            </a:prstGeom>
            <a:noFill/>
            <a:ln w="9525">
              <a:noFill/>
              <a:miter lim="800000"/>
            </a:ln>
          </p:spPr>
          <p:txBody>
            <a:bodyPr vert="eaVert" anchor="ctr"/>
            <a:lstStyle/>
            <a:p>
              <a:pPr algn="ctr"/>
              <a:endParaRPr lang="zh-CN" altLang="en-US" sz="600" b="1"/>
            </a:p>
          </p:txBody>
        </p:sp>
      </p:grpSp>
      <p:sp>
        <p:nvSpPr>
          <p:cNvPr id="9" name="椭圆 11"/>
          <p:cNvSpPr/>
          <p:nvPr userDrawn="1"/>
        </p:nvSpPr>
        <p:spPr>
          <a:xfrm>
            <a:off x="3822085" y="2084373"/>
            <a:ext cx="1299658" cy="1731291"/>
          </a:xfrm>
          <a:prstGeom prst="ellipse">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altLang="zh-CN" sz="4500" b="1" dirty="0">
              <a:solidFill>
                <a:srgbClr val="002060"/>
              </a:solidFill>
            </a:endParaRPr>
          </a:p>
        </p:txBody>
      </p:sp>
      <p:grpSp>
        <p:nvGrpSpPr>
          <p:cNvPr id="11" name="组合 7"/>
          <p:cNvGrpSpPr/>
          <p:nvPr userDrawn="1"/>
        </p:nvGrpSpPr>
        <p:grpSpPr>
          <a:xfrm>
            <a:off x="6284086" y="5733257"/>
            <a:ext cx="1178923" cy="1320775"/>
            <a:chOff x="304800" y="673100"/>
            <a:chExt cx="4000500" cy="4000500"/>
          </a:xfrm>
          <a:effectLst>
            <a:outerShdw blurRad="444500" dist="254000" dir="8100000" algn="tr" rotWithShape="0">
              <a:prstClr val="black">
                <a:alpha val="50000"/>
              </a:prstClr>
            </a:outerShdw>
          </a:effectLst>
        </p:grpSpPr>
        <p:sp>
          <p:nvSpPr>
            <p:cNvPr id="12" name="同心圆 1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kern="0">
                <a:solidFill>
                  <a:sysClr val="windowText" lastClr="000000"/>
                </a:solidFill>
                <a:latin typeface="Calibri" panose="020F0502020204030204"/>
                <a:ea typeface="宋体" panose="02010600030101010101" pitchFamily="2" charset="-122"/>
              </a:endParaRPr>
            </a:p>
          </p:txBody>
        </p:sp>
        <p:sp>
          <p:nvSpPr>
            <p:cNvPr id="13" name="椭圆 1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14" name="组合 10"/>
          <p:cNvGrpSpPr/>
          <p:nvPr userDrawn="1"/>
        </p:nvGrpSpPr>
        <p:grpSpPr>
          <a:xfrm>
            <a:off x="4757398" y="6276112"/>
            <a:ext cx="630038" cy="705848"/>
            <a:chOff x="304800" y="673100"/>
            <a:chExt cx="4000500" cy="4000500"/>
          </a:xfrm>
          <a:effectLst>
            <a:outerShdw blurRad="444500" dist="254000" dir="8100000" algn="tr" rotWithShape="0">
              <a:prstClr val="black">
                <a:alpha val="50000"/>
              </a:prstClr>
            </a:outerShdw>
          </a:effectLst>
        </p:grpSpPr>
        <p:sp>
          <p:nvSpPr>
            <p:cNvPr id="15" name="同心圆 1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6" name="椭圆 1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17" name="组合 14"/>
          <p:cNvGrpSpPr/>
          <p:nvPr userDrawn="1"/>
        </p:nvGrpSpPr>
        <p:grpSpPr>
          <a:xfrm>
            <a:off x="5435980" y="6751743"/>
            <a:ext cx="890249" cy="997365"/>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19" name="椭圆 18"/>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20" name="组合 17"/>
          <p:cNvGrpSpPr/>
          <p:nvPr userDrawn="1"/>
        </p:nvGrpSpPr>
        <p:grpSpPr>
          <a:xfrm>
            <a:off x="7757778" y="6454935"/>
            <a:ext cx="685592" cy="768083"/>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kern="0">
                <a:solidFill>
                  <a:sysClr val="windowText" lastClr="000000"/>
                </a:solidFill>
                <a:latin typeface="Calibri" panose="020F0502020204030204"/>
                <a:ea typeface="宋体" panose="02010600030101010101" pitchFamily="2" charset="-122"/>
              </a:endParaRPr>
            </a:p>
          </p:txBody>
        </p:sp>
        <p:sp>
          <p:nvSpPr>
            <p:cNvPr id="22" name="椭圆 21"/>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23" name="组合 20"/>
          <p:cNvGrpSpPr/>
          <p:nvPr userDrawn="1"/>
        </p:nvGrpSpPr>
        <p:grpSpPr>
          <a:xfrm>
            <a:off x="766340" y="6845705"/>
            <a:ext cx="588678" cy="659511"/>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25" name="椭圆 24"/>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26" name="组合 23"/>
          <p:cNvGrpSpPr/>
          <p:nvPr userDrawn="1"/>
        </p:nvGrpSpPr>
        <p:grpSpPr>
          <a:xfrm>
            <a:off x="3961991" y="6093180"/>
            <a:ext cx="252414" cy="282787"/>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28" name="椭圆 27"/>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29" name="组合 26"/>
          <p:cNvGrpSpPr/>
          <p:nvPr userDrawn="1"/>
        </p:nvGrpSpPr>
        <p:grpSpPr>
          <a:xfrm>
            <a:off x="3180838" y="5881781"/>
            <a:ext cx="528914" cy="592555"/>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31" name="椭圆 30"/>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32" name="组合 29"/>
          <p:cNvGrpSpPr/>
          <p:nvPr userDrawn="1"/>
        </p:nvGrpSpPr>
        <p:grpSpPr>
          <a:xfrm>
            <a:off x="8700986" y="5868295"/>
            <a:ext cx="1178923" cy="1320775"/>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kern="0">
                <a:solidFill>
                  <a:sysClr val="windowText" lastClr="000000"/>
                </a:solidFill>
                <a:latin typeface="Calibri" panose="020F0502020204030204"/>
                <a:ea typeface="宋体" panose="02010600030101010101" pitchFamily="2" charset="-122"/>
              </a:endParaRPr>
            </a:p>
          </p:txBody>
        </p:sp>
        <p:sp>
          <p:nvSpPr>
            <p:cNvPr id="34" name="椭圆 33"/>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35" name="组合 32"/>
          <p:cNvGrpSpPr/>
          <p:nvPr userDrawn="1"/>
        </p:nvGrpSpPr>
        <p:grpSpPr>
          <a:xfrm>
            <a:off x="4419051" y="5813984"/>
            <a:ext cx="223013" cy="249847"/>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37" name="椭圆 36"/>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38" name="组合 35"/>
          <p:cNvGrpSpPr/>
          <p:nvPr userDrawn="1"/>
        </p:nvGrpSpPr>
        <p:grpSpPr>
          <a:xfrm>
            <a:off x="1942885" y="6525853"/>
            <a:ext cx="1178923" cy="1320775"/>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kern="0">
                <a:solidFill>
                  <a:sysClr val="windowText" lastClr="000000"/>
                </a:solidFill>
                <a:latin typeface="Calibri" panose="020F0502020204030204"/>
                <a:ea typeface="宋体" panose="02010600030101010101" pitchFamily="2" charset="-122"/>
              </a:endParaRPr>
            </a:p>
          </p:txBody>
        </p:sp>
        <p:sp>
          <p:nvSpPr>
            <p:cNvPr id="40" name="椭圆 39"/>
            <p:cNvSpPr/>
            <p:nvPr/>
          </p:nvSpPr>
          <p:spPr>
            <a:xfrm>
              <a:off x="392112" y="760412"/>
              <a:ext cx="3825873" cy="3825873"/>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41" name="组合 38"/>
          <p:cNvGrpSpPr/>
          <p:nvPr userDrawn="1"/>
        </p:nvGrpSpPr>
        <p:grpSpPr>
          <a:xfrm>
            <a:off x="1275029" y="6252647"/>
            <a:ext cx="520034" cy="582608"/>
            <a:chOff x="304800" y="673100"/>
            <a:chExt cx="4000500" cy="4000500"/>
          </a:xfrm>
          <a:effectLst>
            <a:outerShdw blurRad="444500" dist="254000" dir="8100000" algn="tr" rotWithShape="0">
              <a:prstClr val="black">
                <a:alpha val="50000"/>
              </a:prstClr>
            </a:outerShdw>
          </a:effectLst>
        </p:grpSpPr>
        <p:sp>
          <p:nvSpPr>
            <p:cNvPr id="42" name="同心圆 41"/>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43" name="椭圆 42"/>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44" name="组合 41"/>
          <p:cNvGrpSpPr/>
          <p:nvPr userDrawn="1"/>
        </p:nvGrpSpPr>
        <p:grpSpPr>
          <a:xfrm>
            <a:off x="291040" y="6629412"/>
            <a:ext cx="316781" cy="354897"/>
            <a:chOff x="304800" y="673100"/>
            <a:chExt cx="4000500" cy="4000500"/>
          </a:xfrm>
          <a:effectLst>
            <a:outerShdw blurRad="444500" dist="254000" dir="8100000" algn="tr" rotWithShape="0">
              <a:prstClr val="black">
                <a:alpha val="50000"/>
              </a:prstClr>
            </a:outerShdw>
          </a:effectLst>
        </p:grpSpPr>
        <p:sp>
          <p:nvSpPr>
            <p:cNvPr id="45" name="同心圆 44"/>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46" name="椭圆 45"/>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grpSp>
        <p:nvGrpSpPr>
          <p:cNvPr id="47" name="组合 44"/>
          <p:cNvGrpSpPr/>
          <p:nvPr userDrawn="1"/>
        </p:nvGrpSpPr>
        <p:grpSpPr>
          <a:xfrm>
            <a:off x="117128" y="6351233"/>
            <a:ext cx="158390" cy="177449"/>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hexagon">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sp>
          <p:nvSpPr>
            <p:cNvPr id="49" name="椭圆 48"/>
            <p:cNvSpPr/>
            <p:nvPr/>
          </p:nvSpPr>
          <p:spPr>
            <a:xfrm>
              <a:off x="392112" y="760412"/>
              <a:ext cx="3825874" cy="3825874"/>
            </a:xfrm>
            <a:prstGeom prst="hexagon">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defTabSz="913765">
                <a:defRPr/>
              </a:pPr>
              <a:endParaRPr lang="zh-CN" altLang="en-US" sz="1200" kern="0">
                <a:solidFill>
                  <a:sysClr val="windowText" lastClr="000000"/>
                </a:solidFill>
                <a:latin typeface="Calibri" panose="020F0502020204030204"/>
                <a:ea typeface="宋体" panose="02010600030101010101" pitchFamily="2" charset="-122"/>
              </a:endParaRPr>
            </a:p>
          </p:txBody>
        </p:sp>
      </p:grpSp>
      <p:sp>
        <p:nvSpPr>
          <p:cNvPr id="50" name="标题 1"/>
          <p:cNvSpPr>
            <a:spLocks noGrp="1"/>
          </p:cNvSpPr>
          <p:nvPr>
            <p:ph type="title"/>
          </p:nvPr>
        </p:nvSpPr>
        <p:spPr>
          <a:xfrm>
            <a:off x="1979712" y="3905512"/>
            <a:ext cx="5351052" cy="769441"/>
          </a:xfrm>
          <a:noFill/>
          <a:ln w="9525">
            <a:noFill/>
            <a:miter lim="800000"/>
          </a:ln>
        </p:spPr>
        <p:txBody>
          <a:bodyPr wrap="square" lIns="68580" tIns="34290" rIns="68580" bIns="34290">
            <a:spAutoFit/>
          </a:bodyPr>
          <a:lstStyle>
            <a:lvl1pPr>
              <a:defRPr lang="zh-CN" altLang="en-US" sz="3300" b="1" dirty="0">
                <a:solidFill>
                  <a:schemeClr val="tx1">
                    <a:lumMod val="75000"/>
                    <a:lumOff val="25000"/>
                  </a:schemeClr>
                </a:solidFill>
                <a:latin typeface="微软雅黑" panose="020B0503020204020204" charset="-122"/>
                <a:ea typeface="微软雅黑" panose="020B0503020204020204" charset="-122"/>
                <a:cs typeface="+mn-cs"/>
              </a:defRPr>
            </a:lvl1pPr>
          </a:lstStyle>
          <a:p>
            <a:pPr marL="0" lvl="0"/>
            <a:r>
              <a:rPr lang="zh-CN" altLang="en-US" dirty="0"/>
              <a:t>单击此处编辑母版标题样式</a:t>
            </a:r>
            <a:endParaRPr lang="zh-CN" altLang="en-US" dirty="0"/>
          </a:p>
        </p:txBody>
      </p:sp>
      <p:sp>
        <p:nvSpPr>
          <p:cNvPr id="52" name="椭圆 59"/>
          <p:cNvSpPr/>
          <p:nvPr userDrawn="1"/>
        </p:nvSpPr>
        <p:spPr>
          <a:xfrm>
            <a:off x="4562777" y="2773420"/>
            <a:ext cx="380478" cy="507304"/>
          </a:xfrm>
          <a:prstGeom prst="ellipse">
            <a:avLst/>
          </a:prstGeom>
          <a:solidFill>
            <a:srgbClr val="679E2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62"/>
          <p:cNvSpPr/>
          <p:nvPr userDrawn="1"/>
        </p:nvSpPr>
        <p:spPr>
          <a:xfrm>
            <a:off x="5373685" y="2986805"/>
            <a:ext cx="269201" cy="358935"/>
          </a:xfrm>
          <a:prstGeom prst="ellipse">
            <a:avLst/>
          </a:prstGeom>
          <a:solidFill>
            <a:srgbClr val="679E2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64"/>
          <p:cNvSpPr/>
          <p:nvPr userDrawn="1"/>
        </p:nvSpPr>
        <p:spPr>
          <a:xfrm>
            <a:off x="5181062" y="3709219"/>
            <a:ext cx="211067" cy="281423"/>
          </a:xfrm>
          <a:prstGeom prst="ellipse">
            <a:avLst/>
          </a:prstGeom>
          <a:solidFill>
            <a:srgbClr val="679E2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60"/>
          <p:cNvSpPr/>
          <p:nvPr userDrawn="1"/>
        </p:nvSpPr>
        <p:spPr>
          <a:xfrm>
            <a:off x="3769234" y="2050500"/>
            <a:ext cx="137599" cy="183465"/>
          </a:xfrm>
          <a:prstGeom prst="ellipse">
            <a:avLst/>
          </a:prstGeom>
          <a:solidFill>
            <a:srgbClr val="679E2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63"/>
          <p:cNvSpPr/>
          <p:nvPr userDrawn="1"/>
        </p:nvSpPr>
        <p:spPr>
          <a:xfrm>
            <a:off x="3570143" y="2732048"/>
            <a:ext cx="345339" cy="460452"/>
          </a:xfrm>
          <a:prstGeom prst="ellipse">
            <a:avLst/>
          </a:prstGeom>
          <a:solidFill>
            <a:srgbClr val="679E2A"/>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750" advTm="3000">
        <p14:vortex dir="r"/>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Scale>
                                      <p:cBhvr>
                                        <p:cTn id="12"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9"/>
                                        </p:tgtEl>
                                        <p:attrNameLst>
                                          <p:attrName>ppt_x</p:attrName>
                                          <p:attrName>ppt_y</p:attrName>
                                        </p:attrNameLst>
                                      </p:cBhvr>
                                    </p:animMotion>
                                    <p:animEffect transition="in" filter="fade">
                                      <p:cBhvr>
                                        <p:cTn id="14" dur="1000"/>
                                        <p:tgtEl>
                                          <p:spTgt spid="9"/>
                                        </p:tgtEl>
                                      </p:cBhvr>
                                    </p:animEffect>
                                  </p:childTnLst>
                                </p:cTn>
                              </p:par>
                            </p:childTnLst>
                          </p:cTn>
                        </p:par>
                        <p:par>
                          <p:cTn id="15" fill="hold">
                            <p:stCondLst>
                              <p:cond delay="1500"/>
                            </p:stCondLst>
                            <p:childTnLst>
                              <p:par>
                                <p:cTn id="16" presetID="23" presetClass="entr" presetSubtype="52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 calcmode="lin" valueType="num">
                                      <p:cBhvr>
                                        <p:cTn id="20" dur="500" fill="hold"/>
                                        <p:tgtEl>
                                          <p:spTgt spid="11"/>
                                        </p:tgtEl>
                                        <p:attrNameLst>
                                          <p:attrName>ppt_x</p:attrName>
                                        </p:attrNameLst>
                                      </p:cBhvr>
                                      <p:tavLst>
                                        <p:tav tm="0">
                                          <p:val>
                                            <p:fltVal val="0.5"/>
                                          </p:val>
                                        </p:tav>
                                        <p:tav tm="100000">
                                          <p:val>
                                            <p:strVal val="#ppt_x"/>
                                          </p:val>
                                        </p:tav>
                                      </p:tavLst>
                                    </p:anim>
                                    <p:anim calcmode="lin" valueType="num">
                                      <p:cBhvr>
                                        <p:cTn id="21" dur="500" fill="hold"/>
                                        <p:tgtEl>
                                          <p:spTgt spid="11"/>
                                        </p:tgtEl>
                                        <p:attrNameLst>
                                          <p:attrName>ppt_y</p:attrName>
                                        </p:attrNameLst>
                                      </p:cBhvr>
                                      <p:tavLst>
                                        <p:tav tm="0">
                                          <p:val>
                                            <p:fltVal val="0.5"/>
                                          </p:val>
                                        </p:tav>
                                        <p:tav tm="100000">
                                          <p:val>
                                            <p:strVal val="#ppt_y"/>
                                          </p:val>
                                        </p:tav>
                                      </p:tavLst>
                                    </p:anim>
                                  </p:childTnLst>
                                </p:cTn>
                              </p:par>
                              <p:par>
                                <p:cTn id="22" presetID="23" presetClass="entr" presetSubtype="528" fill="hold" nodeType="withEffect">
                                  <p:stCondLst>
                                    <p:cond delay="30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 calcmode="lin" valueType="num">
                                      <p:cBhvr>
                                        <p:cTn id="26" dur="500" fill="hold"/>
                                        <p:tgtEl>
                                          <p:spTgt spid="14"/>
                                        </p:tgtEl>
                                        <p:attrNameLst>
                                          <p:attrName>ppt_x</p:attrName>
                                        </p:attrNameLst>
                                      </p:cBhvr>
                                      <p:tavLst>
                                        <p:tav tm="0">
                                          <p:val>
                                            <p:fltVal val="0.5"/>
                                          </p:val>
                                        </p:tav>
                                        <p:tav tm="100000">
                                          <p:val>
                                            <p:strVal val="#ppt_x"/>
                                          </p:val>
                                        </p:tav>
                                      </p:tavLst>
                                    </p:anim>
                                    <p:anim calcmode="lin" valueType="num">
                                      <p:cBhvr>
                                        <p:cTn id="27" dur="500" fill="hold"/>
                                        <p:tgtEl>
                                          <p:spTgt spid="14"/>
                                        </p:tgtEl>
                                        <p:attrNameLst>
                                          <p:attrName>ppt_y</p:attrName>
                                        </p:attrNameLst>
                                      </p:cBhvr>
                                      <p:tavLst>
                                        <p:tav tm="0">
                                          <p:val>
                                            <p:fltVal val="0.5"/>
                                          </p:val>
                                        </p:tav>
                                        <p:tav tm="100000">
                                          <p:val>
                                            <p:strVal val="#ppt_y"/>
                                          </p:val>
                                        </p:tav>
                                      </p:tavLst>
                                    </p:anim>
                                  </p:childTnLst>
                                </p:cTn>
                              </p:par>
                              <p:par>
                                <p:cTn id="28" presetID="23" presetClass="entr" presetSubtype="528" fill="hold" nodeType="withEffect">
                                  <p:stCondLst>
                                    <p:cond delay="70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 calcmode="lin" valueType="num">
                                      <p:cBhvr>
                                        <p:cTn id="32" dur="500" fill="hold"/>
                                        <p:tgtEl>
                                          <p:spTgt spid="17"/>
                                        </p:tgtEl>
                                        <p:attrNameLst>
                                          <p:attrName>ppt_x</p:attrName>
                                        </p:attrNameLst>
                                      </p:cBhvr>
                                      <p:tavLst>
                                        <p:tav tm="0">
                                          <p:val>
                                            <p:fltVal val="0.5"/>
                                          </p:val>
                                        </p:tav>
                                        <p:tav tm="100000">
                                          <p:val>
                                            <p:strVal val="#ppt_x"/>
                                          </p:val>
                                        </p:tav>
                                      </p:tavLst>
                                    </p:anim>
                                    <p:anim calcmode="lin" valueType="num">
                                      <p:cBhvr>
                                        <p:cTn id="33" dur="500" fill="hold"/>
                                        <p:tgtEl>
                                          <p:spTgt spid="17"/>
                                        </p:tgtEl>
                                        <p:attrNameLst>
                                          <p:attrName>ppt_y</p:attrName>
                                        </p:attrNameLst>
                                      </p:cBhvr>
                                      <p:tavLst>
                                        <p:tav tm="0">
                                          <p:val>
                                            <p:fltVal val="0.5"/>
                                          </p:val>
                                        </p:tav>
                                        <p:tav tm="100000">
                                          <p:val>
                                            <p:strVal val="#ppt_y"/>
                                          </p:val>
                                        </p:tav>
                                      </p:tavLst>
                                    </p:anim>
                                  </p:childTnLst>
                                </p:cTn>
                              </p:par>
                              <p:par>
                                <p:cTn id="34" presetID="23" presetClass="entr" presetSubtype="528" fill="hold" nodeType="withEffect">
                                  <p:stCondLst>
                                    <p:cond delay="300"/>
                                  </p:stCondLst>
                                  <p:childTnLst>
                                    <p:set>
                                      <p:cBhvr>
                                        <p:cTn id="35" dur="1" fill="hold">
                                          <p:stCondLst>
                                            <p:cond delay="0"/>
                                          </p:stCondLst>
                                        </p:cTn>
                                        <p:tgtEl>
                                          <p:spTgt spid="20"/>
                                        </p:tgtEl>
                                        <p:attrNameLst>
                                          <p:attrName>style.visibility</p:attrName>
                                        </p:attrNameLst>
                                      </p:cBhvr>
                                      <p:to>
                                        <p:strVal val="visible"/>
                                      </p:to>
                                    </p:set>
                                    <p:anim calcmode="lin" valueType="num">
                                      <p:cBhvr>
                                        <p:cTn id="36" dur="500" fill="hold"/>
                                        <p:tgtEl>
                                          <p:spTgt spid="20"/>
                                        </p:tgtEl>
                                        <p:attrNameLst>
                                          <p:attrName>ppt_w</p:attrName>
                                        </p:attrNameLst>
                                      </p:cBhvr>
                                      <p:tavLst>
                                        <p:tav tm="0">
                                          <p:val>
                                            <p:fltVal val="0"/>
                                          </p:val>
                                        </p:tav>
                                        <p:tav tm="100000">
                                          <p:val>
                                            <p:strVal val="#ppt_w"/>
                                          </p:val>
                                        </p:tav>
                                      </p:tavLst>
                                    </p:anim>
                                    <p:anim calcmode="lin" valueType="num">
                                      <p:cBhvr>
                                        <p:cTn id="37" dur="500" fill="hold"/>
                                        <p:tgtEl>
                                          <p:spTgt spid="20"/>
                                        </p:tgtEl>
                                        <p:attrNameLst>
                                          <p:attrName>ppt_h</p:attrName>
                                        </p:attrNameLst>
                                      </p:cBhvr>
                                      <p:tavLst>
                                        <p:tav tm="0">
                                          <p:val>
                                            <p:fltVal val="0"/>
                                          </p:val>
                                        </p:tav>
                                        <p:tav tm="100000">
                                          <p:val>
                                            <p:strVal val="#ppt_h"/>
                                          </p:val>
                                        </p:tav>
                                      </p:tavLst>
                                    </p:anim>
                                    <p:anim calcmode="lin" valueType="num">
                                      <p:cBhvr>
                                        <p:cTn id="38" dur="500" fill="hold"/>
                                        <p:tgtEl>
                                          <p:spTgt spid="20"/>
                                        </p:tgtEl>
                                        <p:attrNameLst>
                                          <p:attrName>ppt_x</p:attrName>
                                        </p:attrNameLst>
                                      </p:cBhvr>
                                      <p:tavLst>
                                        <p:tav tm="0">
                                          <p:val>
                                            <p:fltVal val="0.5"/>
                                          </p:val>
                                        </p:tav>
                                        <p:tav tm="100000">
                                          <p:val>
                                            <p:strVal val="#ppt_x"/>
                                          </p:val>
                                        </p:tav>
                                      </p:tavLst>
                                    </p:anim>
                                    <p:anim calcmode="lin" valueType="num">
                                      <p:cBhvr>
                                        <p:cTn id="39" dur="500" fill="hold"/>
                                        <p:tgtEl>
                                          <p:spTgt spid="20"/>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1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 calcmode="lin" valueType="num">
                                      <p:cBhvr>
                                        <p:cTn id="44" dur="500" fill="hold"/>
                                        <p:tgtEl>
                                          <p:spTgt spid="23"/>
                                        </p:tgtEl>
                                        <p:attrNameLst>
                                          <p:attrName>ppt_x</p:attrName>
                                        </p:attrNameLst>
                                      </p:cBhvr>
                                      <p:tavLst>
                                        <p:tav tm="0">
                                          <p:val>
                                            <p:fltVal val="0.5"/>
                                          </p:val>
                                        </p:tav>
                                        <p:tav tm="100000">
                                          <p:val>
                                            <p:strVal val="#ppt_x"/>
                                          </p:val>
                                        </p:tav>
                                      </p:tavLst>
                                    </p:anim>
                                    <p:anim calcmode="lin" valueType="num">
                                      <p:cBhvr>
                                        <p:cTn id="45" dur="500" fill="hold"/>
                                        <p:tgtEl>
                                          <p:spTgt spid="23"/>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60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 calcmode="lin" valueType="num">
                                      <p:cBhvr>
                                        <p:cTn id="50" dur="500" fill="hold"/>
                                        <p:tgtEl>
                                          <p:spTgt spid="26"/>
                                        </p:tgtEl>
                                        <p:attrNameLst>
                                          <p:attrName>ppt_x</p:attrName>
                                        </p:attrNameLst>
                                      </p:cBhvr>
                                      <p:tavLst>
                                        <p:tav tm="0">
                                          <p:val>
                                            <p:fltVal val="0.5"/>
                                          </p:val>
                                        </p:tav>
                                        <p:tav tm="100000">
                                          <p:val>
                                            <p:strVal val="#ppt_x"/>
                                          </p:val>
                                        </p:tav>
                                      </p:tavLst>
                                    </p:anim>
                                    <p:anim calcmode="lin" valueType="num">
                                      <p:cBhvr>
                                        <p:cTn id="51" dur="500" fill="hold"/>
                                        <p:tgtEl>
                                          <p:spTgt spid="26"/>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29"/>
                                        </p:tgtEl>
                                        <p:attrNameLst>
                                          <p:attrName>style.visibility</p:attrName>
                                        </p:attrNameLst>
                                      </p:cBhvr>
                                      <p:to>
                                        <p:strVal val="visible"/>
                                      </p:to>
                                    </p:set>
                                    <p:anim calcmode="lin" valueType="num">
                                      <p:cBhvr>
                                        <p:cTn id="54" dur="500" fill="hold"/>
                                        <p:tgtEl>
                                          <p:spTgt spid="29"/>
                                        </p:tgtEl>
                                        <p:attrNameLst>
                                          <p:attrName>ppt_w</p:attrName>
                                        </p:attrNameLst>
                                      </p:cBhvr>
                                      <p:tavLst>
                                        <p:tav tm="0">
                                          <p:val>
                                            <p:fltVal val="0"/>
                                          </p:val>
                                        </p:tav>
                                        <p:tav tm="100000">
                                          <p:val>
                                            <p:strVal val="#ppt_w"/>
                                          </p:val>
                                        </p:tav>
                                      </p:tavLst>
                                    </p:anim>
                                    <p:anim calcmode="lin" valueType="num">
                                      <p:cBhvr>
                                        <p:cTn id="55" dur="500" fill="hold"/>
                                        <p:tgtEl>
                                          <p:spTgt spid="29"/>
                                        </p:tgtEl>
                                        <p:attrNameLst>
                                          <p:attrName>ppt_h</p:attrName>
                                        </p:attrNameLst>
                                      </p:cBhvr>
                                      <p:tavLst>
                                        <p:tav tm="0">
                                          <p:val>
                                            <p:fltVal val="0"/>
                                          </p:val>
                                        </p:tav>
                                        <p:tav tm="100000">
                                          <p:val>
                                            <p:strVal val="#ppt_h"/>
                                          </p:val>
                                        </p:tav>
                                      </p:tavLst>
                                    </p:anim>
                                    <p:anim calcmode="lin" valueType="num">
                                      <p:cBhvr>
                                        <p:cTn id="56" dur="500" fill="hold"/>
                                        <p:tgtEl>
                                          <p:spTgt spid="29"/>
                                        </p:tgtEl>
                                        <p:attrNameLst>
                                          <p:attrName>ppt_x</p:attrName>
                                        </p:attrNameLst>
                                      </p:cBhvr>
                                      <p:tavLst>
                                        <p:tav tm="0">
                                          <p:val>
                                            <p:fltVal val="0.5"/>
                                          </p:val>
                                        </p:tav>
                                        <p:tav tm="100000">
                                          <p:val>
                                            <p:strVal val="#ppt_x"/>
                                          </p:val>
                                        </p:tav>
                                      </p:tavLst>
                                    </p:anim>
                                    <p:anim calcmode="lin" valueType="num">
                                      <p:cBhvr>
                                        <p:cTn id="57" dur="500" fill="hold"/>
                                        <p:tgtEl>
                                          <p:spTgt spid="29"/>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30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 calcmode="lin" valueType="num">
                                      <p:cBhvr>
                                        <p:cTn id="62" dur="500" fill="hold"/>
                                        <p:tgtEl>
                                          <p:spTgt spid="32"/>
                                        </p:tgtEl>
                                        <p:attrNameLst>
                                          <p:attrName>ppt_x</p:attrName>
                                        </p:attrNameLst>
                                      </p:cBhvr>
                                      <p:tavLst>
                                        <p:tav tm="0">
                                          <p:val>
                                            <p:fltVal val="0.5"/>
                                          </p:val>
                                        </p:tav>
                                        <p:tav tm="100000">
                                          <p:val>
                                            <p:strVal val="#ppt_x"/>
                                          </p:val>
                                        </p:tav>
                                      </p:tavLst>
                                    </p:anim>
                                    <p:anim calcmode="lin" valueType="num">
                                      <p:cBhvr>
                                        <p:cTn id="63" dur="500" fill="hold"/>
                                        <p:tgtEl>
                                          <p:spTgt spid="32"/>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35"/>
                                        </p:tgtEl>
                                        <p:attrNameLst>
                                          <p:attrName>style.visibility</p:attrName>
                                        </p:attrNameLst>
                                      </p:cBhvr>
                                      <p:to>
                                        <p:strVal val="visible"/>
                                      </p:to>
                                    </p:set>
                                    <p:anim calcmode="lin" valueType="num">
                                      <p:cBhvr>
                                        <p:cTn id="66" dur="500" fill="hold"/>
                                        <p:tgtEl>
                                          <p:spTgt spid="35"/>
                                        </p:tgtEl>
                                        <p:attrNameLst>
                                          <p:attrName>ppt_w</p:attrName>
                                        </p:attrNameLst>
                                      </p:cBhvr>
                                      <p:tavLst>
                                        <p:tav tm="0">
                                          <p:val>
                                            <p:fltVal val="0"/>
                                          </p:val>
                                        </p:tav>
                                        <p:tav tm="100000">
                                          <p:val>
                                            <p:strVal val="#ppt_w"/>
                                          </p:val>
                                        </p:tav>
                                      </p:tavLst>
                                    </p:anim>
                                    <p:anim calcmode="lin" valueType="num">
                                      <p:cBhvr>
                                        <p:cTn id="67" dur="500" fill="hold"/>
                                        <p:tgtEl>
                                          <p:spTgt spid="35"/>
                                        </p:tgtEl>
                                        <p:attrNameLst>
                                          <p:attrName>ppt_h</p:attrName>
                                        </p:attrNameLst>
                                      </p:cBhvr>
                                      <p:tavLst>
                                        <p:tav tm="0">
                                          <p:val>
                                            <p:fltVal val="0"/>
                                          </p:val>
                                        </p:tav>
                                        <p:tav tm="100000">
                                          <p:val>
                                            <p:strVal val="#ppt_h"/>
                                          </p:val>
                                        </p:tav>
                                      </p:tavLst>
                                    </p:anim>
                                    <p:anim calcmode="lin" valueType="num">
                                      <p:cBhvr>
                                        <p:cTn id="68" dur="500" fill="hold"/>
                                        <p:tgtEl>
                                          <p:spTgt spid="35"/>
                                        </p:tgtEl>
                                        <p:attrNameLst>
                                          <p:attrName>ppt_x</p:attrName>
                                        </p:attrNameLst>
                                      </p:cBhvr>
                                      <p:tavLst>
                                        <p:tav tm="0">
                                          <p:val>
                                            <p:fltVal val="0.5"/>
                                          </p:val>
                                        </p:tav>
                                        <p:tav tm="100000">
                                          <p:val>
                                            <p:strVal val="#ppt_x"/>
                                          </p:val>
                                        </p:tav>
                                      </p:tavLst>
                                    </p:anim>
                                    <p:anim calcmode="lin" valueType="num">
                                      <p:cBhvr>
                                        <p:cTn id="69" dur="500" fill="hold"/>
                                        <p:tgtEl>
                                          <p:spTgt spid="35"/>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60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 calcmode="lin" valueType="num">
                                      <p:cBhvr>
                                        <p:cTn id="74" dur="500" fill="hold"/>
                                        <p:tgtEl>
                                          <p:spTgt spid="38"/>
                                        </p:tgtEl>
                                        <p:attrNameLst>
                                          <p:attrName>ppt_x</p:attrName>
                                        </p:attrNameLst>
                                      </p:cBhvr>
                                      <p:tavLst>
                                        <p:tav tm="0">
                                          <p:val>
                                            <p:fltVal val="0.5"/>
                                          </p:val>
                                        </p:tav>
                                        <p:tav tm="100000">
                                          <p:val>
                                            <p:strVal val="#ppt_x"/>
                                          </p:val>
                                        </p:tav>
                                      </p:tavLst>
                                    </p:anim>
                                    <p:anim calcmode="lin" valueType="num">
                                      <p:cBhvr>
                                        <p:cTn id="75" dur="500" fill="hold"/>
                                        <p:tgtEl>
                                          <p:spTgt spid="38"/>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41"/>
                                        </p:tgtEl>
                                        <p:attrNameLst>
                                          <p:attrName>style.visibility</p:attrName>
                                        </p:attrNameLst>
                                      </p:cBhvr>
                                      <p:to>
                                        <p:strVal val="visible"/>
                                      </p:to>
                                    </p:set>
                                    <p:anim calcmode="lin" valueType="num">
                                      <p:cBhvr>
                                        <p:cTn id="78" dur="500" fill="hold"/>
                                        <p:tgtEl>
                                          <p:spTgt spid="41"/>
                                        </p:tgtEl>
                                        <p:attrNameLst>
                                          <p:attrName>ppt_w</p:attrName>
                                        </p:attrNameLst>
                                      </p:cBhvr>
                                      <p:tavLst>
                                        <p:tav tm="0">
                                          <p:val>
                                            <p:fltVal val="0"/>
                                          </p:val>
                                        </p:tav>
                                        <p:tav tm="100000">
                                          <p:val>
                                            <p:strVal val="#ppt_w"/>
                                          </p:val>
                                        </p:tav>
                                      </p:tavLst>
                                    </p:anim>
                                    <p:anim calcmode="lin" valueType="num">
                                      <p:cBhvr>
                                        <p:cTn id="79" dur="500" fill="hold"/>
                                        <p:tgtEl>
                                          <p:spTgt spid="41"/>
                                        </p:tgtEl>
                                        <p:attrNameLst>
                                          <p:attrName>ppt_h</p:attrName>
                                        </p:attrNameLst>
                                      </p:cBhvr>
                                      <p:tavLst>
                                        <p:tav tm="0">
                                          <p:val>
                                            <p:fltVal val="0"/>
                                          </p:val>
                                        </p:tav>
                                        <p:tav tm="100000">
                                          <p:val>
                                            <p:strVal val="#ppt_h"/>
                                          </p:val>
                                        </p:tav>
                                      </p:tavLst>
                                    </p:anim>
                                    <p:anim calcmode="lin" valueType="num">
                                      <p:cBhvr>
                                        <p:cTn id="80" dur="500" fill="hold"/>
                                        <p:tgtEl>
                                          <p:spTgt spid="41"/>
                                        </p:tgtEl>
                                        <p:attrNameLst>
                                          <p:attrName>ppt_x</p:attrName>
                                        </p:attrNameLst>
                                      </p:cBhvr>
                                      <p:tavLst>
                                        <p:tav tm="0">
                                          <p:val>
                                            <p:fltVal val="0.5"/>
                                          </p:val>
                                        </p:tav>
                                        <p:tav tm="100000">
                                          <p:val>
                                            <p:strVal val="#ppt_x"/>
                                          </p:val>
                                        </p:tav>
                                      </p:tavLst>
                                    </p:anim>
                                    <p:anim calcmode="lin" valueType="num">
                                      <p:cBhvr>
                                        <p:cTn id="81" dur="500" fill="hold"/>
                                        <p:tgtEl>
                                          <p:spTgt spid="41"/>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44"/>
                                        </p:tgtEl>
                                        <p:attrNameLst>
                                          <p:attrName>style.visibility</p:attrName>
                                        </p:attrNameLst>
                                      </p:cBhvr>
                                      <p:to>
                                        <p:strVal val="visible"/>
                                      </p:to>
                                    </p:set>
                                    <p:anim calcmode="lin" valueType="num">
                                      <p:cBhvr>
                                        <p:cTn id="84" dur="500" fill="hold"/>
                                        <p:tgtEl>
                                          <p:spTgt spid="44"/>
                                        </p:tgtEl>
                                        <p:attrNameLst>
                                          <p:attrName>ppt_w</p:attrName>
                                        </p:attrNameLst>
                                      </p:cBhvr>
                                      <p:tavLst>
                                        <p:tav tm="0">
                                          <p:val>
                                            <p:fltVal val="0"/>
                                          </p:val>
                                        </p:tav>
                                        <p:tav tm="100000">
                                          <p:val>
                                            <p:strVal val="#ppt_w"/>
                                          </p:val>
                                        </p:tav>
                                      </p:tavLst>
                                    </p:anim>
                                    <p:anim calcmode="lin" valueType="num">
                                      <p:cBhvr>
                                        <p:cTn id="85" dur="500" fill="hold"/>
                                        <p:tgtEl>
                                          <p:spTgt spid="44"/>
                                        </p:tgtEl>
                                        <p:attrNameLst>
                                          <p:attrName>ppt_h</p:attrName>
                                        </p:attrNameLst>
                                      </p:cBhvr>
                                      <p:tavLst>
                                        <p:tav tm="0">
                                          <p:val>
                                            <p:fltVal val="0"/>
                                          </p:val>
                                        </p:tav>
                                        <p:tav tm="100000">
                                          <p:val>
                                            <p:strVal val="#ppt_h"/>
                                          </p:val>
                                        </p:tav>
                                      </p:tavLst>
                                    </p:anim>
                                    <p:anim calcmode="lin" valueType="num">
                                      <p:cBhvr>
                                        <p:cTn id="86" dur="500" fill="hold"/>
                                        <p:tgtEl>
                                          <p:spTgt spid="44"/>
                                        </p:tgtEl>
                                        <p:attrNameLst>
                                          <p:attrName>ppt_x</p:attrName>
                                        </p:attrNameLst>
                                      </p:cBhvr>
                                      <p:tavLst>
                                        <p:tav tm="0">
                                          <p:val>
                                            <p:fltVal val="0.5"/>
                                          </p:val>
                                        </p:tav>
                                        <p:tav tm="100000">
                                          <p:val>
                                            <p:strVal val="#ppt_x"/>
                                          </p:val>
                                        </p:tav>
                                      </p:tavLst>
                                    </p:anim>
                                    <p:anim calcmode="lin" valueType="num">
                                      <p:cBhvr>
                                        <p:cTn id="87" dur="500" fill="hold"/>
                                        <p:tgtEl>
                                          <p:spTgt spid="44"/>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47"/>
                                        </p:tgtEl>
                                        <p:attrNameLst>
                                          <p:attrName>style.visibility</p:attrName>
                                        </p:attrNameLst>
                                      </p:cBhvr>
                                      <p:to>
                                        <p:strVal val="visible"/>
                                      </p:to>
                                    </p:set>
                                    <p:anim calcmode="lin" valueType="num">
                                      <p:cBhvr>
                                        <p:cTn id="90" dur="500" fill="hold"/>
                                        <p:tgtEl>
                                          <p:spTgt spid="47"/>
                                        </p:tgtEl>
                                        <p:attrNameLst>
                                          <p:attrName>ppt_w</p:attrName>
                                        </p:attrNameLst>
                                      </p:cBhvr>
                                      <p:tavLst>
                                        <p:tav tm="0">
                                          <p:val>
                                            <p:fltVal val="0"/>
                                          </p:val>
                                        </p:tav>
                                        <p:tav tm="100000">
                                          <p:val>
                                            <p:strVal val="#ppt_w"/>
                                          </p:val>
                                        </p:tav>
                                      </p:tavLst>
                                    </p:anim>
                                    <p:anim calcmode="lin" valueType="num">
                                      <p:cBhvr>
                                        <p:cTn id="91" dur="500" fill="hold"/>
                                        <p:tgtEl>
                                          <p:spTgt spid="47"/>
                                        </p:tgtEl>
                                        <p:attrNameLst>
                                          <p:attrName>ppt_h</p:attrName>
                                        </p:attrNameLst>
                                      </p:cBhvr>
                                      <p:tavLst>
                                        <p:tav tm="0">
                                          <p:val>
                                            <p:fltVal val="0"/>
                                          </p:val>
                                        </p:tav>
                                        <p:tav tm="100000">
                                          <p:val>
                                            <p:strVal val="#ppt_h"/>
                                          </p:val>
                                        </p:tav>
                                      </p:tavLst>
                                    </p:anim>
                                    <p:anim calcmode="lin" valueType="num">
                                      <p:cBhvr>
                                        <p:cTn id="92" dur="500" fill="hold"/>
                                        <p:tgtEl>
                                          <p:spTgt spid="47"/>
                                        </p:tgtEl>
                                        <p:attrNameLst>
                                          <p:attrName>ppt_x</p:attrName>
                                        </p:attrNameLst>
                                      </p:cBhvr>
                                      <p:tavLst>
                                        <p:tav tm="0">
                                          <p:val>
                                            <p:fltVal val="0.5"/>
                                          </p:val>
                                        </p:tav>
                                        <p:tav tm="100000">
                                          <p:val>
                                            <p:strVal val="#ppt_x"/>
                                          </p:val>
                                        </p:tav>
                                      </p:tavLst>
                                    </p:anim>
                                    <p:anim calcmode="lin" valueType="num">
                                      <p:cBhvr>
                                        <p:cTn id="93" dur="500" fill="hold"/>
                                        <p:tgtEl>
                                          <p:spTgt spid="47"/>
                                        </p:tgtEl>
                                        <p:attrNameLst>
                                          <p:attrName>ppt_y</p:attrName>
                                        </p:attrNameLst>
                                      </p:cBhvr>
                                      <p:tavLst>
                                        <p:tav tm="0">
                                          <p:val>
                                            <p:fltVal val="0.5"/>
                                          </p:val>
                                        </p:tav>
                                        <p:tav tm="100000">
                                          <p:val>
                                            <p:strVal val="#ppt_y"/>
                                          </p:val>
                                        </p:tav>
                                      </p:tavLst>
                                    </p:anim>
                                  </p:childTnLst>
                                </p:cTn>
                              </p:par>
                              <p:par>
                                <p:cTn id="94" presetID="26" presetClass="emph" presetSubtype="0" repeatCount="3000" fill="hold" nodeType="withEffect">
                                  <p:stCondLst>
                                    <p:cond delay="600"/>
                                  </p:stCondLst>
                                  <p:childTnLst>
                                    <p:animEffect transition="out" filter="fade">
                                      <p:cBhvr>
                                        <p:cTn id="95" dur="500" tmFilter="0, 0; .2, .5; .8, .5; 1, 0"/>
                                        <p:tgtEl>
                                          <p:spTgt spid="11"/>
                                        </p:tgtEl>
                                      </p:cBhvr>
                                    </p:animEffect>
                                    <p:animScale>
                                      <p:cBhvr>
                                        <p:cTn id="96" dur="250" autoRev="1" fill="hold"/>
                                        <p:tgtEl>
                                          <p:spTgt spid="11"/>
                                        </p:tgtEl>
                                      </p:cBhvr>
                                      <p:by x="105000" y="105000"/>
                                    </p:animScale>
                                  </p:childTnLst>
                                </p:cTn>
                              </p:par>
                              <p:par>
                                <p:cTn id="97" presetID="26" presetClass="emph" presetSubtype="0" repeatCount="3000" fill="hold" nodeType="withEffect">
                                  <p:stCondLst>
                                    <p:cond delay="710"/>
                                  </p:stCondLst>
                                  <p:childTnLst>
                                    <p:animEffect transition="out" filter="fade">
                                      <p:cBhvr>
                                        <p:cTn id="98" dur="500" tmFilter="0, 0; .2, .5; .8, .5; 1, 0"/>
                                        <p:tgtEl>
                                          <p:spTgt spid="32"/>
                                        </p:tgtEl>
                                      </p:cBhvr>
                                    </p:animEffect>
                                    <p:animScale>
                                      <p:cBhvr>
                                        <p:cTn id="99" dur="250" autoRev="1" fill="hold"/>
                                        <p:tgtEl>
                                          <p:spTgt spid="32"/>
                                        </p:tgtEl>
                                      </p:cBhvr>
                                      <p:by x="105000" y="105000"/>
                                    </p:animScale>
                                  </p:childTnLst>
                                </p:cTn>
                              </p:par>
                              <p:par>
                                <p:cTn id="100" presetID="26" presetClass="emph" presetSubtype="0" repeatCount="3000" fill="hold" nodeType="withEffect">
                                  <p:stCondLst>
                                    <p:cond delay="410"/>
                                  </p:stCondLst>
                                  <p:childTnLst>
                                    <p:animEffect transition="out" filter="fade">
                                      <p:cBhvr>
                                        <p:cTn id="101" dur="500" tmFilter="0, 0; .2, .5; .8, .5; 1, 0"/>
                                        <p:tgtEl>
                                          <p:spTgt spid="38"/>
                                        </p:tgtEl>
                                      </p:cBhvr>
                                    </p:animEffect>
                                    <p:animScale>
                                      <p:cBhvr>
                                        <p:cTn id="102" dur="250" autoRev="1" fill="hold"/>
                                        <p:tgtEl>
                                          <p:spTgt spid="38"/>
                                        </p:tgtEl>
                                      </p:cBhvr>
                                      <p:by x="105000" y="105000"/>
                                    </p:animScale>
                                  </p:childTnLst>
                                </p:cTn>
                              </p:par>
                              <p:par>
                                <p:cTn id="103" presetID="26" presetClass="emph" presetSubtype="0" repeatCount="3000" fill="hold" nodeType="withEffect">
                                  <p:stCondLst>
                                    <p:cond delay="810"/>
                                  </p:stCondLst>
                                  <p:childTnLst>
                                    <p:animEffect transition="out" filter="fade">
                                      <p:cBhvr>
                                        <p:cTn id="104" dur="500" tmFilter="0, 0; .2, .5; .8, .5; 1, 0"/>
                                        <p:tgtEl>
                                          <p:spTgt spid="41"/>
                                        </p:tgtEl>
                                      </p:cBhvr>
                                    </p:animEffect>
                                    <p:animScale>
                                      <p:cBhvr>
                                        <p:cTn id="105" dur="250" autoRev="1" fill="hold"/>
                                        <p:tgtEl>
                                          <p:spTgt spid="41"/>
                                        </p:tgtEl>
                                      </p:cBhvr>
                                      <p:by x="105000" y="105000"/>
                                    </p:animScale>
                                  </p:childTnLst>
                                </p:cTn>
                              </p:par>
                              <p:par>
                                <p:cTn id="106" presetID="2" presetClass="entr" presetSubtype="4" fill="hold" grpId="0" nodeType="withEffect">
                                  <p:stCondLst>
                                    <p:cond delay="810"/>
                                  </p:stCondLst>
                                  <p:childTnLst>
                                    <p:set>
                                      <p:cBhvr>
                                        <p:cTn id="107" dur="1" fill="hold">
                                          <p:stCondLst>
                                            <p:cond delay="0"/>
                                          </p:stCondLst>
                                        </p:cTn>
                                        <p:tgtEl>
                                          <p:spTgt spid="50"/>
                                        </p:tgtEl>
                                        <p:attrNameLst>
                                          <p:attrName>style.visibility</p:attrName>
                                        </p:attrNameLst>
                                      </p:cBhvr>
                                      <p:to>
                                        <p:strVal val="visible"/>
                                      </p:to>
                                    </p:set>
                                    <p:anim calcmode="lin" valueType="num">
                                      <p:cBhvr additive="base">
                                        <p:cTn id="108" dur="500" fill="hold"/>
                                        <p:tgtEl>
                                          <p:spTgt spid="50"/>
                                        </p:tgtEl>
                                        <p:attrNameLst>
                                          <p:attrName>ppt_x</p:attrName>
                                        </p:attrNameLst>
                                      </p:cBhvr>
                                      <p:tavLst>
                                        <p:tav tm="0">
                                          <p:val>
                                            <p:strVal val="#ppt_x"/>
                                          </p:val>
                                        </p:tav>
                                        <p:tav tm="100000">
                                          <p:val>
                                            <p:strVal val="#ppt_x"/>
                                          </p:val>
                                        </p:tav>
                                      </p:tavLst>
                                    </p:anim>
                                    <p:anim calcmode="lin" valueType="num">
                                      <p:cBhvr additive="base">
                                        <p:cTn id="109" dur="500" fill="hold"/>
                                        <p:tgtEl>
                                          <p:spTgt spid="50"/>
                                        </p:tgtEl>
                                        <p:attrNameLst>
                                          <p:attrName>ppt_y</p:attrName>
                                        </p:attrNameLst>
                                      </p:cBhvr>
                                      <p:tavLst>
                                        <p:tav tm="0">
                                          <p:val>
                                            <p:strVal val="1+#ppt_h/2"/>
                                          </p:val>
                                        </p:tav>
                                        <p:tav tm="100000">
                                          <p:val>
                                            <p:strVal val="#ppt_y"/>
                                          </p:val>
                                        </p:tav>
                                      </p:tavLst>
                                    </p:anim>
                                  </p:childTnLst>
                                </p:cTn>
                              </p:par>
                              <p:par>
                                <p:cTn id="110" presetID="53" presetClass="entr" presetSubtype="16" fill="hold" grpId="0" nodeType="withEffect">
                                  <p:stCondLst>
                                    <p:cond delay="800"/>
                                  </p:stCondLst>
                                  <p:childTnLst>
                                    <p:set>
                                      <p:cBhvr>
                                        <p:cTn id="111" dur="1" fill="hold">
                                          <p:stCondLst>
                                            <p:cond delay="0"/>
                                          </p:stCondLst>
                                        </p:cTn>
                                        <p:tgtEl>
                                          <p:spTgt spid="52"/>
                                        </p:tgtEl>
                                        <p:attrNameLst>
                                          <p:attrName>style.visibility</p:attrName>
                                        </p:attrNameLst>
                                      </p:cBhvr>
                                      <p:to>
                                        <p:strVal val="visible"/>
                                      </p:to>
                                    </p:set>
                                    <p:anim calcmode="lin" valueType="num">
                                      <p:cBhvr>
                                        <p:cTn id="112" dur="500" fill="hold"/>
                                        <p:tgtEl>
                                          <p:spTgt spid="52"/>
                                        </p:tgtEl>
                                        <p:attrNameLst>
                                          <p:attrName>ppt_w</p:attrName>
                                        </p:attrNameLst>
                                      </p:cBhvr>
                                      <p:tavLst>
                                        <p:tav tm="0">
                                          <p:val>
                                            <p:fltVal val="0"/>
                                          </p:val>
                                        </p:tav>
                                        <p:tav tm="100000">
                                          <p:val>
                                            <p:strVal val="#ppt_w"/>
                                          </p:val>
                                        </p:tav>
                                      </p:tavLst>
                                    </p:anim>
                                    <p:anim calcmode="lin" valueType="num">
                                      <p:cBhvr>
                                        <p:cTn id="113" dur="500" fill="hold"/>
                                        <p:tgtEl>
                                          <p:spTgt spid="52"/>
                                        </p:tgtEl>
                                        <p:attrNameLst>
                                          <p:attrName>ppt_h</p:attrName>
                                        </p:attrNameLst>
                                      </p:cBhvr>
                                      <p:tavLst>
                                        <p:tav tm="0">
                                          <p:val>
                                            <p:fltVal val="0"/>
                                          </p:val>
                                        </p:tav>
                                        <p:tav tm="100000">
                                          <p:val>
                                            <p:strVal val="#ppt_h"/>
                                          </p:val>
                                        </p:tav>
                                      </p:tavLst>
                                    </p:anim>
                                    <p:animEffect transition="in" filter="fade">
                                      <p:cBhvr>
                                        <p:cTn id="114" dur="500"/>
                                        <p:tgtEl>
                                          <p:spTgt spid="52"/>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3"/>
                                        </p:tgtEl>
                                        <p:attrNameLst>
                                          <p:attrName>style.visibility</p:attrName>
                                        </p:attrNameLst>
                                      </p:cBhvr>
                                      <p:to>
                                        <p:strVal val="visible"/>
                                      </p:to>
                                    </p:set>
                                    <p:anim calcmode="lin" valueType="num">
                                      <p:cBhvr>
                                        <p:cTn id="117" dur="500" fill="hold"/>
                                        <p:tgtEl>
                                          <p:spTgt spid="53"/>
                                        </p:tgtEl>
                                        <p:attrNameLst>
                                          <p:attrName>ppt_w</p:attrName>
                                        </p:attrNameLst>
                                      </p:cBhvr>
                                      <p:tavLst>
                                        <p:tav tm="0">
                                          <p:val>
                                            <p:fltVal val="0"/>
                                          </p:val>
                                        </p:tav>
                                        <p:tav tm="100000">
                                          <p:val>
                                            <p:strVal val="#ppt_w"/>
                                          </p:val>
                                        </p:tav>
                                      </p:tavLst>
                                    </p:anim>
                                    <p:anim calcmode="lin" valueType="num">
                                      <p:cBhvr>
                                        <p:cTn id="118" dur="500" fill="hold"/>
                                        <p:tgtEl>
                                          <p:spTgt spid="53"/>
                                        </p:tgtEl>
                                        <p:attrNameLst>
                                          <p:attrName>ppt_h</p:attrName>
                                        </p:attrNameLst>
                                      </p:cBhvr>
                                      <p:tavLst>
                                        <p:tav tm="0">
                                          <p:val>
                                            <p:fltVal val="0"/>
                                          </p:val>
                                        </p:tav>
                                        <p:tav tm="100000">
                                          <p:val>
                                            <p:strVal val="#ppt_h"/>
                                          </p:val>
                                        </p:tav>
                                      </p:tavLst>
                                    </p:anim>
                                    <p:animEffect transition="in" filter="fade">
                                      <p:cBhvr>
                                        <p:cTn id="119" dur="500"/>
                                        <p:tgtEl>
                                          <p:spTgt spid="53"/>
                                        </p:tgtEl>
                                      </p:cBhvr>
                                    </p:animEffect>
                                  </p:childTnLst>
                                </p:cTn>
                              </p:par>
                              <p:par>
                                <p:cTn id="120" presetID="53" presetClass="entr" presetSubtype="16" fill="hold" grpId="0" nodeType="withEffect">
                                  <p:stCondLst>
                                    <p:cond delay="200"/>
                                  </p:stCondLst>
                                  <p:childTnLst>
                                    <p:set>
                                      <p:cBhvr>
                                        <p:cTn id="121" dur="1" fill="hold">
                                          <p:stCondLst>
                                            <p:cond delay="0"/>
                                          </p:stCondLst>
                                        </p:cTn>
                                        <p:tgtEl>
                                          <p:spTgt spid="54"/>
                                        </p:tgtEl>
                                        <p:attrNameLst>
                                          <p:attrName>style.visibility</p:attrName>
                                        </p:attrNameLst>
                                      </p:cBhvr>
                                      <p:to>
                                        <p:strVal val="visible"/>
                                      </p:to>
                                    </p:set>
                                    <p:anim calcmode="lin" valueType="num">
                                      <p:cBhvr>
                                        <p:cTn id="122" dur="500" fill="hold"/>
                                        <p:tgtEl>
                                          <p:spTgt spid="54"/>
                                        </p:tgtEl>
                                        <p:attrNameLst>
                                          <p:attrName>ppt_w</p:attrName>
                                        </p:attrNameLst>
                                      </p:cBhvr>
                                      <p:tavLst>
                                        <p:tav tm="0">
                                          <p:val>
                                            <p:fltVal val="0"/>
                                          </p:val>
                                        </p:tav>
                                        <p:tav tm="100000">
                                          <p:val>
                                            <p:strVal val="#ppt_w"/>
                                          </p:val>
                                        </p:tav>
                                      </p:tavLst>
                                    </p:anim>
                                    <p:anim calcmode="lin" valueType="num">
                                      <p:cBhvr>
                                        <p:cTn id="123" dur="500" fill="hold"/>
                                        <p:tgtEl>
                                          <p:spTgt spid="54"/>
                                        </p:tgtEl>
                                        <p:attrNameLst>
                                          <p:attrName>ppt_h</p:attrName>
                                        </p:attrNameLst>
                                      </p:cBhvr>
                                      <p:tavLst>
                                        <p:tav tm="0">
                                          <p:val>
                                            <p:fltVal val="0"/>
                                          </p:val>
                                        </p:tav>
                                        <p:tav tm="100000">
                                          <p:val>
                                            <p:strVal val="#ppt_h"/>
                                          </p:val>
                                        </p:tav>
                                      </p:tavLst>
                                    </p:anim>
                                    <p:animEffect transition="in" filter="fade">
                                      <p:cBhvr>
                                        <p:cTn id="124" dur="500"/>
                                        <p:tgtEl>
                                          <p:spTgt spid="54"/>
                                        </p:tgtEl>
                                      </p:cBhvr>
                                    </p:animEffect>
                                  </p:childTnLst>
                                </p:cTn>
                              </p:par>
                              <p:par>
                                <p:cTn id="125" presetID="53" presetClass="entr" presetSubtype="16" fill="hold" grpId="0" nodeType="withEffect">
                                  <p:stCondLst>
                                    <p:cond delay="600"/>
                                  </p:stCondLst>
                                  <p:childTnLst>
                                    <p:set>
                                      <p:cBhvr>
                                        <p:cTn id="126" dur="1" fill="hold">
                                          <p:stCondLst>
                                            <p:cond delay="0"/>
                                          </p:stCondLst>
                                        </p:cTn>
                                        <p:tgtEl>
                                          <p:spTgt spid="55"/>
                                        </p:tgtEl>
                                        <p:attrNameLst>
                                          <p:attrName>style.visibility</p:attrName>
                                        </p:attrNameLst>
                                      </p:cBhvr>
                                      <p:to>
                                        <p:strVal val="visible"/>
                                      </p:to>
                                    </p:set>
                                    <p:anim calcmode="lin" valueType="num">
                                      <p:cBhvr>
                                        <p:cTn id="127" dur="300" fill="hold"/>
                                        <p:tgtEl>
                                          <p:spTgt spid="55"/>
                                        </p:tgtEl>
                                        <p:attrNameLst>
                                          <p:attrName>ppt_w</p:attrName>
                                        </p:attrNameLst>
                                      </p:cBhvr>
                                      <p:tavLst>
                                        <p:tav tm="0">
                                          <p:val>
                                            <p:fltVal val="0"/>
                                          </p:val>
                                        </p:tav>
                                        <p:tav tm="100000">
                                          <p:val>
                                            <p:strVal val="#ppt_w"/>
                                          </p:val>
                                        </p:tav>
                                      </p:tavLst>
                                    </p:anim>
                                    <p:anim calcmode="lin" valueType="num">
                                      <p:cBhvr>
                                        <p:cTn id="128" dur="300" fill="hold"/>
                                        <p:tgtEl>
                                          <p:spTgt spid="55"/>
                                        </p:tgtEl>
                                        <p:attrNameLst>
                                          <p:attrName>ppt_h</p:attrName>
                                        </p:attrNameLst>
                                      </p:cBhvr>
                                      <p:tavLst>
                                        <p:tav tm="0">
                                          <p:val>
                                            <p:fltVal val="0"/>
                                          </p:val>
                                        </p:tav>
                                        <p:tav tm="100000">
                                          <p:val>
                                            <p:strVal val="#ppt_h"/>
                                          </p:val>
                                        </p:tav>
                                      </p:tavLst>
                                    </p:anim>
                                    <p:animEffect transition="in" filter="fade">
                                      <p:cBhvr>
                                        <p:cTn id="129" dur="300"/>
                                        <p:tgtEl>
                                          <p:spTgt spid="55"/>
                                        </p:tgtEl>
                                      </p:cBhvr>
                                    </p:animEffect>
                                  </p:childTnLst>
                                </p:cTn>
                              </p:par>
                              <p:par>
                                <p:cTn id="130" presetID="53" presetClass="entr" presetSubtype="16" fill="hold" grpId="0" nodeType="withEffect">
                                  <p:stCondLst>
                                    <p:cond delay="900"/>
                                  </p:stCondLst>
                                  <p:childTnLst>
                                    <p:set>
                                      <p:cBhvr>
                                        <p:cTn id="131" dur="1" fill="hold">
                                          <p:stCondLst>
                                            <p:cond delay="0"/>
                                          </p:stCondLst>
                                        </p:cTn>
                                        <p:tgtEl>
                                          <p:spTgt spid="56"/>
                                        </p:tgtEl>
                                        <p:attrNameLst>
                                          <p:attrName>style.visibility</p:attrName>
                                        </p:attrNameLst>
                                      </p:cBhvr>
                                      <p:to>
                                        <p:strVal val="visible"/>
                                      </p:to>
                                    </p:set>
                                    <p:anim calcmode="lin" valueType="num">
                                      <p:cBhvr>
                                        <p:cTn id="132" dur="800" fill="hold"/>
                                        <p:tgtEl>
                                          <p:spTgt spid="56"/>
                                        </p:tgtEl>
                                        <p:attrNameLst>
                                          <p:attrName>ppt_w</p:attrName>
                                        </p:attrNameLst>
                                      </p:cBhvr>
                                      <p:tavLst>
                                        <p:tav tm="0">
                                          <p:val>
                                            <p:fltVal val="0"/>
                                          </p:val>
                                        </p:tav>
                                        <p:tav tm="100000">
                                          <p:val>
                                            <p:strVal val="#ppt_w"/>
                                          </p:val>
                                        </p:tav>
                                      </p:tavLst>
                                    </p:anim>
                                    <p:anim calcmode="lin" valueType="num">
                                      <p:cBhvr>
                                        <p:cTn id="133" dur="800" fill="hold"/>
                                        <p:tgtEl>
                                          <p:spTgt spid="56"/>
                                        </p:tgtEl>
                                        <p:attrNameLst>
                                          <p:attrName>ppt_h</p:attrName>
                                        </p:attrNameLst>
                                      </p:cBhvr>
                                      <p:tavLst>
                                        <p:tav tm="0">
                                          <p:val>
                                            <p:fltVal val="0"/>
                                          </p:val>
                                        </p:tav>
                                        <p:tav tm="100000">
                                          <p:val>
                                            <p:strVal val="#ppt_h"/>
                                          </p:val>
                                        </p:tav>
                                      </p:tavLst>
                                    </p:anim>
                                    <p:animEffect transition="in" filter="fade">
                                      <p:cBhvr>
                                        <p:cTn id="134" dur="8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2" grpId="0" bldLvl="0" animBg="1"/>
      <p:bldP spid="53" grpId="0" bldLvl="0" animBg="1"/>
      <p:bldP spid="54" grpId="0" bldLvl="0" animBg="1"/>
      <p:bldP spid="55" grpId="0" bldLvl="0" animBg="1"/>
      <p:bldP spid="56"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35560"/>
            <a:ext cx="9144000" cy="2046605"/>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3938615" y="2681555"/>
            <a:ext cx="2682787" cy="716508"/>
          </a:xfrm>
        </p:spPr>
        <p:txBody>
          <a:bodyPr lIns="90000" tIns="46800" rIns="90000" bIns="0" anchor="ctr" anchorCtr="0">
            <a:normAutofit/>
          </a:bodyPr>
          <a:lstStyle>
            <a:lvl1pPr algn="dist">
              <a:defRPr sz="33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8"/>
            </p:custDataLst>
          </p:nvPr>
        </p:nvSpPr>
        <p:spPr>
          <a:xfrm>
            <a:off x="3938615" y="3459937"/>
            <a:ext cx="2682788" cy="544296"/>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952508"/>
            <a:ext cx="3962432" cy="5388907"/>
          </a:xfrm>
        </p:spPr>
        <p:txBody>
          <a:bodyPr lIns="90000" tIns="46800" rIns="90000" bIns="46800">
            <a:normAutofit/>
          </a:bodyPr>
          <a:lstStyle>
            <a:lvl1pPr>
              <a:defRPr sz="1200" baseline="0">
                <a:solidFill>
                  <a:schemeClr val="tx1">
                    <a:lumMod val="85000"/>
                    <a:lumOff val="15000"/>
                  </a:schemeClr>
                </a:solidFill>
                <a:latin typeface="Arial" panose="020B0604020202020204" pitchFamily="34" charset="0"/>
                <a:ea typeface="微软雅黑" panose="020B0503020204020204" charset="-122"/>
              </a:defRPr>
            </a:lvl1pPr>
            <a:lvl2pPr>
              <a:defRPr sz="1200" baseline="0">
                <a:solidFill>
                  <a:schemeClr val="tx1">
                    <a:lumMod val="85000"/>
                    <a:lumOff val="15000"/>
                  </a:schemeClr>
                </a:solidFill>
                <a:latin typeface="Arial" panose="020B0604020202020204" pitchFamily="34" charset="0"/>
                <a:ea typeface="微软雅黑" panose="020B0503020204020204" charset="-122"/>
              </a:defRPr>
            </a:lvl2pPr>
            <a:lvl3pPr>
              <a:defRPr sz="1200" baseline="0">
                <a:solidFill>
                  <a:schemeClr val="tx1">
                    <a:lumMod val="85000"/>
                    <a:lumOff val="15000"/>
                  </a:schemeClr>
                </a:solidFill>
                <a:latin typeface="Arial" panose="020B0604020202020204" pitchFamily="34" charset="0"/>
                <a:ea typeface="微软雅黑" panose="020B0503020204020204" charset="-122"/>
              </a:defRPr>
            </a:lvl3pPr>
            <a:lvl4pPr>
              <a:defRPr sz="1200" baseline="0">
                <a:solidFill>
                  <a:schemeClr val="tx1">
                    <a:lumMod val="85000"/>
                    <a:lumOff val="15000"/>
                  </a:schemeClr>
                </a:solidFill>
                <a:latin typeface="Arial" panose="020B0604020202020204" pitchFamily="34" charset="0"/>
                <a:ea typeface="微软雅黑" panose="020B0503020204020204" charset="-122"/>
              </a:defRPr>
            </a:lvl4pPr>
            <a:lvl5pPr>
              <a:defRPr sz="12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a:off x="-12382" y="5971592"/>
            <a:ext cx="2608970" cy="9079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1"/>
          <a:srcRect/>
          <a:stretch>
            <a:fillRect/>
          </a:stretch>
        </p:blipFill>
        <p:spPr>
          <a:xfrm flipH="1">
            <a:off x="6537457" y="5905492"/>
            <a:ext cx="2610830" cy="9740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952508"/>
            <a:ext cx="3962432" cy="381003"/>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406525"/>
            <a:ext cx="3962400"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952508"/>
            <a:ext cx="396243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406525"/>
            <a:ext cx="3962432" cy="4934752"/>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10"/>
            </p:custDataLst>
          </p:nvPr>
        </p:nvPicPr>
        <p:blipFill rotWithShape="1">
          <a:blip r:embed="rId11"/>
          <a:srcRect/>
          <a:stretch>
            <a:fillRect/>
          </a:stretch>
        </p:blipFill>
        <p:spPr>
          <a:xfrm flipH="1">
            <a:off x="6537457" y="5905492"/>
            <a:ext cx="2610830" cy="974098"/>
          </a:xfrm>
          <a:prstGeom prst="rect">
            <a:avLst/>
          </a:prstGeom>
        </p:spPr>
      </p:pic>
      <p:pic>
        <p:nvPicPr>
          <p:cNvPr id="11" name="图片 10" descr="C:\Users\kingsoft\Desktop\图片7副本.png图片7副本"/>
          <p:cNvPicPr>
            <a:picLocks noChangeAspect="1"/>
          </p:cNvPicPr>
          <p:nvPr>
            <p:custDataLst>
              <p:tags r:id="rId12"/>
            </p:custDataLst>
          </p:nvPr>
        </p:nvPicPr>
        <p:blipFill rotWithShape="1">
          <a:blip r:embed="rId13"/>
          <a:srcRect/>
          <a:stretch>
            <a:fillRect/>
          </a:stretch>
        </p:blipFill>
        <p:spPr>
          <a:xfrm>
            <a:off x="-12382" y="5971592"/>
            <a:ext cx="2608970" cy="9079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15482"/>
            <a:ext cx="2737007" cy="6857999"/>
            <a:chOff x="0" y="-15482"/>
            <a:chExt cx="3649343" cy="6857999"/>
          </a:xfrm>
        </p:grpSpPr>
        <p:pic>
          <p:nvPicPr>
            <p:cNvPr id="9" name="图片 8"/>
            <p:cNvPicPr>
              <a:picLocks noChangeAspect="1"/>
            </p:cNvPicPr>
            <p:nvPr userDrawn="1">
              <p:custDataLst>
                <p:tags r:id="rId3"/>
              </p:custDataLst>
            </p:nvPr>
          </p:nvPicPr>
          <p:blipFill>
            <a:blip r:embed="rId4"/>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5"/>
              </p:custDataLst>
            </p:nvPr>
          </p:nvPicPr>
          <p:blipFill rotWithShape="1">
            <a:blip r:embed="rId6"/>
            <a:srcRect/>
            <a:stretch>
              <a:fillRect/>
            </a:stretch>
          </p:blipFill>
          <p:spPr>
            <a:xfrm rot="5400000">
              <a:off x="-2338959" y="2323477"/>
              <a:ext cx="6857999" cy="2180082"/>
            </a:xfrm>
            <a:prstGeom prst="rect">
              <a:avLst/>
            </a:prstGeom>
          </p:spPr>
        </p:pic>
      </p:grpSp>
      <p:grpSp>
        <p:nvGrpSpPr>
          <p:cNvPr id="11" name="组合 10"/>
          <p:cNvGrpSpPr/>
          <p:nvPr>
            <p:custDataLst>
              <p:tags r:id="rId7"/>
            </p:custDataLst>
          </p:nvPr>
        </p:nvGrpSpPr>
        <p:grpSpPr>
          <a:xfrm rot="10800000">
            <a:off x="6406993" y="15483"/>
            <a:ext cx="2737007" cy="6857999"/>
            <a:chOff x="0" y="-15482"/>
            <a:chExt cx="3649343" cy="6857999"/>
          </a:xfrm>
        </p:grpSpPr>
        <p:pic>
          <p:nvPicPr>
            <p:cNvPr id="12" name="图片 11"/>
            <p:cNvPicPr>
              <a:picLocks noChangeAspect="1"/>
            </p:cNvPicPr>
            <p:nvPr userDrawn="1">
              <p:custDataLst>
                <p:tags r:id="rId8"/>
              </p:custDataLst>
            </p:nvPr>
          </p:nvPicPr>
          <p:blipFill>
            <a:blip r:embed="rId4"/>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6"/>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4" name="矩形: 圆角 13"/>
          <p:cNvSpPr/>
          <p:nvPr>
            <p:custDataLst>
              <p:tags r:id="rId14"/>
            </p:custDataLst>
          </p:nvPr>
        </p:nvSpPr>
        <p:spPr>
          <a:xfrm>
            <a:off x="4228624" y="1484173"/>
            <a:ext cx="6858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443234"/>
            <a:ext cx="8139178"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952508"/>
            <a:ext cx="396243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952508"/>
            <a:ext cx="3962432" cy="5388907"/>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descr="C:\Users\kingsoft\Desktop\图片7副本.png图片7副本"/>
          <p:cNvPicPr>
            <a:picLocks noChangeAspect="1"/>
          </p:cNvPicPr>
          <p:nvPr>
            <p:custDataLst>
              <p:tags r:id="rId8"/>
            </p:custDataLst>
          </p:nvPr>
        </p:nvPicPr>
        <p:blipFill rotWithShape="1">
          <a:blip r:embed="rId9"/>
          <a:srcRect/>
          <a:stretch>
            <a:fillRect/>
          </a:stretch>
        </p:blipFill>
        <p:spPr>
          <a:xfrm flipH="1">
            <a:off x="6173998" y="5327780"/>
            <a:ext cx="2970001" cy="153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rot="5400000">
            <a:off x="-2534087" y="2809615"/>
            <a:ext cx="5143502" cy="1238771"/>
          </a:xfrm>
          <a:prstGeom prst="rect">
            <a:avLst/>
          </a:prstGeom>
        </p:spPr>
      </p:pic>
      <p:sp>
        <p:nvSpPr>
          <p:cNvPr id="2" name="竖排标题 1"/>
          <p:cNvSpPr>
            <a:spLocks noGrp="1"/>
          </p:cNvSpPr>
          <p:nvPr>
            <p:ph type="title" orient="vert"/>
            <p:custDataLst>
              <p:tags r:id="rId4"/>
            </p:custDataLst>
          </p:nvPr>
        </p:nvSpPr>
        <p:spPr>
          <a:xfrm>
            <a:off x="7928351" y="952508"/>
            <a:ext cx="713238"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502444" y="952500"/>
            <a:ext cx="7371076"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pic>
        <p:nvPicPr>
          <p:cNvPr id="9" name="图片 8" descr="C:\Users\kingsoft\Desktop\图片7副本.png图片7副本"/>
          <p:cNvPicPr>
            <a:picLocks noChangeAspect="1"/>
          </p:cNvPicPr>
          <p:nvPr>
            <p:custDataLst>
              <p:tags r:id="rId9"/>
            </p:custDataLst>
          </p:nvPr>
        </p:nvPicPr>
        <p:blipFill rotWithShape="1">
          <a:blip r:embed="rId10"/>
          <a:srcRect/>
          <a:stretch>
            <a:fillRect/>
          </a:stretch>
        </p:blipFill>
        <p:spPr>
          <a:xfrm flipH="1">
            <a:off x="6173998" y="5327780"/>
            <a:ext cx="2970001" cy="15302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8" Type="http://schemas.openxmlformats.org/officeDocument/2006/relationships/theme" Target="../theme/theme1.xml"/><Relationship Id="rId27" Type="http://schemas.openxmlformats.org/officeDocument/2006/relationships/tags" Target="../tags/tag144.xml"/><Relationship Id="rId26" Type="http://schemas.openxmlformats.org/officeDocument/2006/relationships/tags" Target="../tags/tag143.xml"/><Relationship Id="rId25" Type="http://schemas.openxmlformats.org/officeDocument/2006/relationships/tags" Target="../tags/tag14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502412" y="443230"/>
            <a:ext cx="8139178" cy="441964"/>
          </a:xfrm>
          <a:prstGeom prst="rect">
            <a:avLst/>
          </a:prstGeom>
        </p:spPr>
        <p:txBody>
          <a:bodyPr vert="horz" lIns="90000" tIns="46800" rIns="90000" bIns="468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3"/>
            </p:custDataLst>
          </p:nvPr>
        </p:nvSpPr>
        <p:spPr>
          <a:xfrm>
            <a:off x="502412" y="952508"/>
            <a:ext cx="8139178"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4"/>
            </p:custDataLst>
          </p:nvPr>
        </p:nvSpPr>
        <p:spPr>
          <a:xfrm>
            <a:off x="659807" y="6349833"/>
            <a:ext cx="2025000" cy="3168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5"/>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6457950" y="6349833"/>
            <a:ext cx="2025000" cy="3168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6858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20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8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3.xml"/><Relationship Id="rId1" Type="http://schemas.openxmlformats.org/officeDocument/2006/relationships/tags" Target="../tags/tag232.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tags" Target="../tags/tag23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5.xml"/></Relationships>
</file>

<file path=ppt/slides/_rels/slide10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tags" Target="../tags/tag238.xml"/><Relationship Id="rId4" Type="http://schemas.openxmlformats.org/officeDocument/2006/relationships/image" Target="../media/image71.png"/><Relationship Id="rId3" Type="http://schemas.openxmlformats.org/officeDocument/2006/relationships/tags" Target="../tags/tag237.xml"/><Relationship Id="rId2" Type="http://schemas.openxmlformats.org/officeDocument/2006/relationships/image" Target="../media/image70.png"/><Relationship Id="rId1" Type="http://schemas.openxmlformats.org/officeDocument/2006/relationships/tags" Target="../tags/tag236.xml"/></Relationships>
</file>

<file path=ppt/slides/_rels/slide105.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73.emf"/><Relationship Id="rId3" Type="http://schemas.openxmlformats.org/officeDocument/2006/relationships/oleObject" Target="../embeddings/oleObject6.bin"/><Relationship Id="rId2" Type="http://schemas.openxmlformats.org/officeDocument/2006/relationships/tags" Target="../tags/tag240.xml"/><Relationship Id="rId1" Type="http://schemas.openxmlformats.org/officeDocument/2006/relationships/tags" Target="../tags/tag23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4.png"/><Relationship Id="rId2" Type="http://schemas.openxmlformats.org/officeDocument/2006/relationships/tags" Target="../tags/tag242.xml"/><Relationship Id="rId1" Type="http://schemas.openxmlformats.org/officeDocument/2006/relationships/tags" Target="../tags/tag24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8.xml"/><Relationship Id="rId1" Type="http://schemas.openxmlformats.org/officeDocument/2006/relationships/tags" Target="../tags/tag15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5.png"/><Relationship Id="rId1" Type="http://schemas.openxmlformats.org/officeDocument/2006/relationships/tags" Target="../tags/tag24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6.png"/><Relationship Id="rId1" Type="http://schemas.openxmlformats.org/officeDocument/2006/relationships/tags" Target="../tags/tag24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7.xml"/><Relationship Id="rId1" Type="http://schemas.openxmlformats.org/officeDocument/2006/relationships/tags" Target="../tags/tag24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8.emf"/><Relationship Id="rId1" Type="http://schemas.openxmlformats.org/officeDocument/2006/relationships/oleObject" Target="../embeddings/oleObject7.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79.emf"/><Relationship Id="rId1" Type="http://schemas.openxmlformats.org/officeDocument/2006/relationships/oleObject" Target="../embeddings/oleObject8.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1.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xml"/><Relationship Id="rId5" Type="http://schemas.openxmlformats.org/officeDocument/2006/relationships/tags" Target="../tags/tag168.xml"/><Relationship Id="rId4" Type="http://schemas.openxmlformats.org/officeDocument/2006/relationships/image" Target="../media/image21.emf"/><Relationship Id="rId3" Type="http://schemas.openxmlformats.org/officeDocument/2006/relationships/oleObject" Target="../embeddings/oleObject2.bin"/><Relationship Id="rId2" Type="http://schemas.openxmlformats.org/officeDocument/2006/relationships/tags" Target="../tags/tag167.xml"/><Relationship Id="rId1" Type="http://schemas.openxmlformats.org/officeDocument/2006/relationships/tags" Target="../tags/tag16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3.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4.xml"/><Relationship Id="rId2" Type="http://schemas.openxmlformats.org/officeDocument/2006/relationships/image" Target="../media/image23.png"/><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8.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183.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4.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6.xml"/><Relationship Id="rId1"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18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tags" Target="../tags/tag18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0.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0.xml"/><Relationship Id="rId1" Type="http://schemas.openxmlformats.org/officeDocument/2006/relationships/image" Target="../media/image3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2.xml"/><Relationship Id="rId2" Type="http://schemas.openxmlformats.org/officeDocument/2006/relationships/image" Target="../media/image35.png"/><Relationship Id="rId1" Type="http://schemas.openxmlformats.org/officeDocument/2006/relationships/tags" Target="../tags/tag19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4.xml"/><Relationship Id="rId1" Type="http://schemas.openxmlformats.org/officeDocument/2006/relationships/image" Target="../media/image36.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6.xml"/><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19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19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199.xml"/></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tags" Target="../tags/tag202.xml"/><Relationship Id="rId4" Type="http://schemas.openxmlformats.org/officeDocument/2006/relationships/image" Target="../media/image42.png"/><Relationship Id="rId3" Type="http://schemas.openxmlformats.org/officeDocument/2006/relationships/tags" Target="../tags/tag201.xml"/><Relationship Id="rId2" Type="http://schemas.openxmlformats.org/officeDocument/2006/relationships/image" Target="../media/image41.png"/><Relationship Id="rId1" Type="http://schemas.openxmlformats.org/officeDocument/2006/relationships/tags" Target="../tags/tag200.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20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5.xml"/><Relationship Id="rId1" Type="http://schemas.openxmlformats.org/officeDocument/2006/relationships/image" Target="../media/image4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tags" Target="../tags/tag20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tags" Target="../tags/tag154.xml"/><Relationship Id="rId8" Type="http://schemas.openxmlformats.org/officeDocument/2006/relationships/image" Target="../media/image19.emf"/><Relationship Id="rId7" Type="http://schemas.openxmlformats.org/officeDocument/2006/relationships/oleObject" Target="../embeddings/oleObject1.bin"/><Relationship Id="rId6" Type="http://schemas.openxmlformats.org/officeDocument/2006/relationships/tags" Target="../tags/tag15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1" Type="http://schemas.openxmlformats.org/officeDocument/2006/relationships/vmlDrawing" Target="../drawings/vmlDrawing1.vml"/><Relationship Id="rId10" Type="http://schemas.openxmlformats.org/officeDocument/2006/relationships/slideLayout" Target="../slideLayouts/slideLayout2.xml"/><Relationship Id="rId1" Type="http://schemas.openxmlformats.org/officeDocument/2006/relationships/diagramData" Target="../diagrams/data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tags" Target="../tags/tag209.xml"/><Relationship Id="rId1" Type="http://schemas.openxmlformats.org/officeDocument/2006/relationships/tags" Target="../tags/tag208.xml"/></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tags" Target="../tags/tag211.xml"/><Relationship Id="rId1" Type="http://schemas.openxmlformats.org/officeDocument/2006/relationships/tags" Target="../tags/tag210.xml"/></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tags" Target="../tags/tag213.xml"/><Relationship Id="rId1" Type="http://schemas.openxmlformats.org/officeDocument/2006/relationships/tags" Target="../tags/tag212.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tags" Target="../tags/tag215.xml"/><Relationship Id="rId1" Type="http://schemas.openxmlformats.org/officeDocument/2006/relationships/tags" Target="../tags/tag214.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6.xml"/><Relationship Id="rId1" Type="http://schemas.openxmlformats.org/officeDocument/2006/relationships/image" Target="../media/image51.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7.xml"/><Relationship Id="rId1" Type="http://schemas.openxmlformats.org/officeDocument/2006/relationships/image" Target="../media/image52.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8.xml"/><Relationship Id="rId1" Type="http://schemas.openxmlformats.org/officeDocument/2006/relationships/image" Target="../media/image5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9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219.xml"/><Relationship Id="rId2" Type="http://schemas.openxmlformats.org/officeDocument/2006/relationships/image" Target="../media/image54.emf"/><Relationship Id="rId1" Type="http://schemas.openxmlformats.org/officeDocument/2006/relationships/oleObject" Target="../embeddings/oleObject3.bin"/></Relationships>
</file>

<file path=ppt/slides/_rels/slide9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tags" Target="../tags/tag220.xml"/><Relationship Id="rId2" Type="http://schemas.openxmlformats.org/officeDocument/2006/relationships/image" Target="../media/image55.emf"/><Relationship Id="rId1" Type="http://schemas.openxmlformats.org/officeDocument/2006/relationships/oleObject" Target="../embeddings/oleObject4.bin"/></Relationships>
</file>

<file path=ppt/slides/_rels/slide92.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tags" Target="../tags/tag221.xml"/><Relationship Id="rId2" Type="http://schemas.openxmlformats.org/officeDocument/2006/relationships/image" Target="../media/image56.emf"/><Relationship Id="rId1" Type="http://schemas.openxmlformats.org/officeDocument/2006/relationships/oleObject" Target="../embeddings/oleObject5.bin"/></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2.xml"/><Relationship Id="rId1" Type="http://schemas.openxmlformats.org/officeDocument/2006/relationships/image" Target="../media/image57.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3.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5.xml"/><Relationship Id="rId1" Type="http://schemas.openxmlformats.org/officeDocument/2006/relationships/tags" Target="../tags/tag224.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6.xml"/></Relationships>
</file>

<file path=ppt/slides/_rels/slide9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28.xml"/><Relationship Id="rId5" Type="http://schemas.openxmlformats.org/officeDocument/2006/relationships/image" Target="../media/image61.png"/><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tags" Target="../tags/tag227.xml"/></Relationships>
</file>

<file path=ppt/slides/_rels/slide9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29.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png"/></Relationships>
</file>

<file path=ppt/slides/_rels/slide9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8.png"/><Relationship Id="rId2" Type="http://schemas.openxmlformats.org/officeDocument/2006/relationships/tags" Target="../tags/tag231.xml"/><Relationship Id="rId1" Type="http://schemas.openxmlformats.org/officeDocument/2006/relationships/tags" Target="../tags/tag2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zh-CN"/>
              <a:t>Web</a:t>
            </a:r>
            <a:r>
              <a:rPr lang="zh-CN" altLang="en-US"/>
              <a:t>编程</a:t>
            </a:r>
            <a:endParaRPr lang="zh-CN" altLang="en-US"/>
          </a:p>
        </p:txBody>
      </p:sp>
      <p:sp>
        <p:nvSpPr>
          <p:cNvPr id="4" name="副标题 3"/>
          <p:cNvSpPr/>
          <p:nvPr>
            <p:ph type="subTitle" idx="1"/>
          </p:nvPr>
        </p:nvSpPr>
        <p:spPr/>
        <p:txBody>
          <a:bodyPr>
            <a:normAutofit lnSpcReduction="10000"/>
          </a:bodyPr>
          <a:p>
            <a:r>
              <a:rPr lang="en-US" altLang="zh-CN"/>
              <a:t>——</a:t>
            </a:r>
            <a:r>
              <a:rPr lang="zh-CN" altLang="en-US"/>
              <a:t>前端开发</a:t>
            </a:r>
            <a:endParaRPr lang="zh-CN" altLang="en-US"/>
          </a:p>
        </p:txBody>
      </p:sp>
      <p:sp>
        <p:nvSpPr>
          <p:cNvPr id="3" name="文本占位符 2"/>
          <p:cNvSpPr>
            <a:spLocks noGrp="1"/>
          </p:cNvSpPr>
          <p:nvPr>
            <p:ph type="body" sz="quarter" idx="13"/>
          </p:nvPr>
        </p:nvSpPr>
        <p:spPr/>
        <p:txBody>
          <a:bodyPr/>
          <a:p>
            <a:r>
              <a:rPr lang="zh-CN" altLang="en-US"/>
              <a:t>蔡树彬</a:t>
            </a:r>
            <a:endParaRPr lang="zh-CN" altLang="en-US"/>
          </a:p>
        </p:txBody>
      </p:sp>
      <p:sp>
        <p:nvSpPr>
          <p:cNvPr id="5" name="文本占位符 4"/>
          <p:cNvSpPr>
            <a:spLocks noGrp="1"/>
          </p:cNvSpPr>
          <p:nvPr>
            <p:ph type="body" sz="quarter" idx="14"/>
          </p:nvPr>
        </p:nvSpPr>
        <p:spPr/>
        <p:txBody>
          <a:bodyPr/>
          <a:p>
            <a:r>
              <a:rPr lang="en-US" altLang="zh-CN"/>
              <a:t>2024</a:t>
            </a:r>
            <a:endParaRPr lang="en-US" altLang="zh-CN"/>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noAutofit/>
          </a:bodyPr>
          <a:lstStyle/>
          <a:p>
            <a:r>
              <a:rPr lang="zh-CN" altLang="en-US" sz="2400" smtClean="0"/>
              <a:t>链接外部样式表案例</a:t>
            </a:r>
            <a:endParaRPr lang="zh-CN" altLang="en-US" sz="2400" smtClean="0"/>
          </a:p>
        </p:txBody>
      </p:sp>
      <p:sp>
        <p:nvSpPr>
          <p:cNvPr id="5" name="矩形 4"/>
          <p:cNvSpPr>
            <a:spLocks noChangeArrowheads="1"/>
          </p:cNvSpPr>
          <p:nvPr/>
        </p:nvSpPr>
        <p:spPr bwMode="auto">
          <a:xfrm>
            <a:off x="533400" y="1714500"/>
            <a:ext cx="4800600" cy="3415030"/>
          </a:xfrm>
          <a:prstGeom prst="rect">
            <a:avLst/>
          </a:prstGeom>
          <a:noFill/>
          <a:ln w="9525">
            <a:solidFill>
              <a:srgbClr val="0000FA"/>
            </a:solidFill>
            <a:miter lim="800000"/>
          </a:ln>
        </p:spPr>
        <p:txBody>
          <a:bodyPr>
            <a:spAutoFit/>
          </a:bodyPr>
          <a:lstStyle/>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&lt;html&gt;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&lt;head&gt;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  &lt;title&gt;</a:t>
            </a:r>
            <a:r>
              <a:rPr kumimoji="1" lang="zh-CN" altLang="en-US" sz="1800" dirty="0">
                <a:solidFill>
                  <a:srgbClr val="232323"/>
                </a:solidFill>
                <a:ea typeface="黑体" panose="02010609060101010101" charset="-122"/>
              </a:rPr>
              <a:t>链接外部样式表</a:t>
            </a:r>
            <a:r>
              <a:rPr kumimoji="1" lang="en-US" altLang="zh-CN" sz="1800" dirty="0">
                <a:solidFill>
                  <a:srgbClr val="232323"/>
                </a:solidFill>
                <a:ea typeface="黑体" panose="02010609060101010101" charset="-122"/>
              </a:rPr>
              <a:t>&lt;/title&gt;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  &lt;link </a:t>
            </a:r>
            <a:r>
              <a:rPr kumimoji="1" lang="en-US" altLang="zh-CN" sz="1800" dirty="0" err="1">
                <a:solidFill>
                  <a:srgbClr val="232323"/>
                </a:solidFill>
                <a:ea typeface="黑体" panose="02010609060101010101" charset="-122"/>
              </a:rPr>
              <a:t>rel</a:t>
            </a:r>
            <a:r>
              <a:rPr kumimoji="1" lang="en-US" altLang="zh-CN" sz="1800" dirty="0">
                <a:solidFill>
                  <a:srgbClr val="232323"/>
                </a:solidFill>
                <a:ea typeface="黑体" panose="02010609060101010101" charset="-122"/>
              </a:rPr>
              <a:t>="</a:t>
            </a:r>
            <a:r>
              <a:rPr kumimoji="1" lang="en-US" altLang="zh-CN" sz="1800" dirty="0" err="1">
                <a:solidFill>
                  <a:srgbClr val="232323"/>
                </a:solidFill>
                <a:ea typeface="黑体" panose="02010609060101010101" charset="-122"/>
              </a:rPr>
              <a:t>stylesheet</a:t>
            </a:r>
            <a:r>
              <a:rPr kumimoji="1" lang="en-US" altLang="zh-CN" sz="1800" dirty="0">
                <a:solidFill>
                  <a:srgbClr val="232323"/>
                </a:solidFill>
                <a:ea typeface="黑体" panose="02010609060101010101" charset="-122"/>
              </a:rPr>
              <a:t>" type=</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"text/</a:t>
            </a:r>
            <a:r>
              <a:rPr kumimoji="1" lang="en-US" altLang="zh-CN" sz="1800" dirty="0" err="1">
                <a:solidFill>
                  <a:srgbClr val="232323"/>
                </a:solidFill>
                <a:ea typeface="黑体" panose="02010609060101010101" charset="-122"/>
              </a:rPr>
              <a:t>css</a:t>
            </a:r>
            <a:r>
              <a:rPr kumimoji="1" lang="en-US" altLang="zh-CN" sz="1800" dirty="0">
                <a:solidFill>
                  <a:srgbClr val="232323"/>
                </a:solidFill>
                <a:ea typeface="黑体" panose="02010609060101010101" charset="-122"/>
              </a:rPr>
              <a:t>" </a:t>
            </a:r>
            <a:r>
              <a:rPr kumimoji="1" lang="en-US" altLang="zh-CN" sz="1800" dirty="0" err="1">
                <a:solidFill>
                  <a:srgbClr val="232323"/>
                </a:solidFill>
                <a:ea typeface="黑体" panose="02010609060101010101" charset="-122"/>
              </a:rPr>
              <a:t>href</a:t>
            </a:r>
            <a:r>
              <a:rPr kumimoji="1" lang="en-US" altLang="zh-CN" sz="1800" dirty="0">
                <a:solidFill>
                  <a:srgbClr val="232323"/>
                </a:solidFill>
                <a:ea typeface="黑体" panose="02010609060101010101" charset="-122"/>
              </a:rPr>
              <a:t>="</a:t>
            </a:r>
            <a:r>
              <a:rPr kumimoji="1" lang="en-US" altLang="zh-CN" sz="1800" dirty="0" err="1">
                <a:solidFill>
                  <a:srgbClr val="232323"/>
                </a:solidFill>
                <a:ea typeface="黑体" panose="02010609060101010101" charset="-122"/>
              </a:rPr>
              <a:t>style.css</a:t>
            </a:r>
            <a:r>
              <a:rPr kumimoji="1" lang="en-US" altLang="zh-CN" sz="1800" dirty="0">
                <a:solidFill>
                  <a:srgbClr val="232323"/>
                </a:solidFill>
                <a:ea typeface="黑体" panose="02010609060101010101" charset="-122"/>
              </a:rPr>
              <a:t>"&gt;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&lt;/head&gt;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&lt;body&gt;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  &lt;p class="p1"&gt;</a:t>
            </a:r>
            <a:r>
              <a:rPr kumimoji="1" lang="zh-CN" altLang="en-US" sz="1800" dirty="0">
                <a:solidFill>
                  <a:srgbClr val="232323"/>
                </a:solidFill>
                <a:ea typeface="黑体" panose="02010609060101010101" charset="-122"/>
              </a:rPr>
              <a:t>此行文字被</a:t>
            </a:r>
            <a:r>
              <a:rPr kumimoji="1" lang="en-US" altLang="zh-CN" sz="1800" dirty="0">
                <a:solidFill>
                  <a:srgbClr val="232323"/>
                </a:solidFill>
                <a:ea typeface="黑体" panose="02010609060101010101" charset="-122"/>
              </a:rPr>
              <a:t>style</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zh-CN" altLang="en-US" sz="1800" dirty="0">
                <a:solidFill>
                  <a:srgbClr val="232323"/>
                </a:solidFill>
                <a:ea typeface="黑体" panose="02010609060101010101" charset="-122"/>
              </a:rPr>
              <a:t>属性定义为蓝色显示</a:t>
            </a:r>
            <a:r>
              <a:rPr kumimoji="1" lang="en-US" altLang="zh-CN" sz="1800" dirty="0">
                <a:solidFill>
                  <a:srgbClr val="232323"/>
                </a:solidFill>
                <a:ea typeface="黑体" panose="02010609060101010101" charset="-122"/>
              </a:rPr>
              <a:t>&lt;/p&gt;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  &lt;p&gt;</a:t>
            </a:r>
            <a:r>
              <a:rPr kumimoji="1" lang="zh-CN" altLang="en-US" sz="1800" dirty="0">
                <a:solidFill>
                  <a:srgbClr val="232323"/>
                </a:solidFill>
                <a:ea typeface="黑体" panose="02010609060101010101" charset="-122"/>
              </a:rPr>
              <a:t>此行文字没有被</a:t>
            </a:r>
            <a:r>
              <a:rPr kumimoji="1" lang="en-US" altLang="zh-CN" sz="1800" dirty="0">
                <a:solidFill>
                  <a:srgbClr val="232323"/>
                </a:solidFill>
                <a:ea typeface="黑体" panose="02010609060101010101" charset="-122"/>
              </a:rPr>
              <a:t>style</a:t>
            </a:r>
            <a:r>
              <a:rPr kumimoji="1" lang="zh-CN" altLang="en-US" sz="1800" dirty="0">
                <a:solidFill>
                  <a:srgbClr val="232323"/>
                </a:solidFill>
                <a:ea typeface="黑体" panose="02010609060101010101" charset="-122"/>
              </a:rPr>
              <a:t>属性定义</a:t>
            </a:r>
            <a:r>
              <a:rPr kumimoji="1" lang="en-US" altLang="zh-CN" sz="1800" dirty="0">
                <a:solidFill>
                  <a:srgbClr val="232323"/>
                </a:solidFill>
                <a:ea typeface="黑体" panose="02010609060101010101" charset="-122"/>
              </a:rPr>
              <a:t>&lt;/p&gt;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&lt;/body&gt;</a:t>
            </a:r>
            <a:endParaRPr kumimoji="1" lang="en-US" altLang="zh-CN" sz="1800" dirty="0">
              <a:solidFill>
                <a:srgbClr val="232323"/>
              </a:solidFill>
              <a:ea typeface="黑体" panose="02010609060101010101" charset="-122"/>
            </a:endParaRPr>
          </a:p>
          <a:p>
            <a:pPr eaLnBrk="0" latinLnBrk="1" hangingPunct="0">
              <a:spcBef>
                <a:spcPts val="0"/>
              </a:spcBef>
              <a:buFont typeface="Wingdings" panose="05000000000000000000" pitchFamily="2" charset="2"/>
              <a:buNone/>
            </a:pPr>
            <a:r>
              <a:rPr kumimoji="1" lang="en-US" altLang="zh-CN" sz="1800" dirty="0">
                <a:solidFill>
                  <a:srgbClr val="232323"/>
                </a:solidFill>
                <a:ea typeface="黑体" panose="02010609060101010101" charset="-122"/>
              </a:rPr>
              <a:t>&lt;/html&gt; </a:t>
            </a:r>
            <a:endParaRPr kumimoji="1" lang="zh-CN" altLang="en-US" sz="1800" dirty="0">
              <a:solidFill>
                <a:srgbClr val="232323"/>
              </a:solidFill>
              <a:ea typeface="黑体" panose="02010609060101010101" charset="-122"/>
            </a:endParaRPr>
          </a:p>
        </p:txBody>
      </p:sp>
      <p:sp>
        <p:nvSpPr>
          <p:cNvPr id="9" name="AutoShape 5"/>
          <p:cNvSpPr>
            <a:spLocks noChangeArrowheads="1"/>
          </p:cNvSpPr>
          <p:nvPr/>
        </p:nvSpPr>
        <p:spPr bwMode="auto">
          <a:xfrm>
            <a:off x="6324600" y="3810000"/>
            <a:ext cx="2592387" cy="485775"/>
          </a:xfrm>
          <a:prstGeom prst="wedgeRoundRectCallout">
            <a:avLst>
              <a:gd name="adj1" fmla="val -29604"/>
              <a:gd name="adj2" fmla="val -113579"/>
              <a:gd name="adj3" fmla="val 16667"/>
            </a:avLst>
          </a:prstGeom>
          <a:solidFill>
            <a:srgbClr val="0000FA"/>
          </a:solidFill>
          <a:ln w="9525" algn="ctr">
            <a:solidFill>
              <a:srgbClr val="003399"/>
            </a:solidFill>
            <a:miter lim="800000"/>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anose="05000000000000000000" pitchFamily="2" charset="2"/>
              <a:buNone/>
              <a:tabLst>
                <a:tab pos="88900" algn="l"/>
              </a:tabLst>
              <a:defRPr/>
            </a:pPr>
            <a:r>
              <a:rPr lang="zh-CN" altLang="en-US" dirty="0">
                <a:solidFill>
                  <a:schemeClr val="bg1"/>
                </a:solidFill>
                <a:ea typeface="微软雅黑" panose="020B0503020204020204" charset="-122"/>
              </a:rPr>
              <a:t>外部样式文件</a:t>
            </a:r>
            <a:endParaRPr lang="zh-CN" altLang="en-US" dirty="0">
              <a:solidFill>
                <a:schemeClr val="bg1"/>
              </a:solidFill>
              <a:ea typeface="微软雅黑" panose="020B0503020204020204" charset="-122"/>
            </a:endParaRPr>
          </a:p>
        </p:txBody>
      </p:sp>
      <p:sp>
        <p:nvSpPr>
          <p:cNvPr id="10" name="矩形 9"/>
          <p:cNvSpPr>
            <a:spLocks noChangeArrowheads="1"/>
          </p:cNvSpPr>
          <p:nvPr/>
        </p:nvSpPr>
        <p:spPr bwMode="auto">
          <a:xfrm>
            <a:off x="5562600" y="2514600"/>
            <a:ext cx="3276600" cy="1252855"/>
          </a:xfrm>
          <a:prstGeom prst="rect">
            <a:avLst/>
          </a:prstGeom>
          <a:noFill/>
          <a:ln w="9525">
            <a:solidFill>
              <a:srgbClr val="3333FF"/>
            </a:solidFill>
            <a:miter lim="800000"/>
          </a:ln>
        </p:spPr>
        <p:txBody>
          <a:bodyPr>
            <a:spAutoFit/>
          </a:bodyPr>
          <a:lstStyle/>
          <a:p>
            <a:pPr eaLnBrk="0" latinLnBrk="1" hangingPunct="0">
              <a:lnSpc>
                <a:spcPct val="75000"/>
              </a:lnSpc>
              <a:spcBef>
                <a:spcPct val="50000"/>
              </a:spcBef>
            </a:pPr>
            <a:r>
              <a:rPr kumimoji="1" lang="en-US" altLang="zh-CN" sz="1800" dirty="0">
                <a:solidFill>
                  <a:schemeClr val="tx1"/>
                </a:solidFill>
                <a:ea typeface="黑体" panose="02010609060101010101" charset="-122"/>
              </a:rPr>
              <a:t>/* </a:t>
            </a:r>
            <a:r>
              <a:rPr kumimoji="1" lang="en-US" altLang="zh-CN" sz="1800" dirty="0" err="1">
                <a:solidFill>
                  <a:schemeClr val="tx1"/>
                </a:solidFill>
                <a:ea typeface="黑体" panose="02010609060101010101" charset="-122"/>
              </a:rPr>
              <a:t>style.css</a:t>
            </a:r>
            <a:r>
              <a:rPr kumimoji="1" lang="en-US" altLang="zh-CN" sz="1800" dirty="0">
                <a:solidFill>
                  <a:schemeClr val="tx1"/>
                </a:solidFill>
                <a:ea typeface="黑体" panose="02010609060101010101" charset="-122"/>
              </a:rPr>
              <a:t>*/</a:t>
            </a:r>
            <a:endParaRPr kumimoji="1" lang="en-US" altLang="zh-CN" sz="1800" dirty="0">
              <a:solidFill>
                <a:schemeClr val="tx1"/>
              </a:solidFill>
              <a:ea typeface="黑体" panose="02010609060101010101" charset="-122"/>
            </a:endParaRPr>
          </a:p>
          <a:p>
            <a:pPr eaLnBrk="0" latinLnBrk="1" hangingPunct="0">
              <a:lnSpc>
                <a:spcPct val="75000"/>
              </a:lnSpc>
              <a:spcBef>
                <a:spcPct val="50000"/>
              </a:spcBef>
            </a:pPr>
            <a:r>
              <a:rPr lang="en-US" altLang="zh-CN" sz="1800" b="0" dirty="0">
                <a:solidFill>
                  <a:schemeClr val="tx1"/>
                </a:solidFill>
                <a:ea typeface="黑体" panose="02010609060101010101" charset="-122"/>
              </a:rPr>
              <a:t>.p1{font-size:18px; </a:t>
            </a:r>
            <a:endParaRPr lang="en-US" altLang="zh-CN" sz="1800" b="0" dirty="0">
              <a:solidFill>
                <a:schemeClr val="tx1"/>
              </a:solidFill>
              <a:ea typeface="黑体" panose="02010609060101010101" charset="-122"/>
            </a:endParaRPr>
          </a:p>
          <a:p>
            <a:pPr marL="179705" lvl="1" eaLnBrk="0" hangingPunct="0">
              <a:lnSpc>
                <a:spcPct val="90000"/>
              </a:lnSpc>
              <a:spcBef>
                <a:spcPct val="20000"/>
              </a:spcBef>
              <a:buClr>
                <a:schemeClr val="tx1"/>
              </a:buClr>
              <a:buSzPct val="100000"/>
              <a:buFont typeface="Arial" panose="020B0604020202020204" pitchFamily="34" charset="0"/>
              <a:buNone/>
            </a:pPr>
            <a:r>
              <a:rPr lang="en-US" altLang="zh-CN" sz="1800" b="0" dirty="0">
                <a:solidFill>
                  <a:schemeClr val="tx1"/>
                </a:solidFill>
                <a:ea typeface="黑体" panose="02010609060101010101" charset="-122"/>
              </a:rPr>
              <a:t>   </a:t>
            </a:r>
            <a:r>
              <a:rPr lang="en-US" altLang="zh-CN" sz="1800" b="0" dirty="0" err="1">
                <a:solidFill>
                  <a:schemeClr val="tx1"/>
                </a:solidFill>
                <a:ea typeface="黑体" panose="02010609060101010101" charset="-122"/>
              </a:rPr>
              <a:t>color:blue</a:t>
            </a:r>
            <a:r>
              <a:rPr lang="en-US" altLang="zh-CN" sz="1800" b="0" dirty="0">
                <a:solidFill>
                  <a:schemeClr val="tx1"/>
                </a:solidFill>
                <a:ea typeface="黑体" panose="02010609060101010101" charset="-122"/>
              </a:rPr>
              <a:t>;</a:t>
            </a:r>
            <a:endParaRPr lang="en-US" altLang="zh-CN" sz="1800" b="0" dirty="0">
              <a:solidFill>
                <a:schemeClr val="tx1"/>
              </a:solidFill>
              <a:ea typeface="黑体" panose="02010609060101010101" charset="-122"/>
            </a:endParaRPr>
          </a:p>
          <a:p>
            <a:pPr marL="179705" lvl="1" eaLnBrk="0" hangingPunct="0">
              <a:lnSpc>
                <a:spcPct val="90000"/>
              </a:lnSpc>
              <a:spcBef>
                <a:spcPct val="20000"/>
              </a:spcBef>
              <a:buClr>
                <a:schemeClr val="tx1"/>
              </a:buClr>
              <a:buSzPct val="100000"/>
              <a:buFont typeface="Arial" panose="020B0604020202020204" pitchFamily="34" charset="0"/>
              <a:buNone/>
            </a:pPr>
            <a:r>
              <a:rPr lang="en-US" altLang="zh-CN" sz="1800" b="0" dirty="0">
                <a:solidFill>
                  <a:schemeClr val="tx1"/>
                </a:solidFill>
                <a:ea typeface="黑体" panose="02010609060101010101" charset="-122"/>
              </a:rPr>
              <a:t>}</a:t>
            </a:r>
            <a:endParaRPr lang="en-US" altLang="zh-CN" sz="1800" b="0" dirty="0">
              <a:solidFill>
                <a:schemeClr val="tx1"/>
              </a:solidFill>
              <a:ea typeface="黑体" panose="02010609060101010101" charset="-122"/>
            </a:endParaRPr>
          </a:p>
        </p:txBody>
      </p:sp>
      <p:sp>
        <p:nvSpPr>
          <p:cNvPr id="11" name="AutoShape 10"/>
          <p:cNvSpPr>
            <a:spLocks noChangeArrowheads="1"/>
          </p:cNvSpPr>
          <p:nvPr/>
        </p:nvSpPr>
        <p:spPr bwMode="auto">
          <a:xfrm>
            <a:off x="5618164" y="1657350"/>
            <a:ext cx="2763837" cy="371475"/>
          </a:xfrm>
          <a:prstGeom prst="wedgeRoundRectCallout">
            <a:avLst>
              <a:gd name="adj1" fmla="val -76331"/>
              <a:gd name="adj2" fmla="val 222451"/>
              <a:gd name="adj3" fmla="val 16667"/>
            </a:avLst>
          </a:prstGeom>
          <a:solidFill>
            <a:srgbClr val="0000FA"/>
          </a:solidFill>
          <a:ln w="9525" algn="ctr">
            <a:solidFill>
              <a:schemeClr val="tx2"/>
            </a:solidFill>
            <a:miter lim="800000"/>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anose="05000000000000000000" pitchFamily="2" charset="2"/>
              <a:buNone/>
              <a:tabLst>
                <a:tab pos="88900" algn="l"/>
              </a:tabLst>
              <a:defRPr/>
            </a:pPr>
            <a:r>
              <a:rPr lang="zh-CN" altLang="en-US" dirty="0">
                <a:solidFill>
                  <a:schemeClr val="bg1"/>
                </a:solidFill>
                <a:ea typeface="微软雅黑" panose="020B0503020204020204" charset="-122"/>
              </a:rPr>
              <a:t>链接外部样式文件</a:t>
            </a:r>
            <a:endParaRPr lang="zh-CN" altLang="en-US" dirty="0">
              <a:solidFill>
                <a:schemeClr val="bg1"/>
              </a:solidFill>
              <a:ea typeface="微软雅黑" panose="020B0503020204020204" charset="-122"/>
            </a:endParaRPr>
          </a:p>
        </p:txBody>
      </p:sp>
      <p:sp>
        <p:nvSpPr>
          <p:cNvPr id="12" name="Line 6"/>
          <p:cNvSpPr>
            <a:spLocks noChangeShapeType="1"/>
          </p:cNvSpPr>
          <p:nvPr/>
        </p:nvSpPr>
        <p:spPr bwMode="auto">
          <a:xfrm>
            <a:off x="862014" y="2857500"/>
            <a:ext cx="4319587" cy="0"/>
          </a:xfrm>
          <a:prstGeom prst="line">
            <a:avLst/>
          </a:prstGeom>
          <a:noFill/>
          <a:ln w="38100">
            <a:solidFill>
              <a:srgbClr val="FF0000"/>
            </a:solidFill>
            <a:round/>
          </a:ln>
        </p:spPr>
        <p:txBody>
          <a:bodyPr/>
          <a:lstStyle/>
          <a:p>
            <a:endParaRPr lang="zh-CN" altLang="en-US"/>
          </a:p>
        </p:txBody>
      </p:sp>
      <p:sp>
        <p:nvSpPr>
          <p:cNvPr id="13" name="AutoShape 9"/>
          <p:cNvSpPr>
            <a:spLocks noChangeArrowheads="1"/>
          </p:cNvSpPr>
          <p:nvPr/>
        </p:nvSpPr>
        <p:spPr bwMode="auto">
          <a:xfrm>
            <a:off x="5713414" y="4857751"/>
            <a:ext cx="2592387" cy="411956"/>
          </a:xfrm>
          <a:prstGeom prst="wedgeRoundRectCallout">
            <a:avLst>
              <a:gd name="adj1" fmla="val -150385"/>
              <a:gd name="adj2" fmla="val -266077"/>
              <a:gd name="adj3" fmla="val 16667"/>
            </a:avLst>
          </a:prstGeom>
          <a:solidFill>
            <a:srgbClr val="0000FA"/>
          </a:solidFill>
          <a:ln w="9525" algn="ctr">
            <a:solidFill>
              <a:schemeClr val="tx2"/>
            </a:solidFill>
            <a:miter lim="800000"/>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anose="05000000000000000000" pitchFamily="2" charset="2"/>
              <a:buNone/>
              <a:tabLst>
                <a:tab pos="88900" algn="l"/>
              </a:tabLst>
              <a:defRPr/>
            </a:pPr>
            <a:r>
              <a:rPr lang="en-US" altLang="zh-CN" dirty="0" smtClean="0">
                <a:solidFill>
                  <a:schemeClr val="bg1"/>
                </a:solidFill>
                <a:ea typeface="微软雅黑" panose="020B0503020204020204" charset="-122"/>
              </a:rPr>
              <a:t>+</a:t>
            </a:r>
            <a:r>
              <a:rPr lang="zh-CN" altLang="en-US" dirty="0" smtClean="0">
                <a:solidFill>
                  <a:schemeClr val="bg1"/>
                </a:solidFill>
                <a:ea typeface="微软雅黑" panose="020B0503020204020204" charset="-122"/>
              </a:rPr>
              <a:t>引</a:t>
            </a:r>
            <a:r>
              <a:rPr lang="zh-CN" altLang="en-US" dirty="0">
                <a:solidFill>
                  <a:schemeClr val="bg1"/>
                </a:solidFill>
                <a:ea typeface="微软雅黑" panose="020B0503020204020204" charset="-122"/>
              </a:rPr>
              <a:t>用外部样式</a:t>
            </a:r>
            <a:endParaRPr lang="zh-CN" altLang="en-US" dirty="0">
              <a:solidFill>
                <a:schemeClr val="bg1"/>
              </a:solidFill>
              <a:ea typeface="微软雅黑" panose="020B0503020204020204" charset="-122"/>
            </a:endParaRPr>
          </a:p>
        </p:txBody>
      </p:sp>
      <p:sp>
        <p:nvSpPr>
          <p:cNvPr id="14" name="Line 8"/>
          <p:cNvSpPr>
            <a:spLocks noChangeShapeType="1"/>
          </p:cNvSpPr>
          <p:nvPr/>
        </p:nvSpPr>
        <p:spPr bwMode="auto">
          <a:xfrm>
            <a:off x="838200" y="4000500"/>
            <a:ext cx="3692525" cy="34529"/>
          </a:xfrm>
          <a:prstGeom prst="line">
            <a:avLst/>
          </a:prstGeom>
          <a:noFill/>
          <a:ln w="38100">
            <a:solidFill>
              <a:srgbClr val="FF0000"/>
            </a:solidFill>
            <a:round/>
          </a:ln>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p:spPr>
        <p:txBody>
          <a:bodyPr/>
          <a:lstStyle/>
          <a:p>
            <a:pPr eaLnBrk="1" hangingPunct="1"/>
            <a:r>
              <a:rPr lang="zh-CN" altLang="en-US">
                <a:latin typeface="黑体" panose="02010609060101010101" charset="-122"/>
                <a:ea typeface="黑体" panose="02010609060101010101" charset="-122"/>
              </a:rPr>
              <a:t>坍塌的其他解决办法</a:t>
            </a:r>
            <a:endParaRPr lang="zh-CN" altLang="en-US">
              <a:latin typeface="黑体" panose="02010609060101010101" charset="-122"/>
              <a:ea typeface="黑体" panose="02010609060101010101" charset="-122"/>
            </a:endParaRPr>
          </a:p>
        </p:txBody>
      </p:sp>
      <p:sp>
        <p:nvSpPr>
          <p:cNvPr id="53251" name="Rectangle 3"/>
          <p:cNvSpPr>
            <a:spLocks noGrp="1" noChangeArrowheads="1"/>
          </p:cNvSpPr>
          <p:nvPr>
            <p:ph idx="1"/>
          </p:nvPr>
        </p:nvSpPr>
        <p:spPr>
          <a:xfrm>
            <a:off x="502412" y="952508"/>
            <a:ext cx="8139178" cy="438467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把父级元素的</a:t>
            </a:r>
            <a:r>
              <a:rPr lang="en-US" altLang="zh-CN" dirty="0"/>
              <a:t>overflow</a:t>
            </a:r>
            <a:r>
              <a:rPr lang="zh-CN" altLang="en-US" dirty="0"/>
              <a:t>属性设置成</a:t>
            </a:r>
            <a:r>
              <a:rPr lang="en-US" altLang="zh-CN" dirty="0"/>
              <a:t>hidden</a:t>
            </a:r>
            <a:r>
              <a:rPr lang="zh-CN" altLang="en-US" dirty="0"/>
              <a:t>、</a:t>
            </a:r>
            <a:r>
              <a:rPr lang="en-US" altLang="zh-CN" dirty="0"/>
              <a:t>auto</a:t>
            </a:r>
            <a:r>
              <a:rPr lang="zh-CN" altLang="en-US" dirty="0"/>
              <a:t>或者</a:t>
            </a:r>
            <a:r>
              <a:rPr lang="en-US" altLang="zh-CN" dirty="0"/>
              <a:t>scroll</a:t>
            </a:r>
            <a:r>
              <a:rPr lang="zh-CN" altLang="en-US" dirty="0"/>
              <a:t>来清除浮动。 </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sym typeface="+mn-ea"/>
            </a:endParaRPr>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sym typeface="+mn-ea"/>
            </a:endParaRPr>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sym typeface="+mn-ea"/>
            </a:endParaRPr>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a:sym typeface="+mn-ea"/>
              </a:rPr>
              <a:t>在指定</a:t>
            </a:r>
            <a:r>
              <a:rPr lang="en-US" altLang="zh-CN">
                <a:sym typeface="+mn-ea"/>
              </a:rPr>
              <a:t>:after</a:t>
            </a:r>
            <a:r>
              <a:rPr>
                <a:sym typeface="+mn-ea"/>
              </a:rPr>
              <a:t>伪元素</a:t>
            </a:r>
            <a:r>
              <a:rPr>
                <a:sym typeface="+mn-ea"/>
              </a:rPr>
              <a:t>的元素内的最后自动生成一个伪元素，为伪元素设定样式，使用</a:t>
            </a:r>
            <a:r>
              <a:rPr lang="en-US" altLang="zh-CN">
                <a:sym typeface="+mn-ea"/>
              </a:rPr>
              <a:t>clear</a:t>
            </a:r>
            <a:r>
              <a:rPr>
                <a:sym typeface="+mn-ea"/>
              </a:rPr>
              <a:t>属性清除浮动。注意伪元素高度要设置成</a:t>
            </a:r>
            <a:r>
              <a:rPr lang="en-US" altLang="zh-CN">
                <a:sym typeface="+mn-ea"/>
              </a:rPr>
              <a:t>0</a:t>
            </a:r>
            <a:r>
              <a:rPr>
                <a:sym typeface="+mn-ea"/>
              </a:rPr>
              <a:t>，将</a:t>
            </a:r>
            <a:r>
              <a:rPr lang="en-US" altLang="zh-CN">
                <a:sym typeface="+mn-ea"/>
              </a:rPr>
              <a:t>visibility</a:t>
            </a:r>
            <a:r>
              <a:rPr>
                <a:sym typeface="+mn-ea"/>
              </a:rPr>
              <a:t>设置成</a:t>
            </a:r>
            <a:r>
              <a:rPr lang="en-US" altLang="zh-CN">
                <a:sym typeface="+mn-ea"/>
              </a:rPr>
              <a:t>hidden</a:t>
            </a:r>
            <a:r>
              <a:rPr>
                <a:sym typeface="+mn-ea"/>
              </a:rPr>
              <a:t>，伪元素的</a:t>
            </a:r>
            <a:r>
              <a:rPr lang="en-US" altLang="zh-CN">
                <a:sym typeface="+mn-ea"/>
              </a:rPr>
              <a:t>content</a:t>
            </a:r>
            <a:r>
              <a:rPr>
                <a:sym typeface="+mn-ea"/>
              </a:rPr>
              <a:t>属性值一般设置成“</a:t>
            </a:r>
            <a:r>
              <a:rPr lang="en-US" altLang="zh-CN">
                <a:sym typeface="+mn-ea"/>
              </a:rPr>
              <a:t>.”</a:t>
            </a:r>
            <a:r>
              <a:rPr>
                <a:sym typeface="+mn-ea"/>
              </a:rPr>
              <a:t>；如果设置成</a:t>
            </a:r>
            <a:r>
              <a:rPr lang="en-US" altLang="zh-CN">
                <a:sym typeface="+mn-ea"/>
              </a:rPr>
              <a:t>“\200B”</a:t>
            </a:r>
            <a:r>
              <a:rPr>
                <a:sym typeface="+mn-ea"/>
              </a:rPr>
              <a:t>，可以省略</a:t>
            </a:r>
            <a:r>
              <a:rPr lang="en-US" altLang="zh-CN">
                <a:sym typeface="+mn-ea"/>
              </a:rPr>
              <a:t>visibility</a:t>
            </a:r>
            <a:r>
              <a:rPr>
                <a:sym typeface="+mn-ea"/>
              </a:rPr>
              <a:t>的设置。</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建议这种。</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315401" name="Rectangle 9"/>
          <p:cNvSpPr>
            <a:spLocks noChangeArrowheads="1"/>
          </p:cNvSpPr>
          <p:nvPr>
            <p:custDataLst>
              <p:tags r:id="rId1"/>
            </p:custDataLst>
          </p:nvPr>
        </p:nvSpPr>
        <p:spPr bwMode="auto">
          <a:xfrm>
            <a:off x="3293110" y="5083175"/>
            <a:ext cx="2682875" cy="1583690"/>
          </a:xfrm>
          <a:prstGeom prst="rect">
            <a:avLst/>
          </a:prstGeom>
          <a:solidFill>
            <a:srgbClr val="E1FFE1"/>
          </a:solidFill>
          <a:ln cap="flat" algn="ctr">
            <a:solidFill>
              <a:srgbClr val="993300"/>
            </a:solidFill>
            <a:miter lim="800000"/>
          </a:ln>
        </p:spPr>
        <p:txBody>
          <a:bodyPr vert="horz" wrap="square" lIns="91440" tIns="45720" rIns="91440" bIns="45720" rtlCol="0">
            <a:spAutoFit/>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90000"/>
              </a:lnSpc>
              <a:spcBef>
                <a:spcPct val="0"/>
              </a:spcBef>
            </a:pPr>
            <a:r>
              <a:rPr lang="en-US" altLang="zh-CN" sz="1350" b="1" dirty="0">
                <a:solidFill>
                  <a:srgbClr val="000000"/>
                </a:solidFill>
                <a:latin typeface="华文楷体" panose="02010600040101010101" pitchFamily="2" charset="-122"/>
              </a:rPr>
              <a:t>.</a:t>
            </a:r>
            <a:r>
              <a:rPr lang="en-US" altLang="zh-CN" sz="1350" b="1" dirty="0" err="1">
                <a:solidFill>
                  <a:srgbClr val="000000"/>
                </a:solidFill>
                <a:latin typeface="华文楷体" panose="02010600040101010101" pitchFamily="2" charset="-122"/>
              </a:rPr>
              <a:t>container:after</a:t>
            </a:r>
            <a:r>
              <a:rPr lang="en-US" altLang="zh-CN" sz="1350" b="1" dirty="0">
                <a:solidFill>
                  <a:srgbClr val="000000"/>
                </a:solidFill>
                <a:latin typeface="华文楷体" panose="02010600040101010101" pitchFamily="2" charset="-122"/>
              </a:rPr>
              <a:t> {</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content: '.';</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clear: both;</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display: block;</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visibility: hidden;</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height: 0px;</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endParaRPr lang="en-US" altLang="zh-CN" sz="1350" b="1" dirty="0">
              <a:solidFill>
                <a:srgbClr val="000000"/>
              </a:solidFill>
              <a:latin typeface="华文楷体" panose="02010600040101010101" pitchFamily="2" charset="-122"/>
            </a:endParaRPr>
          </a:p>
        </p:txBody>
      </p:sp>
      <p:sp>
        <p:nvSpPr>
          <p:cNvPr id="312328" name="Rectangle 8"/>
          <p:cNvSpPr>
            <a:spLocks noGrp="1" noChangeArrowheads="1"/>
          </p:cNvSpPr>
          <p:nvPr>
            <p:custDataLst>
              <p:tags r:id="rId2"/>
            </p:custDataLst>
          </p:nvPr>
        </p:nvSpPr>
        <p:spPr>
          <a:xfrm>
            <a:off x="1983105" y="1910715"/>
            <a:ext cx="3603625" cy="1168400"/>
          </a:xfrm>
          <a:prstGeom prst="rect">
            <a:avLst/>
          </a:prstGeom>
          <a:solidFill>
            <a:srgbClr val="E1FFE1"/>
          </a:solidFill>
          <a:ln cap="flat" algn="ctr">
            <a:solidFill>
              <a:srgbClr val="993300"/>
            </a:solidFill>
            <a:miter lim="800000"/>
          </a:ln>
        </p:spPr>
        <p:txBody>
          <a:bodyPr vert="horz" wrap="square" lIns="91440" tIns="45720" rIns="91440" bIns="45720" rtlCol="0">
            <a:spAutoFit/>
          </a:bodyPr>
          <a:lstStyle>
            <a:lvl1pPr marL="342900" indent="-342900" algn="l" defTabSz="914400" rtl="0" eaLnBrk="1" latinLnBrk="0" hangingPunct="1">
              <a:spcBef>
                <a:spcPct val="20000"/>
              </a:spcBef>
              <a:spcAft>
                <a:spcPts val="600"/>
              </a:spcAft>
              <a:buFont typeface="Arial" panose="020B0604020202020204" pitchFamily="34" charset="0"/>
              <a:buChar char="•"/>
              <a:defRPr lang="zh-CN" altLang="en-US" sz="1800" b="1" kern="1200" dirty="0">
                <a:solidFill>
                  <a:srgbClr val="000000"/>
                </a:solidFill>
                <a:latin typeface="华文楷体" panose="02010600040101010101" pitchFamily="2" charset="-122"/>
                <a:ea typeface="华文楷体" panose="02010600040101010101" pitchFamily="2" charset="-122"/>
                <a:cs typeface="+mn-cs"/>
              </a:defRPr>
            </a:lvl1pPr>
            <a:lvl2pPr marL="742950" indent="-285750" algn="l" defTabSz="914400" rtl="0" eaLnBrk="1" latinLnBrk="0" hangingPunct="1">
              <a:spcBef>
                <a:spcPct val="20000"/>
              </a:spcBef>
              <a:spcAft>
                <a:spcPts val="600"/>
              </a:spcAft>
              <a:buFont typeface="Arial" panose="020B0604020202020204" pitchFamily="34" charset="0"/>
              <a:buChar char="–"/>
              <a:defRPr lang="zh-CN" altLang="en-US" sz="1800" kern="1200" dirty="0">
                <a:solidFill>
                  <a:schemeClr val="tx1"/>
                </a:solidFill>
                <a:latin typeface="+mn-lt"/>
                <a:ea typeface="+mn-ea"/>
                <a:cs typeface="+mn-cs"/>
              </a:defRPr>
            </a:lvl2pPr>
            <a:lvl3pPr marL="1143000" indent="-228600" algn="l" defTabSz="914400" rtl="0" eaLnBrk="1" latinLnBrk="0" hangingPunct="1">
              <a:spcBef>
                <a:spcPct val="20000"/>
              </a:spcBef>
              <a:spcAft>
                <a:spcPts val="600"/>
              </a:spcAft>
              <a:buFont typeface="Arial" panose="020B0604020202020204" pitchFamily="34" charset="0"/>
              <a:buChar char="•"/>
              <a:defRPr lang="zh-CN" altLang="en-US" sz="1800" kern="1200" dirty="0">
                <a:solidFill>
                  <a:schemeClr val="tx1"/>
                </a:solidFill>
                <a:latin typeface="+mn-lt"/>
                <a:ea typeface="+mn-ea"/>
                <a:cs typeface="+mn-cs"/>
              </a:defRPr>
            </a:lvl3pPr>
            <a:lvl4pPr marL="1600200" indent="-228600" algn="l" defTabSz="914400" rtl="0" eaLnBrk="1" latinLnBrk="0" hangingPunct="1">
              <a:spcBef>
                <a:spcPct val="20000"/>
              </a:spcBef>
              <a:spcAft>
                <a:spcPts val="600"/>
              </a:spcAft>
              <a:buFont typeface="Arial" panose="020B0604020202020204" pitchFamily="34" charset="0"/>
              <a:buChar char="–"/>
              <a:defRPr lang="zh-CN" altLang="en-US" sz="1800" kern="1200" dirty="0">
                <a:solidFill>
                  <a:schemeClr val="tx1"/>
                </a:solidFill>
                <a:latin typeface="+mn-lt"/>
                <a:ea typeface="+mn-ea"/>
                <a:cs typeface="+mn-cs"/>
              </a:defRPr>
            </a:lvl4pPr>
            <a:lvl5pPr marL="2057400" indent="-228600" algn="l" defTabSz="914400" rtl="0" eaLnBrk="1" latinLnBrk="0" hangingPunct="1">
              <a:spcBef>
                <a:spcPct val="20000"/>
              </a:spcBef>
              <a:spcAft>
                <a:spcPts val="600"/>
              </a:spcAft>
              <a:buFont typeface="Arial" panose="020B0604020202020204" pitchFamily="34" charset="0"/>
              <a:buChar char="»"/>
              <a:defRPr lang="zh-CN" alt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spcBef>
                <a:spcPct val="0"/>
              </a:spcBef>
              <a:spcAft>
                <a:spcPts val="0"/>
              </a:spcAft>
              <a:buNone/>
            </a:pPr>
            <a:r>
              <a:rPr lang="en-US" altLang="zh-CN" sz="1400" dirty="0">
                <a:ea typeface="宋体" panose="02010600030101010101" pitchFamily="2" charset="-122"/>
              </a:rPr>
              <a:t>	.container {</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background-color: #7B68EE;</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overflow: auto;</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a:t>
            </a:r>
            <a:endParaRPr lang="en-US" altLang="zh-CN" sz="1400" dirty="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wipe(down)">
                                      <p:cBhvr>
                                        <p:cTn id="7" dur="5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1">
                                            <p:txEl>
                                              <p:pRg st="5" end="5"/>
                                            </p:txEl>
                                          </p:spTgt>
                                        </p:tgtEl>
                                        <p:attrNameLst>
                                          <p:attrName>style.visibility</p:attrName>
                                        </p:attrNameLst>
                                      </p:cBhvr>
                                      <p:to>
                                        <p:strVal val="visible"/>
                                      </p:to>
                                    </p:set>
                                    <p:animEffect transition="in" filter="wipe(down)">
                                      <p:cBhvr>
                                        <p:cTn id="12" dur="500"/>
                                        <p:tgtEl>
                                          <p:spTgt spid="5325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3251">
                                            <p:txEl>
                                              <p:pRg st="6" end="6"/>
                                            </p:txEl>
                                          </p:spTgt>
                                        </p:tgtEl>
                                        <p:attrNameLst>
                                          <p:attrName>style.visibility</p:attrName>
                                        </p:attrNameLst>
                                      </p:cBhvr>
                                      <p:to>
                                        <p:strVal val="visible"/>
                                      </p:to>
                                    </p:set>
                                    <p:animEffect transition="in" filter="wipe(down)">
                                      <p:cBhvr>
                                        <p:cTn id="17" dur="500"/>
                                        <p:tgtEl>
                                          <p:spTgt spid="5325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15401"/>
                                        </p:tgtEl>
                                        <p:attrNameLst>
                                          <p:attrName>style.visibility</p:attrName>
                                        </p:attrNameLst>
                                      </p:cBhvr>
                                      <p:to>
                                        <p:strVal val="visible"/>
                                      </p:to>
                                    </p:set>
                                    <p:animEffect transition="in" filter="box(in)">
                                      <p:cBhvr>
                                        <p:cTn id="22" dur="500"/>
                                        <p:tgtEl>
                                          <p:spTgt spid="31540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12328"/>
                                        </p:tgtEl>
                                        <p:attrNameLst>
                                          <p:attrName>style.visibility</p:attrName>
                                        </p:attrNameLst>
                                      </p:cBhvr>
                                      <p:to>
                                        <p:strVal val="visible"/>
                                      </p:to>
                                    </p:set>
                                    <p:animEffect transition="in" filter="box(in)">
                                      <p:cBhvr>
                                        <p:cTn id="27" dur="500"/>
                                        <p:tgtEl>
                                          <p:spTgt spid="312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315401" grpId="0" bldLvl="0" animBg="1"/>
      <p:bldP spid="312328"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a:latin typeface="黑体" panose="02010609060101010101" charset="-122"/>
                <a:ea typeface="黑体" panose="02010609060101010101" charset="-122"/>
              </a:rPr>
              <a:t>多栏布局</a:t>
            </a:r>
            <a:endParaRPr lang="zh-CN" altLang="en-US">
              <a:latin typeface="黑体" panose="02010609060101010101" charset="-122"/>
              <a:ea typeface="黑体" panose="02010609060101010101" charset="-122"/>
            </a:endParaRPr>
          </a:p>
        </p:txBody>
      </p:sp>
      <p:sp>
        <p:nvSpPr>
          <p:cNvPr id="34819" name="Rectangle 3"/>
          <p:cNvSpPr>
            <a:spLocks noGrp="1" noChangeArrowheads="1"/>
          </p:cNvSpPr>
          <p:nvPr>
            <p:ph idx="1"/>
          </p:nvPr>
        </p:nvSpPr>
        <p:spPr>
          <a:xfrm>
            <a:off x="755576" y="959892"/>
            <a:ext cx="6871424" cy="4317365"/>
          </a:xfrm>
          <a:noFill/>
        </p:spPr>
        <p:txBody>
          <a:bodyPr vert="horz" wrap="square" lIns="91440" tIns="45720" rIns="91440" bIns="45720" rtlCol="0">
            <a:spAutoFit/>
          </a:bodyPr>
          <a:lstStyle/>
          <a:p>
            <a:pPr marL="285750" indent="-285750">
              <a:spcBef>
                <a:spcPts val="0"/>
              </a:spcBef>
              <a:spcAft>
                <a:spcPts val="300"/>
              </a:spcAft>
              <a:buClr>
                <a:srgbClr val="FF6600"/>
              </a:buClr>
              <a:buSzPct val="68000"/>
              <a:buFont typeface="Wingdings" panose="05000000000000000000" pitchFamily="2" charset="2"/>
              <a:buChar char="u"/>
            </a:pPr>
            <a:r>
              <a:rPr lang="en-US" altLang="zh-CN" dirty="0"/>
              <a:t>column-width</a:t>
            </a:r>
            <a:r>
              <a:rPr lang="zh-CN" altLang="en-US" dirty="0"/>
              <a:t>：列宽。</a:t>
            </a:r>
            <a:endParaRPr lang="zh-CN" altLang="en-US" dirty="0"/>
          </a:p>
          <a:p>
            <a:pPr marL="285750" indent="-285750">
              <a:spcBef>
                <a:spcPts val="0"/>
              </a:spcBef>
              <a:spcAft>
                <a:spcPts val="300"/>
              </a:spcAft>
              <a:buClr>
                <a:srgbClr val="FF6600"/>
              </a:buClr>
              <a:buSzPct val="68000"/>
              <a:buFont typeface="Wingdings" panose="05000000000000000000" pitchFamily="2" charset="2"/>
              <a:buChar char="u"/>
            </a:pPr>
            <a:r>
              <a:rPr lang="en-US" altLang="zh-CN" dirty="0"/>
              <a:t>column-count</a:t>
            </a:r>
            <a:r>
              <a:rPr lang="zh-CN" altLang="en-US" dirty="0"/>
              <a:t>：列数。</a:t>
            </a:r>
            <a:endParaRPr lang="zh-CN" altLang="en-US" dirty="0"/>
          </a:p>
          <a:p>
            <a:pPr marL="285750" indent="-285750">
              <a:spcBef>
                <a:spcPts val="0"/>
              </a:spcBef>
              <a:spcAft>
                <a:spcPts val="300"/>
              </a:spcAft>
              <a:buClr>
                <a:srgbClr val="FF6600"/>
              </a:buClr>
              <a:buSzPct val="68000"/>
              <a:buFont typeface="Wingdings" panose="05000000000000000000" pitchFamily="2" charset="2"/>
              <a:buChar char="u"/>
            </a:pPr>
            <a:r>
              <a:rPr lang="en-US" altLang="zh-CN" dirty="0"/>
              <a:t>column-gap</a:t>
            </a:r>
            <a:r>
              <a:rPr lang="zh-CN" altLang="en-US" dirty="0"/>
              <a:t>：列与列之间的距离。</a:t>
            </a:r>
            <a:endParaRPr lang="zh-CN" altLang="en-US" dirty="0"/>
          </a:p>
          <a:p>
            <a:pPr marL="285750" indent="-285750">
              <a:spcBef>
                <a:spcPts val="0"/>
              </a:spcBef>
              <a:spcAft>
                <a:spcPts val="300"/>
              </a:spcAft>
              <a:buClr>
                <a:srgbClr val="FF6600"/>
              </a:buClr>
              <a:buSzPct val="68000"/>
              <a:buFont typeface="Wingdings" panose="05000000000000000000" pitchFamily="2" charset="2"/>
              <a:buChar char="u"/>
            </a:pPr>
            <a:r>
              <a:rPr lang="en-US" altLang="zh-CN" dirty="0"/>
              <a:t>column-rule</a:t>
            </a:r>
            <a:r>
              <a:rPr lang="zh-CN" altLang="en-US" dirty="0"/>
              <a:t>：复合属性，列与列之间的边框。</a:t>
            </a:r>
            <a:endParaRPr lang="zh-CN" altLang="en-US" dirty="0"/>
          </a:p>
          <a:p>
            <a:pPr marL="742950" lvl="1" indent="-285750">
              <a:spcBef>
                <a:spcPts val="0"/>
              </a:spcBef>
              <a:spcAft>
                <a:spcPts val="300"/>
              </a:spcAft>
              <a:buClr>
                <a:srgbClr val="FF6600"/>
              </a:buClr>
              <a:buSzPct val="68000"/>
              <a:buFont typeface="Wingdings" panose="05000000000000000000" pitchFamily="2" charset="2"/>
              <a:buChar char="u"/>
            </a:pPr>
            <a:r>
              <a:rPr lang="en-US" altLang="zh-CN" dirty="0"/>
              <a:t>column-rule-width</a:t>
            </a:r>
            <a:r>
              <a:rPr lang="zh-CN" altLang="en-US" dirty="0"/>
              <a:t>：列与列之间的边框宽度。</a:t>
            </a:r>
            <a:endParaRPr lang="zh-CN" altLang="en-US" dirty="0"/>
          </a:p>
          <a:p>
            <a:pPr marL="742950" lvl="1" indent="-285750">
              <a:spcBef>
                <a:spcPts val="0"/>
              </a:spcBef>
              <a:spcAft>
                <a:spcPts val="300"/>
              </a:spcAft>
              <a:buClr>
                <a:srgbClr val="FF6600"/>
              </a:buClr>
              <a:buSzPct val="68000"/>
              <a:buFont typeface="Wingdings" panose="05000000000000000000" pitchFamily="2" charset="2"/>
              <a:buChar char="u"/>
            </a:pPr>
            <a:r>
              <a:rPr lang="en-US" altLang="zh-CN" dirty="0"/>
              <a:t>column-rule-style</a:t>
            </a:r>
            <a:r>
              <a:rPr lang="zh-CN" altLang="en-US" dirty="0"/>
              <a:t>：列与列之间的边框样式。</a:t>
            </a:r>
            <a:endParaRPr lang="zh-CN" altLang="en-US" dirty="0"/>
          </a:p>
          <a:p>
            <a:pPr marL="742950" lvl="1" indent="-285750">
              <a:spcBef>
                <a:spcPts val="0"/>
              </a:spcBef>
              <a:spcAft>
                <a:spcPts val="300"/>
              </a:spcAft>
              <a:buClr>
                <a:srgbClr val="FF6600"/>
              </a:buClr>
              <a:buSzPct val="68000"/>
              <a:buFont typeface="Wingdings" panose="05000000000000000000" pitchFamily="2" charset="2"/>
              <a:buChar char="u"/>
            </a:pPr>
            <a:r>
              <a:rPr lang="en-US" altLang="zh-CN" dirty="0"/>
              <a:t>column-rule-color</a:t>
            </a:r>
            <a:r>
              <a:rPr lang="zh-CN" altLang="en-US" dirty="0"/>
              <a:t>：列与列之间的边框颜色。</a:t>
            </a:r>
            <a:endParaRPr lang="zh-CN" altLang="en-US" dirty="0"/>
          </a:p>
          <a:p>
            <a:pPr marL="285750" indent="-285750">
              <a:spcBef>
                <a:spcPts val="0"/>
              </a:spcBef>
              <a:spcAft>
                <a:spcPts val="300"/>
              </a:spcAft>
              <a:buClr>
                <a:srgbClr val="FF6600"/>
              </a:buClr>
              <a:buSzPct val="68000"/>
              <a:buFont typeface="Wingdings" panose="05000000000000000000" pitchFamily="2" charset="2"/>
              <a:buChar char="u"/>
            </a:pPr>
            <a:r>
              <a:rPr lang="en-US" altLang="zh-CN" dirty="0"/>
              <a:t>column-span</a:t>
            </a:r>
            <a:r>
              <a:rPr lang="zh-CN" altLang="en-US" dirty="0"/>
              <a:t>：是否横跨所有列。</a:t>
            </a:r>
            <a:endParaRPr lang="zh-CN" altLang="en-US" dirty="0"/>
          </a:p>
          <a:p>
            <a:pPr marL="285750" indent="-285750">
              <a:spcBef>
                <a:spcPts val="0"/>
              </a:spcBef>
              <a:spcAft>
                <a:spcPts val="300"/>
              </a:spcAft>
              <a:buClr>
                <a:srgbClr val="FF6600"/>
              </a:buClr>
              <a:buSzPct val="68000"/>
              <a:buFont typeface="Wingdings" panose="05000000000000000000" pitchFamily="2" charset="2"/>
              <a:buChar char="u"/>
            </a:pPr>
            <a:r>
              <a:rPr lang="en-US" altLang="zh-CN" dirty="0"/>
              <a:t>column-fill</a:t>
            </a:r>
            <a:r>
              <a:rPr lang="zh-CN" altLang="en-US" dirty="0"/>
              <a:t>：所有列高度是否统一。</a:t>
            </a:r>
            <a:endParaRPr lang="zh-CN" altLang="en-US" dirty="0"/>
          </a:p>
          <a:p>
            <a:pPr marL="285750" indent="-285750">
              <a:spcBef>
                <a:spcPts val="0"/>
              </a:spcBef>
              <a:spcAft>
                <a:spcPts val="300"/>
              </a:spcAft>
              <a:buClr>
                <a:srgbClr val="FF6600"/>
              </a:buClr>
              <a:buSzPct val="68000"/>
              <a:buFont typeface="Wingdings" panose="05000000000000000000" pitchFamily="2" charset="2"/>
              <a:buChar char="u"/>
            </a:pP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36866" name="Picture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3387725" y="4888230"/>
            <a:ext cx="4945380" cy="177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down)">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down)">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down)">
                                      <p:cBhvr>
                                        <p:cTn id="17" dur="500"/>
                                        <p:tgtEl>
                                          <p:spTgt spid="34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wipe(down)">
                                      <p:cBhvr>
                                        <p:cTn id="22" dur="500"/>
                                        <p:tgtEl>
                                          <p:spTgt spid="34819">
                                            <p:txEl>
                                              <p:pRg st="3" end="3"/>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animEffect transition="in" filter="wipe(down)">
                                      <p:cBhvr>
                                        <p:cTn id="25" dur="500"/>
                                        <p:tgtEl>
                                          <p:spTgt spid="34819">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4819">
                                            <p:txEl>
                                              <p:pRg st="5" end="5"/>
                                            </p:txEl>
                                          </p:spTgt>
                                        </p:tgtEl>
                                        <p:attrNameLst>
                                          <p:attrName>style.visibility</p:attrName>
                                        </p:attrNameLst>
                                      </p:cBhvr>
                                      <p:to>
                                        <p:strVal val="visible"/>
                                      </p:to>
                                    </p:set>
                                    <p:animEffect transition="in" filter="wipe(down)">
                                      <p:cBhvr>
                                        <p:cTn id="28" dur="500"/>
                                        <p:tgtEl>
                                          <p:spTgt spid="34819">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animEffect transition="in" filter="wipe(down)">
                                      <p:cBhvr>
                                        <p:cTn id="31" dur="500"/>
                                        <p:tgtEl>
                                          <p:spTgt spid="3481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4819">
                                            <p:txEl>
                                              <p:pRg st="7" end="7"/>
                                            </p:txEl>
                                          </p:spTgt>
                                        </p:tgtEl>
                                        <p:attrNameLst>
                                          <p:attrName>style.visibility</p:attrName>
                                        </p:attrNameLst>
                                      </p:cBhvr>
                                      <p:to>
                                        <p:strVal val="visible"/>
                                      </p:to>
                                    </p:set>
                                    <p:animEffect transition="in" filter="wipe(down)">
                                      <p:cBhvr>
                                        <p:cTn id="36" dur="500"/>
                                        <p:tgtEl>
                                          <p:spTgt spid="3481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4819">
                                            <p:txEl>
                                              <p:pRg st="8" end="8"/>
                                            </p:txEl>
                                          </p:spTgt>
                                        </p:tgtEl>
                                        <p:attrNameLst>
                                          <p:attrName>style.visibility</p:attrName>
                                        </p:attrNameLst>
                                      </p:cBhvr>
                                      <p:to>
                                        <p:strVal val="visible"/>
                                      </p:to>
                                    </p:set>
                                    <p:animEffect transition="in" filter="wipe(down)">
                                      <p:cBhvr>
                                        <p:cTn id="41" dur="500"/>
                                        <p:tgtEl>
                                          <p:spTgt spid="3481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36866"/>
                                        </p:tgtEl>
                                        <p:attrNameLst>
                                          <p:attrName>style.visibility</p:attrName>
                                        </p:attrNameLst>
                                      </p:cBhvr>
                                      <p:to>
                                        <p:strVal val="visible"/>
                                      </p:to>
                                    </p:set>
                                    <p:animEffect transition="in" filter="wipe(down)">
                                      <p:cBhvr>
                                        <p:cTn id="46" dur="5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
          <p:cNvSpPr>
            <a:spLocks noGrp="1"/>
          </p:cNvSpPr>
          <p:nvPr>
            <p:ph type="title"/>
          </p:nvPr>
        </p:nvSpPr>
        <p:spPr/>
        <p:txBody>
          <a:bodyPr vert="horz" wrap="square" lIns="91440" tIns="45720" rIns="91440" bIns="45720" anchor="ctr" anchorCtr="0"/>
          <a:p>
            <a:pPr algn="l" eaLnBrk="1" hangingPunct="1">
              <a:buClrTx/>
              <a:buSzTx/>
              <a:buFontTx/>
            </a:pPr>
            <a:r>
              <a:rPr lang="zh-CN" altLang="zh-CN" dirty="0" smtClean="0">
                <a:cs typeface="+mj-cs"/>
              </a:rPr>
              <a:t>弹性盒子伸缩布局</a:t>
            </a:r>
            <a:endParaRPr lang="zh-CN" altLang="zh-CN" dirty="0" smtClean="0">
              <a:cs typeface="+mj-cs"/>
            </a:endParaRPr>
          </a:p>
        </p:txBody>
      </p:sp>
      <p:sp>
        <p:nvSpPr>
          <p:cNvPr id="146435" name="内容占位符 2"/>
          <p:cNvSpPr>
            <a:spLocks noGrp="1"/>
          </p:cNvSpPr>
          <p:nvPr>
            <p:ph idx="1"/>
          </p:nvPr>
        </p:nvSpPr>
        <p:spPr/>
        <p:txBody>
          <a:bodyPr vert="horz" wrap="square" lIns="91440" tIns="45720" rIns="91440" bIns="45720" anchor="t" anchorCtr="0"/>
          <a:p>
            <a:pPr eaLnBrk="1" hangingPunct="1"/>
            <a:r>
              <a:rPr lang="zh-CN" altLang="zh-CN" dirty="0"/>
              <a:t>如果将元素显示类型</a:t>
            </a:r>
            <a:r>
              <a:rPr lang="en-US" altLang="zh-CN" dirty="0"/>
              <a:t>display</a:t>
            </a:r>
            <a:r>
              <a:rPr lang="zh-CN" altLang="zh-CN" dirty="0"/>
              <a:t>显式设置为“</a:t>
            </a:r>
            <a:r>
              <a:rPr lang="en-US" altLang="zh-CN" dirty="0"/>
              <a:t>flex</a:t>
            </a:r>
            <a:r>
              <a:rPr lang="zh-CN" altLang="zh-CN" dirty="0"/>
              <a:t>”，则对象作为弹性伸缩盒显示。伸缩盒能够简单快速的创建一个具有弹性功能的布局，可以让伸缩盒内的元素在伸缩容器内进行自由扩展和收缩，从而容易调整整个布局。</a:t>
            </a:r>
            <a:endParaRPr lang="zh-CN" altLang="zh-CN" dirty="0"/>
          </a:p>
          <a:p>
            <a:pPr eaLnBrk="1" hangingPunct="1"/>
            <a:r>
              <a:rPr lang="zh-CN" altLang="zh-CN" dirty="0"/>
              <a:t>一个伸缩盒布局是由一个伸缩盒和在这个容器里的伸缩项目组成，当一个标签元素</a:t>
            </a:r>
            <a:r>
              <a:rPr lang="en-US" altLang="zh-CN" dirty="0"/>
              <a:t>display</a:t>
            </a:r>
            <a:r>
              <a:rPr lang="zh-CN" altLang="zh-CN" dirty="0"/>
              <a:t>属性显式设置为</a:t>
            </a:r>
            <a:r>
              <a:rPr lang="en-US" altLang="zh-CN" dirty="0"/>
              <a:t>flex</a:t>
            </a:r>
            <a:r>
              <a:rPr lang="zh-CN" altLang="zh-CN" dirty="0"/>
              <a:t>时，元素会变为伸缩容器，同时在伸缩容器内的所有子元素都会自动变成伸缩项目，</a:t>
            </a:r>
            <a:r>
              <a:rPr lang="zh-CN" altLang="zh-CN" b="1" dirty="0">
                <a:solidFill>
                  <a:schemeClr val="tx1"/>
                </a:solidFill>
              </a:rPr>
              <a:t>伸缩项目的</a:t>
            </a:r>
            <a:r>
              <a:rPr lang="en-US" altLang="zh-CN" b="1" dirty="0">
                <a:solidFill>
                  <a:schemeClr val="tx1"/>
                </a:solidFill>
              </a:rPr>
              <a:t>float</a:t>
            </a:r>
            <a:r>
              <a:rPr lang="zh-CN" altLang="zh-CN" b="1" dirty="0">
                <a:solidFill>
                  <a:schemeClr val="tx1"/>
                </a:solidFill>
              </a:rPr>
              <a:t>、</a:t>
            </a:r>
            <a:r>
              <a:rPr lang="en-US" altLang="zh-CN" b="1" dirty="0">
                <a:solidFill>
                  <a:schemeClr val="tx1"/>
                </a:solidFill>
              </a:rPr>
              <a:t>clear</a:t>
            </a:r>
            <a:r>
              <a:rPr lang="zh-CN" altLang="zh-CN" b="1" dirty="0">
                <a:solidFill>
                  <a:schemeClr val="tx1"/>
                </a:solidFill>
              </a:rPr>
              <a:t>和</a:t>
            </a:r>
            <a:r>
              <a:rPr lang="en-US" altLang="zh-CN" b="1" dirty="0">
                <a:solidFill>
                  <a:schemeClr val="tx1"/>
                </a:solidFill>
              </a:rPr>
              <a:t>vertical-align</a:t>
            </a:r>
            <a:r>
              <a:rPr lang="zh-CN" altLang="zh-CN" b="1" dirty="0">
                <a:solidFill>
                  <a:schemeClr val="tx1"/>
                </a:solidFill>
              </a:rPr>
              <a:t>属性将失效</a:t>
            </a:r>
            <a:r>
              <a:rPr lang="zh-CN" altLang="zh-CN" b="1" dirty="0"/>
              <a:t>。</a:t>
            </a:r>
            <a:endParaRPr lang="zh-CN" altLang="zh-CN" b="1" dirty="0"/>
          </a:p>
          <a:p>
            <a:pPr eaLnBrk="1" hangingPunct="1"/>
            <a:r>
              <a:rPr lang="zh-CN" altLang="zh-CN" dirty="0"/>
              <a:t>伸缩容器有两根轴：水平的主轴和垂直的交叉轴。</a:t>
            </a:r>
            <a:r>
              <a:rPr>
                <a:sym typeface="+mn-ea"/>
              </a:rPr>
              <a:t>主轴的开始位置称为</a:t>
            </a:r>
            <a:r>
              <a:rPr lang="en-US" altLang="zh-CN">
                <a:sym typeface="+mn-ea"/>
              </a:rPr>
              <a:t>main start</a:t>
            </a:r>
            <a:r>
              <a:rPr>
                <a:sym typeface="+mn-ea"/>
              </a:rPr>
              <a:t>，结束位置称为</a:t>
            </a:r>
            <a:r>
              <a:rPr lang="en-US" altLang="zh-CN">
                <a:sym typeface="+mn-ea"/>
              </a:rPr>
              <a:t>main end</a:t>
            </a:r>
            <a:r>
              <a:rPr>
                <a:sym typeface="+mn-ea"/>
              </a:rPr>
              <a:t>，交叉轴的开始位置称为</a:t>
            </a:r>
            <a:r>
              <a:rPr lang="en-US" altLang="zh-CN">
                <a:sym typeface="+mn-ea"/>
              </a:rPr>
              <a:t>cross start</a:t>
            </a:r>
            <a:r>
              <a:rPr>
                <a:sym typeface="+mn-ea"/>
              </a:rPr>
              <a:t>，结束位置称为</a:t>
            </a:r>
            <a:r>
              <a:rPr lang="en-US" altLang="zh-CN">
                <a:sym typeface="+mn-ea"/>
              </a:rPr>
              <a:t>cross end</a:t>
            </a:r>
            <a:r>
              <a:rPr>
                <a:sym typeface="+mn-ea"/>
              </a:rPr>
              <a:t>。</a:t>
            </a:r>
            <a:endParaRPr lang="zh-CN" altLang="en-US" dirty="0"/>
          </a:p>
          <a:p>
            <a:pPr eaLnBrk="1" hangingPunct="1"/>
            <a:endParaRPr lang="zh-CN" altLang="zh-CN" dirty="0"/>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
          <p:cNvSpPr>
            <a:spLocks noGrp="1"/>
          </p:cNvSpPr>
          <p:nvPr>
            <p:ph type="title"/>
          </p:nvPr>
        </p:nvSpPr>
        <p:spPr/>
        <p:txBody>
          <a:bodyPr vert="horz" wrap="square" lIns="91440" tIns="45720" rIns="91440" bIns="45720" anchor="ctr" anchorCtr="0"/>
          <a:p>
            <a:pPr algn="l" eaLnBrk="1" hangingPunct="1">
              <a:buClrTx/>
              <a:buSzTx/>
              <a:buFontTx/>
            </a:pPr>
            <a:r>
              <a:rPr lang="zh-CN" altLang="zh-CN" dirty="0" smtClean="0">
                <a:cs typeface="+mj-cs"/>
              </a:rPr>
              <a:t>弹性盒子伸缩布局</a:t>
            </a:r>
            <a:endParaRPr lang="zh-CN" altLang="zh-CN" dirty="0" smtClean="0">
              <a:cs typeface="+mj-cs"/>
            </a:endParaRPr>
          </a:p>
        </p:txBody>
      </p:sp>
      <p:sp>
        <p:nvSpPr>
          <p:cNvPr id="146435" name="内容占位符 2"/>
          <p:cNvSpPr>
            <a:spLocks noGrp="1"/>
          </p:cNvSpPr>
          <p:nvPr>
            <p:ph idx="1"/>
          </p:nvPr>
        </p:nvSpPr>
        <p:spPr/>
        <p:txBody>
          <a:bodyPr vert="horz" wrap="square" lIns="91440" tIns="45720" rIns="91440" bIns="45720" anchor="t" anchorCtr="0"/>
          <a:p>
            <a:pPr eaLnBrk="1" hangingPunct="1"/>
            <a:endParaRPr lang="zh-CN" altLang="zh-CN" dirty="0"/>
          </a:p>
        </p:txBody>
      </p:sp>
      <p:graphicFrame>
        <p:nvGraphicFramePr>
          <p:cNvPr id="5" name="表格 4"/>
          <p:cNvGraphicFramePr>
            <a:graphicFrameLocks noGrp="1"/>
          </p:cNvGraphicFramePr>
          <p:nvPr>
            <p:custDataLst>
              <p:tags r:id="rId1"/>
            </p:custDataLst>
          </p:nvPr>
        </p:nvGraphicFramePr>
        <p:xfrm>
          <a:off x="501968" y="990283"/>
          <a:ext cx="8207375" cy="4662488"/>
        </p:xfrm>
        <a:graphic>
          <a:graphicData uri="http://schemas.openxmlformats.org/drawingml/2006/table">
            <a:tbl>
              <a:tblPr firstRow="1" firstCol="1" bandRow="1">
                <a:tableStyleId>{5C22544A-7EE6-4342-B048-85BDC9FD1C3A}</a:tableStyleId>
              </a:tblPr>
              <a:tblGrid>
                <a:gridCol w="2015455"/>
                <a:gridCol w="6191919"/>
              </a:tblGrid>
              <a:tr h="152400">
                <a:tc>
                  <a:txBody>
                    <a:bodyPr/>
                    <a:p>
                      <a:pPr indent="127000" algn="ctr">
                        <a:lnSpc>
                          <a:spcPct val="100000"/>
                        </a:lnSpc>
                        <a:spcAft>
                          <a:spcPts val="100"/>
                        </a:spcAft>
                      </a:pPr>
                      <a:r>
                        <a:rPr lang="zh-CN" sz="1600" kern="0" dirty="0">
                          <a:effectLst/>
                        </a:rPr>
                        <a:t>属性</a:t>
                      </a:r>
                      <a:endParaRPr lang="zh-CN" sz="1600" kern="0" dirty="0">
                        <a:effectLst/>
                        <a:latin typeface="Courier New" panose="02070309020205020404"/>
                        <a:ea typeface="宋体" panose="02010600030101010101" pitchFamily="2" charset="-122"/>
                        <a:cs typeface="Times New Roman" panose="02020603050405020304"/>
                      </a:endParaRPr>
                    </a:p>
                  </a:txBody>
                  <a:tcPr marL="68580" marR="68580" marT="0" marB="0" anchor="ctr"/>
                </a:tc>
                <a:tc>
                  <a:txBody>
                    <a:bodyPr/>
                    <a:p>
                      <a:pPr indent="127000" algn="ctr">
                        <a:lnSpc>
                          <a:spcPct val="100000"/>
                        </a:lnSpc>
                        <a:spcAft>
                          <a:spcPts val="100"/>
                        </a:spcAft>
                      </a:pPr>
                      <a:r>
                        <a:rPr lang="zh-CN" sz="1600" kern="0">
                          <a:effectLst/>
                        </a:rPr>
                        <a:t>描述</a:t>
                      </a:r>
                      <a:endParaRPr lang="zh-CN" sz="1600" kern="0">
                        <a:effectLst/>
                        <a:latin typeface="Courier New" panose="02070309020205020404"/>
                        <a:ea typeface="宋体" panose="02010600030101010101" pitchFamily="2" charset="-122"/>
                        <a:cs typeface="Times New Roman" panose="02020603050405020304"/>
                      </a:endParaRPr>
                    </a:p>
                  </a:txBody>
                  <a:tcPr marL="68580" marR="68580" marT="0" marB="0" anchor="ctr"/>
                </a:tc>
              </a:tr>
              <a:tr h="304800">
                <a:tc>
                  <a:txBody>
                    <a:bodyPr/>
                    <a:p>
                      <a:pPr marL="66675" algn="just">
                        <a:lnSpc>
                          <a:spcPct val="100000"/>
                        </a:lnSpc>
                        <a:spcAft>
                          <a:spcPts val="0"/>
                        </a:spcAft>
                      </a:pPr>
                      <a:r>
                        <a:rPr lang="en-US" sz="1600" dirty="0">
                          <a:effectLst/>
                        </a:rPr>
                        <a:t>flex</a:t>
                      </a:r>
                      <a:endParaRPr lang="en-US" sz="1600" dirty="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复合属性。设置伸缩盒的伸缩项目如何分配空间，包括</a:t>
                      </a:r>
                      <a:r>
                        <a:rPr lang="en-US" sz="1600" dirty="0">
                          <a:effectLst/>
                        </a:rPr>
                        <a:t>flex-grow</a:t>
                      </a:r>
                      <a:r>
                        <a:rPr lang="zh-CN" sz="1600" dirty="0">
                          <a:effectLst/>
                        </a:rPr>
                        <a:t>、</a:t>
                      </a:r>
                      <a:r>
                        <a:rPr lang="en-US" sz="1600" dirty="0">
                          <a:effectLst/>
                        </a:rPr>
                        <a:t>flex-shrink</a:t>
                      </a:r>
                      <a:r>
                        <a:rPr lang="zh-CN" sz="1600" dirty="0">
                          <a:effectLst/>
                        </a:rPr>
                        <a:t>和</a:t>
                      </a:r>
                      <a:r>
                        <a:rPr lang="en-US" sz="1600" dirty="0">
                          <a:effectLst/>
                        </a:rPr>
                        <a:t>flex-basis</a:t>
                      </a:r>
                      <a:endParaRPr lang="en-US"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flex-grow</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设置伸缩盒的伸缩项目扩展比率</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flex-shrink</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设置伸缩盒的伸缩项目收缩比率</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flex-basis</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设置伸缩盒的伸缩项目伸缩基准值</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order</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设置伸缩盒的伸缩项目出現的順序</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align-self</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设置伸缩盒的伸缩项目自身在侧轴（纵轴）方向上的对齐方式</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flex-flow</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复合属性。设置伸缩盒的伸缩项目排列方式，包括</a:t>
                      </a:r>
                      <a:r>
                        <a:rPr lang="en-US" sz="1600" dirty="0">
                          <a:effectLst/>
                        </a:rPr>
                        <a:t>flex-direction</a:t>
                      </a:r>
                      <a:r>
                        <a:rPr lang="zh-CN" sz="1600" dirty="0">
                          <a:effectLst/>
                        </a:rPr>
                        <a:t>和</a:t>
                      </a:r>
                      <a:r>
                        <a:rPr lang="en-US" sz="1600" dirty="0">
                          <a:effectLst/>
                        </a:rPr>
                        <a:t>flex-wrap</a:t>
                      </a:r>
                      <a:r>
                        <a:rPr lang="zh-CN" altLang="en-US" sz="1600" dirty="0">
                          <a:effectLst/>
                        </a:rPr>
                        <a:t>，</a:t>
                      </a:r>
                      <a:r>
                        <a:rPr sz="1600">
                          <a:sym typeface="+mn-ea"/>
                        </a:rPr>
                        <a:t>默认值为</a:t>
                      </a:r>
                      <a:r>
                        <a:rPr lang="en-US" altLang="zh-CN" sz="1600">
                          <a:sym typeface="+mn-ea"/>
                        </a:rPr>
                        <a:t>row </a:t>
                      </a:r>
                      <a:r>
                        <a:rPr lang="en-US" altLang="zh-CN" sz="1600" dirty="0" err="1">
                          <a:sym typeface="+mn-ea"/>
                        </a:rPr>
                        <a:t>nowrap</a:t>
                      </a:r>
                      <a:endParaRPr lang="zh-CN" altLang="en-US" sz="1600" dirty="0">
                        <a:effectLst/>
                        <a:latin typeface="Times New Roman" panose="02020603050405020304"/>
                        <a:ea typeface="宋体" panose="02010600030101010101" pitchFamily="2" charset="-122"/>
                      </a:endParaRPr>
                    </a:p>
                  </a:txBody>
                  <a:tcPr marL="68580" marR="68580" marT="0" marB="0"/>
                </a:tc>
              </a:tr>
              <a:tr h="304800">
                <a:tc>
                  <a:txBody>
                    <a:bodyPr/>
                    <a:p>
                      <a:pPr marL="66675" algn="just">
                        <a:lnSpc>
                          <a:spcPct val="100000"/>
                        </a:lnSpc>
                        <a:spcAft>
                          <a:spcPts val="0"/>
                        </a:spcAft>
                      </a:pPr>
                      <a:r>
                        <a:rPr lang="en-US" sz="1600" b="0">
                          <a:effectLst/>
                          <a:latin typeface="微软雅黑" panose="020B0503020204020204" charset="-122"/>
                          <a:ea typeface="微软雅黑" panose="020B0503020204020204" charset="-122"/>
                        </a:rPr>
                        <a:t>flex-direction</a:t>
                      </a:r>
                      <a:endParaRPr lang="en-US" sz="1600" b="0">
                        <a:effectLst/>
                        <a:latin typeface="微软雅黑" panose="020B0503020204020204" charset="-122"/>
                        <a:ea typeface="微软雅黑" panose="020B0503020204020204" charset="-122"/>
                      </a:endParaRPr>
                    </a:p>
                  </a:txBody>
                  <a:tcPr marL="68580" marR="68580" marT="0" marB="0"/>
                </a:tc>
                <a:tc>
                  <a:txBody>
                    <a:bodyPr/>
                    <a:p>
                      <a:pPr marL="66675" algn="just">
                        <a:lnSpc>
                          <a:spcPct val="100000"/>
                        </a:lnSpc>
                        <a:spcAft>
                          <a:spcPts val="0"/>
                        </a:spcAft>
                      </a:pPr>
                      <a:r>
                        <a:rPr lang="zh-CN" sz="1600" b="0" dirty="0">
                          <a:effectLst/>
                          <a:latin typeface="微软雅黑" panose="020B0503020204020204" charset="-122"/>
                          <a:ea typeface="微软雅黑" panose="020B0503020204020204" charset="-122"/>
                          <a:cs typeface="微软雅黑" panose="020B0503020204020204" charset="-122"/>
                        </a:rPr>
                        <a:t>设置伸缩盒的伸缩项目在父容器中的位置，决定主轴的方向（即伸缩项目的排列方向），</a:t>
                      </a:r>
                      <a:r>
                        <a:rPr lang="en-US" sz="1600" b="0" dirty="0">
                          <a:effectLst/>
                          <a:latin typeface="微软雅黑" panose="020B0503020204020204" charset="-122"/>
                          <a:ea typeface="微软雅黑" panose="020B0503020204020204" charset="-122"/>
                          <a:cs typeface="微软雅黑" panose="020B0503020204020204" charset="-122"/>
                          <a:sym typeface="+mn-ea"/>
                        </a:rPr>
                        <a:t>可取值为：</a:t>
                      </a:r>
                      <a:endParaRPr lang="en-US" sz="1600" b="0" dirty="0">
                        <a:effectLst/>
                        <a:latin typeface="微软雅黑" panose="020B0503020204020204" charset="-122"/>
                        <a:ea typeface="微软雅黑" panose="020B0503020204020204" charset="-122"/>
                        <a:cs typeface="微软雅黑" panose="020B0503020204020204" charset="-122"/>
                      </a:endParaRPr>
                    </a:p>
                    <a:p>
                      <a:pPr marL="66675" algn="just">
                        <a:lnSpc>
                          <a:spcPct val="100000"/>
                        </a:lnSpc>
                        <a:spcAft>
                          <a:spcPts val="0"/>
                        </a:spcAft>
                      </a:pPr>
                      <a:r>
                        <a:rPr lang="en-US" sz="1600" b="0" dirty="0">
                          <a:effectLst/>
                          <a:latin typeface="微软雅黑" panose="020B0503020204020204" charset="-122"/>
                          <a:ea typeface="微软雅黑" panose="020B0503020204020204" charset="-122"/>
                          <a:cs typeface="微软雅黑" panose="020B0503020204020204" charset="-122"/>
                          <a:sym typeface="+mn-ea"/>
                        </a:rPr>
                        <a:t>row：主轴为水平方向，起点在左端。</a:t>
                      </a:r>
                      <a:endParaRPr lang="en-US" sz="1600" b="0" dirty="0">
                        <a:effectLst/>
                        <a:latin typeface="微软雅黑" panose="020B0503020204020204" charset="-122"/>
                        <a:ea typeface="微软雅黑" panose="020B0503020204020204" charset="-122"/>
                        <a:cs typeface="微软雅黑" panose="020B0503020204020204" charset="-122"/>
                      </a:endParaRPr>
                    </a:p>
                    <a:p>
                      <a:pPr marL="66675" algn="just">
                        <a:lnSpc>
                          <a:spcPct val="100000"/>
                        </a:lnSpc>
                        <a:spcAft>
                          <a:spcPts val="0"/>
                        </a:spcAft>
                      </a:pPr>
                      <a:r>
                        <a:rPr lang="en-US" sz="1600" b="0" dirty="0">
                          <a:effectLst/>
                          <a:latin typeface="微软雅黑" panose="020B0503020204020204" charset="-122"/>
                          <a:ea typeface="微软雅黑" panose="020B0503020204020204" charset="-122"/>
                          <a:cs typeface="微软雅黑" panose="020B0503020204020204" charset="-122"/>
                          <a:sym typeface="+mn-ea"/>
                        </a:rPr>
                        <a:t>row-reverse：主轴为水平方向，起点在右端。</a:t>
                      </a:r>
                      <a:endParaRPr lang="en-US" sz="1600" b="0" dirty="0">
                        <a:effectLst/>
                        <a:latin typeface="微软雅黑" panose="020B0503020204020204" charset="-122"/>
                        <a:ea typeface="微软雅黑" panose="020B0503020204020204" charset="-122"/>
                        <a:cs typeface="微软雅黑" panose="020B0503020204020204" charset="-122"/>
                      </a:endParaRPr>
                    </a:p>
                    <a:p>
                      <a:pPr marL="66675" algn="just">
                        <a:lnSpc>
                          <a:spcPct val="100000"/>
                        </a:lnSpc>
                        <a:spcAft>
                          <a:spcPts val="0"/>
                        </a:spcAft>
                      </a:pPr>
                      <a:r>
                        <a:rPr lang="en-US" sz="1600" b="0" dirty="0">
                          <a:effectLst/>
                          <a:latin typeface="微软雅黑" panose="020B0503020204020204" charset="-122"/>
                          <a:ea typeface="微软雅黑" panose="020B0503020204020204" charset="-122"/>
                          <a:cs typeface="微软雅黑" panose="020B0503020204020204" charset="-122"/>
                          <a:sym typeface="+mn-ea"/>
                        </a:rPr>
                        <a:t>column：主轴为垂直方向，起点在上沿。</a:t>
                      </a:r>
                      <a:endParaRPr lang="en-US" sz="1600" b="0" dirty="0">
                        <a:effectLst/>
                        <a:latin typeface="微软雅黑" panose="020B0503020204020204" charset="-122"/>
                        <a:ea typeface="微软雅黑" panose="020B0503020204020204" charset="-122"/>
                        <a:cs typeface="微软雅黑" panose="020B0503020204020204" charset="-122"/>
                      </a:endParaRPr>
                    </a:p>
                    <a:p>
                      <a:pPr marL="66675" algn="just">
                        <a:lnSpc>
                          <a:spcPct val="100000"/>
                        </a:lnSpc>
                        <a:spcAft>
                          <a:spcPts val="0"/>
                        </a:spcAft>
                      </a:pPr>
                      <a:r>
                        <a:rPr lang="en-US" sz="1600" b="0" dirty="0">
                          <a:effectLst/>
                          <a:latin typeface="微软雅黑" panose="020B0503020204020204" charset="-122"/>
                          <a:ea typeface="微软雅黑" panose="020B0503020204020204" charset="-122"/>
                          <a:cs typeface="微软雅黑" panose="020B0503020204020204" charset="-122"/>
                          <a:sym typeface="+mn-ea"/>
                        </a:rPr>
                        <a:t>column-reverse：主轴为垂直方向，起点在下沿。</a:t>
                      </a:r>
                      <a:endParaRPr lang="zh-CN" sz="1600" b="0" dirty="0">
                        <a:effectLst/>
                        <a:latin typeface="微软雅黑" panose="020B0503020204020204" charset="-122"/>
                        <a:ea typeface="微软雅黑" panose="020B0503020204020204" charset="-122"/>
                        <a:cs typeface="微软雅黑" panose="020B0503020204020204" charset="-122"/>
                      </a:endParaRPr>
                    </a:p>
                  </a:txBody>
                  <a:tcPr marL="68580" marR="68580" marT="0" marB="0"/>
                </a:tc>
              </a:tr>
              <a:tr h="152400">
                <a:tc>
                  <a:txBody>
                    <a:bodyPr/>
                    <a:p>
                      <a:pPr marL="66675" algn="just">
                        <a:lnSpc>
                          <a:spcPct val="100000"/>
                        </a:lnSpc>
                        <a:spcAft>
                          <a:spcPts val="0"/>
                        </a:spcAft>
                      </a:pPr>
                      <a:r>
                        <a:rPr lang="en-US" sz="1600">
                          <a:effectLst/>
                        </a:rPr>
                        <a:t>flex-wrap</a:t>
                      </a:r>
                      <a:endParaRPr lang="en-US" sz="1600">
                        <a:effectLst/>
                        <a:latin typeface="Times New Roman" panose="02020603050405020304"/>
                        <a:ea typeface="宋体" panose="02010600030101010101" pitchFamily="2" charset="-122"/>
                      </a:endParaRPr>
                    </a:p>
                  </a:txBody>
                  <a:tcPr marL="68580" marR="68580" marT="0" marB="0"/>
                </a:tc>
                <a:tc>
                  <a:txBody>
                    <a:bodyPr/>
                    <a:p>
                      <a:pPr lvl="0"/>
                      <a:r>
                        <a:rPr lang="zh-CN" sz="1600" dirty="0">
                          <a:effectLst/>
                        </a:rPr>
                        <a:t>设置伸缩盒的伸缩项目超出父容器时是否换行，</a:t>
                      </a:r>
                      <a:r>
                        <a:rPr lang="en-US" sz="1600" dirty="0">
                          <a:effectLst/>
                          <a:latin typeface="微软雅黑" panose="020B0503020204020204" charset="-122"/>
                          <a:ea typeface="微软雅黑" panose="020B0503020204020204" charset="-122"/>
                          <a:cs typeface="微软雅黑" panose="020B0503020204020204" charset="-122"/>
                          <a:sym typeface="+mn-ea"/>
                        </a:rPr>
                        <a:t>可取值为：</a:t>
                      </a:r>
                      <a:endParaRPr lang="en-US" sz="1600" dirty="0">
                        <a:effectLst/>
                        <a:latin typeface="微软雅黑" panose="020B0503020204020204" charset="-122"/>
                        <a:ea typeface="微软雅黑" panose="020B0503020204020204" charset="-122"/>
                        <a:cs typeface="微软雅黑" panose="020B0503020204020204" charset="-122"/>
                        <a:sym typeface="+mn-ea"/>
                      </a:endParaRPr>
                    </a:p>
                    <a:p>
                      <a:pPr lvl="0"/>
                      <a:r>
                        <a:rPr lang="fr-FR" altLang="zh-CN" sz="1600" dirty="0" err="1">
                          <a:sym typeface="+mn-ea"/>
                        </a:rPr>
                        <a:t>nowrap</a:t>
                      </a:r>
                      <a:r>
                        <a:rPr lang="zh-CN" altLang="fr-FR" sz="1600" dirty="0">
                          <a:sym typeface="+mn-ea"/>
                        </a:rPr>
                        <a:t>：不换行。</a:t>
                      </a:r>
                      <a:r>
                        <a:rPr lang="fr-FR" altLang="zh-CN" sz="1600" dirty="0">
                          <a:sym typeface="+mn-ea"/>
                        </a:rPr>
                        <a:t>wrap</a:t>
                      </a:r>
                      <a:r>
                        <a:rPr lang="zh-CN" altLang="fr-FR" sz="1600" dirty="0">
                          <a:sym typeface="+mn-ea"/>
                        </a:rPr>
                        <a:t>：换行，第一行在上方。</a:t>
                      </a:r>
                      <a:endParaRPr lang="zh-CN" altLang="fr-FR" sz="1600" dirty="0"/>
                    </a:p>
                    <a:p>
                      <a:pPr lvl="0"/>
                      <a:r>
                        <a:rPr lang="fr-FR" altLang="zh-CN" sz="1600" dirty="0">
                          <a:sym typeface="+mn-ea"/>
                        </a:rPr>
                        <a:t>wrap-reverse</a:t>
                      </a:r>
                      <a:r>
                        <a:rPr lang="zh-CN" altLang="fr-FR" sz="1600" dirty="0">
                          <a:sym typeface="+mn-ea"/>
                        </a:rPr>
                        <a:t>：换行，第一行在下方。 </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align-content</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设置伸缩盒堆叠伸缩行的对齐方式</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align-items</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设置伸缩盒的伸缩项目在侧轴（纵轴）方向上的对齐方式</a:t>
                      </a:r>
                      <a:endParaRPr lang="zh-CN" sz="1600" dirty="0">
                        <a:effectLst/>
                        <a:latin typeface="Times New Roman" panose="02020603050405020304"/>
                        <a:ea typeface="宋体" panose="02010600030101010101" pitchFamily="2" charset="-122"/>
                      </a:endParaRPr>
                    </a:p>
                  </a:txBody>
                  <a:tcPr marL="68580" marR="68580" marT="0" marB="0"/>
                </a:tc>
              </a:tr>
              <a:tr h="152400">
                <a:tc>
                  <a:txBody>
                    <a:bodyPr/>
                    <a:p>
                      <a:pPr marL="66675" algn="just">
                        <a:lnSpc>
                          <a:spcPct val="100000"/>
                        </a:lnSpc>
                        <a:spcAft>
                          <a:spcPts val="0"/>
                        </a:spcAft>
                      </a:pPr>
                      <a:r>
                        <a:rPr lang="en-US" sz="1600">
                          <a:effectLst/>
                        </a:rPr>
                        <a:t>justify-content</a:t>
                      </a:r>
                      <a:endParaRPr lang="en-US" sz="1600">
                        <a:effectLst/>
                        <a:latin typeface="Times New Roman" panose="02020603050405020304"/>
                        <a:ea typeface="宋体" panose="02010600030101010101" pitchFamily="2" charset="-122"/>
                      </a:endParaRPr>
                    </a:p>
                  </a:txBody>
                  <a:tcPr marL="68580" marR="68580" marT="0" marB="0"/>
                </a:tc>
                <a:tc>
                  <a:txBody>
                    <a:bodyPr/>
                    <a:p>
                      <a:pPr marL="66675" algn="just">
                        <a:lnSpc>
                          <a:spcPct val="100000"/>
                        </a:lnSpc>
                        <a:spcAft>
                          <a:spcPts val="0"/>
                        </a:spcAft>
                      </a:pPr>
                      <a:r>
                        <a:rPr lang="zh-CN" sz="1600" dirty="0">
                          <a:effectLst/>
                        </a:rPr>
                        <a:t>设置伸缩盒的伸缩项目在主轴（横轴）方向上的对齐方式</a:t>
                      </a:r>
                      <a:endParaRPr lang="zh-CN" sz="1600" dirty="0">
                        <a:effectLst/>
                        <a:latin typeface="Times New Roman" panose="02020603050405020304"/>
                        <a:ea typeface="宋体" panose="02010600030101010101" pitchFamily="2" charset="-122"/>
                      </a:endParaRPr>
                    </a:p>
                  </a:txBody>
                  <a:tcPr marL="68580" marR="68580" marT="0" marB="0"/>
                </a:tc>
              </a:tr>
            </a:tbl>
          </a:graphicData>
        </a:graphic>
      </p:graphicFrame>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smtClean="0">
                <a:sym typeface="+mn-ea"/>
              </a:rPr>
              <a:t>弹性盒子伸缩布局</a:t>
            </a:r>
            <a:endParaRPr lang="zh-CN" altLang="en-US"/>
          </a:p>
        </p:txBody>
      </p:sp>
      <p:sp>
        <p:nvSpPr>
          <p:cNvPr id="3" name="内容占位符 2"/>
          <p:cNvSpPr>
            <a:spLocks noGrp="1"/>
          </p:cNvSpPr>
          <p:nvPr>
            <p:ph idx="1"/>
          </p:nvPr>
        </p:nvSpPr>
        <p:spPr/>
        <p:txBody>
          <a:bodyPr/>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align-self:</a:t>
            </a:r>
            <a:r>
              <a:t>自己特殊的对齐方式</a:t>
            </a:r>
          </a:p>
        </p:txBody>
      </p:sp>
      <p:pic>
        <p:nvPicPr>
          <p:cNvPr id="5" name="图片 4"/>
          <p:cNvPicPr>
            <a:picLocks noChangeAspect="1"/>
          </p:cNvPicPr>
          <p:nvPr>
            <p:custDataLst>
              <p:tags r:id="rId1"/>
            </p:custDataLst>
          </p:nvPr>
        </p:nvPicPr>
        <p:blipFill>
          <a:blip r:embed="rId2"/>
          <a:stretch>
            <a:fillRect/>
          </a:stretch>
        </p:blipFill>
        <p:spPr>
          <a:xfrm>
            <a:off x="4354195" y="386080"/>
            <a:ext cx="4118610" cy="193611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430530" y="2322195"/>
            <a:ext cx="5137150" cy="149669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3778250" y="3818890"/>
            <a:ext cx="4863465" cy="191008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4962"/>
            <a:ext cx="8229600" cy="5977255"/>
          </a:xfrm>
          <a:noFill/>
        </p:spPr>
        <p:txBody>
          <a:bodyPr vert="horz" wrap="square" lIns="91440" tIns="45720" rIns="91440" bIns="45720" rtlCol="0">
            <a:spAutoFit/>
          </a:bodyPr>
          <a:lstStyle/>
          <a:p>
            <a:pPr marL="285750" lvl="0" indent="-285750" algn="l">
              <a:lnSpc>
                <a:spcPct val="100000"/>
              </a:lnSpc>
              <a:spcAft>
                <a:spcPts val="600"/>
              </a:spcAft>
              <a:buClr>
                <a:srgbClr val="FF6600"/>
              </a:buClr>
              <a:buSzPct val="68000"/>
              <a:buFont typeface="Wingdings" panose="05000000000000000000" pitchFamily="2" charset="2"/>
              <a:buChar char="u"/>
            </a:pPr>
            <a:r>
              <a:rPr lang="en-US" altLang="zh-CN">
                <a:sym typeface="+mn-ea"/>
              </a:rPr>
              <a:t>justify-content</a:t>
            </a:r>
            <a:r>
              <a:rPr>
                <a:sym typeface="+mn-ea"/>
              </a:rPr>
              <a:t>属性定义了项目在主轴上的对齐方式，可取值为：</a:t>
            </a:r>
            <a:endParaRPr lang="en-US" altLang="zh-CN" dirty="0"/>
          </a:p>
          <a:p>
            <a:pPr lvl="1" algn="l">
              <a:lnSpc>
                <a:spcPct val="100000"/>
              </a:lnSpc>
              <a:spcAft>
                <a:spcPts val="600"/>
              </a:spcAft>
            </a:pPr>
            <a:r>
              <a:rPr lang="en-US" altLang="zh-CN" sz="1800">
                <a:sym typeface="+mn-ea"/>
              </a:rPr>
              <a:t>flex-start</a:t>
            </a:r>
            <a:r>
              <a:rPr sz="1800">
                <a:sym typeface="+mn-ea"/>
              </a:rPr>
              <a:t>：左对齐。</a:t>
            </a:r>
            <a:r>
              <a:rPr lang="en-US" altLang="zh-CN" sz="1800">
                <a:sym typeface="+mn-ea"/>
              </a:rPr>
              <a:t>flex-end</a:t>
            </a:r>
            <a:r>
              <a:rPr sz="1800">
                <a:sym typeface="+mn-ea"/>
              </a:rPr>
              <a:t>：右对齐。</a:t>
            </a:r>
            <a:r>
              <a:rPr lang="en-US" altLang="zh-CN" sz="1800">
                <a:sym typeface="+mn-ea"/>
              </a:rPr>
              <a:t>center</a:t>
            </a:r>
            <a:r>
              <a:rPr sz="1800">
                <a:sym typeface="+mn-ea"/>
              </a:rPr>
              <a:t>：居中。</a:t>
            </a:r>
            <a:endParaRPr lang="en-US" altLang="zh-CN" sz="1800" dirty="0"/>
          </a:p>
          <a:p>
            <a:pPr lvl="1" algn="l">
              <a:lnSpc>
                <a:spcPct val="100000"/>
              </a:lnSpc>
              <a:spcAft>
                <a:spcPts val="600"/>
              </a:spcAft>
            </a:pPr>
            <a:r>
              <a:rPr lang="en-US" altLang="zh-CN" sz="1800">
                <a:sym typeface="+mn-ea"/>
              </a:rPr>
              <a:t>space-between</a:t>
            </a:r>
            <a:r>
              <a:rPr sz="1800">
                <a:sym typeface="+mn-ea"/>
              </a:rPr>
              <a:t>：两端对齐。</a:t>
            </a:r>
            <a:endParaRPr lang="en-US" altLang="zh-CN" sz="1800" dirty="0"/>
          </a:p>
          <a:p>
            <a:pPr lvl="1" algn="l">
              <a:lnSpc>
                <a:spcPct val="100000"/>
              </a:lnSpc>
              <a:spcAft>
                <a:spcPts val="600"/>
              </a:spcAft>
            </a:pPr>
            <a:r>
              <a:rPr lang="en-US" altLang="zh-CN" sz="1800">
                <a:sym typeface="+mn-ea"/>
              </a:rPr>
              <a:t>space-around</a:t>
            </a:r>
            <a:r>
              <a:rPr sz="1800">
                <a:sym typeface="+mn-ea"/>
              </a:rPr>
              <a:t>：每个项目两侧的间隔相等。</a:t>
            </a:r>
            <a:endParaRPr lang="en-US" altLang="zh-CN" sz="1800" dirty="0"/>
          </a:p>
          <a:p>
            <a:pPr marL="285750" indent="-285750">
              <a:lnSpc>
                <a:spcPct val="100000"/>
              </a:lnSpc>
              <a:spcBef>
                <a:spcPts val="0"/>
              </a:spcBef>
              <a:spcAft>
                <a:spcPts val="600"/>
              </a:spcAft>
              <a:buClr>
                <a:srgbClr val="FF6600"/>
              </a:buClr>
              <a:buSzPct val="68000"/>
              <a:buFont typeface="Wingdings" panose="05000000000000000000" pitchFamily="2" charset="2"/>
              <a:buChar char="u"/>
            </a:pPr>
            <a:r>
              <a:rPr lang="en-US" altLang="zh-CN" dirty="0"/>
              <a:t>align-items</a:t>
            </a:r>
            <a:r>
              <a:rPr lang="zh-CN" altLang="en-US" dirty="0"/>
              <a:t>属性定义项目在交叉轴上的对齐方式，可取值为：</a:t>
            </a:r>
            <a:endParaRPr lang="en-US" altLang="zh-CN" dirty="0"/>
          </a:p>
          <a:p>
            <a:pPr lvl="1">
              <a:lnSpc>
                <a:spcPct val="100000"/>
              </a:lnSpc>
              <a:spcAft>
                <a:spcPts val="600"/>
              </a:spcAft>
            </a:pPr>
            <a:r>
              <a:rPr lang="en-US" altLang="zh-CN" dirty="0"/>
              <a:t>flex-start</a:t>
            </a:r>
            <a:r>
              <a:rPr lang="zh-CN" altLang="en-US" dirty="0"/>
              <a:t>：与交叉轴的起点对齐。</a:t>
            </a:r>
            <a:r>
              <a:rPr lang="en-US" altLang="zh-CN" dirty="0"/>
              <a:t>flex-end</a:t>
            </a:r>
            <a:r>
              <a:rPr lang="zh-CN" altLang="en-US" dirty="0"/>
              <a:t>：与交叉轴的终点对齐。</a:t>
            </a:r>
            <a:endParaRPr lang="en-US" altLang="zh-CN" dirty="0"/>
          </a:p>
          <a:p>
            <a:pPr lvl="1">
              <a:lnSpc>
                <a:spcPct val="100000"/>
              </a:lnSpc>
              <a:spcAft>
                <a:spcPts val="600"/>
              </a:spcAft>
            </a:pPr>
            <a:r>
              <a:rPr lang="en-US" altLang="zh-CN" dirty="0"/>
              <a:t>center</a:t>
            </a:r>
            <a:r>
              <a:rPr lang="zh-CN" altLang="en-US" dirty="0"/>
              <a:t>：与交叉轴的中点对齐。</a:t>
            </a:r>
            <a:r>
              <a:rPr lang="en-US" altLang="zh-CN" dirty="0"/>
              <a:t>baseline</a:t>
            </a:r>
            <a:r>
              <a:rPr lang="zh-CN" altLang="en-US" dirty="0"/>
              <a:t>：与基线对齐。</a:t>
            </a:r>
            <a:endParaRPr lang="en-US" altLang="zh-CN" dirty="0"/>
          </a:p>
          <a:p>
            <a:pPr lvl="1">
              <a:lnSpc>
                <a:spcPct val="100000"/>
              </a:lnSpc>
              <a:spcAft>
                <a:spcPts val="600"/>
              </a:spcAft>
            </a:pPr>
            <a:r>
              <a:rPr lang="en-US" altLang="zh-CN" dirty="0"/>
              <a:t>stretch</a:t>
            </a:r>
            <a:r>
              <a:rPr lang="zh-CN" altLang="en-US" dirty="0"/>
              <a:t>：如果项目未设置高度或设为</a:t>
            </a:r>
            <a:r>
              <a:rPr lang="en-US" altLang="zh-CN" dirty="0"/>
              <a:t>auto</a:t>
            </a:r>
            <a:r>
              <a:rPr lang="zh-CN" altLang="en-US" dirty="0"/>
              <a:t>，将占满整个容器的高度。</a:t>
            </a:r>
            <a:endParaRPr lang="zh-CN" altLang="en-US" dirty="0"/>
          </a:p>
          <a:p>
            <a:pPr marL="285750" indent="-285750">
              <a:lnSpc>
                <a:spcPct val="100000"/>
              </a:lnSpc>
              <a:spcBef>
                <a:spcPts val="0"/>
              </a:spcBef>
              <a:spcAft>
                <a:spcPts val="600"/>
              </a:spcAft>
              <a:buClr>
                <a:srgbClr val="FF6600"/>
              </a:buClr>
              <a:buSzPct val="68000"/>
              <a:buFont typeface="Wingdings" panose="05000000000000000000" pitchFamily="2" charset="2"/>
              <a:buChar char="u"/>
            </a:pPr>
            <a:r>
              <a:rPr lang="en-US" altLang="zh-CN">
                <a:sym typeface="+mn-ea"/>
              </a:rPr>
              <a:t>align-content</a:t>
            </a:r>
            <a:r>
              <a:rPr>
                <a:sym typeface="+mn-ea"/>
              </a:rPr>
              <a:t>属性定义了多根轴线的对齐方式，如果项目只有一根轴线，则此属性不起作用，可取值为：</a:t>
            </a:r>
            <a:endParaRPr lang="en-US" altLang="zh-CN" dirty="0"/>
          </a:p>
          <a:p>
            <a:pPr lvl="1">
              <a:lnSpc>
                <a:spcPct val="100000"/>
              </a:lnSpc>
              <a:spcAft>
                <a:spcPts val="600"/>
              </a:spcAft>
            </a:pPr>
            <a:r>
              <a:rPr lang="en-US" altLang="zh-CN">
                <a:sym typeface="+mn-ea"/>
              </a:rPr>
              <a:t>flex-start</a:t>
            </a:r>
            <a:r>
              <a:rPr>
                <a:sym typeface="+mn-ea"/>
              </a:rPr>
              <a:t>：与交叉轴的起点对齐。</a:t>
            </a:r>
            <a:r>
              <a:rPr lang="en-US" altLang="zh-CN">
                <a:sym typeface="+mn-ea"/>
              </a:rPr>
              <a:t>flex-end</a:t>
            </a:r>
            <a:r>
              <a:rPr>
                <a:sym typeface="+mn-ea"/>
              </a:rPr>
              <a:t>：与交叉轴的终点对齐。</a:t>
            </a:r>
            <a:endParaRPr lang="en-US" altLang="zh-CN" dirty="0"/>
          </a:p>
          <a:p>
            <a:pPr lvl="1">
              <a:lnSpc>
                <a:spcPct val="100000"/>
              </a:lnSpc>
              <a:spcAft>
                <a:spcPts val="600"/>
              </a:spcAft>
            </a:pPr>
            <a:r>
              <a:rPr lang="en-US" altLang="zh-CN">
                <a:sym typeface="+mn-ea"/>
              </a:rPr>
              <a:t>center</a:t>
            </a:r>
            <a:r>
              <a:rPr>
                <a:sym typeface="+mn-ea"/>
              </a:rPr>
              <a:t>：与交叉轴的中点对齐。</a:t>
            </a:r>
            <a:endParaRPr lang="en-US" altLang="zh-CN" dirty="0"/>
          </a:p>
          <a:p>
            <a:pPr lvl="1">
              <a:lnSpc>
                <a:spcPct val="100000"/>
              </a:lnSpc>
              <a:spcAft>
                <a:spcPts val="600"/>
              </a:spcAft>
            </a:pPr>
            <a:r>
              <a:rPr lang="en-US" altLang="zh-CN">
                <a:sym typeface="+mn-ea"/>
              </a:rPr>
              <a:t>space-between</a:t>
            </a:r>
            <a:r>
              <a:rPr>
                <a:sym typeface="+mn-ea"/>
              </a:rPr>
              <a:t>：两端对齐，轴线之间的间隔平均分布。</a:t>
            </a:r>
            <a:endParaRPr lang="en-US" altLang="zh-CN" dirty="0"/>
          </a:p>
          <a:p>
            <a:pPr lvl="1">
              <a:lnSpc>
                <a:spcPct val="100000"/>
              </a:lnSpc>
              <a:spcAft>
                <a:spcPts val="600"/>
              </a:spcAft>
            </a:pPr>
            <a:r>
              <a:rPr lang="en-US" altLang="zh-CN">
                <a:sym typeface="+mn-ea"/>
              </a:rPr>
              <a:t>space-around</a:t>
            </a:r>
            <a:r>
              <a:rPr>
                <a:sym typeface="+mn-ea"/>
              </a:rPr>
              <a:t>：每根轴线两侧的间隔相等。</a:t>
            </a:r>
            <a:endParaRPr lang="en-US" altLang="zh-CN" dirty="0"/>
          </a:p>
          <a:p>
            <a:pPr lvl="1">
              <a:lnSpc>
                <a:spcPct val="100000"/>
              </a:lnSpc>
              <a:spcAft>
                <a:spcPts val="600"/>
              </a:spcAft>
            </a:pPr>
            <a:r>
              <a:rPr lang="en-US" altLang="zh-CN">
                <a:sym typeface="+mn-ea"/>
              </a:rPr>
              <a:t>stretch</a:t>
            </a:r>
            <a:r>
              <a:rPr>
                <a:sym typeface="+mn-ea"/>
              </a:rPr>
              <a:t>：轴线占满整个交叉轴。</a:t>
            </a:r>
            <a:endParaRPr lang="en-US" altLang="zh-CN" dirty="0"/>
          </a:p>
          <a:p>
            <a:pPr marL="285750" indent="-285750">
              <a:lnSpc>
                <a:spcPct val="100000"/>
              </a:lnSpc>
              <a:spcBef>
                <a:spcPts val="0"/>
              </a:spcBef>
              <a:spcAft>
                <a:spcPts val="300"/>
              </a:spcAft>
              <a:buClr>
                <a:srgbClr val="FF6600"/>
              </a:buClr>
              <a:buSzPct val="68000"/>
              <a:buFont typeface="Wingdings" panose="05000000000000000000" pitchFamily="2" charset="2"/>
              <a:buChar char="u"/>
            </a:pPr>
            <a:endParaRPr lang="zh-CN" altLang="en-US" sz="1600" dirty="0"/>
          </a:p>
          <a:p>
            <a:pPr lvl="1">
              <a:lnSpc>
                <a:spcPct val="100000"/>
              </a:lnSpc>
            </a:pPr>
            <a:endParaRPr lang="zh-CN" altLang="en-US" sz="1600" dirty="0"/>
          </a:p>
        </p:txBody>
      </p:sp>
      <p:sp>
        <p:nvSpPr>
          <p:cNvPr id="4" name="Slide Number Placeholder 3"/>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40962" name="Rectangle 2"/>
          <p:cNvSpPr>
            <a:spLocks noGrp="1" noChangeArrowheads="1"/>
          </p:cNvSpPr>
          <p:nvPr>
            <p:custDataLst>
              <p:tags r:id="rId1"/>
            </p:custDataLst>
          </p:nvPr>
        </p:nvSpPr>
        <p:spPr>
          <a:xfrm>
            <a:off x="502412" y="443234"/>
            <a:ext cx="8139178" cy="441964"/>
          </a:xfrm>
          <a:prstGeom prst="rect">
            <a:avLst/>
          </a:prstGeom>
        </p:spPr>
        <p:txBody>
          <a:bodyPr vert="horz" lIns="90000" tIns="46800" rIns="90000" bIns="468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eaLnBrk="1" hangingPunct="1"/>
            <a:r>
              <a:rPr lang="en-US" altLang="zh-CN" sz="2100">
                <a:ea typeface="宋体" panose="02010600030101010101" pitchFamily="2" charset="-122"/>
                <a:sym typeface="+mn-ea"/>
              </a:rPr>
              <a:t>justify-content</a:t>
            </a:r>
            <a:r>
              <a:rPr sz="2100">
                <a:sym typeface="+mn-ea"/>
              </a:rPr>
              <a:t>、</a:t>
            </a:r>
            <a:r>
              <a:rPr lang="en-US" altLang="zh-CN" sz="2100">
                <a:sym typeface="+mn-ea"/>
              </a:rPr>
              <a:t>align-items</a:t>
            </a:r>
            <a:r>
              <a:rPr sz="2100">
                <a:sym typeface="+mn-ea"/>
              </a:rPr>
              <a:t>和</a:t>
            </a:r>
            <a:r>
              <a:rPr lang="en-US" altLang="zh-CN" sz="2100">
                <a:sym typeface="+mn-ea"/>
              </a:rPr>
              <a:t>align-contnet</a:t>
            </a:r>
            <a:endParaRPr lang="en-US" altLang="zh-CN" sz="2100">
              <a:ea typeface="宋体" panose="02010600030101010101" pitchFamily="2" charset="-122"/>
              <a:sym typeface="+mn-ea"/>
            </a:endParaRPr>
          </a:p>
        </p:txBody>
      </p:sp>
      <p:graphicFrame>
        <p:nvGraphicFramePr>
          <p:cNvPr id="5" name="对象 4">
            <a:hlinkClick r:id="" action="ppaction://ole?verb="/>
          </p:cNvPr>
          <p:cNvGraphicFramePr>
            <a:graphicFrameLocks noChangeAspect="1"/>
          </p:cNvGraphicFramePr>
          <p:nvPr>
            <p:custDataLst>
              <p:tags r:id="rId2"/>
            </p:custDataLst>
          </p:nvPr>
        </p:nvGraphicFramePr>
        <p:xfrm>
          <a:off x="7198995" y="5653405"/>
          <a:ext cx="1442720" cy="696595"/>
        </p:xfrm>
        <a:graphic>
          <a:graphicData uri="http://schemas.openxmlformats.org/presentationml/2006/ole">
            <mc:AlternateContent xmlns:mc="http://schemas.openxmlformats.org/markup-compatibility/2006">
              <mc:Choice xmlns:v="urn:schemas-microsoft-com:vml" Requires="v">
                <p:oleObj spid="_x0000_s2049" name="" r:id="rId3" imgW="1442720" imgH="696595" progId="Package">
                  <p:embed/>
                </p:oleObj>
              </mc:Choice>
              <mc:Fallback>
                <p:oleObj name="" r:id="rId3" imgW="1442720" imgH="696595" progId="Package">
                  <p:embed/>
                  <p:pic>
                    <p:nvPicPr>
                      <p:cNvPr id="0" name="图片 2048"/>
                      <p:cNvPicPr/>
                      <p:nvPr/>
                    </p:nvPicPr>
                    <p:blipFill>
                      <a:blip r:embed="rId4"/>
                      <a:stretch>
                        <a:fillRect/>
                      </a:stretch>
                    </p:blipFill>
                    <p:spPr>
                      <a:xfrm>
                        <a:off x="7198995" y="5653405"/>
                        <a:ext cx="1442720" cy="6965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down)">
                                      <p:cBhvr>
                                        <p:cTn id="33" dur="500"/>
                                        <p:tgtEl>
                                          <p:spTgt spid="3">
                                            <p:txEl>
                                              <p:pRg st="6" end="6"/>
                                            </p:txEl>
                                          </p:spTgt>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down)">
                                      <p:cBhvr>
                                        <p:cTn id="36" dur="500"/>
                                        <p:tgtEl>
                                          <p:spTgt spid="3">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down)">
                                      <p:cBhvr>
                                        <p:cTn id="45" dur="500"/>
                                        <p:tgtEl>
                                          <p:spTgt spid="3">
                                            <p:txEl>
                                              <p:pRg st="10" end="10"/>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wipe(down)">
                                      <p:cBhvr>
                                        <p:cTn id="48" dur="500"/>
                                        <p:tgtEl>
                                          <p:spTgt spid="3">
                                            <p:txEl>
                                              <p:pRg st="11" end="11"/>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wipe(down)">
                                      <p:cBhvr>
                                        <p:cTn id="51" dur="500"/>
                                        <p:tgtEl>
                                          <p:spTgt spid="3">
                                            <p:txEl>
                                              <p:pRg st="12" end="12"/>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wipe(down)">
                                      <p:cBhvr>
                                        <p:cTn id="5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ea typeface="宋体" panose="02010600030101010101" pitchFamily="2" charset="-122"/>
              </a:rPr>
              <a:t>项目属性</a:t>
            </a:r>
            <a:endParaRPr lang="zh-CN" altLang="en-US">
              <a:ea typeface="宋体" panose="02010600030101010101" pitchFamily="2" charset="-122"/>
            </a:endParaRPr>
          </a:p>
        </p:txBody>
      </p:sp>
      <p:sp>
        <p:nvSpPr>
          <p:cNvPr id="43011" name="Rectangle 3"/>
          <p:cNvSpPr>
            <a:spLocks noGrp="1" noChangeArrowheads="1"/>
          </p:cNvSpPr>
          <p:nvPr>
            <p:ph idx="1"/>
          </p:nvPr>
        </p:nvSpPr>
        <p:spPr>
          <a:xfrm>
            <a:off x="457200" y="1556792"/>
            <a:ext cx="8229600" cy="402780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项目默认沿主轴排列，单个项目占据的主轴空间称为</a:t>
            </a:r>
            <a:r>
              <a:rPr lang="en-US" altLang="zh-CN" dirty="0"/>
              <a:t>main size</a:t>
            </a:r>
            <a:r>
              <a:rPr lang="zh-CN" altLang="en-US" dirty="0"/>
              <a:t>，占据的交叉轴空间称为</a:t>
            </a:r>
            <a:r>
              <a:rPr lang="en-US" altLang="zh-CN" dirty="0"/>
              <a:t>cross size</a:t>
            </a:r>
            <a:r>
              <a:rPr lang="zh-CN" altLang="en-US" dirty="0"/>
              <a:t>。项目属性包括：</a:t>
            </a:r>
            <a:endParaRPr lang="en-US" altLang="zh-CN" dirty="0"/>
          </a:p>
          <a:p>
            <a:pPr lvl="1"/>
            <a:r>
              <a:rPr lang="en-US" altLang="zh-CN" dirty="0"/>
              <a:t>order</a:t>
            </a:r>
            <a:r>
              <a:rPr lang="zh-CN" altLang="en-US" dirty="0"/>
              <a:t>：项目的排列顺序，数值越小越靠前，默认为</a:t>
            </a:r>
            <a:r>
              <a:rPr lang="en-US" altLang="zh-CN" dirty="0"/>
              <a:t>0</a:t>
            </a:r>
            <a:r>
              <a:rPr lang="zh-CN" altLang="en-US" dirty="0"/>
              <a:t>。</a:t>
            </a:r>
            <a:endParaRPr lang="zh-CN" altLang="en-US" dirty="0"/>
          </a:p>
          <a:p>
            <a:pPr lvl="1"/>
            <a:r>
              <a:rPr lang="en-US" altLang="zh-CN" dirty="0"/>
              <a:t>flex-grow</a:t>
            </a:r>
            <a:r>
              <a:rPr lang="zh-CN" altLang="en-US" dirty="0"/>
              <a:t>：项目的放大比例。</a:t>
            </a:r>
            <a:endParaRPr lang="zh-CN" altLang="en-US" dirty="0"/>
          </a:p>
          <a:p>
            <a:pPr lvl="1"/>
            <a:r>
              <a:rPr lang="en-US" altLang="zh-CN" dirty="0"/>
              <a:t>flex-shrink</a:t>
            </a:r>
            <a:r>
              <a:rPr lang="zh-CN" altLang="en-US" dirty="0"/>
              <a:t>：项目的缩小比例。</a:t>
            </a:r>
            <a:endParaRPr lang="zh-CN" altLang="en-US" dirty="0"/>
          </a:p>
          <a:p>
            <a:pPr lvl="1"/>
            <a:r>
              <a:rPr lang="en-US" altLang="zh-CN" dirty="0"/>
              <a:t>flex-basis</a:t>
            </a:r>
            <a:r>
              <a:rPr lang="zh-CN" altLang="en-US" dirty="0"/>
              <a:t>：在分配多余空间之前，项目占据的主轴空间。</a:t>
            </a:r>
            <a:endParaRPr lang="zh-CN" altLang="en-US" dirty="0"/>
          </a:p>
          <a:p>
            <a:pPr lvl="1"/>
            <a:r>
              <a:rPr lang="en-US" altLang="zh-CN" dirty="0"/>
              <a:t>flex</a:t>
            </a:r>
            <a:r>
              <a:rPr lang="zh-CN" altLang="en-US" dirty="0"/>
              <a:t>：</a:t>
            </a:r>
            <a:r>
              <a:rPr lang="en-US" altLang="zh-CN" dirty="0"/>
              <a:t>flex-grow</a:t>
            </a:r>
            <a:r>
              <a:rPr lang="zh-CN" altLang="en-US" dirty="0"/>
              <a:t>、</a:t>
            </a:r>
            <a:r>
              <a:rPr lang="en-US" altLang="zh-CN" dirty="0"/>
              <a:t>flex-shrink </a:t>
            </a:r>
            <a:r>
              <a:rPr lang="zh-CN" altLang="en-US" dirty="0"/>
              <a:t>和 </a:t>
            </a:r>
            <a:r>
              <a:rPr lang="en-US" altLang="zh-CN" dirty="0"/>
              <a:t>flex-basis</a:t>
            </a:r>
            <a:r>
              <a:rPr lang="zh-CN" altLang="en-US" dirty="0"/>
              <a:t>的简写。</a:t>
            </a:r>
            <a:endParaRPr lang="zh-CN" altLang="en-US" dirty="0"/>
          </a:p>
          <a:p>
            <a:pPr lvl="1"/>
            <a:r>
              <a:rPr lang="en-US" altLang="zh-CN" dirty="0"/>
              <a:t>align-self</a:t>
            </a:r>
            <a:r>
              <a:rPr lang="zh-CN" altLang="en-US" dirty="0"/>
              <a:t>：单个项目与其他项目不一样的对齐方式，可覆盖</a:t>
            </a:r>
            <a:r>
              <a:rPr lang="en-US" altLang="zh-CN" dirty="0"/>
              <a:t>align-items</a:t>
            </a:r>
            <a:r>
              <a:rPr lang="zh-CN" altLang="en-US" dirty="0"/>
              <a:t>属性。</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down)">
                                      <p:cBhvr>
                                        <p:cTn id="7" dur="500"/>
                                        <p:tgtEl>
                                          <p:spTgt spid="43011">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3011">
                                            <p:txEl>
                                              <p:pRg st="1" end="1"/>
                                            </p:txEl>
                                          </p:spTgt>
                                        </p:tgtEl>
                                        <p:attrNameLst>
                                          <p:attrName>style.visibility</p:attrName>
                                        </p:attrNameLst>
                                      </p:cBhvr>
                                      <p:to>
                                        <p:strVal val="visible"/>
                                      </p:to>
                                    </p:set>
                                    <p:animEffect transition="in" filter="wipe(down)">
                                      <p:cBhvr>
                                        <p:cTn id="10" dur="500"/>
                                        <p:tgtEl>
                                          <p:spTgt spid="43011">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animEffect transition="in" filter="wipe(down)">
                                      <p:cBhvr>
                                        <p:cTn id="13" dur="500"/>
                                        <p:tgtEl>
                                          <p:spTgt spid="43011">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3011">
                                            <p:txEl>
                                              <p:pRg st="3" end="3"/>
                                            </p:txEl>
                                          </p:spTgt>
                                        </p:tgtEl>
                                        <p:attrNameLst>
                                          <p:attrName>style.visibility</p:attrName>
                                        </p:attrNameLst>
                                      </p:cBhvr>
                                      <p:to>
                                        <p:strVal val="visible"/>
                                      </p:to>
                                    </p:set>
                                    <p:animEffect transition="in" filter="wipe(down)">
                                      <p:cBhvr>
                                        <p:cTn id="16" dur="500"/>
                                        <p:tgtEl>
                                          <p:spTgt spid="43011">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animEffect transition="in" filter="wipe(down)">
                                      <p:cBhvr>
                                        <p:cTn id="19" dur="500"/>
                                        <p:tgtEl>
                                          <p:spTgt spid="43011">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3011">
                                            <p:txEl>
                                              <p:pRg st="5" end="5"/>
                                            </p:txEl>
                                          </p:spTgt>
                                        </p:tgtEl>
                                        <p:attrNameLst>
                                          <p:attrName>style.visibility</p:attrName>
                                        </p:attrNameLst>
                                      </p:cBhvr>
                                      <p:to>
                                        <p:strVal val="visible"/>
                                      </p:to>
                                    </p:set>
                                    <p:animEffect transition="in" filter="wipe(down)">
                                      <p:cBhvr>
                                        <p:cTn id="22" dur="500"/>
                                        <p:tgtEl>
                                          <p:spTgt spid="43011">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3011">
                                            <p:txEl>
                                              <p:pRg st="6" end="6"/>
                                            </p:txEl>
                                          </p:spTgt>
                                        </p:tgtEl>
                                        <p:attrNameLst>
                                          <p:attrName>style.visibility</p:attrName>
                                        </p:attrNameLst>
                                      </p:cBhvr>
                                      <p:to>
                                        <p:strVal val="visible"/>
                                      </p:to>
                                    </p:set>
                                    <p:animEffect transition="in" filter="wipe(down)">
                                      <p:cBhvr>
                                        <p:cTn id="25" dur="500"/>
                                        <p:tgtEl>
                                          <p:spTgt spid="4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tLang="zh-CN" smtClean="0">
                <a:sym typeface="+mn-ea"/>
              </a:rPr>
              <a:t>CSS3伸缩盒布局例子</a:t>
            </a:r>
            <a:endParaRPr lang="zh-CN" altLang="en-US"/>
          </a:p>
        </p:txBody>
      </p:sp>
      <p:sp>
        <p:nvSpPr>
          <p:cNvPr id="3" name="内容占位符 2"/>
          <p:cNvSpPr>
            <a:spLocks noGrp="1"/>
          </p:cNvSpPr>
          <p:nvPr>
            <p:ph idx="1"/>
          </p:nvPr>
        </p:nvSpPr>
        <p:spPr/>
        <p:txBody>
          <a:bodyPr>
            <a:noAutofit/>
          </a:bodyPr>
          <a:p>
            <a:pPr eaLnBrk="1" hangingPunct="1"/>
            <a:r>
              <a:rPr altLang="zh-CN" sz="1600">
                <a:sym typeface="+mn-ea"/>
              </a:rPr>
              <a:t>设伸缩盒宽</a:t>
            </a:r>
            <a:r>
              <a:rPr lang="en-US" altLang="zh-CN" sz="1600">
                <a:sym typeface="+mn-ea"/>
              </a:rPr>
              <a:t>800px</a:t>
            </a:r>
            <a:r>
              <a:rPr altLang="zh-CN" sz="1600">
                <a:sym typeface="+mn-ea"/>
              </a:rPr>
              <a:t>，</a:t>
            </a:r>
            <a:r>
              <a:rPr lang="en-US" altLang="zh-CN" sz="1600">
                <a:sym typeface="+mn-ea"/>
              </a:rPr>
              <a:t>a</a:t>
            </a:r>
            <a:r>
              <a:rPr altLang="zh-CN" sz="1600">
                <a:sym typeface="+mn-ea"/>
              </a:rPr>
              <a:t>、</a:t>
            </a:r>
            <a:r>
              <a:rPr lang="en-US" altLang="zh-CN" sz="1600">
                <a:sym typeface="+mn-ea"/>
              </a:rPr>
              <a:t>b</a:t>
            </a:r>
            <a:r>
              <a:rPr altLang="zh-CN" sz="1600">
                <a:sym typeface="+mn-ea"/>
              </a:rPr>
              <a:t>、</a:t>
            </a:r>
            <a:r>
              <a:rPr lang="en-US" altLang="zh-CN" sz="1600">
                <a:sym typeface="+mn-ea"/>
              </a:rPr>
              <a:t>c</a:t>
            </a:r>
            <a:r>
              <a:rPr altLang="zh-CN" sz="1600">
                <a:sym typeface="+mn-ea"/>
              </a:rPr>
              <a:t>伸缩项目扩展比率和收缩比例都分别为</a:t>
            </a:r>
            <a:r>
              <a:rPr lang="en-US" altLang="zh-CN" sz="1600">
                <a:sym typeface="+mn-ea"/>
              </a:rPr>
              <a:t>1</a:t>
            </a:r>
            <a:r>
              <a:rPr altLang="zh-CN" sz="1600">
                <a:sym typeface="+mn-ea"/>
              </a:rPr>
              <a:t>、</a:t>
            </a:r>
            <a:r>
              <a:rPr lang="en-US" altLang="zh-CN" sz="1600">
                <a:sym typeface="+mn-ea"/>
              </a:rPr>
              <a:t>2</a:t>
            </a:r>
            <a:r>
              <a:rPr altLang="zh-CN" sz="1600">
                <a:sym typeface="+mn-ea"/>
              </a:rPr>
              <a:t>和</a:t>
            </a:r>
            <a:r>
              <a:rPr lang="en-US" altLang="zh-CN" sz="1600">
                <a:sym typeface="+mn-ea"/>
              </a:rPr>
              <a:t>3</a:t>
            </a:r>
            <a:r>
              <a:rPr altLang="zh-CN" sz="1600">
                <a:sym typeface="+mn-ea"/>
              </a:rPr>
              <a:t>，伸缩基准值分别为</a:t>
            </a:r>
            <a:r>
              <a:rPr lang="en-US" altLang="zh-CN" sz="1600">
                <a:sym typeface="+mn-ea"/>
              </a:rPr>
              <a:t>300px</a:t>
            </a:r>
            <a:r>
              <a:rPr altLang="zh-CN" sz="1600">
                <a:sym typeface="+mn-ea"/>
              </a:rPr>
              <a:t>、</a:t>
            </a:r>
            <a:r>
              <a:rPr lang="en-US" altLang="zh-CN" sz="1600">
                <a:sym typeface="+mn-ea"/>
              </a:rPr>
              <a:t>200px</a:t>
            </a:r>
            <a:r>
              <a:rPr altLang="zh-CN" sz="1600">
                <a:sym typeface="+mn-ea"/>
              </a:rPr>
              <a:t>和</a:t>
            </a:r>
            <a:r>
              <a:rPr lang="en-US" altLang="zh-CN" sz="1600">
                <a:sym typeface="+mn-ea"/>
              </a:rPr>
              <a:t>400px</a:t>
            </a:r>
            <a:r>
              <a:rPr altLang="zh-CN" sz="1600">
                <a:sym typeface="+mn-ea"/>
              </a:rPr>
              <a:t>，具体定义如下：</a:t>
            </a:r>
            <a:endParaRPr lang="zh-CN" altLang="zh-CN" sz="1600" dirty="0"/>
          </a:p>
          <a:p>
            <a:pPr marL="457200" lvl="1" indent="0" eaLnBrk="1" hangingPunct="1">
              <a:buNone/>
            </a:pPr>
            <a:r>
              <a:rPr lang="en-US" altLang="zh-CN" sz="1600">
                <a:sym typeface="+mn-ea"/>
              </a:rPr>
              <a:t>    &lt;style&gt;</a:t>
            </a:r>
            <a:endParaRPr lang="zh-CN" altLang="zh-CN" sz="1600" dirty="0"/>
          </a:p>
          <a:p>
            <a:pPr marL="457200" lvl="1" indent="0" eaLnBrk="1" hangingPunct="1">
              <a:buNone/>
            </a:pPr>
            <a:r>
              <a:rPr lang="en-US" altLang="zh-CN" sz="1600">
                <a:sym typeface="+mn-ea"/>
              </a:rPr>
              <a:t>        .flex{display:flex;width:800px; height:200px;}</a:t>
            </a:r>
            <a:endParaRPr lang="zh-CN" altLang="zh-CN" sz="1600" dirty="0"/>
          </a:p>
          <a:p>
            <a:pPr marL="457200" lvl="1" indent="0" eaLnBrk="1" hangingPunct="1">
              <a:buNone/>
            </a:pPr>
            <a:r>
              <a:rPr lang="en-US" altLang="zh-CN" sz="1600">
                <a:sym typeface="+mn-ea"/>
              </a:rPr>
              <a:t>        .a{flex:1 1 300px;background-color:#D2D2D2;}</a:t>
            </a:r>
            <a:endParaRPr lang="zh-CN" altLang="zh-CN" sz="1600" dirty="0"/>
          </a:p>
          <a:p>
            <a:pPr marL="457200" lvl="1" indent="0" eaLnBrk="1" hangingPunct="1">
              <a:buNone/>
            </a:pPr>
            <a:r>
              <a:rPr lang="en-US" altLang="zh-CN" sz="1600">
                <a:sym typeface="+mn-ea"/>
              </a:rPr>
              <a:t>        .b{flex:2 2 200px;background-color: #999999;}</a:t>
            </a:r>
            <a:endParaRPr lang="zh-CN" altLang="zh-CN" sz="1600" dirty="0"/>
          </a:p>
          <a:p>
            <a:pPr marL="457200" lvl="1" indent="0" eaLnBrk="1" hangingPunct="1">
              <a:buNone/>
            </a:pPr>
            <a:r>
              <a:rPr lang="en-US" altLang="zh-CN" sz="1600">
                <a:sym typeface="+mn-ea"/>
              </a:rPr>
              <a:t>        .c{flex:3 3 400px;background-color:#D2D2D2;}</a:t>
            </a:r>
            <a:endParaRPr lang="zh-CN" altLang="zh-CN" sz="1600" dirty="0"/>
          </a:p>
          <a:p>
            <a:pPr marL="457200" lvl="1" indent="0" eaLnBrk="1" hangingPunct="1">
              <a:buNone/>
            </a:pPr>
            <a:r>
              <a:rPr lang="en-US" altLang="zh-CN" sz="1600">
                <a:sym typeface="+mn-ea"/>
              </a:rPr>
              <a:t>    &lt;/style&gt;</a:t>
            </a:r>
            <a:endParaRPr lang="zh-CN" altLang="en-US" sz="1600" dirty="0"/>
          </a:p>
          <a:p>
            <a:pPr eaLnBrk="1" hangingPunct="1"/>
            <a:r>
              <a:rPr altLang="zh-CN" sz="1600">
                <a:sym typeface="+mn-ea"/>
              </a:rPr>
              <a:t>因盒宽</a:t>
            </a:r>
            <a:r>
              <a:rPr lang="en-US" altLang="zh-CN" sz="1600">
                <a:sym typeface="+mn-ea"/>
              </a:rPr>
              <a:t>800px</a:t>
            </a:r>
            <a:r>
              <a:rPr altLang="zh-CN" sz="1600">
                <a:sym typeface="+mn-ea"/>
              </a:rPr>
              <a:t>，</a:t>
            </a:r>
            <a:r>
              <a:rPr lang="en-US" altLang="zh-CN" sz="1600">
                <a:sym typeface="+mn-ea"/>
              </a:rPr>
              <a:t>flex-basis</a:t>
            </a:r>
            <a:r>
              <a:rPr altLang="zh-CN" sz="1600">
                <a:sym typeface="+mn-ea"/>
              </a:rPr>
              <a:t>为</a:t>
            </a:r>
            <a:r>
              <a:rPr lang="en-US" altLang="zh-CN" sz="1600">
                <a:sym typeface="+mn-ea"/>
              </a:rPr>
              <a:t>900px</a:t>
            </a:r>
            <a:r>
              <a:rPr altLang="zh-CN" sz="1600">
                <a:sym typeface="+mn-ea"/>
              </a:rPr>
              <a:t>，必须收缩，由于设置了</a:t>
            </a:r>
            <a:r>
              <a:rPr lang="en-US" altLang="zh-CN" sz="1600">
                <a:sym typeface="+mn-ea"/>
              </a:rPr>
              <a:t>flex-shrink</a:t>
            </a:r>
            <a:r>
              <a:rPr altLang="zh-CN" sz="1600">
                <a:sym typeface="+mn-ea"/>
              </a:rPr>
              <a:t>收缩比率，首先要进行加权计算：</a:t>
            </a:r>
            <a:r>
              <a:rPr lang="en-US" altLang="zh-CN" sz="1600">
                <a:sym typeface="+mn-ea"/>
              </a:rPr>
              <a:t>300px*1+200px*2+400px*3=1900px</a:t>
            </a:r>
            <a:r>
              <a:rPr sz="1600">
                <a:sym typeface="+mn-ea"/>
              </a:rPr>
              <a:t>，</a:t>
            </a:r>
            <a:r>
              <a:rPr lang="en-US" altLang="zh-CN" sz="1600">
                <a:sym typeface="+mn-ea"/>
              </a:rPr>
              <a:t>a</a:t>
            </a:r>
            <a:r>
              <a:rPr altLang="zh-CN" sz="1600">
                <a:sym typeface="+mn-ea"/>
              </a:rPr>
              <a:t>收缩值：</a:t>
            </a:r>
            <a:r>
              <a:rPr lang="en-US" altLang="zh-CN" sz="1600">
                <a:sym typeface="+mn-ea"/>
              </a:rPr>
              <a:t>(300*1/1900)*100</a:t>
            </a:r>
            <a:r>
              <a:rPr altLang="zh-CN" sz="1600">
                <a:sym typeface="+mn-ea"/>
              </a:rPr>
              <a:t>≈</a:t>
            </a:r>
            <a:r>
              <a:rPr lang="en-US" altLang="zh-CN" sz="1600">
                <a:sym typeface="+mn-ea"/>
              </a:rPr>
              <a:t>15.8px</a:t>
            </a:r>
            <a:r>
              <a:rPr sz="1600">
                <a:sym typeface="+mn-ea"/>
              </a:rPr>
              <a:t>，</a:t>
            </a:r>
            <a:r>
              <a:rPr lang="en-US" altLang="zh-CN" sz="1600">
                <a:sym typeface="+mn-ea"/>
              </a:rPr>
              <a:t>b</a:t>
            </a:r>
            <a:r>
              <a:rPr sz="1600">
                <a:sym typeface="+mn-ea"/>
              </a:rPr>
              <a:t>、</a:t>
            </a:r>
            <a:r>
              <a:rPr lang="en-US" altLang="zh-CN" sz="1600">
                <a:sym typeface="+mn-ea"/>
              </a:rPr>
              <a:t>c</a:t>
            </a:r>
            <a:r>
              <a:rPr sz="1600">
                <a:sym typeface="+mn-ea"/>
              </a:rPr>
              <a:t>依次类推</a:t>
            </a:r>
            <a:endParaRPr lang="zh-CN" altLang="zh-CN" sz="1600" dirty="0"/>
          </a:p>
          <a:p>
            <a:pPr eaLnBrk="1" hangingPunct="1"/>
            <a:r>
              <a:rPr lang="zh-CN" altLang="zh-CN" sz="1600" dirty="0"/>
              <a:t>若盒宽1200px则必须扩展，同理计算a的扩展值：(1/(1+2+3))*300=50px，</a:t>
            </a:r>
            <a:r>
              <a:rPr lang="en-US" altLang="zh-CN" sz="1600" dirty="0"/>
              <a:t>b</a:t>
            </a:r>
            <a:r>
              <a:rPr sz="1600" dirty="0"/>
              <a:t>、</a:t>
            </a:r>
            <a:r>
              <a:rPr lang="en-US" altLang="zh-CN" sz="1600" dirty="0"/>
              <a:t>c</a:t>
            </a:r>
            <a:r>
              <a:rPr sz="1600" dirty="0"/>
              <a:t>类似。</a:t>
            </a:r>
            <a:endParaRPr lang="zh-CN" altLang="zh-CN" sz="1600" dirty="0"/>
          </a:p>
          <a:p>
            <a:pPr marL="0" indent="0">
              <a:buNone/>
            </a:pPr>
            <a:endParaRPr lang="zh-CN" altLang="zh-CN" sz="16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502412" y="952508"/>
            <a:ext cx="8139178" cy="86804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当</a:t>
            </a:r>
            <a:r>
              <a:rPr lang="en-US" altLang="zh-CN" dirty="0"/>
              <a:t>div</a:t>
            </a:r>
            <a:r>
              <a:rPr lang="zh-CN" altLang="en-US" dirty="0"/>
              <a:t>的</a:t>
            </a:r>
            <a:r>
              <a:rPr lang="en-US" altLang="zh-CN" dirty="0"/>
              <a:t>float</a:t>
            </a:r>
            <a:r>
              <a:rPr lang="zh-CN" altLang="en-US" dirty="0"/>
              <a:t>属性取值为</a:t>
            </a:r>
            <a:r>
              <a:rPr lang="en-US" altLang="zh-CN" dirty="0"/>
              <a:t>left</a:t>
            </a:r>
            <a:r>
              <a:rPr lang="zh-CN" altLang="en-US" dirty="0"/>
              <a:t>或者</a:t>
            </a:r>
            <a:r>
              <a:rPr lang="en-US" altLang="zh-CN" dirty="0"/>
              <a:t>right</a:t>
            </a:r>
            <a:r>
              <a:rPr lang="zh-CN" altLang="en-US" dirty="0"/>
              <a:t>时，即成为浮动对象。</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如果外层</a:t>
            </a:r>
            <a:r>
              <a:rPr lang="en-US" altLang="zh-CN" dirty="0"/>
              <a:t>div</a:t>
            </a:r>
            <a:r>
              <a:rPr lang="zh-CN" altLang="en-US" dirty="0"/>
              <a:t>没有设定大小而内层又是浮动的，会出现坍塌现象。 </a:t>
            </a:r>
            <a:endParaRPr lang="zh-CN" altLang="en-US" dirty="0"/>
          </a:p>
        </p:txBody>
      </p:sp>
      <p:sp>
        <p:nvSpPr>
          <p:cNvPr id="3" name="Title 2"/>
          <p:cNvSpPr>
            <a:spLocks noGrp="1"/>
          </p:cNvSpPr>
          <p:nvPr>
            <p:ph type="title"/>
          </p:nvPr>
        </p:nvSpPr>
        <p:spPr/>
        <p:txBody>
          <a:bodyPr/>
          <a:lstStyle/>
          <a:p>
            <a:r>
              <a:rPr lang="en-US" altLang="zh-CN"/>
              <a:t>DIV</a:t>
            </a:r>
            <a:r>
              <a:t>浮动</a:t>
            </a:r>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47106" name="Rectangle 3"/>
          <p:cNvSpPr>
            <a:spLocks noGrp="1" noChangeArrowheads="1"/>
          </p:cNvSpPr>
          <p:nvPr>
            <p:custDataLst>
              <p:tags r:id="rId1"/>
            </p:custDataLst>
          </p:nvPr>
        </p:nvSpPr>
        <p:spPr>
          <a:xfrm>
            <a:off x="348293" y="1887890"/>
            <a:ext cx="5338936" cy="4887595"/>
          </a:xfrm>
          <a:prstGeom prst="rect">
            <a:avLst/>
          </a:prstGeom>
          <a:solidFill>
            <a:srgbClr val="E1FFE1"/>
          </a:solidFill>
          <a:ln cap="flat" algn="ctr">
            <a:solidFill>
              <a:srgbClr val="993300"/>
            </a:solidFill>
            <a:miter lim="800000"/>
          </a:ln>
        </p:spPr>
        <p:txBody>
          <a:bodyPr vert="horz" wrap="square" lIns="91440" tIns="45720" rIns="91440" bIns="45720" rtlCol="0">
            <a:sp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spcBef>
                <a:spcPct val="0"/>
              </a:spcBef>
              <a:spcAft>
                <a:spcPts val="0"/>
              </a:spcAft>
              <a:buNone/>
            </a:pPr>
            <a:r>
              <a:rPr lang="en-US" altLang="zh-CN" sz="1200" dirty="0">
                <a:ea typeface="宋体" panose="02010600030101010101" pitchFamily="2" charset="-122"/>
              </a:rPr>
              <a:t>	&lt;style type="text/</a:t>
            </a:r>
            <a:r>
              <a:rPr lang="en-US" altLang="zh-CN" sz="1200" dirty="0" err="1">
                <a:ea typeface="宋体" panose="02010600030101010101" pitchFamily="2" charset="-122"/>
              </a:rPr>
              <a:t>css</a:t>
            </a:r>
            <a:r>
              <a:rPr lang="en-US" altLang="zh-CN" sz="1200" dirty="0">
                <a:ea typeface="宋体" panose="02010600030101010101" pitchFamily="2" charset="-122"/>
              </a:rPr>
              <a:t>"&gt;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.container {background-color: #7B68EE;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padding: 10px;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.lay1 {	width: 30%;height: 50px;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background-color: #90EE90;</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float: left;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.lay2 {	width: 60%;height: 60px;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background-color: #FFFACD;</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float: right;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&lt;/style&gt;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&lt;/head&gt;</a:t>
            </a:r>
            <a:endParaRPr lang="en-US" altLang="zh-CN" sz="1200" dirty="0">
              <a:ea typeface="宋体" panose="02010600030101010101" pitchFamily="2" charset="-122"/>
            </a:endParaRPr>
          </a:p>
          <a:p>
            <a:pPr marL="457200" indent="-457200">
              <a:spcBef>
                <a:spcPct val="0"/>
              </a:spcBef>
              <a:spcAft>
                <a:spcPts val="0"/>
              </a:spcAft>
              <a:buFont typeface="Arial" panose="020B0604020202020204" pitchFamily="34" charset="0"/>
              <a:buNone/>
            </a:pPr>
            <a:r>
              <a:rPr lang="en-US" altLang="zh-CN" sz="1200">
                <a:ea typeface="宋体" panose="02010600030101010101" pitchFamily="2" charset="-122"/>
                <a:sym typeface="+mn-ea"/>
              </a:rPr>
              <a:t>&lt;body&gt;</a:t>
            </a:r>
            <a:endParaRPr lang="en-US" altLang="zh-CN" sz="1200" dirty="0">
              <a:ea typeface="宋体" panose="02010600030101010101" pitchFamily="2" charset="-122"/>
            </a:endParaRPr>
          </a:p>
          <a:p>
            <a:pPr marL="457200" indent="-457200">
              <a:spcBef>
                <a:spcPct val="0"/>
              </a:spcBef>
              <a:spcAft>
                <a:spcPts val="0"/>
              </a:spcAft>
              <a:buFont typeface="Arial" panose="020B0604020202020204" pitchFamily="34" charset="0"/>
              <a:buNone/>
            </a:pPr>
            <a:r>
              <a:rPr lang="en-US" altLang="zh-CN" sz="1200">
                <a:ea typeface="宋体" panose="02010600030101010101" pitchFamily="2" charset="-122"/>
                <a:sym typeface="+mn-ea"/>
              </a:rPr>
              <a:t>	&lt;div class="container"&gt;</a:t>
            </a:r>
            <a:endParaRPr lang="en-US" altLang="zh-CN" sz="1200" dirty="0">
              <a:ea typeface="宋体" panose="02010600030101010101" pitchFamily="2" charset="-122"/>
            </a:endParaRPr>
          </a:p>
          <a:p>
            <a:pPr marL="457200" indent="-457200">
              <a:spcBef>
                <a:spcPct val="0"/>
              </a:spcBef>
              <a:spcAft>
                <a:spcPts val="0"/>
              </a:spcAft>
              <a:buFont typeface="Arial" panose="020B0604020202020204" pitchFamily="34" charset="0"/>
              <a:buNone/>
            </a:pPr>
            <a:r>
              <a:rPr lang="en-US" altLang="zh-CN" sz="1200">
                <a:ea typeface="宋体" panose="02010600030101010101" pitchFamily="2" charset="-122"/>
                <a:sym typeface="+mn-ea"/>
              </a:rPr>
              <a:t>		&lt;div class="lay1"&gt;&lt;/div&gt;</a:t>
            </a:r>
            <a:endParaRPr lang="en-US" altLang="zh-CN" sz="1200" dirty="0">
              <a:ea typeface="宋体" panose="02010600030101010101" pitchFamily="2" charset="-122"/>
            </a:endParaRPr>
          </a:p>
          <a:p>
            <a:pPr marL="457200" indent="-457200">
              <a:spcBef>
                <a:spcPct val="0"/>
              </a:spcBef>
              <a:spcAft>
                <a:spcPts val="0"/>
              </a:spcAft>
              <a:buFont typeface="Arial" panose="020B0604020202020204" pitchFamily="34" charset="0"/>
              <a:buNone/>
            </a:pPr>
            <a:r>
              <a:rPr lang="en-US" altLang="zh-CN" sz="1200">
                <a:ea typeface="宋体" panose="02010600030101010101" pitchFamily="2" charset="-122"/>
                <a:sym typeface="+mn-ea"/>
              </a:rPr>
              <a:t>		&lt;div class="lay2"&gt;&lt;/div&gt;</a:t>
            </a:r>
            <a:endParaRPr lang="en-US" altLang="zh-CN" sz="1200" dirty="0">
              <a:ea typeface="宋体" panose="02010600030101010101" pitchFamily="2" charset="-122"/>
            </a:endParaRPr>
          </a:p>
          <a:p>
            <a:pPr marL="457200" indent="-457200">
              <a:spcBef>
                <a:spcPct val="0"/>
              </a:spcBef>
              <a:spcAft>
                <a:spcPts val="0"/>
              </a:spcAft>
              <a:buFont typeface="Arial" panose="020B0604020202020204" pitchFamily="34" charset="0"/>
              <a:buNone/>
            </a:pPr>
            <a:r>
              <a:rPr lang="en-US" altLang="zh-CN" sz="1200">
                <a:ea typeface="宋体" panose="02010600030101010101" pitchFamily="2" charset="-122"/>
                <a:sym typeface="+mn-ea"/>
              </a:rPr>
              <a:t>	&lt;/div&gt;</a:t>
            </a:r>
            <a:endParaRPr lang="en-US" altLang="zh-CN" sz="1200" dirty="0">
              <a:ea typeface="宋体" panose="02010600030101010101" pitchFamily="2" charset="-122"/>
            </a:endParaRPr>
          </a:p>
          <a:p>
            <a:pPr marL="457200" indent="-457200">
              <a:spcBef>
                <a:spcPct val="0"/>
              </a:spcBef>
              <a:spcAft>
                <a:spcPts val="0"/>
              </a:spcAft>
              <a:buFont typeface="Arial" panose="020B0604020202020204" pitchFamily="34" charset="0"/>
              <a:buNone/>
            </a:pPr>
            <a:r>
              <a:rPr lang="en-US" altLang="zh-CN" sz="1200">
                <a:ea typeface="宋体" panose="02010600030101010101" pitchFamily="2" charset="-122"/>
                <a:sym typeface="+mn-ea"/>
              </a:rPr>
              <a:t>&lt;/body&gt;</a:t>
            </a:r>
            <a:endParaRPr lang="en-US" altLang="zh-CN" sz="1200" dirty="0">
              <a:ea typeface="宋体" panose="02010600030101010101" pitchFamily="2" charset="-122"/>
            </a:endParaRPr>
          </a:p>
        </p:txBody>
      </p:sp>
      <p:pic>
        <p:nvPicPr>
          <p:cNvPr id="48131" name="Picture 5"/>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4572000" y="4443730"/>
            <a:ext cx="4274185" cy="211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down)">
                                      <p:cBhvr>
                                        <p:cTn id="7" dur="500"/>
                                        <p:tgtEl>
                                          <p:spTgt spid="46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083">
                                            <p:txEl>
                                              <p:pRg st="1" end="1"/>
                                            </p:txEl>
                                          </p:spTgt>
                                        </p:tgtEl>
                                        <p:attrNameLst>
                                          <p:attrName>style.visibility</p:attrName>
                                        </p:attrNameLst>
                                      </p:cBhvr>
                                      <p:to>
                                        <p:strVal val="visible"/>
                                      </p:to>
                                    </p:set>
                                    <p:animEffect transition="in" filter="wipe(down)">
                                      <p:cBhvr>
                                        <p:cTn id="12" dur="500"/>
                                        <p:tgtEl>
                                          <p:spTgt spid="460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106"/>
                                        </p:tgtEl>
                                        <p:attrNameLst>
                                          <p:attrName>style.visibility</p:attrName>
                                        </p:attrNameLst>
                                      </p:cBhvr>
                                      <p:to>
                                        <p:strVal val="visible"/>
                                      </p:to>
                                    </p:set>
                                    <p:animEffect transition="in" filter="wipe(down)">
                                      <p:cBhvr>
                                        <p:cTn id="17" dur="500"/>
                                        <p:tgtEl>
                                          <p:spTgt spid="471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8131"/>
                                        </p:tgtEl>
                                        <p:attrNameLst>
                                          <p:attrName>style.visibility</p:attrName>
                                        </p:attrNameLst>
                                      </p:cBhvr>
                                      <p:to>
                                        <p:strVal val="visible"/>
                                      </p:to>
                                    </p:set>
                                    <p:animEffect transition="in" filter="wipe(down)">
                                      <p:cBhvr>
                                        <p:cTn id="22"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7106"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57200" y="1107847"/>
            <a:ext cx="8229600" cy="648843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2000">
                <a:sym typeface="+mn-ea"/>
              </a:rPr>
              <a:t>CSS</a:t>
            </a:r>
            <a:r>
              <a:rPr sz="2000">
                <a:sym typeface="+mn-ea"/>
              </a:rPr>
              <a:t>中的属性一般都有默认值，但是在不同浏览器下的默认值可能不同，可以使用</a:t>
            </a:r>
            <a:r>
              <a:rPr lang="en-US" altLang="zh-CN" sz="2000">
                <a:sym typeface="+mn-ea"/>
              </a:rPr>
              <a:t>CSS</a:t>
            </a:r>
            <a:r>
              <a:rPr sz="2000">
                <a:sym typeface="+mn-ea"/>
              </a:rPr>
              <a:t>设定元素的属性值：</a:t>
            </a:r>
            <a:endParaRPr lang="zh-CN" altLang="en-US" sz="2000" dirty="0"/>
          </a:p>
          <a:p>
            <a:pPr marL="685800" lvl="2" indent="0">
              <a:buNone/>
            </a:pPr>
            <a:r>
              <a:rPr sz="2000">
                <a:sym typeface="+mn-ea"/>
              </a:rPr>
              <a:t>*</a:t>
            </a:r>
            <a:r>
              <a:rPr lang="en-US" altLang="zh-CN" sz="2000">
                <a:sym typeface="+mn-ea"/>
              </a:rPr>
              <a:t>{   margin:0;   padding:0;  }</a:t>
            </a:r>
            <a:endParaRPr lang="en-US" altLang="zh-CN" sz="20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要使最外层的</a:t>
            </a:r>
            <a:r>
              <a:rPr lang="en-US" altLang="zh-CN" dirty="0"/>
              <a:t>div</a:t>
            </a:r>
            <a:r>
              <a:rPr lang="zh-CN" altLang="en-US" dirty="0"/>
              <a:t>在页面上居中显示，可使用以下样式：</a:t>
            </a:r>
            <a:endParaRPr lang="zh-CN" altLang="en-US" dirty="0"/>
          </a:p>
          <a:p>
            <a:pPr marL="342900" lvl="1" indent="0">
              <a:buNone/>
            </a:pPr>
            <a:r>
              <a:rPr lang="en-US" altLang="zh-CN" dirty="0"/>
              <a:t>#container{  margin:0 auto;   </a:t>
            </a:r>
            <a:r>
              <a:rPr lang="en-US" altLang="zh-CN" dirty="0" err="1"/>
              <a:t>text-align:center</a:t>
            </a:r>
            <a:r>
              <a:rPr lang="en-US" altLang="zh-CN" dirty="0"/>
              <a:t>; }</a:t>
            </a:r>
            <a:endParaRPr lang="en-US" altLang="zh-CN"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a:sym typeface="+mn-ea"/>
              </a:rPr>
              <a:t>MBPC</a:t>
            </a:r>
            <a:r>
              <a:rPr sz="1800">
                <a:sym typeface="+mn-ea"/>
              </a:rPr>
              <a:t>属性根据属性值个数的不同，对应于上左下右。：</a:t>
            </a:r>
            <a:endParaRPr lang="zh-CN" altLang="en-US" sz="1800" dirty="0"/>
          </a:p>
          <a:p>
            <a:pPr lvl="1"/>
            <a:r>
              <a:rPr lang="en-US" altLang="zh-CN" sz="1800">
                <a:sym typeface="+mn-ea"/>
              </a:rPr>
              <a:t>padding:value1; //</a:t>
            </a:r>
            <a:r>
              <a:rPr sz="1800">
                <a:sym typeface="+mn-ea"/>
              </a:rPr>
              <a:t>上下左右的内边距都是</a:t>
            </a:r>
            <a:r>
              <a:rPr lang="en-US" altLang="zh-CN" sz="1800">
                <a:sym typeface="+mn-ea"/>
              </a:rPr>
              <a:t>value1</a:t>
            </a:r>
            <a:endParaRPr lang="en-US" altLang="zh-CN" sz="1800" dirty="0"/>
          </a:p>
          <a:p>
            <a:pPr lvl="1"/>
            <a:r>
              <a:rPr lang="en-US" altLang="zh-CN" sz="1800">
                <a:sym typeface="+mn-ea"/>
              </a:rPr>
              <a:t>padding:value1 value2; //</a:t>
            </a:r>
            <a:r>
              <a:rPr sz="1800">
                <a:sym typeface="+mn-ea"/>
              </a:rPr>
              <a:t>上下是</a:t>
            </a:r>
            <a:r>
              <a:rPr lang="en-US" altLang="zh-CN" sz="1800">
                <a:sym typeface="+mn-ea"/>
              </a:rPr>
              <a:t>value1</a:t>
            </a:r>
            <a:r>
              <a:rPr sz="1800">
                <a:sym typeface="+mn-ea"/>
              </a:rPr>
              <a:t>，左右是</a:t>
            </a:r>
            <a:r>
              <a:rPr lang="en-US" altLang="zh-CN" sz="1800">
                <a:sym typeface="+mn-ea"/>
              </a:rPr>
              <a:t>value2</a:t>
            </a:r>
            <a:endParaRPr lang="en-US" altLang="zh-CN" sz="1800" dirty="0"/>
          </a:p>
          <a:p>
            <a:pPr lvl="1"/>
            <a:r>
              <a:rPr lang="en-US" altLang="zh-CN" sz="1800">
                <a:sym typeface="+mn-ea"/>
              </a:rPr>
              <a:t>padding:value1 value2 value3; //</a:t>
            </a:r>
            <a:r>
              <a:rPr sz="1800">
                <a:sym typeface="+mn-ea"/>
              </a:rPr>
              <a:t>上</a:t>
            </a:r>
            <a:r>
              <a:rPr lang="en-US" altLang="zh-CN" sz="1800">
                <a:sym typeface="+mn-ea"/>
              </a:rPr>
              <a:t>v1</a:t>
            </a:r>
            <a:r>
              <a:rPr sz="1800">
                <a:sym typeface="+mn-ea"/>
              </a:rPr>
              <a:t>，左右</a:t>
            </a:r>
            <a:r>
              <a:rPr lang="en-US" altLang="zh-CN" sz="1800">
                <a:sym typeface="+mn-ea"/>
              </a:rPr>
              <a:t>v2</a:t>
            </a:r>
            <a:r>
              <a:rPr sz="1800">
                <a:sym typeface="+mn-ea"/>
              </a:rPr>
              <a:t>，下</a:t>
            </a:r>
            <a:r>
              <a:rPr lang="en-US" altLang="zh-CN" sz="1800">
                <a:sym typeface="+mn-ea"/>
              </a:rPr>
              <a:t>v3</a:t>
            </a:r>
            <a:endParaRPr lang="en-US" altLang="zh-CN" sz="1800" dirty="0"/>
          </a:p>
          <a:p>
            <a:pPr lvl="1"/>
            <a:r>
              <a:rPr lang="en-US" altLang="zh-CN" sz="1800">
                <a:sym typeface="+mn-ea"/>
              </a:rPr>
              <a:t>padding:value1 value2 value3 value4; //</a:t>
            </a:r>
            <a:r>
              <a:rPr sz="1800">
                <a:sym typeface="+mn-ea"/>
              </a:rPr>
              <a:t>上右下左</a:t>
            </a:r>
            <a:endParaRPr sz="1800">
              <a:sym typeface="+mn-ea"/>
            </a:endParaRPr>
          </a:p>
          <a:p>
            <a:pPr lvl="1"/>
            <a:endParaRPr lang="zh-CN" altLang="en-US" sz="1800" dirty="0"/>
          </a:p>
          <a:p>
            <a:pPr marL="342900" lvl="1" indent="0">
              <a:buNone/>
            </a:pPr>
            <a:endParaRPr lang="en-US" altLang="zh-CN" dirty="0"/>
          </a:p>
          <a:p>
            <a:pPr marL="0" lvl="0" indent="0">
              <a:buNone/>
            </a:pPr>
            <a:endParaRPr lang="en-US" altLang="zh-CN"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p>
        </p:txBody>
      </p:sp>
      <p:sp>
        <p:nvSpPr>
          <p:cNvPr id="3" name="Title 2"/>
          <p:cNvSpPr>
            <a:spLocks noGrp="1"/>
          </p:cNvSpPr>
          <p:nvPr>
            <p:ph type="title"/>
          </p:nvPr>
        </p:nvSpPr>
        <p:spPr/>
        <p:txBody>
          <a:bodyPr/>
          <a:lstStyle/>
          <a:p>
            <a:r>
              <a:rPr lang="zh-CN" altLang="en-US"/>
              <a:t>一些技巧</a:t>
            </a:r>
            <a:endParaRPr lang="zh-CN" altLang="en-US"/>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down)">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wipe(down)">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wipe(down)">
                                      <p:cBhvr>
                                        <p:cTn id="17" dur="500"/>
                                        <p:tgtEl>
                                          <p:spTgt spid="60419">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0419">
                                            <p:txEl>
                                              <p:pRg st="3" end="3"/>
                                            </p:txEl>
                                          </p:spTgt>
                                        </p:tgtEl>
                                        <p:attrNameLst>
                                          <p:attrName>style.visibility</p:attrName>
                                        </p:attrNameLst>
                                      </p:cBhvr>
                                      <p:to>
                                        <p:strVal val="visible"/>
                                      </p:to>
                                    </p:set>
                                    <p:animEffect transition="in" filter="wipe(down)">
                                      <p:cBhvr>
                                        <p:cTn id="20" dur="500"/>
                                        <p:tgtEl>
                                          <p:spTgt spid="60419">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0419">
                                            <p:txEl>
                                              <p:pRg st="4" end="4"/>
                                            </p:txEl>
                                          </p:spTgt>
                                        </p:tgtEl>
                                        <p:attrNameLst>
                                          <p:attrName>style.visibility</p:attrName>
                                        </p:attrNameLst>
                                      </p:cBhvr>
                                      <p:to>
                                        <p:strVal val="visible"/>
                                      </p:to>
                                    </p:set>
                                    <p:animEffect transition="in" filter="wipe(down)">
                                      <p:cBhvr>
                                        <p:cTn id="23" dur="500"/>
                                        <p:tgtEl>
                                          <p:spTgt spid="60419">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0419">
                                            <p:txEl>
                                              <p:pRg st="5" end="5"/>
                                            </p:txEl>
                                          </p:spTgt>
                                        </p:tgtEl>
                                        <p:attrNameLst>
                                          <p:attrName>style.visibility</p:attrName>
                                        </p:attrNameLst>
                                      </p:cBhvr>
                                      <p:to>
                                        <p:strVal val="visible"/>
                                      </p:to>
                                    </p:set>
                                    <p:animEffect transition="in" filter="wipe(down)">
                                      <p:cBhvr>
                                        <p:cTn id="26" dur="500"/>
                                        <p:tgtEl>
                                          <p:spTgt spid="60419">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0419">
                                            <p:txEl>
                                              <p:pRg st="6" end="6"/>
                                            </p:txEl>
                                          </p:spTgt>
                                        </p:tgtEl>
                                        <p:attrNameLst>
                                          <p:attrName>style.visibility</p:attrName>
                                        </p:attrNameLst>
                                      </p:cBhvr>
                                      <p:to>
                                        <p:strVal val="visible"/>
                                      </p:to>
                                    </p:set>
                                    <p:animEffect transition="in" filter="wipe(down)">
                                      <p:cBhvr>
                                        <p:cTn id="29" dur="500"/>
                                        <p:tgtEl>
                                          <p:spTgt spid="60419">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0419">
                                            <p:txEl>
                                              <p:pRg st="7" end="7"/>
                                            </p:txEl>
                                          </p:spTgt>
                                        </p:tgtEl>
                                        <p:attrNameLst>
                                          <p:attrName>style.visibility</p:attrName>
                                        </p:attrNameLst>
                                      </p:cBhvr>
                                      <p:to>
                                        <p:strVal val="visible"/>
                                      </p:to>
                                    </p:set>
                                    <p:animEffect transition="in" filter="wipe(down)">
                                      <p:cBhvr>
                                        <p:cTn id="32" dur="500"/>
                                        <p:tgtEl>
                                          <p:spTgt spid="60419">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0419">
                                            <p:txEl>
                                              <p:pRg st="8" end="8"/>
                                            </p:txEl>
                                          </p:spTgt>
                                        </p:tgtEl>
                                        <p:attrNameLst>
                                          <p:attrName>style.visibility</p:attrName>
                                        </p:attrNameLst>
                                      </p:cBhvr>
                                      <p:to>
                                        <p:strVal val="visible"/>
                                      </p:to>
                                    </p:set>
                                    <p:animEffect transition="in" filter="wipe(down)">
                                      <p:cBhvr>
                                        <p:cTn id="35"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noAutofit/>
          </a:bodyPr>
          <a:lstStyle/>
          <a:p>
            <a:r>
              <a:rPr lang="zh-CN" altLang="en-US" sz="2400" dirty="0" smtClean="0"/>
              <a:t>导入外部样式表</a:t>
            </a:r>
            <a:endParaRPr lang="zh-CN" altLang="en-US" sz="2400" dirty="0" smtClean="0"/>
          </a:p>
        </p:txBody>
      </p:sp>
      <p:sp>
        <p:nvSpPr>
          <p:cNvPr id="30722" name="Rectangle 3"/>
          <p:cNvSpPr txBox="1">
            <a:spLocks noChangeArrowheads="1"/>
          </p:cNvSpPr>
          <p:nvPr/>
        </p:nvSpPr>
        <p:spPr bwMode="auto">
          <a:xfrm>
            <a:off x="533400" y="1134745"/>
            <a:ext cx="7546975" cy="3723640"/>
          </a:xfrm>
          <a:prstGeom prst="rect">
            <a:avLst/>
          </a:prstGeom>
          <a:noFill/>
          <a:ln w="9525">
            <a:noFill/>
            <a:miter lim="800000"/>
          </a:ln>
        </p:spPr>
        <p:txBody>
          <a:bodyPr/>
          <a:lstStyle/>
          <a:p>
            <a:pPr marL="992505" lvl="1" indent="-723900" eaLnBrk="0" hangingPunct="0">
              <a:lnSpc>
                <a:spcPct val="90000"/>
              </a:lnSpc>
              <a:spcBef>
                <a:spcPct val="20000"/>
              </a:spcBef>
              <a:buClr>
                <a:srgbClr val="660066"/>
              </a:buClr>
              <a:buSzPct val="100000"/>
              <a:buFont typeface="Wingdings" panose="05000000000000000000" pitchFamily="2" charset="2"/>
              <a:buNone/>
              <a:tabLst>
                <a:tab pos="723900" algn="l"/>
                <a:tab pos="1257300" algn="l"/>
              </a:tabLst>
            </a:pPr>
            <a:r>
              <a:rPr lang="zh-CN" altLang="en-US" dirty="0">
                <a:latin typeface="微软雅黑" panose="020B0503020204020204" charset="-122"/>
                <a:ea typeface="微软雅黑" panose="020B0503020204020204" charset="-122"/>
                <a:cs typeface="微软雅黑" panose="020B0503020204020204" charset="-122"/>
              </a:rPr>
              <a:t>基本语法：</a:t>
            </a:r>
            <a:endParaRPr lang="zh-CN" altLang="en-US" dirty="0">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None/>
              <a:tabLst>
                <a:tab pos="723900" algn="l"/>
                <a:tab pos="1257300" algn="l"/>
              </a:tabLst>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   &lt;style type="text/</a:t>
            </a:r>
            <a:r>
              <a:rPr lang="en-US" altLang="zh-CN" dirty="0" err="1">
                <a:solidFill>
                  <a:srgbClr val="FF0000"/>
                </a:solidFill>
                <a:latin typeface="微软雅黑" panose="020B0503020204020204" charset="-122"/>
                <a:ea typeface="微软雅黑" panose="020B0503020204020204" charset="-122"/>
                <a:cs typeface="微软雅黑" panose="020B0503020204020204" charset="-122"/>
              </a:rPr>
              <a:t>css</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"&gt;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None/>
              <a:tabLst>
                <a:tab pos="723900" algn="l"/>
                <a:tab pos="1257300" algn="l"/>
              </a:tabLst>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        @import </a:t>
            </a:r>
            <a:r>
              <a:rPr lang="en-US" altLang="zh-CN" dirty="0" err="1">
                <a:solidFill>
                  <a:srgbClr val="FF0000"/>
                </a:solidFill>
                <a:latin typeface="微软雅黑" panose="020B0503020204020204" charset="-122"/>
                <a:ea typeface="微软雅黑" panose="020B0503020204020204" charset="-122"/>
                <a:cs typeface="微软雅黑" panose="020B0503020204020204" charset="-122"/>
              </a:rPr>
              <a:t>url</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外部样式表的文件名称</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None/>
              <a:tabLst>
                <a:tab pos="723900" algn="l"/>
                <a:tab pos="1257300" algn="l"/>
              </a:tabLst>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        p,</a:t>
            </a:r>
            <a:r>
              <a:rPr kumimoji="1" lang="en-US" altLang="zh-CN" dirty="0">
                <a:solidFill>
                  <a:srgbClr val="FF0000"/>
                </a:solidFill>
                <a:latin typeface="微软雅黑" panose="020B0503020204020204" charset="-122"/>
                <a:ea typeface="微软雅黑" panose="020B0503020204020204" charset="-122"/>
                <a:cs typeface="微软雅黑" panose="020B0503020204020204" charset="-122"/>
              </a:rPr>
              <a:t>p1{font-size:18px; </a:t>
            </a:r>
            <a:r>
              <a:rPr kumimoji="1" lang="en-US" altLang="zh-CN" dirty="0" err="1">
                <a:solidFill>
                  <a:srgbClr val="FF0000"/>
                </a:solidFill>
                <a:latin typeface="微软雅黑" panose="020B0503020204020204" charset="-122"/>
                <a:ea typeface="微软雅黑" panose="020B0503020204020204" charset="-122"/>
                <a:cs typeface="微软雅黑" panose="020B0503020204020204" charset="-122"/>
              </a:rPr>
              <a:t>color:blue</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None/>
              <a:tabLst>
                <a:tab pos="723900" algn="l"/>
                <a:tab pos="1257300" algn="l"/>
              </a:tabLst>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   &lt;/style&gt;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None/>
              <a:tabLst>
                <a:tab pos="723900" algn="l"/>
                <a:tab pos="1257300" algn="l"/>
              </a:tabLst>
            </a:pPr>
            <a:r>
              <a:rPr lang="zh-CN" altLang="en-US" dirty="0">
                <a:latin typeface="微软雅黑" panose="020B0503020204020204" charset="-122"/>
                <a:ea typeface="微软雅黑" panose="020B0503020204020204" charset="-122"/>
                <a:cs typeface="微软雅黑" panose="020B0503020204020204" charset="-122"/>
              </a:rPr>
              <a:t>语法说明：</a:t>
            </a:r>
            <a:endParaRPr lang="zh-CN" altLang="en-US" dirty="0">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Char char="ü"/>
              <a:tabLst>
                <a:tab pos="723900" algn="l"/>
                <a:tab pos="1257300" algn="l"/>
              </a:tabLst>
            </a:pPr>
            <a:r>
              <a:rPr lang="en-US" altLang="zh-CN" dirty="0">
                <a:latin typeface="微软雅黑" panose="020B0503020204020204" charset="-122"/>
                <a:ea typeface="微软雅黑" panose="020B0503020204020204" charset="-122"/>
                <a:cs typeface="微软雅黑" panose="020B0503020204020204" charset="-122"/>
              </a:rPr>
              <a:t>import</a:t>
            </a:r>
            <a:r>
              <a:rPr lang="zh-CN" altLang="en-US" dirty="0">
                <a:latin typeface="微软雅黑" panose="020B0503020204020204" charset="-122"/>
                <a:ea typeface="微软雅黑" panose="020B0503020204020204" charset="-122"/>
                <a:cs typeface="微软雅黑" panose="020B0503020204020204" charset="-122"/>
              </a:rPr>
              <a:t>语句后的“</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号，一定要加上！</a:t>
            </a:r>
            <a:endParaRPr lang="zh-CN" altLang="en-US" dirty="0">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Char char="ü"/>
              <a:tabLst>
                <a:tab pos="723900" algn="l"/>
                <a:tab pos="1257300" algn="l"/>
              </a:tabLst>
            </a:pPr>
            <a:r>
              <a:rPr lang="zh-CN" altLang="en-US" dirty="0">
                <a:latin typeface="微软雅黑" panose="020B0503020204020204" charset="-122"/>
                <a:ea typeface="微软雅黑" panose="020B0503020204020204" charset="-122"/>
                <a:cs typeface="微软雅黑" panose="020B0503020204020204" charset="-122"/>
              </a:rPr>
              <a:t>“外部样式表的文件名称”是要嵌入的样式表文件名称，含路径，后缀为</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css</a:t>
            </a:r>
            <a:r>
              <a:rPr lang="zh-CN" altLang="en-US" dirty="0">
                <a:latin typeface="微软雅黑" panose="020B0503020204020204" charset="-122"/>
                <a:ea typeface="微软雅黑" panose="020B0503020204020204" charset="-122"/>
                <a:cs typeface="微软雅黑" panose="020B0503020204020204" charset="-122"/>
              </a:rPr>
              <a:t>；</a:t>
            </a:r>
            <a:endParaRPr lang="zh-CN" altLang="en-US" dirty="0">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Char char="ü"/>
              <a:tabLst>
                <a:tab pos="723900" algn="l"/>
                <a:tab pos="1257300" algn="l"/>
              </a:tabLst>
            </a:pPr>
            <a:r>
              <a:rPr lang="en-US" altLang="zh-CN" dirty="0">
                <a:latin typeface="微软雅黑" panose="020B0503020204020204" charset="-122"/>
                <a:ea typeface="微软雅黑" panose="020B0503020204020204" charset="-122"/>
                <a:cs typeface="微软雅黑" panose="020B0503020204020204" charset="-122"/>
              </a:rPr>
              <a:t>@import</a:t>
            </a:r>
            <a:r>
              <a:rPr lang="zh-CN" altLang="en-US" dirty="0">
                <a:latin typeface="微软雅黑" panose="020B0503020204020204" charset="-122"/>
                <a:ea typeface="微软雅黑" panose="020B0503020204020204" charset="-122"/>
                <a:cs typeface="微软雅黑" panose="020B0503020204020204" charset="-122"/>
              </a:rPr>
              <a:t>应该放在</a:t>
            </a:r>
            <a:r>
              <a:rPr lang="en-US" altLang="zh-CN" dirty="0">
                <a:latin typeface="微软雅黑" panose="020B0503020204020204" charset="-122"/>
                <a:ea typeface="微软雅黑" panose="020B0503020204020204" charset="-122"/>
                <a:cs typeface="微软雅黑" panose="020B0503020204020204" charset="-122"/>
              </a:rPr>
              <a:t>style</a:t>
            </a:r>
            <a:r>
              <a:rPr lang="zh-CN" altLang="en-US" dirty="0">
                <a:latin typeface="微软雅黑" panose="020B0503020204020204" charset="-122"/>
                <a:ea typeface="微软雅黑" panose="020B0503020204020204" charset="-122"/>
                <a:cs typeface="微软雅黑" panose="020B0503020204020204" charset="-122"/>
              </a:rPr>
              <a:t>元素的最前面</a:t>
            </a:r>
            <a:r>
              <a:rPr lang="zh-CN" altLang="en-US" dirty="0" smtClean="0">
                <a:latin typeface="微软雅黑" panose="020B0503020204020204" charset="-122"/>
                <a:ea typeface="微软雅黑" panose="020B0503020204020204" charset="-122"/>
                <a:cs typeface="微软雅黑" panose="020B0503020204020204" charset="-122"/>
              </a:rPr>
              <a:t>。</a:t>
            </a:r>
            <a:endParaRPr lang="zh-CN" altLang="en-US" dirty="0" smtClean="0">
              <a:latin typeface="微软雅黑" panose="020B0503020204020204" charset="-122"/>
              <a:ea typeface="微软雅黑" panose="020B0503020204020204" charset="-122"/>
              <a:cs typeface="微软雅黑" panose="020B0503020204020204" charset="-122"/>
            </a:endParaRPr>
          </a:p>
          <a:p>
            <a:pPr marL="992505" lvl="1" indent="-723900" eaLnBrk="0" hangingPunct="0">
              <a:lnSpc>
                <a:spcPct val="90000"/>
              </a:lnSpc>
              <a:spcBef>
                <a:spcPct val="20000"/>
              </a:spcBef>
              <a:buClr>
                <a:srgbClr val="660066"/>
              </a:buClr>
              <a:buSzPct val="100000"/>
              <a:buFont typeface="Wingdings" panose="05000000000000000000" pitchFamily="2" charset="2"/>
              <a:buChar char="ü"/>
              <a:tabLst>
                <a:tab pos="723900" algn="l"/>
                <a:tab pos="1257300" algn="l"/>
              </a:tabLst>
            </a:pPr>
            <a:endParaRPr lang="zh-CN" altLang="en-US" dirty="0" smtClean="0">
              <a:solidFill>
                <a:srgbClr val="FF0000"/>
              </a:solidFill>
              <a:latin typeface="微软雅黑" panose="020B0503020204020204" charset="-122"/>
              <a:ea typeface="微软雅黑" panose="020B0503020204020204" charset="-122"/>
              <a:cs typeface="微软雅黑" panose="020B0503020204020204" charset="-122"/>
            </a:endParaRPr>
          </a:p>
          <a:p>
            <a:pPr marL="268605" lvl="1" indent="0" eaLnBrk="0" hangingPunct="0">
              <a:lnSpc>
                <a:spcPct val="90000"/>
              </a:lnSpc>
              <a:spcBef>
                <a:spcPct val="20000"/>
              </a:spcBef>
              <a:buClr>
                <a:srgbClr val="660066"/>
              </a:buClr>
              <a:buSzPct val="100000"/>
              <a:buFont typeface="Wingdings" panose="05000000000000000000" pitchFamily="2" charset="2"/>
              <a:buNone/>
              <a:tabLst>
                <a:tab pos="723900" algn="l"/>
                <a:tab pos="1257300" algn="l"/>
              </a:tabLst>
            </a:pPr>
            <a:r>
              <a:rPr lang="zh-CN" altLang="en-US" dirty="0" smtClean="0">
                <a:solidFill>
                  <a:schemeClr val="tx1"/>
                </a:solidFill>
                <a:latin typeface="微软雅黑" panose="020B0503020204020204" charset="-122"/>
                <a:ea typeface="微软雅黑" panose="020B0503020204020204" charset="-122"/>
                <a:cs typeface="微软雅黑" panose="020B0503020204020204" charset="-122"/>
              </a:rPr>
              <a:t>少用为佳</a:t>
            </a:r>
            <a:endParaRPr lang="zh-CN" altLang="en-US" dirty="0" smtClean="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AutoShape 5"/>
          <p:cNvSpPr>
            <a:spLocks noChangeArrowheads="1"/>
          </p:cNvSpPr>
          <p:nvPr/>
        </p:nvSpPr>
        <p:spPr bwMode="auto">
          <a:xfrm>
            <a:off x="6096000" y="1905000"/>
            <a:ext cx="2638425" cy="431006"/>
          </a:xfrm>
          <a:prstGeom prst="wedgeRoundRectCallout">
            <a:avLst>
              <a:gd name="adj1" fmla="val -31542"/>
              <a:gd name="adj2" fmla="val 115083"/>
              <a:gd name="adj3" fmla="val 16667"/>
            </a:avLst>
          </a:prstGeom>
          <a:solidFill>
            <a:srgbClr val="0000FA"/>
          </a:solidFill>
          <a:ln w="9525" algn="ctr">
            <a:noFill/>
            <a:miter lim="800000"/>
          </a:ln>
        </p:spPr>
        <p:txBody>
          <a:bodyPr/>
          <a:lstStyle/>
          <a:p>
            <a:pPr marL="342900" indent="-342900" algn="ctr" eaLnBrk="0" hangingPunct="0">
              <a:lnSpc>
                <a:spcPct val="90000"/>
              </a:lnSpc>
              <a:spcBef>
                <a:spcPct val="20000"/>
              </a:spcBef>
              <a:buClr>
                <a:srgbClr val="660066"/>
              </a:buClr>
              <a:buSzPct val="100000"/>
              <a:buFont typeface="Wingdings" panose="05000000000000000000" pitchFamily="2" charset="2"/>
              <a:buNone/>
              <a:tabLst>
                <a:tab pos="88900" algn="l"/>
              </a:tabLst>
            </a:pPr>
            <a:r>
              <a:rPr lang="zh-CN" altLang="en-US">
                <a:solidFill>
                  <a:schemeClr val="bg1"/>
                </a:solidFill>
                <a:ea typeface="黑体" panose="02010609060101010101" charset="-122"/>
              </a:rPr>
              <a:t>定义嵌入样式表</a:t>
            </a:r>
            <a:endParaRPr lang="zh-CN" altLang="en-US">
              <a:solidFill>
                <a:schemeClr val="bg1"/>
              </a:solidFill>
              <a:ea typeface="黑体" panose="02010609060101010101" charset="-122"/>
            </a:endParaRPr>
          </a:p>
        </p:txBody>
      </p:sp>
      <p:sp>
        <p:nvSpPr>
          <p:cNvPr id="2" name="文本框 1"/>
          <p:cNvSpPr txBox="1"/>
          <p:nvPr>
            <p:custDataLst>
              <p:tags r:id="rId1"/>
            </p:custDataLst>
          </p:nvPr>
        </p:nvSpPr>
        <p:spPr>
          <a:xfrm>
            <a:off x="626110" y="4917440"/>
            <a:ext cx="8108315" cy="1476375"/>
          </a:xfrm>
          <a:prstGeom prst="rect">
            <a:avLst/>
          </a:prstGeom>
          <a:noFill/>
        </p:spPr>
        <p:txBody>
          <a:bodyPr wrap="square" rtlCol="0">
            <a:spAutoFit/>
          </a:bodyPr>
          <a:p>
            <a:r>
              <a:rPr lang="zh-CN" altLang="en-US"/>
              <a:t>导入与链接的区别主要是在让谁（</a:t>
            </a:r>
            <a:r>
              <a:rPr lang="en-US" altLang="zh-CN"/>
              <a:t>CSS</a:t>
            </a:r>
            <a:r>
              <a:rPr lang="zh-CN" altLang="en-US"/>
              <a:t>还是</a:t>
            </a:r>
            <a:r>
              <a:rPr lang="en-US" altLang="zh-CN"/>
              <a:t>HTML</a:t>
            </a:r>
            <a:r>
              <a:rPr lang="zh-CN" altLang="en-US"/>
              <a:t>处理机制）去取样式表并处理这件事情上有差异，当页面加载时，&lt;link&gt;链接的外部资源会同时被加载；而@import标记导入的CSS文件会等到页面全部下载完成后再被加载，所以使用@import标记导入CSS的页面有可能刚开始显示时并没有样式。优先采用走</a:t>
            </a:r>
            <a:r>
              <a:rPr lang="en-US" altLang="zh-CN"/>
              <a:t>HTML</a:t>
            </a:r>
            <a:r>
              <a:rPr lang="zh-CN" altLang="en-US"/>
              <a:t>链接的方式，毕竟处理上</a:t>
            </a:r>
            <a:r>
              <a:rPr lang="en-US" altLang="zh-CN"/>
              <a:t>CSS</a:t>
            </a:r>
            <a:r>
              <a:rPr lang="zh-CN" altLang="en-US"/>
              <a:t>从属于</a:t>
            </a:r>
            <a:r>
              <a:rPr lang="en-US" altLang="zh-CN"/>
              <a:t>HTML</a:t>
            </a:r>
            <a:r>
              <a:rPr lang="zh-CN" altLang="en-US"/>
              <a:t>。</a:t>
            </a:r>
            <a:endParaRPr lang="zh-CN" altLang="en-US"/>
          </a:p>
        </p:txBody>
      </p:sp>
    </p:spTree>
    <p:custDataLst>
      <p:tags r:id="rId2"/>
    </p:custData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p:txBody>
          <a:bodyPr/>
          <a:p>
            <a:r>
              <a:rPr lang="en-US" altLang="zh-CN"/>
              <a:t>CSS</a:t>
            </a:r>
            <a:r>
              <a:t>动画</a:t>
            </a:r>
          </a:p>
        </p:txBody>
      </p:sp>
      <p:sp>
        <p:nvSpPr>
          <p:cNvPr id="7" name="内容占位符 6"/>
          <p:cNvSpPr>
            <a:spLocks noGrp="1"/>
          </p:cNvSpPr>
          <p:nvPr>
            <p:ph idx="1"/>
          </p:nvPr>
        </p:nvSpPr>
        <p:spPr/>
        <p:txBody>
          <a:bodyPr/>
          <a:p>
            <a:r>
              <a:rPr lang="zh-CN" altLang="en-US"/>
              <a:t>使用</a:t>
            </a:r>
            <a:r>
              <a:rPr lang="en-US" altLang="zh-CN"/>
              <a:t>CSS</a:t>
            </a:r>
            <a:r>
              <a:t>控制页面元素</a:t>
            </a:r>
            <a:r>
              <a:rPr lang="en-US" altLang="zh-CN"/>
              <a:t>CSS</a:t>
            </a:r>
            <a:r>
              <a:t>属性的变化</a:t>
            </a:r>
          </a:p>
          <a:p>
            <a:r>
              <a:rPr lang="en-US" altLang="zh-CN"/>
              <a:t>CSS</a:t>
            </a:r>
            <a:r>
              <a:t>动画优势：不通过</a:t>
            </a:r>
            <a:r>
              <a:rPr lang="en-US" altLang="zh-CN"/>
              <a:t>js</a:t>
            </a:r>
            <a:r>
              <a:t>（和浏览器的</a:t>
            </a:r>
            <a:r>
              <a:rPr lang="en-US" altLang="zh-CN"/>
              <a:t>js</a:t>
            </a:r>
            <a:r>
              <a:t>主线程），通常由独立线程处理，</a:t>
            </a:r>
            <a:r>
              <a:rPr>
                <a:sym typeface="+mn-ea"/>
              </a:rPr>
              <a:t>性能较高；控制力弱，适合状态切换等简单场景，</a:t>
            </a:r>
            <a:r>
              <a:t>代码量少。</a:t>
            </a:r>
          </a:p>
          <a:p>
            <a:pPr lvl="1"/>
            <a:r>
              <a:t>通常用于非阻塞的情况</a:t>
            </a:r>
          </a:p>
          <a:p>
            <a:pPr lvl="0"/>
            <a:r>
              <a:t>转换、过渡、动画</a:t>
            </a:r>
          </a:p>
        </p:txBody>
      </p:sp>
    </p:spTree>
    <p:custDataLst>
      <p:tags r:id="rId1"/>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dirty="0"/>
              <a:t>transform </a:t>
            </a:r>
            <a:r>
              <a:rPr lang="zh-CN" altLang="en-US" dirty="0"/>
              <a:t>属性</a:t>
            </a:r>
            <a:endParaRPr lang="zh-CN" altLang="en-US" dirty="0"/>
          </a:p>
        </p:txBody>
      </p:sp>
      <p:sp>
        <p:nvSpPr>
          <p:cNvPr id="131075" name="Rectangle 3"/>
          <p:cNvSpPr>
            <a:spLocks noGrp="1" noChangeArrowheads="1"/>
          </p:cNvSpPr>
          <p:nvPr>
            <p:ph idx="1"/>
          </p:nvPr>
        </p:nvSpPr>
        <p:spPr>
          <a:xfrm>
            <a:off x="409575" y="1212850"/>
            <a:ext cx="8534400" cy="4669790"/>
          </a:xfrm>
        </p:spPr>
        <p:txBody>
          <a:bodyPr>
            <a:normAutofit fontScale="90000"/>
          </a:bodyPr>
          <a:lstStyle/>
          <a:p>
            <a:pPr marL="0" indent="0">
              <a:spcBef>
                <a:spcPts val="0"/>
              </a:spcBef>
              <a:spcAft>
                <a:spcPts val="0"/>
              </a:spcAft>
              <a:buNone/>
            </a:pPr>
            <a:r>
              <a:rPr lang="en-US" altLang="zh-CN" sz="1800" b="1" dirty="0">
                <a:solidFill>
                  <a:schemeClr val="tx1">
                    <a:lumMod val="85000"/>
                    <a:lumOff val="15000"/>
                  </a:schemeClr>
                </a:solidFill>
              </a:rPr>
              <a:t>2D</a:t>
            </a:r>
            <a:r>
              <a:rPr lang="zh-CN" altLang="en-US" sz="1800" b="1" dirty="0">
                <a:solidFill>
                  <a:schemeClr val="tx1">
                    <a:lumMod val="85000"/>
                    <a:lumOff val="15000"/>
                  </a:schemeClr>
                </a:solidFill>
              </a:rPr>
              <a:t>转换（变换、变形）：</a:t>
            </a:r>
            <a:endParaRPr lang="zh-CN" altLang="en-US" sz="1800" b="1" dirty="0">
              <a:solidFill>
                <a:schemeClr val="tx1">
                  <a:lumMod val="85000"/>
                  <a:lumOff val="15000"/>
                </a:schemeClr>
              </a:solidFill>
            </a:endParaRPr>
          </a:p>
          <a:p>
            <a:pPr marL="0" indent="457200">
              <a:spcBef>
                <a:spcPts val="0"/>
              </a:spcBef>
              <a:spcAft>
                <a:spcPts val="0"/>
              </a:spcAft>
              <a:buNone/>
            </a:pPr>
            <a:r>
              <a:rPr lang="en-US" altLang="zh-CN" sz="1800" dirty="0">
                <a:solidFill>
                  <a:schemeClr val="tx1">
                    <a:lumMod val="85000"/>
                    <a:lumOff val="15000"/>
                  </a:schemeClr>
                </a:solidFill>
              </a:rPr>
              <a:t>2D</a:t>
            </a:r>
            <a:r>
              <a:rPr lang="zh-CN" altLang="en-US" sz="1800" dirty="0">
                <a:solidFill>
                  <a:schemeClr val="tx1">
                    <a:lumMod val="85000"/>
                    <a:lumOff val="15000"/>
                  </a:schemeClr>
                </a:solidFill>
              </a:rPr>
              <a:t>转换常用方法有</a:t>
            </a:r>
            <a:r>
              <a:rPr lang="en-US" altLang="zh-CN" sz="1800" dirty="0">
                <a:solidFill>
                  <a:schemeClr val="tx1">
                    <a:lumMod val="85000"/>
                    <a:lumOff val="15000"/>
                  </a:schemeClr>
                </a:solidFill>
              </a:rPr>
              <a:t>translate()</a:t>
            </a:r>
            <a:r>
              <a:rPr lang="zh-CN" altLang="en-US" sz="1800" dirty="0">
                <a:solidFill>
                  <a:schemeClr val="tx1">
                    <a:lumMod val="85000"/>
                    <a:lumOff val="15000"/>
                  </a:schemeClr>
                </a:solidFill>
              </a:rPr>
              <a:t>、</a:t>
            </a:r>
            <a:r>
              <a:rPr lang="en-US" altLang="zh-CN" sz="1800" dirty="0">
                <a:solidFill>
                  <a:schemeClr val="tx1">
                    <a:lumMod val="85000"/>
                    <a:lumOff val="15000"/>
                  </a:schemeClr>
                </a:solidFill>
              </a:rPr>
              <a:t>rotate()</a:t>
            </a:r>
            <a:r>
              <a:rPr lang="zh-CN" altLang="en-US" sz="1800" dirty="0">
                <a:solidFill>
                  <a:schemeClr val="tx1">
                    <a:lumMod val="85000"/>
                    <a:lumOff val="15000"/>
                  </a:schemeClr>
                </a:solidFill>
              </a:rPr>
              <a:t>、</a:t>
            </a:r>
            <a:r>
              <a:rPr lang="en-US" altLang="zh-CN" sz="1800" dirty="0">
                <a:solidFill>
                  <a:schemeClr val="tx1">
                    <a:lumMod val="85000"/>
                    <a:lumOff val="15000"/>
                  </a:schemeClr>
                </a:solidFill>
              </a:rPr>
              <a:t>scale()</a:t>
            </a:r>
            <a:r>
              <a:rPr lang="zh-CN" altLang="en-US" sz="1800" dirty="0">
                <a:solidFill>
                  <a:schemeClr val="tx1">
                    <a:lumMod val="85000"/>
                    <a:lumOff val="15000"/>
                  </a:schemeClr>
                </a:solidFill>
              </a:rPr>
              <a:t>、</a:t>
            </a:r>
            <a:r>
              <a:rPr lang="en-US" altLang="zh-CN" sz="1800" dirty="0">
                <a:solidFill>
                  <a:schemeClr val="tx1">
                    <a:lumMod val="85000"/>
                    <a:lumOff val="15000"/>
                  </a:schemeClr>
                </a:solidFill>
              </a:rPr>
              <a:t>skew()</a:t>
            </a:r>
            <a:r>
              <a:rPr lang="zh-CN" altLang="en-US" sz="1800" dirty="0">
                <a:solidFill>
                  <a:schemeClr val="tx1">
                    <a:lumMod val="85000"/>
                    <a:lumOff val="15000"/>
                  </a:schemeClr>
                </a:solidFill>
              </a:rPr>
              <a:t>、</a:t>
            </a:r>
            <a:r>
              <a:rPr lang="en-US" altLang="zh-CN" sz="1800" dirty="0">
                <a:solidFill>
                  <a:schemeClr val="tx1">
                    <a:lumMod val="85000"/>
                    <a:lumOff val="15000"/>
                  </a:schemeClr>
                </a:solidFill>
              </a:rPr>
              <a:t>matrix()</a:t>
            </a:r>
            <a:r>
              <a:rPr lang="zh-CN" altLang="en-US" sz="1800" dirty="0" smtClean="0">
                <a:solidFill>
                  <a:schemeClr val="tx1">
                    <a:lumMod val="85000"/>
                    <a:lumOff val="15000"/>
                  </a:schemeClr>
                </a:solidFill>
              </a:rPr>
              <a:t>。</a:t>
            </a:r>
            <a:endParaRPr lang="zh-CN" altLang="en-US" sz="1800" dirty="0" smtClean="0">
              <a:solidFill>
                <a:schemeClr val="tx1">
                  <a:lumMod val="85000"/>
                  <a:lumOff val="15000"/>
                </a:schemeClr>
              </a:solidFill>
            </a:endParaRPr>
          </a:p>
          <a:p>
            <a:pPr marL="0" indent="457200">
              <a:spcBef>
                <a:spcPts val="0"/>
              </a:spcBef>
              <a:spcAft>
                <a:spcPts val="0"/>
              </a:spcAft>
              <a:buNone/>
            </a:pPr>
            <a:r>
              <a:rPr lang="zh-CN" altLang="en-US" sz="1800" b="1" dirty="0" smtClean="0">
                <a:solidFill>
                  <a:srgbClr val="FF0000"/>
                </a:solidFill>
              </a:rPr>
              <a:t>转换</a:t>
            </a:r>
            <a:r>
              <a:rPr sz="1800" b="1" smtClean="0">
                <a:solidFill>
                  <a:srgbClr val="FF0000"/>
                </a:solidFill>
                <a:sym typeface="+mn-ea"/>
              </a:rPr>
              <a:t>只改变自己，</a:t>
            </a:r>
            <a:r>
              <a:rPr lang="zh-CN" altLang="en-US" sz="1800" b="1" dirty="0" smtClean="0">
                <a:solidFill>
                  <a:srgbClr val="FF0000"/>
                </a:solidFill>
              </a:rPr>
              <a:t>不影响页面布局。</a:t>
            </a:r>
            <a:endParaRPr lang="zh-CN" altLang="en-US" sz="1800" b="1" dirty="0">
              <a:solidFill>
                <a:srgbClr val="FF0000"/>
              </a:solidFill>
            </a:endParaRPr>
          </a:p>
          <a:p>
            <a:pPr>
              <a:spcBef>
                <a:spcPts val="0"/>
              </a:spcBef>
              <a:spcAft>
                <a:spcPts val="0"/>
              </a:spcAft>
            </a:pPr>
            <a:r>
              <a:rPr lang="zh-CN" altLang="en-US" sz="1800" dirty="0" smtClean="0">
                <a:solidFill>
                  <a:schemeClr val="tx1">
                    <a:lumMod val="85000"/>
                    <a:lumOff val="15000"/>
                  </a:schemeClr>
                </a:solidFill>
              </a:rPr>
              <a:t>位</a:t>
            </a:r>
            <a:r>
              <a:rPr lang="zh-CN" altLang="en-US" sz="1800" dirty="0">
                <a:solidFill>
                  <a:schemeClr val="tx1">
                    <a:lumMod val="85000"/>
                    <a:lumOff val="15000"/>
                  </a:schemeClr>
                </a:solidFill>
              </a:rPr>
              <a:t>移</a:t>
            </a:r>
            <a:r>
              <a:rPr lang="en-US" altLang="zh-CN" sz="1800" dirty="0">
                <a:solidFill>
                  <a:schemeClr val="tx1">
                    <a:lumMod val="85000"/>
                    <a:lumOff val="15000"/>
                  </a:schemeClr>
                </a:solidFill>
              </a:rPr>
              <a:t>translate(</a:t>
            </a:r>
            <a:r>
              <a:rPr lang="en-US" altLang="zh-CN" sz="1800" dirty="0" err="1">
                <a:solidFill>
                  <a:schemeClr val="tx1">
                    <a:lumMod val="85000"/>
                    <a:lumOff val="15000"/>
                  </a:schemeClr>
                </a:solidFill>
              </a:rPr>
              <a:t>x,y</a:t>
            </a:r>
            <a:r>
              <a:rPr lang="en-US" altLang="zh-CN" sz="1800" dirty="0" smtClean="0">
                <a:solidFill>
                  <a:schemeClr val="tx1">
                    <a:lumMod val="85000"/>
                    <a:lumOff val="15000"/>
                  </a:schemeClr>
                </a:solidFill>
              </a:rPr>
              <a:t>)</a:t>
            </a:r>
            <a:r>
              <a:rPr sz="1800" dirty="0" smtClean="0">
                <a:solidFill>
                  <a:schemeClr val="tx1">
                    <a:lumMod val="85000"/>
                    <a:lumOff val="15000"/>
                  </a:schemeClr>
                </a:solidFill>
              </a:rPr>
              <a:t>，</a:t>
            </a:r>
            <a:r>
              <a:rPr lang="zh-CN" altLang="en-US" sz="1800" dirty="0">
                <a:solidFill>
                  <a:schemeClr val="tx1">
                    <a:lumMod val="85000"/>
                    <a:lumOff val="15000"/>
                  </a:schemeClr>
                </a:solidFill>
              </a:rPr>
              <a:t>将元素从当前位置向</a:t>
            </a:r>
            <a:r>
              <a:rPr lang="en-US" altLang="zh-CN" sz="1800" dirty="0">
                <a:solidFill>
                  <a:schemeClr val="tx1">
                    <a:lumMod val="85000"/>
                    <a:lumOff val="15000"/>
                  </a:schemeClr>
                </a:solidFill>
              </a:rPr>
              <a:t>x </a:t>
            </a:r>
            <a:r>
              <a:rPr lang="zh-CN" altLang="en-US" sz="1800" dirty="0">
                <a:solidFill>
                  <a:schemeClr val="tx1">
                    <a:lumMod val="85000"/>
                    <a:lumOff val="15000"/>
                  </a:schemeClr>
                </a:solidFill>
              </a:rPr>
              <a:t>轴、</a:t>
            </a:r>
            <a:r>
              <a:rPr lang="en-US" altLang="zh-CN" sz="1800" dirty="0">
                <a:solidFill>
                  <a:schemeClr val="tx1">
                    <a:lumMod val="85000"/>
                    <a:lumOff val="15000"/>
                  </a:schemeClr>
                </a:solidFill>
              </a:rPr>
              <a:t>y </a:t>
            </a:r>
            <a:r>
              <a:rPr lang="zh-CN" altLang="en-US" sz="1800" dirty="0">
                <a:solidFill>
                  <a:schemeClr val="tx1">
                    <a:lumMod val="85000"/>
                    <a:lumOff val="15000"/>
                  </a:schemeClr>
                </a:solidFill>
              </a:rPr>
              <a:t>轴</a:t>
            </a:r>
            <a:r>
              <a:rPr lang="zh-CN" altLang="en-US" sz="1800" dirty="0" smtClean="0">
                <a:solidFill>
                  <a:schemeClr val="tx1">
                    <a:lumMod val="85000"/>
                    <a:lumOff val="15000"/>
                  </a:schemeClr>
                </a:solidFill>
              </a:rPr>
              <a:t>移动若干距离，距离可以是数值，如</a:t>
            </a:r>
            <a:r>
              <a:rPr lang="en-US" altLang="zh-CN" sz="1800" dirty="0" smtClean="0">
                <a:solidFill>
                  <a:schemeClr val="tx1">
                    <a:lumMod val="85000"/>
                    <a:lumOff val="15000"/>
                  </a:schemeClr>
                </a:solidFill>
              </a:rPr>
              <a:t>px</a:t>
            </a:r>
            <a:r>
              <a:rPr sz="1800" dirty="0" smtClean="0">
                <a:solidFill>
                  <a:schemeClr val="tx1">
                    <a:lumMod val="85000"/>
                    <a:lumOff val="15000"/>
                  </a:schemeClr>
                </a:solidFill>
              </a:rPr>
              <a:t>，也可以是百分比（相对于自身）</a:t>
            </a:r>
            <a:endParaRPr lang="zh-CN" altLang="en-US" sz="1800" dirty="0">
              <a:solidFill>
                <a:schemeClr val="tx1">
                  <a:lumMod val="85000"/>
                  <a:lumOff val="15000"/>
                </a:schemeClr>
              </a:solidFill>
            </a:endParaRPr>
          </a:p>
          <a:p>
            <a:pPr lvl="1">
              <a:spcBef>
                <a:spcPts val="0"/>
              </a:spcBef>
              <a:spcAft>
                <a:spcPts val="0"/>
              </a:spcAft>
            </a:pPr>
            <a:r>
              <a:rPr lang="zh-CN" altLang="en-US" sz="1620" dirty="0">
                <a:solidFill>
                  <a:schemeClr val="tx1">
                    <a:lumMod val="85000"/>
                    <a:lumOff val="15000"/>
                  </a:schemeClr>
                </a:solidFill>
              </a:rPr>
              <a:t>还提供单一轴移动</a:t>
            </a:r>
            <a:r>
              <a:rPr lang="en-US" altLang="zh-CN" sz="1620" dirty="0">
                <a:solidFill>
                  <a:schemeClr val="tx1">
                    <a:lumMod val="85000"/>
                    <a:lumOff val="15000"/>
                  </a:schemeClr>
                </a:solidFill>
              </a:rPr>
              <a:t>translate</a:t>
            </a:r>
            <a:r>
              <a:rPr lang="en-US" altLang="zh-CN" sz="1620" b="1" dirty="0">
                <a:solidFill>
                  <a:srgbClr val="FF0000"/>
                </a:solidFill>
              </a:rPr>
              <a:t>X</a:t>
            </a:r>
            <a:r>
              <a:rPr lang="en-US" altLang="zh-CN" sz="1620" dirty="0">
                <a:solidFill>
                  <a:schemeClr val="tx1">
                    <a:lumMod val="85000"/>
                    <a:lumOff val="15000"/>
                  </a:schemeClr>
                </a:solidFill>
              </a:rPr>
              <a:t>()</a:t>
            </a:r>
            <a:r>
              <a:rPr lang="zh-CN" altLang="en-US" sz="1620" dirty="0">
                <a:solidFill>
                  <a:schemeClr val="tx1">
                    <a:lumMod val="85000"/>
                    <a:lumOff val="15000"/>
                  </a:schemeClr>
                </a:solidFill>
              </a:rPr>
              <a:t>和</a:t>
            </a:r>
            <a:r>
              <a:rPr lang="en-US" altLang="zh-CN" sz="1620" dirty="0">
                <a:solidFill>
                  <a:schemeClr val="tx1">
                    <a:lumMod val="85000"/>
                    <a:lumOff val="15000"/>
                  </a:schemeClr>
                </a:solidFill>
              </a:rPr>
              <a:t>translate</a:t>
            </a:r>
            <a:r>
              <a:rPr lang="en-US" altLang="zh-CN" sz="1620" b="1" dirty="0">
                <a:solidFill>
                  <a:srgbClr val="FF0000"/>
                </a:solidFill>
              </a:rPr>
              <a:t>Y</a:t>
            </a:r>
            <a:r>
              <a:rPr lang="en-US" altLang="zh-CN" sz="1620" dirty="0">
                <a:solidFill>
                  <a:schemeClr val="tx1">
                    <a:lumMod val="85000"/>
                    <a:lumOff val="15000"/>
                  </a:schemeClr>
                </a:solidFill>
              </a:rPr>
              <a:t>()</a:t>
            </a:r>
            <a:r>
              <a:rPr sz="1620" dirty="0">
                <a:solidFill>
                  <a:schemeClr val="tx1">
                    <a:lumMod val="85000"/>
                    <a:lumOff val="15000"/>
                  </a:schemeClr>
                </a:solidFill>
              </a:rPr>
              <a:t>方法</a:t>
            </a:r>
            <a:endParaRPr sz="1620" dirty="0">
              <a:solidFill>
                <a:schemeClr val="tx1">
                  <a:lumMod val="85000"/>
                  <a:lumOff val="15000"/>
                </a:schemeClr>
              </a:solidFill>
            </a:endParaRPr>
          </a:p>
          <a:p>
            <a:pPr lvl="1">
              <a:spcBef>
                <a:spcPts val="0"/>
              </a:spcBef>
              <a:spcAft>
                <a:spcPts val="0"/>
              </a:spcAft>
            </a:pPr>
            <a:r>
              <a:rPr sz="1620" dirty="0">
                <a:solidFill>
                  <a:schemeClr val="tx1">
                    <a:lumMod val="85000"/>
                    <a:lumOff val="15000"/>
                  </a:schemeClr>
                </a:solidFill>
              </a:rPr>
              <a:t>左上角是（</a:t>
            </a:r>
            <a:r>
              <a:rPr lang="en-US" altLang="zh-CN" sz="1620" dirty="0">
                <a:solidFill>
                  <a:schemeClr val="tx1">
                    <a:lumMod val="85000"/>
                    <a:lumOff val="15000"/>
                  </a:schemeClr>
                </a:solidFill>
              </a:rPr>
              <a:t>0</a:t>
            </a:r>
            <a:r>
              <a:rPr sz="1620" dirty="0">
                <a:solidFill>
                  <a:schemeClr val="tx1">
                    <a:lumMod val="85000"/>
                    <a:lumOff val="15000"/>
                  </a:schemeClr>
                </a:solidFill>
              </a:rPr>
              <a:t>，</a:t>
            </a:r>
            <a:r>
              <a:rPr lang="en-US" altLang="zh-CN" sz="1620" dirty="0">
                <a:solidFill>
                  <a:schemeClr val="tx1">
                    <a:lumMod val="85000"/>
                    <a:lumOff val="15000"/>
                  </a:schemeClr>
                </a:solidFill>
              </a:rPr>
              <a:t>0</a:t>
            </a:r>
            <a:r>
              <a:rPr sz="1620" dirty="0">
                <a:solidFill>
                  <a:schemeClr val="tx1">
                    <a:lumMod val="85000"/>
                    <a:lumOff val="15000"/>
                  </a:schemeClr>
                </a:solidFill>
              </a:rPr>
              <a:t>），正值向右下移动，负值向左上移动。</a:t>
            </a:r>
            <a:endParaRPr lang="zh-CN" altLang="en-US" sz="1620" dirty="0">
              <a:solidFill>
                <a:schemeClr val="tx1">
                  <a:lumMod val="85000"/>
                  <a:lumOff val="15000"/>
                </a:schemeClr>
              </a:solidFill>
            </a:endParaRPr>
          </a:p>
          <a:p>
            <a:pPr marL="0" indent="0">
              <a:spcBef>
                <a:spcPts val="0"/>
              </a:spcBef>
              <a:spcAft>
                <a:spcPts val="0"/>
              </a:spcAft>
              <a:buNone/>
            </a:pPr>
            <a:endParaRPr lang="zh-CN" altLang="en-US" sz="2000" dirty="0" smtClean="0">
              <a:solidFill>
                <a:schemeClr val="tx1">
                  <a:lumMod val="85000"/>
                  <a:lumOff val="15000"/>
                </a:schemeClr>
              </a:solidFill>
            </a:endParaRPr>
          </a:p>
          <a:p>
            <a:pPr marL="0" indent="0">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transform:translate</a:t>
            </a:r>
            <a:r>
              <a:rPr lang="en-US" altLang="zh-CN" sz="1800" dirty="0" smtClean="0">
                <a:solidFill>
                  <a:schemeClr val="tx1">
                    <a:lumMod val="85000"/>
                    <a:lumOff val="15000"/>
                  </a:schemeClr>
                </a:solidFill>
              </a:rPr>
              <a:t>(50px,50px</a:t>
            </a:r>
            <a:r>
              <a:rPr lang="en-US" altLang="zh-CN" sz="1800" dirty="0">
                <a:solidFill>
                  <a:schemeClr val="tx1">
                    <a:lumMod val="85000"/>
                    <a:lumOff val="15000"/>
                  </a:schemeClr>
                </a:solidFill>
              </a:rPr>
              <a:t>); /* </a:t>
            </a:r>
            <a:r>
              <a:rPr lang="zh-CN" altLang="en-US" sz="1800" dirty="0">
                <a:solidFill>
                  <a:schemeClr val="tx1">
                    <a:lumMod val="85000"/>
                    <a:lumOff val="15000"/>
                  </a:schemeClr>
                </a:solidFill>
              </a:rPr>
              <a:t>向右移动</a:t>
            </a:r>
            <a:r>
              <a:rPr lang="en-US" altLang="zh-CN" sz="1800" dirty="0">
                <a:solidFill>
                  <a:schemeClr val="tx1">
                    <a:lumMod val="85000"/>
                    <a:lumOff val="15000"/>
                  </a:schemeClr>
                </a:solidFill>
              </a:rPr>
              <a:t>50px</a:t>
            </a:r>
            <a:r>
              <a:rPr lang="zh-CN" altLang="en-US" sz="1800" dirty="0">
                <a:solidFill>
                  <a:schemeClr val="tx1">
                    <a:lumMod val="85000"/>
                    <a:lumOff val="15000"/>
                  </a:schemeClr>
                </a:solidFill>
              </a:rPr>
              <a:t>，向下移动</a:t>
            </a:r>
            <a:r>
              <a:rPr lang="en-US" altLang="zh-CN" sz="1800" dirty="0">
                <a:solidFill>
                  <a:schemeClr val="tx1">
                    <a:lumMod val="85000"/>
                    <a:lumOff val="15000"/>
                  </a:schemeClr>
                </a:solidFill>
              </a:rPr>
              <a:t>50px */</a:t>
            </a:r>
            <a:endParaRPr lang="en-US" altLang="zh-CN" sz="1800" dirty="0">
              <a:solidFill>
                <a:schemeClr val="tx1">
                  <a:lumMod val="85000"/>
                  <a:lumOff val="15000"/>
                </a:schemeClr>
              </a:solidFill>
            </a:endParaRPr>
          </a:p>
          <a:p>
            <a:pPr marL="0" indent="0">
              <a:spcBef>
                <a:spcPts val="0"/>
              </a:spcBef>
              <a:spcAft>
                <a:spcPts val="0"/>
              </a:spcAft>
              <a:buNone/>
            </a:pPr>
            <a:r>
              <a:rPr lang="en-US" altLang="zh-CN" sz="1800" dirty="0">
                <a:solidFill>
                  <a:schemeClr val="tx1">
                    <a:lumMod val="85000"/>
                    <a:lumOff val="15000"/>
                  </a:schemeClr>
                </a:solidFill>
              </a:rPr>
              <a:t>    </a:t>
            </a:r>
            <a:r>
              <a:rPr lang="en-US" altLang="zh-CN" sz="1800" dirty="0" err="1" smtClean="0">
                <a:sym typeface="+mn-ea"/>
              </a:rPr>
              <a:t>transform:translate</a:t>
            </a:r>
            <a:r>
              <a:rPr lang="en-US" altLang="zh-CN" sz="1800" smtClean="0">
                <a:sym typeface="+mn-ea"/>
              </a:rPr>
              <a:t>(50%,50%</a:t>
            </a:r>
            <a:r>
              <a:rPr lang="en-US" altLang="zh-CN" sz="1800">
                <a:sym typeface="+mn-ea"/>
              </a:rPr>
              <a:t>); /*</a:t>
            </a:r>
            <a:r>
              <a:rPr sz="1800">
                <a:sym typeface="+mn-ea"/>
              </a:rPr>
              <a:t>向右移动</a:t>
            </a:r>
            <a:r>
              <a:rPr lang="en-US" altLang="zh-CN" sz="1800">
                <a:sym typeface="+mn-ea"/>
              </a:rPr>
              <a:t>50%</a:t>
            </a:r>
            <a:r>
              <a:rPr sz="1800">
                <a:sym typeface="+mn-ea"/>
              </a:rPr>
              <a:t>自身长，向下移动</a:t>
            </a:r>
            <a:r>
              <a:rPr lang="en-US" altLang="zh-CN" sz="1800">
                <a:sym typeface="+mn-ea"/>
              </a:rPr>
              <a:t>50%</a:t>
            </a:r>
            <a:r>
              <a:rPr sz="1800">
                <a:sym typeface="+mn-ea"/>
              </a:rPr>
              <a:t>自身宽</a:t>
            </a:r>
            <a:r>
              <a:rPr lang="en-US" altLang="zh-CN" sz="1800">
                <a:sym typeface="+mn-ea"/>
              </a:rPr>
              <a:t>*/</a:t>
            </a:r>
            <a:endParaRPr lang="en-US" altLang="zh-CN" sz="1800" dirty="0">
              <a:solidFill>
                <a:schemeClr val="tx1">
                  <a:lumMod val="85000"/>
                  <a:lumOff val="15000"/>
                </a:schemeClr>
              </a:solidFill>
            </a:endParaRPr>
          </a:p>
          <a:p>
            <a:pPr>
              <a:lnSpc>
                <a:spcPts val="1800"/>
              </a:lnSpc>
              <a:spcBef>
                <a:spcPts val="0"/>
              </a:spcBef>
              <a:spcAft>
                <a:spcPts val="0"/>
              </a:spcAft>
              <a:buNone/>
            </a:pPr>
            <a:endParaRPr lang="en-US" altLang="zh-CN" sz="1800" dirty="0" smtClean="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transform:translate</a:t>
            </a:r>
            <a:r>
              <a:rPr lang="en-US" altLang="zh-CN" sz="1800" dirty="0" smtClean="0">
                <a:solidFill>
                  <a:schemeClr val="tx1">
                    <a:lumMod val="85000"/>
                    <a:lumOff val="15000"/>
                  </a:schemeClr>
                </a:solidFill>
              </a:rPr>
              <a:t>(50px,0</a:t>
            </a:r>
            <a:r>
              <a:rPr lang="en-US" altLang="zh-CN" sz="1800" dirty="0">
                <a:solidFill>
                  <a:schemeClr val="tx1">
                    <a:lumMod val="85000"/>
                    <a:lumOff val="15000"/>
                  </a:schemeClr>
                </a:solidFill>
              </a:rPr>
              <a:t>); /* </a:t>
            </a:r>
            <a:r>
              <a:rPr lang="zh-CN" altLang="en-US" sz="1800" dirty="0">
                <a:solidFill>
                  <a:schemeClr val="tx1">
                    <a:lumMod val="85000"/>
                    <a:lumOff val="15000"/>
                  </a:schemeClr>
                </a:solidFill>
              </a:rPr>
              <a:t>向右移动</a:t>
            </a:r>
            <a:r>
              <a:rPr lang="en-US" altLang="zh-CN" sz="1800" dirty="0">
                <a:solidFill>
                  <a:schemeClr val="tx1">
                    <a:lumMod val="85000"/>
                    <a:lumOff val="15000"/>
                  </a:schemeClr>
                </a:solidFill>
              </a:rPr>
              <a:t>50px */</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transform:translateX</a:t>
            </a:r>
            <a:r>
              <a:rPr lang="en-US" altLang="zh-CN" sz="1800" dirty="0" smtClean="0">
                <a:solidFill>
                  <a:schemeClr val="tx1">
                    <a:lumMod val="85000"/>
                    <a:lumOff val="15000"/>
                  </a:schemeClr>
                </a:solidFill>
              </a:rPr>
              <a:t>(50px</a:t>
            </a:r>
            <a:r>
              <a:rPr lang="en-US" altLang="zh-CN" sz="1800" dirty="0">
                <a:solidFill>
                  <a:schemeClr val="tx1">
                    <a:lumMod val="85000"/>
                    <a:lumOff val="15000"/>
                  </a:schemeClr>
                </a:solidFill>
              </a:rPr>
              <a:t>); /* </a:t>
            </a:r>
            <a:r>
              <a:rPr lang="zh-CN" altLang="en-US" sz="1800" dirty="0">
                <a:solidFill>
                  <a:schemeClr val="tx1">
                    <a:lumMod val="85000"/>
                    <a:lumOff val="15000"/>
                  </a:schemeClr>
                </a:solidFill>
              </a:rPr>
              <a:t>向右移动</a:t>
            </a:r>
            <a:r>
              <a:rPr lang="en-US" altLang="zh-CN" sz="1800" dirty="0">
                <a:solidFill>
                  <a:schemeClr val="tx1">
                    <a:lumMod val="85000"/>
                    <a:lumOff val="15000"/>
                  </a:schemeClr>
                </a:solidFill>
              </a:rPr>
              <a:t>50px */</a:t>
            </a:r>
            <a:endParaRPr lang="en-US" altLang="zh-CN" sz="1800" dirty="0">
              <a:solidFill>
                <a:schemeClr val="tx1">
                  <a:lumMod val="85000"/>
                  <a:lumOff val="15000"/>
                </a:schemeClr>
              </a:solidFill>
            </a:endParaRPr>
          </a:p>
          <a:p>
            <a:pPr>
              <a:lnSpc>
                <a:spcPts val="1800"/>
              </a:lnSpc>
              <a:spcBef>
                <a:spcPts val="0"/>
              </a:spcBef>
              <a:spcAft>
                <a:spcPts val="0"/>
              </a:spcAft>
              <a:buNone/>
            </a:pPr>
            <a:endParaRPr lang="en-US" altLang="zh-CN" sz="1800" dirty="0" smtClean="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transform:translate</a:t>
            </a:r>
            <a:r>
              <a:rPr lang="en-US" altLang="zh-CN" sz="1800" dirty="0" smtClean="0">
                <a:solidFill>
                  <a:schemeClr val="tx1">
                    <a:lumMod val="85000"/>
                    <a:lumOff val="15000"/>
                  </a:schemeClr>
                </a:solidFill>
              </a:rPr>
              <a:t>(0,50px</a:t>
            </a:r>
            <a:r>
              <a:rPr lang="en-US" altLang="zh-CN" sz="1800" dirty="0">
                <a:solidFill>
                  <a:schemeClr val="tx1">
                    <a:lumMod val="85000"/>
                    <a:lumOff val="15000"/>
                  </a:schemeClr>
                </a:solidFill>
              </a:rPr>
              <a:t>); /* </a:t>
            </a:r>
            <a:r>
              <a:rPr lang="zh-CN" altLang="en-US" sz="1800" dirty="0">
                <a:solidFill>
                  <a:schemeClr val="tx1">
                    <a:lumMod val="85000"/>
                    <a:lumOff val="15000"/>
                  </a:schemeClr>
                </a:solidFill>
              </a:rPr>
              <a:t>向下移动</a:t>
            </a:r>
            <a:r>
              <a:rPr lang="en-US" altLang="zh-CN" sz="1800" dirty="0">
                <a:solidFill>
                  <a:schemeClr val="tx1">
                    <a:lumMod val="85000"/>
                    <a:lumOff val="15000"/>
                  </a:schemeClr>
                </a:solidFill>
              </a:rPr>
              <a:t>50px */</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transform:translateY</a:t>
            </a:r>
            <a:r>
              <a:rPr lang="en-US" altLang="zh-CN" sz="1800" dirty="0" smtClean="0">
                <a:solidFill>
                  <a:schemeClr val="tx1">
                    <a:lumMod val="85000"/>
                    <a:lumOff val="15000"/>
                  </a:schemeClr>
                </a:solidFill>
              </a:rPr>
              <a:t>(50px</a:t>
            </a:r>
            <a:r>
              <a:rPr lang="en-US" altLang="zh-CN" sz="1800" dirty="0">
                <a:solidFill>
                  <a:schemeClr val="tx1">
                    <a:lumMod val="85000"/>
                    <a:lumOff val="15000"/>
                  </a:schemeClr>
                </a:solidFill>
              </a:rPr>
              <a:t>); /* </a:t>
            </a:r>
            <a:r>
              <a:rPr lang="zh-CN" altLang="en-US" sz="1800" dirty="0">
                <a:solidFill>
                  <a:schemeClr val="tx1">
                    <a:lumMod val="85000"/>
                    <a:lumOff val="15000"/>
                  </a:schemeClr>
                </a:solidFill>
              </a:rPr>
              <a:t>向下移动</a:t>
            </a:r>
            <a:r>
              <a:rPr lang="en-US" altLang="zh-CN" sz="1800" dirty="0">
                <a:solidFill>
                  <a:schemeClr val="tx1">
                    <a:lumMod val="85000"/>
                    <a:lumOff val="15000"/>
                  </a:schemeClr>
                </a:solidFill>
              </a:rPr>
              <a:t>50px </a:t>
            </a:r>
            <a:r>
              <a:rPr lang="en-US" altLang="zh-CN" sz="1800" dirty="0" smtClean="0">
                <a:solidFill>
                  <a:schemeClr val="tx1">
                    <a:lumMod val="85000"/>
                    <a:lumOff val="15000"/>
                  </a:schemeClr>
                </a:solidFill>
              </a:rPr>
              <a:t>*/</a:t>
            </a:r>
            <a:endParaRPr lang="en-US" altLang="zh-CN" sz="1800" dirty="0" smtClean="0">
              <a:solidFill>
                <a:schemeClr val="tx1">
                  <a:lumMod val="85000"/>
                  <a:lumOff val="15000"/>
                </a:schemeClr>
              </a:solidFill>
              <a:ea typeface="宋体" panose="02010600030101010101" pitchFamily="2" charset="-122"/>
            </a:endParaRPr>
          </a:p>
        </p:txBody>
      </p:sp>
      <p:sp>
        <p:nvSpPr>
          <p:cNvPr id="26630" name="Rectangle 6"/>
          <p:cNvSpPr>
            <a:spLocks noChangeArrowheads="1"/>
          </p:cNvSpPr>
          <p:nvPr/>
        </p:nvSpPr>
        <p:spPr bwMode="auto">
          <a:xfrm>
            <a:off x="0" y="844550"/>
            <a:ext cx="309880" cy="3683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6633" name="Rectangle 9"/>
          <p:cNvSpPr>
            <a:spLocks noChangeArrowheads="1"/>
          </p:cNvSpPr>
          <p:nvPr/>
        </p:nvSpPr>
        <p:spPr bwMode="auto">
          <a:xfrm>
            <a:off x="0" y="1016000"/>
            <a:ext cx="309880" cy="3683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2" name="图片 1"/>
          <p:cNvPicPr>
            <a:picLocks noChangeAspect="1"/>
          </p:cNvPicPr>
          <p:nvPr>
            <p:custDataLst>
              <p:tags r:id="rId1"/>
            </p:custDataLst>
          </p:nvPr>
        </p:nvPicPr>
        <p:blipFill>
          <a:blip r:embed="rId2"/>
          <a:stretch>
            <a:fillRect/>
          </a:stretch>
        </p:blipFill>
        <p:spPr>
          <a:xfrm>
            <a:off x="5505450" y="5763260"/>
            <a:ext cx="3438525" cy="942975"/>
          </a:xfrm>
          <a:prstGeom prst="rect">
            <a:avLst/>
          </a:prstGeo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旋转、缩放</a:t>
            </a:r>
            <a:endParaRPr dirty="0"/>
          </a:p>
        </p:txBody>
      </p:sp>
      <p:sp>
        <p:nvSpPr>
          <p:cNvPr id="3" name="内容占位符 2"/>
          <p:cNvSpPr>
            <a:spLocks noGrp="1"/>
          </p:cNvSpPr>
          <p:nvPr>
            <p:ph idx="1"/>
          </p:nvPr>
        </p:nvSpPr>
        <p:spPr>
          <a:xfrm>
            <a:off x="533400" y="1019810"/>
            <a:ext cx="7872730" cy="5649595"/>
          </a:xfrm>
        </p:spPr>
        <p:txBody>
          <a:bodyPr>
            <a:noAutofit/>
          </a:bodyPr>
          <a:lstStyle/>
          <a:p>
            <a:pPr>
              <a:spcBef>
                <a:spcPts val="0"/>
              </a:spcBef>
              <a:spcAft>
                <a:spcPts val="0"/>
              </a:spcAft>
            </a:pPr>
            <a:r>
              <a:rPr lang="zh-CN" altLang="en-US" sz="1800" dirty="0" smtClean="0">
                <a:solidFill>
                  <a:schemeClr val="tx1">
                    <a:lumMod val="85000"/>
                    <a:lumOff val="15000"/>
                  </a:schemeClr>
                </a:solidFill>
              </a:rPr>
              <a:t>旋</a:t>
            </a:r>
            <a:r>
              <a:rPr lang="zh-CN" altLang="en-US" sz="1800" dirty="0">
                <a:solidFill>
                  <a:schemeClr val="tx1">
                    <a:lumMod val="85000"/>
                    <a:lumOff val="15000"/>
                  </a:schemeClr>
                </a:solidFill>
              </a:rPr>
              <a:t>转</a:t>
            </a:r>
            <a:r>
              <a:rPr lang="en-US" altLang="zh-CN" sz="1800" dirty="0">
                <a:solidFill>
                  <a:schemeClr val="tx1">
                    <a:lumMod val="85000"/>
                    <a:lumOff val="15000"/>
                  </a:schemeClr>
                </a:solidFill>
              </a:rPr>
              <a:t>rotate(deg)</a:t>
            </a:r>
            <a:endParaRPr lang="zh-CN" altLang="en-US" sz="1800" dirty="0">
              <a:solidFill>
                <a:schemeClr val="tx1">
                  <a:lumMod val="85000"/>
                  <a:lumOff val="15000"/>
                </a:schemeClr>
              </a:solidFill>
            </a:endParaRPr>
          </a:p>
          <a:p>
            <a:pPr>
              <a:spcBef>
                <a:spcPts val="0"/>
              </a:spcBef>
              <a:spcAft>
                <a:spcPts val="0"/>
              </a:spcAft>
              <a:buNone/>
            </a:pPr>
            <a:r>
              <a:rPr lang="zh-CN" altLang="en-US" sz="1800" dirty="0" smtClean="0">
                <a:solidFill>
                  <a:schemeClr val="tx1">
                    <a:lumMod val="85000"/>
                    <a:lumOff val="15000"/>
                  </a:schemeClr>
                </a:solidFill>
              </a:rPr>
              <a:t>     绕元素中心点旋转</a:t>
            </a:r>
            <a:r>
              <a:rPr lang="zh-CN" altLang="en-US" sz="1800" dirty="0">
                <a:solidFill>
                  <a:schemeClr val="tx1">
                    <a:lumMod val="85000"/>
                    <a:lumOff val="15000"/>
                  </a:schemeClr>
                </a:solidFill>
              </a:rPr>
              <a:t>给定的角度，正值为顺时针，负值为逆时针。</a:t>
            </a:r>
            <a:endParaRPr lang="zh-CN" altLang="en-US" sz="1800" dirty="0">
              <a:solidFill>
                <a:schemeClr val="tx1">
                  <a:lumMod val="85000"/>
                  <a:lumOff val="15000"/>
                </a:schemeClr>
              </a:solidFill>
            </a:endParaRPr>
          </a:p>
          <a:p>
            <a:pPr>
              <a:spcBef>
                <a:spcPts val="0"/>
              </a:spcBef>
              <a:spcAft>
                <a:spcPts val="0"/>
              </a:spcAft>
              <a:buNone/>
            </a:pPr>
            <a:r>
              <a:rPr lang="zh-CN" altLang="en-US" sz="1800" dirty="0">
                <a:solidFill>
                  <a:schemeClr val="tx1">
                    <a:lumMod val="85000"/>
                    <a:lumOff val="15000"/>
                  </a:schemeClr>
                </a:solidFill>
              </a:rPr>
              <a:t> </a:t>
            </a:r>
            <a:r>
              <a:rPr lang="en-US" altLang="zh-CN" sz="1800" dirty="0">
                <a:solidFill>
                  <a:schemeClr val="tx1">
                    <a:lumMod val="85000"/>
                    <a:lumOff val="15000"/>
                  </a:schemeClr>
                </a:solidFill>
              </a:rPr>
              <a:t>    </a:t>
            </a:r>
            <a:r>
              <a:rPr sz="1800" dirty="0">
                <a:solidFill>
                  <a:schemeClr val="tx1">
                    <a:lumMod val="85000"/>
                    <a:lumOff val="15000"/>
                  </a:schemeClr>
                </a:solidFill>
              </a:rPr>
              <a:t>也可以单独绕</a:t>
            </a:r>
            <a:r>
              <a:rPr lang="en-US" altLang="zh-CN" sz="1800" dirty="0">
                <a:solidFill>
                  <a:schemeClr val="tx1">
                    <a:lumMod val="85000"/>
                    <a:lumOff val="15000"/>
                  </a:schemeClr>
                </a:solidFill>
              </a:rPr>
              <a:t>X</a:t>
            </a:r>
            <a:r>
              <a:rPr sz="1800" dirty="0">
                <a:solidFill>
                  <a:schemeClr val="tx1">
                    <a:lumMod val="85000"/>
                    <a:lumOff val="15000"/>
                  </a:schemeClr>
                </a:solidFill>
              </a:rPr>
              <a:t>、</a:t>
            </a:r>
            <a:r>
              <a:rPr lang="en-US" altLang="zh-CN" sz="1800" dirty="0">
                <a:solidFill>
                  <a:schemeClr val="tx1">
                    <a:lumMod val="85000"/>
                    <a:lumOff val="15000"/>
                  </a:schemeClr>
                </a:solidFill>
              </a:rPr>
              <a:t>Y</a:t>
            </a:r>
            <a:r>
              <a:rPr sz="1800" dirty="0">
                <a:solidFill>
                  <a:schemeClr val="tx1">
                    <a:lumMod val="85000"/>
                    <a:lumOff val="15000"/>
                  </a:schemeClr>
                </a:solidFill>
              </a:rPr>
              <a:t>轴旋转，</a:t>
            </a:r>
            <a:r>
              <a:rPr lang="en-US" altLang="zh-CN" sz="1800" b="1" dirty="0">
                <a:solidFill>
                  <a:srgbClr val="FF0000"/>
                </a:solidFill>
              </a:rPr>
              <a:t>rotateX</a:t>
            </a:r>
            <a:r>
              <a:rPr sz="1800" dirty="0">
                <a:solidFill>
                  <a:schemeClr val="tx1">
                    <a:lumMod val="85000"/>
                    <a:lumOff val="15000"/>
                  </a:schemeClr>
                </a:solidFill>
              </a:rPr>
              <a:t>和</a:t>
            </a:r>
            <a:r>
              <a:rPr lang="en-US" altLang="zh-CN" sz="1800" b="1" dirty="0">
                <a:solidFill>
                  <a:srgbClr val="FF0000"/>
                </a:solidFill>
              </a:rPr>
              <a:t>rotateY</a:t>
            </a:r>
            <a:endParaRPr lang="zh-CN" altLang="en-US"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transform:rotate</a:t>
            </a:r>
            <a:r>
              <a:rPr lang="en-US" altLang="zh-CN" sz="1800" dirty="0" smtClean="0">
                <a:solidFill>
                  <a:schemeClr val="tx1">
                    <a:lumMod val="85000"/>
                    <a:lumOff val="15000"/>
                  </a:schemeClr>
                </a:solidFill>
              </a:rPr>
              <a:t>(deg);          /* </a:t>
            </a:r>
            <a:r>
              <a:rPr lang="zh-CN" altLang="en-US" sz="1800" dirty="0">
                <a:solidFill>
                  <a:schemeClr val="tx1">
                    <a:lumMod val="85000"/>
                    <a:lumOff val="15000"/>
                  </a:schemeClr>
                </a:solidFill>
              </a:rPr>
              <a:t>基本语法 *</a:t>
            </a:r>
            <a:r>
              <a:rPr lang="en-US" altLang="zh-CN" sz="1800" dirty="0">
                <a:solidFill>
                  <a:schemeClr val="tx1">
                    <a:lumMod val="85000"/>
                    <a:lumOff val="15000"/>
                  </a:schemeClr>
                </a:solidFill>
              </a:rPr>
              <a:t>/</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transform:rotate</a:t>
            </a:r>
            <a:r>
              <a:rPr lang="en-US" altLang="zh-CN" sz="1800" dirty="0" smtClean="0">
                <a:solidFill>
                  <a:schemeClr val="tx1">
                    <a:lumMod val="85000"/>
                    <a:lumOff val="15000"/>
                  </a:schemeClr>
                </a:solidFill>
              </a:rPr>
              <a:t>(10deg);      </a:t>
            </a:r>
            <a:r>
              <a:rPr lang="en-US" altLang="zh-CN" sz="1800" dirty="0">
                <a:solidFill>
                  <a:schemeClr val="tx1">
                    <a:lumMod val="85000"/>
                    <a:lumOff val="15000"/>
                  </a:schemeClr>
                </a:solidFill>
              </a:rPr>
              <a:t>/* </a:t>
            </a:r>
            <a:r>
              <a:rPr lang="zh-CN" altLang="en-US" sz="1800" dirty="0">
                <a:solidFill>
                  <a:schemeClr val="tx1">
                    <a:lumMod val="85000"/>
                    <a:lumOff val="15000"/>
                  </a:schemeClr>
                </a:solidFill>
              </a:rPr>
              <a:t>旋转</a:t>
            </a:r>
            <a:r>
              <a:rPr lang="en-US" altLang="zh-CN" sz="1800" dirty="0">
                <a:solidFill>
                  <a:schemeClr val="tx1">
                    <a:lumMod val="85000"/>
                    <a:lumOff val="15000"/>
                  </a:schemeClr>
                </a:solidFill>
              </a:rPr>
              <a:t>10° </a:t>
            </a:r>
            <a:r>
              <a:rPr lang="zh-CN" altLang="en-US" sz="1800" dirty="0">
                <a:solidFill>
                  <a:schemeClr val="tx1">
                    <a:lumMod val="85000"/>
                    <a:lumOff val="15000"/>
                  </a:schemeClr>
                </a:solidFill>
              </a:rPr>
              <a:t>*</a:t>
            </a:r>
            <a:r>
              <a:rPr lang="en-US" altLang="zh-CN" sz="1800" dirty="0">
                <a:solidFill>
                  <a:schemeClr val="tx1">
                    <a:lumMod val="85000"/>
                    <a:lumOff val="15000"/>
                  </a:schemeClr>
                </a:solidFill>
              </a:rPr>
              <a:t>/</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transform:rotate</a:t>
            </a:r>
            <a:r>
              <a:rPr lang="en-US" altLang="zh-CN" sz="1800" dirty="0" smtClean="0">
                <a:solidFill>
                  <a:schemeClr val="tx1">
                    <a:lumMod val="85000"/>
                    <a:lumOff val="15000"/>
                  </a:schemeClr>
                </a:solidFill>
              </a:rPr>
              <a:t>(120deg);    </a:t>
            </a:r>
            <a:r>
              <a:rPr lang="en-US" altLang="zh-CN" sz="1800" dirty="0">
                <a:solidFill>
                  <a:schemeClr val="tx1">
                    <a:lumMod val="85000"/>
                    <a:lumOff val="15000"/>
                  </a:schemeClr>
                </a:solidFill>
              </a:rPr>
              <a:t>/* </a:t>
            </a:r>
            <a:r>
              <a:rPr lang="zh-CN" altLang="en-US" sz="1800" dirty="0">
                <a:solidFill>
                  <a:schemeClr val="tx1">
                    <a:lumMod val="85000"/>
                    <a:lumOff val="15000"/>
                  </a:schemeClr>
                </a:solidFill>
              </a:rPr>
              <a:t>旋转</a:t>
            </a:r>
            <a:r>
              <a:rPr lang="en-US" altLang="zh-CN" sz="1800" dirty="0">
                <a:solidFill>
                  <a:schemeClr val="tx1">
                    <a:lumMod val="85000"/>
                    <a:lumOff val="15000"/>
                  </a:schemeClr>
                </a:solidFill>
              </a:rPr>
              <a:t>120° </a:t>
            </a:r>
            <a:r>
              <a:rPr lang="zh-CN" altLang="en-US" sz="1800" dirty="0">
                <a:solidFill>
                  <a:schemeClr val="tx1">
                    <a:lumMod val="85000"/>
                    <a:lumOff val="15000"/>
                  </a:schemeClr>
                </a:solidFill>
              </a:rPr>
              <a:t>*</a:t>
            </a:r>
            <a:r>
              <a:rPr lang="en-US" altLang="zh-CN"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a:spcBef>
                <a:spcPts val="0"/>
              </a:spcBef>
              <a:spcAft>
                <a:spcPts val="0"/>
              </a:spcAft>
            </a:pPr>
            <a:r>
              <a:rPr sz="1800">
                <a:sym typeface="+mn-ea"/>
              </a:rPr>
              <a:t>缩放</a:t>
            </a:r>
            <a:r>
              <a:rPr lang="en-US" altLang="zh-CN" sz="1800">
                <a:sym typeface="+mn-ea"/>
              </a:rPr>
              <a:t>scale( )</a:t>
            </a:r>
            <a:endParaRPr lang="en-US" altLang="zh-CN" sz="1800">
              <a:sym typeface="+mn-ea"/>
            </a:endParaRPr>
          </a:p>
          <a:p>
            <a:pPr marL="0" indent="457200">
              <a:spcBef>
                <a:spcPts val="0"/>
              </a:spcBef>
              <a:spcAft>
                <a:spcPts val="0"/>
              </a:spcAft>
              <a:buNone/>
            </a:pPr>
            <a:r>
              <a:rPr sz="1800">
                <a:sym typeface="+mn-ea"/>
              </a:rPr>
              <a:t>让元素根据中心点进行缩放，默认值</a:t>
            </a:r>
            <a:r>
              <a:rPr lang="en-US" altLang="zh-CN" sz="1800">
                <a:sym typeface="+mn-ea"/>
              </a:rPr>
              <a:t>1</a:t>
            </a:r>
            <a:r>
              <a:rPr sz="1800">
                <a:sym typeface="+mn-ea"/>
              </a:rPr>
              <a:t>不变，</a:t>
            </a:r>
            <a:r>
              <a:rPr lang="en-US" altLang="zh-CN" sz="1800">
                <a:sym typeface="+mn-ea"/>
              </a:rPr>
              <a:t>&gt;1</a:t>
            </a:r>
            <a:r>
              <a:rPr sz="1800">
                <a:sym typeface="+mn-ea"/>
              </a:rPr>
              <a:t>放大，</a:t>
            </a:r>
            <a:r>
              <a:rPr lang="en-US" altLang="zh-CN" sz="1800">
                <a:sym typeface="+mn-ea"/>
              </a:rPr>
              <a:t>&lt;1</a:t>
            </a:r>
            <a:r>
              <a:rPr sz="1800">
                <a:sym typeface="+mn-ea"/>
              </a:rPr>
              <a:t>缩小，一个</a:t>
            </a:r>
            <a:r>
              <a:rPr sz="1800">
                <a:sym typeface="+mn-ea"/>
              </a:rPr>
              <a:t>参数时</a:t>
            </a:r>
            <a:r>
              <a:rPr lang="en-US" altLang="zh-CN" sz="1800">
                <a:sym typeface="+mn-ea"/>
              </a:rPr>
              <a:t>x</a:t>
            </a:r>
            <a:r>
              <a:rPr sz="1800">
                <a:sym typeface="+mn-ea"/>
              </a:rPr>
              <a:t>、</a:t>
            </a:r>
            <a:r>
              <a:rPr lang="en-US" altLang="zh-CN" sz="1800">
                <a:sym typeface="+mn-ea"/>
              </a:rPr>
              <a:t>y</a:t>
            </a:r>
            <a:r>
              <a:rPr sz="1800">
                <a:sym typeface="+mn-ea"/>
              </a:rPr>
              <a:t>上的缩放比例相同，两个参数分别是</a:t>
            </a:r>
            <a:r>
              <a:rPr lang="en-US" altLang="zh-CN" sz="1800">
                <a:sym typeface="+mn-ea"/>
              </a:rPr>
              <a:t>x</a:t>
            </a:r>
            <a:r>
              <a:rPr sz="1800">
                <a:sym typeface="+mn-ea"/>
              </a:rPr>
              <a:t>、</a:t>
            </a:r>
            <a:r>
              <a:rPr lang="en-US" altLang="zh-CN" sz="1800">
                <a:sym typeface="+mn-ea"/>
              </a:rPr>
              <a:t>y</a:t>
            </a:r>
            <a:r>
              <a:rPr sz="1800">
                <a:sym typeface="+mn-ea"/>
              </a:rPr>
              <a:t>上的缩放。也可以单独设置</a:t>
            </a:r>
            <a:r>
              <a:rPr lang="en-US" altLang="zh-CN" sz="1800">
                <a:sym typeface="+mn-ea"/>
              </a:rPr>
              <a:t>X</a:t>
            </a:r>
            <a:r>
              <a:rPr sz="1800">
                <a:sym typeface="+mn-ea"/>
              </a:rPr>
              <a:t>、</a:t>
            </a:r>
            <a:r>
              <a:rPr lang="en-US" altLang="zh-CN" sz="1800">
                <a:sym typeface="+mn-ea"/>
              </a:rPr>
              <a:t>Y</a:t>
            </a:r>
            <a:r>
              <a:rPr sz="1800">
                <a:sym typeface="+mn-ea"/>
              </a:rPr>
              <a:t>轴上的缩放比例，</a:t>
            </a:r>
            <a:r>
              <a:rPr lang="en-US" altLang="zh-CN" sz="1800">
                <a:sym typeface="+mn-ea"/>
              </a:rPr>
              <a:t>scaleX</a:t>
            </a:r>
            <a:r>
              <a:rPr sz="1800">
                <a:sym typeface="+mn-ea"/>
              </a:rPr>
              <a:t>、</a:t>
            </a:r>
            <a:r>
              <a:rPr lang="en-US" altLang="zh-CN" sz="1800">
                <a:sym typeface="+mn-ea"/>
              </a:rPr>
              <a:t>scaleY</a:t>
            </a:r>
            <a:endParaRPr lang="en-US" altLang="zh-CN" sz="1800">
              <a:sym typeface="+mn-ea"/>
            </a:endParaRPr>
          </a:p>
          <a:p>
            <a:pPr marL="0" indent="457200">
              <a:spcBef>
                <a:spcPts val="0"/>
              </a:spcBef>
              <a:spcAft>
                <a:spcPts val="0"/>
              </a:spcAft>
              <a:buNone/>
            </a:pPr>
            <a:r>
              <a:rPr lang="en-US" altLang="zh-CN" sz="1800">
                <a:sym typeface="+mn-ea"/>
              </a:rPr>
              <a:t>transform:scale(1.5); </a:t>
            </a:r>
            <a:r>
              <a:rPr lang="en-US" altLang="zh-CN" sz="1800">
                <a:sym typeface="+mn-ea"/>
              </a:rPr>
              <a:t>transform:scale(1.5, 2);</a:t>
            </a:r>
            <a:endParaRPr lang="en-US" altLang="zh-CN" sz="1800">
              <a:sym typeface="+mn-ea"/>
            </a:endParaRPr>
          </a:p>
          <a:p>
            <a:pPr marL="0" indent="457200">
              <a:spcBef>
                <a:spcPts val="0"/>
              </a:spcBef>
              <a:spcAft>
                <a:spcPts val="0"/>
              </a:spcAft>
              <a:buNone/>
            </a:pPr>
            <a:r>
              <a:rPr lang="en-US" altLang="zh-CN" sz="1800">
                <a:sym typeface="+mn-ea"/>
              </a:rPr>
              <a:t>transform:scaleX(1.5);transform:scaleY(2);</a:t>
            </a:r>
            <a:endParaRPr lang="en-US" altLang="zh-CN" sz="1800">
              <a:sym typeface="+mn-ea"/>
            </a:endParaRPr>
          </a:p>
          <a:p>
            <a:pPr>
              <a:spcBef>
                <a:spcPts val="0"/>
              </a:spcBef>
              <a:spcAft>
                <a:spcPts val="0"/>
              </a:spcAft>
            </a:pPr>
            <a:endParaRPr lang="en-US" altLang="zh-CN" sz="1800" dirty="0" smtClean="0">
              <a:solidFill>
                <a:schemeClr val="tx1">
                  <a:lumMod val="85000"/>
                  <a:lumOff val="15000"/>
                </a:schemeClr>
              </a:solidFill>
              <a:sym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t>倾斜和原点</a:t>
            </a:r>
            <a:endParaRPr dirty="0"/>
          </a:p>
        </p:txBody>
      </p:sp>
      <p:sp>
        <p:nvSpPr>
          <p:cNvPr id="3" name="内容占位符 2"/>
          <p:cNvSpPr>
            <a:spLocks noGrp="1"/>
          </p:cNvSpPr>
          <p:nvPr>
            <p:ph idx="1"/>
          </p:nvPr>
        </p:nvSpPr>
        <p:spPr>
          <a:xfrm>
            <a:off x="533400" y="1019810"/>
            <a:ext cx="7872730" cy="5649595"/>
          </a:xfrm>
        </p:spPr>
        <p:txBody>
          <a:bodyPr>
            <a:noAutofit/>
          </a:bodyPr>
          <a:lstStyle/>
          <a:p>
            <a:pPr>
              <a:spcBef>
                <a:spcPts val="0"/>
              </a:spcBef>
              <a:spcAft>
                <a:spcPts val="0"/>
              </a:spcAft>
            </a:pPr>
            <a:r>
              <a:rPr lang="zh-CN" altLang="en-US" sz="1800" dirty="0">
                <a:solidFill>
                  <a:schemeClr val="tx1">
                    <a:lumMod val="85000"/>
                    <a:lumOff val="15000"/>
                  </a:schemeClr>
                </a:solidFill>
              </a:rPr>
              <a:t>倾斜</a:t>
            </a:r>
            <a:r>
              <a:rPr lang="en-US" altLang="zh-CN" sz="1800" dirty="0">
                <a:solidFill>
                  <a:schemeClr val="tx1">
                    <a:lumMod val="85000"/>
                    <a:lumOff val="15000"/>
                  </a:schemeClr>
                </a:solidFill>
              </a:rPr>
              <a:t>/</a:t>
            </a:r>
            <a:r>
              <a:rPr sz="1800" dirty="0">
                <a:solidFill>
                  <a:schemeClr val="tx1">
                    <a:lumMod val="85000"/>
                    <a:lumOff val="15000"/>
                  </a:schemeClr>
                </a:solidFill>
              </a:rPr>
              <a:t>扭曲</a:t>
            </a:r>
            <a:r>
              <a:rPr lang="en-US" altLang="zh-CN" sz="1800" dirty="0">
                <a:solidFill>
                  <a:schemeClr val="tx1">
                    <a:lumMod val="85000"/>
                    <a:lumOff val="15000"/>
                  </a:schemeClr>
                </a:solidFill>
              </a:rPr>
              <a:t>skew( )</a:t>
            </a:r>
            <a:r>
              <a:rPr lang="zh-CN" altLang="en-US" sz="1800" dirty="0">
                <a:solidFill>
                  <a:schemeClr val="tx1">
                    <a:lumMod val="85000"/>
                    <a:lumOff val="15000"/>
                  </a:schemeClr>
                </a:solidFill>
              </a:rPr>
              <a:t>以中心位置沿着</a:t>
            </a:r>
            <a:r>
              <a:rPr lang="en-US" altLang="zh-CN" sz="1800" dirty="0">
                <a:solidFill>
                  <a:schemeClr val="tx1">
                    <a:lumMod val="85000"/>
                    <a:lumOff val="15000"/>
                  </a:schemeClr>
                </a:solidFill>
              </a:rPr>
              <a:t>x</a:t>
            </a:r>
            <a:r>
              <a:rPr sz="1800" dirty="0">
                <a:solidFill>
                  <a:schemeClr val="tx1">
                    <a:lumMod val="85000"/>
                    <a:lumOff val="15000"/>
                  </a:schemeClr>
                </a:solidFill>
              </a:rPr>
              <a:t>、</a:t>
            </a:r>
            <a:r>
              <a:rPr lang="en-US" altLang="zh-CN" sz="1800" dirty="0">
                <a:solidFill>
                  <a:schemeClr val="tx1">
                    <a:lumMod val="85000"/>
                    <a:lumOff val="15000"/>
                  </a:schemeClr>
                </a:solidFill>
              </a:rPr>
              <a:t>y</a:t>
            </a:r>
            <a:r>
              <a:rPr sz="1800" dirty="0">
                <a:solidFill>
                  <a:schemeClr val="tx1">
                    <a:lumMod val="85000"/>
                    <a:lumOff val="15000"/>
                  </a:schemeClr>
                </a:solidFill>
              </a:rPr>
              <a:t>轴倾斜给定度数。（注意与旋转区分）</a:t>
            </a:r>
            <a:endParaRPr sz="1800" dirty="0">
              <a:solidFill>
                <a:schemeClr val="tx1">
                  <a:lumMod val="85000"/>
                  <a:lumOff val="15000"/>
                </a:schemeClr>
              </a:solidFill>
            </a:endParaRPr>
          </a:p>
          <a:p>
            <a:pPr>
              <a:spcBef>
                <a:spcPts val="0"/>
              </a:spcBef>
              <a:spcAft>
                <a:spcPts val="0"/>
              </a:spcAft>
            </a:pPr>
            <a:r>
              <a:rPr sz="1800" dirty="0">
                <a:solidFill>
                  <a:schemeClr val="tx1">
                    <a:lumMod val="85000"/>
                    <a:lumOff val="15000"/>
                  </a:schemeClr>
                </a:solidFill>
              </a:rPr>
              <a:t>一个参数时是</a:t>
            </a:r>
            <a:r>
              <a:rPr lang="en-US" altLang="zh-CN" sz="1800" dirty="0">
                <a:solidFill>
                  <a:schemeClr val="tx1">
                    <a:lumMod val="85000"/>
                    <a:lumOff val="15000"/>
                  </a:schemeClr>
                </a:solidFill>
              </a:rPr>
              <a:t>x</a:t>
            </a:r>
            <a:r>
              <a:rPr sz="1800" dirty="0">
                <a:solidFill>
                  <a:schemeClr val="tx1">
                    <a:lumMod val="85000"/>
                    <a:lumOff val="15000"/>
                  </a:schemeClr>
                </a:solidFill>
              </a:rPr>
              <a:t>轴上倾斜，</a:t>
            </a:r>
            <a:r>
              <a:rPr lang="en-US" altLang="zh-CN" sz="1800" dirty="0">
                <a:solidFill>
                  <a:schemeClr val="tx1">
                    <a:lumMod val="85000"/>
                    <a:lumOff val="15000"/>
                  </a:schemeClr>
                </a:solidFill>
              </a:rPr>
              <a:t>y</a:t>
            </a:r>
            <a:r>
              <a:rPr sz="1800" dirty="0">
                <a:solidFill>
                  <a:schemeClr val="tx1">
                    <a:lumMod val="85000"/>
                    <a:lumOff val="15000"/>
                  </a:schemeClr>
                </a:solidFill>
              </a:rPr>
              <a:t>轴不变；两个参数时是</a:t>
            </a:r>
            <a:r>
              <a:rPr lang="en-US" altLang="zh-CN" sz="1800" dirty="0">
                <a:solidFill>
                  <a:schemeClr val="tx1">
                    <a:lumMod val="85000"/>
                    <a:lumOff val="15000"/>
                  </a:schemeClr>
                </a:solidFill>
              </a:rPr>
              <a:t>x</a:t>
            </a:r>
            <a:r>
              <a:rPr sz="1800" dirty="0">
                <a:solidFill>
                  <a:schemeClr val="tx1">
                    <a:lumMod val="85000"/>
                    <a:lumOff val="15000"/>
                  </a:schemeClr>
                </a:solidFill>
              </a:rPr>
              <a:t>、</a:t>
            </a:r>
            <a:r>
              <a:rPr lang="en-US" altLang="zh-CN" sz="1800" dirty="0">
                <a:solidFill>
                  <a:schemeClr val="tx1">
                    <a:lumMod val="85000"/>
                    <a:lumOff val="15000"/>
                  </a:schemeClr>
                </a:solidFill>
              </a:rPr>
              <a:t>y</a:t>
            </a:r>
            <a:r>
              <a:rPr sz="1800" dirty="0">
                <a:solidFill>
                  <a:schemeClr val="tx1">
                    <a:lumMod val="85000"/>
                    <a:lumOff val="15000"/>
                  </a:schemeClr>
                </a:solidFill>
              </a:rPr>
              <a:t>轴分别倾斜给定度数。正数是朝左、上倾斜，负数是朝右下倾斜。也可以单独设置</a:t>
            </a:r>
            <a:r>
              <a:rPr lang="en-US" altLang="zh-CN" sz="1800" dirty="0">
                <a:solidFill>
                  <a:schemeClr val="tx1">
                    <a:lumMod val="85000"/>
                    <a:lumOff val="15000"/>
                  </a:schemeClr>
                </a:solidFill>
              </a:rPr>
              <a:t>X</a:t>
            </a:r>
            <a:r>
              <a:rPr sz="1800" dirty="0">
                <a:solidFill>
                  <a:schemeClr val="tx1">
                    <a:lumMod val="85000"/>
                    <a:lumOff val="15000"/>
                  </a:schemeClr>
                </a:solidFill>
              </a:rPr>
              <a:t>、</a:t>
            </a:r>
            <a:r>
              <a:rPr lang="en-US" altLang="zh-CN" sz="1800" dirty="0">
                <a:solidFill>
                  <a:schemeClr val="tx1">
                    <a:lumMod val="85000"/>
                    <a:lumOff val="15000"/>
                  </a:schemeClr>
                </a:solidFill>
              </a:rPr>
              <a:t>Y</a:t>
            </a:r>
            <a:r>
              <a:rPr sz="1800" dirty="0">
                <a:solidFill>
                  <a:schemeClr val="tx1">
                    <a:lumMod val="85000"/>
                    <a:lumOff val="15000"/>
                  </a:schemeClr>
                </a:solidFill>
              </a:rPr>
              <a:t>上的倾斜</a:t>
            </a:r>
            <a:r>
              <a:rPr lang="en-US" altLang="zh-CN" sz="1800" dirty="0">
                <a:solidFill>
                  <a:schemeClr val="tx1">
                    <a:lumMod val="85000"/>
                    <a:lumOff val="15000"/>
                  </a:schemeClr>
                </a:solidFill>
              </a:rPr>
              <a:t>skewX</a:t>
            </a:r>
            <a:r>
              <a:rPr sz="1800" dirty="0">
                <a:solidFill>
                  <a:schemeClr val="tx1">
                    <a:lumMod val="85000"/>
                    <a:lumOff val="15000"/>
                  </a:schemeClr>
                </a:solidFill>
              </a:rPr>
              <a:t>、</a:t>
            </a:r>
            <a:r>
              <a:rPr lang="en-US" altLang="zh-CN" sz="1800" dirty="0">
                <a:solidFill>
                  <a:schemeClr val="tx1">
                    <a:lumMod val="85000"/>
                    <a:lumOff val="15000"/>
                  </a:schemeClr>
                </a:solidFill>
              </a:rPr>
              <a:t>skewY</a:t>
            </a:r>
            <a:endParaRPr lang="en-US" altLang="zh-CN" sz="1800" dirty="0">
              <a:solidFill>
                <a:schemeClr val="tx1">
                  <a:lumMod val="85000"/>
                  <a:lumOff val="15000"/>
                </a:schemeClr>
              </a:solidFill>
            </a:endParaRPr>
          </a:p>
          <a:p>
            <a:pPr marL="0" indent="457200">
              <a:spcBef>
                <a:spcPts val="0"/>
              </a:spcBef>
              <a:spcAft>
                <a:spcPts val="0"/>
              </a:spcAft>
              <a:buNone/>
            </a:pPr>
            <a:r>
              <a:rPr sz="1800" dirty="0">
                <a:solidFill>
                  <a:schemeClr val="tx1">
                    <a:lumMod val="85000"/>
                    <a:lumOff val="15000"/>
                  </a:schemeClr>
                </a:solidFill>
              </a:rPr>
              <a:t>transform:skew(45deg);</a:t>
            </a:r>
            <a:endParaRPr sz="1800" dirty="0">
              <a:solidFill>
                <a:schemeClr val="tx1">
                  <a:lumMod val="85000"/>
                  <a:lumOff val="15000"/>
                </a:schemeClr>
              </a:solidFill>
            </a:endParaRPr>
          </a:p>
          <a:p>
            <a:pPr marL="0" indent="457200">
              <a:spcBef>
                <a:spcPts val="0"/>
              </a:spcBef>
              <a:spcAft>
                <a:spcPts val="0"/>
              </a:spcAft>
              <a:buNone/>
            </a:pPr>
            <a:r>
              <a:rPr sz="1800">
                <a:sym typeface="+mn-ea"/>
              </a:rPr>
              <a:t>transform:skew(45deg</a:t>
            </a:r>
            <a:r>
              <a:rPr lang="en-US" altLang="zh-CN" sz="1800">
                <a:sym typeface="+mn-ea"/>
              </a:rPr>
              <a:t>, -45deg</a:t>
            </a:r>
            <a:r>
              <a:rPr sz="1800">
                <a:sym typeface="+mn-ea"/>
              </a:rPr>
              <a:t>);</a:t>
            </a:r>
            <a:endParaRPr sz="1800">
              <a:sym typeface="+mn-ea"/>
            </a:endParaRPr>
          </a:p>
          <a:p>
            <a:pPr marL="0" indent="457200">
              <a:spcBef>
                <a:spcPts val="0"/>
              </a:spcBef>
              <a:spcAft>
                <a:spcPts val="0"/>
              </a:spcAft>
              <a:buNone/>
            </a:pPr>
            <a:endParaRPr sz="1800" dirty="0">
              <a:solidFill>
                <a:schemeClr val="tx1">
                  <a:lumMod val="85000"/>
                  <a:lumOff val="15000"/>
                </a:schemeClr>
              </a:solidFill>
            </a:endParaRPr>
          </a:p>
          <a:p>
            <a:pPr>
              <a:spcBef>
                <a:spcPts val="0"/>
              </a:spcBef>
              <a:spcAft>
                <a:spcPts val="0"/>
              </a:spcAft>
            </a:pPr>
            <a:r>
              <a:rPr sz="1800" dirty="0">
                <a:solidFill>
                  <a:schemeClr val="tx1">
                    <a:lumMod val="85000"/>
                    <a:lumOff val="15000"/>
                  </a:schemeClr>
                </a:solidFill>
              </a:rPr>
              <a:t>原点</a:t>
            </a:r>
            <a:r>
              <a:rPr lang="en-US" altLang="zh-CN" sz="1800" dirty="0">
                <a:solidFill>
                  <a:schemeClr val="tx1">
                    <a:lumMod val="85000"/>
                    <a:lumOff val="15000"/>
                  </a:schemeClr>
                </a:solidFill>
              </a:rPr>
              <a:t>transfro</a:t>
            </a:r>
            <a:r>
              <a:rPr lang="en-US" altLang="zh-CN" sz="1800" b="1" dirty="0">
                <a:solidFill>
                  <a:srgbClr val="FF0000"/>
                </a:solidFill>
              </a:rPr>
              <a:t>m-o</a:t>
            </a:r>
            <a:r>
              <a:rPr lang="en-US" altLang="zh-CN" sz="1800" dirty="0">
                <a:solidFill>
                  <a:schemeClr val="tx1">
                    <a:lumMod val="85000"/>
                    <a:lumOff val="15000"/>
                  </a:schemeClr>
                </a:solidFill>
              </a:rPr>
              <a:t>rigin:; </a:t>
            </a:r>
            <a:r>
              <a:rPr sz="1800">
                <a:sym typeface="+mn-ea"/>
              </a:rPr>
              <a:t>取值</a:t>
            </a:r>
            <a:r>
              <a:rPr sz="1800" dirty="0">
                <a:solidFill>
                  <a:schemeClr val="tx1">
                    <a:lumMod val="85000"/>
                    <a:lumOff val="15000"/>
                  </a:schemeClr>
                </a:solidFill>
              </a:rPr>
              <a:t>可以左中右上中下，也可</a:t>
            </a:r>
            <a:r>
              <a:rPr lang="en-US" altLang="zh-CN" sz="1800" dirty="0">
                <a:solidFill>
                  <a:schemeClr val="tx1">
                    <a:lumMod val="85000"/>
                    <a:lumOff val="15000"/>
                  </a:schemeClr>
                </a:solidFill>
              </a:rPr>
              <a:t>0 50% 100%</a:t>
            </a:r>
            <a:r>
              <a:rPr sz="1800" dirty="0">
                <a:solidFill>
                  <a:schemeClr val="tx1">
                    <a:lumMod val="85000"/>
                    <a:lumOff val="15000"/>
                  </a:schemeClr>
                </a:solidFill>
              </a:rPr>
              <a:t>，</a:t>
            </a:r>
            <a:endParaRPr sz="1800" dirty="0">
              <a:solidFill>
                <a:schemeClr val="tx1">
                  <a:lumMod val="85000"/>
                  <a:lumOff val="15000"/>
                </a:schemeClr>
              </a:solidFill>
            </a:endParaRPr>
          </a:p>
          <a:p>
            <a:pPr marL="0" indent="457200">
              <a:spcBef>
                <a:spcPts val="0"/>
              </a:spcBef>
              <a:spcAft>
                <a:spcPts val="0"/>
              </a:spcAft>
              <a:buNone/>
            </a:pPr>
            <a:r>
              <a:rPr sz="1800" dirty="0">
                <a:solidFill>
                  <a:schemeClr val="tx1">
                    <a:lumMod val="85000"/>
                    <a:lumOff val="15000"/>
                  </a:schemeClr>
                </a:solidFill>
              </a:rPr>
              <a:t>默认</a:t>
            </a:r>
            <a:r>
              <a:rPr lang="en-US" altLang="zh-CN" sz="1800" dirty="0">
                <a:solidFill>
                  <a:schemeClr val="tx1">
                    <a:lumMod val="85000"/>
                    <a:lumOff val="15000"/>
                  </a:schemeClr>
                </a:solidFill>
              </a:rPr>
              <a:t>center center</a:t>
            </a:r>
            <a:r>
              <a:rPr sz="1800" dirty="0">
                <a:solidFill>
                  <a:schemeClr val="tx1">
                    <a:lumMod val="85000"/>
                    <a:lumOff val="15000"/>
                  </a:schemeClr>
                </a:solidFill>
              </a:rPr>
              <a:t>，也可修改，是前述</a:t>
            </a:r>
            <a:r>
              <a:rPr lang="en-US" altLang="zh-CN" sz="1800" dirty="0">
                <a:solidFill>
                  <a:schemeClr val="tx1">
                    <a:lumMod val="85000"/>
                    <a:lumOff val="15000"/>
                  </a:schemeClr>
                </a:solidFill>
              </a:rPr>
              <a:t>“</a:t>
            </a:r>
            <a:r>
              <a:rPr sz="1800" dirty="0">
                <a:solidFill>
                  <a:schemeClr val="tx1">
                    <a:lumMod val="85000"/>
                    <a:lumOff val="15000"/>
                  </a:schemeClr>
                </a:solidFill>
              </a:rPr>
              <a:t>中心点</a:t>
            </a:r>
            <a:r>
              <a:rPr lang="en-US" altLang="zh-CN" sz="1800" dirty="0">
                <a:solidFill>
                  <a:schemeClr val="tx1">
                    <a:lumMod val="85000"/>
                    <a:lumOff val="15000"/>
                  </a:schemeClr>
                </a:solidFill>
              </a:rPr>
              <a:t>”</a:t>
            </a:r>
            <a:r>
              <a:rPr sz="1800" dirty="0">
                <a:solidFill>
                  <a:schemeClr val="tx1">
                    <a:lumMod val="85000"/>
                    <a:lumOff val="15000"/>
                  </a:schemeClr>
                </a:solidFill>
              </a:rPr>
              <a:t>。</a:t>
            </a:r>
            <a:endParaRPr sz="1800" dirty="0">
              <a:solidFill>
                <a:schemeClr val="tx1">
                  <a:lumMod val="85000"/>
                  <a:lumOff val="15000"/>
                </a:schemeClr>
              </a:solidFill>
            </a:endParaRPr>
          </a:p>
          <a:p>
            <a:pPr marL="0" indent="457200">
              <a:spcBef>
                <a:spcPts val="0"/>
              </a:spcBef>
              <a:spcAft>
                <a:spcPts val="0"/>
              </a:spcAft>
              <a:buNone/>
            </a:pPr>
            <a:r>
              <a:rPr lang="en-US" altLang="zh-CN" sz="1800" dirty="0" smtClean="0">
                <a:solidFill>
                  <a:schemeClr val="tx1">
                    <a:lumMod val="85000"/>
                    <a:lumOff val="15000"/>
                  </a:schemeClr>
                </a:solidFill>
              </a:rPr>
              <a:t>transform-origin:right top;</a:t>
            </a:r>
            <a:endParaRPr lang="en-US" altLang="zh-CN" sz="1800" dirty="0" smtClean="0">
              <a:solidFill>
                <a:schemeClr val="tx1">
                  <a:lumMod val="85000"/>
                  <a:lumOff val="15000"/>
                </a:schemeClr>
              </a:solidFill>
            </a:endParaRPr>
          </a:p>
          <a:p>
            <a:pPr marL="0" indent="457200">
              <a:spcBef>
                <a:spcPts val="0"/>
              </a:spcBef>
              <a:spcAft>
                <a:spcPts val="0"/>
              </a:spcAft>
              <a:buNone/>
            </a:pPr>
            <a:r>
              <a:rPr lang="en-US" altLang="zh-CN" sz="1800" smtClean="0">
                <a:sym typeface="+mn-ea"/>
              </a:rPr>
              <a:t>transform-origin:0 0;</a:t>
            </a:r>
            <a:endParaRPr lang="en-US" altLang="zh-CN" sz="1800" dirty="0" smtClean="0">
              <a:solidFill>
                <a:schemeClr val="tx1">
                  <a:lumMod val="85000"/>
                  <a:lumOff val="15000"/>
                </a:schemeClr>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0"/>
              </a:spcBef>
              <a:spcAft>
                <a:spcPts val="0"/>
              </a:spcAft>
            </a:pPr>
            <a:r>
              <a:rPr lang="en-US" altLang="zh-CN" dirty="0"/>
              <a:t>CSS</a:t>
            </a:r>
            <a:r>
              <a:rPr lang="zh-CN" altLang="en-US" dirty="0"/>
              <a:t>应</a:t>
            </a:r>
            <a:r>
              <a:rPr lang="zh-CN" altLang="en-US" dirty="0" smtClean="0"/>
              <a:t>用</a:t>
            </a:r>
            <a:endParaRPr lang="en-US" altLang="zh-CN" dirty="0"/>
          </a:p>
        </p:txBody>
      </p:sp>
      <p:sp>
        <p:nvSpPr>
          <p:cNvPr id="3" name="内容占位符 2"/>
          <p:cNvSpPr>
            <a:spLocks noGrp="1"/>
          </p:cNvSpPr>
          <p:nvPr>
            <p:ph idx="1"/>
          </p:nvPr>
        </p:nvSpPr>
        <p:spPr>
          <a:xfrm>
            <a:off x="438785" y="1143000"/>
            <a:ext cx="8442325" cy="5252720"/>
          </a:xfrm>
        </p:spPr>
        <p:txBody>
          <a:bodyPr>
            <a:normAutofit/>
          </a:bodyPr>
          <a:lstStyle/>
          <a:p>
            <a:pPr>
              <a:lnSpc>
                <a:spcPts val="1400"/>
              </a:lnSpc>
              <a:spcBef>
                <a:spcPts val="0"/>
              </a:spcBef>
              <a:spcAft>
                <a:spcPts val="0"/>
              </a:spcAft>
              <a:buNone/>
            </a:pPr>
            <a:r>
              <a:rPr lang="en-US" altLang="zh-CN" sz="1400" dirty="0" smtClean="0"/>
              <a:t>&lt;</a:t>
            </a:r>
            <a:r>
              <a:rPr lang="en-US" altLang="zh-CN" sz="1400" dirty="0"/>
              <a:t>style type="text/</a:t>
            </a:r>
            <a:r>
              <a:rPr lang="en-US" altLang="zh-CN" sz="1400" dirty="0" err="1"/>
              <a:t>css</a:t>
            </a:r>
            <a:r>
              <a:rPr lang="en-US" altLang="zh-CN" sz="1400" dirty="0"/>
              <a:t>"&gt;	</a:t>
            </a:r>
            <a:endParaRPr lang="en-US" altLang="zh-CN" sz="1400" dirty="0"/>
          </a:p>
          <a:p>
            <a:pPr>
              <a:lnSpc>
                <a:spcPts val="1400"/>
              </a:lnSpc>
              <a:spcBef>
                <a:spcPts val="0"/>
              </a:spcBef>
              <a:spcAft>
                <a:spcPts val="0"/>
              </a:spcAft>
              <a:buNone/>
            </a:pPr>
            <a:r>
              <a:rPr lang="en-US" altLang="zh-CN" sz="1400" dirty="0"/>
              <a:t>  div{width:180px;height:50px;background:#dadada;border:1px solid #00cc66;	}</a:t>
            </a:r>
            <a:endParaRPr lang="en-US" altLang="zh-CN" sz="1400" dirty="0"/>
          </a:p>
          <a:p>
            <a:pPr indent="457200">
              <a:lnSpc>
                <a:spcPts val="1400"/>
              </a:lnSpc>
              <a:spcBef>
                <a:spcPts val="0"/>
              </a:spcBef>
              <a:spcAft>
                <a:spcPts val="0"/>
              </a:spcAft>
              <a:buNone/>
            </a:pPr>
            <a:r>
              <a:rPr sz="1400"/>
              <a:t>#div1{transform:translate(50px,-30%);}   /* 位移  */</a:t>
            </a:r>
            <a:endParaRPr sz="1400"/>
          </a:p>
          <a:p>
            <a:pPr>
              <a:lnSpc>
                <a:spcPts val="1400"/>
              </a:lnSpc>
              <a:spcBef>
                <a:spcPts val="0"/>
              </a:spcBef>
              <a:spcAft>
                <a:spcPts val="0"/>
              </a:spcAft>
              <a:buNone/>
            </a:pPr>
            <a:r>
              <a:rPr sz="1400"/>
              <a:t>	</a:t>
            </a:r>
            <a:r>
              <a:rPr lang="en-US" altLang="zh-CN" sz="1400"/>
              <a:t>      </a:t>
            </a:r>
            <a:r>
              <a:rPr sz="1400"/>
              <a:t>#div2{transform-origin:right top;transform:rotate(-5deg);}   /* 旋转  */</a:t>
            </a:r>
            <a:endParaRPr sz="1400"/>
          </a:p>
          <a:p>
            <a:pPr>
              <a:lnSpc>
                <a:spcPts val="1400"/>
              </a:lnSpc>
              <a:spcBef>
                <a:spcPts val="0"/>
              </a:spcBef>
              <a:spcAft>
                <a:spcPts val="0"/>
              </a:spcAft>
              <a:buNone/>
            </a:pPr>
            <a:r>
              <a:rPr sz="1400"/>
              <a:t>	</a:t>
            </a:r>
            <a:r>
              <a:rPr lang="en-US" altLang="zh-CN" sz="1400"/>
              <a:t>      </a:t>
            </a:r>
            <a:r>
              <a:rPr sz="1400"/>
              <a:t>#div3{transform:scale(0.8,1.6);}   /* 缩放  */</a:t>
            </a:r>
            <a:endParaRPr sz="1400"/>
          </a:p>
          <a:p>
            <a:pPr>
              <a:lnSpc>
                <a:spcPts val="1400"/>
              </a:lnSpc>
              <a:spcBef>
                <a:spcPts val="0"/>
              </a:spcBef>
              <a:spcAft>
                <a:spcPts val="0"/>
              </a:spcAft>
              <a:buNone/>
            </a:pPr>
            <a:r>
              <a:rPr lang="en-US" altLang="zh-CN" sz="1400"/>
              <a:t>  </a:t>
            </a:r>
            <a:r>
              <a:rPr sz="1400"/>
              <a:t>	#div4{transform:skew(45deg);}   /* 扭曲  */</a:t>
            </a:r>
            <a:r>
              <a:rPr lang="en-US" altLang="zh-CN" sz="1400" dirty="0"/>
              <a:t>  td{text-</a:t>
            </a:r>
            <a:r>
              <a:rPr lang="en-US" altLang="zh-CN" sz="1400" dirty="0" err="1"/>
              <a:t>align:left;vertical-align:top</a:t>
            </a:r>
            <a:r>
              <a:rPr lang="en-US" altLang="zh-CN" sz="1400" dirty="0"/>
              <a:t>;}</a:t>
            </a:r>
            <a:endParaRPr lang="en-US" altLang="zh-CN" sz="1400" dirty="0"/>
          </a:p>
          <a:p>
            <a:pPr>
              <a:lnSpc>
                <a:spcPts val="1400"/>
              </a:lnSpc>
              <a:spcBef>
                <a:spcPts val="0"/>
              </a:spcBef>
              <a:spcAft>
                <a:spcPts val="0"/>
              </a:spcAft>
              <a:buNone/>
            </a:pPr>
            <a:r>
              <a:rPr lang="en-US" altLang="zh-CN" sz="1400" dirty="0"/>
              <a:t>&lt;/style&gt;</a:t>
            </a:r>
            <a:endParaRPr lang="en-US" altLang="zh-CN" sz="1400" dirty="0"/>
          </a:p>
          <a:p>
            <a:pPr>
              <a:lnSpc>
                <a:spcPts val="1400"/>
              </a:lnSpc>
              <a:spcBef>
                <a:spcPts val="0"/>
              </a:spcBef>
              <a:spcAft>
                <a:spcPts val="0"/>
              </a:spcAft>
              <a:buNone/>
            </a:pPr>
            <a:endParaRPr lang="en-US" altLang="zh-CN" sz="1400" dirty="0"/>
          </a:p>
          <a:p>
            <a:pPr>
              <a:lnSpc>
                <a:spcPts val="1400"/>
              </a:lnSpc>
              <a:spcBef>
                <a:spcPts val="0"/>
              </a:spcBef>
              <a:spcAft>
                <a:spcPts val="0"/>
              </a:spcAft>
              <a:buNone/>
            </a:pPr>
            <a:r>
              <a:rPr lang="en-US" altLang="zh-CN" sz="1400" dirty="0"/>
              <a:t>&lt;table border="1px" </a:t>
            </a:r>
            <a:r>
              <a:rPr lang="en-US" altLang="zh-CN" sz="1400" dirty="0" err="1"/>
              <a:t>bordercolor</a:t>
            </a:r>
            <a:r>
              <a:rPr lang="en-US" altLang="zh-CN" sz="1400" dirty="0"/>
              <a:t>="red" width="750px" height="200px"&gt;</a:t>
            </a:r>
            <a:endParaRPr lang="en-US" altLang="zh-CN" sz="1400" dirty="0"/>
          </a:p>
          <a:p>
            <a:pPr>
              <a:lnSpc>
                <a:spcPts val="1400"/>
              </a:lnSpc>
              <a:spcBef>
                <a:spcPts val="0"/>
              </a:spcBef>
              <a:spcAft>
                <a:spcPts val="0"/>
              </a:spcAft>
              <a:buNone/>
            </a:pPr>
            <a:r>
              <a:rPr lang="en-US" altLang="zh-CN" sz="1400" dirty="0"/>
              <a:t>  &lt;</a:t>
            </a:r>
            <a:r>
              <a:rPr lang="en-US" altLang="zh-CN" sz="1400" dirty="0" err="1"/>
              <a:t>tr</a:t>
            </a:r>
            <a:r>
              <a:rPr lang="en-US" altLang="zh-CN" sz="1400" dirty="0"/>
              <a:t>&gt;</a:t>
            </a:r>
            <a:endParaRPr lang="en-US" altLang="zh-CN" sz="1400" dirty="0"/>
          </a:p>
          <a:p>
            <a:pPr>
              <a:lnSpc>
                <a:spcPts val="1400"/>
              </a:lnSpc>
              <a:spcBef>
                <a:spcPts val="0"/>
              </a:spcBef>
              <a:spcAft>
                <a:spcPts val="0"/>
              </a:spcAft>
              <a:buNone/>
            </a:pPr>
            <a:r>
              <a:rPr lang="en-US" altLang="zh-CN" sz="1400" dirty="0"/>
              <a:t>   &lt;td</a:t>
            </a:r>
            <a:r>
              <a:rPr lang="en-US" altLang="zh-CN" sz="1400" dirty="0" smtClean="0"/>
              <a:t>&gt;</a:t>
            </a:r>
            <a:r>
              <a:rPr sz="1400" dirty="0">
                <a:latin typeface="Verdana" panose="020B0604030504040204" pitchFamily="34" charset="0"/>
                <a:cs typeface="Verdana" panose="020B0604030504040204" pitchFamily="34" charset="0"/>
              </a:rPr>
              <a:t>&lt;div id="" class=""&gt;&lt;p&gt;这是原div&lt;/p&gt;&lt;/div&gt;</a:t>
            </a:r>
            <a:endParaRPr sz="1400" dirty="0">
              <a:latin typeface="Verdana" panose="020B0604030504040204" pitchFamily="34" charset="0"/>
              <a:cs typeface="Verdana" panose="020B0604030504040204" pitchFamily="34" charset="0"/>
            </a:endParaRPr>
          </a:p>
          <a:p>
            <a:pPr indent="457200">
              <a:lnSpc>
                <a:spcPts val="1400"/>
              </a:lnSpc>
              <a:spcBef>
                <a:spcPts val="0"/>
              </a:spcBef>
              <a:spcAft>
                <a:spcPts val="0"/>
              </a:spcAft>
              <a:buNone/>
            </a:pPr>
            <a:r>
              <a:rPr sz="1400" dirty="0">
                <a:latin typeface="Verdana" panose="020B0604030504040204" pitchFamily="34" charset="0"/>
                <a:cs typeface="Verdana" panose="020B0604030504040204" pitchFamily="34" charset="0"/>
              </a:rPr>
              <a:t>&lt;div id="div1" class=""&gt;&lt;p&gt;向右移动50px，向下移动50%&lt;/p&gt;</a:t>
            </a:r>
            <a:r>
              <a:rPr lang="en-US" altLang="zh-CN" sz="1400" dirty="0">
                <a:latin typeface="Verdana" panose="020B0604030504040204" pitchFamily="34" charset="0"/>
                <a:ea typeface="Verdana" panose="020B0604030504040204" pitchFamily="34" charset="0"/>
                <a:cs typeface="Verdana" panose="020B0604030504040204" pitchFamily="34" charset="0"/>
              </a:rPr>
              <a:t>&lt;/td&gt;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&lt;td&gt;</a:t>
            </a:r>
            <a:r>
              <a:rPr sz="1400" dirty="0">
                <a:latin typeface="Verdana" panose="020B0604030504040204" pitchFamily="34" charset="0"/>
                <a:cs typeface="Verdana" panose="020B0604030504040204" pitchFamily="34" charset="0"/>
              </a:rPr>
              <a:t>&lt;div id="" class=""&gt;&lt;p&gt;这是原div&lt;/p&gt;&lt;/div&gt;</a:t>
            </a:r>
            <a:endParaRPr sz="1400" dirty="0">
              <a:latin typeface="Verdana" panose="020B0604030504040204" pitchFamily="34" charset="0"/>
              <a:cs typeface="Verdana" panose="020B0604030504040204" pitchFamily="34" charset="0"/>
            </a:endParaRPr>
          </a:p>
          <a:p>
            <a:pPr indent="457200">
              <a:lnSpc>
                <a:spcPts val="1400"/>
              </a:lnSpc>
              <a:spcBef>
                <a:spcPts val="0"/>
              </a:spcBef>
              <a:spcAft>
                <a:spcPts val="0"/>
              </a:spcAft>
              <a:buNone/>
            </a:pPr>
            <a:r>
              <a:rPr sz="1400" dirty="0">
                <a:latin typeface="Verdana" panose="020B0604030504040204" pitchFamily="34" charset="0"/>
                <a:cs typeface="Verdana" panose="020B0604030504040204" pitchFamily="34" charset="0"/>
              </a:rPr>
              <a:t>&lt;div id="div2" class=""&gt;&lt;p&gt;旋转30度&lt;/p&gt;&lt;/div&gt;</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&lt;/td&gt;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&lt;td&gt;</a:t>
            </a:r>
            <a:r>
              <a:rPr sz="1400" dirty="0" smtClean="0">
                <a:latin typeface="Verdana" panose="020B0604030504040204" pitchFamily="34" charset="0"/>
                <a:cs typeface="Verdana" panose="020B0604030504040204" pitchFamily="34" charset="0"/>
                <a:sym typeface="+mn-ea"/>
              </a:rPr>
              <a:t>&lt;div id="" class=""&gt;&lt;p&gt;这是原div&lt;/p&gt;&lt;/div&gt;</a:t>
            </a:r>
            <a:endParaRPr sz="1400" dirty="0" smtClean="0">
              <a:latin typeface="Verdana" panose="020B0604030504040204" pitchFamily="34" charset="0"/>
              <a:cs typeface="Verdana" panose="020B0604030504040204" pitchFamily="34" charset="0"/>
              <a:sym typeface="+mn-ea"/>
            </a:endParaRPr>
          </a:p>
          <a:p>
            <a:pPr indent="457200">
              <a:lnSpc>
                <a:spcPts val="1400"/>
              </a:lnSpc>
              <a:spcBef>
                <a:spcPts val="0"/>
              </a:spcBef>
              <a:spcAft>
                <a:spcPts val="0"/>
              </a:spcAft>
              <a:buNone/>
            </a:pPr>
            <a:r>
              <a:rPr sz="1400" dirty="0" smtClean="0">
                <a:latin typeface="Verdana" panose="020B0604030504040204" pitchFamily="34" charset="0"/>
                <a:cs typeface="Verdana" panose="020B0604030504040204" pitchFamily="34" charset="0"/>
                <a:sym typeface="+mn-ea"/>
              </a:rPr>
              <a:t>&lt;div id="div3" class=""&gt;&lt;p&gt;x轴缩为0.8，y轴扩为1.6&lt;/p&gt;&lt;/div&gt;</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&lt;/td&gt;</a:t>
            </a:r>
            <a:endPar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endParaRPr>
          </a:p>
          <a:p>
            <a:pPr indent="0">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&lt;td&gt;&lt;div id="" class=""&gt;&lt;p&gt;这是原div&lt;/p&gt;&lt;/div&gt;</a:t>
            </a:r>
            <a:endPar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endParaRPr>
          </a:p>
          <a:p>
            <a:pPr indent="457200">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&lt;div id="div4" class=""&gt;&lt;p&gt;扭曲45度&lt;/p&gt;&lt;/div&gt;&lt;/td&gt;</a:t>
            </a:r>
            <a:endPar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endParaRP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&lt;/</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tr</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a:t>
            </a:r>
            <a:endPar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endParaRP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&lt;/table&gt;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p>
        </p:txBody>
      </p:sp>
      <p:pic>
        <p:nvPicPr>
          <p:cNvPr id="4" name="图片 3"/>
          <p:cNvPicPr>
            <a:picLocks noChangeAspect="1"/>
          </p:cNvPicPr>
          <p:nvPr>
            <p:custDataLst>
              <p:tags r:id="rId1"/>
            </p:custDataLst>
          </p:nvPr>
        </p:nvPicPr>
        <p:blipFill>
          <a:blip r:embed="rId2"/>
          <a:stretch>
            <a:fillRect/>
          </a:stretch>
        </p:blipFill>
        <p:spPr>
          <a:xfrm>
            <a:off x="1637665" y="4744085"/>
            <a:ext cx="7372350" cy="1924050"/>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转换</a:t>
            </a:r>
            <a:r>
              <a:rPr lang="en-US" altLang="zh-CN" dirty="0"/>
              <a:t>transform </a:t>
            </a:r>
            <a:r>
              <a:rPr lang="zh-CN" altLang="en-US" dirty="0"/>
              <a:t>属性</a:t>
            </a:r>
            <a:endParaRPr lang="zh-CN" altLang="en-US" dirty="0"/>
          </a:p>
        </p:txBody>
      </p:sp>
      <p:sp>
        <p:nvSpPr>
          <p:cNvPr id="3" name="内容占位符 2"/>
          <p:cNvSpPr>
            <a:spLocks noGrp="1"/>
          </p:cNvSpPr>
          <p:nvPr>
            <p:ph idx="1"/>
          </p:nvPr>
        </p:nvSpPr>
        <p:spPr>
          <a:xfrm>
            <a:off x="533400" y="1676401"/>
            <a:ext cx="8509000" cy="3810000"/>
          </a:xfrm>
        </p:spPr>
        <p:txBody>
          <a:bodyPr/>
          <a:lstStyle/>
          <a:p>
            <a:pPr>
              <a:spcBef>
                <a:spcPts val="0"/>
              </a:spcBef>
              <a:spcAft>
                <a:spcPts val="0"/>
              </a:spcAft>
            </a:pPr>
            <a:r>
              <a:rPr lang="zh-CN" altLang="en-US" sz="1800" dirty="0" smtClean="0">
                <a:solidFill>
                  <a:schemeClr val="tx1">
                    <a:lumMod val="85000"/>
                    <a:lumOff val="15000"/>
                  </a:schemeClr>
                </a:solidFill>
              </a:rPr>
              <a:t>综</a:t>
            </a:r>
            <a:r>
              <a:rPr lang="zh-CN" altLang="en-US" sz="1800" dirty="0">
                <a:solidFill>
                  <a:schemeClr val="tx1">
                    <a:lumMod val="85000"/>
                    <a:lumOff val="15000"/>
                  </a:schemeClr>
                </a:solidFill>
              </a:rPr>
              <a:t>合转换</a:t>
            </a:r>
            <a:r>
              <a:rPr lang="en-US" altLang="zh-CN" sz="1800" dirty="0">
                <a:solidFill>
                  <a:schemeClr val="tx1">
                    <a:lumMod val="85000"/>
                    <a:lumOff val="15000"/>
                  </a:schemeClr>
                </a:solidFill>
              </a:rPr>
              <a:t>matrix(</a:t>
            </a:r>
            <a:r>
              <a:rPr lang="en-US" altLang="zh-CN" sz="1800" dirty="0" err="1">
                <a:solidFill>
                  <a:schemeClr val="tx1">
                    <a:lumMod val="85000"/>
                    <a:lumOff val="15000"/>
                  </a:schemeClr>
                </a:solidFill>
              </a:rPr>
              <a:t>n,n,n,n,n,n</a:t>
            </a:r>
            <a:r>
              <a:rPr lang="en-US" altLang="zh-CN" sz="1800" dirty="0">
                <a:solidFill>
                  <a:schemeClr val="tx1">
                    <a:lumMod val="85000"/>
                    <a:lumOff val="15000"/>
                  </a:schemeClr>
                </a:solidFill>
              </a:rPr>
              <a:t>)</a:t>
            </a:r>
            <a:r>
              <a:rPr lang="zh-CN" altLang="en-US" sz="1800" dirty="0">
                <a:solidFill>
                  <a:schemeClr val="tx1">
                    <a:lumMod val="85000"/>
                    <a:lumOff val="15000"/>
                  </a:schemeClr>
                </a:solidFill>
              </a:rPr>
              <a:t>。</a:t>
            </a:r>
            <a:endParaRPr lang="zh-CN" altLang="en-US" sz="1800" dirty="0">
              <a:solidFill>
                <a:schemeClr val="tx1">
                  <a:lumMod val="85000"/>
                  <a:lumOff val="15000"/>
                </a:schemeClr>
              </a:solidFill>
            </a:endParaRPr>
          </a:p>
          <a:p>
            <a:pPr marL="0" indent="0">
              <a:spcBef>
                <a:spcPts val="0"/>
              </a:spcBef>
              <a:spcAft>
                <a:spcPts val="0"/>
              </a:spcAft>
              <a:buNone/>
            </a:pPr>
            <a:r>
              <a:rPr lang="en-US" altLang="zh-CN" sz="1800" dirty="0" smtClean="0">
                <a:solidFill>
                  <a:schemeClr val="tx1">
                    <a:lumMod val="85000"/>
                    <a:lumOff val="15000"/>
                  </a:schemeClr>
                </a:solidFill>
              </a:rPr>
              <a:t>       matrix</a:t>
            </a:r>
            <a:r>
              <a:rPr lang="en-US" altLang="zh-CN" sz="1800" dirty="0">
                <a:solidFill>
                  <a:schemeClr val="tx1">
                    <a:lumMod val="85000"/>
                    <a:lumOff val="15000"/>
                  </a:schemeClr>
                </a:solidFill>
              </a:rPr>
              <a:t>()</a:t>
            </a:r>
            <a:r>
              <a:rPr lang="zh-CN" altLang="en-US" sz="1800" dirty="0">
                <a:solidFill>
                  <a:schemeClr val="tx1">
                    <a:lumMod val="85000"/>
                    <a:lumOff val="15000"/>
                  </a:schemeClr>
                </a:solidFill>
              </a:rPr>
              <a:t>方法和</a:t>
            </a:r>
            <a:r>
              <a:rPr lang="en-US" altLang="zh-CN" sz="1800" dirty="0">
                <a:solidFill>
                  <a:schemeClr val="tx1">
                    <a:lumMod val="85000"/>
                    <a:lumOff val="15000"/>
                  </a:schemeClr>
                </a:solidFill>
              </a:rPr>
              <a:t>2D </a:t>
            </a:r>
            <a:r>
              <a:rPr lang="zh-CN" altLang="en-US" sz="1800" dirty="0">
                <a:solidFill>
                  <a:schemeClr val="tx1">
                    <a:lumMod val="85000"/>
                    <a:lumOff val="15000"/>
                  </a:schemeClr>
                </a:solidFill>
              </a:rPr>
              <a:t>变换方法合并成一个。</a:t>
            </a:r>
            <a:r>
              <a:rPr lang="en-US" altLang="zh-CN" sz="1800" dirty="0">
                <a:solidFill>
                  <a:schemeClr val="tx1">
                    <a:lumMod val="85000"/>
                    <a:lumOff val="15000"/>
                  </a:schemeClr>
                </a:solidFill>
              </a:rPr>
              <a:t>matrix()</a:t>
            </a:r>
            <a:r>
              <a:rPr lang="zh-CN" altLang="en-US" sz="1800" dirty="0">
                <a:solidFill>
                  <a:schemeClr val="tx1">
                    <a:lumMod val="85000"/>
                    <a:lumOff val="15000"/>
                  </a:schemeClr>
                </a:solidFill>
              </a:rPr>
              <a:t>方法是一个综合性的方法，它综合</a:t>
            </a:r>
            <a:r>
              <a:rPr lang="zh-CN" altLang="en-US" sz="1800" dirty="0" smtClean="0">
                <a:solidFill>
                  <a:schemeClr val="tx1">
                    <a:lumMod val="85000"/>
                    <a:lumOff val="15000"/>
                  </a:schemeClr>
                </a:solidFill>
              </a:rPr>
              <a:t>了上</a:t>
            </a:r>
            <a:r>
              <a:rPr lang="zh-CN" altLang="en-US" sz="1800" dirty="0">
                <a:solidFill>
                  <a:schemeClr val="tx1">
                    <a:lumMod val="85000"/>
                    <a:lumOff val="15000"/>
                  </a:schemeClr>
                </a:solidFill>
              </a:rPr>
              <a:t>述的移动、旋转、缩放等功能。</a:t>
            </a:r>
            <a:r>
              <a:rPr lang="en-US" altLang="zh-CN" sz="1800" dirty="0">
                <a:solidFill>
                  <a:schemeClr val="tx1">
                    <a:lumMod val="85000"/>
                    <a:lumOff val="15000"/>
                  </a:schemeClr>
                </a:solidFill>
              </a:rPr>
              <a:t>matrix()</a:t>
            </a:r>
            <a:r>
              <a:rPr lang="zh-CN" altLang="en-US" sz="1800" dirty="0">
                <a:solidFill>
                  <a:schemeClr val="tx1">
                    <a:lumMod val="85000"/>
                    <a:lumOff val="15000"/>
                  </a:schemeClr>
                </a:solidFill>
              </a:rPr>
              <a:t>方法有六个参数，包含旋转、缩放、移动（平移</a:t>
            </a:r>
            <a:r>
              <a:rPr lang="zh-CN" altLang="en-US" sz="1800" dirty="0" smtClean="0">
                <a:solidFill>
                  <a:schemeClr val="tx1">
                    <a:lumMod val="85000"/>
                    <a:lumOff val="15000"/>
                  </a:schemeClr>
                </a:solidFill>
              </a:rPr>
              <a:t>）和</a:t>
            </a:r>
            <a:r>
              <a:rPr lang="zh-CN" altLang="en-US" sz="1800" dirty="0">
                <a:solidFill>
                  <a:schemeClr val="tx1">
                    <a:lumMod val="85000"/>
                    <a:lumOff val="15000"/>
                  </a:schemeClr>
                </a:solidFill>
              </a:rPr>
              <a:t>倾斜功能。语法如下，参数的作用如下</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a:lnSpc>
                <a:spcPts val="1800"/>
              </a:lnSpc>
              <a:buNone/>
            </a:pPr>
            <a:endParaRPr lang="en-US" altLang="zh-CN" sz="1800" dirty="0" smtClean="0">
              <a:solidFill>
                <a:schemeClr val="tx1">
                  <a:lumMod val="85000"/>
                  <a:lumOff val="15000"/>
                </a:schemeClr>
              </a:solidFill>
            </a:endParaRPr>
          </a:p>
          <a:p>
            <a:pPr>
              <a:lnSpc>
                <a:spcPts val="1800"/>
              </a:lnSpc>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transform:matrix</a:t>
            </a:r>
            <a:r>
              <a:rPr lang="en-US" altLang="zh-CN" sz="1800" dirty="0" smtClean="0">
                <a:solidFill>
                  <a:schemeClr val="tx1">
                    <a:lumMod val="85000"/>
                    <a:lumOff val="15000"/>
                  </a:schemeClr>
                </a:solidFill>
              </a:rPr>
              <a:t>(</a:t>
            </a:r>
            <a:r>
              <a:rPr lang="en-US" altLang="zh-CN" sz="1800" dirty="0" err="1" smtClean="0">
                <a:solidFill>
                  <a:schemeClr val="tx1">
                    <a:lumMod val="85000"/>
                    <a:lumOff val="15000"/>
                  </a:schemeClr>
                </a:solidFill>
              </a:rPr>
              <a:t>scaleX</a:t>
            </a:r>
            <a:r>
              <a:rPr lang="en-US" altLang="zh-CN" sz="1800" dirty="0">
                <a:solidFill>
                  <a:schemeClr val="tx1">
                    <a:lumMod val="85000"/>
                    <a:lumOff val="15000"/>
                  </a:schemeClr>
                </a:solidFill>
              </a:rPr>
              <a:t>, skewX, skewY, scaleY, translateX, </a:t>
            </a:r>
            <a:r>
              <a:rPr lang="en-US" altLang="zh-CN" sz="1800" dirty="0" err="1">
                <a:solidFill>
                  <a:schemeClr val="tx1">
                    <a:lumMod val="85000"/>
                    <a:lumOff val="15000"/>
                  </a:schemeClr>
                </a:solidFill>
              </a:rPr>
              <a:t>translateY</a:t>
            </a:r>
            <a:r>
              <a:rPr lang="en-US" altLang="zh-CN" sz="1800" dirty="0" smtClean="0">
                <a:solidFill>
                  <a:schemeClr val="tx1">
                    <a:lumMod val="85000"/>
                    <a:lumOff val="15000"/>
                  </a:schemeClr>
                </a:solidFill>
              </a:rPr>
              <a:t>);/</a:t>
            </a:r>
            <a:r>
              <a:rPr lang="zh-CN" altLang="en-US" sz="1800" dirty="0">
                <a:solidFill>
                  <a:schemeClr val="tx1">
                    <a:lumMod val="85000"/>
                    <a:lumOff val="15000"/>
                  </a:schemeClr>
                </a:solidFill>
              </a:rPr>
              <a:t>* 基本语法*</a:t>
            </a:r>
            <a:r>
              <a:rPr lang="en-US" altLang="zh-CN"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a:lnSpc>
                <a:spcPts val="1800"/>
              </a:lnSpc>
              <a:spcBef>
                <a:spcPts val="0"/>
              </a:spcBef>
              <a:spcAft>
                <a:spcPts val="0"/>
              </a:spcAft>
              <a:buNone/>
            </a:pPr>
            <a:endParaRPr lang="en-US" altLang="zh-CN" sz="1800" dirty="0" smtClean="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err="1" smtClean="0">
                <a:solidFill>
                  <a:schemeClr val="tx1">
                    <a:lumMod val="85000"/>
                    <a:lumOff val="15000"/>
                  </a:schemeClr>
                </a:solidFill>
              </a:rPr>
              <a:t>transform:matrix</a:t>
            </a:r>
            <a:r>
              <a:rPr lang="en-US" altLang="zh-CN" sz="1800" dirty="0" smtClean="0">
                <a:solidFill>
                  <a:schemeClr val="tx1">
                    <a:lumMod val="85000"/>
                    <a:lumOff val="15000"/>
                  </a:schemeClr>
                </a:solidFill>
              </a:rPr>
              <a:t>(0.866,0.5</a:t>
            </a:r>
            <a:r>
              <a:rPr lang="en-US" altLang="zh-CN" sz="1800" dirty="0">
                <a:solidFill>
                  <a:schemeClr val="tx1">
                    <a:lumMod val="85000"/>
                    <a:lumOff val="15000"/>
                  </a:schemeClr>
                </a:solidFill>
              </a:rPr>
              <a:t>,-0.5,0.866,20,20); /* x</a:t>
            </a:r>
            <a:r>
              <a:rPr lang="zh-CN" altLang="en-US" sz="1800" dirty="0">
                <a:solidFill>
                  <a:schemeClr val="tx1">
                    <a:lumMod val="85000"/>
                    <a:lumOff val="15000"/>
                  </a:schemeClr>
                </a:solidFill>
              </a:rPr>
              <a:t>轴、</a:t>
            </a:r>
            <a:r>
              <a:rPr lang="en-US" altLang="zh-CN" sz="1800" dirty="0">
                <a:solidFill>
                  <a:schemeClr val="tx1">
                    <a:lumMod val="85000"/>
                    <a:lumOff val="15000"/>
                  </a:schemeClr>
                </a:solidFill>
              </a:rPr>
              <a:t>y</a:t>
            </a:r>
            <a:r>
              <a:rPr lang="zh-CN" altLang="en-US" sz="1800" dirty="0">
                <a:solidFill>
                  <a:schemeClr val="tx1">
                    <a:lumMod val="85000"/>
                    <a:lumOff val="15000"/>
                  </a:schemeClr>
                </a:solidFill>
              </a:rPr>
              <a:t>轴缩放</a:t>
            </a:r>
            <a:r>
              <a:rPr lang="en-US" altLang="zh-CN" sz="1800" dirty="0">
                <a:solidFill>
                  <a:schemeClr val="tx1">
                    <a:lumMod val="85000"/>
                    <a:lumOff val="15000"/>
                  </a:schemeClr>
                </a:solidFill>
              </a:rPr>
              <a:t>0.866;x</a:t>
            </a:r>
            <a:r>
              <a:rPr lang="zh-CN" altLang="en-US" sz="1800" dirty="0">
                <a:solidFill>
                  <a:schemeClr val="tx1">
                    <a:lumMod val="85000"/>
                    <a:lumOff val="15000"/>
                  </a:schemeClr>
                </a:solidFill>
              </a:rPr>
              <a:t>轴、</a:t>
            </a:r>
            <a:r>
              <a:rPr lang="en-US" altLang="zh-CN" sz="1800" dirty="0">
                <a:solidFill>
                  <a:schemeClr val="tx1">
                    <a:lumMod val="85000"/>
                    <a:lumOff val="15000"/>
                  </a:schemeClr>
                </a:solidFill>
              </a:rPr>
              <a:t>y</a:t>
            </a:r>
            <a:endParaRPr lang="en-US" altLang="zh-CN" sz="1800" dirty="0">
              <a:solidFill>
                <a:schemeClr val="tx1">
                  <a:lumMod val="85000"/>
                  <a:lumOff val="15000"/>
                </a:schemeClr>
              </a:solidFill>
            </a:endParaRPr>
          </a:p>
          <a:p>
            <a:pPr>
              <a:lnSpc>
                <a:spcPts val="1800"/>
              </a:lnSpc>
              <a:spcBef>
                <a:spcPts val="0"/>
              </a:spcBef>
              <a:spcAft>
                <a:spcPts val="0"/>
              </a:spcAft>
              <a:buNone/>
            </a:pPr>
            <a:r>
              <a:rPr lang="zh-CN" altLang="en-US" sz="1800" dirty="0">
                <a:solidFill>
                  <a:schemeClr val="tx1">
                    <a:lumMod val="85000"/>
                    <a:lumOff val="15000"/>
                  </a:schemeClr>
                </a:solidFill>
              </a:rPr>
              <a:t>轴扭曲</a:t>
            </a:r>
            <a:r>
              <a:rPr lang="en-US" altLang="zh-CN" sz="1800" dirty="0">
                <a:solidFill>
                  <a:schemeClr val="tx1">
                    <a:lumMod val="85000"/>
                    <a:lumOff val="15000"/>
                  </a:schemeClr>
                </a:solidFill>
              </a:rPr>
              <a:t>0.5</a:t>
            </a:r>
            <a:r>
              <a:rPr lang="zh-CN" altLang="en-US" sz="1800" dirty="0">
                <a:solidFill>
                  <a:schemeClr val="tx1">
                    <a:lumMod val="85000"/>
                    <a:lumOff val="15000"/>
                  </a:schemeClr>
                </a:solidFill>
              </a:rPr>
              <a:t>和</a:t>
            </a:r>
            <a:r>
              <a:rPr lang="en-US" altLang="zh-CN" sz="1800" dirty="0">
                <a:solidFill>
                  <a:schemeClr val="tx1">
                    <a:lumMod val="85000"/>
                    <a:lumOff val="15000"/>
                  </a:schemeClr>
                </a:solidFill>
              </a:rPr>
              <a:t>-0.5;x</a:t>
            </a:r>
            <a:r>
              <a:rPr lang="zh-CN" altLang="en-US" sz="1800" dirty="0">
                <a:solidFill>
                  <a:schemeClr val="tx1">
                    <a:lumMod val="85000"/>
                    <a:lumOff val="15000"/>
                  </a:schemeClr>
                </a:solidFill>
              </a:rPr>
              <a:t>轴、</a:t>
            </a:r>
            <a:r>
              <a:rPr lang="en-US" altLang="zh-CN" sz="1800" dirty="0">
                <a:solidFill>
                  <a:schemeClr val="tx1">
                    <a:lumMod val="85000"/>
                    <a:lumOff val="15000"/>
                  </a:schemeClr>
                </a:solidFill>
              </a:rPr>
              <a:t>y</a:t>
            </a:r>
            <a:r>
              <a:rPr lang="zh-CN" altLang="en-US" sz="1800" dirty="0">
                <a:solidFill>
                  <a:schemeClr val="tx1">
                    <a:lumMod val="85000"/>
                    <a:lumOff val="15000"/>
                  </a:schemeClr>
                </a:solidFill>
              </a:rPr>
              <a:t>轴位移</a:t>
            </a:r>
            <a:r>
              <a:rPr lang="en-US" altLang="zh-CN" sz="1800" dirty="0">
                <a:solidFill>
                  <a:schemeClr val="tx1">
                    <a:lumMod val="85000"/>
                    <a:lumOff val="15000"/>
                  </a:schemeClr>
                </a:solidFill>
              </a:rPr>
              <a:t>20px */</a:t>
            </a:r>
            <a:endParaRPr lang="zh-CN" altLang="en-US" sz="1800" dirty="0">
              <a:solidFill>
                <a:schemeClr val="tx1">
                  <a:lumMod val="85000"/>
                  <a:lumOff val="15000"/>
                </a:schemeClr>
              </a:solidFill>
            </a:endParaRPr>
          </a:p>
          <a:p>
            <a:endParaRPr lang="zh-CN" altLang="en-US" sz="1800" dirty="0">
              <a:solidFill>
                <a:schemeClr val="tx1">
                  <a:lumMod val="85000"/>
                  <a:lumOff val="15000"/>
                </a:schemeClr>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3D</a:t>
            </a:r>
            <a:r>
              <a:rPr dirty="0"/>
              <a:t>和</a:t>
            </a:r>
            <a:r>
              <a:rPr lang="en-US" altLang="zh-CN" dirty="0"/>
              <a:t>perspective</a:t>
            </a:r>
            <a:r>
              <a:rPr dirty="0"/>
              <a:t>属性</a:t>
            </a:r>
            <a:endParaRPr dirty="0"/>
          </a:p>
        </p:txBody>
      </p:sp>
      <p:sp>
        <p:nvSpPr>
          <p:cNvPr id="3" name="内容占位符 2"/>
          <p:cNvSpPr>
            <a:spLocks noGrp="1"/>
          </p:cNvSpPr>
          <p:nvPr>
            <p:ph idx="1"/>
          </p:nvPr>
        </p:nvSpPr>
        <p:spPr>
          <a:xfrm>
            <a:off x="502285" y="1524000"/>
            <a:ext cx="8509000" cy="4867275"/>
          </a:xfrm>
        </p:spPr>
        <p:txBody>
          <a:bodyPr>
            <a:normAutofit fontScale="90000"/>
          </a:bodyPr>
          <a:lstStyle/>
          <a:p>
            <a:pPr marL="0" indent="0">
              <a:spcBef>
                <a:spcPts val="0"/>
              </a:spcBef>
              <a:spcAft>
                <a:spcPts val="0"/>
              </a:spcAft>
              <a:buNone/>
            </a:pPr>
            <a:r>
              <a:rPr sz="1800" dirty="0">
                <a:solidFill>
                  <a:schemeClr val="tx1">
                    <a:lumMod val="85000"/>
                    <a:lumOff val="15000"/>
                  </a:schemeClr>
                </a:solidFill>
              </a:rPr>
              <a:t>正交视图</a:t>
            </a:r>
            <a:endParaRPr sz="1800" dirty="0">
              <a:solidFill>
                <a:schemeClr val="tx1">
                  <a:lumMod val="85000"/>
                  <a:lumOff val="15000"/>
                </a:schemeClr>
              </a:solidFill>
            </a:endParaRPr>
          </a:p>
          <a:p>
            <a:pPr marL="0" indent="0">
              <a:spcBef>
                <a:spcPts val="0"/>
              </a:spcBef>
              <a:spcAft>
                <a:spcPts val="0"/>
              </a:spcAft>
              <a:buNone/>
            </a:pPr>
            <a:r>
              <a:rPr lang="en-US" altLang="zh-CN" sz="1800" dirty="0">
                <a:solidFill>
                  <a:schemeClr val="tx1">
                    <a:lumMod val="85000"/>
                    <a:lumOff val="15000"/>
                  </a:schemeClr>
                </a:solidFill>
              </a:rPr>
              <a:t>    </a:t>
            </a:r>
            <a:r>
              <a:rPr sz="1800" dirty="0">
                <a:solidFill>
                  <a:schemeClr val="tx1">
                    <a:lumMod val="85000"/>
                    <a:lumOff val="15000"/>
                  </a:schemeClr>
                </a:solidFill>
              </a:rPr>
              <a:t>默认情况下，</a:t>
            </a:r>
            <a:r>
              <a:rPr lang="en-US" altLang="zh-CN" sz="1800" dirty="0">
                <a:solidFill>
                  <a:schemeClr val="tx1">
                    <a:lumMod val="85000"/>
                    <a:lumOff val="15000"/>
                  </a:schemeClr>
                </a:solidFill>
              </a:rPr>
              <a:t>CSS</a:t>
            </a:r>
            <a:r>
              <a:rPr sz="1800" dirty="0">
                <a:solidFill>
                  <a:schemeClr val="tx1">
                    <a:lumMod val="85000"/>
                    <a:lumOff val="15000"/>
                  </a:schemeClr>
                </a:solidFill>
              </a:rPr>
              <a:t>的</a:t>
            </a:r>
            <a:r>
              <a:rPr lang="en-US" altLang="zh-CN" sz="1800" dirty="0">
                <a:solidFill>
                  <a:schemeClr val="tx1">
                    <a:lumMod val="85000"/>
                    <a:lumOff val="15000"/>
                  </a:schemeClr>
                </a:solidFill>
              </a:rPr>
              <a:t>3D</a:t>
            </a:r>
            <a:r>
              <a:rPr sz="1800" dirty="0">
                <a:solidFill>
                  <a:schemeClr val="tx1">
                    <a:lumMod val="85000"/>
                    <a:lumOff val="15000"/>
                  </a:schemeClr>
                </a:solidFill>
              </a:rPr>
              <a:t>效果是正交视图效果</a:t>
            </a:r>
            <a:endParaRPr sz="1800" dirty="0">
              <a:solidFill>
                <a:schemeClr val="tx1">
                  <a:lumMod val="85000"/>
                  <a:lumOff val="15000"/>
                </a:schemeClr>
              </a:solidFill>
            </a:endParaRPr>
          </a:p>
          <a:p>
            <a:pPr marL="0" indent="0">
              <a:spcBef>
                <a:spcPts val="0"/>
              </a:spcBef>
              <a:spcAft>
                <a:spcPts val="0"/>
              </a:spcAft>
              <a:buNone/>
            </a:pPr>
            <a:r>
              <a:rPr sz="1800" dirty="0">
                <a:solidFill>
                  <a:schemeClr val="tx1">
                    <a:lumMod val="85000"/>
                    <a:lumOff val="15000"/>
                  </a:schemeClr>
                </a:solidFill>
              </a:rPr>
              <a:t> </a:t>
            </a:r>
            <a:r>
              <a:rPr lang="en-US" altLang="zh-CN" sz="1800" dirty="0">
                <a:solidFill>
                  <a:schemeClr val="tx1">
                    <a:lumMod val="85000"/>
                    <a:lumOff val="15000"/>
                  </a:schemeClr>
                </a:solidFill>
              </a:rPr>
              <a:t>   </a:t>
            </a:r>
            <a:r>
              <a:rPr sz="1800" dirty="0">
                <a:solidFill>
                  <a:schemeClr val="tx1">
                    <a:lumMod val="85000"/>
                    <a:lumOff val="15000"/>
                  </a:schemeClr>
                </a:solidFill>
              </a:rPr>
              <a:t>又称等距视图，视图中显示的物体大小与当前的视点距离无关</a:t>
            </a:r>
            <a:endParaRPr sz="1800" dirty="0">
              <a:solidFill>
                <a:schemeClr val="tx1">
                  <a:lumMod val="85000"/>
                  <a:lumOff val="15000"/>
                </a:schemeClr>
              </a:solidFill>
            </a:endParaRPr>
          </a:p>
          <a:p>
            <a:pPr marL="0" indent="0">
              <a:spcBef>
                <a:spcPts val="0"/>
              </a:spcBef>
              <a:spcAft>
                <a:spcPts val="0"/>
              </a:spcAft>
              <a:buNone/>
            </a:pPr>
            <a:r>
              <a:rPr sz="1800" dirty="0">
                <a:solidFill>
                  <a:schemeClr val="tx1">
                    <a:lumMod val="85000"/>
                    <a:lumOff val="15000"/>
                  </a:schemeClr>
                </a:solidFill>
              </a:rPr>
              <a:t> </a:t>
            </a:r>
            <a:r>
              <a:rPr lang="en-US" altLang="zh-CN" sz="1800" dirty="0">
                <a:solidFill>
                  <a:schemeClr val="tx1">
                    <a:lumMod val="85000"/>
                    <a:lumOff val="15000"/>
                  </a:schemeClr>
                </a:solidFill>
              </a:rPr>
              <a:t>   </a:t>
            </a:r>
            <a:r>
              <a:rPr sz="1800" dirty="0">
                <a:solidFill>
                  <a:schemeClr val="tx1">
                    <a:lumMod val="85000"/>
                    <a:lumOff val="15000"/>
                  </a:schemeClr>
                </a:solidFill>
              </a:rPr>
              <a:t>有</a:t>
            </a:r>
            <a:r>
              <a:rPr lang="en-US" altLang="zh-CN" sz="1800" dirty="0">
                <a:solidFill>
                  <a:schemeClr val="tx1">
                    <a:lumMod val="85000"/>
                    <a:lumOff val="15000"/>
                  </a:schemeClr>
                </a:solidFill>
              </a:rPr>
              <a:t>3D</a:t>
            </a:r>
            <a:r>
              <a:rPr sz="1800" dirty="0">
                <a:solidFill>
                  <a:schemeClr val="tx1">
                    <a:lumMod val="85000"/>
                    <a:lumOff val="15000"/>
                  </a:schemeClr>
                </a:solidFill>
              </a:rPr>
              <a:t>效果，但看过去缺乏真正</a:t>
            </a:r>
            <a:r>
              <a:rPr lang="en-US" altLang="zh-CN" sz="1800" dirty="0">
                <a:solidFill>
                  <a:schemeClr val="tx1">
                    <a:lumMod val="85000"/>
                    <a:lumOff val="15000"/>
                  </a:schemeClr>
                </a:solidFill>
              </a:rPr>
              <a:t>3D</a:t>
            </a:r>
            <a:r>
              <a:rPr sz="1800" dirty="0">
                <a:solidFill>
                  <a:schemeClr val="tx1">
                    <a:lumMod val="85000"/>
                    <a:lumOff val="15000"/>
                  </a:schemeClr>
                </a:solidFill>
              </a:rPr>
              <a:t>的感觉，一般用于开发场景</a:t>
            </a:r>
            <a:endParaRPr sz="1800" dirty="0">
              <a:solidFill>
                <a:schemeClr val="tx1">
                  <a:lumMod val="85000"/>
                  <a:lumOff val="15000"/>
                </a:schemeClr>
              </a:solidFill>
            </a:endParaRPr>
          </a:p>
          <a:p>
            <a:pPr marL="0" indent="0">
              <a:spcBef>
                <a:spcPts val="0"/>
              </a:spcBef>
              <a:spcAft>
                <a:spcPts val="0"/>
              </a:spcAft>
              <a:buNone/>
            </a:pPr>
            <a:endParaRPr sz="1800" dirty="0">
              <a:solidFill>
                <a:schemeClr val="tx1">
                  <a:lumMod val="85000"/>
                  <a:lumOff val="15000"/>
                </a:schemeClr>
              </a:solidFill>
            </a:endParaRPr>
          </a:p>
          <a:p>
            <a:pPr marL="0" indent="0">
              <a:spcBef>
                <a:spcPts val="0"/>
              </a:spcBef>
              <a:spcAft>
                <a:spcPts val="0"/>
              </a:spcAft>
              <a:buNone/>
            </a:pPr>
            <a:r>
              <a:rPr sz="1800" dirty="0">
                <a:solidFill>
                  <a:schemeClr val="tx1">
                    <a:lumMod val="85000"/>
                    <a:lumOff val="15000"/>
                  </a:schemeClr>
                </a:solidFill>
              </a:rPr>
              <a:t>透视</a:t>
            </a:r>
            <a:r>
              <a:rPr sz="1800">
                <a:sym typeface="+mn-ea"/>
              </a:rPr>
              <a:t>视图</a:t>
            </a:r>
            <a:endParaRPr sz="1800">
              <a:sym typeface="+mn-ea"/>
            </a:endParaRPr>
          </a:p>
          <a:p>
            <a:pPr marL="0" indent="0">
              <a:spcBef>
                <a:spcPts val="0"/>
              </a:spcBef>
              <a:spcAft>
                <a:spcPts val="0"/>
              </a:spcAft>
              <a:buNone/>
            </a:pPr>
            <a:r>
              <a:rPr lang="en-US" altLang="zh-CN" sz="1800" dirty="0">
                <a:solidFill>
                  <a:schemeClr val="tx1">
                    <a:lumMod val="85000"/>
                    <a:lumOff val="15000"/>
                  </a:schemeClr>
                </a:solidFill>
              </a:rPr>
              <a:t>    </a:t>
            </a:r>
            <a:r>
              <a:rPr sz="1800" dirty="0">
                <a:solidFill>
                  <a:schemeClr val="tx1">
                    <a:lumMod val="85000"/>
                    <a:lumOff val="15000"/>
                  </a:schemeClr>
                </a:solidFill>
              </a:rPr>
              <a:t>近大远小，符合人眼观察效果</a:t>
            </a:r>
            <a:endParaRPr sz="1800" dirty="0">
              <a:solidFill>
                <a:schemeClr val="tx1">
                  <a:lumMod val="85000"/>
                  <a:lumOff val="15000"/>
                </a:schemeClr>
              </a:solidFill>
            </a:endParaRPr>
          </a:p>
          <a:p>
            <a:pPr marL="0" indent="0">
              <a:spcBef>
                <a:spcPts val="0"/>
              </a:spcBef>
              <a:spcAft>
                <a:spcPts val="0"/>
              </a:spcAft>
              <a:buNone/>
            </a:pPr>
            <a:r>
              <a:rPr lang="en-US" altLang="zh-CN" sz="1800" dirty="0">
                <a:solidFill>
                  <a:schemeClr val="tx1">
                    <a:lumMod val="85000"/>
                    <a:lumOff val="15000"/>
                  </a:schemeClr>
                </a:solidFill>
              </a:rPr>
              <a:t>    3D</a:t>
            </a:r>
            <a:r>
              <a:rPr sz="1800" dirty="0">
                <a:solidFill>
                  <a:schemeClr val="tx1">
                    <a:lumMod val="85000"/>
                    <a:lumOff val="15000"/>
                  </a:schemeClr>
                </a:solidFill>
              </a:rPr>
              <a:t>的使用场景一般使用透视视图，假设人眼在距离网页</a:t>
            </a:r>
            <a:r>
              <a:rPr lang="en-US" altLang="zh-CN" sz="1800" dirty="0">
                <a:solidFill>
                  <a:schemeClr val="tx1">
                    <a:lumMod val="85000"/>
                    <a:lumOff val="15000"/>
                  </a:schemeClr>
                </a:solidFill>
              </a:rPr>
              <a:t>800px</a:t>
            </a:r>
            <a:r>
              <a:rPr sz="1800" dirty="0">
                <a:solidFill>
                  <a:schemeClr val="tx1">
                    <a:lumMod val="85000"/>
                    <a:lumOff val="15000"/>
                  </a:schemeClr>
                </a:solidFill>
              </a:rPr>
              <a:t>（默认）的位置观察页面，举例人眼近的物体看起来显得大，远的物体看起来显得小</a:t>
            </a:r>
            <a:endParaRPr sz="1800" dirty="0">
              <a:solidFill>
                <a:schemeClr val="tx1">
                  <a:lumMod val="85000"/>
                  <a:lumOff val="15000"/>
                </a:schemeClr>
              </a:solidFill>
            </a:endParaRPr>
          </a:p>
          <a:p>
            <a:pPr marL="0" indent="0">
              <a:spcBef>
                <a:spcPts val="0"/>
              </a:spcBef>
              <a:spcAft>
                <a:spcPts val="0"/>
              </a:spcAft>
              <a:buNone/>
            </a:pPr>
            <a:endParaRPr sz="1800" dirty="0">
              <a:solidFill>
                <a:schemeClr val="tx1">
                  <a:lumMod val="85000"/>
                  <a:lumOff val="15000"/>
                </a:schemeClr>
              </a:solidFill>
            </a:endParaRPr>
          </a:p>
          <a:p>
            <a:pPr marL="0" indent="0">
              <a:spcBef>
                <a:spcPts val="0"/>
              </a:spcBef>
              <a:spcAft>
                <a:spcPts val="0"/>
              </a:spcAft>
              <a:buNone/>
            </a:pPr>
            <a:r>
              <a:rPr sz="1800" dirty="0">
                <a:solidFill>
                  <a:schemeClr val="tx1">
                    <a:lumMod val="85000"/>
                    <a:lumOff val="15000"/>
                  </a:schemeClr>
                </a:solidFill>
              </a:rPr>
              <a:t> </a:t>
            </a:r>
            <a:r>
              <a:rPr lang="en-US" altLang="zh-CN" sz="1800" dirty="0">
                <a:solidFill>
                  <a:schemeClr val="tx1">
                    <a:lumMod val="85000"/>
                    <a:lumOff val="15000"/>
                  </a:schemeClr>
                </a:solidFill>
              </a:rPr>
              <a:t>   perspective: </a:t>
            </a:r>
            <a:r>
              <a:rPr sz="1800" dirty="0">
                <a:solidFill>
                  <a:schemeClr val="tx1">
                    <a:lumMod val="85000"/>
                    <a:lumOff val="15000"/>
                  </a:schemeClr>
                </a:solidFill>
              </a:rPr>
              <a:t>透视距离</a:t>
            </a:r>
            <a:r>
              <a:rPr lang="en-US" altLang="zh-CN" sz="1800" dirty="0">
                <a:solidFill>
                  <a:schemeClr val="tx1">
                    <a:lumMod val="85000"/>
                    <a:lumOff val="15000"/>
                  </a:schemeClr>
                </a:solidFill>
              </a:rPr>
              <a:t> | none //none</a:t>
            </a:r>
            <a:r>
              <a:rPr sz="1800" dirty="0">
                <a:solidFill>
                  <a:schemeClr val="tx1">
                    <a:lumMod val="85000"/>
                    <a:lumOff val="15000"/>
                  </a:schemeClr>
                </a:solidFill>
              </a:rPr>
              <a:t>则取消</a:t>
            </a:r>
            <a:r>
              <a:rPr lang="en-US" altLang="zh-CN" sz="1800" dirty="0">
                <a:solidFill>
                  <a:schemeClr val="tx1">
                    <a:lumMod val="85000"/>
                    <a:lumOff val="15000"/>
                  </a:schemeClr>
                </a:solidFill>
              </a:rPr>
              <a:t>3D</a:t>
            </a:r>
            <a:r>
              <a:rPr sz="1800" dirty="0">
                <a:solidFill>
                  <a:schemeClr val="tx1">
                    <a:lumMod val="85000"/>
                    <a:lumOff val="15000"/>
                  </a:schemeClr>
                </a:solidFill>
              </a:rPr>
              <a:t>效果</a:t>
            </a:r>
            <a:endParaRPr lang="en-US" altLang="zh-CN" sz="1800" dirty="0">
              <a:solidFill>
                <a:schemeClr val="tx1">
                  <a:lumMod val="85000"/>
                  <a:lumOff val="15000"/>
                </a:schemeClr>
              </a:solidFill>
            </a:endParaRPr>
          </a:p>
          <a:p>
            <a:pPr marL="0" indent="0">
              <a:spcBef>
                <a:spcPts val="0"/>
              </a:spcBef>
              <a:spcAft>
                <a:spcPts val="0"/>
              </a:spcAft>
              <a:buNone/>
            </a:pPr>
            <a:r>
              <a:rPr lang="en-US" altLang="zh-CN" sz="1800" dirty="0">
                <a:solidFill>
                  <a:schemeClr val="tx1">
                    <a:lumMod val="85000"/>
                    <a:lumOff val="15000"/>
                  </a:schemeClr>
                </a:solidFill>
              </a:rPr>
              <a:t>    </a:t>
            </a:r>
            <a:r>
              <a:rPr sz="1800" dirty="0">
                <a:solidFill>
                  <a:schemeClr val="tx1">
                    <a:lumMod val="85000"/>
                    <a:lumOff val="15000"/>
                  </a:schemeClr>
                </a:solidFill>
              </a:rPr>
              <a:t>当为元素定义 perspective 属性时，其</a:t>
            </a:r>
            <a:r>
              <a:rPr sz="1800" b="1" dirty="0">
                <a:solidFill>
                  <a:srgbClr val="FF0000"/>
                </a:solidFill>
              </a:rPr>
              <a:t>子元素</a:t>
            </a:r>
            <a:r>
              <a:rPr sz="1800" dirty="0">
                <a:solidFill>
                  <a:schemeClr val="tx1">
                    <a:lumMod val="85000"/>
                    <a:lumOff val="15000"/>
                  </a:schemeClr>
                </a:solidFill>
              </a:rPr>
              <a:t>会获得透视效果，而不是元素本身。</a:t>
            </a:r>
            <a:endParaRPr sz="1800" dirty="0">
              <a:solidFill>
                <a:schemeClr val="tx1">
                  <a:lumMod val="85000"/>
                  <a:lumOff val="15000"/>
                </a:schemeClr>
              </a:solidFill>
            </a:endParaRPr>
          </a:p>
          <a:p>
            <a:pPr marL="0" indent="0">
              <a:spcBef>
                <a:spcPts val="0"/>
              </a:spcBef>
              <a:spcAft>
                <a:spcPts val="0"/>
              </a:spcAft>
              <a:buNone/>
            </a:pPr>
            <a:r>
              <a:rPr lang="en-US" altLang="zh-CN" sz="1800" dirty="0">
                <a:solidFill>
                  <a:schemeClr val="tx1">
                    <a:lumMod val="85000"/>
                    <a:lumOff val="15000"/>
                  </a:schemeClr>
                </a:solidFill>
              </a:rPr>
              <a:t>    div{ perspective:1080 }</a:t>
            </a:r>
            <a:endParaRPr lang="en-US" altLang="zh-CN" sz="1800" dirty="0">
              <a:solidFill>
                <a:schemeClr val="tx1">
                  <a:lumMod val="85000"/>
                  <a:lumOff val="15000"/>
                </a:schemeClr>
              </a:solidFill>
            </a:endParaRPr>
          </a:p>
          <a:p>
            <a:pPr marL="0" indent="0">
              <a:spcBef>
                <a:spcPts val="0"/>
              </a:spcBef>
              <a:spcAft>
                <a:spcPts val="0"/>
              </a:spcAft>
              <a:buNone/>
            </a:pPr>
            <a:r>
              <a:rPr lang="en-US" altLang="zh-CN" sz="1800" dirty="0">
                <a:solidFill>
                  <a:schemeClr val="tx1">
                    <a:lumMod val="85000"/>
                    <a:lumOff val="15000"/>
                  </a:schemeClr>
                </a:solidFill>
              </a:rPr>
              <a:t>    perspective-origin: x y; //</a:t>
            </a:r>
            <a:r>
              <a:rPr sz="1800" dirty="0">
                <a:solidFill>
                  <a:schemeClr val="tx1">
                    <a:lumMod val="85000"/>
                    <a:lumOff val="15000"/>
                  </a:schemeClr>
                </a:solidFill>
              </a:rPr>
              <a:t>定义</a:t>
            </a:r>
            <a:r>
              <a:rPr lang="en-US" altLang="zh-CN" sz="1800" dirty="0">
                <a:solidFill>
                  <a:schemeClr val="tx1">
                    <a:lumMod val="85000"/>
                    <a:lumOff val="15000"/>
                  </a:schemeClr>
                </a:solidFill>
              </a:rPr>
              <a:t>3D</a:t>
            </a:r>
            <a:r>
              <a:rPr sz="1800" dirty="0">
                <a:solidFill>
                  <a:schemeClr val="tx1">
                    <a:lumMod val="85000"/>
                    <a:lumOff val="15000"/>
                  </a:schemeClr>
                </a:solidFill>
              </a:rPr>
              <a:t>元素所基于的</a:t>
            </a:r>
            <a:r>
              <a:rPr lang="en-US" altLang="zh-CN" sz="1800" dirty="0">
                <a:solidFill>
                  <a:schemeClr val="tx1">
                    <a:lumMod val="85000"/>
                    <a:lumOff val="15000"/>
                  </a:schemeClr>
                </a:solidFill>
              </a:rPr>
              <a:t>X</a:t>
            </a:r>
            <a:r>
              <a:rPr sz="1800" dirty="0">
                <a:solidFill>
                  <a:schemeClr val="tx1">
                    <a:lumMod val="85000"/>
                    <a:lumOff val="15000"/>
                  </a:schemeClr>
                </a:solidFill>
              </a:rPr>
              <a:t>、</a:t>
            </a:r>
            <a:r>
              <a:rPr lang="en-US" altLang="zh-CN" sz="1800" dirty="0">
                <a:solidFill>
                  <a:schemeClr val="tx1">
                    <a:lumMod val="85000"/>
                    <a:lumOff val="15000"/>
                  </a:schemeClr>
                </a:solidFill>
              </a:rPr>
              <a:t>Y</a:t>
            </a:r>
            <a:r>
              <a:rPr sz="1800" dirty="0">
                <a:solidFill>
                  <a:schemeClr val="tx1">
                    <a:lumMod val="85000"/>
                    <a:lumOff val="15000"/>
                  </a:schemeClr>
                </a:solidFill>
              </a:rPr>
              <a:t>轴位置，默认是</a:t>
            </a:r>
            <a:r>
              <a:rPr lang="en-US" altLang="zh-CN" sz="1800" dirty="0">
                <a:solidFill>
                  <a:schemeClr val="tx1">
                    <a:lumMod val="85000"/>
                    <a:lumOff val="15000"/>
                  </a:schemeClr>
                </a:solidFill>
              </a:rPr>
              <a:t>50% 50%</a:t>
            </a:r>
            <a:endParaRPr sz="1800" dirty="0">
              <a:solidFill>
                <a:schemeClr val="tx1">
                  <a:lumMod val="85000"/>
                  <a:lumOff val="15000"/>
                </a:schemeClr>
              </a:solidFill>
            </a:endParaRPr>
          </a:p>
          <a:p>
            <a:pPr marL="0" indent="0">
              <a:spcBef>
                <a:spcPts val="0"/>
              </a:spcBef>
              <a:spcAft>
                <a:spcPts val="0"/>
              </a:spcAft>
              <a:buNone/>
            </a:pPr>
            <a:endParaRPr lang="en-US" altLang="zh-CN" sz="1800" dirty="0">
              <a:solidFill>
                <a:schemeClr val="tx1">
                  <a:lumMod val="85000"/>
                  <a:lumOff val="15000"/>
                </a:schemeClr>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3D</a:t>
            </a:r>
            <a:r>
              <a:rPr lang="zh-CN" altLang="en-US" dirty="0"/>
              <a:t>转换</a:t>
            </a:r>
            <a:r>
              <a:rPr lang="en-US" altLang="zh-CN" dirty="0"/>
              <a:t>transform</a:t>
            </a:r>
            <a:endParaRPr lang="zh-CN" altLang="en-US" dirty="0"/>
          </a:p>
        </p:txBody>
      </p:sp>
      <p:sp>
        <p:nvSpPr>
          <p:cNvPr id="3" name="内容占位符 2"/>
          <p:cNvSpPr>
            <a:spLocks noGrp="1"/>
          </p:cNvSpPr>
          <p:nvPr>
            <p:ph idx="1"/>
          </p:nvPr>
        </p:nvSpPr>
        <p:spPr>
          <a:xfrm>
            <a:off x="502285" y="1524000"/>
            <a:ext cx="8509000" cy="4656455"/>
          </a:xfrm>
        </p:spPr>
        <p:txBody>
          <a:bodyPr>
            <a:normAutofit fontScale="80000"/>
          </a:bodyPr>
          <a:lstStyle/>
          <a:p>
            <a:pPr>
              <a:spcBef>
                <a:spcPts val="0"/>
              </a:spcBef>
              <a:spcAft>
                <a:spcPts val="0"/>
              </a:spcAft>
              <a:buNone/>
            </a:pPr>
            <a:r>
              <a:rPr lang="en-US" altLang="zh-CN" sz="2000" b="1" dirty="0">
                <a:solidFill>
                  <a:schemeClr val="tx1">
                    <a:lumMod val="85000"/>
                    <a:lumOff val="15000"/>
                  </a:schemeClr>
                </a:solidFill>
              </a:rPr>
              <a:t>3D </a:t>
            </a:r>
            <a:r>
              <a:rPr lang="zh-CN" altLang="en-US" sz="2000" b="1" dirty="0">
                <a:solidFill>
                  <a:schemeClr val="tx1">
                    <a:lumMod val="85000"/>
                    <a:lumOff val="15000"/>
                  </a:schemeClr>
                </a:solidFill>
              </a:rPr>
              <a:t>转换</a:t>
            </a:r>
            <a:endParaRPr lang="zh-CN" altLang="en-US" sz="2000" b="1" dirty="0">
              <a:solidFill>
                <a:schemeClr val="tx1">
                  <a:lumMod val="85000"/>
                  <a:lumOff val="15000"/>
                </a:schemeClr>
              </a:solidFill>
            </a:endParaRPr>
          </a:p>
          <a:p>
            <a:pPr marL="0" indent="0">
              <a:spcBef>
                <a:spcPts val="0"/>
              </a:spcBef>
              <a:spcAft>
                <a:spcPts val="0"/>
              </a:spcAft>
              <a:buNone/>
            </a:pPr>
            <a:r>
              <a:rPr lang="en-US" altLang="zh-CN">
                <a:sym typeface="+mn-ea"/>
              </a:rPr>
              <a:t>    2D</a:t>
            </a:r>
            <a:r>
              <a:rPr>
                <a:sym typeface="+mn-ea"/>
              </a:rPr>
              <a:t>转换的位移、旋转和缩放均有对应的</a:t>
            </a:r>
            <a:r>
              <a:rPr lang="en-US" altLang="zh-CN">
                <a:sym typeface="+mn-ea"/>
              </a:rPr>
              <a:t>3D</a:t>
            </a:r>
            <a:r>
              <a:rPr>
                <a:sym typeface="+mn-ea"/>
              </a:rPr>
              <a:t>版本</a:t>
            </a:r>
            <a:endParaRPr>
              <a:sym typeface="+mn-ea"/>
            </a:endParaRPr>
          </a:p>
          <a:p>
            <a:pPr marL="0" indent="0">
              <a:spcBef>
                <a:spcPts val="0"/>
              </a:spcBef>
              <a:spcAft>
                <a:spcPts val="0"/>
              </a:spcAft>
              <a:buNone/>
            </a:pPr>
            <a:r>
              <a:rPr>
                <a:sym typeface="+mn-ea"/>
              </a:rPr>
              <a:t> </a:t>
            </a:r>
            <a:r>
              <a:rPr lang="en-US" altLang="zh-CN">
                <a:sym typeface="+mn-ea"/>
              </a:rPr>
              <a:t>   translate3d(x,y,z)</a:t>
            </a:r>
            <a:r>
              <a:rPr>
                <a:sym typeface="+mn-ea"/>
              </a:rPr>
              <a:t>、</a:t>
            </a:r>
            <a:r>
              <a:rPr lang="en-US" altLang="zh-CN">
                <a:sym typeface="+mn-ea"/>
              </a:rPr>
              <a:t>rotate3d(x,y,z)</a:t>
            </a:r>
            <a:r>
              <a:rPr>
                <a:sym typeface="+mn-ea"/>
              </a:rPr>
              <a:t>、</a:t>
            </a:r>
            <a:r>
              <a:rPr lang="en-US" altLang="zh-CN">
                <a:sym typeface="+mn-ea"/>
              </a:rPr>
              <a:t>scale3d(x,y,z)</a:t>
            </a:r>
            <a:r>
              <a:rPr>
                <a:sym typeface="+mn-ea"/>
              </a:rPr>
              <a:t>、</a:t>
            </a:r>
            <a:endParaRPr lang="en-US" altLang="zh-CN">
              <a:sym typeface="+mn-ea"/>
            </a:endParaRPr>
          </a:p>
          <a:p>
            <a:pPr marL="0" indent="0">
              <a:spcBef>
                <a:spcPts val="0"/>
              </a:spcBef>
              <a:spcAft>
                <a:spcPts val="0"/>
              </a:spcAft>
              <a:buNone/>
            </a:pPr>
            <a:r>
              <a:rPr lang="en-US" altLang="zh-CN">
                <a:sym typeface="+mn-ea"/>
              </a:rPr>
              <a:t>    transform-style: preserve-3d; //</a:t>
            </a:r>
            <a:r>
              <a:rPr>
                <a:sym typeface="+mn-ea"/>
              </a:rPr>
              <a:t>子元素保留</a:t>
            </a:r>
            <a:r>
              <a:rPr lang="en-US" altLang="zh-CN">
                <a:sym typeface="+mn-ea"/>
              </a:rPr>
              <a:t>3D</a:t>
            </a:r>
            <a:r>
              <a:rPr>
                <a:sym typeface="+mn-ea"/>
              </a:rPr>
              <a:t>变化，默认值是</a:t>
            </a:r>
            <a:r>
              <a:rPr lang="en-US" altLang="zh-CN">
                <a:sym typeface="+mn-ea"/>
              </a:rPr>
              <a:t>flat</a:t>
            </a:r>
            <a:endParaRPr lang="en-US" altLang="zh-CN" dirty="0">
              <a:solidFill>
                <a:schemeClr val="tx1">
                  <a:lumMod val="85000"/>
                  <a:lumOff val="15000"/>
                </a:schemeClr>
              </a:solidFill>
            </a:endParaRPr>
          </a:p>
          <a:p>
            <a:pPr marL="0" indent="0">
              <a:spcBef>
                <a:spcPts val="0"/>
              </a:spcBef>
              <a:spcAft>
                <a:spcPts val="0"/>
              </a:spcAft>
              <a:buNone/>
            </a:pPr>
            <a:endParaRPr lang="zh-CN" altLang="en-US" sz="2000" dirty="0">
              <a:solidFill>
                <a:schemeClr val="tx1">
                  <a:lumMod val="85000"/>
                  <a:lumOff val="15000"/>
                </a:schemeClr>
              </a:solidFill>
            </a:endParaRPr>
          </a:p>
          <a:p>
            <a:pPr marL="0" indent="0">
              <a:spcBef>
                <a:spcPts val="0"/>
              </a:spcBef>
              <a:spcAft>
                <a:spcPts val="0"/>
              </a:spcAft>
              <a:buNone/>
            </a:pPr>
            <a:r>
              <a:rPr lang="zh-CN" altLang="en-US" sz="2000" dirty="0">
                <a:solidFill>
                  <a:schemeClr val="tx1">
                    <a:lumMod val="85000"/>
                    <a:lumOff val="15000"/>
                  </a:schemeClr>
                </a:solidFill>
              </a:rPr>
              <a:t>可以使用</a:t>
            </a:r>
            <a:r>
              <a:rPr lang="en-US" altLang="zh-CN" sz="2000" dirty="0">
                <a:solidFill>
                  <a:schemeClr val="tx1">
                    <a:lumMod val="85000"/>
                    <a:lumOff val="15000"/>
                  </a:schemeClr>
                </a:solidFill>
              </a:rPr>
              <a:t>3D </a:t>
            </a:r>
            <a:r>
              <a:rPr lang="zh-CN" altLang="en-US" sz="2000" dirty="0">
                <a:solidFill>
                  <a:schemeClr val="tx1">
                    <a:lumMod val="85000"/>
                    <a:lumOff val="15000"/>
                  </a:schemeClr>
                </a:solidFill>
              </a:rPr>
              <a:t>转换来对元素进行格式化。常用的</a:t>
            </a:r>
            <a:r>
              <a:rPr lang="en-US" altLang="zh-CN" sz="2000" dirty="0">
                <a:solidFill>
                  <a:schemeClr val="tx1">
                    <a:lumMod val="85000"/>
                    <a:lumOff val="15000"/>
                  </a:schemeClr>
                </a:solidFill>
              </a:rPr>
              <a:t>3D </a:t>
            </a:r>
            <a:r>
              <a:rPr lang="zh-CN" altLang="en-US" sz="2000" dirty="0">
                <a:solidFill>
                  <a:schemeClr val="tx1">
                    <a:lumMod val="85000"/>
                    <a:lumOff val="15000"/>
                  </a:schemeClr>
                </a:solidFill>
              </a:rPr>
              <a:t>转换方法有</a:t>
            </a:r>
            <a:r>
              <a:rPr lang="en-US" altLang="zh-CN" sz="2000" dirty="0">
                <a:solidFill>
                  <a:schemeClr val="tx1">
                    <a:lumMod val="85000"/>
                    <a:lumOff val="15000"/>
                  </a:schemeClr>
                </a:solidFill>
              </a:rPr>
              <a:t>rotateX()</a:t>
            </a:r>
            <a:r>
              <a:rPr lang="zh-CN" altLang="en-US" sz="2000" dirty="0" smtClean="0">
                <a:solidFill>
                  <a:schemeClr val="tx1">
                    <a:lumMod val="85000"/>
                    <a:lumOff val="15000"/>
                  </a:schemeClr>
                </a:solidFill>
              </a:rPr>
              <a:t>、</a:t>
            </a:r>
            <a:r>
              <a:rPr lang="en-US" altLang="zh-CN" sz="2000" dirty="0" err="1" smtClean="0">
                <a:solidFill>
                  <a:schemeClr val="tx1">
                    <a:lumMod val="85000"/>
                    <a:lumOff val="15000"/>
                  </a:schemeClr>
                </a:solidFill>
              </a:rPr>
              <a:t>rotateY</a:t>
            </a:r>
            <a:r>
              <a:rPr lang="en-US" altLang="zh-CN" sz="2000" dirty="0">
                <a:solidFill>
                  <a:schemeClr val="tx1">
                    <a:lumMod val="85000"/>
                    <a:lumOff val="15000"/>
                  </a:schemeClr>
                </a:solidFill>
              </a:rPr>
              <a:t>()</a:t>
            </a:r>
            <a:r>
              <a:rPr lang="zh-CN" altLang="en-US" sz="2000" dirty="0">
                <a:solidFill>
                  <a:schemeClr val="tx1">
                    <a:lumMod val="85000"/>
                    <a:lumOff val="15000"/>
                  </a:schemeClr>
                </a:solidFill>
              </a:rPr>
              <a:t>。</a:t>
            </a:r>
            <a:endParaRPr lang="zh-CN" altLang="en-US" sz="2000" dirty="0">
              <a:solidFill>
                <a:schemeClr val="tx1">
                  <a:lumMod val="85000"/>
                  <a:lumOff val="15000"/>
                </a:schemeClr>
              </a:solidFill>
            </a:endParaRPr>
          </a:p>
          <a:p>
            <a:pPr>
              <a:spcBef>
                <a:spcPts val="0"/>
              </a:spcBef>
              <a:spcAft>
                <a:spcPts val="0"/>
              </a:spcAft>
            </a:pPr>
            <a:r>
              <a:rPr lang="en-US" altLang="zh-CN" sz="2000" dirty="0" smtClean="0">
                <a:solidFill>
                  <a:schemeClr val="tx1">
                    <a:lumMod val="85000"/>
                    <a:lumOff val="15000"/>
                  </a:schemeClr>
                </a:solidFill>
              </a:rPr>
              <a:t> </a:t>
            </a:r>
            <a:r>
              <a:rPr lang="zh-CN" altLang="en-US" sz="2000" dirty="0">
                <a:solidFill>
                  <a:schemeClr val="tx1">
                    <a:lumMod val="85000"/>
                    <a:lumOff val="15000"/>
                  </a:schemeClr>
                </a:solidFill>
              </a:rPr>
              <a:t>旋转</a:t>
            </a:r>
            <a:r>
              <a:rPr lang="en-US" altLang="zh-CN" sz="2000" dirty="0">
                <a:solidFill>
                  <a:schemeClr val="tx1">
                    <a:lumMod val="85000"/>
                    <a:lumOff val="15000"/>
                  </a:schemeClr>
                </a:solidFill>
              </a:rPr>
              <a:t>rotateX()</a:t>
            </a:r>
            <a:r>
              <a:rPr lang="zh-CN" altLang="en-US" sz="2000" dirty="0">
                <a:solidFill>
                  <a:schemeClr val="tx1">
                    <a:lumMod val="85000"/>
                    <a:lumOff val="15000"/>
                  </a:schemeClr>
                </a:solidFill>
              </a:rPr>
              <a:t>方法。</a:t>
            </a:r>
            <a:endParaRPr lang="zh-CN" altLang="en-US" sz="2000" dirty="0">
              <a:solidFill>
                <a:schemeClr val="tx1">
                  <a:lumMod val="85000"/>
                  <a:lumOff val="15000"/>
                </a:schemeClr>
              </a:solidFill>
            </a:endParaRPr>
          </a:p>
          <a:p>
            <a:pPr>
              <a:spcBef>
                <a:spcPts val="0"/>
              </a:spcBef>
              <a:spcAft>
                <a:spcPts val="0"/>
              </a:spcAft>
              <a:buNone/>
            </a:pPr>
            <a:r>
              <a:rPr lang="zh-CN" altLang="en-US" sz="2000" dirty="0" smtClean="0">
                <a:solidFill>
                  <a:schemeClr val="tx1">
                    <a:lumMod val="85000"/>
                    <a:lumOff val="15000"/>
                  </a:schemeClr>
                </a:solidFill>
              </a:rPr>
              <a:t>       通</a:t>
            </a:r>
            <a:r>
              <a:rPr lang="zh-CN" altLang="en-US" sz="2000" dirty="0">
                <a:solidFill>
                  <a:schemeClr val="tx1">
                    <a:lumMod val="85000"/>
                    <a:lumOff val="15000"/>
                  </a:schemeClr>
                </a:solidFill>
              </a:rPr>
              <a:t>过</a:t>
            </a:r>
            <a:r>
              <a:rPr lang="en-US" altLang="zh-CN" sz="2000" dirty="0">
                <a:solidFill>
                  <a:schemeClr val="tx1">
                    <a:lumMod val="85000"/>
                    <a:lumOff val="15000"/>
                  </a:schemeClr>
                </a:solidFill>
              </a:rPr>
              <a:t>rotateX()</a:t>
            </a:r>
            <a:r>
              <a:rPr lang="zh-CN" altLang="en-US" sz="2000" dirty="0">
                <a:solidFill>
                  <a:schemeClr val="tx1">
                    <a:lumMod val="85000"/>
                    <a:lumOff val="15000"/>
                  </a:schemeClr>
                </a:solidFill>
              </a:rPr>
              <a:t>方法，元素围绕其</a:t>
            </a:r>
            <a:r>
              <a:rPr lang="en-US" altLang="zh-CN" sz="2000" dirty="0">
                <a:solidFill>
                  <a:schemeClr val="tx1">
                    <a:lumMod val="85000"/>
                    <a:lumOff val="15000"/>
                  </a:schemeClr>
                </a:solidFill>
              </a:rPr>
              <a:t>X </a:t>
            </a:r>
            <a:r>
              <a:rPr lang="zh-CN" altLang="en-US" sz="2000" dirty="0">
                <a:solidFill>
                  <a:schemeClr val="tx1">
                    <a:lumMod val="85000"/>
                    <a:lumOff val="15000"/>
                  </a:schemeClr>
                </a:solidFill>
              </a:rPr>
              <a:t>轴以给定的度数进行旋转。</a:t>
            </a:r>
            <a:endParaRPr lang="zh-CN" altLang="en-US" sz="2000" dirty="0">
              <a:solidFill>
                <a:schemeClr val="tx1">
                  <a:lumMod val="85000"/>
                  <a:lumOff val="15000"/>
                </a:schemeClr>
              </a:solidFill>
            </a:endParaRPr>
          </a:p>
          <a:p>
            <a:pPr>
              <a:spcBef>
                <a:spcPts val="0"/>
              </a:spcBef>
              <a:spcAft>
                <a:spcPts val="0"/>
              </a:spcAft>
            </a:pPr>
            <a:r>
              <a:rPr lang="zh-CN" altLang="en-US" sz="2000" dirty="0" smtClean="0">
                <a:solidFill>
                  <a:schemeClr val="tx1">
                    <a:lumMod val="85000"/>
                    <a:lumOff val="15000"/>
                  </a:schemeClr>
                </a:solidFill>
              </a:rPr>
              <a:t>旋</a:t>
            </a:r>
            <a:r>
              <a:rPr lang="zh-CN" altLang="en-US" sz="2000" dirty="0">
                <a:solidFill>
                  <a:schemeClr val="tx1">
                    <a:lumMod val="85000"/>
                    <a:lumOff val="15000"/>
                  </a:schemeClr>
                </a:solidFill>
              </a:rPr>
              <a:t>转</a:t>
            </a:r>
            <a:r>
              <a:rPr lang="en-US" altLang="zh-CN" sz="2000" dirty="0">
                <a:solidFill>
                  <a:schemeClr val="tx1">
                    <a:lumMod val="85000"/>
                    <a:lumOff val="15000"/>
                  </a:schemeClr>
                </a:solidFill>
              </a:rPr>
              <a:t>rotateY()</a:t>
            </a:r>
            <a:r>
              <a:rPr lang="zh-CN" altLang="en-US" sz="2000" dirty="0">
                <a:solidFill>
                  <a:schemeClr val="tx1">
                    <a:lumMod val="85000"/>
                    <a:lumOff val="15000"/>
                  </a:schemeClr>
                </a:solidFill>
              </a:rPr>
              <a:t>方法。</a:t>
            </a:r>
            <a:endParaRPr lang="zh-CN" altLang="en-US" sz="2000" dirty="0">
              <a:solidFill>
                <a:schemeClr val="tx1">
                  <a:lumMod val="85000"/>
                  <a:lumOff val="15000"/>
                </a:schemeClr>
              </a:solidFill>
            </a:endParaRPr>
          </a:p>
          <a:p>
            <a:pPr>
              <a:spcBef>
                <a:spcPts val="0"/>
              </a:spcBef>
              <a:spcAft>
                <a:spcPts val="0"/>
              </a:spcAft>
              <a:buNone/>
            </a:pPr>
            <a:r>
              <a:rPr lang="zh-CN" altLang="en-US" sz="2000" dirty="0" smtClean="0">
                <a:solidFill>
                  <a:schemeClr val="tx1">
                    <a:lumMod val="85000"/>
                    <a:lumOff val="15000"/>
                  </a:schemeClr>
                </a:solidFill>
              </a:rPr>
              <a:t>       通</a:t>
            </a:r>
            <a:r>
              <a:rPr lang="zh-CN" altLang="en-US" sz="2000" dirty="0">
                <a:solidFill>
                  <a:schemeClr val="tx1">
                    <a:lumMod val="85000"/>
                    <a:lumOff val="15000"/>
                  </a:schemeClr>
                </a:solidFill>
              </a:rPr>
              <a:t>过</a:t>
            </a:r>
            <a:r>
              <a:rPr lang="en-US" altLang="zh-CN" sz="2000" dirty="0">
                <a:solidFill>
                  <a:schemeClr val="tx1">
                    <a:lumMod val="85000"/>
                    <a:lumOff val="15000"/>
                  </a:schemeClr>
                </a:solidFill>
              </a:rPr>
              <a:t>rotateY()</a:t>
            </a:r>
            <a:r>
              <a:rPr lang="zh-CN" altLang="en-US" sz="2000" dirty="0">
                <a:solidFill>
                  <a:schemeClr val="tx1">
                    <a:lumMod val="85000"/>
                    <a:lumOff val="15000"/>
                  </a:schemeClr>
                </a:solidFill>
              </a:rPr>
              <a:t>方法，元素围绕其</a:t>
            </a:r>
            <a:r>
              <a:rPr lang="en-US" altLang="zh-CN" sz="2000" dirty="0">
                <a:solidFill>
                  <a:schemeClr val="tx1">
                    <a:lumMod val="85000"/>
                    <a:lumOff val="15000"/>
                  </a:schemeClr>
                </a:solidFill>
              </a:rPr>
              <a:t>Y </a:t>
            </a:r>
            <a:r>
              <a:rPr lang="zh-CN" altLang="en-US" sz="2000" dirty="0">
                <a:solidFill>
                  <a:schemeClr val="tx1">
                    <a:lumMod val="85000"/>
                    <a:lumOff val="15000"/>
                  </a:schemeClr>
                </a:solidFill>
              </a:rPr>
              <a:t>轴以给定的度数进行旋转。</a:t>
            </a:r>
            <a:endParaRPr lang="zh-CN" altLang="en-US" sz="2000" dirty="0">
              <a:solidFill>
                <a:schemeClr val="tx1">
                  <a:lumMod val="85000"/>
                  <a:lumOff val="15000"/>
                </a:schemeClr>
              </a:solidFill>
            </a:endParaRPr>
          </a:p>
          <a:p>
            <a:pPr indent="358775">
              <a:spcBef>
                <a:spcPts val="0"/>
              </a:spcBef>
              <a:spcAft>
                <a:spcPts val="0"/>
              </a:spcAft>
              <a:buNone/>
            </a:pPr>
            <a:r>
              <a:rPr lang="en-US" altLang="zh-CN" sz="1800" dirty="0">
                <a:solidFill>
                  <a:schemeClr val="tx1">
                    <a:lumMod val="85000"/>
                    <a:lumOff val="15000"/>
                  </a:schemeClr>
                </a:solidFill>
              </a:rPr>
              <a:t>transform: rotateX(angle); /* X</a:t>
            </a:r>
            <a:r>
              <a:rPr lang="zh-CN" altLang="en-US" sz="1800" dirty="0">
                <a:solidFill>
                  <a:schemeClr val="tx1">
                    <a:lumMod val="85000"/>
                    <a:lumOff val="15000"/>
                  </a:schemeClr>
                </a:solidFill>
              </a:rPr>
              <a:t>轴方向旋转一定角度 *</a:t>
            </a:r>
            <a:r>
              <a:rPr lang="en-US" altLang="zh-CN" sz="1800" dirty="0">
                <a:solidFill>
                  <a:schemeClr val="tx1">
                    <a:lumMod val="85000"/>
                    <a:lumOff val="15000"/>
                  </a:schemeClr>
                </a:solidFill>
              </a:rPr>
              <a:t>/</a:t>
            </a:r>
            <a:endParaRPr lang="en-US" altLang="zh-CN" sz="1800" dirty="0">
              <a:solidFill>
                <a:schemeClr val="tx1">
                  <a:lumMod val="85000"/>
                  <a:lumOff val="15000"/>
                </a:schemeClr>
              </a:solidFill>
            </a:endParaRPr>
          </a:p>
          <a:p>
            <a:pPr indent="358775">
              <a:spcBef>
                <a:spcPts val="0"/>
              </a:spcBef>
              <a:spcAft>
                <a:spcPts val="0"/>
              </a:spcAft>
              <a:buNone/>
            </a:pPr>
            <a:r>
              <a:rPr lang="en-US" altLang="zh-CN" sz="1800" dirty="0">
                <a:solidFill>
                  <a:schemeClr val="tx1">
                    <a:lumMod val="85000"/>
                    <a:lumOff val="15000"/>
                  </a:schemeClr>
                </a:solidFill>
              </a:rPr>
              <a:t>transform: rotateY(angle); /* Y</a:t>
            </a:r>
            <a:r>
              <a:rPr lang="zh-CN" altLang="en-US" sz="1800" dirty="0">
                <a:solidFill>
                  <a:schemeClr val="tx1">
                    <a:lumMod val="85000"/>
                    <a:lumOff val="15000"/>
                  </a:schemeClr>
                </a:solidFill>
              </a:rPr>
              <a:t>轴方向旋转一定角度 *</a:t>
            </a:r>
            <a:r>
              <a:rPr lang="en-US" altLang="zh-CN" sz="1800" dirty="0">
                <a:solidFill>
                  <a:schemeClr val="tx1">
                    <a:lumMod val="85000"/>
                    <a:lumOff val="15000"/>
                  </a:schemeClr>
                </a:solidFill>
              </a:rPr>
              <a:t>/</a:t>
            </a:r>
            <a:endParaRPr lang="en-US" altLang="zh-CN" sz="1800" dirty="0">
              <a:solidFill>
                <a:schemeClr val="tx1">
                  <a:lumMod val="85000"/>
                  <a:lumOff val="15000"/>
                </a:schemeClr>
              </a:solidFill>
            </a:endParaRPr>
          </a:p>
          <a:p>
            <a:pPr indent="358775">
              <a:spcBef>
                <a:spcPts val="0"/>
              </a:spcBef>
              <a:spcAft>
                <a:spcPts val="0"/>
              </a:spcAft>
              <a:buNone/>
            </a:pPr>
            <a:r>
              <a:rPr lang="en-US" altLang="zh-CN" sz="1800" dirty="0">
                <a:solidFill>
                  <a:schemeClr val="tx1">
                    <a:lumMod val="85000"/>
                    <a:lumOff val="15000"/>
                  </a:schemeClr>
                </a:solidFill>
              </a:rPr>
              <a:t>#div1{transform:rotateX(120deg);}</a:t>
            </a:r>
            <a:endParaRPr lang="en-US" altLang="zh-CN" sz="1800" dirty="0">
              <a:solidFill>
                <a:schemeClr val="tx1">
                  <a:lumMod val="85000"/>
                  <a:lumOff val="15000"/>
                </a:schemeClr>
              </a:solidFill>
            </a:endParaRPr>
          </a:p>
          <a:p>
            <a:pPr indent="358775">
              <a:spcBef>
                <a:spcPts val="0"/>
              </a:spcBef>
              <a:spcAft>
                <a:spcPts val="0"/>
              </a:spcAft>
              <a:buNone/>
            </a:pPr>
            <a:r>
              <a:rPr lang="en-US" altLang="zh-CN" sz="1800" dirty="0">
                <a:solidFill>
                  <a:schemeClr val="tx1">
                    <a:lumMod val="85000"/>
                    <a:lumOff val="15000"/>
                  </a:schemeClr>
                </a:solidFill>
              </a:rPr>
              <a:t>#div2{transform:rotateY(120deg);margin:10px auto;}</a:t>
            </a:r>
            <a:endParaRPr lang="en-US" altLang="zh-CN" sz="1800" dirty="0">
              <a:solidFill>
                <a:schemeClr val="tx1">
                  <a:lumMod val="85000"/>
                  <a:lumOff val="15000"/>
                </a:schemeClr>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3D </a:t>
            </a:r>
            <a:r>
              <a:rPr lang="zh-CN" altLang="en-US" dirty="0"/>
              <a:t>旋转的应</a:t>
            </a:r>
            <a:r>
              <a:rPr lang="zh-CN" altLang="en-US" dirty="0" smtClean="0"/>
              <a:t>用</a:t>
            </a:r>
            <a:endParaRPr lang="zh-CN" altLang="en-US" dirty="0"/>
          </a:p>
        </p:txBody>
      </p:sp>
      <p:sp>
        <p:nvSpPr>
          <p:cNvPr id="3" name="内容占位符 2"/>
          <p:cNvSpPr>
            <a:spLocks noGrp="1"/>
          </p:cNvSpPr>
          <p:nvPr>
            <p:ph idx="1"/>
          </p:nvPr>
        </p:nvSpPr>
        <p:spPr>
          <a:xfrm>
            <a:off x="389255" y="1228725"/>
            <a:ext cx="8252460" cy="5067300"/>
          </a:xfrm>
        </p:spPr>
        <p:txBody>
          <a:bodyPr>
            <a:normAutofit/>
          </a:bodyPr>
          <a:lstStyle/>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&lt;style type="text/</a:t>
            </a:r>
            <a:r>
              <a:rPr lang="en-US" altLang="zh-CN" sz="1400" dirty="0" err="1">
                <a:latin typeface="Verdana" panose="020B0604030504040204" pitchFamily="34" charset="0"/>
                <a:ea typeface="Verdana" panose="020B0604030504040204" pitchFamily="34" charset="0"/>
                <a:cs typeface="Verdana" panose="020B0604030504040204" pitchFamily="34" charset="0"/>
              </a:rPr>
              <a:t>css</a:t>
            </a:r>
            <a:r>
              <a:rPr lang="en-US" altLang="zh-CN" sz="1400" dirty="0">
                <a:latin typeface="Verdana" panose="020B0604030504040204" pitchFamily="34" charset="0"/>
                <a:ea typeface="Verdana" panose="020B0604030504040204" pitchFamily="34" charset="0"/>
                <a:cs typeface="Verdana" panose="020B0604030504040204" pitchFamily="34" charset="0"/>
              </a:rPr>
              <a:t>"&gt;	</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indent="84455">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div{width:150px;height:80px;background:#dadada;border:1px solid #00cc66;	}</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indent="84455">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#div1{</a:t>
            </a:r>
            <a:r>
              <a:rPr lang="en-US" altLang="zh-CN" sz="1400" dirty="0" err="1">
                <a:latin typeface="Verdana" panose="020B0604030504040204" pitchFamily="34" charset="0"/>
                <a:ea typeface="Verdana" panose="020B0604030504040204" pitchFamily="34" charset="0"/>
                <a:cs typeface="Verdana" panose="020B0604030504040204" pitchFamily="34" charset="0"/>
              </a:rPr>
              <a:t>transform:rotateX</a:t>
            </a:r>
            <a:r>
              <a:rPr lang="en-US" altLang="zh-CN" sz="1400" dirty="0">
                <a:latin typeface="Verdana" panose="020B0604030504040204" pitchFamily="34" charset="0"/>
                <a:ea typeface="Verdana" panose="020B0604030504040204" pitchFamily="34" charset="0"/>
                <a:cs typeface="Verdana" panose="020B0604030504040204" pitchFamily="34" charset="0"/>
              </a:rPr>
              <a:t>(120deg);}</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indent="84455">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#div2{</a:t>
            </a:r>
            <a:r>
              <a:rPr lang="en-US" altLang="zh-CN" sz="1400" dirty="0" err="1">
                <a:latin typeface="Verdana" panose="020B0604030504040204" pitchFamily="34" charset="0"/>
                <a:ea typeface="Verdana" panose="020B0604030504040204" pitchFamily="34" charset="0"/>
                <a:cs typeface="Verdana" panose="020B0604030504040204" pitchFamily="34" charset="0"/>
              </a:rPr>
              <a:t>transform:rotateY</a:t>
            </a:r>
            <a:r>
              <a:rPr lang="en-US" altLang="zh-CN" sz="1400" dirty="0">
                <a:latin typeface="Verdana" panose="020B0604030504040204" pitchFamily="34" charset="0"/>
                <a:ea typeface="Verdana" panose="020B0604030504040204" pitchFamily="34" charset="0"/>
                <a:cs typeface="Verdana" panose="020B0604030504040204" pitchFamily="34" charset="0"/>
              </a:rPr>
              <a:t>(120deg);margin:10px auto;}</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indent="84455">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td{text-</a:t>
            </a:r>
            <a:r>
              <a:rPr lang="en-US" altLang="zh-CN" sz="1400" dirty="0" err="1">
                <a:latin typeface="Verdana" panose="020B0604030504040204" pitchFamily="34" charset="0"/>
                <a:ea typeface="Verdana" panose="020B0604030504040204" pitchFamily="34" charset="0"/>
                <a:cs typeface="Verdana" panose="020B0604030504040204" pitchFamily="34" charset="0"/>
              </a:rPr>
              <a:t>align:left;vertical-align:top</a:t>
            </a:r>
            <a:r>
              <a:rPr lang="en-US" altLang="zh-CN" sz="1400" dirty="0">
                <a:latin typeface="Verdana" panose="020B0604030504040204" pitchFamily="34" charset="0"/>
                <a:ea typeface="Verdana" panose="020B0604030504040204" pitchFamily="34" charset="0"/>
                <a:cs typeface="Verdana" panose="020B0604030504040204" pitchFamily="34" charset="0"/>
              </a:rPr>
              <a: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&lt;/style&gt;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&lt;body&gt;			</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&lt;table border="1px" align="center" width="450px" height="200px"&gt;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a:t>
            </a:r>
            <a:r>
              <a:rPr lang="en-US" altLang="zh-CN" sz="1400" dirty="0" err="1">
                <a:latin typeface="Verdana" panose="020B0604030504040204" pitchFamily="34" charset="0"/>
                <a:ea typeface="Verdana" panose="020B0604030504040204" pitchFamily="34" charset="0"/>
                <a:cs typeface="Verdana" panose="020B0604030504040204" pitchFamily="34" charset="0"/>
              </a:rPr>
              <a:t>tr</a:t>
            </a:r>
            <a:r>
              <a:rPr lang="en-US" altLang="zh-CN" sz="1400" dirty="0">
                <a:latin typeface="Verdana" panose="020B0604030504040204" pitchFamily="34" charset="0"/>
                <a:ea typeface="Verdana" panose="020B0604030504040204" pitchFamily="34" charset="0"/>
                <a:cs typeface="Verdana" panose="020B0604030504040204" pitchFamily="34" charset="0"/>
              </a:rPr>
              <a:t>&gt;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&lt;td</a:t>
            </a:r>
            <a:r>
              <a:rPr lang="en-US" altLang="zh-CN" sz="1400" dirty="0" smtClean="0">
                <a:latin typeface="Verdana" panose="020B0604030504040204" pitchFamily="34" charset="0"/>
                <a:ea typeface="Verdana" panose="020B0604030504040204" pitchFamily="34" charset="0"/>
                <a:cs typeface="Verdana" panose="020B0604030504040204" pitchFamily="34" charset="0"/>
              </a:rPr>
              <a:t>&gt;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&lt;div id="" class</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p&gt;</a:t>
            </a:r>
            <a:r>
              <a:rPr lang="zh-CN" altLang="en-US" sz="1400" dirty="0">
                <a:latin typeface="Verdana" panose="020B0604030504040204" pitchFamily="34" charset="0"/>
                <a:cs typeface="Verdana" panose="020B0604030504040204" pitchFamily="34" charset="0"/>
                <a:sym typeface="+mn-ea"/>
              </a:rPr>
              <a:t>这是原</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div&lt;/p</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&lt;div id="div1" class</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p&gt;</a:t>
            </a:r>
            <a:r>
              <a:rPr lang="zh-CN" altLang="en-US" sz="1400" dirty="0">
                <a:latin typeface="Verdana" panose="020B0604030504040204" pitchFamily="34" charset="0"/>
                <a:cs typeface="Verdana" panose="020B0604030504040204" pitchFamily="34" charset="0"/>
                <a:sym typeface="+mn-ea"/>
              </a:rPr>
              <a:t>沿</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X</a:t>
            </a:r>
            <a:r>
              <a:rPr lang="zh-CN" altLang="en-US" sz="1400" dirty="0">
                <a:latin typeface="Verdana" panose="020B0604030504040204" pitchFamily="34" charset="0"/>
                <a:cs typeface="Verdana" panose="020B0604030504040204" pitchFamily="34" charset="0"/>
                <a:sym typeface="+mn-ea"/>
              </a:rPr>
              <a:t>轴旋转这个</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div&lt;/p</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div&gt;&lt;/td&gt;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&lt;td&gt;</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 id="" class</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p&gt;</a:t>
            </a:r>
            <a:r>
              <a:rPr lang="zh-CN" altLang="en-US" sz="1400" dirty="0">
                <a:latin typeface="Verdana" panose="020B0604030504040204" pitchFamily="34" charset="0"/>
                <a:cs typeface="Verdana" panose="020B0604030504040204" pitchFamily="34" charset="0"/>
                <a:sym typeface="+mn-ea"/>
              </a:rPr>
              <a:t>这是原</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div&lt;/p</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 id="div2" class</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=""&gt;&lt;</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p&gt;</a:t>
            </a:r>
            <a:r>
              <a:rPr lang="zh-CN" altLang="en-US" sz="1400" dirty="0">
                <a:latin typeface="Verdana" panose="020B0604030504040204" pitchFamily="34" charset="0"/>
                <a:cs typeface="Verdana" panose="020B0604030504040204" pitchFamily="34" charset="0"/>
                <a:sym typeface="+mn-ea"/>
              </a:rPr>
              <a:t>沿</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Y</a:t>
            </a:r>
            <a:r>
              <a:rPr lang="zh-CN" altLang="en-US" sz="1400" dirty="0">
                <a:latin typeface="Verdana" panose="020B0604030504040204" pitchFamily="34" charset="0"/>
                <a:cs typeface="Verdana" panose="020B0604030504040204" pitchFamily="34" charset="0"/>
                <a:sym typeface="+mn-ea"/>
              </a:rPr>
              <a:t>轴旋转这个</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div&lt;/p&gt;&lt;/div&gt;&lt;/td&gt;		</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a:t>
            </a:r>
            <a:r>
              <a:rPr lang="en-US" altLang="zh-CN" sz="1400" dirty="0" err="1">
                <a:latin typeface="Verdana" panose="020B0604030504040204" pitchFamily="34" charset="0"/>
                <a:ea typeface="Verdana" panose="020B0604030504040204" pitchFamily="34" charset="0"/>
                <a:cs typeface="Verdana" panose="020B0604030504040204" pitchFamily="34" charset="0"/>
                <a:sym typeface="+mn-ea"/>
              </a:rPr>
              <a:t>tr</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&lt;/table&gt;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ea typeface="Verdana" panose="020B0604030504040204" pitchFamily="34" charset="0"/>
              <a:cs typeface="Verdana" panose="020B0604030504040204" pitchFamily="34" charset="0"/>
            </a:endParaRPr>
          </a:p>
        </p:txBody>
      </p:sp>
      <p:pic>
        <p:nvPicPr>
          <p:cNvPr id="58370" name="Picture 2"/>
          <p:cNvPicPr>
            <a:picLocks noChangeAspect="1" noChangeArrowheads="1"/>
          </p:cNvPicPr>
          <p:nvPr/>
        </p:nvPicPr>
        <p:blipFill>
          <a:blip r:embed="rId1" cstate="print"/>
          <a:srcRect t="31152"/>
          <a:stretch>
            <a:fillRect/>
          </a:stretch>
        </p:blipFill>
        <p:spPr bwMode="auto">
          <a:xfrm>
            <a:off x="2085975" y="4105275"/>
            <a:ext cx="4447540" cy="2553970"/>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dirty="0"/>
              <a:t>过渡</a:t>
            </a:r>
            <a:r>
              <a:rPr lang="en-US" altLang="zh-CN" dirty="0"/>
              <a:t>transition </a:t>
            </a:r>
            <a:r>
              <a:rPr lang="zh-CN" altLang="en-US" dirty="0"/>
              <a:t>属性</a:t>
            </a:r>
            <a:endParaRPr lang="zh-CN" altLang="en-US" dirty="0"/>
          </a:p>
        </p:txBody>
      </p:sp>
      <p:sp>
        <p:nvSpPr>
          <p:cNvPr id="133123" name="Rectangle 3"/>
          <p:cNvSpPr>
            <a:spLocks noGrp="1" noChangeArrowheads="1"/>
          </p:cNvSpPr>
          <p:nvPr>
            <p:ph idx="1"/>
          </p:nvPr>
        </p:nvSpPr>
        <p:spPr>
          <a:xfrm>
            <a:off x="533400" y="1495425"/>
            <a:ext cx="8534400" cy="914400"/>
          </a:xfrm>
        </p:spPr>
        <p:txBody>
          <a:bodyPr/>
          <a:lstStyle/>
          <a:p>
            <a:r>
              <a:rPr lang="en-US" altLang="zh-CN" sz="2000" dirty="0">
                <a:solidFill>
                  <a:schemeClr val="tx1">
                    <a:lumMod val="85000"/>
                    <a:lumOff val="15000"/>
                  </a:schemeClr>
                </a:solidFill>
              </a:rPr>
              <a:t>transition </a:t>
            </a:r>
            <a:r>
              <a:rPr lang="zh-CN" altLang="en-US" sz="2000" dirty="0">
                <a:solidFill>
                  <a:schemeClr val="tx1">
                    <a:lumMod val="85000"/>
                    <a:lumOff val="15000"/>
                  </a:schemeClr>
                </a:solidFill>
              </a:rPr>
              <a:t>属性是一个复合属性，它有四个过渡属</a:t>
            </a:r>
            <a:r>
              <a:rPr lang="zh-CN" altLang="en-US" sz="2000" dirty="0" smtClean="0">
                <a:solidFill>
                  <a:schemeClr val="tx1">
                    <a:lumMod val="85000"/>
                    <a:lumOff val="15000"/>
                  </a:schemeClr>
                </a:solidFill>
              </a:rPr>
              <a:t>性</a:t>
            </a:r>
            <a:r>
              <a:rPr lang="zh-CN" altLang="en-US" sz="2000" dirty="0">
                <a:solidFill>
                  <a:schemeClr val="tx1">
                    <a:lumMod val="85000"/>
                    <a:lumOff val="15000"/>
                  </a:schemeClr>
                </a:solidFill>
              </a:rPr>
              <a:t>。</a:t>
            </a:r>
            <a:r>
              <a:rPr lang="zh-CN" altLang="en-US" sz="2000" dirty="0" smtClean="0">
                <a:solidFill>
                  <a:schemeClr val="tx1">
                    <a:lumMod val="85000"/>
                    <a:lumOff val="15000"/>
                  </a:schemeClr>
                </a:solidFill>
              </a:rPr>
              <a:t>语</a:t>
            </a:r>
            <a:r>
              <a:rPr lang="zh-CN" altLang="en-US" sz="2000" dirty="0">
                <a:solidFill>
                  <a:schemeClr val="tx1">
                    <a:lumMod val="85000"/>
                    <a:lumOff val="15000"/>
                  </a:schemeClr>
                </a:solidFill>
              </a:rPr>
              <a:t>法如下：</a:t>
            </a:r>
            <a:endParaRPr lang="zh-CN" altLang="en-US" sz="20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transition</a:t>
            </a:r>
            <a:r>
              <a:rPr lang="en-US" altLang="zh-CN" sz="1800" dirty="0">
                <a:solidFill>
                  <a:schemeClr val="tx1">
                    <a:lumMod val="85000"/>
                    <a:lumOff val="15000"/>
                  </a:schemeClr>
                </a:solidFill>
              </a:rPr>
              <a:t>: property duration timing-function delay;</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transition</a:t>
            </a:r>
            <a:r>
              <a:rPr lang="en-US" altLang="zh-CN" sz="1800" dirty="0">
                <a:solidFill>
                  <a:schemeClr val="tx1">
                    <a:lumMod val="85000"/>
                    <a:lumOff val="15000"/>
                  </a:schemeClr>
                </a:solidFill>
              </a:rPr>
              <a:t>: width 2s; </a:t>
            </a:r>
            <a:r>
              <a:rPr lang="en-US" altLang="zh-CN" sz="1800" dirty="0" smtClean="0">
                <a:solidFill>
                  <a:schemeClr val="tx1">
                    <a:lumMod val="85000"/>
                    <a:lumOff val="15000"/>
                  </a:schemeClr>
                </a:solidFill>
              </a:rPr>
              <a:t>  /* </a:t>
            </a:r>
            <a:r>
              <a:rPr lang="zh-CN" altLang="en-US" sz="1800" dirty="0">
                <a:solidFill>
                  <a:schemeClr val="tx1">
                    <a:lumMod val="85000"/>
                    <a:lumOff val="15000"/>
                  </a:schemeClr>
                </a:solidFill>
              </a:rPr>
              <a:t>宽度上过渡</a:t>
            </a:r>
            <a:r>
              <a:rPr lang="en-US" altLang="zh-CN" sz="1800" dirty="0">
                <a:solidFill>
                  <a:schemeClr val="tx1">
                    <a:lumMod val="85000"/>
                    <a:lumOff val="15000"/>
                  </a:schemeClr>
                </a:solidFill>
              </a:rPr>
              <a:t>2s </a:t>
            </a:r>
            <a:r>
              <a:rPr lang="en-US" altLang="zh-CN" sz="1800" dirty="0" smtClean="0">
                <a:solidFill>
                  <a:schemeClr val="tx1">
                    <a:lumMod val="85000"/>
                    <a:lumOff val="15000"/>
                  </a:schemeClr>
                </a:solidFill>
              </a:rPr>
              <a:t>*/</a:t>
            </a:r>
            <a:endParaRPr lang="en-US" altLang="zh-CN" sz="1800" dirty="0" smtClean="0">
              <a:solidFill>
                <a:schemeClr val="tx1">
                  <a:lumMod val="85000"/>
                  <a:lumOff val="15000"/>
                </a:schemeClr>
              </a:solidFill>
              <a:ea typeface="宋体" panose="02010600030101010101" pitchFamily="2" charset="-122"/>
            </a:endParaRPr>
          </a:p>
        </p:txBody>
      </p:sp>
      <p:sp>
        <p:nvSpPr>
          <p:cNvPr id="24581" name="Rectangle 5"/>
          <p:cNvSpPr>
            <a:spLocks noChangeArrowheads="1"/>
          </p:cNvSpPr>
          <p:nvPr/>
        </p:nvSpPr>
        <p:spPr bwMode="auto">
          <a:xfrm>
            <a:off x="0" y="844550"/>
            <a:ext cx="309880" cy="3683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4583" name="Rectangle 7"/>
          <p:cNvSpPr>
            <a:spLocks noChangeArrowheads="1"/>
          </p:cNvSpPr>
          <p:nvPr/>
        </p:nvSpPr>
        <p:spPr bwMode="auto">
          <a:xfrm>
            <a:off x="0" y="1016000"/>
            <a:ext cx="309880" cy="36830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13" name="表格 12"/>
          <p:cNvGraphicFramePr>
            <a:graphicFrameLocks noGrp="1"/>
          </p:cNvGraphicFramePr>
          <p:nvPr>
            <p:custDataLst>
              <p:tags r:id="rId1"/>
            </p:custDataLst>
          </p:nvPr>
        </p:nvGraphicFramePr>
        <p:xfrm>
          <a:off x="600075" y="2705099"/>
          <a:ext cx="7165975" cy="1079500"/>
        </p:xfrm>
        <a:graphic>
          <a:graphicData uri="http://schemas.openxmlformats.org/drawingml/2006/table">
            <a:tbl>
              <a:tblPr>
                <a:tableStyleId>{5DA37D80-6434-44D0-A028-1B22A696006F}</a:tableStyleId>
              </a:tblPr>
              <a:tblGrid>
                <a:gridCol w="2467610"/>
                <a:gridCol w="4698365"/>
              </a:tblGrid>
              <a:tr h="215900">
                <a:tc>
                  <a:txBody>
                    <a:bodyPr/>
                    <a:lstStyle/>
                    <a:p>
                      <a:pPr algn="ctr">
                        <a:lnSpc>
                          <a:spcPct val="100000"/>
                        </a:lnSpc>
                        <a:spcAft>
                          <a:spcPts val="0"/>
                        </a:spcAft>
                      </a:pPr>
                      <a:r>
                        <a:rPr lang="zh-CN" sz="1400" kern="100" dirty="0">
                          <a:latin typeface="微软雅黑" panose="020B0503020204020204" charset="-122"/>
                          <a:ea typeface="微软雅黑" panose="020B0503020204020204" charset="-122"/>
                        </a:rPr>
                        <a:t>值</a:t>
                      </a:r>
                      <a:endParaRPr lang="zh-CN" sz="1400" kern="100" dirty="0">
                        <a:latin typeface="微软雅黑" panose="020B0503020204020204" charset="-122"/>
                        <a:ea typeface="微软雅黑" panose="020B0503020204020204" charset="-122"/>
                      </a:endParaRPr>
                    </a:p>
                  </a:txBody>
                  <a:tcPr marL="68580" marR="68580" marT="0" marB="0" anchor="ctr"/>
                </a:tc>
                <a:tc>
                  <a:txBody>
                    <a:bodyPr/>
                    <a:lstStyle/>
                    <a:p>
                      <a:pPr algn="ctr">
                        <a:lnSpc>
                          <a:spcPct val="100000"/>
                        </a:lnSpc>
                        <a:spcAft>
                          <a:spcPts val="0"/>
                        </a:spcAft>
                      </a:pPr>
                      <a:r>
                        <a:rPr lang="zh-CN" sz="1400" kern="100" dirty="0">
                          <a:latin typeface="微软雅黑" panose="020B0503020204020204" charset="-122"/>
                          <a:ea typeface="微软雅黑" panose="020B0503020204020204" charset="-122"/>
                        </a:rPr>
                        <a:t>描述</a:t>
                      </a:r>
                      <a:endParaRPr lang="zh-CN" sz="1400" kern="100" dirty="0">
                        <a:latin typeface="微软雅黑" panose="020B0503020204020204" charset="-122"/>
                        <a:ea typeface="微软雅黑" panose="020B0503020204020204" charset="-122"/>
                      </a:endParaRPr>
                    </a:p>
                  </a:txBody>
                  <a:tcPr marL="68580" marR="68580" marT="0" marB="0" anchor="ctr"/>
                </a:tc>
              </a:tr>
              <a:tr h="215900">
                <a:tc>
                  <a:txBody>
                    <a:bodyPr/>
                    <a:lstStyle/>
                    <a:p>
                      <a:pPr algn="just">
                        <a:lnSpc>
                          <a:spcPct val="100000"/>
                        </a:lnSpc>
                        <a:spcAft>
                          <a:spcPts val="0"/>
                        </a:spcAft>
                      </a:pPr>
                      <a:r>
                        <a:rPr lang="en-US" sz="1400" kern="100" dirty="0">
                          <a:latin typeface="微软雅黑" panose="020B0503020204020204" charset="-122"/>
                          <a:ea typeface="微软雅黑" panose="020B0503020204020204" charset="-122"/>
                        </a:rPr>
                        <a:t>transition-property</a:t>
                      </a:r>
                      <a:endParaRPr lang="en-US" sz="1400" kern="100" dirty="0">
                        <a:latin typeface="微软雅黑" panose="020B0503020204020204" charset="-122"/>
                        <a:ea typeface="微软雅黑" panose="020B0503020204020204" charset="-122"/>
                      </a:endParaRPr>
                    </a:p>
                  </a:txBody>
                  <a:tcPr marL="68580" marR="68580" marT="0" marB="0" anchor="ctr"/>
                </a:tc>
                <a:tc>
                  <a:txBody>
                    <a:bodyPr/>
                    <a:lstStyle/>
                    <a:p>
                      <a:pPr algn="just">
                        <a:lnSpc>
                          <a:spcPct val="100000"/>
                        </a:lnSpc>
                        <a:spcAft>
                          <a:spcPts val="0"/>
                        </a:spcAft>
                      </a:pPr>
                      <a:r>
                        <a:rPr lang="zh-CN" sz="1400" kern="100" dirty="0">
                          <a:latin typeface="微软雅黑" panose="020B0503020204020204" charset="-122"/>
                          <a:ea typeface="微软雅黑" panose="020B0503020204020204" charset="-122"/>
                        </a:rPr>
                        <a:t>规定设置过渡效果的</a:t>
                      </a:r>
                      <a:r>
                        <a:rPr lang="en-US" sz="1400" kern="100" dirty="0">
                          <a:latin typeface="微软雅黑" panose="020B0503020204020204" charset="-122"/>
                          <a:ea typeface="微软雅黑" panose="020B0503020204020204" charset="-122"/>
                        </a:rPr>
                        <a:t>CSS</a:t>
                      </a:r>
                      <a:r>
                        <a:rPr lang="zh-CN" sz="1400" kern="100" dirty="0">
                          <a:latin typeface="微软雅黑" panose="020B0503020204020204" charset="-122"/>
                          <a:ea typeface="微软雅黑" panose="020B0503020204020204" charset="-122"/>
                        </a:rPr>
                        <a:t>属性的名称。</a:t>
                      </a:r>
                      <a:endParaRPr lang="zh-CN" sz="1400" kern="100" dirty="0">
                        <a:latin typeface="微软雅黑" panose="020B0503020204020204" charset="-122"/>
                        <a:ea typeface="微软雅黑" panose="020B0503020204020204" charset="-122"/>
                      </a:endParaRPr>
                    </a:p>
                  </a:txBody>
                  <a:tcPr marL="68580" marR="68580" marT="0" marB="0" anchor="ctr"/>
                </a:tc>
              </a:tr>
              <a:tr h="215900">
                <a:tc>
                  <a:txBody>
                    <a:bodyPr/>
                    <a:lstStyle/>
                    <a:p>
                      <a:pPr algn="just">
                        <a:lnSpc>
                          <a:spcPct val="100000"/>
                        </a:lnSpc>
                        <a:spcAft>
                          <a:spcPts val="0"/>
                        </a:spcAft>
                      </a:pPr>
                      <a:r>
                        <a:rPr lang="en-US" sz="1400" kern="100" dirty="0">
                          <a:latin typeface="微软雅黑" panose="020B0503020204020204" charset="-122"/>
                          <a:ea typeface="微软雅黑" panose="020B0503020204020204" charset="-122"/>
                        </a:rPr>
                        <a:t>transition-duration</a:t>
                      </a:r>
                      <a:endParaRPr lang="en-US" sz="1400" kern="100" dirty="0">
                        <a:latin typeface="微软雅黑" panose="020B0503020204020204" charset="-122"/>
                        <a:ea typeface="微软雅黑" panose="020B0503020204020204" charset="-122"/>
                      </a:endParaRPr>
                    </a:p>
                  </a:txBody>
                  <a:tcPr marL="68580" marR="68580" marT="0" marB="0" anchor="ctr"/>
                </a:tc>
                <a:tc>
                  <a:txBody>
                    <a:bodyPr/>
                    <a:lstStyle/>
                    <a:p>
                      <a:pPr algn="just">
                        <a:lnSpc>
                          <a:spcPct val="100000"/>
                        </a:lnSpc>
                        <a:spcAft>
                          <a:spcPts val="0"/>
                        </a:spcAft>
                      </a:pPr>
                      <a:r>
                        <a:rPr lang="zh-CN" sz="1400" kern="100" dirty="0">
                          <a:latin typeface="微软雅黑" panose="020B0503020204020204" charset="-122"/>
                          <a:ea typeface="微软雅黑" panose="020B0503020204020204" charset="-122"/>
                        </a:rPr>
                        <a:t>规定完成过渡效果需要多少秒或毫秒。</a:t>
                      </a:r>
                      <a:endParaRPr lang="zh-CN" sz="1400" kern="100" dirty="0">
                        <a:latin typeface="微软雅黑" panose="020B0503020204020204" charset="-122"/>
                        <a:ea typeface="微软雅黑" panose="020B0503020204020204" charset="-122"/>
                      </a:endParaRPr>
                    </a:p>
                  </a:txBody>
                  <a:tcPr marL="68580" marR="68580" marT="0" marB="0" anchor="ctr"/>
                </a:tc>
              </a:tr>
              <a:tr h="215900">
                <a:tc>
                  <a:txBody>
                    <a:bodyPr/>
                    <a:lstStyle/>
                    <a:p>
                      <a:pPr algn="just">
                        <a:lnSpc>
                          <a:spcPct val="100000"/>
                        </a:lnSpc>
                        <a:spcAft>
                          <a:spcPts val="0"/>
                        </a:spcAft>
                      </a:pPr>
                      <a:r>
                        <a:rPr lang="en-US" sz="1400" kern="100" dirty="0">
                          <a:latin typeface="微软雅黑" panose="020B0503020204020204" charset="-122"/>
                          <a:ea typeface="微软雅黑" panose="020B0503020204020204" charset="-122"/>
                        </a:rPr>
                        <a:t>transition-timing-function</a:t>
                      </a:r>
                      <a:endParaRPr lang="en-US" sz="1400" kern="100" dirty="0">
                        <a:latin typeface="微软雅黑" panose="020B0503020204020204" charset="-122"/>
                        <a:ea typeface="微软雅黑" panose="020B0503020204020204" charset="-122"/>
                      </a:endParaRPr>
                    </a:p>
                  </a:txBody>
                  <a:tcPr marL="68580" marR="68580" marT="0" marB="0" anchor="ctr"/>
                </a:tc>
                <a:tc>
                  <a:txBody>
                    <a:bodyPr/>
                    <a:lstStyle/>
                    <a:p>
                      <a:pPr algn="just">
                        <a:lnSpc>
                          <a:spcPct val="100000"/>
                        </a:lnSpc>
                        <a:spcAft>
                          <a:spcPts val="0"/>
                        </a:spcAft>
                      </a:pPr>
                      <a:r>
                        <a:rPr lang="zh-CN" sz="1400" kern="100" dirty="0">
                          <a:latin typeface="微软雅黑" panose="020B0503020204020204" charset="-122"/>
                          <a:ea typeface="微软雅黑" panose="020B0503020204020204" charset="-122"/>
                        </a:rPr>
                        <a:t>规定速度效果的速度曲线。</a:t>
                      </a:r>
                      <a:endParaRPr lang="zh-CN" sz="1400" kern="100" dirty="0">
                        <a:latin typeface="微软雅黑" panose="020B0503020204020204" charset="-122"/>
                        <a:ea typeface="微软雅黑" panose="020B0503020204020204" charset="-122"/>
                      </a:endParaRPr>
                    </a:p>
                  </a:txBody>
                  <a:tcPr marL="68580" marR="68580" marT="0" marB="0" anchor="ctr"/>
                </a:tc>
              </a:tr>
              <a:tr h="215900">
                <a:tc>
                  <a:txBody>
                    <a:bodyPr/>
                    <a:lstStyle/>
                    <a:p>
                      <a:pPr algn="just">
                        <a:lnSpc>
                          <a:spcPct val="100000"/>
                        </a:lnSpc>
                        <a:spcAft>
                          <a:spcPts val="0"/>
                        </a:spcAft>
                      </a:pPr>
                      <a:r>
                        <a:rPr lang="en-US" sz="1400" kern="100">
                          <a:latin typeface="微软雅黑" panose="020B0503020204020204" charset="-122"/>
                          <a:ea typeface="微软雅黑" panose="020B0503020204020204" charset="-122"/>
                        </a:rPr>
                        <a:t>transition-delay</a:t>
                      </a:r>
                      <a:endParaRPr lang="en-US" sz="1400" kern="100">
                        <a:latin typeface="微软雅黑" panose="020B0503020204020204" charset="-122"/>
                        <a:ea typeface="微软雅黑" panose="020B0503020204020204" charset="-122"/>
                      </a:endParaRPr>
                    </a:p>
                  </a:txBody>
                  <a:tcPr marL="68580" marR="68580" marT="0" marB="0" anchor="ctr"/>
                </a:tc>
                <a:tc>
                  <a:txBody>
                    <a:bodyPr/>
                    <a:lstStyle/>
                    <a:p>
                      <a:pPr algn="just">
                        <a:lnSpc>
                          <a:spcPct val="100000"/>
                        </a:lnSpc>
                        <a:spcAft>
                          <a:spcPts val="0"/>
                        </a:spcAft>
                      </a:pPr>
                      <a:r>
                        <a:rPr lang="zh-CN" sz="1400" kern="100" dirty="0">
                          <a:latin typeface="微软雅黑" panose="020B0503020204020204" charset="-122"/>
                          <a:ea typeface="微软雅黑" panose="020B0503020204020204" charset="-122"/>
                        </a:rPr>
                        <a:t>定义过渡效果何时开始。</a:t>
                      </a:r>
                      <a:endParaRPr lang="zh-CN" sz="1400" kern="100" dirty="0">
                        <a:latin typeface="微软雅黑" panose="020B0503020204020204" charset="-122"/>
                        <a:ea typeface="微软雅黑" panose="020B0503020204020204" charset="-122"/>
                      </a:endParaRPr>
                    </a:p>
                  </a:txBody>
                  <a:tcPr marL="68580" marR="68580" marT="0" marB="0" anchor="ctr"/>
                </a:tc>
              </a:tr>
            </a:tbl>
          </a:graphicData>
        </a:graphic>
      </p:graphicFrame>
      <p:graphicFrame>
        <p:nvGraphicFramePr>
          <p:cNvPr id="14" name="表格 13"/>
          <p:cNvGraphicFramePr>
            <a:graphicFrameLocks noGrp="1"/>
          </p:cNvGraphicFramePr>
          <p:nvPr>
            <p:custDataLst>
              <p:tags r:id="rId2"/>
            </p:custDataLst>
          </p:nvPr>
        </p:nvGraphicFramePr>
        <p:xfrm>
          <a:off x="238125" y="4157745"/>
          <a:ext cx="8566150" cy="1957070"/>
        </p:xfrm>
        <a:graphic>
          <a:graphicData uri="http://schemas.openxmlformats.org/drawingml/2006/table">
            <a:tbl>
              <a:tblPr>
                <a:tableStyleId>{5DA37D80-6434-44D0-A028-1B22A696006F}</a:tableStyleId>
              </a:tblPr>
              <a:tblGrid>
                <a:gridCol w="2554605"/>
                <a:gridCol w="6011545"/>
              </a:tblGrid>
              <a:tr h="434340">
                <a:tc>
                  <a:txBody>
                    <a:bodyPr/>
                    <a:lstStyle/>
                    <a:p>
                      <a:pPr algn="ctr">
                        <a:lnSpc>
                          <a:spcPct val="100000"/>
                        </a:lnSpc>
                        <a:spcAft>
                          <a:spcPts val="0"/>
                        </a:spcAft>
                      </a:pPr>
                      <a:r>
                        <a:rPr lang="en-US" sz="1400" kern="100" dirty="0">
                          <a:latin typeface="微软雅黑" panose="020B0503020204020204" charset="-122"/>
                          <a:ea typeface="微软雅黑" panose="020B0503020204020204" charset="-122"/>
                          <a:sym typeface="+mn-ea"/>
                        </a:rPr>
                        <a:t>transition-timing-function</a:t>
                      </a:r>
                      <a:r>
                        <a:rPr lang="zh-CN" sz="1400" kern="100" dirty="0"/>
                        <a:t>值</a:t>
                      </a:r>
                      <a:endParaRPr lang="zh-CN" sz="1400" kern="100" dirty="0">
                        <a:latin typeface="Times New Roman" panose="02020603050405020304"/>
                        <a:ea typeface="宋体" panose="02010600030101010101" pitchFamily="2" charset="-122"/>
                      </a:endParaRPr>
                    </a:p>
                  </a:txBody>
                  <a:tcPr marL="68580" marR="68580" marT="0" marB="0" anchor="ctr"/>
                </a:tc>
                <a:tc>
                  <a:txBody>
                    <a:bodyPr/>
                    <a:lstStyle/>
                    <a:p>
                      <a:pPr algn="ctr">
                        <a:lnSpc>
                          <a:spcPct val="100000"/>
                        </a:lnSpc>
                        <a:spcAft>
                          <a:spcPts val="0"/>
                        </a:spcAft>
                      </a:pPr>
                      <a:r>
                        <a:rPr lang="zh-CN" sz="1400" kern="100" dirty="0"/>
                        <a:t>描述</a:t>
                      </a:r>
                      <a:endParaRPr lang="zh-CN" sz="1400" kern="100" dirty="0">
                        <a:latin typeface="Times New Roman" panose="02020603050405020304"/>
                        <a:ea typeface="宋体" panose="02010600030101010101" pitchFamily="2" charset="-122"/>
                      </a:endParaRPr>
                    </a:p>
                  </a:txBody>
                  <a:tcPr marL="68580" marR="68580" marT="0" marB="0" anchor="ctr"/>
                </a:tc>
              </a:tr>
              <a:tr h="217805">
                <a:tc>
                  <a:txBody>
                    <a:bodyPr/>
                    <a:lstStyle/>
                    <a:p>
                      <a:pPr algn="just">
                        <a:lnSpc>
                          <a:spcPct val="100000"/>
                        </a:lnSpc>
                        <a:spcAft>
                          <a:spcPts val="0"/>
                        </a:spcAft>
                      </a:pPr>
                      <a:r>
                        <a:rPr lang="en-US" sz="1400" kern="100" dirty="0"/>
                        <a:t>linear</a:t>
                      </a:r>
                      <a:endParaRPr lang="en-US" sz="1400" kern="100" dirty="0">
                        <a:latin typeface="Times New Roman" panose="02020603050405020304"/>
                        <a:ea typeface="宋体" panose="02010600030101010101" pitchFamily="2" charset="-122"/>
                      </a:endParaRPr>
                    </a:p>
                  </a:txBody>
                  <a:tcPr marL="68580" marR="68580" marT="0" marB="0" anchor="ctr"/>
                </a:tc>
                <a:tc>
                  <a:txBody>
                    <a:bodyPr/>
                    <a:lstStyle/>
                    <a:p>
                      <a:pPr algn="just">
                        <a:lnSpc>
                          <a:spcPct val="100000"/>
                        </a:lnSpc>
                        <a:spcAft>
                          <a:spcPts val="0"/>
                        </a:spcAft>
                      </a:pPr>
                      <a:r>
                        <a:rPr lang="zh-CN" sz="1400" kern="100"/>
                        <a:t>规定以相同速度从开始至结束的过渡效果</a:t>
                      </a:r>
                      <a:r>
                        <a:rPr lang="en-US" sz="1400" kern="100"/>
                        <a:t>(cubic-bezier(0,0,1,1))</a:t>
                      </a:r>
                      <a:r>
                        <a:rPr lang="zh-CN" sz="1400" kern="100"/>
                        <a:t>。</a:t>
                      </a:r>
                      <a:endParaRPr lang="zh-CN" sz="1400" kern="100">
                        <a:latin typeface="Times New Roman" panose="02020603050405020304"/>
                        <a:ea typeface="宋体" panose="02010600030101010101" pitchFamily="2" charset="-122"/>
                      </a:endParaRPr>
                    </a:p>
                  </a:txBody>
                  <a:tcPr marL="68580" marR="68580" marT="0" marB="0" anchor="ctr"/>
                </a:tc>
              </a:tr>
              <a:tr h="435610">
                <a:tc>
                  <a:txBody>
                    <a:bodyPr/>
                    <a:lstStyle/>
                    <a:p>
                      <a:pPr algn="just">
                        <a:lnSpc>
                          <a:spcPct val="100000"/>
                        </a:lnSpc>
                        <a:spcAft>
                          <a:spcPts val="0"/>
                        </a:spcAft>
                      </a:pPr>
                      <a:r>
                        <a:rPr lang="en-US" sz="1400" kern="100" dirty="0"/>
                        <a:t>ease</a:t>
                      </a:r>
                      <a:endParaRPr lang="en-US" sz="1400" kern="100" dirty="0">
                        <a:latin typeface="Times New Roman" panose="02020603050405020304"/>
                        <a:ea typeface="宋体" panose="02010600030101010101" pitchFamily="2" charset="-122"/>
                      </a:endParaRPr>
                    </a:p>
                  </a:txBody>
                  <a:tcPr marL="68580" marR="68580" marT="0" marB="0" anchor="ctr"/>
                </a:tc>
                <a:tc>
                  <a:txBody>
                    <a:bodyPr/>
                    <a:lstStyle/>
                    <a:p>
                      <a:pPr algn="just">
                        <a:lnSpc>
                          <a:spcPct val="100000"/>
                        </a:lnSpc>
                        <a:spcAft>
                          <a:spcPts val="0"/>
                        </a:spcAft>
                      </a:pPr>
                      <a:r>
                        <a:rPr lang="zh-CN" sz="1400" kern="100" dirty="0"/>
                        <a:t>规定以慢速开始、变快、慢速结束的过渡效果。</a:t>
                      </a:r>
                      <a:endParaRPr lang="zh-CN" sz="1400" kern="100" dirty="0"/>
                    </a:p>
                    <a:p>
                      <a:pPr algn="just">
                        <a:lnSpc>
                          <a:spcPct val="100000"/>
                        </a:lnSpc>
                        <a:spcAft>
                          <a:spcPts val="0"/>
                        </a:spcAft>
                      </a:pPr>
                      <a:r>
                        <a:rPr lang="zh-CN" sz="1400" kern="100" dirty="0"/>
                        <a:t>类似于</a:t>
                      </a:r>
                      <a:r>
                        <a:rPr lang="en-US" sz="1400" kern="100" dirty="0"/>
                        <a:t>cubic-</a:t>
                      </a:r>
                      <a:r>
                        <a:rPr lang="en-US" sz="1400" kern="100" dirty="0" err="1"/>
                        <a:t>bezier</a:t>
                      </a:r>
                      <a:r>
                        <a:rPr lang="en-US" sz="1400" kern="100" dirty="0"/>
                        <a:t>(0.25,0.1,0.25,1)</a:t>
                      </a:r>
                      <a:r>
                        <a:rPr lang="zh-CN" sz="1400" kern="100" dirty="0"/>
                        <a:t>。</a:t>
                      </a:r>
                      <a:endParaRPr lang="zh-CN" sz="1400" kern="100" dirty="0">
                        <a:latin typeface="Times New Roman" panose="02020603050405020304"/>
                        <a:ea typeface="宋体" panose="02010600030101010101" pitchFamily="2" charset="-122"/>
                      </a:endParaRPr>
                    </a:p>
                  </a:txBody>
                  <a:tcPr marL="68580" marR="68580" marT="0" marB="0" anchor="ctr"/>
                </a:tc>
              </a:tr>
              <a:tr h="217170">
                <a:tc>
                  <a:txBody>
                    <a:bodyPr/>
                    <a:lstStyle/>
                    <a:p>
                      <a:pPr algn="just">
                        <a:lnSpc>
                          <a:spcPct val="100000"/>
                        </a:lnSpc>
                        <a:spcAft>
                          <a:spcPts val="0"/>
                        </a:spcAft>
                      </a:pPr>
                      <a:r>
                        <a:rPr lang="en-US" sz="1400" kern="100"/>
                        <a:t>ease-in</a:t>
                      </a:r>
                      <a:endParaRPr lang="en-US" sz="1400" kern="100">
                        <a:latin typeface="Times New Roman" panose="02020603050405020304"/>
                        <a:ea typeface="宋体" panose="02010600030101010101" pitchFamily="2" charset="-122"/>
                      </a:endParaRPr>
                    </a:p>
                  </a:txBody>
                  <a:tcPr marL="68580" marR="68580" marT="0" marB="0" anchor="ctr"/>
                </a:tc>
                <a:tc>
                  <a:txBody>
                    <a:bodyPr/>
                    <a:lstStyle/>
                    <a:p>
                      <a:pPr algn="just">
                        <a:lnSpc>
                          <a:spcPct val="100000"/>
                        </a:lnSpc>
                        <a:spcAft>
                          <a:spcPts val="0"/>
                        </a:spcAft>
                      </a:pPr>
                      <a:r>
                        <a:rPr lang="zh-CN" sz="1400" kern="100" dirty="0"/>
                        <a:t>规定以慢速开始的过渡效果</a:t>
                      </a:r>
                      <a:r>
                        <a:rPr lang="en-US" sz="1400" kern="100" dirty="0"/>
                        <a:t>( cubic-</a:t>
                      </a:r>
                      <a:r>
                        <a:rPr lang="en-US" sz="1400" kern="100" dirty="0" err="1"/>
                        <a:t>bezier</a:t>
                      </a:r>
                      <a:r>
                        <a:rPr lang="en-US" sz="1400" kern="100" dirty="0"/>
                        <a:t>(0.42,0,1,1))</a:t>
                      </a:r>
                      <a:r>
                        <a:rPr lang="zh-CN" sz="1400" kern="100" dirty="0"/>
                        <a:t>。</a:t>
                      </a:r>
                      <a:endParaRPr lang="zh-CN" sz="1400" kern="100" dirty="0">
                        <a:latin typeface="Times New Roman" panose="02020603050405020304"/>
                        <a:ea typeface="宋体" panose="02010600030101010101" pitchFamily="2" charset="-122"/>
                      </a:endParaRPr>
                    </a:p>
                  </a:txBody>
                  <a:tcPr marL="68580" marR="68580" marT="0" marB="0" anchor="ctr"/>
                </a:tc>
              </a:tr>
              <a:tr h="217805">
                <a:tc>
                  <a:txBody>
                    <a:bodyPr/>
                    <a:lstStyle/>
                    <a:p>
                      <a:pPr algn="just">
                        <a:lnSpc>
                          <a:spcPct val="100000"/>
                        </a:lnSpc>
                        <a:spcAft>
                          <a:spcPts val="0"/>
                        </a:spcAft>
                      </a:pPr>
                      <a:r>
                        <a:rPr lang="en-US" sz="1400" kern="100"/>
                        <a:t>ease-out</a:t>
                      </a:r>
                      <a:endParaRPr lang="en-US" sz="1400" kern="100">
                        <a:latin typeface="Times New Roman" panose="02020603050405020304"/>
                        <a:ea typeface="宋体" panose="02010600030101010101" pitchFamily="2" charset="-122"/>
                      </a:endParaRPr>
                    </a:p>
                  </a:txBody>
                  <a:tcPr marL="68580" marR="68580" marT="0" marB="0" anchor="ctr"/>
                </a:tc>
                <a:tc>
                  <a:txBody>
                    <a:bodyPr/>
                    <a:lstStyle/>
                    <a:p>
                      <a:pPr algn="just">
                        <a:lnSpc>
                          <a:spcPct val="100000"/>
                        </a:lnSpc>
                        <a:spcAft>
                          <a:spcPts val="0"/>
                        </a:spcAft>
                      </a:pPr>
                      <a:r>
                        <a:rPr lang="zh-CN" sz="1400" kern="100" dirty="0"/>
                        <a:t>规定以慢速结束的过渡效果</a:t>
                      </a:r>
                      <a:r>
                        <a:rPr lang="en-US" sz="1400" kern="100" dirty="0"/>
                        <a:t>(cubic-</a:t>
                      </a:r>
                      <a:r>
                        <a:rPr lang="en-US" sz="1400" kern="100" dirty="0" err="1"/>
                        <a:t>bezier</a:t>
                      </a:r>
                      <a:r>
                        <a:rPr lang="en-US" sz="1400" kern="100" dirty="0"/>
                        <a:t>(0,0,0.58,1))</a:t>
                      </a:r>
                      <a:r>
                        <a:rPr lang="zh-CN" sz="1400" kern="100" dirty="0"/>
                        <a:t>。</a:t>
                      </a:r>
                      <a:endParaRPr lang="zh-CN" sz="1400" kern="100" dirty="0">
                        <a:latin typeface="Times New Roman" panose="02020603050405020304"/>
                        <a:ea typeface="宋体" panose="02010600030101010101" pitchFamily="2" charset="-122"/>
                      </a:endParaRPr>
                    </a:p>
                  </a:txBody>
                  <a:tcPr marL="68580" marR="68580" marT="0" marB="0" anchor="ctr"/>
                </a:tc>
              </a:tr>
              <a:tr h="217170">
                <a:tc>
                  <a:txBody>
                    <a:bodyPr/>
                    <a:lstStyle/>
                    <a:p>
                      <a:pPr algn="just">
                        <a:lnSpc>
                          <a:spcPct val="100000"/>
                        </a:lnSpc>
                        <a:spcAft>
                          <a:spcPts val="0"/>
                        </a:spcAft>
                      </a:pPr>
                      <a:r>
                        <a:rPr lang="en-US" sz="1400" kern="100"/>
                        <a:t>ease-in-out</a:t>
                      </a:r>
                      <a:endParaRPr lang="en-US" sz="1400" kern="100">
                        <a:latin typeface="Times New Roman" panose="02020603050405020304"/>
                        <a:ea typeface="宋体" panose="02010600030101010101" pitchFamily="2" charset="-122"/>
                      </a:endParaRPr>
                    </a:p>
                  </a:txBody>
                  <a:tcPr marL="68580" marR="68580" marT="0" marB="0" anchor="ctr"/>
                </a:tc>
                <a:tc>
                  <a:txBody>
                    <a:bodyPr/>
                    <a:lstStyle/>
                    <a:p>
                      <a:pPr algn="just">
                        <a:lnSpc>
                          <a:spcPct val="100000"/>
                        </a:lnSpc>
                        <a:spcAft>
                          <a:spcPts val="0"/>
                        </a:spcAft>
                      </a:pPr>
                      <a:r>
                        <a:rPr lang="zh-CN" sz="1400" kern="100" dirty="0"/>
                        <a:t>规定以慢速开始和结束的过渡效果</a:t>
                      </a:r>
                      <a:r>
                        <a:rPr lang="en-US" sz="1400" kern="100" dirty="0"/>
                        <a:t>(cubic-</a:t>
                      </a:r>
                      <a:r>
                        <a:rPr lang="en-US" sz="1400" kern="100" dirty="0" err="1"/>
                        <a:t>bezier</a:t>
                      </a:r>
                      <a:r>
                        <a:rPr lang="en-US" sz="1400" kern="100" dirty="0"/>
                        <a:t>(0.42,0,0.58,1))</a:t>
                      </a:r>
                      <a:r>
                        <a:rPr lang="zh-CN" sz="1400" kern="100" dirty="0"/>
                        <a:t>。</a:t>
                      </a:r>
                      <a:endParaRPr lang="zh-CN" sz="1400" kern="100" dirty="0">
                        <a:latin typeface="Times New Roman" panose="02020603050405020304"/>
                        <a:ea typeface="宋体" panose="02010600030101010101" pitchFamily="2" charset="-122"/>
                      </a:endParaRPr>
                    </a:p>
                  </a:txBody>
                  <a:tcPr marL="68580" marR="68580" marT="0" marB="0" anchor="ctr"/>
                </a:tc>
              </a:tr>
              <a:tr h="217170">
                <a:tc>
                  <a:txBody>
                    <a:bodyPr/>
                    <a:lstStyle/>
                    <a:p>
                      <a:pPr algn="just">
                        <a:lnSpc>
                          <a:spcPct val="100000"/>
                        </a:lnSpc>
                        <a:spcAft>
                          <a:spcPts val="0"/>
                        </a:spcAft>
                      </a:pPr>
                      <a:r>
                        <a:rPr lang="en-US" sz="1400" kern="100"/>
                        <a:t>cubic-bezier(n,n,n,n)</a:t>
                      </a:r>
                      <a:endParaRPr lang="en-US" sz="1400" kern="100">
                        <a:latin typeface="Times New Roman" panose="02020603050405020304"/>
                        <a:ea typeface="宋体" panose="02010600030101010101" pitchFamily="2" charset="-122"/>
                      </a:endParaRPr>
                    </a:p>
                  </a:txBody>
                  <a:tcPr marL="68580" marR="68580" marT="0" marB="0" anchor="ctr"/>
                </a:tc>
                <a:tc>
                  <a:txBody>
                    <a:bodyPr/>
                    <a:lstStyle/>
                    <a:p>
                      <a:pPr algn="just">
                        <a:lnSpc>
                          <a:spcPct val="100000"/>
                        </a:lnSpc>
                        <a:spcAft>
                          <a:spcPts val="0"/>
                        </a:spcAft>
                      </a:pPr>
                      <a:r>
                        <a:rPr lang="zh-CN" sz="1400" kern="100" dirty="0"/>
                        <a:t>在</a:t>
                      </a:r>
                      <a:r>
                        <a:rPr lang="en-US" sz="1400" kern="100" dirty="0"/>
                        <a:t>cubic-</a:t>
                      </a:r>
                      <a:r>
                        <a:rPr lang="en-US" sz="1400" kern="100" dirty="0" err="1"/>
                        <a:t>bezier</a:t>
                      </a:r>
                      <a:r>
                        <a:rPr lang="zh-CN" sz="1400" kern="100" dirty="0"/>
                        <a:t>函数中定义自己的值。可能的值是</a:t>
                      </a:r>
                      <a:r>
                        <a:rPr lang="en-US" sz="1400" kern="100" dirty="0"/>
                        <a:t>0</a:t>
                      </a:r>
                      <a:r>
                        <a:rPr lang="zh-CN" sz="1400" kern="100" dirty="0"/>
                        <a:t>～</a:t>
                      </a:r>
                      <a:r>
                        <a:rPr lang="en-US" sz="1400" kern="100" dirty="0"/>
                        <a:t>1 </a:t>
                      </a:r>
                      <a:r>
                        <a:rPr lang="zh-CN" sz="1400" kern="100" dirty="0"/>
                        <a:t>之间。</a:t>
                      </a:r>
                      <a:endParaRPr lang="zh-CN" sz="1400" kern="100" dirty="0">
                        <a:latin typeface="Times New Roman" panose="02020603050405020304"/>
                        <a:ea typeface="宋体" panose="02010600030101010101" pitchFamily="2" charset="-122"/>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p:txBody>
          <a:bodyPr>
            <a:noAutofit/>
          </a:bodyPr>
          <a:lstStyle/>
          <a:p>
            <a:r>
              <a:rPr lang="zh-CN" altLang="en-US" sz="2400" smtClean="0"/>
              <a:t>导入外部样式表案例</a:t>
            </a:r>
            <a:endParaRPr lang="zh-CN" altLang="en-US" sz="2400" smtClean="0"/>
          </a:p>
        </p:txBody>
      </p:sp>
      <p:sp>
        <p:nvSpPr>
          <p:cNvPr id="4" name="AutoShape 5"/>
          <p:cNvSpPr>
            <a:spLocks noChangeArrowheads="1"/>
          </p:cNvSpPr>
          <p:nvPr/>
        </p:nvSpPr>
        <p:spPr bwMode="gray">
          <a:xfrm>
            <a:off x="5715000" y="3161110"/>
            <a:ext cx="3124200" cy="1753790"/>
          </a:xfrm>
          <a:prstGeom prst="roundRect">
            <a:avLst>
              <a:gd name="adj" fmla="val 4639"/>
            </a:avLst>
          </a:prstGeom>
          <a:solidFill>
            <a:schemeClr val="bg1"/>
          </a:solidFill>
          <a:ln w="19050" algn="ctr">
            <a:solidFill>
              <a:srgbClr val="3333FF"/>
            </a:solidFill>
            <a:round/>
          </a:ln>
          <a:effectLst>
            <a:outerShdw dist="53882" dir="2700000" algn="ctr" rotWithShape="0">
              <a:srgbClr val="292929">
                <a:alpha val="50000"/>
              </a:srgbClr>
            </a:outerShdw>
          </a:effectLst>
        </p:spPr>
        <p:txBody>
          <a:bodyPr wrap="none" anchor="ctr"/>
          <a:lstStyle/>
          <a:p>
            <a:pPr eaLnBrk="0" latinLnBrk="1" hangingPunct="0">
              <a:lnSpc>
                <a:spcPct val="75000"/>
              </a:lnSpc>
              <a:spcBef>
                <a:spcPct val="50000"/>
              </a:spcBef>
              <a:defRPr/>
            </a:pPr>
            <a:r>
              <a:rPr kumimoji="1" lang="en-US" altLang="zh-CN" sz="1800" dirty="0">
                <a:solidFill>
                  <a:schemeClr val="tx1"/>
                </a:solidFill>
                <a:latin typeface="黑体" panose="02010609060101010101" charset="-122"/>
                <a:ea typeface="黑体" panose="02010609060101010101" charset="-122"/>
              </a:rPr>
              <a:t>/* style.css*/</a:t>
            </a:r>
            <a:endParaRPr kumimoji="1" lang="en-US" altLang="zh-CN" sz="1800" dirty="0">
              <a:solidFill>
                <a:schemeClr val="tx1"/>
              </a:solidFill>
              <a:latin typeface="黑体" panose="02010609060101010101" charset="-122"/>
              <a:ea typeface="黑体" panose="02010609060101010101" charset="-122"/>
            </a:endParaRPr>
          </a:p>
          <a:p>
            <a:pPr eaLnBrk="0" latinLnBrk="1" hangingPunct="0">
              <a:lnSpc>
                <a:spcPct val="75000"/>
              </a:lnSpc>
              <a:spcBef>
                <a:spcPct val="50000"/>
              </a:spcBef>
              <a:defRPr/>
            </a:pPr>
            <a:r>
              <a:rPr lang="en-US" altLang="zh-CN" sz="1800" b="0" dirty="0">
                <a:solidFill>
                  <a:schemeClr val="tx1"/>
                </a:solidFill>
                <a:latin typeface="黑体" panose="02010609060101010101" charset="-122"/>
                <a:ea typeface="黑体" panose="02010609060101010101" charset="-122"/>
              </a:rPr>
              <a:t>.p1{</a:t>
            </a:r>
            <a:endParaRPr lang="en-US" altLang="zh-CN" sz="1800" b="0" dirty="0">
              <a:solidFill>
                <a:schemeClr val="tx1"/>
              </a:solidFill>
              <a:latin typeface="黑体" panose="02010609060101010101" charset="-122"/>
              <a:ea typeface="黑体" panose="02010609060101010101" charset="-122"/>
            </a:endParaRPr>
          </a:p>
          <a:p>
            <a:pPr lvl="1" eaLnBrk="0" hangingPunct="0">
              <a:lnSpc>
                <a:spcPct val="90000"/>
              </a:lnSpc>
              <a:spcBef>
                <a:spcPct val="20000"/>
              </a:spcBef>
              <a:buClr>
                <a:schemeClr val="tx1"/>
              </a:buClr>
              <a:buSzPct val="100000"/>
              <a:buFont typeface="Arial" panose="020B0604020202020204" pitchFamily="34" charset="0"/>
              <a:buNone/>
              <a:defRPr/>
            </a:pPr>
            <a:r>
              <a:rPr lang="en-US" altLang="zh-CN" sz="1800" b="0" dirty="0">
                <a:solidFill>
                  <a:schemeClr val="tx1"/>
                </a:solidFill>
                <a:latin typeface="黑体" panose="02010609060101010101" charset="-122"/>
                <a:ea typeface="黑体" panose="02010609060101010101" charset="-122"/>
              </a:rPr>
              <a:t>font-size:18px; </a:t>
            </a:r>
            <a:endParaRPr lang="en-US" altLang="zh-CN" sz="1800" b="0" dirty="0">
              <a:solidFill>
                <a:schemeClr val="tx1"/>
              </a:solidFill>
              <a:latin typeface="黑体" panose="02010609060101010101" charset="-122"/>
              <a:ea typeface="黑体" panose="02010609060101010101" charset="-122"/>
            </a:endParaRPr>
          </a:p>
          <a:p>
            <a:pPr lvl="1" eaLnBrk="0" hangingPunct="0">
              <a:lnSpc>
                <a:spcPct val="90000"/>
              </a:lnSpc>
              <a:spcBef>
                <a:spcPct val="20000"/>
              </a:spcBef>
              <a:buClr>
                <a:schemeClr val="tx1"/>
              </a:buClr>
              <a:buSzPct val="100000"/>
              <a:buFont typeface="Arial" panose="020B0604020202020204" pitchFamily="34" charset="0"/>
              <a:buNone/>
              <a:defRPr/>
            </a:pPr>
            <a:r>
              <a:rPr lang="en-US" altLang="zh-CN" sz="1800" b="0" dirty="0" err="1">
                <a:solidFill>
                  <a:schemeClr val="tx1"/>
                </a:solidFill>
                <a:latin typeface="黑体" panose="02010609060101010101" charset="-122"/>
                <a:ea typeface="黑体" panose="02010609060101010101" charset="-122"/>
              </a:rPr>
              <a:t>color:blue</a:t>
            </a:r>
            <a:r>
              <a:rPr lang="en-US" altLang="zh-CN" sz="1800" b="0" dirty="0" smtClean="0">
                <a:solidFill>
                  <a:schemeClr val="tx1"/>
                </a:solidFill>
                <a:latin typeface="黑体" panose="02010609060101010101" charset="-122"/>
                <a:ea typeface="黑体" panose="02010609060101010101" charset="-122"/>
              </a:rPr>
              <a:t>;</a:t>
            </a:r>
            <a:endParaRPr lang="en-US" altLang="zh-CN" sz="1800" b="0" dirty="0" smtClean="0">
              <a:solidFill>
                <a:schemeClr val="tx1"/>
              </a:solidFill>
              <a:latin typeface="黑体" panose="02010609060101010101" charset="-122"/>
              <a:ea typeface="黑体" panose="02010609060101010101" charset="-122"/>
            </a:endParaRPr>
          </a:p>
          <a:p>
            <a:pPr lvl="1" eaLnBrk="0" hangingPunct="0">
              <a:lnSpc>
                <a:spcPct val="90000"/>
              </a:lnSpc>
              <a:spcBef>
                <a:spcPct val="20000"/>
              </a:spcBef>
              <a:buClr>
                <a:schemeClr val="tx1"/>
              </a:buClr>
              <a:buSzPct val="100000"/>
              <a:buFont typeface="Arial" panose="020B0604020202020204" pitchFamily="34" charset="0"/>
              <a:buNone/>
              <a:defRPr/>
            </a:pPr>
            <a:r>
              <a:rPr lang="en-US" altLang="zh-CN" sz="1800" b="0" dirty="0" smtClean="0">
                <a:solidFill>
                  <a:schemeClr val="tx1"/>
                </a:solidFill>
                <a:latin typeface="黑体" panose="02010609060101010101" charset="-122"/>
                <a:ea typeface="黑体" panose="02010609060101010101" charset="-122"/>
              </a:rPr>
              <a:t>}</a:t>
            </a:r>
            <a:endParaRPr kumimoji="1" lang="en-US" altLang="zh-CN" sz="1800" b="0" dirty="0" smtClean="0">
              <a:solidFill>
                <a:schemeClr val="tx1"/>
              </a:solidFill>
              <a:latin typeface="黑体" panose="02010609060101010101" charset="-122"/>
              <a:ea typeface="黑体" panose="02010609060101010101" charset="-122"/>
            </a:endParaRPr>
          </a:p>
        </p:txBody>
      </p:sp>
      <p:sp>
        <p:nvSpPr>
          <p:cNvPr id="5" name="AutoShape 6"/>
          <p:cNvSpPr>
            <a:spLocks noChangeArrowheads="1"/>
          </p:cNvSpPr>
          <p:nvPr/>
        </p:nvSpPr>
        <p:spPr bwMode="auto">
          <a:xfrm>
            <a:off x="6553200" y="5086350"/>
            <a:ext cx="2362200" cy="400050"/>
          </a:xfrm>
          <a:prstGeom prst="wedgeRoundRectCallout">
            <a:avLst>
              <a:gd name="adj1" fmla="val 23735"/>
              <a:gd name="adj2" fmla="val -133063"/>
              <a:gd name="adj3" fmla="val 16667"/>
            </a:avLst>
          </a:prstGeom>
          <a:solidFill>
            <a:srgbClr val="003399"/>
          </a:solidFill>
          <a:ln w="9525" algn="ctr">
            <a:solidFill>
              <a:schemeClr val="tx2"/>
            </a:solidFill>
            <a:miter lim="800000"/>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anose="05000000000000000000" pitchFamily="2" charset="2"/>
              <a:buNone/>
              <a:tabLst>
                <a:tab pos="88900" algn="l"/>
              </a:tabLst>
              <a:defRPr/>
            </a:pPr>
            <a:r>
              <a:rPr lang="zh-CN" altLang="en-US" dirty="0">
                <a:solidFill>
                  <a:schemeClr val="bg1"/>
                </a:solidFill>
                <a:ea typeface="微软雅黑" panose="020B0503020204020204" charset="-122"/>
              </a:rPr>
              <a:t>外部样式文件</a:t>
            </a:r>
            <a:endParaRPr lang="zh-CN" altLang="en-US" dirty="0">
              <a:solidFill>
                <a:schemeClr val="bg1"/>
              </a:solidFill>
              <a:ea typeface="微软雅黑" panose="020B0503020204020204" charset="-122"/>
            </a:endParaRPr>
          </a:p>
        </p:txBody>
      </p:sp>
      <p:sp>
        <p:nvSpPr>
          <p:cNvPr id="8" name="矩形 7"/>
          <p:cNvSpPr>
            <a:spLocks noChangeArrowheads="1"/>
          </p:cNvSpPr>
          <p:nvPr/>
        </p:nvSpPr>
        <p:spPr bwMode="auto">
          <a:xfrm>
            <a:off x="533400" y="1676400"/>
            <a:ext cx="5029200" cy="3291840"/>
          </a:xfrm>
          <a:prstGeom prst="rect">
            <a:avLst/>
          </a:prstGeom>
          <a:noFill/>
          <a:ln w="3175">
            <a:solidFill>
              <a:schemeClr val="tx1"/>
            </a:solidFill>
            <a:miter lim="800000"/>
          </a:ln>
        </p:spPr>
        <p:txBody>
          <a:bodyPr wrap="square">
            <a:spAutoFit/>
          </a:bodyPr>
          <a:lstStyle/>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&lt;head&gt;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&lt;title&gt;</a:t>
            </a:r>
            <a:r>
              <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rPr>
              <a:t>嵌入外部样式表</a:t>
            </a: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&lt;/title&gt;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&lt;style type="text/</a:t>
            </a:r>
            <a:r>
              <a:rPr kumimoji="1" lang="en-US" altLang="zh-CN"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css</a:t>
            </a: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@import </a:t>
            </a:r>
            <a:r>
              <a:rPr kumimoji="1" lang="en-US" altLang="zh-CN" sz="1600" b="0" dirty="0" err="1">
                <a:solidFill>
                  <a:schemeClr val="tx1"/>
                </a:solidFill>
                <a:latin typeface="Verdana" panose="020B0604030504040204" pitchFamily="34" charset="0"/>
                <a:ea typeface="Verdana" panose="020B0604030504040204" pitchFamily="34" charset="0"/>
                <a:cs typeface="Verdana" panose="020B0604030504040204" pitchFamily="34" charset="0"/>
              </a:rPr>
              <a:t>url</a:t>
            </a: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("style.css")</a:t>
            </a:r>
            <a:r>
              <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rPr>
              <a:t>；</a:t>
            </a:r>
            <a:endPar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&lt;/style&gt;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&lt;/head&gt;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&lt;body&gt;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&lt;p class="p1"&gt;</a:t>
            </a:r>
            <a:r>
              <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rPr>
              <a:t>此行文字被</a:t>
            </a: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style</a:t>
            </a:r>
            <a:r>
              <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rPr>
              <a:t>属性</a:t>
            </a:r>
            <a:endPar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endParaRPr>
          </a:p>
          <a:p>
            <a:pPr eaLnBrk="0" latinLnBrk="1" hangingPunct="0">
              <a:spcBef>
                <a:spcPts val="0"/>
              </a:spcBef>
            </a:pPr>
            <a:r>
              <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rPr>
              <a:t>定义为蓝色显示</a:t>
            </a: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&lt;/p&gt;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   &lt;p&gt;</a:t>
            </a:r>
            <a:r>
              <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rPr>
              <a:t>此行文字没有被</a:t>
            </a: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style</a:t>
            </a:r>
            <a:r>
              <a:rPr kumimoji="1" lang="zh-CN" altLang="en-US" sz="1600" b="0" dirty="0">
                <a:solidFill>
                  <a:schemeClr val="tx1"/>
                </a:solidFill>
                <a:latin typeface="Verdana" panose="020B0604030504040204" pitchFamily="34" charset="0"/>
                <a:ea typeface="黑体" panose="02010609060101010101" charset="-122"/>
                <a:cs typeface="Verdana" panose="020B0604030504040204" pitchFamily="34" charset="0"/>
              </a:rPr>
              <a:t>属性定义</a:t>
            </a: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&lt;/p&gt;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&lt;/body&gt;</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latinLnBrk="1" hangingPunct="0">
              <a:spcBef>
                <a:spcPts val="0"/>
              </a:spcBef>
            </a:pPr>
            <a:r>
              <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rPr>
              <a:t>&lt;/html&gt; </a:t>
            </a:r>
            <a:endParaRPr kumimoji="1" lang="en-US" altLang="zh-CN" sz="1600" b="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Line 7"/>
          <p:cNvSpPr>
            <a:spLocks noChangeShapeType="1"/>
          </p:cNvSpPr>
          <p:nvPr/>
        </p:nvSpPr>
        <p:spPr bwMode="auto">
          <a:xfrm>
            <a:off x="1143000" y="3200400"/>
            <a:ext cx="3887787" cy="0"/>
          </a:xfrm>
          <a:prstGeom prst="line">
            <a:avLst/>
          </a:prstGeom>
          <a:noFill/>
          <a:ln w="38100">
            <a:solidFill>
              <a:srgbClr val="FF0000"/>
            </a:solidFill>
            <a:round/>
          </a:ln>
        </p:spPr>
        <p:txBody>
          <a:bodyPr/>
          <a:lstStyle/>
          <a:p>
            <a:endParaRPr lang="zh-CN" altLang="en-US"/>
          </a:p>
        </p:txBody>
      </p:sp>
      <p:sp>
        <p:nvSpPr>
          <p:cNvPr id="10" name="AutoShape 6"/>
          <p:cNvSpPr>
            <a:spLocks noChangeArrowheads="1"/>
          </p:cNvSpPr>
          <p:nvPr/>
        </p:nvSpPr>
        <p:spPr bwMode="auto">
          <a:xfrm>
            <a:off x="6172200" y="2228850"/>
            <a:ext cx="2743200" cy="438150"/>
          </a:xfrm>
          <a:prstGeom prst="wedgeRoundRectCallout">
            <a:avLst>
              <a:gd name="adj1" fmla="val -120122"/>
              <a:gd name="adj2" fmla="val 147978"/>
              <a:gd name="adj3" fmla="val 16667"/>
            </a:avLst>
          </a:prstGeom>
          <a:solidFill>
            <a:srgbClr val="003399"/>
          </a:solidFill>
          <a:ln w="9525" algn="ctr">
            <a:solidFill>
              <a:schemeClr val="tx2"/>
            </a:solidFill>
            <a:miter lim="800000"/>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anose="05000000000000000000" pitchFamily="2" charset="2"/>
              <a:buNone/>
              <a:tabLst>
                <a:tab pos="88900" algn="l"/>
              </a:tabLst>
              <a:defRPr/>
            </a:pPr>
            <a:r>
              <a:rPr lang="zh-CN" altLang="en-US" dirty="0">
                <a:solidFill>
                  <a:schemeClr val="bg1"/>
                </a:solidFill>
                <a:ea typeface="微软雅黑" panose="020B0503020204020204" charset="-122"/>
              </a:rPr>
              <a:t>导入外</a:t>
            </a:r>
            <a:r>
              <a:rPr lang="zh-CN" altLang="en-US" dirty="0" smtClean="0">
                <a:solidFill>
                  <a:schemeClr val="bg1"/>
                </a:solidFill>
                <a:ea typeface="微软雅黑" panose="020B0503020204020204" charset="-122"/>
              </a:rPr>
              <a:t>部样</a:t>
            </a:r>
            <a:r>
              <a:rPr lang="zh-CN" altLang="en-US" dirty="0">
                <a:solidFill>
                  <a:schemeClr val="bg1"/>
                </a:solidFill>
                <a:ea typeface="微软雅黑" panose="020B0503020204020204" charset="-122"/>
              </a:rPr>
              <a:t>式文件</a:t>
            </a:r>
            <a:endParaRPr lang="zh-CN" altLang="en-US" dirty="0">
              <a:solidFill>
                <a:schemeClr val="bg1"/>
              </a:solidFill>
              <a:ea typeface="微软雅黑" panose="020B0503020204020204" charset="-122"/>
            </a:endParaRPr>
          </a:p>
        </p:txBody>
      </p:sp>
      <p:sp>
        <p:nvSpPr>
          <p:cNvPr id="11" name="Line 7"/>
          <p:cNvSpPr>
            <a:spLocks noChangeShapeType="1"/>
          </p:cNvSpPr>
          <p:nvPr/>
        </p:nvSpPr>
        <p:spPr bwMode="auto">
          <a:xfrm>
            <a:off x="914400" y="4191000"/>
            <a:ext cx="3887787" cy="0"/>
          </a:xfrm>
          <a:prstGeom prst="line">
            <a:avLst/>
          </a:prstGeom>
          <a:noFill/>
          <a:ln w="38100">
            <a:solidFill>
              <a:srgbClr val="FF0000"/>
            </a:solidFill>
            <a:round/>
          </a:ln>
        </p:spPr>
        <p:txBody>
          <a:bodyPr/>
          <a:lstStyle/>
          <a:p>
            <a:endParaRPr lang="zh-CN" altLang="en-US"/>
          </a:p>
        </p:txBody>
      </p:sp>
      <p:sp>
        <p:nvSpPr>
          <p:cNvPr id="13" name="AutoShape 6"/>
          <p:cNvSpPr>
            <a:spLocks noChangeArrowheads="1"/>
          </p:cNvSpPr>
          <p:nvPr/>
        </p:nvSpPr>
        <p:spPr bwMode="auto">
          <a:xfrm>
            <a:off x="5562600" y="1600200"/>
            <a:ext cx="1600200" cy="457200"/>
          </a:xfrm>
          <a:prstGeom prst="wedgeRoundRectCallout">
            <a:avLst>
              <a:gd name="adj1" fmla="val -106768"/>
              <a:gd name="adj2" fmla="val 144298"/>
              <a:gd name="adj3" fmla="val 16667"/>
            </a:avLst>
          </a:prstGeom>
          <a:solidFill>
            <a:srgbClr val="003399"/>
          </a:solidFill>
          <a:ln w="9525" algn="ctr">
            <a:solidFill>
              <a:schemeClr val="tx2"/>
            </a:solidFill>
            <a:miter lim="800000"/>
          </a:ln>
          <a:effectLst>
            <a:outerShdw dist="107763" dir="2700000" algn="ctr" rotWithShape="0">
              <a:schemeClr val="bg2">
                <a:alpha val="50000"/>
              </a:schemeClr>
            </a:outerShdw>
          </a:effectLst>
        </p:spPr>
        <p:txBody>
          <a:bodyPr/>
          <a:lstStyle/>
          <a:p>
            <a:pPr marL="342900" indent="-342900" algn="ctr" eaLnBrk="0" hangingPunct="0">
              <a:lnSpc>
                <a:spcPct val="90000"/>
              </a:lnSpc>
              <a:spcBef>
                <a:spcPct val="20000"/>
              </a:spcBef>
              <a:buClr>
                <a:srgbClr val="660066"/>
              </a:buClr>
              <a:buSzPct val="100000"/>
              <a:buFont typeface="Wingdings" panose="05000000000000000000" pitchFamily="2" charset="2"/>
              <a:buNone/>
              <a:tabLst>
                <a:tab pos="88900" algn="l"/>
              </a:tabLst>
              <a:defRPr/>
            </a:pPr>
            <a:r>
              <a:rPr lang="en-US" altLang="zh-CN" dirty="0">
                <a:solidFill>
                  <a:schemeClr val="bg1"/>
                </a:solidFill>
                <a:ea typeface="微软雅黑" panose="020B0503020204020204" charset="-122"/>
              </a:rPr>
              <a:t>HTML</a:t>
            </a:r>
            <a:r>
              <a:rPr lang="zh-CN" altLang="en-US" dirty="0">
                <a:solidFill>
                  <a:schemeClr val="bg1"/>
                </a:solidFill>
                <a:ea typeface="微软雅黑" panose="020B0503020204020204" charset="-122"/>
              </a:rPr>
              <a:t>文件</a:t>
            </a:r>
            <a:endParaRPr lang="zh-CN" altLang="en-US" dirty="0">
              <a:solidFill>
                <a:schemeClr val="bg1"/>
              </a:solidFill>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Transition</a:t>
            </a:r>
            <a:r>
              <a:rPr lang="zh-CN" altLang="en-US" dirty="0" smtClean="0"/>
              <a:t>子属性设置语法</a:t>
            </a:r>
            <a:endParaRPr lang="zh-CN" altLang="en-US" dirty="0"/>
          </a:p>
        </p:txBody>
      </p:sp>
      <p:sp>
        <p:nvSpPr>
          <p:cNvPr id="3" name="内容占位符 2"/>
          <p:cNvSpPr>
            <a:spLocks noGrp="1"/>
          </p:cNvSpPr>
          <p:nvPr>
            <p:ph idx="1"/>
          </p:nvPr>
        </p:nvSpPr>
        <p:spPr>
          <a:xfrm>
            <a:off x="533400" y="1676401"/>
            <a:ext cx="8509000" cy="3810000"/>
          </a:xfrm>
        </p:spPr>
        <p:txBody>
          <a:bodyPr/>
          <a:lstStyle/>
          <a:p>
            <a:pPr indent="84455">
              <a:lnSpc>
                <a:spcPts val="1900"/>
              </a:lnSpc>
              <a:spcBef>
                <a:spcPts val="0"/>
              </a:spcBef>
              <a:spcAft>
                <a:spcPts val="0"/>
              </a:spcAft>
              <a:buNone/>
            </a:pPr>
            <a:r>
              <a:rPr lang="en-US" altLang="zh-CN" sz="1800" dirty="0">
                <a:solidFill>
                  <a:schemeClr val="tx1">
                    <a:lumMod val="85000"/>
                    <a:lumOff val="15000"/>
                  </a:schemeClr>
                </a:solidFill>
              </a:rPr>
              <a:t>transition-property: none|all| property;</a:t>
            </a:r>
            <a:endParaRPr lang="en-US" altLang="zh-CN" sz="1800" dirty="0">
              <a:solidFill>
                <a:schemeClr val="tx1">
                  <a:lumMod val="85000"/>
                  <a:lumOff val="15000"/>
                </a:schemeClr>
              </a:solidFill>
            </a:endParaRPr>
          </a:p>
          <a:p>
            <a:pPr indent="84455">
              <a:lnSpc>
                <a:spcPts val="1900"/>
              </a:lnSpc>
              <a:spcBef>
                <a:spcPts val="0"/>
              </a:spcBef>
              <a:spcAft>
                <a:spcPts val="0"/>
              </a:spcAft>
              <a:buNone/>
            </a:pPr>
            <a:r>
              <a:rPr lang="en-US" altLang="zh-CN" sz="1800" i="1" dirty="0">
                <a:solidFill>
                  <a:schemeClr val="tx1">
                    <a:lumMod val="85000"/>
                    <a:lumOff val="15000"/>
                  </a:schemeClr>
                </a:solidFill>
              </a:rPr>
              <a:t>transition-property: width</a:t>
            </a:r>
            <a:r>
              <a:rPr lang="en-US" altLang="zh-CN" sz="1800" i="1" dirty="0" smtClean="0">
                <a:solidFill>
                  <a:schemeClr val="tx1">
                    <a:lumMod val="85000"/>
                    <a:lumOff val="15000"/>
                  </a:schemeClr>
                </a:solidFill>
              </a:rPr>
              <a:t>;      </a:t>
            </a:r>
            <a:r>
              <a:rPr lang="en-US" altLang="zh-CN" sz="1800" i="1" dirty="0">
                <a:solidFill>
                  <a:schemeClr val="tx1">
                    <a:lumMod val="85000"/>
                    <a:lumOff val="15000"/>
                  </a:schemeClr>
                </a:solidFill>
              </a:rPr>
              <a:t>/* width</a:t>
            </a:r>
            <a:r>
              <a:rPr lang="zh-CN" altLang="en-US" sz="1800" i="1" dirty="0">
                <a:solidFill>
                  <a:schemeClr val="tx1">
                    <a:lumMod val="85000"/>
                    <a:lumOff val="15000"/>
                  </a:schemeClr>
                </a:solidFill>
              </a:rPr>
              <a:t>属性上转场 *</a:t>
            </a:r>
            <a:r>
              <a:rPr lang="en-US" altLang="zh-CN" sz="1800" i="1" dirty="0" smtClean="0">
                <a:solidFill>
                  <a:schemeClr val="tx1">
                    <a:lumMod val="85000"/>
                    <a:lumOff val="15000"/>
                  </a:schemeClr>
                </a:solidFill>
              </a:rPr>
              <a:t>/</a:t>
            </a:r>
            <a:endParaRPr lang="en-US" altLang="zh-CN" sz="1800" i="1" dirty="0" smtClean="0">
              <a:solidFill>
                <a:schemeClr val="tx1">
                  <a:lumMod val="85000"/>
                  <a:lumOff val="15000"/>
                </a:schemeClr>
              </a:solidFill>
            </a:endParaRPr>
          </a:p>
          <a:p>
            <a:pPr indent="84455">
              <a:lnSpc>
                <a:spcPts val="1900"/>
              </a:lnSpc>
              <a:spcBef>
                <a:spcPts val="0"/>
              </a:spcBef>
              <a:spcAft>
                <a:spcPts val="0"/>
              </a:spcAft>
              <a:buNone/>
            </a:pPr>
            <a:r>
              <a:rPr lang="en-US" altLang="zh-CN" sz="1800" dirty="0">
                <a:solidFill>
                  <a:schemeClr val="tx1">
                    <a:lumMod val="85000"/>
                    <a:lumOff val="15000"/>
                  </a:schemeClr>
                </a:solidFill>
              </a:rPr>
              <a:t>transition-duration: time;</a:t>
            </a:r>
            <a:endParaRPr lang="en-US" altLang="zh-CN" sz="1800" dirty="0">
              <a:solidFill>
                <a:schemeClr val="tx1">
                  <a:lumMod val="85000"/>
                  <a:lumOff val="15000"/>
                </a:schemeClr>
              </a:solidFill>
            </a:endParaRPr>
          </a:p>
          <a:p>
            <a:pPr indent="84455">
              <a:lnSpc>
                <a:spcPts val="1900"/>
              </a:lnSpc>
              <a:spcBef>
                <a:spcPts val="0"/>
              </a:spcBef>
              <a:spcAft>
                <a:spcPts val="0"/>
              </a:spcAft>
              <a:buNone/>
            </a:pPr>
            <a:r>
              <a:rPr lang="en-US" altLang="zh-CN" sz="1800" i="1" dirty="0">
                <a:solidFill>
                  <a:schemeClr val="tx1">
                    <a:lumMod val="85000"/>
                    <a:lumOff val="15000"/>
                  </a:schemeClr>
                </a:solidFill>
              </a:rPr>
              <a:t>transition-duration: 3s</a:t>
            </a:r>
            <a:r>
              <a:rPr lang="en-US" altLang="zh-CN" sz="1800" i="1" dirty="0" smtClean="0">
                <a:solidFill>
                  <a:schemeClr val="tx1">
                    <a:lumMod val="85000"/>
                    <a:lumOff val="15000"/>
                  </a:schemeClr>
                </a:solidFill>
              </a:rPr>
              <a:t>;</a:t>
            </a:r>
            <a:endParaRPr lang="en-US" altLang="zh-CN" sz="1800" i="1" dirty="0" smtClean="0">
              <a:solidFill>
                <a:schemeClr val="tx1">
                  <a:lumMod val="85000"/>
                  <a:lumOff val="15000"/>
                </a:schemeClr>
              </a:solidFill>
            </a:endParaRPr>
          </a:p>
          <a:p>
            <a:pPr indent="84455">
              <a:lnSpc>
                <a:spcPts val="1900"/>
              </a:lnSpc>
              <a:spcBef>
                <a:spcPts val="0"/>
              </a:spcBef>
              <a:spcAft>
                <a:spcPts val="0"/>
              </a:spcAft>
              <a:buNone/>
            </a:pPr>
            <a:r>
              <a:rPr lang="en-US" altLang="zh-CN" sz="1800" dirty="0">
                <a:solidFill>
                  <a:schemeClr val="tx1">
                    <a:lumMod val="85000"/>
                    <a:lumOff val="15000"/>
                  </a:schemeClr>
                </a:solidFill>
              </a:rPr>
              <a:t>transition-timing-function: linear|ease|ease-in|ease-out|ease-in-out| </a:t>
            </a:r>
            <a:r>
              <a:rPr lang="en-US" altLang="zh-CN" sz="1800" dirty="0" err="1" smtClean="0">
                <a:solidFill>
                  <a:schemeClr val="tx1">
                    <a:lumMod val="85000"/>
                    <a:lumOff val="15000"/>
                  </a:schemeClr>
                </a:solidFill>
              </a:rPr>
              <a:t>cubicbezier</a:t>
            </a:r>
            <a:r>
              <a:rPr lang="en-US" altLang="zh-CN" sz="1800" dirty="0" smtClean="0">
                <a:solidFill>
                  <a:schemeClr val="tx1">
                    <a:lumMod val="85000"/>
                    <a:lumOff val="15000"/>
                  </a:schemeClr>
                </a:solidFill>
              </a:rPr>
              <a:t>(</a:t>
            </a:r>
            <a:r>
              <a:rPr lang="en-US" altLang="zh-CN" sz="1800" dirty="0" err="1" smtClean="0">
                <a:solidFill>
                  <a:schemeClr val="tx1">
                    <a:lumMod val="85000"/>
                    <a:lumOff val="15000"/>
                  </a:schemeClr>
                </a:solidFill>
              </a:rPr>
              <a:t>n,n,n,n</a:t>
            </a:r>
            <a:r>
              <a:rPr lang="en-US" altLang="zh-CN"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indent="84455">
              <a:lnSpc>
                <a:spcPts val="1900"/>
              </a:lnSpc>
              <a:spcBef>
                <a:spcPts val="0"/>
              </a:spcBef>
              <a:spcAft>
                <a:spcPts val="0"/>
              </a:spcAft>
              <a:buNone/>
            </a:pPr>
            <a:r>
              <a:rPr lang="en-US" altLang="zh-CN" sz="1800" dirty="0" smtClean="0">
                <a:solidFill>
                  <a:schemeClr val="tx1">
                    <a:lumMod val="85000"/>
                    <a:lumOff val="15000"/>
                  </a:schemeClr>
                </a:solidFill>
              </a:rPr>
              <a:t>  transition-timing-function</a:t>
            </a:r>
            <a:r>
              <a:rPr lang="en-US" altLang="zh-CN" sz="1800" dirty="0">
                <a:solidFill>
                  <a:schemeClr val="tx1">
                    <a:lumMod val="85000"/>
                    <a:lumOff val="15000"/>
                  </a:schemeClr>
                </a:solidFill>
              </a:rPr>
              <a:t>: ease-in-out;</a:t>
            </a:r>
            <a:endParaRPr lang="en-US" altLang="zh-CN" sz="1800" dirty="0" smtClean="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transition-delay</a:t>
            </a:r>
            <a:r>
              <a:rPr lang="en-US" altLang="zh-CN" sz="1800" dirty="0">
                <a:solidFill>
                  <a:schemeClr val="tx1">
                    <a:lumMod val="85000"/>
                    <a:lumOff val="15000"/>
                  </a:schemeClr>
                </a:solidFill>
              </a:rPr>
              <a:t>: time;</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i="1" dirty="0" smtClean="0">
                <a:solidFill>
                  <a:schemeClr val="tx1">
                    <a:lumMod val="85000"/>
                    <a:lumOff val="15000"/>
                  </a:schemeClr>
                </a:solidFill>
              </a:rPr>
              <a:t>transition-delay</a:t>
            </a:r>
            <a:r>
              <a:rPr lang="en-US" altLang="zh-CN" sz="1800" i="1" dirty="0">
                <a:solidFill>
                  <a:schemeClr val="tx1">
                    <a:lumMod val="85000"/>
                    <a:lumOff val="15000"/>
                  </a:schemeClr>
                </a:solidFill>
              </a:rPr>
              <a:t>: 2s</a:t>
            </a:r>
            <a:r>
              <a:rPr lang="en-US" altLang="zh-CN" sz="1800" i="1" dirty="0" smtClean="0">
                <a:solidFill>
                  <a:schemeClr val="tx1">
                    <a:lumMod val="85000"/>
                    <a:lumOff val="15000"/>
                  </a:schemeClr>
                </a:solidFill>
              </a:rPr>
              <a:t>;</a:t>
            </a:r>
            <a:endParaRPr lang="en-US" altLang="zh-CN" sz="1800" i="1" dirty="0" smtClean="0">
              <a:solidFill>
                <a:schemeClr val="tx1">
                  <a:lumMod val="85000"/>
                  <a:lumOff val="15000"/>
                </a:schemeClr>
              </a:solidFill>
            </a:endParaRPr>
          </a:p>
          <a:p>
            <a:pPr>
              <a:lnSpc>
                <a:spcPts val="1800"/>
              </a:lnSpc>
              <a:spcBef>
                <a:spcPts val="0"/>
              </a:spcBef>
              <a:spcAft>
                <a:spcPts val="0"/>
              </a:spcAft>
              <a:buNone/>
            </a:pPr>
            <a:endParaRPr lang="en-US" altLang="zh-CN" sz="1800" i="1" dirty="0" smtClean="0">
              <a:solidFill>
                <a:schemeClr val="tx1">
                  <a:lumMod val="85000"/>
                  <a:lumOff val="15000"/>
                </a:schemeClr>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CSS3 </a:t>
            </a:r>
            <a:r>
              <a:rPr lang="zh-CN" altLang="en-US" dirty="0"/>
              <a:t>过渡与转换综合的应用</a:t>
            </a:r>
            <a:endParaRPr lang="zh-CN" altLang="en-US" dirty="0"/>
          </a:p>
        </p:txBody>
      </p:sp>
      <p:sp>
        <p:nvSpPr>
          <p:cNvPr id="3" name="内容占位符 2"/>
          <p:cNvSpPr>
            <a:spLocks noGrp="1"/>
          </p:cNvSpPr>
          <p:nvPr>
            <p:ph idx="1"/>
          </p:nvPr>
        </p:nvSpPr>
        <p:spPr>
          <a:xfrm>
            <a:off x="317500" y="1691005"/>
            <a:ext cx="8509000" cy="4792345"/>
          </a:xfrm>
        </p:spPr>
        <p:txBody>
          <a:bodyPr>
            <a:normAutofit/>
          </a:bodyPr>
          <a:lstStyle/>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&lt;style&gt; </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div{width:100px;height:50px;background:#009999;color:white;font-weight:bold;     </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err="1">
                <a:latin typeface="Verdana" panose="020B0604030504040204" pitchFamily="34" charset="0"/>
                <a:ea typeface="Verdana" panose="020B0604030504040204" pitchFamily="34" charset="0"/>
                <a:cs typeface="Verdana" panose="020B0604030504040204" pitchFamily="34" charset="0"/>
              </a:rPr>
              <a:t>   transition:width</a:t>
            </a:r>
            <a:r>
              <a:rPr lang="en-US" altLang="zh-CN" sz="1400" dirty="0">
                <a:latin typeface="Verdana" panose="020B0604030504040204" pitchFamily="34" charset="0"/>
                <a:ea typeface="Verdana" panose="020B0604030504040204" pitchFamily="34" charset="0"/>
                <a:cs typeface="Verdana" panose="020B0604030504040204" pitchFamily="34" charset="0"/>
              </a:rPr>
              <a:t> 2s,height 2s,transform 2s;  /* 3</a:t>
            </a:r>
            <a:r>
              <a:rPr lang="zh-CN" altLang="en-US" sz="1400" dirty="0">
                <a:latin typeface="Verdana" panose="020B0604030504040204" pitchFamily="34" charset="0"/>
                <a:cs typeface="Verdana" panose="020B0604030504040204" pitchFamily="34" charset="0"/>
              </a:rPr>
              <a:t>个属性过渡 *</a:t>
            </a:r>
            <a:r>
              <a:rPr lang="en-US" altLang="zh-CN" sz="1400" dirty="0">
                <a:latin typeface="Verdana" panose="020B0604030504040204" pitchFamily="34" charset="0"/>
                <a:ea typeface="Verdana" panose="020B0604030504040204" pitchFamily="34" charset="0"/>
                <a:cs typeface="Verdana" panose="020B0604030504040204" pitchFamily="34" charset="0"/>
              </a:rPr>
              <a: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#div1 {transition-timing-function: linear;}</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#div2 {transition-timing-function: ease;}</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#div3 {transition-timing-function: ease-in;}</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#div4 {transition-timing-function: ease-out;}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  #div5 {transition-timing-function: ease-in-out;}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err="1">
                <a:latin typeface="Verdana" panose="020B0604030504040204" pitchFamily="34" charset="0"/>
                <a:ea typeface="Verdana" panose="020B0604030504040204" pitchFamily="34" charset="0"/>
                <a:cs typeface="Verdana" panose="020B0604030504040204" pitchFamily="34" charset="0"/>
              </a:rPr>
              <a:t>  div:hover</a:t>
            </a:r>
            <a:r>
              <a:rPr lang="en-US" altLang="zh-CN" sz="1400" dirty="0">
                <a:latin typeface="Verdana" panose="020B0604030504040204" pitchFamily="34" charset="0"/>
                <a:ea typeface="Verdana" panose="020B0604030504040204" pitchFamily="34" charset="0"/>
                <a:cs typeface="Verdana" panose="020B0604030504040204" pitchFamily="34" charset="0"/>
              </a:rPr>
              <a:t>{width:200px; height:100px;transform:rotate(60deg);/* </a:t>
            </a:r>
            <a:r>
              <a:rPr lang="zh-CN" altLang="en-US" sz="1400" dirty="0">
                <a:latin typeface="Verdana" panose="020B0604030504040204" pitchFamily="34" charset="0"/>
                <a:cs typeface="Verdana" panose="020B0604030504040204" pitchFamily="34" charset="0"/>
              </a:rPr>
              <a:t>盘旋时过渡</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cs typeface="Verdana" panose="020B0604030504040204" pitchFamily="34" charset="0"/>
              </a:rPr>
              <a:t>旋转 *</a:t>
            </a:r>
            <a:r>
              <a:rPr lang="en-US" altLang="zh-CN" sz="1400" dirty="0">
                <a:latin typeface="Verdana" panose="020B0604030504040204" pitchFamily="34" charset="0"/>
                <a:ea typeface="Verdana" panose="020B0604030504040204" pitchFamily="34" charset="0"/>
                <a:cs typeface="Verdana" panose="020B0604030504040204" pitchFamily="34" charset="0"/>
              </a:rPr>
              <a: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&lt;/style&gt;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ea typeface="Verdana" panose="020B0604030504040204" pitchFamily="34" charset="0"/>
              <a:cs typeface="Verdana" panose="020B0604030504040204" pitchFamily="34" charset="0"/>
              <a:sym typeface="+mn-ea"/>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&lt;body&gt;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&lt;div id="div1" style="top:100px"&gt;linear&lt;/div&gt;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&lt;div id="div2" style="top:150px"&gt;ease&lt;/div&gt;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&lt;div id="div3" style="top:200px"&gt;ease-in&lt;/div&gt;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&lt;div id="div4" style="top:250px"&gt;ease-out&lt;/div&gt;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&lt;div id="div5" style="top:300px"&gt;ease-in-out&lt;/div&gt;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  &lt;p&gt;</a:t>
            </a:r>
            <a:r>
              <a:rPr lang="zh-CN" altLang="en-US" sz="1400" dirty="0">
                <a:latin typeface="Verdana" panose="020B0604030504040204" pitchFamily="34" charset="0"/>
                <a:cs typeface="Verdana" panose="020B0604030504040204" pitchFamily="34" charset="0"/>
                <a:sym typeface="+mn-ea"/>
              </a:rPr>
              <a:t>请把鼠标指针移动到红色的</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div</a:t>
            </a:r>
            <a:r>
              <a:rPr lang="zh-CN" altLang="en-US" sz="1400" dirty="0">
                <a:latin typeface="Verdana" panose="020B0604030504040204" pitchFamily="34" charset="0"/>
                <a:cs typeface="Verdana" panose="020B0604030504040204" pitchFamily="34" charset="0"/>
                <a:sym typeface="+mn-ea"/>
              </a:rPr>
              <a:t>元素上，就可以看到</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&lt;mark&gt;</a:t>
            </a:r>
            <a:r>
              <a:rPr lang="zh-CN" altLang="en-US" sz="1400" dirty="0">
                <a:latin typeface="Verdana" panose="020B0604030504040204" pitchFamily="34" charset="0"/>
                <a:cs typeface="Verdana" panose="020B0604030504040204" pitchFamily="34" charset="0"/>
                <a:sym typeface="+mn-ea"/>
              </a:rPr>
              <a:t>过渡和转换</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&lt;/mark&gt;</a:t>
            </a:r>
            <a:r>
              <a:rPr lang="zh-CN" altLang="en-US" sz="1400" dirty="0">
                <a:latin typeface="Verdana" panose="020B0604030504040204" pitchFamily="34" charset="0"/>
                <a:cs typeface="Verdana" panose="020B0604030504040204" pitchFamily="34" charset="0"/>
                <a:sym typeface="+mn-ea"/>
              </a:rPr>
              <a:t>的效果。</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&lt;/p&gt;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&lt;/body&gt;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对象 3">
            <a:hlinkClick r:id="" action="ppaction://ole?verb="/>
          </p:cNvPr>
          <p:cNvGraphicFramePr>
            <a:graphicFrameLocks noChangeAspect="1"/>
          </p:cNvGraphicFramePr>
          <p:nvPr/>
        </p:nvGraphicFramePr>
        <p:xfrm>
          <a:off x="6700520" y="4716145"/>
          <a:ext cx="1535430" cy="696595"/>
        </p:xfrm>
        <a:graphic>
          <a:graphicData uri="http://schemas.openxmlformats.org/presentationml/2006/ole">
            <mc:AlternateContent xmlns:mc="http://schemas.openxmlformats.org/markup-compatibility/2006">
              <mc:Choice xmlns:v="urn:schemas-microsoft-com:vml" Requires="v">
                <p:oleObj spid="_x0000_s10241" name="" r:id="rId1" imgW="1535430" imgH="696595" progId="Package">
                  <p:embed/>
                </p:oleObj>
              </mc:Choice>
              <mc:Fallback>
                <p:oleObj name="" r:id="rId1" imgW="1535430" imgH="696595" progId="Package">
                  <p:embed/>
                  <p:pic>
                    <p:nvPicPr>
                      <p:cNvPr id="0" name="图片 10240"/>
                      <p:cNvPicPr/>
                      <p:nvPr/>
                    </p:nvPicPr>
                    <p:blipFill>
                      <a:blip r:embed="rId2"/>
                      <a:stretch>
                        <a:fillRect/>
                      </a:stretch>
                    </p:blipFill>
                    <p:spPr>
                      <a:xfrm>
                        <a:off x="6700520" y="4716145"/>
                        <a:ext cx="1535430" cy="696595"/>
                      </a:xfrm>
                      <a:prstGeom prst="rect">
                        <a:avLst/>
                      </a:prstGeom>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zh-CN" dirty="0"/>
              <a:t>CSS3 </a:t>
            </a:r>
            <a:r>
              <a:rPr lang="zh-CN" altLang="en-US" dirty="0"/>
              <a:t>动画</a:t>
            </a:r>
            <a:r>
              <a:rPr lang="en-US" altLang="zh-CN" dirty="0"/>
              <a:t>animation</a:t>
            </a:r>
            <a:r>
              <a:rPr lang="zh-CN" altLang="en-US" dirty="0" smtClean="0"/>
              <a:t> </a:t>
            </a:r>
            <a:endParaRPr lang="zh-CN" altLang="en-US" dirty="0"/>
          </a:p>
        </p:txBody>
      </p:sp>
      <p:sp>
        <p:nvSpPr>
          <p:cNvPr id="122883" name="Rectangle 3"/>
          <p:cNvSpPr>
            <a:spLocks noGrp="1" noChangeArrowheads="1"/>
          </p:cNvSpPr>
          <p:nvPr>
            <p:ph idx="1"/>
          </p:nvPr>
        </p:nvSpPr>
        <p:spPr>
          <a:xfrm>
            <a:off x="400050" y="1314450"/>
            <a:ext cx="8534400" cy="4953000"/>
          </a:xfrm>
        </p:spPr>
        <p:txBody>
          <a:bodyPr/>
          <a:lstStyle/>
          <a:p>
            <a:pPr marL="0" indent="0">
              <a:buNone/>
            </a:pPr>
            <a:r>
              <a:rPr lang="zh-CN" altLang="en-US" sz="1800" dirty="0"/>
              <a:t>动</a:t>
            </a:r>
            <a:r>
              <a:rPr lang="zh-CN" altLang="en-US" sz="1800" dirty="0" smtClean="0"/>
              <a:t>画是</a:t>
            </a:r>
            <a:r>
              <a:rPr lang="zh-CN" altLang="en-US" sz="1800" dirty="0"/>
              <a:t>指元素从一种样式逐渐变化为另一种样式的效果。</a:t>
            </a:r>
            <a:endParaRPr lang="zh-CN" altLang="en-US" sz="1800" dirty="0"/>
          </a:p>
          <a:p>
            <a:pPr marL="0" indent="0">
              <a:buNone/>
            </a:pPr>
            <a:r>
              <a:rPr lang="zh-CN" altLang="en-US" sz="1800" dirty="0"/>
              <a:t>通过</a:t>
            </a:r>
            <a:r>
              <a:rPr lang="en-US" altLang="zh-CN" sz="1800" dirty="0" smtClean="0"/>
              <a:t>CSS3</a:t>
            </a:r>
            <a:r>
              <a:rPr lang="zh-CN" altLang="en-US" sz="1800" dirty="0" smtClean="0"/>
              <a:t>的</a:t>
            </a:r>
            <a:r>
              <a:rPr lang="en-US" altLang="zh-CN" sz="1800" dirty="0"/>
              <a:t>@keyframes</a:t>
            </a:r>
            <a:r>
              <a:rPr lang="zh-CN" altLang="en-US" sz="1800" dirty="0"/>
              <a:t>（关键帧）规则，可以创建动画，从而取代动画图片、</a:t>
            </a:r>
            <a:r>
              <a:rPr lang="en-US" altLang="zh-CN" sz="1800" dirty="0"/>
              <a:t>Flash </a:t>
            </a:r>
            <a:r>
              <a:rPr lang="zh-CN" altLang="en-US" sz="1800" dirty="0"/>
              <a:t>动画以及</a:t>
            </a:r>
            <a:r>
              <a:rPr lang="en-US" altLang="zh-CN" sz="1800" dirty="0" smtClean="0"/>
              <a:t>JavaScript</a:t>
            </a:r>
            <a:r>
              <a:rPr lang="zh-CN" altLang="en-US" sz="1800" dirty="0" smtClean="0"/>
              <a:t>编</a:t>
            </a:r>
            <a:r>
              <a:rPr lang="zh-CN" altLang="en-US" sz="1800" dirty="0"/>
              <a:t>写的动画。</a:t>
            </a:r>
            <a:endParaRPr lang="zh-CN" altLang="en-US" sz="1800" dirty="0"/>
          </a:p>
          <a:p>
            <a:pPr marL="0" indent="0">
              <a:buNone/>
            </a:pPr>
            <a:r>
              <a:rPr lang="zh-CN" altLang="en-US" sz="1800" dirty="0"/>
              <a:t>在</a:t>
            </a:r>
            <a:r>
              <a:rPr lang="en-US" altLang="zh-CN" sz="1800" dirty="0">
                <a:solidFill>
                  <a:srgbClr val="FF0000"/>
                </a:solidFill>
              </a:rPr>
              <a:t>@keyframes </a:t>
            </a:r>
            <a:r>
              <a:rPr lang="zh-CN" altLang="en-US" sz="1800" dirty="0"/>
              <a:t>中规定某项</a:t>
            </a:r>
            <a:r>
              <a:rPr lang="en-US" altLang="zh-CN" sz="1800" dirty="0"/>
              <a:t>CSS </a:t>
            </a:r>
            <a:r>
              <a:rPr lang="zh-CN" altLang="en-US" sz="1800" dirty="0"/>
              <a:t>样式，就能创建由当前样式逐渐改为新样</a:t>
            </a:r>
            <a:r>
              <a:rPr lang="zh-CN" altLang="en-US" sz="1800" dirty="0" smtClean="0"/>
              <a:t>式的</a:t>
            </a:r>
            <a:r>
              <a:rPr lang="zh-CN" altLang="en-US" sz="1800" dirty="0"/>
              <a:t>动画效果</a:t>
            </a:r>
            <a:r>
              <a:rPr lang="zh-CN" altLang="en-US" sz="1800" dirty="0" smtClean="0"/>
              <a:t>。</a:t>
            </a:r>
            <a:endParaRPr lang="en-US" altLang="zh-CN" sz="1800" dirty="0" smtClean="0"/>
          </a:p>
          <a:p>
            <a:pPr>
              <a:buNone/>
            </a:pPr>
            <a:r>
              <a:rPr lang="en-US" altLang="zh-CN" sz="1800" b="1" dirty="0"/>
              <a:t>1</a:t>
            </a:r>
            <a:r>
              <a:rPr lang="zh-CN" altLang="en-US" sz="1800" b="1" dirty="0"/>
              <a:t>．</a:t>
            </a:r>
            <a:r>
              <a:rPr lang="en-US" altLang="zh-CN" sz="1800" b="1" dirty="0"/>
              <a:t>CSS3 </a:t>
            </a:r>
            <a:r>
              <a:rPr lang="zh-CN" altLang="en-US" sz="1800" b="1" dirty="0"/>
              <a:t>动画</a:t>
            </a:r>
            <a:r>
              <a:rPr lang="en-US" altLang="zh-CN" sz="1800" b="1" dirty="0"/>
              <a:t>animation </a:t>
            </a:r>
            <a:r>
              <a:rPr lang="zh-CN" altLang="en-US" sz="1800" b="1" dirty="0"/>
              <a:t>基本语法</a:t>
            </a:r>
            <a:endParaRPr lang="zh-CN" altLang="en-US" sz="1800" b="1" dirty="0"/>
          </a:p>
          <a:p>
            <a:pPr>
              <a:buNone/>
            </a:pPr>
            <a:r>
              <a:rPr lang="en-US" altLang="zh-CN" sz="1800" dirty="0"/>
              <a:t>animation </a:t>
            </a:r>
            <a:r>
              <a:rPr lang="zh-CN" altLang="en-US" sz="1800" dirty="0"/>
              <a:t>是一个复合属性，语法如</a:t>
            </a:r>
            <a:r>
              <a:rPr lang="zh-CN" altLang="en-US" sz="1800" dirty="0" smtClean="0"/>
              <a:t>下</a:t>
            </a:r>
            <a:r>
              <a:rPr lang="en-US" altLang="zh-CN" sz="1800" dirty="0" smtClean="0"/>
              <a:t>:</a:t>
            </a:r>
            <a:endParaRPr lang="zh-CN" altLang="en-US" sz="1800" dirty="0"/>
          </a:p>
          <a:p>
            <a:pPr>
              <a:buNone/>
            </a:pPr>
            <a:r>
              <a:rPr lang="en-US" altLang="zh-CN" sz="1800" dirty="0" smtClean="0">
                <a:solidFill>
                  <a:srgbClr val="FF0000"/>
                </a:solidFill>
              </a:rPr>
              <a:t>    animation:animation-name|animation-duration|animation-timing-function|animation-delay </a:t>
            </a:r>
            <a:r>
              <a:rPr lang="en-US" altLang="zh-CN" sz="1800" dirty="0">
                <a:solidFill>
                  <a:srgbClr val="FF0000"/>
                </a:solidFill>
              </a:rPr>
              <a:t>| animation-iteration-count| animation-direction</a:t>
            </a:r>
            <a:endParaRPr lang="en-US" altLang="zh-CN" sz="180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dirty="0"/>
              <a:t>CSS3 </a:t>
            </a:r>
            <a:r>
              <a:rPr lang="zh-CN" altLang="zh-CN" dirty="0"/>
              <a:t>动画属性及描述表</a:t>
            </a:r>
            <a:endParaRPr lang="zh-CN" altLang="en-US" dirty="0"/>
          </a:p>
        </p:txBody>
      </p:sp>
      <p:graphicFrame>
        <p:nvGraphicFramePr>
          <p:cNvPr id="8" name="表格 7"/>
          <p:cNvGraphicFramePr>
            <a:graphicFrameLocks noGrp="1"/>
          </p:cNvGraphicFramePr>
          <p:nvPr>
            <p:custDataLst>
              <p:tags r:id="rId1"/>
            </p:custDataLst>
          </p:nvPr>
        </p:nvGraphicFramePr>
        <p:xfrm>
          <a:off x="352425" y="1905002"/>
          <a:ext cx="8636000" cy="3529965"/>
        </p:xfrm>
        <a:graphic>
          <a:graphicData uri="http://schemas.openxmlformats.org/drawingml/2006/table">
            <a:tbl>
              <a:tblPr/>
              <a:tblGrid>
                <a:gridCol w="2576195"/>
                <a:gridCol w="6059805"/>
              </a:tblGrid>
              <a:tr h="251460">
                <a:tc>
                  <a:txBody>
                    <a:bodyPr/>
                    <a:lstStyle/>
                    <a:p>
                      <a:pPr algn="ctr">
                        <a:lnSpc>
                          <a:spcPct val="100000"/>
                        </a:lnSpc>
                        <a:spcAft>
                          <a:spcPts val="0"/>
                        </a:spcAft>
                      </a:pPr>
                      <a:r>
                        <a:rPr lang="zh-CN" sz="1400" kern="100" dirty="0">
                          <a:latin typeface="微软雅黑" panose="020B0503020204020204" charset="-122"/>
                          <a:ea typeface="微软雅黑" panose="020B0503020204020204" charset="-122"/>
                        </a:rPr>
                        <a:t>属性</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zh-CN" sz="1400" kern="100">
                          <a:latin typeface="微软雅黑" panose="020B0503020204020204" charset="-122"/>
                          <a:ea typeface="微软雅黑" panose="020B0503020204020204" charset="-122"/>
                        </a:rPr>
                        <a:t>描述</a:t>
                      </a:r>
                      <a:endParaRPr lang="zh-CN"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r h="253365">
                <a:tc>
                  <a:txBody>
                    <a:bodyPr/>
                    <a:lstStyle/>
                    <a:p>
                      <a:pPr indent="111760" algn="just">
                        <a:lnSpc>
                          <a:spcPct val="100000"/>
                        </a:lnSpc>
                        <a:spcAft>
                          <a:spcPts val="0"/>
                        </a:spcAft>
                      </a:pPr>
                      <a:r>
                        <a:rPr lang="en-US" sz="1400" kern="100" dirty="0">
                          <a:latin typeface="微软雅黑" panose="020B0503020204020204" charset="-122"/>
                          <a:ea typeface="微软雅黑" panose="020B0503020204020204" charset="-122"/>
                        </a:rPr>
                        <a:t>@</a:t>
                      </a:r>
                      <a:r>
                        <a:rPr lang="en-US" sz="1400" kern="100" dirty="0" err="1">
                          <a:latin typeface="微软雅黑" panose="020B0503020204020204" charset="-122"/>
                          <a:ea typeface="微软雅黑" panose="020B0503020204020204" charset="-122"/>
                        </a:rPr>
                        <a:t>keyframes</a:t>
                      </a:r>
                      <a:endParaRPr lang="en-US" sz="1400" kern="100" dirty="0" err="1">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规定动画。</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所有动画属性的复合属性，除了</a:t>
                      </a:r>
                      <a:r>
                        <a:rPr lang="en-US" sz="1400" kern="100" dirty="0">
                          <a:latin typeface="微软雅黑" panose="020B0503020204020204" charset="-122"/>
                          <a:ea typeface="微软雅黑" panose="020B0503020204020204" charset="-122"/>
                        </a:rPr>
                        <a:t>animation-play-state</a:t>
                      </a:r>
                      <a:r>
                        <a:rPr lang="zh-CN" sz="1400" kern="100" dirty="0">
                          <a:latin typeface="微软雅黑" panose="020B0503020204020204" charset="-122"/>
                          <a:ea typeface="微软雅黑" panose="020B0503020204020204" charset="-122"/>
                        </a:rPr>
                        <a:t>属性。</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730">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animation-name</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a:t>
                      </a:r>
                      <a:r>
                        <a:rPr lang="en-US" sz="1400" kern="100" dirty="0">
                          <a:latin typeface="微软雅黑" panose="020B0503020204020204" charset="-122"/>
                          <a:ea typeface="微软雅黑" panose="020B0503020204020204" charset="-122"/>
                        </a:rPr>
                        <a:t>@</a:t>
                      </a:r>
                      <a:r>
                        <a:rPr lang="en-US" sz="1400" kern="100" dirty="0" err="1">
                          <a:latin typeface="微软雅黑" panose="020B0503020204020204" charset="-122"/>
                          <a:ea typeface="微软雅黑" panose="020B0503020204020204" charset="-122"/>
                        </a:rPr>
                        <a:t>keyframes</a:t>
                      </a:r>
                      <a:r>
                        <a:rPr lang="zh-CN" sz="1400" kern="100" dirty="0">
                          <a:latin typeface="微软雅黑" panose="020B0503020204020204" charset="-122"/>
                          <a:ea typeface="微软雅黑" panose="020B0503020204020204" charset="-122"/>
                        </a:rPr>
                        <a:t>动画的名称。</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animation-duration</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规定动画完成一个周期所花费的秒或毫秒，默认是</a:t>
                      </a:r>
                      <a:r>
                        <a:rPr lang="en-US" sz="1400" kern="100" dirty="0">
                          <a:latin typeface="微软雅黑" panose="020B0503020204020204" charset="-122"/>
                          <a:ea typeface="微软雅黑" panose="020B0503020204020204" charset="-122"/>
                        </a:rPr>
                        <a:t>0</a:t>
                      </a:r>
                      <a:r>
                        <a:rPr lang="zh-CN" sz="1400" kern="100" dirty="0">
                          <a:latin typeface="微软雅黑" panose="020B0503020204020204" charset="-122"/>
                          <a:ea typeface="微软雅黑" panose="020B0503020204020204" charset="-122"/>
                        </a:rPr>
                        <a:t>。</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825">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animation-timing-function</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规定动画的速度曲线，默认是</a:t>
                      </a:r>
                      <a:r>
                        <a:rPr lang="en-US" sz="1400" kern="100" dirty="0">
                          <a:latin typeface="微软雅黑" panose="020B0503020204020204" charset="-122"/>
                          <a:ea typeface="微软雅黑" panose="020B0503020204020204" charset="-122"/>
                        </a:rPr>
                        <a:t>ease</a:t>
                      </a:r>
                      <a:r>
                        <a:rPr lang="zh-CN" sz="1400" kern="100" dirty="0">
                          <a:latin typeface="微软雅黑" panose="020B0503020204020204" charset="-122"/>
                          <a:ea typeface="微软雅黑" panose="020B0503020204020204" charset="-122"/>
                        </a:rPr>
                        <a:t>，其它与</a:t>
                      </a:r>
                      <a:r>
                        <a:rPr lang="en-US" sz="1400" kern="100" dirty="0">
                          <a:latin typeface="微软雅黑" panose="020B0503020204020204" charset="-122"/>
                          <a:ea typeface="微软雅黑" panose="020B0503020204020204" charset="-122"/>
                        </a:rPr>
                        <a:t>transition-timing-function</a:t>
                      </a:r>
                      <a:r>
                        <a:rPr lang="zh-CN" sz="1400" kern="100" dirty="0">
                          <a:latin typeface="微软雅黑" panose="020B0503020204020204" charset="-122"/>
                          <a:ea typeface="微软雅黑" panose="020B0503020204020204" charset="-122"/>
                        </a:rPr>
                        <a:t>属性值相同。</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0825">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animation-delay</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规定动画何时开始，默认是</a:t>
                      </a:r>
                      <a:r>
                        <a:rPr lang="en-US" sz="1400" kern="100" dirty="0">
                          <a:latin typeface="微软雅黑" panose="020B0503020204020204" charset="-122"/>
                          <a:ea typeface="微软雅黑" panose="020B0503020204020204" charset="-122"/>
                        </a:rPr>
                        <a:t>0</a:t>
                      </a:r>
                      <a:r>
                        <a:rPr lang="zh-CN" sz="1400" kern="100" dirty="0">
                          <a:latin typeface="微软雅黑" panose="020B0503020204020204" charset="-122"/>
                          <a:ea typeface="微软雅黑" panose="020B0503020204020204" charset="-122"/>
                        </a:rPr>
                        <a:t>。</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3365">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animation-iteration-count</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规定动画被播放的次数</a:t>
                      </a:r>
                      <a:r>
                        <a:rPr lang="en-US" sz="1400" kern="100" dirty="0">
                          <a:latin typeface="微软雅黑" panose="020B0503020204020204" charset="-122"/>
                          <a:ea typeface="微软雅黑" panose="020B0503020204020204" charset="-122"/>
                        </a:rPr>
                        <a:t>n(</a:t>
                      </a:r>
                      <a:r>
                        <a:rPr lang="zh-CN" sz="1400" kern="100" dirty="0">
                          <a:latin typeface="微软雅黑" panose="020B0503020204020204" charset="-122"/>
                          <a:ea typeface="微软雅黑" panose="020B0503020204020204" charset="-122"/>
                        </a:rPr>
                        <a:t>值为</a:t>
                      </a:r>
                      <a:r>
                        <a:rPr lang="en-US" sz="1400" kern="100" dirty="0">
                          <a:latin typeface="微软雅黑" panose="020B0503020204020204" charset="-122"/>
                          <a:ea typeface="微软雅黑" panose="020B0503020204020204" charset="-122"/>
                        </a:rPr>
                        <a:t>1(</a:t>
                      </a:r>
                      <a:r>
                        <a:rPr lang="zh-CN" sz="1400" kern="100" dirty="0">
                          <a:latin typeface="微软雅黑" panose="020B0503020204020204" charset="-122"/>
                          <a:ea typeface="微软雅黑" panose="020B0503020204020204" charset="-122"/>
                        </a:rPr>
                        <a:t>默认</a:t>
                      </a:r>
                      <a:r>
                        <a:rPr lang="en-US" sz="1400" kern="100" dirty="0">
                          <a:latin typeface="微软雅黑" panose="020B0503020204020204" charset="-122"/>
                          <a:ea typeface="微软雅黑" panose="020B0503020204020204" charset="-122"/>
                        </a:rPr>
                        <a:t>)</a:t>
                      </a:r>
                      <a:r>
                        <a:rPr lang="zh-CN" sz="1400" kern="100" dirty="0">
                          <a:latin typeface="微软雅黑" panose="020B0503020204020204" charset="-122"/>
                          <a:ea typeface="微软雅黑" panose="020B0503020204020204" charset="-122"/>
                        </a:rPr>
                        <a:t>、</a:t>
                      </a:r>
                      <a:r>
                        <a:rPr lang="en-US" sz="1400" kern="100" dirty="0">
                          <a:latin typeface="微软雅黑" panose="020B0503020204020204" charset="-122"/>
                          <a:ea typeface="微软雅黑" panose="020B0503020204020204" charset="-122"/>
                        </a:rPr>
                        <a:t>infinite)</a:t>
                      </a:r>
                      <a:r>
                        <a:rPr lang="zh-CN" sz="1400" kern="100" dirty="0">
                          <a:latin typeface="微软雅黑" panose="020B0503020204020204" charset="-122"/>
                          <a:ea typeface="微软雅黑" panose="020B0503020204020204" charset="-122"/>
                        </a:rPr>
                        <a:t>。</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190">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animation-direction</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规定动画是否在下一周期逆向地播放</a:t>
                      </a:r>
                      <a:r>
                        <a:rPr lang="en-US" sz="1400" kern="100" dirty="0">
                          <a:latin typeface="微软雅黑" panose="020B0503020204020204" charset="-122"/>
                          <a:ea typeface="微软雅黑" panose="020B0503020204020204" charset="-122"/>
                        </a:rPr>
                        <a:t>(</a:t>
                      </a:r>
                      <a:r>
                        <a:rPr lang="zh-CN" sz="1400" kern="100" dirty="0">
                          <a:latin typeface="微软雅黑" panose="020B0503020204020204" charset="-122"/>
                          <a:ea typeface="微软雅黑" panose="020B0503020204020204" charset="-122"/>
                        </a:rPr>
                        <a:t>值为</a:t>
                      </a:r>
                      <a:r>
                        <a:rPr lang="en-US" sz="1400" kern="100" dirty="0">
                          <a:latin typeface="微软雅黑" panose="020B0503020204020204" charset="-122"/>
                          <a:ea typeface="微软雅黑" panose="020B0503020204020204" charset="-122"/>
                        </a:rPr>
                        <a:t>normal(</a:t>
                      </a:r>
                      <a:r>
                        <a:rPr lang="zh-CN" sz="1400" kern="100" dirty="0">
                          <a:latin typeface="微软雅黑" panose="020B0503020204020204" charset="-122"/>
                          <a:ea typeface="微软雅黑" panose="020B0503020204020204" charset="-122"/>
                        </a:rPr>
                        <a:t>默认</a:t>
                      </a:r>
                      <a:r>
                        <a:rPr lang="en-US" sz="1400" kern="100" dirty="0">
                          <a:latin typeface="微软雅黑" panose="020B0503020204020204" charset="-122"/>
                          <a:ea typeface="微软雅黑" panose="020B0503020204020204" charset="-122"/>
                        </a:rPr>
                        <a:t>)</a:t>
                      </a:r>
                      <a:r>
                        <a:rPr lang="zh-CN" sz="1400" kern="100" dirty="0">
                          <a:latin typeface="微软雅黑" panose="020B0503020204020204" charset="-122"/>
                          <a:ea typeface="微软雅黑" panose="020B0503020204020204" charset="-122"/>
                        </a:rPr>
                        <a:t>、</a:t>
                      </a:r>
                      <a:r>
                        <a:rPr lang="en-US" sz="1400" kern="100" dirty="0">
                          <a:latin typeface="微软雅黑" panose="020B0503020204020204" charset="-122"/>
                          <a:ea typeface="微软雅黑" panose="020B0503020204020204" charset="-122"/>
                        </a:rPr>
                        <a:t>alternate)</a:t>
                      </a:r>
                      <a:r>
                        <a:rPr lang="zh-CN" sz="1400" kern="100" dirty="0">
                          <a:latin typeface="微软雅黑" panose="020B0503020204020204" charset="-122"/>
                          <a:ea typeface="微软雅黑" panose="020B0503020204020204" charset="-122"/>
                        </a:rPr>
                        <a:t>。</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1460">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animation-play-state</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规定动画是否正在运行或暂停，其值为</a:t>
                      </a:r>
                      <a:r>
                        <a:rPr lang="en-US" sz="1400" kern="100" dirty="0">
                          <a:latin typeface="微软雅黑" panose="020B0503020204020204" charset="-122"/>
                          <a:ea typeface="微软雅黑" panose="020B0503020204020204" charset="-122"/>
                        </a:rPr>
                        <a:t>running(</a:t>
                      </a:r>
                      <a:r>
                        <a:rPr lang="zh-CN" sz="1400" kern="100" dirty="0">
                          <a:latin typeface="微软雅黑" panose="020B0503020204020204" charset="-122"/>
                          <a:ea typeface="微软雅黑" panose="020B0503020204020204" charset="-122"/>
                        </a:rPr>
                        <a:t>默认</a:t>
                      </a:r>
                      <a:r>
                        <a:rPr lang="en-US" sz="1400" kern="100" dirty="0">
                          <a:latin typeface="微软雅黑" panose="020B0503020204020204" charset="-122"/>
                          <a:ea typeface="微软雅黑" panose="020B0503020204020204" charset="-122"/>
                        </a:rPr>
                        <a:t>)</a:t>
                      </a:r>
                      <a:r>
                        <a:rPr lang="zh-CN" sz="1400" kern="100" dirty="0">
                          <a:latin typeface="微软雅黑" panose="020B0503020204020204" charset="-122"/>
                          <a:ea typeface="微软雅黑" panose="020B0503020204020204" charset="-122"/>
                        </a:rPr>
                        <a:t>、</a:t>
                      </a:r>
                      <a:r>
                        <a:rPr lang="en-US" sz="1400" kern="100" dirty="0">
                          <a:latin typeface="微软雅黑" panose="020B0503020204020204" charset="-122"/>
                          <a:ea typeface="微软雅黑" panose="020B0503020204020204" charset="-122"/>
                        </a:rPr>
                        <a:t>paused</a:t>
                      </a:r>
                      <a:r>
                        <a:rPr lang="zh-CN" sz="1400" kern="100" dirty="0">
                          <a:latin typeface="微软雅黑" panose="020B0503020204020204" charset="-122"/>
                          <a:ea typeface="微软雅黑" panose="020B0503020204020204" charset="-122"/>
                        </a:rPr>
                        <a:t>。</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825">
                <a:tc>
                  <a:txBody>
                    <a:bodyPr/>
                    <a:lstStyle/>
                    <a:p>
                      <a:pPr indent="111760" algn="just">
                        <a:lnSpc>
                          <a:spcPct val="100000"/>
                        </a:lnSpc>
                        <a:spcAft>
                          <a:spcPts val="0"/>
                        </a:spcAft>
                      </a:pPr>
                      <a:r>
                        <a:rPr lang="en-US" sz="1400" kern="100">
                          <a:latin typeface="微软雅黑" panose="020B0503020204020204" charset="-122"/>
                          <a:ea typeface="微软雅黑" panose="020B0503020204020204" charset="-122"/>
                        </a:rPr>
                        <a:t>animation-fill-mode</a:t>
                      </a:r>
                      <a:endParaRPr lang="en-US" sz="1400" kern="10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115570" algn="just">
                        <a:lnSpc>
                          <a:spcPct val="100000"/>
                        </a:lnSpc>
                        <a:spcAft>
                          <a:spcPts val="0"/>
                        </a:spcAft>
                      </a:pPr>
                      <a:r>
                        <a:rPr lang="zh-CN" sz="1400" kern="100" dirty="0">
                          <a:latin typeface="微软雅黑" panose="020B0503020204020204" charset="-122"/>
                          <a:ea typeface="微软雅黑" panose="020B0503020204020204" charset="-122"/>
                        </a:rPr>
                        <a:t>规定对象动画时间之外的状态（其值为</a:t>
                      </a:r>
                      <a:r>
                        <a:rPr lang="en-US" sz="1400" kern="100" dirty="0">
                          <a:latin typeface="微软雅黑" panose="020B0503020204020204" charset="-122"/>
                          <a:ea typeface="微软雅黑" panose="020B0503020204020204" charset="-122"/>
                        </a:rPr>
                        <a:t>None</a:t>
                      </a:r>
                      <a:r>
                        <a:rPr lang="zh-CN" sz="1400" kern="100" dirty="0">
                          <a:latin typeface="微软雅黑" panose="020B0503020204020204" charset="-122"/>
                          <a:ea typeface="微软雅黑" panose="020B0503020204020204" charset="-122"/>
                        </a:rPr>
                        <a:t>、</a:t>
                      </a:r>
                      <a:r>
                        <a:rPr lang="en-US" sz="1400" kern="100" dirty="0">
                          <a:latin typeface="微软雅黑" panose="020B0503020204020204" charset="-122"/>
                          <a:ea typeface="微软雅黑" panose="020B0503020204020204" charset="-122"/>
                        </a:rPr>
                        <a:t>forwards</a:t>
                      </a:r>
                      <a:r>
                        <a:rPr lang="zh-CN" sz="1400" kern="100" dirty="0">
                          <a:latin typeface="微软雅黑" panose="020B0503020204020204" charset="-122"/>
                          <a:ea typeface="微软雅黑" panose="020B0503020204020204" charset="-122"/>
                        </a:rPr>
                        <a:t>、</a:t>
                      </a:r>
                      <a:r>
                        <a:rPr lang="en-US" sz="1400" kern="100" dirty="0">
                          <a:latin typeface="微软雅黑" panose="020B0503020204020204" charset="-122"/>
                          <a:ea typeface="微软雅黑" panose="020B0503020204020204" charset="-122"/>
                        </a:rPr>
                        <a:t>Backwards</a:t>
                      </a:r>
                      <a:r>
                        <a:rPr lang="zh-CN" sz="1400" kern="100" dirty="0">
                          <a:latin typeface="微软雅黑" panose="020B0503020204020204" charset="-122"/>
                          <a:ea typeface="微软雅黑" panose="020B0503020204020204" charset="-122"/>
                        </a:rPr>
                        <a:t>、</a:t>
                      </a:r>
                      <a:r>
                        <a:rPr lang="en-US" sz="1400" kern="100" dirty="0">
                          <a:latin typeface="微软雅黑" panose="020B0503020204020204" charset="-122"/>
                          <a:ea typeface="微软雅黑" panose="020B0503020204020204" charset="-122"/>
                        </a:rPr>
                        <a:t>both</a:t>
                      </a:r>
                      <a:r>
                        <a:rPr lang="zh-CN" sz="1400" kern="100" dirty="0">
                          <a:latin typeface="微软雅黑" panose="020B0503020204020204" charset="-122"/>
                          <a:ea typeface="微软雅黑" panose="020B0503020204020204" charset="-122"/>
                        </a:rPr>
                        <a:t>）。</a:t>
                      </a:r>
                      <a:endParaRPr lang="zh-CN" sz="1400" kern="100" dirty="0">
                        <a:latin typeface="微软雅黑" panose="020B0503020204020204" charset="-122"/>
                        <a:ea typeface="微软雅黑" panose="020B050302020402020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zh-CN" dirty="0"/>
              <a:t>CSS3 </a:t>
            </a:r>
            <a:r>
              <a:rPr lang="zh-CN" altLang="en-US" dirty="0"/>
              <a:t>动画</a:t>
            </a:r>
            <a:r>
              <a:rPr lang="en-US" altLang="zh-CN" dirty="0"/>
              <a:t>animation</a:t>
            </a:r>
            <a:r>
              <a:rPr lang="zh-CN" altLang="en-US" dirty="0"/>
              <a:t> </a:t>
            </a:r>
            <a:endParaRPr lang="zh-CN" altLang="en-US" dirty="0"/>
          </a:p>
        </p:txBody>
      </p:sp>
      <p:sp>
        <p:nvSpPr>
          <p:cNvPr id="135171" name="Rectangle 3"/>
          <p:cNvSpPr>
            <a:spLocks noGrp="1" noChangeArrowheads="1"/>
          </p:cNvSpPr>
          <p:nvPr>
            <p:ph idx="1"/>
          </p:nvPr>
        </p:nvSpPr>
        <p:spPr>
          <a:xfrm>
            <a:off x="533400" y="1668067"/>
            <a:ext cx="8534400" cy="3894533"/>
          </a:xfrm>
        </p:spPr>
        <p:txBody>
          <a:bodyPr>
            <a:normAutofit lnSpcReduction="20000"/>
          </a:bodyPr>
          <a:lstStyle/>
          <a:p>
            <a:pPr>
              <a:spcBef>
                <a:spcPts val="0"/>
              </a:spcBef>
              <a:spcAft>
                <a:spcPts val="0"/>
              </a:spcAft>
              <a:buNone/>
            </a:pPr>
            <a:r>
              <a:rPr lang="en-US" altLang="zh-CN" sz="1800" b="1" dirty="0">
                <a:solidFill>
                  <a:schemeClr val="tx1">
                    <a:lumMod val="85000"/>
                    <a:lumOff val="15000"/>
                  </a:schemeClr>
                </a:solidFill>
              </a:rPr>
              <a:t>2</a:t>
            </a:r>
            <a:r>
              <a:rPr lang="zh-CN" altLang="en-US" sz="1800" b="1" dirty="0">
                <a:solidFill>
                  <a:schemeClr val="tx1">
                    <a:lumMod val="85000"/>
                    <a:lumOff val="15000"/>
                  </a:schemeClr>
                </a:solidFill>
              </a:rPr>
              <a:t>．</a:t>
            </a:r>
            <a:r>
              <a:rPr lang="en-US" altLang="zh-CN" sz="1800" b="1" dirty="0">
                <a:solidFill>
                  <a:schemeClr val="tx1">
                    <a:lumMod val="85000"/>
                    <a:lumOff val="15000"/>
                  </a:schemeClr>
                </a:solidFill>
              </a:rPr>
              <a:t>@keyframes </a:t>
            </a:r>
            <a:r>
              <a:rPr lang="zh-CN" altLang="en-US" sz="1800" b="1" dirty="0">
                <a:solidFill>
                  <a:schemeClr val="tx1">
                    <a:lumMod val="85000"/>
                    <a:lumOff val="15000"/>
                  </a:schemeClr>
                </a:solidFill>
              </a:rPr>
              <a:t>规则定</a:t>
            </a:r>
            <a:r>
              <a:rPr lang="zh-CN" altLang="en-US" sz="1800" b="1" dirty="0" smtClean="0">
                <a:solidFill>
                  <a:schemeClr val="tx1">
                    <a:lumMod val="85000"/>
                    <a:lumOff val="15000"/>
                  </a:schemeClr>
                </a:solidFill>
              </a:rPr>
              <a:t>义</a:t>
            </a:r>
            <a:endParaRPr lang="en-US" altLang="zh-CN" sz="1800" b="1" dirty="0" smtClean="0">
              <a:solidFill>
                <a:schemeClr val="tx1">
                  <a:lumMod val="85000"/>
                  <a:lumOff val="15000"/>
                </a:schemeClr>
              </a:solidFill>
            </a:endParaRPr>
          </a:p>
          <a:p>
            <a:pPr>
              <a:spcAft>
                <a:spcPts val="0"/>
              </a:spcAft>
            </a:pPr>
            <a:r>
              <a:rPr lang="zh-CN" altLang="en-US" sz="1800" dirty="0">
                <a:solidFill>
                  <a:schemeClr val="tx1">
                    <a:lumMod val="85000"/>
                    <a:lumOff val="15000"/>
                  </a:schemeClr>
                </a:solidFill>
              </a:rPr>
              <a:t>采用</a:t>
            </a:r>
            <a:r>
              <a:rPr lang="en-US" altLang="zh-CN" sz="1800" dirty="0">
                <a:solidFill>
                  <a:schemeClr val="tx1">
                    <a:lumMod val="85000"/>
                    <a:lumOff val="15000"/>
                  </a:schemeClr>
                </a:solidFill>
              </a:rPr>
              <a:t>@keyframes </a:t>
            </a:r>
            <a:r>
              <a:rPr lang="zh-CN" altLang="en-US" sz="1800" dirty="0">
                <a:solidFill>
                  <a:schemeClr val="tx1">
                    <a:lumMod val="85000"/>
                    <a:lumOff val="15000"/>
                  </a:schemeClr>
                </a:solidFill>
              </a:rPr>
              <a:t>规则创建动画，需要将它绑定到一个</a:t>
            </a:r>
            <a:r>
              <a:rPr lang="en-US" altLang="zh-CN" sz="1800" dirty="0">
                <a:solidFill>
                  <a:schemeClr val="tx1">
                    <a:lumMod val="85000"/>
                    <a:lumOff val="15000"/>
                  </a:schemeClr>
                </a:solidFill>
              </a:rPr>
              <a:t>CSS </a:t>
            </a:r>
            <a:r>
              <a:rPr lang="zh-CN" altLang="en-US" sz="1800" dirty="0">
                <a:solidFill>
                  <a:schemeClr val="tx1">
                    <a:lumMod val="85000"/>
                    <a:lumOff val="15000"/>
                  </a:schemeClr>
                </a:solidFill>
              </a:rPr>
              <a:t>的选择器，否则动画不</a:t>
            </a:r>
            <a:r>
              <a:rPr lang="zh-CN" altLang="en-US" sz="1800" dirty="0" smtClean="0">
                <a:solidFill>
                  <a:schemeClr val="tx1">
                    <a:lumMod val="85000"/>
                    <a:lumOff val="15000"/>
                  </a:schemeClr>
                </a:solidFill>
              </a:rPr>
              <a:t>会有</a:t>
            </a:r>
            <a:r>
              <a:rPr lang="zh-CN" altLang="en-US" sz="1800" dirty="0">
                <a:solidFill>
                  <a:schemeClr val="tx1">
                    <a:lumMod val="85000"/>
                    <a:lumOff val="15000"/>
                  </a:schemeClr>
                </a:solidFill>
              </a:rPr>
              <a:t>任何效果。定义至少以下两项</a:t>
            </a:r>
            <a:r>
              <a:rPr lang="en-US" altLang="zh-CN" sz="1800" dirty="0">
                <a:solidFill>
                  <a:schemeClr val="tx1">
                    <a:lumMod val="85000"/>
                    <a:lumOff val="15000"/>
                  </a:schemeClr>
                </a:solidFill>
              </a:rPr>
              <a:t>CSS3 </a:t>
            </a:r>
            <a:r>
              <a:rPr lang="zh-CN" altLang="en-US" sz="1800" dirty="0">
                <a:solidFill>
                  <a:schemeClr val="tx1">
                    <a:lumMod val="85000"/>
                    <a:lumOff val="15000"/>
                  </a:schemeClr>
                </a:solidFill>
              </a:rPr>
              <a:t>动画属性，即可将动画绑定到选择器：规定动画</a:t>
            </a:r>
            <a:r>
              <a:rPr lang="zh-CN" altLang="en-US" sz="1800" dirty="0" smtClean="0">
                <a:solidFill>
                  <a:schemeClr val="tx1">
                    <a:lumMod val="85000"/>
                    <a:lumOff val="15000"/>
                  </a:schemeClr>
                </a:solidFill>
              </a:rPr>
              <a:t>的名</a:t>
            </a:r>
            <a:r>
              <a:rPr lang="zh-CN" altLang="en-US" sz="1800" dirty="0">
                <a:solidFill>
                  <a:schemeClr val="tx1">
                    <a:lumMod val="85000"/>
                    <a:lumOff val="15000"/>
                  </a:schemeClr>
                </a:solidFill>
              </a:rPr>
              <a:t>称、规定动画的时长</a:t>
            </a:r>
            <a:r>
              <a:rPr lang="zh-CN" altLang="en-US"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a:spcAft>
                <a:spcPts val="0"/>
              </a:spcAft>
              <a:buNone/>
            </a:pPr>
            <a:r>
              <a:rPr lang="en-US" altLang="zh-CN" sz="1800" dirty="0">
                <a:solidFill>
                  <a:schemeClr val="tx1">
                    <a:lumMod val="85000"/>
                    <a:lumOff val="15000"/>
                  </a:schemeClr>
                </a:solidFill>
              </a:rPr>
              <a:t>@keyframes </a:t>
            </a:r>
            <a:r>
              <a:rPr lang="zh-CN" altLang="en-US" sz="1800" dirty="0">
                <a:solidFill>
                  <a:schemeClr val="tx1">
                    <a:lumMod val="85000"/>
                    <a:lumOff val="15000"/>
                  </a:schemeClr>
                </a:solidFill>
              </a:rPr>
              <a:t>基本语法：</a:t>
            </a:r>
            <a:endParaRPr lang="zh-CN" altLang="en-US"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dirty="0">
                <a:solidFill>
                  <a:schemeClr val="tx1">
                    <a:lumMod val="85000"/>
                    <a:lumOff val="15000"/>
                  </a:schemeClr>
                </a:solidFill>
              </a:rPr>
              <a:t>keyframes myAnimation {</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u="sng" dirty="0" smtClean="0">
                <a:solidFill>
                  <a:schemeClr val="tx1">
                    <a:lumMod val="85000"/>
                    <a:lumOff val="15000"/>
                  </a:schemeClr>
                </a:solidFill>
              </a:rPr>
              <a:t>from </a:t>
            </a:r>
            <a:r>
              <a:rPr lang="en-US" altLang="zh-CN" sz="1800" u="sng" dirty="0">
                <a:solidFill>
                  <a:schemeClr val="tx1">
                    <a:lumMod val="85000"/>
                    <a:lumOff val="15000"/>
                  </a:schemeClr>
                </a:solidFill>
              </a:rPr>
              <a:t>{Properties:Properties value; }</a:t>
            </a:r>
            <a:endParaRPr lang="en-US" altLang="zh-CN" sz="1800" u="sng"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Percentage </a:t>
            </a:r>
            <a:r>
              <a:rPr lang="en-US" altLang="zh-CN" sz="1800" dirty="0">
                <a:solidFill>
                  <a:schemeClr val="tx1">
                    <a:lumMod val="85000"/>
                    <a:lumOff val="15000"/>
                  </a:schemeClr>
                </a:solidFill>
              </a:rPr>
              <a:t>{Properties:Properties value; }</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u="sng" dirty="0" smtClean="0">
                <a:solidFill>
                  <a:schemeClr val="tx1">
                    <a:lumMod val="85000"/>
                    <a:lumOff val="15000"/>
                  </a:schemeClr>
                </a:solidFill>
              </a:rPr>
              <a:t>to </a:t>
            </a:r>
            <a:r>
              <a:rPr lang="en-US" altLang="zh-CN" sz="1800" u="sng" dirty="0">
                <a:solidFill>
                  <a:schemeClr val="tx1">
                    <a:lumMod val="85000"/>
                    <a:lumOff val="15000"/>
                  </a:schemeClr>
                </a:solidFill>
              </a:rPr>
              <a:t>{Properties:Properties value; }</a:t>
            </a:r>
            <a:endParaRPr lang="en-US" altLang="zh-CN" sz="1800" u="sng"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a:t>
            </a:r>
            <a:r>
              <a:rPr lang="en-US" altLang="zh-CN" sz="1800" dirty="0">
                <a:solidFill>
                  <a:schemeClr val="tx1">
                    <a:lumMod val="85000"/>
                    <a:lumOff val="15000"/>
                  </a:schemeClr>
                </a:solidFill>
              </a:rPr>
              <a:t> </a:t>
            </a:r>
            <a:endParaRPr lang="en-US" altLang="zh-CN" sz="1800" dirty="0" smtClean="0">
              <a:solidFill>
                <a:schemeClr val="tx1">
                  <a:lumMod val="85000"/>
                  <a:lumOff val="15000"/>
                </a:schemeClr>
              </a:solidFill>
            </a:endParaRPr>
          </a:p>
          <a:p>
            <a:pPr>
              <a:lnSpc>
                <a:spcPts val="1800"/>
              </a:lnSpc>
              <a:spcBef>
                <a:spcPts val="0"/>
              </a:spcBef>
              <a:spcAft>
                <a:spcPts val="0"/>
              </a:spcAft>
              <a:buNone/>
            </a:pPr>
            <a:r>
              <a:rPr lang="en-US" altLang="zh-CN" sz="1800" dirty="0">
                <a:solidFill>
                  <a:schemeClr val="tx1">
                    <a:lumMod val="85000"/>
                    <a:lumOff val="15000"/>
                  </a:schemeClr>
                </a:solidFill>
              </a:rPr>
              <a:t> </a:t>
            </a:r>
            <a:r>
              <a:rPr lang="en-US" altLang="zh-CN" sz="1800" dirty="0" smtClean="0">
                <a:solidFill>
                  <a:schemeClr val="tx1">
                    <a:lumMod val="85000"/>
                    <a:lumOff val="15000"/>
                  </a:schemeClr>
                </a:solidFill>
              </a:rPr>
              <a:t>    @</a:t>
            </a:r>
            <a:r>
              <a:rPr lang="en-US" altLang="zh-CN" sz="1800" dirty="0">
                <a:solidFill>
                  <a:schemeClr val="tx1">
                    <a:lumMod val="85000"/>
                    <a:lumOff val="15000"/>
                  </a:schemeClr>
                </a:solidFill>
              </a:rPr>
              <a:t>keyframes myAnimation {</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u="sng" dirty="0" smtClean="0">
                <a:solidFill>
                  <a:schemeClr val="tx1">
                    <a:lumMod val="85000"/>
                    <a:lumOff val="15000"/>
                  </a:schemeClr>
                </a:solidFill>
              </a:rPr>
              <a:t>0</a:t>
            </a:r>
            <a:r>
              <a:rPr lang="en-US" altLang="zh-CN" sz="1800" u="sng" dirty="0">
                <a:solidFill>
                  <a:schemeClr val="tx1">
                    <a:lumMod val="85000"/>
                    <a:lumOff val="15000"/>
                  </a:schemeClr>
                </a:solidFill>
              </a:rPr>
              <a:t>% {Properties:Properties value; }</a:t>
            </a:r>
            <a:endParaRPr lang="en-US" altLang="zh-CN" sz="1800" u="sng"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Percentage </a:t>
            </a:r>
            <a:r>
              <a:rPr lang="en-US" altLang="zh-CN" sz="1800" dirty="0">
                <a:solidFill>
                  <a:schemeClr val="tx1">
                    <a:lumMod val="85000"/>
                    <a:lumOff val="15000"/>
                  </a:schemeClr>
                </a:solidFill>
              </a:rPr>
              <a:t>{Properties:Properties value; }</a:t>
            </a:r>
            <a:endParaRPr lang="en-US" altLang="zh-CN" sz="1800" dirty="0">
              <a:solidFill>
                <a:schemeClr val="tx1">
                  <a:lumMod val="85000"/>
                  <a:lumOff val="15000"/>
                </a:schemeClr>
              </a:solidFill>
            </a:endParaRPr>
          </a:p>
          <a:p>
            <a:pPr>
              <a:lnSpc>
                <a:spcPts val="1800"/>
              </a:lnSpc>
              <a:spcBef>
                <a:spcPts val="0"/>
              </a:spcBef>
              <a:spcAft>
                <a:spcPts val="0"/>
              </a:spcAft>
              <a:buNone/>
            </a:pPr>
            <a:r>
              <a:rPr lang="en-US" altLang="zh-CN" sz="1800" dirty="0" smtClean="0">
                <a:solidFill>
                  <a:schemeClr val="tx1">
                    <a:lumMod val="85000"/>
                    <a:lumOff val="15000"/>
                  </a:schemeClr>
                </a:solidFill>
              </a:rPr>
              <a:t>            </a:t>
            </a:r>
            <a:r>
              <a:rPr lang="en-US" altLang="zh-CN" sz="1800" u="sng" dirty="0" smtClean="0">
                <a:solidFill>
                  <a:schemeClr val="tx1">
                    <a:lumMod val="85000"/>
                    <a:lumOff val="15000"/>
                  </a:schemeClr>
                </a:solidFill>
              </a:rPr>
              <a:t>100</a:t>
            </a:r>
            <a:r>
              <a:rPr lang="en-US" altLang="zh-CN" sz="1800" u="sng" dirty="0">
                <a:solidFill>
                  <a:schemeClr val="tx1">
                    <a:lumMod val="85000"/>
                    <a:lumOff val="15000"/>
                  </a:schemeClr>
                </a:solidFill>
              </a:rPr>
              <a:t>% {Properties:Properties value; }</a:t>
            </a:r>
            <a:endParaRPr lang="en-US" altLang="zh-CN" sz="1800" u="sng" dirty="0">
              <a:solidFill>
                <a:schemeClr val="tx1">
                  <a:lumMod val="85000"/>
                  <a:lumOff val="15000"/>
                </a:schemeClr>
              </a:solidFill>
            </a:endParaRPr>
          </a:p>
          <a:p>
            <a:pPr>
              <a:lnSpc>
                <a:spcPts val="1800"/>
              </a:lnSpc>
              <a:spcBef>
                <a:spcPts val="0"/>
              </a:spcBef>
              <a:spcAft>
                <a:spcPts val="0"/>
              </a:spcAft>
              <a:buNone/>
            </a:pPr>
            <a:r>
              <a:rPr lang="en-US" altLang="zh-CN" sz="1800" dirty="0">
                <a:solidFill>
                  <a:schemeClr val="tx1">
                    <a:lumMod val="85000"/>
                    <a:lumOff val="15000"/>
                  </a:schemeClr>
                </a:solidFill>
              </a:rPr>
              <a:t>}</a:t>
            </a:r>
            <a:endParaRPr lang="en-US" altLang="zh-CN" sz="1800" dirty="0">
              <a:solidFill>
                <a:schemeClr val="tx1">
                  <a:lumMod val="85000"/>
                  <a:lumOff val="15000"/>
                </a:schemeClr>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动画</a:t>
            </a:r>
            <a:r>
              <a:rPr lang="en-US" altLang="zh-CN" dirty="0"/>
              <a:t>animation</a:t>
            </a:r>
            <a:r>
              <a:rPr lang="zh-CN" altLang="en-US" dirty="0"/>
              <a:t> </a:t>
            </a:r>
            <a:endParaRPr lang="zh-CN" altLang="en-US" dirty="0"/>
          </a:p>
        </p:txBody>
      </p:sp>
      <p:sp>
        <p:nvSpPr>
          <p:cNvPr id="3" name="内容占位符 2"/>
          <p:cNvSpPr>
            <a:spLocks noGrp="1"/>
          </p:cNvSpPr>
          <p:nvPr>
            <p:ph idx="1"/>
          </p:nvPr>
        </p:nvSpPr>
        <p:spPr>
          <a:xfrm>
            <a:off x="533400" y="1676400"/>
            <a:ext cx="8509000" cy="3886199"/>
          </a:xfrm>
        </p:spPr>
        <p:txBody>
          <a:bodyPr/>
          <a:lstStyle/>
          <a:p>
            <a:pPr>
              <a:spcBef>
                <a:spcPts val="0"/>
              </a:spcBef>
              <a:spcAft>
                <a:spcPts val="0"/>
              </a:spcAft>
              <a:buNone/>
            </a:pPr>
            <a:r>
              <a:rPr lang="en-US" altLang="zh-CN" sz="1800" b="1" dirty="0">
                <a:solidFill>
                  <a:schemeClr val="tx1">
                    <a:lumMod val="85000"/>
                    <a:lumOff val="15000"/>
                  </a:schemeClr>
                </a:solidFill>
              </a:rPr>
              <a:t>3</a:t>
            </a:r>
            <a:r>
              <a:rPr lang="zh-CN" altLang="en-US" sz="1800" b="1" dirty="0">
                <a:solidFill>
                  <a:schemeClr val="tx1">
                    <a:lumMod val="85000"/>
                    <a:lumOff val="15000"/>
                  </a:schemeClr>
                </a:solidFill>
              </a:rPr>
              <a:t>．</a:t>
            </a:r>
            <a:r>
              <a:rPr lang="en-US" altLang="zh-CN" sz="1800" b="1" dirty="0">
                <a:solidFill>
                  <a:schemeClr val="tx1">
                    <a:lumMod val="85000"/>
                    <a:lumOff val="15000"/>
                  </a:schemeClr>
                </a:solidFill>
              </a:rPr>
              <a:t>@keyframes </a:t>
            </a:r>
            <a:r>
              <a:rPr lang="zh-CN" altLang="en-US" sz="1800" b="1" dirty="0">
                <a:solidFill>
                  <a:schemeClr val="tx1">
                    <a:lumMod val="85000"/>
                    <a:lumOff val="15000"/>
                  </a:schemeClr>
                </a:solidFill>
              </a:rPr>
              <a:t>规则的绑</a:t>
            </a:r>
            <a:r>
              <a:rPr lang="zh-CN" altLang="en-US" sz="1800" b="1" dirty="0" smtClean="0">
                <a:solidFill>
                  <a:schemeClr val="tx1">
                    <a:lumMod val="85000"/>
                    <a:lumOff val="15000"/>
                  </a:schemeClr>
                </a:solidFill>
              </a:rPr>
              <a:t>定</a:t>
            </a:r>
            <a:endParaRPr lang="en-US" altLang="zh-CN" sz="1800" b="1" dirty="0" smtClean="0">
              <a:solidFill>
                <a:schemeClr val="tx1">
                  <a:lumMod val="85000"/>
                  <a:lumOff val="15000"/>
                </a:schemeClr>
              </a:solidFill>
            </a:endParaRPr>
          </a:p>
          <a:p>
            <a:pPr marL="0" indent="0">
              <a:spcBef>
                <a:spcPts val="0"/>
              </a:spcBef>
              <a:spcAft>
                <a:spcPts val="0"/>
              </a:spcAft>
              <a:buNone/>
            </a:pPr>
            <a:r>
              <a:rPr lang="zh-CN" altLang="en-US" sz="1800" dirty="0" smtClean="0">
                <a:solidFill>
                  <a:schemeClr val="tx1">
                    <a:lumMod val="85000"/>
                    <a:lumOff val="15000"/>
                  </a:schemeClr>
                </a:solidFill>
              </a:rPr>
              <a:t>       绑</a:t>
            </a:r>
            <a:r>
              <a:rPr lang="zh-CN" altLang="en-US" sz="1800" dirty="0">
                <a:solidFill>
                  <a:schemeClr val="tx1">
                    <a:lumMod val="85000"/>
                    <a:lumOff val="15000"/>
                  </a:schemeClr>
                </a:solidFill>
              </a:rPr>
              <a:t>定动画名称（例如</a:t>
            </a:r>
            <a:r>
              <a:rPr lang="en-US" altLang="zh-CN" sz="1800" dirty="0">
                <a:solidFill>
                  <a:schemeClr val="tx1">
                    <a:lumMod val="85000"/>
                    <a:lumOff val="15000"/>
                  </a:schemeClr>
                </a:solidFill>
              </a:rPr>
              <a:t>myAnimation</a:t>
            </a:r>
            <a:r>
              <a:rPr lang="zh-CN" altLang="en-US" sz="1800" dirty="0">
                <a:solidFill>
                  <a:schemeClr val="tx1">
                    <a:lumMod val="85000"/>
                    <a:lumOff val="15000"/>
                  </a:schemeClr>
                </a:solidFill>
              </a:rPr>
              <a:t>）到某个元素</a:t>
            </a:r>
            <a:r>
              <a:rPr lang="en-US" altLang="zh-CN" sz="1800" dirty="0">
                <a:solidFill>
                  <a:schemeClr val="tx1">
                    <a:lumMod val="85000"/>
                    <a:lumOff val="15000"/>
                  </a:schemeClr>
                </a:solidFill>
              </a:rPr>
              <a:t>(div)</a:t>
            </a:r>
            <a:r>
              <a:rPr lang="zh-CN" altLang="en-US" sz="1800" dirty="0">
                <a:solidFill>
                  <a:schemeClr val="tx1">
                    <a:lumMod val="85000"/>
                    <a:lumOff val="15000"/>
                  </a:schemeClr>
                </a:solidFill>
              </a:rPr>
              <a:t>的样式上，并指定时长。格式如下：</a:t>
            </a:r>
            <a:endParaRPr lang="zh-CN" altLang="en-US" sz="1800" dirty="0">
              <a:solidFill>
                <a:schemeClr val="tx1">
                  <a:lumMod val="85000"/>
                  <a:lumOff val="15000"/>
                </a:schemeClr>
              </a:solidFill>
            </a:endParaRPr>
          </a:p>
          <a:p>
            <a:pPr marL="716280">
              <a:lnSpc>
                <a:spcPts val="2000"/>
              </a:lnSpc>
              <a:spcBef>
                <a:spcPts val="0"/>
              </a:spcBef>
              <a:spcAft>
                <a:spcPts val="0"/>
              </a:spcAft>
              <a:buNone/>
            </a:pPr>
            <a:r>
              <a:rPr lang="en-US" altLang="zh-CN" sz="1800" dirty="0">
                <a:solidFill>
                  <a:schemeClr val="tx1">
                    <a:lumMod val="85000"/>
                    <a:lumOff val="15000"/>
                  </a:schemeClr>
                </a:solidFill>
              </a:rPr>
              <a:t>div</a:t>
            </a:r>
            <a:r>
              <a:rPr lang="en-US" altLang="zh-CN" sz="1800" dirty="0" smtClean="0">
                <a:solidFill>
                  <a:schemeClr val="tx1">
                    <a:lumMod val="85000"/>
                    <a:lumOff val="15000"/>
                  </a:schemeClr>
                </a:solidFill>
              </a:rPr>
              <a:t>{</a:t>
            </a:r>
            <a:endParaRPr lang="en-US" altLang="zh-CN" sz="1800" dirty="0">
              <a:solidFill>
                <a:schemeClr val="tx1">
                  <a:lumMod val="85000"/>
                  <a:lumOff val="15000"/>
                </a:schemeClr>
              </a:solidFill>
            </a:endParaRPr>
          </a:p>
          <a:p>
            <a:pPr indent="716280">
              <a:lnSpc>
                <a:spcPts val="2000"/>
              </a:lnSpc>
              <a:spcBef>
                <a:spcPts val="0"/>
              </a:spcBef>
              <a:spcAft>
                <a:spcPts val="0"/>
              </a:spcAft>
              <a:buNone/>
            </a:pPr>
            <a:r>
              <a:rPr lang="en-US" altLang="zh-CN" sz="1800" dirty="0">
                <a:solidFill>
                  <a:schemeClr val="tx1">
                    <a:lumMod val="85000"/>
                    <a:lumOff val="15000"/>
                  </a:schemeClr>
                </a:solidFill>
              </a:rPr>
              <a:t>/</a:t>
            </a:r>
            <a:r>
              <a:rPr lang="zh-CN" altLang="en-US" sz="1800" dirty="0">
                <a:solidFill>
                  <a:schemeClr val="tx1">
                    <a:lumMod val="85000"/>
                    <a:lumOff val="15000"/>
                  </a:schemeClr>
                </a:solidFill>
              </a:rPr>
              <a:t>* 设置图层基本样式 *</a:t>
            </a:r>
            <a:r>
              <a:rPr lang="en-US" altLang="zh-CN" sz="1800" dirty="0">
                <a:solidFill>
                  <a:schemeClr val="tx1">
                    <a:lumMod val="85000"/>
                    <a:lumOff val="15000"/>
                  </a:schemeClr>
                </a:solidFill>
              </a:rPr>
              <a:t>/</a:t>
            </a:r>
            <a:endParaRPr lang="en-US" altLang="zh-CN" sz="1800" dirty="0">
              <a:solidFill>
                <a:schemeClr val="tx1">
                  <a:lumMod val="85000"/>
                  <a:lumOff val="15000"/>
                </a:schemeClr>
              </a:solidFill>
            </a:endParaRPr>
          </a:p>
          <a:p>
            <a:pPr indent="716280">
              <a:lnSpc>
                <a:spcPts val="2000"/>
              </a:lnSpc>
              <a:spcBef>
                <a:spcPts val="0"/>
              </a:spcBef>
              <a:spcAft>
                <a:spcPts val="0"/>
              </a:spcAft>
              <a:buNone/>
            </a:pPr>
            <a:r>
              <a:rPr lang="en-US" altLang="zh-CN" sz="1800" dirty="0">
                <a:solidFill>
                  <a:schemeClr val="tx1">
                    <a:lumMod val="85000"/>
                    <a:lumOff val="15000"/>
                  </a:schemeClr>
                </a:solidFill>
              </a:rPr>
              <a:t>width:100px;height:100px;background:red;position:relative;</a:t>
            </a:r>
            <a:endParaRPr lang="en-US" altLang="zh-CN" sz="1800" dirty="0">
              <a:solidFill>
                <a:schemeClr val="tx1">
                  <a:lumMod val="85000"/>
                  <a:lumOff val="15000"/>
                </a:schemeClr>
              </a:solidFill>
            </a:endParaRPr>
          </a:p>
          <a:p>
            <a:pPr indent="716280">
              <a:lnSpc>
                <a:spcPts val="2000"/>
              </a:lnSpc>
              <a:spcBef>
                <a:spcPts val="0"/>
              </a:spcBef>
              <a:spcAft>
                <a:spcPts val="0"/>
              </a:spcAft>
              <a:buNone/>
            </a:pPr>
            <a:r>
              <a:rPr lang="en-US" altLang="zh-CN" sz="1800" dirty="0">
                <a:solidFill>
                  <a:schemeClr val="tx1">
                    <a:lumMod val="85000"/>
                    <a:lumOff val="15000"/>
                  </a:schemeClr>
                </a:solidFill>
              </a:rPr>
              <a:t>/</a:t>
            </a:r>
            <a:r>
              <a:rPr lang="zh-CN" altLang="en-US" sz="1800" dirty="0">
                <a:solidFill>
                  <a:schemeClr val="tx1">
                    <a:lumMod val="85000"/>
                    <a:lumOff val="15000"/>
                  </a:schemeClr>
                </a:solidFill>
              </a:rPr>
              <a:t>* 设置标准动画子属性 *</a:t>
            </a:r>
            <a:r>
              <a:rPr lang="en-US" altLang="zh-CN" sz="1800" dirty="0">
                <a:solidFill>
                  <a:schemeClr val="tx1">
                    <a:lumMod val="85000"/>
                    <a:lumOff val="15000"/>
                  </a:schemeClr>
                </a:solidFill>
              </a:rPr>
              <a:t>/</a:t>
            </a:r>
            <a:endParaRPr lang="en-US" altLang="zh-CN" sz="1800" dirty="0">
              <a:solidFill>
                <a:schemeClr val="tx1">
                  <a:lumMod val="85000"/>
                  <a:lumOff val="15000"/>
                </a:schemeClr>
              </a:solidFill>
            </a:endParaRPr>
          </a:p>
          <a:p>
            <a:pPr marL="716280">
              <a:lnSpc>
                <a:spcPts val="2000"/>
              </a:lnSpc>
              <a:spcBef>
                <a:spcPts val="0"/>
              </a:spcBef>
              <a:spcAft>
                <a:spcPts val="0"/>
              </a:spcAft>
              <a:buNone/>
            </a:pPr>
            <a:r>
              <a:rPr lang="en-US" altLang="zh-CN" sz="1800" dirty="0" smtClean="0">
                <a:solidFill>
                  <a:schemeClr val="tx1">
                    <a:lumMod val="85000"/>
                    <a:lumOff val="15000"/>
                  </a:schemeClr>
                </a:solidFill>
              </a:rPr>
              <a:t>      animation</a:t>
            </a:r>
            <a:r>
              <a:rPr lang="en-US" altLang="zh-CN" sz="1800" dirty="0">
                <a:solidFill>
                  <a:schemeClr val="tx1">
                    <a:lumMod val="85000"/>
                    <a:lumOff val="15000"/>
                  </a:schemeClr>
                </a:solidFill>
              </a:rPr>
              <a:t>: myAnimation 8s;</a:t>
            </a:r>
            <a:endParaRPr lang="en-US" altLang="zh-CN" sz="1800" dirty="0">
              <a:solidFill>
                <a:schemeClr val="tx1">
                  <a:lumMod val="85000"/>
                  <a:lumOff val="15000"/>
                </a:schemeClr>
              </a:solidFill>
            </a:endParaRPr>
          </a:p>
          <a:p>
            <a:pPr marL="898525" indent="0">
              <a:lnSpc>
                <a:spcPts val="2000"/>
              </a:lnSpc>
              <a:spcBef>
                <a:spcPts val="0"/>
              </a:spcBef>
              <a:spcAft>
                <a:spcPts val="0"/>
              </a:spcAft>
              <a:buNone/>
            </a:pPr>
            <a:r>
              <a:rPr lang="en-US" altLang="zh-CN" sz="1800" dirty="0">
                <a:solidFill>
                  <a:schemeClr val="tx1">
                    <a:lumMod val="85000"/>
                    <a:lumOff val="15000"/>
                  </a:schemeClr>
                </a:solidFill>
              </a:rPr>
              <a:t>-moz-animation: myAnimation 8s</a:t>
            </a:r>
            <a:r>
              <a:rPr lang="en-US" altLang="zh-CN" sz="1800" dirty="0" smtClean="0">
                <a:solidFill>
                  <a:schemeClr val="tx1">
                    <a:lumMod val="85000"/>
                    <a:lumOff val="15000"/>
                  </a:schemeClr>
                </a:solidFill>
              </a:rPr>
              <a:t>;      </a:t>
            </a:r>
            <a:r>
              <a:rPr lang="en-US" altLang="zh-CN" sz="1800" dirty="0">
                <a:solidFill>
                  <a:schemeClr val="tx1">
                    <a:lumMod val="85000"/>
                    <a:lumOff val="15000"/>
                  </a:schemeClr>
                </a:solidFill>
              </a:rPr>
              <a:t>/* Firefox */</a:t>
            </a:r>
            <a:endParaRPr lang="en-US" altLang="zh-CN" sz="1800" dirty="0">
              <a:solidFill>
                <a:schemeClr val="tx1">
                  <a:lumMod val="85000"/>
                  <a:lumOff val="15000"/>
                </a:schemeClr>
              </a:solidFill>
            </a:endParaRPr>
          </a:p>
          <a:p>
            <a:pPr marL="898525" indent="0">
              <a:lnSpc>
                <a:spcPts val="2000"/>
              </a:lnSpc>
              <a:spcBef>
                <a:spcPts val="0"/>
              </a:spcBef>
              <a:spcAft>
                <a:spcPts val="0"/>
              </a:spcAft>
              <a:buNone/>
            </a:pPr>
            <a:r>
              <a:rPr lang="en-US" altLang="zh-CN" sz="1800" dirty="0">
                <a:solidFill>
                  <a:schemeClr val="tx1">
                    <a:lumMod val="85000"/>
                    <a:lumOff val="15000"/>
                  </a:schemeClr>
                </a:solidFill>
              </a:rPr>
              <a:t>-webkit-animation: myAnimation 8s</a:t>
            </a:r>
            <a:r>
              <a:rPr lang="en-US" altLang="zh-CN" sz="1800" dirty="0" smtClean="0">
                <a:solidFill>
                  <a:schemeClr val="tx1">
                    <a:lumMod val="85000"/>
                    <a:lumOff val="15000"/>
                  </a:schemeClr>
                </a:solidFill>
              </a:rPr>
              <a:t>;   </a:t>
            </a:r>
            <a:r>
              <a:rPr lang="en-US" altLang="zh-CN" sz="1800" dirty="0">
                <a:solidFill>
                  <a:schemeClr val="tx1">
                    <a:lumMod val="85000"/>
                    <a:lumOff val="15000"/>
                  </a:schemeClr>
                </a:solidFill>
              </a:rPr>
              <a:t>/* Safari </a:t>
            </a:r>
            <a:r>
              <a:rPr lang="zh-CN" altLang="en-US" sz="1800" dirty="0">
                <a:solidFill>
                  <a:schemeClr val="tx1">
                    <a:lumMod val="85000"/>
                    <a:lumOff val="15000"/>
                  </a:schemeClr>
                </a:solidFill>
              </a:rPr>
              <a:t>和 </a:t>
            </a:r>
            <a:r>
              <a:rPr lang="en-US" altLang="zh-CN" sz="1800" dirty="0">
                <a:solidFill>
                  <a:schemeClr val="tx1">
                    <a:lumMod val="85000"/>
                    <a:lumOff val="15000"/>
                  </a:schemeClr>
                </a:solidFill>
              </a:rPr>
              <a:t>Chrome */</a:t>
            </a:r>
            <a:endParaRPr lang="en-US" altLang="zh-CN" sz="1800" dirty="0">
              <a:solidFill>
                <a:schemeClr val="tx1">
                  <a:lumMod val="85000"/>
                  <a:lumOff val="15000"/>
                </a:schemeClr>
              </a:solidFill>
            </a:endParaRPr>
          </a:p>
          <a:p>
            <a:pPr marL="898525" indent="0">
              <a:lnSpc>
                <a:spcPts val="2000"/>
              </a:lnSpc>
              <a:spcBef>
                <a:spcPts val="0"/>
              </a:spcBef>
              <a:spcAft>
                <a:spcPts val="0"/>
              </a:spcAft>
              <a:buNone/>
            </a:pPr>
            <a:r>
              <a:rPr lang="en-US" altLang="zh-CN" sz="1800" dirty="0">
                <a:solidFill>
                  <a:schemeClr val="tx1">
                    <a:lumMod val="85000"/>
                    <a:lumOff val="15000"/>
                  </a:schemeClr>
                </a:solidFill>
              </a:rPr>
              <a:t>-o-animation: myAnimation 8s; </a:t>
            </a:r>
            <a:r>
              <a:rPr lang="en-US" altLang="zh-CN" sz="1800" dirty="0" smtClean="0">
                <a:solidFill>
                  <a:schemeClr val="tx1">
                    <a:lumMod val="85000"/>
                    <a:lumOff val="15000"/>
                  </a:schemeClr>
                </a:solidFill>
              </a:rPr>
              <a:t>          </a:t>
            </a:r>
            <a:r>
              <a:rPr lang="en-US" altLang="zh-CN" sz="1800" dirty="0">
                <a:solidFill>
                  <a:schemeClr val="tx1">
                    <a:lumMod val="85000"/>
                    <a:lumOff val="15000"/>
                  </a:schemeClr>
                </a:solidFill>
              </a:rPr>
              <a:t>/* Opera </a:t>
            </a:r>
            <a:r>
              <a:rPr lang="en-US" altLang="zh-CN"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a:p>
            <a:pPr marL="541655" indent="0">
              <a:lnSpc>
                <a:spcPts val="2000"/>
              </a:lnSpc>
              <a:spcBef>
                <a:spcPts val="0"/>
              </a:spcBef>
              <a:spcAft>
                <a:spcPts val="0"/>
              </a:spcAft>
              <a:buNone/>
            </a:pPr>
            <a:r>
              <a:rPr lang="en-US" altLang="zh-CN" sz="1800" dirty="0" smtClean="0">
                <a:solidFill>
                  <a:schemeClr val="tx1">
                    <a:lumMod val="85000"/>
                    <a:lumOff val="15000"/>
                  </a:schemeClr>
                </a:solidFill>
              </a:rPr>
              <a:t>}</a:t>
            </a:r>
            <a:endParaRPr lang="en-US" altLang="zh-CN" sz="1800" dirty="0" smtClean="0">
              <a:solidFill>
                <a:schemeClr val="tx1">
                  <a:lumMod val="85000"/>
                  <a:lumOff val="15000"/>
                </a:schemeClr>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动画</a:t>
            </a:r>
            <a:r>
              <a:rPr lang="en-US" altLang="zh-CN" dirty="0" smtClean="0"/>
              <a:t>animation</a:t>
            </a:r>
            <a:r>
              <a:rPr lang="zh-CN" altLang="en-US" b="0" dirty="0" smtClean="0"/>
              <a:t>子属性设置</a:t>
            </a:r>
            <a:endParaRPr lang="zh-CN" altLang="en-US" dirty="0"/>
          </a:p>
        </p:txBody>
      </p:sp>
      <p:sp>
        <p:nvSpPr>
          <p:cNvPr id="3" name="内容占位符 2"/>
          <p:cNvSpPr>
            <a:spLocks noGrp="1"/>
          </p:cNvSpPr>
          <p:nvPr>
            <p:ph idx="1"/>
          </p:nvPr>
        </p:nvSpPr>
        <p:spPr>
          <a:xfrm>
            <a:off x="502285" y="1304925"/>
            <a:ext cx="8171180" cy="4972050"/>
          </a:xfrm>
        </p:spPr>
        <p:txBody>
          <a:bodyPr>
            <a:normAutofit/>
          </a:bodyPr>
          <a:lstStyle/>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div{</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 </a:t>
            </a:r>
            <a:r>
              <a:rPr lang="zh-CN" altLang="zh-CN" sz="1600" dirty="0">
                <a:solidFill>
                  <a:schemeClr val="tx1">
                    <a:lumMod val="85000"/>
                    <a:lumOff val="15000"/>
                  </a:schemeClr>
                </a:solidFill>
                <a:latin typeface="+mn-lt"/>
                <a:cs typeface="+mn-lt"/>
              </a:rPr>
              <a:t>设置图层基本样式 </a:t>
            </a:r>
            <a:r>
              <a:rPr lang="en-US" altLang="zh-CN" sz="1600" dirty="0">
                <a:solidFill>
                  <a:schemeClr val="tx1">
                    <a:lumMod val="85000"/>
                    <a:lumOff val="15000"/>
                  </a:schemeClr>
                </a:solidFill>
                <a:latin typeface="+mn-lt"/>
                <a:cs typeface="+mn-lt"/>
              </a:rPr>
              <a:t>*/</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width:100px;height:100px;background:red;position:relative;</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 </a:t>
            </a:r>
            <a:r>
              <a:rPr lang="zh-CN" altLang="zh-CN" sz="1600" dirty="0">
                <a:solidFill>
                  <a:schemeClr val="tx1">
                    <a:lumMod val="85000"/>
                    <a:lumOff val="15000"/>
                  </a:schemeClr>
                </a:solidFill>
                <a:latin typeface="+mn-lt"/>
                <a:cs typeface="+mn-lt"/>
              </a:rPr>
              <a:t>设置标准动画子属性</a:t>
            </a:r>
            <a:r>
              <a:rPr lang="en-US" altLang="zh-CN" sz="1600" dirty="0">
                <a:solidFill>
                  <a:schemeClr val="tx1">
                    <a:lumMod val="85000"/>
                    <a:lumOff val="15000"/>
                  </a:schemeClr>
                </a:solidFill>
                <a:latin typeface="+mn-lt"/>
                <a:cs typeface="+mn-lt"/>
              </a:rPr>
              <a:t>  */</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animation-name:myMOve;</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animation-duration:5s;</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animation-timing-function:linear;</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animation-delay:2s;</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animation-iteration-count:infinite;</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animation-direction:alternate;</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  animation-play-state:running;</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a:solidFill>
                  <a:schemeClr val="tx1">
                    <a:lumMod val="85000"/>
                    <a:lumOff val="15000"/>
                  </a:schemeClr>
                </a:solidFill>
                <a:latin typeface="+mn-lt"/>
                <a:cs typeface="+mn-lt"/>
              </a:rPr>
              <a:t>}</a:t>
            </a:r>
            <a:endParaRPr lang="zh-CN" altLang="zh-CN" sz="1600" dirty="0">
              <a:solidFill>
                <a:schemeClr val="tx1">
                  <a:lumMod val="85000"/>
                  <a:lumOff val="15000"/>
                </a:schemeClr>
              </a:solidFill>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a:t>
            </a:r>
            <a:r>
              <a:rPr lang="en-US" altLang="zh-CN" sz="1600" dirty="0" err="1" smtClean="0">
                <a:latin typeface="+mn-lt"/>
                <a:ea typeface="Verdana" panose="020B0604030504040204" pitchFamily="34" charset="0"/>
                <a:cs typeface="+mn-lt"/>
                <a:sym typeface="+mn-ea"/>
              </a:rPr>
              <a:t>keyframes</a:t>
            </a:r>
            <a:r>
              <a:rPr lang="en-US" altLang="zh-CN" sz="1600" dirty="0" smtClean="0">
                <a:latin typeface="+mn-lt"/>
                <a:ea typeface="Verdana" panose="020B0604030504040204" pitchFamily="34" charset="0"/>
                <a:cs typeface="+mn-lt"/>
                <a:sym typeface="+mn-ea"/>
              </a:rPr>
              <a:t> </a:t>
            </a:r>
            <a:r>
              <a:rPr lang="en-US" altLang="zh-CN" sz="1600" dirty="0" err="1" smtClean="0">
                <a:latin typeface="+mn-lt"/>
                <a:ea typeface="Verdana" panose="020B0604030504040204" pitchFamily="34" charset="0"/>
                <a:cs typeface="+mn-lt"/>
                <a:sym typeface="+mn-ea"/>
              </a:rPr>
              <a:t>myMOve</a:t>
            </a:r>
            <a:r>
              <a:rPr lang="en-US" altLang="zh-CN" sz="1600" dirty="0" smtClean="0">
                <a:latin typeface="+mn-lt"/>
                <a:ea typeface="Verdana" panose="020B0604030504040204" pitchFamily="34" charset="0"/>
                <a:cs typeface="+mn-lt"/>
                <a:sym typeface="+mn-ea"/>
              </a:rPr>
              <a:t>{</a:t>
            </a:r>
            <a:endParaRPr lang="zh-CN" altLang="zh-CN" sz="1600" b="0" dirty="0" smtClean="0">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  /* </a:t>
            </a:r>
            <a:r>
              <a:rPr lang="zh-CN" altLang="zh-CN" sz="1600" dirty="0" smtClean="0">
                <a:latin typeface="+mn-lt"/>
                <a:cs typeface="+mn-lt"/>
                <a:sym typeface="+mn-ea"/>
              </a:rPr>
              <a:t>定义不同关键帧的样式 </a:t>
            </a:r>
            <a:r>
              <a:rPr lang="en-US" altLang="zh-CN" sz="1600" dirty="0" smtClean="0">
                <a:latin typeface="+mn-lt"/>
                <a:ea typeface="Verdana" panose="020B0604030504040204" pitchFamily="34" charset="0"/>
                <a:cs typeface="+mn-lt"/>
                <a:sym typeface="+mn-ea"/>
              </a:rPr>
              <a:t>*/</a:t>
            </a:r>
            <a:endParaRPr lang="zh-CN" altLang="zh-CN" sz="1600" b="0" dirty="0" smtClean="0">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  0%  {</a:t>
            </a:r>
            <a:r>
              <a:rPr lang="en-US" altLang="zh-CN" sz="1600" dirty="0" err="1" smtClean="0">
                <a:latin typeface="+mn-lt"/>
                <a:ea typeface="Verdana" panose="020B0604030504040204" pitchFamily="34" charset="0"/>
                <a:cs typeface="+mn-lt"/>
                <a:sym typeface="+mn-ea"/>
              </a:rPr>
              <a:t>background:red</a:t>
            </a:r>
            <a:r>
              <a:rPr lang="en-US" altLang="zh-CN" sz="1600" dirty="0" smtClean="0">
                <a:latin typeface="+mn-lt"/>
                <a:ea typeface="Verdana" panose="020B0604030504040204" pitchFamily="34" charset="0"/>
                <a:cs typeface="+mn-lt"/>
                <a:sym typeface="+mn-ea"/>
              </a:rPr>
              <a:t>; left:0px; top:0px;}</a:t>
            </a:r>
            <a:endParaRPr lang="zh-CN" altLang="zh-CN" sz="1600" b="0" dirty="0" smtClean="0">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  25% {</a:t>
            </a:r>
            <a:r>
              <a:rPr lang="en-US" altLang="zh-CN" sz="1600" dirty="0" err="1" smtClean="0">
                <a:latin typeface="+mn-lt"/>
                <a:ea typeface="Verdana" panose="020B0604030504040204" pitchFamily="34" charset="0"/>
                <a:cs typeface="+mn-lt"/>
                <a:sym typeface="+mn-ea"/>
              </a:rPr>
              <a:t>background:yellow</a:t>
            </a:r>
            <a:r>
              <a:rPr lang="en-US" altLang="zh-CN" sz="1600" dirty="0" smtClean="0">
                <a:latin typeface="+mn-lt"/>
                <a:ea typeface="Verdana" panose="020B0604030504040204" pitchFamily="34" charset="0"/>
                <a:cs typeface="+mn-lt"/>
                <a:sym typeface="+mn-ea"/>
              </a:rPr>
              <a:t>; left:200px; top:0px;}</a:t>
            </a:r>
            <a:endParaRPr lang="zh-CN" altLang="zh-CN" sz="1600" b="0" dirty="0" smtClean="0">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  50% {</a:t>
            </a:r>
            <a:r>
              <a:rPr lang="en-US" altLang="zh-CN" sz="1600" dirty="0" err="1" smtClean="0">
                <a:latin typeface="+mn-lt"/>
                <a:ea typeface="Verdana" panose="020B0604030504040204" pitchFamily="34" charset="0"/>
                <a:cs typeface="+mn-lt"/>
                <a:sym typeface="+mn-ea"/>
              </a:rPr>
              <a:t>background:blue</a:t>
            </a:r>
            <a:r>
              <a:rPr lang="en-US" altLang="zh-CN" sz="1600" dirty="0" smtClean="0">
                <a:latin typeface="+mn-lt"/>
                <a:ea typeface="Verdana" panose="020B0604030504040204" pitchFamily="34" charset="0"/>
                <a:cs typeface="+mn-lt"/>
                <a:sym typeface="+mn-ea"/>
              </a:rPr>
              <a:t>; left:200px; top:200px;}</a:t>
            </a:r>
            <a:endParaRPr lang="zh-CN" altLang="zh-CN" sz="1600" b="0" dirty="0" smtClean="0">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  75% {</a:t>
            </a:r>
            <a:r>
              <a:rPr lang="en-US" altLang="zh-CN" sz="1600" dirty="0" err="1" smtClean="0">
                <a:latin typeface="+mn-lt"/>
                <a:ea typeface="Verdana" panose="020B0604030504040204" pitchFamily="34" charset="0"/>
                <a:cs typeface="+mn-lt"/>
                <a:sym typeface="+mn-ea"/>
              </a:rPr>
              <a:t>background:green</a:t>
            </a:r>
            <a:r>
              <a:rPr lang="en-US" altLang="zh-CN" sz="1600" dirty="0" smtClean="0">
                <a:latin typeface="+mn-lt"/>
                <a:ea typeface="Verdana" panose="020B0604030504040204" pitchFamily="34" charset="0"/>
                <a:cs typeface="+mn-lt"/>
                <a:sym typeface="+mn-ea"/>
              </a:rPr>
              <a:t>; left:0px; top:200px;}</a:t>
            </a:r>
            <a:endParaRPr lang="zh-CN" altLang="zh-CN" sz="1600" b="0" dirty="0" smtClean="0">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  100% {</a:t>
            </a:r>
            <a:r>
              <a:rPr lang="en-US" altLang="zh-CN" sz="1600" dirty="0" err="1" smtClean="0">
                <a:latin typeface="+mn-lt"/>
                <a:ea typeface="Verdana" panose="020B0604030504040204" pitchFamily="34" charset="0"/>
                <a:cs typeface="+mn-lt"/>
                <a:sym typeface="+mn-ea"/>
              </a:rPr>
              <a:t>background:red</a:t>
            </a:r>
            <a:r>
              <a:rPr lang="en-US" altLang="zh-CN" sz="1600" dirty="0" smtClean="0">
                <a:latin typeface="+mn-lt"/>
                <a:ea typeface="Verdana" panose="020B0604030504040204" pitchFamily="34" charset="0"/>
                <a:cs typeface="+mn-lt"/>
                <a:sym typeface="+mn-ea"/>
              </a:rPr>
              <a:t>; left:0px; top:0px;}</a:t>
            </a:r>
            <a:endParaRPr lang="zh-CN" altLang="zh-CN" sz="1600" b="0" dirty="0" smtClean="0">
              <a:latin typeface="+mn-lt"/>
              <a:cs typeface="+mn-lt"/>
            </a:endParaRPr>
          </a:p>
          <a:p>
            <a:pPr>
              <a:lnSpc>
                <a:spcPct val="100000"/>
              </a:lnSpc>
              <a:spcBef>
                <a:spcPts val="0"/>
              </a:spcBef>
              <a:spcAft>
                <a:spcPts val="0"/>
              </a:spcAft>
              <a:buNone/>
            </a:pPr>
            <a:r>
              <a:rPr lang="en-US" altLang="zh-CN" sz="1600" dirty="0" smtClean="0">
                <a:latin typeface="+mn-lt"/>
                <a:ea typeface="Verdana" panose="020B0604030504040204" pitchFamily="34" charset="0"/>
                <a:cs typeface="+mn-lt"/>
                <a:sym typeface="+mn-ea"/>
              </a:rPr>
              <a:t>}</a:t>
            </a:r>
            <a:endParaRPr lang="zh-CN" altLang="zh-CN" sz="1600" b="0" dirty="0">
              <a:latin typeface="+mn-lt"/>
              <a:cs typeface="+mn-lt"/>
            </a:endParaRPr>
          </a:p>
          <a:p>
            <a:pPr>
              <a:lnSpc>
                <a:spcPct val="100000"/>
              </a:lnSpc>
              <a:spcBef>
                <a:spcPts val="0"/>
              </a:spcBef>
              <a:spcAft>
                <a:spcPts val="0"/>
              </a:spcAft>
              <a:buNone/>
            </a:pPr>
            <a:endParaRPr lang="zh-CN" altLang="zh-CN" sz="1600" dirty="0">
              <a:solidFill>
                <a:schemeClr val="tx1">
                  <a:lumMod val="85000"/>
                  <a:lumOff val="15000"/>
                </a:schemeClr>
              </a:solidFill>
              <a:latin typeface="+mn-lt"/>
              <a:cs typeface="+mn-lt"/>
            </a:endParaRPr>
          </a:p>
        </p:txBody>
      </p:sp>
      <p:sp>
        <p:nvSpPr>
          <p:cNvPr id="4" name="矩形 3"/>
          <p:cNvSpPr/>
          <p:nvPr/>
        </p:nvSpPr>
        <p:spPr>
          <a:xfrm>
            <a:off x="4048760" y="5086350"/>
            <a:ext cx="4857115" cy="270510"/>
          </a:xfrm>
          <a:prstGeom prst="rect">
            <a:avLst/>
          </a:prstGeom>
        </p:spPr>
        <p:txBody>
          <a:bodyPr wrap="square">
            <a:spAutoFit/>
          </a:bodyPr>
          <a:lstStyle/>
          <a:p>
            <a:pPr>
              <a:lnSpc>
                <a:spcPts val="1400"/>
              </a:lnSpc>
              <a:spcBef>
                <a:spcPts val="0"/>
              </a:spcBef>
              <a:spcAft>
                <a:spcPts val="0"/>
              </a:spcAft>
              <a:buNone/>
            </a:pPr>
            <a:endParaRPr lang="zh-CN" altLang="zh-CN" sz="1400" b="0" dirty="0">
              <a:latin typeface="Verdana" panose="020B0604030504040204" pitchFamily="34" charset="0"/>
              <a:cs typeface="Verdana" panose="020B060403050404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CSS3 </a:t>
            </a:r>
            <a:r>
              <a:rPr lang="zh-CN" altLang="en-US" dirty="0"/>
              <a:t>动画的应</a:t>
            </a:r>
            <a:r>
              <a:rPr lang="zh-CN" altLang="en-US" dirty="0" smtClean="0"/>
              <a:t>用</a:t>
            </a:r>
            <a:endParaRPr lang="zh-CN" altLang="en-US" dirty="0"/>
          </a:p>
        </p:txBody>
      </p:sp>
      <p:sp>
        <p:nvSpPr>
          <p:cNvPr id="7" name="矩形 6"/>
          <p:cNvSpPr/>
          <p:nvPr/>
        </p:nvSpPr>
        <p:spPr>
          <a:xfrm>
            <a:off x="415925" y="1250950"/>
            <a:ext cx="8465820" cy="4974590"/>
          </a:xfrm>
          <a:prstGeom prst="rect">
            <a:avLst/>
          </a:prstGeom>
        </p:spPr>
        <p:txBody>
          <a:bodyPr wrap="square">
            <a:spAutoFit/>
          </a:bodyPr>
          <a:lstStyle/>
          <a:p>
            <a:pPr>
              <a:lnSpc>
                <a:spcPts val="1400"/>
              </a:lnSpc>
              <a:spcBef>
                <a:spcPts val="0"/>
              </a:spcBef>
            </a:pPr>
            <a:r>
              <a:rPr lang="en-US" altLang="zh-CN" sz="1400" b="0" dirty="0" smtClean="0">
                <a:latin typeface="Verdana" panose="020B0604030504040204" pitchFamily="34" charset="0"/>
                <a:ea typeface="Verdana" panose="020B0604030504040204" pitchFamily="34" charset="0"/>
                <a:cs typeface="Verdana" panose="020B0604030504040204" pitchFamily="34" charset="0"/>
              </a:rPr>
              <a:t>&lt;style&gt; </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b="0" dirty="0" smtClean="0">
                <a:latin typeface="Verdana" panose="020B0604030504040204" pitchFamily="34" charset="0"/>
                <a:ea typeface="Verdana" panose="020B0604030504040204" pitchFamily="34" charset="0"/>
                <a:cs typeface="Verdana" panose="020B0604030504040204" pitchFamily="34" charset="0"/>
              </a:rPr>
              <a:t>div{width:100px;height:100px;background:red;position:relative; </a:t>
            </a:r>
            <a:r>
              <a:rPr lang="en-US" altLang="zh-CN" sz="1400" b="0" dirty="0" err="1" smtClean="0">
                <a:latin typeface="Verdana" panose="020B0604030504040204" pitchFamily="34" charset="0"/>
                <a:ea typeface="Verdana" panose="020B0604030504040204" pitchFamily="34" charset="0"/>
                <a:cs typeface="Verdana" panose="020B0604030504040204" pitchFamily="34" charset="0"/>
              </a:rPr>
              <a:t>color:white</a:t>
            </a:r>
            <a:r>
              <a:rPr lang="en-US" altLang="zh-CN" sz="1400" b="0" dirty="0" smtClean="0">
                <a:latin typeface="Verdana" panose="020B0604030504040204" pitchFamily="34" charset="0"/>
                <a:ea typeface="Verdana" panose="020B0604030504040204" pitchFamily="34" charset="0"/>
                <a:cs typeface="Verdana" panose="020B0604030504040204" pitchFamily="34" charset="0"/>
              </a:rPr>
              <a: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b="0" dirty="0" err="1" smtClean="0">
                <a:latin typeface="Verdana" panose="020B0604030504040204" pitchFamily="34" charset="0"/>
                <a:ea typeface="Verdana" panose="020B0604030504040204" pitchFamily="34" charset="0"/>
                <a:cs typeface="Verdana" panose="020B0604030504040204" pitchFamily="34" charset="0"/>
              </a:rPr>
              <a:t>animation:mymove</a:t>
            </a:r>
            <a:r>
              <a:rPr lang="en-US" altLang="zh-CN" sz="1400" b="0" dirty="0" smtClean="0">
                <a:latin typeface="Verdana" panose="020B0604030504040204" pitchFamily="34" charset="0"/>
                <a:ea typeface="Verdana" panose="020B0604030504040204" pitchFamily="34" charset="0"/>
                <a:cs typeface="Verdana" panose="020B0604030504040204" pitchFamily="34" charset="0"/>
              </a:rPr>
              <a:t> 5s ; </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moz-animation:mymove</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5s infinite;	</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webkit-animation:mymove</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5s infinite;	</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-o-</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animation:mymove</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5s infinite; </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keyframes</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mymove</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from,0% {left:0px;background:red;top:0px;}</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50%   {left:100px;background:green;top:100px;}</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to,100%{left:200px;background:blue;top:200px;}</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webkit-keyframes</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a:t>
            </a:r>
            <a:r>
              <a:rPr lang="en-US" altLang="zh-CN" sz="1400" dirty="0" err="1" smtClean="0">
                <a:latin typeface="Verdana" panose="020B0604030504040204" pitchFamily="34" charset="0"/>
                <a:ea typeface="Verdana" panose="020B0604030504040204" pitchFamily="34" charset="0"/>
                <a:cs typeface="Verdana" panose="020B0604030504040204" pitchFamily="34" charset="0"/>
                <a:sym typeface="+mn-ea"/>
              </a:rPr>
              <a:t>mymove</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 Safari </a:t>
            </a:r>
            <a:r>
              <a:rPr lang="zh-CN" altLang="en-US" sz="1400" dirty="0" smtClean="0">
                <a:latin typeface="Verdana" panose="020B0604030504040204" pitchFamily="34" charset="0"/>
                <a:cs typeface="Verdana" panose="020B0604030504040204" pitchFamily="34" charset="0"/>
                <a:sym typeface="+mn-ea"/>
              </a:rPr>
              <a:t>与 </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Chrome */</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from,0% {left:0px;background:red;top:0px;}</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50%   {left:100px;background:green;top:100px;}</a:t>
            </a:r>
            <a:endPar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endParaRP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to,100</a:t>
            </a:r>
            <a:r>
              <a:rPr lang="en-US" altLang="zh-CN" sz="1400" dirty="0">
                <a:latin typeface="Verdana" panose="020B0604030504040204" pitchFamily="34" charset="0"/>
                <a:ea typeface="Verdana" panose="020B0604030504040204" pitchFamily="34" charset="0"/>
                <a:cs typeface="Verdana" panose="020B0604030504040204" pitchFamily="34" charset="0"/>
                <a:sym typeface="+mn-ea"/>
              </a:rPr>
              <a:t>%{left:200px;background:blue;top:200px;}</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a:t>
            </a:r>
            <a:endParaRPr lang="en-US" altLang="zh-CN" sz="1400" dirty="0" smtClean="0">
              <a:latin typeface="Verdana" panose="020B0604030504040204" pitchFamily="34" charset="0"/>
              <a:ea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cs typeface="Verdana" panose="020B0604030504040204" pitchFamily="34" charset="0"/>
                <a:sym typeface="+mn-ea"/>
              </a:rPr>
              <a:t>@-</a:t>
            </a:r>
            <a:r>
              <a:rPr lang="en-US" altLang="zh-CN" sz="1400" dirty="0" err="1">
                <a:latin typeface="Verdana" panose="020B0604030504040204" pitchFamily="34" charset="0"/>
                <a:cs typeface="Verdana" panose="020B0604030504040204" pitchFamily="34" charset="0"/>
                <a:sym typeface="+mn-ea"/>
              </a:rPr>
              <a:t>moz-keyframes</a:t>
            </a:r>
            <a:r>
              <a:rPr lang="en-US" altLang="zh-CN" sz="1400" dirty="0">
                <a:latin typeface="Verdana" panose="020B0604030504040204" pitchFamily="34" charset="0"/>
                <a:cs typeface="Verdana" panose="020B0604030504040204" pitchFamily="34" charset="0"/>
                <a:sym typeface="+mn-ea"/>
              </a:rPr>
              <a:t> </a:t>
            </a:r>
            <a:r>
              <a:rPr lang="en-US" altLang="zh-CN" sz="1400" dirty="0" err="1">
                <a:latin typeface="Verdana" panose="020B0604030504040204" pitchFamily="34" charset="0"/>
                <a:cs typeface="Verdana" panose="020B0604030504040204" pitchFamily="34" charset="0"/>
                <a:sym typeface="+mn-ea"/>
              </a:rPr>
              <a:t>……</a:t>
            </a:r>
            <a:endParaRPr lang="en-US" altLang="zh-CN" sz="1400" dirty="0">
              <a:latin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cs typeface="Verdana" panose="020B0604030504040204" pitchFamily="34" charset="0"/>
                <a:sym typeface="+mn-ea"/>
              </a:rPr>
              <a:t>}</a:t>
            </a:r>
            <a:endParaRPr lang="en-US" altLang="zh-CN" sz="1400" dirty="0">
              <a:latin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a:latin typeface="Verdana" panose="020B0604030504040204" pitchFamily="34" charset="0"/>
                <a:cs typeface="Verdana" panose="020B0604030504040204" pitchFamily="34" charset="0"/>
                <a:sym typeface="+mn-ea"/>
              </a:rPr>
              <a:t>&lt;/style&gt;</a:t>
            </a:r>
            <a:endParaRPr lang="en-US" altLang="zh-CN" sz="1400" dirty="0">
              <a:latin typeface="Verdana" panose="020B0604030504040204" pitchFamily="34" charset="0"/>
              <a:cs typeface="Verdana" panose="020B0604030504040204" pitchFamily="34" charset="0"/>
            </a:endParaRPr>
          </a:p>
          <a:p>
            <a:pPr>
              <a:lnSpc>
                <a:spcPts val="1400"/>
              </a:lnSpc>
              <a:spcBef>
                <a:spcPts val="0"/>
              </a:spcBef>
              <a:spcAft>
                <a:spcPts val="0"/>
              </a:spcAft>
              <a:buNone/>
            </a:pPr>
            <a:endParaRPr lang="en-US" altLang="zh-CN" sz="1400" dirty="0">
              <a:latin typeface="Verdana" panose="020B0604030504040204" pitchFamily="34" charset="0"/>
              <a:cs typeface="Verdana" panose="020B0604030504040204" pitchFamily="34" charset="0"/>
              <a:sym typeface="+mn-ea"/>
            </a:endParaRPr>
          </a:p>
          <a:p>
            <a:pPr>
              <a:lnSpc>
                <a:spcPts val="1400"/>
              </a:lnSpc>
              <a:spcBef>
                <a:spcPts val="0"/>
              </a:spcBef>
              <a:spcAft>
                <a:spcPts val="0"/>
              </a:spcAft>
              <a:buNone/>
            </a:pPr>
            <a:r>
              <a:rPr lang="en-US" altLang="zh-CN" sz="1400" dirty="0">
                <a:latin typeface="Verdana" panose="020B0604030504040204" pitchFamily="34" charset="0"/>
                <a:cs typeface="Verdana" panose="020B0604030504040204" pitchFamily="34" charset="0"/>
                <a:sym typeface="+mn-ea"/>
              </a:rPr>
              <a:t>&lt;body&gt;​</a:t>
            </a:r>
            <a:endParaRPr lang="en-US" altLang="zh-CN" sz="1400" dirty="0">
              <a:latin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smtClean="0">
                <a:latin typeface="Verdana" panose="020B0604030504040204" pitchFamily="34" charset="0"/>
                <a:cs typeface="Verdana" panose="020B0604030504040204" pitchFamily="34" charset="0"/>
                <a:sym typeface="+mn-ea"/>
              </a:rPr>
              <a:t>    &lt;</a:t>
            </a:r>
            <a:r>
              <a:rPr lang="en-US" altLang="zh-CN" sz="1400" dirty="0">
                <a:latin typeface="Verdana" panose="020B0604030504040204" pitchFamily="34" charset="0"/>
                <a:cs typeface="Verdana" panose="020B0604030504040204" pitchFamily="34" charset="0"/>
                <a:sym typeface="+mn-ea"/>
              </a:rPr>
              <a:t>h3&gt;CSS3</a:t>
            </a:r>
            <a:r>
              <a:rPr lang="zh-CN" altLang="en-US" sz="1400" dirty="0">
                <a:latin typeface="Verdana" panose="020B0604030504040204" pitchFamily="34" charset="0"/>
                <a:cs typeface="Verdana" panose="020B0604030504040204" pitchFamily="34" charset="0"/>
                <a:sym typeface="+mn-ea"/>
              </a:rPr>
              <a:t>动画</a:t>
            </a:r>
            <a:r>
              <a:rPr lang="en-US" altLang="zh-CN" sz="1400" dirty="0">
                <a:latin typeface="Verdana" panose="020B0604030504040204" pitchFamily="34" charset="0"/>
                <a:cs typeface="Verdana" panose="020B0604030504040204" pitchFamily="34" charset="0"/>
                <a:sym typeface="+mn-ea"/>
              </a:rPr>
              <a:t>-</a:t>
            </a:r>
            <a:r>
              <a:rPr lang="zh-CN" altLang="en-US" sz="1400" dirty="0">
                <a:latin typeface="Verdana" panose="020B0604030504040204" pitchFamily="34" charset="0"/>
                <a:cs typeface="Verdana" panose="020B0604030504040204" pitchFamily="34" charset="0"/>
                <a:sym typeface="+mn-ea"/>
              </a:rPr>
              <a:t>沿矩形对角线运动</a:t>
            </a:r>
            <a:r>
              <a:rPr lang="en-US" altLang="zh-CN" sz="1400" dirty="0">
                <a:latin typeface="Verdana" panose="020B0604030504040204" pitchFamily="34" charset="0"/>
                <a:cs typeface="Verdana" panose="020B0604030504040204" pitchFamily="34" charset="0"/>
                <a:sym typeface="+mn-ea"/>
              </a:rPr>
              <a:t>&lt;/h3&gt;&lt;hr&gt;</a:t>
            </a:r>
            <a:endParaRPr lang="en-US" altLang="zh-CN" sz="1400" dirty="0">
              <a:latin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smtClean="0">
                <a:latin typeface="Verdana" panose="020B0604030504040204" pitchFamily="34" charset="0"/>
                <a:cs typeface="Verdana" panose="020B0604030504040204" pitchFamily="34" charset="0"/>
                <a:sym typeface="+mn-ea"/>
              </a:rPr>
              <a:t>    &lt;</a:t>
            </a:r>
            <a:r>
              <a:rPr lang="en-US" altLang="zh-CN" sz="1400" dirty="0">
                <a:latin typeface="Verdana" panose="020B0604030504040204" pitchFamily="34" charset="0"/>
                <a:cs typeface="Verdana" panose="020B0604030504040204" pitchFamily="34" charset="0"/>
                <a:sym typeface="+mn-ea"/>
              </a:rPr>
              <a:t>div&gt;</a:t>
            </a:r>
            <a:r>
              <a:rPr lang="zh-CN" altLang="en-US" sz="1400" dirty="0">
                <a:latin typeface="Verdana" panose="020B0604030504040204" pitchFamily="34" charset="0"/>
                <a:cs typeface="Verdana" panose="020B0604030504040204" pitchFamily="34" charset="0"/>
                <a:sym typeface="+mn-ea"/>
              </a:rPr>
              <a:t>我在运动！</a:t>
            </a:r>
            <a:r>
              <a:rPr lang="en-US" altLang="zh-CN" sz="1400" dirty="0">
                <a:latin typeface="Verdana" panose="020B0604030504040204" pitchFamily="34" charset="0"/>
                <a:cs typeface="Verdana" panose="020B0604030504040204" pitchFamily="34" charset="0"/>
                <a:sym typeface="+mn-ea"/>
              </a:rPr>
              <a:t>&lt;/div&gt;​</a:t>
            </a:r>
            <a:endParaRPr lang="en-US" altLang="zh-CN" sz="1400" dirty="0">
              <a:latin typeface="Verdana" panose="020B0604030504040204" pitchFamily="34" charset="0"/>
              <a:cs typeface="Verdana" panose="020B0604030504040204" pitchFamily="34" charset="0"/>
            </a:endParaRPr>
          </a:p>
          <a:p>
            <a:pPr>
              <a:lnSpc>
                <a:spcPts val="1400"/>
              </a:lnSpc>
              <a:spcBef>
                <a:spcPts val="0"/>
              </a:spcBef>
              <a:spcAft>
                <a:spcPts val="0"/>
              </a:spcAft>
              <a:buNone/>
            </a:pPr>
            <a:r>
              <a:rPr lang="en-US" altLang="zh-CN" sz="1400" dirty="0" smtClean="0">
                <a:latin typeface="Verdana" panose="020B0604030504040204" pitchFamily="34" charset="0"/>
                <a:cs typeface="Verdana" panose="020B0604030504040204" pitchFamily="34" charset="0"/>
                <a:sym typeface="+mn-ea"/>
              </a:rPr>
              <a:t>&lt;/</a:t>
            </a:r>
            <a:r>
              <a:rPr lang="en-US" altLang="zh-CN" sz="1400" dirty="0">
                <a:latin typeface="Verdana" panose="020B0604030504040204" pitchFamily="34" charset="0"/>
                <a:cs typeface="Verdana" panose="020B0604030504040204" pitchFamily="34" charset="0"/>
                <a:sym typeface="+mn-ea"/>
              </a:rPr>
              <a:t>body&gt;</a:t>
            </a:r>
            <a:endParaRPr lang="en-US" altLang="zh-CN" sz="1400" dirty="0">
              <a:latin typeface="Verdana" panose="020B0604030504040204" pitchFamily="34" charset="0"/>
              <a:cs typeface="Verdana" panose="020B0604030504040204" pitchFamily="34" charset="0"/>
            </a:endParaRPr>
          </a:p>
          <a:p>
            <a:pPr>
              <a:spcAft>
                <a:spcPts val="0"/>
              </a:spcAft>
              <a:buNone/>
            </a:pPr>
            <a:endParaRPr lang="zh-CN" altLang="en-US" sz="1400" b="0" dirty="0">
              <a:latin typeface="Verdana" panose="020B0604030504040204" pitchFamily="34" charset="0"/>
              <a:cs typeface="Verdana" panose="020B0604030504040204" pitchFamily="34" charset="0"/>
            </a:endParaRPr>
          </a:p>
        </p:txBody>
      </p:sp>
      <p:graphicFrame>
        <p:nvGraphicFramePr>
          <p:cNvPr id="4" name="对象 3">
            <a:hlinkClick r:id="" action="ppaction://ole?verb="/>
          </p:cNvPr>
          <p:cNvGraphicFramePr>
            <a:graphicFrameLocks noChangeAspect="1"/>
          </p:cNvGraphicFramePr>
          <p:nvPr/>
        </p:nvGraphicFramePr>
        <p:xfrm>
          <a:off x="6438900" y="3976370"/>
          <a:ext cx="1123950" cy="542925"/>
        </p:xfrm>
        <a:graphic>
          <a:graphicData uri="http://schemas.openxmlformats.org/presentationml/2006/ole">
            <mc:AlternateContent xmlns:mc="http://schemas.openxmlformats.org/markup-compatibility/2006">
              <mc:Choice xmlns:v="urn:schemas-microsoft-com:vml" Requires="v">
                <p:oleObj spid="_x0000_s11265" name="" r:id="rId1" imgW="1123950" imgH="542925" progId="Package">
                  <p:embed/>
                </p:oleObj>
              </mc:Choice>
              <mc:Fallback>
                <p:oleObj name="" r:id="rId1" imgW="1123950" imgH="542925" progId="Package">
                  <p:embed/>
                  <p:pic>
                    <p:nvPicPr>
                      <p:cNvPr id="0" name="图片 11264"/>
                      <p:cNvPicPr/>
                      <p:nvPr/>
                    </p:nvPicPr>
                    <p:blipFill>
                      <a:blip r:embed="rId2"/>
                      <a:stretch>
                        <a:fillRect/>
                      </a:stretch>
                    </p:blipFill>
                    <p:spPr>
                      <a:xfrm>
                        <a:off x="6438900" y="3976370"/>
                        <a:ext cx="1123950" cy="542925"/>
                      </a:xfrm>
                      <a:prstGeom prst="rect">
                        <a:avLst/>
                      </a:prstGeom>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下周随堂测试安排</a:t>
            </a:r>
          </a:p>
        </p:txBody>
      </p:sp>
      <p:sp>
        <p:nvSpPr>
          <p:cNvPr id="3" name="内容占位符 2"/>
          <p:cNvSpPr>
            <a:spLocks noGrp="1"/>
          </p:cNvSpPr>
          <p:nvPr>
            <p:ph idx="1"/>
          </p:nvPr>
        </p:nvSpPr>
        <p:spPr/>
        <p:txBody>
          <a:bodyPr/>
          <a:p>
            <a:r>
              <a:rPr>
                <a:sym typeface="+mn-ea"/>
              </a:rPr>
              <a:t>按签到表位置入座</a:t>
            </a:r>
            <a:endParaRPr lang="zh-CN" altLang="en-US"/>
          </a:p>
          <a:p>
            <a:r>
              <a:rPr lang="zh-CN" altLang="en-US"/>
              <a:t>学号小于等于2022150094的同学：</a:t>
            </a:r>
            <a:endParaRPr lang="zh-CN" altLang="en-US"/>
          </a:p>
          <a:p>
            <a:pPr lvl="1"/>
            <a:r>
              <a:rPr lang="en-US" altLang="zh-CN" sz="1800"/>
              <a:t>2:30-3:30</a:t>
            </a:r>
            <a:endParaRPr lang="zh-CN" altLang="en-US"/>
          </a:p>
          <a:p>
            <a:r>
              <a:rPr lang="zh-CN" altLang="en-US"/>
              <a:t>学号大于2022150094的同学：</a:t>
            </a:r>
            <a:endParaRPr lang="zh-CN" altLang="en-US"/>
          </a:p>
          <a:p>
            <a:pPr lvl="1"/>
            <a:r>
              <a:rPr lang="en-US" altLang="zh-CN"/>
              <a:t>4:15-5:15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noAutofit/>
          </a:bodyPr>
          <a:lstStyle/>
          <a:p>
            <a:r>
              <a:rPr lang="en-US" altLang="zh-CN" sz="2400" smtClean="0"/>
              <a:t>CSS</a:t>
            </a:r>
            <a:r>
              <a:rPr lang="zh-CN" altLang="en-US" sz="2400" smtClean="0"/>
              <a:t>继承与层叠</a:t>
            </a:r>
            <a:endParaRPr lang="zh-CN" altLang="en-US" sz="2400" smtClean="0"/>
          </a:p>
        </p:txBody>
      </p:sp>
      <p:sp>
        <p:nvSpPr>
          <p:cNvPr id="34818" name="矩形 2"/>
          <p:cNvSpPr>
            <a:spLocks noChangeArrowheads="1"/>
          </p:cNvSpPr>
          <p:nvPr/>
        </p:nvSpPr>
        <p:spPr bwMode="auto">
          <a:xfrm>
            <a:off x="918210" y="1487805"/>
            <a:ext cx="6810375" cy="3987165"/>
          </a:xfrm>
          <a:prstGeom prst="rect">
            <a:avLst/>
          </a:prstGeom>
          <a:noFill/>
          <a:ln w="9525">
            <a:noFill/>
            <a:miter lim="800000"/>
          </a:ln>
        </p:spPr>
        <p:txBody>
          <a:bodyPr wrap="square">
            <a:spAutoFit/>
          </a:bodyPr>
          <a:lstStyle/>
          <a:p>
            <a:pPr indent="0" eaLnBrk="0" hangingPunct="0">
              <a:lnSpc>
                <a:spcPct val="90000"/>
              </a:lnSpc>
              <a:spcBef>
                <a:spcPct val="20000"/>
              </a:spcBef>
              <a:buClr>
                <a:schemeClr val="accent2"/>
              </a:buClr>
              <a:buSzPct val="100000"/>
              <a:buNone/>
            </a:pPr>
            <a:r>
              <a:rPr lang="zh-CN" altLang="en-US" dirty="0">
                <a:latin typeface="微软雅黑" panose="020B0503020204020204" charset="-122"/>
                <a:ea typeface="微软雅黑" panose="020B0503020204020204" charset="-122"/>
                <a:cs typeface="微软雅黑" panose="020B0503020204020204" charset="-122"/>
              </a:rPr>
              <a:t> 样式表的继承规则是子标记继承父标记的样式。</a:t>
            </a:r>
            <a:endParaRPr lang="zh-CN" altLang="en-US" dirty="0">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r>
              <a:rPr lang="en-US" altLang="zh-CN" dirty="0">
                <a:latin typeface="微软雅黑" panose="020B0503020204020204" charset="-122"/>
                <a:ea typeface="微软雅黑" panose="020B0503020204020204" charset="-122"/>
                <a:cs typeface="微软雅黑" panose="020B0503020204020204" charset="-122"/>
              </a:rPr>
              <a:t>     </a:t>
            </a:r>
            <a:r>
              <a:rPr lang="en-US" altLang="zh-CN" dirty="0" smtClean="0">
                <a:latin typeface="微软雅黑" panose="020B0503020204020204" charset="-122"/>
                <a:ea typeface="微软雅黑" panose="020B0503020204020204" charset="-122"/>
                <a:cs typeface="微软雅黑" panose="020B0503020204020204" charset="-122"/>
              </a:rPr>
              <a:t>  </a:t>
            </a:r>
            <a:r>
              <a:rPr lang="en-US" altLang="zh-CN" dirty="0" smtClean="0">
                <a:solidFill>
                  <a:srgbClr val="FF0000"/>
                </a:solidFill>
                <a:latin typeface="微软雅黑" panose="020B0503020204020204" charset="-122"/>
                <a:ea typeface="微软雅黑" panose="020B0503020204020204" charset="-122"/>
                <a:cs typeface="微软雅黑" panose="020B0503020204020204" charset="-122"/>
              </a:rPr>
              <a:t>div{</a:t>
            </a:r>
            <a:r>
              <a:rPr lang="en-US" altLang="zh-CN" dirty="0" err="1" smtClean="0">
                <a:solidFill>
                  <a:srgbClr val="FF0000"/>
                </a:solidFill>
                <a:latin typeface="微软雅黑" panose="020B0503020204020204" charset="-122"/>
                <a:ea typeface="微软雅黑" panose="020B0503020204020204" charset="-122"/>
                <a:cs typeface="微软雅黑" panose="020B0503020204020204" charset="-122"/>
              </a:rPr>
              <a:t>color:blue;font-weight:bold</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        &lt;div&gt;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                &lt;p&gt;  </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继承标记</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div</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的样式</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&lt;/p&gt;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        &lt;/div&gt;</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chemeClr val="accent2"/>
              </a:buClr>
              <a:buSzPct val="100000"/>
              <a:buNone/>
            </a:pPr>
            <a:r>
              <a:rPr lang="en-US" altLang="zh-CN" dirty="0">
                <a:latin typeface="微软雅黑" panose="020B0503020204020204" charset="-122"/>
                <a:ea typeface="微软雅黑" panose="020B0503020204020204" charset="-122"/>
                <a:cs typeface="微软雅黑" panose="020B0503020204020204" charset="-122"/>
              </a:rPr>
              <a:t>CSS</a:t>
            </a:r>
            <a:r>
              <a:rPr lang="zh-CN" altLang="en-US" dirty="0">
                <a:latin typeface="微软雅黑" panose="020B0503020204020204" charset="-122"/>
                <a:ea typeface="微软雅黑" panose="020B0503020204020204" charset="-122"/>
                <a:cs typeface="微软雅黑" panose="020B0503020204020204" charset="-122"/>
              </a:rPr>
              <a:t>规定样式的优先级</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从高到低</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如下：</a:t>
            </a:r>
            <a:endParaRPr lang="zh-CN" altLang="en-US" dirty="0">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r>
              <a:rPr lang="zh-CN" altLang="en-US" dirty="0">
                <a:latin typeface="微软雅黑" panose="020B0503020204020204" charset="-122"/>
                <a:ea typeface="微软雅黑" panose="020B0503020204020204" charset="-122"/>
                <a:cs typeface="微软雅黑" panose="020B0503020204020204" charset="-122"/>
              </a:rPr>
              <a:t>      </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行内样式</a:t>
            </a:r>
            <a:r>
              <a:rPr lang="zh-CN" altLang="zh-CN"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 id</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样式</a:t>
            </a:r>
            <a:r>
              <a:rPr lang="zh-CN" altLang="zh-CN"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类样式</a:t>
            </a:r>
            <a:r>
              <a:rPr lang="zh-CN" altLang="zh-CN"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 标记样式</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优先级相同时，则是</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靠近原则</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r>
              <a:rPr lang="zh-CN" altLang="en-US" dirty="0">
                <a:sym typeface="+mn-ea"/>
              </a:rPr>
              <a:t>在</a:t>
            </a:r>
            <a:r>
              <a:rPr lang="en-US" altLang="zh-CN" dirty="0">
                <a:sym typeface="+mn-ea"/>
              </a:rPr>
              <a:t>CSS</a:t>
            </a:r>
            <a:r>
              <a:rPr lang="zh-CN" altLang="en-US" dirty="0">
                <a:sym typeface="+mn-ea"/>
              </a:rPr>
              <a:t>中有些属性不允许继承，例如</a:t>
            </a:r>
            <a:r>
              <a:rPr lang="en-US" altLang="zh-CN" dirty="0">
                <a:sym typeface="+mn-ea"/>
              </a:rPr>
              <a:t>border</a:t>
            </a:r>
            <a:r>
              <a:rPr lang="zh-CN" altLang="en-US" dirty="0">
                <a:sym typeface="+mn-ea"/>
              </a:rPr>
              <a:t>属性没有继承性</a:t>
            </a: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a:p>
            <a:pPr indent="0" eaLnBrk="0" hangingPunct="0">
              <a:lnSpc>
                <a:spcPct val="90000"/>
              </a:lnSpc>
              <a:spcBef>
                <a:spcPct val="20000"/>
              </a:spcBef>
              <a:buClr>
                <a:srgbClr val="660066"/>
              </a:buClr>
              <a:buSzPct val="100000"/>
              <a:buNone/>
            </a:pPr>
            <a:endParaRPr lang="en-US" altLang="zh-CN" dirty="0">
              <a:solidFill>
                <a:srgbClr val="FF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noAutofit/>
          </a:bodyPr>
          <a:lstStyle/>
          <a:p>
            <a:r>
              <a:rPr lang="en-US" altLang="zh-CN" sz="2400" smtClean="0"/>
              <a:t>CSS</a:t>
            </a:r>
            <a:r>
              <a:rPr lang="zh-CN" altLang="en-US" sz="2400" smtClean="0"/>
              <a:t>继承与层叠案例</a:t>
            </a:r>
            <a:endParaRPr lang="zh-CN" altLang="en-US" sz="2400" smtClean="0"/>
          </a:p>
        </p:txBody>
      </p:sp>
      <p:sp>
        <p:nvSpPr>
          <p:cNvPr id="35842" name="Rectangle 3"/>
          <p:cNvSpPr>
            <a:spLocks noGrp="1" noChangeArrowheads="1"/>
          </p:cNvSpPr>
          <p:nvPr>
            <p:ph idx="1"/>
          </p:nvPr>
        </p:nvSpPr>
        <p:spPr/>
        <p:txBody>
          <a:bodyPr>
            <a:normAutofit/>
          </a:bodyPr>
          <a:lstStyle/>
          <a:p>
            <a:pPr>
              <a:lnSpc>
                <a:spcPct val="100000"/>
              </a:lnSpc>
              <a:spcBef>
                <a:spcPct val="0"/>
              </a:spcBef>
              <a:spcAft>
                <a:spcPct val="0"/>
              </a:spcAft>
              <a:buNone/>
            </a:pPr>
            <a:r>
              <a:rPr lang="en-US" altLang="zh-CN" sz="1600" dirty="0">
                <a:latin typeface="微软雅黑" panose="020B0503020204020204" charset="-122"/>
                <a:cs typeface="微软雅黑" panose="020B0503020204020204" charset="-122"/>
              </a:rPr>
              <a:t>&lt;head&gt;</a:t>
            </a:r>
            <a:endParaRPr lang="en-US" altLang="zh-CN" sz="1600" dirty="0">
              <a:latin typeface="微软雅黑" panose="020B0503020204020204" charset="-122"/>
              <a:cs typeface="微软雅黑" panose="020B0503020204020204" charset="-122"/>
            </a:endParaRPr>
          </a:p>
          <a:p>
            <a:pPr>
              <a:lnSpc>
                <a:spcPct val="100000"/>
              </a:lnSpc>
              <a:spcBef>
                <a:spcPct val="0"/>
              </a:spcBef>
              <a:spcAft>
                <a:spcPct val="0"/>
              </a:spcAft>
              <a:buNone/>
            </a:pPr>
            <a:r>
              <a:rPr lang="en-US" altLang="zh-CN" sz="1600" dirty="0">
                <a:latin typeface="微软雅黑" panose="020B0503020204020204" charset="-122"/>
                <a:cs typeface="微软雅黑" panose="020B0503020204020204" charset="-122"/>
              </a:rPr>
              <a:t>  &lt;meta </a:t>
            </a:r>
            <a:r>
              <a:rPr lang="en-US" altLang="zh-CN" sz="1600" dirty="0" err="1">
                <a:latin typeface="微软雅黑" panose="020B0503020204020204" charset="-122"/>
                <a:cs typeface="微软雅黑" panose="020B0503020204020204" charset="-122"/>
              </a:rPr>
              <a:t>charset</a:t>
            </a:r>
            <a:r>
              <a:rPr lang="en-US" altLang="zh-CN" sz="1600" dirty="0">
                <a:latin typeface="微软雅黑" panose="020B0503020204020204" charset="-122"/>
                <a:cs typeface="微软雅黑" panose="020B0503020204020204" charset="-122"/>
              </a:rPr>
              <a:t>="UTF-8"&gt;</a:t>
            </a:r>
            <a:endParaRPr lang="en-US" altLang="zh-CN" sz="1600" dirty="0">
              <a:latin typeface="微软雅黑" panose="020B0503020204020204" charset="-122"/>
              <a:cs typeface="微软雅黑" panose="020B0503020204020204" charset="-122"/>
            </a:endParaRPr>
          </a:p>
          <a:p>
            <a:pPr>
              <a:lnSpc>
                <a:spcPct val="100000"/>
              </a:lnSpc>
              <a:spcBef>
                <a:spcPct val="0"/>
              </a:spcBef>
              <a:spcAft>
                <a:spcPct val="0"/>
              </a:spcAft>
              <a:buNone/>
            </a:pPr>
            <a:r>
              <a:rPr lang="en-US" altLang="zh-CN" sz="1600" dirty="0">
                <a:latin typeface="微软雅黑" panose="020B0503020204020204" charset="-122"/>
                <a:cs typeface="微软雅黑" panose="020B0503020204020204" charset="-122"/>
              </a:rPr>
              <a:t>  </a:t>
            </a:r>
            <a:r>
              <a:rPr lang="en-US" altLang="zh-CN" sz="1600" dirty="0" smtClean="0">
                <a:latin typeface="微软雅黑" panose="020B0503020204020204" charset="-122"/>
                <a:cs typeface="微软雅黑" panose="020B0503020204020204" charset="-122"/>
              </a:rPr>
              <a:t>&lt;style type="text/</a:t>
            </a:r>
            <a:r>
              <a:rPr lang="en-US" altLang="zh-CN" sz="1600" dirty="0" err="1" smtClean="0">
                <a:latin typeface="微软雅黑" panose="020B0503020204020204" charset="-122"/>
                <a:cs typeface="微软雅黑" panose="020B0503020204020204" charset="-122"/>
              </a:rPr>
              <a:t>css</a:t>
            </a:r>
            <a:r>
              <a:rPr lang="en-US" altLang="zh-CN" sz="1600" dirty="0" smtClean="0">
                <a:latin typeface="微软雅黑" panose="020B0503020204020204" charset="-122"/>
                <a:cs typeface="微软雅黑" panose="020B0503020204020204" charset="-122"/>
              </a:rPr>
              <a:t>"&gt;</a:t>
            </a:r>
            <a:endParaRPr lang="en-US" altLang="zh-CN" sz="1600" dirty="0" smtClean="0">
              <a:latin typeface="微软雅黑" panose="020B0503020204020204" charset="-122"/>
              <a:cs typeface="微软雅黑" panose="020B0503020204020204" charset="-122"/>
            </a:endParaRPr>
          </a:p>
          <a:p>
            <a:pPr>
              <a:lnSpc>
                <a:spcPct val="100000"/>
              </a:lnSpc>
              <a:spcBef>
                <a:spcPct val="0"/>
              </a:spcBef>
              <a:spcAft>
                <a:spcPct val="0"/>
              </a:spcAft>
              <a:buFont typeface="Wingdings" panose="05000000000000000000" pitchFamily="2" charset="2"/>
              <a:buNone/>
            </a:pPr>
            <a:r>
              <a:rPr lang="en-US" altLang="zh-CN" sz="1600" dirty="0" smtClean="0">
                <a:latin typeface="微软雅黑" panose="020B0503020204020204" charset="-122"/>
                <a:cs typeface="微软雅黑" panose="020B0503020204020204" charset="-122"/>
              </a:rPr>
              <a:t>    body{font-size:12px;}</a:t>
            </a:r>
            <a:endParaRPr lang="en-US" altLang="zh-CN" sz="1600" dirty="0" smtClean="0">
              <a:latin typeface="微软雅黑" panose="020B0503020204020204" charset="-122"/>
              <a:cs typeface="微软雅黑" panose="020B0503020204020204" charset="-122"/>
            </a:endParaRPr>
          </a:p>
          <a:p>
            <a:pPr>
              <a:lnSpc>
                <a:spcPct val="100000"/>
              </a:lnSpc>
              <a:spcBef>
                <a:spcPct val="0"/>
              </a:spcBef>
              <a:spcAft>
                <a:spcPct val="0"/>
              </a:spcAft>
              <a:buFont typeface="Wingdings" panose="05000000000000000000" pitchFamily="2" charset="2"/>
              <a:buNone/>
            </a:pPr>
            <a:r>
              <a:rPr lang="en-US" altLang="zh-CN" sz="1600" dirty="0" smtClean="0">
                <a:latin typeface="微软雅黑" panose="020B0503020204020204" charset="-122"/>
                <a:cs typeface="微软雅黑" panose="020B0503020204020204" charset="-122"/>
              </a:rPr>
              <a:t>    .c1{font-size:28px;color:blue;font-family:"</a:t>
            </a:r>
            <a:r>
              <a:rPr lang="zh-CN" altLang="en-US" sz="1600" dirty="0" smtClean="0">
                <a:latin typeface="微软雅黑" panose="020B0503020204020204" charset="-122"/>
                <a:cs typeface="微软雅黑" panose="020B0503020204020204" charset="-122"/>
              </a:rPr>
              <a:t>黑体</a:t>
            </a:r>
            <a:r>
              <a:rPr lang="en-US" altLang="zh-CN" sz="1600" dirty="0" smtClean="0">
                <a:latin typeface="微软雅黑" panose="020B0503020204020204" charset="-122"/>
                <a:cs typeface="微软雅黑" panose="020B0503020204020204" charset="-122"/>
              </a:rPr>
              <a:t>";}</a:t>
            </a:r>
            <a:endParaRPr lang="en-US" altLang="zh-CN" sz="1600" dirty="0" smtClean="0">
              <a:latin typeface="微软雅黑" panose="020B0503020204020204" charset="-122"/>
              <a:cs typeface="微软雅黑" panose="020B0503020204020204" charset="-122"/>
            </a:endParaRPr>
          </a:p>
          <a:p>
            <a:pPr>
              <a:lnSpc>
                <a:spcPct val="100000"/>
              </a:lnSpc>
              <a:spcBef>
                <a:spcPct val="0"/>
              </a:spcBef>
              <a:spcAft>
                <a:spcPct val="0"/>
              </a:spcAft>
              <a:buFont typeface="Wingdings" panose="05000000000000000000" pitchFamily="2" charset="2"/>
              <a:buNone/>
            </a:pPr>
            <a:r>
              <a:rPr lang="en-US" altLang="zh-CN" sz="1600" dirty="0" smtClean="0">
                <a:latin typeface="微软雅黑" panose="020B0503020204020204" charset="-122"/>
                <a:cs typeface="微软雅黑" panose="020B0503020204020204" charset="-122"/>
              </a:rPr>
              <a:t>    #p1,#p2{font-family:"</a:t>
            </a:r>
            <a:r>
              <a:rPr lang="zh-CN" altLang="en-US" sz="1600" dirty="0" smtClean="0">
                <a:latin typeface="微软雅黑" panose="020B0503020204020204" charset="-122"/>
                <a:cs typeface="微软雅黑" panose="020B0503020204020204" charset="-122"/>
              </a:rPr>
              <a:t>幼圆</a:t>
            </a:r>
            <a:r>
              <a:rPr lang="en-US" altLang="zh-CN" sz="1600" dirty="0" smtClean="0">
                <a:latin typeface="微软雅黑" panose="020B0503020204020204" charset="-122"/>
                <a:cs typeface="微软雅黑" panose="020B0503020204020204" charset="-122"/>
              </a:rPr>
              <a:t>";font-size:56px;}</a:t>
            </a:r>
            <a:endParaRPr lang="en-US" altLang="zh-CN" sz="1600" dirty="0" smtClean="0">
              <a:latin typeface="微软雅黑" panose="020B0503020204020204" charset="-122"/>
              <a:cs typeface="微软雅黑" panose="020B0503020204020204" charset="-122"/>
            </a:endParaRPr>
          </a:p>
          <a:p>
            <a:pPr>
              <a:lnSpc>
                <a:spcPct val="100000"/>
              </a:lnSpc>
              <a:spcBef>
                <a:spcPct val="0"/>
              </a:spcBef>
              <a:spcAft>
                <a:spcPct val="0"/>
              </a:spcAft>
              <a:buFont typeface="Wingdings" panose="05000000000000000000" pitchFamily="2" charset="2"/>
              <a:buNone/>
            </a:pPr>
            <a:r>
              <a:rPr lang="en-US" altLang="zh-CN" sz="1600" dirty="0" smtClean="0">
                <a:latin typeface="微软雅黑" panose="020B0503020204020204" charset="-122"/>
                <a:cs typeface="微软雅黑" panose="020B0503020204020204" charset="-122"/>
              </a:rPr>
              <a:t>  &lt;/style&gt;</a:t>
            </a:r>
            <a:endParaRPr lang="en-US" altLang="zh-CN" sz="1600" dirty="0" smtClean="0">
              <a:latin typeface="微软雅黑" panose="020B0503020204020204" charset="-122"/>
              <a:cs typeface="微软雅黑" panose="020B0503020204020204" charset="-122"/>
            </a:endParaRPr>
          </a:p>
          <a:p>
            <a:pPr>
              <a:lnSpc>
                <a:spcPct val="100000"/>
              </a:lnSpc>
              <a:spcBef>
                <a:spcPct val="0"/>
              </a:spcBef>
              <a:spcAft>
                <a:spcPct val="0"/>
              </a:spcAft>
              <a:buFont typeface="Wingdings" panose="05000000000000000000" pitchFamily="2" charset="2"/>
              <a:buNone/>
            </a:pPr>
            <a:r>
              <a:rPr lang="en-US" altLang="zh-CN" sz="1600" dirty="0" smtClean="0">
                <a:latin typeface="微软雅黑" panose="020B0503020204020204" charset="-122"/>
                <a:cs typeface="微软雅黑" panose="020B0503020204020204" charset="-122"/>
              </a:rPr>
              <a:t>&lt;/head&gt;</a:t>
            </a:r>
            <a:endParaRPr lang="en-US" altLang="zh-CN" sz="1600" dirty="0" smtClean="0">
              <a:latin typeface="微软雅黑" panose="020B0503020204020204" charset="-122"/>
              <a:cs typeface="微软雅黑" panose="020B0503020204020204" charset="-122"/>
            </a:endParaRPr>
          </a:p>
        </p:txBody>
      </p:sp>
      <p:pic>
        <p:nvPicPr>
          <p:cNvPr id="35843" name="Picture 4"/>
          <p:cNvPicPr>
            <a:picLocks noChangeAspect="1" noChangeArrowheads="1"/>
          </p:cNvPicPr>
          <p:nvPr/>
        </p:nvPicPr>
        <p:blipFill>
          <a:blip r:embed="rId1" cstate="print"/>
          <a:srcRect/>
          <a:stretch>
            <a:fillRect/>
          </a:stretch>
        </p:blipFill>
        <p:spPr bwMode="auto">
          <a:xfrm>
            <a:off x="3914775" y="2482850"/>
            <a:ext cx="4365625" cy="2303780"/>
          </a:xfrm>
          <a:prstGeom prst="rect">
            <a:avLst/>
          </a:prstGeom>
          <a:noFill/>
          <a:ln w="9525">
            <a:noFill/>
            <a:miter lim="800000"/>
            <a:headEnd/>
            <a:tailEnd/>
          </a:ln>
        </p:spPr>
      </p:pic>
      <p:sp>
        <p:nvSpPr>
          <p:cNvPr id="5" name="矩形 4"/>
          <p:cNvSpPr/>
          <p:nvPr/>
        </p:nvSpPr>
        <p:spPr>
          <a:xfrm>
            <a:off x="448945" y="4279900"/>
            <a:ext cx="8534400" cy="2061210"/>
          </a:xfrm>
          <a:prstGeom prst="rect">
            <a:avLst/>
          </a:prstGeom>
        </p:spPr>
        <p:txBody>
          <a:bodyPr wrap="square">
            <a:spAutoFit/>
          </a:bodyPr>
          <a:lstStyle/>
          <a:p>
            <a:pPr>
              <a:lnSpc>
                <a:spcPct val="100000"/>
              </a:lnSpc>
              <a:buFont typeface="Wingdings" panose="05000000000000000000" pitchFamily="2" charset="2"/>
              <a:buNone/>
            </a:pPr>
            <a:r>
              <a:rPr lang="en-US" altLang="zh-CN" sz="1600" b="0" dirty="0" smtClean="0">
                <a:latin typeface="微软雅黑" panose="020B0503020204020204" charset="-122"/>
                <a:ea typeface="微软雅黑" panose="020B0503020204020204" charset="-122"/>
                <a:cs typeface="微软雅黑" panose="020B0503020204020204" charset="-122"/>
              </a:rPr>
              <a:t>&lt;body&gt;</a:t>
            </a:r>
            <a:endParaRPr lang="en-US" altLang="zh-CN" sz="1600" b="0" dirty="0" smtClean="0">
              <a:latin typeface="微软雅黑" panose="020B0503020204020204" charset="-122"/>
              <a:ea typeface="微软雅黑" panose="020B0503020204020204" charset="-122"/>
              <a:cs typeface="微软雅黑" panose="020B0503020204020204" charset="-122"/>
            </a:endParaRPr>
          </a:p>
          <a:p>
            <a:pPr>
              <a:lnSpc>
                <a:spcPct val="100000"/>
              </a:lnSpc>
              <a:buFont typeface="Wingdings" panose="05000000000000000000" pitchFamily="2" charset="2"/>
              <a:buNone/>
            </a:pPr>
            <a:r>
              <a:rPr lang="zh-CN" altLang="en-US" sz="1600" b="0" dirty="0" smtClean="0">
                <a:latin typeface="微软雅黑" panose="020B0503020204020204" charset="-122"/>
                <a:ea typeface="微软雅黑" panose="020B0503020204020204" charset="-122"/>
                <a:cs typeface="微软雅黑" panose="020B0503020204020204" charset="-122"/>
              </a:rPr>
              <a:t>这是 </a:t>
            </a:r>
            <a:r>
              <a:rPr lang="en-US" altLang="zh-CN" sz="1600" b="0" dirty="0" smtClean="0">
                <a:latin typeface="微软雅黑" panose="020B0503020204020204" charset="-122"/>
                <a:ea typeface="微软雅黑" panose="020B0503020204020204" charset="-122"/>
                <a:cs typeface="微软雅黑" panose="020B0503020204020204" charset="-122"/>
              </a:rPr>
              <a:t>body </a:t>
            </a:r>
            <a:r>
              <a:rPr lang="zh-CN" altLang="en-US" sz="1600" b="0" dirty="0" smtClean="0">
                <a:latin typeface="微软雅黑" panose="020B0503020204020204" charset="-122"/>
                <a:ea typeface="微软雅黑" panose="020B0503020204020204" charset="-122"/>
                <a:cs typeface="微软雅黑" panose="020B0503020204020204" charset="-122"/>
              </a:rPr>
              <a:t>的文本内容。</a:t>
            </a:r>
            <a:endParaRPr lang="zh-CN" altLang="en-US" sz="1600" b="0" dirty="0" smtClean="0">
              <a:latin typeface="微软雅黑" panose="020B0503020204020204" charset="-122"/>
              <a:ea typeface="微软雅黑" panose="020B0503020204020204" charset="-122"/>
              <a:cs typeface="微软雅黑" panose="020B0503020204020204" charset="-122"/>
            </a:endParaRPr>
          </a:p>
          <a:p>
            <a:pPr>
              <a:lnSpc>
                <a:spcPct val="100000"/>
              </a:lnSpc>
              <a:buFont typeface="Wingdings" panose="05000000000000000000" pitchFamily="2" charset="2"/>
              <a:buNone/>
            </a:pPr>
            <a:r>
              <a:rPr lang="en-US" altLang="zh-CN" sz="1600" b="0" dirty="0" smtClean="0">
                <a:latin typeface="微软雅黑" panose="020B0503020204020204" charset="-122"/>
                <a:ea typeface="微软雅黑" panose="020B0503020204020204" charset="-122"/>
                <a:cs typeface="微软雅黑" panose="020B0503020204020204" charset="-122"/>
              </a:rPr>
              <a:t>&lt;p&gt;</a:t>
            </a:r>
            <a:r>
              <a:rPr lang="zh-CN" altLang="en-US" sz="1600" b="0" dirty="0" smtClean="0">
                <a:latin typeface="微软雅黑" panose="020B0503020204020204" charset="-122"/>
                <a:ea typeface="微软雅黑" panose="020B0503020204020204" charset="-122"/>
                <a:cs typeface="微软雅黑" panose="020B0503020204020204" charset="-122"/>
              </a:rPr>
              <a:t>第一段 子标记</a:t>
            </a:r>
            <a:r>
              <a:rPr lang="en-US" altLang="zh-CN" sz="1600" b="0" dirty="0" smtClean="0">
                <a:latin typeface="微软雅黑" panose="020B0503020204020204" charset="-122"/>
                <a:ea typeface="微软雅黑" panose="020B0503020204020204" charset="-122"/>
                <a:cs typeface="微软雅黑" panose="020B0503020204020204" charset="-122"/>
              </a:rPr>
              <a:t>p</a:t>
            </a:r>
            <a:r>
              <a:rPr lang="zh-CN" altLang="en-US" sz="1600" b="0" dirty="0" smtClean="0">
                <a:latin typeface="微软雅黑" panose="020B0503020204020204" charset="-122"/>
                <a:ea typeface="微软雅黑" panose="020B0503020204020204" charset="-122"/>
                <a:cs typeface="微软雅黑" panose="020B0503020204020204" charset="-122"/>
              </a:rPr>
              <a:t>继承了父标记</a:t>
            </a:r>
            <a:r>
              <a:rPr lang="en-US" altLang="zh-CN" sz="1600" b="0" dirty="0" smtClean="0">
                <a:latin typeface="微软雅黑" panose="020B0503020204020204" charset="-122"/>
                <a:ea typeface="微软雅黑" panose="020B0503020204020204" charset="-122"/>
                <a:cs typeface="微软雅黑" panose="020B0503020204020204" charset="-122"/>
              </a:rPr>
              <a:t>body</a:t>
            </a:r>
            <a:r>
              <a:rPr lang="zh-CN" altLang="en-US" sz="1600" b="0" dirty="0" smtClean="0">
                <a:latin typeface="微软雅黑" panose="020B0503020204020204" charset="-122"/>
                <a:ea typeface="微软雅黑" panose="020B0503020204020204" charset="-122"/>
                <a:cs typeface="微软雅黑" panose="020B0503020204020204" charset="-122"/>
              </a:rPr>
              <a:t>的样式。</a:t>
            </a:r>
            <a:r>
              <a:rPr lang="en-US" altLang="zh-CN" sz="1600" b="0" dirty="0" smtClean="0">
                <a:latin typeface="微软雅黑" panose="020B0503020204020204" charset="-122"/>
                <a:ea typeface="微软雅黑" panose="020B0503020204020204" charset="-122"/>
                <a:cs typeface="微软雅黑" panose="020B0503020204020204" charset="-122"/>
              </a:rPr>
              <a:t>&lt;/p&gt;</a:t>
            </a:r>
            <a:endParaRPr lang="en-US" altLang="zh-CN" sz="1600" b="0" dirty="0" smtClean="0">
              <a:latin typeface="微软雅黑" panose="020B0503020204020204" charset="-122"/>
              <a:ea typeface="微软雅黑" panose="020B0503020204020204" charset="-122"/>
              <a:cs typeface="微软雅黑" panose="020B0503020204020204" charset="-122"/>
            </a:endParaRPr>
          </a:p>
          <a:p>
            <a:pPr>
              <a:lnSpc>
                <a:spcPct val="100000"/>
              </a:lnSpc>
              <a:buFont typeface="Wingdings" panose="05000000000000000000" pitchFamily="2" charset="2"/>
              <a:buNone/>
            </a:pPr>
            <a:r>
              <a:rPr lang="en-US" altLang="zh-CN" sz="1600" b="0" dirty="0" smtClean="0">
                <a:latin typeface="微软雅黑" panose="020B0503020204020204" charset="-122"/>
                <a:ea typeface="微软雅黑" panose="020B0503020204020204" charset="-122"/>
                <a:cs typeface="微软雅黑" panose="020B0503020204020204" charset="-122"/>
              </a:rPr>
              <a:t>&lt;p class="c1"&gt;</a:t>
            </a:r>
            <a:r>
              <a:rPr lang="zh-CN" altLang="en-US" sz="1600" b="0" dirty="0" smtClean="0">
                <a:latin typeface="微软雅黑" panose="020B0503020204020204" charset="-122"/>
                <a:ea typeface="微软雅黑" panose="020B0503020204020204" charset="-122"/>
                <a:cs typeface="微软雅黑" panose="020B0503020204020204" charset="-122"/>
              </a:rPr>
              <a:t>第二、三、四段都设置了 </a:t>
            </a:r>
            <a:r>
              <a:rPr lang="en-US" altLang="zh-CN" sz="1600" b="0" dirty="0" smtClean="0">
                <a:latin typeface="微软雅黑" panose="020B0503020204020204" charset="-122"/>
                <a:ea typeface="微软雅黑" panose="020B0503020204020204" charset="-122"/>
                <a:cs typeface="微软雅黑" panose="020B0503020204020204" charset="-122"/>
              </a:rPr>
              <a:t>class="c1"</a:t>
            </a:r>
            <a:r>
              <a:rPr lang="zh-CN" altLang="en-US" sz="1600" b="0" dirty="0" smtClean="0">
                <a:latin typeface="微软雅黑" panose="020B0503020204020204" charset="-122"/>
                <a:ea typeface="微软雅黑" panose="020B0503020204020204" charset="-122"/>
                <a:cs typeface="微软雅黑" panose="020B0503020204020204" charset="-122"/>
              </a:rPr>
              <a:t>。</a:t>
            </a:r>
            <a:r>
              <a:rPr lang="en-US" altLang="zh-CN" sz="1600" b="0" dirty="0" smtClean="0">
                <a:latin typeface="微软雅黑" panose="020B0503020204020204" charset="-122"/>
                <a:ea typeface="微软雅黑" panose="020B0503020204020204" charset="-122"/>
                <a:cs typeface="微软雅黑" panose="020B0503020204020204" charset="-122"/>
              </a:rPr>
              <a:t>&lt;/p&gt;</a:t>
            </a:r>
            <a:endParaRPr lang="en-US" altLang="zh-CN" sz="1600" b="0" dirty="0" smtClean="0">
              <a:latin typeface="微软雅黑" panose="020B0503020204020204" charset="-122"/>
              <a:ea typeface="微软雅黑" panose="020B0503020204020204" charset="-122"/>
              <a:cs typeface="微软雅黑" panose="020B0503020204020204" charset="-122"/>
            </a:endParaRPr>
          </a:p>
          <a:p>
            <a:pPr>
              <a:lnSpc>
                <a:spcPct val="100000"/>
              </a:lnSpc>
              <a:buFont typeface="Wingdings" panose="05000000000000000000" pitchFamily="2" charset="2"/>
              <a:buNone/>
            </a:pPr>
            <a:r>
              <a:rPr lang="en-US" altLang="zh-CN" sz="1600" b="0" dirty="0" smtClean="0">
                <a:latin typeface="微软雅黑" panose="020B0503020204020204" charset="-122"/>
                <a:ea typeface="微软雅黑" panose="020B0503020204020204" charset="-122"/>
                <a:cs typeface="微软雅黑" panose="020B0503020204020204" charset="-122"/>
              </a:rPr>
              <a:t>&lt;p class="c1" id="p1"&gt;</a:t>
            </a:r>
            <a:r>
              <a:rPr lang="zh-CN" altLang="en-US" sz="1600" b="0" dirty="0" smtClean="0">
                <a:latin typeface="微软雅黑" panose="020B0503020204020204" charset="-122"/>
                <a:ea typeface="微软雅黑" panose="020B0503020204020204" charset="-122"/>
                <a:cs typeface="微软雅黑" panose="020B0503020204020204" charset="-122"/>
              </a:rPr>
              <a:t>第三段设置了 </a:t>
            </a:r>
            <a:r>
              <a:rPr lang="en-US" altLang="zh-CN" sz="1600" b="0" dirty="0" smtClean="0">
                <a:latin typeface="微软雅黑" panose="020B0503020204020204" charset="-122"/>
                <a:ea typeface="微软雅黑" panose="020B0503020204020204" charset="-122"/>
                <a:cs typeface="微软雅黑" panose="020B0503020204020204" charset="-122"/>
              </a:rPr>
              <a:t>id="p1"</a:t>
            </a:r>
            <a:r>
              <a:rPr lang="zh-CN" altLang="en-US" sz="1600" b="0" dirty="0" smtClean="0">
                <a:latin typeface="微软雅黑" panose="020B0503020204020204" charset="-122"/>
                <a:ea typeface="微软雅黑" panose="020B0503020204020204" charset="-122"/>
                <a:cs typeface="微软雅黑" panose="020B0503020204020204" charset="-122"/>
              </a:rPr>
              <a:t>。</a:t>
            </a:r>
            <a:r>
              <a:rPr lang="en-US" altLang="zh-CN" sz="1600" b="0" dirty="0" smtClean="0">
                <a:latin typeface="微软雅黑" panose="020B0503020204020204" charset="-122"/>
                <a:ea typeface="微软雅黑" panose="020B0503020204020204" charset="-122"/>
                <a:cs typeface="微软雅黑" panose="020B0503020204020204" charset="-122"/>
              </a:rPr>
              <a:t>&lt;/p&gt;</a:t>
            </a:r>
            <a:endParaRPr lang="en-US" altLang="zh-CN" sz="1600" b="0" dirty="0" smtClean="0">
              <a:latin typeface="微软雅黑" panose="020B0503020204020204" charset="-122"/>
              <a:ea typeface="微软雅黑" panose="020B0503020204020204" charset="-122"/>
              <a:cs typeface="微软雅黑" panose="020B0503020204020204" charset="-122"/>
            </a:endParaRPr>
          </a:p>
          <a:p>
            <a:pPr>
              <a:lnSpc>
                <a:spcPct val="100000"/>
              </a:lnSpc>
              <a:buFont typeface="Wingdings" panose="05000000000000000000" pitchFamily="2" charset="2"/>
              <a:buNone/>
            </a:pPr>
            <a:r>
              <a:rPr lang="en-US" altLang="zh-CN" sz="1600" b="0" dirty="0" smtClean="0">
                <a:latin typeface="微软雅黑" panose="020B0503020204020204" charset="-122"/>
                <a:ea typeface="微软雅黑" panose="020B0503020204020204" charset="-122"/>
                <a:cs typeface="微软雅黑" panose="020B0503020204020204" charset="-122"/>
              </a:rPr>
              <a:t>&lt;p class="c1" id="p2" style="font-</a:t>
            </a:r>
            <a:r>
              <a:rPr lang="en-US" altLang="zh-CN" sz="1600" b="0" dirty="0" err="1" smtClean="0">
                <a:latin typeface="微软雅黑" panose="020B0503020204020204" charset="-122"/>
                <a:ea typeface="微软雅黑" panose="020B0503020204020204" charset="-122"/>
                <a:cs typeface="微软雅黑" panose="020B0503020204020204" charset="-122"/>
              </a:rPr>
              <a:t>family:'Arial</a:t>
            </a:r>
            <a:r>
              <a:rPr lang="en-US" altLang="zh-CN" sz="1600" b="0" dirty="0" smtClean="0">
                <a:latin typeface="微软雅黑" panose="020B0503020204020204" charset="-122"/>
                <a:ea typeface="微软雅黑" panose="020B0503020204020204" charset="-122"/>
                <a:cs typeface="微软雅黑" panose="020B0503020204020204" charset="-122"/>
              </a:rPr>
              <a:t> </a:t>
            </a:r>
            <a:r>
              <a:rPr lang="en-US" altLang="zh-CN" sz="1600" b="0" dirty="0" err="1" smtClean="0">
                <a:latin typeface="微软雅黑" panose="020B0503020204020204" charset="-122"/>
                <a:ea typeface="微软雅黑" panose="020B0503020204020204" charset="-122"/>
                <a:cs typeface="微软雅黑" panose="020B0503020204020204" charset="-122"/>
              </a:rPr>
              <a:t>Black';color:red</a:t>
            </a:r>
            <a:r>
              <a:rPr lang="en-US" altLang="zh-CN" sz="1600" b="0" dirty="0" smtClean="0">
                <a:latin typeface="微软雅黑" panose="020B0503020204020204" charset="-122"/>
                <a:ea typeface="微软雅黑" panose="020B0503020204020204" charset="-122"/>
                <a:cs typeface="微软雅黑" panose="020B0503020204020204" charset="-122"/>
              </a:rPr>
              <a:t>;"&gt;</a:t>
            </a:r>
            <a:r>
              <a:rPr lang="zh-CN" altLang="en-US" sz="1600" b="0" dirty="0" smtClean="0">
                <a:latin typeface="微软雅黑" panose="020B0503020204020204" charset="-122"/>
                <a:ea typeface="微软雅黑" panose="020B0503020204020204" charset="-122"/>
                <a:cs typeface="微软雅黑" panose="020B0503020204020204" charset="-122"/>
              </a:rPr>
              <a:t>行内样式 </a:t>
            </a:r>
            <a:r>
              <a:rPr lang="en-US" altLang="zh-CN" sz="1600" b="0" dirty="0" smtClean="0">
                <a:latin typeface="微软雅黑" panose="020B0503020204020204" charset="-122"/>
                <a:ea typeface="微软雅黑" panose="020B0503020204020204" charset="-122"/>
                <a:cs typeface="微软雅黑" panose="020B0503020204020204" charset="-122"/>
              </a:rPr>
              <a:t>style="font-</a:t>
            </a:r>
            <a:r>
              <a:rPr lang="en-US" altLang="zh-CN" sz="1600" b="0" dirty="0" err="1" smtClean="0">
                <a:latin typeface="微软雅黑" panose="020B0503020204020204" charset="-122"/>
                <a:ea typeface="微软雅黑" panose="020B0503020204020204" charset="-122"/>
                <a:cs typeface="微软雅黑" panose="020B0503020204020204" charset="-122"/>
              </a:rPr>
              <a:t>family:'Arial</a:t>
            </a:r>
            <a:r>
              <a:rPr lang="en-US" altLang="zh-CN" sz="1600" b="0" dirty="0" smtClean="0">
                <a:latin typeface="微软雅黑" panose="020B0503020204020204" charset="-122"/>
                <a:ea typeface="微软雅黑" panose="020B0503020204020204" charset="-122"/>
                <a:cs typeface="微软雅黑" panose="020B0503020204020204" charset="-122"/>
              </a:rPr>
              <a:t> Black'; </a:t>
            </a:r>
            <a:r>
              <a:rPr lang="en-US" altLang="zh-CN" sz="1600" b="0" dirty="0" err="1" smtClean="0">
                <a:latin typeface="微软雅黑" panose="020B0503020204020204" charset="-122"/>
                <a:ea typeface="微软雅黑" panose="020B0503020204020204" charset="-122"/>
                <a:cs typeface="微软雅黑" panose="020B0503020204020204" charset="-122"/>
              </a:rPr>
              <a:t>color:red</a:t>
            </a:r>
            <a:r>
              <a:rPr lang="en-US" altLang="zh-CN" sz="1600" b="0" dirty="0" smtClean="0">
                <a:latin typeface="微软雅黑" panose="020B0503020204020204" charset="-122"/>
                <a:ea typeface="微软雅黑" panose="020B0503020204020204" charset="-122"/>
                <a:cs typeface="微软雅黑" panose="020B0503020204020204" charset="-122"/>
              </a:rPr>
              <a:t>;"</a:t>
            </a:r>
            <a:r>
              <a:rPr lang="zh-CN" altLang="en-US" sz="1600" b="0" dirty="0" smtClean="0">
                <a:latin typeface="微软雅黑" panose="020B0503020204020204" charset="-122"/>
                <a:ea typeface="微软雅黑" panose="020B0503020204020204" charset="-122"/>
                <a:cs typeface="微软雅黑" panose="020B0503020204020204" charset="-122"/>
              </a:rPr>
              <a:t>，优先级最高。</a:t>
            </a:r>
            <a:r>
              <a:rPr lang="en-US" altLang="zh-CN" sz="1600" b="0" dirty="0" smtClean="0">
                <a:latin typeface="微软雅黑" panose="020B0503020204020204" charset="-122"/>
                <a:ea typeface="微软雅黑" panose="020B0503020204020204" charset="-122"/>
                <a:cs typeface="微软雅黑" panose="020B0503020204020204" charset="-122"/>
              </a:rPr>
              <a:t>&lt;/p&gt;</a:t>
            </a:r>
            <a:endParaRPr lang="en-US" altLang="zh-CN" sz="1600" b="0" dirty="0" smtClean="0">
              <a:latin typeface="微软雅黑" panose="020B0503020204020204" charset="-122"/>
              <a:ea typeface="微软雅黑" panose="020B0503020204020204" charset="-122"/>
              <a:cs typeface="微软雅黑" panose="020B0503020204020204" charset="-122"/>
            </a:endParaRPr>
          </a:p>
          <a:p>
            <a:pPr>
              <a:lnSpc>
                <a:spcPct val="100000"/>
              </a:lnSpc>
              <a:buFont typeface="Wingdings" panose="05000000000000000000" pitchFamily="2" charset="2"/>
              <a:buNone/>
            </a:pPr>
            <a:r>
              <a:rPr lang="en-US" altLang="zh-CN" sz="1600" b="0" dirty="0" smtClean="0">
                <a:latin typeface="微软雅黑" panose="020B0503020204020204" charset="-122"/>
                <a:ea typeface="微软雅黑" panose="020B0503020204020204" charset="-122"/>
                <a:cs typeface="微软雅黑" panose="020B0503020204020204" charset="-122"/>
              </a:rPr>
              <a:t>&lt;/body&gt;</a:t>
            </a:r>
            <a:endParaRPr lang="zh-CN" altLang="en-US" sz="1600" b="0" dirty="0" smtClean="0">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noAutofit/>
          </a:bodyPr>
          <a:lstStyle/>
          <a:p>
            <a:r>
              <a:rPr lang="en-US" altLang="zh-CN" sz="2400" smtClean="0"/>
              <a:t>CSS</a:t>
            </a:r>
            <a:r>
              <a:rPr lang="zh-CN" altLang="en-US" sz="2400" smtClean="0"/>
              <a:t>基本语法</a:t>
            </a:r>
            <a:endParaRPr lang="zh-CN" altLang="en-US" sz="2400" smtClean="0"/>
          </a:p>
        </p:txBody>
      </p:sp>
      <p:sp>
        <p:nvSpPr>
          <p:cNvPr id="3" name="Rectangle 3"/>
          <p:cNvSpPr txBox="1">
            <a:spLocks noChangeArrowheads="1"/>
          </p:cNvSpPr>
          <p:nvPr/>
        </p:nvSpPr>
        <p:spPr>
          <a:xfrm>
            <a:off x="533400" y="1657350"/>
            <a:ext cx="8534400" cy="4615180"/>
          </a:xfrm>
          <a:prstGeom prst="rect">
            <a:avLst/>
          </a:prstGeom>
        </p:spPr>
        <p:txBody>
          <a:bodyPr/>
          <a:lstStyle/>
          <a:p>
            <a:pPr marL="182880" indent="-182880" defTabSz="1158875" eaLnBrk="0" hangingPunct="0">
              <a:spcBef>
                <a:spcPct val="30000"/>
              </a:spcBef>
              <a:spcAft>
                <a:spcPct val="20000"/>
              </a:spcAft>
              <a:buClr>
                <a:srgbClr val="0000CC"/>
              </a:buClr>
              <a:buSzPct val="100000"/>
              <a:defRPr/>
            </a:pPr>
            <a:r>
              <a:rPr lang="en-US" altLang="zh-CN" sz="2000" kern="0" dirty="0">
                <a:solidFill>
                  <a:srgbClr val="FF0000"/>
                </a:solidFill>
                <a:latin typeface="微软雅黑" panose="020B0503020204020204" charset="-122"/>
                <a:ea typeface="微软雅黑" panose="020B0503020204020204" charset="-122"/>
                <a:cs typeface="微软雅黑" panose="020B0503020204020204" charset="-122"/>
              </a:rPr>
              <a:t>&lt;style type="text/</a:t>
            </a:r>
            <a:r>
              <a:rPr lang="en-US" altLang="zh-CN" sz="2000" kern="0" dirty="0" err="1">
                <a:solidFill>
                  <a:srgbClr val="FF0000"/>
                </a:solidFill>
                <a:latin typeface="微软雅黑" panose="020B0503020204020204" charset="-122"/>
                <a:ea typeface="微软雅黑" panose="020B0503020204020204" charset="-122"/>
                <a:cs typeface="微软雅黑" panose="020B0503020204020204" charset="-122"/>
              </a:rPr>
              <a:t>css</a:t>
            </a:r>
            <a:r>
              <a:rPr lang="en-US" altLang="zh-CN" sz="2000" kern="0" dirty="0">
                <a:solidFill>
                  <a:srgbClr val="FF0000"/>
                </a:solidFill>
                <a:latin typeface="微软雅黑" panose="020B0503020204020204" charset="-122"/>
                <a:ea typeface="微软雅黑" panose="020B0503020204020204" charset="-122"/>
                <a:cs typeface="微软雅黑" panose="020B0503020204020204" charset="-122"/>
              </a:rPr>
              <a:t>"&gt;</a:t>
            </a:r>
            <a:endParaRPr lang="en-US" altLang="zh-CN" sz="2000" kern="0" dirty="0">
              <a:solidFill>
                <a:srgbClr val="FF0000"/>
              </a:solidFill>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spcBef>
                <a:spcPct val="30000"/>
              </a:spcBef>
              <a:spcAft>
                <a:spcPct val="20000"/>
              </a:spcAft>
              <a:buClr>
                <a:srgbClr val="0000CC"/>
              </a:buClr>
              <a:buSzPct val="100000"/>
              <a:defRPr/>
            </a:pPr>
            <a:r>
              <a:rPr lang="en-US" altLang="zh-CN" sz="2000" kern="0" dirty="0">
                <a:solidFill>
                  <a:srgbClr val="00B050"/>
                </a:solidFill>
                <a:latin typeface="微软雅黑" panose="020B0503020204020204" charset="-122"/>
                <a:ea typeface="微软雅黑" panose="020B0503020204020204" charset="-122"/>
                <a:cs typeface="微软雅黑" panose="020B0503020204020204" charset="-122"/>
              </a:rPr>
              <a:t>   /*  </a:t>
            </a:r>
            <a:r>
              <a:rPr lang="zh-CN" altLang="en-US" sz="2000" kern="0" dirty="0">
                <a:solidFill>
                  <a:srgbClr val="00B050"/>
                </a:solidFill>
                <a:latin typeface="微软雅黑" panose="020B0503020204020204" charset="-122"/>
                <a:ea typeface="微软雅黑" panose="020B0503020204020204" charset="-122"/>
                <a:cs typeface="微软雅黑" panose="020B0503020204020204" charset="-122"/>
              </a:rPr>
              <a:t>定义</a:t>
            </a:r>
            <a:r>
              <a:rPr lang="en-US" altLang="zh-CN" sz="2000" kern="0" dirty="0">
                <a:solidFill>
                  <a:srgbClr val="00B050"/>
                </a:solidFill>
                <a:latin typeface="微软雅黑" panose="020B0503020204020204" charset="-122"/>
                <a:ea typeface="微软雅黑" panose="020B0503020204020204" charset="-122"/>
                <a:cs typeface="微软雅黑" panose="020B0503020204020204" charset="-122"/>
              </a:rPr>
              <a:t>body</a:t>
            </a:r>
            <a:r>
              <a:rPr lang="zh-CN" altLang="en-US" sz="2000" kern="0" dirty="0">
                <a:solidFill>
                  <a:srgbClr val="00B050"/>
                </a:solidFill>
                <a:latin typeface="微软雅黑" panose="020B0503020204020204" charset="-122"/>
                <a:ea typeface="微软雅黑" panose="020B0503020204020204" charset="-122"/>
                <a:cs typeface="微软雅黑" panose="020B0503020204020204" charset="-122"/>
              </a:rPr>
              <a:t>样式  *</a:t>
            </a:r>
            <a:r>
              <a:rPr lang="en-US" altLang="zh-CN" sz="2000" kern="0" dirty="0">
                <a:solidFill>
                  <a:srgbClr val="00B050"/>
                </a:solidFill>
                <a:latin typeface="微软雅黑" panose="020B0503020204020204" charset="-122"/>
                <a:ea typeface="微软雅黑" panose="020B0503020204020204" charset="-122"/>
                <a:cs typeface="微软雅黑" panose="020B0503020204020204" charset="-122"/>
              </a:rPr>
              <a:t>/</a:t>
            </a:r>
            <a:endParaRPr lang="en-US" altLang="zh-CN" sz="2000" kern="0" dirty="0">
              <a:solidFill>
                <a:srgbClr val="00B050"/>
              </a:solidFill>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spcBef>
                <a:spcPct val="30000"/>
              </a:spcBef>
              <a:spcAft>
                <a:spcPct val="20000"/>
              </a:spcAft>
              <a:buClr>
                <a:srgbClr val="0000CC"/>
              </a:buClr>
              <a:buSzPct val="100000"/>
              <a:defRPr/>
            </a:pPr>
            <a:r>
              <a:rPr lang="en-US" altLang="zh-CN" sz="2000" kern="0" dirty="0">
                <a:latin typeface="微软雅黑" panose="020B0503020204020204" charset="-122"/>
                <a:ea typeface="微软雅黑" panose="020B0503020204020204" charset="-122"/>
                <a:cs typeface="微软雅黑" panose="020B0503020204020204" charset="-122"/>
              </a:rPr>
              <a:t>	</a:t>
            </a:r>
            <a:r>
              <a:rPr lang="en-US" altLang="zh-CN" sz="1800" kern="0" dirty="0">
                <a:solidFill>
                  <a:srgbClr val="FF0000"/>
                </a:solidFill>
                <a:latin typeface="微软雅黑" panose="020B0503020204020204" charset="-122"/>
                <a:ea typeface="微软雅黑" panose="020B0503020204020204" charset="-122"/>
                <a:cs typeface="微软雅黑" panose="020B0503020204020204" charset="-122"/>
              </a:rPr>
              <a:t>body</a:t>
            </a:r>
            <a:r>
              <a:rPr lang="en-US" altLang="zh-CN" sz="1800" kern="0" dirty="0">
                <a:latin typeface="微软雅黑" panose="020B0503020204020204" charset="-122"/>
                <a:ea typeface="微软雅黑" panose="020B0503020204020204" charset="-122"/>
                <a:cs typeface="微软雅黑" panose="020B0503020204020204" charset="-122"/>
              </a:rPr>
              <a:t>{</a:t>
            </a:r>
            <a:r>
              <a:rPr lang="en-US" altLang="zh-CN" sz="1800" kern="0" dirty="0" err="1">
                <a:latin typeface="微软雅黑" panose="020B0503020204020204" charset="-122"/>
                <a:ea typeface="微软雅黑" panose="020B0503020204020204" charset="-122"/>
                <a:cs typeface="微软雅黑" panose="020B0503020204020204" charset="-122"/>
              </a:rPr>
              <a:t>background:black;color:red</a:t>
            </a:r>
            <a:r>
              <a:rPr lang="en-US" altLang="zh-CN" sz="1800" kern="0" dirty="0">
                <a:latin typeface="微软雅黑" panose="020B0503020204020204" charset="-122"/>
                <a:ea typeface="微软雅黑" panose="020B0503020204020204" charset="-122"/>
                <a:cs typeface="微软雅黑" panose="020B0503020204020204" charset="-122"/>
              </a:rPr>
              <a:t>;}</a:t>
            </a:r>
            <a:endParaRPr lang="en-US" altLang="zh-CN" sz="1800" kern="0" dirty="0">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spcBef>
                <a:spcPct val="30000"/>
              </a:spcBef>
              <a:spcAft>
                <a:spcPct val="20000"/>
              </a:spcAft>
              <a:buClr>
                <a:srgbClr val="0000CC"/>
              </a:buClr>
              <a:buSzPct val="100000"/>
              <a:defRPr/>
            </a:pPr>
            <a:r>
              <a:rPr lang="en-US" altLang="zh-CN" sz="1800" kern="0" dirty="0">
                <a:latin typeface="微软雅黑" panose="020B0503020204020204" charset="-122"/>
                <a:ea typeface="微软雅黑" panose="020B0503020204020204" charset="-122"/>
                <a:cs typeface="微软雅黑" panose="020B0503020204020204" charset="-122"/>
              </a:rPr>
              <a:t>	</a:t>
            </a:r>
            <a:r>
              <a:rPr lang="en-US" altLang="zh-CN" sz="1800" kern="0" dirty="0">
                <a:solidFill>
                  <a:srgbClr val="FF0000"/>
                </a:solidFill>
                <a:latin typeface="微软雅黑" panose="020B0503020204020204" charset="-122"/>
                <a:ea typeface="微软雅黑" panose="020B0503020204020204" charset="-122"/>
                <a:cs typeface="微软雅黑" panose="020B0503020204020204" charset="-122"/>
              </a:rPr>
              <a:t>.div{</a:t>
            </a:r>
            <a:r>
              <a:rPr lang="en-US" altLang="zh-CN" sz="1800" kern="0" dirty="0">
                <a:latin typeface="微软雅黑" panose="020B0503020204020204" charset="-122"/>
                <a:ea typeface="微软雅黑" panose="020B0503020204020204" charset="-122"/>
                <a:cs typeface="微软雅黑" panose="020B0503020204020204" charset="-122"/>
              </a:rPr>
              <a:t>padding:50px;}</a:t>
            </a:r>
            <a:endParaRPr lang="en-US" altLang="zh-CN" sz="1800" kern="0" dirty="0">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spcBef>
                <a:spcPct val="30000"/>
              </a:spcBef>
              <a:spcAft>
                <a:spcPct val="20000"/>
              </a:spcAft>
              <a:buClr>
                <a:srgbClr val="0000CC"/>
              </a:buClr>
              <a:buSzPct val="100000"/>
              <a:defRPr/>
            </a:pPr>
            <a:r>
              <a:rPr lang="en-US" altLang="zh-CN" sz="1800" kern="0" dirty="0">
                <a:latin typeface="微软雅黑" panose="020B0503020204020204" charset="-122"/>
                <a:ea typeface="微软雅黑" panose="020B0503020204020204" charset="-122"/>
                <a:cs typeface="微软雅黑" panose="020B0503020204020204" charset="-122"/>
              </a:rPr>
              <a:t>	</a:t>
            </a:r>
            <a:r>
              <a:rPr lang="en-US" altLang="zh-CN" sz="1800" kern="0"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1800" kern="0" dirty="0" err="1">
                <a:solidFill>
                  <a:srgbClr val="FF0000"/>
                </a:solidFill>
                <a:latin typeface="微软雅黑" panose="020B0503020204020204" charset="-122"/>
                <a:ea typeface="微软雅黑" panose="020B0503020204020204" charset="-122"/>
                <a:cs typeface="微软雅黑" panose="020B0503020204020204" charset="-122"/>
              </a:rPr>
              <a:t>pic</a:t>
            </a:r>
            <a:r>
              <a:rPr lang="en-US" altLang="zh-CN" sz="1800" kern="0" dirty="0">
                <a:latin typeface="微软雅黑" panose="020B0503020204020204" charset="-122"/>
                <a:ea typeface="微软雅黑" panose="020B0503020204020204" charset="-122"/>
                <a:cs typeface="微软雅黑" panose="020B0503020204020204" charset="-122"/>
              </a:rPr>
              <a:t>{</a:t>
            </a:r>
            <a:r>
              <a:rPr lang="en-US" altLang="zh-CN" sz="1800" kern="0" dirty="0" err="1">
                <a:latin typeface="微软雅黑" panose="020B0503020204020204" charset="-122"/>
                <a:ea typeface="微软雅黑" panose="020B0503020204020204" charset="-122"/>
                <a:cs typeface="微软雅黑" panose="020B0503020204020204" charset="-122"/>
              </a:rPr>
              <a:t>float:right</a:t>
            </a:r>
            <a:r>
              <a:rPr lang="en-US" altLang="zh-CN" sz="1800" kern="0" dirty="0">
                <a:latin typeface="微软雅黑" panose="020B0503020204020204" charset="-122"/>
                <a:ea typeface="微软雅黑" panose="020B0503020204020204" charset="-122"/>
                <a:cs typeface="微软雅黑" panose="020B0503020204020204" charset="-122"/>
              </a:rPr>
              <a:t>;padding:20px;}</a:t>
            </a:r>
            <a:endParaRPr lang="en-US" altLang="zh-CN" sz="1800" kern="0" dirty="0">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spcBef>
                <a:spcPct val="30000"/>
              </a:spcBef>
              <a:spcAft>
                <a:spcPct val="20000"/>
              </a:spcAft>
              <a:buClr>
                <a:srgbClr val="0000CC"/>
              </a:buClr>
              <a:buSzPct val="100000"/>
              <a:defRPr/>
            </a:pPr>
            <a:r>
              <a:rPr lang="en-US" altLang="zh-CN" sz="2000" kern="0" dirty="0">
                <a:solidFill>
                  <a:srgbClr val="FF0000"/>
                </a:solidFill>
                <a:latin typeface="微软雅黑" panose="020B0503020204020204" charset="-122"/>
                <a:ea typeface="微软雅黑" panose="020B0503020204020204" charset="-122"/>
                <a:cs typeface="微软雅黑" panose="020B0503020204020204" charset="-122"/>
              </a:rPr>
              <a:t>&lt;/style&gt;</a:t>
            </a:r>
            <a:endParaRPr lang="en-US" altLang="zh-CN" sz="2000" kern="0" dirty="0">
              <a:solidFill>
                <a:srgbClr val="FF0000"/>
              </a:solidFill>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lnSpc>
                <a:spcPct val="85000"/>
              </a:lnSpc>
              <a:spcBef>
                <a:spcPct val="30000"/>
              </a:spcBef>
              <a:spcAft>
                <a:spcPct val="20000"/>
              </a:spcAft>
              <a:buClr>
                <a:srgbClr val="0000CC"/>
              </a:buClr>
              <a:buSzPct val="100000"/>
              <a:buFont typeface="Wingdings" panose="05000000000000000000" pitchFamily="2" charset="2"/>
              <a:buChar char="l"/>
              <a:defRPr/>
            </a:pPr>
            <a:endParaRPr lang="en-US" altLang="zh-CN" sz="2000" kern="0" dirty="0">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lnSpc>
                <a:spcPct val="85000"/>
              </a:lnSpc>
              <a:spcBef>
                <a:spcPct val="30000"/>
              </a:spcBef>
              <a:spcAft>
                <a:spcPct val="20000"/>
              </a:spcAft>
              <a:buClr>
                <a:srgbClr val="0000CC"/>
              </a:buClr>
              <a:buSzPct val="100000"/>
              <a:buFont typeface="Wingdings" panose="05000000000000000000" pitchFamily="2" charset="2"/>
              <a:buChar char="l"/>
              <a:defRPr/>
            </a:pPr>
            <a:r>
              <a:rPr lang="en-US" altLang="zh-CN" kern="0" dirty="0">
                <a:latin typeface="微软雅黑" panose="020B0503020204020204" charset="-122"/>
                <a:ea typeface="微软雅黑" panose="020B0503020204020204" charset="-122"/>
                <a:cs typeface="微软雅黑" panose="020B0503020204020204" charset="-122"/>
              </a:rPr>
              <a:t>CSS</a:t>
            </a:r>
            <a:r>
              <a:rPr lang="zh-CN" altLang="en-US" kern="0" dirty="0">
                <a:latin typeface="微软雅黑" panose="020B0503020204020204" charset="-122"/>
                <a:ea typeface="微软雅黑" panose="020B0503020204020204" charset="-122"/>
                <a:cs typeface="微软雅黑" panose="020B0503020204020204" charset="-122"/>
              </a:rPr>
              <a:t>注释方法  </a:t>
            </a:r>
            <a:r>
              <a:rPr lang="en-US" altLang="zh-CN" kern="0" dirty="0">
                <a:latin typeface="微软雅黑" panose="020B0503020204020204" charset="-122"/>
                <a:ea typeface="微软雅黑" panose="020B0503020204020204" charset="-122"/>
                <a:cs typeface="微软雅黑" panose="020B0503020204020204" charset="-122"/>
              </a:rPr>
              <a:t>                     </a:t>
            </a:r>
            <a:r>
              <a:rPr lang="en-US" altLang="zh-CN" kern="0" dirty="0" smtClean="0">
                <a:solidFill>
                  <a:srgbClr val="00B050"/>
                </a:solidFill>
                <a:latin typeface="微软雅黑" panose="020B0503020204020204" charset="-122"/>
                <a:ea typeface="微软雅黑" panose="020B0503020204020204" charset="-122"/>
                <a:cs typeface="微软雅黑" panose="020B0503020204020204" charset="-122"/>
              </a:rPr>
              <a:t>/* </a:t>
            </a:r>
            <a:r>
              <a:rPr lang="zh-CN" altLang="en-US" kern="0" dirty="0" smtClean="0">
                <a:solidFill>
                  <a:srgbClr val="00B050"/>
                </a:solidFill>
                <a:latin typeface="微软雅黑" panose="020B0503020204020204" charset="-122"/>
                <a:ea typeface="微软雅黑" panose="020B0503020204020204" charset="-122"/>
                <a:cs typeface="微软雅黑" panose="020B0503020204020204" charset="-122"/>
              </a:rPr>
              <a:t>此</a:t>
            </a:r>
            <a:r>
              <a:rPr lang="zh-CN" altLang="en-US" kern="0" dirty="0">
                <a:solidFill>
                  <a:srgbClr val="00B050"/>
                </a:solidFill>
                <a:latin typeface="微软雅黑" panose="020B0503020204020204" charset="-122"/>
                <a:ea typeface="微软雅黑" panose="020B0503020204020204" charset="-122"/>
                <a:cs typeface="微软雅黑" panose="020B0503020204020204" charset="-122"/>
              </a:rPr>
              <a:t>标记应用在文档</a:t>
            </a:r>
            <a:r>
              <a:rPr lang="zh-CN" altLang="en-US" kern="0" dirty="0" smtClean="0">
                <a:solidFill>
                  <a:srgbClr val="00B050"/>
                </a:solidFill>
                <a:latin typeface="微软雅黑" panose="020B0503020204020204" charset="-122"/>
                <a:ea typeface="微软雅黑" panose="020B0503020204020204" charset="-122"/>
                <a:cs typeface="微软雅黑" panose="020B0503020204020204" charset="-122"/>
              </a:rPr>
              <a:t>中 *</a:t>
            </a:r>
            <a:r>
              <a:rPr lang="en-US" altLang="zh-CN" kern="0" dirty="0">
                <a:solidFill>
                  <a:srgbClr val="00B050"/>
                </a:solidFill>
                <a:latin typeface="微软雅黑" panose="020B0503020204020204" charset="-122"/>
                <a:ea typeface="微软雅黑" panose="020B0503020204020204" charset="-122"/>
                <a:cs typeface="微软雅黑" panose="020B0503020204020204" charset="-122"/>
              </a:rPr>
              <a:t>/</a:t>
            </a:r>
            <a:endParaRPr lang="en-US" altLang="zh-CN" kern="0" dirty="0">
              <a:solidFill>
                <a:srgbClr val="00B050"/>
              </a:solidFill>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lnSpc>
                <a:spcPct val="85000"/>
              </a:lnSpc>
              <a:spcBef>
                <a:spcPct val="30000"/>
              </a:spcBef>
              <a:spcAft>
                <a:spcPct val="20000"/>
              </a:spcAft>
              <a:buClr>
                <a:srgbClr val="0000CC"/>
              </a:buClr>
              <a:buSzPct val="100000"/>
              <a:defRPr/>
            </a:pPr>
            <a:r>
              <a:rPr lang="zh-CN" altLang="en-US" kern="0" dirty="0">
                <a:latin typeface="微软雅黑" panose="020B0503020204020204" charset="-122"/>
                <a:ea typeface="微软雅黑" panose="020B0503020204020204" charset="-122"/>
                <a:cs typeface="微软雅黑" panose="020B0503020204020204" charset="-122"/>
              </a:rPr>
              <a:t>    注释不能嵌套。</a:t>
            </a:r>
            <a:endParaRPr lang="en-US" altLang="zh-CN" kern="0" dirty="0">
              <a:latin typeface="微软雅黑" panose="020B0503020204020204" charset="-122"/>
              <a:ea typeface="微软雅黑" panose="020B0503020204020204" charset="-122"/>
              <a:cs typeface="微软雅黑" panose="020B0503020204020204" charset="-122"/>
            </a:endParaRPr>
          </a:p>
          <a:p>
            <a:pPr marL="182880" indent="-182880" defTabSz="1158875" eaLnBrk="0" hangingPunct="0">
              <a:lnSpc>
                <a:spcPct val="85000"/>
              </a:lnSpc>
              <a:spcBef>
                <a:spcPct val="30000"/>
              </a:spcBef>
              <a:spcAft>
                <a:spcPct val="20000"/>
              </a:spcAft>
              <a:buClr>
                <a:srgbClr val="0000CC"/>
              </a:buClr>
              <a:buSzPct val="100000"/>
              <a:defRPr/>
            </a:pPr>
            <a:r>
              <a:rPr lang="zh-CN" altLang="en-US" kern="0" dirty="0" smtClean="0">
                <a:latin typeface="微软雅黑" panose="020B0503020204020204" charset="-122"/>
                <a:ea typeface="微软雅黑" panose="020B0503020204020204" charset="-122"/>
                <a:cs typeface="微软雅黑" panose="020B0503020204020204" charset="-122"/>
              </a:rPr>
              <a:t>    注</a:t>
            </a:r>
            <a:r>
              <a:rPr lang="zh-CN" altLang="en-US" kern="0" dirty="0">
                <a:latin typeface="微软雅黑" panose="020B0503020204020204" charset="-122"/>
                <a:ea typeface="微软雅黑" panose="020B0503020204020204" charset="-122"/>
                <a:cs typeface="微软雅黑" panose="020B0503020204020204" charset="-122"/>
              </a:rPr>
              <a:t>意与</a:t>
            </a:r>
            <a:r>
              <a:rPr lang="en-US" altLang="zh-CN" kern="0" dirty="0">
                <a:latin typeface="微软雅黑" panose="020B0503020204020204" charset="-122"/>
                <a:ea typeface="微软雅黑" panose="020B0503020204020204" charset="-122"/>
                <a:cs typeface="微软雅黑" panose="020B0503020204020204" charset="-122"/>
              </a:rPr>
              <a:t>HTML</a:t>
            </a:r>
            <a:r>
              <a:rPr lang="zh-CN" altLang="en-US" kern="0" dirty="0">
                <a:latin typeface="微软雅黑" panose="020B0503020204020204" charset="-122"/>
                <a:ea typeface="微软雅黑" panose="020B0503020204020204" charset="-122"/>
                <a:cs typeface="微软雅黑" panose="020B0503020204020204" charset="-122"/>
              </a:rPr>
              <a:t>注释方法不同。</a:t>
            </a:r>
            <a:endParaRPr lang="zh-CN" altLang="en-US" kern="0" dirty="0">
              <a:latin typeface="微软雅黑" panose="020B0503020204020204" charset="-122"/>
              <a:ea typeface="微软雅黑" panose="020B0503020204020204" charset="-122"/>
              <a:cs typeface="微软雅黑" panose="020B0503020204020204" charset="-122"/>
            </a:endParaRPr>
          </a:p>
        </p:txBody>
      </p:sp>
      <p:sp>
        <p:nvSpPr>
          <p:cNvPr id="22531" name="Freeform 6"/>
          <p:cNvSpPr/>
          <p:nvPr/>
        </p:nvSpPr>
        <p:spPr bwMode="auto">
          <a:xfrm>
            <a:off x="4064635" y="2423795"/>
            <a:ext cx="2819400" cy="1657350"/>
          </a:xfrm>
          <a:custGeom>
            <a:avLst/>
            <a:gdLst>
              <a:gd name="T0" fmla="*/ 2743655 w 2011"/>
              <a:gd name="T1" fmla="*/ 2895600 h 1950"/>
              <a:gd name="T2" fmla="*/ 2743655 w 2011"/>
              <a:gd name="T3" fmla="*/ 1211697 h 1950"/>
              <a:gd name="T4" fmla="*/ 0 w 2011"/>
              <a:gd name="T5" fmla="*/ 0 h 1950"/>
              <a:gd name="T6" fmla="*/ 0 60000 65536"/>
              <a:gd name="T7" fmla="*/ 0 60000 65536"/>
              <a:gd name="T8" fmla="*/ 0 60000 65536"/>
              <a:gd name="T9" fmla="*/ 0 w 2011"/>
              <a:gd name="T10" fmla="*/ 0 h 1950"/>
              <a:gd name="T11" fmla="*/ 2011 w 2011"/>
              <a:gd name="T12" fmla="*/ 1950 h 1950"/>
            </a:gdLst>
            <a:ahLst/>
            <a:cxnLst>
              <a:cxn ang="T6">
                <a:pos x="T0" y="T1"/>
              </a:cxn>
              <a:cxn ang="T7">
                <a:pos x="T2" y="T3"/>
              </a:cxn>
              <a:cxn ang="T8">
                <a:pos x="T4" y="T5"/>
              </a:cxn>
            </a:cxnLst>
            <a:rect l="T9" t="T10" r="T11" b="T12"/>
            <a:pathLst>
              <a:path w="2011" h="1950">
                <a:moveTo>
                  <a:pt x="1724" y="1950"/>
                </a:moveTo>
                <a:cubicBezTo>
                  <a:pt x="1867" y="1545"/>
                  <a:pt x="2011" y="1141"/>
                  <a:pt x="1724" y="816"/>
                </a:cubicBezTo>
                <a:cubicBezTo>
                  <a:pt x="1437" y="491"/>
                  <a:pt x="287" y="136"/>
                  <a:pt x="0" y="0"/>
                </a:cubicBezTo>
              </a:path>
            </a:pathLst>
          </a:custGeom>
          <a:noFill/>
          <a:ln w="57150" cap="flat" cmpd="sng">
            <a:solidFill>
              <a:srgbClr val="92D050"/>
            </a:solidFill>
            <a:prstDash val="solid"/>
            <a:round/>
            <a:headEnd type="none" w="med" len="med"/>
            <a:tailEnd type="triangle" w="med" len="med"/>
          </a:ln>
        </p:spPr>
        <p:txBody>
          <a:bodyPr/>
          <a:lstStyle/>
          <a:p>
            <a:endParaRPr lang="zh-CN" altLang="en-US"/>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533084" y="325120"/>
            <a:ext cx="7761287" cy="514350"/>
          </a:xfrm>
        </p:spPr>
        <p:txBody>
          <a:bodyPr>
            <a:normAutofit/>
          </a:bodyPr>
          <a:lstStyle/>
          <a:p>
            <a:r>
              <a:rPr lang="en-US" altLang="zh-CN" sz="2400" dirty="0" smtClean="0"/>
              <a:t>CSS</a:t>
            </a:r>
            <a:r>
              <a:rPr lang="zh-CN" altLang="en-US" sz="2400" dirty="0" smtClean="0"/>
              <a:t>选择器类型</a:t>
            </a:r>
            <a:endParaRPr lang="zh-CN" altLang="en-US" sz="2400" dirty="0" smtClean="0"/>
          </a:p>
        </p:txBody>
      </p:sp>
      <p:sp>
        <p:nvSpPr>
          <p:cNvPr id="116740" name="Rectangle 4"/>
          <p:cNvSpPr>
            <a:spLocks noGrp="1" noChangeArrowheads="1"/>
          </p:cNvSpPr>
          <p:nvPr>
            <p:ph idx="1"/>
          </p:nvPr>
        </p:nvSpPr>
        <p:spPr>
          <a:xfrm>
            <a:off x="533400" y="988695"/>
            <a:ext cx="8162925" cy="5176520"/>
          </a:xfrm>
        </p:spPr>
        <p:txBody>
          <a:bodyPr>
            <a:noAutofit/>
          </a:bodyPr>
          <a:lstStyle/>
          <a:p>
            <a:pPr>
              <a:spcBef>
                <a:spcPts val="0"/>
              </a:spcBef>
              <a:spcAft>
                <a:spcPts val="0"/>
              </a:spcAft>
              <a:buFont typeface="Wingdings" panose="05000000000000000000" pitchFamily="2" charset="2"/>
              <a:buNone/>
              <a:defRPr/>
            </a:pPr>
            <a:r>
              <a:rPr lang="en-US" altLang="zh-CN" sz="2000" dirty="0">
                <a:latin typeface="微软雅黑" panose="020B0503020204020204" charset="-122"/>
                <a:cs typeface="微软雅黑" panose="020B0503020204020204" charset="-122"/>
              </a:rPr>
              <a:t>CSS</a:t>
            </a:r>
            <a:r>
              <a:rPr lang="zh-CN" altLang="en-US" sz="2000" dirty="0">
                <a:latin typeface="微软雅黑" panose="020B0503020204020204" charset="-122"/>
                <a:cs typeface="微软雅黑" panose="020B0503020204020204" charset="-122"/>
              </a:rPr>
              <a:t>选择</a:t>
            </a:r>
            <a:r>
              <a:rPr lang="zh-CN" altLang="en-US" sz="2000" dirty="0" smtClean="0">
                <a:latin typeface="微软雅黑" panose="020B0503020204020204" charset="-122"/>
                <a:cs typeface="微软雅黑" panose="020B0503020204020204" charset="-122"/>
              </a:rPr>
              <a:t>器类型：</a:t>
            </a:r>
            <a:r>
              <a:rPr lang="en-US" altLang="zh-CN" sz="2000" dirty="0" smtClean="0">
                <a:latin typeface="微软雅黑" panose="020B0503020204020204" charset="-122"/>
                <a:cs typeface="微软雅黑" panose="020B0503020204020204" charset="-122"/>
              </a:rPr>
              <a:t>5</a:t>
            </a:r>
            <a:r>
              <a:rPr lang="zh-CN" altLang="en-US" sz="2000" dirty="0" smtClean="0">
                <a:latin typeface="微软雅黑" panose="020B0503020204020204" charset="-122"/>
                <a:cs typeface="微软雅黑" panose="020B0503020204020204" charset="-122"/>
              </a:rPr>
              <a:t>种</a:t>
            </a:r>
            <a:endParaRPr lang="zh-CN" altLang="en-US" sz="2000" dirty="0">
              <a:latin typeface="微软雅黑" panose="020B0503020204020204" charset="-122"/>
              <a:cs typeface="微软雅黑" panose="020B0503020204020204" charset="-122"/>
            </a:endParaRPr>
          </a:p>
          <a:p>
            <a:pPr lvl="1">
              <a:spcBef>
                <a:spcPts val="0"/>
              </a:spcBef>
              <a:spcAft>
                <a:spcPts val="0"/>
              </a:spcAft>
              <a:buFont typeface="Wingdings" panose="05000000000000000000" pitchFamily="2" charset="2"/>
              <a:buNone/>
              <a:defRPr/>
            </a:pPr>
            <a:r>
              <a:rPr lang="zh-CN" altLang="en-US" sz="2000" dirty="0" smtClean="0">
                <a:latin typeface="微软雅黑" panose="020B0503020204020204" charset="-122"/>
                <a:cs typeface="微软雅黑" panose="020B0503020204020204" charset="-122"/>
              </a:rPr>
              <a:t>元素</a:t>
            </a:r>
            <a:r>
              <a:rPr lang="zh-CN" altLang="en-US" sz="2000" dirty="0">
                <a:latin typeface="微软雅黑" panose="020B0503020204020204" charset="-122"/>
                <a:cs typeface="微软雅黑" panose="020B0503020204020204" charset="-122"/>
              </a:rPr>
              <a:t>选择</a:t>
            </a:r>
            <a:r>
              <a:rPr lang="zh-CN" altLang="en-US" sz="2000" dirty="0" smtClean="0">
                <a:latin typeface="微软雅黑" panose="020B0503020204020204" charset="-122"/>
                <a:cs typeface="微软雅黑" panose="020B0503020204020204" charset="-122"/>
              </a:rPr>
              <a:t>器</a:t>
            </a:r>
            <a:r>
              <a:rPr sz="2000">
                <a:sym typeface="+mn-ea"/>
              </a:rPr>
              <a:t>（通配选择符、类选择符、</a:t>
            </a:r>
            <a:r>
              <a:rPr lang="en-US" altLang="zh-CN" sz="2000">
                <a:sym typeface="+mn-ea"/>
              </a:rPr>
              <a:t>ID</a:t>
            </a:r>
            <a:r>
              <a:rPr sz="2000">
                <a:sym typeface="+mn-ea"/>
              </a:rPr>
              <a:t>选择符、类选择符）</a:t>
            </a:r>
            <a:r>
              <a:rPr lang="zh-CN" altLang="en-US" sz="2000" dirty="0" smtClean="0">
                <a:latin typeface="微软雅黑" panose="020B0503020204020204" charset="-122"/>
                <a:cs typeface="微软雅黑" panose="020B0503020204020204" charset="-122"/>
              </a:rPr>
              <a:t>、</a:t>
            </a:r>
            <a:endParaRPr lang="zh-CN" altLang="en-US" sz="2000" dirty="0" smtClean="0">
              <a:latin typeface="微软雅黑" panose="020B0503020204020204" charset="-122"/>
              <a:cs typeface="微软雅黑" panose="020B0503020204020204" charset="-122"/>
            </a:endParaRPr>
          </a:p>
          <a:p>
            <a:pPr lvl="1">
              <a:spcBef>
                <a:spcPts val="0"/>
              </a:spcBef>
              <a:spcAft>
                <a:spcPts val="0"/>
              </a:spcAft>
              <a:buFont typeface="Wingdings" panose="05000000000000000000" pitchFamily="2" charset="2"/>
              <a:buNone/>
              <a:defRPr/>
            </a:pPr>
            <a:r>
              <a:rPr lang="zh-CN" altLang="en-US" sz="2000" dirty="0" smtClean="0">
                <a:latin typeface="微软雅黑" panose="020B0503020204020204" charset="-122"/>
                <a:cs typeface="微软雅黑" panose="020B0503020204020204" charset="-122"/>
              </a:rPr>
              <a:t>关系选择器（包含选择符、子选择符、相邻选择符、兄弟选择符）、</a:t>
            </a:r>
            <a:endParaRPr lang="zh-CN" altLang="en-US" sz="2000" dirty="0" smtClean="0">
              <a:latin typeface="微软雅黑" panose="020B0503020204020204" charset="-122"/>
              <a:cs typeface="微软雅黑" panose="020B0503020204020204" charset="-122"/>
            </a:endParaRPr>
          </a:p>
          <a:p>
            <a:pPr lvl="1">
              <a:spcBef>
                <a:spcPts val="0"/>
              </a:spcBef>
              <a:spcAft>
                <a:spcPts val="0"/>
              </a:spcAft>
              <a:buFont typeface="Wingdings" panose="05000000000000000000" pitchFamily="2" charset="2"/>
              <a:buNone/>
              <a:defRPr/>
            </a:pPr>
            <a:r>
              <a:rPr sz="2000" smtClean="0">
                <a:latin typeface="微软雅黑" panose="020B0503020204020204" charset="-122"/>
                <a:cs typeface="微软雅黑" panose="020B0503020204020204" charset="-122"/>
                <a:sym typeface="+mn-ea"/>
              </a:rPr>
              <a:t>属性选择器、</a:t>
            </a:r>
            <a:endParaRPr sz="2000" smtClean="0">
              <a:latin typeface="微软雅黑" panose="020B0503020204020204" charset="-122"/>
              <a:cs typeface="微软雅黑" panose="020B0503020204020204" charset="-122"/>
              <a:sym typeface="+mn-ea"/>
            </a:endParaRPr>
          </a:p>
          <a:p>
            <a:pPr lvl="1">
              <a:spcBef>
                <a:spcPts val="0"/>
              </a:spcBef>
              <a:spcAft>
                <a:spcPts val="0"/>
              </a:spcAft>
              <a:buFont typeface="Wingdings" panose="05000000000000000000" pitchFamily="2" charset="2"/>
              <a:buNone/>
              <a:defRPr/>
            </a:pPr>
            <a:r>
              <a:rPr lang="zh-CN" altLang="en-US" sz="2000" dirty="0" smtClean="0">
                <a:latin typeface="微软雅黑" panose="020B0503020204020204" charset="-122"/>
                <a:cs typeface="微软雅黑" panose="020B0503020204020204" charset="-122"/>
              </a:rPr>
              <a:t>伪</a:t>
            </a:r>
            <a:r>
              <a:rPr lang="zh-CN" altLang="en-US" sz="2000" dirty="0">
                <a:latin typeface="微软雅黑" panose="020B0503020204020204" charset="-122"/>
                <a:cs typeface="微软雅黑" panose="020B0503020204020204" charset="-122"/>
              </a:rPr>
              <a:t>类选择</a:t>
            </a:r>
            <a:r>
              <a:rPr lang="zh-CN" altLang="en-US" sz="2000" dirty="0" smtClean="0">
                <a:latin typeface="微软雅黑" panose="020B0503020204020204" charset="-122"/>
                <a:cs typeface="微软雅黑" panose="020B0503020204020204" charset="-122"/>
              </a:rPr>
              <a:t>器、</a:t>
            </a:r>
            <a:endParaRPr lang="zh-CN" altLang="en-US" sz="2000" dirty="0" smtClean="0">
              <a:latin typeface="微软雅黑" panose="020B0503020204020204" charset="-122"/>
              <a:cs typeface="微软雅黑" panose="020B0503020204020204" charset="-122"/>
            </a:endParaRPr>
          </a:p>
          <a:p>
            <a:pPr lvl="1">
              <a:spcBef>
                <a:spcPts val="0"/>
              </a:spcBef>
              <a:spcAft>
                <a:spcPts val="0"/>
              </a:spcAft>
              <a:buFont typeface="Wingdings" panose="05000000000000000000" pitchFamily="2" charset="2"/>
              <a:buNone/>
              <a:defRPr/>
            </a:pPr>
            <a:r>
              <a:rPr lang="zh-CN" altLang="en-US" sz="2000" dirty="0" smtClean="0">
                <a:latin typeface="微软雅黑" panose="020B0503020204020204" charset="-122"/>
                <a:cs typeface="微软雅黑" panose="020B0503020204020204" charset="-122"/>
              </a:rPr>
              <a:t>伪元素选择器。</a:t>
            </a:r>
            <a:endParaRPr lang="en-US" altLang="zh-CN" sz="2000" dirty="0" smtClean="0">
              <a:latin typeface="微软雅黑" panose="020B0503020204020204" charset="-122"/>
              <a:cs typeface="微软雅黑" panose="020B0503020204020204" charset="-122"/>
            </a:endParaRPr>
          </a:p>
          <a:p>
            <a:pPr>
              <a:spcBef>
                <a:spcPts val="0"/>
              </a:spcBef>
              <a:spcAft>
                <a:spcPts val="0"/>
              </a:spcAft>
              <a:buFontTx/>
              <a:buNone/>
              <a:defRPr/>
            </a:pPr>
            <a:endParaRPr lang="en-US" altLang="zh-CN" sz="1800" dirty="0" smtClean="0">
              <a:latin typeface="微软雅黑" panose="020B0503020204020204" charset="-122"/>
              <a:cs typeface="微软雅黑" panose="020B0503020204020204" charset="-122"/>
            </a:endParaRPr>
          </a:p>
          <a:p>
            <a:pPr>
              <a:spcBef>
                <a:spcPts val="0"/>
              </a:spcBef>
              <a:spcAft>
                <a:spcPts val="0"/>
              </a:spcAft>
              <a:buFontTx/>
              <a:buNone/>
              <a:defRPr/>
            </a:pPr>
            <a:endParaRPr lang="en-US" altLang="zh-CN" sz="1800" dirty="0" smtClean="0">
              <a:solidFill>
                <a:srgbClr val="FF0000"/>
              </a:solidFill>
              <a:latin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Autofit/>
          </a:bodyPr>
          <a:lstStyle/>
          <a:p>
            <a:r>
              <a:rPr lang="en-US" altLang="zh-CN" sz="2400" dirty="0" smtClean="0"/>
              <a:t>CSS</a:t>
            </a:r>
            <a:r>
              <a:rPr sz="2400" dirty="0" smtClean="0"/>
              <a:t>元素</a:t>
            </a:r>
            <a:r>
              <a:rPr lang="zh-CN" altLang="en-US" sz="2400" dirty="0" smtClean="0"/>
              <a:t>选择器类型</a:t>
            </a:r>
            <a:endParaRPr lang="zh-CN" altLang="en-US" sz="2400" dirty="0" smtClean="0"/>
          </a:p>
        </p:txBody>
      </p:sp>
      <p:sp>
        <p:nvSpPr>
          <p:cNvPr id="3" name="矩形 2"/>
          <p:cNvSpPr/>
          <p:nvPr/>
        </p:nvSpPr>
        <p:spPr>
          <a:xfrm>
            <a:off x="412115" y="1482090"/>
            <a:ext cx="8320405" cy="4638675"/>
          </a:xfrm>
          <a:prstGeom prst="rect">
            <a:avLst/>
          </a:prstGeom>
        </p:spPr>
        <p:txBody>
          <a:bodyPr wrap="square">
            <a:noAutofit/>
          </a:bodyPr>
          <a:lstStyle/>
          <a:p>
            <a:pPr indent="0" fontAlgn="auto">
              <a:spcBef>
                <a:spcPts val="0"/>
              </a:spcBef>
              <a:spcAft>
                <a:spcPts val="0"/>
              </a:spcAft>
              <a:buFontTx/>
              <a:buNone/>
              <a:defRPr/>
            </a:pPr>
            <a:r>
              <a:rPr lang="en-US" altLang="zh-CN" dirty="0" smtClean="0">
                <a:latin typeface="微软雅黑" panose="020B0503020204020204" charset="-122"/>
                <a:cs typeface="微软雅黑" panose="020B0503020204020204" charset="-122"/>
                <a:sym typeface="+mn-ea"/>
              </a:rPr>
              <a:t>1.</a:t>
            </a:r>
            <a:r>
              <a:rPr>
                <a:sym typeface="+mn-ea"/>
              </a:rPr>
              <a:t>通配选择符用来选择所有元素，也可以选择某个元素下的所有元素。</a:t>
            </a:r>
            <a:endParaRPr lang="en-US" altLang="zh-CN" dirty="0" smtClean="0">
              <a:latin typeface="微软雅黑" panose="020B0503020204020204" charset="-122"/>
              <a:cs typeface="微软雅黑" panose="020B0503020204020204" charset="-122"/>
            </a:endParaRPr>
          </a:p>
          <a:p>
            <a:pPr indent="0" fontAlgn="auto">
              <a:spcBef>
                <a:spcPts val="0"/>
              </a:spcBef>
              <a:spcAft>
                <a:spcPts val="0"/>
              </a:spcAft>
              <a:buFontTx/>
              <a:buNone/>
              <a:defRPr/>
            </a:pPr>
            <a:r>
              <a:rPr lang="en-US" altLang="zh-CN" dirty="0" smtClean="0">
                <a:latin typeface="微软雅黑" panose="020B0503020204020204" charset="-122"/>
                <a:cs typeface="微软雅黑" panose="020B0503020204020204" charset="-122"/>
                <a:sym typeface="+mn-ea"/>
              </a:rPr>
              <a:t>2.</a:t>
            </a:r>
            <a:r>
              <a:rPr lang="zh-CN" altLang="en-US" dirty="0" smtClean="0">
                <a:latin typeface="微软雅黑" panose="020B0503020204020204" charset="-122"/>
                <a:cs typeface="微软雅黑" panose="020B0503020204020204" charset="-122"/>
                <a:sym typeface="+mn-ea"/>
              </a:rPr>
              <a:t>标记选择符</a:t>
            </a:r>
            <a:r>
              <a:rPr lang="en-US" altLang="zh-CN" dirty="0" smtClean="0">
                <a:latin typeface="微软雅黑" panose="020B0503020204020204" charset="-122"/>
                <a:cs typeface="微软雅黑" panose="020B0503020204020204" charset="-122"/>
                <a:sym typeface="+mn-ea"/>
              </a:rPr>
              <a:t>----</a:t>
            </a:r>
            <a:r>
              <a:rPr lang="zh-CN" altLang="en-US" dirty="0" smtClean="0">
                <a:latin typeface="微软雅黑" panose="020B0503020204020204" charset="-122"/>
                <a:cs typeface="微软雅黑" panose="020B0503020204020204" charset="-122"/>
                <a:sym typeface="+mn-ea"/>
              </a:rPr>
              <a:t>对</a:t>
            </a:r>
            <a:r>
              <a:rPr lang="en-US" altLang="zh-CN" dirty="0" smtClean="0">
                <a:latin typeface="微软雅黑" panose="020B0503020204020204" charset="-122"/>
                <a:cs typeface="微软雅黑" panose="020B0503020204020204" charset="-122"/>
                <a:sym typeface="+mn-ea"/>
              </a:rPr>
              <a:t>HTML</a:t>
            </a:r>
            <a:r>
              <a:rPr lang="zh-CN" altLang="en-US" dirty="0" smtClean="0">
                <a:latin typeface="微软雅黑" panose="020B0503020204020204" charset="-122"/>
                <a:cs typeface="微软雅黑" panose="020B0503020204020204" charset="-122"/>
                <a:sym typeface="+mn-ea"/>
              </a:rPr>
              <a:t>的标记重定义。</a:t>
            </a:r>
            <a:r>
              <a:rPr lang="zh-CN" altLang="en-US" u="sng" dirty="0" smtClean="0">
                <a:latin typeface="微软雅黑" panose="020B0503020204020204" charset="-122"/>
                <a:cs typeface="微软雅黑" panose="020B0503020204020204" charset="-122"/>
                <a:sym typeface="+mn-ea"/>
              </a:rPr>
              <a:t>该样式立即生效</a:t>
            </a:r>
            <a:r>
              <a:rPr lang="zh-CN" altLang="en-US" dirty="0" smtClean="0">
                <a:latin typeface="微软雅黑" panose="020B0503020204020204" charset="-122"/>
                <a:cs typeface="微软雅黑" panose="020B0503020204020204" charset="-122"/>
                <a:sym typeface="+mn-ea"/>
              </a:rPr>
              <a:t>。</a:t>
            </a:r>
            <a:endParaRPr lang="zh-CN" altLang="en-US" dirty="0" smtClean="0">
              <a:latin typeface="微软雅黑" panose="020B0503020204020204" charset="-122"/>
              <a:cs typeface="微软雅黑" panose="020B0503020204020204" charset="-122"/>
            </a:endParaRPr>
          </a:p>
          <a:p>
            <a:pPr indent="0" fontAlgn="auto">
              <a:spcBef>
                <a:spcPts val="0"/>
              </a:spcBef>
              <a:spcAft>
                <a:spcPts val="0"/>
              </a:spcAft>
              <a:buFontTx/>
              <a:buNone/>
              <a:defRPr/>
            </a:pPr>
            <a:r>
              <a:rPr lang="zh-CN" altLang="en-US" dirty="0" smtClean="0">
                <a:solidFill>
                  <a:srgbClr val="FF0000"/>
                </a:solidFill>
                <a:latin typeface="微软雅黑" panose="020B0503020204020204" charset="-122"/>
                <a:cs typeface="微软雅黑" panose="020B0503020204020204" charset="-122"/>
                <a:sym typeface="+mn-ea"/>
              </a:rPr>
              <a:t>       </a:t>
            </a:r>
            <a:r>
              <a:rPr lang="en-US" altLang="zh-CN" dirty="0" smtClean="0">
                <a:solidFill>
                  <a:srgbClr val="FF0000"/>
                </a:solidFill>
                <a:latin typeface="微软雅黑" panose="020B0503020204020204" charset="-122"/>
                <a:cs typeface="微软雅黑" panose="020B0503020204020204" charset="-122"/>
                <a:sym typeface="+mn-ea"/>
              </a:rPr>
              <a:t>p,h1{font-size:30px;color:blue;font-family:</a:t>
            </a:r>
            <a:r>
              <a:rPr lang="zh-CN" altLang="en-US" dirty="0" smtClean="0">
                <a:solidFill>
                  <a:srgbClr val="FF0000"/>
                </a:solidFill>
                <a:latin typeface="微软雅黑" panose="020B0503020204020204" charset="-122"/>
                <a:cs typeface="微软雅黑" panose="020B0503020204020204" charset="-122"/>
                <a:sym typeface="+mn-ea"/>
              </a:rPr>
              <a:t>黑体</a:t>
            </a:r>
            <a:r>
              <a:rPr lang="en-US" altLang="zh-CN" dirty="0" smtClean="0">
                <a:solidFill>
                  <a:srgbClr val="FF0000"/>
                </a:solidFill>
                <a:latin typeface="微软雅黑" panose="020B0503020204020204" charset="-122"/>
                <a:cs typeface="微软雅黑" panose="020B0503020204020204" charset="-122"/>
                <a:sym typeface="+mn-ea"/>
              </a:rPr>
              <a:t>;}</a:t>
            </a:r>
            <a:endParaRPr lang="en-US" altLang="zh-CN" dirty="0" smtClean="0">
              <a:solidFill>
                <a:srgbClr val="FF0000"/>
              </a:solidFill>
              <a:latin typeface="微软雅黑" panose="020B0503020204020204" charset="-122"/>
              <a:cs typeface="微软雅黑" panose="020B0503020204020204" charset="-122"/>
            </a:endParaRPr>
          </a:p>
          <a:p>
            <a:pPr indent="0" fontAlgn="auto">
              <a:spcBef>
                <a:spcPts val="0"/>
              </a:spcBef>
              <a:spcAft>
                <a:spcPts val="0"/>
              </a:spcAft>
              <a:buFontTx/>
              <a:buNone/>
              <a:defRPr/>
            </a:pPr>
            <a:r>
              <a:rPr lang="en-US" altLang="zh-CN" dirty="0" smtClean="0">
                <a:latin typeface="微软雅黑" panose="020B0503020204020204" charset="-122"/>
                <a:cs typeface="微软雅黑" panose="020B0503020204020204" charset="-122"/>
                <a:sym typeface="+mn-ea"/>
              </a:rPr>
              <a:t>3.</a:t>
            </a:r>
            <a:r>
              <a:rPr lang="zh-CN" altLang="en-US" dirty="0" smtClean="0">
                <a:latin typeface="微软雅黑" panose="020B0503020204020204" charset="-122"/>
                <a:cs typeface="微软雅黑" panose="020B0503020204020204" charset="-122"/>
                <a:sym typeface="+mn-ea"/>
              </a:rPr>
              <a:t>类选择符</a:t>
            </a:r>
            <a:r>
              <a:rPr lang="en-US" altLang="zh-CN" dirty="0" smtClean="0">
                <a:latin typeface="微软雅黑" panose="020B0503020204020204" charset="-122"/>
                <a:cs typeface="微软雅黑" panose="020B0503020204020204" charset="-122"/>
                <a:sym typeface="+mn-ea"/>
              </a:rPr>
              <a:t>----</a:t>
            </a:r>
            <a:r>
              <a:rPr lang="zh-CN" altLang="en-US" dirty="0" smtClean="0">
                <a:latin typeface="微软雅黑" panose="020B0503020204020204" charset="-122"/>
                <a:cs typeface="微软雅黑" panose="020B0503020204020204" charset="-122"/>
                <a:sym typeface="+mn-ea"/>
              </a:rPr>
              <a:t>以</a:t>
            </a:r>
            <a:r>
              <a:rPr lang="zh-CN" altLang="en-US" dirty="0" smtClean="0">
                <a:solidFill>
                  <a:srgbClr val="FF0000"/>
                </a:solidFill>
                <a:latin typeface="微软雅黑" panose="020B0503020204020204" charset="-122"/>
                <a:cs typeface="微软雅黑" panose="020B0503020204020204" charset="-122"/>
                <a:sym typeface="+mn-ea"/>
              </a:rPr>
              <a:t>点号</a:t>
            </a:r>
            <a:r>
              <a:rPr lang="zh-CN" altLang="en-US" dirty="0" smtClean="0">
                <a:latin typeface="微软雅黑" panose="020B0503020204020204" charset="-122"/>
                <a:cs typeface="微软雅黑" panose="020B0503020204020204" charset="-122"/>
                <a:sym typeface="+mn-ea"/>
              </a:rPr>
              <a:t>“</a:t>
            </a:r>
            <a:r>
              <a:rPr lang="en-US" altLang="zh-CN" dirty="0" smtClean="0">
                <a:latin typeface="微软雅黑" panose="020B0503020204020204" charset="-122"/>
                <a:cs typeface="微软雅黑" panose="020B0503020204020204" charset="-122"/>
                <a:sym typeface="+mn-ea"/>
              </a:rPr>
              <a:t>.”</a:t>
            </a:r>
            <a:r>
              <a:rPr lang="zh-CN" altLang="en-US" dirty="0" smtClean="0">
                <a:latin typeface="微软雅黑" panose="020B0503020204020204" charset="-122"/>
                <a:cs typeface="微软雅黑" panose="020B0503020204020204" charset="-122"/>
                <a:sym typeface="+mn-ea"/>
              </a:rPr>
              <a:t>开头，并可以任意命名，如</a:t>
            </a:r>
            <a:r>
              <a:rPr lang="en-US" altLang="zh-CN" dirty="0" smtClean="0">
                <a:latin typeface="微软雅黑" panose="020B0503020204020204" charset="-122"/>
                <a:cs typeface="微软雅黑" panose="020B0503020204020204" charset="-122"/>
                <a:sym typeface="+mn-ea"/>
              </a:rPr>
              <a:t>.div1</a:t>
            </a:r>
            <a:r>
              <a:rPr lang="zh-CN" altLang="en-US" dirty="0" smtClean="0">
                <a:latin typeface="微软雅黑" panose="020B0503020204020204" charset="-122"/>
                <a:cs typeface="微软雅黑" panose="020B0503020204020204" charset="-122"/>
                <a:sym typeface="+mn-ea"/>
              </a:rPr>
              <a:t>、</a:t>
            </a:r>
            <a:r>
              <a:rPr lang="en-US" altLang="zh-CN" dirty="0" smtClean="0">
                <a:latin typeface="微软雅黑" panose="020B0503020204020204" charset="-122"/>
                <a:cs typeface="微软雅黑" panose="020B0503020204020204" charset="-122"/>
                <a:sym typeface="+mn-ea"/>
              </a:rPr>
              <a:t>.files</a:t>
            </a:r>
            <a:r>
              <a:rPr lang="zh-CN" altLang="en-US" dirty="0" smtClean="0">
                <a:latin typeface="微软雅黑" panose="020B0503020204020204" charset="-122"/>
                <a:cs typeface="微软雅黑" panose="020B0503020204020204" charset="-122"/>
                <a:sym typeface="+mn-ea"/>
              </a:rPr>
              <a:t>等，</a:t>
            </a:r>
            <a:r>
              <a:rPr lang="zh-CN" altLang="en-US" dirty="0" smtClean="0">
                <a:solidFill>
                  <a:srgbClr val="FF0000"/>
                </a:solidFill>
                <a:latin typeface="微软雅黑" panose="020B0503020204020204" charset="-122"/>
                <a:cs typeface="微软雅黑" panose="020B0503020204020204" charset="-122"/>
                <a:sym typeface="+mn-ea"/>
              </a:rPr>
              <a:t>选择标记的</a:t>
            </a:r>
            <a:r>
              <a:rPr lang="en-US" altLang="zh-CN" dirty="0" smtClean="0">
                <a:solidFill>
                  <a:srgbClr val="FF0000"/>
                </a:solidFill>
                <a:latin typeface="微软雅黑" panose="020B0503020204020204" charset="-122"/>
                <a:cs typeface="微软雅黑" panose="020B0503020204020204" charset="-122"/>
                <a:sym typeface="+mn-ea"/>
              </a:rPr>
              <a:t>class</a:t>
            </a:r>
            <a:r>
              <a:rPr dirty="0" smtClean="0">
                <a:solidFill>
                  <a:srgbClr val="FF0000"/>
                </a:solidFill>
                <a:latin typeface="微软雅黑" panose="020B0503020204020204" charset="-122"/>
                <a:cs typeface="微软雅黑" panose="020B0503020204020204" charset="-122"/>
                <a:sym typeface="+mn-ea"/>
              </a:rPr>
              <a:t>属性等于给定值</a:t>
            </a:r>
            <a:r>
              <a:rPr dirty="0" smtClean="0">
                <a:latin typeface="微软雅黑" panose="020B0503020204020204" charset="-122"/>
                <a:cs typeface="微软雅黑" panose="020B0503020204020204" charset="-122"/>
                <a:sym typeface="+mn-ea"/>
              </a:rPr>
              <a:t>的，</a:t>
            </a:r>
            <a:r>
              <a:rPr lang="zh-CN" altLang="en-US" u="sng" dirty="0" smtClean="0">
                <a:latin typeface="微软雅黑" panose="020B0503020204020204" charset="-122"/>
                <a:cs typeface="微软雅黑" panose="020B0503020204020204" charset="-122"/>
                <a:sym typeface="+mn-ea"/>
              </a:rPr>
              <a:t>该样式应用后生效</a:t>
            </a:r>
            <a:r>
              <a:rPr lang="zh-CN" altLang="en-US" dirty="0" smtClean="0">
                <a:latin typeface="微软雅黑" panose="020B0503020204020204" charset="-122"/>
                <a:cs typeface="微软雅黑" panose="020B0503020204020204" charset="-122"/>
                <a:sym typeface="+mn-ea"/>
              </a:rPr>
              <a:t>，有些标记的样式相同时，可以定义成选择符组。</a:t>
            </a:r>
            <a:endParaRPr lang="en-US" altLang="zh-CN" dirty="0" smtClean="0">
              <a:latin typeface="微软雅黑" panose="020B0503020204020204" charset="-122"/>
              <a:cs typeface="微软雅黑" panose="020B0503020204020204" charset="-122"/>
            </a:endParaRPr>
          </a:p>
          <a:p>
            <a:pPr indent="0" fontAlgn="auto">
              <a:spcBef>
                <a:spcPts val="0"/>
              </a:spcBef>
              <a:spcAft>
                <a:spcPts val="0"/>
              </a:spcAft>
              <a:buFontTx/>
              <a:buNone/>
              <a:defRPr/>
            </a:pPr>
            <a:r>
              <a:rPr lang="en-US" altLang="zh-CN" dirty="0" smtClean="0">
                <a:latin typeface="微软雅黑" panose="020B0503020204020204" charset="-122"/>
                <a:cs typeface="微软雅黑" panose="020B0503020204020204" charset="-122"/>
                <a:sym typeface="+mn-ea"/>
              </a:rPr>
              <a:t>    </a:t>
            </a:r>
            <a:r>
              <a:rPr lang="en-US" altLang="zh-CN" dirty="0" smtClean="0">
                <a:solidFill>
                  <a:srgbClr val="FF0000"/>
                </a:solidFill>
                <a:latin typeface="微软雅黑" panose="020B0503020204020204" charset="-122"/>
                <a:cs typeface="微软雅黑" panose="020B0503020204020204" charset="-122"/>
                <a:sym typeface="+mn-ea"/>
              </a:rPr>
              <a:t>   .div1,.file{</a:t>
            </a:r>
            <a:r>
              <a:rPr lang="en-US" altLang="zh-CN" dirty="0" err="1" smtClean="0">
                <a:solidFill>
                  <a:srgbClr val="FF0000"/>
                </a:solidFill>
                <a:latin typeface="微软雅黑" panose="020B0503020204020204" charset="-122"/>
                <a:cs typeface="微软雅黑" panose="020B0503020204020204" charset="-122"/>
                <a:sym typeface="+mn-ea"/>
              </a:rPr>
              <a:t>background:red;color:white</a:t>
            </a:r>
            <a:r>
              <a:rPr lang="en-US" altLang="zh-CN" dirty="0" smtClean="0">
                <a:solidFill>
                  <a:srgbClr val="FF0000"/>
                </a:solidFill>
                <a:latin typeface="微软雅黑" panose="020B0503020204020204" charset="-122"/>
                <a:cs typeface="微软雅黑" panose="020B0503020204020204" charset="-122"/>
                <a:sym typeface="+mn-ea"/>
              </a:rPr>
              <a:t>;}</a:t>
            </a:r>
            <a:endParaRPr lang="en-US" altLang="zh-CN" dirty="0" smtClean="0">
              <a:solidFill>
                <a:srgbClr val="FF0000"/>
              </a:solidFill>
              <a:latin typeface="微软雅黑" panose="020B0503020204020204" charset="-122"/>
              <a:cs typeface="微软雅黑" panose="020B0503020204020204" charset="-122"/>
            </a:endParaRPr>
          </a:p>
          <a:p>
            <a:pPr indent="0" fontAlgn="auto">
              <a:spcBef>
                <a:spcPts val="0"/>
              </a:spcBef>
              <a:spcAft>
                <a:spcPts val="0"/>
              </a:spcAft>
              <a:buFontTx/>
              <a:buNone/>
              <a:defRPr/>
            </a:pPr>
            <a:r>
              <a:rPr lang="en-US" altLang="zh-CN" dirty="0" smtClean="0">
                <a:latin typeface="微软雅黑" panose="020B0503020204020204" charset="-122"/>
                <a:cs typeface="微软雅黑" panose="020B0503020204020204" charset="-122"/>
                <a:sym typeface="+mn-ea"/>
              </a:rPr>
              <a:t>     </a:t>
            </a:r>
            <a:r>
              <a:rPr lang="zh-CN" altLang="en-US" dirty="0" smtClean="0">
                <a:solidFill>
                  <a:srgbClr val="FF0000"/>
                </a:solidFill>
                <a:latin typeface="微软雅黑" panose="020B0503020204020204" charset="-122"/>
                <a:cs typeface="微软雅黑" panose="020B0503020204020204" charset="-122"/>
                <a:sym typeface="+mn-ea"/>
              </a:rPr>
              <a:t>联合选择器</a:t>
            </a:r>
            <a:r>
              <a:rPr lang="en-US" altLang="zh-CN" dirty="0" smtClean="0">
                <a:latin typeface="微软雅黑" panose="020B0503020204020204" charset="-122"/>
                <a:cs typeface="微软雅黑" panose="020B0503020204020204" charset="-122"/>
                <a:sym typeface="+mn-ea"/>
              </a:rPr>
              <a:t>---</a:t>
            </a:r>
            <a:r>
              <a:rPr lang="zh-CN" altLang="en-US" dirty="0" smtClean="0">
                <a:latin typeface="微软雅黑" panose="020B0503020204020204" charset="-122"/>
                <a:cs typeface="微软雅黑" panose="020B0503020204020204" charset="-122"/>
                <a:sym typeface="+mn-ea"/>
              </a:rPr>
              <a:t>标记</a:t>
            </a:r>
            <a:r>
              <a:rPr lang="en-US" altLang="zh-CN" dirty="0" smtClean="0">
                <a:latin typeface="微软雅黑" panose="020B0503020204020204" charset="-122"/>
                <a:cs typeface="微软雅黑" panose="020B0503020204020204" charset="-122"/>
                <a:sym typeface="+mn-ea"/>
              </a:rPr>
              <a:t>+</a:t>
            </a:r>
            <a:r>
              <a:rPr lang="zh-CN" altLang="en-US" dirty="0" smtClean="0">
                <a:latin typeface="微软雅黑" panose="020B0503020204020204" charset="-122"/>
                <a:cs typeface="微软雅黑" panose="020B0503020204020204" charset="-122"/>
                <a:sym typeface="+mn-ea"/>
              </a:rPr>
              <a:t>类选择器（</a:t>
            </a:r>
            <a:r>
              <a:rPr lang="en-US" altLang="zh-CN" dirty="0" smtClean="0">
                <a:latin typeface="微软雅黑" panose="020B0503020204020204" charset="-122"/>
                <a:cs typeface="微软雅黑" panose="020B0503020204020204" charset="-122"/>
                <a:sym typeface="+mn-ea"/>
              </a:rPr>
              <a:t>p.c3{</a:t>
            </a:r>
            <a:r>
              <a:rPr lang="en-US" altLang="zh-CN" dirty="0" err="1" smtClean="0">
                <a:latin typeface="微软雅黑" panose="020B0503020204020204" charset="-122"/>
                <a:cs typeface="微软雅黑" panose="020B0503020204020204" charset="-122"/>
                <a:sym typeface="+mn-ea"/>
              </a:rPr>
              <a:t>color:red</a:t>
            </a:r>
            <a:r>
              <a:rPr lang="en-US" altLang="zh-CN" dirty="0" smtClean="0">
                <a:latin typeface="微软雅黑" panose="020B0503020204020204" charset="-122"/>
                <a:cs typeface="微软雅黑" panose="020B0503020204020204" charset="-122"/>
                <a:sym typeface="+mn-ea"/>
              </a:rPr>
              <a:t>;}</a:t>
            </a:r>
            <a:r>
              <a:rPr lang="zh-CN" altLang="en-US" dirty="0" smtClean="0">
                <a:latin typeface="微软雅黑" panose="020B0503020204020204" charset="-122"/>
                <a:cs typeface="微软雅黑" panose="020B0503020204020204" charset="-122"/>
                <a:sym typeface="+mn-ea"/>
              </a:rPr>
              <a:t>）</a:t>
            </a:r>
            <a:endParaRPr lang="zh-CN" altLang="en-US" dirty="0" smtClean="0">
              <a:latin typeface="微软雅黑" panose="020B0503020204020204" charset="-122"/>
              <a:cs typeface="微软雅黑" panose="020B0503020204020204" charset="-122"/>
            </a:endParaRPr>
          </a:p>
          <a:p>
            <a:pPr indent="0" fontAlgn="auto">
              <a:spcBef>
                <a:spcPts val="0"/>
              </a:spcBef>
              <a:spcAft>
                <a:spcPts val="0"/>
              </a:spcAft>
              <a:buFontTx/>
              <a:buNone/>
              <a:defRPr/>
            </a:pPr>
            <a:r>
              <a:rPr lang="en-US" altLang="zh-CN" dirty="0" smtClean="0">
                <a:latin typeface="微软雅黑" panose="020B0503020204020204" charset="-122"/>
                <a:cs typeface="微软雅黑" panose="020B0503020204020204" charset="-122"/>
                <a:sym typeface="+mn-ea"/>
              </a:rPr>
              <a:t>4.ID</a:t>
            </a:r>
            <a:r>
              <a:rPr lang="zh-CN" altLang="en-US" dirty="0" smtClean="0">
                <a:latin typeface="微软雅黑" panose="020B0503020204020204" charset="-122"/>
                <a:cs typeface="微软雅黑" panose="020B0503020204020204" charset="-122"/>
                <a:sym typeface="+mn-ea"/>
              </a:rPr>
              <a:t>选择符：以“</a:t>
            </a:r>
            <a:r>
              <a:rPr lang="en-US" altLang="zh-CN" dirty="0" smtClean="0">
                <a:latin typeface="微软雅黑" panose="020B0503020204020204" charset="-122"/>
                <a:cs typeface="微软雅黑" panose="020B0503020204020204" charset="-122"/>
                <a:sym typeface="+mn-ea"/>
              </a:rPr>
              <a:t>#”</a:t>
            </a:r>
            <a:r>
              <a:rPr lang="zh-CN" altLang="en-US" dirty="0" smtClean="0">
                <a:latin typeface="微软雅黑" panose="020B0503020204020204" charset="-122"/>
                <a:cs typeface="微软雅黑" panose="020B0503020204020204" charset="-122"/>
                <a:sym typeface="+mn-ea"/>
              </a:rPr>
              <a:t>开始，并可以任意命名，</a:t>
            </a:r>
            <a:r>
              <a:rPr lang="zh-CN" altLang="en-US" dirty="0" smtClean="0">
                <a:solidFill>
                  <a:srgbClr val="FF0000"/>
                </a:solidFill>
                <a:latin typeface="微软雅黑" panose="020B0503020204020204" charset="-122"/>
                <a:cs typeface="微软雅黑" panose="020B0503020204020204" charset="-122"/>
                <a:sym typeface="+mn-ea"/>
              </a:rPr>
              <a:t>选择标记的</a:t>
            </a:r>
            <a:r>
              <a:rPr lang="en-US" altLang="zh-CN" dirty="0" smtClean="0">
                <a:solidFill>
                  <a:srgbClr val="FF0000"/>
                </a:solidFill>
                <a:latin typeface="微软雅黑" panose="020B0503020204020204" charset="-122"/>
                <a:cs typeface="微软雅黑" panose="020B0503020204020204" charset="-122"/>
                <a:sym typeface="+mn-ea"/>
              </a:rPr>
              <a:t>id</a:t>
            </a:r>
            <a:r>
              <a:rPr dirty="0" smtClean="0">
                <a:solidFill>
                  <a:srgbClr val="FF0000"/>
                </a:solidFill>
                <a:latin typeface="微软雅黑" panose="020B0503020204020204" charset="-122"/>
                <a:cs typeface="微软雅黑" panose="020B0503020204020204" charset="-122"/>
                <a:sym typeface="+mn-ea"/>
              </a:rPr>
              <a:t>属性值</a:t>
            </a:r>
            <a:endParaRPr lang="zh-CN" altLang="en-US" dirty="0" smtClean="0">
              <a:solidFill>
                <a:srgbClr val="FF0000"/>
              </a:solidFill>
              <a:latin typeface="微软雅黑" panose="020B0503020204020204" charset="-122"/>
              <a:cs typeface="微软雅黑" panose="020B0503020204020204" charset="-122"/>
            </a:endParaRPr>
          </a:p>
          <a:p>
            <a:pPr indent="0" fontAlgn="auto">
              <a:spcBef>
                <a:spcPts val="0"/>
              </a:spcBef>
              <a:spcAft>
                <a:spcPts val="0"/>
              </a:spcAft>
              <a:buFontTx/>
              <a:buNone/>
              <a:defRPr/>
            </a:pPr>
            <a:r>
              <a:rPr lang="zh-CN" altLang="en-US" dirty="0" smtClean="0">
                <a:latin typeface="微软雅黑" panose="020B0503020204020204" charset="-122"/>
                <a:cs typeface="微软雅黑" panose="020B0503020204020204" charset="-122"/>
                <a:sym typeface="+mn-ea"/>
              </a:rPr>
              <a:t>         </a:t>
            </a:r>
            <a:r>
              <a:rPr lang="en-US" altLang="zh-CN" dirty="0" smtClean="0">
                <a:solidFill>
                  <a:srgbClr val="FF0000"/>
                </a:solidFill>
                <a:latin typeface="微软雅黑" panose="020B0503020204020204" charset="-122"/>
                <a:cs typeface="微软雅黑" panose="020B0503020204020204" charset="-122"/>
                <a:sym typeface="+mn-ea"/>
              </a:rPr>
              <a:t>#div1{</a:t>
            </a:r>
            <a:r>
              <a:rPr lang="en-US" altLang="zh-CN" dirty="0" err="1" smtClean="0">
                <a:solidFill>
                  <a:srgbClr val="FF0000"/>
                </a:solidFill>
                <a:latin typeface="微软雅黑" panose="020B0503020204020204" charset="-122"/>
                <a:cs typeface="微软雅黑" panose="020B0503020204020204" charset="-122"/>
                <a:sym typeface="+mn-ea"/>
              </a:rPr>
              <a:t>background:red;color:white</a:t>
            </a:r>
            <a:r>
              <a:rPr lang="en-US" altLang="zh-CN" dirty="0" smtClean="0">
                <a:solidFill>
                  <a:srgbClr val="FF0000"/>
                </a:solidFill>
                <a:latin typeface="微软雅黑" panose="020B0503020204020204" charset="-122"/>
                <a:cs typeface="微软雅黑" panose="020B0503020204020204" charset="-122"/>
                <a:sym typeface="+mn-ea"/>
              </a:rPr>
              <a:t>;}</a:t>
            </a:r>
            <a:endParaRPr lang="en-US" altLang="zh-CN" dirty="0" smtClean="0">
              <a:solidFill>
                <a:srgbClr val="FF0000"/>
              </a:solidFill>
              <a:latin typeface="微软雅黑" panose="020B0503020204020204" charset="-122"/>
              <a:cs typeface="微软雅黑" panose="020B0503020204020204" charset="-122"/>
            </a:endParaRPr>
          </a:p>
          <a:p>
            <a:pPr eaLnBrk="0" hangingPunct="0">
              <a:lnSpc>
                <a:spcPct val="105000"/>
              </a:lnSpc>
              <a:spcBef>
                <a:spcPct val="20000"/>
              </a:spcBef>
              <a:buClr>
                <a:srgbClr val="660066"/>
              </a:buClr>
              <a:buSzPct val="100000"/>
              <a:defRPr/>
            </a:pPr>
            <a:endParaRPr lang="en-US" altLang="zh-CN" dirty="0" smtClean="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en-US" altLang="zh-CN" dirty="0" smtClean="0">
                <a:latin typeface="微软雅黑" panose="020B0503020204020204" charset="-122"/>
                <a:ea typeface="微软雅黑" panose="020B0503020204020204" charset="-122"/>
              </a:rPr>
              <a:t>ID</a:t>
            </a:r>
            <a:r>
              <a:rPr lang="zh-CN" altLang="en-US" dirty="0">
                <a:latin typeface="微软雅黑" panose="020B0503020204020204" charset="-122"/>
                <a:ea typeface="微软雅黑" panose="020B0503020204020204" charset="-122"/>
              </a:rPr>
              <a:t>选择符与类选择符的区别：</a:t>
            </a:r>
            <a:endParaRPr lang="zh-CN" altLang="en-US"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zh-CN" altLang="en-US" b="0" dirty="0">
                <a:latin typeface="微软雅黑" panose="020B0503020204020204" charset="-122"/>
                <a:ea typeface="微软雅黑" panose="020B0503020204020204" charset="-122"/>
              </a:rPr>
              <a:t>   </a:t>
            </a:r>
            <a:r>
              <a:rPr lang="zh-CN" altLang="en-US" b="0" dirty="0" smtClean="0">
                <a:latin typeface="微软雅黑" panose="020B0503020204020204" charset="-122"/>
                <a:ea typeface="微软雅黑" panose="020B0503020204020204" charset="-122"/>
              </a:rPr>
              <a:t>（</a:t>
            </a:r>
            <a:r>
              <a:rPr lang="en-US" altLang="zh-CN" b="0" dirty="0">
                <a:latin typeface="微软雅黑" panose="020B0503020204020204" charset="-122"/>
                <a:ea typeface="微软雅黑" panose="020B0503020204020204" charset="-122"/>
              </a:rPr>
              <a:t>1</a:t>
            </a:r>
            <a:r>
              <a:rPr lang="zh-CN" altLang="en-US" b="0" dirty="0">
                <a:latin typeface="微软雅黑" panose="020B0503020204020204" charset="-122"/>
                <a:ea typeface="微软雅黑" panose="020B0503020204020204" charset="-122"/>
              </a:rPr>
              <a:t>）类选择符可以给任意多个标记、</a:t>
            </a:r>
            <a:r>
              <a:rPr lang="en-US" altLang="zh-CN" b="0" dirty="0">
                <a:latin typeface="微软雅黑" panose="020B0503020204020204" charset="-122"/>
                <a:ea typeface="微软雅黑" panose="020B0503020204020204" charset="-122"/>
              </a:rPr>
              <a:t>ID</a:t>
            </a:r>
            <a:r>
              <a:rPr lang="zh-CN" altLang="en-US" b="0" dirty="0">
                <a:latin typeface="微软雅黑" panose="020B0503020204020204" charset="-122"/>
                <a:ea typeface="微软雅黑" panose="020B0503020204020204" charset="-122"/>
              </a:rPr>
              <a:t>选择符只能给</a:t>
            </a:r>
            <a:r>
              <a:rPr lang="zh-CN" altLang="en-US" dirty="0">
                <a:latin typeface="微软雅黑" panose="020B0503020204020204" charset="-122"/>
                <a:ea typeface="微软雅黑" panose="020B0503020204020204" charset="-122"/>
                <a:sym typeface="+mn-ea"/>
              </a:rPr>
              <a:t>页面中一个标记定义样式</a:t>
            </a:r>
            <a:endParaRPr lang="zh-CN" altLang="en-US"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zh-CN" altLang="en-US" b="0" dirty="0">
                <a:latin typeface="微软雅黑" panose="020B0503020204020204" charset="-122"/>
                <a:ea typeface="微软雅黑" panose="020B0503020204020204" charset="-122"/>
              </a:rPr>
              <a:t>   </a:t>
            </a:r>
            <a:r>
              <a:rPr lang="zh-CN" altLang="en-US" b="0" dirty="0" smtClean="0">
                <a:latin typeface="微软雅黑" panose="020B0503020204020204" charset="-122"/>
                <a:ea typeface="微软雅黑" panose="020B0503020204020204" charset="-122"/>
              </a:rPr>
              <a:t>（</a:t>
            </a:r>
            <a:r>
              <a:rPr lang="en-US" altLang="zh-CN" b="0" dirty="0">
                <a:latin typeface="微软雅黑" panose="020B0503020204020204" charset="-122"/>
                <a:ea typeface="微软雅黑" panose="020B0503020204020204" charset="-122"/>
              </a:rPr>
              <a:t>2</a:t>
            </a:r>
            <a:r>
              <a:rPr lang="zh-CN" altLang="en-US" b="0" dirty="0">
                <a:latin typeface="微软雅黑" panose="020B0503020204020204" charset="-122"/>
                <a:ea typeface="微软雅黑" panose="020B0503020204020204" charset="-122"/>
              </a:rPr>
              <a:t>）</a:t>
            </a:r>
            <a:r>
              <a:rPr lang="en-US" altLang="zh-CN" b="0" dirty="0">
                <a:latin typeface="微软雅黑" panose="020B0503020204020204" charset="-122"/>
                <a:ea typeface="微软雅黑" panose="020B0503020204020204" charset="-122"/>
              </a:rPr>
              <a:t>ID</a:t>
            </a:r>
            <a:r>
              <a:rPr lang="zh-CN" altLang="en-US" b="0" dirty="0">
                <a:latin typeface="微软雅黑" panose="020B0503020204020204" charset="-122"/>
                <a:ea typeface="微软雅黑" panose="020B0503020204020204" charset="-122"/>
              </a:rPr>
              <a:t>选择符样式比类选择符样式优先级高。</a:t>
            </a:r>
            <a:r>
              <a:rPr lang="en-US" altLang="zh-CN" b="0" dirty="0">
                <a:latin typeface="微软雅黑" panose="020B0503020204020204" charset="-122"/>
                <a:ea typeface="微软雅黑" panose="020B0503020204020204" charset="-122"/>
              </a:rPr>
              <a:t>ID</a:t>
            </a:r>
            <a:r>
              <a:rPr lang="zh-CN" altLang="en-US" b="0" dirty="0">
                <a:latin typeface="微软雅黑" panose="020B0503020204020204" charset="-122"/>
                <a:ea typeface="微软雅黑" panose="020B0503020204020204" charset="-122"/>
              </a:rPr>
              <a:t>选择符局限性大，只能单独定义某个元素的样式（特殊情况下使用</a:t>
            </a:r>
            <a:r>
              <a:rPr lang="zh-CN" altLang="en-US" b="0" dirty="0" smtClean="0">
                <a:latin typeface="微软雅黑" panose="020B0503020204020204" charset="-122"/>
                <a:ea typeface="微软雅黑" panose="020B0503020204020204" charset="-122"/>
              </a:rPr>
              <a:t>）。</a:t>
            </a:r>
            <a:endParaRPr lang="zh-CN" altLang="en-US" b="0" dirty="0" smtClean="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endParaRPr lang="zh-CN" altLang="en-US"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endParaRPr lang="zh-CN" altLang="en-US" b="0" dirty="0">
              <a:latin typeface="微软雅黑" panose="020B0503020204020204" charset="-122"/>
              <a:ea typeface="微软雅黑" panose="020B0503020204020204" charset="-122"/>
            </a:endParaRPr>
          </a:p>
          <a:p>
            <a:pPr marL="711200" indent="-711200" eaLnBrk="0" hangingPunct="0">
              <a:lnSpc>
                <a:spcPct val="90000"/>
              </a:lnSpc>
              <a:spcBef>
                <a:spcPct val="20000"/>
              </a:spcBef>
              <a:buClr>
                <a:srgbClr val="660066"/>
              </a:buClr>
              <a:buSzPct val="100000"/>
              <a:defRPr/>
            </a:pPr>
            <a:endParaRPr lang="en-US" altLang="zh-CN" dirty="0">
              <a:solidFill>
                <a:schemeClr val="tx1"/>
              </a:solidFill>
              <a:latin typeface="Verdana" panose="020B0604030504040204" pitchFamily="34" charset="0"/>
              <a:ea typeface="宋体" panose="02010600030101010101" pitchFamily="2" charset="-122"/>
              <a:cs typeface="Verdana" panose="020B0604030504040204" pitchFamily="34" charset="0"/>
            </a:endParaRPr>
          </a:p>
          <a:p>
            <a:pPr marL="711200" indent="-711200" eaLnBrk="0" hangingPunct="0">
              <a:lnSpc>
                <a:spcPct val="90000"/>
              </a:lnSpc>
              <a:spcBef>
                <a:spcPct val="20000"/>
              </a:spcBef>
              <a:buClr>
                <a:srgbClr val="660066"/>
              </a:buClr>
              <a:buSzPct val="100000"/>
              <a:defRPr/>
            </a:pPr>
            <a:r>
              <a:rPr lang="en-US" altLang="zh-CN" dirty="0">
                <a:solidFill>
                  <a:schemeClr val="tx1"/>
                </a:solidFill>
                <a:latin typeface="Verdana" panose="020B0604030504040204" pitchFamily="34" charset="0"/>
                <a:ea typeface="宋体" panose="02010600030101010101" pitchFamily="2" charset="-122"/>
                <a:cs typeface="Verdana" panose="020B0604030504040204" pitchFamily="34" charset="0"/>
              </a:rPr>
              <a:t>	</a:t>
            </a:r>
            <a:endParaRPr lang="en-US" altLang="zh-CN"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hangingPunct="0">
              <a:lnSpc>
                <a:spcPct val="105000"/>
              </a:lnSpc>
              <a:spcBef>
                <a:spcPct val="20000"/>
              </a:spcBef>
              <a:buClr>
                <a:srgbClr val="660066"/>
              </a:buClr>
              <a:buSzPct val="100000"/>
              <a:defRPr/>
            </a:pPr>
            <a:endParaRPr lang="en-US" altLang="zh-CN"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en-US" altLang="zh-CN" sz="2400" smtClean="0">
                <a:sym typeface="+mn-ea"/>
              </a:rPr>
              <a:t>CSS</a:t>
            </a:r>
            <a:r>
              <a:rPr sz="2400" smtClean="0">
                <a:sym typeface="+mn-ea"/>
              </a:rPr>
              <a:t>关系选择器类型</a:t>
            </a:r>
            <a:endParaRPr lang="zh-CN" altLang="en-US" sz="2400" smtClean="0">
              <a:sym typeface="+mn-ea"/>
            </a:endParaRPr>
          </a:p>
        </p:txBody>
      </p:sp>
      <p:sp>
        <p:nvSpPr>
          <p:cNvPr id="3" name="内容占位符 2"/>
          <p:cNvSpPr>
            <a:spLocks noGrp="1"/>
          </p:cNvSpPr>
          <p:nvPr>
            <p:ph idx="1"/>
          </p:nvPr>
        </p:nvSpPr>
        <p:spPr>
          <a:xfrm>
            <a:off x="502285" y="1113155"/>
            <a:ext cx="8139430" cy="4889500"/>
          </a:xfrm>
        </p:spPr>
        <p:txBody>
          <a:bodyPr>
            <a:normAutofit lnSpcReduction="10000"/>
          </a:bodyPr>
          <a:p>
            <a:r>
              <a:rPr lang="en-US" altLang="zh-CN" sz="1800"/>
              <a:t>E1 E2</a:t>
            </a:r>
            <a:endParaRPr lang="en-US" altLang="zh-CN" sz="1800"/>
          </a:p>
          <a:p>
            <a:pPr lvl="1"/>
            <a:r>
              <a:rPr lang="en-US" altLang="zh-CN" sz="1800"/>
              <a:t>E1</a:t>
            </a:r>
            <a:r>
              <a:rPr sz="1800"/>
              <a:t>的全部</a:t>
            </a:r>
            <a:r>
              <a:rPr lang="en-US" altLang="zh-CN" sz="1800"/>
              <a:t>E2</a:t>
            </a:r>
            <a:r>
              <a:rPr sz="1800"/>
              <a:t>后代，不管嵌套层数，也称派生选择器</a:t>
            </a:r>
            <a:endParaRPr sz="1800"/>
          </a:p>
          <a:p>
            <a:pPr lvl="1"/>
            <a:r>
              <a:rPr sz="1800"/>
              <a:t>如：</a:t>
            </a:r>
            <a:r>
              <a:rPr lang="pt-BR" altLang="zh-CN" sz="1800">
                <a:sym typeface="+mn-ea"/>
              </a:rPr>
              <a:t>p em{color: green} </a:t>
            </a:r>
            <a:endParaRPr lang="en-US" altLang="zh-CN" sz="1800"/>
          </a:p>
          <a:p>
            <a:r>
              <a:rPr lang="en-US" altLang="zh-CN" sz="1800"/>
              <a:t>E1 &gt; E2</a:t>
            </a:r>
            <a:endParaRPr lang="en-US" altLang="zh-CN" sz="1800"/>
          </a:p>
          <a:p>
            <a:pPr lvl="1"/>
            <a:r>
              <a:rPr lang="en-US" altLang="zh-CN" sz="1800"/>
              <a:t>E1</a:t>
            </a:r>
            <a:r>
              <a:rPr sz="1800"/>
              <a:t>的直接</a:t>
            </a:r>
            <a:r>
              <a:rPr lang="en-US" altLang="zh-CN" sz="1800"/>
              <a:t>E2</a:t>
            </a:r>
            <a:r>
              <a:rPr sz="1800"/>
              <a:t>子元素，不包括多层嵌套后的后代元素</a:t>
            </a:r>
            <a:endParaRPr sz="1800"/>
          </a:p>
          <a:p>
            <a:pPr lvl="1"/>
            <a:r>
              <a:rPr lang="en-US" altLang="zh-CN" sz="1800"/>
              <a:t>p&gt;em{...}</a:t>
            </a:r>
            <a:endParaRPr lang="en-US" altLang="zh-CN" sz="1800"/>
          </a:p>
          <a:p>
            <a:r>
              <a:rPr lang="en-US" altLang="zh-CN" sz="1800"/>
              <a:t>E1 + E2</a:t>
            </a:r>
            <a:endParaRPr lang="en-US" altLang="zh-CN" sz="1800"/>
          </a:p>
          <a:p>
            <a:pPr lvl="1"/>
            <a:r>
              <a:rPr lang="en-US" altLang="zh-CN" sz="1800"/>
              <a:t>E1</a:t>
            </a:r>
            <a:r>
              <a:rPr sz="1800"/>
              <a:t>之后的相邻的</a:t>
            </a:r>
            <a:r>
              <a:rPr lang="en-US" altLang="zh-CN" sz="1800"/>
              <a:t>E2</a:t>
            </a:r>
            <a:r>
              <a:rPr sz="1800"/>
              <a:t>兄弟元素</a:t>
            </a:r>
            <a:endParaRPr sz="1800"/>
          </a:p>
          <a:p>
            <a:pPr lvl="0"/>
            <a:r>
              <a:rPr lang="en-US" altLang="zh-CN" sz="1800"/>
              <a:t>E1 ~ E2</a:t>
            </a:r>
            <a:endParaRPr lang="en-US" altLang="zh-CN" sz="1800"/>
          </a:p>
          <a:p>
            <a:pPr lvl="1"/>
            <a:r>
              <a:rPr lang="en-US" altLang="zh-CN" sz="1800"/>
              <a:t>E1</a:t>
            </a:r>
            <a:r>
              <a:rPr sz="1800"/>
              <a:t>之后的</a:t>
            </a:r>
            <a:r>
              <a:rPr lang="en-US" altLang="zh-CN" sz="1800"/>
              <a:t>E2</a:t>
            </a:r>
            <a:r>
              <a:rPr sz="1800"/>
              <a:t>兄弟元素（不一定相邻）</a:t>
            </a:r>
            <a:endParaRPr sz="1800"/>
          </a:p>
          <a:p>
            <a:pPr marL="0" lvl="0" indent="0">
              <a:buNone/>
            </a:pPr>
            <a:endParaRPr lang="en-US" altLang="zh-CN" sz="1800"/>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smtClean="0">
                <a:sym typeface="+mn-ea"/>
              </a:rPr>
              <a:t>CSS</a:t>
            </a:r>
            <a:r>
              <a:rPr sz="2400" smtClean="0">
                <a:sym typeface="+mn-ea"/>
              </a:rPr>
              <a:t>属性选择器类型</a:t>
            </a:r>
            <a:endParaRPr lang="zh-CN" altLang="en-US" sz="2400" dirty="0" smtClean="0">
              <a:sym typeface="+mn-ea"/>
            </a:endParaRPr>
          </a:p>
        </p:txBody>
      </p:sp>
      <p:sp>
        <p:nvSpPr>
          <p:cNvPr id="3" name="矩形 2"/>
          <p:cNvSpPr/>
          <p:nvPr/>
        </p:nvSpPr>
        <p:spPr>
          <a:xfrm>
            <a:off x="713740" y="1308100"/>
            <a:ext cx="7717155" cy="922020"/>
          </a:xfrm>
          <a:prstGeom prst="rect">
            <a:avLst/>
          </a:prstGeom>
        </p:spPr>
        <p:txBody>
          <a:bodyPr wrap="square">
            <a:spAutoFit/>
          </a:bodyPr>
          <a:lstStyle/>
          <a:p>
            <a:pPr>
              <a:lnSpc>
                <a:spcPct val="100000"/>
              </a:lnSpc>
            </a:pPr>
            <a:r>
              <a:rPr lang="zh-CN" altLang="zh-CN" b="0" dirty="0" smtClean="0">
                <a:latin typeface="微软雅黑" panose="020B0503020204020204" charset="-122"/>
                <a:ea typeface="微软雅黑" panose="020B0503020204020204" charset="-122"/>
              </a:rPr>
              <a:t>定义属性选择器时，方括号</a:t>
            </a:r>
            <a:r>
              <a:rPr lang="en-US" altLang="zh-CN" b="0" dirty="0" smtClean="0">
                <a:latin typeface="微软雅黑" panose="020B0503020204020204" charset="-122"/>
                <a:ea typeface="微软雅黑" panose="020B0503020204020204" charset="-122"/>
              </a:rPr>
              <a:t>“[]”</a:t>
            </a:r>
            <a:r>
              <a:rPr lang="zh-CN" altLang="zh-CN" b="0" dirty="0" smtClean="0">
                <a:latin typeface="微软雅黑" panose="020B0503020204020204" charset="-122"/>
                <a:ea typeface="微软雅黑" panose="020B0503020204020204" charset="-122"/>
              </a:rPr>
              <a:t>将属性包围住，如下所示：</a:t>
            </a:r>
            <a:endParaRPr lang="en-US" altLang="zh-CN" b="0" dirty="0" smtClean="0">
              <a:latin typeface="微软雅黑" panose="020B0503020204020204" charset="-122"/>
              <a:ea typeface="微软雅黑" panose="020B0503020204020204" charset="-122"/>
            </a:endParaRPr>
          </a:p>
          <a:p>
            <a:pPr>
              <a:lnSpc>
                <a:spcPct val="100000"/>
              </a:lnSpc>
            </a:pPr>
            <a:r>
              <a:rPr lang="en-US" altLang="zh-CN" b="0" dirty="0" smtClean="0">
                <a:solidFill>
                  <a:srgbClr val="FF0000"/>
                </a:solidFill>
                <a:latin typeface="微软雅黑" panose="020B0503020204020204" charset="-122"/>
                <a:ea typeface="微软雅黑" panose="020B0503020204020204" charset="-122"/>
              </a:rPr>
              <a:t>   </a:t>
            </a:r>
            <a:r>
              <a:rPr lang="pt-BR" altLang="zh-CN" b="0" dirty="0" smtClean="0">
                <a:solidFill>
                  <a:srgbClr val="FF0000"/>
                </a:solidFill>
                <a:latin typeface="微软雅黑" panose="020B0503020204020204" charset="-122"/>
                <a:ea typeface="微软雅黑" panose="020B0503020204020204" charset="-122"/>
              </a:rPr>
              <a:t>[</a:t>
            </a:r>
            <a:r>
              <a:rPr lang="zh-CN" altLang="zh-CN" b="0" dirty="0" smtClean="0">
                <a:solidFill>
                  <a:srgbClr val="FF0000"/>
                </a:solidFill>
                <a:latin typeface="微软雅黑" panose="020B0503020204020204" charset="-122"/>
                <a:ea typeface="微软雅黑" panose="020B0503020204020204" charset="-122"/>
              </a:rPr>
              <a:t>属性名</a:t>
            </a:r>
            <a:r>
              <a:rPr lang="pt-BR" altLang="zh-CN" b="0" dirty="0" smtClean="0">
                <a:solidFill>
                  <a:srgbClr val="FF0000"/>
                </a:solidFill>
                <a:latin typeface="微软雅黑" panose="020B0503020204020204" charset="-122"/>
                <a:ea typeface="微软雅黑" panose="020B0503020204020204" charset="-122"/>
              </a:rPr>
              <a:t>]{</a:t>
            </a:r>
            <a:r>
              <a:rPr lang="zh-CN" altLang="zh-CN" b="0" dirty="0" smtClean="0">
                <a:solidFill>
                  <a:srgbClr val="FF0000"/>
                </a:solidFill>
                <a:latin typeface="微软雅黑" panose="020B0503020204020204" charset="-122"/>
                <a:ea typeface="微软雅黑" panose="020B0503020204020204" charset="-122"/>
              </a:rPr>
              <a:t>属性</a:t>
            </a:r>
            <a:r>
              <a:rPr lang="pt-BR" altLang="zh-CN" b="0" dirty="0" smtClean="0">
                <a:solidFill>
                  <a:srgbClr val="FF0000"/>
                </a:solidFill>
                <a:latin typeface="微软雅黑" panose="020B0503020204020204" charset="-122"/>
                <a:ea typeface="微软雅黑" panose="020B0503020204020204" charset="-122"/>
              </a:rPr>
              <a:t>:</a:t>
            </a:r>
            <a:r>
              <a:rPr lang="zh-CN" altLang="zh-CN" b="0" dirty="0" smtClean="0">
                <a:solidFill>
                  <a:srgbClr val="FF0000"/>
                </a:solidFill>
                <a:latin typeface="微软雅黑" panose="020B0503020204020204" charset="-122"/>
                <a:ea typeface="微软雅黑" panose="020B0503020204020204" charset="-122"/>
              </a:rPr>
              <a:t>属性值</a:t>
            </a:r>
            <a:r>
              <a:rPr lang="pt-BR" altLang="zh-CN" b="0" dirty="0" smtClean="0">
                <a:solidFill>
                  <a:srgbClr val="FF0000"/>
                </a:solidFill>
                <a:latin typeface="微软雅黑" panose="020B0503020204020204" charset="-122"/>
                <a:ea typeface="微软雅黑" panose="020B0503020204020204" charset="-122"/>
              </a:rPr>
              <a:t>;</a:t>
            </a:r>
            <a:r>
              <a:rPr lang="zh-CN" altLang="zh-CN" b="0" dirty="0" smtClean="0">
                <a:solidFill>
                  <a:srgbClr val="FF0000"/>
                </a:solidFill>
                <a:latin typeface="微软雅黑" panose="020B0503020204020204" charset="-122"/>
                <a:ea typeface="微软雅黑" panose="020B0503020204020204" charset="-122"/>
              </a:rPr>
              <a:t>属性</a:t>
            </a:r>
            <a:r>
              <a:rPr lang="pt-BR" altLang="zh-CN" b="0" dirty="0" smtClean="0">
                <a:solidFill>
                  <a:srgbClr val="FF0000"/>
                </a:solidFill>
                <a:latin typeface="微软雅黑" panose="020B0503020204020204" charset="-122"/>
                <a:ea typeface="微软雅黑" panose="020B0503020204020204" charset="-122"/>
              </a:rPr>
              <a:t>:</a:t>
            </a:r>
            <a:r>
              <a:rPr lang="zh-CN" altLang="zh-CN" b="0" dirty="0" smtClean="0">
                <a:solidFill>
                  <a:srgbClr val="FF0000"/>
                </a:solidFill>
                <a:latin typeface="微软雅黑" panose="020B0503020204020204" charset="-122"/>
                <a:ea typeface="微软雅黑" panose="020B0503020204020204" charset="-122"/>
              </a:rPr>
              <a:t>属性值</a:t>
            </a:r>
            <a:r>
              <a:rPr lang="pt-BR" altLang="zh-CN" b="0" dirty="0" smtClean="0">
                <a:solidFill>
                  <a:srgbClr val="FF0000"/>
                </a:solidFill>
                <a:latin typeface="微软雅黑" panose="020B0503020204020204" charset="-122"/>
                <a:ea typeface="微软雅黑" panose="020B0503020204020204" charset="-122"/>
              </a:rPr>
              <a:t>;...;}</a:t>
            </a:r>
            <a:endParaRPr lang="zh-CN" altLang="zh-CN" b="0" dirty="0" smtClean="0">
              <a:solidFill>
                <a:srgbClr val="FF0000"/>
              </a:solidFill>
              <a:latin typeface="微软雅黑" panose="020B0503020204020204" charset="-122"/>
              <a:ea typeface="微软雅黑" panose="020B0503020204020204" charset="-122"/>
            </a:endParaRPr>
          </a:p>
          <a:p>
            <a:pPr>
              <a:lnSpc>
                <a:spcPct val="100000"/>
              </a:lnSpc>
            </a:pPr>
            <a:r>
              <a:rPr lang="pt-BR" altLang="zh-CN" b="0" dirty="0" smtClean="0">
                <a:solidFill>
                  <a:srgbClr val="FF0000"/>
                </a:solidFill>
                <a:latin typeface="微软雅黑" panose="020B0503020204020204" charset="-122"/>
                <a:ea typeface="微软雅黑" panose="020B0503020204020204" charset="-122"/>
              </a:rPr>
              <a:t>   [title]{color:red;} /*</a:t>
            </a:r>
            <a:r>
              <a:rPr lang="zh-CN" altLang="zh-CN" b="0" dirty="0" smtClean="0">
                <a:solidFill>
                  <a:srgbClr val="FF0000"/>
                </a:solidFill>
                <a:latin typeface="微软雅黑" panose="020B0503020204020204" charset="-122"/>
                <a:ea typeface="微软雅黑" panose="020B0503020204020204" charset="-122"/>
              </a:rPr>
              <a:t>带有</a:t>
            </a:r>
            <a:r>
              <a:rPr lang="pt-BR" altLang="zh-CN" b="0" dirty="0" smtClean="0">
                <a:solidFill>
                  <a:srgbClr val="FF0000"/>
                </a:solidFill>
                <a:latin typeface="微软雅黑" panose="020B0503020204020204" charset="-122"/>
                <a:ea typeface="微软雅黑" panose="020B0503020204020204" charset="-122"/>
              </a:rPr>
              <a:t>title</a:t>
            </a:r>
            <a:r>
              <a:rPr lang="zh-CN" altLang="zh-CN" b="0" dirty="0" smtClean="0">
                <a:solidFill>
                  <a:srgbClr val="FF0000"/>
                </a:solidFill>
                <a:latin typeface="微软雅黑" panose="020B0503020204020204" charset="-122"/>
                <a:ea typeface="微软雅黑" panose="020B0503020204020204" charset="-122"/>
              </a:rPr>
              <a:t>属性的所有元素设置样式</a:t>
            </a:r>
            <a:r>
              <a:rPr lang="pt-BR" altLang="zh-CN" b="0" dirty="0" smtClean="0">
                <a:solidFill>
                  <a:srgbClr val="FF0000"/>
                </a:solidFill>
                <a:latin typeface="微软雅黑" panose="020B0503020204020204" charset="-122"/>
                <a:ea typeface="微软雅黑" panose="020B0503020204020204" charset="-122"/>
              </a:rPr>
              <a:t>*/</a:t>
            </a:r>
            <a:endParaRPr lang="pt-BR" altLang="zh-CN" b="0" dirty="0" smtClean="0">
              <a:solidFill>
                <a:srgbClr val="FF0000"/>
              </a:solidFill>
              <a:latin typeface="微软雅黑" panose="020B0503020204020204" charset="-122"/>
              <a:ea typeface="微软雅黑" panose="020B0503020204020204" charset="-122"/>
            </a:endParaRPr>
          </a:p>
        </p:txBody>
      </p:sp>
      <p:graphicFrame>
        <p:nvGraphicFramePr>
          <p:cNvPr id="5" name="表格 4"/>
          <p:cNvGraphicFramePr>
            <a:graphicFrameLocks noGrp="1"/>
          </p:cNvGraphicFramePr>
          <p:nvPr>
            <p:custDataLst>
              <p:tags r:id="rId1"/>
            </p:custDataLst>
          </p:nvPr>
        </p:nvGraphicFramePr>
        <p:xfrm>
          <a:off x="713740" y="2653030"/>
          <a:ext cx="7666355" cy="3061335"/>
        </p:xfrm>
        <a:graphic>
          <a:graphicData uri="http://schemas.openxmlformats.org/drawingml/2006/table">
            <a:tbl>
              <a:tblPr>
                <a:tableStyleId>{5DA37D80-6434-44D0-A028-1B22A696006F}</a:tableStyleId>
              </a:tblPr>
              <a:tblGrid>
                <a:gridCol w="2260600"/>
                <a:gridCol w="5405755"/>
              </a:tblGrid>
              <a:tr h="263212">
                <a:tc>
                  <a:txBody>
                    <a:bodyPr/>
                    <a:lstStyle/>
                    <a:p>
                      <a:pPr algn="ctr">
                        <a:lnSpc>
                          <a:spcPts val="1200"/>
                        </a:lnSpc>
                        <a:spcAft>
                          <a:spcPts val="0"/>
                        </a:spcAft>
                      </a:pPr>
                      <a:r>
                        <a:rPr lang="zh-CN" sz="1600" kern="100" dirty="0">
                          <a:latin typeface="微软雅黑" panose="020B0503020204020204" charset="-122"/>
                          <a:ea typeface="微软雅黑" panose="020B0503020204020204" charset="-122"/>
                        </a:rPr>
                        <a:t>选择器</a:t>
                      </a:r>
                      <a:endParaRPr lang="zh-CN" sz="1600" kern="100" dirty="0">
                        <a:latin typeface="微软雅黑" panose="020B0503020204020204" charset="-122"/>
                        <a:ea typeface="微软雅黑" panose="020B0503020204020204" charset="-122"/>
                      </a:endParaRPr>
                    </a:p>
                  </a:txBody>
                  <a:tcPr marL="68580" marR="68580" marT="0" marB="0" anchor="ctr" anchorCtr="1"/>
                </a:tc>
                <a:tc>
                  <a:txBody>
                    <a:bodyPr/>
                    <a:lstStyle/>
                    <a:p>
                      <a:pPr algn="ctr">
                        <a:lnSpc>
                          <a:spcPts val="1200"/>
                        </a:lnSpc>
                        <a:spcAft>
                          <a:spcPts val="0"/>
                        </a:spcAft>
                      </a:pPr>
                      <a:r>
                        <a:rPr lang="zh-CN" sz="1600" kern="100" dirty="0">
                          <a:latin typeface="微软雅黑" panose="020B0503020204020204" charset="-122"/>
                          <a:ea typeface="微软雅黑" panose="020B0503020204020204" charset="-122"/>
                        </a:rPr>
                        <a:t>描述</a:t>
                      </a:r>
                      <a:endParaRPr lang="zh-CN" sz="1600" kern="100" dirty="0">
                        <a:latin typeface="微软雅黑" panose="020B0503020204020204" charset="-122"/>
                        <a:ea typeface="微软雅黑" panose="020B0503020204020204" charset="-122"/>
                      </a:endParaRPr>
                    </a:p>
                  </a:txBody>
                  <a:tcPr marL="68580" marR="68580" marT="0" marB="0" anchor="ctr" anchorCtr="1"/>
                </a:tc>
              </a:tr>
              <a:tr h="262890">
                <a:tc>
                  <a:txBody>
                    <a:bodyPr/>
                    <a:lstStyle/>
                    <a:p>
                      <a:pPr indent="94615" algn="ctr">
                        <a:lnSpc>
                          <a:spcPts val="1200"/>
                        </a:lnSpc>
                        <a:spcAft>
                          <a:spcPts val="0"/>
                        </a:spcAft>
                      </a:pPr>
                      <a:r>
                        <a:rPr lang="en-US" sz="1600" kern="100" dirty="0">
                          <a:latin typeface="微软雅黑" panose="020B0503020204020204" charset="-122"/>
                          <a:ea typeface="微软雅黑" panose="020B0503020204020204" charset="-122"/>
                        </a:rPr>
                        <a:t>[attribute]</a:t>
                      </a:r>
                      <a:endParaRPr lang="en-US" sz="1600" kern="100" dirty="0">
                        <a:latin typeface="微软雅黑" panose="020B0503020204020204" charset="-122"/>
                        <a:ea typeface="微软雅黑" panose="020B0503020204020204" charset="-122"/>
                      </a:endParaRPr>
                    </a:p>
                  </a:txBody>
                  <a:tcPr marL="68580" marR="68580" marT="0" marB="0" anchor="ctr" anchorCtr="1"/>
                </a:tc>
                <a:tc>
                  <a:txBody>
                    <a:bodyPr/>
                    <a:lstStyle/>
                    <a:p>
                      <a:pPr indent="177165" algn="l">
                        <a:lnSpc>
                          <a:spcPct val="100000"/>
                        </a:lnSpc>
                        <a:spcAft>
                          <a:spcPts val="0"/>
                        </a:spcAft>
                      </a:pPr>
                      <a:r>
                        <a:rPr lang="zh-CN" sz="1600" kern="100" dirty="0">
                          <a:latin typeface="微软雅黑" panose="020B0503020204020204" charset="-122"/>
                          <a:ea typeface="微软雅黑" panose="020B0503020204020204" charset="-122"/>
                        </a:rPr>
                        <a:t>用于选取带有指定属性的标记。</a:t>
                      </a:r>
                      <a:endParaRPr lang="zh-CN" sz="1600" kern="100" dirty="0">
                        <a:latin typeface="微软雅黑" panose="020B0503020204020204" charset="-122"/>
                        <a:ea typeface="微软雅黑" panose="020B0503020204020204" charset="-122"/>
                      </a:endParaRPr>
                    </a:p>
                  </a:txBody>
                  <a:tcPr marL="68580" marR="68580" marT="0" marB="0" anchor="ctr" anchorCtr="1"/>
                </a:tc>
              </a:tr>
              <a:tr h="235585">
                <a:tc>
                  <a:txBody>
                    <a:bodyPr/>
                    <a:lstStyle/>
                    <a:p>
                      <a:pPr indent="94615" algn="ctr">
                        <a:lnSpc>
                          <a:spcPts val="1200"/>
                        </a:lnSpc>
                        <a:spcAft>
                          <a:spcPts val="0"/>
                        </a:spcAft>
                      </a:pPr>
                      <a:r>
                        <a:rPr lang="en-US" sz="1600" kern="100" dirty="0">
                          <a:latin typeface="微软雅黑" panose="020B0503020204020204" charset="-122"/>
                          <a:ea typeface="微软雅黑" panose="020B0503020204020204" charset="-122"/>
                        </a:rPr>
                        <a:t>[attribute=value]</a:t>
                      </a:r>
                      <a:endParaRPr lang="en-US" sz="1600" kern="100" dirty="0">
                        <a:latin typeface="微软雅黑" panose="020B0503020204020204" charset="-122"/>
                        <a:ea typeface="微软雅黑" panose="020B0503020204020204" charset="-122"/>
                      </a:endParaRPr>
                    </a:p>
                  </a:txBody>
                  <a:tcPr marL="68580" marR="68580" marT="0" marB="0" anchor="ctr" anchorCtr="1"/>
                </a:tc>
                <a:tc>
                  <a:txBody>
                    <a:bodyPr/>
                    <a:lstStyle/>
                    <a:p>
                      <a:pPr indent="177165" algn="l">
                        <a:lnSpc>
                          <a:spcPct val="100000"/>
                        </a:lnSpc>
                        <a:spcAft>
                          <a:spcPts val="0"/>
                        </a:spcAft>
                      </a:pPr>
                      <a:r>
                        <a:rPr lang="zh-CN" sz="1600" kern="100" dirty="0">
                          <a:latin typeface="微软雅黑" panose="020B0503020204020204" charset="-122"/>
                          <a:ea typeface="微软雅黑" panose="020B0503020204020204" charset="-122"/>
                        </a:rPr>
                        <a:t>用于选取带有指定属性和值的标记。</a:t>
                      </a:r>
                      <a:endParaRPr lang="zh-CN" sz="1600" kern="100" dirty="0">
                        <a:latin typeface="微软雅黑" panose="020B0503020204020204" charset="-122"/>
                        <a:ea typeface="微软雅黑" panose="020B0503020204020204" charset="-122"/>
                      </a:endParaRPr>
                    </a:p>
                    <a:p>
                      <a:pPr indent="177165" algn="l">
                        <a:lnSpc>
                          <a:spcPct val="100000"/>
                        </a:lnSpc>
                        <a:spcAft>
                          <a:spcPts val="0"/>
                        </a:spcAft>
                      </a:pPr>
                      <a:r>
                        <a:rPr lang="en-US" altLang="zh-CN" sz="1600" kern="100" dirty="0">
                          <a:latin typeface="微软雅黑" panose="020B0503020204020204" charset="-122"/>
                          <a:ea typeface="微软雅黑" panose="020B0503020204020204" charset="-122"/>
                        </a:rPr>
                        <a:t>class=”value” </a:t>
                      </a:r>
                      <a:r>
                        <a:rPr lang="zh-CN" altLang="en-US" sz="1600" kern="100" dirty="0">
                          <a:latin typeface="微软雅黑" panose="020B0503020204020204" charset="-122"/>
                          <a:ea typeface="微软雅黑" panose="020B0503020204020204" charset="-122"/>
                        </a:rPr>
                        <a:t>和</a:t>
                      </a:r>
                      <a:r>
                        <a:rPr lang="en-US" altLang="zh-CN" sz="1600" kern="100" dirty="0">
                          <a:latin typeface="微软雅黑" panose="020B0503020204020204" charset="-122"/>
                          <a:ea typeface="微软雅黑" panose="020B0503020204020204" charset="-122"/>
                        </a:rPr>
                        <a:t>id=”value”</a:t>
                      </a:r>
                      <a:endParaRPr lang="en-US" altLang="zh-CN" sz="1600" kern="100" dirty="0">
                        <a:latin typeface="微软雅黑" panose="020B0503020204020204" charset="-122"/>
                        <a:ea typeface="微软雅黑" panose="020B0503020204020204" charset="-122"/>
                      </a:endParaRPr>
                    </a:p>
                  </a:txBody>
                  <a:tcPr marL="68580" marR="68580" marT="0" marB="0" anchor="ctr" anchorCtr="1"/>
                </a:tc>
              </a:tr>
              <a:tr h="263525">
                <a:tc>
                  <a:txBody>
                    <a:bodyPr/>
                    <a:lstStyle/>
                    <a:p>
                      <a:pPr indent="94615" algn="ctr">
                        <a:lnSpc>
                          <a:spcPts val="1200"/>
                        </a:lnSpc>
                        <a:spcAft>
                          <a:spcPts val="0"/>
                        </a:spcAft>
                      </a:pPr>
                      <a:r>
                        <a:rPr lang="en-US" sz="1600" kern="100" dirty="0">
                          <a:latin typeface="微软雅黑" panose="020B0503020204020204" charset="-122"/>
                          <a:ea typeface="微软雅黑" panose="020B0503020204020204" charset="-122"/>
                        </a:rPr>
                        <a:t>[attribute~=value]</a:t>
                      </a:r>
                      <a:endParaRPr lang="en-US" sz="1600" kern="100" dirty="0">
                        <a:latin typeface="微软雅黑" panose="020B0503020204020204" charset="-122"/>
                        <a:ea typeface="微软雅黑" panose="020B0503020204020204" charset="-122"/>
                      </a:endParaRPr>
                    </a:p>
                  </a:txBody>
                  <a:tcPr marL="68580" marR="68580" marT="0" marB="0" anchor="ctr" anchorCtr="1"/>
                </a:tc>
                <a:tc>
                  <a:txBody>
                    <a:bodyPr/>
                    <a:lstStyle/>
                    <a:p>
                      <a:pPr indent="171450" algn="l">
                        <a:lnSpc>
                          <a:spcPct val="100000"/>
                        </a:lnSpc>
                        <a:spcAft>
                          <a:spcPts val="0"/>
                        </a:spcAft>
                      </a:pPr>
                      <a:r>
                        <a:rPr lang="zh-CN" sz="1600" kern="100" dirty="0">
                          <a:latin typeface="微软雅黑" panose="020B0503020204020204" charset="-122"/>
                          <a:ea typeface="微软雅黑" panose="020B0503020204020204" charset="-122"/>
                        </a:rPr>
                        <a:t>用于选取属性值中包含指定词汇的标记</a:t>
                      </a:r>
                      <a:r>
                        <a:rPr lang="en-US" sz="1600" kern="100" dirty="0">
                          <a:latin typeface="微软雅黑" panose="020B0503020204020204" charset="-122"/>
                          <a:ea typeface="微软雅黑" panose="020B0503020204020204" charset="-122"/>
                        </a:rPr>
                        <a:t>(</a:t>
                      </a:r>
                      <a:r>
                        <a:rPr lang="zh-CN" sz="1600" kern="100" dirty="0">
                          <a:latin typeface="微软雅黑" panose="020B0503020204020204" charset="-122"/>
                          <a:ea typeface="微软雅黑" panose="020B0503020204020204" charset="-122"/>
                        </a:rPr>
                        <a:t>用空格分隔的字词列表</a:t>
                      </a:r>
                      <a:r>
                        <a:rPr lang="en-US" sz="1600" kern="100" dirty="0">
                          <a:latin typeface="微软雅黑" panose="020B0503020204020204" charset="-122"/>
                          <a:ea typeface="微软雅黑" panose="020B0503020204020204" charset="-122"/>
                        </a:rPr>
                        <a:t>)</a:t>
                      </a:r>
                      <a:r>
                        <a:rPr lang="zh-CN" sz="1600" kern="100" dirty="0">
                          <a:latin typeface="微软雅黑" panose="020B0503020204020204" charset="-122"/>
                          <a:ea typeface="微软雅黑" panose="020B0503020204020204" charset="-122"/>
                        </a:rPr>
                        <a:t>。</a:t>
                      </a:r>
                      <a:r>
                        <a:rPr lang="en-US" altLang="zh-CN" sz="1600" kern="100" dirty="0">
                          <a:latin typeface="微软雅黑" panose="020B0503020204020204" charset="-122"/>
                          <a:ea typeface="微软雅黑" panose="020B0503020204020204" charset="-122"/>
                        </a:rPr>
                        <a:t>value=”consist of serveral tokens”, 4</a:t>
                      </a:r>
                      <a:r>
                        <a:rPr lang="zh-CN" altLang="en-US" sz="1600" kern="100" dirty="0">
                          <a:latin typeface="微软雅黑" panose="020B0503020204020204" charset="-122"/>
                          <a:ea typeface="微软雅黑" panose="020B0503020204020204" charset="-122"/>
                        </a:rPr>
                        <a:t>个单词任一即可</a:t>
                      </a:r>
                      <a:endParaRPr lang="zh-CN" altLang="en-US" sz="1600" kern="100" dirty="0">
                        <a:latin typeface="微软雅黑" panose="020B0503020204020204" charset="-122"/>
                        <a:ea typeface="微软雅黑" panose="020B0503020204020204" charset="-122"/>
                      </a:endParaRPr>
                    </a:p>
                  </a:txBody>
                  <a:tcPr marL="68580" marR="68580" marT="0" marB="0" anchor="ctr" anchorCtr="1"/>
                </a:tc>
              </a:tr>
              <a:tr h="526426">
                <a:tc>
                  <a:txBody>
                    <a:bodyPr/>
                    <a:lstStyle/>
                    <a:p>
                      <a:pPr indent="94615" algn="ctr">
                        <a:lnSpc>
                          <a:spcPts val="1200"/>
                        </a:lnSpc>
                        <a:spcAft>
                          <a:spcPts val="0"/>
                        </a:spcAft>
                      </a:pPr>
                      <a:r>
                        <a:rPr lang="en-US" sz="1600" kern="100" dirty="0">
                          <a:latin typeface="微软雅黑" panose="020B0503020204020204" charset="-122"/>
                          <a:ea typeface="微软雅黑" panose="020B0503020204020204" charset="-122"/>
                        </a:rPr>
                        <a:t>[attribute|=value]</a:t>
                      </a:r>
                      <a:endParaRPr lang="en-US" sz="1600" kern="100" dirty="0">
                        <a:latin typeface="微软雅黑" panose="020B0503020204020204" charset="-122"/>
                        <a:ea typeface="微软雅黑" panose="020B0503020204020204" charset="-122"/>
                      </a:endParaRPr>
                    </a:p>
                  </a:txBody>
                  <a:tcPr marL="68580" marR="68580" marT="0" marB="0" anchor="ctr" anchorCtr="1"/>
                </a:tc>
                <a:tc>
                  <a:txBody>
                    <a:bodyPr/>
                    <a:lstStyle/>
                    <a:p>
                      <a:pPr indent="177165" algn="l">
                        <a:lnSpc>
                          <a:spcPct val="100000"/>
                        </a:lnSpc>
                        <a:spcAft>
                          <a:spcPts val="0"/>
                        </a:spcAft>
                      </a:pPr>
                      <a:r>
                        <a:rPr lang="zh-CN" sz="1600" kern="100" dirty="0">
                          <a:latin typeface="微软雅黑" panose="020B0503020204020204" charset="-122"/>
                          <a:ea typeface="微软雅黑" panose="020B0503020204020204" charset="-122"/>
                        </a:rPr>
                        <a:t>用于选取带有以指定值开头的属性值的标记</a:t>
                      </a:r>
                      <a:r>
                        <a:rPr lang="en-US" sz="1600" kern="100" dirty="0">
                          <a:latin typeface="微软雅黑" panose="020B0503020204020204" charset="-122"/>
                          <a:ea typeface="微软雅黑" panose="020B0503020204020204" charset="-122"/>
                        </a:rPr>
                        <a:t>(</a:t>
                      </a:r>
                      <a:r>
                        <a:rPr lang="zh-CN" sz="1600" kern="0" dirty="0">
                          <a:latin typeface="微软雅黑" panose="020B0503020204020204" charset="-122"/>
                          <a:ea typeface="微软雅黑" panose="020B0503020204020204" charset="-122"/>
                        </a:rPr>
                        <a:t>属性值是</a:t>
                      </a:r>
                      <a:r>
                        <a:rPr lang="en-US" sz="1600" kern="0" dirty="0">
                          <a:latin typeface="微软雅黑" panose="020B0503020204020204" charset="-122"/>
                          <a:ea typeface="微软雅黑" panose="020B0503020204020204" charset="-122"/>
                        </a:rPr>
                        <a:t>value</a:t>
                      </a:r>
                      <a:r>
                        <a:rPr lang="zh-CN" sz="1600" kern="0" dirty="0">
                          <a:latin typeface="微软雅黑" panose="020B0503020204020204" charset="-122"/>
                          <a:ea typeface="微软雅黑" panose="020B0503020204020204" charset="-122"/>
                        </a:rPr>
                        <a:t>或者以“</a:t>
                      </a:r>
                      <a:r>
                        <a:rPr lang="en-US" sz="1600" kern="0" dirty="0">
                          <a:latin typeface="微软雅黑" panose="020B0503020204020204" charset="-122"/>
                          <a:ea typeface="微软雅黑" panose="020B0503020204020204" charset="-122"/>
                        </a:rPr>
                        <a:t>value-</a:t>
                      </a:r>
                      <a:r>
                        <a:rPr lang="zh-CN" sz="1600" kern="0" dirty="0">
                          <a:latin typeface="微软雅黑" panose="020B0503020204020204" charset="-122"/>
                          <a:ea typeface="微软雅黑" panose="020B0503020204020204" charset="-122"/>
                        </a:rPr>
                        <a:t>”开头的值</a:t>
                      </a:r>
                      <a:r>
                        <a:rPr lang="en-US" sz="1600" kern="100" dirty="0">
                          <a:latin typeface="微软雅黑" panose="020B0503020204020204" charset="-122"/>
                          <a:ea typeface="微软雅黑" panose="020B0503020204020204" charset="-122"/>
                        </a:rPr>
                        <a:t>)</a:t>
                      </a:r>
                      <a:r>
                        <a:rPr lang="zh-CN" sz="1600" kern="100" dirty="0">
                          <a:latin typeface="微软雅黑" panose="020B0503020204020204" charset="-122"/>
                          <a:ea typeface="微软雅黑" panose="020B0503020204020204" charset="-122"/>
                        </a:rPr>
                        <a:t>。</a:t>
                      </a:r>
                      <a:endParaRPr lang="zh-CN" sz="1600" kern="100" dirty="0">
                        <a:latin typeface="微软雅黑" panose="020B0503020204020204" charset="-122"/>
                        <a:ea typeface="微软雅黑" panose="020B0503020204020204" charset="-122"/>
                      </a:endParaRPr>
                    </a:p>
                  </a:txBody>
                  <a:tcPr marL="68580" marR="68580" marT="0" marB="0" anchor="ctr" anchorCtr="1"/>
                </a:tc>
              </a:tr>
              <a:tr h="263212">
                <a:tc>
                  <a:txBody>
                    <a:bodyPr/>
                    <a:lstStyle/>
                    <a:p>
                      <a:pPr indent="94615" algn="ctr">
                        <a:lnSpc>
                          <a:spcPts val="1200"/>
                        </a:lnSpc>
                        <a:spcAft>
                          <a:spcPts val="0"/>
                        </a:spcAft>
                      </a:pPr>
                      <a:r>
                        <a:rPr lang="en-US" sz="1600" kern="100" dirty="0">
                          <a:latin typeface="微软雅黑" panose="020B0503020204020204" charset="-122"/>
                          <a:ea typeface="微软雅黑" panose="020B0503020204020204" charset="-122"/>
                        </a:rPr>
                        <a:t>[attribute^=value]</a:t>
                      </a:r>
                      <a:endParaRPr lang="en-US" sz="1600" kern="100" dirty="0">
                        <a:latin typeface="微软雅黑" panose="020B0503020204020204" charset="-122"/>
                        <a:ea typeface="微软雅黑" panose="020B0503020204020204" charset="-122"/>
                      </a:endParaRPr>
                    </a:p>
                  </a:txBody>
                  <a:tcPr marL="68580" marR="68580" marT="0" marB="0" anchor="ctr" anchorCtr="1"/>
                </a:tc>
                <a:tc>
                  <a:txBody>
                    <a:bodyPr/>
                    <a:lstStyle/>
                    <a:p>
                      <a:pPr indent="177165" algn="l">
                        <a:lnSpc>
                          <a:spcPct val="100000"/>
                        </a:lnSpc>
                        <a:spcAft>
                          <a:spcPts val="0"/>
                        </a:spcAft>
                      </a:pPr>
                      <a:r>
                        <a:rPr lang="zh-CN" sz="1600" kern="100" dirty="0">
                          <a:latin typeface="微软雅黑" panose="020B0503020204020204" charset="-122"/>
                          <a:ea typeface="微软雅黑" panose="020B0503020204020204" charset="-122"/>
                        </a:rPr>
                        <a:t>匹配属性值以指定值开头的每个标记。</a:t>
                      </a:r>
                      <a:endParaRPr lang="zh-CN" sz="1600" kern="100" dirty="0">
                        <a:latin typeface="微软雅黑" panose="020B0503020204020204" charset="-122"/>
                        <a:ea typeface="微软雅黑" panose="020B0503020204020204" charset="-122"/>
                      </a:endParaRPr>
                    </a:p>
                  </a:txBody>
                  <a:tcPr marL="68580" marR="68580" marT="0" marB="0" anchor="ctr" anchorCtr="1"/>
                </a:tc>
              </a:tr>
              <a:tr h="263212">
                <a:tc>
                  <a:txBody>
                    <a:bodyPr/>
                    <a:lstStyle/>
                    <a:p>
                      <a:pPr indent="94615" algn="ctr">
                        <a:lnSpc>
                          <a:spcPts val="1200"/>
                        </a:lnSpc>
                        <a:spcAft>
                          <a:spcPts val="0"/>
                        </a:spcAft>
                      </a:pPr>
                      <a:r>
                        <a:rPr lang="en-US" sz="1600" kern="100" dirty="0">
                          <a:latin typeface="微软雅黑" panose="020B0503020204020204" charset="-122"/>
                          <a:ea typeface="微软雅黑" panose="020B0503020204020204" charset="-122"/>
                        </a:rPr>
                        <a:t>[attribute$=value]</a:t>
                      </a:r>
                      <a:endParaRPr lang="en-US" sz="1600" kern="100" dirty="0">
                        <a:latin typeface="微软雅黑" panose="020B0503020204020204" charset="-122"/>
                        <a:ea typeface="微软雅黑" panose="020B0503020204020204" charset="-122"/>
                      </a:endParaRPr>
                    </a:p>
                  </a:txBody>
                  <a:tcPr marL="68580" marR="68580" marT="0" marB="0" anchor="ctr" anchorCtr="1"/>
                </a:tc>
                <a:tc>
                  <a:txBody>
                    <a:bodyPr/>
                    <a:lstStyle/>
                    <a:p>
                      <a:pPr indent="177165" algn="l">
                        <a:lnSpc>
                          <a:spcPct val="100000"/>
                        </a:lnSpc>
                        <a:spcAft>
                          <a:spcPts val="0"/>
                        </a:spcAft>
                      </a:pPr>
                      <a:r>
                        <a:rPr lang="zh-CN" sz="1600" kern="100" dirty="0">
                          <a:latin typeface="微软雅黑" panose="020B0503020204020204" charset="-122"/>
                          <a:ea typeface="微软雅黑" panose="020B0503020204020204" charset="-122"/>
                        </a:rPr>
                        <a:t>匹配属性值以指定值结尾的每个标记。</a:t>
                      </a:r>
                      <a:endParaRPr lang="zh-CN" sz="1600" kern="100" dirty="0">
                        <a:latin typeface="微软雅黑" panose="020B0503020204020204" charset="-122"/>
                        <a:ea typeface="微软雅黑" panose="020B0503020204020204" charset="-122"/>
                      </a:endParaRPr>
                    </a:p>
                  </a:txBody>
                  <a:tcPr marL="68580" marR="68580" marT="0" marB="0" anchor="ctr" anchorCtr="1"/>
                </a:tc>
              </a:tr>
              <a:tr h="263212">
                <a:tc>
                  <a:txBody>
                    <a:bodyPr/>
                    <a:lstStyle/>
                    <a:p>
                      <a:pPr indent="94615" algn="ctr">
                        <a:lnSpc>
                          <a:spcPts val="1200"/>
                        </a:lnSpc>
                        <a:spcAft>
                          <a:spcPts val="0"/>
                        </a:spcAft>
                      </a:pPr>
                      <a:r>
                        <a:rPr lang="en-US" sz="1600" kern="100" dirty="0">
                          <a:latin typeface="微软雅黑" panose="020B0503020204020204" charset="-122"/>
                          <a:ea typeface="微软雅黑" panose="020B0503020204020204" charset="-122"/>
                        </a:rPr>
                        <a:t>[attribute*=value]</a:t>
                      </a:r>
                      <a:endParaRPr lang="en-US" sz="1600" kern="100" dirty="0">
                        <a:latin typeface="微软雅黑" panose="020B0503020204020204" charset="-122"/>
                        <a:ea typeface="微软雅黑" panose="020B0503020204020204" charset="-122"/>
                      </a:endParaRPr>
                    </a:p>
                  </a:txBody>
                  <a:tcPr marL="68580" marR="68580" marT="0" marB="0" anchor="ctr" anchorCtr="1"/>
                </a:tc>
                <a:tc>
                  <a:txBody>
                    <a:bodyPr/>
                    <a:lstStyle/>
                    <a:p>
                      <a:pPr indent="177165" algn="l">
                        <a:lnSpc>
                          <a:spcPct val="100000"/>
                        </a:lnSpc>
                        <a:spcAft>
                          <a:spcPts val="0"/>
                        </a:spcAft>
                      </a:pPr>
                      <a:r>
                        <a:rPr lang="zh-CN" sz="1600" kern="100" dirty="0">
                          <a:latin typeface="微软雅黑" panose="020B0503020204020204" charset="-122"/>
                          <a:ea typeface="微软雅黑" panose="020B0503020204020204" charset="-122"/>
                        </a:rPr>
                        <a:t>匹配属性值中包含指定值的每个标记。</a:t>
                      </a:r>
                      <a:endParaRPr lang="zh-CN" sz="1600" kern="100" dirty="0">
                        <a:latin typeface="微软雅黑" panose="020B0503020204020204" charset="-122"/>
                        <a:ea typeface="微软雅黑" panose="020B0503020204020204" charset="-122"/>
                      </a:endParaRPr>
                    </a:p>
                  </a:txBody>
                  <a:tcPr marL="68580" marR="68580" marT="0" marB="0" anchor="ctr" anchorCtr="1"/>
                </a:tc>
              </a:tr>
            </a:tbl>
          </a:graphicData>
        </a:graphic>
      </p:graphicFrame>
      <p:graphicFrame>
        <p:nvGraphicFramePr>
          <p:cNvPr id="4" name="对象 3">
            <a:hlinkClick r:id="" action="ppaction://ole?verb="/>
          </p:cNvPr>
          <p:cNvGraphicFramePr>
            <a:graphicFrameLocks noChangeAspect="1"/>
          </p:cNvGraphicFramePr>
          <p:nvPr>
            <p:custDataLst>
              <p:tags r:id="rId2"/>
            </p:custDataLst>
          </p:nvPr>
        </p:nvGraphicFramePr>
        <p:xfrm>
          <a:off x="7551738" y="5890895"/>
          <a:ext cx="828000" cy="773553"/>
        </p:xfrm>
        <a:graphic>
          <a:graphicData uri="http://schemas.openxmlformats.org/presentationml/2006/ole">
            <mc:AlternateContent xmlns:mc="http://schemas.openxmlformats.org/markup-compatibility/2006">
              <mc:Choice xmlns:v="urn:schemas-microsoft-com:vml" Requires="v">
                <p:oleObj spid="_x0000_s1025" name="" r:id="rId3" imgW="511810" imgH="478155" progId="Package">
                  <p:embed/>
                </p:oleObj>
              </mc:Choice>
              <mc:Fallback>
                <p:oleObj name="" r:id="rId3" imgW="511810" imgH="478155" progId="Package">
                  <p:embed/>
                  <p:pic>
                    <p:nvPicPr>
                      <p:cNvPr id="0" name="图片 1024"/>
                      <p:cNvPicPr/>
                      <p:nvPr/>
                    </p:nvPicPr>
                    <p:blipFill>
                      <a:blip r:embed="rId4"/>
                      <a:stretch>
                        <a:fillRect/>
                      </a:stretch>
                    </p:blipFill>
                    <p:spPr>
                      <a:xfrm>
                        <a:off x="7551738" y="5890895"/>
                        <a:ext cx="828000" cy="773553"/>
                      </a:xfrm>
                      <a:prstGeom prst="rect">
                        <a:avLst/>
                      </a:prstGeom>
                    </p:spPr>
                  </p:pic>
                </p:oleObj>
              </mc:Fallback>
            </mc:AlternateContent>
          </a:graphicData>
        </a:graphic>
      </p:graphicFrame>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nvPr>
        </p:nvSpPr>
        <p:spPr/>
        <p:txBody>
          <a:bodyPr/>
          <a:p>
            <a:r>
              <a:rPr lang="en-US" altLang="zh-CN"/>
              <a:t>CSS</a:t>
            </a:r>
            <a:r>
              <a:rPr lang="zh-CN" altLang="en-US"/>
              <a:t>基础</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Autofit/>
          </a:bodyPr>
          <a:lstStyle/>
          <a:p>
            <a:r>
              <a:rPr lang="en-US" altLang="zh-CN" sz="2400" dirty="0" smtClean="0"/>
              <a:t>CSS</a:t>
            </a:r>
            <a:r>
              <a:rPr sz="2400" dirty="0" smtClean="0"/>
              <a:t>伪类</a:t>
            </a:r>
            <a:r>
              <a:rPr lang="zh-CN" altLang="en-US" sz="2400" dirty="0" smtClean="0"/>
              <a:t>选择器类型</a:t>
            </a:r>
            <a:endParaRPr lang="zh-CN" altLang="en-US" sz="2400" dirty="0" smtClean="0"/>
          </a:p>
        </p:txBody>
      </p:sp>
      <p:sp>
        <p:nvSpPr>
          <p:cNvPr id="3" name="矩形 2"/>
          <p:cNvSpPr/>
          <p:nvPr/>
        </p:nvSpPr>
        <p:spPr>
          <a:xfrm>
            <a:off x="412115" y="1101090"/>
            <a:ext cx="8320405" cy="5404485"/>
          </a:xfrm>
          <a:prstGeom prst="rect">
            <a:avLst/>
          </a:prstGeom>
        </p:spPr>
        <p:txBody>
          <a:bodyPr wrap="square">
            <a:spAutoFit/>
          </a:bodyPr>
          <a:lstStyle/>
          <a:p>
            <a:pPr eaLnBrk="0" hangingPunct="0">
              <a:lnSpc>
                <a:spcPct val="105000"/>
              </a:lnSpc>
              <a:spcBef>
                <a:spcPct val="20000"/>
              </a:spcBef>
              <a:buClr>
                <a:srgbClr val="660066"/>
              </a:buClr>
              <a:buSzPct val="100000"/>
              <a:defRPr/>
            </a:pPr>
            <a:r>
              <a:rPr lang="zh-CN" altLang="en-US" sz="2000" b="0" dirty="0">
                <a:latin typeface="微软雅黑" panose="020B0503020204020204" charset="-122"/>
                <a:ea typeface="微软雅黑" panose="020B0503020204020204" charset="-122"/>
              </a:rPr>
              <a:t>伪类选择符：一种特殊的类选择符，</a:t>
            </a:r>
            <a:r>
              <a:rPr lang="zh-CN" sz="2000" b="0" dirty="0">
                <a:latin typeface="微软雅黑" panose="020B0503020204020204" charset="-122"/>
                <a:ea typeface="微软雅黑" panose="020B0503020204020204" charset="-122"/>
              </a:rPr>
              <a:t>选出在</a:t>
            </a:r>
            <a:r>
              <a:rPr lang="en-US" altLang="zh-CN" sz="2000" b="0" dirty="0">
                <a:latin typeface="微软雅黑" panose="020B0503020204020204" charset="-122"/>
                <a:ea typeface="微软雅黑" panose="020B0503020204020204" charset="-122"/>
              </a:rPr>
              <a:t>DOM</a:t>
            </a:r>
            <a:r>
              <a:rPr lang="zh-CN" altLang="en-US" sz="2000" b="0" dirty="0">
                <a:latin typeface="微软雅黑" panose="020B0503020204020204" charset="-122"/>
                <a:ea typeface="微软雅黑" panose="020B0503020204020204" charset="-122"/>
              </a:rPr>
              <a:t>树中，</a:t>
            </a:r>
            <a:r>
              <a:rPr lang="zh-CN" sz="2000" b="0" dirty="0">
                <a:latin typeface="微软雅黑" panose="020B0503020204020204" charset="-122"/>
                <a:ea typeface="微软雅黑" panose="020B0503020204020204" charset="-122"/>
              </a:rPr>
              <a:t>处于</a:t>
            </a:r>
            <a:r>
              <a:rPr lang="en-US" altLang="zh-CN" sz="2000" b="0" dirty="0">
                <a:latin typeface="微软雅黑" panose="020B0503020204020204" charset="-122"/>
                <a:ea typeface="微软雅黑" panose="020B0503020204020204" charset="-122"/>
              </a:rPr>
              <a:t>“</a:t>
            </a:r>
            <a:r>
              <a:rPr lang="zh-CN" sz="2000" b="0" dirty="0">
                <a:latin typeface="微软雅黑" panose="020B0503020204020204" charset="-122"/>
                <a:ea typeface="微软雅黑" panose="020B0503020204020204" charset="-122"/>
              </a:rPr>
              <a:t>某种</a:t>
            </a:r>
            <a:r>
              <a:rPr lang="zh-CN" altLang="en-US" sz="2000" b="0" dirty="0">
                <a:latin typeface="微软雅黑" panose="020B0503020204020204" charset="-122"/>
                <a:ea typeface="微软雅黑" panose="020B0503020204020204" charset="-122"/>
              </a:rPr>
              <a:t>状态下</a:t>
            </a:r>
            <a:r>
              <a:rPr lang="en-US" altLang="zh-CN" sz="2000" dirty="0">
                <a:latin typeface="微软雅黑" panose="020B0503020204020204" charset="-122"/>
                <a:ea typeface="微软雅黑" panose="020B0503020204020204" charset="-122"/>
                <a:sym typeface="+mn-ea"/>
              </a:rPr>
              <a:t>“</a:t>
            </a:r>
            <a:r>
              <a:rPr lang="zh-CN" altLang="en-US" sz="2000" b="0" dirty="0">
                <a:latin typeface="微软雅黑" panose="020B0503020204020204" charset="-122"/>
                <a:ea typeface="微软雅黑" panose="020B0503020204020204" charset="-122"/>
              </a:rPr>
              <a:t>的节点</a:t>
            </a:r>
            <a:r>
              <a:rPr lang="en-US" altLang="zh-CN" sz="2000" b="0" dirty="0">
                <a:latin typeface="微软雅黑" panose="020B0503020204020204" charset="-122"/>
                <a:ea typeface="微软雅黑" panose="020B0503020204020204" charset="-122"/>
              </a:rPr>
              <a:t>/</a:t>
            </a:r>
            <a:r>
              <a:rPr lang="zh-CN" altLang="en-US" sz="2000" b="0" dirty="0">
                <a:latin typeface="微软雅黑" panose="020B0503020204020204" charset="-122"/>
                <a:ea typeface="微软雅黑" panose="020B0503020204020204" charset="-122"/>
              </a:rPr>
              <a:t>类，也两两互斥。</a:t>
            </a:r>
            <a:endParaRPr lang="zh-CN" altLang="en-US" sz="2000"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endParaRPr lang="en-US" altLang="zh-CN" sz="2000" b="0" dirty="0">
              <a:latin typeface="微软雅黑" panose="020B0503020204020204" charset="-122"/>
              <a:ea typeface="微软雅黑" panose="020B0503020204020204" charset="-122"/>
            </a:endParaRPr>
          </a:p>
          <a:p>
            <a:pPr marL="711200" indent="-711200" eaLnBrk="0" hangingPunct="0">
              <a:lnSpc>
                <a:spcPct val="90000"/>
              </a:lnSpc>
              <a:spcBef>
                <a:spcPct val="20000"/>
              </a:spcBef>
              <a:buClr>
                <a:srgbClr val="660066"/>
              </a:buClr>
              <a:buSzPct val="100000"/>
              <a:defRPr/>
            </a:pPr>
            <a:r>
              <a:rPr lang="zh-CN" altLang="en-US" sz="2000" dirty="0">
                <a:solidFill>
                  <a:schemeClr val="tx1"/>
                </a:solidFill>
                <a:latin typeface="华文中宋" panose="02010600040101010101" pitchFamily="2" charset="-122"/>
                <a:ea typeface="华文中宋" panose="02010600040101010101" pitchFamily="2" charset="-122"/>
              </a:rPr>
              <a:t>例如：不同状态下的链接</a:t>
            </a:r>
            <a:endParaRPr lang="en-US" altLang="zh-CN" sz="2000" dirty="0">
              <a:solidFill>
                <a:srgbClr val="FF0000"/>
              </a:solidFill>
              <a:latin typeface="华文中宋" panose="02010600040101010101" pitchFamily="2" charset="-122"/>
              <a:ea typeface="华文中宋" panose="02010600040101010101" pitchFamily="2" charset="-122"/>
            </a:endParaRPr>
          </a:p>
          <a:p>
            <a:pPr marL="711200" indent="-711200" eaLnBrk="0" hangingPunct="0">
              <a:lnSpc>
                <a:spcPct val="90000"/>
              </a:lnSpc>
              <a:spcBef>
                <a:spcPct val="20000"/>
              </a:spcBef>
              <a:buClr>
                <a:srgbClr val="660066"/>
              </a:buClr>
              <a:buSzPct val="100000"/>
              <a:defRPr/>
            </a:pPr>
            <a:r>
              <a:rPr lang="en-US" altLang="zh-CN" sz="2000" dirty="0">
                <a:solidFill>
                  <a:srgbClr val="FF0000"/>
                </a:solidFill>
                <a:latin typeface="华文中宋" panose="02010600040101010101" pitchFamily="2" charset="-122"/>
                <a:ea typeface="华文中宋" panose="02010600040101010101" pitchFamily="2" charset="-122"/>
              </a:rPr>
              <a:t>   </a:t>
            </a:r>
            <a:r>
              <a:rPr lang="en-US" altLang="zh-CN" sz="2000" dirty="0">
                <a:solidFill>
                  <a:schemeClr val="tx1"/>
                </a:solidFill>
                <a:latin typeface="华文中宋" panose="02010600040101010101" pitchFamily="2" charset="-122"/>
                <a:ea typeface="华文中宋" panose="02010600040101010101" pitchFamily="2" charset="-122"/>
              </a:rPr>
              <a:t> </a:t>
            </a:r>
            <a:r>
              <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a:link{color:#339999;text-decration:none;}    </a:t>
            </a:r>
            <a:endPar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11200" indent="-711200" eaLnBrk="0" hangingPunct="0">
              <a:lnSpc>
                <a:spcPct val="90000"/>
              </a:lnSpc>
              <a:spcBef>
                <a:spcPct val="20000"/>
              </a:spcBef>
              <a:buClr>
                <a:srgbClr val="660066"/>
              </a:buClr>
              <a:buSzPct val="100000"/>
              <a:defRPr/>
            </a:pPr>
            <a:r>
              <a:rPr lang="en-US" altLang="zh-CN"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a:visited{color:#33cc00;text-decration:none}  //</a:t>
            </a:r>
            <a:r>
              <a:rPr lang="zh-CN" altLang="en-US" sz="2000" dirty="0">
                <a:solidFill>
                  <a:schemeClr val="tx1"/>
                </a:solidFill>
                <a:latin typeface="Verdana" panose="020B0604030504040204" pitchFamily="34" charset="0"/>
                <a:ea typeface="宋体" panose="02010600030101010101" pitchFamily="2" charset="-122"/>
                <a:cs typeface="Verdana" panose="020B0604030504040204" pitchFamily="34" charset="0"/>
              </a:rPr>
              <a:t>曾经流行</a:t>
            </a:r>
            <a:endPar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11200" indent="-711200" eaLnBrk="0" hangingPunct="0">
              <a:lnSpc>
                <a:spcPct val="90000"/>
              </a:lnSpc>
              <a:spcBef>
                <a:spcPct val="20000"/>
              </a:spcBef>
              <a:buClr>
                <a:srgbClr val="660066"/>
              </a:buClr>
              <a:buSzPct val="100000"/>
              <a:defRPr/>
            </a:pPr>
            <a:r>
              <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a:hover{color:red;text-decration:underline;}   //</a:t>
            </a:r>
            <a:r>
              <a:rPr lang="zh-CN" altLang="en-US" sz="2000" dirty="0">
                <a:solidFill>
                  <a:schemeClr val="tx1"/>
                </a:solidFill>
                <a:latin typeface="Verdana" panose="020B0604030504040204" pitchFamily="34" charset="0"/>
                <a:ea typeface="宋体" panose="02010600030101010101" pitchFamily="2" charset="-122"/>
                <a:cs typeface="Verdana" panose="020B0604030504040204" pitchFamily="34" charset="0"/>
              </a:rPr>
              <a:t>主流常用</a:t>
            </a:r>
            <a:endPar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11200" indent="-711200" eaLnBrk="0" hangingPunct="0">
              <a:lnSpc>
                <a:spcPct val="90000"/>
              </a:lnSpc>
              <a:spcBef>
                <a:spcPct val="20000"/>
              </a:spcBef>
              <a:buClr>
                <a:srgbClr val="660066"/>
              </a:buClr>
              <a:buSzPct val="100000"/>
              <a:defRPr/>
            </a:pPr>
            <a:r>
              <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rPr>
              <a:t>a:active{color:blue;text-decration:underline;} </a:t>
            </a:r>
            <a:endParaRPr lang="en-US" altLang="zh-CN"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11200" indent="-711200" eaLnBrk="0" hangingPunct="0">
              <a:lnSpc>
                <a:spcPct val="90000"/>
              </a:lnSpc>
              <a:spcBef>
                <a:spcPct val="20000"/>
              </a:spcBef>
              <a:buClr>
                <a:srgbClr val="660066"/>
              </a:buClr>
              <a:buSzPct val="100000"/>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前面这</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个伪类（状态）选择符，使用的时候得依序。</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endParaRPr lang="zh-CN" altLang="en-US" sz="24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还有</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:focus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:valid</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:first-child</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:lang</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:first-of-type</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:last-of-type</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:only-of-type</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:only-child</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:nth-of/last-type</a:t>
            </a:r>
            <a:r>
              <a:rPr lang="en-US" altLang="zh-CN" sz="2000" dirty="0">
                <a:latin typeface="微软雅黑" panose="020B0503020204020204" charset="-122"/>
                <a:ea typeface="微软雅黑" panose="020B0503020204020204" charset="-122"/>
                <a:cs typeface="微软雅黑" panose="020B0503020204020204" charset="-122"/>
                <a:sym typeface="+mn-ea"/>
              </a:rPr>
              <a:t>(n)</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/child(n)</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:empty</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:target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:is()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:not()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:enabled</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:disabled</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:checked</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等等</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慎用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少见但合法</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的伪类选择器（兼容性）</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noAutofit/>
          </a:bodyPr>
          <a:lstStyle/>
          <a:p>
            <a:r>
              <a:rPr lang="en-US" altLang="zh-CN" sz="2400" dirty="0" smtClean="0"/>
              <a:t>CSS</a:t>
            </a:r>
            <a:r>
              <a:rPr sz="2400" dirty="0" smtClean="0"/>
              <a:t>伪元素</a:t>
            </a:r>
            <a:r>
              <a:rPr lang="zh-CN" altLang="en-US" sz="2400" dirty="0" smtClean="0"/>
              <a:t>选择器类型</a:t>
            </a:r>
            <a:endParaRPr lang="zh-CN" altLang="en-US" sz="2400" dirty="0" smtClean="0"/>
          </a:p>
        </p:txBody>
      </p:sp>
      <p:sp>
        <p:nvSpPr>
          <p:cNvPr id="3" name="矩形 2"/>
          <p:cNvSpPr/>
          <p:nvPr/>
        </p:nvSpPr>
        <p:spPr>
          <a:xfrm>
            <a:off x="502285" y="1101090"/>
            <a:ext cx="8320405" cy="5626735"/>
          </a:xfrm>
          <a:prstGeom prst="rect">
            <a:avLst/>
          </a:prstGeom>
          <a:ln>
            <a:noFill/>
          </a:ln>
        </p:spPr>
        <p:style>
          <a:lnRef idx="2">
            <a:schemeClr val="accent1"/>
          </a:lnRef>
          <a:fillRef idx="0">
            <a:srgbClr val="FFFFFF"/>
          </a:fillRef>
          <a:effectRef idx="0">
            <a:srgbClr val="FFFFFF"/>
          </a:effectRef>
          <a:fontRef idx="minor">
            <a:schemeClr val="tx1"/>
          </a:fontRef>
        </p:style>
        <p:txBody>
          <a:bodyPr wrap="square">
            <a:noAutofit/>
          </a:bodyPr>
          <a:lstStyle/>
          <a:p>
            <a:pPr eaLnBrk="0" hangingPunct="0">
              <a:lnSpc>
                <a:spcPct val="105000"/>
              </a:lnSpc>
              <a:spcBef>
                <a:spcPct val="20000"/>
              </a:spcBef>
              <a:buClr>
                <a:srgbClr val="660066"/>
              </a:buClr>
              <a:buSzPct val="100000"/>
              <a:defRPr/>
            </a:pPr>
            <a:r>
              <a:rPr lang="en-US" altLang="zh-CN" sz="2000" b="0" dirty="0">
                <a:latin typeface="微软雅黑" panose="020B0503020204020204" charset="-122"/>
                <a:ea typeface="微软雅黑" panose="020B0503020204020204" charset="-122"/>
              </a:rPr>
              <a:t>伪元素通过对插入到文档中的虚构元素进行触发从而实现特定的样式。</a:t>
            </a:r>
            <a:endParaRPr lang="en-US" altLang="zh-CN" sz="2000"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en-US" altLang="zh-CN" sz="2000" b="0" dirty="0">
                <a:latin typeface="微软雅黑" panose="020B0503020204020204" charset="-122"/>
                <a:ea typeface="微软雅黑" panose="020B0503020204020204" charset="-122"/>
              </a:rPr>
              <a:t>伪元素主要包括：</a:t>
            </a:r>
            <a:endParaRPr lang="en-US" altLang="zh-CN" sz="2000"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en-US" altLang="zh-CN" sz="2000" b="0" dirty="0">
                <a:latin typeface="微软雅黑" panose="020B0503020204020204" charset="-122"/>
                <a:ea typeface="微软雅黑" panose="020B0503020204020204" charset="-122"/>
              </a:rPr>
              <a:t>::after：设置在元素后</a:t>
            </a:r>
            <a:r>
              <a:rPr lang="zh-CN" altLang="en-US" sz="2000" b="0" dirty="0">
                <a:latin typeface="微软雅黑" panose="020B0503020204020204" charset="-122"/>
                <a:ea typeface="微软雅黑" panose="020B0503020204020204" charset="-122"/>
              </a:rPr>
              <a:t>插入</a:t>
            </a:r>
            <a:r>
              <a:rPr lang="en-US" altLang="zh-CN" sz="2000" dirty="0">
                <a:latin typeface="微软雅黑" panose="020B0503020204020204" charset="-122"/>
                <a:ea typeface="微软雅黑" panose="020B0503020204020204" charset="-122"/>
                <a:sym typeface="+mn-ea"/>
              </a:rPr>
              <a:t>content属性</a:t>
            </a:r>
            <a:r>
              <a:rPr lang="en-US" altLang="zh-CN" sz="2000" b="0" dirty="0">
                <a:latin typeface="微软雅黑" panose="020B0503020204020204" charset="-122"/>
                <a:ea typeface="微软雅黑" panose="020B0503020204020204" charset="-122"/>
              </a:rPr>
              <a:t>内容。</a:t>
            </a:r>
            <a:endParaRPr lang="en-US" altLang="zh-CN" sz="2000" b="0" dirty="0">
              <a:latin typeface="微软雅黑" panose="020B0503020204020204" charset="-122"/>
              <a:ea typeface="微软雅黑" panose="020B0503020204020204" charset="-122"/>
            </a:endParaRPr>
          </a:p>
          <a:p>
            <a:pPr indent="457200" eaLnBrk="0" hangingPunct="0">
              <a:lnSpc>
                <a:spcPct val="105000"/>
              </a:lnSpc>
              <a:spcBef>
                <a:spcPct val="20000"/>
              </a:spcBef>
              <a:buClr>
                <a:srgbClr val="660066"/>
              </a:buClr>
              <a:buSzPct val="100000"/>
              <a:defRPr/>
            </a:pPr>
            <a:r>
              <a:rPr lang="en-US" altLang="zh-CN" sz="2000" b="0" dirty="0">
                <a:latin typeface="微软雅黑" panose="020B0503020204020204" charset="-122"/>
                <a:ea typeface="微软雅黑" panose="020B0503020204020204" charset="-122"/>
              </a:rPr>
              <a:t>       li:not(:last-child)::after{   content: "|";    }</a:t>
            </a:r>
            <a:endParaRPr lang="en-US" altLang="zh-CN" sz="2000"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en-US" altLang="zh-CN" sz="2000" b="0" dirty="0">
                <a:latin typeface="微软雅黑" panose="020B0503020204020204" charset="-122"/>
                <a:ea typeface="微软雅黑" panose="020B0503020204020204" charset="-122"/>
              </a:rPr>
              <a:t>::before：</a:t>
            </a:r>
            <a:r>
              <a:rPr lang="zh-CN" altLang="en-US" sz="2000" b="0" dirty="0">
                <a:latin typeface="微软雅黑" panose="020B0503020204020204" charset="-122"/>
                <a:ea typeface="微软雅黑" panose="020B0503020204020204" charset="-122"/>
              </a:rPr>
              <a:t>元素前插入</a:t>
            </a:r>
            <a:r>
              <a:rPr lang="en-US" altLang="zh-CN" sz="2000" b="0" dirty="0">
                <a:latin typeface="微软雅黑" panose="020B0503020204020204" charset="-122"/>
                <a:ea typeface="微软雅黑" panose="020B0503020204020204" charset="-122"/>
              </a:rPr>
              <a:t>content</a:t>
            </a:r>
            <a:r>
              <a:rPr lang="zh-CN" altLang="en-US" sz="2000" b="0" dirty="0">
                <a:latin typeface="微软雅黑" panose="020B0503020204020204" charset="-122"/>
                <a:ea typeface="微软雅黑" panose="020B0503020204020204" charset="-122"/>
              </a:rPr>
              <a:t>属性内容</a:t>
            </a:r>
            <a:endParaRPr lang="en-US" altLang="zh-CN" sz="2000"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en-US" altLang="zh-CN" sz="2000" b="0" dirty="0">
                <a:latin typeface="微软雅黑" panose="020B0503020204020204" charset="-122"/>
                <a:ea typeface="微软雅黑" panose="020B0503020204020204" charset="-122"/>
              </a:rPr>
              <a:t>::first-letter：设置</a:t>
            </a:r>
            <a:r>
              <a:rPr lang="en-US" altLang="zh-CN" sz="2000" dirty="0">
                <a:latin typeface="微软雅黑" panose="020B0503020204020204" charset="-122"/>
                <a:ea typeface="微软雅黑" panose="020B0503020204020204" charset="-122"/>
                <a:sym typeface="+mn-ea"/>
              </a:rPr>
              <a:t>块</a:t>
            </a:r>
            <a:r>
              <a:rPr lang="en-US" altLang="zh-CN" sz="2000" b="0" dirty="0">
                <a:latin typeface="微软雅黑" panose="020B0503020204020204" charset="-122"/>
                <a:ea typeface="微软雅黑" panose="020B0503020204020204" charset="-122"/>
              </a:rPr>
              <a:t>元素内第一个字符的样式。如p::first-letter</a:t>
            </a:r>
            <a:r>
              <a:rPr lang="zh-CN" altLang="en-US" sz="2000" b="0" dirty="0">
                <a:latin typeface="微软雅黑" panose="020B0503020204020204" charset="-122"/>
                <a:ea typeface="微软雅黑" panose="020B0503020204020204" charset="-122"/>
              </a:rPr>
              <a:t>等</a:t>
            </a:r>
            <a:r>
              <a:rPr lang="en-US" altLang="zh-CN" sz="2000" b="0" dirty="0">
                <a:latin typeface="微软雅黑" panose="020B0503020204020204" charset="-122"/>
                <a:ea typeface="微软雅黑" panose="020B0503020204020204" charset="-122"/>
              </a:rPr>
              <a:t>。</a:t>
            </a:r>
            <a:endParaRPr lang="en-US" altLang="zh-CN" sz="2000"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en-US" altLang="zh-CN" sz="2000" b="0" dirty="0">
                <a:latin typeface="微软雅黑" panose="020B0503020204020204" charset="-122"/>
                <a:ea typeface="微软雅黑" panose="020B0503020204020204" charset="-122"/>
              </a:rPr>
              <a:t>::first-line：设置</a:t>
            </a:r>
            <a:r>
              <a:rPr lang="zh-CN" altLang="en-US" sz="2000" b="0" dirty="0">
                <a:latin typeface="微软雅黑" panose="020B0503020204020204" charset="-122"/>
                <a:ea typeface="微软雅黑" panose="020B0503020204020204" charset="-122"/>
              </a:rPr>
              <a:t>块</a:t>
            </a:r>
            <a:r>
              <a:rPr lang="en-US" altLang="zh-CN" sz="2000" b="0" dirty="0">
                <a:latin typeface="微软雅黑" panose="020B0503020204020204" charset="-122"/>
                <a:ea typeface="微软雅黑" panose="020B0503020204020204" charset="-122"/>
              </a:rPr>
              <a:t>元素内第一行字符的样式。</a:t>
            </a:r>
            <a:r>
              <a:rPr lang="zh-CN" altLang="en-US" sz="2000" b="0" dirty="0">
                <a:latin typeface="微软雅黑" panose="020B0503020204020204" charset="-122"/>
                <a:ea typeface="微软雅黑" panose="020B0503020204020204" charset="-122"/>
              </a:rPr>
              <a:t>如</a:t>
            </a:r>
            <a:r>
              <a:rPr lang="en-US" altLang="zh-CN" sz="2000" b="0" dirty="0">
                <a:latin typeface="微软雅黑" panose="020B0503020204020204" charset="-122"/>
                <a:ea typeface="微软雅黑" panose="020B0503020204020204" charset="-122"/>
              </a:rPr>
              <a:t>div::first-line</a:t>
            </a:r>
            <a:endParaRPr lang="en-US" altLang="zh-CN" sz="2000" b="0" dirty="0">
              <a:latin typeface="微软雅黑" panose="020B0503020204020204" charset="-122"/>
              <a:ea typeface="微软雅黑" panose="020B0503020204020204" charset="-122"/>
            </a:endParaRPr>
          </a:p>
          <a:p>
            <a:pPr eaLnBrk="0" hangingPunct="0">
              <a:lnSpc>
                <a:spcPct val="105000"/>
              </a:lnSpc>
              <a:spcBef>
                <a:spcPct val="20000"/>
              </a:spcBef>
              <a:buClr>
                <a:srgbClr val="660066"/>
              </a:buClr>
              <a:buSzPct val="100000"/>
              <a:defRP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::selecttion</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：被选中文字的样式。如</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p::selection</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lnSpc>
                <a:spcPct val="105000"/>
              </a:lnSpc>
              <a:spcBef>
                <a:spcPct val="20000"/>
              </a:spcBef>
              <a:buClr>
                <a:srgbClr val="660066"/>
              </a:buClr>
              <a:buSzPct val="100000"/>
              <a:defRP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::placeholder</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：占位文字的样式。如</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input::placeholder</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标准：伪类使用单冒号、伪元素使用双冒号。（建议用）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实际：</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CSS2</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的伪类、伪元素均使用单冒号，为了兼容，浏览器接受伪元素使用单冒号的情况，但（越后面越）不建议这样使用。</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711200" indent="-711200" eaLnBrk="0" hangingPunct="0">
              <a:lnSpc>
                <a:spcPct val="90000"/>
              </a:lnSpc>
              <a:spcBef>
                <a:spcPct val="20000"/>
              </a:spcBef>
              <a:buClr>
                <a:srgbClr val="660066"/>
              </a:buClr>
              <a:buSzPct val="100000"/>
              <a:defRPr/>
            </a:pPr>
            <a:endParaRPr lang="zh-CN" altLang="en-US" sz="2000" dirty="0">
              <a:solidFill>
                <a:schemeClr val="tx1"/>
              </a:solidFill>
              <a:latin typeface="Verdana" panose="020B0604030504040204" pitchFamily="34" charset="0"/>
              <a:ea typeface="宋体" panose="02010600030101010101" pitchFamily="2" charset="-122"/>
              <a:cs typeface="Verdana" panose="020B0604030504040204" pitchFamily="34" charset="0"/>
            </a:endParaRPr>
          </a:p>
          <a:p>
            <a:pPr marL="711200" indent="-711200" eaLnBrk="0" hangingPunct="0">
              <a:lnSpc>
                <a:spcPct val="90000"/>
              </a:lnSpc>
              <a:spcBef>
                <a:spcPct val="20000"/>
              </a:spcBef>
              <a:buClr>
                <a:srgbClr val="660066"/>
              </a:buClr>
              <a:buSzPct val="100000"/>
              <a:defRPr/>
            </a:pPr>
            <a:endParaRPr lang="en-US" altLang="zh-CN" dirty="0">
              <a:solidFill>
                <a:schemeClr val="tx1"/>
              </a:solidFill>
              <a:latin typeface="Verdana" panose="020B0604030504040204" pitchFamily="34" charset="0"/>
              <a:ea typeface="宋体" panose="02010600030101010101" pitchFamily="2" charset="-122"/>
              <a:cs typeface="Verdana" panose="020B0604030504040204" pitchFamily="34" charset="0"/>
            </a:endParaRPr>
          </a:p>
          <a:p>
            <a:pPr marL="711200" indent="-711200" eaLnBrk="0" hangingPunct="0">
              <a:lnSpc>
                <a:spcPct val="90000"/>
              </a:lnSpc>
              <a:spcBef>
                <a:spcPct val="20000"/>
              </a:spcBef>
              <a:buClr>
                <a:srgbClr val="660066"/>
              </a:buClr>
              <a:buSzPct val="100000"/>
              <a:defRPr/>
            </a:pPr>
            <a:r>
              <a:rPr lang="en-US" altLang="zh-CN" dirty="0">
                <a:solidFill>
                  <a:schemeClr val="tx1"/>
                </a:solidFill>
                <a:latin typeface="Verdana" panose="020B0604030504040204" pitchFamily="34" charset="0"/>
                <a:ea typeface="宋体" panose="02010600030101010101" pitchFamily="2" charset="-122"/>
                <a:cs typeface="Verdana" panose="020B0604030504040204" pitchFamily="34" charset="0"/>
              </a:rPr>
              <a:t>	</a:t>
            </a:r>
            <a:endParaRPr lang="en-US" altLang="zh-CN"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eaLnBrk="0" hangingPunct="0">
              <a:lnSpc>
                <a:spcPct val="105000"/>
              </a:lnSpc>
              <a:spcBef>
                <a:spcPct val="20000"/>
              </a:spcBef>
              <a:buClr>
                <a:srgbClr val="660066"/>
              </a:buClr>
              <a:buSzPct val="100000"/>
              <a:defRPr/>
            </a:pPr>
            <a:endParaRPr lang="en-US" altLang="zh-CN"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r>
              <a:rPr lang="en-US" altLang="zh-CN" dirty="0" smtClean="0"/>
              <a:t>CSS</a:t>
            </a:r>
            <a:r>
              <a:rPr lang="zh-CN" altLang="en-US" dirty="0" smtClean="0"/>
              <a:t>属性值中的单位</a:t>
            </a:r>
            <a:endParaRPr lang="zh-CN" altLang="en-US" dirty="0" smtClean="0"/>
          </a:p>
        </p:txBody>
      </p:sp>
      <p:sp>
        <p:nvSpPr>
          <p:cNvPr id="175107" name="Rectangle 3"/>
          <p:cNvSpPr>
            <a:spLocks noGrp="1" noChangeArrowheads="1"/>
          </p:cNvSpPr>
          <p:nvPr>
            <p:ph idx="1"/>
          </p:nvPr>
        </p:nvSpPr>
        <p:spPr/>
        <p:txBody>
          <a:bodyPr>
            <a:normAutofit/>
          </a:bodyPr>
          <a:lstStyle/>
          <a:p>
            <a:pPr>
              <a:spcBef>
                <a:spcPts val="0"/>
              </a:spcBef>
              <a:spcAft>
                <a:spcPts val="0"/>
              </a:spcAft>
            </a:pPr>
            <a:r>
              <a:rPr sz="1800">
                <a:sym typeface="+mn-ea"/>
              </a:rPr>
              <a:t>除了行高和</a:t>
            </a:r>
            <a:r>
              <a:rPr lang="en-US" altLang="zh-CN" sz="1800">
                <a:sym typeface="+mn-ea"/>
              </a:rPr>
              <a:t>0</a:t>
            </a:r>
            <a:r>
              <a:rPr sz="1800">
                <a:sym typeface="+mn-ea"/>
              </a:rPr>
              <a:t>值不需要定义单位之外，其它情况必须加上单位，在数值和单位之间不可以加多余的空格。</a:t>
            </a:r>
            <a:endParaRPr lang="zh-CN" altLang="en-US" sz="1800" dirty="0"/>
          </a:p>
          <a:p>
            <a:pPr>
              <a:spcBef>
                <a:spcPts val="0"/>
              </a:spcBef>
              <a:spcAft>
                <a:spcPts val="0"/>
              </a:spcAft>
            </a:pPr>
            <a:endParaRPr lang="zh-CN" altLang="en-US" sz="1800" b="1" dirty="0" smtClean="0"/>
          </a:p>
          <a:p>
            <a:pPr>
              <a:spcBef>
                <a:spcPts val="0"/>
              </a:spcBef>
              <a:spcAft>
                <a:spcPts val="0"/>
              </a:spcAft>
            </a:pPr>
            <a:r>
              <a:rPr lang="zh-CN" altLang="en-US" sz="1800" b="1" dirty="0" smtClean="0"/>
              <a:t>绝对单位</a:t>
            </a:r>
            <a:endParaRPr lang="en-US" altLang="zh-CN" sz="1800" b="1" dirty="0" smtClean="0"/>
          </a:p>
          <a:p>
            <a:pPr>
              <a:spcBef>
                <a:spcPts val="0"/>
              </a:spcBef>
              <a:spcAft>
                <a:spcPts val="0"/>
              </a:spcAft>
              <a:buFont typeface="Wingdings" panose="05000000000000000000" pitchFamily="2" charset="2"/>
              <a:buNone/>
            </a:pPr>
            <a:r>
              <a:rPr lang="en-US" altLang="zh-CN" sz="1800" dirty="0" smtClean="0"/>
              <a:t>       </a:t>
            </a:r>
            <a:r>
              <a:rPr lang="zh-CN" altLang="en-US" sz="1800" dirty="0" smtClean="0"/>
              <a:t>绝对单位在网页中较少使用</a:t>
            </a:r>
            <a:endParaRPr lang="zh-CN" altLang="en-US" sz="1800" dirty="0" smtClean="0"/>
          </a:p>
          <a:p>
            <a:pPr marL="0" lvl="1" indent="536575">
              <a:spcBef>
                <a:spcPts val="0"/>
              </a:spcBef>
              <a:spcAft>
                <a:spcPts val="0"/>
              </a:spcAft>
              <a:buFont typeface="Wingdings" panose="05000000000000000000" pitchFamily="2" charset="2"/>
              <a:buNone/>
            </a:pPr>
            <a:r>
              <a:rPr lang="zh-CN" altLang="en-US" sz="1800" dirty="0" smtClean="0">
                <a:solidFill>
                  <a:srgbClr val="FF0000"/>
                </a:solidFill>
              </a:rPr>
              <a:t> </a:t>
            </a:r>
            <a:endParaRPr lang="zh-CN" altLang="en-US" sz="1800" dirty="0" smtClean="0">
              <a:solidFill>
                <a:srgbClr val="FF0000"/>
              </a:solidFill>
            </a:endParaRPr>
          </a:p>
          <a:p>
            <a:pPr marL="0" lvl="1" indent="536575">
              <a:spcBef>
                <a:spcPts val="0"/>
              </a:spcBef>
              <a:spcAft>
                <a:spcPts val="0"/>
              </a:spcAft>
              <a:buFont typeface="Wingdings" panose="05000000000000000000" pitchFamily="2" charset="2"/>
              <a:buNone/>
            </a:pPr>
            <a:r>
              <a:rPr lang="zh-CN" altLang="en-US" sz="1800" dirty="0" smtClean="0">
                <a:solidFill>
                  <a:schemeClr val="tx1">
                    <a:lumMod val="65000"/>
                    <a:lumOff val="35000"/>
                  </a:schemeClr>
                </a:solidFill>
              </a:rPr>
              <a:t>绝对单位包括：英寸、厘米、毫米、磅和</a:t>
            </a:r>
            <a:r>
              <a:rPr lang="en-US" altLang="zh-CN" sz="1800" dirty="0" smtClean="0">
                <a:solidFill>
                  <a:schemeClr val="tx1">
                    <a:lumMod val="65000"/>
                    <a:lumOff val="35000"/>
                  </a:schemeClr>
                </a:solidFill>
              </a:rPr>
              <a:t>pica</a:t>
            </a:r>
            <a:r>
              <a:rPr lang="zh-CN" altLang="en-US" sz="1800" dirty="0" smtClean="0">
                <a:solidFill>
                  <a:schemeClr val="tx1">
                    <a:lumMod val="65000"/>
                    <a:lumOff val="35000"/>
                  </a:schemeClr>
                </a:solidFill>
              </a:rPr>
              <a:t>（皮卡），其对应的英文单位分别是</a:t>
            </a:r>
            <a:r>
              <a:rPr lang="en-US" altLang="zh-CN" sz="1800" dirty="0" smtClean="0">
                <a:solidFill>
                  <a:schemeClr val="tx1">
                    <a:lumMod val="65000"/>
                    <a:lumOff val="35000"/>
                  </a:schemeClr>
                </a:solidFill>
              </a:rPr>
              <a:t>in</a:t>
            </a:r>
            <a:r>
              <a:rPr lang="zh-CN" altLang="en-US" sz="1800" dirty="0" smtClean="0">
                <a:solidFill>
                  <a:schemeClr val="tx1">
                    <a:lumMod val="65000"/>
                    <a:lumOff val="35000"/>
                  </a:schemeClr>
                </a:solidFill>
              </a:rPr>
              <a:t>（</a:t>
            </a:r>
            <a:r>
              <a:rPr lang="en-US" altLang="zh-CN" sz="1800" dirty="0" smtClean="0">
                <a:solidFill>
                  <a:schemeClr val="tx1">
                    <a:lumMod val="65000"/>
                    <a:lumOff val="35000"/>
                  </a:schemeClr>
                </a:solidFill>
              </a:rPr>
              <a:t>1in=2.54cm</a:t>
            </a:r>
            <a:r>
              <a:rPr lang="zh-CN" altLang="en-US" sz="1800" dirty="0" smtClean="0">
                <a:solidFill>
                  <a:schemeClr val="tx1">
                    <a:lumMod val="65000"/>
                    <a:lumOff val="35000"/>
                  </a:schemeClr>
                </a:solidFill>
              </a:rPr>
              <a:t>）、</a:t>
            </a:r>
            <a:r>
              <a:rPr lang="en-US" altLang="zh-CN" sz="1800" dirty="0" smtClean="0">
                <a:solidFill>
                  <a:schemeClr val="tx1">
                    <a:lumMod val="65000"/>
                    <a:lumOff val="35000"/>
                  </a:schemeClr>
                </a:solidFill>
              </a:rPr>
              <a:t>cm</a:t>
            </a:r>
            <a:r>
              <a:rPr lang="zh-CN" altLang="en-US" sz="1800" dirty="0" smtClean="0">
                <a:solidFill>
                  <a:schemeClr val="tx1">
                    <a:lumMod val="65000"/>
                    <a:lumOff val="35000"/>
                  </a:schemeClr>
                </a:solidFill>
              </a:rPr>
              <a:t>、</a:t>
            </a:r>
            <a:r>
              <a:rPr lang="en-US" altLang="zh-CN" sz="1800" dirty="0" smtClean="0">
                <a:solidFill>
                  <a:schemeClr val="tx1">
                    <a:lumMod val="65000"/>
                    <a:lumOff val="35000"/>
                  </a:schemeClr>
                </a:solidFill>
              </a:rPr>
              <a:t>mm</a:t>
            </a:r>
            <a:r>
              <a:rPr lang="zh-CN" altLang="en-US" sz="1800" dirty="0" smtClean="0">
                <a:solidFill>
                  <a:schemeClr val="tx1">
                    <a:lumMod val="65000"/>
                    <a:lumOff val="35000"/>
                  </a:schemeClr>
                </a:solidFill>
              </a:rPr>
              <a:t>、 </a:t>
            </a:r>
            <a:r>
              <a:rPr lang="en-US" altLang="zh-CN" sz="1800" dirty="0" err="1" smtClean="0">
                <a:solidFill>
                  <a:srgbClr val="C00000"/>
                </a:solidFill>
              </a:rPr>
              <a:t>pt</a:t>
            </a:r>
            <a:r>
              <a:rPr lang="zh-CN" altLang="en-US" sz="1800" dirty="0" smtClean="0">
                <a:solidFill>
                  <a:srgbClr val="C00000"/>
                </a:solidFill>
              </a:rPr>
              <a:t>（</a:t>
            </a:r>
            <a:r>
              <a:rPr lang="en-US" altLang="zh-CN" sz="1800" dirty="0" smtClean="0">
                <a:solidFill>
                  <a:srgbClr val="C00000"/>
                </a:solidFill>
              </a:rPr>
              <a:t>1pt=1/72in</a:t>
            </a:r>
            <a:r>
              <a:rPr lang="zh-CN" altLang="en-US" sz="1800" dirty="0" smtClean="0">
                <a:solidFill>
                  <a:srgbClr val="C00000"/>
                </a:solidFill>
              </a:rPr>
              <a:t>）</a:t>
            </a:r>
            <a:r>
              <a:rPr lang="zh-CN" altLang="en-US" sz="1800" dirty="0" smtClean="0">
                <a:solidFill>
                  <a:schemeClr val="tx1">
                    <a:lumMod val="65000"/>
                    <a:lumOff val="35000"/>
                  </a:schemeClr>
                </a:solidFill>
              </a:rPr>
              <a:t>、</a:t>
            </a:r>
            <a:r>
              <a:rPr lang="en-US" altLang="zh-CN" sz="1800" dirty="0" smtClean="0">
                <a:solidFill>
                  <a:schemeClr val="tx1">
                    <a:lumMod val="65000"/>
                    <a:lumOff val="35000"/>
                  </a:schemeClr>
                </a:solidFill>
              </a:rPr>
              <a:t>pica</a:t>
            </a:r>
            <a:r>
              <a:rPr lang="zh-CN" altLang="en-US" sz="1800" dirty="0" smtClean="0">
                <a:solidFill>
                  <a:schemeClr val="tx1">
                    <a:lumMod val="65000"/>
                    <a:lumOff val="35000"/>
                  </a:schemeClr>
                </a:solidFill>
              </a:rPr>
              <a:t>（</a:t>
            </a:r>
            <a:r>
              <a:rPr lang="en-US" altLang="zh-CN" sz="1800" dirty="0" smtClean="0">
                <a:solidFill>
                  <a:schemeClr val="tx1">
                    <a:lumMod val="65000"/>
                    <a:lumOff val="35000"/>
                  </a:schemeClr>
                </a:solidFill>
              </a:rPr>
              <a:t>pc</a:t>
            </a:r>
            <a:r>
              <a:rPr lang="zh-CN" altLang="en-US" sz="1800" dirty="0" smtClean="0">
                <a:solidFill>
                  <a:schemeClr val="tx1">
                    <a:lumMod val="65000"/>
                    <a:lumOff val="35000"/>
                  </a:schemeClr>
                </a:solidFill>
              </a:rPr>
              <a:t>，</a:t>
            </a:r>
            <a:r>
              <a:rPr lang="en-US" altLang="zh-CN" sz="1800" dirty="0" smtClean="0">
                <a:solidFill>
                  <a:schemeClr val="tx1">
                    <a:lumMod val="65000"/>
                    <a:lumOff val="35000"/>
                  </a:schemeClr>
                </a:solidFill>
              </a:rPr>
              <a:t>1pc=12pt</a:t>
            </a:r>
            <a:r>
              <a:rPr lang="zh-CN" altLang="en-US" sz="1800" dirty="0" smtClean="0">
                <a:solidFill>
                  <a:schemeClr val="tx1">
                    <a:lumMod val="65000"/>
                    <a:lumOff val="35000"/>
                  </a:schemeClr>
                </a:solidFill>
              </a:rPr>
              <a:t>）。</a:t>
            </a:r>
            <a:endParaRPr lang="zh-CN" altLang="en-US" sz="1800" dirty="0" smtClean="0">
              <a:solidFill>
                <a:schemeClr val="tx1">
                  <a:lumMod val="65000"/>
                  <a:lumOff val="35000"/>
                </a:schemeClr>
              </a:solidFill>
            </a:endParaRPr>
          </a:p>
          <a:p>
            <a:pPr marL="182880" lvl="2">
              <a:buFont typeface="Wingdings" panose="05000000000000000000" pitchFamily="2" charset="2"/>
              <a:buNone/>
            </a:pPr>
            <a:endParaRPr lang="zh-CN" altLang="en-US" sz="1800" dirty="0" smtClean="0">
              <a:solidFill>
                <a:schemeClr val="tx1">
                  <a:lumMod val="65000"/>
                  <a:lumOff val="35000"/>
                </a:schemeClr>
              </a:solidFill>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rmAutofit/>
          </a:bodyPr>
          <a:lstStyle/>
          <a:p>
            <a:r>
              <a:rPr lang="en-US" altLang="zh-CN" dirty="0" smtClean="0"/>
              <a:t>CSS</a:t>
            </a:r>
            <a:r>
              <a:rPr lang="zh-CN" altLang="en-US" dirty="0" smtClean="0"/>
              <a:t>属性值中的单位</a:t>
            </a:r>
            <a:endParaRPr lang="zh-CN" altLang="en-US" dirty="0" smtClean="0"/>
          </a:p>
        </p:txBody>
      </p:sp>
      <p:sp>
        <p:nvSpPr>
          <p:cNvPr id="175107" name="Rectangle 3"/>
          <p:cNvSpPr>
            <a:spLocks noGrp="1" noChangeArrowheads="1"/>
          </p:cNvSpPr>
          <p:nvPr>
            <p:ph idx="1"/>
          </p:nvPr>
        </p:nvSpPr>
        <p:spPr>
          <a:xfrm>
            <a:off x="502285" y="952500"/>
            <a:ext cx="8139430" cy="5511165"/>
          </a:xfrm>
        </p:spPr>
        <p:txBody>
          <a:bodyPr>
            <a:normAutofit lnSpcReduction="20000"/>
          </a:bodyPr>
          <a:lstStyle/>
          <a:p>
            <a:pPr>
              <a:spcBef>
                <a:spcPts val="0"/>
              </a:spcBef>
              <a:spcAft>
                <a:spcPts val="0"/>
              </a:spcAft>
            </a:pPr>
            <a:r>
              <a:rPr lang="zh-CN" altLang="en-US" sz="1800" dirty="0" smtClean="0">
                <a:latin typeface="微软雅黑" panose="020B0503020204020204" charset="-122"/>
                <a:cs typeface="微软雅黑" panose="020B0503020204020204" charset="-122"/>
              </a:rPr>
              <a:t>相对单位</a:t>
            </a:r>
            <a:endParaRPr lang="en-US" altLang="zh-CN" sz="1800" dirty="0" smtClean="0">
              <a:latin typeface="微软雅黑" panose="020B0503020204020204" charset="-122"/>
              <a:cs typeface="微软雅黑" panose="020B0503020204020204" charset="-122"/>
            </a:endParaRPr>
          </a:p>
          <a:p>
            <a:pPr marL="182880" lvl="2">
              <a:spcBef>
                <a:spcPts val="0"/>
              </a:spcBef>
              <a:spcAft>
                <a:spcPts val="0"/>
              </a:spcAft>
              <a:buClr>
                <a:srgbClr val="0000CC"/>
              </a:buClr>
              <a:buFont typeface="Wingdings" panose="05000000000000000000" pitchFamily="2" charset="2"/>
              <a:buNone/>
            </a:pPr>
            <a:r>
              <a:rPr lang="en-US" altLang="zh-CN" sz="1800" b="0" dirty="0" smtClean="0">
                <a:latin typeface="微软雅黑" panose="020B0503020204020204" charset="-122"/>
                <a:cs typeface="微软雅黑" panose="020B0503020204020204" charset="-122"/>
              </a:rPr>
              <a:t>         </a:t>
            </a:r>
            <a:r>
              <a:rPr lang="zh-CN" altLang="en-US" sz="1800" b="0" dirty="0" smtClean="0">
                <a:latin typeface="微软雅黑" panose="020B0503020204020204" charset="-122"/>
                <a:cs typeface="微软雅黑" panose="020B0503020204020204" charset="-122"/>
              </a:rPr>
              <a:t>相对单位与绝对单位相比显示大小不是固定的，它所设置的对象受屏幕分辨率、或视觉区域、浏览器设置以及相关元素的大小等因素影响。</a:t>
            </a:r>
            <a:endParaRPr lang="en-US" altLang="zh-CN" sz="1800" b="0" dirty="0" smtClean="0">
              <a:latin typeface="微软雅黑" panose="020B0503020204020204" charset="-122"/>
              <a:cs typeface="微软雅黑" panose="020B0503020204020204" charset="-122"/>
            </a:endParaRPr>
          </a:p>
          <a:p>
            <a:pPr marL="182880" lvl="2">
              <a:buFont typeface="Wingdings" panose="05000000000000000000" pitchFamily="2" charset="2"/>
              <a:buNone/>
            </a:pPr>
            <a:r>
              <a:rPr lang="en-US" altLang="zh-CN" sz="1800" dirty="0" smtClean="0">
                <a:solidFill>
                  <a:srgbClr val="FF0000"/>
                </a:solidFill>
                <a:latin typeface="微软雅黑" panose="020B0503020204020204" charset="-122"/>
                <a:cs typeface="微软雅黑" panose="020B0503020204020204" charset="-122"/>
              </a:rPr>
              <a:t>     </a:t>
            </a:r>
            <a:r>
              <a:rPr lang="zh-CN" altLang="en-US" sz="1800" dirty="0" smtClean="0">
                <a:solidFill>
                  <a:srgbClr val="FF0000"/>
                </a:solidFill>
                <a:latin typeface="微软雅黑" panose="020B0503020204020204" charset="-122"/>
                <a:cs typeface="微软雅黑" panose="020B0503020204020204" charset="-122"/>
              </a:rPr>
              <a:t>经常使用的相对单位包括：</a:t>
            </a:r>
            <a:r>
              <a:rPr lang="en-US" altLang="zh-CN" sz="1800" dirty="0" err="1" smtClean="0">
                <a:solidFill>
                  <a:srgbClr val="FF0000"/>
                </a:solidFill>
                <a:latin typeface="微软雅黑" panose="020B0503020204020204" charset="-122"/>
                <a:cs typeface="微软雅黑" panose="020B0503020204020204" charset="-122"/>
              </a:rPr>
              <a:t>em</a:t>
            </a:r>
            <a:r>
              <a:rPr lang="zh-CN" altLang="en-US" sz="1800" dirty="0" smtClean="0">
                <a:solidFill>
                  <a:srgbClr val="FF0000"/>
                </a:solidFill>
                <a:latin typeface="微软雅黑" panose="020B0503020204020204" charset="-122"/>
                <a:cs typeface="微软雅黑" panose="020B0503020204020204" charset="-122"/>
              </a:rPr>
              <a:t>、</a:t>
            </a:r>
            <a:r>
              <a:rPr lang="en-US" altLang="zh-CN" sz="1800" dirty="0" smtClean="0">
                <a:solidFill>
                  <a:srgbClr val="FF0000"/>
                </a:solidFill>
                <a:latin typeface="微软雅黑" panose="020B0503020204020204" charset="-122"/>
                <a:cs typeface="微软雅黑" panose="020B0503020204020204" charset="-122"/>
              </a:rPr>
              <a:t>rem</a:t>
            </a:r>
            <a:r>
              <a:rPr lang="zh-CN" altLang="en-US" sz="1800" dirty="0" smtClean="0">
                <a:solidFill>
                  <a:srgbClr val="FF0000"/>
                </a:solidFill>
                <a:latin typeface="微软雅黑" panose="020B0503020204020204" charset="-122"/>
                <a:cs typeface="微软雅黑" panose="020B0503020204020204" charset="-122"/>
              </a:rPr>
              <a:t>、</a:t>
            </a:r>
            <a:r>
              <a:rPr lang="en-US" altLang="zh-CN" sz="1800" dirty="0" smtClean="0">
                <a:solidFill>
                  <a:srgbClr val="FF0000"/>
                </a:solidFill>
                <a:latin typeface="微软雅黑" panose="020B0503020204020204" charset="-122"/>
                <a:cs typeface="微软雅黑" panose="020B0503020204020204" charset="-122"/>
              </a:rPr>
              <a:t>ex</a:t>
            </a:r>
            <a:r>
              <a:rPr lang="zh-CN" altLang="en-US" sz="1800" dirty="0" smtClean="0">
                <a:solidFill>
                  <a:srgbClr val="FF0000"/>
                </a:solidFill>
                <a:latin typeface="微软雅黑" panose="020B0503020204020204" charset="-122"/>
                <a:cs typeface="微软雅黑" panose="020B0503020204020204" charset="-122"/>
              </a:rPr>
              <a:t>、</a:t>
            </a:r>
            <a:r>
              <a:rPr lang="en-US" altLang="zh-CN" sz="1800" dirty="0" err="1" smtClean="0">
                <a:solidFill>
                  <a:srgbClr val="FF0000"/>
                </a:solidFill>
                <a:latin typeface="微软雅黑" panose="020B0503020204020204" charset="-122"/>
                <a:cs typeface="微软雅黑" panose="020B0503020204020204" charset="-122"/>
              </a:rPr>
              <a:t>px</a:t>
            </a:r>
            <a:r>
              <a:rPr lang="zh-CN" altLang="en-US" sz="1800" dirty="0" smtClean="0">
                <a:solidFill>
                  <a:srgbClr val="FF0000"/>
                </a:solidFill>
                <a:latin typeface="微软雅黑" panose="020B0503020204020204" charset="-122"/>
                <a:cs typeface="微软雅黑" panose="020B0503020204020204" charset="-122"/>
              </a:rPr>
              <a:t>、</a:t>
            </a:r>
            <a:r>
              <a:rPr lang="en-US" altLang="zh-CN" sz="1800" dirty="0" smtClean="0">
                <a:solidFill>
                  <a:srgbClr val="FF0000"/>
                </a:solidFill>
                <a:latin typeface="微软雅黑" panose="020B0503020204020204" charset="-122"/>
                <a:cs typeface="微软雅黑" panose="020B0503020204020204" charset="-122"/>
              </a:rPr>
              <a:t>%</a:t>
            </a:r>
            <a:r>
              <a:rPr lang="zh-CN" altLang="en-US" sz="1800" dirty="0" smtClean="0">
                <a:solidFill>
                  <a:srgbClr val="FF0000"/>
                </a:solidFill>
                <a:latin typeface="微软雅黑" panose="020B0503020204020204" charset="-122"/>
                <a:cs typeface="微软雅黑" panose="020B0503020204020204" charset="-122"/>
              </a:rPr>
              <a:t>。</a:t>
            </a:r>
            <a:endParaRPr lang="zh-CN" altLang="en-US" sz="1800" dirty="0" smtClean="0">
              <a:solidFill>
                <a:srgbClr val="FF0000"/>
              </a:solidFill>
              <a:latin typeface="微软雅黑" panose="020B0503020204020204" charset="-122"/>
              <a:cs typeface="微软雅黑" panose="020B0503020204020204" charset="-122"/>
            </a:endParaRPr>
          </a:p>
          <a:p>
            <a:pPr marL="182880" lvl="2">
              <a:buFont typeface="Wingdings" panose="05000000000000000000" pitchFamily="2" charset="2"/>
              <a:buChar char="l"/>
            </a:pPr>
            <a:r>
              <a:rPr lang="en-US" altLang="zh-CN" sz="1800" dirty="0" smtClean="0">
                <a:latin typeface="微软雅黑" panose="020B0503020204020204" charset="-122"/>
                <a:cs typeface="微软雅黑" panose="020B0503020204020204" charset="-122"/>
              </a:rPr>
              <a:t>%</a:t>
            </a:r>
            <a:r>
              <a:rPr lang="zh-CN" altLang="en-US" sz="1800" dirty="0" smtClean="0">
                <a:latin typeface="微软雅黑" panose="020B0503020204020204" charset="-122"/>
                <a:cs typeface="微软雅黑" panose="020B0503020204020204" charset="-122"/>
              </a:rPr>
              <a:t>：百分百；</a:t>
            </a:r>
            <a:r>
              <a:rPr lang="en-US" altLang="zh-CN" sz="1800" dirty="0" smtClean="0">
                <a:latin typeface="微软雅黑" panose="020B0503020204020204" charset="-122"/>
                <a:cs typeface="微软雅黑" panose="020B0503020204020204" charset="-122"/>
              </a:rPr>
              <a:t>px</a:t>
            </a:r>
            <a:r>
              <a:rPr lang="zh-CN" altLang="en-US" sz="1800" dirty="0" smtClean="0">
                <a:latin typeface="微软雅黑" panose="020B0503020204020204" charset="-122"/>
                <a:cs typeface="微软雅黑" panose="020B0503020204020204" charset="-122"/>
              </a:rPr>
              <a:t>：像素点</a:t>
            </a:r>
            <a:endParaRPr lang="zh-CN" altLang="en-US" sz="1800" dirty="0" smtClean="0">
              <a:latin typeface="微软雅黑" panose="020B0503020204020204" charset="-122"/>
              <a:cs typeface="微软雅黑" panose="020B0503020204020204" charset="-122"/>
            </a:endParaRPr>
          </a:p>
          <a:p>
            <a:pPr marL="182880" lvl="2">
              <a:buFont typeface="Wingdings" panose="05000000000000000000" pitchFamily="2" charset="2"/>
              <a:buChar char="l"/>
            </a:pPr>
            <a:r>
              <a:rPr lang="en-US" altLang="zh-CN" sz="1800" dirty="0" smtClean="0">
                <a:latin typeface="微软雅黑" panose="020B0503020204020204" charset="-122"/>
                <a:cs typeface="微软雅黑" panose="020B0503020204020204" charset="-122"/>
              </a:rPr>
              <a:t>em:  相对于当前对象内文本的字体尺寸。如当前对行内文本的字体尺寸未被人为设置，则相对于浏览器的默认字体尺寸</a:t>
            </a:r>
            <a:r>
              <a:rPr sz="1800" dirty="0" smtClean="0">
                <a:latin typeface="微软雅黑" panose="020B0503020204020204" charset="-122"/>
                <a:cs typeface="微软雅黑" panose="020B0503020204020204" charset="-122"/>
              </a:rPr>
              <a:t>（一般为</a:t>
            </a:r>
            <a:r>
              <a:rPr lang="en-US" altLang="zh-CN" sz="1800" dirty="0" smtClean="0">
                <a:latin typeface="微软雅黑" panose="020B0503020204020204" charset="-122"/>
                <a:cs typeface="微软雅黑" panose="020B0503020204020204" charset="-122"/>
              </a:rPr>
              <a:t>16px</a:t>
            </a:r>
            <a:r>
              <a:rPr sz="1800" dirty="0" smtClean="0">
                <a:latin typeface="微软雅黑" panose="020B0503020204020204" charset="-122"/>
                <a:cs typeface="微软雅黑" panose="020B0503020204020204" charset="-122"/>
              </a:rPr>
              <a:t>）</a:t>
            </a:r>
            <a:r>
              <a:rPr lang="en-US" altLang="zh-CN" sz="1800" dirty="0" smtClean="0">
                <a:latin typeface="微软雅黑" panose="020B0503020204020204" charset="-122"/>
                <a:cs typeface="微软雅黑" panose="020B0503020204020204" charset="-122"/>
              </a:rPr>
              <a:t>。</a:t>
            </a:r>
            <a:endParaRPr lang="en-US" altLang="zh-CN" sz="1800" dirty="0" smtClean="0">
              <a:latin typeface="微软雅黑" panose="020B0503020204020204" charset="-122"/>
              <a:cs typeface="微软雅黑" panose="020B0503020204020204" charset="-122"/>
            </a:endParaRPr>
          </a:p>
          <a:p>
            <a:pPr marL="182880" lvl="2">
              <a:buFont typeface="Wingdings" panose="05000000000000000000" pitchFamily="2" charset="2"/>
              <a:buChar char="l"/>
            </a:pPr>
            <a:r>
              <a:rPr lang="en-US" altLang="zh-CN" sz="1800" dirty="0" smtClean="0">
                <a:latin typeface="微软雅黑" panose="020B0503020204020204" charset="-122"/>
                <a:cs typeface="微软雅黑" panose="020B0503020204020204" charset="-122"/>
              </a:rPr>
              <a:t>rem</a:t>
            </a:r>
            <a:r>
              <a:rPr lang="zh-CN" altLang="en-US" sz="1800" dirty="0" smtClean="0">
                <a:latin typeface="微软雅黑" panose="020B0503020204020204" charset="-122"/>
                <a:cs typeface="微软雅黑" panose="020B0503020204020204" charset="-122"/>
              </a:rPr>
              <a:t>：相当于根元素</a:t>
            </a:r>
            <a:r>
              <a:rPr lang="en-US" altLang="zh-CN" sz="1800" dirty="0" smtClean="0">
                <a:latin typeface="微软雅黑" panose="020B0503020204020204" charset="-122"/>
                <a:cs typeface="微软雅黑" panose="020B0503020204020204" charset="-122"/>
              </a:rPr>
              <a:t>&lt;html&gt;</a:t>
            </a:r>
            <a:r>
              <a:rPr lang="zh-CN" altLang="en-US" sz="1800" dirty="0" smtClean="0">
                <a:latin typeface="微软雅黑" panose="020B0503020204020204" charset="-122"/>
                <a:cs typeface="微软雅黑" panose="020B0503020204020204" charset="-122"/>
              </a:rPr>
              <a:t>的字体尺寸，（建议多用这个）</a:t>
            </a:r>
            <a:endParaRPr lang="zh-CN" altLang="en-US" sz="1800" dirty="0" smtClean="0">
              <a:latin typeface="微软雅黑" panose="020B0503020204020204" charset="-122"/>
              <a:cs typeface="微软雅黑" panose="020B0503020204020204" charset="-122"/>
            </a:endParaRPr>
          </a:p>
          <a:p>
            <a:pPr marL="182880" lvl="2">
              <a:buFont typeface="Wingdings" panose="05000000000000000000" pitchFamily="2" charset="2"/>
              <a:buChar char="l"/>
            </a:pPr>
            <a:r>
              <a:rPr lang="en-US" altLang="zh-CN" sz="1800" dirty="0" smtClean="0">
                <a:latin typeface="微软雅黑" panose="020B0503020204020204" charset="-122"/>
                <a:cs typeface="微软雅黑" panose="020B0503020204020204" charset="-122"/>
              </a:rPr>
              <a:t>ex</a:t>
            </a:r>
            <a:r>
              <a:rPr lang="zh-CN" altLang="en-US" sz="1800" dirty="0" smtClean="0">
                <a:latin typeface="微软雅黑" panose="020B0503020204020204" charset="-122"/>
                <a:cs typeface="微软雅黑" panose="020B0503020204020204" charset="-122"/>
              </a:rPr>
              <a:t>：对于字符“x”的高度。此高度通常为字体尺寸的一半。如当前对行内文本的字体尺寸未被人为设置，则相对于浏览器的默认字体尺寸。</a:t>
            </a:r>
            <a:endParaRPr lang="zh-CN" altLang="en-US" sz="1800" dirty="0" smtClean="0">
              <a:latin typeface="微软雅黑" panose="020B0503020204020204" charset="-122"/>
              <a:cs typeface="微软雅黑" panose="020B0503020204020204" charset="-122"/>
            </a:endParaRPr>
          </a:p>
          <a:p>
            <a:pPr marL="182880" lvl="2">
              <a:buFont typeface="Wingdings" panose="05000000000000000000" pitchFamily="2" charset="2"/>
              <a:buChar char="l"/>
            </a:pPr>
            <a:r>
              <a:rPr lang="en-US" altLang="zh-CN" sz="1800" dirty="0" smtClean="0">
                <a:latin typeface="微软雅黑" panose="020B0503020204020204" charset="-122"/>
                <a:cs typeface="微软雅黑" panose="020B0503020204020204" charset="-122"/>
              </a:rPr>
              <a:t>ch</a:t>
            </a:r>
            <a:r>
              <a:rPr sz="1800" dirty="0" smtClean="0">
                <a:latin typeface="微软雅黑" panose="020B0503020204020204" charset="-122"/>
                <a:cs typeface="微软雅黑" panose="020B0503020204020204" charset="-122"/>
              </a:rPr>
              <a:t>：相对于数字</a:t>
            </a:r>
            <a:r>
              <a:rPr lang="en-US" altLang="zh-CN" sz="1800" dirty="0" smtClean="0">
                <a:latin typeface="微软雅黑" panose="020B0503020204020204" charset="-122"/>
                <a:cs typeface="微软雅黑" panose="020B0503020204020204" charset="-122"/>
              </a:rPr>
              <a:t>“0”</a:t>
            </a:r>
            <a:r>
              <a:rPr sz="1800" dirty="0" smtClean="0">
                <a:latin typeface="微软雅黑" panose="020B0503020204020204" charset="-122"/>
                <a:cs typeface="微软雅黑" panose="020B0503020204020204" charset="-122"/>
              </a:rPr>
              <a:t>的宽度</a:t>
            </a:r>
            <a:endParaRPr sz="1800" dirty="0" smtClean="0">
              <a:latin typeface="微软雅黑" panose="020B0503020204020204" charset="-122"/>
              <a:cs typeface="微软雅黑" panose="020B0503020204020204" charset="-122"/>
            </a:endParaRPr>
          </a:p>
          <a:p>
            <a:pPr marL="182880" lvl="2">
              <a:buFont typeface="Wingdings" panose="05000000000000000000" pitchFamily="2" charset="2"/>
              <a:buChar char="l"/>
            </a:pPr>
            <a:r>
              <a:rPr lang="en-US" altLang="zh-CN" sz="1800" dirty="0" smtClean="0">
                <a:latin typeface="微软雅黑" panose="020B0503020204020204" charset="-122"/>
                <a:cs typeface="微软雅黑" panose="020B0503020204020204" charset="-122"/>
              </a:rPr>
              <a:t>vw</a:t>
            </a:r>
            <a:r>
              <a:rPr sz="1800" dirty="0" smtClean="0">
                <a:latin typeface="微软雅黑" panose="020B0503020204020204" charset="-122"/>
                <a:cs typeface="微软雅黑" panose="020B0503020204020204" charset="-122"/>
              </a:rPr>
              <a:t>、</a:t>
            </a:r>
            <a:r>
              <a:rPr lang="en-US" altLang="zh-CN" sz="1800" dirty="0" smtClean="0">
                <a:latin typeface="微软雅黑" panose="020B0503020204020204" charset="-122"/>
                <a:cs typeface="微软雅黑" panose="020B0503020204020204" charset="-122"/>
              </a:rPr>
              <a:t>vh</a:t>
            </a:r>
            <a:r>
              <a:rPr sz="1800" dirty="0" smtClean="0">
                <a:latin typeface="微软雅黑" panose="020B0503020204020204" charset="-122"/>
                <a:cs typeface="微软雅黑" panose="020B0503020204020204" charset="-122"/>
              </a:rPr>
              <a:t>：相当于视口的宽度、高度，视口的宽、高被均分为</a:t>
            </a:r>
            <a:r>
              <a:rPr lang="en-US" altLang="zh-CN" sz="1800" dirty="0" smtClean="0">
                <a:latin typeface="微软雅黑" panose="020B0503020204020204" charset="-122"/>
                <a:cs typeface="微软雅黑" panose="020B0503020204020204" charset="-122"/>
              </a:rPr>
              <a:t>100</a:t>
            </a:r>
            <a:endParaRPr lang="en-US" altLang="zh-CN" sz="1800" dirty="0" smtClean="0">
              <a:latin typeface="微软雅黑" panose="020B0503020204020204" charset="-122"/>
              <a:cs typeface="微软雅黑" panose="020B0503020204020204" charset="-122"/>
            </a:endParaRPr>
          </a:p>
          <a:p>
            <a:pPr marL="182880" lvl="2">
              <a:buFont typeface="Wingdings" panose="05000000000000000000" pitchFamily="2" charset="2"/>
              <a:buChar char="l"/>
            </a:pPr>
            <a:r>
              <a:rPr lang="en-US" altLang="zh-CN" sz="1800" dirty="0" smtClean="0">
                <a:latin typeface="微软雅黑" panose="020B0503020204020204" charset="-122"/>
                <a:cs typeface="微软雅黑" panose="020B0503020204020204" charset="-122"/>
              </a:rPr>
              <a:t>vmin</a:t>
            </a:r>
            <a:r>
              <a:rPr sz="1800" dirty="0" smtClean="0">
                <a:latin typeface="微软雅黑" panose="020B0503020204020204" charset="-122"/>
                <a:cs typeface="微软雅黑" panose="020B0503020204020204" charset="-122"/>
              </a:rPr>
              <a:t>、</a:t>
            </a:r>
            <a:r>
              <a:rPr lang="en-US" altLang="zh-CN" sz="1800" dirty="0" smtClean="0">
                <a:latin typeface="微软雅黑" panose="020B0503020204020204" charset="-122"/>
                <a:cs typeface="微软雅黑" panose="020B0503020204020204" charset="-122"/>
              </a:rPr>
              <a:t>vmax</a:t>
            </a:r>
            <a:r>
              <a:rPr sz="1800" dirty="0" smtClean="0">
                <a:latin typeface="微软雅黑" panose="020B0503020204020204" charset="-122"/>
                <a:cs typeface="微软雅黑" panose="020B0503020204020204" charset="-122"/>
              </a:rPr>
              <a:t>：相当于视口高、宽中较小、大的那个</a:t>
            </a:r>
            <a:endParaRPr lang="zh-CN" altLang="en-US" sz="1800" dirty="0" smtClean="0">
              <a:latin typeface="微软雅黑" panose="020B0503020204020204" charset="-122"/>
              <a:cs typeface="微软雅黑" panose="020B0503020204020204" charset="-122"/>
            </a:endParaRPr>
          </a:p>
          <a:p>
            <a:pPr marL="182880" lvl="2">
              <a:buFont typeface="Wingdings" panose="05000000000000000000" pitchFamily="2" charset="2"/>
              <a:buNone/>
            </a:pPr>
            <a:endParaRPr lang="zh-CN" altLang="en-US" sz="1800" dirty="0" smtClean="0">
              <a:latin typeface="微软雅黑" panose="020B0503020204020204" charset="-122"/>
              <a:ea typeface="宋体" panose="02010600030101010101" pitchFamily="2"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相关概念</a:t>
            </a:r>
            <a:endParaRPr lang="zh-CN" altLang="en-US"/>
          </a:p>
        </p:txBody>
      </p:sp>
      <p:sp>
        <p:nvSpPr>
          <p:cNvPr id="3" name="内容占位符 2"/>
          <p:cNvSpPr>
            <a:spLocks noGrp="1"/>
          </p:cNvSpPr>
          <p:nvPr>
            <p:ph idx="1"/>
          </p:nvPr>
        </p:nvSpPr>
        <p:spPr/>
        <p:txBody>
          <a:bodyPr>
            <a:noAutofit/>
          </a:bodyPr>
          <a:p>
            <a:r>
              <a:rPr lang="en-US" altLang="zh-CN" sz="1600"/>
              <a:t>0. </a:t>
            </a:r>
            <a:r>
              <a:rPr lang="zh-CN" altLang="en-US" sz="1600"/>
              <a:t>像素</a:t>
            </a:r>
            <a:r>
              <a:rPr lang="en-US" altLang="zh-CN" sz="1600"/>
              <a:t>px</a:t>
            </a:r>
            <a:r>
              <a:rPr lang="zh-CN" altLang="en-US" sz="1600"/>
              <a:t>：</a:t>
            </a:r>
            <a:r>
              <a:rPr lang="en-US" altLang="zh-CN" sz="1600"/>
              <a:t>pixel</a:t>
            </a:r>
            <a:r>
              <a:rPr lang="zh-CN" altLang="en-US" sz="1600"/>
              <a:t>，一个像素点，</a:t>
            </a:r>
            <a:r>
              <a:rPr lang="en-US" altLang="zh-CN" sz="1600"/>
              <a:t>3</a:t>
            </a:r>
            <a:r>
              <a:rPr lang="zh-CN" altLang="en-US" sz="1600"/>
              <a:t>个发光点</a:t>
            </a:r>
            <a:r>
              <a:rPr lang="en-US" altLang="zh-CN" sz="1600"/>
              <a:t>RGB</a:t>
            </a:r>
            <a:endParaRPr lang="en-US" altLang="zh-CN" sz="1600"/>
          </a:p>
          <a:p>
            <a:r>
              <a:rPr lang="en-US" altLang="zh-CN" sz="1600"/>
              <a:t>1. </a:t>
            </a:r>
            <a:r>
              <a:rPr lang="zh-CN" altLang="en-US" sz="1600"/>
              <a:t>分辨率：</a:t>
            </a:r>
            <a:r>
              <a:rPr lang="en-US" altLang="zh-CN" sz="1600"/>
              <a:t>800*600</a:t>
            </a:r>
            <a:r>
              <a:rPr lang="zh-CN" altLang="en-US" sz="1600"/>
              <a:t>（</a:t>
            </a:r>
            <a:r>
              <a:rPr lang="en-US" altLang="zh-CN" sz="1600"/>
              <a:t>4</a:t>
            </a:r>
            <a:r>
              <a:rPr lang="zh-CN" altLang="en-US" sz="1600"/>
              <a:t>：</a:t>
            </a:r>
            <a:r>
              <a:rPr lang="en-US" altLang="zh-CN" sz="1600"/>
              <a:t>3</a:t>
            </a:r>
            <a:r>
              <a:rPr lang="zh-CN" altLang="en-US" sz="1600"/>
              <a:t>）；</a:t>
            </a:r>
            <a:r>
              <a:rPr lang="en-US" altLang="zh-CN" sz="1600"/>
              <a:t>1920*1080</a:t>
            </a:r>
            <a:r>
              <a:rPr lang="zh-CN" altLang="en-US" sz="1600"/>
              <a:t>（</a:t>
            </a:r>
            <a:r>
              <a:rPr lang="en-US" altLang="zh-CN" sz="1600"/>
              <a:t>16</a:t>
            </a:r>
            <a:r>
              <a:rPr lang="zh-CN" altLang="en-US" sz="1600"/>
              <a:t>：</a:t>
            </a:r>
            <a:r>
              <a:rPr lang="en-US" altLang="zh-CN" sz="1600"/>
              <a:t>9</a:t>
            </a:r>
            <a:r>
              <a:rPr lang="zh-CN" altLang="en-US" sz="1600"/>
              <a:t>）</a:t>
            </a:r>
            <a:endParaRPr lang="zh-CN" altLang="en-US" sz="1600"/>
          </a:p>
          <a:p>
            <a:r>
              <a:rPr lang="en-US" altLang="zh-CN" sz="1600"/>
              <a:t>2. </a:t>
            </a:r>
            <a:r>
              <a:rPr lang="zh-CN" altLang="en-US" sz="1600"/>
              <a:t>屏幕大小：</a:t>
            </a:r>
            <a:r>
              <a:rPr lang="en-US" altLang="zh-CN" sz="1600"/>
              <a:t>19</a:t>
            </a:r>
            <a:r>
              <a:rPr lang="zh-CN" altLang="en-US" sz="1600"/>
              <a:t>寸</a:t>
            </a:r>
            <a:r>
              <a:rPr lang="en-US" altLang="zh-CN" sz="1600"/>
              <a:t>=19</a:t>
            </a:r>
            <a:r>
              <a:rPr lang="zh-CN" altLang="en-US" sz="1600"/>
              <a:t>英寸，对角线长</a:t>
            </a:r>
            <a:endParaRPr lang="zh-CN" altLang="en-US" sz="1600"/>
          </a:p>
          <a:p>
            <a:r>
              <a:rPr lang="en-US" altLang="zh-CN" sz="1600"/>
              <a:t>3. </a:t>
            </a:r>
            <a:r>
              <a:rPr lang="zh-CN" altLang="en-US" sz="1600"/>
              <a:t>屏幕密度</a:t>
            </a:r>
            <a:r>
              <a:rPr lang="en-US" altLang="zh-CN" sz="1600"/>
              <a:t>PPI</a:t>
            </a:r>
            <a:r>
              <a:rPr lang="zh-CN" altLang="en-US" sz="1600"/>
              <a:t>：每英寸像素点</a:t>
            </a:r>
            <a:endParaRPr lang="zh-CN" altLang="en-US" sz="1600"/>
          </a:p>
          <a:p>
            <a:pPr lvl="1"/>
            <a:r>
              <a:rPr lang="zh-CN" altLang="en-US" sz="1600"/>
              <a:t>计算对角线上的像素个数，再除以屏幕大小</a:t>
            </a:r>
            <a:endParaRPr lang="zh-CN" altLang="en-US" sz="1600"/>
          </a:p>
          <a:p>
            <a:pPr lvl="1"/>
            <a:r>
              <a:rPr lang="zh-CN" altLang="en-US" sz="1600"/>
              <a:t>DPI（Dots Per Inch），基本雷同（虽然领域不同）</a:t>
            </a:r>
            <a:endParaRPr lang="zh-CN" altLang="en-US" sz="1600"/>
          </a:p>
          <a:p>
            <a:pPr lvl="0"/>
            <a:r>
              <a:rPr lang="en-US" altLang="zh-CN" sz="1600"/>
              <a:t>4. </a:t>
            </a:r>
            <a:r>
              <a:rPr lang="zh-CN" altLang="en-US" sz="1600"/>
              <a:t>设</a:t>
            </a:r>
            <a:r>
              <a:rPr lang="en-US" altLang="zh-CN" sz="1600">
                <a:sym typeface="+mn-ea"/>
              </a:rPr>
              <a:t>备无关像素</a:t>
            </a:r>
            <a:r>
              <a:rPr lang="en-US" altLang="zh-CN" sz="1600"/>
              <a:t>dp (dip,</a:t>
            </a:r>
            <a:r>
              <a:rPr lang="en-US" altLang="zh-CN" sz="1600">
                <a:sym typeface="+mn-ea"/>
              </a:rPr>
              <a:t>device independent pixels</a:t>
            </a:r>
            <a:r>
              <a:rPr lang="en-US" altLang="zh-CN" sz="1600"/>
              <a:t>):</a:t>
            </a:r>
            <a:endParaRPr lang="en-US" altLang="zh-CN" sz="1600"/>
          </a:p>
          <a:p>
            <a:pPr lvl="1"/>
            <a:r>
              <a:rPr lang="en-US" altLang="zh-CN" sz="1600"/>
              <a:t>160DPI</a:t>
            </a:r>
            <a:r>
              <a:rPr lang="zh-CN" altLang="en-US" sz="1600"/>
              <a:t>下一个像素的大小</a:t>
            </a:r>
            <a:endParaRPr lang="zh-CN" altLang="en-US" sz="1600"/>
          </a:p>
          <a:p>
            <a:pPr lvl="0"/>
            <a:r>
              <a:rPr lang="en-US" altLang="zh-CN" sz="1600"/>
              <a:t>5. sp(scaled pixels)：常用于指定字体大小</a:t>
            </a:r>
            <a:endParaRPr lang="en-US" altLang="zh-CN" sz="1600"/>
          </a:p>
          <a:p>
            <a:pPr lvl="1"/>
            <a:r>
              <a:rPr lang="en-US" altLang="zh-CN" sz="1600"/>
              <a:t>按用户首选的文本尺寸进行缩放</a:t>
            </a:r>
            <a:r>
              <a:rPr lang="zh-CN" altLang="en-US" sz="1600"/>
              <a:t>，默认等于</a:t>
            </a:r>
            <a:r>
              <a:rPr lang="en-US" altLang="zh-CN" sz="1600"/>
              <a:t>1dp</a:t>
            </a:r>
            <a:r>
              <a:rPr lang="zh-CN" altLang="en-US" sz="1600"/>
              <a:t>。</a:t>
            </a:r>
            <a:endParaRPr lang="zh-CN" altLang="en-US" sz="1600"/>
          </a:p>
          <a:p>
            <a:pPr lvl="1"/>
            <a:r>
              <a:rPr lang="zh-CN" altLang="en-US" sz="1600"/>
              <a:t>改大字体，大于</a:t>
            </a:r>
            <a:r>
              <a:rPr lang="en-US" altLang="zh-CN" sz="1600"/>
              <a:t>1dp</a:t>
            </a:r>
            <a:endParaRPr lang="en-US" altLang="zh-CN" sz="1600"/>
          </a:p>
          <a:p>
            <a:pPr lvl="0"/>
            <a:r>
              <a:rPr sz="1600"/>
              <a:t>逐渐过时但还需一段时间的概念（超过</a:t>
            </a:r>
            <a:r>
              <a:rPr lang="en-US" altLang="zh-CN" sz="1600"/>
              <a:t>3</a:t>
            </a:r>
            <a:r>
              <a:rPr sz="1600"/>
              <a:t>、</a:t>
            </a:r>
            <a:r>
              <a:rPr lang="en-US" altLang="zh-CN" sz="1600"/>
              <a:t>400ppi</a:t>
            </a:r>
            <a:r>
              <a:rPr sz="1600"/>
              <a:t>后），清晰度、色彩表现</a:t>
            </a:r>
            <a:endParaRPr lang="en-US" altLang="zh-CN" sz="1600"/>
          </a:p>
          <a:p>
            <a:pPr marL="0" lvl="0" indent="0">
              <a:buNone/>
            </a:pPr>
            <a:endParaRPr lang="en-US" altLang="zh-CN" sz="1800"/>
          </a:p>
          <a:p>
            <a:pPr lvl="1"/>
            <a:endParaRPr lang="en-US" altLang="zh-CN" sz="1800"/>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altLang="zh-CN" dirty="0" smtClean="0"/>
              <a:t>CSS</a:t>
            </a:r>
            <a:r>
              <a:rPr lang="zh-CN" altLang="en-US" dirty="0" smtClean="0"/>
              <a:t>颜色与</a:t>
            </a:r>
            <a:r>
              <a:rPr lang="zh-CN" altLang="en-US" dirty="0"/>
              <a:t>背景</a:t>
            </a:r>
            <a:endParaRPr lang="zh-CN" altLang="en-US" dirty="0" smtClean="0"/>
          </a:p>
        </p:txBody>
      </p:sp>
      <p:sp>
        <p:nvSpPr>
          <p:cNvPr id="4" name="内容占位符 3"/>
          <p:cNvSpPr>
            <a:spLocks noGrp="1"/>
          </p:cNvSpPr>
          <p:nvPr>
            <p:ph idx="1"/>
          </p:nvPr>
        </p:nvSpPr>
        <p:spPr/>
        <p:txBody>
          <a:bodyPr>
            <a:normAutofit fontScale="80000"/>
          </a:bodyPr>
          <a:lstStyle/>
          <a:p>
            <a:pPr marL="0" indent="0">
              <a:buNone/>
            </a:pPr>
            <a:r>
              <a:rPr lang="zh-CN" altLang="en-US" sz="1800" dirty="0" smtClean="0"/>
              <a:t>       </a:t>
            </a:r>
            <a:r>
              <a:rPr lang="en-US" sz="1800" dirty="0" smtClean="0"/>
              <a:t>CSS</a:t>
            </a:r>
            <a:r>
              <a:rPr lang="zh-CN" altLang="en-US" sz="1800" dirty="0" smtClean="0"/>
              <a:t>中对于色彩、图像的设置也比较丰富，功能也很强大。</a:t>
            </a:r>
            <a:endParaRPr lang="zh-CN" altLang="en-US" sz="1800" dirty="0" smtClean="0"/>
          </a:p>
          <a:p>
            <a:pPr marL="0" indent="0">
              <a:buNone/>
            </a:pPr>
            <a:r>
              <a:rPr lang="en-US" altLang="zh-CN" sz="1800" kern="0" noProof="0" dirty="0" smtClean="0">
                <a:ln>
                  <a:noFill/>
                </a:ln>
                <a:solidFill>
                  <a:schemeClr val="tx1"/>
                </a:solidFill>
                <a:effectLst/>
                <a:uLnTx/>
                <a:uFillTx/>
                <a:latin typeface="微软雅黑" panose="020B0503020204020204" charset="-122"/>
                <a:sym typeface="+mn-ea"/>
              </a:rPr>
              <a:t>       color</a:t>
            </a:r>
            <a:r>
              <a:rPr lang="zh-CN" altLang="en-US" sz="1800" kern="0" noProof="0" dirty="0" smtClean="0">
                <a:ln>
                  <a:noFill/>
                </a:ln>
                <a:solidFill>
                  <a:schemeClr val="tx1"/>
                </a:solidFill>
                <a:effectLst/>
                <a:uLnTx/>
                <a:uFillTx/>
                <a:latin typeface="微软雅黑" panose="020B0503020204020204" charset="-122"/>
                <a:sym typeface="+mn-ea"/>
              </a:rPr>
              <a:t>属性用于设置元素字体的色彩，该属性的语法比较简单，但取值比较多样，可以是颜色名称、函数、十六进制数等形式。</a:t>
            </a:r>
            <a:endPar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0" marR="0" lvl="1"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lang="zh-CN" altLang="en-US" sz="1800" kern="0" noProof="0" dirty="0" smtClean="0">
                <a:ln>
                  <a:noFill/>
                </a:ln>
                <a:solidFill>
                  <a:schemeClr val="tx1"/>
                </a:solidFill>
                <a:effectLst/>
                <a:uLnTx/>
                <a:uFillTx/>
                <a:latin typeface="微软雅黑" panose="020B0503020204020204" charset="-122"/>
                <a:sym typeface="+mn-ea"/>
              </a:rPr>
              <a:t>颜色名称。使用</a:t>
            </a:r>
            <a:r>
              <a:rPr lang="en-US" altLang="zh-CN" sz="1800" kern="0" noProof="0" dirty="0" smtClean="0">
                <a:ln>
                  <a:noFill/>
                </a:ln>
                <a:solidFill>
                  <a:schemeClr val="tx1"/>
                </a:solidFill>
                <a:effectLst/>
                <a:uLnTx/>
                <a:uFillTx/>
                <a:latin typeface="微软雅黑" panose="020B0503020204020204" charset="-122"/>
                <a:sym typeface="+mn-ea"/>
              </a:rPr>
              <a:t>red</a:t>
            </a:r>
            <a:r>
              <a:rPr lang="zh-CN" altLang="en-US" sz="1800" kern="0" noProof="0" dirty="0" smtClean="0">
                <a:ln>
                  <a:noFill/>
                </a:ln>
                <a:solidFill>
                  <a:schemeClr val="tx1"/>
                </a:solidFill>
                <a:effectLst/>
                <a:uLnTx/>
                <a:uFillTx/>
                <a:latin typeface="微软雅黑" panose="020B0503020204020204" charset="-122"/>
                <a:sym typeface="+mn-ea"/>
              </a:rPr>
              <a:t>、</a:t>
            </a:r>
            <a:r>
              <a:rPr lang="en-US" altLang="zh-CN" sz="1800" kern="0" noProof="0" dirty="0" smtClean="0">
                <a:ln>
                  <a:noFill/>
                </a:ln>
                <a:solidFill>
                  <a:schemeClr val="tx1"/>
                </a:solidFill>
                <a:effectLst/>
                <a:uLnTx/>
                <a:uFillTx/>
                <a:latin typeface="微软雅黑" panose="020B0503020204020204" charset="-122"/>
                <a:sym typeface="+mn-ea"/>
              </a:rPr>
              <a:t>blue</a:t>
            </a:r>
            <a:r>
              <a:rPr lang="zh-CN" altLang="en-US" sz="1800" kern="0" noProof="0" dirty="0" smtClean="0">
                <a:ln>
                  <a:noFill/>
                </a:ln>
                <a:solidFill>
                  <a:schemeClr val="tx1"/>
                </a:solidFill>
                <a:effectLst/>
                <a:uLnTx/>
                <a:uFillTx/>
                <a:latin typeface="微软雅黑" panose="020B0503020204020204" charset="-122"/>
                <a:sym typeface="+mn-ea"/>
              </a:rPr>
              <a:t>、</a:t>
            </a:r>
            <a:r>
              <a:rPr lang="en-US" altLang="zh-CN" sz="1800" kern="0" noProof="0" dirty="0" smtClean="0">
                <a:ln>
                  <a:noFill/>
                </a:ln>
                <a:solidFill>
                  <a:schemeClr val="tx1"/>
                </a:solidFill>
                <a:effectLst/>
                <a:uLnTx/>
                <a:uFillTx/>
                <a:latin typeface="微软雅黑" panose="020B0503020204020204" charset="-122"/>
                <a:sym typeface="+mn-ea"/>
              </a:rPr>
              <a:t>yellow</a:t>
            </a:r>
            <a:r>
              <a:rPr lang="zh-CN" altLang="en-US" sz="1800" kern="0" noProof="0" dirty="0" smtClean="0">
                <a:ln>
                  <a:noFill/>
                </a:ln>
                <a:solidFill>
                  <a:schemeClr val="tx1"/>
                </a:solidFill>
                <a:effectLst/>
                <a:uLnTx/>
                <a:uFillTx/>
                <a:latin typeface="微软雅黑" panose="020B0503020204020204" charset="-122"/>
                <a:sym typeface="+mn-ea"/>
              </a:rPr>
              <a:t>等</a:t>
            </a:r>
            <a:r>
              <a:rPr lang="en-US" altLang="zh-CN" sz="1800" kern="0" noProof="0" dirty="0" smtClean="0">
                <a:ln>
                  <a:noFill/>
                </a:ln>
                <a:solidFill>
                  <a:schemeClr val="tx1"/>
                </a:solidFill>
                <a:effectLst/>
                <a:uLnTx/>
                <a:uFillTx/>
                <a:latin typeface="微软雅黑" panose="020B0503020204020204" charset="-122"/>
                <a:sym typeface="+mn-ea"/>
              </a:rPr>
              <a:t>CSS</a:t>
            </a:r>
            <a:r>
              <a:rPr lang="zh-CN" altLang="en-US" sz="1800" kern="0" noProof="0" dirty="0" smtClean="0">
                <a:ln>
                  <a:noFill/>
                </a:ln>
                <a:solidFill>
                  <a:schemeClr val="tx1"/>
                </a:solidFill>
                <a:effectLst/>
                <a:uLnTx/>
                <a:uFillTx/>
                <a:latin typeface="微软雅黑" panose="020B0503020204020204" charset="-122"/>
                <a:sym typeface="+mn-ea"/>
              </a:rPr>
              <a:t>预定义的表示颜色的参数。</a:t>
            </a:r>
            <a:r>
              <a:rPr lang="en-US" altLang="zh-CN" sz="1800" kern="0" noProof="0" dirty="0" smtClean="0">
                <a:ln>
                  <a:noFill/>
                </a:ln>
                <a:solidFill>
                  <a:schemeClr val="tx1"/>
                </a:solidFill>
                <a:effectLst/>
                <a:uLnTx/>
                <a:uFillTx/>
                <a:latin typeface="微软雅黑" panose="020B0503020204020204" charset="-122"/>
                <a:sym typeface="+mn-ea"/>
              </a:rPr>
              <a:t>CSS</a:t>
            </a:r>
            <a:r>
              <a:rPr lang="zh-CN" altLang="en-US" sz="1800" kern="0" noProof="0" dirty="0" smtClean="0">
                <a:ln>
                  <a:noFill/>
                </a:ln>
                <a:solidFill>
                  <a:schemeClr val="tx1"/>
                </a:solidFill>
                <a:effectLst/>
                <a:uLnTx/>
                <a:uFillTx/>
                <a:latin typeface="微软雅黑" panose="020B0503020204020204" charset="-122"/>
                <a:sym typeface="+mn-ea"/>
              </a:rPr>
              <a:t>预定义</a:t>
            </a:r>
            <a:r>
              <a:rPr lang="en-US" altLang="zh-CN" sz="1800" kern="0" noProof="0" dirty="0" smtClean="0">
                <a:ln>
                  <a:noFill/>
                </a:ln>
                <a:solidFill>
                  <a:schemeClr val="tx1"/>
                </a:solidFill>
                <a:effectLst/>
                <a:uLnTx/>
                <a:uFillTx/>
                <a:latin typeface="微软雅黑" panose="020B0503020204020204" charset="-122"/>
                <a:sym typeface="+mn-ea"/>
              </a:rPr>
              <a:t>17</a:t>
            </a:r>
            <a:r>
              <a:rPr lang="zh-CN" altLang="en-US" sz="1800" kern="0" noProof="0" dirty="0" smtClean="0">
                <a:ln>
                  <a:noFill/>
                </a:ln>
                <a:solidFill>
                  <a:schemeClr val="tx1"/>
                </a:solidFill>
                <a:effectLst/>
                <a:uLnTx/>
                <a:uFillTx/>
                <a:latin typeface="微软雅黑" panose="020B0503020204020204" charset="-122"/>
                <a:sym typeface="+mn-ea"/>
              </a:rPr>
              <a:t>种颜色，如下表所示。</a:t>
            </a:r>
            <a:endPar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0" marR="0" lvl="1"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lang="en-US" altLang="zh-CN" sz="1800" kern="0" noProof="0" dirty="0" smtClean="0">
                <a:ln>
                  <a:noFill/>
                </a:ln>
                <a:solidFill>
                  <a:schemeClr val="tx1"/>
                </a:solidFill>
                <a:effectLst/>
                <a:uLnTx/>
                <a:uFillTx/>
                <a:latin typeface="微软雅黑" panose="020B0503020204020204" charset="-122"/>
                <a:sym typeface="+mn-ea"/>
              </a:rPr>
              <a:t>RGB()</a:t>
            </a:r>
            <a:r>
              <a:rPr lang="zh-CN" altLang="en-US" sz="1800" kern="0" noProof="0" dirty="0" smtClean="0">
                <a:ln>
                  <a:noFill/>
                </a:ln>
                <a:solidFill>
                  <a:schemeClr val="tx1"/>
                </a:solidFill>
                <a:effectLst/>
                <a:uLnTx/>
                <a:uFillTx/>
                <a:latin typeface="微软雅黑" panose="020B0503020204020204" charset="-122"/>
                <a:sym typeface="+mn-ea"/>
              </a:rPr>
              <a:t>函数。使用</a:t>
            </a:r>
            <a:r>
              <a:rPr lang="en-US" altLang="zh-CN" sz="1800" kern="0" noProof="0" dirty="0" err="1" smtClean="0">
                <a:ln>
                  <a:noFill/>
                </a:ln>
                <a:solidFill>
                  <a:schemeClr val="tx1"/>
                </a:solidFill>
                <a:effectLst/>
                <a:uLnTx/>
                <a:uFillTx/>
                <a:latin typeface="微软雅黑" panose="020B0503020204020204" charset="-122"/>
                <a:sym typeface="+mn-ea"/>
              </a:rPr>
              <a:t>rgb</a:t>
            </a:r>
            <a:r>
              <a:rPr lang="zh-CN" altLang="en-US" sz="1800" kern="0" noProof="0" dirty="0" smtClean="0">
                <a:ln>
                  <a:noFill/>
                </a:ln>
                <a:solidFill>
                  <a:schemeClr val="tx1"/>
                </a:solidFill>
                <a:effectLst/>
                <a:uLnTx/>
                <a:uFillTx/>
                <a:latin typeface="微软雅黑" panose="020B0503020204020204" charset="-122"/>
                <a:sym typeface="+mn-ea"/>
              </a:rPr>
              <a:t>（</a:t>
            </a:r>
            <a:r>
              <a:rPr lang="en-US" altLang="zh-CN" sz="1800" kern="0" noProof="0" dirty="0" smtClean="0">
                <a:ln>
                  <a:noFill/>
                </a:ln>
                <a:solidFill>
                  <a:schemeClr val="tx1"/>
                </a:solidFill>
                <a:effectLst/>
                <a:uLnTx/>
                <a:uFillTx/>
                <a:latin typeface="微软雅黑" panose="020B0503020204020204" charset="-122"/>
                <a:sym typeface="+mn-ea"/>
              </a:rPr>
              <a:t>RRR, GGG, BBB</a:t>
            </a:r>
            <a:r>
              <a:rPr lang="zh-CN" altLang="en-US" sz="1800" kern="0" noProof="0" dirty="0" smtClean="0">
                <a:ln>
                  <a:noFill/>
                </a:ln>
                <a:solidFill>
                  <a:schemeClr val="tx1"/>
                </a:solidFill>
                <a:effectLst/>
                <a:uLnTx/>
                <a:uFillTx/>
                <a:latin typeface="微软雅黑" panose="020B0503020204020204" charset="-122"/>
                <a:sym typeface="+mn-ea"/>
              </a:rPr>
              <a:t>）或</a:t>
            </a:r>
            <a:r>
              <a:rPr lang="en-US" altLang="zh-CN" sz="1800" kern="0" noProof="0" dirty="0" err="1" smtClean="0">
                <a:ln>
                  <a:noFill/>
                </a:ln>
                <a:solidFill>
                  <a:schemeClr val="tx1"/>
                </a:solidFill>
                <a:effectLst/>
                <a:uLnTx/>
                <a:uFillTx/>
                <a:latin typeface="微软雅黑" panose="020B0503020204020204" charset="-122"/>
                <a:sym typeface="+mn-ea"/>
              </a:rPr>
              <a:t>rgb</a:t>
            </a:r>
            <a:r>
              <a:rPr lang="zh-CN" altLang="en-US" sz="1800" kern="0" noProof="0" dirty="0" smtClean="0">
                <a:ln>
                  <a:noFill/>
                </a:ln>
                <a:solidFill>
                  <a:schemeClr val="tx1"/>
                </a:solidFill>
                <a:effectLst/>
                <a:uLnTx/>
                <a:uFillTx/>
                <a:latin typeface="微软雅黑" panose="020B0503020204020204" charset="-122"/>
                <a:sym typeface="+mn-ea"/>
              </a:rPr>
              <a:t>（</a:t>
            </a:r>
            <a:r>
              <a:rPr lang="en-US" altLang="zh-CN" sz="1800" kern="0" noProof="0" dirty="0" smtClean="0">
                <a:ln>
                  <a:noFill/>
                </a:ln>
                <a:solidFill>
                  <a:schemeClr val="tx1"/>
                </a:solidFill>
                <a:effectLst/>
                <a:uLnTx/>
                <a:uFillTx/>
                <a:latin typeface="微软雅黑" panose="020B0503020204020204" charset="-122"/>
                <a:sym typeface="+mn-ea"/>
              </a:rPr>
              <a:t>r%, g%, b%</a:t>
            </a:r>
            <a:r>
              <a:rPr lang="zh-CN" altLang="en-US" sz="1800" kern="0" noProof="0" dirty="0" smtClean="0">
                <a:ln>
                  <a:noFill/>
                </a:ln>
                <a:solidFill>
                  <a:schemeClr val="tx1"/>
                </a:solidFill>
                <a:effectLst/>
                <a:uLnTx/>
                <a:uFillTx/>
                <a:latin typeface="微软雅黑" panose="020B0503020204020204" charset="-122"/>
                <a:sym typeface="+mn-ea"/>
              </a:rPr>
              <a:t>）</a:t>
            </a:r>
            <a:r>
              <a:rPr lang="en-US" altLang="zh-CN" sz="1800" kern="0" noProof="0" dirty="0" smtClean="0">
                <a:ln>
                  <a:noFill/>
                </a:ln>
                <a:solidFill>
                  <a:schemeClr val="tx1"/>
                </a:solidFill>
                <a:effectLst/>
                <a:uLnTx/>
                <a:uFillTx/>
                <a:latin typeface="微软雅黑" panose="020B0503020204020204" charset="-122"/>
                <a:sym typeface="+mn-ea"/>
              </a:rPr>
              <a:t>,</a:t>
            </a:r>
            <a:r>
              <a:rPr lang="zh-CN" altLang="en-US" sz="1800" kern="0" noProof="0" dirty="0" smtClean="0">
                <a:ln>
                  <a:noFill/>
                </a:ln>
                <a:solidFill>
                  <a:schemeClr val="tx1"/>
                </a:solidFill>
                <a:effectLst/>
                <a:uLnTx/>
                <a:uFillTx/>
                <a:latin typeface="微软雅黑" panose="020B0503020204020204" charset="-122"/>
                <a:sym typeface="+mn-ea"/>
              </a:rPr>
              <a:t>字母</a:t>
            </a:r>
            <a:r>
              <a:rPr lang="en-US" altLang="zh-CN" sz="1800" kern="0" noProof="0" dirty="0" smtClean="0">
                <a:ln>
                  <a:noFill/>
                </a:ln>
                <a:solidFill>
                  <a:schemeClr val="tx1"/>
                </a:solidFill>
                <a:effectLst/>
                <a:uLnTx/>
                <a:uFillTx/>
                <a:latin typeface="微软雅黑" panose="020B0503020204020204" charset="-122"/>
                <a:sym typeface="+mn-ea"/>
              </a:rPr>
              <a:t>R</a:t>
            </a:r>
            <a:r>
              <a:rPr lang="zh-CN" altLang="en-US" sz="1800" kern="0" noProof="0" dirty="0" smtClean="0">
                <a:ln>
                  <a:noFill/>
                </a:ln>
                <a:solidFill>
                  <a:schemeClr val="tx1"/>
                </a:solidFill>
                <a:effectLst/>
                <a:uLnTx/>
                <a:uFillTx/>
                <a:latin typeface="微软雅黑" panose="020B0503020204020204" charset="-122"/>
                <a:sym typeface="+mn-ea"/>
              </a:rPr>
              <a:t>或</a:t>
            </a:r>
            <a:r>
              <a:rPr lang="en-US" altLang="zh-CN" sz="1800" kern="0" noProof="0" dirty="0" smtClean="0">
                <a:ln>
                  <a:noFill/>
                </a:ln>
                <a:solidFill>
                  <a:schemeClr val="tx1"/>
                </a:solidFill>
                <a:effectLst/>
                <a:uLnTx/>
                <a:uFillTx/>
                <a:latin typeface="微软雅黑" panose="020B0503020204020204" charset="-122"/>
                <a:sym typeface="+mn-ea"/>
              </a:rPr>
              <a:t>r</a:t>
            </a:r>
            <a:r>
              <a:rPr lang="zh-CN" altLang="en-US" sz="1800" kern="0" noProof="0" dirty="0" smtClean="0">
                <a:ln>
                  <a:noFill/>
                </a:ln>
                <a:solidFill>
                  <a:schemeClr val="tx1"/>
                </a:solidFill>
                <a:effectLst/>
                <a:uLnTx/>
                <a:uFillTx/>
                <a:latin typeface="微软雅黑" panose="020B0503020204020204" charset="-122"/>
                <a:sym typeface="+mn-ea"/>
              </a:rPr>
              <a:t>、</a:t>
            </a:r>
            <a:r>
              <a:rPr lang="en-US" altLang="zh-CN" sz="1800" kern="0" noProof="0" dirty="0" smtClean="0">
                <a:ln>
                  <a:noFill/>
                </a:ln>
                <a:solidFill>
                  <a:schemeClr val="tx1"/>
                </a:solidFill>
                <a:effectLst/>
                <a:uLnTx/>
                <a:uFillTx/>
                <a:latin typeface="微软雅黑" panose="020B0503020204020204" charset="-122"/>
                <a:sym typeface="+mn-ea"/>
              </a:rPr>
              <a:t>G</a:t>
            </a:r>
            <a:r>
              <a:rPr lang="zh-CN" altLang="en-US" sz="1800" kern="0" noProof="0" dirty="0" smtClean="0">
                <a:ln>
                  <a:noFill/>
                </a:ln>
                <a:solidFill>
                  <a:schemeClr val="tx1"/>
                </a:solidFill>
                <a:effectLst/>
                <a:uLnTx/>
                <a:uFillTx/>
                <a:latin typeface="微软雅黑" panose="020B0503020204020204" charset="-122"/>
                <a:sym typeface="+mn-ea"/>
              </a:rPr>
              <a:t>或</a:t>
            </a:r>
            <a:r>
              <a:rPr lang="en-US" altLang="zh-CN" sz="1800" kern="0" noProof="0" dirty="0" smtClean="0">
                <a:ln>
                  <a:noFill/>
                </a:ln>
                <a:solidFill>
                  <a:schemeClr val="tx1"/>
                </a:solidFill>
                <a:effectLst/>
                <a:uLnTx/>
                <a:uFillTx/>
                <a:latin typeface="微软雅黑" panose="020B0503020204020204" charset="-122"/>
                <a:sym typeface="+mn-ea"/>
              </a:rPr>
              <a:t>g</a:t>
            </a:r>
            <a:r>
              <a:rPr lang="zh-CN" altLang="en-US" sz="1800" kern="0" noProof="0" dirty="0" smtClean="0">
                <a:ln>
                  <a:noFill/>
                </a:ln>
                <a:solidFill>
                  <a:schemeClr val="tx1"/>
                </a:solidFill>
                <a:effectLst/>
                <a:uLnTx/>
                <a:uFillTx/>
                <a:latin typeface="微软雅黑" panose="020B0503020204020204" charset="-122"/>
                <a:sym typeface="+mn-ea"/>
              </a:rPr>
              <a:t>、</a:t>
            </a:r>
            <a:r>
              <a:rPr lang="en-US" altLang="zh-CN" sz="1800" kern="0" noProof="0" dirty="0" smtClean="0">
                <a:ln>
                  <a:noFill/>
                </a:ln>
                <a:solidFill>
                  <a:schemeClr val="tx1"/>
                </a:solidFill>
                <a:effectLst/>
                <a:uLnTx/>
                <a:uFillTx/>
                <a:latin typeface="微软雅黑" panose="020B0503020204020204" charset="-122"/>
                <a:sym typeface="+mn-ea"/>
              </a:rPr>
              <a:t>B</a:t>
            </a:r>
            <a:r>
              <a:rPr lang="zh-CN" altLang="en-US" sz="1800" kern="0" noProof="0" dirty="0" smtClean="0">
                <a:ln>
                  <a:noFill/>
                </a:ln>
                <a:solidFill>
                  <a:schemeClr val="tx1"/>
                </a:solidFill>
                <a:effectLst/>
                <a:uLnTx/>
                <a:uFillTx/>
                <a:latin typeface="微软雅黑" panose="020B0503020204020204" charset="-122"/>
                <a:sym typeface="+mn-ea"/>
              </a:rPr>
              <a:t>或</a:t>
            </a:r>
            <a:r>
              <a:rPr lang="en-US" altLang="zh-CN" sz="1800" kern="0" noProof="0" dirty="0" smtClean="0">
                <a:ln>
                  <a:noFill/>
                </a:ln>
                <a:solidFill>
                  <a:schemeClr val="tx1"/>
                </a:solidFill>
                <a:effectLst/>
                <a:uLnTx/>
                <a:uFillTx/>
                <a:latin typeface="微软雅黑" panose="020B0503020204020204" charset="-122"/>
                <a:sym typeface="+mn-ea"/>
              </a:rPr>
              <a:t>b</a:t>
            </a:r>
            <a:r>
              <a:rPr lang="zh-CN" altLang="en-US" sz="1800" kern="0" noProof="0" dirty="0" smtClean="0">
                <a:ln>
                  <a:noFill/>
                </a:ln>
                <a:solidFill>
                  <a:schemeClr val="tx1"/>
                </a:solidFill>
                <a:effectLst/>
                <a:uLnTx/>
                <a:uFillTx/>
                <a:latin typeface="微软雅黑" panose="020B0503020204020204" charset="-122"/>
                <a:sym typeface="+mn-ea"/>
              </a:rPr>
              <a:t>分别表示颜色分量红色、绿色、蓝色，前者参数的取值为</a:t>
            </a:r>
            <a:r>
              <a:rPr lang="en-US" altLang="zh-CN" sz="1800" kern="0" noProof="0" dirty="0" smtClean="0">
                <a:ln>
                  <a:noFill/>
                </a:ln>
                <a:solidFill>
                  <a:schemeClr val="tx1"/>
                </a:solidFill>
                <a:effectLst/>
                <a:uLnTx/>
                <a:uFillTx/>
                <a:latin typeface="微软雅黑" panose="020B0503020204020204" charset="-122"/>
                <a:sym typeface="+mn-ea"/>
              </a:rPr>
              <a:t>0</a:t>
            </a:r>
            <a:r>
              <a:rPr lang="zh-CN" altLang="en-US" sz="1800" kern="0" noProof="0" dirty="0" smtClean="0">
                <a:ln>
                  <a:noFill/>
                </a:ln>
                <a:solidFill>
                  <a:schemeClr val="tx1"/>
                </a:solidFill>
                <a:effectLst/>
                <a:uLnTx/>
                <a:uFillTx/>
                <a:latin typeface="微软雅黑" panose="020B0503020204020204" charset="-122"/>
                <a:sym typeface="+mn-ea"/>
              </a:rPr>
              <a:t>到</a:t>
            </a:r>
            <a:r>
              <a:rPr lang="en-US" altLang="zh-CN" sz="1800" kern="0" noProof="0" dirty="0" smtClean="0">
                <a:ln>
                  <a:noFill/>
                </a:ln>
                <a:solidFill>
                  <a:schemeClr val="tx1"/>
                </a:solidFill>
                <a:effectLst/>
                <a:uLnTx/>
                <a:uFillTx/>
                <a:latin typeface="微软雅黑" panose="020B0503020204020204" charset="-122"/>
                <a:sym typeface="+mn-ea"/>
              </a:rPr>
              <a:t>255</a:t>
            </a:r>
            <a:r>
              <a:rPr lang="zh-CN" altLang="en-US" sz="1800" kern="0" noProof="0" dirty="0" smtClean="0">
                <a:ln>
                  <a:noFill/>
                </a:ln>
                <a:solidFill>
                  <a:schemeClr val="tx1"/>
                </a:solidFill>
                <a:effectLst/>
                <a:uLnTx/>
                <a:uFillTx/>
                <a:latin typeface="微软雅黑" panose="020B0503020204020204" charset="-122"/>
                <a:sym typeface="+mn-ea"/>
              </a:rPr>
              <a:t>，后者参数的取值为</a:t>
            </a:r>
            <a:r>
              <a:rPr lang="en-US" altLang="zh-CN" sz="1800" kern="0" noProof="0" dirty="0" smtClean="0">
                <a:ln>
                  <a:noFill/>
                </a:ln>
                <a:solidFill>
                  <a:schemeClr val="tx1"/>
                </a:solidFill>
                <a:effectLst/>
                <a:uLnTx/>
                <a:uFillTx/>
                <a:latin typeface="微软雅黑" panose="020B0503020204020204" charset="-122"/>
                <a:sym typeface="+mn-ea"/>
              </a:rPr>
              <a:t>0</a:t>
            </a:r>
            <a:r>
              <a:rPr lang="zh-CN" altLang="en-US" sz="1800" kern="0" noProof="0" dirty="0" smtClean="0">
                <a:ln>
                  <a:noFill/>
                </a:ln>
                <a:solidFill>
                  <a:schemeClr val="tx1"/>
                </a:solidFill>
                <a:effectLst/>
                <a:uLnTx/>
                <a:uFillTx/>
                <a:latin typeface="微软雅黑" panose="020B0503020204020204" charset="-122"/>
                <a:sym typeface="+mn-ea"/>
              </a:rPr>
              <a:t>到</a:t>
            </a:r>
            <a:r>
              <a:rPr lang="en-US" altLang="zh-CN" sz="1800" kern="0" noProof="0" dirty="0" smtClean="0">
                <a:ln>
                  <a:noFill/>
                </a:ln>
                <a:solidFill>
                  <a:schemeClr val="tx1"/>
                </a:solidFill>
                <a:effectLst/>
                <a:uLnTx/>
                <a:uFillTx/>
                <a:latin typeface="微软雅黑" panose="020B0503020204020204" charset="-122"/>
                <a:sym typeface="+mn-ea"/>
              </a:rPr>
              <a:t>100</a:t>
            </a:r>
            <a:r>
              <a:rPr lang="zh-CN" altLang="en-US" sz="1800" kern="0" noProof="0" dirty="0" smtClean="0">
                <a:ln>
                  <a:noFill/>
                </a:ln>
                <a:solidFill>
                  <a:schemeClr val="tx1"/>
                </a:solidFill>
                <a:effectLst/>
                <a:uLnTx/>
                <a:uFillTx/>
                <a:latin typeface="微软雅黑" panose="020B0503020204020204" charset="-122"/>
                <a:sym typeface="+mn-ea"/>
              </a:rPr>
              <a:t>。</a:t>
            </a:r>
            <a:endPar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0" marR="0" lvl="1"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lang="zh-CN" altLang="en-US" sz="1800" kern="0" noProof="0" dirty="0" smtClean="0">
                <a:ln>
                  <a:noFill/>
                </a:ln>
                <a:solidFill>
                  <a:schemeClr val="tx1"/>
                </a:solidFill>
                <a:effectLst/>
                <a:uLnTx/>
                <a:uFillTx/>
                <a:latin typeface="微软雅黑" panose="020B0503020204020204" charset="-122"/>
                <a:sym typeface="+mn-ea"/>
              </a:rPr>
              <a:t>十六进制数。使用“</a:t>
            </a:r>
            <a:r>
              <a:rPr lang="en-US" altLang="zh-CN" sz="1800" kern="0" noProof="0" dirty="0" smtClean="0">
                <a:ln>
                  <a:noFill/>
                </a:ln>
                <a:solidFill>
                  <a:schemeClr val="tx1"/>
                </a:solidFill>
                <a:effectLst/>
                <a:uLnTx/>
                <a:uFillTx/>
                <a:latin typeface="微软雅黑" panose="020B0503020204020204" charset="-122"/>
                <a:sym typeface="+mn-ea"/>
              </a:rPr>
              <a:t>#RRGGBB”</a:t>
            </a:r>
            <a:r>
              <a:rPr lang="zh-CN" altLang="en-US" sz="1800" kern="0" noProof="0" dirty="0" smtClean="0">
                <a:ln>
                  <a:noFill/>
                </a:ln>
                <a:solidFill>
                  <a:schemeClr val="tx1"/>
                </a:solidFill>
                <a:effectLst/>
                <a:uLnTx/>
                <a:uFillTx/>
                <a:latin typeface="微软雅黑" panose="020B0503020204020204" charset="-122"/>
                <a:sym typeface="+mn-ea"/>
              </a:rPr>
              <a:t>或者“</a:t>
            </a:r>
            <a:r>
              <a:rPr lang="en-US" altLang="zh-CN" sz="1800" kern="0" noProof="0" dirty="0" smtClean="0">
                <a:ln>
                  <a:noFill/>
                </a:ln>
                <a:solidFill>
                  <a:schemeClr val="tx1"/>
                </a:solidFill>
                <a:effectLst/>
                <a:uLnTx/>
                <a:uFillTx/>
                <a:latin typeface="微软雅黑" panose="020B0503020204020204" charset="-122"/>
                <a:sym typeface="+mn-ea"/>
              </a:rPr>
              <a:t>#RGB</a:t>
            </a:r>
            <a:r>
              <a:rPr lang="zh-CN" altLang="en-US" sz="1800" kern="0" noProof="0" dirty="0" smtClean="0">
                <a:ln>
                  <a:noFill/>
                </a:ln>
                <a:solidFill>
                  <a:schemeClr val="tx1"/>
                </a:solidFill>
                <a:effectLst/>
                <a:uLnTx/>
                <a:uFillTx/>
                <a:latin typeface="微软雅黑" panose="020B0503020204020204" charset="-122"/>
                <a:sym typeface="+mn-ea"/>
              </a:rPr>
              <a:t>”的形式，其中每个位十六进制数从</a:t>
            </a:r>
            <a:r>
              <a:rPr lang="en-US" altLang="zh-CN" sz="1800" kern="0" noProof="0" dirty="0" smtClean="0">
                <a:ln>
                  <a:noFill/>
                </a:ln>
                <a:solidFill>
                  <a:schemeClr val="tx1"/>
                </a:solidFill>
                <a:effectLst/>
                <a:uLnTx/>
                <a:uFillTx/>
                <a:latin typeface="微软雅黑" panose="020B0503020204020204" charset="-122"/>
                <a:sym typeface="+mn-ea"/>
              </a:rPr>
              <a:t>0</a:t>
            </a:r>
            <a:r>
              <a:rPr lang="zh-CN" altLang="en-US" sz="1800" kern="0" noProof="0" dirty="0" smtClean="0">
                <a:ln>
                  <a:noFill/>
                </a:ln>
                <a:solidFill>
                  <a:schemeClr val="tx1"/>
                </a:solidFill>
                <a:effectLst/>
                <a:uLnTx/>
                <a:uFillTx/>
                <a:latin typeface="微软雅黑" panose="020B0503020204020204" charset="-122"/>
                <a:sym typeface="+mn-ea"/>
              </a:rPr>
              <a:t>到</a:t>
            </a:r>
            <a:r>
              <a:rPr lang="en-US" altLang="zh-CN" sz="1800" kern="0" noProof="0" dirty="0" smtClean="0">
                <a:ln>
                  <a:noFill/>
                </a:ln>
                <a:solidFill>
                  <a:schemeClr val="tx1"/>
                </a:solidFill>
                <a:effectLst/>
                <a:uLnTx/>
                <a:uFillTx/>
                <a:latin typeface="微软雅黑" panose="020B0503020204020204" charset="-122"/>
                <a:sym typeface="+mn-ea"/>
              </a:rPr>
              <a:t>F</a:t>
            </a:r>
            <a:r>
              <a:rPr lang="zh-CN" altLang="en-US" sz="1800" kern="0" noProof="0" dirty="0" smtClean="0">
                <a:ln>
                  <a:noFill/>
                </a:ln>
                <a:solidFill>
                  <a:schemeClr val="tx1"/>
                </a:solidFill>
                <a:effectLst/>
                <a:uLnTx/>
                <a:uFillTx/>
                <a:latin typeface="微软雅黑" panose="020B0503020204020204" charset="-122"/>
                <a:sym typeface="+mn-ea"/>
              </a:rPr>
              <a:t>取值，比如</a:t>
            </a:r>
            <a:r>
              <a:rPr lang="en-US" altLang="zh-CN" sz="1800" kern="0" noProof="0" dirty="0" smtClean="0">
                <a:ln>
                  <a:noFill/>
                </a:ln>
                <a:solidFill>
                  <a:schemeClr val="tx1"/>
                </a:solidFill>
                <a:effectLst/>
                <a:uLnTx/>
                <a:uFillTx/>
                <a:latin typeface="微软雅黑" panose="020B0503020204020204" charset="-122"/>
                <a:sym typeface="+mn-ea"/>
              </a:rPr>
              <a:t>#FFC0CB</a:t>
            </a:r>
            <a:r>
              <a:rPr lang="zh-CN" altLang="en-US" sz="1800" kern="0" noProof="0" dirty="0" smtClean="0">
                <a:ln>
                  <a:noFill/>
                </a:ln>
                <a:solidFill>
                  <a:schemeClr val="tx1"/>
                </a:solidFill>
                <a:effectLst/>
                <a:uLnTx/>
                <a:uFillTx/>
                <a:latin typeface="微软雅黑" panose="020B0503020204020204" charset="-122"/>
                <a:sym typeface="+mn-ea"/>
              </a:rPr>
              <a:t>表示</a:t>
            </a:r>
            <a:r>
              <a:rPr lang="en-US" altLang="zh-CN" sz="1800" kern="0" noProof="0" dirty="0" smtClean="0">
                <a:ln>
                  <a:noFill/>
                </a:ln>
                <a:solidFill>
                  <a:schemeClr val="tx1"/>
                </a:solidFill>
                <a:effectLst/>
                <a:uLnTx/>
                <a:uFillTx/>
                <a:latin typeface="微软雅黑" panose="020B0503020204020204" charset="-122"/>
                <a:sym typeface="+mn-ea"/>
              </a:rPr>
              <a:t>pink</a:t>
            </a:r>
            <a:r>
              <a:rPr lang="zh-CN" altLang="en-US" sz="1800" kern="0" noProof="0" dirty="0" smtClean="0">
                <a:ln>
                  <a:noFill/>
                </a:ln>
                <a:solidFill>
                  <a:schemeClr val="tx1"/>
                </a:solidFill>
                <a:effectLst/>
                <a:uLnTx/>
                <a:uFillTx/>
                <a:latin typeface="微软雅黑" panose="020B0503020204020204" charset="-122"/>
                <a:sym typeface="+mn-ea"/>
              </a:rPr>
              <a:t>。</a:t>
            </a:r>
            <a:endParaRPr lang="zh-CN" altLang="en-US" sz="1800" kern="0" noProof="0" dirty="0" smtClean="0">
              <a:ln>
                <a:noFill/>
              </a:ln>
              <a:solidFill>
                <a:schemeClr val="tx1"/>
              </a:solidFill>
              <a:effectLst/>
              <a:uLnTx/>
              <a:uFillTx/>
              <a:latin typeface="微软雅黑" panose="020B0503020204020204" charset="-122"/>
              <a:sym typeface="+mn-ea"/>
            </a:endParaRPr>
          </a:p>
          <a:p>
            <a:pPr marL="0" marR="0" lvl="1"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hsl()函数，使用色相（hue）、</a:t>
            </a:r>
            <a:r>
              <a:rPr sz="1800" kern="0" spc="0" noProof="0" smtClean="0">
                <a:ln>
                  <a:noFill/>
                </a:ln>
                <a:solidFill>
                  <a:schemeClr val="tx1"/>
                </a:solidFill>
                <a:effectLst/>
                <a:uLnTx/>
                <a:latin typeface="微软雅黑" panose="020B0503020204020204" charset="-122"/>
                <a:sym typeface="+mn-ea"/>
              </a:rPr>
              <a:t>饱和度（saturation）和亮度（lightness）表示</a:t>
            </a:r>
            <a:r>
              <a:rPr sz="1800" kern="0" spc="0" noProof="0" smtClean="0">
                <a:ln>
                  <a:noFill/>
                </a:ln>
                <a:solidFill>
                  <a:schemeClr val="tx1"/>
                </a:solidFill>
                <a:effectLst/>
                <a:uLnTx/>
                <a:latin typeface="微软雅黑" panose="020B0503020204020204" charset="-122"/>
                <a:sym typeface="+mn-ea"/>
              </a:rPr>
              <a:t>颜色。</a:t>
            </a:r>
            <a:endParaRPr sz="1800" kern="0" spc="0" noProof="0" smtClean="0">
              <a:ln>
                <a:noFill/>
              </a:ln>
              <a:solidFill>
                <a:schemeClr val="tx1"/>
              </a:solidFill>
              <a:effectLst/>
              <a:uLnTx/>
              <a:latin typeface="微软雅黑" panose="020B0503020204020204" charset="-122"/>
              <a:sym typeface="+mn-ea"/>
            </a:endParaRPr>
          </a:p>
          <a:p>
            <a:pPr marL="457200" marR="0" lvl="2"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sz="1800" kern="0" spc="0" noProof="0" smtClean="0">
                <a:ln>
                  <a:noFill/>
                </a:ln>
                <a:solidFill>
                  <a:schemeClr val="tx1"/>
                </a:solidFill>
                <a:effectLst/>
                <a:uLnTx/>
                <a:latin typeface="微软雅黑" panose="020B0503020204020204" charset="-122"/>
                <a:sym typeface="+mn-ea"/>
              </a:rPr>
              <a:t>色相（hue）</a:t>
            </a:r>
            <a:r>
              <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是色轮上从 0 到 360 的度数。0 是红色，120 是绿色，240 是蓝色。</a:t>
            </a:r>
            <a:endPar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2"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饱和度（saturation）是一个百分比值，0％ 表示灰色阴影，而 100％ 是全色。</a:t>
            </a:r>
            <a:endPar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2"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亮度（lightness）也是百分比，0％ 是黑色，50％ 是既不明也不暗，100％是白色。</a:t>
            </a:r>
            <a:endPar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0" marR="0" lvl="1"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endParaRPr kumimoji="0"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0" marR="0" lvl="1"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kumimoji="0"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渐变</a:t>
            </a:r>
            <a:r>
              <a:rPr kumimoji="0" lang="en-US" altLang="zh-CN"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gradient</a:t>
            </a:r>
            <a:endParaRPr kumimoji="0" lang="en-US" altLang="zh-CN"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2"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kumimoji="0" lang="en-US" altLang="zh-CN"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linear-gradient(</a:t>
            </a:r>
            <a:r>
              <a:rPr kumimoji="0"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角度、方向、起止颜色、占比）</a:t>
            </a:r>
            <a:endParaRPr kumimoji="0"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457200" marR="0" lvl="2" indent="536575" algn="l" defTabSz="1158875" rtl="0" eaLnBrk="0" fontAlgn="base" latinLnBrk="0" hangingPunct="0">
              <a:lnSpc>
                <a:spcPct val="100000"/>
              </a:lnSpc>
              <a:spcBef>
                <a:spcPts val="0"/>
              </a:spcBef>
              <a:spcAft>
                <a:spcPts val="600"/>
              </a:spcAft>
              <a:buClr>
                <a:schemeClr val="accent2"/>
              </a:buClr>
              <a:buSzPct val="100000"/>
              <a:buFont typeface="Wingdings" panose="05000000000000000000" pitchFamily="2" charset="2"/>
              <a:buChar char="Ø"/>
              <a:defRPr/>
            </a:pPr>
            <a:r>
              <a:rPr kumimoji="0" lang="en-US" altLang="zh-CN"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radial-gradient(……</a:t>
            </a:r>
            <a:r>
              <a:rPr kumimoji="0"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rPr>
              <a:t>）</a:t>
            </a:r>
            <a:endParaRPr kumimoji="0" lang="zh-CN" altLang="en-US" sz="1800" b="0" i="0" u="none" strike="noStrike" kern="0" cap="none" spc="0" normalizeH="0" baseline="0" noProof="0" dirty="0" smtClean="0">
              <a:ln>
                <a:noFill/>
              </a:ln>
              <a:solidFill>
                <a:schemeClr val="tx1"/>
              </a:solidFill>
              <a:effectLst/>
              <a:uLnTx/>
              <a:uFillTx/>
              <a:latin typeface="微软雅黑" panose="020B0503020204020204" charset="-122"/>
              <a:ea typeface="微软雅黑" panose="020B0503020204020204" charset="-122"/>
            </a:endParaRPr>
          </a:p>
          <a:p>
            <a:pPr marL="0" indent="0">
              <a:buNone/>
            </a:pPr>
            <a:endParaRPr lang="zh-CN" altLang="en-US" sz="1800" dirty="0" smtClean="0"/>
          </a:p>
        </p:txBody>
      </p:sp>
      <p:pic>
        <p:nvPicPr>
          <p:cNvPr id="100" name="图片 99"/>
          <p:cNvPicPr/>
          <p:nvPr/>
        </p:nvPicPr>
        <p:blipFill>
          <a:blip r:embed="rId1"/>
          <a:stretch>
            <a:fillRect/>
          </a:stretch>
        </p:blipFill>
        <p:spPr>
          <a:xfrm>
            <a:off x="5416296" y="5037836"/>
            <a:ext cx="1633728" cy="1222248"/>
          </a:xfrm>
          <a:prstGeom prst="rect">
            <a:avLst/>
          </a:prstGeom>
          <a:noFill/>
          <a:ln w="9525">
            <a:noFill/>
          </a:ln>
        </p:spPr>
      </p:pic>
      <p:pic>
        <p:nvPicPr>
          <p:cNvPr id="101" name="图片 100"/>
          <p:cNvPicPr/>
          <p:nvPr/>
        </p:nvPicPr>
        <p:blipFill>
          <a:blip r:embed="rId2"/>
          <a:srcRect l="23674" t="12573" r="23674" b="11306"/>
          <a:stretch>
            <a:fillRect/>
          </a:stretch>
        </p:blipFill>
        <p:spPr>
          <a:xfrm>
            <a:off x="7263130" y="5035550"/>
            <a:ext cx="1284605" cy="1224280"/>
          </a:xfrm>
          <a:prstGeom prst="rect">
            <a:avLst/>
          </a:prstGeom>
          <a:noFill/>
          <a:ln w="9525">
            <a:noFill/>
          </a:ln>
        </p:spPr>
      </p:pic>
    </p:spTree>
    <p:custDataLst>
      <p:tags r:id="rId3"/>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sz="2400"/>
              <a:t>样式属性</a:t>
            </a:r>
            <a:endParaRPr sz="2400"/>
          </a:p>
        </p:txBody>
      </p:sp>
      <p:sp>
        <p:nvSpPr>
          <p:cNvPr id="401411" name="Rectangle 3"/>
          <p:cNvSpPr>
            <a:spLocks noGrp="1" noChangeArrowheads="1"/>
          </p:cNvSpPr>
          <p:nvPr>
            <p:ph idx="1"/>
          </p:nvPr>
        </p:nvSpPr>
        <p:spPr>
          <a:xfrm>
            <a:off x="451612" y="1723398"/>
            <a:ext cx="8139178" cy="372046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可以使用丰富的样式规则来为网页中的元素设计显示样式，</a:t>
            </a:r>
            <a:r>
              <a:rPr lang="en-US" altLang="zh-CN" sz="1800" dirty="0"/>
              <a:t>CSS</a:t>
            </a:r>
            <a:r>
              <a:rPr lang="zh-CN" altLang="en-US" sz="1800" dirty="0"/>
              <a:t>样式属性大致分为</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字体、</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文本和文本装饰、</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背景、</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边框、</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定位、</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布局、</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列表、</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sz="1800" dirty="0"/>
              <a:t>光标等。</a:t>
            </a:r>
            <a:endParaRPr lang="zh-CN" altLang="en-US" sz="1800"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p:spPr>
        <p:txBody>
          <a:bodyPr>
            <a:noAutofit/>
          </a:bodyPr>
          <a:lstStyle/>
          <a:p>
            <a:pPr eaLnBrk="1" hangingPunct="1"/>
            <a:r>
              <a:rPr lang="zh-CN" altLang="en-US" sz="2400">
                <a:latin typeface="黑体" panose="02010609060101010101" charset="-122"/>
                <a:ea typeface="黑体" panose="02010609060101010101" charset="-122"/>
              </a:rPr>
              <a:t>字体属性</a:t>
            </a:r>
            <a:endParaRPr lang="zh-CN" altLang="en-US" sz="2400">
              <a:latin typeface="黑体" panose="02010609060101010101" charset="-122"/>
              <a:ea typeface="黑体" panose="02010609060101010101" charset="-122"/>
            </a:endParaRPr>
          </a:p>
        </p:txBody>
      </p:sp>
      <p:sp>
        <p:nvSpPr>
          <p:cNvPr id="2" name="Content Placeholder 1"/>
          <p:cNvSpPr>
            <a:spLocks noGrp="1"/>
          </p:cNvSpPr>
          <p:nvPr>
            <p:ph idx="1"/>
          </p:nvPr>
        </p:nvSpPr>
        <p:spPr>
          <a:xfrm>
            <a:off x="457200" y="1556792"/>
            <a:ext cx="8229600" cy="501078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font-style</a:t>
            </a:r>
            <a:r>
              <a:rPr lang="zh-CN" altLang="en-US" sz="1800" dirty="0"/>
              <a:t>：字体样式，</a:t>
            </a:r>
            <a:r>
              <a:rPr lang="en-US" altLang="zh-CN" sz="1800" dirty="0"/>
              <a:t>normal:</a:t>
            </a:r>
            <a:r>
              <a:rPr lang="zh-CN" altLang="en-US" sz="1800" dirty="0"/>
              <a:t>正常；</a:t>
            </a:r>
            <a:r>
              <a:rPr lang="en-US" altLang="zh-CN" sz="1800" dirty="0"/>
              <a:t>italic:</a:t>
            </a:r>
            <a:r>
              <a:rPr lang="zh-CN" altLang="en-US" sz="1800" dirty="0"/>
              <a:t>斜体；</a:t>
            </a:r>
            <a:r>
              <a:rPr lang="en-US" altLang="zh-CN" sz="1800" dirty="0"/>
              <a:t>oblique:</a:t>
            </a:r>
            <a:r>
              <a:rPr lang="zh-CN" altLang="en-US" sz="1800" dirty="0"/>
              <a:t>倾斜。</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font-variant</a:t>
            </a:r>
            <a:r>
              <a:rPr lang="zh-CN" altLang="en-US" sz="1800" dirty="0"/>
              <a:t>：文本是否为小型的大写字母，</a:t>
            </a:r>
            <a:r>
              <a:rPr lang="en-US" altLang="zh-CN" sz="1800" dirty="0"/>
              <a:t>normal:</a:t>
            </a:r>
            <a:r>
              <a:rPr lang="zh-CN" altLang="en-US" sz="1800" dirty="0"/>
              <a:t>正常；</a:t>
            </a:r>
            <a:r>
              <a:rPr lang="en-US" altLang="zh-CN" sz="1800" dirty="0"/>
              <a:t>small-caps:</a:t>
            </a:r>
            <a:r>
              <a:rPr lang="zh-CN" altLang="en-US" sz="1800" dirty="0"/>
              <a:t>小型的大写字母。</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font-weight</a:t>
            </a:r>
            <a:r>
              <a:rPr lang="zh-CN" altLang="en-US" sz="1800" dirty="0"/>
              <a:t>：文本的字体的粗细，</a:t>
            </a:r>
            <a:r>
              <a:rPr lang="en-US" altLang="zh-CN" sz="1800" dirty="0"/>
              <a:t>normal:</a:t>
            </a:r>
            <a:r>
              <a:rPr lang="zh-CN" altLang="en-US" sz="1800" dirty="0"/>
              <a:t>正常；</a:t>
            </a:r>
            <a:r>
              <a:rPr lang="en-US" altLang="zh-CN" sz="1800" dirty="0"/>
              <a:t>lighter:</a:t>
            </a:r>
            <a:r>
              <a:rPr lang="zh-CN" altLang="en-US" sz="1800" dirty="0"/>
              <a:t>细体；</a:t>
            </a:r>
            <a:r>
              <a:rPr lang="en-US" altLang="zh-CN" sz="1800" dirty="0"/>
              <a:t>bold:</a:t>
            </a:r>
            <a:r>
              <a:rPr lang="zh-CN" altLang="en-US" sz="1800" dirty="0"/>
              <a:t>粗体；</a:t>
            </a:r>
            <a:r>
              <a:rPr lang="en-US" altLang="zh-CN" sz="1800" dirty="0"/>
              <a:t>bolder:</a:t>
            </a:r>
            <a:r>
              <a:rPr lang="zh-CN" altLang="en-US" sz="1800" dirty="0"/>
              <a:t>特粗体。</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b="1" dirty="0"/>
              <a:t>font-size</a:t>
            </a:r>
            <a:r>
              <a:rPr lang="zh-CN" altLang="en-US" sz="1800" dirty="0"/>
              <a:t>：文本的字号，</a:t>
            </a:r>
            <a:r>
              <a:rPr lang="en-US" altLang="zh-CN" sz="1800" dirty="0"/>
              <a:t>absolute-size:</a:t>
            </a:r>
            <a:r>
              <a:rPr lang="zh-CN" altLang="en-US" sz="1800" dirty="0"/>
              <a:t>根据对象字号进行调节；</a:t>
            </a:r>
            <a:r>
              <a:rPr lang="en-US" altLang="zh-CN" sz="1800" dirty="0"/>
              <a:t>relative-size:</a:t>
            </a:r>
            <a:r>
              <a:rPr lang="zh-CN" altLang="en-US" sz="1800" dirty="0"/>
              <a:t>相对于父元素字号进行相对调节；</a:t>
            </a:r>
            <a:r>
              <a:rPr lang="en-US" altLang="zh-CN" sz="1800" dirty="0"/>
              <a:t>length:</a:t>
            </a:r>
            <a:r>
              <a:rPr lang="zh-CN" altLang="en-US" sz="1800" dirty="0"/>
              <a:t>用长度值指定文字大小；</a:t>
            </a:r>
            <a:r>
              <a:rPr lang="en-US" altLang="zh-CN" sz="1800" dirty="0"/>
              <a:t>percentage:</a:t>
            </a:r>
            <a:r>
              <a:rPr lang="zh-CN" altLang="en-US" sz="1800" dirty="0"/>
              <a:t>用百分比指定文字大小。</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b="1">
                <a:sym typeface="+mn-ea"/>
              </a:rPr>
              <a:t>font-family</a:t>
            </a:r>
            <a:r>
              <a:rPr sz="1800">
                <a:sym typeface="+mn-ea"/>
              </a:rPr>
              <a:t>：文本的字体，当指定多种字体时，中间用逗号分隔；当字体由多个单词组成时，使用双引号括起来。</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a:sym typeface="+mn-ea"/>
              </a:rPr>
              <a:t>font-stretch</a:t>
            </a:r>
            <a:r>
              <a:rPr sz="1800">
                <a:sym typeface="+mn-ea"/>
              </a:rPr>
              <a:t>：对象中的文字是否横向拉伸变形，可取</a:t>
            </a:r>
            <a:r>
              <a:rPr lang="en-US" altLang="zh-CN" sz="1800">
                <a:sym typeface="+mn-ea"/>
              </a:rPr>
              <a:t>normal</a:t>
            </a:r>
            <a:r>
              <a:rPr sz="1800">
                <a:sym typeface="+mn-ea"/>
              </a:rPr>
              <a:t>、</a:t>
            </a:r>
            <a:r>
              <a:rPr lang="en-US" altLang="zh-CN" sz="1800">
                <a:sym typeface="+mn-ea"/>
              </a:rPr>
              <a:t>ultra-condensed</a:t>
            </a:r>
            <a:r>
              <a:rPr sz="1800">
                <a:sym typeface="+mn-ea"/>
              </a:rPr>
              <a:t>、</a:t>
            </a:r>
            <a:r>
              <a:rPr lang="en-US" altLang="zh-CN" sz="1800">
                <a:sym typeface="+mn-ea"/>
              </a:rPr>
              <a:t>extra-condensed</a:t>
            </a:r>
            <a:r>
              <a:rPr sz="1800">
                <a:sym typeface="+mn-ea"/>
              </a:rPr>
              <a:t>、</a:t>
            </a:r>
            <a:r>
              <a:rPr lang="en-US" altLang="zh-CN" sz="1800">
                <a:sym typeface="+mn-ea"/>
              </a:rPr>
              <a:t>condensed</a:t>
            </a:r>
            <a:r>
              <a:rPr sz="1800">
                <a:sym typeface="+mn-ea"/>
              </a:rPr>
              <a:t>等值。</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a:sym typeface="+mn-ea"/>
              </a:rPr>
              <a:t>font-size-adjust</a:t>
            </a:r>
            <a:r>
              <a:rPr sz="1800">
                <a:sym typeface="+mn-ea"/>
              </a:rPr>
              <a:t>：对象的 </a:t>
            </a:r>
            <a:r>
              <a:rPr lang="en-US" altLang="zh-CN" sz="1800">
                <a:sym typeface="+mn-ea"/>
              </a:rPr>
              <a:t>aspect </a:t>
            </a:r>
            <a:r>
              <a:rPr sz="1800">
                <a:sym typeface="+mn-ea"/>
              </a:rPr>
              <a:t>值，用以保持首选字体的 </a:t>
            </a:r>
            <a:r>
              <a:rPr lang="en-US" altLang="zh-CN" sz="1800">
                <a:sym typeface="+mn-ea"/>
              </a:rPr>
              <a:t>x-height</a:t>
            </a:r>
            <a:r>
              <a:rPr sz="1800">
                <a:sym typeface="+mn-ea"/>
              </a:rPr>
              <a:t>。</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sz="1800"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54"/>
          <p:cNvSpPr>
            <a:spLocks noGrp="1" noChangeArrowheads="1"/>
          </p:cNvSpPr>
          <p:nvPr>
            <p:ph type="title"/>
          </p:nvPr>
        </p:nvSpPr>
        <p:spPr/>
        <p:txBody>
          <a:bodyPr>
            <a:normAutofit/>
          </a:bodyPr>
          <a:lstStyle/>
          <a:p>
            <a:r>
              <a:rPr lang="zh-CN" altLang="zh-CN" dirty="0" smtClean="0"/>
              <a:t>字体</a:t>
            </a:r>
            <a:r>
              <a:rPr lang="zh-CN" altLang="zh-CN" dirty="0"/>
              <a:t>大小</a:t>
            </a:r>
            <a:r>
              <a:rPr lang="en-US" altLang="zh-CN" dirty="0"/>
              <a:t>font-size</a:t>
            </a:r>
            <a:r>
              <a:rPr lang="zh-CN" altLang="zh-CN" dirty="0"/>
              <a:t>属性</a:t>
            </a:r>
            <a:endParaRPr lang="zh-CN" altLang="zh-CN" dirty="0" smtClean="0"/>
          </a:p>
        </p:txBody>
      </p:sp>
      <p:sp>
        <p:nvSpPr>
          <p:cNvPr id="7" name="Rectangle 4"/>
          <p:cNvSpPr>
            <a:spLocks noChangeArrowheads="1"/>
          </p:cNvSpPr>
          <p:nvPr/>
        </p:nvSpPr>
        <p:spPr bwMode="gray">
          <a:xfrm>
            <a:off x="4755516" y="1347470"/>
            <a:ext cx="3781425" cy="1753235"/>
          </a:xfrm>
          <a:prstGeom prst="rect">
            <a:avLst/>
          </a:prstGeom>
          <a:solidFill>
            <a:schemeClr val="bg1"/>
          </a:solidFill>
          <a:ln w="38100" algn="ctr">
            <a:solidFill>
              <a:srgbClr val="3333CC"/>
            </a:solidFill>
            <a:miter lim="800000"/>
          </a:ln>
          <a:effectLst>
            <a:outerShdw dist="107763" dir="2700000" algn="ctr" rotWithShape="0">
              <a:srgbClr val="808080">
                <a:alpha val="50000"/>
              </a:srgbClr>
            </a:outerShdw>
          </a:effectLst>
        </p:spPr>
        <p:txBody>
          <a:bodyPr wrap="square">
            <a:spAutoFit/>
          </a:bodyPr>
          <a:lstStyle/>
          <a:p>
            <a:pPr eaLnBrk="0" hangingPunct="0">
              <a:spcBef>
                <a:spcPts val="0"/>
              </a:spcBef>
              <a:buClr>
                <a:srgbClr val="660066"/>
              </a:buClr>
              <a:buSzPct val="100000"/>
              <a:buFont typeface="Wingdings" panose="05000000000000000000" pitchFamily="2" charset="2"/>
              <a:buNone/>
              <a:defRPr/>
            </a:pPr>
            <a:r>
              <a:rPr lang="en-US" altLang="zh-CN" dirty="0">
                <a:solidFill>
                  <a:schemeClr val="bg1"/>
                </a:solidFill>
                <a:latin typeface="微软雅黑" panose="020B0503020204020204" charset="-122"/>
                <a:ea typeface="微软雅黑" panose="020B0503020204020204" charset="-122"/>
              </a:rPr>
              <a:t>  </a:t>
            </a:r>
            <a:r>
              <a:rPr lang="en-US" altLang="zh-CN" dirty="0">
                <a:solidFill>
                  <a:srgbClr val="FF0000"/>
                </a:solidFill>
                <a:latin typeface="微软雅黑" panose="020B0503020204020204" charset="-122"/>
                <a:ea typeface="微软雅黑" panose="020B0503020204020204" charset="-122"/>
              </a:rPr>
              <a:t>.p1 {font-size:2cm}</a:t>
            </a:r>
            <a:endParaRPr lang="en-US" altLang="zh-CN" dirty="0">
              <a:solidFill>
                <a:srgbClr val="FF0000"/>
              </a:solidFill>
              <a:latin typeface="微软雅黑" panose="020B0503020204020204" charset="-122"/>
              <a:ea typeface="微软雅黑" panose="020B0503020204020204" charset="-122"/>
            </a:endParaRPr>
          </a:p>
          <a:p>
            <a:pPr eaLnBrk="0" hangingPunct="0">
              <a:spcBef>
                <a:spcPts val="0"/>
              </a:spcBef>
              <a:buClr>
                <a:srgbClr val="660066"/>
              </a:buClr>
              <a:buSzPct val="100000"/>
              <a:buFont typeface="Wingdings" panose="05000000000000000000" pitchFamily="2" charset="2"/>
              <a:buNone/>
              <a:defRPr/>
            </a:pPr>
            <a:r>
              <a:rPr lang="en-US" altLang="zh-CN" dirty="0">
                <a:solidFill>
                  <a:srgbClr val="FF0000"/>
                </a:solidFill>
                <a:ea typeface="黑体" panose="02010609060101010101" charset="-122"/>
              </a:rPr>
              <a:t>  p{font-size:14pt;}</a:t>
            </a:r>
            <a:endParaRPr lang="en-US" altLang="zh-CN" dirty="0">
              <a:solidFill>
                <a:srgbClr val="FF0000"/>
              </a:solidFill>
              <a:ea typeface="黑体" panose="02010609060101010101" charset="-122"/>
            </a:endParaRPr>
          </a:p>
          <a:p>
            <a:pPr eaLnBrk="0" hangingPunct="0">
              <a:spcBef>
                <a:spcPts val="0"/>
              </a:spcBef>
              <a:buClr>
                <a:srgbClr val="660066"/>
              </a:buClr>
              <a:buSzPct val="100000"/>
              <a:buFont typeface="Wingdings" panose="05000000000000000000" pitchFamily="2" charset="2"/>
              <a:buNone/>
              <a:defRPr/>
            </a:pPr>
            <a:r>
              <a:rPr lang="en-US" altLang="zh-CN" dirty="0">
                <a:solidFill>
                  <a:srgbClr val="FF0000"/>
                </a:solidFill>
                <a:latin typeface="微软雅黑" panose="020B0503020204020204" charset="-122"/>
                <a:ea typeface="微软雅黑" panose="020B0503020204020204" charset="-122"/>
              </a:rPr>
              <a:t>  .p4 {font-</a:t>
            </a:r>
            <a:r>
              <a:rPr lang="en-US" altLang="zh-CN" dirty="0" err="1">
                <a:solidFill>
                  <a:srgbClr val="FF0000"/>
                </a:solidFill>
                <a:latin typeface="微软雅黑" panose="020B0503020204020204" charset="-122"/>
                <a:ea typeface="微软雅黑" panose="020B0503020204020204" charset="-122"/>
              </a:rPr>
              <a:t>size:medium</a:t>
            </a:r>
            <a:r>
              <a:rPr lang="en-US" altLang="zh-CN" dirty="0">
                <a:solidFill>
                  <a:srgbClr val="FF0000"/>
                </a:solidFill>
                <a:latin typeface="微软雅黑" panose="020B0503020204020204" charset="-122"/>
                <a:ea typeface="微软雅黑" panose="020B0503020204020204" charset="-122"/>
              </a:rPr>
              <a:t>}</a:t>
            </a:r>
            <a:endParaRPr lang="en-US" altLang="zh-CN" dirty="0">
              <a:solidFill>
                <a:srgbClr val="FF0000"/>
              </a:solidFill>
              <a:latin typeface="微软雅黑" panose="020B0503020204020204" charset="-122"/>
              <a:ea typeface="微软雅黑" panose="020B0503020204020204" charset="-122"/>
            </a:endParaRPr>
          </a:p>
          <a:p>
            <a:pPr eaLnBrk="0" hangingPunct="0">
              <a:spcBef>
                <a:spcPts val="0"/>
              </a:spcBef>
              <a:buClr>
                <a:srgbClr val="660066"/>
              </a:buClr>
              <a:buSzPct val="100000"/>
              <a:buFont typeface="Wingdings" panose="05000000000000000000" pitchFamily="2" charset="2"/>
              <a:buNone/>
              <a:defRPr/>
            </a:pPr>
            <a:r>
              <a:rPr lang="en-US" altLang="zh-CN" dirty="0">
                <a:solidFill>
                  <a:srgbClr val="FF0000"/>
                </a:solidFill>
                <a:latin typeface="微软雅黑" panose="020B0503020204020204" charset="-122"/>
                <a:ea typeface="微软雅黑" panose="020B0503020204020204" charset="-122"/>
              </a:rPr>
              <a:t>  .p6 {font-</a:t>
            </a:r>
            <a:r>
              <a:rPr lang="en-US" altLang="zh-CN" dirty="0" err="1">
                <a:solidFill>
                  <a:srgbClr val="FF0000"/>
                </a:solidFill>
                <a:latin typeface="微软雅黑" panose="020B0503020204020204" charset="-122"/>
                <a:ea typeface="微软雅黑" panose="020B0503020204020204" charset="-122"/>
              </a:rPr>
              <a:t>size:x</a:t>
            </a:r>
            <a:r>
              <a:rPr lang="en-US" altLang="zh-CN" dirty="0">
                <a:solidFill>
                  <a:srgbClr val="FF0000"/>
                </a:solidFill>
                <a:latin typeface="微软雅黑" panose="020B0503020204020204" charset="-122"/>
                <a:ea typeface="微软雅黑" panose="020B0503020204020204" charset="-122"/>
              </a:rPr>
              <a:t>-large}</a:t>
            </a:r>
            <a:endParaRPr lang="en-US" altLang="zh-CN" dirty="0">
              <a:solidFill>
                <a:srgbClr val="FF0000"/>
              </a:solidFill>
              <a:latin typeface="微软雅黑" panose="020B0503020204020204" charset="-122"/>
              <a:ea typeface="微软雅黑" panose="020B0503020204020204" charset="-122"/>
            </a:endParaRPr>
          </a:p>
          <a:p>
            <a:pPr eaLnBrk="0" hangingPunct="0">
              <a:spcBef>
                <a:spcPts val="0"/>
              </a:spcBef>
              <a:buClr>
                <a:srgbClr val="660066"/>
              </a:buClr>
              <a:buSzPct val="100000"/>
              <a:buFont typeface="Wingdings" panose="05000000000000000000" pitchFamily="2" charset="2"/>
              <a:buNone/>
              <a:defRPr/>
            </a:pPr>
            <a:r>
              <a:rPr lang="en-US" altLang="zh-CN" dirty="0">
                <a:solidFill>
                  <a:srgbClr val="FF0000"/>
                </a:solidFill>
                <a:ea typeface="黑体" panose="02010609060101010101" charset="-122"/>
              </a:rPr>
              <a:t>  p{font-size:1.5em;}</a:t>
            </a:r>
            <a:endParaRPr lang="en-US" altLang="zh-CN" dirty="0">
              <a:solidFill>
                <a:srgbClr val="FF0000"/>
              </a:solidFill>
              <a:ea typeface="黑体" panose="02010609060101010101" charset="-122"/>
            </a:endParaRPr>
          </a:p>
          <a:p>
            <a:pPr eaLnBrk="0" hangingPunct="0">
              <a:spcBef>
                <a:spcPts val="0"/>
              </a:spcBef>
              <a:buClr>
                <a:srgbClr val="660066"/>
              </a:buClr>
              <a:buSzPct val="100000"/>
              <a:buFont typeface="Wingdings" panose="05000000000000000000" pitchFamily="2" charset="2"/>
              <a:buNone/>
              <a:defRPr/>
            </a:pPr>
            <a:r>
              <a:rPr lang="en-US" altLang="zh-CN" dirty="0">
                <a:solidFill>
                  <a:srgbClr val="FF0000"/>
                </a:solidFill>
                <a:ea typeface="黑体" panose="02010609060101010101" charset="-122"/>
              </a:rPr>
              <a:t> .b{font-size:200%;}</a:t>
            </a:r>
            <a:endParaRPr lang="en-US" altLang="zh-CN" dirty="0">
              <a:solidFill>
                <a:srgbClr val="FF0000"/>
              </a:solidFill>
              <a:ea typeface="黑体" panose="02010609060101010101" charset="-122"/>
            </a:endParaRPr>
          </a:p>
        </p:txBody>
      </p:sp>
      <p:sp>
        <p:nvSpPr>
          <p:cNvPr id="8" name="Rectangle 3"/>
          <p:cNvSpPr txBox="1">
            <a:spLocks noChangeArrowheads="1"/>
          </p:cNvSpPr>
          <p:nvPr/>
        </p:nvSpPr>
        <p:spPr bwMode="auto">
          <a:xfrm>
            <a:off x="533400" y="1676400"/>
            <a:ext cx="4800600" cy="1676400"/>
          </a:xfrm>
          <a:prstGeom prst="rect">
            <a:avLst/>
          </a:prstGeom>
          <a:noFill/>
          <a:ln w="12700">
            <a:noFill/>
            <a:miter lim="800000"/>
          </a:ln>
          <a:effectLst/>
        </p:spPr>
        <p:txBody>
          <a:bodyPr/>
          <a:lstStyle/>
          <a:p>
            <a:pPr defTabSz="1158875" eaLnBrk="0" hangingPunct="0">
              <a:spcBef>
                <a:spcPct val="30000"/>
              </a:spcBef>
              <a:spcAft>
                <a:spcPct val="20000"/>
              </a:spcAft>
              <a:buClr>
                <a:srgbClr val="0000CC"/>
              </a:buClr>
              <a:buSzPct val="100000"/>
              <a:buFont typeface="Wingdings" panose="05000000000000000000" pitchFamily="2" charset="2"/>
              <a:buNone/>
            </a:pPr>
            <a:r>
              <a:rPr lang="en-US" altLang="zh-CN" dirty="0" smtClean="0">
                <a:latin typeface="微软雅黑" panose="020B0503020204020204" charset="-122"/>
                <a:ea typeface="微软雅黑" panose="020B0503020204020204" charset="-122"/>
                <a:cs typeface="微软雅黑" panose="020B0503020204020204" charset="-122"/>
              </a:rPr>
              <a:t>font-size</a:t>
            </a:r>
            <a:r>
              <a:rPr lang="zh-CN" altLang="en-US" dirty="0">
                <a:latin typeface="微软雅黑" panose="020B0503020204020204" charset="-122"/>
                <a:ea typeface="微软雅黑" panose="020B0503020204020204" charset="-122"/>
                <a:cs typeface="微软雅黑" panose="020B0503020204020204" charset="-122"/>
              </a:rPr>
              <a:t>设置字号</a:t>
            </a:r>
            <a:endParaRPr lang="zh-CN" altLang="en-US" dirty="0">
              <a:latin typeface="微软雅黑" panose="020B0503020204020204" charset="-122"/>
              <a:ea typeface="微软雅黑" panose="020B0503020204020204" charset="-122"/>
              <a:cs typeface="微软雅黑" panose="020B0503020204020204" charset="-122"/>
            </a:endParaRPr>
          </a:p>
          <a:p>
            <a:pPr marL="560705" lvl="1" indent="-381000" defTabSz="1158875" eaLnBrk="0" hangingPunct="0">
              <a:spcBef>
                <a:spcPct val="20000"/>
              </a:spcBef>
              <a:buClr>
                <a:srgbClr val="660066"/>
              </a:buClr>
              <a:buSzPct val="100000"/>
              <a:buFont typeface="Arial" panose="020B0604020202020204" pitchFamily="34" charset="0"/>
              <a:buNone/>
            </a:pPr>
            <a:r>
              <a:rPr lang="en-US" altLang="zh-CN" dirty="0" smtClean="0">
                <a:latin typeface="微软雅黑" panose="020B0503020204020204" charset="-122"/>
                <a:ea typeface="微软雅黑" panose="020B0503020204020204" charset="-122"/>
                <a:cs typeface="微软雅黑" panose="020B0503020204020204" charset="-122"/>
              </a:rPr>
              <a:t>1.</a:t>
            </a:r>
            <a:r>
              <a:rPr lang="zh-CN" altLang="fr-FR" dirty="0" smtClean="0">
                <a:latin typeface="微软雅黑" panose="020B0503020204020204" charset="-122"/>
                <a:ea typeface="微软雅黑" panose="020B0503020204020204" charset="-122"/>
                <a:cs typeface="微软雅黑" panose="020B0503020204020204" charset="-122"/>
              </a:rPr>
              <a:t>基本</a:t>
            </a:r>
            <a:r>
              <a:rPr lang="zh-CN" altLang="fr-FR" dirty="0">
                <a:latin typeface="微软雅黑" panose="020B0503020204020204" charset="-122"/>
                <a:ea typeface="微软雅黑" panose="020B0503020204020204" charset="-122"/>
                <a:cs typeface="微软雅黑" panose="020B0503020204020204" charset="-122"/>
              </a:rPr>
              <a:t>语法：</a:t>
            </a:r>
            <a:endParaRPr lang="zh-CN" altLang="en-US" dirty="0">
              <a:latin typeface="微软雅黑" panose="020B0503020204020204" charset="-122"/>
              <a:ea typeface="微软雅黑" panose="020B0503020204020204" charset="-122"/>
              <a:cs typeface="微软雅黑" panose="020B0503020204020204" charset="-122"/>
            </a:endParaRPr>
          </a:p>
          <a:p>
            <a:pPr marL="560705" lvl="1" indent="-381000" defTabSz="1158875" eaLnBrk="0" hangingPunct="0">
              <a:spcBef>
                <a:spcPct val="20000"/>
              </a:spcBef>
              <a:buClr>
                <a:srgbClr val="660066"/>
              </a:buClr>
              <a:buSzPct val="100000"/>
              <a:buFont typeface="Arial" panose="020B0604020202020204" pitchFamily="34" charset="0"/>
              <a:buNone/>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font-size</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：绝对大小 </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相对大小</a:t>
            </a:r>
            <a:r>
              <a:rPr lang="en-US" altLang="zh-CN" dirty="0" smtClean="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dirty="0" smtClean="0">
              <a:solidFill>
                <a:srgbClr val="FF0000"/>
              </a:solidFill>
              <a:latin typeface="微软雅黑" panose="020B0503020204020204" charset="-122"/>
              <a:ea typeface="微软雅黑" panose="020B0503020204020204" charset="-122"/>
              <a:cs typeface="微软雅黑" panose="020B0503020204020204" charset="-122"/>
            </a:endParaRPr>
          </a:p>
          <a:p>
            <a:pPr marL="560705" lvl="1" indent="-381000" defTabSz="1158875" eaLnBrk="0" hangingPunct="0">
              <a:spcBef>
                <a:spcPct val="20000"/>
              </a:spcBef>
              <a:buClr>
                <a:srgbClr val="660066"/>
              </a:buClr>
              <a:buSzPct val="100000"/>
            </a:pPr>
            <a:r>
              <a:rPr lang="en-US" altLang="zh-CN" kern="0" dirty="0" smtClean="0">
                <a:solidFill>
                  <a:srgbClr val="000000"/>
                </a:solidFill>
                <a:latin typeface="微软雅黑" panose="020B0503020204020204" charset="-122"/>
                <a:ea typeface="微软雅黑" panose="020B0503020204020204" charset="-122"/>
                <a:cs typeface="微软雅黑" panose="020B0503020204020204" charset="-122"/>
              </a:rPr>
              <a:t>2.</a:t>
            </a:r>
            <a:r>
              <a:rPr lang="zh-CN" altLang="en-US" kern="0" dirty="0" smtClean="0">
                <a:solidFill>
                  <a:srgbClr val="000000"/>
                </a:solidFill>
                <a:latin typeface="微软雅黑" panose="020B0503020204020204" charset="-122"/>
                <a:ea typeface="微软雅黑" panose="020B0503020204020204" charset="-122"/>
                <a:cs typeface="微软雅黑" panose="020B0503020204020204" charset="-122"/>
              </a:rPr>
              <a:t>语法说明：</a:t>
            </a:r>
            <a:endParaRPr lang="zh-CN" altLang="en-US" kern="0" dirty="0" smtClean="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4" name="矩形 13"/>
          <p:cNvSpPr/>
          <p:nvPr/>
        </p:nvSpPr>
        <p:spPr>
          <a:xfrm>
            <a:off x="435610" y="3613150"/>
            <a:ext cx="8205470" cy="1641475"/>
          </a:xfrm>
          <a:prstGeom prst="rect">
            <a:avLst/>
          </a:prstGeom>
        </p:spPr>
        <p:txBody>
          <a:bodyPr wrap="square">
            <a:spAutoFit/>
          </a:bodyPr>
          <a:lstStyle/>
          <a:p>
            <a:pPr marL="560705" lvl="1" indent="-381000" defTabSz="1158875" eaLnBrk="0" hangingPunct="0">
              <a:spcBef>
                <a:spcPct val="20000"/>
              </a:spcBef>
              <a:buClr>
                <a:srgbClr val="660066"/>
              </a:buClr>
              <a:buSzPct val="100000"/>
              <a:buFont typeface="Wingdings" panose="05000000000000000000" pitchFamily="2" charset="2"/>
              <a:buChar char="Ø"/>
              <a:defRPr/>
            </a:pPr>
            <a:r>
              <a:rPr lang="zh-CN" altLang="en-US" kern="0" dirty="0" smtClean="0">
                <a:latin typeface="微软雅黑" panose="020B0503020204020204" charset="-122"/>
                <a:ea typeface="微软雅黑" panose="020B0503020204020204" charset="-122"/>
                <a:sym typeface="Wingdings" panose="05000000000000000000" pitchFamily="2" charset="2"/>
              </a:rPr>
              <a:t>绝</a:t>
            </a:r>
            <a:r>
              <a:rPr lang="zh-CN" altLang="en-US" kern="0" dirty="0">
                <a:latin typeface="微软雅黑" panose="020B0503020204020204" charset="-122"/>
                <a:ea typeface="微软雅黑" panose="020B0503020204020204" charset="-122"/>
                <a:sym typeface="Wingdings" panose="05000000000000000000" pitchFamily="2" charset="2"/>
              </a:rPr>
              <a:t>对大小：</a:t>
            </a:r>
            <a:r>
              <a:rPr lang="en-US" altLang="zh-CN" kern="0" dirty="0">
                <a:latin typeface="微软雅黑" panose="020B0503020204020204" charset="-122"/>
                <a:ea typeface="微软雅黑" panose="020B0503020204020204" charset="-122"/>
              </a:rPr>
              <a:t>in</a:t>
            </a:r>
            <a:r>
              <a:rPr lang="zh-CN" altLang="en-US" kern="0" dirty="0">
                <a:latin typeface="微软雅黑" panose="020B0503020204020204" charset="-122"/>
                <a:ea typeface="微软雅黑" panose="020B0503020204020204" charset="-122"/>
              </a:rPr>
              <a:t>、</a:t>
            </a:r>
            <a:r>
              <a:rPr lang="en-US" altLang="zh-CN" kern="0" dirty="0">
                <a:latin typeface="微软雅黑" panose="020B0503020204020204" charset="-122"/>
                <a:ea typeface="微软雅黑" panose="020B0503020204020204" charset="-122"/>
              </a:rPr>
              <a:t>cm</a:t>
            </a:r>
            <a:r>
              <a:rPr lang="zh-CN" altLang="en-US" kern="0" dirty="0">
                <a:latin typeface="微软雅黑" panose="020B0503020204020204" charset="-122"/>
                <a:ea typeface="微软雅黑" panose="020B0503020204020204" charset="-122"/>
              </a:rPr>
              <a:t>、</a:t>
            </a:r>
            <a:r>
              <a:rPr lang="en-US" altLang="zh-CN" kern="0" dirty="0">
                <a:latin typeface="微软雅黑" panose="020B0503020204020204" charset="-122"/>
                <a:ea typeface="微软雅黑" panose="020B0503020204020204" charset="-122"/>
              </a:rPr>
              <a:t>mm</a:t>
            </a:r>
            <a:r>
              <a:rPr lang="zh-CN" altLang="en-US" kern="0" dirty="0">
                <a:latin typeface="微软雅黑" panose="020B0503020204020204" charset="-122"/>
                <a:ea typeface="微软雅黑" panose="020B0503020204020204" charset="-122"/>
              </a:rPr>
              <a:t>、</a:t>
            </a:r>
            <a:r>
              <a:rPr lang="en-US" altLang="zh-CN" kern="0" dirty="0">
                <a:latin typeface="微软雅黑" panose="020B0503020204020204" charset="-122"/>
                <a:ea typeface="微软雅黑" panose="020B0503020204020204" charset="-122"/>
              </a:rPr>
              <a:t>pt</a:t>
            </a:r>
            <a:r>
              <a:rPr lang="zh-CN" altLang="en-US" kern="0" dirty="0">
                <a:latin typeface="微软雅黑" panose="020B0503020204020204" charset="-122"/>
                <a:ea typeface="微软雅黑" panose="020B0503020204020204" charset="-122"/>
              </a:rPr>
              <a:t>、</a:t>
            </a:r>
            <a:r>
              <a:rPr lang="en-US" altLang="zh-CN" kern="0" dirty="0">
                <a:latin typeface="微软雅黑" panose="020B0503020204020204" charset="-122"/>
                <a:ea typeface="微软雅黑" panose="020B0503020204020204" charset="-122"/>
              </a:rPr>
              <a:t>pc</a:t>
            </a:r>
            <a:r>
              <a:rPr lang="zh-CN" altLang="en-US" kern="0" dirty="0">
                <a:latin typeface="微软雅黑" panose="020B0503020204020204" charset="-122"/>
                <a:ea typeface="微软雅黑" panose="020B0503020204020204" charset="-122"/>
              </a:rPr>
              <a:t>为单位，如</a:t>
            </a:r>
            <a:r>
              <a:rPr lang="en-US" altLang="zh-CN" kern="0" dirty="0">
                <a:latin typeface="微软雅黑" panose="020B0503020204020204" charset="-122"/>
                <a:ea typeface="微软雅黑" panose="020B0503020204020204" charset="-122"/>
              </a:rPr>
              <a:t>16pt</a:t>
            </a:r>
            <a:r>
              <a:rPr lang="zh-CN" altLang="en-US" kern="0" dirty="0">
                <a:latin typeface="微软雅黑" panose="020B0503020204020204" charset="-122"/>
                <a:ea typeface="微软雅黑" panose="020B0503020204020204" charset="-122"/>
              </a:rPr>
              <a:t>。</a:t>
            </a:r>
            <a:endParaRPr lang="zh-CN" altLang="en-US" kern="0" dirty="0">
              <a:latin typeface="微软雅黑" panose="020B0503020204020204" charset="-122"/>
              <a:ea typeface="微软雅黑" panose="020B0503020204020204" charset="-122"/>
            </a:endParaRPr>
          </a:p>
          <a:p>
            <a:pPr marL="560705" lvl="1" indent="-381000" defTabSz="1158875" eaLnBrk="0" hangingPunct="0">
              <a:spcBef>
                <a:spcPct val="20000"/>
              </a:spcBef>
              <a:buClr>
                <a:srgbClr val="660066"/>
              </a:buClr>
              <a:buSzPct val="100000"/>
              <a:buFont typeface="Wingdings" panose="05000000000000000000" pitchFamily="2" charset="2"/>
              <a:buChar char="Ø"/>
              <a:defRPr/>
            </a:pPr>
            <a:r>
              <a:rPr lang="zh-CN" altLang="en-US" kern="0" dirty="0">
                <a:latin typeface="微软雅黑" panose="020B0503020204020204" charset="-122"/>
                <a:ea typeface="微软雅黑" panose="020B0503020204020204" charset="-122"/>
              </a:rPr>
              <a:t>相对大小：</a:t>
            </a:r>
            <a:r>
              <a:rPr lang="en-US" altLang="zh-CN" kern="0" dirty="0" err="1">
                <a:latin typeface="微软雅黑" panose="020B0503020204020204" charset="-122"/>
                <a:ea typeface="微软雅黑" panose="020B0503020204020204" charset="-122"/>
              </a:rPr>
              <a:t>em</a:t>
            </a:r>
            <a:r>
              <a:rPr lang="zh-CN" altLang="en-US" kern="0" dirty="0">
                <a:latin typeface="微软雅黑" panose="020B0503020204020204" charset="-122"/>
                <a:ea typeface="微软雅黑" panose="020B0503020204020204" charset="-122"/>
              </a:rPr>
              <a:t>、</a:t>
            </a:r>
            <a:r>
              <a:rPr lang="en-US" altLang="zh-CN" kern="0" dirty="0">
                <a:latin typeface="微软雅黑" panose="020B0503020204020204" charset="-122"/>
                <a:ea typeface="微软雅黑" panose="020B0503020204020204" charset="-122"/>
              </a:rPr>
              <a:t>ex</a:t>
            </a:r>
            <a:r>
              <a:rPr lang="zh-CN" altLang="en-US" kern="0" dirty="0">
                <a:latin typeface="微软雅黑" panose="020B0503020204020204" charset="-122"/>
                <a:ea typeface="微软雅黑" panose="020B0503020204020204" charset="-122"/>
              </a:rPr>
              <a:t>、</a:t>
            </a:r>
            <a:r>
              <a:rPr lang="en-US" altLang="zh-CN" kern="0" dirty="0" err="1">
                <a:latin typeface="微软雅黑" panose="020B0503020204020204" charset="-122"/>
                <a:ea typeface="微软雅黑" panose="020B0503020204020204" charset="-122"/>
              </a:rPr>
              <a:t>px</a:t>
            </a:r>
            <a:r>
              <a:rPr lang="zh-CN" altLang="en-US" kern="0" dirty="0">
                <a:latin typeface="微软雅黑" panose="020B0503020204020204" charset="-122"/>
                <a:ea typeface="微软雅黑" panose="020B0503020204020204" charset="-122"/>
              </a:rPr>
              <a:t>、</a:t>
            </a:r>
            <a:r>
              <a:rPr lang="en-US" altLang="zh-CN" kern="0" dirty="0">
                <a:latin typeface="微软雅黑" panose="020B0503020204020204" charset="-122"/>
                <a:ea typeface="微软雅黑" panose="020B0503020204020204" charset="-122"/>
              </a:rPr>
              <a:t>%</a:t>
            </a:r>
            <a:r>
              <a:rPr lang="zh-CN" altLang="en-US" kern="0" dirty="0">
                <a:latin typeface="微软雅黑" panose="020B0503020204020204" charset="-122"/>
                <a:ea typeface="微软雅黑" panose="020B0503020204020204" charset="-122"/>
              </a:rPr>
              <a:t>。</a:t>
            </a:r>
            <a:endParaRPr lang="zh-CN" altLang="en-US" kern="0" dirty="0">
              <a:latin typeface="微软雅黑" panose="020B0503020204020204" charset="-122"/>
              <a:ea typeface="微软雅黑" panose="020B0503020204020204" charset="-122"/>
            </a:endParaRPr>
          </a:p>
          <a:p>
            <a:pPr marL="560705" lvl="1" indent="-381000" defTabSz="1158875" eaLnBrk="0" hangingPunct="0">
              <a:spcBef>
                <a:spcPct val="20000"/>
              </a:spcBef>
              <a:buClr>
                <a:srgbClr val="660066"/>
              </a:buClr>
              <a:buSzPct val="100000"/>
              <a:buFont typeface="Wingdings" panose="05000000000000000000" pitchFamily="2" charset="2"/>
              <a:buNone/>
              <a:defRPr/>
            </a:pPr>
            <a:r>
              <a:rPr lang="zh-CN" altLang="en-US" kern="0" dirty="0">
                <a:latin typeface="微软雅黑" panose="020B0503020204020204" charset="-122"/>
                <a:ea typeface="微软雅黑" panose="020B0503020204020204" charset="-122"/>
              </a:rPr>
              <a:t>         例如</a:t>
            </a:r>
            <a:r>
              <a:rPr lang="en-US" altLang="zh-CN" kern="0" dirty="0">
                <a:latin typeface="微软雅黑" panose="020B0503020204020204" charset="-122"/>
                <a:ea typeface="微软雅黑" panose="020B0503020204020204" charset="-122"/>
              </a:rPr>
              <a:t>font-size</a:t>
            </a:r>
            <a:r>
              <a:rPr lang="zh-CN" altLang="en-US" kern="0" dirty="0">
                <a:latin typeface="微软雅黑" panose="020B0503020204020204" charset="-122"/>
                <a:ea typeface="微软雅黑" panose="020B0503020204020204" charset="-122"/>
              </a:rPr>
              <a:t>：</a:t>
            </a:r>
            <a:r>
              <a:rPr lang="en-US" altLang="zh-CN" kern="0" dirty="0">
                <a:latin typeface="微软雅黑" panose="020B0503020204020204" charset="-122"/>
                <a:ea typeface="微软雅黑" panose="020B0503020204020204" charset="-122"/>
              </a:rPr>
              <a:t>1.5em|150%</a:t>
            </a:r>
            <a:endParaRPr lang="en-US" altLang="zh-CN" kern="0" dirty="0">
              <a:latin typeface="微软雅黑" panose="020B0503020204020204" charset="-122"/>
              <a:ea typeface="微软雅黑" panose="020B0503020204020204" charset="-122"/>
            </a:endParaRPr>
          </a:p>
          <a:p>
            <a:pPr marL="560705" lvl="1" indent="-381000" defTabSz="1158875" eaLnBrk="0" hangingPunct="0">
              <a:spcBef>
                <a:spcPct val="20000"/>
              </a:spcBef>
              <a:buClr>
                <a:srgbClr val="660066"/>
              </a:buClr>
              <a:buSzPct val="100000"/>
              <a:buFont typeface="Wingdings" panose="05000000000000000000" pitchFamily="2" charset="2"/>
              <a:buChar char="Ø"/>
              <a:defRPr/>
            </a:pPr>
            <a:r>
              <a:rPr lang="zh-CN" altLang="en-US" kern="0" dirty="0">
                <a:latin typeface="微软雅黑" panose="020B0503020204020204" charset="-122"/>
                <a:ea typeface="微软雅黑" panose="020B0503020204020204" charset="-122"/>
              </a:rPr>
              <a:t>使用关键字来指定大小：如</a:t>
            </a:r>
            <a:r>
              <a:rPr lang="en-US" altLang="zh-CN" kern="0" dirty="0">
                <a:latin typeface="微软雅黑" panose="020B0503020204020204" charset="-122"/>
                <a:ea typeface="微软雅黑" panose="020B0503020204020204" charset="-122"/>
              </a:rPr>
              <a:t>xx-small | x-small | small | medium | large | x-large | xx-large</a:t>
            </a:r>
            <a:r>
              <a:rPr lang="zh-CN" altLang="en-US" kern="0" dirty="0">
                <a:latin typeface="微软雅黑" panose="020B0503020204020204" charset="-122"/>
                <a:ea typeface="微软雅黑" panose="020B0503020204020204" charset="-122"/>
              </a:rPr>
              <a:t>。</a:t>
            </a:r>
            <a:endParaRPr lang="zh-CN" altLang="en-US" kern="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54"/>
          <p:cNvSpPr>
            <a:spLocks noGrp="1" noChangeArrowheads="1"/>
          </p:cNvSpPr>
          <p:nvPr>
            <p:ph type="title"/>
          </p:nvPr>
        </p:nvSpPr>
        <p:spPr/>
        <p:txBody>
          <a:bodyPr>
            <a:normAutofit/>
          </a:bodyPr>
          <a:lstStyle/>
          <a:p>
            <a:r>
              <a:rPr lang="zh-CN" altLang="zh-CN" dirty="0" smtClean="0"/>
              <a:t>字体</a:t>
            </a:r>
            <a:r>
              <a:rPr lang="zh-CN" altLang="zh-CN" dirty="0"/>
              <a:t>样式</a:t>
            </a:r>
            <a:r>
              <a:rPr lang="en-US" altLang="zh-CN" dirty="0"/>
              <a:t>font-style</a:t>
            </a:r>
            <a:r>
              <a:rPr lang="zh-CN" altLang="zh-CN" dirty="0"/>
              <a:t>属性</a:t>
            </a:r>
            <a:endParaRPr lang="zh-CN" altLang="zh-CN" dirty="0" smtClean="0"/>
          </a:p>
        </p:txBody>
      </p:sp>
      <p:sp>
        <p:nvSpPr>
          <p:cNvPr id="14" name="矩形 13"/>
          <p:cNvSpPr/>
          <p:nvPr/>
        </p:nvSpPr>
        <p:spPr>
          <a:xfrm>
            <a:off x="483870" y="1470660"/>
            <a:ext cx="8157845" cy="3415030"/>
          </a:xfrm>
          <a:prstGeom prst="rect">
            <a:avLst/>
          </a:prstGeom>
        </p:spPr>
        <p:txBody>
          <a:bodyPr wrap="square">
            <a:spAutoFit/>
          </a:bodyPr>
          <a:lstStyle/>
          <a:p>
            <a:pPr marL="0" lvl="1" defTabSz="1158875" eaLnBrk="0" hangingPunct="0">
              <a:lnSpc>
                <a:spcPct val="100000"/>
              </a:lnSpc>
              <a:spcBef>
                <a:spcPct val="20000"/>
              </a:spcBef>
              <a:buClr>
                <a:srgbClr val="660066"/>
              </a:buClr>
              <a:buSzPct val="100000"/>
              <a:tabLst>
                <a:tab pos="86995" algn="l"/>
              </a:tabLst>
              <a:defRPr/>
            </a:pPr>
            <a:r>
              <a:rPr lang="en-US" altLang="zh-CN" b="0" dirty="0" smtClean="0">
                <a:latin typeface="微软雅黑" panose="020B0503020204020204" charset="-122"/>
                <a:ea typeface="微软雅黑" panose="020B0503020204020204" charset="-122"/>
              </a:rPr>
              <a:t>       </a:t>
            </a:r>
            <a:r>
              <a:rPr lang="zh-CN" altLang="zh-CN" b="0" dirty="0" smtClean="0">
                <a:latin typeface="微软雅黑" panose="020B0503020204020204" charset="-122"/>
                <a:ea typeface="微软雅黑" panose="020B0503020204020204" charset="-122"/>
                <a:cs typeface="微软雅黑" panose="020B0503020204020204" charset="-122"/>
              </a:rPr>
              <a:t>在</a:t>
            </a:r>
            <a:r>
              <a:rPr lang="en-US" altLang="zh-CN" b="0" dirty="0">
                <a:latin typeface="微软雅黑" panose="020B0503020204020204" charset="-122"/>
                <a:ea typeface="微软雅黑" panose="020B0503020204020204" charset="-122"/>
                <a:cs typeface="微软雅黑" panose="020B0503020204020204" charset="-122"/>
              </a:rPr>
              <a:t>HTML</a:t>
            </a:r>
            <a:r>
              <a:rPr lang="zh-CN" altLang="zh-CN" b="0" dirty="0">
                <a:latin typeface="微软雅黑" panose="020B0503020204020204" charset="-122"/>
                <a:ea typeface="微软雅黑" panose="020B0503020204020204" charset="-122"/>
                <a:cs typeface="微软雅黑" panose="020B0503020204020204" charset="-122"/>
              </a:rPr>
              <a:t>中，使用</a:t>
            </a:r>
            <a:r>
              <a:rPr lang="en-US" altLang="zh-CN" b="0" dirty="0">
                <a:latin typeface="微软雅黑" panose="020B0503020204020204" charset="-122"/>
                <a:ea typeface="微软雅黑" panose="020B0503020204020204" charset="-122"/>
                <a:cs typeface="微软雅黑" panose="020B0503020204020204" charset="-122"/>
              </a:rPr>
              <a:t>&lt;</a:t>
            </a:r>
            <a:r>
              <a:rPr lang="en-US" altLang="zh-CN" b="0" dirty="0" err="1">
                <a:latin typeface="微软雅黑" panose="020B0503020204020204" charset="-122"/>
                <a:ea typeface="微软雅黑" panose="020B0503020204020204" charset="-122"/>
                <a:cs typeface="微软雅黑" panose="020B0503020204020204" charset="-122"/>
              </a:rPr>
              <a:t>em</a:t>
            </a:r>
            <a:r>
              <a:rPr lang="en-US" altLang="zh-CN" b="0" dirty="0">
                <a:latin typeface="微软雅黑" panose="020B0503020204020204" charset="-122"/>
                <a:ea typeface="微软雅黑" panose="020B0503020204020204" charset="-122"/>
                <a:cs typeface="微软雅黑" panose="020B0503020204020204" charset="-122"/>
              </a:rPr>
              <a:t>&gt;&lt;/</a:t>
            </a:r>
            <a:r>
              <a:rPr lang="en-US" altLang="zh-CN" b="0" dirty="0" err="1">
                <a:latin typeface="微软雅黑" panose="020B0503020204020204" charset="-122"/>
                <a:ea typeface="微软雅黑" panose="020B0503020204020204" charset="-122"/>
                <a:cs typeface="微软雅黑" panose="020B0503020204020204" charset="-122"/>
              </a:rPr>
              <a:t>em</a:t>
            </a:r>
            <a:r>
              <a:rPr lang="en-US" altLang="zh-CN" b="0" dirty="0">
                <a:latin typeface="微软雅黑" panose="020B0503020204020204" charset="-122"/>
                <a:ea typeface="微软雅黑" panose="020B0503020204020204" charset="-122"/>
                <a:cs typeface="微软雅黑" panose="020B0503020204020204" charset="-122"/>
              </a:rPr>
              <a:t>&gt;</a:t>
            </a:r>
            <a:r>
              <a:rPr lang="zh-CN" altLang="zh-CN" b="0" dirty="0">
                <a:latin typeface="微软雅黑" panose="020B0503020204020204" charset="-122"/>
                <a:ea typeface="微软雅黑" panose="020B0503020204020204" charset="-122"/>
                <a:cs typeface="微软雅黑" panose="020B0503020204020204" charset="-122"/>
              </a:rPr>
              <a:t>、</a:t>
            </a:r>
            <a:r>
              <a:rPr lang="en-US" altLang="zh-CN" b="0" dirty="0">
                <a:latin typeface="微软雅黑" panose="020B0503020204020204" charset="-122"/>
                <a:ea typeface="微软雅黑" panose="020B0503020204020204" charset="-122"/>
                <a:cs typeface="微软雅黑" panose="020B0503020204020204" charset="-122"/>
              </a:rPr>
              <a:t>&lt;i&gt;&lt;/i&gt;</a:t>
            </a:r>
            <a:r>
              <a:rPr lang="zh-CN" altLang="zh-CN" b="0" dirty="0">
                <a:latin typeface="微软雅黑" panose="020B0503020204020204" charset="-122"/>
                <a:ea typeface="微软雅黑" panose="020B0503020204020204" charset="-122"/>
                <a:cs typeface="微软雅黑" panose="020B0503020204020204" charset="-122"/>
              </a:rPr>
              <a:t>标记可将文字设置成为斜体。在</a:t>
            </a:r>
            <a:r>
              <a:rPr lang="en-US" altLang="zh-CN" b="0" dirty="0">
                <a:latin typeface="微软雅黑" panose="020B0503020204020204" charset="-122"/>
                <a:ea typeface="微软雅黑" panose="020B0503020204020204" charset="-122"/>
                <a:cs typeface="微软雅黑" panose="020B0503020204020204" charset="-122"/>
              </a:rPr>
              <a:t>CSS</a:t>
            </a:r>
            <a:r>
              <a:rPr lang="zh-CN" altLang="zh-CN" b="0" dirty="0">
                <a:latin typeface="微软雅黑" panose="020B0503020204020204" charset="-122"/>
                <a:ea typeface="微软雅黑" panose="020B0503020204020204" charset="-122"/>
                <a:cs typeface="微软雅黑" panose="020B0503020204020204" charset="-122"/>
              </a:rPr>
              <a:t>中可以使用</a:t>
            </a:r>
            <a:r>
              <a:rPr lang="en-US" altLang="zh-CN" b="0" dirty="0">
                <a:latin typeface="微软雅黑" panose="020B0503020204020204" charset="-122"/>
                <a:ea typeface="微软雅黑" panose="020B0503020204020204" charset="-122"/>
                <a:cs typeface="微软雅黑" panose="020B0503020204020204" charset="-122"/>
              </a:rPr>
              <a:t>font-style</a:t>
            </a:r>
            <a:r>
              <a:rPr lang="zh-CN" altLang="zh-CN" b="0" dirty="0">
                <a:latin typeface="微软雅黑" panose="020B0503020204020204" charset="-122"/>
                <a:ea typeface="微软雅黑" panose="020B0503020204020204" charset="-122"/>
                <a:cs typeface="微软雅黑" panose="020B0503020204020204" charset="-122"/>
              </a:rPr>
              <a:t>属性设置字体的风格，例如显示斜体字样</a:t>
            </a:r>
            <a:r>
              <a:rPr lang="zh-CN" altLang="zh-CN" b="0" dirty="0" smtClean="0">
                <a:latin typeface="微软雅黑" panose="020B0503020204020204" charset="-122"/>
                <a:ea typeface="微软雅黑" panose="020B0503020204020204" charset="-122"/>
                <a:cs typeface="微软雅黑" panose="020B0503020204020204" charset="-122"/>
              </a:rPr>
              <a:t>。</a:t>
            </a:r>
            <a:endParaRPr lang="en-US" altLang="zh-CN" b="0" dirty="0" smtClean="0">
              <a:latin typeface="微软雅黑" panose="020B0503020204020204" charset="-122"/>
              <a:ea typeface="微软雅黑" panose="020B0503020204020204" charset="-122"/>
              <a:cs typeface="微软雅黑" panose="020B0503020204020204" charset="-122"/>
            </a:endParaRPr>
          </a:p>
          <a:p>
            <a:pPr>
              <a:lnSpc>
                <a:spcPct val="100000"/>
              </a:lnSpc>
            </a:pPr>
            <a:r>
              <a:rPr lang="en-US" altLang="zh-CN" b="0" dirty="0">
                <a:latin typeface="微软雅黑" panose="020B0503020204020204" charset="-122"/>
                <a:ea typeface="微软雅黑" panose="020B0503020204020204" charset="-122"/>
                <a:cs typeface="微软雅黑" panose="020B0503020204020204" charset="-122"/>
              </a:rPr>
              <a:t>1.</a:t>
            </a:r>
            <a:r>
              <a:rPr lang="zh-CN" altLang="zh-CN" b="0" dirty="0">
                <a:latin typeface="微软雅黑" panose="020B0503020204020204" charset="-122"/>
                <a:ea typeface="微软雅黑" panose="020B0503020204020204" charset="-122"/>
                <a:cs typeface="微软雅黑" panose="020B0503020204020204" charset="-122"/>
              </a:rPr>
              <a:t>基本语法</a:t>
            </a:r>
            <a:endParaRPr lang="zh-CN" altLang="zh-CN" b="0" dirty="0">
              <a:latin typeface="微软雅黑" panose="020B0503020204020204" charset="-122"/>
              <a:ea typeface="微软雅黑" panose="020B0503020204020204" charset="-122"/>
              <a:cs typeface="微软雅黑" panose="020B0503020204020204" charset="-122"/>
            </a:endParaRPr>
          </a:p>
          <a:p>
            <a:pPr>
              <a:lnSpc>
                <a:spcPct val="100000"/>
              </a:lnSpc>
            </a:pPr>
            <a:r>
              <a:rPr lang="en-US" altLang="zh-CN" b="0" dirty="0" smtClean="0">
                <a:latin typeface="微软雅黑" panose="020B0503020204020204" charset="-122"/>
                <a:ea typeface="微软雅黑" panose="020B0503020204020204" charset="-122"/>
                <a:cs typeface="微软雅黑" panose="020B0503020204020204" charset="-122"/>
              </a:rPr>
              <a:t>      </a:t>
            </a:r>
            <a:r>
              <a:rPr lang="en-US" altLang="zh-CN" b="0" dirty="0" smtClean="0">
                <a:solidFill>
                  <a:srgbClr val="FF0000"/>
                </a:solidFill>
                <a:latin typeface="微软雅黑" panose="020B0503020204020204" charset="-122"/>
                <a:ea typeface="微软雅黑" panose="020B0503020204020204" charset="-122"/>
                <a:cs typeface="微软雅黑" panose="020B0503020204020204" charset="-122"/>
              </a:rPr>
              <a:t>font-style</a:t>
            </a:r>
            <a:r>
              <a:rPr lang="en-US" altLang="zh-CN" b="0" dirty="0">
                <a:solidFill>
                  <a:srgbClr val="FF0000"/>
                </a:solidFill>
                <a:latin typeface="微软雅黑" panose="020B0503020204020204" charset="-122"/>
                <a:ea typeface="微软雅黑" panose="020B0503020204020204" charset="-122"/>
                <a:cs typeface="微软雅黑" panose="020B0503020204020204" charset="-122"/>
              </a:rPr>
              <a:t>: normal | italic | oblique </a:t>
            </a:r>
            <a:endParaRPr lang="zh-CN" altLang="zh-CN" b="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00000"/>
              </a:lnSpc>
            </a:pPr>
            <a:r>
              <a:rPr lang="en-US" altLang="zh-CN" b="0" dirty="0">
                <a:latin typeface="微软雅黑" panose="020B0503020204020204" charset="-122"/>
                <a:ea typeface="微软雅黑" panose="020B0503020204020204" charset="-122"/>
                <a:cs typeface="微软雅黑" panose="020B0503020204020204" charset="-122"/>
              </a:rPr>
              <a:t>2.</a:t>
            </a:r>
            <a:r>
              <a:rPr lang="zh-CN" altLang="zh-CN" b="0" dirty="0">
                <a:latin typeface="微软雅黑" panose="020B0503020204020204" charset="-122"/>
                <a:ea typeface="微软雅黑" panose="020B0503020204020204" charset="-122"/>
                <a:cs typeface="微软雅黑" panose="020B0503020204020204" charset="-122"/>
              </a:rPr>
              <a:t>语法说明</a:t>
            </a:r>
            <a:endParaRPr lang="zh-CN" altLang="zh-CN" b="0" dirty="0">
              <a:latin typeface="微软雅黑" panose="020B0503020204020204" charset="-122"/>
              <a:ea typeface="微软雅黑" panose="020B0503020204020204" charset="-122"/>
              <a:cs typeface="微软雅黑" panose="020B0503020204020204" charset="-122"/>
            </a:endParaRPr>
          </a:p>
          <a:p>
            <a:pPr>
              <a:lnSpc>
                <a:spcPct val="100000"/>
              </a:lnSpc>
            </a:pPr>
            <a:r>
              <a:rPr lang="fr-FR" altLang="zh-CN" b="0" dirty="0" smtClean="0">
                <a:latin typeface="微软雅黑" panose="020B0503020204020204" charset="-122"/>
                <a:ea typeface="微软雅黑" panose="020B0503020204020204" charset="-122"/>
                <a:cs typeface="微软雅黑" panose="020B0503020204020204" charset="-122"/>
              </a:rPr>
              <a:t>     font-style </a:t>
            </a:r>
            <a:r>
              <a:rPr lang="fr-FR" altLang="zh-CN" b="0" dirty="0">
                <a:latin typeface="微软雅黑" panose="020B0503020204020204" charset="-122"/>
                <a:ea typeface="微软雅黑" panose="020B0503020204020204" charset="-122"/>
                <a:cs typeface="微软雅黑" panose="020B0503020204020204" charset="-122"/>
              </a:rPr>
              <a:t>:</a:t>
            </a:r>
            <a:r>
              <a:rPr lang="fr-FR" altLang="zh-CN" b="0" i="1" dirty="0">
                <a:latin typeface="微软雅黑" panose="020B0503020204020204" charset="-122"/>
                <a:ea typeface="微软雅黑" panose="020B0503020204020204" charset="-122"/>
                <a:cs typeface="微软雅黑" panose="020B0503020204020204" charset="-122"/>
              </a:rPr>
              <a:t> </a:t>
            </a:r>
            <a:r>
              <a:rPr lang="fr-FR" altLang="zh-CN" b="0" i="1" dirty="0">
                <a:solidFill>
                  <a:srgbClr val="FF0000"/>
                </a:solidFill>
                <a:latin typeface="微软雅黑" panose="020B0503020204020204" charset="-122"/>
                <a:ea typeface="微软雅黑" panose="020B0503020204020204" charset="-122"/>
                <a:cs typeface="微软雅黑" panose="020B0503020204020204" charset="-122"/>
              </a:rPr>
              <a:t>normal</a:t>
            </a:r>
            <a:r>
              <a:rPr lang="fr-FR" altLang="zh-CN" b="0" dirty="0">
                <a:latin typeface="微软雅黑" panose="020B0503020204020204" charset="-122"/>
                <a:ea typeface="微软雅黑" panose="020B0503020204020204" charset="-122"/>
                <a:cs typeface="微软雅黑" panose="020B0503020204020204" charset="-122"/>
              </a:rPr>
              <a:t> </a:t>
            </a:r>
            <a:endParaRPr lang="fr-FR" altLang="zh-CN" b="0" dirty="0" smtClean="0">
              <a:latin typeface="微软雅黑" panose="020B0503020204020204" charset="-122"/>
              <a:ea typeface="微软雅黑" panose="020B0503020204020204" charset="-122"/>
              <a:cs typeface="微软雅黑" panose="020B0503020204020204" charset="-122"/>
            </a:endParaRPr>
          </a:p>
          <a:p>
            <a:pPr>
              <a:lnSpc>
                <a:spcPct val="100000"/>
              </a:lnSpc>
            </a:pPr>
            <a:r>
              <a:rPr lang="fr-FR" altLang="zh-CN" b="0" dirty="0" smtClean="0">
                <a:latin typeface="微软雅黑" panose="020B0503020204020204" charset="-122"/>
                <a:ea typeface="微软雅黑" panose="020B0503020204020204" charset="-122"/>
                <a:cs typeface="微软雅黑" panose="020B0503020204020204" charset="-122"/>
              </a:rPr>
              <a:t>                      italic (</a:t>
            </a:r>
            <a:r>
              <a:rPr lang="zh-CN" altLang="zh-CN" b="0" dirty="0" smtClean="0">
                <a:latin typeface="微软雅黑" panose="020B0503020204020204" charset="-122"/>
                <a:ea typeface="微软雅黑" panose="020B0503020204020204" charset="-122"/>
                <a:cs typeface="微软雅黑" panose="020B0503020204020204" charset="-122"/>
              </a:rPr>
              <a:t>斜体显示</a:t>
            </a:r>
            <a:r>
              <a:rPr lang="en-US" altLang="zh-CN" b="0" dirty="0" smtClean="0">
                <a:latin typeface="微软雅黑" panose="020B0503020204020204" charset="-122"/>
                <a:ea typeface="微软雅黑" panose="020B0503020204020204" charset="-122"/>
                <a:cs typeface="微软雅黑" panose="020B0503020204020204" charset="-122"/>
              </a:rPr>
              <a:t>)</a:t>
            </a:r>
            <a:endParaRPr lang="en-US" altLang="zh-CN" b="0" dirty="0" smtClean="0">
              <a:latin typeface="微软雅黑" panose="020B0503020204020204" charset="-122"/>
              <a:ea typeface="微软雅黑" panose="020B0503020204020204" charset="-122"/>
              <a:cs typeface="微软雅黑" panose="020B0503020204020204" charset="-122"/>
            </a:endParaRPr>
          </a:p>
          <a:p>
            <a:pPr>
              <a:lnSpc>
                <a:spcPct val="100000"/>
              </a:lnSpc>
            </a:pPr>
            <a:r>
              <a:rPr lang="fr-FR" altLang="zh-CN" b="0" dirty="0" smtClean="0">
                <a:latin typeface="微软雅黑" panose="020B0503020204020204" charset="-122"/>
                <a:ea typeface="微软雅黑" panose="020B0503020204020204" charset="-122"/>
                <a:cs typeface="微软雅黑" panose="020B0503020204020204" charset="-122"/>
              </a:rPr>
              <a:t>                      oblique(</a:t>
            </a:r>
            <a:r>
              <a:rPr lang="zh-CN" altLang="zh-CN" b="0" dirty="0" smtClean="0">
                <a:latin typeface="微软雅黑" panose="020B0503020204020204" charset="-122"/>
                <a:ea typeface="微软雅黑" panose="020B0503020204020204" charset="-122"/>
                <a:cs typeface="微软雅黑" panose="020B0503020204020204" charset="-122"/>
              </a:rPr>
              <a:t>倾斜</a:t>
            </a:r>
            <a:r>
              <a:rPr lang="zh-CN" altLang="zh-CN" b="0" dirty="0">
                <a:latin typeface="微软雅黑" panose="020B0503020204020204" charset="-122"/>
                <a:ea typeface="微软雅黑" panose="020B0503020204020204" charset="-122"/>
                <a:cs typeface="微软雅黑" panose="020B0503020204020204" charset="-122"/>
              </a:rPr>
              <a:t>字体</a:t>
            </a:r>
            <a:r>
              <a:rPr lang="zh-CN" altLang="zh-CN" b="0" dirty="0" smtClean="0">
                <a:latin typeface="微软雅黑" panose="020B0503020204020204" charset="-122"/>
                <a:ea typeface="微软雅黑" panose="020B0503020204020204" charset="-122"/>
                <a:cs typeface="微软雅黑" panose="020B0503020204020204" charset="-122"/>
              </a:rPr>
              <a:t>显示</a:t>
            </a:r>
            <a:r>
              <a:rPr lang="en-US" altLang="zh-CN" b="0" dirty="0" smtClean="0">
                <a:latin typeface="微软雅黑" panose="020B0503020204020204" charset="-122"/>
                <a:ea typeface="微软雅黑" panose="020B0503020204020204" charset="-122"/>
                <a:cs typeface="微软雅黑" panose="020B0503020204020204" charset="-122"/>
              </a:rPr>
              <a:t>)</a:t>
            </a:r>
            <a:endParaRPr lang="en-US" altLang="zh-CN" b="0" dirty="0" smtClean="0">
              <a:latin typeface="微软雅黑" panose="020B0503020204020204" charset="-122"/>
              <a:ea typeface="微软雅黑" panose="020B0503020204020204" charset="-122"/>
              <a:cs typeface="微软雅黑" panose="020B0503020204020204" charset="-122"/>
            </a:endParaRPr>
          </a:p>
          <a:p>
            <a:pPr>
              <a:lnSpc>
                <a:spcPct val="100000"/>
              </a:lnSpc>
            </a:pPr>
            <a:endParaRPr lang="fr-FR" altLang="zh-CN" b="0" dirty="0">
              <a:latin typeface="微软雅黑" panose="020B0503020204020204" charset="-122"/>
              <a:ea typeface="微软雅黑" panose="020B0503020204020204" charset="-122"/>
              <a:cs typeface="微软雅黑" panose="020B0503020204020204" charset="-122"/>
            </a:endParaRPr>
          </a:p>
          <a:p>
            <a:pPr>
              <a:lnSpc>
                <a:spcPct val="100000"/>
              </a:lnSpc>
            </a:pPr>
            <a:r>
              <a:rPr lang="zh-CN" altLang="zh-CN" dirty="0">
                <a:latin typeface="微软雅黑" panose="020B0503020204020204" charset="-122"/>
                <a:ea typeface="微软雅黑" panose="020B0503020204020204" charset="-122"/>
                <a:cs typeface="微软雅黑" panose="020B0503020204020204" charset="-122"/>
              </a:rPr>
              <a:t>    italic和oblique都是向右倾斜的文字, 但区别在于Italic是指斜体字，而Oblique是倾斜的文字，对于没有斜体的字体应该使用Oblique属性值来实现倾斜的文字效果.</a:t>
            </a:r>
            <a:endParaRPr lang="zh-CN" altLang="zh-CN" dirty="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dirty="0" smtClean="0"/>
              <a:t>CSS</a:t>
            </a:r>
            <a:r>
              <a:rPr lang="zh-CN" altLang="en-US" dirty="0" smtClean="0"/>
              <a:t>的基本概念 </a:t>
            </a:r>
            <a:endParaRPr lang="zh-CN" altLang="en-US" dirty="0" smtClean="0"/>
          </a:p>
        </p:txBody>
      </p:sp>
      <p:sp>
        <p:nvSpPr>
          <p:cNvPr id="16386" name="Rectangle 3"/>
          <p:cNvSpPr>
            <a:spLocks noGrp="1" noChangeArrowheads="1"/>
          </p:cNvSpPr>
          <p:nvPr>
            <p:ph idx="1"/>
          </p:nvPr>
        </p:nvSpPr>
        <p:spPr>
          <a:xfrm>
            <a:off x="884555" y="1283335"/>
            <a:ext cx="7374890" cy="4751070"/>
          </a:xfrm>
        </p:spPr>
        <p:txBody>
          <a:bodyPr>
            <a:normAutofit fontScale="90000" lnSpcReduction="20000"/>
          </a:bodyPr>
          <a:lstStyle/>
          <a:p>
            <a:pPr marL="0" indent="0" algn="just">
              <a:spcBef>
                <a:spcPct val="20000"/>
              </a:spcBef>
              <a:buNone/>
            </a:pPr>
            <a:r>
              <a:rPr lang="en-US" altLang="zh-CN" sz="2000" dirty="0" smtClean="0"/>
              <a:t>CSS</a:t>
            </a:r>
            <a:r>
              <a:rPr lang="zh-CN" altLang="en-US" sz="2000" dirty="0" smtClean="0"/>
              <a:t>（</a:t>
            </a:r>
            <a:r>
              <a:rPr lang="en-US" altLang="zh-CN" sz="2000" u="sng" dirty="0" smtClean="0">
                <a:solidFill>
                  <a:srgbClr val="FF0000"/>
                </a:solidFill>
              </a:rPr>
              <a:t>C</a:t>
            </a:r>
            <a:r>
              <a:rPr lang="en-US" altLang="zh-CN" sz="2000" dirty="0" smtClean="0"/>
              <a:t>ascading </a:t>
            </a:r>
            <a:r>
              <a:rPr lang="en-US" altLang="zh-CN" sz="2000" u="sng" dirty="0" smtClean="0">
                <a:solidFill>
                  <a:srgbClr val="FF0000"/>
                </a:solidFill>
              </a:rPr>
              <a:t>S</a:t>
            </a:r>
            <a:r>
              <a:rPr lang="en-US" altLang="zh-CN" sz="2000" dirty="0" smtClean="0"/>
              <a:t>tyle </a:t>
            </a:r>
            <a:r>
              <a:rPr lang="en-US" altLang="zh-CN" sz="2000" u="sng" dirty="0" smtClean="0">
                <a:solidFill>
                  <a:srgbClr val="FF0000"/>
                </a:solidFill>
              </a:rPr>
              <a:t>S</a:t>
            </a:r>
            <a:r>
              <a:rPr lang="en-US" altLang="zh-CN" sz="2000" dirty="0" smtClean="0"/>
              <a:t>heet</a:t>
            </a:r>
            <a:r>
              <a:rPr lang="zh-CN" altLang="en-US" sz="2000" dirty="0" smtClean="0"/>
              <a:t>）层叠样式表，也称级联样式表，用来设计网页风格。“层叠”指的是将显示样式与显示内容分离。</a:t>
            </a:r>
            <a:endParaRPr lang="en-US" altLang="zh-CN" sz="2000" dirty="0" smtClean="0"/>
          </a:p>
          <a:p>
            <a:pPr marL="0" indent="0" algn="just">
              <a:spcBef>
                <a:spcPct val="20000"/>
              </a:spcBef>
              <a:buNone/>
            </a:pPr>
            <a:endParaRPr lang="zh-CN" altLang="en-US" sz="2000" dirty="0" smtClean="0"/>
          </a:p>
          <a:p>
            <a:pPr marL="0" indent="0" algn="just">
              <a:spcBef>
                <a:spcPct val="20000"/>
              </a:spcBef>
              <a:buNone/>
            </a:pPr>
            <a:r>
              <a:rPr lang="zh-CN" altLang="zh-CN" sz="2000" dirty="0" smtClean="0">
                <a:sym typeface="+mn-ea"/>
              </a:rPr>
              <a:t>传统</a:t>
            </a:r>
            <a:r>
              <a:rPr lang="en-US" altLang="zh-CN" sz="2000" dirty="0">
                <a:sym typeface="+mn-ea"/>
              </a:rPr>
              <a:t>HTML</a:t>
            </a:r>
            <a:r>
              <a:rPr lang="zh-CN" altLang="zh-CN" sz="2000" dirty="0">
                <a:sym typeface="+mn-ea"/>
              </a:rPr>
              <a:t>网页设计内容和表现混合，随着网站规模扩大，网站维护越来越困难，出现</a:t>
            </a:r>
            <a:r>
              <a:rPr lang="zh-CN" altLang="en-US" sz="2000" dirty="0" smtClean="0">
                <a:sym typeface="+mn-ea"/>
              </a:rPr>
              <a:t>标记不足、网页过“胖”、定位困难等问题。</a:t>
            </a:r>
            <a:endParaRPr lang="zh-CN" altLang="en-US" sz="2000" dirty="0" smtClean="0">
              <a:sym typeface="+mn-ea"/>
            </a:endParaRPr>
          </a:p>
          <a:p>
            <a:pPr marL="0" indent="0" algn="just">
              <a:spcBef>
                <a:spcPct val="20000"/>
              </a:spcBef>
              <a:buNone/>
            </a:pPr>
            <a:endParaRPr lang="zh-CN" altLang="en-US" sz="2000" dirty="0" smtClean="0"/>
          </a:p>
          <a:p>
            <a:pPr marL="0" indent="0" algn="just">
              <a:spcBef>
                <a:spcPct val="20000"/>
              </a:spcBef>
              <a:buNone/>
            </a:pPr>
            <a:r>
              <a:rPr lang="zh-CN" altLang="zh-CN" sz="2000" dirty="0" smtClean="0"/>
              <a:t>1997年，W3C在颁布HTML4标准时也发布了第一个标准CSS1；</a:t>
            </a:r>
            <a:r>
              <a:rPr lang="en-US" altLang="zh-CN" sz="2000" dirty="0" smtClean="0"/>
              <a:t>CSS3</a:t>
            </a:r>
            <a:r>
              <a:rPr sz="2000" dirty="0" smtClean="0"/>
              <a:t>采用模块化方式，各模块并行发展。</a:t>
            </a:r>
            <a:r>
              <a:rPr altLang="zh-CN" sz="2000" smtClean="0">
                <a:sym typeface="+mn-ea"/>
              </a:rPr>
              <a:t>浏览器大都支持CSS3。</a:t>
            </a:r>
            <a:endParaRPr sz="2000" dirty="0" smtClean="0"/>
          </a:p>
          <a:p>
            <a:pPr marL="0" indent="0" algn="just">
              <a:spcBef>
                <a:spcPct val="20000"/>
              </a:spcBef>
              <a:buNone/>
            </a:pPr>
            <a:endParaRPr sz="2000" dirty="0" smtClean="0"/>
          </a:p>
          <a:p>
            <a:pPr marL="0" indent="0" algn="just">
              <a:spcBef>
                <a:spcPct val="20000"/>
              </a:spcBef>
              <a:buNone/>
            </a:pPr>
            <a:r>
              <a:rPr sz="2000" dirty="0" smtClean="0"/>
              <a:t>年度快照：</a:t>
            </a:r>
            <a:r>
              <a:rPr lang="en-US" altLang="zh-CN" sz="2000" smtClean="0">
                <a:sym typeface="+mn-ea"/>
              </a:rPr>
              <a:t>css-2023</a:t>
            </a:r>
            <a:endParaRPr lang="zh-CN" altLang="zh-CN" sz="2000" dirty="0" smtClean="0"/>
          </a:p>
          <a:p>
            <a:pPr marL="0" algn="just">
              <a:spcBef>
                <a:spcPct val="20000"/>
              </a:spcBef>
              <a:buClrTx/>
              <a:buSzTx/>
              <a:buNone/>
            </a:pPr>
            <a:endParaRPr lang="zh-CN" altLang="zh-CN" sz="2000" dirty="0" smtClean="0"/>
          </a:p>
          <a:p>
            <a:pPr marL="0" algn="just">
              <a:spcBef>
                <a:spcPct val="20000"/>
              </a:spcBef>
              <a:buClrTx/>
              <a:buSzTx/>
              <a:buNone/>
            </a:pPr>
            <a:endParaRPr lang="zh-CN" altLang="zh-CN" sz="2000" dirty="0" smtClean="0"/>
          </a:p>
        </p:txBody>
      </p:sp>
      <p:sp>
        <p:nvSpPr>
          <p:cNvPr id="2" name="文本框 1"/>
          <p:cNvSpPr txBox="1"/>
          <p:nvPr/>
        </p:nvSpPr>
        <p:spPr>
          <a:xfrm>
            <a:off x="3492500" y="4886325"/>
            <a:ext cx="4572000" cy="368300"/>
          </a:xfrm>
          <a:prstGeom prst="rect">
            <a:avLst/>
          </a:prstGeom>
          <a:noFill/>
        </p:spPr>
        <p:txBody>
          <a:bodyPr wrap="square" rtlCol="0" anchor="t">
            <a:spAutoFit/>
          </a:bodyPr>
          <a:p>
            <a:r>
              <a:rPr lang="zh-CN" altLang="en-US"/>
              <a:t>https://www.w3.org/TR/css-2023/</a:t>
            </a:r>
            <a:endParaRPr lang="zh-CN" altLang="en-US"/>
          </a:p>
        </p:txBody>
      </p:sp>
      <p:sp>
        <p:nvSpPr>
          <p:cNvPr id="3" name="文本框 2"/>
          <p:cNvSpPr txBox="1"/>
          <p:nvPr/>
        </p:nvSpPr>
        <p:spPr>
          <a:xfrm>
            <a:off x="3492500" y="5412740"/>
            <a:ext cx="4572000" cy="368300"/>
          </a:xfrm>
          <a:prstGeom prst="rect">
            <a:avLst/>
          </a:prstGeom>
          <a:noFill/>
        </p:spPr>
        <p:txBody>
          <a:bodyPr wrap="square" rtlCol="0" anchor="t">
            <a:spAutoFit/>
          </a:bodyPr>
          <a:p>
            <a:r>
              <a:rPr lang="zh-CN" altLang="en-US"/>
              <a:t>https://www.w3.org/Style/CSS/current-work</a:t>
            </a:r>
            <a:endParaRPr lang="zh-CN"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54"/>
          <p:cNvSpPr>
            <a:spLocks noGrp="1" noChangeArrowheads="1"/>
          </p:cNvSpPr>
          <p:nvPr>
            <p:ph type="title"/>
          </p:nvPr>
        </p:nvSpPr>
        <p:spPr/>
        <p:txBody>
          <a:bodyPr>
            <a:normAutofit/>
          </a:bodyPr>
          <a:lstStyle/>
          <a:p>
            <a:r>
              <a:rPr lang="zh-CN" altLang="zh-CN" dirty="0"/>
              <a:t>字体系列</a:t>
            </a:r>
            <a:r>
              <a:rPr lang="en-US" altLang="zh-CN" dirty="0"/>
              <a:t>font-family</a:t>
            </a:r>
            <a:r>
              <a:rPr lang="zh-CN" altLang="zh-CN" dirty="0"/>
              <a:t>属性</a:t>
            </a:r>
            <a:endParaRPr lang="zh-CN" altLang="zh-CN" dirty="0"/>
          </a:p>
        </p:txBody>
      </p:sp>
      <p:sp>
        <p:nvSpPr>
          <p:cNvPr id="14" name="矩形 13"/>
          <p:cNvSpPr/>
          <p:nvPr/>
        </p:nvSpPr>
        <p:spPr>
          <a:xfrm>
            <a:off x="502285" y="1383030"/>
            <a:ext cx="8166735" cy="3692525"/>
          </a:xfrm>
          <a:prstGeom prst="rect">
            <a:avLst/>
          </a:prstGeom>
        </p:spPr>
        <p:txBody>
          <a:bodyPr wrap="square">
            <a:spAutoFit/>
          </a:bodyPr>
          <a:lstStyle/>
          <a:p>
            <a:r>
              <a:rPr lang="en-US" altLang="zh-CN" dirty="0" smtClean="0">
                <a:latin typeface="微软雅黑" panose="020B0503020204020204" charset="-122"/>
                <a:ea typeface="微软雅黑" panose="020B0503020204020204" charset="-122"/>
                <a:cs typeface="微软雅黑" panose="020B0503020204020204" charset="-122"/>
              </a:rPr>
              <a:t>    </a:t>
            </a:r>
            <a:r>
              <a:rPr lang="zh-CN" altLang="zh-CN" b="0" dirty="0" smtClean="0">
                <a:latin typeface="微软雅黑" panose="020B0503020204020204" charset="-122"/>
                <a:ea typeface="微软雅黑" panose="020B0503020204020204" charset="-122"/>
                <a:cs typeface="微软雅黑" panose="020B0503020204020204" charset="-122"/>
              </a:rPr>
              <a:t>在</a:t>
            </a:r>
            <a:r>
              <a:rPr lang="en-US" altLang="zh-CN" b="0" dirty="0">
                <a:latin typeface="微软雅黑" panose="020B0503020204020204" charset="-122"/>
                <a:ea typeface="微软雅黑" panose="020B0503020204020204" charset="-122"/>
                <a:cs typeface="微软雅黑" panose="020B0503020204020204" charset="-122"/>
              </a:rPr>
              <a:t>CSS</a:t>
            </a:r>
            <a:r>
              <a:rPr lang="zh-CN" altLang="zh-CN" b="0" dirty="0">
                <a:latin typeface="微软雅黑" panose="020B0503020204020204" charset="-122"/>
                <a:ea typeface="微软雅黑" panose="020B0503020204020204" charset="-122"/>
                <a:cs typeface="微软雅黑" panose="020B0503020204020204" charset="-122"/>
              </a:rPr>
              <a:t>中使用</a:t>
            </a:r>
            <a:r>
              <a:rPr lang="en-US" altLang="zh-CN" b="0" dirty="0">
                <a:latin typeface="微软雅黑" panose="020B0503020204020204" charset="-122"/>
                <a:ea typeface="微软雅黑" panose="020B0503020204020204" charset="-122"/>
                <a:cs typeface="微软雅黑" panose="020B0503020204020204" charset="-122"/>
              </a:rPr>
              <a:t>font</a:t>
            </a:r>
            <a:r>
              <a:rPr lang="zh-CN" altLang="zh-CN" b="0" dirty="0">
                <a:latin typeface="微软雅黑" panose="020B0503020204020204" charset="-122"/>
                <a:ea typeface="微软雅黑" panose="020B0503020204020204" charset="-122"/>
                <a:cs typeface="微软雅黑" panose="020B0503020204020204" charset="-122"/>
              </a:rPr>
              <a:t>属性可以设置丰富的字体，美化页面的外观。其中</a:t>
            </a:r>
            <a:r>
              <a:rPr lang="en-US" altLang="zh-CN" b="0" dirty="0">
                <a:latin typeface="微软雅黑" panose="020B0503020204020204" charset="-122"/>
                <a:ea typeface="微软雅黑" panose="020B0503020204020204" charset="-122"/>
                <a:cs typeface="微软雅黑" panose="020B0503020204020204" charset="-122"/>
              </a:rPr>
              <a:t>font-family</a:t>
            </a:r>
            <a:r>
              <a:rPr lang="zh-CN" altLang="zh-CN" b="0" dirty="0">
                <a:latin typeface="微软雅黑" panose="020B0503020204020204" charset="-122"/>
                <a:ea typeface="微软雅黑" panose="020B0503020204020204" charset="-122"/>
                <a:cs typeface="微软雅黑" panose="020B0503020204020204" charset="-122"/>
              </a:rPr>
              <a:t>专门用于设置字体名称系列。</a:t>
            </a:r>
            <a:endParaRPr lang="zh-CN" altLang="zh-CN" b="0" dirty="0">
              <a:latin typeface="微软雅黑" panose="020B0503020204020204" charset="-122"/>
              <a:ea typeface="微软雅黑" panose="020B0503020204020204" charset="-122"/>
              <a:cs typeface="微软雅黑" panose="020B0503020204020204" charset="-122"/>
            </a:endParaRPr>
          </a:p>
          <a:p>
            <a:r>
              <a:rPr lang="en-US" altLang="zh-CN" b="0" dirty="0">
                <a:latin typeface="微软雅黑" panose="020B0503020204020204" charset="-122"/>
                <a:ea typeface="微软雅黑" panose="020B0503020204020204" charset="-122"/>
                <a:cs typeface="微软雅黑" panose="020B0503020204020204" charset="-122"/>
              </a:rPr>
              <a:t>1.</a:t>
            </a:r>
            <a:r>
              <a:rPr lang="zh-CN" altLang="zh-CN" b="0" dirty="0">
                <a:latin typeface="微软雅黑" panose="020B0503020204020204" charset="-122"/>
                <a:ea typeface="微软雅黑" panose="020B0503020204020204" charset="-122"/>
                <a:cs typeface="微软雅黑" panose="020B0503020204020204" charset="-122"/>
              </a:rPr>
              <a:t>基本语</a:t>
            </a:r>
            <a:r>
              <a:rPr lang="zh-CN" altLang="zh-CN" b="0" dirty="0" smtClean="0">
                <a:latin typeface="微软雅黑" panose="020B0503020204020204" charset="-122"/>
                <a:ea typeface="微软雅黑" panose="020B0503020204020204" charset="-122"/>
                <a:cs typeface="微软雅黑" panose="020B0503020204020204" charset="-122"/>
              </a:rPr>
              <a:t>法</a:t>
            </a:r>
            <a:r>
              <a:rPr lang="en-US" altLang="zh-CN" b="0" dirty="0" smtClean="0">
                <a:latin typeface="微软雅黑" panose="020B0503020204020204" charset="-122"/>
                <a:ea typeface="微软雅黑" panose="020B0503020204020204" charset="-122"/>
                <a:cs typeface="微软雅黑" panose="020B0503020204020204" charset="-122"/>
              </a:rPr>
              <a:t>:     </a:t>
            </a:r>
            <a:r>
              <a:rPr lang="en-US" altLang="zh-CN" b="0" dirty="0" smtClean="0">
                <a:solidFill>
                  <a:srgbClr val="FF0000"/>
                </a:solidFill>
                <a:latin typeface="微软雅黑" panose="020B0503020204020204" charset="-122"/>
                <a:ea typeface="微软雅黑" panose="020B0503020204020204" charset="-122"/>
                <a:cs typeface="微软雅黑" panose="020B0503020204020204" charset="-122"/>
              </a:rPr>
              <a:t>font-family</a:t>
            </a:r>
            <a:r>
              <a:rPr lang="en-US" altLang="zh-CN" b="0"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b="0" dirty="0">
                <a:solidFill>
                  <a:srgbClr val="FF0000"/>
                </a:solidFill>
                <a:latin typeface="微软雅黑" panose="020B0503020204020204" charset="-122"/>
                <a:ea typeface="微软雅黑" panose="020B0503020204020204" charset="-122"/>
                <a:cs typeface="微软雅黑" panose="020B0503020204020204" charset="-122"/>
              </a:rPr>
              <a:t>字体</a:t>
            </a:r>
            <a:r>
              <a:rPr lang="en-US" altLang="zh-CN" b="0" dirty="0">
                <a:solidFill>
                  <a:srgbClr val="FF0000"/>
                </a:solidFill>
                <a:latin typeface="微软雅黑" panose="020B0503020204020204" charset="-122"/>
                <a:ea typeface="微软雅黑" panose="020B0503020204020204" charset="-122"/>
                <a:cs typeface="微软雅黑" panose="020B0503020204020204" charset="-122"/>
              </a:rPr>
              <a:t>1,</a:t>
            </a:r>
            <a:r>
              <a:rPr lang="zh-CN" altLang="zh-CN" b="0" dirty="0">
                <a:solidFill>
                  <a:srgbClr val="FF0000"/>
                </a:solidFill>
                <a:latin typeface="微软雅黑" panose="020B0503020204020204" charset="-122"/>
                <a:ea typeface="微软雅黑" panose="020B0503020204020204" charset="-122"/>
                <a:cs typeface="微软雅黑" panose="020B0503020204020204" charset="-122"/>
              </a:rPr>
              <a:t>字体</a:t>
            </a:r>
            <a:r>
              <a:rPr lang="en-US" altLang="zh-CN" b="0" dirty="0">
                <a:solidFill>
                  <a:srgbClr val="FF0000"/>
                </a:solidFill>
                <a:latin typeface="微软雅黑" panose="020B0503020204020204" charset="-122"/>
                <a:ea typeface="微软雅黑" panose="020B0503020204020204" charset="-122"/>
                <a:cs typeface="微软雅黑" panose="020B0503020204020204" charset="-122"/>
              </a:rPr>
              <a:t>2,…,</a:t>
            </a:r>
            <a:r>
              <a:rPr lang="zh-CN" altLang="zh-CN" b="0" dirty="0">
                <a:solidFill>
                  <a:srgbClr val="FF0000"/>
                </a:solidFill>
                <a:latin typeface="微软雅黑" panose="020B0503020204020204" charset="-122"/>
                <a:ea typeface="微软雅黑" panose="020B0503020204020204" charset="-122"/>
                <a:cs typeface="微软雅黑" panose="020B0503020204020204" charset="-122"/>
              </a:rPr>
              <a:t>字体</a:t>
            </a:r>
            <a:r>
              <a:rPr lang="en-US" altLang="zh-CN" b="0" dirty="0">
                <a:solidFill>
                  <a:srgbClr val="FF0000"/>
                </a:solidFill>
                <a:latin typeface="微软雅黑" panose="020B0503020204020204" charset="-122"/>
                <a:ea typeface="微软雅黑" panose="020B0503020204020204" charset="-122"/>
                <a:cs typeface="微软雅黑" panose="020B0503020204020204" charset="-122"/>
              </a:rPr>
              <a:t>n</a:t>
            </a:r>
            <a:endParaRPr lang="zh-CN" altLang="zh-CN" b="0" dirty="0">
              <a:solidFill>
                <a:srgbClr val="FF0000"/>
              </a:solidFill>
              <a:latin typeface="微软雅黑" panose="020B0503020204020204" charset="-122"/>
              <a:ea typeface="微软雅黑" panose="020B0503020204020204" charset="-122"/>
              <a:cs typeface="微软雅黑" panose="020B0503020204020204" charset="-122"/>
            </a:endParaRPr>
          </a:p>
          <a:p>
            <a:r>
              <a:rPr lang="en-US" altLang="zh-CN" b="0" dirty="0">
                <a:latin typeface="微软雅黑" panose="020B0503020204020204" charset="-122"/>
                <a:ea typeface="微软雅黑" panose="020B0503020204020204" charset="-122"/>
                <a:cs typeface="微软雅黑" panose="020B0503020204020204" charset="-122"/>
              </a:rPr>
              <a:t>2.</a:t>
            </a:r>
            <a:r>
              <a:rPr lang="zh-CN" altLang="zh-CN" b="0" dirty="0">
                <a:latin typeface="微软雅黑" panose="020B0503020204020204" charset="-122"/>
                <a:ea typeface="微软雅黑" panose="020B0503020204020204" charset="-122"/>
                <a:cs typeface="微软雅黑" panose="020B0503020204020204" charset="-122"/>
              </a:rPr>
              <a:t>语法说明</a:t>
            </a:r>
            <a:endParaRPr lang="zh-CN" altLang="zh-CN" b="0" dirty="0">
              <a:latin typeface="微软雅黑" panose="020B0503020204020204" charset="-122"/>
              <a:ea typeface="微软雅黑" panose="020B0503020204020204" charset="-122"/>
              <a:cs typeface="微软雅黑" panose="020B0503020204020204" charset="-122"/>
            </a:endParaRPr>
          </a:p>
          <a:p>
            <a:r>
              <a:rPr lang="en-US" altLang="zh-CN" b="0" dirty="0" smtClean="0">
                <a:latin typeface="微软雅黑" panose="020B0503020204020204" charset="-122"/>
                <a:ea typeface="微软雅黑" panose="020B0503020204020204" charset="-122"/>
                <a:cs typeface="微软雅黑" panose="020B0503020204020204" charset="-122"/>
              </a:rPr>
              <a:t>       </a:t>
            </a:r>
            <a:r>
              <a:rPr lang="zh-CN" altLang="zh-CN" b="0" dirty="0" smtClean="0">
                <a:latin typeface="微软雅黑" panose="020B0503020204020204" charset="-122"/>
                <a:ea typeface="微软雅黑" panose="020B0503020204020204" charset="-122"/>
                <a:cs typeface="微软雅黑" panose="020B0503020204020204" charset="-122"/>
              </a:rPr>
              <a:t>属性</a:t>
            </a:r>
            <a:r>
              <a:rPr lang="zh-CN" altLang="zh-CN" b="0" dirty="0">
                <a:latin typeface="微软雅黑" panose="020B0503020204020204" charset="-122"/>
                <a:ea typeface="微软雅黑" panose="020B0503020204020204" charset="-122"/>
                <a:cs typeface="微软雅黑" panose="020B0503020204020204" charset="-122"/>
              </a:rPr>
              <a:t>值为多个字体名称时，可以使用逗号（</a:t>
            </a:r>
            <a:r>
              <a:rPr lang="en-US" altLang="zh-CN" b="0" dirty="0">
                <a:latin typeface="微软雅黑" panose="020B0503020204020204" charset="-122"/>
                <a:ea typeface="微软雅黑" panose="020B0503020204020204" charset="-122"/>
                <a:cs typeface="微软雅黑" panose="020B0503020204020204" charset="-122"/>
              </a:rPr>
              <a:t>,</a:t>
            </a:r>
            <a:r>
              <a:rPr lang="zh-CN" altLang="zh-CN" b="0" dirty="0">
                <a:latin typeface="微软雅黑" panose="020B0503020204020204" charset="-122"/>
                <a:ea typeface="微软雅黑" panose="020B0503020204020204" charset="-122"/>
                <a:cs typeface="微软雅黑" panose="020B0503020204020204" charset="-122"/>
              </a:rPr>
              <a:t>）分隔。浏览器依次查找字体，只要存在就使用该字体，不存在将会继续找下去，以此类推，直到最后一种字体，仍不存在则使用默认字体（宋体）。如果字体名称中出现空格，必须使用双引号将字体括起来，比如</a:t>
            </a:r>
            <a:r>
              <a:rPr lang="en-US" altLang="zh-CN" b="0" dirty="0">
                <a:latin typeface="微软雅黑" panose="020B0503020204020204" charset="-122"/>
                <a:ea typeface="微软雅黑" panose="020B0503020204020204" charset="-122"/>
                <a:cs typeface="微软雅黑" panose="020B0503020204020204" charset="-122"/>
              </a:rPr>
              <a:t>Times New Roman</a:t>
            </a:r>
            <a:r>
              <a:rPr lang="zh-CN" altLang="zh-CN" b="0" dirty="0" smtClean="0">
                <a:latin typeface="微软雅黑" panose="020B0503020204020204" charset="-122"/>
                <a:ea typeface="微软雅黑" panose="020B0503020204020204" charset="-122"/>
                <a:cs typeface="微软雅黑" panose="020B0503020204020204" charset="-122"/>
              </a:rPr>
              <a:t>。</a:t>
            </a:r>
            <a:endParaRPr lang="en-US" altLang="zh-CN" b="0" dirty="0" smtClean="0">
              <a:latin typeface="微软雅黑" panose="020B0503020204020204" charset="-122"/>
              <a:ea typeface="微软雅黑" panose="020B0503020204020204" charset="-122"/>
              <a:cs typeface="微软雅黑" panose="020B0503020204020204" charset="-122"/>
            </a:endParaRPr>
          </a:p>
          <a:p>
            <a:endParaRPr lang="en-US" altLang="zh-CN" b="0" dirty="0" smtClean="0">
              <a:latin typeface="微软雅黑" panose="020B0503020204020204" charset="-122"/>
              <a:ea typeface="微软雅黑" panose="020B0503020204020204" charset="-122"/>
              <a:cs typeface="微软雅黑" panose="020B0503020204020204" charset="-122"/>
            </a:endParaRPr>
          </a:p>
          <a:p>
            <a:r>
              <a:rPr lang="fr-FR" altLang="zh-CN" b="0" dirty="0">
                <a:solidFill>
                  <a:srgbClr val="FF0000"/>
                </a:solidFill>
                <a:latin typeface="微软雅黑" panose="020B0503020204020204" charset="-122"/>
                <a:ea typeface="微软雅黑" panose="020B0503020204020204" charset="-122"/>
                <a:cs typeface="微软雅黑" panose="020B0503020204020204" charset="-122"/>
              </a:rPr>
              <a:t> </a:t>
            </a:r>
            <a:r>
              <a:rPr lang="fr-FR" altLang="zh-CN" b="0" dirty="0" smtClean="0">
                <a:solidFill>
                  <a:srgbClr val="FF0000"/>
                </a:solidFill>
                <a:latin typeface="微软雅黑" panose="020B0503020204020204" charset="-122"/>
                <a:ea typeface="微软雅黑" panose="020B0503020204020204" charset="-122"/>
                <a:cs typeface="微软雅黑" panose="020B0503020204020204" charset="-122"/>
              </a:rPr>
              <a:t> #</a:t>
            </a:r>
            <a:r>
              <a:rPr lang="fr-FR" altLang="zh-CN" b="0" dirty="0">
                <a:solidFill>
                  <a:srgbClr val="FF0000"/>
                </a:solidFill>
                <a:latin typeface="微软雅黑" panose="020B0503020204020204" charset="-122"/>
                <a:ea typeface="微软雅黑" panose="020B0503020204020204" charset="-122"/>
                <a:cs typeface="微软雅黑" panose="020B0503020204020204" charset="-122"/>
              </a:rPr>
              <a:t>p4{font-size:xx-large;font-style:oblique;font-family:</a:t>
            </a:r>
            <a:r>
              <a:rPr lang="zh-CN" altLang="zh-CN" b="0" dirty="0">
                <a:solidFill>
                  <a:srgbClr val="FF0000"/>
                </a:solidFill>
                <a:latin typeface="微软雅黑" panose="020B0503020204020204" charset="-122"/>
                <a:ea typeface="微软雅黑" panose="020B0503020204020204" charset="-122"/>
                <a:cs typeface="微软雅黑" panose="020B0503020204020204" charset="-122"/>
              </a:rPr>
              <a:t>黑体</a:t>
            </a:r>
            <a:r>
              <a:rPr lang="fr-FR" altLang="zh-CN" b="0"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b="0" dirty="0">
                <a:solidFill>
                  <a:srgbClr val="FF0000"/>
                </a:solidFill>
                <a:latin typeface="微软雅黑" panose="020B0503020204020204" charset="-122"/>
                <a:ea typeface="微软雅黑" panose="020B0503020204020204" charset="-122"/>
                <a:cs typeface="微软雅黑" panose="020B0503020204020204" charset="-122"/>
              </a:rPr>
              <a:t>隶书</a:t>
            </a:r>
            <a:r>
              <a:rPr lang="fr-FR" altLang="zh-CN" b="0" dirty="0">
                <a:solidFill>
                  <a:srgbClr val="FF0000"/>
                </a:solidFill>
                <a:latin typeface="微软雅黑" panose="020B0503020204020204" charset="-122"/>
                <a:ea typeface="微软雅黑" panose="020B0503020204020204" charset="-122"/>
                <a:cs typeface="微软雅黑" panose="020B0503020204020204" charset="-122"/>
              </a:rPr>
              <a:t>,</a:t>
            </a:r>
            <a:r>
              <a:rPr lang="zh-CN" altLang="zh-CN" b="0" dirty="0">
                <a:solidFill>
                  <a:srgbClr val="FF0000"/>
                </a:solidFill>
                <a:latin typeface="微软雅黑" panose="020B0503020204020204" charset="-122"/>
                <a:ea typeface="微软雅黑" panose="020B0503020204020204" charset="-122"/>
                <a:cs typeface="微软雅黑" panose="020B0503020204020204" charset="-122"/>
              </a:rPr>
              <a:t>楷体</a:t>
            </a:r>
            <a:r>
              <a:rPr lang="fr-FR" altLang="zh-CN" b="0" dirty="0">
                <a:solidFill>
                  <a:srgbClr val="FF0000"/>
                </a:solidFill>
                <a:latin typeface="微软雅黑" panose="020B0503020204020204" charset="-122"/>
                <a:ea typeface="微软雅黑" panose="020B0503020204020204" charset="-122"/>
                <a:cs typeface="微软雅黑" panose="020B0503020204020204" charset="-122"/>
              </a:rPr>
              <a:t>_gb2312</a:t>
            </a:r>
            <a:r>
              <a:rPr lang="fr-FR" altLang="zh-CN" b="0" dirty="0" smtClean="0">
                <a:solidFill>
                  <a:srgbClr val="FF0000"/>
                </a:solidFill>
                <a:latin typeface="微软雅黑" panose="020B0503020204020204" charset="-122"/>
                <a:ea typeface="微软雅黑" panose="020B0503020204020204" charset="-122"/>
                <a:cs typeface="微软雅黑" panose="020B0503020204020204" charset="-122"/>
              </a:rPr>
              <a:t>;}</a:t>
            </a:r>
            <a:endParaRPr lang="fr-FR" altLang="zh-CN" b="0" dirty="0" smtClean="0">
              <a:solidFill>
                <a:srgbClr val="FF0000"/>
              </a:solidFill>
              <a:latin typeface="微软雅黑" panose="020B0503020204020204" charset="-122"/>
              <a:ea typeface="微软雅黑" panose="020B0503020204020204" charset="-122"/>
              <a:cs typeface="微软雅黑" panose="020B0503020204020204" charset="-122"/>
            </a:endParaRPr>
          </a:p>
          <a:p>
            <a:endParaRPr lang="zh-CN" altLang="zh-CN" b="0" dirty="0">
              <a:latin typeface="微软雅黑" panose="020B0503020204020204" charset="-122"/>
              <a:ea typeface="微软雅黑" panose="020B0503020204020204" charset="-122"/>
              <a:cs typeface="微软雅黑" panose="020B0503020204020204" charset="-122"/>
            </a:endParaRPr>
          </a:p>
          <a:p>
            <a:r>
              <a:rPr lang="zh-CN" altLang="zh-CN" b="0" dirty="0">
                <a:latin typeface="微软雅黑" panose="020B0503020204020204" charset="-122"/>
                <a:ea typeface="微软雅黑" panose="020B0503020204020204" charset="-122"/>
                <a:cs typeface="微软雅黑" panose="020B0503020204020204" charset="-122"/>
              </a:rPr>
              <a:t>再次强调，不要以为系统自带的字体，就可以免费商用。</a:t>
            </a:r>
            <a:endParaRPr lang="zh-CN" altLang="zh-CN" b="0" dirty="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设</a:t>
            </a:r>
            <a:r>
              <a:rPr lang="zh-CN" altLang="en-US" dirty="0" smtClean="0"/>
              <a:t>置字体大小、样式及字体名称</a:t>
            </a:r>
            <a:endParaRPr lang="zh-CN" altLang="en-US" dirty="0"/>
          </a:p>
        </p:txBody>
      </p:sp>
      <p:sp>
        <p:nvSpPr>
          <p:cNvPr id="3" name="文本占位符 2"/>
          <p:cNvSpPr>
            <a:spLocks noGrp="1"/>
          </p:cNvSpPr>
          <p:nvPr>
            <p:ph type="body" sz="half" idx="4294967295"/>
          </p:nvPr>
        </p:nvSpPr>
        <p:spPr>
          <a:xfrm>
            <a:off x="302895" y="935355"/>
            <a:ext cx="7693660" cy="3894455"/>
          </a:xfrm>
        </p:spPr>
        <p:txBody>
          <a:bodyPr>
            <a:normAutofit/>
          </a:bodyPr>
          <a:lstStyle/>
          <a:p>
            <a:pPr marL="0">
              <a:lnSpc>
                <a:spcPts val="1200"/>
              </a:lnSpc>
              <a:spcBef>
                <a:spcPts val="0"/>
              </a:spcBef>
              <a:spcAft>
                <a:spcPts val="0"/>
              </a:spcAft>
              <a:buNone/>
            </a:pPr>
            <a:r>
              <a:rPr lang="en-US" altLang="zh-CN" sz="1400" dirty="0">
                <a:latin typeface="Verdana" panose="020B0604030504040204" pitchFamily="34" charset="0"/>
                <a:ea typeface="Verdana" panose="020B0604030504040204" pitchFamily="34" charset="0"/>
                <a:cs typeface="Verdana" panose="020B0604030504040204" pitchFamily="34" charset="0"/>
              </a:rPr>
              <a:t>&lt;html&gt;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head</a:t>
            </a:r>
            <a:r>
              <a:rPr lang="en-US" altLang="zh-CN" sz="1400" dirty="0" smtClean="0">
                <a:latin typeface="Verdana" panose="020B0604030504040204" pitchFamily="34" charset="0"/>
                <a:ea typeface="Verdana" panose="020B0604030504040204" pitchFamily="34" charset="0"/>
                <a:cs typeface="Verdana" panose="020B0604030504040204" pitchFamily="34" charset="0"/>
              </a:rPr>
              <a:t>&gt;</a:t>
            </a:r>
            <a:endParaRPr lang="en-US" altLang="zh-CN" sz="1400" dirty="0" smtClean="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meta </a:t>
            </a:r>
            <a:r>
              <a:rPr lang="en-US" altLang="zh-CN" sz="1400" dirty="0" err="1">
                <a:latin typeface="Verdana" panose="020B0604030504040204" pitchFamily="34" charset="0"/>
                <a:ea typeface="Verdana" panose="020B0604030504040204" pitchFamily="34" charset="0"/>
                <a:cs typeface="Verdana" panose="020B0604030504040204" pitchFamily="34" charset="0"/>
              </a:rPr>
              <a:t>charset</a:t>
            </a:r>
            <a:r>
              <a:rPr lang="en-US" altLang="zh-CN" sz="1400" dirty="0">
                <a:latin typeface="Verdana" panose="020B0604030504040204" pitchFamily="34" charset="0"/>
                <a:ea typeface="Verdana" panose="020B0604030504040204" pitchFamily="34" charset="0"/>
                <a:cs typeface="Verdana" panose="020B0604030504040204" pitchFamily="34" charset="0"/>
              </a:rPr>
              <a:t>="UTF-8"&gt;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style type="text/</a:t>
            </a:r>
            <a:r>
              <a:rPr lang="en-US" altLang="zh-CN" sz="1400" dirty="0" err="1">
                <a:latin typeface="Verdana" panose="020B0604030504040204" pitchFamily="34" charset="0"/>
                <a:ea typeface="Verdana" panose="020B0604030504040204" pitchFamily="34" charset="0"/>
                <a:cs typeface="Verdana" panose="020B0604030504040204" pitchFamily="34" charset="0"/>
              </a:rPr>
              <a:t>css</a:t>
            </a:r>
            <a:r>
              <a:rPr lang="en-US" altLang="zh-CN" sz="1400" dirty="0">
                <a:latin typeface="Verdana" panose="020B0604030504040204" pitchFamily="34" charset="0"/>
                <a:ea typeface="Verdana" panose="020B0604030504040204" pitchFamily="34" charset="0"/>
                <a:cs typeface="Verdana" panose="020B0604030504040204" pitchFamily="34" charset="0"/>
              </a:rPr>
              <a:t>"&gt;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h3{text-align:center;color</a:t>
            </a:r>
            <a:r>
              <a:rPr lang="en-US" altLang="zh-CN" sz="1400" dirty="0">
                <a:latin typeface="Verdana" panose="020B0604030504040204" pitchFamily="34" charset="0"/>
                <a:ea typeface="Verdana" panose="020B0604030504040204" pitchFamily="34" charset="0"/>
                <a:cs typeface="Verdana" panose="020B0604030504040204" pitchFamily="34" charset="0"/>
              </a:rPr>
              <a:t>:#3300ff;}</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hr{color</a:t>
            </a:r>
            <a:r>
              <a:rPr lang="en-US" altLang="zh-CN" sz="1400" dirty="0">
                <a:latin typeface="Verdana" panose="020B0604030504040204" pitchFamily="34" charset="0"/>
                <a:ea typeface="Verdana" panose="020B0604030504040204" pitchFamily="34" charset="0"/>
                <a:cs typeface="Verdana" panose="020B0604030504040204" pitchFamily="34" charset="0"/>
              </a:rPr>
              <a:t>:#660066;}</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a:t>
            </a:r>
            <a:r>
              <a:rPr lang="en-US" altLang="zh-CN" sz="1400" dirty="0">
                <a:latin typeface="Verdana" panose="020B0604030504040204" pitchFamily="34" charset="0"/>
                <a:ea typeface="Verdana" panose="020B0604030504040204" pitchFamily="34" charset="0"/>
                <a:cs typeface="Verdana" panose="020B0604030504040204" pitchFamily="34" charset="0"/>
              </a:rPr>
              <a:t>p1{font-size:20px;font-style:normal;font-family:</a:t>
            </a:r>
            <a:r>
              <a:rPr lang="zh-CN" altLang="en-US" sz="1400" dirty="0">
                <a:latin typeface="Verdana" panose="020B0604030504040204" pitchFamily="34" charset="0"/>
                <a:cs typeface="Verdana" panose="020B0604030504040204" pitchFamily="34" charset="0"/>
              </a:rPr>
              <a:t>宋体</a:t>
            </a:r>
            <a:r>
              <a:rPr lang="en-US" altLang="zh-CN" sz="1400" dirty="0">
                <a:latin typeface="Verdana" panose="020B0604030504040204" pitchFamily="34" charset="0"/>
                <a:ea typeface="Verdana" panose="020B0604030504040204" pitchFamily="34" charset="0"/>
                <a:cs typeface="Verdana" panose="020B0604030504040204" pitchFamily="34" charset="0"/>
              </a:rPr>
              <a: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a:t>
            </a:r>
            <a:r>
              <a:rPr lang="en-US" altLang="zh-CN" sz="1400" dirty="0">
                <a:latin typeface="Verdana" panose="020B0604030504040204" pitchFamily="34" charset="0"/>
                <a:ea typeface="Verdana" panose="020B0604030504040204" pitchFamily="34" charset="0"/>
                <a:cs typeface="Verdana" panose="020B0604030504040204" pitchFamily="34" charset="0"/>
              </a:rPr>
              <a:t>p2{font-size:200%;font-style:italic;font-family:</a:t>
            </a:r>
            <a:r>
              <a:rPr lang="zh-CN" altLang="en-US" sz="1400" dirty="0">
                <a:latin typeface="Verdana" panose="020B0604030504040204" pitchFamily="34" charset="0"/>
                <a:cs typeface="Verdana" panose="020B0604030504040204" pitchFamily="34" charset="0"/>
              </a:rPr>
              <a:t>楷体</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cs typeface="Verdana" panose="020B0604030504040204" pitchFamily="34" charset="0"/>
              </a:rPr>
              <a:t>隶书</a:t>
            </a:r>
            <a:r>
              <a:rPr lang="en-US" altLang="zh-CN" sz="1400" dirty="0">
                <a:latin typeface="Verdana" panose="020B0604030504040204" pitchFamily="34" charset="0"/>
                <a:ea typeface="Verdana" panose="020B0604030504040204" pitchFamily="34" charset="0"/>
                <a:cs typeface="Verdana" panose="020B0604030504040204" pitchFamily="34" charset="0"/>
              </a:rPr>
              <a: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a:t>
            </a:r>
            <a:r>
              <a:rPr lang="en-US" altLang="zh-CN" sz="1400" dirty="0">
                <a:latin typeface="Verdana" panose="020B0604030504040204" pitchFamily="34" charset="0"/>
                <a:ea typeface="Verdana" panose="020B0604030504040204" pitchFamily="34" charset="0"/>
                <a:cs typeface="Verdana" panose="020B0604030504040204" pitchFamily="34" charset="0"/>
              </a:rPr>
              <a:t>p3{font-</a:t>
            </a:r>
            <a:r>
              <a:rPr lang="en-US" altLang="zh-CN" sz="1400" dirty="0" err="1">
                <a:latin typeface="Verdana" panose="020B0604030504040204" pitchFamily="34" charset="0"/>
                <a:ea typeface="Verdana" panose="020B0604030504040204" pitchFamily="34" charset="0"/>
                <a:cs typeface="Verdana" panose="020B0604030504040204" pitchFamily="34" charset="0"/>
              </a:rPr>
              <a:t>size:x-small;font-style:oblique;font-family</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cs typeface="Verdana" panose="020B0604030504040204" pitchFamily="34" charset="0"/>
              </a:rPr>
              <a:t>楷体</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cs typeface="Verdana" panose="020B0604030504040204" pitchFamily="34" charset="0"/>
              </a:rPr>
              <a:t>宋揩体</a:t>
            </a:r>
            <a:r>
              <a:rPr lang="en-US" altLang="zh-CN" sz="1400" dirty="0">
                <a:latin typeface="Verdana" panose="020B0604030504040204" pitchFamily="34" charset="0"/>
                <a:ea typeface="Verdana" panose="020B0604030504040204" pitchFamily="34" charset="0"/>
                <a:cs typeface="Verdana" panose="020B0604030504040204" pitchFamily="34" charset="0"/>
              </a:rPr>
              <a: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a:t>
            </a:r>
            <a:r>
              <a:rPr lang="en-US" altLang="zh-CN" sz="1400" dirty="0">
                <a:latin typeface="Verdana" panose="020B0604030504040204" pitchFamily="34" charset="0"/>
                <a:ea typeface="Verdana" panose="020B0604030504040204" pitchFamily="34" charset="0"/>
                <a:cs typeface="Verdana" panose="020B0604030504040204" pitchFamily="34" charset="0"/>
              </a:rPr>
              <a:t>p4{font-</a:t>
            </a:r>
            <a:r>
              <a:rPr lang="en-US" altLang="zh-CN" sz="1400" dirty="0" err="1">
                <a:latin typeface="Verdana" panose="020B0604030504040204" pitchFamily="34" charset="0"/>
                <a:ea typeface="Verdana" panose="020B0604030504040204" pitchFamily="34" charset="0"/>
                <a:cs typeface="Verdana" panose="020B0604030504040204" pitchFamily="34" charset="0"/>
              </a:rPr>
              <a:t>size:xx-large;font-style:oblique;font-family</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cs typeface="Verdana" panose="020B0604030504040204" pitchFamily="34" charset="0"/>
              </a:rPr>
              <a:t>黑体</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cs typeface="Verdana" panose="020B0604030504040204" pitchFamily="34" charset="0"/>
              </a:rPr>
              <a:t>隶书</a:t>
            </a:r>
            <a:r>
              <a:rPr lang="en-US" altLang="zh-CN" sz="1400" dirty="0">
                <a:latin typeface="Verdana" panose="020B0604030504040204" pitchFamily="34" charset="0"/>
                <a:ea typeface="Verdana" panose="020B0604030504040204" pitchFamily="34" charset="0"/>
                <a:cs typeface="Verdana" panose="020B0604030504040204" pitchFamily="34" charset="0"/>
              </a:rPr>
              <a:t>,</a:t>
            </a:r>
            <a:r>
              <a:rPr lang="zh-CN" altLang="en-US" sz="1400" dirty="0">
                <a:latin typeface="Verdana" panose="020B0604030504040204" pitchFamily="34" charset="0"/>
                <a:cs typeface="Verdana" panose="020B0604030504040204" pitchFamily="34" charset="0"/>
              </a:rPr>
              <a:t>楷体</a:t>
            </a:r>
            <a:r>
              <a:rPr lang="en-US" altLang="zh-CN" sz="1400" dirty="0">
                <a:latin typeface="Verdana" panose="020B0604030504040204" pitchFamily="34" charset="0"/>
                <a:ea typeface="Verdana" panose="020B0604030504040204" pitchFamily="34" charset="0"/>
                <a:cs typeface="Verdana" panose="020B0604030504040204" pitchFamily="34" charset="0"/>
              </a:rPr>
              <a:t>_gb2312;}</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style&gt;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&lt;/head&gt;</a:t>
            </a:r>
            <a:endParaRPr lang="en-US" altLang="zh-CN" sz="1400" dirty="0" smtClean="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&lt;body&gt;</a:t>
            </a:r>
            <a:endParaRPr lang="en-US" altLang="zh-CN" sz="1400" dirty="0" smtClean="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h3&gt;</a:t>
            </a:r>
            <a:r>
              <a:rPr lang="zh-CN" altLang="en-US" sz="1400" dirty="0">
                <a:latin typeface="Verdana" panose="020B0604030504040204" pitchFamily="34" charset="0"/>
                <a:cs typeface="Verdana" panose="020B0604030504040204" pitchFamily="34" charset="0"/>
              </a:rPr>
              <a:t>设置字体大小、样式及字体名称</a:t>
            </a:r>
            <a:r>
              <a:rPr lang="en-US" altLang="zh-CN" sz="1400" dirty="0">
                <a:latin typeface="Verdana" panose="020B0604030504040204" pitchFamily="34" charset="0"/>
                <a:ea typeface="Verdana" panose="020B0604030504040204" pitchFamily="34" charset="0"/>
                <a:cs typeface="Verdana" panose="020B0604030504040204" pitchFamily="34" charset="0"/>
              </a:rPr>
              <a:t>&lt;/h3&gt;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hr&gt;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rPr>
              <a:t>    &lt;</a:t>
            </a:r>
            <a:r>
              <a:rPr lang="en-US" altLang="zh-CN" sz="1400" dirty="0">
                <a:latin typeface="Verdana" panose="020B0604030504040204" pitchFamily="34" charset="0"/>
                <a:ea typeface="Verdana" panose="020B0604030504040204" pitchFamily="34" charset="0"/>
                <a:cs typeface="Verdana" panose="020B0604030504040204" pitchFamily="34" charset="0"/>
              </a:rPr>
              <a:t>p id="p1"&gt;</a:t>
            </a:r>
            <a:r>
              <a:rPr lang="zh-CN" altLang="en-US" sz="1400" dirty="0">
                <a:latin typeface="Verdana" panose="020B0604030504040204" pitchFamily="34" charset="0"/>
                <a:cs typeface="Verdana" panose="020B0604030504040204" pitchFamily="34" charset="0"/>
              </a:rPr>
              <a:t>字号大小</a:t>
            </a:r>
            <a:r>
              <a:rPr lang="en-US" altLang="zh-CN" sz="1400" dirty="0">
                <a:latin typeface="Verdana" panose="020B0604030504040204" pitchFamily="34" charset="0"/>
                <a:ea typeface="Verdana" panose="020B0604030504040204" pitchFamily="34" charset="0"/>
                <a:cs typeface="Verdana" panose="020B0604030504040204" pitchFamily="34" charset="0"/>
              </a:rPr>
              <a:t>20px</a:t>
            </a:r>
            <a:r>
              <a:rPr lang="zh-CN" altLang="en-US" sz="1400" dirty="0">
                <a:latin typeface="Verdana" panose="020B0604030504040204" pitchFamily="34" charset="0"/>
                <a:cs typeface="Verdana" panose="020B0604030504040204" pitchFamily="34" charset="0"/>
              </a:rPr>
              <a:t>、字体正常、宋体</a:t>
            </a:r>
            <a:r>
              <a:rPr lang="en-US" altLang="zh-CN" sz="1400" dirty="0">
                <a:latin typeface="Verdana" panose="020B0604030504040204" pitchFamily="34" charset="0"/>
                <a:ea typeface="Verdana" panose="020B0604030504040204" pitchFamily="34" charset="0"/>
                <a:cs typeface="Verdana" panose="020B0604030504040204" pitchFamily="34" charset="0"/>
              </a:rPr>
              <a:t>&lt;/p&gt;</a:t>
            </a:r>
            <a:endParaRPr lang="en-US" altLang="zh-CN" sz="1400" dirty="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&lt;p id="p2"&gt;</a:t>
            </a:r>
            <a:r>
              <a:rPr lang="zh-CN" altLang="en-US" sz="1400" dirty="0" smtClean="0">
                <a:latin typeface="Verdana" panose="020B0604030504040204" pitchFamily="34" charset="0"/>
                <a:cs typeface="Verdana" panose="020B0604030504040204" pitchFamily="34" charset="0"/>
                <a:sym typeface="+mn-ea"/>
              </a:rPr>
              <a:t>字号大小</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200%</a:t>
            </a:r>
            <a:r>
              <a:rPr lang="zh-CN" altLang="en-US" sz="1400" dirty="0" smtClean="0">
                <a:latin typeface="Verdana" panose="020B0604030504040204" pitchFamily="34" charset="0"/>
                <a:cs typeface="Verdana" panose="020B0604030504040204" pitchFamily="34" charset="0"/>
                <a:sym typeface="+mn-ea"/>
              </a:rPr>
              <a:t>、字体斜体、隶书</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&lt;/p&gt;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&lt;p id="p3"&gt;</a:t>
            </a:r>
            <a:r>
              <a:rPr lang="zh-CN" altLang="en-US" sz="1400" dirty="0" smtClean="0">
                <a:latin typeface="Verdana" panose="020B0604030504040204" pitchFamily="34" charset="0"/>
                <a:cs typeface="Verdana" panose="020B0604030504040204" pitchFamily="34" charset="0"/>
                <a:sym typeface="+mn-ea"/>
              </a:rPr>
              <a:t>字号大小</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x-small</a:t>
            </a:r>
            <a:r>
              <a:rPr lang="zh-CN" altLang="en-US" sz="1400" dirty="0" smtClean="0">
                <a:latin typeface="Verdana" panose="020B0604030504040204" pitchFamily="34" charset="0"/>
                <a:cs typeface="Verdana" panose="020B0604030504040204" pitchFamily="34" charset="0"/>
                <a:sym typeface="+mn-ea"/>
              </a:rPr>
              <a:t>、字体歪斜体、宋体</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&lt;/p&gt;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&lt;p id="p4"&gt;</a:t>
            </a:r>
            <a:r>
              <a:rPr lang="zh-CN" altLang="en-US" sz="1400" dirty="0" smtClean="0">
                <a:latin typeface="Verdana" panose="020B0604030504040204" pitchFamily="34" charset="0"/>
                <a:cs typeface="Verdana" panose="020B0604030504040204" pitchFamily="34" charset="0"/>
                <a:sym typeface="+mn-ea"/>
              </a:rPr>
              <a:t>字号大小</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xx-large</a:t>
            </a:r>
            <a:r>
              <a:rPr lang="zh-CN" altLang="en-US" sz="1400" dirty="0" smtClean="0">
                <a:latin typeface="Verdana" panose="020B0604030504040204" pitchFamily="34" charset="0"/>
                <a:cs typeface="Verdana" panose="020B0604030504040204" pitchFamily="34" charset="0"/>
                <a:sym typeface="+mn-ea"/>
              </a:rPr>
              <a:t>、字体歪斜体、黑体</a:t>
            </a: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&lt;/p&gt;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  &lt;/body&gt;</a:t>
            </a:r>
            <a:endParaRPr lang="en-US" altLang="zh-CN" sz="1400" b="0" dirty="0" smtClean="0">
              <a:latin typeface="Verdana" panose="020B0604030504040204" pitchFamily="34" charset="0"/>
              <a:ea typeface="Verdana" panose="020B0604030504040204" pitchFamily="34" charset="0"/>
              <a:cs typeface="Verdana" panose="020B0604030504040204" pitchFamily="34" charset="0"/>
            </a:endParaRPr>
          </a:p>
          <a:p>
            <a:pPr marL="0">
              <a:lnSpc>
                <a:spcPts val="1200"/>
              </a:lnSpc>
              <a:spcBef>
                <a:spcPts val="0"/>
              </a:spcBef>
              <a:spcAft>
                <a:spcPts val="0"/>
              </a:spcAft>
              <a:buNone/>
            </a:pPr>
            <a:r>
              <a:rPr lang="en-US" altLang="zh-CN" sz="1400" dirty="0" smtClean="0">
                <a:latin typeface="Verdana" panose="020B0604030504040204" pitchFamily="34" charset="0"/>
                <a:ea typeface="Verdana" panose="020B0604030504040204" pitchFamily="34" charset="0"/>
                <a:cs typeface="Verdana" panose="020B0604030504040204" pitchFamily="34" charset="0"/>
                <a:sym typeface="+mn-ea"/>
              </a:rPr>
              <a:t>&lt;/html&gt;</a:t>
            </a:r>
            <a:endParaRPr lang="zh-CN" altLang="en-US" sz="1400" b="0" dirty="0">
              <a:latin typeface="Verdana" panose="020B0604030504040204" pitchFamily="34" charset="0"/>
              <a:cs typeface="Verdana" panose="020B0604030504040204" pitchFamily="34" charset="0"/>
            </a:endParaRPr>
          </a:p>
          <a:p>
            <a:pPr marL="0">
              <a:lnSpc>
                <a:spcPts val="1200"/>
              </a:lnSpc>
              <a:spcBef>
                <a:spcPts val="0"/>
              </a:spcBef>
              <a:spcAft>
                <a:spcPts val="0"/>
              </a:spcAft>
              <a:buNone/>
            </a:pPr>
            <a:endParaRPr lang="zh-CN" altLang="en-US" sz="1400" dirty="0">
              <a:latin typeface="Verdana" panose="020B0604030504040204" pitchFamily="34" charset="0"/>
              <a:cs typeface="Verdana" panose="020B0604030504040204" pitchFamily="34" charset="0"/>
            </a:endParaRPr>
          </a:p>
        </p:txBody>
      </p:sp>
      <p:pic>
        <p:nvPicPr>
          <p:cNvPr id="56322" name="Picture 2"/>
          <p:cNvPicPr>
            <a:picLocks noGrp="1" noChangeAspect="1" noChangeArrowheads="1"/>
          </p:cNvPicPr>
          <p:nvPr>
            <p:ph idx="1"/>
          </p:nvPr>
        </p:nvPicPr>
        <p:blipFill>
          <a:blip r:embed="rId1" cstate="print"/>
          <a:srcRect t="22625" r="-953" b="-3288"/>
          <a:stretch>
            <a:fillRect/>
          </a:stretch>
        </p:blipFill>
        <p:spPr bwMode="auto">
          <a:xfrm>
            <a:off x="4500880" y="4074160"/>
            <a:ext cx="4594225" cy="2656205"/>
          </a:xfrm>
          <a:prstGeom prst="rect">
            <a:avLst/>
          </a:prstGeom>
          <a:noFill/>
          <a:ln w="9525">
            <a:noFill/>
            <a:miter lim="800000"/>
            <a:headEnd/>
            <a:tailEnd/>
          </a:ln>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66"/>
          <p:cNvSpPr>
            <a:spLocks noGrp="1" noChangeArrowheads="1"/>
          </p:cNvSpPr>
          <p:nvPr>
            <p:ph type="title"/>
          </p:nvPr>
        </p:nvSpPr>
        <p:spPr/>
        <p:txBody>
          <a:bodyPr>
            <a:normAutofit/>
          </a:bodyPr>
          <a:lstStyle/>
          <a:p>
            <a:r>
              <a:rPr lang="zh-CN" altLang="zh-CN" dirty="0"/>
              <a:t>字体变体</a:t>
            </a:r>
            <a:r>
              <a:rPr lang="fr-FR" altLang="zh-CN" dirty="0"/>
              <a:t>font-variant</a:t>
            </a:r>
            <a:r>
              <a:rPr lang="zh-CN" altLang="zh-CN" dirty="0" smtClean="0"/>
              <a:t>属性</a:t>
            </a:r>
            <a:endParaRPr lang="zh-CN" altLang="zh-CN" dirty="0" smtClean="0"/>
          </a:p>
        </p:txBody>
      </p:sp>
      <p:sp>
        <p:nvSpPr>
          <p:cNvPr id="135171" name="Rectangle 3"/>
          <p:cNvSpPr>
            <a:spLocks noGrp="1" noChangeArrowheads="1"/>
          </p:cNvSpPr>
          <p:nvPr>
            <p:ph idx="1"/>
          </p:nvPr>
        </p:nvSpPr>
        <p:spPr/>
        <p:txBody>
          <a:bodyPr>
            <a:noAutofit/>
          </a:bodyPr>
          <a:lstStyle/>
          <a:p>
            <a:pPr marL="0" indent="0">
              <a:buNone/>
            </a:pPr>
            <a:r>
              <a:rPr lang="en-US" altLang="zh-CN" sz="1800" dirty="0" smtClean="0">
                <a:latin typeface="微软雅黑" panose="020B0503020204020204" charset="-122"/>
                <a:cs typeface="微软雅黑" panose="020B0503020204020204" charset="-122"/>
              </a:rPr>
              <a:t>       font-variant</a:t>
            </a:r>
            <a:r>
              <a:rPr lang="zh-CN" altLang="zh-CN" sz="1800" dirty="0">
                <a:latin typeface="微软雅黑" panose="020B0503020204020204" charset="-122"/>
                <a:cs typeface="微软雅黑" panose="020B0503020204020204" charset="-122"/>
              </a:rPr>
              <a:t>属性用于设置字体变体，主要用于设置英文字体</a:t>
            </a:r>
            <a:r>
              <a:rPr lang="en-US" altLang="zh-CN" sz="1800" dirty="0">
                <a:latin typeface="微软雅黑" panose="020B0503020204020204" charset="-122"/>
                <a:cs typeface="微软雅黑" panose="020B0503020204020204" charset="-122"/>
              </a:rPr>
              <a:t>,</a:t>
            </a:r>
            <a:r>
              <a:rPr lang="zh-CN" altLang="zh-CN" sz="1800" dirty="0">
                <a:latin typeface="微软雅黑" panose="020B0503020204020204" charset="-122"/>
                <a:cs typeface="微软雅黑" panose="020B0503020204020204" charset="-122"/>
              </a:rPr>
              <a:t>实际上是设置文本字体是否为小型大写字母。</a:t>
            </a:r>
            <a:endParaRPr lang="zh-CN" altLang="zh-CN" sz="1800" dirty="0">
              <a:latin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cs typeface="微软雅黑" panose="020B0503020204020204" charset="-122"/>
              </a:rPr>
              <a:t>1.</a:t>
            </a:r>
            <a:r>
              <a:rPr lang="zh-CN" altLang="zh-CN" sz="1800" dirty="0">
                <a:latin typeface="微软雅黑" panose="020B0503020204020204" charset="-122"/>
                <a:cs typeface="微软雅黑" panose="020B0503020204020204" charset="-122"/>
              </a:rPr>
              <a:t>基本语法</a:t>
            </a:r>
            <a:r>
              <a:rPr lang="en-US" altLang="zh-CN" sz="1800" dirty="0">
                <a:latin typeface="微软雅黑" panose="020B0503020204020204" charset="-122"/>
                <a:cs typeface="微软雅黑" panose="020B0503020204020204" charset="-122"/>
              </a:rPr>
              <a:t> </a:t>
            </a:r>
            <a:r>
              <a:rPr lang="en-US" altLang="zh-CN" sz="1800" dirty="0" smtClean="0">
                <a:solidFill>
                  <a:srgbClr val="FF0000"/>
                </a:solidFill>
                <a:latin typeface="微软雅黑" panose="020B0503020204020204" charset="-122"/>
                <a:cs typeface="微软雅黑" panose="020B0503020204020204" charset="-122"/>
              </a:rPr>
              <a:t> font-variant</a:t>
            </a:r>
            <a:r>
              <a:rPr lang="en-US" altLang="zh-CN" sz="1800" dirty="0">
                <a:solidFill>
                  <a:srgbClr val="FF0000"/>
                </a:solidFill>
                <a:latin typeface="微软雅黑" panose="020B0503020204020204" charset="-122"/>
                <a:cs typeface="微软雅黑" panose="020B0503020204020204" charset="-122"/>
              </a:rPr>
              <a:t>: normal </a:t>
            </a:r>
            <a:r>
              <a:rPr lang="en-US" altLang="zh-CN" sz="1800" dirty="0" smtClean="0">
                <a:solidFill>
                  <a:srgbClr val="FF0000"/>
                </a:solidFill>
                <a:latin typeface="微软雅黑" panose="020B0503020204020204" charset="-122"/>
                <a:cs typeface="微软雅黑" panose="020B0503020204020204" charset="-122"/>
              </a:rPr>
              <a:t>|</a:t>
            </a:r>
            <a:r>
              <a:rPr lang="en-US" altLang="zh-CN" sz="1800" dirty="0">
                <a:solidFill>
                  <a:srgbClr val="FF0000"/>
                </a:solidFill>
                <a:latin typeface="微软雅黑" panose="020B0503020204020204" charset="-122"/>
                <a:cs typeface="微软雅黑" panose="020B0503020204020204" charset="-122"/>
              </a:rPr>
              <a:t> small-caps</a:t>
            </a:r>
            <a:endParaRPr lang="zh-CN" altLang="zh-CN" sz="1800" dirty="0">
              <a:solidFill>
                <a:srgbClr val="FF0000"/>
              </a:solidFill>
              <a:latin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cs typeface="微软雅黑" panose="020B0503020204020204" charset="-122"/>
              </a:rPr>
              <a:t>2.</a:t>
            </a:r>
            <a:r>
              <a:rPr lang="zh-CN" altLang="zh-CN" sz="1800" dirty="0">
                <a:latin typeface="微软雅黑" panose="020B0503020204020204" charset="-122"/>
                <a:cs typeface="微软雅黑" panose="020B0503020204020204" charset="-122"/>
              </a:rPr>
              <a:t>语法说明</a:t>
            </a:r>
            <a:endParaRPr lang="zh-CN" altLang="zh-CN" sz="1800" dirty="0">
              <a:latin typeface="微软雅黑" panose="020B0503020204020204" charset="-122"/>
              <a:cs typeface="微软雅黑" panose="020B0503020204020204" charset="-122"/>
            </a:endParaRPr>
          </a:p>
          <a:p>
            <a:pPr marL="0" indent="0">
              <a:buNone/>
            </a:pPr>
            <a:r>
              <a:rPr lang="en-US" altLang="zh-CN" sz="1800" dirty="0" smtClean="0">
                <a:latin typeface="微软雅黑" panose="020B0503020204020204" charset="-122"/>
                <a:cs typeface="微软雅黑" panose="020B0503020204020204" charset="-122"/>
              </a:rPr>
              <a:t>    font-variant:</a:t>
            </a:r>
            <a:r>
              <a:rPr lang="en-US" altLang="zh-CN" sz="1800" dirty="0">
                <a:latin typeface="微软雅黑" panose="020B0503020204020204" charset="-122"/>
                <a:cs typeface="微软雅黑" panose="020B0503020204020204" charset="-122"/>
              </a:rPr>
              <a:t> normal </a:t>
            </a:r>
            <a:r>
              <a:rPr lang="en-US" altLang="zh-CN" sz="1800" dirty="0" smtClean="0">
                <a:latin typeface="微软雅黑" panose="020B0503020204020204" charset="-122"/>
                <a:cs typeface="微软雅黑" panose="020B0503020204020204" charset="-122"/>
              </a:rPr>
              <a:t>(</a:t>
            </a:r>
            <a:r>
              <a:rPr lang="zh-CN" altLang="en-US" sz="1800" dirty="0" smtClean="0">
                <a:latin typeface="微软雅黑" panose="020B0503020204020204" charset="-122"/>
                <a:cs typeface="微软雅黑" panose="020B0503020204020204" charset="-122"/>
              </a:rPr>
              <a:t>默认正常</a:t>
            </a:r>
            <a:r>
              <a:rPr lang="en-US" altLang="zh-CN" sz="1800" dirty="0" smtClean="0">
                <a:latin typeface="微软雅黑" panose="020B0503020204020204" charset="-122"/>
                <a:cs typeface="微软雅黑" panose="020B0503020204020204" charset="-122"/>
              </a:rPr>
              <a:t>)  small-caps </a:t>
            </a:r>
            <a:r>
              <a:rPr lang="en-US" altLang="zh-CN" sz="1800" dirty="0">
                <a:latin typeface="微软雅黑" panose="020B0503020204020204" charset="-122"/>
                <a:cs typeface="微软雅黑" panose="020B0503020204020204" charset="-122"/>
              </a:rPr>
              <a:t>(</a:t>
            </a:r>
            <a:r>
              <a:rPr lang="zh-CN" altLang="zh-CN" sz="1800" dirty="0">
                <a:latin typeface="微软雅黑" panose="020B0503020204020204" charset="-122"/>
                <a:cs typeface="微软雅黑" panose="020B0503020204020204" charset="-122"/>
              </a:rPr>
              <a:t>小型的大写字母字体</a:t>
            </a:r>
            <a:r>
              <a:rPr lang="en-US" altLang="zh-CN" sz="1800" dirty="0">
                <a:latin typeface="微软雅黑" panose="020B0503020204020204" charset="-122"/>
                <a:cs typeface="微软雅黑" panose="020B0503020204020204" charset="-122"/>
              </a:rPr>
              <a:t>)</a:t>
            </a:r>
            <a:endParaRPr lang="zh-CN" altLang="zh-CN" sz="1800" dirty="0">
              <a:latin typeface="微软雅黑" panose="020B0503020204020204" charset="-122"/>
              <a:cs typeface="微软雅黑" panose="020B0503020204020204" charset="-122"/>
            </a:endParaRPr>
          </a:p>
          <a:p>
            <a:pPr marL="0" indent="0">
              <a:spcBef>
                <a:spcPts val="0"/>
              </a:spcBef>
              <a:spcAft>
                <a:spcPts val="0"/>
              </a:spcAft>
              <a:buNone/>
            </a:pPr>
            <a:r>
              <a:rPr lang="en-US" altLang="zh-CN" sz="1800" dirty="0" smtClean="0">
                <a:solidFill>
                  <a:srgbClr val="FF0000"/>
                </a:solidFill>
                <a:latin typeface="微软雅黑" panose="020B0503020204020204" charset="-122"/>
                <a:cs typeface="微软雅黑" panose="020B0503020204020204" charset="-122"/>
              </a:rPr>
              <a:t>         #</a:t>
            </a:r>
            <a:r>
              <a:rPr lang="en-US" altLang="zh-CN" sz="1800" dirty="0">
                <a:solidFill>
                  <a:srgbClr val="FF0000"/>
                </a:solidFill>
                <a:latin typeface="微软雅黑" panose="020B0503020204020204" charset="-122"/>
                <a:cs typeface="微软雅黑" panose="020B0503020204020204" charset="-122"/>
              </a:rPr>
              <a:t>p1{</a:t>
            </a:r>
            <a:r>
              <a:rPr lang="en-US" altLang="zh-CN" sz="1800" u="sng" dirty="0">
                <a:solidFill>
                  <a:srgbClr val="FF0000"/>
                </a:solidFill>
                <a:latin typeface="微软雅黑" panose="020B0503020204020204" charset="-122"/>
                <a:cs typeface="微软雅黑" panose="020B0503020204020204" charset="-122"/>
              </a:rPr>
              <a:t>font-</a:t>
            </a:r>
            <a:r>
              <a:rPr lang="en-US" altLang="zh-CN" sz="1800" u="sng" dirty="0" err="1">
                <a:solidFill>
                  <a:srgbClr val="FF0000"/>
                </a:solidFill>
                <a:latin typeface="微软雅黑" panose="020B0503020204020204" charset="-122"/>
                <a:cs typeface="微软雅黑" panose="020B0503020204020204" charset="-122"/>
              </a:rPr>
              <a:t>variant:normal;</a:t>
            </a:r>
            <a:r>
              <a:rPr lang="en-US" altLang="zh-CN" sz="1800" dirty="0" err="1">
                <a:solidFill>
                  <a:srgbClr val="FF0000"/>
                </a:solidFill>
                <a:latin typeface="微软雅黑" panose="020B0503020204020204" charset="-122"/>
                <a:cs typeface="微软雅黑" panose="020B0503020204020204" charset="-122"/>
              </a:rPr>
              <a:t>font-weight:lighter</a:t>
            </a:r>
            <a:r>
              <a:rPr lang="en-US" altLang="zh-CN" sz="1800" dirty="0">
                <a:solidFill>
                  <a:srgbClr val="FF0000"/>
                </a:solidFill>
                <a:latin typeface="微软雅黑" panose="020B0503020204020204" charset="-122"/>
                <a:cs typeface="微软雅黑" panose="020B0503020204020204" charset="-122"/>
              </a:rPr>
              <a:t>;}</a:t>
            </a:r>
            <a:endParaRPr lang="zh-CN" altLang="zh-CN" sz="1800" dirty="0">
              <a:solidFill>
                <a:srgbClr val="FF0000"/>
              </a:solidFill>
              <a:latin typeface="微软雅黑" panose="020B0503020204020204" charset="-122"/>
              <a:cs typeface="微软雅黑" panose="020B0503020204020204" charset="-122"/>
            </a:endParaRPr>
          </a:p>
          <a:p>
            <a:pPr marL="0" indent="0">
              <a:spcBef>
                <a:spcPts val="0"/>
              </a:spcBef>
              <a:spcAft>
                <a:spcPts val="0"/>
              </a:spcAft>
              <a:buNone/>
            </a:pPr>
            <a:r>
              <a:rPr lang="en-US" altLang="zh-CN" sz="1800" cap="small" dirty="0" smtClean="0">
                <a:solidFill>
                  <a:srgbClr val="FF0000"/>
                </a:solidFill>
                <a:uFillTx/>
                <a:latin typeface="微软雅黑" panose="020B0503020204020204" charset="-122"/>
                <a:cs typeface="微软雅黑" panose="020B0503020204020204" charset="-122"/>
                <a:sym typeface="+mn-ea"/>
              </a:rPr>
              <a:t>         </a:t>
            </a:r>
            <a:r>
              <a:rPr lang="en-US" altLang="zh-CN" sz="1800" dirty="0" smtClean="0">
                <a:solidFill>
                  <a:srgbClr val="FF0000"/>
                </a:solidFill>
                <a:uFillTx/>
                <a:latin typeface="微软雅黑" panose="020B0503020204020204" charset="-122"/>
                <a:cs typeface="微软雅黑" panose="020B0503020204020204" charset="-122"/>
                <a:sym typeface="+mn-ea"/>
              </a:rPr>
              <a:t>#</a:t>
            </a:r>
            <a:r>
              <a:rPr lang="en-US" altLang="zh-CN" sz="1800" dirty="0">
                <a:solidFill>
                  <a:srgbClr val="FF0000"/>
                </a:solidFill>
                <a:uFillTx/>
                <a:latin typeface="微软雅黑" panose="020B0503020204020204" charset="-122"/>
                <a:cs typeface="微软雅黑" panose="020B0503020204020204" charset="-122"/>
                <a:sym typeface="+mn-ea"/>
              </a:rPr>
              <a:t>p2{</a:t>
            </a:r>
            <a:r>
              <a:rPr lang="en-US" altLang="zh-CN" sz="1800" u="sng" dirty="0">
                <a:solidFill>
                  <a:srgbClr val="FF0000"/>
                </a:solidFill>
                <a:uFillTx/>
                <a:latin typeface="微软雅黑" panose="020B0503020204020204" charset="-122"/>
                <a:cs typeface="微软雅黑" panose="020B0503020204020204" charset="-122"/>
                <a:sym typeface="+mn-ea"/>
              </a:rPr>
              <a:t>font-</a:t>
            </a:r>
            <a:r>
              <a:rPr lang="en-US" altLang="zh-CN" sz="1800" u="sng" dirty="0" err="1">
                <a:solidFill>
                  <a:srgbClr val="FF0000"/>
                </a:solidFill>
                <a:uFillTx/>
                <a:latin typeface="微软雅黑" panose="020B0503020204020204" charset="-122"/>
                <a:cs typeface="微软雅黑" panose="020B0503020204020204" charset="-122"/>
                <a:sym typeface="+mn-ea"/>
              </a:rPr>
              <a:t>variant:small-caps</a:t>
            </a:r>
            <a:r>
              <a:rPr lang="en-US" altLang="zh-CN" sz="1800" dirty="0" err="1">
                <a:solidFill>
                  <a:srgbClr val="FF0000"/>
                </a:solidFill>
                <a:uFillTx/>
                <a:latin typeface="微软雅黑" panose="020B0503020204020204" charset="-122"/>
                <a:cs typeface="微软雅黑" panose="020B0503020204020204" charset="-122"/>
                <a:sym typeface="+mn-ea"/>
              </a:rPr>
              <a:t>;font-weight:bold</a:t>
            </a:r>
            <a:r>
              <a:rPr lang="en-US" altLang="zh-CN" sz="1800" dirty="0">
                <a:solidFill>
                  <a:srgbClr val="FF0000"/>
                </a:solidFill>
                <a:uFillTx/>
                <a:latin typeface="微软雅黑" panose="020B0503020204020204" charset="-122"/>
                <a:cs typeface="微软雅黑" panose="020B0503020204020204" charset="-122"/>
                <a:sym typeface="+mn-ea"/>
              </a:rPr>
              <a:t>;}</a:t>
            </a:r>
            <a:endParaRPr lang="en-US" altLang="zh-CN" sz="1800" dirty="0">
              <a:solidFill>
                <a:srgbClr val="FF0000"/>
              </a:solidFill>
              <a:uFillTx/>
              <a:latin typeface="微软雅黑" panose="020B0503020204020204" charset="-122"/>
              <a:cs typeface="微软雅黑" panose="020B0503020204020204" charset="-122"/>
              <a:sym typeface="+mn-ea"/>
            </a:endParaRPr>
          </a:p>
          <a:p>
            <a:pPr marL="0" indent="0">
              <a:spcBef>
                <a:spcPts val="0"/>
              </a:spcBef>
              <a:spcAft>
                <a:spcPts val="0"/>
              </a:spcAft>
              <a:buNone/>
            </a:pPr>
            <a:r>
              <a:rPr lang="en-US" altLang="zh-CN" sz="1800" dirty="0" smtClean="0">
                <a:solidFill>
                  <a:srgbClr val="FF0000"/>
                </a:solidFill>
                <a:latin typeface="微软雅黑" panose="020B0503020204020204" charset="-122"/>
                <a:cs typeface="微软雅黑" panose="020B0503020204020204" charset="-122"/>
              </a:rPr>
              <a:t>         #P3{FONT-VARIANT:NORMAL;FONT-WEIGHT:BOLD;}</a:t>
            </a:r>
            <a:endParaRPr lang="en-US" altLang="zh-CN" sz="1800" dirty="0" smtClean="0">
              <a:solidFill>
                <a:srgbClr val="FF0000"/>
              </a:solidFill>
              <a:latin typeface="微软雅黑" panose="020B0503020204020204" charset="-122"/>
              <a:cs typeface="微软雅黑" panose="020B0503020204020204" charset="-122"/>
            </a:endParaRPr>
          </a:p>
          <a:p>
            <a:pPr marL="0" indent="0">
              <a:spcBef>
                <a:spcPts val="0"/>
              </a:spcBef>
              <a:spcAft>
                <a:spcPts val="0"/>
              </a:spcAft>
              <a:buNone/>
            </a:pPr>
            <a:r>
              <a:rPr lang="en-US" altLang="zh-CN" sz="1800" dirty="0" smtClean="0">
                <a:solidFill>
                  <a:srgbClr val="FF0000"/>
                </a:solidFill>
                <a:latin typeface="微软雅黑" panose="020B0503020204020204" charset="-122"/>
                <a:cs typeface="微软雅黑" panose="020B0503020204020204" charset="-122"/>
              </a:rPr>
              <a:t>         </a:t>
            </a:r>
            <a:r>
              <a:rPr lang="en-US" altLang="zh-CN" sz="1800" cap="small" dirty="0" smtClean="0">
                <a:solidFill>
                  <a:srgbClr val="FF0000"/>
                </a:solidFill>
                <a:uFillTx/>
                <a:latin typeface="微软雅黑" panose="020B0503020204020204" charset="-122"/>
                <a:cs typeface="微软雅黑" panose="020B0503020204020204" charset="-122"/>
              </a:rPr>
              <a:t>#</a:t>
            </a:r>
            <a:r>
              <a:rPr lang="en-US" altLang="zh-CN" sz="1800" cap="small" dirty="0">
                <a:solidFill>
                  <a:srgbClr val="FF0000"/>
                </a:solidFill>
                <a:uFillTx/>
                <a:latin typeface="微软雅黑" panose="020B0503020204020204" charset="-122"/>
                <a:cs typeface="微软雅黑" panose="020B0503020204020204" charset="-122"/>
              </a:rPr>
              <a:t>p3{font-</a:t>
            </a:r>
            <a:r>
              <a:rPr lang="en-US" altLang="zh-CN" sz="1800" cap="small" dirty="0" err="1">
                <a:solidFill>
                  <a:srgbClr val="FF0000"/>
                </a:solidFill>
                <a:uFillTx/>
                <a:latin typeface="微软雅黑" panose="020B0503020204020204" charset="-122"/>
                <a:cs typeface="微软雅黑" panose="020B0503020204020204" charset="-122"/>
              </a:rPr>
              <a:t>variant:small-caps;font-weight:bold</a:t>
            </a:r>
            <a:r>
              <a:rPr lang="en-US" altLang="zh-CN" sz="1800" cap="small" dirty="0">
                <a:solidFill>
                  <a:srgbClr val="FF0000"/>
                </a:solidFill>
                <a:uFillTx/>
                <a:latin typeface="微软雅黑" panose="020B0503020204020204" charset="-122"/>
                <a:cs typeface="微软雅黑" panose="020B0503020204020204" charset="-122"/>
              </a:rPr>
              <a:t>;}</a:t>
            </a:r>
            <a:endParaRPr lang="en-US" altLang="zh-CN" sz="1800" dirty="0">
              <a:solidFill>
                <a:srgbClr val="FF0000"/>
              </a:solidFill>
              <a:latin typeface="微软雅黑" panose="020B0503020204020204" charset="-122"/>
              <a:cs typeface="微软雅黑" panose="020B0503020204020204" charset="-122"/>
            </a:endParaRPr>
          </a:p>
          <a:p>
            <a:pPr marL="0" indent="0">
              <a:spcBef>
                <a:spcPts val="0"/>
              </a:spcBef>
              <a:spcAft>
                <a:spcPts val="0"/>
              </a:spcAft>
              <a:buNone/>
            </a:pPr>
            <a:endParaRPr lang="en-US" altLang="zh-CN" sz="1800" dirty="0">
              <a:solidFill>
                <a:srgbClr val="FF0000"/>
              </a:solidFill>
              <a:latin typeface="微软雅黑" panose="020B0503020204020204" charset="-122"/>
              <a:cs typeface="微软雅黑" panose="020B0503020204020204" charset="-122"/>
            </a:endParaRPr>
          </a:p>
          <a:p>
            <a:pPr marL="0" indent="0">
              <a:spcBef>
                <a:spcPts val="0"/>
              </a:spcBef>
              <a:spcAft>
                <a:spcPts val="0"/>
              </a:spcAft>
              <a:buNone/>
            </a:pPr>
            <a:endParaRPr lang="en-US" altLang="zh-CN" sz="1800" dirty="0">
              <a:solidFill>
                <a:srgbClr val="FF0000"/>
              </a:solidFill>
              <a:latin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2"/>
          <p:cNvSpPr>
            <a:spLocks noGrp="1" noChangeArrowheads="1"/>
          </p:cNvSpPr>
          <p:nvPr>
            <p:ph type="title"/>
          </p:nvPr>
        </p:nvSpPr>
        <p:spPr/>
        <p:txBody>
          <a:bodyPr>
            <a:normAutofit/>
          </a:bodyPr>
          <a:lstStyle/>
          <a:p>
            <a:r>
              <a:rPr lang="zh-CN" altLang="zh-CN" dirty="0"/>
              <a:t>字体粗细</a:t>
            </a:r>
            <a:r>
              <a:rPr lang="en-US" altLang="zh-CN" dirty="0"/>
              <a:t>font-weight</a:t>
            </a:r>
            <a:r>
              <a:rPr lang="zh-CN" altLang="zh-CN" dirty="0"/>
              <a:t>属性</a:t>
            </a:r>
            <a:endParaRPr lang="zh-CN" altLang="zh-CN" dirty="0"/>
          </a:p>
        </p:txBody>
      </p:sp>
      <p:sp>
        <p:nvSpPr>
          <p:cNvPr id="22530" name="Rectangle 3"/>
          <p:cNvSpPr>
            <a:spLocks noGrp="1" noChangeArrowheads="1"/>
          </p:cNvSpPr>
          <p:nvPr>
            <p:ph idx="1"/>
          </p:nvPr>
        </p:nvSpPr>
        <p:spPr/>
        <p:txBody>
          <a:bodyPr>
            <a:normAutofit/>
          </a:bodyPr>
          <a:lstStyle/>
          <a:p>
            <a:pPr marL="0" indent="0">
              <a:buNone/>
            </a:pPr>
            <a:r>
              <a:rPr lang="en-US" altLang="zh-CN" sz="1800" dirty="0" smtClean="0"/>
              <a:t>        </a:t>
            </a:r>
            <a:r>
              <a:rPr lang="zh-CN" altLang="zh-CN" sz="1800" dirty="0" smtClean="0"/>
              <a:t>在</a:t>
            </a:r>
            <a:r>
              <a:rPr lang="en-US" altLang="zh-CN" sz="1800" dirty="0"/>
              <a:t>HTML</a:t>
            </a:r>
            <a:r>
              <a:rPr lang="zh-CN" altLang="zh-CN" sz="1800" dirty="0"/>
              <a:t>中使用</a:t>
            </a:r>
            <a:r>
              <a:rPr lang="en-US" altLang="zh-CN" sz="1800" dirty="0"/>
              <a:t>&lt;strong&gt;&lt;/strong&gt;</a:t>
            </a:r>
            <a:r>
              <a:rPr lang="zh-CN" altLang="zh-CN" sz="1800" dirty="0"/>
              <a:t>或</a:t>
            </a:r>
            <a:r>
              <a:rPr lang="en-US" altLang="zh-CN" sz="1800" dirty="0"/>
              <a:t>&lt;b&gt;&lt;/b&gt;</a:t>
            </a:r>
            <a:r>
              <a:rPr lang="zh-CN" altLang="zh-CN" sz="1800" dirty="0"/>
              <a:t>标记来设置字体加粗。在</a:t>
            </a:r>
            <a:r>
              <a:rPr lang="en-US" altLang="zh-CN" sz="1800" dirty="0"/>
              <a:t>CSS</a:t>
            </a:r>
            <a:r>
              <a:rPr lang="zh-CN" altLang="zh-CN" sz="1800" dirty="0"/>
              <a:t>中可以使用</a:t>
            </a:r>
            <a:r>
              <a:rPr lang="en-US" altLang="zh-CN" sz="1800" dirty="0"/>
              <a:t>font-weight</a:t>
            </a:r>
            <a:r>
              <a:rPr lang="zh-CN" altLang="zh-CN" sz="1800" dirty="0"/>
              <a:t>属性用于设置文本字体的</a:t>
            </a:r>
            <a:r>
              <a:rPr lang="zh-CN" altLang="zh-CN" sz="1800" dirty="0" smtClean="0"/>
              <a:t>粗细。</a:t>
            </a:r>
            <a:endParaRPr lang="zh-CN" altLang="zh-CN" sz="1800" dirty="0"/>
          </a:p>
          <a:p>
            <a:pPr marL="0" indent="0">
              <a:buNone/>
            </a:pPr>
            <a:r>
              <a:rPr lang="en-US" altLang="zh-CN" sz="1800" dirty="0"/>
              <a:t>1.</a:t>
            </a:r>
            <a:r>
              <a:rPr lang="zh-CN" altLang="zh-CN" sz="1800" dirty="0"/>
              <a:t>基本语法</a:t>
            </a:r>
            <a:endParaRPr lang="zh-CN" altLang="zh-CN" sz="1800" dirty="0"/>
          </a:p>
          <a:p>
            <a:pPr>
              <a:buNone/>
            </a:pPr>
            <a:r>
              <a:rPr lang="en-US" altLang="zh-CN" sz="1800" dirty="0" smtClean="0">
                <a:solidFill>
                  <a:srgbClr val="FF0000"/>
                </a:solidFill>
              </a:rPr>
              <a:t>                 font-weight</a:t>
            </a:r>
            <a:r>
              <a:rPr lang="en-US" altLang="zh-CN" sz="1800" dirty="0">
                <a:solidFill>
                  <a:srgbClr val="FF0000"/>
                </a:solidFill>
              </a:rPr>
              <a:t>: normal | bold | bolder | lighter |100|200|…|900</a:t>
            </a:r>
            <a:endParaRPr lang="zh-CN" altLang="zh-CN" sz="1800" dirty="0">
              <a:solidFill>
                <a:srgbClr val="FF0000"/>
              </a:solidFill>
            </a:endParaRPr>
          </a:p>
          <a:p>
            <a:pPr marL="179705" lvl="1">
              <a:lnSpc>
                <a:spcPct val="110000"/>
              </a:lnSpc>
              <a:buFont typeface="Wingdings" panose="05000000000000000000" pitchFamily="2" charset="2"/>
              <a:buNone/>
            </a:pPr>
            <a:r>
              <a:rPr lang="en-US" altLang="zh-CN" sz="1800" dirty="0" smtClean="0">
                <a:latin typeface="黑体" panose="02010609060101010101" charset="-122"/>
                <a:ea typeface="黑体" panose="02010609060101010101" charset="-122"/>
              </a:rPr>
              <a:t>2.</a:t>
            </a:r>
            <a:r>
              <a:rPr lang="zh-CN" altLang="en-US" sz="1800" dirty="0" smtClean="0">
                <a:latin typeface="黑体" panose="02010609060101010101" charset="-122"/>
                <a:ea typeface="黑体" panose="02010609060101010101" charset="-122"/>
              </a:rPr>
              <a:t>语法说明</a:t>
            </a:r>
            <a:endParaRPr lang="en-US" altLang="zh-CN" sz="1800" dirty="0" smtClean="0">
              <a:latin typeface="黑体" panose="02010609060101010101" charset="-122"/>
              <a:ea typeface="黑体" panose="02010609060101010101" charset="-122"/>
            </a:endParaRPr>
          </a:p>
          <a:p>
            <a:pPr marL="179705" lvl="1">
              <a:lnSpc>
                <a:spcPct val="110000"/>
              </a:lnSpc>
              <a:buFont typeface="Wingdings" panose="05000000000000000000" pitchFamily="2" charset="2"/>
              <a:buNone/>
            </a:pPr>
            <a:r>
              <a:rPr lang="en-US" altLang="zh-CN" sz="1800" dirty="0">
                <a:latin typeface="黑体" panose="02010609060101010101" charset="-122"/>
                <a:ea typeface="黑体" panose="02010609060101010101" charset="-122"/>
              </a:rPr>
              <a:t> </a:t>
            </a:r>
            <a:r>
              <a:rPr lang="en-US" altLang="zh-CN" sz="1800" dirty="0" smtClean="0">
                <a:latin typeface="黑体" panose="02010609060101010101" charset="-122"/>
                <a:ea typeface="黑体" panose="02010609060101010101" charset="-122"/>
              </a:rPr>
              <a:t>   100-900(9</a:t>
            </a:r>
            <a:r>
              <a:rPr lang="zh-CN" altLang="en-US" sz="1800" dirty="0" smtClean="0">
                <a:latin typeface="黑体" panose="02010609060101010101" charset="-122"/>
                <a:ea typeface="黑体" panose="02010609060101010101" charset="-122"/>
              </a:rPr>
              <a:t>个层次</a:t>
            </a:r>
            <a:r>
              <a:rPr lang="en-US" altLang="zh-CN" sz="1800" dirty="0" smtClean="0">
                <a:latin typeface="黑体" panose="02010609060101010101" charset="-122"/>
                <a:ea typeface="黑体" panose="02010609060101010101" charset="-122"/>
              </a:rPr>
              <a:t>,</a:t>
            </a:r>
            <a:r>
              <a:rPr lang="zh-CN" altLang="en-US" sz="1800" dirty="0" smtClean="0">
                <a:latin typeface="黑体" panose="02010609060101010101" charset="-122"/>
                <a:ea typeface="黑体" panose="02010609060101010101" charset="-122"/>
              </a:rPr>
              <a:t>数字越小字体越细、数字越大字体越粗</a:t>
            </a:r>
            <a:r>
              <a:rPr lang="en-US" altLang="zh-CN" sz="1800" dirty="0" smtClean="0">
                <a:latin typeface="黑体" panose="02010609060101010101" charset="-122"/>
                <a:ea typeface="黑体" panose="02010609060101010101" charset="-122"/>
              </a:rPr>
              <a:t>)</a:t>
            </a:r>
            <a:endParaRPr lang="en-US" altLang="zh-CN" sz="1800" dirty="0" smtClean="0">
              <a:latin typeface="黑体" panose="02010609060101010101" charset="-122"/>
              <a:ea typeface="黑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42"/>
          <p:cNvSpPr>
            <a:spLocks noGrp="1" noChangeArrowheads="1"/>
          </p:cNvSpPr>
          <p:nvPr>
            <p:ph type="title"/>
          </p:nvPr>
        </p:nvSpPr>
        <p:spPr/>
        <p:txBody>
          <a:bodyPr>
            <a:normAutofit/>
          </a:bodyPr>
          <a:lstStyle/>
          <a:p>
            <a:r>
              <a:rPr lang="zh-CN" altLang="zh-CN" dirty="0" smtClean="0"/>
              <a:t>字体</a:t>
            </a:r>
            <a:r>
              <a:rPr lang="en-US" altLang="zh-CN" dirty="0"/>
              <a:t>font</a:t>
            </a:r>
            <a:r>
              <a:rPr lang="zh-CN" altLang="zh-CN" dirty="0"/>
              <a:t>属性</a:t>
            </a:r>
            <a:endParaRPr lang="zh-CN" altLang="zh-CN" dirty="0"/>
          </a:p>
        </p:txBody>
      </p:sp>
      <p:sp>
        <p:nvSpPr>
          <p:cNvPr id="22530" name="Rectangle 3"/>
          <p:cNvSpPr>
            <a:spLocks noGrp="1" noChangeArrowheads="1"/>
          </p:cNvSpPr>
          <p:nvPr>
            <p:ph idx="1"/>
          </p:nvPr>
        </p:nvSpPr>
        <p:spPr/>
        <p:txBody>
          <a:bodyPr>
            <a:noAutofit/>
          </a:bodyPr>
          <a:lstStyle/>
          <a:p>
            <a:pPr marL="0" indent="0">
              <a:buNone/>
            </a:pPr>
            <a:r>
              <a:rPr lang="en-US" altLang="zh-CN" sz="1800" dirty="0" smtClean="0"/>
              <a:t>       </a:t>
            </a:r>
            <a:r>
              <a:rPr lang="en-US" altLang="zh-CN" sz="1800" b="0" dirty="0" smtClean="0"/>
              <a:t>font</a:t>
            </a:r>
            <a:r>
              <a:rPr lang="zh-CN" altLang="zh-CN" sz="1800" b="0" dirty="0"/>
              <a:t>属性是复合属性，一次完成多个字体属性的设置</a:t>
            </a:r>
            <a:r>
              <a:rPr lang="en-US" altLang="zh-CN" sz="1800" b="0" dirty="0"/>
              <a:t>,</a:t>
            </a:r>
            <a:r>
              <a:rPr lang="zh-CN" altLang="zh-CN" sz="1800" b="0" dirty="0"/>
              <a:t>包括字体粗细、风格、字体变体、大小</a:t>
            </a:r>
            <a:r>
              <a:rPr lang="en-US" altLang="zh-CN" sz="1800" b="0" dirty="0"/>
              <a:t>/</a:t>
            </a:r>
            <a:r>
              <a:rPr lang="zh-CN" altLang="zh-CN" sz="1800" b="0" dirty="0"/>
              <a:t>行高及字体名称</a:t>
            </a:r>
            <a:r>
              <a:rPr lang="zh-CN" altLang="zh-CN" sz="1800" b="0" dirty="0" smtClean="0"/>
              <a:t>。</a:t>
            </a:r>
            <a:endParaRPr lang="zh-CN" altLang="zh-CN" sz="1800" b="0" dirty="0" smtClean="0"/>
          </a:p>
          <a:p>
            <a:pPr marL="0" indent="0">
              <a:buNone/>
            </a:pPr>
            <a:r>
              <a:rPr lang="en-US" altLang="zh-CN" sz="1800" b="0" dirty="0" smtClean="0"/>
              <a:t>1</a:t>
            </a:r>
            <a:r>
              <a:rPr lang="en-US" altLang="zh-CN" sz="1800" b="0" dirty="0"/>
              <a:t>.</a:t>
            </a:r>
            <a:r>
              <a:rPr lang="zh-CN" altLang="zh-CN" sz="1800" b="0" dirty="0"/>
              <a:t>基本语法</a:t>
            </a:r>
            <a:endParaRPr lang="zh-CN" altLang="zh-CN" sz="1800" b="0" dirty="0"/>
          </a:p>
          <a:p>
            <a:pPr>
              <a:buNone/>
            </a:pPr>
            <a:r>
              <a:rPr lang="en-US" altLang="zh-CN" sz="1800" dirty="0" smtClean="0">
                <a:solidFill>
                  <a:srgbClr val="FF0000"/>
                </a:solidFill>
              </a:rPr>
              <a:t>  </a:t>
            </a:r>
            <a:r>
              <a:rPr lang="en-US" altLang="zh-CN" sz="1800" dirty="0" err="1" smtClean="0">
                <a:solidFill>
                  <a:srgbClr val="FF0000"/>
                </a:solidFill>
              </a:rPr>
              <a:t>font:font</a:t>
            </a:r>
            <a:r>
              <a:rPr lang="en-US" altLang="zh-CN" sz="1800" dirty="0" smtClean="0">
                <a:solidFill>
                  <a:srgbClr val="FF0000"/>
                </a:solidFill>
              </a:rPr>
              <a:t>-style </a:t>
            </a:r>
            <a:r>
              <a:rPr lang="en-US" altLang="zh-CN" sz="1800" dirty="0">
                <a:solidFill>
                  <a:srgbClr val="FF0000"/>
                </a:solidFill>
              </a:rPr>
              <a:t>font-weight font-variant font-size/line-height font-family</a:t>
            </a:r>
            <a:endParaRPr lang="en-US" altLang="zh-CN" sz="1800" dirty="0">
              <a:solidFill>
                <a:srgbClr val="FF0000"/>
              </a:solidFill>
            </a:endParaRPr>
          </a:p>
          <a:p>
            <a:pPr>
              <a:buNone/>
            </a:pPr>
            <a:r>
              <a:rPr lang="en-US" altLang="zh-CN" sz="1800" dirty="0"/>
              <a:t>2.</a:t>
            </a:r>
            <a:r>
              <a:rPr lang="zh-CN" altLang="zh-CN" sz="1800" dirty="0"/>
              <a:t>语法说明</a:t>
            </a:r>
            <a:endParaRPr lang="zh-CN" altLang="zh-CN" sz="1800" dirty="0"/>
          </a:p>
          <a:p>
            <a:pPr marL="363855" lvl="0" indent="536575">
              <a:spcBef>
                <a:spcPts val="0"/>
              </a:spcBef>
              <a:spcAft>
                <a:spcPts val="0"/>
              </a:spcAft>
              <a:tabLst>
                <a:tab pos="899795" algn="l"/>
              </a:tabLst>
            </a:pPr>
            <a:r>
              <a:rPr lang="zh-CN" altLang="zh-CN" sz="1800" b="0" dirty="0"/>
              <a:t>利用</a:t>
            </a:r>
            <a:r>
              <a:rPr lang="en-US" altLang="zh-CN" sz="1800" b="0" dirty="0"/>
              <a:t>font</a:t>
            </a:r>
            <a:r>
              <a:rPr lang="zh-CN" altLang="zh-CN" sz="1800" b="0" dirty="0"/>
              <a:t>属性一次完成多个字体属性的设置，属性值与属性值之间必须使用空格隔开。</a:t>
            </a:r>
            <a:endParaRPr lang="zh-CN" altLang="zh-CN" sz="1800" b="0" dirty="0"/>
          </a:p>
          <a:p>
            <a:pPr marL="363855" lvl="0" indent="536575">
              <a:spcBef>
                <a:spcPts val="0"/>
              </a:spcBef>
              <a:spcAft>
                <a:spcPts val="0"/>
              </a:spcAft>
              <a:tabLst>
                <a:tab pos="899795" algn="l"/>
              </a:tabLst>
            </a:pPr>
            <a:r>
              <a:rPr lang="zh-CN" altLang="zh-CN" sz="1800" b="0" dirty="0"/>
              <a:t>前三个属性值可以不分先后顺序，默认为</a:t>
            </a:r>
            <a:r>
              <a:rPr lang="en-US" altLang="zh-CN" sz="1800" b="0" dirty="0"/>
              <a:t>normal</a:t>
            </a:r>
            <a:r>
              <a:rPr lang="zh-CN" altLang="zh-CN" sz="1800" b="0" dirty="0"/>
              <a:t>。</a:t>
            </a:r>
            <a:endParaRPr lang="zh-CN" altLang="zh-CN" sz="1800" b="0" dirty="0"/>
          </a:p>
          <a:p>
            <a:pPr marL="363855" lvl="0" indent="536575">
              <a:spcBef>
                <a:spcPts val="0"/>
              </a:spcBef>
              <a:spcAft>
                <a:spcPts val="0"/>
              </a:spcAft>
              <a:tabLst>
                <a:tab pos="899795" algn="l"/>
              </a:tabLst>
            </a:pPr>
            <a:r>
              <a:rPr lang="zh-CN" altLang="zh-CN" sz="1800" b="0" dirty="0"/>
              <a:t>大小和字体名称系列必须显式指定，先设置大小，再设置字体系列</a:t>
            </a:r>
            <a:r>
              <a:rPr lang="zh-CN" altLang="zh-CN" sz="1800" b="0" dirty="0" smtClean="0"/>
              <a:t>。需要</a:t>
            </a:r>
            <a:r>
              <a:rPr lang="zh-CN" altLang="zh-CN" sz="1800" b="0" dirty="0"/>
              <a:t>设置行高时，可以写在字体大小的后面，中间用“</a:t>
            </a:r>
            <a:r>
              <a:rPr lang="en-US" altLang="zh-CN" sz="1800" b="0" dirty="0"/>
              <a:t>/</a:t>
            </a:r>
            <a:r>
              <a:rPr lang="zh-CN" altLang="zh-CN" sz="1800" b="0" dirty="0"/>
              <a:t>”分隔，行高为可选的属性</a:t>
            </a:r>
            <a:r>
              <a:rPr lang="zh-CN" altLang="zh-CN" sz="1800" b="0" dirty="0" smtClean="0"/>
              <a:t>。</a:t>
            </a:r>
            <a:r>
              <a:rPr lang="en-US" altLang="zh-CN" sz="1800" b="0" dirty="0" smtClean="0"/>
              <a:t>font</a:t>
            </a:r>
            <a:r>
              <a:rPr lang="zh-CN" altLang="zh-CN" sz="1800" b="0" dirty="0"/>
              <a:t>属性可以继承。</a:t>
            </a:r>
            <a:endParaRPr lang="zh-CN" altLang="zh-CN" sz="1800" b="0" dirty="0"/>
          </a:p>
        </p:txBody>
      </p:sp>
    </p:spTree>
    <p:custDataLst>
      <p:tags r:id="rId1"/>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idx="1"/>
          </p:nvPr>
        </p:nvSpPr>
        <p:spPr>
          <a:xfrm>
            <a:off x="457200" y="1527911"/>
            <a:ext cx="5410944" cy="4205346"/>
          </a:xfrm>
          <a:solidFill>
            <a:srgbClr val="E1FFE1"/>
          </a:solidFill>
          <a:ln cap="flat" algn="ctr">
            <a:solidFill>
              <a:srgbClr val="993300"/>
            </a:solidFill>
            <a:miter lim="800000"/>
          </a:ln>
        </p:spPr>
        <p:txBody>
          <a:bodyPr>
            <a:normAutofit lnSpcReduction="10000"/>
          </a:bodyPr>
          <a:lstStyle/>
          <a:p>
            <a:pPr marL="457200" indent="-457200">
              <a:lnSpc>
                <a:spcPct val="90000"/>
              </a:lnSpc>
              <a:spcBef>
                <a:spcPct val="0"/>
              </a:spcBef>
              <a:spcAft>
                <a:spcPts val="0"/>
              </a:spcAft>
              <a:buNone/>
            </a:pPr>
            <a:r>
              <a:rPr lang="en-US" altLang="zh-CN" sz="1200" dirty="0">
                <a:ea typeface="宋体" panose="02010600030101010101" pitchFamily="2" charset="-122"/>
              </a:rPr>
              <a:t>		&lt;title&gt;</a:t>
            </a:r>
            <a:r>
              <a:rPr lang="zh-CN" altLang="en-US" sz="1200" dirty="0">
                <a:ea typeface="宋体" panose="02010600030101010101" pitchFamily="2" charset="-122"/>
              </a:rPr>
              <a:t>字体属性</a:t>
            </a:r>
            <a:r>
              <a:rPr lang="en-US" altLang="zh-CN" sz="1200" dirty="0">
                <a:ea typeface="宋体" panose="02010600030101010101" pitchFamily="2" charset="-122"/>
              </a:rPr>
              <a:t>&lt;/title&gt;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&lt;style type="text/</a:t>
            </a:r>
            <a:r>
              <a:rPr lang="en-US" altLang="zh-CN" sz="1200" dirty="0" err="1">
                <a:ea typeface="宋体" panose="02010600030101010101" pitchFamily="2" charset="-122"/>
              </a:rPr>
              <a:t>css</a:t>
            </a:r>
            <a:r>
              <a:rPr lang="en-US" altLang="zh-CN" sz="1200" dirty="0">
                <a:ea typeface="宋体" panose="02010600030101010101" pitchFamily="2" charset="-122"/>
              </a:rPr>
              <a:t>"&gt;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p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font-family: </a:t>
            </a:r>
            <a:r>
              <a:rPr lang="zh-CN" altLang="en-US" sz="1200" dirty="0">
                <a:ea typeface="宋体" panose="02010600030101010101" pitchFamily="2" charset="-122"/>
              </a:rPr>
              <a:t>楷体</a:t>
            </a:r>
            <a:r>
              <a:rPr lang="en-US" altLang="zh-CN" sz="1200" dirty="0">
                <a:ea typeface="宋体" panose="02010600030101010101" pitchFamily="2" charset="-122"/>
              </a:rPr>
              <a: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font-size: 18pt;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font-style: italic;</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font-weight: bold;</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color: blue;</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h1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font-family: </a:t>
            </a:r>
            <a:r>
              <a:rPr lang="zh-CN" altLang="en-US" sz="1200" dirty="0">
                <a:ea typeface="宋体" panose="02010600030101010101" pitchFamily="2" charset="-122"/>
              </a:rPr>
              <a:t>楷体</a:t>
            </a:r>
            <a:r>
              <a:rPr lang="en-US" altLang="zh-CN" sz="1200" dirty="0">
                <a:ea typeface="宋体" panose="02010600030101010101" pitchFamily="2" charset="-122"/>
              </a:rPr>
              <a: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font-size: 20pt;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color: red;</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&lt;/style&gt;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&lt;/head&gt;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&lt;body&gt;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&lt;h1&gt;</a:t>
            </a:r>
            <a:r>
              <a:rPr lang="zh-CN" altLang="en-US" sz="1200" dirty="0">
                <a:ea typeface="宋体" panose="02010600030101010101" pitchFamily="2" charset="-122"/>
              </a:rPr>
              <a:t>黄鹤楼送孟浩然之广陵</a:t>
            </a:r>
            <a:r>
              <a:rPr lang="en-US" altLang="zh-CN" sz="1200" dirty="0">
                <a:ea typeface="宋体" panose="02010600030101010101" pitchFamily="2" charset="-122"/>
              </a:rPr>
              <a:t>&lt;/h1&gt;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&lt;p&gt;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a:t>
            </a:r>
            <a:r>
              <a:rPr lang="zh-CN" altLang="en-US" sz="1200" dirty="0">
                <a:ea typeface="宋体" panose="02010600030101010101" pitchFamily="2" charset="-122"/>
              </a:rPr>
              <a:t>故人西辞黄鹤楼</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a:t>
            </a:r>
            <a:r>
              <a:rPr lang="zh-CN" altLang="en-US" sz="1200" dirty="0">
                <a:ea typeface="宋体" panose="02010600030101010101" pitchFamily="2" charset="-122"/>
              </a:rPr>
              <a:t>烟花三月下扬州</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a:t>
            </a:r>
            <a:r>
              <a:rPr lang="zh-CN" altLang="en-US" sz="1200" dirty="0">
                <a:ea typeface="宋体" panose="02010600030101010101" pitchFamily="2" charset="-122"/>
              </a:rPr>
              <a:t>孤帆远影碧空尽</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a:t>
            </a:r>
            <a:r>
              <a:rPr lang="zh-CN" altLang="en-US" sz="1200" dirty="0">
                <a:ea typeface="宋体" panose="02010600030101010101" pitchFamily="2" charset="-122"/>
              </a:rPr>
              <a:t>惟见长江天际流</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&lt;/p&gt;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&lt;/body&gt;</a:t>
            </a:r>
            <a:endParaRPr lang="en-US" altLang="zh-CN" sz="1200" dirty="0">
              <a:ea typeface="宋体" panose="02010600030101010101" pitchFamily="2" charset="-122"/>
            </a:endParaRPr>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21044" y="1931193"/>
            <a:ext cx="2993488" cy="2721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5" name="标题 4"/>
          <p:cNvSpPr/>
          <p:nvPr>
            <p:ph type="title"/>
          </p:nvPr>
        </p:nvSpPr>
        <p:spPr/>
        <p:txBody>
          <a:bodyPr/>
          <a:p>
            <a:r>
              <a:rPr lang="zh-CN" altLang="en-US"/>
              <a:t>字体属性例子</a:t>
            </a:r>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latin typeface="微软雅黑" panose="020B0503020204020204" charset="-122"/>
                <a:cs typeface="微软雅黑" panose="020B0503020204020204" charset="-122"/>
              </a:rPr>
              <a:t>字体属性例子</a:t>
            </a:r>
            <a:r>
              <a:rPr lang="en-US" altLang="zh-CN" dirty="0" smtClean="0">
                <a:latin typeface="微软雅黑" panose="020B0503020204020204" charset="-122"/>
                <a:cs typeface="微软雅黑" panose="020B0503020204020204" charset="-122"/>
              </a:rPr>
              <a:t>2</a:t>
            </a:r>
            <a:endParaRPr lang="en-US" altLang="zh-CN" dirty="0" smtClean="0">
              <a:latin typeface="微软雅黑" panose="020B0503020204020204" charset="-122"/>
              <a:cs typeface="微软雅黑" panose="020B0503020204020204" charset="-122"/>
            </a:endParaRPr>
          </a:p>
        </p:txBody>
      </p:sp>
      <p:sp>
        <p:nvSpPr>
          <p:cNvPr id="3" name="内容占位符 2"/>
          <p:cNvSpPr>
            <a:spLocks noGrp="1"/>
          </p:cNvSpPr>
          <p:nvPr>
            <p:ph idx="1"/>
          </p:nvPr>
        </p:nvSpPr>
        <p:spPr>
          <a:ln>
            <a:solidFill>
              <a:schemeClr val="bg1"/>
            </a:solidFill>
          </a:ln>
        </p:spPr>
        <p:txBody>
          <a:bodyPr>
            <a:normAutofit/>
          </a:bodyPr>
          <a:lstStyle/>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&lt;html&gt;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&lt;head&gt;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&lt;meta charset="UTF-8"&gt;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&lt;style type="text/</a:t>
            </a:r>
            <a:r>
              <a:rPr kumimoji="1" lang="en-US" altLang="zh-CN" sz="1400" dirty="0" err="1">
                <a:latin typeface="Verdana" panose="020B0604030504040204" pitchFamily="34" charset="0"/>
                <a:ea typeface="Verdana" panose="020B0604030504040204" pitchFamily="34" charset="0"/>
                <a:cs typeface="Verdana" panose="020B0604030504040204" pitchFamily="34" charset="0"/>
              </a:rPr>
              <a:t>css</a:t>
            </a:r>
            <a:r>
              <a:rPr kumimoji="1" lang="en-US" altLang="zh-CN" sz="1400" dirty="0">
                <a:latin typeface="Verdana" panose="020B0604030504040204" pitchFamily="34" charset="0"/>
                <a:ea typeface="Verdana" panose="020B0604030504040204" pitchFamily="34" charset="0"/>
                <a:cs typeface="Verdana" panose="020B0604030504040204" pitchFamily="34" charset="0"/>
              </a:rPr>
              <a:t>"&gt;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h3{</a:t>
            </a:r>
            <a:r>
              <a:rPr kumimoji="1" lang="en-US" altLang="zh-CN" sz="1400" dirty="0" err="1">
                <a:latin typeface="Verdana" panose="020B0604030504040204" pitchFamily="34" charset="0"/>
                <a:ea typeface="Verdana" panose="020B0604030504040204" pitchFamily="34" charset="0"/>
                <a:cs typeface="Verdana" panose="020B0604030504040204" pitchFamily="34" charset="0"/>
              </a:rPr>
              <a:t>text-align:center;color</a:t>
            </a:r>
            <a:r>
              <a:rPr kumimoji="1" lang="en-US" altLang="zh-CN" sz="1400" dirty="0">
                <a:latin typeface="Verdana" panose="020B0604030504040204" pitchFamily="34" charset="0"/>
                <a:ea typeface="Verdana" panose="020B0604030504040204" pitchFamily="34" charset="0"/>
                <a:cs typeface="Verdana" panose="020B0604030504040204" pitchFamily="34" charset="0"/>
              </a:rPr>
              <a:t>:#3300ff;}</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err="1">
                <a:latin typeface="Verdana" panose="020B0604030504040204" pitchFamily="34" charset="0"/>
                <a:ea typeface="Verdana" panose="020B0604030504040204" pitchFamily="34" charset="0"/>
                <a:cs typeface="Verdana" panose="020B0604030504040204" pitchFamily="34" charset="0"/>
              </a:rPr>
              <a:t>    hr</a:t>
            </a:r>
            <a:r>
              <a:rPr kumimoji="1" lang="en-US" altLang="zh-CN" sz="1400" dirty="0">
                <a:latin typeface="Verdana" panose="020B0604030504040204" pitchFamily="34" charset="0"/>
                <a:ea typeface="Verdana" panose="020B0604030504040204" pitchFamily="34" charset="0"/>
                <a:cs typeface="Verdana" panose="020B0604030504040204" pitchFamily="34" charset="0"/>
              </a:rPr>
              <a:t>{color:#660066;}</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#p1{</a:t>
            </a:r>
            <a:r>
              <a:rPr kumimoji="1" lang="en-US" altLang="zh-CN" sz="1400" dirty="0" err="1">
                <a:latin typeface="Verdana" panose="020B0604030504040204" pitchFamily="34" charset="0"/>
                <a:ea typeface="Verdana" panose="020B0604030504040204" pitchFamily="34" charset="0"/>
                <a:cs typeface="Verdana" panose="020B0604030504040204" pitchFamily="34" charset="0"/>
              </a:rPr>
              <a:t>font-variant:normal;font-weight:lighter</a:t>
            </a:r>
            <a:r>
              <a:rPr kumimoji="1" lang="en-US" altLang="zh-CN" sz="1400" dirty="0">
                <a:latin typeface="Verdana" panose="020B0604030504040204" pitchFamily="34" charset="0"/>
                <a:ea typeface="Verdana" panose="020B0604030504040204" pitchFamily="34" charset="0"/>
                <a:cs typeface="Verdana" panose="020B0604030504040204" pitchFamily="34" charset="0"/>
              </a:rPr>
              <a: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#p2{</a:t>
            </a:r>
            <a:r>
              <a:rPr kumimoji="1" lang="en-US" altLang="zh-CN" sz="1400" dirty="0" err="1">
                <a:latin typeface="Verdana" panose="020B0604030504040204" pitchFamily="34" charset="0"/>
                <a:ea typeface="Verdana" panose="020B0604030504040204" pitchFamily="34" charset="0"/>
                <a:cs typeface="Verdana" panose="020B0604030504040204" pitchFamily="34" charset="0"/>
              </a:rPr>
              <a:t>font-variant:small-caps;font-weight:bold</a:t>
            </a:r>
            <a:r>
              <a:rPr kumimoji="1" lang="en-US" altLang="zh-CN" sz="1400" dirty="0">
                <a:latin typeface="Verdana" panose="020B0604030504040204" pitchFamily="34" charset="0"/>
                <a:ea typeface="Verdana" panose="020B0604030504040204" pitchFamily="34" charset="0"/>
                <a:cs typeface="Verdana" panose="020B0604030504040204" pitchFamily="34" charset="0"/>
              </a:rPr>
              <a: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#p3{font-weight:600;font:italic 28px/40px </a:t>
            </a:r>
            <a:r>
              <a:rPr kumimoji="1" lang="zh-CN" altLang="en-US" sz="1400" dirty="0">
                <a:latin typeface="Verdana" panose="020B0604030504040204" pitchFamily="34" charset="0"/>
                <a:cs typeface="Verdana" panose="020B0604030504040204" pitchFamily="34" charset="0"/>
              </a:rPr>
              <a:t>幼圆</a:t>
            </a:r>
            <a:r>
              <a:rPr kumimoji="1" lang="en-US" altLang="zh-CN" sz="1400" dirty="0">
                <a:latin typeface="Verdana" panose="020B0604030504040204" pitchFamily="34" charset="0"/>
                <a:ea typeface="Verdana" panose="020B0604030504040204" pitchFamily="34" charset="0"/>
                <a:cs typeface="Verdana" panose="020B0604030504040204" pitchFamily="34" charset="0"/>
              </a:rPr>
              <a: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#p4{</a:t>
            </a:r>
            <a:r>
              <a:rPr kumimoji="1" lang="en-US" altLang="zh-CN" sz="1400" dirty="0" err="1">
                <a:latin typeface="Verdana" panose="020B0604030504040204" pitchFamily="34" charset="0"/>
                <a:ea typeface="Verdana" panose="020B0604030504040204" pitchFamily="34" charset="0"/>
                <a:cs typeface="Verdana" panose="020B0604030504040204" pitchFamily="34" charset="0"/>
              </a:rPr>
              <a:t>font:italic</a:t>
            </a:r>
            <a:r>
              <a:rPr kumimoji="1" lang="en-US" altLang="zh-CN" sz="1400" dirty="0">
                <a:latin typeface="Verdana" panose="020B0604030504040204" pitchFamily="34" charset="0"/>
                <a:ea typeface="Verdana" panose="020B0604030504040204" pitchFamily="34" charset="0"/>
                <a:cs typeface="Verdana" panose="020B0604030504040204" pitchFamily="34" charset="0"/>
              </a:rPr>
              <a:t>  bolder small-caps 24px/1.5em </a:t>
            </a:r>
            <a:r>
              <a:rPr kumimoji="1" lang="zh-CN" altLang="en-US" sz="1400" dirty="0">
                <a:latin typeface="Verdana" panose="020B0604030504040204" pitchFamily="34" charset="0"/>
                <a:cs typeface="Verdana" panose="020B0604030504040204" pitchFamily="34" charset="0"/>
              </a:rPr>
              <a:t>黑体</a:t>
            </a:r>
            <a:r>
              <a:rPr kumimoji="1" lang="en-US" altLang="zh-CN" sz="1400" dirty="0">
                <a:latin typeface="Verdana" panose="020B0604030504040204" pitchFamily="34" charset="0"/>
                <a:ea typeface="Verdana" panose="020B0604030504040204" pitchFamily="34" charset="0"/>
                <a:cs typeface="Verdana" panose="020B0604030504040204" pitchFamily="34" charset="0"/>
              </a:rPr>
              <a: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&lt;/style&gt;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&lt;/head</a:t>
            </a:r>
            <a:r>
              <a:rPr kumimoji="1" lang="en-US" altLang="zh-CN" sz="1400" dirty="0" smtClean="0">
                <a:latin typeface="Verdana" panose="020B0604030504040204" pitchFamily="34" charset="0"/>
                <a:ea typeface="Verdana" panose="020B0604030504040204" pitchFamily="34" charset="0"/>
                <a:cs typeface="Verdana" panose="020B0604030504040204" pitchFamily="34" charset="0"/>
              </a:rPr>
              <a:t>&gt;</a:t>
            </a:r>
            <a:endParaRPr kumimoji="1" lang="en-US" altLang="zh-CN" sz="1400" dirty="0" smtClean="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&lt;body&gt;</a:t>
            </a:r>
            <a:endParaRPr kumimoji="1" lang="en-US" altLang="zh-CN" sz="1400" dirty="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ea typeface="Verdana" panose="020B0604030504040204" pitchFamily="34" charset="0"/>
                <a:cs typeface="Verdana" panose="020B0604030504040204" pitchFamily="34" charset="0"/>
              </a:rPr>
              <a:t>  &lt;h3&gt;</a:t>
            </a:r>
            <a:r>
              <a:rPr kumimoji="1" lang="zh-CN" altLang="en-US" sz="1400" dirty="0">
                <a:latin typeface="Verdana" panose="020B0604030504040204" pitchFamily="34" charset="0"/>
                <a:cs typeface="Verdana" panose="020B0604030504040204" pitchFamily="34" charset="0"/>
              </a:rPr>
              <a:t>设置字体变体、粗细、复合属性 </a:t>
            </a:r>
            <a:r>
              <a:rPr kumimoji="1" lang="en-US" altLang="zh-CN" sz="1400" dirty="0">
                <a:latin typeface="Verdana" panose="020B0604030504040204" pitchFamily="34" charset="0"/>
                <a:ea typeface="Verdana" panose="020B0604030504040204" pitchFamily="34" charset="0"/>
                <a:cs typeface="Verdana" panose="020B0604030504040204" pitchFamily="34" charset="0"/>
              </a:rPr>
              <a:t>&lt;/h3</a:t>
            </a:r>
            <a:r>
              <a:rPr kumimoji="1" lang="en-US" altLang="zh-CN" sz="1400" dirty="0" smtClean="0">
                <a:latin typeface="Verdana" panose="020B0604030504040204" pitchFamily="34" charset="0"/>
                <a:ea typeface="Verdana" panose="020B0604030504040204" pitchFamily="34" charset="0"/>
                <a:cs typeface="Verdana" panose="020B0604030504040204" pitchFamily="34" charset="0"/>
              </a:rPr>
              <a:t>&gt;</a:t>
            </a:r>
            <a:endParaRPr kumimoji="1" lang="en-US" altLang="zh-CN" sz="1400" dirty="0" smtClean="0">
              <a:latin typeface="Verdana" panose="020B0604030504040204" pitchFamily="34" charset="0"/>
              <a:ea typeface="Verdana" panose="020B0604030504040204" pitchFamily="34" charset="0"/>
              <a:cs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rPr>
              <a:t>  &lt;hr</a:t>
            </a:r>
            <a:r>
              <a:rPr kumimoji="1" lang="en-US" altLang="zh-CN" sz="1400" dirty="0" smtClean="0">
                <a:latin typeface="Verdana" panose="020B0604030504040204" pitchFamily="34" charset="0"/>
              </a:rPr>
              <a:t>&gt;</a:t>
            </a:r>
            <a:endParaRPr kumimoji="1" lang="en-US" altLang="zh-CN" sz="1400" dirty="0" smtClean="0">
              <a:latin typeface="Verdana" panose="020B0604030504040204" pitchFamily="34" charset="0"/>
            </a:endParaRPr>
          </a:p>
          <a:p>
            <a:pPr eaLnBrk="1" hangingPunct="1">
              <a:lnSpc>
                <a:spcPts val="1500"/>
              </a:lnSpc>
              <a:spcBef>
                <a:spcPts val="0"/>
              </a:spcBef>
              <a:spcAft>
                <a:spcPts val="0"/>
              </a:spcAft>
              <a:buNone/>
            </a:pPr>
            <a:r>
              <a:rPr kumimoji="1" lang="en-US" altLang="zh-CN" sz="1400" dirty="0">
                <a:latin typeface="Verdana" panose="020B0604030504040204" pitchFamily="34" charset="0"/>
              </a:rPr>
              <a:t>  &lt;p&gt;</a:t>
            </a:r>
            <a:r>
              <a:rPr kumimoji="1" lang="zh-CN" altLang="en-US" sz="1400" dirty="0">
                <a:latin typeface="Verdana" panose="020B0604030504040204" pitchFamily="34" charset="0"/>
              </a:rPr>
              <a:t>此段文字正常显示</a:t>
            </a:r>
            <a:r>
              <a:rPr kumimoji="1" lang="en-US" altLang="zh-CN" sz="1400" dirty="0">
                <a:latin typeface="Verdana" panose="020B0604030504040204" pitchFamily="34" charset="0"/>
              </a:rPr>
              <a:t>Welcome to you!&lt;/p&gt;</a:t>
            </a:r>
            <a:endParaRPr kumimoji="1" lang="en-US" altLang="zh-CN" sz="1400" dirty="0">
              <a:latin typeface="Verdana" panose="020B0604030504040204" pitchFamily="34" charset="0"/>
            </a:endParaRPr>
          </a:p>
          <a:p>
            <a:pPr eaLnBrk="1" hangingPunct="1">
              <a:spcBef>
                <a:spcPts val="0"/>
              </a:spcBef>
              <a:spcAft>
                <a:spcPts val="0"/>
              </a:spcAft>
              <a:buNone/>
            </a:pPr>
            <a:r>
              <a:rPr kumimoji="1" lang="en-US" altLang="zh-CN" sz="1400" dirty="0" smtClean="0">
                <a:latin typeface="Verdana" panose="020B0604030504040204" pitchFamily="34" charset="0"/>
                <a:sym typeface="+mn-ea"/>
              </a:rPr>
              <a:t>  &lt;</a:t>
            </a:r>
            <a:r>
              <a:rPr kumimoji="1" lang="en-US" altLang="zh-CN" sz="1400" dirty="0">
                <a:latin typeface="Verdana" panose="020B0604030504040204" pitchFamily="34" charset="0"/>
                <a:sym typeface="+mn-ea"/>
              </a:rPr>
              <a:t>p id="p1"&gt;</a:t>
            </a:r>
            <a:r>
              <a:rPr kumimoji="1" lang="zh-CN" altLang="en-US" sz="1400" dirty="0">
                <a:latin typeface="Verdana" panose="020B0604030504040204" pitchFamily="34" charset="0"/>
                <a:sym typeface="+mn-ea"/>
              </a:rPr>
              <a:t>此段文字</a:t>
            </a:r>
            <a:r>
              <a:rPr kumimoji="1" lang="en-US" altLang="zh-CN" sz="1400" dirty="0">
                <a:latin typeface="Verdana" panose="020B0604030504040204" pitchFamily="34" charset="0"/>
                <a:sym typeface="+mn-ea"/>
              </a:rPr>
              <a:t>Welcome to you!</a:t>
            </a:r>
            <a:r>
              <a:rPr kumimoji="1" lang="zh-CN" altLang="en-US" sz="1400" dirty="0">
                <a:latin typeface="Verdana" panose="020B0604030504040204" pitchFamily="34" charset="0"/>
                <a:sym typeface="+mn-ea"/>
              </a:rPr>
              <a:t>正常、较细字体。 </a:t>
            </a:r>
            <a:r>
              <a:rPr kumimoji="1" lang="en-US" altLang="zh-CN" sz="1400" dirty="0">
                <a:latin typeface="Verdana" panose="020B0604030504040204" pitchFamily="34" charset="0"/>
                <a:sym typeface="+mn-ea"/>
              </a:rPr>
              <a:t>&lt;/p&gt;</a:t>
            </a:r>
            <a:endParaRPr kumimoji="1" lang="en-US" altLang="zh-CN" sz="1400" dirty="0">
              <a:latin typeface="Verdana" panose="020B0604030504040204" pitchFamily="34" charset="0"/>
            </a:endParaRPr>
          </a:p>
          <a:p>
            <a:pPr eaLnBrk="1" hangingPunct="1">
              <a:spcBef>
                <a:spcPts val="0"/>
              </a:spcBef>
              <a:spcAft>
                <a:spcPts val="0"/>
              </a:spcAft>
              <a:buNone/>
            </a:pPr>
            <a:r>
              <a:rPr kumimoji="1" lang="en-US" altLang="zh-CN" sz="1400" dirty="0">
                <a:latin typeface="Verdana" panose="020B0604030504040204" pitchFamily="34" charset="0"/>
                <a:sym typeface="+mn-ea"/>
              </a:rPr>
              <a:t>  &lt;p id="p2"&gt;</a:t>
            </a:r>
            <a:r>
              <a:rPr kumimoji="1" lang="zh-CN" altLang="en-US" sz="1400" dirty="0">
                <a:latin typeface="Verdana" panose="020B0604030504040204" pitchFamily="34" charset="0"/>
                <a:sym typeface="+mn-ea"/>
              </a:rPr>
              <a:t>设置小型大写字母、字体标准粗体。</a:t>
            </a:r>
            <a:r>
              <a:rPr kumimoji="1" lang="en-US" altLang="zh-CN" sz="1400" dirty="0">
                <a:latin typeface="Verdana" panose="020B0604030504040204" pitchFamily="34" charset="0"/>
                <a:sym typeface="+mn-ea"/>
              </a:rPr>
              <a:t>&lt;/p&gt;</a:t>
            </a:r>
            <a:endParaRPr kumimoji="1" lang="en-US" altLang="zh-CN" sz="1400" dirty="0">
              <a:latin typeface="Verdana" panose="020B0604030504040204" pitchFamily="34" charset="0"/>
            </a:endParaRPr>
          </a:p>
          <a:p>
            <a:pPr eaLnBrk="1" hangingPunct="1">
              <a:spcBef>
                <a:spcPts val="0"/>
              </a:spcBef>
              <a:spcAft>
                <a:spcPts val="0"/>
              </a:spcAft>
              <a:buNone/>
            </a:pPr>
            <a:r>
              <a:rPr kumimoji="1" lang="en-US" altLang="zh-CN" sz="1400" dirty="0">
                <a:latin typeface="Verdana" panose="020B0604030504040204" pitchFamily="34" charset="0"/>
                <a:sym typeface="+mn-ea"/>
              </a:rPr>
              <a:t>  &lt;p id="p3"&gt;</a:t>
            </a:r>
            <a:r>
              <a:rPr kumimoji="1" lang="zh-CN" altLang="en-US" sz="1400" dirty="0">
                <a:latin typeface="Verdana" panose="020B0604030504040204" pitchFamily="34" charset="0"/>
                <a:sym typeface="+mn-ea"/>
              </a:rPr>
              <a:t>设置字体粗细度为</a:t>
            </a:r>
            <a:r>
              <a:rPr kumimoji="1" lang="en-US" altLang="zh-CN" sz="1400" dirty="0">
                <a:latin typeface="Verdana" panose="020B0604030504040204" pitchFamily="34" charset="0"/>
                <a:sym typeface="+mn-ea"/>
              </a:rPr>
              <a:t>600</a:t>
            </a:r>
            <a:r>
              <a:rPr kumimoji="1" lang="zh-CN" altLang="en-US" sz="1400" dirty="0">
                <a:latin typeface="Verdana" panose="020B0604030504040204" pitchFamily="34" charset="0"/>
                <a:sym typeface="+mn-ea"/>
              </a:rPr>
              <a:t>、斜体、大小</a:t>
            </a:r>
            <a:r>
              <a:rPr kumimoji="1" lang="en-US" altLang="zh-CN" sz="1400" dirty="0">
                <a:latin typeface="Verdana" panose="020B0604030504040204" pitchFamily="34" charset="0"/>
                <a:sym typeface="+mn-ea"/>
              </a:rPr>
              <a:t>28px</a:t>
            </a:r>
            <a:r>
              <a:rPr kumimoji="1" lang="zh-CN" altLang="en-US" sz="1400" dirty="0">
                <a:latin typeface="Verdana" panose="020B0604030504040204" pitchFamily="34" charset="0"/>
                <a:sym typeface="+mn-ea"/>
              </a:rPr>
              <a:t>、行高</a:t>
            </a:r>
            <a:r>
              <a:rPr kumimoji="1" lang="en-US" altLang="zh-CN" sz="1400" dirty="0">
                <a:latin typeface="Verdana" panose="020B0604030504040204" pitchFamily="34" charset="0"/>
                <a:sym typeface="+mn-ea"/>
              </a:rPr>
              <a:t>50px</a:t>
            </a:r>
            <a:r>
              <a:rPr kumimoji="1" lang="zh-CN" altLang="en-US" sz="1400" dirty="0">
                <a:latin typeface="Verdana" panose="020B0604030504040204" pitchFamily="34" charset="0"/>
                <a:sym typeface="+mn-ea"/>
              </a:rPr>
              <a:t>、字体幼圆</a:t>
            </a:r>
            <a:r>
              <a:rPr kumimoji="1" lang="en-US" altLang="zh-CN" sz="1400" dirty="0">
                <a:latin typeface="Verdana" panose="020B0604030504040204" pitchFamily="34" charset="0"/>
                <a:sym typeface="+mn-ea"/>
              </a:rPr>
              <a:t>&lt;/p&gt;</a:t>
            </a:r>
            <a:endParaRPr kumimoji="1" lang="en-US" altLang="zh-CN" sz="1400" dirty="0">
              <a:latin typeface="Verdana" panose="020B0604030504040204" pitchFamily="34" charset="0"/>
            </a:endParaRPr>
          </a:p>
          <a:p>
            <a:pPr eaLnBrk="1" hangingPunct="1">
              <a:spcBef>
                <a:spcPts val="0"/>
              </a:spcBef>
              <a:spcAft>
                <a:spcPts val="0"/>
              </a:spcAft>
              <a:buNone/>
            </a:pPr>
            <a:r>
              <a:rPr kumimoji="1" lang="en-US" altLang="zh-CN" sz="1400" dirty="0">
                <a:latin typeface="Verdana" panose="020B0604030504040204" pitchFamily="34" charset="0"/>
                <a:sym typeface="+mn-ea"/>
              </a:rPr>
              <a:t>  &lt;p id="p4"&gt;</a:t>
            </a:r>
            <a:r>
              <a:rPr kumimoji="1" lang="zh-CN" altLang="en-US" sz="1400" dirty="0">
                <a:latin typeface="Verdana" panose="020B0604030504040204" pitchFamily="34" charset="0"/>
                <a:sym typeface="+mn-ea"/>
              </a:rPr>
              <a:t>设置字体风格斜体、特粗、小型大写字母</a:t>
            </a:r>
            <a:r>
              <a:rPr kumimoji="1" lang="en-US" altLang="zh-CN" sz="1400" dirty="0">
                <a:latin typeface="Verdana" panose="020B0604030504040204" pitchFamily="34" charset="0"/>
                <a:sym typeface="+mn-ea"/>
              </a:rPr>
              <a:t>HTML</a:t>
            </a:r>
            <a:r>
              <a:rPr kumimoji="1" lang="zh-CN" altLang="en-US" sz="1400" dirty="0">
                <a:latin typeface="Verdana" panose="020B0604030504040204" pitchFamily="34" charset="0"/>
                <a:sym typeface="+mn-ea"/>
              </a:rPr>
              <a:t>、字号</a:t>
            </a:r>
            <a:r>
              <a:rPr kumimoji="1" lang="en-US" altLang="zh-CN" sz="1400" dirty="0">
                <a:latin typeface="Verdana" panose="020B0604030504040204" pitchFamily="34" charset="0"/>
                <a:sym typeface="+mn-ea"/>
              </a:rPr>
              <a:t>24px/</a:t>
            </a:r>
            <a:r>
              <a:rPr kumimoji="1" lang="zh-CN" altLang="en-US" sz="1400" dirty="0">
                <a:latin typeface="Verdana" panose="020B0604030504040204" pitchFamily="34" charset="0"/>
                <a:sym typeface="+mn-ea"/>
              </a:rPr>
              <a:t>行高</a:t>
            </a:r>
            <a:r>
              <a:rPr kumimoji="1" lang="en-US" altLang="zh-CN" sz="1400" dirty="0">
                <a:latin typeface="Verdana" panose="020B0604030504040204" pitchFamily="34" charset="0"/>
                <a:sym typeface="+mn-ea"/>
              </a:rPr>
              <a:t>1.5em</a:t>
            </a:r>
            <a:r>
              <a:rPr kumimoji="1" lang="zh-CN" altLang="en-US" sz="1400" dirty="0">
                <a:latin typeface="Verdana" panose="020B0604030504040204" pitchFamily="34" charset="0"/>
                <a:sym typeface="+mn-ea"/>
              </a:rPr>
              <a:t>、字体黑体</a:t>
            </a:r>
            <a:r>
              <a:rPr kumimoji="1" lang="en-US" altLang="zh-CN" sz="1400" dirty="0">
                <a:latin typeface="Verdana" panose="020B0604030504040204" pitchFamily="34" charset="0"/>
                <a:sym typeface="+mn-ea"/>
              </a:rPr>
              <a:t>&lt;/p&gt;</a:t>
            </a:r>
            <a:endParaRPr kumimoji="1" lang="en-US" altLang="zh-CN" sz="1400" dirty="0">
              <a:latin typeface="Verdana" panose="020B0604030504040204" pitchFamily="34" charset="0"/>
            </a:endParaRPr>
          </a:p>
          <a:p>
            <a:pPr eaLnBrk="1" hangingPunct="1">
              <a:spcBef>
                <a:spcPts val="0"/>
              </a:spcBef>
              <a:spcAft>
                <a:spcPts val="0"/>
              </a:spcAft>
              <a:buNone/>
            </a:pPr>
            <a:r>
              <a:rPr kumimoji="1" lang="en-US" altLang="zh-CN" sz="1400" dirty="0">
                <a:latin typeface="Verdana" panose="020B0604030504040204" pitchFamily="34" charset="0"/>
                <a:sym typeface="+mn-ea"/>
              </a:rPr>
              <a:t>  &lt;/body</a:t>
            </a:r>
            <a:r>
              <a:rPr kumimoji="1" lang="en-US" altLang="zh-CN" sz="1400" dirty="0" smtClean="0">
                <a:latin typeface="Verdana" panose="020B0604030504040204" pitchFamily="34" charset="0"/>
                <a:sym typeface="+mn-ea"/>
              </a:rPr>
              <a:t>&gt;</a:t>
            </a:r>
            <a:endParaRPr kumimoji="1" lang="en-US" altLang="zh-CN" sz="1400" dirty="0" smtClean="0">
              <a:latin typeface="Verdana" panose="020B0604030504040204" pitchFamily="34" charset="0"/>
              <a:sym typeface="+mn-ea"/>
            </a:endParaRPr>
          </a:p>
          <a:p>
            <a:pPr eaLnBrk="1" hangingPunct="1">
              <a:spcBef>
                <a:spcPts val="0"/>
              </a:spcBef>
              <a:spcAft>
                <a:spcPts val="0"/>
              </a:spcAft>
              <a:buNone/>
            </a:pPr>
            <a:r>
              <a:rPr kumimoji="1" lang="en-US" altLang="zh-CN" sz="1400" dirty="0" smtClean="0">
                <a:latin typeface="Verdana" panose="020B0604030504040204" pitchFamily="34" charset="0"/>
                <a:sym typeface="+mn-ea"/>
              </a:rPr>
              <a:t>&lt;/</a:t>
            </a:r>
            <a:r>
              <a:rPr kumimoji="1" lang="en-US" altLang="zh-CN" sz="1400" dirty="0">
                <a:latin typeface="Verdana" panose="020B0604030504040204" pitchFamily="34" charset="0"/>
                <a:sym typeface="+mn-ea"/>
              </a:rPr>
              <a:t>html&gt;</a:t>
            </a:r>
            <a:endParaRPr kumimoji="1" lang="en-US" altLang="zh-CN" sz="1600" dirty="0">
              <a:latin typeface="Verdana" panose="020B0604030504040204" pitchFamily="34" charset="0"/>
            </a:endParaRPr>
          </a:p>
        </p:txBody>
      </p:sp>
      <p:pic>
        <p:nvPicPr>
          <p:cNvPr id="11" name="图片 10"/>
          <p:cNvPicPr/>
          <p:nvPr/>
        </p:nvPicPr>
        <p:blipFill>
          <a:blip r:embed="rId1" cstate="print">
            <a:extLst>
              <a:ext uri="{28A0092B-C50C-407E-A947-70E740481C1C}">
                <a14:useLocalDpi xmlns:a14="http://schemas.microsoft.com/office/drawing/2010/main" val="0"/>
              </a:ext>
            </a:extLst>
          </a:blip>
          <a:srcRect t="22792"/>
          <a:stretch>
            <a:fillRect/>
          </a:stretch>
        </p:blipFill>
        <p:spPr bwMode="auto">
          <a:xfrm>
            <a:off x="3736340" y="4877435"/>
            <a:ext cx="5340350" cy="1864360"/>
          </a:xfrm>
          <a:prstGeom prst="rect">
            <a:avLst/>
          </a:prstGeom>
          <a:noFill/>
          <a:ln>
            <a:noFill/>
          </a:ln>
        </p:spPr>
      </p:pic>
    </p:spTree>
    <p:custDataLst>
      <p:tags r:id="rId2"/>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3775"/>
            <a:ext cx="8229600" cy="7874635"/>
          </a:xfrm>
          <a:noFill/>
        </p:spPr>
        <p:txBody>
          <a:bodyPr vert="horz" wrap="square" lIns="91440" tIns="45720" rIns="91440" bIns="45720" rtlCol="0">
            <a:no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设置块内文字的显示样式，包括缩进、对齐方式、行高等： </a:t>
            </a:r>
            <a:endParaRPr lang="zh-CN" altLang="en-US" dirty="0"/>
          </a:p>
          <a:p>
            <a:pPr lvl="1" defTabSz="914400">
              <a:lnSpc>
                <a:spcPct val="130000"/>
              </a:lnSpc>
              <a:spcAft>
                <a:spcPts val="0"/>
              </a:spcAft>
              <a:tabLst>
                <a:tab pos="1609725" algn="l"/>
                <a:tab pos="1609725" algn="l"/>
              </a:tabLst>
            </a:pPr>
            <a:r>
              <a:rPr lang="en-US" altLang="zh-CN" dirty="0"/>
              <a:t>text-transform</a:t>
            </a:r>
            <a:r>
              <a:rPr lang="zh-CN" altLang="en-US" dirty="0"/>
              <a:t>：文本的大小写。</a:t>
            </a:r>
            <a:endParaRPr lang="zh-CN" altLang="en-US" dirty="0"/>
          </a:p>
          <a:p>
            <a:pPr lvl="1" defTabSz="914400">
              <a:lnSpc>
                <a:spcPct val="130000"/>
              </a:lnSpc>
              <a:spcAft>
                <a:spcPts val="0"/>
              </a:spcAft>
              <a:tabLst>
                <a:tab pos="1609725" algn="l"/>
                <a:tab pos="1609725" algn="l"/>
              </a:tabLst>
            </a:pPr>
            <a:r>
              <a:rPr lang="en-US" altLang="zh-CN" dirty="0"/>
              <a:t>white-space</a:t>
            </a:r>
            <a:r>
              <a:rPr lang="zh-CN" altLang="en-US" dirty="0"/>
              <a:t>：空格的处理方式。</a:t>
            </a:r>
            <a:endParaRPr lang="zh-CN" altLang="en-US" dirty="0"/>
          </a:p>
          <a:p>
            <a:pPr lvl="1" defTabSz="914400">
              <a:lnSpc>
                <a:spcPct val="130000"/>
              </a:lnSpc>
              <a:spcAft>
                <a:spcPts val="0"/>
              </a:spcAft>
              <a:tabLst>
                <a:tab pos="1609725" algn="l"/>
                <a:tab pos="1609725" algn="l"/>
              </a:tabLst>
            </a:pPr>
            <a:r>
              <a:rPr lang="en-US" altLang="zh-CN" dirty="0"/>
              <a:t>tab-size</a:t>
            </a:r>
            <a:r>
              <a:rPr lang="zh-CN" altLang="en-US" dirty="0"/>
              <a:t>：制表符的长度。</a:t>
            </a:r>
            <a:endParaRPr lang="zh-CN" altLang="en-US" dirty="0"/>
          </a:p>
          <a:p>
            <a:pPr lvl="1" defTabSz="914400">
              <a:lnSpc>
                <a:spcPct val="130000"/>
              </a:lnSpc>
              <a:spcAft>
                <a:spcPts val="0"/>
              </a:spcAft>
              <a:tabLst>
                <a:tab pos="1609725" algn="l"/>
                <a:tab pos="1609725" algn="l"/>
              </a:tabLst>
            </a:pPr>
            <a:r>
              <a:rPr lang="en-US" altLang="zh-CN" dirty="0"/>
              <a:t>overflow-wrap</a:t>
            </a:r>
            <a:r>
              <a:rPr lang="zh-CN" altLang="en-US" dirty="0"/>
              <a:t>：当内容超过指定容器的边界时是否断行。</a:t>
            </a:r>
            <a:endParaRPr lang="zh-CN" altLang="en-US" dirty="0"/>
          </a:p>
          <a:p>
            <a:pPr lvl="1" defTabSz="914400">
              <a:lnSpc>
                <a:spcPct val="130000"/>
              </a:lnSpc>
              <a:spcAft>
                <a:spcPts val="0"/>
              </a:spcAft>
              <a:tabLst>
                <a:tab pos="1609725" algn="l"/>
                <a:tab pos="1609725" algn="l"/>
              </a:tabLst>
            </a:pPr>
            <a:r>
              <a:rPr lang="en-US" altLang="zh-CN" dirty="0"/>
              <a:t>word-break</a:t>
            </a:r>
            <a:r>
              <a:rPr lang="zh-CN" altLang="en-US" dirty="0"/>
              <a:t>：对象内文本的字内换行行为，默认为</a:t>
            </a:r>
            <a:r>
              <a:rPr lang="en-US" altLang="zh-CN" dirty="0"/>
              <a:t>normal</a:t>
            </a:r>
            <a:r>
              <a:rPr lang="zh-CN" altLang="en-US" dirty="0"/>
              <a:t>，允许字内换行。</a:t>
            </a:r>
            <a:endParaRPr lang="zh-CN" altLang="en-US" dirty="0"/>
          </a:p>
          <a:p>
            <a:pPr lvl="1" defTabSz="914400">
              <a:lnSpc>
                <a:spcPct val="130000"/>
              </a:lnSpc>
              <a:spcAft>
                <a:spcPts val="0"/>
              </a:spcAft>
              <a:tabLst>
                <a:tab pos="1609725" algn="l"/>
                <a:tab pos="1609725" algn="l"/>
              </a:tabLst>
            </a:pPr>
            <a:r>
              <a:rPr lang="en-US" altLang="zh-CN" dirty="0"/>
              <a:t>text-align</a:t>
            </a:r>
            <a:r>
              <a:rPr lang="zh-CN" altLang="en-US" dirty="0"/>
              <a:t>：内容的水平对齐方式。</a:t>
            </a:r>
            <a:endParaRPr lang="zh-CN" altLang="en-US" dirty="0"/>
          </a:p>
          <a:p>
            <a:pPr lvl="1" defTabSz="914400">
              <a:lnSpc>
                <a:spcPct val="130000"/>
              </a:lnSpc>
              <a:spcAft>
                <a:spcPts val="0"/>
              </a:spcAft>
              <a:tabLst>
                <a:tab pos="1609725" algn="l"/>
                <a:tab pos="1609725" algn="l"/>
              </a:tabLst>
            </a:pPr>
            <a:r>
              <a:rPr lang="en-US" altLang="zh-CN" dirty="0"/>
              <a:t>text-align-last</a:t>
            </a:r>
            <a:r>
              <a:rPr lang="zh-CN" altLang="en-US" dirty="0"/>
              <a:t>：块内最后一行或者被强制打断的行的对齐方式。</a:t>
            </a:r>
            <a:endParaRPr lang="zh-CN" altLang="en-US" dirty="0"/>
          </a:p>
          <a:p>
            <a:pPr lvl="1" defTabSz="914400">
              <a:lnSpc>
                <a:spcPct val="130000"/>
              </a:lnSpc>
              <a:spcAft>
                <a:spcPts val="0"/>
              </a:spcAft>
              <a:tabLst>
                <a:tab pos="1609725" algn="l"/>
                <a:tab pos="1609725" algn="l"/>
              </a:tabLst>
            </a:pPr>
            <a:r>
              <a:rPr lang="zh-CN" altLang="en-US" dirty="0"/>
              <a:t>text-justify：调整文本使用的对齐方式。</a:t>
            </a:r>
            <a:endParaRPr lang="zh-CN" altLang="en-US" dirty="0"/>
          </a:p>
          <a:p>
            <a:pPr lvl="1" defTabSz="914400">
              <a:lnSpc>
                <a:spcPct val="130000"/>
              </a:lnSpc>
              <a:spcAft>
                <a:spcPts val="0"/>
              </a:spcAft>
              <a:tabLst>
                <a:tab pos="1609725" algn="l"/>
                <a:tab pos="1609725" algn="l"/>
              </a:tabLst>
            </a:pPr>
            <a:r>
              <a:rPr lang="zh-CN" altLang="en-US" dirty="0"/>
              <a:t>word-spacing：单词之间的最小，最大和最佳间距。</a:t>
            </a:r>
            <a:endParaRPr lang="zh-CN" altLang="en-US" dirty="0"/>
          </a:p>
          <a:p>
            <a:pPr lvl="1" defTabSz="914400">
              <a:lnSpc>
                <a:spcPct val="130000"/>
              </a:lnSpc>
              <a:spcAft>
                <a:spcPts val="0"/>
              </a:spcAft>
              <a:tabLst>
                <a:tab pos="1609725" algn="l"/>
                <a:tab pos="1609725" algn="l"/>
              </a:tabLst>
            </a:pPr>
            <a:r>
              <a:rPr lang="zh-CN" altLang="en-US" dirty="0"/>
              <a:t>letter-spacing：字符之间的最小，最大和最佳间距。</a:t>
            </a:r>
            <a:endParaRPr lang="zh-CN" altLang="en-US" dirty="0"/>
          </a:p>
          <a:p>
            <a:pPr lvl="1" defTabSz="914400">
              <a:lnSpc>
                <a:spcPct val="130000"/>
              </a:lnSpc>
              <a:spcAft>
                <a:spcPts val="0"/>
              </a:spcAft>
              <a:tabLst>
                <a:tab pos="1609725" algn="l"/>
                <a:tab pos="1609725" algn="l"/>
              </a:tabLst>
            </a:pPr>
            <a:r>
              <a:rPr lang="zh-CN" altLang="en-US" dirty="0"/>
              <a:t>text-indent：文本的缩进。</a:t>
            </a:r>
            <a:endParaRPr lang="zh-CN" altLang="en-US" dirty="0"/>
          </a:p>
          <a:p>
            <a:pPr lvl="1" defTabSz="914400">
              <a:lnSpc>
                <a:spcPct val="130000"/>
              </a:lnSpc>
              <a:spcAft>
                <a:spcPts val="0"/>
              </a:spcAft>
              <a:tabLst>
                <a:tab pos="1609725" algn="l"/>
                <a:tab pos="1609725" algn="l"/>
              </a:tabLst>
            </a:pPr>
            <a:r>
              <a:rPr lang="zh-CN" altLang="en-US" dirty="0"/>
              <a:t>vertical-align：内容的垂直对齐方式。</a:t>
            </a:r>
            <a:endParaRPr lang="zh-CN" altLang="en-US" dirty="0"/>
          </a:p>
          <a:p>
            <a:pPr lvl="1" defTabSz="914400">
              <a:lnSpc>
                <a:spcPct val="130000"/>
              </a:lnSpc>
              <a:spcAft>
                <a:spcPts val="0"/>
              </a:spcAft>
              <a:tabLst>
                <a:tab pos="1609725" algn="l"/>
                <a:tab pos="1609725" algn="l"/>
              </a:tabLst>
            </a:pPr>
            <a:r>
              <a:rPr lang="zh-CN" altLang="en-US" dirty="0"/>
              <a:t>line-height：对象的行高。</a:t>
            </a:r>
            <a:endParaRPr lang="zh-CN" altLang="en-US" dirty="0"/>
          </a:p>
        </p:txBody>
      </p:sp>
      <p:sp>
        <p:nvSpPr>
          <p:cNvPr id="4" name="Title 3"/>
          <p:cNvSpPr>
            <a:spLocks noGrp="1"/>
          </p:cNvSpPr>
          <p:nvPr>
            <p:ph type="title"/>
          </p:nvPr>
        </p:nvSpPr>
        <p:spPr/>
        <p:txBody>
          <a:bodyPr/>
          <a:lstStyle/>
          <a:p>
            <a:r>
              <a:rPr lang="zh-CN" altLang="en-US"/>
              <a:t>文本属性</a:t>
            </a:r>
            <a:endParaRPr lang="zh-CN" altLang="en-US"/>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pPr marL="609600" indent="-609600" eaLnBrk="1" hangingPunct="1"/>
            <a:r>
              <a:rPr lang="zh-CN" altLang="en-US" dirty="0"/>
              <a:t>设</a:t>
            </a:r>
            <a:r>
              <a:rPr lang="zh-CN" altLang="en-US" dirty="0" smtClean="0"/>
              <a:t>置字符间距、行距及首行缩进案例</a:t>
            </a:r>
            <a:endParaRPr lang="en-US" altLang="zh-CN" b="1" dirty="0" smtClean="0">
              <a:ea typeface="黑体" panose="02010609060101010101" charset="-122"/>
            </a:endParaRPr>
          </a:p>
        </p:txBody>
      </p:sp>
      <p:sp>
        <p:nvSpPr>
          <p:cNvPr id="5" name="矩形 4"/>
          <p:cNvSpPr/>
          <p:nvPr/>
        </p:nvSpPr>
        <p:spPr>
          <a:xfrm>
            <a:off x="341630" y="791845"/>
            <a:ext cx="8534400" cy="4579620"/>
          </a:xfrm>
          <a:prstGeom prst="rect">
            <a:avLst/>
          </a:prstGeom>
        </p:spPr>
        <p:txBody>
          <a:bodyPr wrap="square">
            <a:spAutoFit/>
          </a:bodyPr>
          <a:lstStyle/>
          <a:p>
            <a:pPr>
              <a:lnSpc>
                <a:spcPts val="1400"/>
              </a:lnSpc>
            </a:pPr>
            <a:r>
              <a:rPr lang="en-US" altLang="zh-CN" sz="1400" dirty="0" smtClean="0"/>
              <a:t>&lt;html&gt;</a:t>
            </a:r>
            <a:endParaRPr lang="en-US" altLang="zh-CN" sz="1400" dirty="0" smtClean="0"/>
          </a:p>
          <a:p>
            <a:pPr>
              <a:lnSpc>
                <a:spcPts val="1400"/>
              </a:lnSpc>
            </a:pPr>
            <a:r>
              <a:rPr lang="en-US" altLang="zh-CN" sz="1400" dirty="0" smtClean="0"/>
              <a:t>  &lt;head&gt;</a:t>
            </a:r>
            <a:endParaRPr lang="en-US" altLang="zh-CN" sz="1400" dirty="0" smtClean="0"/>
          </a:p>
          <a:p>
            <a:pPr>
              <a:lnSpc>
                <a:spcPts val="1400"/>
              </a:lnSpc>
            </a:pPr>
            <a:r>
              <a:rPr lang="en-US" altLang="zh-CN" sz="1400" dirty="0" smtClean="0"/>
              <a:t>    &lt;meta charset="UTF-8"&gt;</a:t>
            </a:r>
            <a:endParaRPr lang="en-US" altLang="zh-CN" sz="1400" dirty="0" smtClean="0"/>
          </a:p>
          <a:p>
            <a:pPr>
              <a:lnSpc>
                <a:spcPts val="1400"/>
              </a:lnSpc>
            </a:pPr>
            <a:r>
              <a:rPr lang="en-US" altLang="zh-CN" sz="1400" dirty="0" smtClean="0"/>
              <a:t>    &lt;style type="text/css"&gt;</a:t>
            </a:r>
            <a:endParaRPr lang="en-US" altLang="zh-CN" sz="1400" dirty="0" smtClean="0"/>
          </a:p>
          <a:p>
            <a:pPr>
              <a:lnSpc>
                <a:spcPts val="1400"/>
              </a:lnSpc>
            </a:pPr>
            <a:r>
              <a:rPr lang="en-US" altLang="zh-CN" sz="1400" dirty="0" smtClean="0"/>
              <a:t>      h3{text-align:center;color:#3300ff;}</a:t>
            </a:r>
            <a:endParaRPr lang="en-US" altLang="zh-CN" sz="1400" dirty="0" smtClean="0"/>
          </a:p>
          <a:p>
            <a:pPr>
              <a:lnSpc>
                <a:spcPts val="1400"/>
              </a:lnSpc>
            </a:pPr>
            <a:r>
              <a:rPr lang="en-US" altLang="zh-CN" sz="1400" dirty="0" smtClean="0"/>
              <a:t>      hr{color:#660066;}</a:t>
            </a:r>
            <a:endParaRPr lang="en-US" altLang="zh-CN" sz="1400" dirty="0" smtClean="0"/>
          </a:p>
          <a:p>
            <a:pPr>
              <a:lnSpc>
                <a:spcPts val="1400"/>
              </a:lnSpc>
            </a:pPr>
            <a:r>
              <a:rPr lang="en-US" altLang="zh-CN" sz="1400" dirty="0" smtClean="0"/>
              <a:t>      #p1{letter-spacing:2px;line-height:1em;text-indent:2em;}</a:t>
            </a:r>
            <a:endParaRPr lang="en-US" altLang="zh-CN" sz="1400" dirty="0" smtClean="0"/>
          </a:p>
          <a:p>
            <a:pPr>
              <a:lnSpc>
                <a:spcPts val="1400"/>
              </a:lnSpc>
            </a:pPr>
            <a:r>
              <a:rPr lang="en-US" altLang="zh-CN" sz="1400" dirty="0" smtClean="0"/>
              <a:t>      #p2{letter-spacing:4px;line-height:1.5em;text-indent:3em;}</a:t>
            </a:r>
            <a:endParaRPr lang="en-US" altLang="zh-CN" sz="1400" dirty="0" smtClean="0"/>
          </a:p>
          <a:p>
            <a:pPr>
              <a:lnSpc>
                <a:spcPts val="1400"/>
              </a:lnSpc>
            </a:pPr>
            <a:r>
              <a:rPr lang="en-US" altLang="zh-CN" sz="1400" dirty="0" smtClean="0"/>
              <a:t>      #p3{letter-spacing:6px;line-height:2em;text-indent:4em;word-spacing:10px;} </a:t>
            </a:r>
            <a:endParaRPr lang="en-US" altLang="zh-CN" sz="1400" dirty="0" smtClean="0"/>
          </a:p>
          <a:p>
            <a:pPr>
              <a:lnSpc>
                <a:spcPts val="1400"/>
              </a:lnSpc>
            </a:pPr>
            <a:r>
              <a:rPr lang="en-US" altLang="zh-CN" sz="1400" dirty="0" smtClean="0"/>
              <a:t>    &lt;/style&gt;</a:t>
            </a:r>
            <a:endParaRPr lang="en-US" altLang="zh-CN" sz="1400" dirty="0" smtClean="0"/>
          </a:p>
          <a:p>
            <a:pPr>
              <a:lnSpc>
                <a:spcPts val="1400"/>
              </a:lnSpc>
            </a:pPr>
            <a:r>
              <a:rPr lang="en-US" altLang="zh-CN" sz="1400" dirty="0" smtClean="0"/>
              <a:t>  &lt;/head&gt; </a:t>
            </a:r>
            <a:endParaRPr lang="en-US" altLang="zh-CN" sz="1400" dirty="0" smtClean="0"/>
          </a:p>
          <a:p>
            <a:pPr>
              <a:lnSpc>
                <a:spcPts val="1400"/>
              </a:lnSpc>
            </a:pPr>
            <a:r>
              <a:rPr lang="en-US" altLang="zh-CN" sz="1400" dirty="0" smtClean="0"/>
              <a:t>  &lt;body&gt;</a:t>
            </a:r>
            <a:endParaRPr lang="en-US" altLang="zh-CN" sz="1400" dirty="0" smtClean="0"/>
          </a:p>
          <a:p>
            <a:pPr>
              <a:lnSpc>
                <a:spcPts val="1400"/>
              </a:lnSpc>
            </a:pPr>
            <a:r>
              <a:rPr lang="en-US" altLang="zh-CN" sz="1400" dirty="0" smtClean="0"/>
              <a:t>    &lt;h3&gt;设置字符间距、行高及首行缩进&lt;/h3&gt;</a:t>
            </a:r>
            <a:endParaRPr lang="en-US" altLang="zh-CN" sz="1400" dirty="0" smtClean="0"/>
          </a:p>
          <a:p>
            <a:pPr>
              <a:lnSpc>
                <a:spcPts val="1400"/>
              </a:lnSpc>
            </a:pPr>
            <a:r>
              <a:rPr lang="en-US" altLang="zh-CN" sz="1400" dirty="0" smtClean="0"/>
              <a:t>    &lt;hr&gt;</a:t>
            </a:r>
            <a:endParaRPr lang="en-US" altLang="zh-CN" sz="1400" dirty="0" smtClean="0"/>
          </a:p>
          <a:p>
            <a:pPr>
              <a:lnSpc>
                <a:spcPts val="1400"/>
              </a:lnSpc>
            </a:pPr>
            <a:r>
              <a:rPr lang="en-US" altLang="zh-CN" sz="1400" dirty="0" smtClean="0"/>
              <a:t>    &lt;p id="p1"&gt;[字符间距2px、行高1em、首行缩进2em]2019年9月18日上午，人工智能与数字经济广东省实验室（深圳）网站开通仪式在深圳大学办公楼201会议室举行。网站开通仪式由深圳大学校长李清泉主持，……&lt;/p&gt;</a:t>
            </a:r>
            <a:endParaRPr lang="en-US" altLang="zh-CN" sz="1400" dirty="0" smtClean="0"/>
          </a:p>
          <a:p>
            <a:pPr>
              <a:lnSpc>
                <a:spcPts val="1400"/>
              </a:lnSpc>
            </a:pPr>
            <a:r>
              <a:rPr lang="en-US" altLang="zh-CN" sz="1400" dirty="0" smtClean="0"/>
              <a:t>    &lt;p id="p2"&gt;[字符间距4px、行高1.5em、首行缩进3em]2019年9月18日上午，人工智能与数字经济广东省实验室（深圳）网站开通仪式在深圳大学办公楼201会议室举行。网站开通仪式由深圳大学校长李清泉主持，……&lt;/p&gt;  </a:t>
            </a:r>
            <a:endParaRPr lang="en-US" altLang="zh-CN" sz="1400" dirty="0" smtClean="0"/>
          </a:p>
          <a:p>
            <a:pPr>
              <a:lnSpc>
                <a:spcPts val="1400"/>
              </a:lnSpc>
            </a:pPr>
            <a:r>
              <a:rPr lang="en-US" altLang="zh-CN" sz="1400" dirty="0" smtClean="0"/>
              <a:t>   &lt;p id="p3"&gt;[字符间距6px、行高2em、首行缩进4em、单词间距10px]2019年9月18日上午，人工智能与数字经济广东省实验室（深圳）网站开通仪式在深圳大学办公楼201会议室举行。网站开通仪式由深圳大学校长李清泉主持，……&lt;/p&gt; </a:t>
            </a:r>
            <a:endParaRPr lang="en-US" altLang="zh-CN" sz="1400" dirty="0" smtClean="0"/>
          </a:p>
          <a:p>
            <a:pPr>
              <a:lnSpc>
                <a:spcPts val="1400"/>
              </a:lnSpc>
            </a:pPr>
            <a:r>
              <a:rPr lang="en-US" altLang="zh-CN" sz="1400" dirty="0" smtClean="0"/>
              <a:t>  &lt;/body&gt;</a:t>
            </a:r>
            <a:endParaRPr lang="en-US" altLang="zh-CN" sz="1400" dirty="0" smtClean="0"/>
          </a:p>
          <a:p>
            <a:pPr>
              <a:lnSpc>
                <a:spcPts val="1400"/>
              </a:lnSpc>
            </a:pPr>
            <a:r>
              <a:rPr lang="en-US" altLang="zh-CN" sz="1400" dirty="0" smtClean="0"/>
              <a:t>&lt;/html&gt;</a:t>
            </a:r>
            <a:endParaRPr lang="en-US" altLang="zh-CN" sz="1400" dirty="0" smtClean="0"/>
          </a:p>
        </p:txBody>
      </p:sp>
      <p:pic>
        <p:nvPicPr>
          <p:cNvPr id="2" name="图片 1"/>
          <p:cNvPicPr>
            <a:picLocks noChangeAspect="1"/>
          </p:cNvPicPr>
          <p:nvPr/>
        </p:nvPicPr>
        <p:blipFill>
          <a:blip r:embed="rId1"/>
          <a:stretch>
            <a:fillRect/>
          </a:stretch>
        </p:blipFill>
        <p:spPr>
          <a:xfrm>
            <a:off x="2794000" y="4831080"/>
            <a:ext cx="5866130" cy="1983105"/>
          </a:xfrm>
          <a:prstGeom prst="rect">
            <a:avLst/>
          </a:prstGeom>
        </p:spPr>
      </p:pic>
    </p:spTree>
    <p:custDataLst>
      <p:tags r:id="rId2"/>
    </p:custData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设置内容对齐方式案例</a:t>
            </a:r>
            <a:endParaRPr lang="zh-CN" altLang="en-US" dirty="0"/>
          </a:p>
        </p:txBody>
      </p:sp>
      <p:pic>
        <p:nvPicPr>
          <p:cNvPr id="58370" name="Picture 2"/>
          <p:cNvPicPr>
            <a:picLocks noChangeAspect="1" noChangeArrowheads="1"/>
          </p:cNvPicPr>
          <p:nvPr/>
        </p:nvPicPr>
        <p:blipFill>
          <a:blip r:embed="rId1" cstate="print"/>
          <a:srcRect t="22090"/>
          <a:stretch>
            <a:fillRect/>
          </a:stretch>
        </p:blipFill>
        <p:spPr bwMode="auto">
          <a:xfrm>
            <a:off x="1261745" y="2156460"/>
            <a:ext cx="6714490" cy="2756535"/>
          </a:xfrm>
          <a:prstGeom prst="rect">
            <a:avLst/>
          </a:prstGeom>
          <a:noFill/>
          <a:ln w="9525">
            <a:noFill/>
            <a:miter lim="800000"/>
            <a:headEnd/>
            <a:tailEnd/>
          </a:ln>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noAutofit/>
          </a:bodyPr>
          <a:lstStyle/>
          <a:p>
            <a:r>
              <a:rPr lang="en-US" altLang="zh-CN" sz="2400" dirty="0" smtClean="0"/>
              <a:t>CSS</a:t>
            </a:r>
            <a:r>
              <a:rPr lang="zh-CN" altLang="en-US" sz="2400" dirty="0" smtClean="0"/>
              <a:t>的优势</a:t>
            </a:r>
            <a:endParaRPr lang="zh-CN" altLang="en-US" sz="2400" dirty="0" smtClean="0"/>
          </a:p>
        </p:txBody>
      </p:sp>
      <p:sp>
        <p:nvSpPr>
          <p:cNvPr id="18434" name="Rectangle 3"/>
          <p:cNvSpPr>
            <a:spLocks noGrp="1" noChangeArrowheads="1"/>
          </p:cNvSpPr>
          <p:nvPr>
            <p:ph idx="1"/>
          </p:nvPr>
        </p:nvSpPr>
        <p:spPr>
          <a:xfrm>
            <a:off x="600710" y="1210310"/>
            <a:ext cx="7821930" cy="4915535"/>
          </a:xfrm>
        </p:spPr>
        <p:txBody>
          <a:bodyPr>
            <a:noAutofit/>
          </a:bodyPr>
          <a:lstStyle/>
          <a:p>
            <a:pPr>
              <a:lnSpc>
                <a:spcPct val="150000"/>
              </a:lnSpc>
              <a:spcAft>
                <a:spcPts val="0"/>
              </a:spcAft>
              <a:buNone/>
            </a:pPr>
            <a:r>
              <a:rPr lang="en-US" altLang="zh-CN" sz="1800" b="1" dirty="0" smtClean="0"/>
              <a:t>    1.表现和内容相分离 </a:t>
            </a:r>
            <a:endParaRPr lang="en-US" altLang="zh-CN" sz="1800" dirty="0"/>
          </a:p>
          <a:p>
            <a:pPr indent="182880">
              <a:spcBef>
                <a:spcPts val="0"/>
              </a:spcBef>
              <a:spcAft>
                <a:spcPts val="0"/>
              </a:spcAft>
              <a:buNone/>
              <a:defRPr/>
            </a:pPr>
            <a:r>
              <a:rPr lang="en-US" altLang="zh-CN" sz="1800" dirty="0"/>
              <a:t>   CSS</a:t>
            </a:r>
            <a:r>
              <a:rPr lang="zh-CN" altLang="en-US" sz="1600" dirty="0"/>
              <a:t>通过定义</a:t>
            </a:r>
            <a:r>
              <a:rPr lang="en-US" altLang="zh-CN" sz="1600" dirty="0"/>
              <a:t>HTML</a:t>
            </a:r>
            <a:r>
              <a:rPr lang="zh-CN" altLang="en-US" sz="1600" dirty="0"/>
              <a:t>标记的样式，使得页面内容和显示相分离，简化了网页格式设计，也使得对网页格式的修改更方便。</a:t>
            </a:r>
            <a:endParaRPr lang="zh-CN" altLang="en-US" sz="1600" dirty="0"/>
          </a:p>
          <a:p>
            <a:pPr indent="182880">
              <a:lnSpc>
                <a:spcPct val="150000"/>
              </a:lnSpc>
              <a:spcBef>
                <a:spcPts val="0"/>
              </a:spcBef>
              <a:spcAft>
                <a:spcPts val="0"/>
              </a:spcAft>
              <a:buNone/>
              <a:defRPr/>
            </a:pPr>
            <a:endParaRPr lang="en-US" altLang="zh-CN" sz="1800" b="1" dirty="0" smtClean="0">
              <a:sym typeface="+mn-ea"/>
            </a:endParaRPr>
          </a:p>
          <a:p>
            <a:pPr indent="182880">
              <a:lnSpc>
                <a:spcPct val="150000"/>
              </a:lnSpc>
              <a:spcBef>
                <a:spcPts val="0"/>
              </a:spcBef>
              <a:spcAft>
                <a:spcPts val="0"/>
              </a:spcAft>
              <a:buNone/>
              <a:defRPr/>
            </a:pPr>
            <a:r>
              <a:rPr lang="en-US" altLang="zh-CN" sz="1800" b="1" dirty="0" smtClean="0">
                <a:sym typeface="+mn-ea"/>
              </a:rPr>
              <a:t>2</a:t>
            </a:r>
            <a:r>
              <a:rPr lang="en-US" altLang="zh-CN" sz="1800" b="1" dirty="0">
                <a:sym typeface="+mn-ea"/>
              </a:rPr>
              <a:t>.</a:t>
            </a:r>
            <a:r>
              <a:rPr lang="zh-CN" altLang="en-US" sz="1800" b="1" dirty="0">
                <a:sym typeface="+mn-ea"/>
              </a:rPr>
              <a:t>加强了网页的</a:t>
            </a:r>
            <a:r>
              <a:rPr lang="zh-CN" altLang="en-US" sz="1800" b="1" dirty="0" smtClean="0">
                <a:sym typeface="+mn-ea"/>
              </a:rPr>
              <a:t>表现力</a:t>
            </a:r>
            <a:endParaRPr lang="en-US" altLang="zh-CN" sz="1800" b="1" dirty="0" smtClean="0"/>
          </a:p>
          <a:p>
            <a:pPr indent="182880">
              <a:spcBef>
                <a:spcPts val="0"/>
              </a:spcBef>
              <a:spcAft>
                <a:spcPts val="0"/>
              </a:spcAft>
              <a:buFont typeface="Wingdings" panose="05000000000000000000" pitchFamily="2" charset="2"/>
              <a:buNone/>
              <a:defRPr/>
            </a:pPr>
            <a:r>
              <a:rPr lang="en-US" altLang="zh-CN" sz="1800" dirty="0" smtClean="0">
                <a:sym typeface="+mn-ea"/>
              </a:rPr>
              <a:t>   CSS</a:t>
            </a:r>
            <a:r>
              <a:rPr lang="zh-CN" altLang="en-US" sz="1600" dirty="0">
                <a:sym typeface="+mn-ea"/>
              </a:rPr>
              <a:t>样式属性提供了比</a:t>
            </a:r>
            <a:r>
              <a:rPr lang="en-US" altLang="zh-CN" sz="1600" dirty="0">
                <a:sym typeface="+mn-ea"/>
              </a:rPr>
              <a:t>HTML</a:t>
            </a:r>
            <a:r>
              <a:rPr lang="zh-CN" altLang="en-US" sz="1600" dirty="0">
                <a:sym typeface="+mn-ea"/>
              </a:rPr>
              <a:t>更多的格式设计功能。例如</a:t>
            </a:r>
            <a:r>
              <a:rPr lang="zh-CN" altLang="en-US" sz="1600" dirty="0" smtClean="0">
                <a:sym typeface="+mn-ea"/>
              </a:rPr>
              <a:t>，去掉网页超级链接</a:t>
            </a:r>
            <a:r>
              <a:rPr lang="zh-CN" altLang="en-US" sz="1600" dirty="0">
                <a:sym typeface="+mn-ea"/>
              </a:rPr>
              <a:t>的</a:t>
            </a:r>
            <a:r>
              <a:rPr lang="zh-CN" altLang="en-US" sz="1600" dirty="0" smtClean="0">
                <a:sym typeface="+mn-ea"/>
              </a:rPr>
              <a:t>下划线、给文字</a:t>
            </a:r>
            <a:r>
              <a:rPr lang="zh-CN" altLang="en-US" sz="1600" dirty="0">
                <a:sym typeface="+mn-ea"/>
              </a:rPr>
              <a:t>添加</a:t>
            </a:r>
            <a:r>
              <a:rPr lang="zh-CN" altLang="en-US" sz="1600" dirty="0" smtClean="0">
                <a:sym typeface="+mn-ea"/>
              </a:rPr>
              <a:t>阴影等</a:t>
            </a:r>
            <a:r>
              <a:rPr lang="zh-CN" altLang="en-US" sz="1600" dirty="0">
                <a:sym typeface="+mn-ea"/>
              </a:rPr>
              <a:t>。</a:t>
            </a:r>
            <a:endParaRPr lang="zh-CN" altLang="en-US" sz="1600" dirty="0"/>
          </a:p>
          <a:p>
            <a:pPr indent="182880">
              <a:lnSpc>
                <a:spcPct val="150000"/>
              </a:lnSpc>
              <a:spcBef>
                <a:spcPts val="0"/>
              </a:spcBef>
              <a:spcAft>
                <a:spcPts val="0"/>
              </a:spcAft>
              <a:buFont typeface="Wingdings" panose="05000000000000000000" pitchFamily="2" charset="2"/>
              <a:buNone/>
              <a:defRPr/>
            </a:pPr>
            <a:endParaRPr lang="en-US" altLang="zh-CN" sz="1800" b="1" dirty="0">
              <a:sym typeface="+mn-ea"/>
            </a:endParaRPr>
          </a:p>
          <a:p>
            <a:pPr indent="182880">
              <a:lnSpc>
                <a:spcPct val="150000"/>
              </a:lnSpc>
              <a:spcBef>
                <a:spcPts val="0"/>
              </a:spcBef>
              <a:spcAft>
                <a:spcPts val="0"/>
              </a:spcAft>
              <a:buFont typeface="Wingdings" panose="05000000000000000000" pitchFamily="2" charset="2"/>
              <a:buNone/>
              <a:defRPr/>
            </a:pPr>
            <a:r>
              <a:rPr lang="en-US" altLang="zh-CN" sz="1800" b="1" dirty="0">
                <a:sym typeface="+mn-ea"/>
              </a:rPr>
              <a:t>3.</a:t>
            </a:r>
            <a:r>
              <a:rPr lang="zh-CN" altLang="en-US" sz="1800" b="1" dirty="0">
                <a:sym typeface="+mn-ea"/>
              </a:rPr>
              <a:t>增强了</a:t>
            </a:r>
            <a:r>
              <a:rPr lang="zh-CN" altLang="en-US" sz="1800" b="1" dirty="0" smtClean="0">
                <a:sym typeface="+mn-ea"/>
              </a:rPr>
              <a:t>网站风格的</a:t>
            </a:r>
            <a:r>
              <a:rPr lang="zh-CN" altLang="en-US" sz="1800" b="1" dirty="0">
                <a:sym typeface="+mn-ea"/>
              </a:rPr>
              <a:t>一致性</a:t>
            </a:r>
            <a:endParaRPr lang="zh-CN" altLang="en-US" sz="1800" b="1" dirty="0"/>
          </a:p>
          <a:p>
            <a:pPr>
              <a:spcAft>
                <a:spcPts val="0"/>
              </a:spcAft>
              <a:buFont typeface="Wingdings" panose="05000000000000000000" pitchFamily="2" charset="2"/>
              <a:buNone/>
              <a:defRPr/>
            </a:pPr>
            <a:r>
              <a:rPr lang="en-US" altLang="zh-CN" sz="1600" dirty="0" smtClean="0">
                <a:sym typeface="+mn-ea"/>
              </a:rPr>
              <a:t>       </a:t>
            </a:r>
            <a:r>
              <a:rPr lang="zh-CN" altLang="en-US" sz="1600" dirty="0" smtClean="0">
                <a:sym typeface="+mn-ea"/>
              </a:rPr>
              <a:t>在网站多个网页</a:t>
            </a:r>
            <a:r>
              <a:rPr lang="zh-CN" altLang="en-US" sz="1600" dirty="0">
                <a:sym typeface="+mn-ea"/>
              </a:rPr>
              <a:t>中同时应用样式表文件中的样式，确保网站风格一致</a:t>
            </a:r>
            <a:r>
              <a:rPr lang="zh-CN" altLang="en-US" sz="1600" dirty="0" smtClean="0">
                <a:sym typeface="+mn-ea"/>
              </a:rPr>
              <a:t>。</a:t>
            </a:r>
            <a:r>
              <a:rPr sz="1600">
                <a:sym typeface="+mn-ea"/>
              </a:rPr>
              <a:t>样式表</a:t>
            </a:r>
            <a:r>
              <a:rPr sz="1600" smtClean="0">
                <a:sym typeface="+mn-ea"/>
              </a:rPr>
              <a:t>文件可</a:t>
            </a:r>
            <a:r>
              <a:rPr lang="zh-CN" altLang="en-US" sz="1600" dirty="0" smtClean="0">
                <a:sym typeface="+mn-ea"/>
              </a:rPr>
              <a:t>以</a:t>
            </a:r>
            <a:r>
              <a:rPr lang="zh-CN" altLang="en-US" sz="1600" dirty="0">
                <a:sym typeface="+mn-ea"/>
              </a:rPr>
              <a:t>随时更新</a:t>
            </a:r>
            <a:r>
              <a:rPr lang="zh-CN" altLang="en-US" sz="1600" dirty="0" smtClean="0">
                <a:sym typeface="+mn-ea"/>
              </a:rPr>
              <a:t>，大幅度</a:t>
            </a:r>
            <a:r>
              <a:rPr lang="zh-CN" altLang="en-US" sz="1600" dirty="0">
                <a:sym typeface="+mn-ea"/>
              </a:rPr>
              <a:t>降低了网站的开发与维护工作。</a:t>
            </a:r>
            <a:br>
              <a:rPr lang="zh-CN" altLang="en-US" sz="1600" dirty="0">
                <a:sym typeface="+mn-ea"/>
              </a:rPr>
            </a:br>
            <a:endParaRPr lang="zh-CN" altLang="en-US" sz="1600" dirty="0">
              <a:sym typeface="+mn-ea"/>
            </a:endParaRPr>
          </a:p>
          <a:p>
            <a:pPr>
              <a:buFont typeface="Wingdings" panose="05000000000000000000" pitchFamily="2" charset="2"/>
              <a:buNone/>
              <a:defRPr/>
            </a:pPr>
            <a:r>
              <a:rPr lang="zh-CN" altLang="en-US" sz="1800" dirty="0">
                <a:sym typeface="+mn-ea"/>
              </a:rPr>
              <a:t> </a:t>
            </a:r>
            <a:r>
              <a:rPr lang="en-US" altLang="zh-CN" sz="1800" dirty="0">
                <a:sym typeface="+mn-ea"/>
              </a:rPr>
              <a:t>    </a:t>
            </a:r>
            <a:r>
              <a:rPr lang="en-US" altLang="zh-CN" sz="1800" b="1">
                <a:sym typeface="+mn-ea"/>
              </a:rPr>
              <a:t>4.</a:t>
            </a:r>
            <a:r>
              <a:rPr sz="1800" b="1">
                <a:sym typeface="+mn-ea"/>
              </a:rPr>
              <a:t>提高页面性能</a:t>
            </a:r>
            <a:endParaRPr lang="en-US" altLang="zh-CN" sz="1800" dirty="0" smtClean="0">
              <a:sym typeface="+mn-ea"/>
            </a:endParaRPr>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mj-ea"/>
                <a:ea typeface="+mj-ea"/>
                <a:sym typeface="+mn-ea"/>
              </a:rPr>
              <a:t>文本装饰属性</a:t>
            </a:r>
            <a:endParaRPr lang="zh-CN" altLang="en-US">
              <a:latin typeface="+mj-ea"/>
              <a:ea typeface="+mj-ea"/>
            </a:endParaRPr>
          </a:p>
        </p:txBody>
      </p:sp>
      <p:sp>
        <p:nvSpPr>
          <p:cNvPr id="12290" name="Rectangle 3"/>
          <p:cNvSpPr>
            <a:spLocks noGrp="1" noChangeArrowheads="1"/>
          </p:cNvSpPr>
          <p:nvPr>
            <p:ph idx="1"/>
          </p:nvPr>
        </p:nvSpPr>
        <p:spPr>
          <a:xfrm>
            <a:off x="457200" y="1556792"/>
            <a:ext cx="8229600" cy="290766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text-decoration-line</a:t>
            </a:r>
            <a:r>
              <a:rPr lang="zh-CN" altLang="en-US" dirty="0"/>
              <a:t>：文本装饰线条的位置。</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text-decoration-color</a:t>
            </a:r>
            <a:r>
              <a:rPr lang="zh-CN" altLang="en-US" dirty="0"/>
              <a:t>：文本装饰线条的颜色。</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text-decoration-style</a:t>
            </a:r>
            <a:r>
              <a:rPr lang="zh-CN" altLang="en-US" dirty="0"/>
              <a:t>：文本装饰线条的形状。</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text-decoration-skip</a:t>
            </a:r>
            <a:r>
              <a:rPr lang="zh-CN" altLang="en-US" dirty="0"/>
              <a:t>：文本装饰线条略过的部分。</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text-underline-position</a:t>
            </a:r>
            <a:r>
              <a:rPr lang="zh-CN" altLang="en-US" dirty="0"/>
              <a:t>：文本下划线的位置。</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text-shadow</a:t>
            </a:r>
            <a:r>
              <a:rPr lang="zh-CN" altLang="en-US" dirty="0"/>
              <a:t>：文本的阴影及模糊效果。</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text-decoration</a:t>
            </a:r>
            <a:r>
              <a:rPr lang="zh-CN" altLang="en-US" dirty="0"/>
              <a:t>：复合属性。 </a:t>
            </a:r>
            <a:endParaRPr lang="zh-CN" altLang="en-US"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a:xfrm>
            <a:off x="412115" y="1218337"/>
            <a:ext cx="8229600" cy="4039567"/>
          </a:xfrm>
          <a:solidFill>
            <a:srgbClr val="E1FFE1"/>
          </a:solidFill>
          <a:ln cap="flat" algn="ctr">
            <a:solidFill>
              <a:srgbClr val="993300"/>
            </a:solidFill>
            <a:miter lim="800000"/>
          </a:ln>
        </p:spPr>
        <p:txBody>
          <a:bodyPr>
            <a:normAutofit fontScale="90000" lnSpcReduction="20000"/>
          </a:bodyPr>
          <a:lstStyle/>
          <a:p>
            <a:pPr marL="457200" indent="-457200">
              <a:spcBef>
                <a:spcPct val="0"/>
              </a:spcBef>
              <a:spcAft>
                <a:spcPts val="0"/>
              </a:spcAft>
              <a:buNone/>
            </a:pPr>
            <a:r>
              <a:rPr lang="en-US" altLang="zh-CN" sz="1350" dirty="0">
                <a:ea typeface="宋体" panose="02010600030101010101" pitchFamily="2" charset="-122"/>
              </a:rPr>
              <a:t>		&lt;title&gt;</a:t>
            </a:r>
            <a:r>
              <a:rPr lang="zh-CN" altLang="en-US" sz="1350" dirty="0">
                <a:ea typeface="宋体" panose="02010600030101010101" pitchFamily="2" charset="-122"/>
              </a:rPr>
              <a:t>文本和文本装饰</a:t>
            </a:r>
            <a:r>
              <a:rPr lang="en-US" altLang="zh-CN" sz="1350" dirty="0">
                <a:ea typeface="宋体" panose="02010600030101010101" pitchFamily="2" charset="-122"/>
              </a:rPr>
              <a:t>&lt;/title&gt;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&lt;style type="text/</a:t>
            </a:r>
            <a:r>
              <a:rPr lang="en-US" altLang="zh-CN" sz="1350" dirty="0" err="1">
                <a:ea typeface="宋体" panose="02010600030101010101" pitchFamily="2" charset="-122"/>
              </a:rPr>
              <a:t>css</a:t>
            </a:r>
            <a:r>
              <a:rPr lang="en-US" altLang="zh-CN" sz="1350" dirty="0">
                <a:ea typeface="宋体" panose="02010600030101010101" pitchFamily="2" charset="-122"/>
              </a:rPr>
              <a:t>"&gt;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div {</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text-indent: 30px;</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text-align: left;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line-height: 25px;</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letter-spacing: 5px;</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text-decoration: underline;</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color: </a:t>
            </a:r>
            <a:r>
              <a:rPr lang="en-US" altLang="zh-CN" sz="1350" dirty="0" err="1">
                <a:ea typeface="宋体" panose="02010600030101010101" pitchFamily="2" charset="-122"/>
              </a:rPr>
              <a:t>orangered</a:t>
            </a:r>
            <a:r>
              <a:rPr lang="en-US" altLang="zh-CN" sz="1350" dirty="0">
                <a:ea typeface="宋体" panose="02010600030101010101" pitchFamily="2" charset="-122"/>
              </a:rPr>
              <a:t>;    </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&lt;/style&gt;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&lt;/head&gt;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&lt;body&gt;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&lt;div&gt;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a:t>
            </a:r>
            <a:r>
              <a:rPr lang="zh-CN" altLang="en-US" sz="1350" dirty="0">
                <a:ea typeface="宋体" panose="02010600030101010101" pitchFamily="2" charset="-122"/>
              </a:rPr>
              <a:t>天将降大任于斯人也，必先苦其心志，劳其筋骨，饿其体肤，空乏其身，行拂乱其所为，所以动心忍性，曾益其所不能。</a:t>
            </a:r>
            <a:endParaRPr lang="zh-CN" altLang="en-US" sz="1350" dirty="0">
              <a:ea typeface="宋体" panose="02010600030101010101" pitchFamily="2" charset="-122"/>
            </a:endParaRPr>
          </a:p>
          <a:p>
            <a:pPr marL="457200" indent="-457200">
              <a:spcBef>
                <a:spcPct val="0"/>
              </a:spcBef>
              <a:spcAft>
                <a:spcPts val="0"/>
              </a:spcAft>
              <a:buNone/>
            </a:pPr>
            <a:r>
              <a:rPr lang="zh-CN" altLang="en-US" sz="1350" dirty="0">
                <a:ea typeface="宋体" panose="02010600030101010101" pitchFamily="2" charset="-122"/>
              </a:rPr>
              <a:t>		</a:t>
            </a:r>
            <a:r>
              <a:rPr lang="en-US" altLang="zh-CN" sz="1350" dirty="0">
                <a:ea typeface="宋体" panose="02010600030101010101" pitchFamily="2" charset="-122"/>
              </a:rPr>
              <a:t>&lt;/div&gt;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	&lt;/body&gt;</a:t>
            </a:r>
            <a:endParaRPr lang="en-US" altLang="zh-CN" sz="1350" dirty="0">
              <a:ea typeface="宋体" panose="02010600030101010101" pitchFamily="2" charset="-122"/>
            </a:endParaRPr>
          </a:p>
          <a:p>
            <a:pPr marL="457200" indent="-457200">
              <a:spcBef>
                <a:spcPct val="0"/>
              </a:spcBef>
              <a:spcAft>
                <a:spcPts val="0"/>
              </a:spcAft>
              <a:buNone/>
            </a:pPr>
            <a:r>
              <a:rPr lang="en-US" altLang="zh-CN" sz="1350" dirty="0">
                <a:ea typeface="宋体" panose="02010600030101010101" pitchFamily="2" charset="-122"/>
              </a:rPr>
              <a:t>…</a:t>
            </a:r>
            <a:endParaRPr lang="en-US" altLang="zh-CN" sz="1350" dirty="0">
              <a:ea typeface="宋体" panose="02010600030101010101" pitchFamily="2" charset="-122"/>
            </a:endParaRPr>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0615" y="3332112"/>
            <a:ext cx="3565495"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5" name="标题 4"/>
          <p:cNvSpPr/>
          <p:nvPr>
            <p:ph type="title"/>
          </p:nvPr>
        </p:nvSpPr>
        <p:spPr/>
        <p:txBody>
          <a:bodyPr/>
          <a:p>
            <a:r>
              <a:rPr lang="zh-CN" altLang="en-US"/>
              <a:t>文本装饰属性例子</a:t>
            </a:r>
            <a:r>
              <a:rPr lang="en-US" altLang="zh-CN"/>
              <a:t>1</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8"/>
          <p:cNvSpPr>
            <a:spLocks noGrp="1" noChangeArrowheads="1"/>
          </p:cNvSpPr>
          <p:nvPr>
            <p:ph type="title"/>
          </p:nvPr>
        </p:nvSpPr>
        <p:spPr/>
        <p:txBody>
          <a:bodyPr>
            <a:normAutofit/>
          </a:bodyPr>
          <a:lstStyle/>
          <a:p>
            <a:r>
              <a:rPr lang="zh-CN" altLang="en-US" dirty="0" smtClean="0">
                <a:latin typeface="微软雅黑" panose="020B0503020204020204" charset="-122"/>
                <a:cs typeface="微软雅黑" panose="020B0503020204020204" charset="-122"/>
              </a:rPr>
              <a:t>背景</a:t>
            </a:r>
            <a:r>
              <a:rPr lang="en-US" altLang="zh-CN" dirty="0" smtClean="0">
                <a:latin typeface="微软雅黑" panose="020B0503020204020204" charset="-122"/>
                <a:cs typeface="微软雅黑" panose="020B0503020204020204" charset="-122"/>
              </a:rPr>
              <a:t>background</a:t>
            </a:r>
            <a:r>
              <a:rPr lang="zh-CN" altLang="en-US" dirty="0" smtClean="0">
                <a:latin typeface="微软雅黑" panose="020B0503020204020204" charset="-122"/>
                <a:cs typeface="微软雅黑" panose="020B0503020204020204" charset="-122"/>
              </a:rPr>
              <a:t>属性</a:t>
            </a:r>
            <a:endParaRPr lang="zh-CN" altLang="zh-CN" dirty="0" smtClean="0">
              <a:latin typeface="微软雅黑" panose="020B0503020204020204" charset="-122"/>
              <a:cs typeface="微软雅黑" panose="020B0503020204020204" charset="-122"/>
            </a:endParaRPr>
          </a:p>
        </p:txBody>
      </p:sp>
      <p:sp>
        <p:nvSpPr>
          <p:cNvPr id="34818" name="Rectangle 3"/>
          <p:cNvSpPr>
            <a:spLocks noGrp="1" noChangeArrowheads="1"/>
          </p:cNvSpPr>
          <p:nvPr>
            <p:ph idx="1"/>
          </p:nvPr>
        </p:nvSpPr>
        <p:spPr/>
        <p:txBody>
          <a:bodyPr>
            <a:noAutofit/>
          </a:bodyPr>
          <a:lstStyle/>
          <a:p>
            <a:pPr marL="0" lvl="1" indent="0">
              <a:lnSpc>
                <a:spcPts val="3200"/>
              </a:lnSpc>
              <a:buNone/>
            </a:pPr>
            <a:r>
              <a:rPr lang="zh-CN" altLang="en-US" sz="1800" dirty="0" smtClean="0">
                <a:latin typeface="微软雅黑" panose="020B0503020204020204" charset="-122"/>
                <a:cs typeface="微软雅黑" panose="020B0503020204020204" charset="-122"/>
              </a:rPr>
              <a:t>用</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于设置指定元素的背景色、背景图案等。</a:t>
            </a:r>
            <a:endParaRPr lang="en-US" altLang="zh-CN" sz="1800" dirty="0" smtClean="0">
              <a:solidFill>
                <a:schemeClr val="tx1">
                  <a:lumMod val="75000"/>
                  <a:lumOff val="25000"/>
                </a:schemeClr>
              </a:solidFill>
              <a:latin typeface="微软雅黑" panose="020B0503020204020204" charset="-122"/>
              <a:cs typeface="微软雅黑" panose="020B0503020204020204" charset="-122"/>
            </a:endParaRPr>
          </a:p>
          <a:p>
            <a:pPr marL="342900" lvl="1" indent="14605">
              <a:spcBef>
                <a:spcPts val="0"/>
              </a:spcBef>
              <a:spcAft>
                <a:spcPts val="0"/>
              </a:spcAft>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1.background-color</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：关键字 </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  RGB</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值 </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 </a:t>
            </a:r>
            <a:r>
              <a:rPr lang="en-US" altLang="zh-CN" sz="1800" i="1" dirty="0">
                <a:solidFill>
                  <a:schemeClr val="tx1">
                    <a:lumMod val="75000"/>
                    <a:lumOff val="25000"/>
                  </a:schemeClr>
                </a:solidFill>
                <a:latin typeface="微软雅黑" panose="020B0503020204020204" charset="-122"/>
                <a:cs typeface="微软雅黑" panose="020B0503020204020204" charset="-122"/>
              </a:rPr>
              <a:t>transparent</a:t>
            </a:r>
            <a:endParaRPr lang="en-US" altLang="zh-CN" sz="1800" i="1" dirty="0">
              <a:solidFill>
                <a:schemeClr val="tx1">
                  <a:lumMod val="75000"/>
                  <a:lumOff val="25000"/>
                </a:schemeClr>
              </a:solidFill>
              <a:latin typeface="微软雅黑" panose="020B0503020204020204" charset="-122"/>
              <a:cs typeface="微软雅黑" panose="020B0503020204020204" charset="-122"/>
            </a:endParaRPr>
          </a:p>
          <a:p>
            <a:pPr marL="342900" lvl="1" indent="14605">
              <a:spcBef>
                <a:spcPts val="0"/>
              </a:spcBef>
              <a:spcAft>
                <a:spcPts val="0"/>
              </a:spcAft>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2.background-image : </a:t>
            </a:r>
            <a:r>
              <a:rPr lang="en-US" altLang="zh-CN" sz="1800" dirty="0" err="1" smtClean="0">
                <a:solidFill>
                  <a:schemeClr val="tx1">
                    <a:lumMod val="75000"/>
                    <a:lumOff val="25000"/>
                  </a:schemeClr>
                </a:solidFill>
                <a:latin typeface="微软雅黑" panose="020B0503020204020204" charset="-122"/>
                <a:cs typeface="微软雅黑" panose="020B0503020204020204" charset="-122"/>
              </a:rPr>
              <a:t>url</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(*.jpg) | none</a:t>
            </a:r>
            <a:endParaRPr lang="en-US" altLang="zh-CN" sz="1800" dirty="0" smtClean="0">
              <a:solidFill>
                <a:schemeClr val="tx1">
                  <a:lumMod val="75000"/>
                  <a:lumOff val="25000"/>
                </a:schemeClr>
              </a:solidFill>
              <a:latin typeface="微软雅黑" panose="020B0503020204020204" charset="-122"/>
              <a:cs typeface="微软雅黑" panose="020B0503020204020204" charset="-122"/>
            </a:endParaRPr>
          </a:p>
          <a:p>
            <a:pPr marL="342900" lvl="1" indent="14605">
              <a:spcBef>
                <a:spcPts val="0"/>
              </a:spcBef>
              <a:spcAft>
                <a:spcPts val="0"/>
              </a:spcAft>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3.background-</a:t>
            </a:r>
            <a:r>
              <a:rPr lang="en-US" altLang="zh-CN" sz="1800" dirty="0" smtClean="0">
                <a:solidFill>
                  <a:srgbClr val="C00000"/>
                </a:solidFill>
                <a:latin typeface="微软雅黑" panose="020B0503020204020204" charset="-122"/>
                <a:cs typeface="微软雅黑" panose="020B0503020204020204" charset="-122"/>
              </a:rPr>
              <a:t>attachment </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 scroll | fixed|local</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，附着在哪里</a:t>
            </a:r>
            <a:endParaRPr lang="zh-CN" altLang="en-US" sz="1800" dirty="0" smtClean="0">
              <a:solidFill>
                <a:schemeClr val="tx1">
                  <a:lumMod val="75000"/>
                  <a:lumOff val="25000"/>
                </a:schemeClr>
              </a:solidFill>
              <a:latin typeface="微软雅黑" panose="020B0503020204020204" charset="-122"/>
              <a:cs typeface="微软雅黑" panose="020B0503020204020204" charset="-122"/>
            </a:endParaRPr>
          </a:p>
          <a:p>
            <a:pPr marL="342900" indent="14605">
              <a:spcBef>
                <a:spcPts val="0"/>
              </a:spcBef>
              <a:spcAft>
                <a:spcPts val="0"/>
              </a:spcAft>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4.background-repeat : repeat | repeat-x </a:t>
            </a:r>
            <a:r>
              <a:rPr lang="en-US" altLang="zh-CN" sz="1800" dirty="0">
                <a:solidFill>
                  <a:schemeClr val="tx1">
                    <a:lumMod val="75000"/>
                    <a:lumOff val="25000"/>
                  </a:schemeClr>
                </a:solidFill>
                <a:latin typeface="微软雅黑" panose="020B0503020204020204" charset="-122"/>
                <a:cs typeface="微软雅黑" panose="020B0503020204020204" charset="-122"/>
              </a:rPr>
              <a:t>| repeat-y |no-repeat</a:t>
            </a:r>
            <a:endParaRPr lang="en-US" altLang="zh-CN" sz="1800" dirty="0" smtClean="0">
              <a:solidFill>
                <a:schemeClr val="tx1">
                  <a:lumMod val="75000"/>
                  <a:lumOff val="25000"/>
                </a:schemeClr>
              </a:solidFill>
              <a:latin typeface="微软雅黑" panose="020B0503020204020204" charset="-122"/>
              <a:cs typeface="微软雅黑" panose="020B0503020204020204" charset="-122"/>
            </a:endParaRPr>
          </a:p>
          <a:p>
            <a:pPr marL="342900" indent="14605">
              <a:spcBef>
                <a:spcPts val="0"/>
              </a:spcBef>
              <a:spcAft>
                <a:spcPts val="0"/>
              </a:spcAft>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5.background-position:</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百分比 </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 </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长度 </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 </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关键字</a:t>
            </a:r>
            <a:endParaRPr lang="en-US" altLang="zh-CN" sz="1800" dirty="0">
              <a:solidFill>
                <a:srgbClr val="FF0000"/>
              </a:solidFill>
              <a:latin typeface="微软雅黑" panose="020B0503020204020204" charset="-122"/>
              <a:cs typeface="微软雅黑" panose="020B0503020204020204" charset="-122"/>
            </a:endParaRPr>
          </a:p>
          <a:p>
            <a:pPr marL="342900" indent="14605">
              <a:spcBef>
                <a:spcPts val="0"/>
              </a:spcBef>
              <a:spcAft>
                <a:spcPts val="0"/>
              </a:spcAft>
              <a:buNone/>
            </a:pPr>
            <a:r>
              <a:rPr lang="zh-CN" altLang="en-US" sz="1800" b="0" dirty="0" smtClean="0">
                <a:latin typeface="微软雅黑" panose="020B0503020204020204" charset="-122"/>
                <a:cs typeface="微软雅黑" panose="020B0503020204020204" charset="-122"/>
              </a:rPr>
              <a:t>利用百分比和长度来设置图像位置时，一般要指定两个值，并且这两个值都要用</a:t>
            </a:r>
            <a:r>
              <a:rPr lang="zh-CN" altLang="en-US" sz="1800" b="0" u="sng" dirty="0" smtClean="0">
                <a:latin typeface="微软雅黑" panose="020B0503020204020204" charset="-122"/>
                <a:cs typeface="微软雅黑" panose="020B0503020204020204" charset="-122"/>
              </a:rPr>
              <a:t>空格分</a:t>
            </a:r>
            <a:r>
              <a:rPr lang="zh-CN" altLang="en-US" sz="1800" b="0" dirty="0" smtClean="0">
                <a:latin typeface="微软雅黑" panose="020B0503020204020204" charset="-122"/>
                <a:cs typeface="微软雅黑" panose="020B0503020204020204" charset="-122"/>
              </a:rPr>
              <a:t>隔。若仅制定一个，另一个默认值为</a:t>
            </a:r>
            <a:r>
              <a:rPr lang="en-US" altLang="zh-CN" sz="1800" b="0" dirty="0" smtClean="0">
                <a:latin typeface="微软雅黑" panose="020B0503020204020204" charset="-122"/>
                <a:cs typeface="微软雅黑" panose="020B0503020204020204" charset="-122"/>
              </a:rPr>
              <a:t>50%</a:t>
            </a:r>
            <a:r>
              <a:rPr sz="1800" b="0" dirty="0" smtClean="0">
                <a:latin typeface="微软雅黑" panose="020B0503020204020204" charset="-122"/>
                <a:cs typeface="微软雅黑" panose="020B0503020204020204" charset="-122"/>
              </a:rPr>
              <a:t>，</a:t>
            </a:r>
            <a:r>
              <a:rPr lang="zh-CN" altLang="en-US" sz="1800" b="0" dirty="0" smtClean="0">
                <a:latin typeface="微软雅黑" panose="020B0503020204020204" charset="-122"/>
                <a:cs typeface="微软雅黑" panose="020B0503020204020204" charset="-122"/>
              </a:rPr>
              <a:t>关键字在水平方向的主要有</a:t>
            </a:r>
            <a:r>
              <a:rPr lang="en-US" altLang="zh-CN" sz="1800" b="0" dirty="0" smtClean="0">
                <a:latin typeface="微软雅黑" panose="020B0503020204020204" charset="-122"/>
                <a:cs typeface="微软雅黑" panose="020B0503020204020204" charset="-122"/>
              </a:rPr>
              <a:t>left</a:t>
            </a:r>
            <a:r>
              <a:rPr lang="zh-CN" altLang="en-US" sz="1800" b="0" dirty="0" smtClean="0">
                <a:latin typeface="微软雅黑" panose="020B0503020204020204" charset="-122"/>
                <a:cs typeface="微软雅黑" panose="020B0503020204020204" charset="-122"/>
              </a:rPr>
              <a:t>、</a:t>
            </a:r>
            <a:r>
              <a:rPr lang="en-US" altLang="zh-CN" sz="1800" b="0" dirty="0" smtClean="0">
                <a:solidFill>
                  <a:srgbClr val="FF0000"/>
                </a:solidFill>
                <a:latin typeface="微软雅黑" panose="020B0503020204020204" charset="-122"/>
                <a:cs typeface="微软雅黑" panose="020B0503020204020204" charset="-122"/>
              </a:rPr>
              <a:t>center</a:t>
            </a:r>
            <a:r>
              <a:rPr lang="zh-CN" altLang="en-US" sz="1800" b="0" dirty="0" smtClean="0">
                <a:latin typeface="微软雅黑" panose="020B0503020204020204" charset="-122"/>
                <a:cs typeface="微软雅黑" panose="020B0503020204020204" charset="-122"/>
              </a:rPr>
              <a:t>、</a:t>
            </a:r>
            <a:r>
              <a:rPr lang="en-US" altLang="zh-CN" sz="1800" b="0" dirty="0" smtClean="0">
                <a:latin typeface="微软雅黑" panose="020B0503020204020204" charset="-122"/>
                <a:cs typeface="微软雅黑" panose="020B0503020204020204" charset="-122"/>
              </a:rPr>
              <a:t>right</a:t>
            </a:r>
            <a:r>
              <a:rPr lang="zh-CN" altLang="en-US" sz="1800" b="0" dirty="0" smtClean="0">
                <a:latin typeface="微软雅黑" panose="020B0503020204020204" charset="-122"/>
                <a:cs typeface="微软雅黑" panose="020B0503020204020204" charset="-122"/>
              </a:rPr>
              <a:t>，关键字在垂直方向的主要有</a:t>
            </a:r>
            <a:r>
              <a:rPr lang="en-US" altLang="zh-CN" sz="1800" b="0" dirty="0" smtClean="0">
                <a:latin typeface="微软雅黑" panose="020B0503020204020204" charset="-122"/>
                <a:cs typeface="微软雅黑" panose="020B0503020204020204" charset="-122"/>
              </a:rPr>
              <a:t>top</a:t>
            </a:r>
            <a:r>
              <a:rPr lang="zh-CN" altLang="en-US" sz="1800" b="0" dirty="0" smtClean="0">
                <a:latin typeface="微软雅黑" panose="020B0503020204020204" charset="-122"/>
                <a:cs typeface="微软雅黑" panose="020B0503020204020204" charset="-122"/>
              </a:rPr>
              <a:t>、</a:t>
            </a:r>
            <a:r>
              <a:rPr lang="en-US" altLang="zh-CN" sz="1800" b="0" dirty="0" smtClean="0">
                <a:solidFill>
                  <a:srgbClr val="FF0000"/>
                </a:solidFill>
                <a:latin typeface="微软雅黑" panose="020B0503020204020204" charset="-122"/>
                <a:cs typeface="微软雅黑" panose="020B0503020204020204" charset="-122"/>
              </a:rPr>
              <a:t>center</a:t>
            </a:r>
            <a:r>
              <a:rPr lang="zh-CN" altLang="en-US" sz="1800" b="0" dirty="0" smtClean="0">
                <a:latin typeface="微软雅黑" panose="020B0503020204020204" charset="-122"/>
                <a:cs typeface="微软雅黑" panose="020B0503020204020204" charset="-122"/>
              </a:rPr>
              <a:t>、</a:t>
            </a:r>
            <a:r>
              <a:rPr lang="en-US" altLang="zh-CN" sz="1800" b="0" dirty="0" smtClean="0">
                <a:latin typeface="微软雅黑" panose="020B0503020204020204" charset="-122"/>
                <a:cs typeface="微软雅黑" panose="020B0503020204020204" charset="-122"/>
              </a:rPr>
              <a:t>bottom</a:t>
            </a:r>
            <a:r>
              <a:rPr lang="zh-CN" altLang="en-US" sz="1800" b="0" dirty="0" smtClean="0">
                <a:latin typeface="微软雅黑" panose="020B0503020204020204" charset="-122"/>
                <a:cs typeface="微软雅黑" panose="020B0503020204020204" charset="-122"/>
              </a:rPr>
              <a:t>。</a:t>
            </a:r>
            <a:endParaRPr lang="zh-CN" altLang="en-US" sz="1800" b="0" dirty="0" smtClean="0">
              <a:latin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1" end="1"/>
                                            </p:txEl>
                                          </p:spTgt>
                                        </p:tgtEl>
                                        <p:attrNameLst>
                                          <p:attrName>style.visibility</p:attrName>
                                        </p:attrNameLst>
                                      </p:cBhvr>
                                      <p:to>
                                        <p:strVal val="visible"/>
                                      </p:to>
                                    </p:set>
                                    <p:anim calcmode="lin" valueType="num">
                                      <p:cBhvr additive="base">
                                        <p:cTn id="7"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2" end="2"/>
                                            </p:txEl>
                                          </p:spTgt>
                                        </p:tgtEl>
                                        <p:attrNameLst>
                                          <p:attrName>style.visibility</p:attrName>
                                        </p:attrNameLst>
                                      </p:cBhvr>
                                      <p:to>
                                        <p:strVal val="visible"/>
                                      </p:to>
                                    </p:set>
                                    <p:anim calcmode="lin" valueType="num">
                                      <p:cBhvr additive="base">
                                        <p:cTn id="13"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7975" y="1240155"/>
            <a:ext cx="8636635" cy="475551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background-color</a:t>
            </a:r>
            <a:r>
              <a:rPr lang="zh-CN" altLang="en-US" sz="1800" dirty="0"/>
              <a:t>：背景颜色，</a:t>
            </a:r>
            <a:r>
              <a:rPr sz="1800" smtClean="0">
                <a:solidFill>
                  <a:schemeClr val="tx1">
                    <a:lumMod val="75000"/>
                    <a:lumOff val="25000"/>
                  </a:schemeClr>
                </a:solidFill>
                <a:latin typeface="微软雅黑" panose="020B0503020204020204" charset="-122"/>
                <a:cs typeface="微软雅黑" panose="020B0503020204020204" charset="-122"/>
                <a:sym typeface="+mn-ea"/>
              </a:rPr>
              <a:t>关键字 </a:t>
            </a:r>
            <a:r>
              <a:rPr lang="en-US" altLang="zh-CN" sz="1800" smtClean="0">
                <a:solidFill>
                  <a:schemeClr val="tx1">
                    <a:lumMod val="75000"/>
                    <a:lumOff val="25000"/>
                  </a:schemeClr>
                </a:solidFill>
                <a:latin typeface="微软雅黑" panose="020B0503020204020204" charset="-122"/>
                <a:cs typeface="微软雅黑" panose="020B0503020204020204" charset="-122"/>
                <a:sym typeface="+mn-ea"/>
              </a:rPr>
              <a:t>|  RGB</a:t>
            </a:r>
            <a:r>
              <a:rPr sz="1800" smtClean="0">
                <a:solidFill>
                  <a:schemeClr val="tx1">
                    <a:lumMod val="75000"/>
                    <a:lumOff val="25000"/>
                  </a:schemeClr>
                </a:solidFill>
                <a:latin typeface="微软雅黑" panose="020B0503020204020204" charset="-122"/>
                <a:cs typeface="微软雅黑" panose="020B0503020204020204" charset="-122"/>
                <a:sym typeface="+mn-ea"/>
              </a:rPr>
              <a:t>值 </a:t>
            </a:r>
            <a:r>
              <a:rPr lang="en-US" altLang="zh-CN" sz="1800" smtClean="0">
                <a:solidFill>
                  <a:schemeClr val="tx1">
                    <a:lumMod val="75000"/>
                    <a:lumOff val="25000"/>
                  </a:schemeClr>
                </a:solidFill>
                <a:latin typeface="微软雅黑" panose="020B0503020204020204" charset="-122"/>
                <a:cs typeface="微软雅黑" panose="020B0503020204020204" charset="-122"/>
                <a:sym typeface="+mn-ea"/>
              </a:rPr>
              <a:t>| </a:t>
            </a:r>
            <a:r>
              <a:rPr lang="en-US" altLang="zh-CN" sz="1800" i="1">
                <a:solidFill>
                  <a:schemeClr val="tx1">
                    <a:lumMod val="75000"/>
                    <a:lumOff val="25000"/>
                  </a:schemeClr>
                </a:solidFill>
                <a:latin typeface="微软雅黑" panose="020B0503020204020204" charset="-122"/>
                <a:cs typeface="微软雅黑" panose="020B0503020204020204" charset="-122"/>
                <a:sym typeface="+mn-ea"/>
              </a:rPr>
              <a:t>transparent</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background-image</a:t>
            </a:r>
            <a:r>
              <a:rPr lang="zh-CN" altLang="en-US" sz="1800" dirty="0"/>
              <a:t>：背景图像，</a:t>
            </a:r>
            <a:r>
              <a:rPr lang="en-US" altLang="zh-CN" sz="1800" dirty="0" err="1" smtClean="0">
                <a:solidFill>
                  <a:schemeClr val="tx1">
                    <a:lumMod val="75000"/>
                    <a:lumOff val="25000"/>
                  </a:schemeClr>
                </a:solidFill>
                <a:latin typeface="微软雅黑" panose="020B0503020204020204" charset="-122"/>
                <a:cs typeface="微软雅黑" panose="020B0503020204020204" charset="-122"/>
                <a:sym typeface="+mn-ea"/>
              </a:rPr>
              <a:t>url</a:t>
            </a:r>
            <a:r>
              <a:rPr lang="en-US" altLang="zh-CN" sz="1800" smtClean="0">
                <a:solidFill>
                  <a:schemeClr val="tx1">
                    <a:lumMod val="75000"/>
                    <a:lumOff val="25000"/>
                  </a:schemeClr>
                </a:solidFill>
                <a:latin typeface="微软雅黑" panose="020B0503020204020204" charset="-122"/>
                <a:cs typeface="微软雅黑" panose="020B0503020204020204" charset="-122"/>
                <a:sym typeface="+mn-ea"/>
              </a:rPr>
              <a:t>(*.jpg) | none</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background-repeat</a:t>
            </a:r>
            <a:r>
              <a:rPr lang="zh-CN" altLang="en-US" sz="1800" dirty="0"/>
              <a:t>：铺排填充，</a:t>
            </a:r>
            <a:r>
              <a:rPr lang="en-US" altLang="zh-CN" sz="1800" smtClean="0">
                <a:solidFill>
                  <a:schemeClr val="tx1">
                    <a:lumMod val="75000"/>
                    <a:lumOff val="25000"/>
                  </a:schemeClr>
                </a:solidFill>
                <a:latin typeface="微软雅黑" panose="020B0503020204020204" charset="-122"/>
                <a:cs typeface="微软雅黑" panose="020B0503020204020204" charset="-122"/>
                <a:sym typeface="+mn-ea"/>
              </a:rPr>
              <a:t>repeat|repeat-x</a:t>
            </a:r>
            <a:r>
              <a:rPr lang="en-US" altLang="zh-CN" sz="1800">
                <a:solidFill>
                  <a:schemeClr val="tx1">
                    <a:lumMod val="75000"/>
                    <a:lumOff val="25000"/>
                  </a:schemeClr>
                </a:solidFill>
                <a:latin typeface="微软雅黑" panose="020B0503020204020204" charset="-122"/>
                <a:cs typeface="微软雅黑" panose="020B0503020204020204" charset="-122"/>
                <a:sym typeface="+mn-ea"/>
              </a:rPr>
              <a:t>|repeat-y|no-repeat</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background-attachment</a:t>
            </a:r>
            <a:r>
              <a:rPr lang="zh-CN" altLang="en-US" sz="1800" dirty="0"/>
              <a:t>：背景图像</a:t>
            </a:r>
            <a:r>
              <a:rPr sz="1800" smtClean="0">
                <a:solidFill>
                  <a:schemeClr val="tx1">
                    <a:lumMod val="75000"/>
                    <a:lumOff val="25000"/>
                  </a:schemeClr>
                </a:solidFill>
                <a:latin typeface="微软雅黑" panose="020B0503020204020204" charset="-122"/>
                <a:cs typeface="微软雅黑" panose="020B0503020204020204" charset="-122"/>
                <a:sym typeface="+mn-ea"/>
              </a:rPr>
              <a:t>附着在哪里</a:t>
            </a:r>
            <a:r>
              <a:rPr lang="zh-CN" altLang="en-US" sz="1800" dirty="0"/>
              <a:t>，</a:t>
            </a:r>
            <a:r>
              <a:rPr lang="en-US" altLang="zh-CN" sz="1800" smtClean="0">
                <a:solidFill>
                  <a:schemeClr val="tx1">
                    <a:lumMod val="75000"/>
                    <a:lumOff val="25000"/>
                  </a:schemeClr>
                </a:solidFill>
                <a:latin typeface="微软雅黑" panose="020B0503020204020204" charset="-122"/>
                <a:cs typeface="微软雅黑" panose="020B0503020204020204" charset="-122"/>
                <a:sym typeface="+mn-ea"/>
              </a:rPr>
              <a:t>scroll | fixed|local</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background-position</a:t>
            </a:r>
            <a:r>
              <a:rPr lang="zh-CN" altLang="en-US" sz="1800" dirty="0"/>
              <a:t>：背景图像位置，</a:t>
            </a:r>
            <a:r>
              <a:rPr sz="1800" smtClean="0">
                <a:solidFill>
                  <a:schemeClr val="tx1">
                    <a:lumMod val="75000"/>
                    <a:lumOff val="25000"/>
                  </a:schemeClr>
                </a:solidFill>
                <a:latin typeface="微软雅黑" panose="020B0503020204020204" charset="-122"/>
                <a:cs typeface="微软雅黑" panose="020B0503020204020204" charset="-122"/>
                <a:sym typeface="+mn-ea"/>
              </a:rPr>
              <a:t>百分比 </a:t>
            </a:r>
            <a:r>
              <a:rPr lang="en-US" altLang="zh-CN" sz="1800" smtClean="0">
                <a:solidFill>
                  <a:schemeClr val="tx1">
                    <a:lumMod val="75000"/>
                    <a:lumOff val="25000"/>
                  </a:schemeClr>
                </a:solidFill>
                <a:latin typeface="微软雅黑" panose="020B0503020204020204" charset="-122"/>
                <a:cs typeface="微软雅黑" panose="020B0503020204020204" charset="-122"/>
                <a:sym typeface="+mn-ea"/>
              </a:rPr>
              <a:t>| </a:t>
            </a:r>
            <a:r>
              <a:rPr sz="1800" smtClean="0">
                <a:solidFill>
                  <a:schemeClr val="tx1">
                    <a:lumMod val="75000"/>
                    <a:lumOff val="25000"/>
                  </a:schemeClr>
                </a:solidFill>
                <a:latin typeface="微软雅黑" panose="020B0503020204020204" charset="-122"/>
                <a:cs typeface="微软雅黑" panose="020B0503020204020204" charset="-122"/>
                <a:sym typeface="+mn-ea"/>
              </a:rPr>
              <a:t>长度 </a:t>
            </a:r>
            <a:r>
              <a:rPr lang="en-US" altLang="zh-CN" sz="1800" smtClean="0">
                <a:solidFill>
                  <a:schemeClr val="tx1">
                    <a:lumMod val="75000"/>
                    <a:lumOff val="25000"/>
                  </a:schemeClr>
                </a:solidFill>
                <a:latin typeface="微软雅黑" panose="020B0503020204020204" charset="-122"/>
                <a:cs typeface="微软雅黑" panose="020B0503020204020204" charset="-122"/>
                <a:sym typeface="+mn-ea"/>
              </a:rPr>
              <a:t>| </a:t>
            </a:r>
            <a:r>
              <a:rPr sz="1800" smtClean="0">
                <a:solidFill>
                  <a:schemeClr val="tx1">
                    <a:lumMod val="75000"/>
                    <a:lumOff val="25000"/>
                  </a:schemeClr>
                </a:solidFill>
                <a:latin typeface="微软雅黑" panose="020B0503020204020204" charset="-122"/>
                <a:cs typeface="微软雅黑" panose="020B0503020204020204" charset="-122"/>
                <a:sym typeface="+mn-ea"/>
              </a:rPr>
              <a:t>关键字</a:t>
            </a:r>
            <a:endParaRPr sz="1800" smtClean="0">
              <a:solidFill>
                <a:schemeClr val="tx1">
                  <a:lumMod val="75000"/>
                  <a:lumOff val="25000"/>
                </a:schemeClr>
              </a:solidFill>
              <a:latin typeface="微软雅黑" panose="020B0503020204020204" charset="-122"/>
              <a:cs typeface="微软雅黑" panose="020B0503020204020204" charset="-122"/>
              <a:sym typeface="+mn-ea"/>
            </a:endParaRPr>
          </a:p>
          <a:p>
            <a:pPr marL="0" indent="457200">
              <a:lnSpc>
                <a:spcPct val="120000"/>
              </a:lnSpc>
              <a:spcBef>
                <a:spcPts val="0"/>
              </a:spcBef>
              <a:spcAft>
                <a:spcPts val="300"/>
              </a:spcAft>
              <a:buClr>
                <a:srgbClr val="FF6600"/>
              </a:buClr>
              <a:buSzPct val="68000"/>
              <a:buFont typeface="Wingdings" panose="05000000000000000000" pitchFamily="2" charset="2"/>
              <a:buNone/>
            </a:pPr>
            <a:r>
              <a:rPr sz="1800" smtClean="0">
                <a:latin typeface="微软雅黑" panose="020B0503020204020204" charset="-122"/>
                <a:cs typeface="微软雅黑" panose="020B0503020204020204" charset="-122"/>
                <a:sym typeface="+mn-ea"/>
              </a:rPr>
              <a:t>利用百分比和长度来设置图像位置时，一般要指定两个值，并且这两个值都要用</a:t>
            </a:r>
            <a:r>
              <a:rPr sz="1800" u="sng" smtClean="0">
                <a:latin typeface="微软雅黑" panose="020B0503020204020204" charset="-122"/>
                <a:cs typeface="微软雅黑" panose="020B0503020204020204" charset="-122"/>
                <a:sym typeface="+mn-ea"/>
              </a:rPr>
              <a:t>空格分</a:t>
            </a:r>
            <a:r>
              <a:rPr sz="1800" smtClean="0">
                <a:latin typeface="微软雅黑" panose="020B0503020204020204" charset="-122"/>
                <a:cs typeface="微软雅黑" panose="020B0503020204020204" charset="-122"/>
                <a:sym typeface="+mn-ea"/>
              </a:rPr>
              <a:t>隔。若仅指定一个，另一个默认值为</a:t>
            </a:r>
            <a:r>
              <a:rPr lang="en-US" altLang="zh-CN" sz="1800" smtClean="0">
                <a:latin typeface="微软雅黑" panose="020B0503020204020204" charset="-122"/>
                <a:cs typeface="微软雅黑" panose="020B0503020204020204" charset="-122"/>
                <a:sym typeface="+mn-ea"/>
              </a:rPr>
              <a:t>50%</a:t>
            </a:r>
            <a:r>
              <a:rPr sz="1800" smtClean="0">
                <a:latin typeface="微软雅黑" panose="020B0503020204020204" charset="-122"/>
                <a:cs typeface="微软雅黑" panose="020B0503020204020204" charset="-122"/>
                <a:sym typeface="+mn-ea"/>
              </a:rPr>
              <a:t>，关键字在水平方向的主要有</a:t>
            </a:r>
            <a:r>
              <a:rPr lang="en-US" altLang="zh-CN" sz="1800" smtClean="0">
                <a:latin typeface="微软雅黑" panose="020B0503020204020204" charset="-122"/>
                <a:cs typeface="微软雅黑" panose="020B0503020204020204" charset="-122"/>
                <a:sym typeface="+mn-ea"/>
              </a:rPr>
              <a:t>left</a:t>
            </a:r>
            <a:r>
              <a:rPr sz="1800" smtClean="0">
                <a:latin typeface="微软雅黑" panose="020B0503020204020204" charset="-122"/>
                <a:cs typeface="微软雅黑" panose="020B0503020204020204" charset="-122"/>
                <a:sym typeface="+mn-ea"/>
              </a:rPr>
              <a:t>、</a:t>
            </a:r>
            <a:r>
              <a:rPr lang="en-US" altLang="zh-CN" sz="1800" smtClean="0">
                <a:solidFill>
                  <a:srgbClr val="FF0000"/>
                </a:solidFill>
                <a:latin typeface="微软雅黑" panose="020B0503020204020204" charset="-122"/>
                <a:cs typeface="微软雅黑" panose="020B0503020204020204" charset="-122"/>
                <a:sym typeface="+mn-ea"/>
              </a:rPr>
              <a:t>center</a:t>
            </a:r>
            <a:r>
              <a:rPr sz="1800" smtClean="0">
                <a:latin typeface="微软雅黑" panose="020B0503020204020204" charset="-122"/>
                <a:cs typeface="微软雅黑" panose="020B0503020204020204" charset="-122"/>
                <a:sym typeface="+mn-ea"/>
              </a:rPr>
              <a:t>、</a:t>
            </a:r>
            <a:r>
              <a:rPr lang="en-US" altLang="zh-CN" sz="1800" smtClean="0">
                <a:latin typeface="微软雅黑" panose="020B0503020204020204" charset="-122"/>
                <a:cs typeface="微软雅黑" panose="020B0503020204020204" charset="-122"/>
                <a:sym typeface="+mn-ea"/>
              </a:rPr>
              <a:t>right</a:t>
            </a:r>
            <a:r>
              <a:rPr sz="1800" smtClean="0">
                <a:latin typeface="微软雅黑" panose="020B0503020204020204" charset="-122"/>
                <a:cs typeface="微软雅黑" panose="020B0503020204020204" charset="-122"/>
                <a:sym typeface="+mn-ea"/>
              </a:rPr>
              <a:t>，关键字在垂直方向的主要有</a:t>
            </a:r>
            <a:r>
              <a:rPr lang="en-US" altLang="zh-CN" sz="1800" smtClean="0">
                <a:latin typeface="微软雅黑" panose="020B0503020204020204" charset="-122"/>
                <a:cs typeface="微软雅黑" panose="020B0503020204020204" charset="-122"/>
                <a:sym typeface="+mn-ea"/>
              </a:rPr>
              <a:t>top</a:t>
            </a:r>
            <a:r>
              <a:rPr sz="1800" smtClean="0">
                <a:latin typeface="微软雅黑" panose="020B0503020204020204" charset="-122"/>
                <a:cs typeface="微软雅黑" panose="020B0503020204020204" charset="-122"/>
                <a:sym typeface="+mn-ea"/>
              </a:rPr>
              <a:t>、</a:t>
            </a:r>
            <a:r>
              <a:rPr lang="en-US" altLang="zh-CN" sz="1800" smtClean="0">
                <a:solidFill>
                  <a:srgbClr val="FF0000"/>
                </a:solidFill>
                <a:latin typeface="微软雅黑" panose="020B0503020204020204" charset="-122"/>
                <a:cs typeface="微软雅黑" panose="020B0503020204020204" charset="-122"/>
                <a:sym typeface="+mn-ea"/>
              </a:rPr>
              <a:t>center</a:t>
            </a:r>
            <a:r>
              <a:rPr sz="1800" smtClean="0">
                <a:latin typeface="微软雅黑" panose="020B0503020204020204" charset="-122"/>
                <a:cs typeface="微软雅黑" panose="020B0503020204020204" charset="-122"/>
                <a:sym typeface="+mn-ea"/>
              </a:rPr>
              <a:t>、</a:t>
            </a:r>
            <a:r>
              <a:rPr lang="en-US" altLang="zh-CN" sz="1800" smtClean="0">
                <a:latin typeface="微软雅黑" panose="020B0503020204020204" charset="-122"/>
                <a:cs typeface="微软雅黑" panose="020B0503020204020204" charset="-122"/>
                <a:sym typeface="+mn-ea"/>
              </a:rPr>
              <a:t>bottom</a:t>
            </a:r>
            <a:r>
              <a:rPr sz="1800" smtClean="0">
                <a:latin typeface="微软雅黑" panose="020B0503020204020204" charset="-122"/>
                <a:cs typeface="微软雅黑" panose="020B0503020204020204" charset="-122"/>
                <a:sym typeface="+mn-ea"/>
              </a:rPr>
              <a:t>。</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background-origin</a:t>
            </a:r>
            <a:r>
              <a:rPr lang="zh-CN" altLang="en-US" sz="1800" dirty="0"/>
              <a:t>：背景图像显示的原点。</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background-clip</a:t>
            </a:r>
            <a:r>
              <a:rPr lang="zh-CN" altLang="en-US" sz="1800" dirty="0"/>
              <a:t>：背景向外裁剪的区域。</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background-size</a:t>
            </a:r>
            <a:r>
              <a:rPr lang="zh-CN" altLang="en-US" sz="1800" dirty="0"/>
              <a:t>：背景图像的尺寸大小。</a:t>
            </a:r>
            <a:endParaRPr lang="zh-CN" altLang="en-US" sz="18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background</a:t>
            </a:r>
            <a:r>
              <a:rPr lang="zh-CN" altLang="en-US" sz="1800" dirty="0"/>
              <a:t>：复合属性。</a:t>
            </a:r>
            <a:endParaRPr lang="zh-CN" altLang="en-US" sz="1800" dirty="0"/>
          </a:p>
        </p:txBody>
      </p:sp>
      <p:sp>
        <p:nvSpPr>
          <p:cNvPr id="4" name="Title 3"/>
          <p:cNvSpPr>
            <a:spLocks noGrp="1"/>
          </p:cNvSpPr>
          <p:nvPr>
            <p:ph type="title"/>
          </p:nvPr>
        </p:nvSpPr>
        <p:spPr/>
        <p:txBody>
          <a:bodyPr/>
          <a:lstStyle/>
          <a:p>
            <a:r>
              <a:rPr lang="zh-CN" altLang="en-US"/>
              <a:t>背景属性</a:t>
            </a:r>
            <a:endParaRPr lang="zh-CN" altLang="en-US"/>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457200" y="1556792"/>
            <a:ext cx="8229600" cy="4154984"/>
          </a:xfrm>
          <a:solidFill>
            <a:srgbClr val="E1FFE1"/>
          </a:solidFill>
          <a:ln cap="flat" algn="ctr">
            <a:solidFill>
              <a:srgbClr val="993300"/>
            </a:solidFill>
            <a:miter lim="800000"/>
          </a:ln>
        </p:spPr>
        <p:txBody>
          <a:bodyPr>
            <a:normAutofit fontScale="90000" lnSpcReduction="20000"/>
          </a:bodyPr>
          <a:lstStyle/>
          <a:p>
            <a:pPr marL="457200" indent="-457200">
              <a:spcBef>
                <a:spcPct val="0"/>
              </a:spcBef>
              <a:spcAft>
                <a:spcPts val="0"/>
              </a:spcAft>
              <a:buNone/>
            </a:pPr>
            <a:r>
              <a:rPr lang="en-US" altLang="zh-CN" sz="1200" dirty="0">
                <a:ea typeface="宋体" panose="02010600030101010101" pitchFamily="2" charset="-122"/>
              </a:rPr>
              <a:t>		&lt;title&gt;</a:t>
            </a:r>
            <a:r>
              <a:rPr lang="zh-CN" altLang="en-US" sz="1200" dirty="0">
                <a:ea typeface="宋体" panose="02010600030101010101" pitchFamily="2" charset="-122"/>
              </a:rPr>
              <a:t>背景属性</a:t>
            </a:r>
            <a:r>
              <a:rPr lang="en-US" altLang="zh-CN" sz="1200" dirty="0">
                <a:ea typeface="宋体" panose="02010600030101010101" pitchFamily="2" charset="-122"/>
              </a:rPr>
              <a:t>&lt;/title&gt;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&lt;style type="text/</a:t>
            </a:r>
            <a:r>
              <a:rPr lang="en-US" altLang="zh-CN" sz="1200" dirty="0" err="1">
                <a:ea typeface="宋体" panose="02010600030101010101" pitchFamily="2" charset="-122"/>
              </a:rPr>
              <a:t>css</a:t>
            </a:r>
            <a:r>
              <a:rPr lang="en-US" altLang="zh-CN" sz="1200" dirty="0">
                <a:ea typeface="宋体" panose="02010600030101010101" pitchFamily="2" charset="-122"/>
              </a:rPr>
              <a:t>"&gt;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body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color: yellow;</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font-family: </a:t>
            </a:r>
            <a:r>
              <a:rPr lang="zh-CN" altLang="en-US" sz="1200" dirty="0">
                <a:ea typeface="宋体" panose="02010600030101010101" pitchFamily="2" charset="-122"/>
              </a:rPr>
              <a:t>黑体</a:t>
            </a:r>
            <a:r>
              <a:rPr lang="en-US" altLang="zh-CN" sz="1200" dirty="0">
                <a:ea typeface="宋体" panose="02010600030101010101" pitchFamily="2" charset="-122"/>
              </a:rPr>
              <a: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font-size: 12pt;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background-image: </a:t>
            </a:r>
            <a:r>
              <a:rPr lang="en-US" altLang="zh-CN" sz="1200" dirty="0" err="1">
                <a:ea typeface="宋体" panose="02010600030101010101" pitchFamily="2" charset="-122"/>
              </a:rPr>
              <a:t>url</a:t>
            </a:r>
            <a:r>
              <a:rPr lang="en-US" altLang="zh-CN" sz="1200" dirty="0">
                <a:ea typeface="宋体" panose="02010600030101010101" pitchFamily="2" charset="-122"/>
              </a:rPr>
              <a:t>(</a:t>
            </a:r>
            <a:r>
              <a:rPr lang="en-US" altLang="zh-CN" sz="1200" dirty="0" err="1">
                <a:ea typeface="宋体" panose="02010600030101010101" pitchFamily="2" charset="-122"/>
              </a:rPr>
              <a:t>img</a:t>
            </a:r>
            <a:r>
              <a:rPr lang="en-US" altLang="zh-CN" sz="1200" dirty="0">
                <a:ea typeface="宋体" panose="02010600030101010101" pitchFamily="2" charset="-122"/>
              </a:rPr>
              <a:t>/back1.jpg);</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background-repeat: repeat-y;</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background-attachment: fixed;</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&lt;/style&gt;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&lt;/head&gt;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&lt;body&gt;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a:t>
            </a:r>
            <a:r>
              <a:rPr lang="zh-CN" altLang="en-US" sz="1200" dirty="0">
                <a:ea typeface="宋体" panose="02010600030101010101" pitchFamily="2" charset="-122"/>
              </a:rPr>
              <a:t>范仲淹：苏幕遮</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a:t>
            </a:r>
            <a:r>
              <a:rPr lang="zh-CN" altLang="en-US" sz="1200" dirty="0">
                <a:ea typeface="宋体" panose="02010600030101010101" pitchFamily="2" charset="-122"/>
              </a:rPr>
              <a:t>碧云天，黄叶地，秋色连波，波上寒烟翠。山映斜阳天接水，芳草无情，更在斜阳外。</a:t>
            </a:r>
            <a:endParaRPr lang="zh-CN" altLang="en-US" sz="1200" dirty="0">
              <a:ea typeface="宋体" panose="02010600030101010101" pitchFamily="2" charset="-122"/>
            </a:endParaRPr>
          </a:p>
          <a:p>
            <a:pPr marL="457200" indent="-457200">
              <a:spcBef>
                <a:spcPct val="0"/>
              </a:spcBef>
              <a:spcAft>
                <a:spcPts val="0"/>
              </a:spcAft>
              <a:buNone/>
            </a:pPr>
            <a:r>
              <a:rPr lang="zh-CN" altLang="en-US" sz="1200" dirty="0">
                <a:ea typeface="宋体" panose="02010600030101010101" pitchFamily="2" charset="-122"/>
              </a:rPr>
              <a:t>		</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a:t>
            </a:r>
            <a:r>
              <a:rPr lang="zh-CN" altLang="en-US" sz="1200" dirty="0">
                <a:ea typeface="宋体" panose="02010600030101010101" pitchFamily="2" charset="-122"/>
              </a:rPr>
              <a:t>黯乡魂，追旅思。夜夜除非，好梦留人睡。明月楼高休独倚，酒入愁肠，化作相思泪。</a:t>
            </a:r>
            <a:endParaRPr lang="zh-CN" altLang="en-US" sz="1200" dirty="0">
              <a:ea typeface="宋体" panose="02010600030101010101" pitchFamily="2" charset="-122"/>
            </a:endParaRPr>
          </a:p>
          <a:p>
            <a:pPr marL="457200" indent="-457200">
              <a:spcBef>
                <a:spcPct val="0"/>
              </a:spcBef>
              <a:spcAft>
                <a:spcPts val="0"/>
              </a:spcAft>
              <a:buNone/>
            </a:pPr>
            <a:r>
              <a:rPr lang="zh-CN" altLang="en-US" sz="1200" dirty="0">
                <a:ea typeface="宋体" panose="02010600030101010101" pitchFamily="2" charset="-122"/>
              </a:rPr>
              <a:t>		</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a:t>
            </a:r>
            <a:r>
              <a:rPr lang="en-US" altLang="zh-CN" sz="1200" dirty="0" err="1">
                <a:ea typeface="宋体" panose="02010600030101010101" pitchFamily="2" charset="-122"/>
              </a:rPr>
              <a:t>br</a:t>
            </a:r>
            <a:r>
              <a:rPr lang="en-US" altLang="zh-CN" sz="1200" dirty="0">
                <a:ea typeface="宋体" panose="02010600030101010101" pitchFamily="2" charset="-122"/>
              </a:rPr>
              <a:t> /&gt; </a:t>
            </a:r>
            <a:r>
              <a:rPr lang="zh-CN" altLang="en-US" sz="1200" dirty="0">
                <a:ea typeface="宋体" panose="02010600030101010101" pitchFamily="2" charset="-122"/>
              </a:rPr>
              <a:t>范仲淹：渔家傲</a:t>
            </a:r>
            <a:endParaRPr lang="zh-CN" altLang="en-US" sz="1200" dirty="0">
              <a:ea typeface="宋体" panose="02010600030101010101" pitchFamily="2" charset="-122"/>
            </a:endParaRPr>
          </a:p>
          <a:p>
            <a:pPr marL="457200" indent="-457200">
              <a:spcBef>
                <a:spcPct val="0"/>
              </a:spcBef>
              <a:spcAft>
                <a:spcPts val="0"/>
              </a:spcAft>
              <a:buNone/>
            </a:pPr>
            <a:r>
              <a:rPr lang="zh-CN" altLang="en-US" sz="1200" dirty="0">
                <a:ea typeface="宋体" panose="02010600030101010101" pitchFamily="2" charset="-122"/>
              </a:rPr>
              <a:t>		</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a:t>
            </a:r>
            <a:r>
              <a:rPr lang="zh-CN" altLang="en-US" sz="1200" dirty="0">
                <a:ea typeface="宋体" panose="02010600030101010101" pitchFamily="2" charset="-122"/>
              </a:rPr>
              <a:t>塞下秋来风景异。衡阳雁去无留意。四面边声连角起。千嶂里。长烟落日孤城闭。</a:t>
            </a:r>
            <a:endParaRPr lang="zh-CN" altLang="en-US" sz="1200" dirty="0">
              <a:ea typeface="宋体" panose="02010600030101010101" pitchFamily="2" charset="-122"/>
            </a:endParaRPr>
          </a:p>
          <a:p>
            <a:pPr marL="457200" indent="-457200">
              <a:spcBef>
                <a:spcPct val="0"/>
              </a:spcBef>
              <a:spcAft>
                <a:spcPts val="0"/>
              </a:spcAft>
              <a:buNone/>
            </a:pPr>
            <a:r>
              <a:rPr lang="zh-CN" altLang="en-US" sz="1200" dirty="0">
                <a:ea typeface="宋体" panose="02010600030101010101" pitchFamily="2" charset="-122"/>
              </a:rPr>
              <a:t>		</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a:t>
            </a:r>
            <a:r>
              <a:rPr lang="zh-CN" altLang="en-US" sz="1200" dirty="0">
                <a:ea typeface="宋体" panose="02010600030101010101" pitchFamily="2" charset="-122"/>
              </a:rPr>
              <a:t>浊酒一杯家万里。燕然未勒归无计。羌管悠悠霜满地。人不寐。将军白发征夫泪。</a:t>
            </a:r>
            <a:endParaRPr lang="zh-CN" altLang="en-US" sz="1200" dirty="0">
              <a:ea typeface="宋体" panose="02010600030101010101" pitchFamily="2" charset="-122"/>
            </a:endParaRPr>
          </a:p>
          <a:p>
            <a:pPr marL="457200" indent="-457200">
              <a:spcBef>
                <a:spcPct val="0"/>
              </a:spcBef>
              <a:spcAft>
                <a:spcPts val="0"/>
              </a:spcAft>
              <a:buNone/>
            </a:pPr>
            <a:r>
              <a:rPr lang="zh-CN" altLang="en-US" sz="1200" dirty="0">
                <a:ea typeface="宋体" panose="02010600030101010101" pitchFamily="2" charset="-122"/>
              </a:rPr>
              <a:t>		</a:t>
            </a:r>
            <a:r>
              <a:rPr lang="en-US" altLang="zh-CN" sz="1200" dirty="0">
                <a:ea typeface="宋体" panose="02010600030101010101" pitchFamily="2" charset="-122"/>
              </a:rPr>
              <a:t>&lt;</a:t>
            </a:r>
            <a:r>
              <a:rPr lang="en-US" altLang="zh-CN" sz="1200" dirty="0" err="1">
                <a:ea typeface="宋体" panose="02010600030101010101" pitchFamily="2" charset="-122"/>
              </a:rPr>
              <a:t>br</a:t>
            </a:r>
            <a:r>
              <a:rPr lang="en-US" altLang="zh-CN" sz="1200" dirty="0">
                <a:ea typeface="宋体" panose="02010600030101010101" pitchFamily="2" charset="-122"/>
              </a:rPr>
              <a:t> /&gt;	&lt;/body&gt;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4" name="标题 3"/>
          <p:cNvSpPr/>
          <p:nvPr>
            <p:ph type="title"/>
          </p:nvPr>
        </p:nvSpPr>
        <p:spPr/>
        <p:txBody>
          <a:bodyPr/>
          <a:p>
            <a:r>
              <a:rPr lang="zh-CN" altLang="en-US"/>
              <a:t>背景属性例子</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a:xfrm>
            <a:off x="457200" y="1556792"/>
            <a:ext cx="8229600" cy="486283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常用列表属性有</a:t>
            </a:r>
            <a:r>
              <a:rPr lang="en-US" altLang="zh-CN" dirty="0"/>
              <a:t>list-style-type</a:t>
            </a:r>
            <a:r>
              <a:rPr lang="zh-CN" altLang="en-US" dirty="0"/>
              <a:t>、</a:t>
            </a:r>
            <a:r>
              <a:rPr lang="en-US" altLang="zh-CN" dirty="0"/>
              <a:t>list-style-image</a:t>
            </a:r>
            <a:r>
              <a:rPr lang="zh-CN" altLang="en-US" dirty="0"/>
              <a:t>、</a:t>
            </a:r>
            <a:r>
              <a:rPr lang="en-US" altLang="zh-CN" dirty="0"/>
              <a:t>list-style-position</a:t>
            </a:r>
            <a:r>
              <a:rPr lang="zh-CN" altLang="en-US" dirty="0"/>
              <a:t>以及</a:t>
            </a:r>
            <a:r>
              <a:rPr lang="en-US" altLang="zh-CN" dirty="0"/>
              <a:t>list-style</a:t>
            </a:r>
            <a:r>
              <a:rPr lang="zh-CN" altLang="en-US" dirty="0"/>
              <a:t>属性。</a:t>
            </a:r>
            <a:endParaRPr lang="en-US" altLang="zh-CN"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list-style-type</a:t>
            </a:r>
            <a:r>
              <a:rPr lang="zh-CN" altLang="en-US" dirty="0"/>
              <a:t>定义列表项的显示符号：</a:t>
            </a:r>
            <a:endParaRPr lang="en-US" altLang="zh-CN" dirty="0"/>
          </a:p>
          <a:p>
            <a:pPr lvl="1">
              <a:spcBef>
                <a:spcPts val="0"/>
              </a:spcBef>
              <a:spcAft>
                <a:spcPts val="300"/>
              </a:spcAft>
            </a:pPr>
            <a:r>
              <a:rPr lang="en-US" altLang="zh-CN" sz="1600">
                <a:sym typeface="+mn-ea"/>
              </a:rPr>
              <a:t>none</a:t>
            </a:r>
            <a:r>
              <a:rPr sz="1600">
                <a:sym typeface="+mn-ea"/>
              </a:rPr>
              <a:t>、</a:t>
            </a:r>
            <a:r>
              <a:rPr lang="en-US" altLang="zh-CN" sz="1600" dirty="0"/>
              <a:t>disc</a:t>
            </a:r>
            <a:r>
              <a:rPr sz="1600" dirty="0"/>
              <a:t>、</a:t>
            </a:r>
            <a:r>
              <a:rPr lang="en-US" altLang="zh-CN" sz="1600" dirty="0"/>
              <a:t>circle</a:t>
            </a:r>
            <a:r>
              <a:rPr sz="1600" dirty="0"/>
              <a:t>、</a:t>
            </a:r>
            <a:r>
              <a:rPr lang="en-US" altLang="zh-CN" sz="1600" dirty="0"/>
              <a:t>square</a:t>
            </a:r>
            <a:r>
              <a:rPr lang="zh-CN" altLang="en-US" sz="1600" dirty="0"/>
              <a:t>；</a:t>
            </a:r>
            <a:endParaRPr lang="en-US" altLang="zh-CN" sz="1600" dirty="0"/>
          </a:p>
          <a:p>
            <a:pPr lvl="1">
              <a:spcBef>
                <a:spcPts val="0"/>
              </a:spcBef>
              <a:spcAft>
                <a:spcPts val="300"/>
              </a:spcAft>
            </a:pPr>
            <a:r>
              <a:rPr lang="en-US" altLang="zh-CN" sz="1600" dirty="0"/>
              <a:t>decimal</a:t>
            </a:r>
            <a:r>
              <a:rPr sz="1600" dirty="0"/>
              <a:t>、</a:t>
            </a:r>
            <a:r>
              <a:rPr lang="en-US" altLang="zh-CN" sz="1600" dirty="0"/>
              <a:t>lower-roman</a:t>
            </a:r>
            <a:r>
              <a:rPr sz="1600" dirty="0"/>
              <a:t>、</a:t>
            </a:r>
            <a:r>
              <a:rPr lang="en-US" altLang="zh-CN" sz="1600" dirty="0"/>
              <a:t>upper-roman</a:t>
            </a:r>
            <a:r>
              <a:rPr sz="1600" dirty="0"/>
              <a:t>、</a:t>
            </a:r>
            <a:r>
              <a:rPr lang="en-US" altLang="zh-CN" sz="1600" dirty="0"/>
              <a:t>lower-alpha</a:t>
            </a:r>
            <a:r>
              <a:rPr sz="1600" dirty="0"/>
              <a:t>、</a:t>
            </a:r>
            <a:r>
              <a:rPr lang="en-US" altLang="zh-CN" sz="1600" dirty="0"/>
              <a:t>upper-alpha</a:t>
            </a:r>
            <a:r>
              <a:rPr lang="zh-CN" altLang="en-US" sz="1600" dirty="0"/>
              <a:t>；</a:t>
            </a:r>
            <a:endParaRPr lang="en-US" altLang="zh-CN" sz="16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2000">
                <a:sym typeface="+mn-ea"/>
              </a:rPr>
              <a:t>list-style-position</a:t>
            </a:r>
            <a:r>
              <a:rPr sz="2000">
                <a:sym typeface="+mn-ea"/>
              </a:rPr>
              <a:t>定义项目符号在列表中显示的位置，可以继承：</a:t>
            </a:r>
            <a:endParaRPr lang="en-US" altLang="zh-CN" sz="2000" dirty="0"/>
          </a:p>
          <a:p>
            <a:pPr lvl="1">
              <a:spcBef>
                <a:spcPts val="0"/>
              </a:spcBef>
              <a:spcAft>
                <a:spcPts val="300"/>
              </a:spcAft>
            </a:pPr>
            <a:r>
              <a:rPr lang="en-US" altLang="zh-CN" sz="2000">
                <a:sym typeface="+mn-ea"/>
              </a:rPr>
              <a:t>outside ——</a:t>
            </a:r>
            <a:r>
              <a:rPr sz="2000">
                <a:sym typeface="+mn-ea"/>
              </a:rPr>
              <a:t>项目符号放置在列表项文本以外；</a:t>
            </a:r>
            <a:endParaRPr lang="en-US" altLang="zh-CN" sz="2000" dirty="0"/>
          </a:p>
          <a:p>
            <a:pPr lvl="1">
              <a:spcBef>
                <a:spcPts val="0"/>
              </a:spcBef>
              <a:spcAft>
                <a:spcPts val="300"/>
              </a:spcAft>
            </a:pPr>
            <a:r>
              <a:rPr lang="en-US" altLang="zh-CN" sz="2000">
                <a:sym typeface="+mn-ea"/>
              </a:rPr>
              <a:t>inside ——</a:t>
            </a:r>
            <a:r>
              <a:rPr sz="2000">
                <a:sym typeface="+mn-ea"/>
              </a:rPr>
              <a:t>项目符号放置在列表项文本以内；</a:t>
            </a:r>
            <a:endParaRPr lang="en-US" altLang="zh-CN" sz="20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2000">
                <a:sym typeface="+mn-ea"/>
              </a:rPr>
              <a:t>list-style-image</a:t>
            </a:r>
            <a:r>
              <a:rPr sz="2000">
                <a:sym typeface="+mn-ea"/>
              </a:rPr>
              <a:t>定义代替列表项符号的图像；</a:t>
            </a:r>
            <a:endParaRPr lang="en-US" altLang="zh-CN" sz="20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sz="2000">
                <a:sym typeface="+mn-ea"/>
              </a:rPr>
              <a:t>还可使用</a:t>
            </a:r>
            <a:r>
              <a:rPr lang="en-US" altLang="zh-CN" sz="2000">
                <a:sym typeface="+mn-ea"/>
              </a:rPr>
              <a:t>list-style</a:t>
            </a:r>
            <a:r>
              <a:rPr sz="2000">
                <a:sym typeface="+mn-ea"/>
              </a:rPr>
              <a:t>复合属性按照</a:t>
            </a:r>
            <a:r>
              <a:rPr lang="en-US" altLang="zh-CN" sz="2000">
                <a:sym typeface="+mn-ea"/>
              </a:rPr>
              <a:t>list-style-type</a:t>
            </a:r>
            <a:r>
              <a:rPr sz="2000">
                <a:sym typeface="+mn-ea"/>
              </a:rPr>
              <a:t>、</a:t>
            </a:r>
            <a:r>
              <a:rPr lang="en-US" altLang="zh-CN" sz="2000">
                <a:sym typeface="+mn-ea"/>
              </a:rPr>
              <a:t>list-style-position</a:t>
            </a:r>
            <a:r>
              <a:rPr sz="2000">
                <a:sym typeface="+mn-ea"/>
              </a:rPr>
              <a:t>、</a:t>
            </a:r>
            <a:r>
              <a:rPr lang="en-US" altLang="zh-CN" sz="2000">
                <a:sym typeface="+mn-ea"/>
              </a:rPr>
              <a:t>list-style-image</a:t>
            </a:r>
            <a:r>
              <a:rPr sz="2000">
                <a:sym typeface="+mn-ea"/>
              </a:rPr>
              <a:t>的顺序综合设置列表项的显示样式。</a:t>
            </a:r>
            <a:endParaRPr lang="en-US" altLang="zh-CN" sz="2000" dirty="0"/>
          </a:p>
          <a:p>
            <a:pPr lvl="0">
              <a:spcBef>
                <a:spcPts val="0"/>
              </a:spcBef>
              <a:spcAft>
                <a:spcPts val="300"/>
              </a:spcAft>
            </a:pPr>
            <a:endParaRPr lang="zh-CN" altLang="en-US" dirty="0"/>
          </a:p>
        </p:txBody>
      </p:sp>
      <p:sp>
        <p:nvSpPr>
          <p:cNvPr id="3" name="Title 2"/>
          <p:cNvSpPr>
            <a:spLocks noGrp="1"/>
          </p:cNvSpPr>
          <p:nvPr>
            <p:ph type="title"/>
          </p:nvPr>
        </p:nvSpPr>
        <p:spPr/>
        <p:txBody>
          <a:bodyPr/>
          <a:lstStyle/>
          <a:p>
            <a:r>
              <a:rPr lang="zh-CN" altLang="en-US"/>
              <a:t>列表属性</a:t>
            </a:r>
            <a:endParaRPr lang="zh-CN" altLang="en-US"/>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zh-CN" altLang="en-US" dirty="0" smtClean="0"/>
              <a:t>列表属性</a:t>
            </a:r>
            <a:endParaRPr lang="zh-CN" altLang="en-US" dirty="0" smtClean="0"/>
          </a:p>
        </p:txBody>
      </p:sp>
      <p:sp>
        <p:nvSpPr>
          <p:cNvPr id="40962" name="Rectangle 3"/>
          <p:cNvSpPr>
            <a:spLocks noGrp="1" noChangeArrowheads="1"/>
          </p:cNvSpPr>
          <p:nvPr>
            <p:ph idx="1"/>
          </p:nvPr>
        </p:nvSpPr>
        <p:spPr/>
        <p:txBody>
          <a:bodyPr/>
          <a:lstStyle/>
          <a:p>
            <a:pPr marL="533400" indent="-533400" eaLnBrk="1" hangingPunct="1">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1.  list-style-type:disc|circle|square|decimal|lower-roman|upper-roman|lower-alpha|upper-alpha|none</a:t>
            </a:r>
            <a:endParaRPr lang="en-US" altLang="zh-CN" sz="1800" dirty="0" smtClean="0">
              <a:solidFill>
                <a:schemeClr val="tx1">
                  <a:lumMod val="75000"/>
                  <a:lumOff val="25000"/>
                </a:schemeClr>
              </a:solidFill>
              <a:latin typeface="微软雅黑" panose="020B0503020204020204" charset="-122"/>
              <a:cs typeface="微软雅黑" panose="020B0503020204020204" charset="-122"/>
            </a:endParaRPr>
          </a:p>
          <a:p>
            <a:pPr marL="533400" indent="-533400" eaLnBrk="1" hangingPunct="1">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     </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对</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&lt;</a:t>
            </a:r>
            <a:r>
              <a:rPr lang="en-US" altLang="zh-CN" sz="1800" dirty="0" err="1" smtClean="0">
                <a:solidFill>
                  <a:schemeClr val="tx1">
                    <a:lumMod val="75000"/>
                    <a:lumOff val="25000"/>
                  </a:schemeClr>
                </a:solidFill>
                <a:latin typeface="微软雅黑" panose="020B0503020204020204" charset="-122"/>
                <a:cs typeface="微软雅黑" panose="020B0503020204020204" charset="-122"/>
              </a:rPr>
              <a:t>ol</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&gt;&lt;/</a:t>
            </a:r>
            <a:r>
              <a:rPr lang="en-US" altLang="zh-CN" sz="1800" dirty="0" err="1" smtClean="0">
                <a:solidFill>
                  <a:schemeClr val="tx1">
                    <a:lumMod val="75000"/>
                    <a:lumOff val="25000"/>
                  </a:schemeClr>
                </a:solidFill>
                <a:latin typeface="微软雅黑" panose="020B0503020204020204" charset="-122"/>
                <a:cs typeface="微软雅黑" panose="020B0503020204020204" charset="-122"/>
              </a:rPr>
              <a:t>ol</a:t>
            </a:r>
            <a:r>
              <a:rPr lang="en-US" altLang="zh-CN" sz="1800" dirty="0">
                <a:solidFill>
                  <a:schemeClr val="tx1">
                    <a:lumMod val="75000"/>
                    <a:lumOff val="25000"/>
                  </a:schemeClr>
                </a:solidFill>
                <a:latin typeface="微软雅黑" panose="020B0503020204020204" charset="-122"/>
                <a:cs typeface="微软雅黑" panose="020B0503020204020204" charset="-122"/>
              </a:rPr>
              <a:t>&gt;&lt;</a:t>
            </a:r>
            <a:r>
              <a:rPr lang="en-US" altLang="zh-CN" sz="1800" dirty="0" err="1" smtClean="0">
                <a:solidFill>
                  <a:schemeClr val="tx1">
                    <a:lumMod val="75000"/>
                    <a:lumOff val="25000"/>
                  </a:schemeClr>
                </a:solidFill>
                <a:latin typeface="微软雅黑" panose="020B0503020204020204" charset="-122"/>
                <a:cs typeface="微软雅黑" panose="020B0503020204020204" charset="-122"/>
              </a:rPr>
              <a:t>ul</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&gt;&lt;/</a:t>
            </a:r>
            <a:r>
              <a:rPr lang="en-US" altLang="zh-CN" sz="1800" dirty="0" err="1" smtClean="0">
                <a:solidFill>
                  <a:schemeClr val="tx1">
                    <a:lumMod val="75000"/>
                    <a:lumOff val="25000"/>
                  </a:schemeClr>
                </a:solidFill>
                <a:latin typeface="微软雅黑" panose="020B0503020204020204" charset="-122"/>
                <a:cs typeface="微软雅黑" panose="020B0503020204020204" charset="-122"/>
              </a:rPr>
              <a:t>ul</a:t>
            </a:r>
            <a:r>
              <a:rPr lang="en-US" altLang="zh-CN" sz="1800" dirty="0">
                <a:solidFill>
                  <a:schemeClr val="tx1">
                    <a:lumMod val="75000"/>
                    <a:lumOff val="25000"/>
                  </a:schemeClr>
                </a:solidFill>
                <a:latin typeface="微软雅黑" panose="020B0503020204020204" charset="-122"/>
                <a:cs typeface="微软雅黑" panose="020B0503020204020204" charset="-122"/>
              </a:rPr>
              <a:t>&gt;</a:t>
            </a:r>
            <a:r>
              <a:rPr lang="zh-CN" altLang="en-US" sz="1800" dirty="0" smtClean="0">
                <a:solidFill>
                  <a:schemeClr val="tx1">
                    <a:lumMod val="75000"/>
                    <a:lumOff val="25000"/>
                  </a:schemeClr>
                </a:solidFill>
                <a:latin typeface="微软雅黑" panose="020B0503020204020204" charset="-122"/>
                <a:cs typeface="微软雅黑" panose="020B0503020204020204" charset="-122"/>
              </a:rPr>
              <a:t>列表均有效。</a:t>
            </a:r>
            <a:endParaRPr lang="zh-CN" altLang="en-US" sz="1800" dirty="0" smtClean="0">
              <a:solidFill>
                <a:schemeClr val="tx1">
                  <a:lumMod val="75000"/>
                  <a:lumOff val="25000"/>
                </a:schemeClr>
              </a:solidFill>
              <a:latin typeface="微软雅黑" panose="020B0503020204020204" charset="-122"/>
              <a:cs typeface="微软雅黑" panose="020B0503020204020204" charset="-122"/>
            </a:endParaRPr>
          </a:p>
          <a:p>
            <a:pPr marL="533400" indent="-533400" eaLnBrk="1" hangingPunct="1">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2.  list-style-image : </a:t>
            </a:r>
            <a:r>
              <a:rPr lang="en-US" altLang="zh-CN" sz="1800" dirty="0" err="1" smtClean="0">
                <a:solidFill>
                  <a:schemeClr val="tx1">
                    <a:lumMod val="75000"/>
                    <a:lumOff val="25000"/>
                  </a:schemeClr>
                </a:solidFill>
                <a:latin typeface="微软雅黑" panose="020B0503020204020204" charset="-122"/>
                <a:cs typeface="微软雅黑" panose="020B0503020204020204" charset="-122"/>
              </a:rPr>
              <a:t>url</a:t>
            </a:r>
            <a:r>
              <a:rPr lang="en-US" altLang="zh-CN" sz="1800" dirty="0" smtClean="0">
                <a:solidFill>
                  <a:schemeClr val="tx1">
                    <a:lumMod val="75000"/>
                    <a:lumOff val="25000"/>
                  </a:schemeClr>
                </a:solidFill>
                <a:latin typeface="微软雅黑" panose="020B0503020204020204" charset="-122"/>
                <a:cs typeface="微软雅黑" panose="020B0503020204020204" charset="-122"/>
              </a:rPr>
              <a:t>(*.gif)|none</a:t>
            </a:r>
            <a:endParaRPr lang="en-US" altLang="zh-CN" sz="1800" dirty="0" smtClean="0">
              <a:solidFill>
                <a:schemeClr val="tx1">
                  <a:lumMod val="75000"/>
                  <a:lumOff val="25000"/>
                </a:schemeClr>
              </a:solidFill>
              <a:latin typeface="微软雅黑" panose="020B0503020204020204" charset="-122"/>
              <a:cs typeface="微软雅黑" panose="020B0503020204020204" charset="-122"/>
            </a:endParaRPr>
          </a:p>
          <a:p>
            <a:pPr marL="533400" indent="-533400" eaLnBrk="1" hangingPunct="1">
              <a:buNone/>
            </a:pPr>
            <a:r>
              <a:rPr lang="en-US" altLang="zh-CN" sz="1800" dirty="0" smtClean="0">
                <a:solidFill>
                  <a:schemeClr val="tx1">
                    <a:lumMod val="75000"/>
                    <a:lumOff val="25000"/>
                  </a:schemeClr>
                </a:solidFill>
                <a:latin typeface="微软雅黑" panose="020B0503020204020204" charset="-122"/>
                <a:cs typeface="微软雅黑" panose="020B0503020204020204" charset="-122"/>
              </a:rPr>
              <a:t>3.  list-style-position : inside | outside</a:t>
            </a:r>
            <a:endParaRPr lang="en-US" altLang="zh-CN" sz="1800" dirty="0" smtClean="0">
              <a:solidFill>
                <a:schemeClr val="tx1">
                  <a:lumMod val="75000"/>
                  <a:lumOff val="25000"/>
                </a:schemeClr>
              </a:solidFill>
              <a:latin typeface="微软雅黑" panose="020B0503020204020204" charset="-122"/>
              <a:cs typeface="微软雅黑" panose="020B0503020204020204" charset="-122"/>
            </a:endParaRPr>
          </a:p>
        </p:txBody>
      </p:sp>
      <p:pic>
        <p:nvPicPr>
          <p:cNvPr id="14337" name="Picture 1"/>
          <p:cNvPicPr>
            <a:picLocks noChangeAspect="1" noChangeArrowheads="1"/>
          </p:cNvPicPr>
          <p:nvPr/>
        </p:nvPicPr>
        <p:blipFill>
          <a:blip r:embed="rId1" cstate="print"/>
          <a:srcRect t="26079"/>
          <a:stretch>
            <a:fillRect/>
          </a:stretch>
        </p:blipFill>
        <p:spPr bwMode="auto">
          <a:xfrm>
            <a:off x="1932305" y="3298190"/>
            <a:ext cx="4878705" cy="3042920"/>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pPr eaLnBrk="1" hangingPunct="1"/>
            <a:r>
              <a:rPr lang="zh-CN" altLang="en-US">
                <a:latin typeface="微软雅黑" panose="020B0503020204020204" charset="-122"/>
              </a:rPr>
              <a:t>光标属性</a:t>
            </a:r>
            <a:endParaRPr lang="en-US" altLang="zh-CN">
              <a:latin typeface="微软雅黑" panose="020B0503020204020204" charset="-122"/>
            </a:endParaRPr>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5172710" y="41275"/>
            <a:ext cx="2896870" cy="6625590"/>
          </a:xfrm>
          <a:prstGeom prst="rect">
            <a:avLst/>
          </a:prstGeom>
        </p:spPr>
      </p:pic>
      <p:sp>
        <p:nvSpPr>
          <p:cNvPr id="5" name="文本框 4"/>
          <p:cNvSpPr txBox="1"/>
          <p:nvPr/>
        </p:nvSpPr>
        <p:spPr>
          <a:xfrm>
            <a:off x="980440" y="3081655"/>
            <a:ext cx="3048000" cy="922020"/>
          </a:xfrm>
          <a:prstGeom prst="rect">
            <a:avLst/>
          </a:prstGeom>
          <a:noFill/>
        </p:spPr>
        <p:txBody>
          <a:bodyPr wrap="square" rtlCol="0">
            <a:spAutoFit/>
          </a:bodyPr>
          <a:p>
            <a:r>
              <a:rPr lang="en-US" altLang="zh-CN"/>
              <a:t>.somewhere {</a:t>
            </a:r>
            <a:endParaRPr lang="en-US" altLang="zh-CN"/>
          </a:p>
          <a:p>
            <a:r>
              <a:rPr lang="en-US" altLang="zh-CN"/>
              <a:t>    cursor: move;</a:t>
            </a:r>
            <a:endParaRPr lang="en-US" altLang="zh-CN"/>
          </a:p>
          <a:p>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r>
              <a:rPr lang="en-US" altLang="zh-CN" dirty="0" smtClean="0"/>
              <a:t>CSS</a:t>
            </a:r>
            <a:r>
              <a:rPr lang="zh-CN" altLang="en-US" dirty="0" smtClean="0"/>
              <a:t>盒模型</a:t>
            </a:r>
            <a:endParaRPr lang="zh-CN" altLang="en-US" dirty="0" smtClean="0"/>
          </a:p>
        </p:txBody>
      </p:sp>
      <p:sp>
        <p:nvSpPr>
          <p:cNvPr id="45058" name="Rectangle 3"/>
          <p:cNvSpPr>
            <a:spLocks noGrp="1" noChangeArrowheads="1"/>
          </p:cNvSpPr>
          <p:nvPr>
            <p:ph idx="1"/>
          </p:nvPr>
        </p:nvSpPr>
        <p:spPr/>
        <p:txBody>
          <a:bodyPr>
            <a:normAutofit fontScale="90000" lnSpcReduction="20000"/>
          </a:bodyPr>
          <a:lstStyle/>
          <a:p>
            <a:pPr eaLnBrk="1" hangingPunct="1"/>
            <a:r>
              <a:rPr lang="zh-CN" altLang="en-US" sz="1800" b="0" dirty="0" smtClean="0"/>
              <a:t>什么是</a:t>
            </a:r>
            <a:r>
              <a:rPr lang="en-US" altLang="zh-CN" sz="1800" b="0" dirty="0" smtClean="0"/>
              <a:t>CSS</a:t>
            </a:r>
            <a:r>
              <a:rPr lang="zh-CN" altLang="en-US" sz="1800" b="0" dirty="0" smtClean="0"/>
              <a:t>盒模型？</a:t>
            </a:r>
            <a:r>
              <a:rPr lang="zh-CN" altLang="en-US" sz="1800" b="0" dirty="0" smtClean="0">
                <a:solidFill>
                  <a:srgbClr val="7F787F"/>
                </a:solidFill>
              </a:rPr>
              <a:t> </a:t>
            </a:r>
            <a:br>
              <a:rPr lang="zh-CN" altLang="en-US" sz="1800" b="0" dirty="0" smtClean="0"/>
            </a:br>
            <a:r>
              <a:rPr lang="zh-CN" altLang="en-US" sz="1800" b="0" dirty="0" smtClean="0"/>
              <a:t>　　</a:t>
            </a:r>
            <a:r>
              <a:rPr lang="en-US" altLang="zh-CN" sz="1800" b="0" dirty="0" smtClean="0"/>
              <a:t>W3C</a:t>
            </a:r>
            <a:r>
              <a:rPr lang="zh-CN" altLang="en-US" sz="1800" b="0" dirty="0" smtClean="0"/>
              <a:t>组织就建议把所有网页上的对象都放在一个</a:t>
            </a:r>
            <a:r>
              <a:rPr lang="zh-CN" altLang="en-US" sz="1800" b="0" dirty="0" smtClean="0">
                <a:solidFill>
                  <a:srgbClr val="CC0000"/>
                </a:solidFill>
              </a:rPr>
              <a:t>盒</a:t>
            </a:r>
            <a:r>
              <a:rPr lang="en-US" altLang="zh-CN" sz="1800" b="0" dirty="0" smtClean="0">
                <a:solidFill>
                  <a:srgbClr val="CC0000"/>
                </a:solidFill>
              </a:rPr>
              <a:t>(box)</a:t>
            </a:r>
            <a:r>
              <a:rPr lang="zh-CN" altLang="en-US" sz="1800" b="0" dirty="0" smtClean="0"/>
              <a:t>中，设计师可以通过</a:t>
            </a:r>
            <a:r>
              <a:rPr lang="zh-CN" altLang="en-US" sz="1800" b="0" u="sng" dirty="0" smtClean="0"/>
              <a:t>创建定义来控制</a:t>
            </a:r>
            <a:r>
              <a:rPr lang="zh-CN" altLang="en-US" sz="1800" b="0" dirty="0" smtClean="0"/>
              <a:t>这个盒的属性，这些</a:t>
            </a:r>
            <a:r>
              <a:rPr lang="zh-CN" altLang="en-US" sz="1800" b="0" dirty="0" smtClean="0">
                <a:solidFill>
                  <a:srgbClr val="CC0000"/>
                </a:solidFill>
              </a:rPr>
              <a:t>对象</a:t>
            </a:r>
            <a:r>
              <a:rPr lang="zh-CN" altLang="en-US" sz="1800" b="0" dirty="0" smtClean="0"/>
              <a:t>包括段落、列表、标题、图片以及层。</a:t>
            </a:r>
            <a:endParaRPr lang="zh-CN" altLang="en-US" sz="1800" b="0" dirty="0" smtClean="0"/>
          </a:p>
          <a:p>
            <a:pPr eaLnBrk="1" hangingPunct="1"/>
            <a:r>
              <a:rPr lang="zh-CN" altLang="en-US" sz="1800" b="0" dirty="0" smtClean="0">
                <a:solidFill>
                  <a:srgbClr val="7F787F"/>
                </a:solidFill>
              </a:rPr>
              <a:t> </a:t>
            </a:r>
            <a:r>
              <a:rPr lang="zh-CN" altLang="en-US" sz="1800" b="0" dirty="0" smtClean="0"/>
              <a:t>盒模型主要定义四个区域</a:t>
            </a:r>
            <a:r>
              <a:rPr lang="en-US" altLang="zh-CN" sz="1800" b="0" dirty="0" smtClean="0"/>
              <a:t>MBPC</a:t>
            </a:r>
            <a:r>
              <a:rPr lang="zh-CN" altLang="en-US" sz="1800" b="0" dirty="0" smtClean="0"/>
              <a:t>：边界</a:t>
            </a:r>
            <a:r>
              <a:rPr lang="en-US" altLang="zh-CN" sz="1800" b="0" dirty="0" smtClean="0"/>
              <a:t>(</a:t>
            </a:r>
            <a:r>
              <a:rPr lang="en-US" altLang="zh-CN" sz="1800" b="0" dirty="0" smtClean="0">
                <a:solidFill>
                  <a:srgbClr val="FF0000"/>
                </a:solidFill>
              </a:rPr>
              <a:t>m</a:t>
            </a:r>
            <a:r>
              <a:rPr lang="en-US" altLang="zh-CN" sz="1800" b="0" dirty="0" smtClean="0"/>
              <a:t>argin) </a:t>
            </a:r>
            <a:r>
              <a:rPr lang="zh-CN" altLang="en-US" sz="1800" b="0" dirty="0" smtClean="0"/>
              <a:t>、边框</a:t>
            </a:r>
            <a:r>
              <a:rPr lang="en-US" altLang="zh-CN" sz="1800" b="0" dirty="0" smtClean="0"/>
              <a:t>(</a:t>
            </a:r>
            <a:r>
              <a:rPr lang="en-US" altLang="zh-CN" sz="1800" b="0" dirty="0" smtClean="0">
                <a:solidFill>
                  <a:srgbClr val="FF0000"/>
                </a:solidFill>
              </a:rPr>
              <a:t>b</a:t>
            </a:r>
            <a:r>
              <a:rPr lang="en-US" altLang="zh-CN" sz="1800" b="0" dirty="0" smtClean="0"/>
              <a:t>order) </a:t>
            </a:r>
            <a:r>
              <a:rPr lang="zh-CN" altLang="en-US" sz="1800" b="0" dirty="0" smtClean="0"/>
              <a:t>、填充</a:t>
            </a:r>
            <a:r>
              <a:rPr lang="en-US" altLang="zh-CN" sz="1800" b="0" dirty="0" smtClean="0"/>
              <a:t>(</a:t>
            </a:r>
            <a:r>
              <a:rPr lang="en-US" altLang="zh-CN" sz="1800" b="0" dirty="0" smtClean="0">
                <a:solidFill>
                  <a:srgbClr val="FF0000"/>
                </a:solidFill>
              </a:rPr>
              <a:t>p</a:t>
            </a:r>
            <a:r>
              <a:rPr lang="en-US" altLang="zh-CN" sz="1800" b="0" dirty="0" smtClean="0"/>
              <a:t>adding)</a:t>
            </a:r>
            <a:r>
              <a:rPr lang="zh-CN" altLang="en-US" sz="1800" b="0" dirty="0" smtClean="0"/>
              <a:t>和内容</a:t>
            </a:r>
            <a:r>
              <a:rPr lang="en-US" altLang="zh-CN" sz="1800" b="0" dirty="0" smtClean="0"/>
              <a:t>(</a:t>
            </a:r>
            <a:r>
              <a:rPr lang="en-US" altLang="zh-CN" sz="1800" b="0" dirty="0" smtClean="0">
                <a:solidFill>
                  <a:srgbClr val="FF0000"/>
                </a:solidFill>
              </a:rPr>
              <a:t>c</a:t>
            </a:r>
            <a:r>
              <a:rPr lang="en-US" altLang="zh-CN" sz="1800" b="0" dirty="0" smtClean="0"/>
              <a:t>ontent)</a:t>
            </a:r>
            <a:r>
              <a:rPr lang="zh-CN" altLang="en-US" sz="1800" b="0" dirty="0" smtClean="0"/>
              <a:t> 。</a:t>
            </a:r>
            <a:r>
              <a:rPr lang="zh-CN" altLang="en-US" sz="1800" b="0" dirty="0" smtClean="0">
                <a:solidFill>
                  <a:srgbClr val="7F787F"/>
                </a:solidFill>
              </a:rPr>
              <a:t> </a:t>
            </a:r>
            <a:endParaRPr lang="zh-CN" altLang="en-US" sz="1800" b="0" dirty="0" smtClean="0">
              <a:solidFill>
                <a:srgbClr val="7F787F"/>
              </a:solidFill>
            </a:endParaRPr>
          </a:p>
          <a:p>
            <a:pPr lvl="1" eaLnBrk="1" hangingPunct="1"/>
            <a:r>
              <a:rPr lang="zh-CN" altLang="en-US" sz="1800" b="0" dirty="0" smtClean="0"/>
              <a:t>content：盒模型里的内容，即元素的内容。</a:t>
            </a:r>
            <a:endParaRPr lang="zh-CN" altLang="en-US" sz="1800" b="0" dirty="0" smtClean="0"/>
          </a:p>
          <a:p>
            <a:pPr lvl="1" eaLnBrk="1" hangingPunct="1"/>
            <a:r>
              <a:rPr lang="zh-CN" altLang="en-US" sz="1800" b="0" dirty="0" smtClean="0"/>
              <a:t>padding：内边距，也称填充，指内容与边框的间距。</a:t>
            </a:r>
            <a:endParaRPr lang="zh-CN" altLang="en-US" sz="1800" b="0" dirty="0" smtClean="0"/>
          </a:p>
          <a:p>
            <a:pPr lvl="1" eaLnBrk="1" hangingPunct="1"/>
            <a:r>
              <a:rPr lang="zh-CN" altLang="en-US" sz="1800" b="0" dirty="0" smtClean="0"/>
              <a:t>border：边框，指盒子本身。</a:t>
            </a:r>
            <a:endParaRPr lang="zh-CN" altLang="en-US" sz="1800" b="0" dirty="0" smtClean="0"/>
          </a:p>
          <a:p>
            <a:pPr lvl="1" eaLnBrk="1" hangingPunct="1"/>
            <a:r>
              <a:rPr lang="zh-CN" altLang="en-US" sz="1800" b="0" dirty="0" smtClean="0"/>
              <a:t>margin：外边距，指与其他盒模型的距离。外边距默认是透明的，因此不会遮挡其后面的任何元素。</a:t>
            </a:r>
            <a:endParaRPr lang="zh-CN" altLang="en-US" sz="1800" b="0" dirty="0" smtClean="0"/>
          </a:p>
          <a:p>
            <a:pPr eaLnBrk="1" hangingPunct="1"/>
            <a:r>
              <a:rPr lang="en-US" altLang="zh-CN" sz="1800" b="0" dirty="0" smtClean="0">
                <a:solidFill>
                  <a:srgbClr val="7F787F"/>
                </a:solidFill>
              </a:rPr>
              <a:t> </a:t>
            </a:r>
            <a:r>
              <a:rPr lang="en-US" altLang="zh-CN" sz="1800" b="0" dirty="0" smtClean="0"/>
              <a:t>margin</a:t>
            </a:r>
            <a:r>
              <a:rPr lang="zh-CN" altLang="en-US" sz="1800" b="0" dirty="0" smtClean="0"/>
              <a:t>，</a:t>
            </a:r>
            <a:r>
              <a:rPr lang="en-US" altLang="zh-CN" sz="1800" b="0" dirty="0" smtClean="0"/>
              <a:t>background-color</a:t>
            </a:r>
            <a:r>
              <a:rPr lang="zh-CN" altLang="en-US" sz="1800" b="0" dirty="0" smtClean="0"/>
              <a:t>，</a:t>
            </a:r>
            <a:r>
              <a:rPr lang="en-US" altLang="zh-CN" sz="1800" b="0" dirty="0" smtClean="0"/>
              <a:t>background-image</a:t>
            </a:r>
            <a:r>
              <a:rPr lang="zh-CN" altLang="en-US" sz="1800" b="0" dirty="0" smtClean="0"/>
              <a:t>，</a:t>
            </a:r>
            <a:r>
              <a:rPr lang="en-US" altLang="zh-CN" sz="1800" b="0" dirty="0" smtClean="0"/>
              <a:t>padding</a:t>
            </a:r>
            <a:r>
              <a:rPr lang="zh-CN" altLang="en-US" sz="1800" b="0" dirty="0" smtClean="0"/>
              <a:t>，</a:t>
            </a:r>
            <a:r>
              <a:rPr lang="en-US" altLang="zh-CN" sz="1800" b="0" dirty="0" smtClean="0"/>
              <a:t>content</a:t>
            </a:r>
            <a:r>
              <a:rPr lang="zh-CN" altLang="en-US" sz="1800" b="0" dirty="0" smtClean="0"/>
              <a:t>，</a:t>
            </a:r>
            <a:r>
              <a:rPr lang="en-US" altLang="zh-CN" sz="1800" b="0" dirty="0" smtClean="0"/>
              <a:t>border</a:t>
            </a:r>
            <a:r>
              <a:rPr lang="zh-CN" altLang="en-US" sz="1800" b="0" dirty="0" smtClean="0"/>
              <a:t>之间的层次、关系和相互影响。</a:t>
            </a:r>
            <a:endParaRPr lang="zh-CN" altLang="en-US" sz="1800" b="0" dirty="0" smtClean="0"/>
          </a:p>
          <a:p>
            <a:pPr eaLnBrk="1" hangingPunct="1"/>
            <a:r>
              <a:rPr lang="zh-CN" altLang="en-US" sz="1800" b="0" dirty="0" smtClean="0"/>
              <a:t>边界</a:t>
            </a:r>
            <a:r>
              <a:rPr lang="en-US" altLang="zh-CN" sz="1800" b="0" dirty="0" smtClean="0"/>
              <a:t>/</a:t>
            </a:r>
            <a:r>
              <a:rPr lang="zh-CN" altLang="en-US" sz="1800" b="0" dirty="0" smtClean="0"/>
              <a:t>外边距</a:t>
            </a:r>
            <a:r>
              <a:rPr lang="en-US" altLang="zh-CN" sz="1800" b="0" dirty="0" smtClean="0"/>
              <a:t> </a:t>
            </a:r>
            <a:r>
              <a:rPr sz="1800" b="0" dirty="0" smtClean="0"/>
              <a:t>可以是负值（并不罕见）；</a:t>
            </a:r>
            <a:endParaRPr sz="1800" b="0" dirty="0" smtClean="0"/>
          </a:p>
          <a:p>
            <a:pPr eaLnBrk="1" hangingPunct="1"/>
            <a:r>
              <a:rPr sz="1800" b="0" dirty="0" smtClean="0"/>
              <a:t>填充</a:t>
            </a:r>
            <a:r>
              <a:rPr lang="en-US" altLang="zh-CN" sz="1800" b="0" dirty="0" smtClean="0"/>
              <a:t>/</a:t>
            </a:r>
            <a:r>
              <a:rPr sz="1800" b="0" dirty="0" smtClean="0"/>
              <a:t>内边距</a:t>
            </a:r>
            <a:r>
              <a:rPr lang="en-US" altLang="zh-CN" sz="1800" b="0" dirty="0" smtClean="0"/>
              <a:t> </a:t>
            </a:r>
            <a:r>
              <a:rPr sz="1800" b="0" dirty="0" smtClean="0"/>
              <a:t>不允许是负值</a:t>
            </a:r>
            <a:endParaRPr sz="1800" b="0" dirty="0" smtClean="0"/>
          </a:p>
          <a:p>
            <a:pPr eaLnBrk="1" hangingPunct="1"/>
            <a:r>
              <a:rPr sz="1800" b="0" dirty="0" smtClean="0"/>
              <a:t>没有边框样式，就没有边框</a:t>
            </a:r>
            <a:endParaRPr sz="1800" b="0" dirty="0" smtClean="0"/>
          </a:p>
        </p:txBody>
      </p:sp>
    </p:spTree>
    <p:custDataLst>
      <p:tags r:id="rId1"/>
    </p:custData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556792"/>
            <a:ext cx="8229600" cy="164528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页面中所有元素都可以看成一个盒子，占据着一定的空间。</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一个盒子模型从外到内，由</a:t>
            </a:r>
            <a:r>
              <a:rPr lang="en-US" altLang="zh-CN">
                <a:sym typeface="+mn-ea"/>
              </a:rPr>
              <a:t>M</a:t>
            </a:r>
            <a:r>
              <a:rPr lang="en-US" altLang="zh-CN">
                <a:sym typeface="+mn-ea"/>
              </a:rPr>
              <a:t>argin</a:t>
            </a:r>
            <a:r>
              <a:rPr>
                <a:sym typeface="+mn-ea"/>
              </a:rPr>
              <a:t>（间隔）、</a:t>
            </a:r>
            <a:r>
              <a:rPr lang="en-US" altLang="zh-CN">
                <a:sym typeface="+mn-ea"/>
              </a:rPr>
              <a:t>B</a:t>
            </a:r>
            <a:r>
              <a:rPr lang="en-US" altLang="zh-CN">
                <a:sym typeface="+mn-ea"/>
              </a:rPr>
              <a:t>order</a:t>
            </a:r>
            <a:r>
              <a:rPr>
                <a:sym typeface="+mn-ea"/>
              </a:rPr>
              <a:t>（边框）、</a:t>
            </a:r>
            <a:r>
              <a:rPr lang="en-US" altLang="zh-CN">
                <a:sym typeface="+mn-ea"/>
              </a:rPr>
              <a:t>P</a:t>
            </a:r>
            <a:r>
              <a:rPr lang="en-US" altLang="zh-CN">
                <a:sym typeface="+mn-ea"/>
              </a:rPr>
              <a:t>adding</a:t>
            </a:r>
            <a:r>
              <a:rPr>
                <a:sym typeface="+mn-ea"/>
              </a:rPr>
              <a:t>（填充）和</a:t>
            </a:r>
            <a:r>
              <a:rPr lang="en-US" altLang="zh-CN" dirty="0"/>
              <a:t>C</a:t>
            </a:r>
            <a:r>
              <a:rPr lang="en-US" altLang="zh-CN" dirty="0"/>
              <a:t>ontent</a:t>
            </a:r>
            <a:r>
              <a:rPr lang="zh-CN" altLang="en-US" dirty="0"/>
              <a:t>（内容）四部分组成。</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实际宽度或高度为：</a:t>
            </a:r>
            <a:r>
              <a:rPr lang="en-US" altLang="zh-CN" dirty="0"/>
              <a:t>content + padding + border + margin</a:t>
            </a:r>
            <a:endParaRPr lang="zh-CN" altLang="en-US" dirty="0"/>
          </a:p>
        </p:txBody>
      </p:sp>
      <p:sp>
        <p:nvSpPr>
          <p:cNvPr id="3" name="Title 2"/>
          <p:cNvSpPr>
            <a:spLocks noGrp="1"/>
          </p:cNvSpPr>
          <p:nvPr>
            <p:ph type="title"/>
          </p:nvPr>
        </p:nvSpPr>
        <p:spPr/>
        <p:txBody>
          <a:bodyPr/>
          <a:lstStyle/>
          <a:p>
            <a:r>
              <a:rPr lang="zh-CN" altLang="en-US"/>
              <a:t>盒子模型（</a:t>
            </a:r>
            <a:r>
              <a:rPr lang="en-US" altLang="zh-CN"/>
              <a:t>MPBC</a:t>
            </a:r>
            <a:r>
              <a:t>）</a:t>
            </a:r>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11266" name="Picture 5" descr="4-1"/>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876425" y="3202305"/>
            <a:ext cx="447294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wipe(down)">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wipe(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wipe(down)">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oAutofit/>
          </a:bodyPr>
          <a:lstStyle/>
          <a:p>
            <a:r>
              <a:rPr lang="en-US" altLang="zh-CN" sz="2400" smtClean="0"/>
              <a:t>CSS</a:t>
            </a:r>
            <a:r>
              <a:rPr sz="2400" smtClean="0"/>
              <a:t>的</a:t>
            </a:r>
            <a:r>
              <a:rPr lang="zh-CN" altLang="en-US" sz="2400" smtClean="0"/>
              <a:t>基本语法</a:t>
            </a:r>
            <a:endParaRPr lang="zh-CN" altLang="en-US" sz="2400" smtClean="0"/>
          </a:p>
        </p:txBody>
      </p:sp>
      <p:sp>
        <p:nvSpPr>
          <p:cNvPr id="21506" name="Rectangle 3"/>
          <p:cNvSpPr>
            <a:spLocks noGrp="1" noChangeArrowheads="1"/>
          </p:cNvSpPr>
          <p:nvPr>
            <p:ph idx="1"/>
          </p:nvPr>
        </p:nvSpPr>
        <p:spPr>
          <a:xfrm>
            <a:off x="762635" y="1273810"/>
            <a:ext cx="7618730" cy="1303655"/>
          </a:xfrm>
        </p:spPr>
        <p:txBody>
          <a:bodyPr>
            <a:noAutofit/>
          </a:bodyPr>
          <a:lstStyle/>
          <a:p>
            <a:pPr>
              <a:spcBef>
                <a:spcPts val="0"/>
              </a:spcBef>
              <a:spcAft>
                <a:spcPts val="0"/>
              </a:spcAft>
              <a:buFont typeface="Wingdings" panose="05000000000000000000" pitchFamily="2" charset="2"/>
              <a:buNone/>
            </a:pPr>
            <a:r>
              <a:rPr lang="en-US" altLang="zh-CN" sz="1800" dirty="0" smtClean="0">
                <a:latin typeface="微软雅黑" panose="020B0503020204020204" charset="-122"/>
                <a:cs typeface="微软雅黑" panose="020B0503020204020204" charset="-122"/>
              </a:rPr>
              <a:t>CSS</a:t>
            </a:r>
            <a:r>
              <a:rPr lang="zh-CN" altLang="en-US" sz="1800" dirty="0" smtClean="0">
                <a:latin typeface="微软雅黑" panose="020B0503020204020204" charset="-122"/>
                <a:cs typeface="微软雅黑" panose="020B0503020204020204" charset="-122"/>
              </a:rPr>
              <a:t>是一个由若干个</a:t>
            </a:r>
            <a:r>
              <a:rPr lang="zh-CN" altLang="en-US" sz="1800" u="sng" dirty="0" smtClean="0">
                <a:solidFill>
                  <a:srgbClr val="FF0000"/>
                </a:solidFill>
                <a:latin typeface="微软雅黑" panose="020B0503020204020204" charset="-122"/>
                <a:cs typeface="微软雅黑" panose="020B0503020204020204" charset="-122"/>
              </a:rPr>
              <a:t>规则（</a:t>
            </a:r>
            <a:r>
              <a:rPr lang="en-US" altLang="zh-CN" sz="1800" u="sng" dirty="0" smtClean="0">
                <a:solidFill>
                  <a:srgbClr val="FF0000"/>
                </a:solidFill>
                <a:latin typeface="微软雅黑" panose="020B0503020204020204" charset="-122"/>
                <a:cs typeface="微软雅黑" panose="020B0503020204020204" charset="-122"/>
              </a:rPr>
              <a:t>CSS</a:t>
            </a:r>
            <a:r>
              <a:rPr sz="1800" u="sng" dirty="0" smtClean="0">
                <a:solidFill>
                  <a:srgbClr val="FF0000"/>
                </a:solidFill>
                <a:latin typeface="微软雅黑" panose="020B0503020204020204" charset="-122"/>
                <a:cs typeface="微软雅黑" panose="020B0503020204020204" charset="-122"/>
              </a:rPr>
              <a:t>定义）</a:t>
            </a:r>
            <a:r>
              <a:rPr lang="zh-CN" altLang="en-US" sz="1800" dirty="0" smtClean="0">
                <a:solidFill>
                  <a:schemeClr val="tx1"/>
                </a:solidFill>
                <a:latin typeface="微软雅黑" panose="020B0503020204020204" charset="-122"/>
                <a:cs typeface="微软雅黑" panose="020B0503020204020204" charset="-122"/>
              </a:rPr>
              <a:t>组成</a:t>
            </a:r>
            <a:r>
              <a:rPr lang="zh-CN" altLang="en-US" sz="1800" dirty="0" smtClean="0">
                <a:latin typeface="微软雅黑" panose="020B0503020204020204" charset="-122"/>
                <a:cs typeface="微软雅黑" panose="020B0503020204020204" charset="-122"/>
              </a:rPr>
              <a:t>的文本。</a:t>
            </a:r>
            <a:endParaRPr lang="zh-CN" altLang="en-US" sz="1800" dirty="0" smtClean="0">
              <a:latin typeface="微软雅黑" panose="020B0503020204020204" charset="-122"/>
              <a:cs typeface="微软雅黑" panose="020B0503020204020204" charset="-122"/>
            </a:endParaRPr>
          </a:p>
          <a:p>
            <a:pPr>
              <a:spcBef>
                <a:spcPts val="0"/>
              </a:spcBef>
              <a:spcAft>
                <a:spcPts val="0"/>
              </a:spcAft>
              <a:buFont typeface="Wingdings" panose="05000000000000000000" pitchFamily="2" charset="2"/>
              <a:buNone/>
            </a:pPr>
            <a:endParaRPr lang="en-US" altLang="zh-CN" sz="1800" dirty="0" smtClean="0">
              <a:latin typeface="微软雅黑" panose="020B0503020204020204" charset="-122"/>
              <a:cs typeface="微软雅黑" panose="020B0503020204020204" charset="-122"/>
            </a:endParaRPr>
          </a:p>
          <a:p>
            <a:pPr>
              <a:spcBef>
                <a:spcPts val="0"/>
              </a:spcBef>
              <a:spcAft>
                <a:spcPts val="0"/>
              </a:spcAft>
            </a:pPr>
            <a:r>
              <a:rPr lang="zh-CN" altLang="en-US" sz="1800" dirty="0" smtClean="0">
                <a:solidFill>
                  <a:srgbClr val="FF0000"/>
                </a:solidFill>
                <a:latin typeface="微软雅黑" panose="020B0503020204020204" charset="-122"/>
                <a:cs typeface="微软雅黑" panose="020B0503020204020204" charset="-122"/>
              </a:rPr>
              <a:t>规则由选择器</a:t>
            </a:r>
            <a:r>
              <a:rPr lang="en-US" altLang="zh-CN" sz="1800" dirty="0" smtClean="0">
                <a:solidFill>
                  <a:srgbClr val="FF0000"/>
                </a:solidFill>
                <a:latin typeface="微软雅黑" panose="020B0503020204020204" charset="-122"/>
                <a:cs typeface="微软雅黑" panose="020B0503020204020204" charset="-122"/>
              </a:rPr>
              <a:t>Selector+  </a:t>
            </a:r>
            <a:r>
              <a:rPr lang="zh-CN" altLang="en-US" sz="1800" dirty="0" smtClean="0">
                <a:solidFill>
                  <a:srgbClr val="FF0000"/>
                </a:solidFill>
                <a:latin typeface="微软雅黑" panose="020B0503020204020204" charset="-122"/>
                <a:cs typeface="微软雅黑" panose="020B0503020204020204" charset="-122"/>
              </a:rPr>
              <a:t>声明</a:t>
            </a:r>
            <a:r>
              <a:rPr lang="en-US" altLang="zh-CN" sz="1800" dirty="0" smtClean="0">
                <a:solidFill>
                  <a:srgbClr val="FF0000"/>
                </a:solidFill>
                <a:latin typeface="微软雅黑" panose="020B0503020204020204" charset="-122"/>
                <a:cs typeface="微软雅黑" panose="020B0503020204020204" charset="-122"/>
              </a:rPr>
              <a:t>Declaration</a:t>
            </a:r>
            <a:r>
              <a:rPr sz="1800" dirty="0" smtClean="0">
                <a:solidFill>
                  <a:srgbClr val="FF0000"/>
                </a:solidFill>
                <a:latin typeface="微软雅黑" panose="020B0503020204020204" charset="-122"/>
                <a:cs typeface="微软雅黑" panose="020B0503020204020204" charset="-122"/>
              </a:rPr>
              <a:t>两</a:t>
            </a:r>
            <a:r>
              <a:rPr sz="1800" smtClean="0">
                <a:solidFill>
                  <a:srgbClr val="FF0000"/>
                </a:solidFill>
                <a:latin typeface="微软雅黑" panose="020B0503020204020204" charset="-122"/>
                <a:cs typeface="微软雅黑" panose="020B0503020204020204" charset="-122"/>
                <a:sym typeface="+mn-ea"/>
              </a:rPr>
              <a:t>部分组成。</a:t>
            </a:r>
            <a:endParaRPr sz="1800" dirty="0" smtClean="0">
              <a:solidFill>
                <a:srgbClr val="FF0000"/>
              </a:solidFill>
              <a:latin typeface="微软雅黑" panose="020B0503020204020204" charset="-122"/>
              <a:cs typeface="微软雅黑" panose="020B0503020204020204" charset="-122"/>
            </a:endParaRPr>
          </a:p>
        </p:txBody>
      </p:sp>
      <p:sp>
        <p:nvSpPr>
          <p:cNvPr id="21507" name="Rectangle 4"/>
          <p:cNvSpPr>
            <a:spLocks noChangeArrowheads="1"/>
          </p:cNvSpPr>
          <p:nvPr/>
        </p:nvSpPr>
        <p:spPr bwMode="gray">
          <a:xfrm>
            <a:off x="1339215" y="2931160"/>
            <a:ext cx="7075488" cy="478155"/>
          </a:xfrm>
          <a:prstGeom prst="rect">
            <a:avLst/>
          </a:prstGeom>
          <a:ln>
            <a:noFill/>
          </a:ln>
        </p:spPr>
        <p:style>
          <a:lnRef idx="2">
            <a:schemeClr val="dk1"/>
          </a:lnRef>
          <a:fillRef idx="1">
            <a:schemeClr val="lt1"/>
          </a:fillRef>
          <a:effectRef idx="0">
            <a:schemeClr val="dk1"/>
          </a:effectRef>
          <a:fontRef idx="minor">
            <a:schemeClr val="dk1"/>
          </a:fontRef>
        </p:style>
        <p:txBody>
          <a:bodyPr>
            <a:spAutoFit/>
            <a:scene3d>
              <a:camera prst="orthographicFront"/>
              <a:lightRig rig="threePt" dir="t"/>
            </a:scene3d>
          </a:bodyPr>
          <a:lstStyle/>
          <a:p>
            <a:pPr eaLnBrk="0" latinLnBrk="1" hangingPunct="0">
              <a:lnSpc>
                <a:spcPct val="90000"/>
              </a:lnSpc>
              <a:spcBef>
                <a:spcPct val="50000"/>
              </a:spcBef>
              <a:defRPr/>
            </a:pPr>
            <a:r>
              <a:rPr lang="en-US" altLang="zh-CN" sz="2800">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charset="-122"/>
              </a:rPr>
              <a:t>       h1 {color:red;background:#ffffff;}</a:t>
            </a:r>
            <a:endParaRPr lang="en-US" altLang="zh-CN" sz="2800">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charset="-122"/>
            </a:endParaRPr>
          </a:p>
        </p:txBody>
      </p:sp>
      <p:sp>
        <p:nvSpPr>
          <p:cNvPr id="5" name="Freeform 5"/>
          <p:cNvSpPr/>
          <p:nvPr/>
        </p:nvSpPr>
        <p:spPr bwMode="gray">
          <a:xfrm>
            <a:off x="2352994" y="2419985"/>
            <a:ext cx="142875" cy="339725"/>
          </a:xfrm>
          <a:custGeom>
            <a:avLst/>
            <a:gdLst/>
            <a:ahLst/>
            <a:cxnLst>
              <a:cxn ang="0">
                <a:pos x="0" y="363"/>
              </a:cxn>
              <a:cxn ang="0">
                <a:pos x="227" y="227"/>
              </a:cxn>
              <a:cxn ang="0">
                <a:pos x="363" y="0"/>
              </a:cxn>
            </a:cxnLst>
            <a:rect l="0" t="0" r="r" b="b"/>
            <a:pathLst>
              <a:path w="363" h="363">
                <a:moveTo>
                  <a:pt x="0" y="363"/>
                </a:moveTo>
                <a:cubicBezTo>
                  <a:pt x="83" y="325"/>
                  <a:pt x="167" y="287"/>
                  <a:pt x="227" y="227"/>
                </a:cubicBezTo>
                <a:cubicBezTo>
                  <a:pt x="287" y="167"/>
                  <a:pt x="340" y="38"/>
                  <a:pt x="363" y="0"/>
                </a:cubicBezTo>
              </a:path>
            </a:pathLst>
          </a:custGeom>
          <a:solidFill>
            <a:srgbClr val="000099"/>
          </a:solidFill>
          <a:ln w="38100" cap="flat" cmpd="sng">
            <a:solidFill>
              <a:srgbClr val="000099"/>
            </a:solidFill>
            <a:prstDash val="solid"/>
            <a:round/>
            <a:headEnd type="none" w="med" len="med"/>
            <a:tailEnd type="triangle" w="med" len="med"/>
          </a:ln>
          <a:effectLst/>
        </p:spPr>
        <p:txBody>
          <a:bodyPr>
            <a:spAutoFit/>
          </a:bodyPr>
          <a:lstStyle/>
          <a:p>
            <a:pPr eaLnBrk="0" hangingPunct="0">
              <a:lnSpc>
                <a:spcPct val="90000"/>
              </a:lnSpc>
              <a:spcBef>
                <a:spcPct val="20000"/>
              </a:spcBef>
              <a:buClr>
                <a:srgbClr val="660066"/>
              </a:buClr>
              <a:buSzPct val="100000"/>
              <a:buFont typeface="Wingdings" panose="05000000000000000000" pitchFamily="2" charset="2"/>
              <a:buNone/>
              <a:defRPr/>
            </a:pPr>
            <a:endParaRPr lang="zh-CN" altLang="en-US">
              <a:ea typeface="黑体" panose="02010609060101010101" charset="-122"/>
            </a:endParaRPr>
          </a:p>
        </p:txBody>
      </p:sp>
      <p:sp>
        <p:nvSpPr>
          <p:cNvPr id="6" name="AutoShape 6"/>
          <p:cNvSpPr/>
          <p:nvPr/>
        </p:nvSpPr>
        <p:spPr bwMode="gray">
          <a:xfrm rot="16200000">
            <a:off x="4813300" y="635000"/>
            <a:ext cx="377190" cy="4215765"/>
          </a:xfrm>
          <a:prstGeom prst="rightBrace">
            <a:avLst>
              <a:gd name="adj1" fmla="val 79890"/>
              <a:gd name="adj2" fmla="val 50000"/>
            </a:avLst>
          </a:prstGeom>
          <a:noFill/>
          <a:ln w="38100">
            <a:solidFill>
              <a:srgbClr val="0000FA"/>
            </a:solidFill>
            <a:round/>
          </a:ln>
          <a:effectLst/>
        </p:spPr>
        <p:txBody>
          <a:bodyPr anchor="ctr">
            <a:noAutofit/>
          </a:bodyPr>
          <a:lstStyle/>
          <a:p>
            <a:pPr eaLnBrk="0" hangingPunct="0">
              <a:lnSpc>
                <a:spcPct val="90000"/>
              </a:lnSpc>
              <a:spcBef>
                <a:spcPct val="20000"/>
              </a:spcBef>
              <a:buClr>
                <a:srgbClr val="660066"/>
              </a:buClr>
              <a:buSzPct val="100000"/>
              <a:buFont typeface="Wingdings" panose="05000000000000000000" pitchFamily="2" charset="2"/>
              <a:buNone/>
              <a:defRPr/>
            </a:pPr>
            <a:endParaRPr lang="zh-CN" altLang="en-US">
              <a:ea typeface="黑体" panose="02010609060101010101" charset="-122"/>
            </a:endParaRPr>
          </a:p>
        </p:txBody>
      </p:sp>
      <p:sp>
        <p:nvSpPr>
          <p:cNvPr id="7" name="AutoShape 7"/>
          <p:cNvSpPr/>
          <p:nvPr/>
        </p:nvSpPr>
        <p:spPr bwMode="gray">
          <a:xfrm rot="16200000">
            <a:off x="3530402" y="3258622"/>
            <a:ext cx="270272" cy="374015"/>
          </a:xfrm>
          <a:prstGeom prst="leftBrace">
            <a:avLst>
              <a:gd name="adj1" fmla="val 21659"/>
              <a:gd name="adj2" fmla="val 50000"/>
            </a:avLst>
          </a:prstGeom>
          <a:noFill/>
          <a:ln w="38100">
            <a:solidFill>
              <a:srgbClr val="3333FF"/>
            </a:solidFill>
            <a:round/>
          </a:ln>
          <a:effectLst/>
        </p:spPr>
        <p:txBody>
          <a:bodyPr anchor="ctr">
            <a:spAutoFit/>
          </a:bodyPr>
          <a:lstStyle/>
          <a:p>
            <a:pPr eaLnBrk="0" hangingPunct="0">
              <a:lnSpc>
                <a:spcPct val="90000"/>
              </a:lnSpc>
              <a:spcBef>
                <a:spcPct val="20000"/>
              </a:spcBef>
              <a:buClr>
                <a:srgbClr val="660066"/>
              </a:buClr>
              <a:buSzPct val="100000"/>
              <a:buFont typeface="Wingdings" panose="05000000000000000000" pitchFamily="2" charset="2"/>
              <a:buNone/>
              <a:defRPr/>
            </a:pPr>
            <a:endParaRPr lang="zh-CN" altLang="en-US">
              <a:ea typeface="黑体" panose="02010609060101010101" charset="-122"/>
            </a:endParaRPr>
          </a:p>
        </p:txBody>
      </p:sp>
      <p:sp>
        <p:nvSpPr>
          <p:cNvPr id="8" name="Rectangle 8"/>
          <p:cNvSpPr>
            <a:spLocks noChangeArrowheads="1"/>
          </p:cNvSpPr>
          <p:nvPr/>
        </p:nvSpPr>
        <p:spPr bwMode="gray">
          <a:xfrm>
            <a:off x="4590098" y="3649821"/>
            <a:ext cx="2011680" cy="423545"/>
          </a:xfrm>
          <a:prstGeom prst="rect">
            <a:avLst/>
          </a:prstGeom>
          <a:solidFill>
            <a:srgbClr val="000099"/>
          </a:solidFill>
          <a:ln w="38100" algn="ctr">
            <a:noFill/>
            <a:miter lim="800000"/>
          </a:ln>
          <a:effectLst/>
        </p:spPr>
        <p:txBody>
          <a:bodyPr wrap="none" anchor="ctr">
            <a:spAutoFit/>
          </a:bodyPr>
          <a:lstStyle/>
          <a:p>
            <a:pPr algn="ctr" eaLnBrk="0" latinLnBrk="1" hangingPunct="0">
              <a:lnSpc>
                <a:spcPct val="90000"/>
              </a:lnSpc>
              <a:spcBef>
                <a:spcPct val="50000"/>
              </a:spcBef>
              <a:defRPr/>
            </a:pPr>
            <a:r>
              <a:rPr kumimoji="1" lang="zh-CN" altLang="en-US" sz="2400" dirty="0">
                <a:solidFill>
                  <a:schemeClr val="bg1"/>
                </a:solidFill>
                <a:latin typeface="Arial" panose="020B0604020202020204" pitchFamily="34" charset="0"/>
                <a:ea typeface="微软雅黑" panose="020B0503020204020204" charset="-122"/>
              </a:rPr>
              <a:t>属性：属性值</a:t>
            </a:r>
            <a:endParaRPr kumimoji="1" lang="zh-CN" altLang="en-US" sz="2400" dirty="0">
              <a:solidFill>
                <a:schemeClr val="bg1"/>
              </a:solidFill>
              <a:latin typeface="Arial" panose="020B0604020202020204" pitchFamily="34" charset="0"/>
              <a:ea typeface="微软雅黑" panose="020B0503020204020204" charset="-122"/>
            </a:endParaRPr>
          </a:p>
        </p:txBody>
      </p:sp>
      <p:sp>
        <p:nvSpPr>
          <p:cNvPr id="9" name="Freeform 9"/>
          <p:cNvSpPr/>
          <p:nvPr/>
        </p:nvSpPr>
        <p:spPr bwMode="gray">
          <a:xfrm>
            <a:off x="3589656" y="3580845"/>
            <a:ext cx="923925" cy="339725"/>
          </a:xfrm>
          <a:custGeom>
            <a:avLst/>
            <a:gdLst/>
            <a:ahLst/>
            <a:cxnLst>
              <a:cxn ang="0">
                <a:pos x="83" y="0"/>
              </a:cxn>
              <a:cxn ang="0">
                <a:pos x="83" y="136"/>
              </a:cxn>
              <a:cxn ang="0">
                <a:pos x="582" y="136"/>
              </a:cxn>
            </a:cxnLst>
            <a:rect l="0" t="0" r="r" b="b"/>
            <a:pathLst>
              <a:path w="582" h="159">
                <a:moveTo>
                  <a:pt x="83" y="0"/>
                </a:moveTo>
                <a:cubicBezTo>
                  <a:pt x="41" y="56"/>
                  <a:pt x="0" y="113"/>
                  <a:pt x="83" y="136"/>
                </a:cubicBezTo>
                <a:cubicBezTo>
                  <a:pt x="166" y="159"/>
                  <a:pt x="499" y="136"/>
                  <a:pt x="582" y="136"/>
                </a:cubicBezTo>
              </a:path>
            </a:pathLst>
          </a:custGeom>
          <a:noFill/>
          <a:ln w="76200" cap="flat" cmpd="sng">
            <a:solidFill>
              <a:srgbClr val="000099"/>
            </a:solidFill>
            <a:prstDash val="solid"/>
            <a:round/>
            <a:headEnd type="none" w="med" len="med"/>
            <a:tailEnd type="triangle" w="med" len="med"/>
          </a:ln>
          <a:effectLst/>
        </p:spPr>
        <p:txBody>
          <a:bodyPr>
            <a:spAutoFit/>
          </a:bodyPr>
          <a:lstStyle/>
          <a:p>
            <a:pPr eaLnBrk="0" hangingPunct="0">
              <a:lnSpc>
                <a:spcPct val="90000"/>
              </a:lnSpc>
              <a:spcBef>
                <a:spcPct val="20000"/>
              </a:spcBef>
              <a:buClr>
                <a:srgbClr val="660066"/>
              </a:buClr>
              <a:buSzPct val="100000"/>
              <a:buFont typeface="Wingdings" panose="05000000000000000000" pitchFamily="2" charset="2"/>
              <a:buNone/>
              <a:defRPr/>
            </a:pPr>
            <a:endParaRPr lang="zh-CN" altLang="en-US">
              <a:ea typeface="黑体" panose="02010609060101010101" charset="-122"/>
            </a:endParaRPr>
          </a:p>
        </p:txBody>
      </p:sp>
      <p:sp>
        <p:nvSpPr>
          <p:cNvPr id="21513" name="矩形 9"/>
          <p:cNvSpPr>
            <a:spLocks noChangeArrowheads="1"/>
          </p:cNvSpPr>
          <p:nvPr/>
        </p:nvSpPr>
        <p:spPr bwMode="auto">
          <a:xfrm>
            <a:off x="642620" y="4428252"/>
            <a:ext cx="7772400" cy="1383665"/>
          </a:xfrm>
          <a:prstGeom prst="rect">
            <a:avLst/>
          </a:prstGeom>
          <a:noFill/>
          <a:ln w="9525">
            <a:noFill/>
            <a:miter lim="800000"/>
          </a:ln>
        </p:spPr>
        <p:txBody>
          <a:bodyPr>
            <a:spAutoFit/>
          </a:bodyPr>
          <a:lstStyle/>
          <a:p>
            <a:pPr lvl="1" eaLnBrk="0" hangingPunct="0">
              <a:lnSpc>
                <a:spcPct val="90000"/>
              </a:lnSpc>
              <a:spcBef>
                <a:spcPct val="20000"/>
              </a:spcBef>
              <a:buClr>
                <a:srgbClr val="660066"/>
              </a:buClr>
              <a:buSzPct val="100000"/>
              <a:buFont typeface="Wingdings" panose="05000000000000000000" pitchFamily="2" charset="2"/>
              <a:buChar char="ü"/>
            </a:pPr>
            <a:r>
              <a:rPr lang="zh-CN" altLang="en-US" sz="2000" dirty="0">
                <a:latin typeface="微软雅黑" panose="020B0503020204020204" charset="-122"/>
                <a:ea typeface="微软雅黑" panose="020B0503020204020204" charset="-122"/>
              </a:rPr>
              <a:t>选择器是用来选择出需要设置样式的</a:t>
            </a:r>
            <a:r>
              <a:rPr lang="en-US" altLang="zh-CN" sz="2000" dirty="0">
                <a:latin typeface="微软雅黑" panose="020B0503020204020204" charset="-122"/>
                <a:ea typeface="微软雅黑" panose="020B0503020204020204" charset="-122"/>
              </a:rPr>
              <a:t>HTML</a:t>
            </a:r>
            <a:r>
              <a:rPr lang="zh-CN" altLang="en-US" sz="2000" dirty="0">
                <a:latin typeface="微软雅黑" panose="020B0503020204020204" charset="-122"/>
                <a:ea typeface="微软雅黑" panose="020B0503020204020204" charset="-122"/>
              </a:rPr>
              <a:t>标签、元素等。</a:t>
            </a:r>
            <a:endParaRPr lang="zh-CN" altLang="en-US" sz="2000" dirty="0">
              <a:latin typeface="微软雅黑" panose="020B0503020204020204" charset="-122"/>
              <a:ea typeface="微软雅黑" panose="020B0503020204020204" charset="-122"/>
            </a:endParaRPr>
          </a:p>
          <a:p>
            <a:pPr lvl="1" eaLnBrk="0" hangingPunct="0">
              <a:lnSpc>
                <a:spcPct val="90000"/>
              </a:lnSpc>
              <a:spcBef>
                <a:spcPct val="20000"/>
              </a:spcBef>
              <a:buClr>
                <a:srgbClr val="660066"/>
              </a:buClr>
              <a:buSzPct val="100000"/>
              <a:buFont typeface="Wingdings" panose="05000000000000000000" pitchFamily="2" charset="2"/>
              <a:buChar char="ü"/>
            </a:pPr>
            <a:r>
              <a:rPr lang="zh-CN" altLang="en-US" sz="2000" dirty="0">
                <a:latin typeface="微软雅黑" panose="020B0503020204020204" charset="-122"/>
                <a:ea typeface="微软雅黑" panose="020B0503020204020204" charset="-122"/>
              </a:rPr>
              <a:t>声明由样式属性名</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属性值的</a:t>
            </a:r>
            <a:r>
              <a:rPr lang="zh-CN" altLang="en-US" sz="2000" dirty="0">
                <a:latin typeface="微软雅黑" panose="020B0503020204020204" charset="-122"/>
                <a:ea typeface="微软雅黑" panose="020B0503020204020204" charset="-122"/>
                <a:sym typeface="+mn-ea"/>
              </a:rPr>
              <a:t>（</a:t>
            </a:r>
            <a:r>
              <a:rPr lang="en-US" altLang="zh-CN" sz="2000" dirty="0">
                <a:latin typeface="微软雅黑" panose="020B0503020204020204" charset="-122"/>
                <a:ea typeface="微软雅黑" panose="020B0503020204020204" charset="-122"/>
                <a:sym typeface="+mn-ea"/>
              </a:rPr>
              <a:t>K:V;)</a:t>
            </a:r>
            <a:r>
              <a:rPr lang="zh-CN" altLang="en-US" sz="2000" dirty="0">
                <a:latin typeface="微软雅黑" panose="020B0503020204020204" charset="-122"/>
                <a:ea typeface="微软雅黑" panose="020B0503020204020204" charset="-122"/>
              </a:rPr>
              <a:t>对组成。</a:t>
            </a:r>
            <a:endParaRPr lang="zh-CN" altLang="en-US" sz="2000" dirty="0">
              <a:latin typeface="微软雅黑" panose="020B0503020204020204" charset="-122"/>
              <a:ea typeface="微软雅黑" panose="020B0503020204020204" charset="-122"/>
            </a:endParaRPr>
          </a:p>
          <a:p>
            <a:pPr lvl="1" eaLnBrk="0" hangingPunct="0">
              <a:lnSpc>
                <a:spcPct val="90000"/>
              </a:lnSpc>
              <a:spcBef>
                <a:spcPct val="20000"/>
              </a:spcBef>
              <a:buClr>
                <a:srgbClr val="660066"/>
              </a:buClr>
              <a:buSzPct val="100000"/>
              <a:buFont typeface="Wingdings" panose="05000000000000000000" pitchFamily="2" charset="2"/>
              <a:buChar char="ü"/>
            </a:pPr>
            <a:r>
              <a:rPr lang="zh-CN" altLang="en-US" sz="2000" dirty="0">
                <a:latin typeface="微软雅黑" panose="020B0503020204020204" charset="-122"/>
                <a:ea typeface="微软雅黑" panose="020B0503020204020204" charset="-122"/>
              </a:rPr>
              <a:t>可以使用多个选择器，用逗号隔开。</a:t>
            </a:r>
            <a:endParaRPr lang="zh-CN" altLang="en-US" sz="2000" dirty="0">
              <a:latin typeface="微软雅黑" panose="020B0503020204020204" charset="-122"/>
              <a:ea typeface="微软雅黑" panose="020B0503020204020204" charset="-122"/>
            </a:endParaRPr>
          </a:p>
          <a:p>
            <a:pPr lvl="1" eaLnBrk="0" hangingPunct="0">
              <a:lnSpc>
                <a:spcPct val="90000"/>
              </a:lnSpc>
              <a:spcBef>
                <a:spcPct val="20000"/>
              </a:spcBef>
              <a:buClr>
                <a:srgbClr val="660066"/>
              </a:buClr>
              <a:buSzPct val="100000"/>
              <a:buFont typeface="Wingdings" panose="05000000000000000000" pitchFamily="2" charset="2"/>
              <a:buChar char="ü"/>
            </a:pPr>
            <a:r>
              <a:rPr lang="zh-CN" altLang="en-US" sz="2000" dirty="0">
                <a:latin typeface="微软雅黑" panose="020B0503020204020204" charset="-122"/>
                <a:ea typeface="微软雅黑" panose="020B0503020204020204" charset="-122"/>
              </a:rPr>
              <a:t>可以使用多个属性值対，用分号隔开。</a:t>
            </a:r>
            <a:endParaRPr lang="zh-CN" altLang="en-US" sz="2000" dirty="0">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r>
              <a:rPr lang="en-US" altLang="zh-CN" dirty="0" smtClean="0"/>
              <a:t>CSS</a:t>
            </a:r>
            <a:r>
              <a:rPr lang="zh-CN" altLang="en-US" dirty="0" smtClean="0"/>
              <a:t>盒模型结构</a:t>
            </a:r>
            <a:endParaRPr lang="zh-CN" altLang="en-US" dirty="0" smtClean="0"/>
          </a:p>
        </p:txBody>
      </p:sp>
      <p:pic>
        <p:nvPicPr>
          <p:cNvPr id="46083" name="Picture 4"/>
          <p:cNvPicPr>
            <a:picLocks noChangeAspect="1" noChangeArrowheads="1"/>
          </p:cNvPicPr>
          <p:nvPr/>
        </p:nvPicPr>
        <p:blipFill>
          <a:blip r:embed="rId1" cstate="print"/>
          <a:srcRect/>
          <a:stretch>
            <a:fillRect/>
          </a:stretch>
        </p:blipFill>
        <p:spPr bwMode="auto">
          <a:xfrm>
            <a:off x="2449195" y="885190"/>
            <a:ext cx="4793615" cy="2887345"/>
          </a:xfrm>
          <a:prstGeom prst="rect">
            <a:avLst/>
          </a:prstGeom>
          <a:noFill/>
          <a:ln w="9525">
            <a:noFill/>
            <a:miter lim="800000"/>
            <a:headEnd/>
            <a:tailEnd/>
          </a:ln>
        </p:spPr>
      </p:pic>
      <p:sp>
        <p:nvSpPr>
          <p:cNvPr id="2" name="文本框 1"/>
          <p:cNvSpPr txBox="1"/>
          <p:nvPr/>
        </p:nvSpPr>
        <p:spPr>
          <a:xfrm>
            <a:off x="328930" y="3772535"/>
            <a:ext cx="8194675" cy="3169285"/>
          </a:xfrm>
          <a:prstGeom prst="rect">
            <a:avLst/>
          </a:prstGeom>
          <a:noFill/>
        </p:spPr>
        <p:txBody>
          <a:bodyPr wrap="square" rtlCol="0" anchor="t">
            <a:spAutoFit/>
          </a:bodyPr>
          <a:p>
            <a:pPr indent="0" fontAlgn="auto">
              <a:lnSpc>
                <a:spcPct val="100000"/>
              </a:lnSpc>
              <a:spcBef>
                <a:spcPts val="1200"/>
              </a:spcBef>
            </a:pPr>
            <a:r>
              <a:rPr lang="zh-CN" altLang="zh-CN" sz="1600" dirty="0">
                <a:sym typeface="+mn-ea"/>
              </a:rPr>
              <a:t>在</a:t>
            </a:r>
            <a:r>
              <a:rPr lang="en-US" altLang="zh-CN" sz="1600" dirty="0">
                <a:sym typeface="+mn-ea"/>
              </a:rPr>
              <a:t>CSS</a:t>
            </a:r>
            <a:r>
              <a:rPr lang="zh-CN" altLang="zh-CN" sz="1600" dirty="0">
                <a:sym typeface="+mn-ea"/>
              </a:rPr>
              <a:t>中，</a:t>
            </a:r>
            <a:r>
              <a:rPr lang="en-US" altLang="zh-CN" sz="1600" dirty="0">
                <a:sym typeface="+mn-ea"/>
              </a:rPr>
              <a:t>width</a:t>
            </a:r>
            <a:r>
              <a:rPr lang="zh-CN" altLang="zh-CN" sz="1600" dirty="0">
                <a:sym typeface="+mn-ea"/>
              </a:rPr>
              <a:t>和</a:t>
            </a:r>
            <a:r>
              <a:rPr lang="en-US" altLang="zh-CN" sz="1600" dirty="0">
                <a:sym typeface="+mn-ea"/>
              </a:rPr>
              <a:t>height</a:t>
            </a:r>
            <a:r>
              <a:rPr lang="zh-CN" altLang="zh-CN" sz="1600" dirty="0">
                <a:sym typeface="+mn-ea"/>
              </a:rPr>
              <a:t>属性指的是盒模型内容区域的宽度和高度。增加内边距、边框和外边距不会影响内容区域的尺寸，但是会增加盒的尺寸。盒模型的宽度和高度要在</a:t>
            </a:r>
            <a:r>
              <a:rPr lang="en-US" altLang="zh-CN" sz="1600" dirty="0">
                <a:sym typeface="+mn-ea"/>
              </a:rPr>
              <a:t>width</a:t>
            </a:r>
            <a:r>
              <a:rPr lang="zh-CN" altLang="zh-CN" sz="1600" dirty="0">
                <a:sym typeface="+mn-ea"/>
              </a:rPr>
              <a:t>和</a:t>
            </a:r>
            <a:r>
              <a:rPr lang="en-US" altLang="zh-CN" sz="1600" dirty="0">
                <a:sym typeface="+mn-ea"/>
              </a:rPr>
              <a:t>height</a:t>
            </a:r>
            <a:r>
              <a:rPr lang="zh-CN" altLang="zh-CN" sz="1600" dirty="0">
                <a:sym typeface="+mn-ea"/>
              </a:rPr>
              <a:t>属性值基础上加上内边距、边框和外边距的距离。</a:t>
            </a:r>
            <a:endParaRPr lang="zh-CN" altLang="zh-CN" sz="1600" dirty="0"/>
          </a:p>
          <a:p>
            <a:pPr lvl="0" indent="0" fontAlgn="auto">
              <a:lnSpc>
                <a:spcPct val="100000"/>
              </a:lnSpc>
              <a:spcBef>
                <a:spcPts val="1200"/>
              </a:spcBef>
            </a:pPr>
            <a:r>
              <a:rPr lang="zh-CN" altLang="zh-CN" sz="1600" dirty="0">
                <a:sym typeface="+mn-ea"/>
              </a:rPr>
              <a:t>在</a:t>
            </a:r>
            <a:r>
              <a:rPr lang="en-US" altLang="zh-CN" sz="1600" dirty="0">
                <a:sym typeface="+mn-ea"/>
              </a:rPr>
              <a:t>CSS3</a:t>
            </a:r>
            <a:r>
              <a:rPr lang="zh-CN" altLang="zh-CN" sz="1600" dirty="0">
                <a:sym typeface="+mn-ea"/>
              </a:rPr>
              <a:t>中增加了一个用户界面属性</a:t>
            </a:r>
            <a:r>
              <a:rPr lang="en-US" altLang="zh-CN" sz="1600" dirty="0">
                <a:sym typeface="+mn-ea"/>
              </a:rPr>
              <a:t>box-sizing</a:t>
            </a:r>
            <a:r>
              <a:rPr lang="zh-CN" altLang="zh-CN" sz="1600" dirty="0">
                <a:sym typeface="+mn-ea"/>
              </a:rPr>
              <a:t>，用于设置或检索盒模型大小的组成模式，值为</a:t>
            </a:r>
            <a:r>
              <a:rPr lang="en-US" altLang="zh-CN" sz="1600" dirty="0">
                <a:sym typeface="+mn-ea"/>
              </a:rPr>
              <a:t>content-box</a:t>
            </a:r>
            <a:r>
              <a:rPr lang="zh-CN" altLang="zh-CN" sz="1600" dirty="0">
                <a:sym typeface="+mn-ea"/>
              </a:rPr>
              <a:t>（默认）和</a:t>
            </a:r>
            <a:r>
              <a:rPr lang="en-US" altLang="zh-CN" sz="1600" dirty="0">
                <a:sym typeface="+mn-ea"/>
              </a:rPr>
              <a:t>border-box</a:t>
            </a:r>
            <a:r>
              <a:rPr lang="zh-CN" altLang="zh-CN" sz="1600" dirty="0">
                <a:sym typeface="+mn-ea"/>
              </a:rPr>
              <a:t>。</a:t>
            </a:r>
            <a:endParaRPr lang="zh-CN" altLang="zh-CN" sz="1600" dirty="0">
              <a:sym typeface="+mn-ea"/>
            </a:endParaRPr>
          </a:p>
          <a:p>
            <a:pPr lvl="0" indent="0" fontAlgn="auto">
              <a:lnSpc>
                <a:spcPct val="100000"/>
              </a:lnSpc>
              <a:spcBef>
                <a:spcPts val="1200"/>
              </a:spcBef>
            </a:pPr>
            <a:r>
              <a:rPr lang="zh-CN" altLang="zh-CN" sz="1600" dirty="0">
                <a:sym typeface="+mn-ea"/>
              </a:rPr>
              <a:t>设置为</a:t>
            </a:r>
            <a:r>
              <a:rPr lang="en-US" altLang="zh-CN" sz="1600" dirty="0">
                <a:sym typeface="+mn-ea"/>
              </a:rPr>
              <a:t>content-box</a:t>
            </a:r>
            <a:r>
              <a:rPr lang="zh-CN" altLang="zh-CN" sz="1600" dirty="0">
                <a:sym typeface="+mn-ea"/>
              </a:rPr>
              <a:t>表示</a:t>
            </a:r>
            <a:r>
              <a:rPr lang="en-US" altLang="zh-CN" sz="1600" dirty="0">
                <a:sym typeface="+mn-ea"/>
              </a:rPr>
              <a:t>padding</a:t>
            </a:r>
            <a:r>
              <a:rPr lang="zh-CN" altLang="zh-CN" sz="1600" dirty="0">
                <a:sym typeface="+mn-ea"/>
              </a:rPr>
              <a:t>和</a:t>
            </a:r>
            <a:r>
              <a:rPr lang="en-US" altLang="zh-CN" sz="1600" dirty="0">
                <a:sym typeface="+mn-ea"/>
              </a:rPr>
              <a:t>border</a:t>
            </a:r>
            <a:r>
              <a:rPr lang="zh-CN" altLang="zh-CN" sz="1600" dirty="0">
                <a:sym typeface="+mn-ea"/>
              </a:rPr>
              <a:t>不被包含在定义的</a:t>
            </a:r>
            <a:r>
              <a:rPr lang="en-US" altLang="zh-CN" sz="1600" dirty="0">
                <a:sym typeface="+mn-ea"/>
              </a:rPr>
              <a:t>width</a:t>
            </a:r>
            <a:r>
              <a:rPr lang="zh-CN" altLang="zh-CN" sz="1600" dirty="0">
                <a:sym typeface="+mn-ea"/>
              </a:rPr>
              <a:t>和</a:t>
            </a:r>
            <a:r>
              <a:rPr lang="en-US" altLang="zh-CN" sz="1600" dirty="0">
                <a:sym typeface="+mn-ea"/>
              </a:rPr>
              <a:t>height</a:t>
            </a:r>
            <a:r>
              <a:rPr lang="zh-CN" altLang="zh-CN" sz="1600" dirty="0">
                <a:sym typeface="+mn-ea"/>
              </a:rPr>
              <a:t>之内。</a:t>
            </a:r>
            <a:endParaRPr lang="zh-CN" altLang="zh-CN" sz="1600" dirty="0">
              <a:sym typeface="+mn-ea"/>
            </a:endParaRPr>
          </a:p>
          <a:p>
            <a:pPr lvl="0" indent="0" fontAlgn="auto">
              <a:lnSpc>
                <a:spcPct val="100000"/>
              </a:lnSpc>
              <a:spcBef>
                <a:spcPts val="1200"/>
              </a:spcBef>
            </a:pPr>
            <a:r>
              <a:rPr lang="zh-CN" altLang="zh-CN" sz="1600" dirty="0">
                <a:sym typeface="+mn-ea"/>
              </a:rPr>
              <a:t>设置为</a:t>
            </a:r>
            <a:r>
              <a:rPr lang="en-US" altLang="zh-CN" sz="1600" dirty="0">
                <a:sym typeface="+mn-ea"/>
              </a:rPr>
              <a:t>border-box</a:t>
            </a:r>
            <a:r>
              <a:rPr lang="zh-CN" altLang="zh-CN" sz="1600" dirty="0">
                <a:sym typeface="+mn-ea"/>
              </a:rPr>
              <a:t>表示</a:t>
            </a:r>
            <a:r>
              <a:rPr lang="en-US" altLang="zh-CN" sz="1600" dirty="0">
                <a:sym typeface="+mn-ea"/>
              </a:rPr>
              <a:t>padding</a:t>
            </a:r>
            <a:r>
              <a:rPr lang="zh-CN" altLang="zh-CN" sz="1600" dirty="0">
                <a:sym typeface="+mn-ea"/>
              </a:rPr>
              <a:t>和</a:t>
            </a:r>
            <a:r>
              <a:rPr lang="en-US" altLang="zh-CN" sz="1600" dirty="0">
                <a:sym typeface="+mn-ea"/>
              </a:rPr>
              <a:t>border</a:t>
            </a:r>
            <a:r>
              <a:rPr lang="zh-CN" altLang="zh-CN" sz="1600" dirty="0">
                <a:sym typeface="+mn-ea"/>
              </a:rPr>
              <a:t>被包含在定义的</a:t>
            </a:r>
            <a:r>
              <a:rPr lang="en-US" altLang="zh-CN" sz="1600" dirty="0">
                <a:sym typeface="+mn-ea"/>
              </a:rPr>
              <a:t>width</a:t>
            </a:r>
            <a:r>
              <a:rPr lang="zh-CN" altLang="zh-CN" sz="1600" dirty="0">
                <a:sym typeface="+mn-ea"/>
              </a:rPr>
              <a:t>和</a:t>
            </a:r>
            <a:r>
              <a:rPr lang="en-US" altLang="zh-CN" sz="1600" dirty="0">
                <a:sym typeface="+mn-ea"/>
              </a:rPr>
              <a:t>height</a:t>
            </a:r>
            <a:r>
              <a:rPr lang="zh-CN" altLang="zh-CN" sz="1600" dirty="0">
                <a:sym typeface="+mn-ea"/>
              </a:rPr>
              <a:t>之内，盒子的实际宽度和高度就等于设置的</a:t>
            </a:r>
            <a:r>
              <a:rPr lang="en-US" altLang="zh-CN" sz="1600" dirty="0">
                <a:sym typeface="+mn-ea"/>
              </a:rPr>
              <a:t>width</a:t>
            </a:r>
            <a:r>
              <a:rPr lang="zh-CN" altLang="zh-CN" sz="1600" dirty="0">
                <a:sym typeface="+mn-ea"/>
              </a:rPr>
              <a:t>和</a:t>
            </a:r>
            <a:r>
              <a:rPr lang="en-US" altLang="zh-CN" sz="1600" dirty="0">
                <a:sym typeface="+mn-ea"/>
              </a:rPr>
              <a:t>height</a:t>
            </a:r>
            <a:r>
              <a:rPr lang="zh-CN" altLang="zh-CN" sz="1600" dirty="0">
                <a:sym typeface="+mn-ea"/>
              </a:rPr>
              <a:t>值，即使设置了</a:t>
            </a:r>
            <a:r>
              <a:rPr lang="en-US" altLang="zh-CN" sz="1600" dirty="0">
                <a:sym typeface="+mn-ea"/>
              </a:rPr>
              <a:t>border</a:t>
            </a:r>
            <a:r>
              <a:rPr lang="zh-CN" altLang="zh-CN" sz="1600" dirty="0">
                <a:sym typeface="+mn-ea"/>
              </a:rPr>
              <a:t>和</a:t>
            </a:r>
            <a:r>
              <a:rPr lang="en-US" altLang="zh-CN" sz="1600" dirty="0">
                <a:sym typeface="+mn-ea"/>
              </a:rPr>
              <a:t>padding</a:t>
            </a:r>
            <a:r>
              <a:rPr lang="zh-CN" altLang="zh-CN" sz="1600" dirty="0">
                <a:sym typeface="+mn-ea"/>
              </a:rPr>
              <a:t>也不会改变盒子的大小。</a:t>
            </a:r>
            <a:endParaRPr lang="zh-CN" altLang="en-US" sz="1600" dirty="0"/>
          </a:p>
          <a:p>
            <a:pPr lvl="0" indent="0" fontAlgn="auto">
              <a:lnSpc>
                <a:spcPct val="100000"/>
              </a:lnSpc>
              <a:spcBef>
                <a:spcPts val="1200"/>
              </a:spcBef>
            </a:pPr>
            <a:endParaRPr lang="zh-CN" altLang="en-US" sz="1600" dirty="0">
              <a:sym typeface="+mn-ea"/>
            </a:endParaRPr>
          </a:p>
        </p:txBody>
      </p:sp>
    </p:spTree>
    <p:custDataLst>
      <p:tags r:id="rId2"/>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1"/>
          <p:cNvSpPr>
            <a:spLocks noGrp="1"/>
          </p:cNvSpPr>
          <p:nvPr>
            <p:ph type="title"/>
          </p:nvPr>
        </p:nvSpPr>
        <p:spPr/>
        <p:txBody>
          <a:bodyPr vert="horz" wrap="square" lIns="91440" tIns="45720" rIns="91440" bIns="45720" anchor="ctr" anchorCtr="0"/>
          <a:p>
            <a:pPr algn="l" eaLnBrk="1" hangingPunct="1">
              <a:buClrTx/>
              <a:buSzTx/>
              <a:buFontTx/>
            </a:pPr>
            <a:r>
              <a:rPr lang="en-US" altLang="zh-CN" dirty="0" smtClean="0">
                <a:cs typeface="+mj-cs"/>
              </a:rPr>
              <a:t>CSS盒模型概述</a:t>
            </a:r>
            <a:endParaRPr lang="en-US" altLang="zh-CN" dirty="0" smtClean="0">
              <a:cs typeface="+mj-cs"/>
            </a:endParaRPr>
          </a:p>
        </p:txBody>
      </p:sp>
      <p:sp>
        <p:nvSpPr>
          <p:cNvPr id="99331" name="内容占位符 2"/>
          <p:cNvSpPr>
            <a:spLocks noGrp="1"/>
          </p:cNvSpPr>
          <p:nvPr>
            <p:ph idx="1"/>
          </p:nvPr>
        </p:nvSpPr>
        <p:spPr>
          <a:xfrm>
            <a:off x="468313" y="1049338"/>
            <a:ext cx="8207375" cy="51990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cs typeface="+mn-cs"/>
              </a:rPr>
              <a:t>下面盒模型内容的宽度和高度分别为</a:t>
            </a:r>
            <a:r>
              <a:rPr kumimoji="0" lang="en-US"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cs typeface="+mn-cs"/>
              </a:rPr>
              <a:t>300px</a:t>
            </a:r>
            <a:r>
              <a:rPr kumimoji="0" lang="zh-CN"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cs typeface="+mn-cs"/>
              </a:rPr>
              <a:t>和</a:t>
            </a:r>
            <a:r>
              <a:rPr kumimoji="0" lang="en-US"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cs typeface="+mn-cs"/>
              </a:rPr>
              <a:t>200px</a:t>
            </a:r>
            <a:r>
              <a:rPr kumimoji="0" lang="zh-CN"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cs typeface="+mn-cs"/>
              </a:rPr>
              <a:t>。</a:t>
            </a:r>
            <a:endParaRPr kumimoji="0" lang="zh-CN"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cs typeface="+mn-cs"/>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#box{</a:t>
            </a:r>
            <a:endParaRPr kumimoji="0" lang="zh-CN"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  width:300px;</a:t>
            </a:r>
            <a:endParaRPr kumimoji="0" lang="zh-CN"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  height:200px;</a:t>
            </a:r>
            <a:endParaRPr kumimoji="0" lang="zh-CN"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  padding:10px;</a:t>
            </a:r>
            <a:endParaRPr kumimoji="0" lang="zh-CN"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  border:1px solid #000;</a:t>
            </a:r>
            <a:endParaRPr kumimoji="0" lang="zh-CN"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  margin:15px;</a:t>
            </a:r>
            <a:endParaRPr kumimoji="0" lang="zh-CN"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a:t>
            </a:r>
            <a:endPar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endParaRPr kumimoji="0" lang="en-US"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endParaRPr kumimoji="0" lang="zh-CN" altLang="zh-CN" sz="20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盒宽度</a:t>
            </a:r>
            <a:r>
              <a:rPr kumimoji="0" lang="en-US"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 15 + 1 + 10 + 300 + 10 + 1 + 15 = 352px</a:t>
            </a:r>
            <a:endParaRPr kumimoji="0" lang="zh-CN"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a:p>
            <a:pPr marL="457200" marR="0" lvl="1"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zh-CN"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盒高度</a:t>
            </a:r>
            <a:r>
              <a:rPr kumimoji="0" lang="en-US" altLang="zh-CN"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rPr>
              <a:t>= 15 + 1 + 10 + 200 + 10 + 1 + 15 = 252px</a:t>
            </a:r>
            <a:endParaRPr kumimoji="0" lang="zh-CN" altLang="en-US" sz="2400" b="0" i="0" u="none" strike="noStrike" kern="0" cap="none" spc="0" normalizeH="0" baseline="0" noProof="0" dirty="0" smtClean="0">
              <a:ln>
                <a:noFill/>
              </a:ln>
              <a:solidFill>
                <a:schemeClr val="tx1"/>
              </a:solidFill>
              <a:effectLst/>
              <a:uLnTx/>
              <a:uFillTx/>
              <a:latin typeface="华文细黑" panose="02010600040101010101" pitchFamily="2" charset="-122"/>
              <a:ea typeface="华文细黑" panose="02010600040101010101" pitchFamily="2" charset="-122"/>
            </a:endParaRPr>
          </a:p>
        </p:txBody>
      </p:sp>
      <p:pic>
        <p:nvPicPr>
          <p:cNvPr id="99332" name="Picture 5"/>
          <p:cNvPicPr>
            <a:picLocks noChangeAspect="1"/>
          </p:cNvPicPr>
          <p:nvPr/>
        </p:nvPicPr>
        <p:blipFill>
          <a:blip r:embed="rId1"/>
          <a:stretch>
            <a:fillRect/>
          </a:stretch>
        </p:blipFill>
        <p:spPr>
          <a:xfrm>
            <a:off x="5326063" y="1773238"/>
            <a:ext cx="2963862" cy="2951162"/>
          </a:xfrm>
          <a:prstGeom prst="rect">
            <a:avLst/>
          </a:prstGeom>
          <a:noFill/>
          <a:ln w="9525">
            <a:noFill/>
          </a:ln>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CSS</a:t>
            </a:r>
            <a:r>
              <a:rPr lang="zh-CN" altLang="en-US" dirty="0" smtClean="0"/>
              <a:t>盒模型</a:t>
            </a:r>
            <a:r>
              <a:rPr lang="en-US" altLang="zh-CN" dirty="0" smtClean="0"/>
              <a:t>3D</a:t>
            </a:r>
            <a:r>
              <a:rPr lang="zh-CN" altLang="en-US" dirty="0" smtClean="0"/>
              <a:t>示意图</a:t>
            </a:r>
            <a:endParaRPr lang="zh-CN" altLang="en-US" dirty="0"/>
          </a:p>
        </p:txBody>
      </p:sp>
      <p:pic>
        <p:nvPicPr>
          <p:cNvPr id="4" name="Picture 3" descr="css_box_3D"/>
          <p:cNvPicPr>
            <a:picLocks noGrp="1" noChangeAspect="1" noChangeArrowheads="1"/>
          </p:cNvPicPr>
          <p:nvPr>
            <p:ph idx="1"/>
            <p:custDataLst>
              <p:tags r:id="rId1"/>
            </p:custDataLst>
          </p:nvPr>
        </p:nvPicPr>
        <p:blipFill>
          <a:blip r:embed="rId2" cstate="print"/>
          <a:srcRect/>
          <a:stretch>
            <a:fillRect/>
          </a:stretch>
        </p:blipFill>
        <p:spPr bwMode="auto">
          <a:xfrm>
            <a:off x="1568450" y="1144270"/>
            <a:ext cx="6325235" cy="5060315"/>
          </a:xfrm>
          <a:prstGeom prst="rect">
            <a:avLst/>
          </a:prstGeom>
          <a:noFill/>
          <a:ln w="9525">
            <a:noFill/>
            <a:miter lim="800000"/>
            <a:headEnd/>
            <a:tailEnd/>
          </a:ln>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r>
              <a:rPr lang="zh-CN" altLang="en-US" dirty="0" smtClean="0"/>
              <a:t>边界属性设置</a:t>
            </a:r>
            <a:endParaRPr lang="zh-CN" altLang="en-US" dirty="0" smtClean="0"/>
          </a:p>
        </p:txBody>
      </p:sp>
      <p:sp>
        <p:nvSpPr>
          <p:cNvPr id="47106" name="Rectangle 3"/>
          <p:cNvSpPr>
            <a:spLocks noGrp="1" noChangeArrowheads="1"/>
          </p:cNvSpPr>
          <p:nvPr>
            <p:ph idx="1"/>
          </p:nvPr>
        </p:nvSpPr>
        <p:spPr/>
        <p:txBody>
          <a:bodyPr>
            <a:noAutofit/>
          </a:bodyPr>
          <a:lstStyle/>
          <a:p>
            <a:r>
              <a:rPr lang="zh-CN" altLang="en-US" sz="1800" dirty="0" smtClean="0"/>
              <a:t>边界属性是</a:t>
            </a:r>
            <a:r>
              <a:rPr lang="en-US" altLang="zh-CN" sz="1800" dirty="0" smtClean="0"/>
              <a:t>margin</a:t>
            </a:r>
            <a:r>
              <a:rPr lang="zh-CN" altLang="en-US" sz="1800" dirty="0" smtClean="0"/>
              <a:t>，也称为外边距，表示盒子边框与页面边界或其他盒子之间的距离，属性值为长度值、百分数或</a:t>
            </a:r>
            <a:r>
              <a:rPr lang="en-US" altLang="zh-CN" sz="1800" dirty="0" smtClean="0"/>
              <a:t>auto</a:t>
            </a:r>
            <a:r>
              <a:rPr lang="zh-CN" altLang="en-US" sz="1800" dirty="0" smtClean="0"/>
              <a:t>，属性效果是围绕元素边框的“空白” 。</a:t>
            </a:r>
            <a:endParaRPr lang="zh-CN" altLang="en-US" sz="1800" dirty="0" smtClean="0"/>
          </a:p>
          <a:p>
            <a:r>
              <a:rPr lang="zh-CN" altLang="en-US" sz="1800" dirty="0" smtClean="0"/>
              <a:t>外边距还可以通过单边属性进行设置，不会影响其他外边距，且这些单边属性可以设置一个或多个，具有</a:t>
            </a:r>
            <a:r>
              <a:rPr lang="en-US" altLang="zh-CN" sz="1800" dirty="0" smtClean="0"/>
              <a:t>4</a:t>
            </a:r>
            <a:r>
              <a:rPr lang="zh-CN" altLang="en-US" sz="1800" dirty="0" smtClean="0"/>
              <a:t>个单边外边距属性：</a:t>
            </a:r>
            <a:endParaRPr lang="zh-CN" altLang="en-US" sz="1800" dirty="0" smtClean="0"/>
          </a:p>
          <a:p>
            <a:pPr lvl="1">
              <a:spcBef>
                <a:spcPts val="0"/>
              </a:spcBef>
              <a:buClr>
                <a:schemeClr val="accent2"/>
              </a:buClr>
              <a:buFont typeface="Wingdings" panose="05000000000000000000" pitchFamily="2" charset="2"/>
              <a:buChar char="Ø"/>
            </a:pPr>
            <a:r>
              <a:rPr lang="en-US" altLang="zh-CN" sz="1800" dirty="0" smtClean="0">
                <a:solidFill>
                  <a:srgbClr val="FF0000"/>
                </a:solidFill>
                <a:ea typeface="宋体" panose="02010600030101010101" pitchFamily="2" charset="-122"/>
              </a:rPr>
              <a:t>margin-top</a:t>
            </a:r>
            <a:r>
              <a:rPr lang="zh-CN" altLang="en-US" sz="1800" dirty="0" smtClean="0">
                <a:solidFill>
                  <a:srgbClr val="FF0000"/>
                </a:solidFill>
                <a:ea typeface="宋体" panose="02010600030101010101" pitchFamily="2" charset="-122"/>
              </a:rPr>
              <a:t>：</a:t>
            </a:r>
            <a:r>
              <a:rPr lang="en-US" altLang="zh-CN" sz="1800" dirty="0" smtClean="0">
                <a:solidFill>
                  <a:srgbClr val="FF0000"/>
                </a:solidFill>
                <a:ea typeface="宋体" panose="02010600030101010101" pitchFamily="2" charset="-122"/>
              </a:rPr>
              <a:t>20px; margin-right</a:t>
            </a:r>
            <a:r>
              <a:rPr lang="zh-CN" altLang="en-US" sz="1800" dirty="0" smtClean="0">
                <a:solidFill>
                  <a:srgbClr val="FF0000"/>
                </a:solidFill>
                <a:ea typeface="宋体" panose="02010600030101010101" pitchFamily="2" charset="-122"/>
              </a:rPr>
              <a:t> ：</a:t>
            </a:r>
            <a:r>
              <a:rPr lang="en-US" altLang="zh-CN" sz="1800" dirty="0" smtClean="0">
                <a:solidFill>
                  <a:srgbClr val="FF0000"/>
                </a:solidFill>
                <a:ea typeface="宋体" panose="02010600030101010101" pitchFamily="2" charset="-122"/>
              </a:rPr>
              <a:t>20px;</a:t>
            </a:r>
            <a:endParaRPr lang="en-US" altLang="zh-CN" sz="1800" dirty="0" smtClean="0">
              <a:solidFill>
                <a:srgbClr val="FF0000"/>
              </a:solidFill>
              <a:ea typeface="宋体" panose="02010600030101010101" pitchFamily="2" charset="-122"/>
            </a:endParaRPr>
          </a:p>
          <a:p>
            <a:pPr lvl="1">
              <a:spcBef>
                <a:spcPts val="0"/>
              </a:spcBef>
              <a:buClr>
                <a:schemeClr val="accent2"/>
              </a:buClr>
              <a:buFont typeface="Wingdings" panose="05000000000000000000" pitchFamily="2" charset="2"/>
              <a:buChar char="Ø"/>
            </a:pPr>
            <a:r>
              <a:rPr lang="en-US" altLang="zh-CN" sz="1800" dirty="0" smtClean="0">
                <a:solidFill>
                  <a:srgbClr val="FF0000"/>
                </a:solidFill>
                <a:ea typeface="宋体" panose="02010600030101010101" pitchFamily="2" charset="-122"/>
              </a:rPr>
              <a:t> margin-bottom</a:t>
            </a:r>
            <a:r>
              <a:rPr lang="zh-CN" altLang="en-US" sz="1800" dirty="0" smtClean="0">
                <a:solidFill>
                  <a:srgbClr val="FF0000"/>
                </a:solidFill>
                <a:ea typeface="宋体" panose="02010600030101010101" pitchFamily="2" charset="-122"/>
              </a:rPr>
              <a:t> ：</a:t>
            </a:r>
            <a:r>
              <a:rPr lang="en-US" altLang="zh-CN" sz="1800" dirty="0" smtClean="0">
                <a:solidFill>
                  <a:srgbClr val="FF0000"/>
                </a:solidFill>
                <a:ea typeface="宋体" panose="02010600030101010101" pitchFamily="2" charset="-122"/>
              </a:rPr>
              <a:t>20px; margin-left</a:t>
            </a:r>
            <a:r>
              <a:rPr lang="zh-CN" altLang="en-US" sz="1800" dirty="0" smtClean="0">
                <a:solidFill>
                  <a:srgbClr val="FF0000"/>
                </a:solidFill>
                <a:ea typeface="宋体" panose="02010600030101010101" pitchFamily="2" charset="-122"/>
              </a:rPr>
              <a:t> ：</a:t>
            </a:r>
            <a:r>
              <a:rPr lang="en-US" altLang="zh-CN" sz="1800" dirty="0" smtClean="0">
                <a:solidFill>
                  <a:srgbClr val="FF0000"/>
                </a:solidFill>
                <a:ea typeface="宋体" panose="02010600030101010101" pitchFamily="2" charset="-122"/>
              </a:rPr>
              <a:t>20px;</a:t>
            </a:r>
            <a:endParaRPr lang="en-US" altLang="zh-CN" sz="1800" dirty="0" smtClean="0">
              <a:solidFill>
                <a:srgbClr val="FF0000"/>
              </a:solidFill>
              <a:ea typeface="宋体" panose="02010600030101010101" pitchFamily="2" charset="-122"/>
            </a:endParaRPr>
          </a:p>
          <a:p>
            <a:pPr lvl="1">
              <a:spcBef>
                <a:spcPts val="0"/>
              </a:spcBef>
              <a:buClr>
                <a:schemeClr val="accent2"/>
              </a:buClr>
              <a:buFont typeface="Wingdings" panose="05000000000000000000" pitchFamily="2" charset="2"/>
              <a:buChar char="Ø"/>
            </a:pPr>
            <a:r>
              <a:rPr lang="en-US" altLang="zh-CN" sz="1800" dirty="0" smtClean="0">
                <a:solidFill>
                  <a:srgbClr val="FF0000"/>
                </a:solidFill>
                <a:ea typeface="宋体" panose="02010600030101010101" pitchFamily="2" charset="-122"/>
              </a:rPr>
              <a:t>margin:10px; /* 4</a:t>
            </a:r>
            <a:r>
              <a:rPr lang="zh-CN" altLang="en-US" sz="1800" dirty="0" smtClean="0">
                <a:solidFill>
                  <a:srgbClr val="FF0000"/>
                </a:solidFill>
                <a:ea typeface="宋体" panose="02010600030101010101" pitchFamily="2" charset="-122"/>
              </a:rPr>
              <a:t>个边均为</a:t>
            </a:r>
            <a:r>
              <a:rPr lang="en-US" altLang="zh-CN" sz="1800" dirty="0" smtClean="0">
                <a:solidFill>
                  <a:srgbClr val="FF0000"/>
                </a:solidFill>
                <a:ea typeface="宋体" panose="02010600030101010101" pitchFamily="2" charset="-122"/>
              </a:rPr>
              <a:t>10px */</a:t>
            </a:r>
            <a:endParaRPr lang="en-US" altLang="zh-CN" sz="1800" dirty="0" smtClean="0">
              <a:solidFill>
                <a:srgbClr val="FF0000"/>
              </a:solidFill>
              <a:ea typeface="宋体" panose="02010600030101010101" pitchFamily="2" charset="-122"/>
            </a:endParaRPr>
          </a:p>
          <a:p>
            <a:pPr lvl="1">
              <a:spcBef>
                <a:spcPts val="0"/>
              </a:spcBef>
              <a:buClr>
                <a:schemeClr val="accent2"/>
              </a:buClr>
              <a:buFont typeface="Wingdings" panose="05000000000000000000" pitchFamily="2" charset="2"/>
              <a:buChar char="Ø"/>
            </a:pPr>
            <a:r>
              <a:rPr lang="en-US" altLang="zh-CN" sz="1800" dirty="0" smtClean="0">
                <a:solidFill>
                  <a:srgbClr val="FF0000"/>
                </a:solidFill>
                <a:ea typeface="宋体" panose="02010600030101010101" pitchFamily="2" charset="-122"/>
              </a:rPr>
              <a:t>margin:10px 20px ;</a:t>
            </a:r>
            <a:r>
              <a:rPr lang="en-US" altLang="zh-CN" sz="1800" dirty="0" smtClean="0">
                <a:solidFill>
                  <a:srgbClr val="FF0000"/>
                </a:solidFill>
                <a:latin typeface="黑体" panose="02010609060101010101" charset="-122"/>
                <a:ea typeface="黑体" panose="02010609060101010101" charset="-122"/>
              </a:rPr>
              <a:t> /* </a:t>
            </a:r>
            <a:r>
              <a:rPr lang="zh-CN" altLang="en-US" sz="1800" dirty="0" smtClean="0">
                <a:solidFill>
                  <a:srgbClr val="FF0000"/>
                </a:solidFill>
                <a:latin typeface="黑体" panose="02010609060101010101" charset="-122"/>
                <a:ea typeface="黑体" panose="02010609060101010101" charset="-122"/>
              </a:rPr>
              <a:t>上下</a:t>
            </a:r>
            <a:r>
              <a:rPr lang="en-US" altLang="zh-CN" sz="1800" dirty="0" smtClean="0">
                <a:solidFill>
                  <a:srgbClr val="FF0000"/>
                </a:solidFill>
                <a:latin typeface="黑体" panose="02010609060101010101" charset="-122"/>
                <a:ea typeface="黑体" panose="02010609060101010101" charset="-122"/>
              </a:rPr>
              <a:t>|</a:t>
            </a:r>
            <a:r>
              <a:rPr lang="zh-CN" altLang="en-US" sz="1800" dirty="0" smtClean="0">
                <a:solidFill>
                  <a:srgbClr val="FF0000"/>
                </a:solidFill>
                <a:latin typeface="黑体" panose="02010609060101010101" charset="-122"/>
                <a:ea typeface="黑体" panose="02010609060101010101" charset="-122"/>
              </a:rPr>
              <a:t>左右*</a:t>
            </a:r>
            <a:r>
              <a:rPr lang="en-US" altLang="zh-CN" sz="1800" dirty="0" smtClean="0">
                <a:solidFill>
                  <a:srgbClr val="FF0000"/>
                </a:solidFill>
                <a:latin typeface="黑体" panose="02010609060101010101" charset="-122"/>
                <a:ea typeface="黑体" panose="02010609060101010101" charset="-122"/>
              </a:rPr>
              <a:t>/</a:t>
            </a:r>
            <a:endParaRPr lang="en-US" altLang="zh-CN" sz="1800" dirty="0" smtClean="0">
              <a:solidFill>
                <a:srgbClr val="FF0000"/>
              </a:solidFill>
              <a:ea typeface="宋体" panose="02010600030101010101" pitchFamily="2" charset="-122"/>
            </a:endParaRPr>
          </a:p>
          <a:p>
            <a:pPr lvl="1">
              <a:spcBef>
                <a:spcPts val="0"/>
              </a:spcBef>
              <a:buClr>
                <a:schemeClr val="accent2"/>
              </a:buClr>
              <a:buFont typeface="Wingdings" panose="05000000000000000000" pitchFamily="2" charset="2"/>
              <a:buChar char="Ø"/>
            </a:pPr>
            <a:r>
              <a:rPr lang="en-US" altLang="zh-CN" sz="1800" dirty="0" smtClean="0">
                <a:solidFill>
                  <a:srgbClr val="FF0000"/>
                </a:solidFill>
                <a:ea typeface="宋体" panose="02010600030101010101" pitchFamily="2" charset="-122"/>
              </a:rPr>
              <a:t>margin:10px 20px 30px;</a:t>
            </a:r>
            <a:r>
              <a:rPr lang="en-US" altLang="zh-CN" sz="1800" dirty="0" smtClean="0">
                <a:solidFill>
                  <a:srgbClr val="FF0000"/>
                </a:solidFill>
                <a:latin typeface="黑体" panose="02010609060101010101" charset="-122"/>
                <a:ea typeface="黑体" panose="02010609060101010101" charset="-122"/>
              </a:rPr>
              <a:t> /* </a:t>
            </a:r>
            <a:r>
              <a:rPr lang="zh-CN" altLang="en-US" sz="1800" dirty="0" smtClean="0">
                <a:solidFill>
                  <a:srgbClr val="FF0000"/>
                </a:solidFill>
                <a:latin typeface="黑体" panose="02010609060101010101" charset="-122"/>
                <a:ea typeface="黑体" panose="02010609060101010101" charset="-122"/>
              </a:rPr>
              <a:t>上</a:t>
            </a:r>
            <a:r>
              <a:rPr lang="en-US" altLang="zh-CN" sz="1800" dirty="0" smtClean="0">
                <a:solidFill>
                  <a:srgbClr val="FF0000"/>
                </a:solidFill>
                <a:latin typeface="黑体" panose="02010609060101010101" charset="-122"/>
                <a:ea typeface="黑体" panose="02010609060101010101" charset="-122"/>
              </a:rPr>
              <a:t>|</a:t>
            </a:r>
            <a:r>
              <a:rPr lang="zh-CN" altLang="en-US" sz="1800" dirty="0" smtClean="0">
                <a:solidFill>
                  <a:srgbClr val="FF0000"/>
                </a:solidFill>
                <a:latin typeface="黑体" panose="02010609060101010101" charset="-122"/>
                <a:ea typeface="黑体" panose="02010609060101010101" charset="-122"/>
              </a:rPr>
              <a:t>右左</a:t>
            </a:r>
            <a:r>
              <a:rPr lang="en-US" altLang="zh-CN" sz="1800" dirty="0" smtClean="0">
                <a:solidFill>
                  <a:srgbClr val="FF0000"/>
                </a:solidFill>
                <a:latin typeface="黑体" panose="02010609060101010101" charset="-122"/>
                <a:ea typeface="黑体" panose="02010609060101010101" charset="-122"/>
              </a:rPr>
              <a:t>|</a:t>
            </a:r>
            <a:r>
              <a:rPr lang="zh-CN" altLang="en-US" sz="1800" dirty="0" smtClean="0">
                <a:solidFill>
                  <a:srgbClr val="FF0000"/>
                </a:solidFill>
                <a:latin typeface="黑体" panose="02010609060101010101" charset="-122"/>
                <a:ea typeface="黑体" panose="02010609060101010101" charset="-122"/>
              </a:rPr>
              <a:t>下*</a:t>
            </a:r>
            <a:r>
              <a:rPr lang="en-US" altLang="zh-CN" sz="1800" dirty="0" smtClean="0">
                <a:solidFill>
                  <a:srgbClr val="FF0000"/>
                </a:solidFill>
                <a:latin typeface="黑体" panose="02010609060101010101" charset="-122"/>
                <a:ea typeface="黑体" panose="02010609060101010101" charset="-122"/>
              </a:rPr>
              <a:t>/</a:t>
            </a:r>
            <a:endParaRPr lang="en-US" altLang="zh-CN" sz="1800" dirty="0" smtClean="0">
              <a:solidFill>
                <a:srgbClr val="FF0000"/>
              </a:solidFill>
              <a:ea typeface="宋体" panose="02010600030101010101" pitchFamily="2" charset="-122"/>
            </a:endParaRPr>
          </a:p>
          <a:p>
            <a:pPr lvl="1">
              <a:spcBef>
                <a:spcPts val="0"/>
              </a:spcBef>
              <a:buClr>
                <a:schemeClr val="accent2"/>
              </a:buClr>
              <a:buFont typeface="Wingdings" panose="05000000000000000000" pitchFamily="2" charset="2"/>
              <a:buChar char="Ø"/>
            </a:pPr>
            <a:r>
              <a:rPr lang="en-US" altLang="zh-CN" sz="1800" dirty="0" smtClean="0">
                <a:solidFill>
                  <a:srgbClr val="FF0000"/>
                </a:solidFill>
                <a:ea typeface="宋体" panose="02010600030101010101" pitchFamily="2" charset="-122"/>
              </a:rPr>
              <a:t>margin:10px 20px 30px 40px;</a:t>
            </a:r>
            <a:r>
              <a:rPr lang="en-US" altLang="zh-CN" sz="1800" dirty="0" smtClean="0">
                <a:solidFill>
                  <a:srgbClr val="FF0000"/>
                </a:solidFill>
                <a:latin typeface="黑体" panose="02010609060101010101" charset="-122"/>
                <a:ea typeface="黑体" panose="02010609060101010101" charset="-122"/>
              </a:rPr>
              <a:t> /* </a:t>
            </a:r>
            <a:r>
              <a:rPr lang="zh-CN" altLang="en-US" sz="1800" dirty="0" smtClean="0">
                <a:solidFill>
                  <a:srgbClr val="FF0000"/>
                </a:solidFill>
                <a:latin typeface="黑体" panose="02010609060101010101" charset="-122"/>
                <a:ea typeface="黑体" panose="02010609060101010101" charset="-122"/>
              </a:rPr>
              <a:t>上</a:t>
            </a:r>
            <a:r>
              <a:rPr lang="en-US" altLang="zh-CN" sz="1800" dirty="0" smtClean="0">
                <a:solidFill>
                  <a:srgbClr val="FF0000"/>
                </a:solidFill>
                <a:latin typeface="黑体" panose="02010609060101010101" charset="-122"/>
                <a:ea typeface="黑体" panose="02010609060101010101" charset="-122"/>
              </a:rPr>
              <a:t>|</a:t>
            </a:r>
            <a:r>
              <a:rPr lang="zh-CN" altLang="en-US" sz="1800" dirty="0" smtClean="0">
                <a:solidFill>
                  <a:srgbClr val="FF0000"/>
                </a:solidFill>
                <a:latin typeface="黑体" panose="02010609060101010101" charset="-122"/>
                <a:ea typeface="黑体" panose="02010609060101010101" charset="-122"/>
              </a:rPr>
              <a:t>右</a:t>
            </a:r>
            <a:r>
              <a:rPr lang="en-US" altLang="zh-CN" sz="1800" dirty="0" smtClean="0">
                <a:solidFill>
                  <a:srgbClr val="FF0000"/>
                </a:solidFill>
                <a:latin typeface="黑体" panose="02010609060101010101" charset="-122"/>
                <a:ea typeface="黑体" panose="02010609060101010101" charset="-122"/>
              </a:rPr>
              <a:t>|</a:t>
            </a:r>
            <a:r>
              <a:rPr lang="zh-CN" altLang="en-US" sz="1800" dirty="0" smtClean="0">
                <a:solidFill>
                  <a:srgbClr val="FF0000"/>
                </a:solidFill>
                <a:latin typeface="黑体" panose="02010609060101010101" charset="-122"/>
                <a:ea typeface="黑体" panose="02010609060101010101" charset="-122"/>
              </a:rPr>
              <a:t>下</a:t>
            </a:r>
            <a:r>
              <a:rPr lang="en-US" altLang="zh-CN" sz="1800" dirty="0" smtClean="0">
                <a:solidFill>
                  <a:srgbClr val="FF0000"/>
                </a:solidFill>
                <a:latin typeface="黑体" panose="02010609060101010101" charset="-122"/>
                <a:ea typeface="黑体" panose="02010609060101010101" charset="-122"/>
              </a:rPr>
              <a:t>|</a:t>
            </a:r>
            <a:r>
              <a:rPr lang="zh-CN" altLang="en-US" sz="1800" dirty="0" smtClean="0">
                <a:solidFill>
                  <a:srgbClr val="FF0000"/>
                </a:solidFill>
                <a:latin typeface="黑体" panose="02010609060101010101" charset="-122"/>
                <a:ea typeface="黑体" panose="02010609060101010101" charset="-122"/>
              </a:rPr>
              <a:t>左*</a:t>
            </a:r>
            <a:r>
              <a:rPr lang="en-US" altLang="zh-CN" sz="1800" dirty="0" smtClean="0">
                <a:solidFill>
                  <a:srgbClr val="FF0000"/>
                </a:solidFill>
                <a:latin typeface="黑体" panose="02010609060101010101" charset="-122"/>
                <a:ea typeface="黑体" panose="02010609060101010101" charset="-122"/>
              </a:rPr>
              <a:t>/</a:t>
            </a:r>
            <a:endParaRPr lang="en-US" altLang="zh-CN" sz="1800" dirty="0" smtClean="0">
              <a:solidFill>
                <a:srgbClr val="FF0000"/>
              </a:solidFill>
              <a:latin typeface="黑体" panose="02010609060101010101" charset="-122"/>
              <a:ea typeface="黑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边界属性设置案例</a:t>
            </a:r>
            <a:endParaRPr lang="zh-CN" altLang="en-US" dirty="0"/>
          </a:p>
        </p:txBody>
      </p:sp>
      <p:sp>
        <p:nvSpPr>
          <p:cNvPr id="5" name="矩形 4"/>
          <p:cNvSpPr/>
          <p:nvPr/>
        </p:nvSpPr>
        <p:spPr>
          <a:xfrm>
            <a:off x="502285" y="1003300"/>
            <a:ext cx="8298180" cy="4030980"/>
          </a:xfrm>
          <a:prstGeom prst="rect">
            <a:avLst/>
          </a:prstGeom>
        </p:spPr>
        <p:txBody>
          <a:bodyPr wrap="square">
            <a:spAutoFit/>
          </a:bodyPr>
          <a:lstStyle/>
          <a:p>
            <a:pPr>
              <a:spcBef>
                <a:spcPts val="0"/>
              </a:spcBef>
              <a:spcAft>
                <a:spcPts val="0"/>
              </a:spcAft>
              <a:buNone/>
            </a:pPr>
            <a:r>
              <a:rPr lang="en-US" altLang="zh-CN" sz="1600" b="0" dirty="0" smtClean="0">
                <a:latin typeface="微软雅黑" panose="020B0503020204020204" charset="-122"/>
                <a:ea typeface="微软雅黑" panose="020B0503020204020204" charset="-122"/>
              </a:rPr>
              <a:t>&lt;html&gt;</a:t>
            </a:r>
            <a:endParaRPr lang="en-US" altLang="zh-CN" sz="1600" b="0" dirty="0" smtClean="0">
              <a:latin typeface="微软雅黑" panose="020B0503020204020204" charset="-122"/>
              <a:ea typeface="微软雅黑" panose="020B0503020204020204" charset="-122"/>
            </a:endParaRPr>
          </a:p>
          <a:p>
            <a:pPr defTabSz="182880">
              <a:spcBef>
                <a:spcPts val="0"/>
              </a:spcBef>
              <a:spcAft>
                <a:spcPts val="0"/>
              </a:spcAft>
              <a:buNone/>
            </a:pPr>
            <a:r>
              <a:rPr lang="en-US" altLang="zh-CN" sz="1600" b="0" dirty="0" smtClean="0">
                <a:latin typeface="微软雅黑" panose="020B0503020204020204" charset="-122"/>
                <a:ea typeface="微软雅黑" panose="020B0503020204020204" charset="-122"/>
              </a:rPr>
              <a:t>  &lt;head&gt;</a:t>
            </a:r>
            <a:endParaRPr lang="en-US" altLang="zh-CN" sz="1600" b="0" dirty="0" smtClean="0">
              <a:latin typeface="微软雅黑" panose="020B0503020204020204" charset="-122"/>
              <a:ea typeface="微软雅黑" panose="020B0503020204020204" charset="-122"/>
            </a:endParaRPr>
          </a:p>
          <a:p>
            <a:pPr defTabSz="182880">
              <a:spcBef>
                <a:spcPts val="0"/>
              </a:spcBef>
              <a:spcAft>
                <a:spcPts val="0"/>
              </a:spcAft>
              <a:buNone/>
            </a:pPr>
            <a:r>
              <a:rPr lang="en-US" altLang="zh-CN" sz="1600" b="0" dirty="0" smtClean="0">
                <a:latin typeface="微软雅黑" panose="020B0503020204020204" charset="-122"/>
                <a:ea typeface="微软雅黑" panose="020B0503020204020204" charset="-122"/>
              </a:rPr>
              <a:t>	&lt;style type="text/</a:t>
            </a:r>
            <a:r>
              <a:rPr lang="en-US" altLang="zh-CN" sz="1600" b="0" dirty="0" err="1" smtClean="0">
                <a:latin typeface="微软雅黑" panose="020B0503020204020204" charset="-122"/>
                <a:ea typeface="微软雅黑" panose="020B0503020204020204" charset="-122"/>
              </a:rPr>
              <a:t>css</a:t>
            </a:r>
            <a:r>
              <a:rPr lang="en-US" altLang="zh-CN" sz="1600" b="0" dirty="0" smtClean="0">
                <a:latin typeface="微软雅黑" panose="020B0503020204020204" charset="-122"/>
                <a:ea typeface="微软雅黑" panose="020B0503020204020204" charset="-122"/>
              </a:rPr>
              <a:t>"&gt;</a:t>
            </a:r>
            <a:endParaRPr lang="en-US" altLang="zh-CN" sz="1600" b="0" dirty="0" smtClean="0">
              <a:latin typeface="微软雅黑" panose="020B0503020204020204" charset="-122"/>
              <a:ea typeface="微软雅黑" panose="020B0503020204020204" charset="-122"/>
            </a:endParaRPr>
          </a:p>
          <a:p>
            <a:pPr defTabSz="182880">
              <a:spcBef>
                <a:spcPts val="0"/>
              </a:spcBef>
              <a:spcAft>
                <a:spcPts val="0"/>
              </a:spcAft>
              <a:buNone/>
            </a:pPr>
            <a:r>
              <a:rPr lang="en-US" altLang="zh-CN" sz="1600" b="0" dirty="0" smtClean="0">
                <a:latin typeface="微软雅黑" panose="020B0503020204020204" charset="-122"/>
                <a:ea typeface="微软雅黑" panose="020B0503020204020204" charset="-122"/>
              </a:rPr>
              <a:t>      #p1{background:#99ffcc;margin-top:20px;margin-left:20px;}	</a:t>
            </a:r>
            <a:endParaRPr lang="en-US" altLang="zh-CN" sz="1600" b="0" dirty="0" smtClean="0">
              <a:latin typeface="微软雅黑" panose="020B0503020204020204" charset="-122"/>
              <a:ea typeface="微软雅黑" panose="020B0503020204020204" charset="-122"/>
            </a:endParaRPr>
          </a:p>
          <a:p>
            <a:pPr defTabSz="182880">
              <a:spcBef>
                <a:spcPts val="0"/>
              </a:spcBef>
              <a:spcAft>
                <a:spcPts val="0"/>
              </a:spcAft>
              <a:buNone/>
            </a:pPr>
            <a:r>
              <a:rPr lang="en-US" altLang="zh-CN" sz="1600" b="0" dirty="0" smtClean="0">
                <a:latin typeface="微软雅黑" panose="020B0503020204020204" charset="-122"/>
                <a:ea typeface="微软雅黑" panose="020B0503020204020204" charset="-122"/>
              </a:rPr>
              <a:t>      #p2{background:#99ffff;margin:20px 30px 20px;}</a:t>
            </a:r>
            <a:endParaRPr lang="en-US" altLang="zh-CN" sz="1600" b="0" dirty="0" smtClean="0">
              <a:latin typeface="微软雅黑" panose="020B0503020204020204" charset="-122"/>
              <a:ea typeface="微软雅黑" panose="020B0503020204020204" charset="-122"/>
            </a:endParaRPr>
          </a:p>
          <a:p>
            <a:pPr defTabSz="182880">
              <a:spcBef>
                <a:spcPts val="0"/>
              </a:spcBef>
              <a:spcAft>
                <a:spcPts val="0"/>
              </a:spcAft>
              <a:buNone/>
            </a:pPr>
            <a:r>
              <a:rPr lang="en-US" altLang="zh-CN" sz="1600" b="0" dirty="0" smtClean="0">
                <a:latin typeface="微软雅黑" panose="020B0503020204020204" charset="-122"/>
                <a:ea typeface="微软雅黑" panose="020B0503020204020204" charset="-122"/>
              </a:rPr>
              <a:t>    &lt;/style&gt;</a:t>
            </a:r>
            <a:endParaRPr lang="en-US" altLang="zh-CN" sz="1600" b="0" dirty="0" smtClean="0">
              <a:latin typeface="微软雅黑" panose="020B0503020204020204" charset="-122"/>
              <a:ea typeface="微软雅黑" panose="020B0503020204020204" charset="-122"/>
            </a:endParaRPr>
          </a:p>
          <a:p>
            <a:pPr defTabSz="182880">
              <a:spcBef>
                <a:spcPts val="0"/>
              </a:spcBef>
              <a:spcAft>
                <a:spcPts val="0"/>
              </a:spcAft>
              <a:buNone/>
            </a:pPr>
            <a:r>
              <a:rPr lang="en-US" altLang="zh-CN" sz="1600" b="0" dirty="0" smtClean="0">
                <a:latin typeface="微软雅黑" panose="020B0503020204020204" charset="-122"/>
                <a:ea typeface="微软雅黑" panose="020B0503020204020204" charset="-122"/>
              </a:rPr>
              <a:t>  &lt;/head&gt;</a:t>
            </a:r>
            <a:endParaRPr lang="en-US" altLang="zh-CN" sz="1600" b="0" dirty="0" smtClean="0">
              <a:latin typeface="微软雅黑" panose="020B0503020204020204" charset="-122"/>
              <a:ea typeface="微软雅黑" panose="020B0503020204020204" charset="-122"/>
            </a:endParaRPr>
          </a:p>
          <a:p>
            <a:pPr defTabSz="182880">
              <a:spcBef>
                <a:spcPts val="0"/>
              </a:spcBef>
              <a:spcAft>
                <a:spcPts val="0"/>
              </a:spcAft>
              <a:buNone/>
            </a:pPr>
            <a:r>
              <a:rPr lang="en-US" altLang="zh-CN" sz="1600" dirty="0" smtClean="0">
                <a:sym typeface="+mn-ea"/>
              </a:rPr>
              <a:t>  &lt;body&gt;</a:t>
            </a:r>
            <a:endParaRPr lang="en-US" altLang="zh-CN" sz="1600" dirty="0" smtClean="0"/>
          </a:p>
          <a:p>
            <a:pPr defTabSz="182880">
              <a:spcBef>
                <a:spcPts val="0"/>
              </a:spcBef>
              <a:spcAft>
                <a:spcPts val="0"/>
              </a:spcAft>
              <a:buNone/>
            </a:pPr>
            <a:r>
              <a:rPr lang="en-US" altLang="zh-CN" sz="1600" dirty="0" smtClean="0">
                <a:sym typeface="+mn-ea"/>
              </a:rPr>
              <a:t>	&lt;h4&gt;</a:t>
            </a:r>
            <a:r>
              <a:rPr lang="zh-CN" altLang="en-US" sz="1600" dirty="0" smtClean="0">
                <a:sym typeface="+mn-ea"/>
              </a:rPr>
              <a:t>设置边界属性</a:t>
            </a:r>
            <a:r>
              <a:rPr lang="en-US" altLang="zh-CN" sz="1600" dirty="0" smtClean="0">
                <a:sym typeface="+mn-ea"/>
              </a:rPr>
              <a:t>&lt;/h4&gt;</a:t>
            </a:r>
            <a:endParaRPr lang="en-US" altLang="zh-CN" sz="1600" dirty="0" smtClean="0"/>
          </a:p>
          <a:p>
            <a:pPr defTabSz="182880">
              <a:spcBef>
                <a:spcPts val="0"/>
              </a:spcBef>
              <a:spcAft>
                <a:spcPts val="0"/>
              </a:spcAft>
              <a:buNone/>
            </a:pPr>
            <a:r>
              <a:rPr lang="en-US" altLang="zh-CN" sz="1600" dirty="0" smtClean="0">
                <a:sym typeface="+mn-ea"/>
              </a:rPr>
              <a:t>	&lt;p id="p1"&gt;</a:t>
            </a:r>
            <a:r>
              <a:rPr lang="zh-CN" altLang="en-US" sz="1600" dirty="0" smtClean="0">
                <a:sym typeface="+mn-ea"/>
              </a:rPr>
              <a:t>使用</a:t>
            </a:r>
            <a:r>
              <a:rPr lang="en-US" altLang="zh-CN" sz="1600" dirty="0" smtClean="0">
                <a:sym typeface="+mn-ea"/>
              </a:rPr>
              <a:t>CSS+DIV</a:t>
            </a:r>
            <a:r>
              <a:rPr lang="zh-CN" altLang="en-US" sz="1600" dirty="0" smtClean="0">
                <a:sym typeface="+mn-ea"/>
              </a:rPr>
              <a:t>进行页面布局是一种全新的体验，完全有别于传统的表格排版习惯。</a:t>
            </a:r>
            <a:r>
              <a:rPr lang="en-US" altLang="zh-CN" sz="1600" dirty="0" smtClean="0">
                <a:sym typeface="+mn-ea"/>
              </a:rPr>
              <a:t>&lt;/p&gt;</a:t>
            </a:r>
            <a:endParaRPr lang="en-US" altLang="zh-CN" sz="1600" dirty="0" smtClean="0"/>
          </a:p>
          <a:p>
            <a:pPr defTabSz="182880">
              <a:spcBef>
                <a:spcPts val="0"/>
              </a:spcBef>
              <a:spcAft>
                <a:spcPts val="0"/>
              </a:spcAft>
              <a:buNone/>
            </a:pPr>
            <a:r>
              <a:rPr lang="en-US" altLang="zh-CN" sz="1600" dirty="0" smtClean="0">
                <a:sym typeface="+mn-ea"/>
              </a:rPr>
              <a:t>	&lt;p id="p2"&gt;</a:t>
            </a:r>
            <a:r>
              <a:rPr lang="zh-CN" altLang="en-US" sz="1600" dirty="0" smtClean="0">
                <a:sym typeface="+mn-ea"/>
              </a:rPr>
              <a:t>使用</a:t>
            </a:r>
            <a:r>
              <a:rPr lang="en-US" altLang="zh-CN" sz="1600" dirty="0" smtClean="0">
                <a:sym typeface="+mn-ea"/>
              </a:rPr>
              <a:t>CSS+DIV</a:t>
            </a:r>
            <a:r>
              <a:rPr lang="zh-CN" altLang="en-US" sz="1600" dirty="0" smtClean="0">
                <a:sym typeface="+mn-ea"/>
              </a:rPr>
              <a:t>进行页面布局是一种全新的体验，完全有别于传统的表格排版习惯。</a:t>
            </a:r>
            <a:r>
              <a:rPr lang="en-US" altLang="zh-CN" sz="1600" dirty="0" smtClean="0">
                <a:sym typeface="+mn-ea"/>
              </a:rPr>
              <a:t>&lt;/p&gt;</a:t>
            </a:r>
            <a:endParaRPr lang="en-US" altLang="zh-CN" sz="1600" dirty="0" smtClean="0"/>
          </a:p>
          <a:p>
            <a:pPr defTabSz="182880">
              <a:spcBef>
                <a:spcPts val="0"/>
              </a:spcBef>
              <a:spcAft>
                <a:spcPts val="0"/>
              </a:spcAft>
              <a:buNone/>
            </a:pPr>
            <a:r>
              <a:rPr lang="en-US" altLang="zh-CN" sz="1600" dirty="0" smtClean="0">
                <a:sym typeface="+mn-ea"/>
              </a:rPr>
              <a:t>  &lt;/body&gt;</a:t>
            </a:r>
            <a:endParaRPr lang="en-US" altLang="zh-CN" sz="1600" dirty="0" smtClean="0"/>
          </a:p>
          <a:p>
            <a:pPr defTabSz="182880">
              <a:spcBef>
                <a:spcPts val="0"/>
              </a:spcBef>
              <a:spcAft>
                <a:spcPts val="0"/>
              </a:spcAft>
              <a:buNone/>
            </a:pPr>
            <a:r>
              <a:rPr lang="en-US" altLang="zh-CN" sz="1600" dirty="0" smtClean="0">
                <a:sym typeface="+mn-ea"/>
              </a:rPr>
              <a:t>&lt;/html&gt;</a:t>
            </a:r>
            <a:endParaRPr lang="zh-CN" altLang="en-US" sz="1600" dirty="0"/>
          </a:p>
          <a:p>
            <a:pPr defTabSz="182880">
              <a:spcBef>
                <a:spcPts val="0"/>
              </a:spcBef>
              <a:spcAft>
                <a:spcPts val="0"/>
              </a:spcAft>
              <a:buNone/>
            </a:pPr>
            <a:endParaRPr lang="zh-CN" altLang="en-US" sz="1600" b="0" dirty="0">
              <a:latin typeface="微软雅黑" panose="020B0503020204020204" charset="-122"/>
              <a:ea typeface="微软雅黑" panose="020B0503020204020204" charset="-122"/>
            </a:endParaRPr>
          </a:p>
        </p:txBody>
      </p:sp>
      <p:pic>
        <p:nvPicPr>
          <p:cNvPr id="9217" name="Picture 1"/>
          <p:cNvPicPr>
            <a:picLocks noChangeAspect="1" noChangeArrowheads="1"/>
          </p:cNvPicPr>
          <p:nvPr/>
        </p:nvPicPr>
        <p:blipFill>
          <a:blip r:embed="rId1" cstate="print"/>
          <a:srcRect t="28276"/>
          <a:stretch>
            <a:fillRect/>
          </a:stretch>
        </p:blipFill>
        <p:spPr bwMode="auto">
          <a:xfrm>
            <a:off x="2239645" y="4269740"/>
            <a:ext cx="5668645" cy="2409825"/>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zh-CN" altLang="en-US" dirty="0" smtClean="0"/>
              <a:t>边框属性设置</a:t>
            </a:r>
            <a:endParaRPr lang="zh-CN" altLang="en-US" dirty="0" smtClean="0"/>
          </a:p>
        </p:txBody>
      </p:sp>
      <p:sp>
        <p:nvSpPr>
          <p:cNvPr id="48130" name="Rectangle 3"/>
          <p:cNvSpPr>
            <a:spLocks noGrp="1" noChangeArrowheads="1"/>
          </p:cNvSpPr>
          <p:nvPr>
            <p:ph idx="1"/>
          </p:nvPr>
        </p:nvSpPr>
        <p:spPr/>
        <p:txBody>
          <a:bodyPr>
            <a:normAutofit/>
          </a:bodyPr>
          <a:lstStyle/>
          <a:p>
            <a:pPr marL="533400" indent="-533400" fontAlgn="auto">
              <a:lnSpc>
                <a:spcPct val="100000"/>
              </a:lnSpc>
            </a:pPr>
            <a:r>
              <a:rPr lang="en-US" altLang="zh-CN" sz="1800" dirty="0" smtClean="0">
                <a:solidFill>
                  <a:schemeClr val="tx1">
                    <a:lumMod val="75000"/>
                    <a:lumOff val="25000"/>
                  </a:schemeClr>
                </a:solidFill>
                <a:ea typeface="微软雅黑" panose="020B0503020204020204" charset="-122"/>
              </a:rPr>
              <a:t>border-width: thin</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medium</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thick </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rPr>
              <a:t>length </a:t>
            </a:r>
            <a:r>
              <a:rPr lang="zh-CN" altLang="en-US" sz="1800" dirty="0" smtClean="0">
                <a:solidFill>
                  <a:schemeClr val="tx1">
                    <a:lumMod val="75000"/>
                    <a:lumOff val="25000"/>
                  </a:schemeClr>
                </a:solidFill>
              </a:rPr>
              <a:t>；</a:t>
            </a:r>
            <a:endParaRPr lang="zh-CN" altLang="en-US" sz="1800" dirty="0" smtClean="0">
              <a:solidFill>
                <a:schemeClr val="tx1">
                  <a:lumMod val="75000"/>
                  <a:lumOff val="25000"/>
                </a:schemeClr>
              </a:solidFill>
            </a:endParaRPr>
          </a:p>
          <a:p>
            <a:pPr marL="990600" lvl="1" indent="-533400" fontAlgn="auto">
              <a:lnSpc>
                <a:spcPct val="100000"/>
              </a:lnSpc>
            </a:pPr>
            <a:r>
              <a:rPr lang="zh-CN" altLang="en-US" sz="1800" dirty="0" smtClean="0">
                <a:solidFill>
                  <a:schemeClr val="tx1">
                    <a:lumMod val="75000"/>
                    <a:lumOff val="25000"/>
                  </a:schemeClr>
                </a:solidFill>
                <a:ea typeface="微软雅黑" panose="020B0503020204020204" charset="-122"/>
              </a:rPr>
              <a:t>复合属性，分</a:t>
            </a:r>
            <a:r>
              <a:rPr lang="en-US" altLang="zh-CN" sz="1800" dirty="0" smtClean="0">
                <a:solidFill>
                  <a:schemeClr val="tx1">
                    <a:lumMod val="75000"/>
                    <a:lumOff val="25000"/>
                  </a:schemeClr>
                </a:solidFill>
                <a:ea typeface="微软雅黑" panose="020B0503020204020204" charset="-122"/>
              </a:rPr>
              <a:t>border-top-width</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border-right-width</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border-bottom-width</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border-left-width</a:t>
            </a:r>
            <a:r>
              <a:rPr lang="zh-CN" altLang="en-US" sz="1800" dirty="0" smtClean="0">
                <a:solidFill>
                  <a:schemeClr val="tx1">
                    <a:lumMod val="75000"/>
                    <a:lumOff val="25000"/>
                  </a:schemeClr>
                </a:solidFill>
                <a:ea typeface="微软雅黑" panose="020B0503020204020204" charset="-122"/>
              </a:rPr>
              <a:t>四个子属性。</a:t>
            </a:r>
            <a:endParaRPr lang="zh-CN" altLang="en-US" sz="1800" dirty="0" smtClean="0">
              <a:solidFill>
                <a:schemeClr val="tx1">
                  <a:lumMod val="75000"/>
                  <a:lumOff val="25000"/>
                </a:schemeClr>
              </a:solidFill>
              <a:ea typeface="微软雅黑" panose="020B0503020204020204" charset="-122"/>
            </a:endParaRPr>
          </a:p>
          <a:p>
            <a:pPr marL="533400" indent="-533400" fontAlgn="auto">
              <a:lnSpc>
                <a:spcPct val="100000"/>
              </a:lnSpc>
            </a:pPr>
            <a:r>
              <a:rPr lang="en-US" altLang="zh-CN" sz="1800" dirty="0" smtClean="0">
                <a:solidFill>
                  <a:schemeClr val="tx1">
                    <a:lumMod val="75000"/>
                    <a:lumOff val="25000"/>
                  </a:schemeClr>
                </a:solidFill>
                <a:ea typeface="微软雅黑" panose="020B0503020204020204" charset="-122"/>
              </a:rPr>
              <a:t>border-style :</a:t>
            </a:r>
            <a:r>
              <a:rPr lang="en-US" altLang="zh-CN" sz="1800" dirty="0" err="1" smtClean="0">
                <a:solidFill>
                  <a:schemeClr val="tx1">
                    <a:lumMod val="75000"/>
                    <a:lumOff val="25000"/>
                  </a:schemeClr>
                </a:solidFill>
                <a:ea typeface="微软雅黑" panose="020B0503020204020204" charset="-122"/>
              </a:rPr>
              <a:t>none|dotted[</a:t>
            </a:r>
            <a:r>
              <a:rPr lang="zh-CN" altLang="en-US" sz="1800" dirty="0" err="1" smtClean="0">
                <a:solidFill>
                  <a:schemeClr val="tx1">
                    <a:lumMod val="75000"/>
                    <a:lumOff val="25000"/>
                  </a:schemeClr>
                </a:solidFill>
                <a:ea typeface="微软雅黑" panose="020B0503020204020204" charset="-122"/>
              </a:rPr>
              <a:t>点虚线</a:t>
            </a:r>
            <a:r>
              <a:rPr lang="en-US" altLang="zh-CN" sz="1800" dirty="0" err="1" smtClean="0">
                <a:solidFill>
                  <a:schemeClr val="tx1">
                    <a:lumMod val="75000"/>
                    <a:lumOff val="25000"/>
                  </a:schemeClr>
                </a:solidFill>
                <a:ea typeface="微软雅黑" panose="020B0503020204020204" charset="-122"/>
              </a:rPr>
              <a:t>] |dashed[</a:t>
            </a:r>
            <a:r>
              <a:rPr lang="zh-CN" altLang="en-US" sz="1800" dirty="0" err="1" smtClean="0">
                <a:solidFill>
                  <a:schemeClr val="tx1">
                    <a:lumMod val="75000"/>
                    <a:lumOff val="25000"/>
                  </a:schemeClr>
                </a:solidFill>
                <a:ea typeface="微软雅黑" panose="020B0503020204020204" charset="-122"/>
              </a:rPr>
              <a:t>破折号虚线</a:t>
            </a:r>
            <a:r>
              <a:rPr lang="en-US" altLang="zh-CN" sz="1800" dirty="0" smtClean="0">
                <a:solidFill>
                  <a:schemeClr val="tx1">
                    <a:lumMod val="75000"/>
                    <a:lumOff val="25000"/>
                  </a:schemeClr>
                </a:solidFill>
                <a:ea typeface="微软雅黑" panose="020B0503020204020204" charset="-122"/>
              </a:rPr>
              <a:t>| </a:t>
            </a:r>
            <a:r>
              <a:rPr lang="en-US" altLang="zh-CN" sz="1800" dirty="0" err="1" smtClean="0">
                <a:solidFill>
                  <a:schemeClr val="tx1">
                    <a:lumMod val="75000"/>
                    <a:lumOff val="25000"/>
                  </a:schemeClr>
                </a:solidFill>
                <a:ea typeface="微软雅黑" panose="020B0503020204020204" charset="-122"/>
              </a:rPr>
              <a:t>solid|double|groove</a:t>
            </a:r>
            <a:r>
              <a:rPr lang="en-US" altLang="zh-CN" sz="1800" dirty="0" smtClean="0">
                <a:solidFill>
                  <a:schemeClr val="tx1">
                    <a:lumMod val="75000"/>
                    <a:lumOff val="25000"/>
                  </a:schemeClr>
                </a:solidFill>
                <a:ea typeface="微软雅黑" panose="020B0503020204020204" charset="-122"/>
              </a:rPr>
              <a:t>[</a:t>
            </a:r>
            <a:r>
              <a:rPr lang="zh-CN" altLang="en-US" sz="1800" dirty="0" smtClean="0">
                <a:solidFill>
                  <a:schemeClr val="tx1">
                    <a:lumMod val="75000"/>
                    <a:lumOff val="25000"/>
                  </a:schemeClr>
                </a:solidFill>
                <a:ea typeface="微软雅黑" panose="020B0503020204020204" charset="-122"/>
              </a:rPr>
              <a:t>凹型线］</a:t>
            </a:r>
            <a:r>
              <a:rPr lang="en-US" altLang="zh-CN" sz="1800" dirty="0" smtClean="0">
                <a:solidFill>
                  <a:schemeClr val="tx1">
                    <a:lumMod val="75000"/>
                    <a:lumOff val="25000"/>
                  </a:schemeClr>
                </a:solidFill>
                <a:ea typeface="微软雅黑" panose="020B0503020204020204" charset="-122"/>
              </a:rPr>
              <a:t>|ridge</a:t>
            </a:r>
            <a:r>
              <a:rPr lang="zh-CN" altLang="en-US" sz="1800" dirty="0" smtClean="0">
                <a:solidFill>
                  <a:schemeClr val="tx1">
                    <a:lumMod val="75000"/>
                    <a:lumOff val="25000"/>
                  </a:schemeClr>
                </a:solidFill>
                <a:ea typeface="微软雅黑" panose="020B0503020204020204" charset="-122"/>
              </a:rPr>
              <a:t>［凸型线］</a:t>
            </a:r>
            <a:r>
              <a:rPr lang="en-US" altLang="zh-CN" sz="1800" dirty="0" smtClean="0">
                <a:solidFill>
                  <a:schemeClr val="tx1">
                    <a:lumMod val="75000"/>
                    <a:lumOff val="25000"/>
                  </a:schemeClr>
                </a:solidFill>
                <a:ea typeface="微软雅黑" panose="020B0503020204020204" charset="-122"/>
              </a:rPr>
              <a:t>|inset </a:t>
            </a:r>
            <a:r>
              <a:rPr lang="zh-CN" altLang="en-US" sz="1800" dirty="0" smtClean="0">
                <a:solidFill>
                  <a:schemeClr val="tx1">
                    <a:lumMod val="75000"/>
                    <a:lumOff val="25000"/>
                  </a:schemeClr>
                </a:solidFill>
                <a:ea typeface="微软雅黑" panose="020B0503020204020204" charset="-122"/>
              </a:rPr>
              <a:t>［嵌入线］</a:t>
            </a:r>
            <a:r>
              <a:rPr lang="en-US" altLang="zh-CN" sz="1800" dirty="0" smtClean="0">
                <a:solidFill>
                  <a:schemeClr val="tx1">
                    <a:lumMod val="75000"/>
                    <a:lumOff val="25000"/>
                  </a:schemeClr>
                </a:solidFill>
                <a:ea typeface="微软雅黑" panose="020B0503020204020204" charset="-122"/>
              </a:rPr>
              <a:t> |outset </a:t>
            </a:r>
            <a:r>
              <a:rPr lang="zh-CN" altLang="en-US" sz="1800" dirty="0" smtClean="0">
                <a:solidFill>
                  <a:schemeClr val="tx1">
                    <a:lumMod val="75000"/>
                    <a:lumOff val="25000"/>
                  </a:schemeClr>
                </a:solidFill>
                <a:ea typeface="微软雅黑" panose="020B0503020204020204" charset="-122"/>
              </a:rPr>
              <a:t>［嵌出线］</a:t>
            </a:r>
            <a:r>
              <a:rPr lang="en-US" altLang="zh-CN" sz="1800" dirty="0" smtClean="0">
                <a:solidFill>
                  <a:schemeClr val="tx1">
                    <a:lumMod val="75000"/>
                    <a:lumOff val="25000"/>
                  </a:schemeClr>
                </a:solidFill>
                <a:ea typeface="微软雅黑" panose="020B0503020204020204" charset="-122"/>
              </a:rPr>
              <a:t>;</a:t>
            </a:r>
            <a:endParaRPr lang="en-US" altLang="zh-CN" sz="1800" dirty="0" smtClean="0">
              <a:solidFill>
                <a:schemeClr val="tx1">
                  <a:lumMod val="75000"/>
                  <a:lumOff val="25000"/>
                </a:schemeClr>
              </a:solidFill>
              <a:ea typeface="微软雅黑" panose="020B0503020204020204" charset="-122"/>
            </a:endParaRPr>
          </a:p>
          <a:p>
            <a:pPr marL="990600" lvl="1" indent="-533400" fontAlgn="auto">
              <a:lnSpc>
                <a:spcPct val="100000"/>
              </a:lnSpc>
            </a:pPr>
            <a:r>
              <a:rPr lang="zh-CN" altLang="en-US" sz="1800" dirty="0" smtClean="0">
                <a:solidFill>
                  <a:schemeClr val="tx1">
                    <a:lumMod val="75000"/>
                    <a:lumOff val="25000"/>
                  </a:schemeClr>
                </a:solidFill>
                <a:ea typeface="微软雅黑" panose="020B0503020204020204" charset="-122"/>
              </a:rPr>
              <a:t>复合属性，分</a:t>
            </a:r>
            <a:r>
              <a:rPr lang="en-US" altLang="zh-CN" sz="1800" dirty="0" smtClean="0">
                <a:solidFill>
                  <a:schemeClr val="tx1">
                    <a:lumMod val="75000"/>
                    <a:lumOff val="25000"/>
                  </a:schemeClr>
                </a:solidFill>
                <a:ea typeface="微软雅黑" panose="020B0503020204020204" charset="-122"/>
              </a:rPr>
              <a:t>top</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right</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bottom</a:t>
            </a:r>
            <a:r>
              <a:rPr lang="zh-CN" altLang="en-US" sz="1800" dirty="0" smtClean="0">
                <a:solidFill>
                  <a:schemeClr val="tx1">
                    <a:lumMod val="75000"/>
                    <a:lumOff val="25000"/>
                  </a:schemeClr>
                </a:solidFill>
                <a:ea typeface="微软雅黑" panose="020B0503020204020204" charset="-122"/>
              </a:rPr>
              <a:t>、</a:t>
            </a:r>
            <a:r>
              <a:rPr lang="en-US" altLang="zh-CN" sz="1800" dirty="0" smtClean="0">
                <a:solidFill>
                  <a:schemeClr val="tx1">
                    <a:lumMod val="75000"/>
                    <a:lumOff val="25000"/>
                  </a:schemeClr>
                </a:solidFill>
                <a:ea typeface="微软雅黑" panose="020B0503020204020204" charset="-122"/>
              </a:rPr>
              <a:t>left</a:t>
            </a:r>
            <a:r>
              <a:rPr lang="zh-CN" altLang="en-US" sz="1800" dirty="0" smtClean="0">
                <a:solidFill>
                  <a:schemeClr val="tx1">
                    <a:lumMod val="75000"/>
                    <a:lumOff val="25000"/>
                  </a:schemeClr>
                </a:solidFill>
                <a:ea typeface="微软雅黑" panose="020B0503020204020204" charset="-122"/>
              </a:rPr>
              <a:t>四个子属性。</a:t>
            </a:r>
            <a:endParaRPr lang="zh-CN" altLang="en-US" sz="1800" dirty="0" smtClean="0">
              <a:solidFill>
                <a:schemeClr val="tx1">
                  <a:lumMod val="75000"/>
                  <a:lumOff val="25000"/>
                </a:schemeClr>
              </a:solidFill>
              <a:ea typeface="微软雅黑" panose="020B0503020204020204" charset="-122"/>
            </a:endParaRPr>
          </a:p>
          <a:p>
            <a:pPr marL="533400" indent="-533400" fontAlgn="auto">
              <a:lnSpc>
                <a:spcPct val="100000"/>
              </a:lnSpc>
            </a:pPr>
            <a:r>
              <a:rPr lang="en-US" altLang="zh-CN" sz="1800" dirty="0" smtClean="0">
                <a:sym typeface="+mn-ea"/>
              </a:rPr>
              <a:t>border-color: </a:t>
            </a:r>
            <a:r>
              <a:rPr lang="zh-CN" altLang="en-US" sz="1800" dirty="0" smtClean="0">
                <a:sym typeface="+mn-ea"/>
              </a:rPr>
              <a:t>颜色关键字 </a:t>
            </a:r>
            <a:r>
              <a:rPr lang="en-US" altLang="zh-CN" sz="1800" dirty="0" smtClean="0">
                <a:sym typeface="+mn-ea"/>
              </a:rPr>
              <a:t>| RGB</a:t>
            </a:r>
            <a:r>
              <a:rPr lang="zh-CN" altLang="en-US" sz="1800" dirty="0" smtClean="0">
                <a:sym typeface="+mn-ea"/>
              </a:rPr>
              <a:t>值 </a:t>
            </a:r>
            <a:r>
              <a:rPr lang="en-US" altLang="zh-CN" sz="1800" dirty="0" smtClean="0">
                <a:sym typeface="+mn-ea"/>
              </a:rPr>
              <a:t>;</a:t>
            </a:r>
            <a:endParaRPr lang="en-US" altLang="zh-CN" sz="1800" dirty="0" smtClean="0">
              <a:sym typeface="+mn-ea"/>
            </a:endParaRPr>
          </a:p>
          <a:p>
            <a:pPr marL="533400" indent="-533400" fontAlgn="auto">
              <a:lnSpc>
                <a:spcPct val="100000"/>
              </a:lnSpc>
            </a:pPr>
            <a:endParaRPr lang="en-US" altLang="zh-CN" sz="1800" dirty="0" smtClean="0">
              <a:solidFill>
                <a:schemeClr val="tx1">
                  <a:lumMod val="75000"/>
                  <a:lumOff val="25000"/>
                </a:schemeClr>
              </a:solidFill>
              <a:ea typeface="微软雅黑" panose="020B0503020204020204" charset="-122"/>
            </a:endParaRPr>
          </a:p>
          <a:p>
            <a:pPr marL="533400" indent="-533400" fontAlgn="auto">
              <a:lnSpc>
                <a:spcPct val="100000"/>
              </a:lnSpc>
            </a:pPr>
            <a:r>
              <a:rPr lang="en-US" altLang="zh-CN" sz="1800" dirty="0" smtClean="0">
                <a:solidFill>
                  <a:schemeClr val="tx1">
                    <a:lumMod val="75000"/>
                    <a:lumOff val="25000"/>
                  </a:schemeClr>
                </a:solidFill>
                <a:ea typeface="微软雅黑" panose="020B0503020204020204" charset="-122"/>
              </a:rPr>
              <a:t>border:</a:t>
            </a:r>
            <a:r>
              <a:rPr lang="zh-CN" altLang="en-US" sz="1800" dirty="0" smtClean="0">
                <a:solidFill>
                  <a:schemeClr val="tx1">
                    <a:lumMod val="75000"/>
                    <a:lumOff val="25000"/>
                  </a:schemeClr>
                </a:solidFill>
                <a:ea typeface="微软雅黑" panose="020B0503020204020204" charset="-122"/>
              </a:rPr>
              <a:t>边框粗细</a:t>
            </a:r>
            <a:r>
              <a:rPr lang="en-US" altLang="zh-CN" sz="1800" dirty="0" smtClean="0">
                <a:solidFill>
                  <a:schemeClr val="tx1">
                    <a:lumMod val="75000"/>
                    <a:lumOff val="25000"/>
                  </a:schemeClr>
                </a:solidFill>
                <a:ea typeface="微软雅黑" panose="020B0503020204020204" charset="-122"/>
              </a:rPr>
              <a:t>  </a:t>
            </a:r>
            <a:r>
              <a:rPr lang="zh-CN" altLang="en-US" sz="1800" dirty="0" smtClean="0">
                <a:solidFill>
                  <a:schemeClr val="tx1">
                    <a:lumMod val="75000"/>
                    <a:lumOff val="25000"/>
                  </a:schemeClr>
                </a:solidFill>
                <a:ea typeface="微软雅黑" panose="020B0503020204020204" charset="-122"/>
              </a:rPr>
              <a:t>边框样式 </a:t>
            </a:r>
            <a:r>
              <a:rPr lang="en-US" altLang="zh-CN" sz="1800" dirty="0" smtClean="0">
                <a:solidFill>
                  <a:schemeClr val="tx1">
                    <a:lumMod val="75000"/>
                    <a:lumOff val="25000"/>
                  </a:schemeClr>
                </a:solidFill>
                <a:ea typeface="微软雅黑" panose="020B0503020204020204" charset="-122"/>
              </a:rPr>
              <a:t> </a:t>
            </a:r>
            <a:r>
              <a:rPr lang="zh-CN" altLang="en-US" sz="1800" dirty="0" smtClean="0">
                <a:solidFill>
                  <a:schemeClr val="tx1">
                    <a:lumMod val="75000"/>
                    <a:lumOff val="25000"/>
                  </a:schemeClr>
                </a:solidFill>
                <a:ea typeface="微软雅黑" panose="020B0503020204020204" charset="-122"/>
              </a:rPr>
              <a:t>边框颜色</a:t>
            </a:r>
            <a:r>
              <a:rPr lang="en-US" altLang="zh-CN" sz="1800" dirty="0" smtClean="0">
                <a:solidFill>
                  <a:schemeClr val="tx1">
                    <a:lumMod val="75000"/>
                    <a:lumOff val="25000"/>
                  </a:schemeClr>
                </a:solidFill>
                <a:ea typeface="微软雅黑" panose="020B0503020204020204" charset="-122"/>
              </a:rPr>
              <a:t>;</a:t>
            </a:r>
            <a:endParaRPr lang="en-US" altLang="zh-CN" sz="1800" dirty="0" smtClean="0">
              <a:solidFill>
                <a:schemeClr val="tx1">
                  <a:lumMod val="75000"/>
                  <a:lumOff val="25000"/>
                </a:schemeClr>
              </a:solidFill>
              <a:ea typeface="微软雅黑" panose="020B0503020204020204" charset="-122"/>
            </a:endParaRPr>
          </a:p>
          <a:p>
            <a:pPr marL="533400" indent="-533400" fontAlgn="auto">
              <a:lnSpc>
                <a:spcPct val="100000"/>
              </a:lnSpc>
            </a:pPr>
            <a:r>
              <a:rPr lang="en-US" altLang="zh-CN" sz="1800" dirty="0" smtClean="0">
                <a:solidFill>
                  <a:schemeClr val="tx1">
                    <a:lumMod val="75000"/>
                    <a:lumOff val="25000"/>
                  </a:schemeClr>
                </a:solidFill>
                <a:ea typeface="微软雅黑" panose="020B0503020204020204" charset="-122"/>
              </a:rPr>
              <a:t>border:2px solid #ff33ee;</a:t>
            </a:r>
            <a:endParaRPr lang="en-US" altLang="zh-CN" sz="1800" dirty="0" smtClean="0">
              <a:solidFill>
                <a:schemeClr val="tx1">
                  <a:lumMod val="75000"/>
                  <a:lumOff val="25000"/>
                </a:schemeClr>
              </a:solidFill>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边框属性设置案例</a:t>
            </a:r>
            <a:endParaRPr lang="zh-CN" altLang="en-US" dirty="0"/>
          </a:p>
        </p:txBody>
      </p:sp>
      <p:sp>
        <p:nvSpPr>
          <p:cNvPr id="3" name="矩形 2"/>
          <p:cNvSpPr/>
          <p:nvPr/>
        </p:nvSpPr>
        <p:spPr>
          <a:xfrm>
            <a:off x="502285" y="1111885"/>
            <a:ext cx="7981315" cy="5282565"/>
          </a:xfrm>
          <a:prstGeom prst="rect">
            <a:avLst/>
          </a:prstGeom>
        </p:spPr>
        <p:txBody>
          <a:bodyPr wrap="square">
            <a:spAutoFit/>
          </a:bodyPr>
          <a:lstStyle/>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&lt;html&gt;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  &lt;head&gt;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    &lt;style type="text/css"&gt;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indent="441325">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#p1{background:#99ffcc;border:15px #33ff66 groove;}	</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indent="441325">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#p2{border-style: dashed solid;}</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indent="441325">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#p3{border-style:solid;border-width:8px 10px;}</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    &lt;/style&gt;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  &lt;/head&gt;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  &lt;body&gt;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    &lt;p id="p1"&gt;使用CSS+DIV进行页面布局是一种全新的体验，完全有别于传统的表格排版习惯。&lt;/p&gt;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b="0" dirty="0" smtClean="0">
                <a:latin typeface="Verdana" panose="020B0604030504040204" pitchFamily="34" charset="0"/>
                <a:ea typeface="Verdana" panose="020B0604030504040204" pitchFamily="34" charset="0"/>
                <a:cs typeface="Verdana" panose="020B0604030504040204" pitchFamily="34" charset="0"/>
              </a:rPr>
              <a:t>    &lt;p id="p2"&gt;使用CSS+DIV进行页面布局是一种全新的体验，完全有别于传统的表格排版习惯。&lt;/p&gt;</a:t>
            </a:r>
            <a:endParaRPr lang="en-US" altLang="zh-CN" b="0"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dirty="0" smtClean="0">
                <a:latin typeface="Verdana" panose="020B0604030504040204" pitchFamily="34" charset="0"/>
                <a:ea typeface="Verdana" panose="020B0604030504040204" pitchFamily="34" charset="0"/>
                <a:cs typeface="Verdana" panose="020B0604030504040204" pitchFamily="34" charset="0"/>
                <a:sym typeface="+mn-ea"/>
              </a:rPr>
              <a:t>     &lt;p id=“p3“&gt;使用CSS+DIV进行页面布局是一种全新的体验，完全有别于传统的表格排版习惯。&lt;/p&gt;</a:t>
            </a:r>
            <a:endParaRPr lang="en-US" altLang="zh-CN"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dirty="0" smtClean="0">
                <a:latin typeface="Verdana" panose="020B0604030504040204" pitchFamily="34" charset="0"/>
                <a:ea typeface="Verdana" panose="020B0604030504040204" pitchFamily="34" charset="0"/>
                <a:cs typeface="Verdana" panose="020B0604030504040204" pitchFamily="34" charset="0"/>
                <a:sym typeface="+mn-ea"/>
              </a:rPr>
              <a:t>  &lt;/body&gt;</a:t>
            </a:r>
            <a:endParaRPr lang="en-US" altLang="zh-CN"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pPr>
            <a:r>
              <a:rPr lang="en-US" altLang="zh-CN" dirty="0" smtClean="0">
                <a:latin typeface="Verdana" panose="020B0604030504040204" pitchFamily="34" charset="0"/>
                <a:ea typeface="Verdana" panose="020B0604030504040204" pitchFamily="34" charset="0"/>
                <a:cs typeface="Verdana" panose="020B0604030504040204" pitchFamily="34" charset="0"/>
                <a:sym typeface="+mn-ea"/>
              </a:rPr>
              <a:t>&lt;/html&gt;</a:t>
            </a:r>
            <a:endParaRPr lang="zh-CN" altLang="en-US" dirty="0"/>
          </a:p>
          <a:p>
            <a:pPr>
              <a:lnSpc>
                <a:spcPts val="1600"/>
              </a:lnSpc>
            </a:pPr>
            <a:endParaRPr lang="en-US" altLang="zh-CN" sz="1600" b="0" dirty="0" smtClean="0">
              <a:latin typeface="Verdana" panose="020B0604030504040204" pitchFamily="34" charset="0"/>
              <a:ea typeface="Verdana" panose="020B0604030504040204" pitchFamily="34" charset="0"/>
              <a:cs typeface="Verdana" panose="020B0604030504040204" pitchFamily="34" charset="0"/>
            </a:endParaRPr>
          </a:p>
          <a:p>
            <a:endParaRPr lang="zh-CN" altLang="en-US" sz="1800" dirty="0">
              <a:latin typeface="Verdana" panose="020B0604030504040204" pitchFamily="34" charset="0"/>
              <a:cs typeface="Verdana" panose="020B0604030504040204" pitchFamily="34" charset="0"/>
            </a:endParaRPr>
          </a:p>
        </p:txBody>
      </p:sp>
      <p:pic>
        <p:nvPicPr>
          <p:cNvPr id="6145" name="Picture 1"/>
          <p:cNvPicPr>
            <a:picLocks noChangeAspect="1" noChangeArrowheads="1"/>
          </p:cNvPicPr>
          <p:nvPr/>
        </p:nvPicPr>
        <p:blipFill>
          <a:blip r:embed="rId1" cstate="print"/>
          <a:srcRect t="40780"/>
          <a:stretch>
            <a:fillRect/>
          </a:stretch>
        </p:blipFill>
        <p:spPr bwMode="auto">
          <a:xfrm>
            <a:off x="3858260" y="5090795"/>
            <a:ext cx="4845050" cy="1405255"/>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56792"/>
            <a:ext cx="8229600" cy="101473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利用</a:t>
            </a:r>
            <a:r>
              <a:rPr lang="en-US" altLang="zh-CN" dirty="0"/>
              <a:t>CSS</a:t>
            </a:r>
            <a:r>
              <a:rPr lang="zh-CN" altLang="en-US" dirty="0"/>
              <a:t>的边框属性可以设置对象边框的颜色、样式以及宽度等。</a:t>
            </a:r>
            <a:r>
              <a:rPr lang="en-US" altLang="zh-CN" dirty="0"/>
              <a:t>CSS3</a:t>
            </a:r>
            <a:r>
              <a:rPr lang="zh-CN" altLang="en-US" dirty="0"/>
              <a:t>中还增加了圆角边框、阴影、边框填充图像等新的属性。使用边框属性之前，必须先设定对象的高度及宽度，或者将对象的</a:t>
            </a:r>
            <a:r>
              <a:rPr lang="en-US" altLang="zh-CN" dirty="0"/>
              <a:t>position</a:t>
            </a:r>
            <a:r>
              <a:rPr lang="zh-CN" altLang="en-US" dirty="0"/>
              <a:t>属性设置成</a:t>
            </a:r>
            <a:r>
              <a:rPr lang="en-US" altLang="zh-CN" dirty="0"/>
              <a:t>absolute</a:t>
            </a:r>
            <a:r>
              <a:rPr lang="zh-CN" altLang="en-US" dirty="0"/>
              <a:t>。 </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p>
        </p:txBody>
      </p:sp>
      <p:sp>
        <p:nvSpPr>
          <p:cNvPr id="4" name="Title 3"/>
          <p:cNvSpPr>
            <a:spLocks noGrp="1"/>
          </p:cNvSpPr>
          <p:nvPr>
            <p:ph type="title"/>
          </p:nvPr>
        </p:nvSpPr>
        <p:spPr/>
        <p:txBody>
          <a:bodyPr/>
          <a:lstStyle/>
          <a:p>
            <a:r>
              <a:rPr lang="zh-CN" altLang="en-US"/>
              <a:t>边框属性</a:t>
            </a:r>
            <a:endParaRPr lang="zh-CN" altLang="en-US"/>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2100">
                <a:ea typeface="宋体" panose="02010600030101010101" pitchFamily="2" charset="-122"/>
              </a:rPr>
              <a:t>1</a:t>
            </a:r>
            <a:r>
              <a:rPr lang="zh-CN" altLang="en-US" sz="2100">
                <a:ea typeface="宋体" panose="02010600030101010101" pitchFamily="2" charset="-122"/>
              </a:rPr>
              <a:t>．边框颜色</a:t>
            </a:r>
            <a:endParaRPr lang="zh-CN" altLang="en-US" sz="2100">
              <a:ea typeface="宋体" panose="02010600030101010101" pitchFamily="2" charset="-122"/>
            </a:endParaRPr>
          </a:p>
        </p:txBody>
      </p:sp>
      <p:sp>
        <p:nvSpPr>
          <p:cNvPr id="19459" name="Rectangle 3"/>
          <p:cNvSpPr>
            <a:spLocks noGrp="1" noChangeArrowheads="1"/>
          </p:cNvSpPr>
          <p:nvPr>
            <p:ph idx="1"/>
          </p:nvPr>
        </p:nvSpPr>
        <p:spPr>
          <a:xfrm>
            <a:off x="502412" y="952508"/>
            <a:ext cx="8139178" cy="135128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border-top-color</a:t>
            </a:r>
            <a:r>
              <a:rPr lang="zh-CN" altLang="en-US" dirty="0"/>
              <a:t>：上边框的颜色。</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border-right-color</a:t>
            </a:r>
            <a:r>
              <a:rPr lang="zh-CN" altLang="en-US" dirty="0"/>
              <a:t>：右边框的颜色。</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border-bottom-color</a:t>
            </a:r>
            <a:r>
              <a:rPr lang="zh-CN" altLang="en-US" dirty="0"/>
              <a:t>：下边框的颜色。</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border-left-color</a:t>
            </a:r>
            <a:r>
              <a:rPr lang="zh-CN" altLang="en-US" dirty="0"/>
              <a:t>：左边框的颜色。</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border-color</a:t>
            </a:r>
            <a:r>
              <a:rPr lang="zh-CN" altLang="en-US" dirty="0"/>
              <a:t>：复合属性，同时设置四个边框的颜色。</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2100">
                <a:ea typeface="宋体" panose="02010600030101010101" pitchFamily="2" charset="-122"/>
              </a:rPr>
              <a:t>2</a:t>
            </a:r>
            <a:r>
              <a:rPr lang="zh-CN" altLang="en-US" sz="2100">
                <a:ea typeface="宋体" panose="02010600030101010101" pitchFamily="2" charset="-122"/>
              </a:rPr>
              <a:t>．边框样式</a:t>
            </a:r>
            <a:endParaRPr lang="zh-CN" altLang="en-US" sz="2100">
              <a:ea typeface="宋体" panose="02010600030101010101" pitchFamily="2" charset="-122"/>
            </a:endParaRPr>
          </a:p>
        </p:txBody>
      </p:sp>
      <p:sp>
        <p:nvSpPr>
          <p:cNvPr id="20483" name="Rectangle 3"/>
          <p:cNvSpPr>
            <a:spLocks noGrp="1" noChangeArrowheads="1"/>
          </p:cNvSpPr>
          <p:nvPr>
            <p:ph idx="1"/>
          </p:nvPr>
        </p:nvSpPr>
        <p:spPr>
          <a:xfrm>
            <a:off x="502412" y="952508"/>
            <a:ext cx="8139178" cy="135128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border-top-style</a:t>
            </a:r>
            <a:r>
              <a:rPr lang="zh-CN" altLang="en-US" dirty="0"/>
              <a:t>：上边框的样式。</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border-right-style</a:t>
            </a:r>
            <a:r>
              <a:rPr lang="zh-CN" altLang="en-US" dirty="0"/>
              <a:t>：右边框的样式。</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border-bottom-style</a:t>
            </a:r>
            <a:r>
              <a:rPr lang="zh-CN" altLang="en-US" dirty="0"/>
              <a:t>：下边框的样式。</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border-left-style</a:t>
            </a:r>
            <a:r>
              <a:rPr lang="zh-CN" altLang="en-US" dirty="0"/>
              <a:t>：左边框的样式。</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border-style</a:t>
            </a:r>
            <a:r>
              <a:rPr lang="zh-CN" altLang="en-US" dirty="0"/>
              <a:t>：复合属性，同时设置四个边框的样式。</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Autofit/>
          </a:bodyPr>
          <a:lstStyle/>
          <a:p>
            <a:r>
              <a:rPr lang="en-US" altLang="zh-CN" sz="2400" dirty="0" smtClean="0"/>
              <a:t>CSS</a:t>
            </a:r>
            <a:r>
              <a:rPr sz="2400" dirty="0" smtClean="0"/>
              <a:t>的</a:t>
            </a:r>
            <a:r>
              <a:rPr lang="zh-CN" altLang="en-US" sz="2400" dirty="0" smtClean="0"/>
              <a:t>使用</a:t>
            </a:r>
            <a:endParaRPr lang="zh-CN" altLang="en-US" sz="2400" dirty="0" smtClean="0"/>
          </a:p>
        </p:txBody>
      </p:sp>
      <p:sp>
        <p:nvSpPr>
          <p:cNvPr id="26626" name="Rectangle 5"/>
          <p:cNvSpPr>
            <a:spLocks noGrp="1" noChangeArrowheads="1"/>
          </p:cNvSpPr>
          <p:nvPr>
            <p:ph idx="1"/>
          </p:nvPr>
        </p:nvSpPr>
        <p:spPr/>
        <p:txBody>
          <a:bodyPr/>
          <a:lstStyle/>
          <a:p>
            <a:pPr marL="0" indent="0">
              <a:buNone/>
            </a:pPr>
            <a:r>
              <a:rPr lang="en-US" altLang="zh-CN" sz="1800" dirty="0" smtClean="0">
                <a:latin typeface="+mn-ea"/>
                <a:ea typeface="+mn-ea"/>
                <a:cs typeface="+mn-ea"/>
              </a:rPr>
              <a:t>在页面中使用CSS有四种方法</a:t>
            </a:r>
            <a:r>
              <a:rPr sz="1800" dirty="0" smtClean="0">
                <a:latin typeface="+mn-ea"/>
                <a:ea typeface="+mn-ea"/>
                <a:cs typeface="+mn-ea"/>
              </a:rPr>
              <a:t>，对应</a:t>
            </a:r>
            <a:r>
              <a:rPr lang="en-US" altLang="zh-CN" sz="1800" smtClean="0">
                <a:latin typeface="+mn-ea"/>
                <a:ea typeface="+mn-ea"/>
                <a:cs typeface="+mn-ea"/>
                <a:sym typeface="+mn-ea"/>
              </a:rPr>
              <a:t>4</a:t>
            </a:r>
            <a:r>
              <a:rPr sz="1800" smtClean="0">
                <a:latin typeface="+mn-ea"/>
                <a:ea typeface="+mn-ea"/>
                <a:cs typeface="+mn-ea"/>
                <a:sym typeface="+mn-ea"/>
              </a:rPr>
              <a:t>种</a:t>
            </a:r>
            <a:r>
              <a:rPr lang="en-US" altLang="zh-CN" sz="1800" dirty="0" smtClean="0">
                <a:latin typeface="+mn-ea"/>
                <a:ea typeface="+mn-ea"/>
                <a:cs typeface="+mn-ea"/>
              </a:rPr>
              <a:t>CSS</a:t>
            </a:r>
            <a:r>
              <a:rPr lang="zh-CN" altLang="en-US" sz="1800" dirty="0" smtClean="0">
                <a:latin typeface="+mn-ea"/>
                <a:ea typeface="+mn-ea"/>
                <a:cs typeface="+mn-ea"/>
              </a:rPr>
              <a:t>样式表类型：</a:t>
            </a:r>
            <a:endParaRPr lang="zh-CN" altLang="en-US" sz="1800" dirty="0" smtClean="0">
              <a:latin typeface="+mn-ea"/>
              <a:ea typeface="+mn-ea"/>
              <a:cs typeface="+mn-ea"/>
            </a:endParaRPr>
          </a:p>
          <a:p>
            <a:pPr lvl="1"/>
            <a:r>
              <a:rPr lang="zh-CN" altLang="en-US" sz="1800" b="0" dirty="0" smtClean="0">
                <a:latin typeface="+mn-ea"/>
                <a:ea typeface="+mn-ea"/>
                <a:cs typeface="+mn-ea"/>
              </a:rPr>
              <a:t>内联样式表（</a:t>
            </a:r>
            <a:r>
              <a:rPr lang="en-US" altLang="zh-CN" sz="1800" b="0" dirty="0" smtClean="0">
                <a:latin typeface="+mn-ea"/>
                <a:ea typeface="+mn-ea"/>
                <a:cs typeface="+mn-ea"/>
              </a:rPr>
              <a:t>Inline Style Sheet</a:t>
            </a:r>
            <a:r>
              <a:rPr lang="zh-CN" altLang="en-US" sz="1800" b="0" dirty="0" smtClean="0">
                <a:latin typeface="+mn-ea"/>
                <a:ea typeface="+mn-ea"/>
                <a:cs typeface="+mn-ea"/>
              </a:rPr>
              <a:t>）</a:t>
            </a:r>
            <a:endParaRPr lang="zh-CN" altLang="en-US" sz="1800" b="0" dirty="0" smtClean="0">
              <a:latin typeface="+mn-ea"/>
              <a:ea typeface="+mn-ea"/>
              <a:cs typeface="+mn-ea"/>
            </a:endParaRPr>
          </a:p>
          <a:p>
            <a:pPr lvl="1"/>
            <a:r>
              <a:rPr lang="zh-CN" altLang="en-US" sz="1800" b="0" dirty="0" smtClean="0">
                <a:latin typeface="+mn-ea"/>
                <a:ea typeface="+mn-ea"/>
                <a:cs typeface="+mn-ea"/>
              </a:rPr>
              <a:t>内部样式表（</a:t>
            </a:r>
            <a:r>
              <a:rPr lang="en-US" altLang="zh-CN" sz="1800" b="0" dirty="0" smtClean="0">
                <a:latin typeface="+mn-ea"/>
                <a:ea typeface="+mn-ea"/>
                <a:cs typeface="+mn-ea"/>
              </a:rPr>
              <a:t>Internal Style Sheet</a:t>
            </a:r>
            <a:r>
              <a:rPr lang="zh-CN" altLang="en-US" sz="1800" b="0" dirty="0" smtClean="0">
                <a:latin typeface="+mn-ea"/>
                <a:ea typeface="+mn-ea"/>
                <a:cs typeface="+mn-ea"/>
              </a:rPr>
              <a:t>）</a:t>
            </a:r>
            <a:endParaRPr lang="zh-CN" altLang="en-US" sz="1800" b="0" dirty="0" smtClean="0">
              <a:latin typeface="+mn-ea"/>
              <a:ea typeface="+mn-ea"/>
              <a:cs typeface="+mn-ea"/>
            </a:endParaRPr>
          </a:p>
          <a:p>
            <a:pPr lvl="1"/>
            <a:r>
              <a:rPr lang="zh-CN" altLang="en-US" sz="1800" b="0" dirty="0" smtClean="0">
                <a:latin typeface="+mn-ea"/>
                <a:ea typeface="+mn-ea"/>
                <a:cs typeface="+mn-ea"/>
              </a:rPr>
              <a:t>链接外部样式表（</a:t>
            </a:r>
            <a:r>
              <a:rPr lang="en-US" altLang="zh-CN" sz="1800" b="0" dirty="0" smtClean="0">
                <a:latin typeface="+mn-ea"/>
                <a:ea typeface="+mn-ea"/>
                <a:cs typeface="+mn-ea"/>
              </a:rPr>
              <a:t>Link External Style Sheet</a:t>
            </a:r>
            <a:r>
              <a:rPr lang="zh-CN" altLang="en-US" sz="1800" b="0" dirty="0" smtClean="0">
                <a:latin typeface="+mn-ea"/>
                <a:ea typeface="+mn-ea"/>
                <a:cs typeface="+mn-ea"/>
              </a:rPr>
              <a:t>）</a:t>
            </a:r>
            <a:endParaRPr lang="zh-CN" altLang="en-US" sz="1800" b="0" dirty="0" smtClean="0">
              <a:latin typeface="+mn-ea"/>
              <a:ea typeface="+mn-ea"/>
              <a:cs typeface="+mn-ea"/>
            </a:endParaRPr>
          </a:p>
          <a:p>
            <a:pPr lvl="1"/>
            <a:r>
              <a:rPr lang="zh-CN" altLang="en-US" sz="1800" b="0" dirty="0" smtClean="0">
                <a:latin typeface="+mn-ea"/>
                <a:ea typeface="+mn-ea"/>
                <a:cs typeface="+mn-ea"/>
              </a:rPr>
              <a:t>导入外部样式表（</a:t>
            </a:r>
            <a:r>
              <a:rPr lang="en-US" altLang="zh-CN" sz="1800" b="0" dirty="0" smtClean="0">
                <a:latin typeface="+mn-ea"/>
                <a:ea typeface="+mn-ea"/>
                <a:cs typeface="+mn-ea"/>
              </a:rPr>
              <a:t>Import External Style Sheet</a:t>
            </a:r>
            <a:r>
              <a:rPr lang="zh-CN" altLang="en-US" sz="1800" b="0" dirty="0" smtClean="0">
                <a:latin typeface="+mn-ea"/>
                <a:ea typeface="+mn-ea"/>
                <a:cs typeface="+mn-ea"/>
              </a:rPr>
              <a:t>）</a:t>
            </a:r>
            <a:endParaRPr lang="zh-CN" altLang="en-US" sz="1800" b="0" dirty="0" smtClean="0">
              <a:latin typeface="+mn-ea"/>
              <a:ea typeface="+mn-ea"/>
              <a:cs typeface="+mn-ea"/>
            </a:endParaRPr>
          </a:p>
        </p:txBody>
      </p:sp>
    </p:spTree>
    <p:custDataLst>
      <p:tags r:id="rId1"/>
    </p:custData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2100">
                <a:ea typeface="宋体" panose="02010600030101010101" pitchFamily="2" charset="-122"/>
              </a:rPr>
              <a:t>3</a:t>
            </a:r>
            <a:r>
              <a:rPr lang="zh-CN" altLang="en-US" sz="2100">
                <a:ea typeface="宋体" panose="02010600030101010101" pitchFamily="2" charset="-122"/>
              </a:rPr>
              <a:t>．边框宽度</a:t>
            </a:r>
            <a:endParaRPr lang="zh-CN" altLang="en-US" sz="2100">
              <a:ea typeface="宋体" panose="02010600030101010101" pitchFamily="2" charset="-122"/>
            </a:endParaRPr>
          </a:p>
        </p:txBody>
      </p:sp>
      <p:sp>
        <p:nvSpPr>
          <p:cNvPr id="21507" name="Rectangle 3"/>
          <p:cNvSpPr>
            <a:spLocks noGrp="1" noChangeArrowheads="1"/>
          </p:cNvSpPr>
          <p:nvPr>
            <p:ph idx="1"/>
          </p:nvPr>
        </p:nvSpPr>
        <p:spPr>
          <a:xfrm>
            <a:off x="502412" y="952508"/>
            <a:ext cx="8139178" cy="135128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border-top-width</a:t>
            </a:r>
            <a:r>
              <a:rPr lang="zh-CN" altLang="en-US" dirty="0"/>
              <a:t>：上边框的宽度。</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border-right-width</a:t>
            </a:r>
            <a:r>
              <a:rPr lang="zh-CN" altLang="en-US" dirty="0"/>
              <a:t>：右边框的宽度。</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border-bottom-width</a:t>
            </a:r>
            <a:r>
              <a:rPr lang="zh-CN" altLang="en-US" dirty="0"/>
              <a:t>：下边框的宽度。</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border-left-width</a:t>
            </a:r>
            <a:r>
              <a:rPr lang="zh-CN" altLang="en-US" dirty="0"/>
              <a:t>：左边框的宽度。</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border-width</a:t>
            </a:r>
            <a:r>
              <a:rPr lang="zh-CN" altLang="en-US" dirty="0"/>
              <a:t>：复合属性，同时设置四个边框的宽度。</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idx="1"/>
          </p:nvPr>
        </p:nvSpPr>
        <p:spPr>
          <a:xfrm>
            <a:off x="502285" y="1176020"/>
            <a:ext cx="6249035" cy="5053965"/>
          </a:xfrm>
          <a:solidFill>
            <a:srgbClr val="E1FFE1"/>
          </a:solidFill>
          <a:ln cap="flat" algn="ctr">
            <a:solidFill>
              <a:srgbClr val="993300"/>
            </a:solidFill>
            <a:miter lim="800000"/>
          </a:ln>
        </p:spPr>
        <p:txBody>
          <a:bodyPr>
            <a:noAutofit/>
          </a:bodyPr>
          <a:lstStyle/>
          <a:p>
            <a:pPr marL="457200" indent="-457200">
              <a:spcBef>
                <a:spcPct val="0"/>
              </a:spcBef>
              <a:spcAft>
                <a:spcPts val="0"/>
              </a:spcAft>
              <a:buNone/>
            </a:pPr>
            <a:r>
              <a:rPr lang="en-US" altLang="zh-CN" sz="1200" dirty="0">
                <a:ea typeface="宋体" panose="02010600030101010101" pitchFamily="2" charset="-122"/>
              </a:rPr>
              <a:t>		&lt;title&gt;</a:t>
            </a:r>
            <a:r>
              <a:rPr lang="zh-CN" altLang="en-US" sz="1200" dirty="0">
                <a:ea typeface="宋体" panose="02010600030101010101" pitchFamily="2" charset="-122"/>
              </a:rPr>
              <a:t>边框属性</a:t>
            </a:r>
            <a:r>
              <a:rPr lang="en-US" altLang="zh-CN" sz="1200" dirty="0">
                <a:ea typeface="宋体" panose="02010600030101010101" pitchFamily="2" charset="-122"/>
              </a:rPr>
              <a:t>&lt;/title&gt;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&lt;style type="text/</a:t>
            </a:r>
            <a:r>
              <a:rPr lang="en-US" altLang="zh-CN" sz="1200" dirty="0" err="1">
                <a:ea typeface="宋体" panose="02010600030101010101" pitchFamily="2" charset="-122"/>
              </a:rPr>
              <a:t>css</a:t>
            </a:r>
            <a:r>
              <a:rPr lang="en-US" altLang="zh-CN" sz="1200" dirty="0">
                <a:ea typeface="宋体" panose="02010600030101010101" pitchFamily="2" charset="-122"/>
              </a:rPr>
              <a:t>"&gt;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div.b1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border: 2px dashed #FF9600;</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position: absolute;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background-color: #33CCFF;</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width: 250px;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height: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display: inline"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div.b2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border: 4px double red;</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position: relative;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top: 10px;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left: 10px;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width: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height: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background-color: #FFCC00;</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&lt;/style&gt;</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&lt;/head&gt;</a:t>
            </a:r>
            <a:endParaRPr lang="en-US" altLang="zh-CN" sz="1200" dirty="0">
              <a:ea typeface="宋体" panose="02010600030101010101" pitchFamily="2" charset="-122"/>
            </a:endParaRPr>
          </a:p>
        </p:txBody>
      </p:sp>
      <p:sp>
        <p:nvSpPr>
          <p:cNvPr id="412675" name="Rectangle 3"/>
          <p:cNvSpPr>
            <a:spLocks noChangeArrowheads="1"/>
          </p:cNvSpPr>
          <p:nvPr/>
        </p:nvSpPr>
        <p:spPr bwMode="auto">
          <a:xfrm>
            <a:off x="5201662" y="159772"/>
            <a:ext cx="3744416" cy="1753235"/>
          </a:xfrm>
          <a:prstGeom prst="rect">
            <a:avLst/>
          </a:prstGeom>
          <a:solidFill>
            <a:schemeClr val="accent6">
              <a:lumMod val="20000"/>
              <a:lumOff val="80000"/>
            </a:schemeClr>
          </a:solidFill>
          <a:ln cap="flat" algn="ctr">
            <a:solidFill>
              <a:srgbClr val="993300"/>
            </a:solidFill>
            <a:miter lim="800000"/>
          </a:ln>
        </p:spPr>
        <p:txBody>
          <a:bodyPr vert="horz" wrap="square" lIns="91440" tIns="45720" rIns="91440" bIns="45720" rtlCol="0">
            <a:spAutoFit/>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spcBef>
                <a:spcPct val="0"/>
              </a:spcBef>
            </a:pPr>
            <a:r>
              <a:rPr lang="en-US" altLang="zh-CN" sz="1200" b="1" dirty="0">
                <a:solidFill>
                  <a:srgbClr val="000000"/>
                </a:solidFill>
                <a:latin typeface="华文楷体" panose="02010600040101010101" pitchFamily="2" charset="-122"/>
              </a:rPr>
              <a:t>	&lt;body&gt;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&lt;div class="b1"&gt;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&lt;div class="b2"&gt;</a:t>
            </a:r>
            <a:r>
              <a:rPr lang="zh-CN" altLang="en-US" sz="1200" b="1" dirty="0">
                <a:solidFill>
                  <a:srgbClr val="000000"/>
                </a:solidFill>
                <a:latin typeface="华文楷体" panose="02010600040101010101" pitchFamily="2" charset="-122"/>
              </a:rPr>
              <a:t>春晓</a:t>
            </a:r>
            <a:r>
              <a:rPr lang="en-US" altLang="zh-CN" sz="1200" b="1" dirty="0">
                <a:solidFill>
                  <a:srgbClr val="000000"/>
                </a:solidFill>
                <a:latin typeface="华文楷体" panose="02010600040101010101" pitchFamily="2" charset="-122"/>
              </a:rPr>
              <a:t>&lt;</a:t>
            </a:r>
            <a:r>
              <a:rPr lang="en-US" altLang="zh-CN" sz="1200" b="1" dirty="0" err="1">
                <a:solidFill>
                  <a:srgbClr val="000000"/>
                </a:solidFill>
                <a:latin typeface="华文楷体" panose="02010600040101010101" pitchFamily="2" charset="-122"/>
              </a:rPr>
              <a:t>br</a:t>
            </a:r>
            <a:r>
              <a:rPr lang="en-US" altLang="zh-CN" sz="1200" b="1" dirty="0">
                <a:solidFill>
                  <a:srgbClr val="000000"/>
                </a:solidFill>
                <a:latin typeface="华文楷体" panose="02010600040101010101" pitchFamily="2" charset="-122"/>
              </a:rPr>
              <a:t> /&gt;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a:t>
            </a:r>
            <a:r>
              <a:rPr lang="zh-CN" altLang="en-US" sz="1200" b="1" dirty="0">
                <a:solidFill>
                  <a:srgbClr val="000000"/>
                </a:solidFill>
                <a:latin typeface="华文楷体" panose="02010600040101010101" pitchFamily="2" charset="-122"/>
              </a:rPr>
              <a:t>春眠不觉晓</a:t>
            </a:r>
            <a:r>
              <a:rPr lang="en-US" altLang="zh-CN" sz="1200" b="1" dirty="0">
                <a:solidFill>
                  <a:srgbClr val="000000"/>
                </a:solidFill>
                <a:latin typeface="华文楷体" panose="02010600040101010101" pitchFamily="2" charset="-122"/>
              </a:rPr>
              <a:t>&lt;</a:t>
            </a:r>
            <a:r>
              <a:rPr lang="en-US" altLang="zh-CN" sz="1200" b="1" dirty="0" err="1">
                <a:solidFill>
                  <a:srgbClr val="000000"/>
                </a:solidFill>
                <a:latin typeface="华文楷体" panose="02010600040101010101" pitchFamily="2" charset="-122"/>
              </a:rPr>
              <a:t>br</a:t>
            </a:r>
            <a:r>
              <a:rPr lang="en-US" altLang="zh-CN" sz="1200" b="1" dirty="0">
                <a:solidFill>
                  <a:srgbClr val="000000"/>
                </a:solidFill>
                <a:latin typeface="华文楷体" panose="02010600040101010101" pitchFamily="2" charset="-122"/>
              </a:rPr>
              <a:t> /&gt;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a:t>
            </a:r>
            <a:r>
              <a:rPr lang="zh-CN" altLang="en-US" sz="1200" b="1" dirty="0">
                <a:solidFill>
                  <a:srgbClr val="000000"/>
                </a:solidFill>
                <a:latin typeface="华文楷体" panose="02010600040101010101" pitchFamily="2" charset="-122"/>
              </a:rPr>
              <a:t>处处闻啼鸟</a:t>
            </a:r>
            <a:r>
              <a:rPr lang="en-US" altLang="zh-CN" sz="1200" b="1" dirty="0">
                <a:solidFill>
                  <a:srgbClr val="000000"/>
                </a:solidFill>
                <a:latin typeface="华文楷体" panose="02010600040101010101" pitchFamily="2" charset="-122"/>
              </a:rPr>
              <a:t>&lt;</a:t>
            </a:r>
            <a:r>
              <a:rPr lang="en-US" altLang="zh-CN" sz="1200" b="1" dirty="0" err="1">
                <a:solidFill>
                  <a:srgbClr val="000000"/>
                </a:solidFill>
                <a:latin typeface="华文楷体" panose="02010600040101010101" pitchFamily="2" charset="-122"/>
              </a:rPr>
              <a:t>br</a:t>
            </a:r>
            <a:r>
              <a:rPr lang="en-US" altLang="zh-CN" sz="1200" b="1" dirty="0">
                <a:solidFill>
                  <a:srgbClr val="000000"/>
                </a:solidFill>
                <a:latin typeface="华文楷体" panose="02010600040101010101" pitchFamily="2" charset="-122"/>
              </a:rPr>
              <a:t> /&gt;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a:t>
            </a:r>
            <a:r>
              <a:rPr lang="zh-CN" altLang="en-US" sz="1200" b="1" dirty="0">
                <a:solidFill>
                  <a:srgbClr val="000000"/>
                </a:solidFill>
                <a:latin typeface="华文楷体" panose="02010600040101010101" pitchFamily="2" charset="-122"/>
              </a:rPr>
              <a:t>夜来风雨声</a:t>
            </a:r>
            <a:r>
              <a:rPr lang="en-US" altLang="zh-CN" sz="1200" b="1" dirty="0">
                <a:solidFill>
                  <a:srgbClr val="000000"/>
                </a:solidFill>
                <a:latin typeface="华文楷体" panose="02010600040101010101" pitchFamily="2" charset="-122"/>
              </a:rPr>
              <a:t>&lt;</a:t>
            </a:r>
            <a:r>
              <a:rPr lang="en-US" altLang="zh-CN" sz="1200" b="1" dirty="0" err="1">
                <a:solidFill>
                  <a:srgbClr val="000000"/>
                </a:solidFill>
                <a:latin typeface="华文楷体" panose="02010600040101010101" pitchFamily="2" charset="-122"/>
              </a:rPr>
              <a:t>br</a:t>
            </a:r>
            <a:r>
              <a:rPr lang="en-US" altLang="zh-CN" sz="1200" b="1" dirty="0">
                <a:solidFill>
                  <a:srgbClr val="000000"/>
                </a:solidFill>
                <a:latin typeface="华文楷体" panose="02010600040101010101" pitchFamily="2" charset="-122"/>
              </a:rPr>
              <a:t> /&gt;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a:t>
            </a:r>
            <a:r>
              <a:rPr lang="zh-CN" altLang="en-US" sz="1200" b="1" dirty="0">
                <a:solidFill>
                  <a:srgbClr val="000000"/>
                </a:solidFill>
                <a:latin typeface="华文楷体" panose="02010600040101010101" pitchFamily="2" charset="-122"/>
              </a:rPr>
              <a:t>花落知多少</a:t>
            </a:r>
            <a:r>
              <a:rPr lang="en-US" altLang="zh-CN" sz="1200" b="1" dirty="0">
                <a:solidFill>
                  <a:srgbClr val="000000"/>
                </a:solidFill>
                <a:latin typeface="华文楷体" panose="02010600040101010101" pitchFamily="2" charset="-122"/>
              </a:rPr>
              <a:t>&lt;/div&gt;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&lt;/div&gt;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&lt;/body&gt;</a:t>
            </a:r>
            <a:endParaRPr lang="en-US" altLang="zh-CN" sz="1200" b="1" dirty="0">
              <a:solidFill>
                <a:srgbClr val="000000"/>
              </a:solidFill>
              <a:latin typeface="华文楷体" panose="02010600040101010101" pitchFamily="2" charset="-122"/>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4" name="标题 3"/>
          <p:cNvSpPr/>
          <p:nvPr>
            <p:ph type="title"/>
          </p:nvPr>
        </p:nvSpPr>
        <p:spPr/>
        <p:txBody>
          <a:bodyPr/>
          <a:p>
            <a:r>
              <a:rPr lang="zh-CN" altLang="en-US"/>
              <a:t>边框属性例子</a:t>
            </a:r>
            <a:endParaRPr lang="zh-CN" altLang="en-US"/>
          </a:p>
        </p:txBody>
      </p:sp>
      <p:pic>
        <p:nvPicPr>
          <p:cNvPr id="23555" name="Picture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t="29438" r="6832" b="5688"/>
          <a:stretch>
            <a:fillRect/>
          </a:stretch>
        </p:blipFill>
        <p:spPr bwMode="auto">
          <a:xfrm>
            <a:off x="5688965" y="2775585"/>
            <a:ext cx="345503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2100">
                <a:ea typeface="宋体" panose="02010600030101010101" pitchFamily="2" charset="-122"/>
              </a:rPr>
              <a:t>4</a:t>
            </a:r>
            <a:r>
              <a:rPr lang="zh-CN" altLang="en-US" sz="2100">
                <a:ea typeface="宋体" panose="02010600030101010101" pitchFamily="2" charset="-122"/>
              </a:rPr>
              <a:t>．圆角边框</a:t>
            </a:r>
            <a:endParaRPr lang="zh-CN" altLang="en-US" sz="2100">
              <a:ea typeface="宋体" panose="02010600030101010101" pitchFamily="2" charset="-122"/>
            </a:endParaRPr>
          </a:p>
        </p:txBody>
      </p:sp>
      <p:sp>
        <p:nvSpPr>
          <p:cNvPr id="24579" name="Rectangle 3"/>
          <p:cNvSpPr>
            <a:spLocks noGrp="1" noChangeArrowheads="1"/>
          </p:cNvSpPr>
          <p:nvPr>
            <p:ph idx="1"/>
          </p:nvPr>
        </p:nvSpPr>
        <p:spPr>
          <a:xfrm>
            <a:off x="502412" y="952508"/>
            <a:ext cx="8139178" cy="135128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border-top-left-radius</a:t>
            </a:r>
            <a:r>
              <a:rPr lang="zh-CN" altLang="en-US" dirty="0"/>
              <a:t>：对象的边框左上角圆角半径。</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border-top-right-radius</a:t>
            </a:r>
            <a:r>
              <a:rPr lang="zh-CN" altLang="en-US" dirty="0"/>
              <a:t>：对象的边框右上角圆角半径。</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border-bottom-right-radius</a:t>
            </a:r>
            <a:r>
              <a:rPr lang="zh-CN" altLang="en-US" dirty="0"/>
              <a:t>：对象的边框右下角圆角半径。</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border-bottom-left-radius</a:t>
            </a:r>
            <a:r>
              <a:rPr lang="zh-CN" altLang="en-US" dirty="0"/>
              <a:t>：对象的边框左下角圆角半径。</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border-radius</a:t>
            </a:r>
            <a:r>
              <a:rPr lang="zh-CN" altLang="en-US" dirty="0"/>
              <a:t>：复合属性。</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idx="1"/>
          </p:nvPr>
        </p:nvSpPr>
        <p:spPr>
          <a:xfrm>
            <a:off x="381000" y="1112520"/>
            <a:ext cx="6320155" cy="5180965"/>
          </a:xfrm>
          <a:solidFill>
            <a:srgbClr val="E1FFE1"/>
          </a:solidFill>
          <a:ln cap="flat" algn="ctr">
            <a:solidFill>
              <a:srgbClr val="993300"/>
            </a:solidFill>
            <a:miter lim="800000"/>
          </a:ln>
        </p:spPr>
        <p:txBody>
          <a:bodyPr>
            <a:noAutofit/>
          </a:bodyPr>
          <a:lstStyle/>
          <a:p>
            <a:pPr marL="457200" indent="-457200">
              <a:spcBef>
                <a:spcPct val="0"/>
              </a:spcBef>
              <a:spcAft>
                <a:spcPts val="0"/>
              </a:spcAft>
              <a:buNone/>
            </a:pPr>
            <a:r>
              <a:rPr lang="en-US" altLang="zh-CN" sz="1400" dirty="0">
                <a:ea typeface="宋体" panose="02010600030101010101" pitchFamily="2" charset="-122"/>
              </a:rPr>
              <a:t>		&lt;title&gt;</a:t>
            </a:r>
            <a:r>
              <a:rPr lang="zh-CN" altLang="en-US" sz="1400" dirty="0">
                <a:ea typeface="宋体" panose="02010600030101010101" pitchFamily="2" charset="-122"/>
              </a:rPr>
              <a:t>一个圆角边框</a:t>
            </a:r>
            <a:r>
              <a:rPr lang="en-US" altLang="zh-CN" sz="1400" dirty="0">
                <a:ea typeface="宋体" panose="02010600030101010101" pitchFamily="2" charset="-122"/>
              </a:rPr>
              <a:t>&lt;/title&gt;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&lt;style type="text/</a:t>
            </a:r>
            <a:r>
              <a:rPr lang="en-US" altLang="zh-CN" sz="1400" dirty="0" err="1">
                <a:ea typeface="宋体" panose="02010600030101010101" pitchFamily="2" charset="-122"/>
              </a:rPr>
              <a:t>css</a:t>
            </a:r>
            <a:r>
              <a:rPr lang="en-US" altLang="zh-CN" sz="1400" dirty="0">
                <a:ea typeface="宋体" panose="02010600030101010101" pitchFamily="2" charset="-122"/>
              </a:rPr>
              <a:t>"&gt;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div {</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height: 60px;</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width: 220px;</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display: table-cell;</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vertical-align: middle;</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text-align: center;</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border: 5px solid green;</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border-top-right-radius: 30px;</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font-size: 16pt;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&lt;/style&gt;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&lt;/head&gt;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&lt;body&gt;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&lt;div&gt;</a:t>
            </a:r>
            <a:r>
              <a:rPr lang="zh-CN" altLang="en-US" sz="1400" dirty="0">
                <a:ea typeface="宋体" panose="02010600030101010101" pitchFamily="2" charset="-122"/>
              </a:rPr>
              <a:t>我有一个圆角</a:t>
            </a:r>
            <a:r>
              <a:rPr lang="en-US" altLang="zh-CN" sz="1400" dirty="0">
                <a:ea typeface="宋体" panose="02010600030101010101" pitchFamily="2" charset="-122"/>
              </a:rPr>
              <a:t>&lt;/div&gt;</a:t>
            </a:r>
            <a:endParaRPr lang="en-US" altLang="zh-CN" sz="1400" dirty="0">
              <a:ea typeface="宋体" panose="02010600030101010101" pitchFamily="2" charset="-122"/>
            </a:endParaRPr>
          </a:p>
          <a:p>
            <a:pPr marL="457200" indent="-457200">
              <a:spcBef>
                <a:spcPct val="0"/>
              </a:spcBef>
              <a:spcAft>
                <a:spcPts val="0"/>
              </a:spcAft>
              <a:buNone/>
            </a:pPr>
            <a:r>
              <a:rPr lang="en-US" altLang="zh-CN" sz="1400" dirty="0">
                <a:ea typeface="宋体" panose="02010600030101010101" pitchFamily="2" charset="-122"/>
              </a:rPr>
              <a:t>	&lt;/body&gt;</a:t>
            </a:r>
            <a:endParaRPr lang="en-US" altLang="zh-CN" sz="1400" dirty="0">
              <a:ea typeface="宋体" panose="02010600030101010101" pitchFamily="2" charset="-122"/>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26626" name="Picture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191760" y="4559935"/>
            <a:ext cx="3449955" cy="200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p:nvPr>
            <p:ph type="title"/>
          </p:nvPr>
        </p:nvSpPr>
        <p:spPr/>
        <p:txBody>
          <a:bodyPr/>
          <a:p>
            <a:r>
              <a:rPr lang="zh-CN" altLang="en-US"/>
              <a:t>圆角边框例子</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2100">
                <a:ea typeface="宋体" panose="02010600030101010101" pitchFamily="2" charset="-122"/>
              </a:rPr>
              <a:t>5</a:t>
            </a:r>
            <a:r>
              <a:rPr lang="zh-CN" altLang="en-US" sz="2100">
                <a:ea typeface="宋体" panose="02010600030101010101" pitchFamily="2" charset="-122"/>
              </a:rPr>
              <a:t>．边框阴影</a:t>
            </a:r>
            <a:endParaRPr lang="zh-CN" altLang="en-US" sz="2100">
              <a:ea typeface="宋体" panose="02010600030101010101" pitchFamily="2" charset="-122"/>
            </a:endParaRPr>
          </a:p>
        </p:txBody>
      </p:sp>
      <p:sp>
        <p:nvSpPr>
          <p:cNvPr id="440323" name="Rectangle 3"/>
          <p:cNvSpPr>
            <a:spLocks noGrp="1" noChangeArrowheads="1"/>
          </p:cNvSpPr>
          <p:nvPr>
            <p:ph idx="1"/>
          </p:nvPr>
        </p:nvSpPr>
        <p:spPr>
          <a:xfrm>
            <a:off x="502412" y="952508"/>
            <a:ext cx="8139178" cy="411416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边框阴影使用</a:t>
            </a:r>
            <a:r>
              <a:rPr lang="en-US" altLang="zh-CN" dirty="0"/>
              <a:t>box-shadow</a:t>
            </a:r>
            <a:r>
              <a:rPr lang="zh-CN" altLang="en-US" dirty="0"/>
              <a:t>属性设置。</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box-shadow: h-shadow v-shadow blur spread color inset;</a:t>
            </a:r>
            <a:endParaRPr lang="en-US" altLang="zh-CN"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其中，</a:t>
            </a:r>
            <a:endParaRPr lang="zh-CN" altLang="en-US" dirty="0"/>
          </a:p>
          <a:p>
            <a:pPr lvl="1"/>
            <a:r>
              <a:rPr lang="en-US" altLang="zh-CN" dirty="0"/>
              <a:t>h-shadow</a:t>
            </a:r>
            <a:r>
              <a:rPr lang="zh-CN" altLang="en-US" dirty="0"/>
              <a:t>：必需，水平阴影的位置，允许负值。</a:t>
            </a:r>
            <a:endParaRPr lang="zh-CN" altLang="en-US" dirty="0"/>
          </a:p>
          <a:p>
            <a:pPr lvl="1"/>
            <a:r>
              <a:rPr lang="en-US" altLang="zh-CN" dirty="0"/>
              <a:t>v-shadow</a:t>
            </a:r>
            <a:r>
              <a:rPr lang="zh-CN" altLang="en-US" dirty="0"/>
              <a:t>：必需，垂直阴影的位置，允许负值。</a:t>
            </a:r>
            <a:endParaRPr lang="zh-CN" altLang="en-US" dirty="0"/>
          </a:p>
          <a:p>
            <a:pPr lvl="1"/>
            <a:r>
              <a:rPr lang="en-US" altLang="zh-CN" dirty="0"/>
              <a:t>blur</a:t>
            </a:r>
            <a:r>
              <a:rPr lang="zh-CN" altLang="en-US" dirty="0"/>
              <a:t>：可选，模糊距离。</a:t>
            </a:r>
            <a:endParaRPr lang="zh-CN" altLang="en-US" dirty="0"/>
          </a:p>
          <a:p>
            <a:pPr lvl="1"/>
            <a:r>
              <a:rPr lang="en-US" altLang="zh-CN" dirty="0"/>
              <a:t>spread</a:t>
            </a:r>
            <a:r>
              <a:rPr lang="zh-CN" altLang="en-US" dirty="0"/>
              <a:t>：可选，阴影尺寸。</a:t>
            </a:r>
            <a:endParaRPr lang="zh-CN" altLang="en-US" dirty="0"/>
          </a:p>
          <a:p>
            <a:pPr lvl="1"/>
            <a:r>
              <a:rPr lang="en-US" altLang="zh-CN" dirty="0"/>
              <a:t>color</a:t>
            </a:r>
            <a:r>
              <a:rPr lang="zh-CN" altLang="en-US" dirty="0"/>
              <a:t>：可选，阴影的颜色。</a:t>
            </a:r>
            <a:endParaRPr lang="zh-CN" altLang="en-US" dirty="0"/>
          </a:p>
          <a:p>
            <a:pPr lvl="1"/>
            <a:r>
              <a:rPr lang="en-US" altLang="zh-CN" dirty="0"/>
              <a:t>inset</a:t>
            </a:r>
            <a:r>
              <a:rPr lang="zh-CN" altLang="en-US" dirty="0"/>
              <a:t>：可选，将外部阴影改为内部阴影。</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8" name="Rectangle 4"/>
          <p:cNvSpPr>
            <a:spLocks noChangeArrowheads="1"/>
          </p:cNvSpPr>
          <p:nvPr/>
        </p:nvSpPr>
        <p:spPr bwMode="auto">
          <a:xfrm>
            <a:off x="404495" y="1021715"/>
            <a:ext cx="7901940" cy="5507990"/>
          </a:xfrm>
          <a:prstGeom prst="rect">
            <a:avLst/>
          </a:prstGeom>
          <a:solidFill>
            <a:srgbClr val="E1FFE1"/>
          </a:solidFill>
          <a:ln cap="flat" algn="ctr">
            <a:solidFill>
              <a:srgbClr val="993300"/>
            </a:solidFill>
            <a:miter lim="800000"/>
          </a:ln>
        </p:spPr>
        <p:txBody>
          <a:bodyPr vert="horz" wrap="square" lIns="91440" tIns="45720" rIns="91440" bIns="45720" rtlCol="0">
            <a:spAutoFit/>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r>
              <a:rPr lang="en-US" altLang="zh-CN" sz="1600" b="1" dirty="0">
                <a:solidFill>
                  <a:srgbClr val="000000"/>
                </a:solidFill>
                <a:latin typeface="华文楷体" panose="02010600040101010101" pitchFamily="2" charset="-122"/>
              </a:rPr>
              <a:t>&lt;style&gt;</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.ex li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margin-top: 20px;</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list-style: none;</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width: 200px;</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padding: 10px;</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background: #FFCC00;</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font-size: 14pt;</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.ex .outset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box-shadow: 6px </a:t>
            </a:r>
            <a:r>
              <a:rPr lang="en-US" altLang="zh-CN" sz="1600" b="1" dirty="0" err="1">
                <a:solidFill>
                  <a:srgbClr val="000000"/>
                </a:solidFill>
                <a:latin typeface="华文楷体" panose="02010600040101010101" pitchFamily="2" charset="-122"/>
              </a:rPr>
              <a:t>6px</a:t>
            </a:r>
            <a:r>
              <a:rPr lang="en-US" altLang="zh-CN" sz="1600" b="1" dirty="0">
                <a:solidFill>
                  <a:srgbClr val="000000"/>
                </a:solidFill>
                <a:latin typeface="华文楷体" panose="02010600040101010101" pitchFamily="2" charset="-122"/>
              </a:rPr>
              <a:t> </a:t>
            </a:r>
            <a:r>
              <a:rPr lang="en-US" altLang="zh-CN" sz="1600" b="1" dirty="0" err="1">
                <a:solidFill>
                  <a:srgbClr val="000000"/>
                </a:solidFill>
                <a:latin typeface="华文楷体" panose="02010600040101010101" pitchFamily="2" charset="-122"/>
              </a:rPr>
              <a:t>rgba</a:t>
            </a:r>
            <a:r>
              <a:rPr lang="en-US" altLang="zh-CN" sz="1600" b="1" dirty="0">
                <a:solidFill>
                  <a:srgbClr val="000000"/>
                </a:solidFill>
                <a:latin typeface="华文楷体" panose="02010600040101010101" pitchFamily="2" charset="-122"/>
              </a:rPr>
              <a:t>(99, 0, 255, 0.7);</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.ex .outset-blur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box-shadow: 6px </a:t>
            </a:r>
            <a:r>
              <a:rPr lang="en-US" altLang="zh-CN" sz="1600" b="1" dirty="0" err="1">
                <a:solidFill>
                  <a:srgbClr val="000000"/>
                </a:solidFill>
                <a:latin typeface="华文楷体" panose="02010600040101010101" pitchFamily="2" charset="-122"/>
              </a:rPr>
              <a:t>6px</a:t>
            </a:r>
            <a:r>
              <a:rPr lang="en-US" altLang="zh-CN" sz="1600" b="1" dirty="0">
                <a:solidFill>
                  <a:srgbClr val="000000"/>
                </a:solidFill>
                <a:latin typeface="华文楷体" panose="02010600040101010101" pitchFamily="2" charset="-122"/>
              </a:rPr>
              <a:t> </a:t>
            </a:r>
            <a:r>
              <a:rPr lang="en-US" altLang="zh-CN" sz="1600" b="1" dirty="0" err="1">
                <a:solidFill>
                  <a:srgbClr val="000000"/>
                </a:solidFill>
                <a:latin typeface="华文楷体" panose="02010600040101010101" pitchFamily="2" charset="-122"/>
              </a:rPr>
              <a:t>6px</a:t>
            </a:r>
            <a:r>
              <a:rPr lang="en-US" altLang="zh-CN" sz="1600" b="1" dirty="0">
                <a:solidFill>
                  <a:srgbClr val="000000"/>
                </a:solidFill>
                <a:latin typeface="华文楷体" panose="02010600040101010101" pitchFamily="2" charset="-122"/>
              </a:rPr>
              <a:t> </a:t>
            </a:r>
            <a:r>
              <a:rPr lang="en-US" altLang="zh-CN" sz="1600" b="1" dirty="0" err="1">
                <a:solidFill>
                  <a:srgbClr val="000000"/>
                </a:solidFill>
                <a:latin typeface="华文楷体" panose="02010600040101010101" pitchFamily="2" charset="-122"/>
              </a:rPr>
              <a:t>rgba</a:t>
            </a:r>
            <a:r>
              <a:rPr lang="en-US" altLang="zh-CN" sz="1600" b="1" dirty="0">
                <a:solidFill>
                  <a:srgbClr val="000000"/>
                </a:solidFill>
                <a:latin typeface="华文楷体" panose="02010600040101010101" pitchFamily="2" charset="-122"/>
              </a:rPr>
              <a:t>(99, 0, 255, 0.7);</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.ex .outset-</a:t>
            </a:r>
            <a:r>
              <a:rPr lang="en-US" altLang="zh-CN" sz="1600" b="1" dirty="0" err="1">
                <a:solidFill>
                  <a:srgbClr val="000000"/>
                </a:solidFill>
                <a:latin typeface="华文楷体" panose="02010600040101010101" pitchFamily="2" charset="-122"/>
              </a:rPr>
              <a:t>ext</a:t>
            </a:r>
            <a:r>
              <a:rPr lang="en-US" altLang="zh-CN" sz="1600" b="1" dirty="0">
                <a:solidFill>
                  <a:srgbClr val="000000"/>
                </a:solidFill>
                <a:latin typeface="华文楷体" panose="02010600040101010101" pitchFamily="2" charset="-122"/>
              </a:rPr>
              <a:t>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box-shadow: 6px </a:t>
            </a:r>
            <a:r>
              <a:rPr lang="en-US" altLang="zh-CN" sz="1600" b="1" dirty="0" err="1">
                <a:solidFill>
                  <a:srgbClr val="000000"/>
                </a:solidFill>
                <a:latin typeface="华文楷体" panose="02010600040101010101" pitchFamily="2" charset="-122"/>
              </a:rPr>
              <a:t>6px</a:t>
            </a:r>
            <a:r>
              <a:rPr lang="en-US" altLang="zh-CN" sz="1600" b="1" dirty="0">
                <a:solidFill>
                  <a:srgbClr val="000000"/>
                </a:solidFill>
                <a:latin typeface="华文楷体" panose="02010600040101010101" pitchFamily="2" charset="-122"/>
              </a:rPr>
              <a:t> </a:t>
            </a:r>
            <a:r>
              <a:rPr lang="en-US" altLang="zh-CN" sz="1600" b="1" dirty="0" err="1">
                <a:solidFill>
                  <a:srgbClr val="000000"/>
                </a:solidFill>
                <a:latin typeface="华文楷体" panose="02010600040101010101" pitchFamily="2" charset="-122"/>
              </a:rPr>
              <a:t>6px</a:t>
            </a:r>
            <a:r>
              <a:rPr lang="en-US" altLang="zh-CN" sz="1600" b="1" dirty="0">
                <a:solidFill>
                  <a:srgbClr val="000000"/>
                </a:solidFill>
                <a:latin typeface="华文楷体" panose="02010600040101010101" pitchFamily="2" charset="-122"/>
              </a:rPr>
              <a:t> </a:t>
            </a:r>
            <a:r>
              <a:rPr lang="en-US" altLang="zh-CN" sz="1600" b="1" dirty="0" err="1">
                <a:solidFill>
                  <a:srgbClr val="000000"/>
                </a:solidFill>
                <a:latin typeface="华文楷体" panose="02010600040101010101" pitchFamily="2" charset="-122"/>
              </a:rPr>
              <a:t>6px</a:t>
            </a:r>
            <a:r>
              <a:rPr lang="en-US" altLang="zh-CN" sz="1600" b="1" dirty="0">
                <a:solidFill>
                  <a:srgbClr val="000000"/>
                </a:solidFill>
                <a:latin typeface="华文楷体" panose="02010600040101010101" pitchFamily="2" charset="-122"/>
              </a:rPr>
              <a:t> </a:t>
            </a:r>
            <a:r>
              <a:rPr lang="en-US" altLang="zh-CN" sz="1600" b="1" dirty="0" err="1">
                <a:solidFill>
                  <a:srgbClr val="000000"/>
                </a:solidFill>
                <a:latin typeface="华文楷体" panose="02010600040101010101" pitchFamily="2" charset="-122"/>
              </a:rPr>
              <a:t>rgba</a:t>
            </a:r>
            <a:r>
              <a:rPr lang="en-US" altLang="zh-CN" sz="1600" b="1" dirty="0">
                <a:solidFill>
                  <a:srgbClr val="000000"/>
                </a:solidFill>
                <a:latin typeface="华文楷体" panose="02010600040101010101" pitchFamily="2" charset="-122"/>
              </a:rPr>
              <a:t>(99, 0, 255, 0.7);</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.ex .inset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box-shadow: 2px </a:t>
            </a:r>
            <a:r>
              <a:rPr lang="en-US" altLang="zh-CN" sz="1600" b="1" dirty="0" err="1">
                <a:solidFill>
                  <a:srgbClr val="000000"/>
                </a:solidFill>
                <a:latin typeface="华文楷体" panose="02010600040101010101" pitchFamily="2" charset="-122"/>
              </a:rPr>
              <a:t>2px</a:t>
            </a:r>
            <a:r>
              <a:rPr lang="en-US" altLang="zh-CN" sz="1600" b="1" dirty="0">
                <a:solidFill>
                  <a:srgbClr val="000000"/>
                </a:solidFill>
                <a:latin typeface="华文楷体" panose="02010600040101010101" pitchFamily="2" charset="-122"/>
              </a:rPr>
              <a:t> 6px 1px </a:t>
            </a:r>
            <a:r>
              <a:rPr lang="en-US" altLang="zh-CN" sz="1600" b="1" dirty="0" err="1">
                <a:solidFill>
                  <a:srgbClr val="000000"/>
                </a:solidFill>
                <a:latin typeface="华文楷体" panose="02010600040101010101" pitchFamily="2" charset="-122"/>
              </a:rPr>
              <a:t>rgba</a:t>
            </a:r>
            <a:r>
              <a:rPr lang="en-US" altLang="zh-CN" sz="1600" b="1" dirty="0">
                <a:solidFill>
                  <a:srgbClr val="000000"/>
                </a:solidFill>
                <a:latin typeface="华文楷体" panose="02010600040101010101" pitchFamily="2" charset="-122"/>
              </a:rPr>
              <a:t>(99, 0, 255, 0.7) inset;</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	}</a:t>
            </a:r>
            <a:endParaRPr lang="en-US" altLang="zh-CN" sz="1600" b="1" dirty="0">
              <a:solidFill>
                <a:srgbClr val="000000"/>
              </a:solidFill>
              <a:latin typeface="华文楷体" panose="02010600040101010101" pitchFamily="2" charset="-122"/>
            </a:endParaRPr>
          </a:p>
          <a:p>
            <a:pPr marL="457200" indent="-457200"/>
            <a:r>
              <a:rPr lang="en-US" altLang="zh-CN" sz="1600" b="1" dirty="0">
                <a:solidFill>
                  <a:srgbClr val="000000"/>
                </a:solidFill>
                <a:latin typeface="华文楷体" panose="02010600040101010101" pitchFamily="2" charset="-122"/>
              </a:rPr>
              <a:t>&lt;/style&gt;</a:t>
            </a:r>
            <a:endParaRPr lang="en-US" altLang="zh-CN" sz="1600" b="1" dirty="0">
              <a:solidFill>
                <a:srgbClr val="000000"/>
              </a:solidFill>
              <a:latin typeface="华文楷体" panose="02010600040101010101" pitchFamily="2" charset="-122"/>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31746" name="Picture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298052" y="682015"/>
            <a:ext cx="3577828" cy="3835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p:nvPr>
            <p:ph type="title"/>
          </p:nvPr>
        </p:nvSpPr>
        <p:spPr/>
        <p:txBody>
          <a:bodyPr/>
          <a:p>
            <a:r>
              <a:rPr lang="zh-CN" altLang="en-US"/>
              <a:t>边框阴影例子</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2100">
                <a:ea typeface="宋体" panose="02010600030101010101" pitchFamily="2" charset="-122"/>
              </a:rPr>
              <a:t>6</a:t>
            </a:r>
            <a:r>
              <a:rPr lang="zh-CN" altLang="en-US" sz="2100">
                <a:ea typeface="宋体" panose="02010600030101010101" pitchFamily="2" charset="-122"/>
              </a:rPr>
              <a:t>．图像边框</a:t>
            </a:r>
            <a:endParaRPr lang="zh-CN" altLang="en-US" sz="2100">
              <a:ea typeface="宋体" panose="02010600030101010101" pitchFamily="2" charset="-122"/>
            </a:endParaRPr>
          </a:p>
        </p:txBody>
      </p:sp>
      <p:sp>
        <p:nvSpPr>
          <p:cNvPr id="32771" name="Rectangle 3"/>
          <p:cNvSpPr>
            <a:spLocks noGrp="1" noChangeArrowheads="1"/>
          </p:cNvSpPr>
          <p:nvPr>
            <p:ph idx="1"/>
          </p:nvPr>
        </p:nvSpPr>
        <p:spPr>
          <a:xfrm>
            <a:off x="502412" y="952508"/>
            <a:ext cx="8139178" cy="161099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border-image-source</a:t>
            </a:r>
            <a:r>
              <a:rPr lang="zh-CN" altLang="en-US" dirty="0"/>
              <a:t>：用于指定用于绘制边框的图像的位置。</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border-image-slice</a:t>
            </a:r>
            <a:r>
              <a:rPr lang="zh-CN" altLang="en-US" dirty="0"/>
              <a:t>：图像边界向内偏移。</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border-image-width</a:t>
            </a:r>
            <a:r>
              <a:rPr lang="zh-CN" altLang="en-US" dirty="0"/>
              <a:t>：图像边界的宽度。</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border-image-outset</a:t>
            </a:r>
            <a:r>
              <a:rPr lang="zh-CN" altLang="en-US" dirty="0"/>
              <a:t>：指定在边框外部绘制的量。</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border-image-repeat</a:t>
            </a:r>
            <a:r>
              <a:rPr lang="zh-CN" altLang="en-US" dirty="0"/>
              <a:t>：用于设置图像边界的平铺方式。</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border-image</a:t>
            </a:r>
            <a:r>
              <a:rPr lang="zh-CN" altLang="en-US" dirty="0"/>
              <a:t>：复合属性。</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76802" name="图片 428"/>
          <p:cNvPicPr>
            <a:picLocks noChangeAspect="1" noChangeArrowheads="1"/>
          </p:cNvPicPr>
          <p:nvPr>
            <p:custDataLst>
              <p:tags r:id="rId1"/>
            </p:custDataLst>
          </p:nvPr>
        </p:nvPicPr>
        <p:blipFill>
          <a:blip r:embed="rId2" cstate="print"/>
          <a:srcRect/>
          <a:stretch>
            <a:fillRect/>
          </a:stretch>
        </p:blipFill>
        <p:spPr bwMode="auto">
          <a:xfrm flipV="1">
            <a:off x="1677670" y="3658870"/>
            <a:ext cx="1000760" cy="1000760"/>
          </a:xfrm>
          <a:prstGeom prst="rect">
            <a:avLst/>
          </a:prstGeom>
          <a:noFill/>
        </p:spPr>
      </p:pic>
      <p:pic>
        <p:nvPicPr>
          <p:cNvPr id="76801" name="图片 429"/>
          <p:cNvPicPr>
            <a:picLocks noChangeAspect="1" noChangeArrowheads="1"/>
          </p:cNvPicPr>
          <p:nvPr>
            <p:custDataLst>
              <p:tags r:id="rId3"/>
            </p:custDataLst>
          </p:nvPr>
        </p:nvPicPr>
        <p:blipFill>
          <a:blip r:embed="rId4" cstate="print"/>
          <a:srcRect/>
          <a:stretch>
            <a:fillRect/>
          </a:stretch>
        </p:blipFill>
        <p:spPr bwMode="auto">
          <a:xfrm>
            <a:off x="4885055" y="3387725"/>
            <a:ext cx="2752090" cy="1432560"/>
          </a:xfrm>
          <a:prstGeom prst="rect">
            <a:avLst/>
          </a:prstGeom>
          <a:noFill/>
        </p:spPr>
      </p:pic>
      <p:pic>
        <p:nvPicPr>
          <p:cNvPr id="6" name="图片 5"/>
          <p:cNvPicPr/>
          <p:nvPr>
            <p:custDataLst>
              <p:tags r:id="rId5"/>
            </p:custDataLst>
          </p:nvPr>
        </p:nvPicPr>
        <p:blipFill>
          <a:blip r:embed="rId6"/>
          <a:srcRect t="43247" r="1679" b="6451"/>
          <a:stretch>
            <a:fillRect/>
          </a:stretch>
        </p:blipFill>
        <p:spPr>
          <a:xfrm>
            <a:off x="1278255" y="5027930"/>
            <a:ext cx="6358890" cy="13220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412115" y="1074420"/>
            <a:ext cx="8229600" cy="5526405"/>
          </a:xfrm>
          <a:solidFill>
            <a:srgbClr val="E1FFE1"/>
          </a:solidFill>
          <a:ln cap="flat" algn="ctr">
            <a:solidFill>
              <a:srgbClr val="993300"/>
            </a:solidFill>
            <a:miter lim="800000"/>
          </a:ln>
        </p:spPr>
        <p:txBody>
          <a:bodyPr>
            <a:noAutofit/>
          </a:bodyPr>
          <a:lstStyle/>
          <a:p>
            <a:pPr marL="457200" indent="-457200">
              <a:spcBef>
                <a:spcPct val="0"/>
              </a:spcBef>
              <a:spcAft>
                <a:spcPts val="0"/>
              </a:spcAft>
              <a:buNone/>
            </a:pPr>
            <a:r>
              <a:rPr lang="en-US" altLang="zh-CN" sz="1600" dirty="0">
                <a:ea typeface="宋体" panose="02010600030101010101" pitchFamily="2" charset="-122"/>
              </a:rPr>
              <a:t>&lt;style type="text/</a:t>
            </a:r>
            <a:r>
              <a:rPr lang="en-US" altLang="zh-CN" sz="1600" dirty="0" err="1">
                <a:ea typeface="宋体" panose="02010600030101010101" pitchFamily="2" charset="-122"/>
              </a:rPr>
              <a:t>css</a:t>
            </a:r>
            <a:r>
              <a:rPr lang="en-US" altLang="zh-CN" sz="1600" dirty="0">
                <a:ea typeface="宋体" panose="02010600030101010101" pitchFamily="2" charset="-122"/>
              </a:rPr>
              <a:t>"&gt;</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div {</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width: 300px;</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height: 80px;</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border: 5px solid;</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display: table-cell;</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vertical-align: middle;</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text-align: center;</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font-size: 30pt;</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color: #FF4500;</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border-image-source: </a:t>
            </a:r>
            <a:r>
              <a:rPr lang="en-US" altLang="zh-CN" sz="1600" dirty="0" err="1">
                <a:ea typeface="宋体" panose="02010600030101010101" pitchFamily="2" charset="-122"/>
              </a:rPr>
              <a:t>url</a:t>
            </a:r>
            <a:r>
              <a:rPr lang="en-US" altLang="zh-CN" sz="1600" dirty="0">
                <a:ea typeface="宋体" panose="02010600030101010101" pitchFamily="2" charset="-122"/>
              </a:rPr>
              <a:t>(</a:t>
            </a:r>
            <a:r>
              <a:rPr lang="en-US" altLang="zh-CN" sz="1600" dirty="0" err="1">
                <a:ea typeface="宋体" panose="02010600030101010101" pitchFamily="2" charset="-122"/>
              </a:rPr>
              <a:t>img</a:t>
            </a:r>
            <a:r>
              <a:rPr lang="en-US" altLang="zh-CN" sz="1600" dirty="0">
                <a:ea typeface="宋体" panose="02010600030101010101" pitchFamily="2" charset="-122"/>
              </a:rPr>
              <a:t>/back2.jpg);</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border-image-slice: 5% 5%;</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border-image-width: 10px </a:t>
            </a:r>
            <a:r>
              <a:rPr lang="en-US" altLang="zh-CN" sz="1600" dirty="0" err="1">
                <a:ea typeface="宋体" panose="02010600030101010101" pitchFamily="2" charset="-122"/>
              </a:rPr>
              <a:t>10px</a:t>
            </a:r>
            <a:r>
              <a:rPr lang="en-US" altLang="zh-CN" sz="1600" dirty="0">
                <a:ea typeface="宋体" panose="02010600030101010101" pitchFamily="2" charset="-122"/>
              </a:rPr>
              <a:t>;</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border-image-outset: 5px </a:t>
            </a:r>
            <a:r>
              <a:rPr lang="en-US" altLang="zh-CN" sz="1600" dirty="0" err="1">
                <a:ea typeface="宋体" panose="02010600030101010101" pitchFamily="2" charset="-122"/>
              </a:rPr>
              <a:t>5px</a:t>
            </a:r>
            <a:r>
              <a:rPr lang="en-US" altLang="zh-CN" sz="1600" dirty="0">
                <a:ea typeface="宋体" panose="02010600030101010101" pitchFamily="2" charset="-122"/>
              </a:rPr>
              <a:t>;</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border-image-repeat: repeat;</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	}</a:t>
            </a:r>
            <a:endParaRPr lang="en-US" altLang="zh-CN" sz="1600" dirty="0">
              <a:ea typeface="宋体" panose="02010600030101010101" pitchFamily="2" charset="-122"/>
            </a:endParaRPr>
          </a:p>
          <a:p>
            <a:pPr marL="457200" indent="-457200">
              <a:spcBef>
                <a:spcPct val="0"/>
              </a:spcBef>
              <a:spcAft>
                <a:spcPts val="0"/>
              </a:spcAft>
              <a:buNone/>
            </a:pPr>
            <a:r>
              <a:rPr lang="en-US" altLang="zh-CN" sz="1600" dirty="0">
                <a:ea typeface="宋体" panose="02010600030101010101" pitchFamily="2" charset="-122"/>
              </a:rPr>
              <a:t>&lt;/style&gt;</a:t>
            </a:r>
            <a:endParaRPr lang="en-US" altLang="zh-CN" sz="1600" dirty="0">
              <a:ea typeface="宋体" panose="02010600030101010101" pitchFamily="2" charset="-122"/>
            </a:endParaRPr>
          </a:p>
          <a:p>
            <a:pPr marL="457200" indent="-457200">
              <a:spcBef>
                <a:spcPct val="0"/>
              </a:spcBef>
              <a:spcAft>
                <a:spcPts val="0"/>
              </a:spcAft>
              <a:buNone/>
            </a:pPr>
            <a:endParaRPr lang="en-US" altLang="zh-CN" sz="1600" dirty="0">
              <a:ea typeface="宋体" panose="02010600030101010101" pitchFamily="2" charset="-122"/>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34818" name="Picture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4798695" y="1342390"/>
            <a:ext cx="4133215" cy="2225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3"/>
          <p:cNvSpPr/>
          <p:nvPr>
            <p:ph type="title"/>
          </p:nvPr>
        </p:nvSpPr>
        <p:spPr/>
        <p:txBody>
          <a:bodyPr/>
          <a:p>
            <a:r>
              <a:rPr lang="zh-CN" altLang="en-US"/>
              <a:t>图像边框例子</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zh-CN" altLang="en-US" dirty="0" smtClean="0"/>
              <a:t>填充属性设置</a:t>
            </a:r>
            <a:endParaRPr lang="zh-CN" altLang="en-US" dirty="0" smtClean="0"/>
          </a:p>
        </p:txBody>
      </p:sp>
      <p:sp>
        <p:nvSpPr>
          <p:cNvPr id="53250" name="Rectangle 3"/>
          <p:cNvSpPr>
            <a:spLocks noGrp="1" noChangeArrowheads="1"/>
          </p:cNvSpPr>
          <p:nvPr>
            <p:ph idx="1"/>
          </p:nvPr>
        </p:nvSpPr>
        <p:spPr/>
        <p:txBody>
          <a:bodyPr>
            <a:noAutofit/>
          </a:bodyPr>
          <a:lstStyle/>
          <a:p>
            <a:pPr eaLnBrk="1" hangingPunct="1"/>
            <a:r>
              <a:rPr lang="zh-CN" altLang="en-US" sz="1800" dirty="0" smtClean="0">
                <a:latin typeface="黑体" panose="02010609060101010101" charset="-122"/>
                <a:ea typeface="黑体" panose="02010609060101010101" charset="-122"/>
              </a:rPr>
              <a:t>元素内边界主要是指边框和内部元素之间的</a:t>
            </a:r>
            <a:r>
              <a:rPr lang="zh-CN" altLang="en-US" sz="1800" dirty="0" smtClean="0">
                <a:solidFill>
                  <a:srgbClr val="FF0000"/>
                </a:solidFill>
                <a:latin typeface="黑体" panose="02010609060101010101" charset="-122"/>
                <a:ea typeface="黑体" panose="02010609060101010101" charset="-122"/>
              </a:rPr>
              <a:t>空白距离</a:t>
            </a:r>
            <a:r>
              <a:rPr lang="zh-CN" altLang="en-US" sz="1800" dirty="0" smtClean="0">
                <a:latin typeface="黑体" panose="02010609060101010101" charset="-122"/>
                <a:ea typeface="黑体" panose="02010609060101010101" charset="-122"/>
              </a:rPr>
              <a:t>，利用</a:t>
            </a:r>
            <a:r>
              <a:rPr lang="en-US" altLang="zh-CN" sz="1800" dirty="0" smtClean="0">
                <a:latin typeface="黑体" panose="02010609060101010101" charset="-122"/>
                <a:ea typeface="黑体" panose="02010609060101010101" charset="-122"/>
              </a:rPr>
              <a:t>padding</a:t>
            </a:r>
            <a:r>
              <a:rPr lang="zh-CN" altLang="en-US" sz="1800" dirty="0" smtClean="0">
                <a:latin typeface="黑体" panose="02010609060101010101" charset="-122"/>
                <a:ea typeface="黑体" panose="02010609060101010101" charset="-122"/>
              </a:rPr>
              <a:t>属性设置元素内的边界时，也包括</a:t>
            </a:r>
            <a:r>
              <a:rPr lang="en-US" altLang="zh-CN" sz="1800" dirty="0" smtClean="0">
                <a:latin typeface="黑体" panose="02010609060101010101" charset="-122"/>
                <a:ea typeface="黑体" panose="02010609060101010101" charset="-122"/>
              </a:rPr>
              <a:t>5</a:t>
            </a:r>
            <a:r>
              <a:rPr lang="zh-CN" altLang="en-US" sz="1800" dirty="0" smtClean="0">
                <a:latin typeface="黑体" panose="02010609060101010101" charset="-122"/>
                <a:ea typeface="黑体" panose="02010609060101010101" charset="-122"/>
              </a:rPr>
              <a:t>个属性，同样也有四种设置方法。</a:t>
            </a:r>
            <a:endParaRPr lang="zh-CN" altLang="en-US" sz="1800" dirty="0" smtClean="0">
              <a:latin typeface="黑体" panose="02010609060101010101" charset="-122"/>
              <a:ea typeface="黑体" panose="02010609060101010101" charset="-122"/>
            </a:endParaRPr>
          </a:p>
          <a:p>
            <a:pPr eaLnBrk="1" hangingPunct="1"/>
            <a:r>
              <a:rPr lang="zh-CN" altLang="en-US" sz="1800" dirty="0" smtClean="0">
                <a:latin typeface="黑体" panose="02010609060101010101" charset="-122"/>
                <a:ea typeface="黑体" panose="02010609060101010101" charset="-122"/>
              </a:rPr>
              <a:t>基本语法：</a:t>
            </a:r>
            <a:endParaRPr lang="zh-CN" altLang="en-US" sz="1800" dirty="0" smtClean="0">
              <a:latin typeface="黑体" panose="02010609060101010101" charset="-122"/>
              <a:ea typeface="黑体" panose="02010609060101010101" charset="-122"/>
            </a:endParaRPr>
          </a:p>
          <a:p>
            <a:pPr lvl="1" eaLnBrk="1" hangingPunct="1">
              <a:buFont typeface="Arial" panose="020B0604020202020204" pitchFamily="34" charset="0"/>
              <a:buNone/>
            </a:pPr>
            <a:r>
              <a:rPr lang="en-US" altLang="zh-CN" sz="1800" dirty="0" smtClean="0">
                <a:solidFill>
                  <a:schemeClr val="tx1">
                    <a:lumMod val="85000"/>
                    <a:lumOff val="15000"/>
                  </a:schemeClr>
                </a:solidFill>
                <a:latin typeface="黑体" panose="02010609060101010101" charset="-122"/>
                <a:ea typeface="黑体" panose="02010609060101010101" charset="-122"/>
              </a:rPr>
              <a:t>padding:</a:t>
            </a:r>
            <a:r>
              <a:rPr lang="zh-CN" altLang="en-US" sz="1800" dirty="0" smtClean="0">
                <a:solidFill>
                  <a:schemeClr val="tx1">
                    <a:lumMod val="85000"/>
                    <a:lumOff val="15000"/>
                  </a:schemeClr>
                </a:solidFill>
                <a:latin typeface="黑体" panose="02010609060101010101" charset="-122"/>
                <a:ea typeface="黑体" panose="02010609060101010101" charset="-122"/>
              </a:rPr>
              <a:t>长度 </a:t>
            </a:r>
            <a:r>
              <a:rPr lang="en-US" altLang="zh-CN" sz="1800" dirty="0" smtClean="0">
                <a:solidFill>
                  <a:schemeClr val="tx1">
                    <a:lumMod val="85000"/>
                    <a:lumOff val="15000"/>
                  </a:schemeClr>
                </a:solidFill>
                <a:latin typeface="黑体" panose="02010609060101010101" charset="-122"/>
                <a:ea typeface="黑体" panose="02010609060101010101" charset="-122"/>
              </a:rPr>
              <a:t>| </a:t>
            </a:r>
            <a:r>
              <a:rPr lang="zh-CN" altLang="en-US" sz="1800" dirty="0" smtClean="0">
                <a:solidFill>
                  <a:schemeClr val="tx1">
                    <a:lumMod val="85000"/>
                    <a:lumOff val="15000"/>
                  </a:schemeClr>
                </a:solidFill>
                <a:latin typeface="黑体" panose="02010609060101010101" charset="-122"/>
                <a:ea typeface="黑体" panose="02010609060101010101" charset="-122"/>
              </a:rPr>
              <a:t>百分比</a:t>
            </a:r>
            <a:endParaRPr lang="zh-CN" altLang="en-US" sz="1800" dirty="0" smtClean="0">
              <a:solidFill>
                <a:schemeClr val="tx1">
                  <a:lumMod val="85000"/>
                  <a:lumOff val="15000"/>
                </a:schemeClr>
              </a:solidFill>
              <a:latin typeface="黑体" panose="02010609060101010101" charset="-122"/>
              <a:ea typeface="黑体" panose="02010609060101010101" charset="-122"/>
            </a:endParaRPr>
          </a:p>
          <a:p>
            <a:pPr lvl="1" eaLnBrk="1" hangingPunct="1">
              <a:buFont typeface="Arial" panose="020B0604020202020204" pitchFamily="34" charset="0"/>
              <a:buNone/>
            </a:pPr>
            <a:r>
              <a:rPr lang="en-US" altLang="zh-CN" sz="1800" dirty="0" smtClean="0">
                <a:solidFill>
                  <a:schemeClr val="tx1">
                    <a:lumMod val="85000"/>
                    <a:lumOff val="15000"/>
                  </a:schemeClr>
                </a:solidFill>
                <a:latin typeface="黑体" panose="02010609060101010101" charset="-122"/>
                <a:ea typeface="黑体" panose="02010609060101010101" charset="-122"/>
              </a:rPr>
              <a:t>padding-top</a:t>
            </a:r>
            <a:r>
              <a:rPr lang="zh-CN" altLang="en-US" sz="1800" dirty="0" smtClean="0">
                <a:solidFill>
                  <a:schemeClr val="tx1">
                    <a:lumMod val="85000"/>
                    <a:lumOff val="15000"/>
                  </a:schemeClr>
                </a:solidFill>
                <a:latin typeface="黑体" panose="02010609060101010101" charset="-122"/>
                <a:ea typeface="黑体" panose="02010609060101010101" charset="-122"/>
              </a:rPr>
              <a:t>、</a:t>
            </a:r>
            <a:r>
              <a:rPr lang="en-US" altLang="zh-CN" sz="1800" dirty="0" smtClean="0">
                <a:solidFill>
                  <a:schemeClr val="tx1">
                    <a:lumMod val="85000"/>
                    <a:lumOff val="15000"/>
                  </a:schemeClr>
                </a:solidFill>
                <a:latin typeface="黑体" panose="02010609060101010101" charset="-122"/>
                <a:ea typeface="黑体" panose="02010609060101010101" charset="-122"/>
              </a:rPr>
              <a:t>padding-right</a:t>
            </a:r>
            <a:r>
              <a:rPr lang="zh-CN" altLang="en-US" sz="1800" dirty="0" smtClean="0">
                <a:solidFill>
                  <a:schemeClr val="tx1">
                    <a:lumMod val="85000"/>
                    <a:lumOff val="15000"/>
                  </a:schemeClr>
                </a:solidFill>
                <a:latin typeface="黑体" panose="02010609060101010101" charset="-122"/>
                <a:ea typeface="黑体" panose="02010609060101010101" charset="-122"/>
              </a:rPr>
              <a:t>、</a:t>
            </a:r>
            <a:r>
              <a:rPr lang="en-US" altLang="zh-CN" sz="1800" dirty="0" smtClean="0">
                <a:solidFill>
                  <a:schemeClr val="tx1">
                    <a:lumMod val="85000"/>
                    <a:lumOff val="15000"/>
                  </a:schemeClr>
                </a:solidFill>
                <a:latin typeface="黑体" panose="02010609060101010101" charset="-122"/>
                <a:ea typeface="黑体" panose="02010609060101010101" charset="-122"/>
              </a:rPr>
              <a:t>padding-bottom:</a:t>
            </a:r>
            <a:r>
              <a:rPr lang="zh-CN" altLang="en-US" sz="1800" dirty="0" smtClean="0">
                <a:solidFill>
                  <a:schemeClr val="tx1">
                    <a:lumMod val="85000"/>
                    <a:lumOff val="15000"/>
                  </a:schemeClr>
                </a:solidFill>
                <a:latin typeface="黑体" panose="02010609060101010101" charset="-122"/>
                <a:ea typeface="黑体" panose="02010609060101010101" charset="-122"/>
              </a:rPr>
              <a:t>同上</a:t>
            </a:r>
            <a:endParaRPr lang="zh-CN" altLang="en-US" sz="1800" dirty="0" smtClean="0">
              <a:solidFill>
                <a:schemeClr val="tx1">
                  <a:lumMod val="85000"/>
                  <a:lumOff val="15000"/>
                </a:schemeClr>
              </a:solidFill>
              <a:latin typeface="黑体" panose="02010609060101010101" charset="-122"/>
              <a:ea typeface="黑体" panose="02010609060101010101" charset="-122"/>
            </a:endParaRPr>
          </a:p>
          <a:p>
            <a:pPr lvl="1" eaLnBrk="1" hangingPunct="1">
              <a:buFont typeface="Arial" panose="020B0604020202020204" pitchFamily="34" charset="0"/>
              <a:buNone/>
            </a:pPr>
            <a:r>
              <a:rPr lang="en-US" altLang="zh-CN" sz="1800" dirty="0" smtClean="0">
                <a:solidFill>
                  <a:schemeClr val="tx1">
                    <a:lumMod val="85000"/>
                    <a:lumOff val="15000"/>
                  </a:schemeClr>
                </a:solidFill>
                <a:latin typeface="黑体" panose="02010609060101010101" charset="-122"/>
                <a:ea typeface="黑体" panose="02010609060101010101" charset="-122"/>
              </a:rPr>
              <a:t>padding:20px 30px 40px 60px;/*</a:t>
            </a:r>
            <a:r>
              <a:rPr sz="1800" smtClean="0">
                <a:latin typeface="黑体" panose="02010609060101010101" charset="-122"/>
                <a:ea typeface="黑体" panose="02010609060101010101" charset="-122"/>
                <a:sym typeface="+mn-ea"/>
              </a:rPr>
              <a:t>上</a:t>
            </a:r>
            <a:r>
              <a:rPr lang="en-US" altLang="zh-CN" sz="1800" smtClean="0">
                <a:latin typeface="黑体" panose="02010609060101010101" charset="-122"/>
                <a:ea typeface="黑体" panose="02010609060101010101" charset="-122"/>
                <a:sym typeface="+mn-ea"/>
              </a:rPr>
              <a:t>|</a:t>
            </a:r>
            <a:r>
              <a:rPr sz="1800" smtClean="0">
                <a:latin typeface="黑体" panose="02010609060101010101" charset="-122"/>
                <a:ea typeface="黑体" panose="02010609060101010101" charset="-122"/>
                <a:sym typeface="+mn-ea"/>
              </a:rPr>
              <a:t>右</a:t>
            </a:r>
            <a:r>
              <a:rPr lang="en-US" altLang="zh-CN" sz="1800" smtClean="0">
                <a:latin typeface="黑体" panose="02010609060101010101" charset="-122"/>
                <a:ea typeface="黑体" panose="02010609060101010101" charset="-122"/>
                <a:sym typeface="+mn-ea"/>
              </a:rPr>
              <a:t>|</a:t>
            </a:r>
            <a:r>
              <a:rPr sz="1800" smtClean="0">
                <a:latin typeface="黑体" panose="02010609060101010101" charset="-122"/>
                <a:ea typeface="黑体" panose="02010609060101010101" charset="-122"/>
                <a:sym typeface="+mn-ea"/>
              </a:rPr>
              <a:t>下</a:t>
            </a:r>
            <a:r>
              <a:rPr lang="en-US" altLang="zh-CN" sz="1800" smtClean="0">
                <a:latin typeface="黑体" panose="02010609060101010101" charset="-122"/>
                <a:ea typeface="黑体" panose="02010609060101010101" charset="-122"/>
                <a:sym typeface="+mn-ea"/>
              </a:rPr>
              <a:t>|</a:t>
            </a:r>
            <a:r>
              <a:rPr sz="1800" smtClean="0">
                <a:latin typeface="黑体" panose="02010609060101010101" charset="-122"/>
                <a:ea typeface="黑体" panose="02010609060101010101" charset="-122"/>
                <a:sym typeface="+mn-ea"/>
              </a:rPr>
              <a:t>左</a:t>
            </a:r>
            <a:r>
              <a:rPr lang="en-US" altLang="zh-CN" sz="1800" dirty="0" smtClean="0">
                <a:solidFill>
                  <a:schemeClr val="tx1">
                    <a:lumMod val="85000"/>
                    <a:lumOff val="15000"/>
                  </a:schemeClr>
                </a:solidFill>
                <a:latin typeface="黑体" panose="02010609060101010101" charset="-122"/>
                <a:ea typeface="黑体" panose="02010609060101010101" charset="-122"/>
              </a:rPr>
              <a:t>*/</a:t>
            </a:r>
            <a:endParaRPr lang="zh-CN" altLang="en-US" sz="1800" dirty="0" smtClean="0">
              <a:solidFill>
                <a:schemeClr val="tx1">
                  <a:lumMod val="85000"/>
                  <a:lumOff val="15000"/>
                </a:schemeClr>
              </a:solidFill>
              <a:latin typeface="黑体" panose="02010609060101010101" charset="-122"/>
              <a:ea typeface="黑体" panose="02010609060101010101" charset="-122"/>
            </a:endParaRPr>
          </a:p>
          <a:p>
            <a:pPr lvl="1" eaLnBrk="1" hangingPunct="1">
              <a:buFont typeface="Arial" panose="020B0604020202020204" pitchFamily="34" charset="0"/>
              <a:buNone/>
            </a:pPr>
            <a:r>
              <a:rPr lang="en-US" altLang="zh-CN" sz="1800" dirty="0" smtClean="0">
                <a:solidFill>
                  <a:schemeClr val="tx1">
                    <a:lumMod val="85000"/>
                    <a:lumOff val="15000"/>
                  </a:schemeClr>
                </a:solidFill>
                <a:latin typeface="黑体" panose="02010609060101010101" charset="-122"/>
                <a:ea typeface="黑体" panose="02010609060101010101" charset="-122"/>
              </a:rPr>
              <a:t>padding:20px 30px 40px; /*</a:t>
            </a:r>
            <a:r>
              <a:rPr sz="1800" smtClean="0">
                <a:latin typeface="黑体" panose="02010609060101010101" charset="-122"/>
                <a:ea typeface="黑体" panose="02010609060101010101" charset="-122"/>
                <a:sym typeface="+mn-ea"/>
              </a:rPr>
              <a:t>上</a:t>
            </a:r>
            <a:r>
              <a:rPr lang="en-US" altLang="zh-CN" sz="1800" smtClean="0">
                <a:latin typeface="黑体" panose="02010609060101010101" charset="-122"/>
                <a:ea typeface="黑体" panose="02010609060101010101" charset="-122"/>
                <a:sym typeface="+mn-ea"/>
              </a:rPr>
              <a:t>|</a:t>
            </a:r>
            <a:r>
              <a:rPr sz="1800" smtClean="0">
                <a:latin typeface="黑体" panose="02010609060101010101" charset="-122"/>
                <a:ea typeface="黑体" panose="02010609060101010101" charset="-122"/>
                <a:sym typeface="+mn-ea"/>
              </a:rPr>
              <a:t>左右</a:t>
            </a:r>
            <a:r>
              <a:rPr lang="en-US" altLang="zh-CN" sz="1800" smtClean="0">
                <a:latin typeface="黑体" panose="02010609060101010101" charset="-122"/>
                <a:ea typeface="黑体" panose="02010609060101010101" charset="-122"/>
                <a:sym typeface="+mn-ea"/>
              </a:rPr>
              <a:t>|</a:t>
            </a:r>
            <a:r>
              <a:rPr sz="1800" smtClean="0">
                <a:latin typeface="黑体" panose="02010609060101010101" charset="-122"/>
                <a:ea typeface="黑体" panose="02010609060101010101" charset="-122"/>
                <a:sym typeface="+mn-ea"/>
              </a:rPr>
              <a:t>下</a:t>
            </a:r>
            <a:r>
              <a:rPr lang="en-US" altLang="zh-CN" sz="1800" dirty="0" smtClean="0">
                <a:solidFill>
                  <a:schemeClr val="tx1">
                    <a:lumMod val="85000"/>
                    <a:lumOff val="15000"/>
                  </a:schemeClr>
                </a:solidFill>
                <a:latin typeface="黑体" panose="02010609060101010101" charset="-122"/>
                <a:ea typeface="黑体" panose="02010609060101010101" charset="-122"/>
              </a:rPr>
              <a:t> */</a:t>
            </a:r>
            <a:endParaRPr lang="en-US" altLang="zh-CN" sz="1800" dirty="0" smtClean="0">
              <a:solidFill>
                <a:schemeClr val="tx1">
                  <a:lumMod val="85000"/>
                  <a:lumOff val="15000"/>
                </a:schemeClr>
              </a:solidFill>
              <a:latin typeface="黑体" panose="02010609060101010101" charset="-122"/>
              <a:ea typeface="黑体" panose="02010609060101010101" charset="-122"/>
            </a:endParaRPr>
          </a:p>
          <a:p>
            <a:pPr lvl="1" eaLnBrk="1" hangingPunct="1">
              <a:buFont typeface="Arial" panose="020B0604020202020204" pitchFamily="34" charset="0"/>
              <a:buNone/>
            </a:pPr>
            <a:r>
              <a:rPr lang="en-US" altLang="zh-CN" sz="1800" dirty="0" smtClean="0">
                <a:solidFill>
                  <a:schemeClr val="tx1">
                    <a:lumMod val="85000"/>
                    <a:lumOff val="15000"/>
                  </a:schemeClr>
                </a:solidFill>
                <a:latin typeface="黑体" panose="02010609060101010101" charset="-122"/>
                <a:ea typeface="黑体" panose="02010609060101010101" charset="-122"/>
              </a:rPr>
              <a:t>padding:20px 30px; /*</a:t>
            </a:r>
            <a:r>
              <a:rPr sz="1800" smtClean="0">
                <a:latin typeface="黑体" panose="02010609060101010101" charset="-122"/>
                <a:ea typeface="黑体" panose="02010609060101010101" charset="-122"/>
                <a:sym typeface="+mn-ea"/>
              </a:rPr>
              <a:t>上</a:t>
            </a:r>
            <a:r>
              <a:rPr sz="1800" smtClean="0">
                <a:latin typeface="黑体" panose="02010609060101010101" charset="-122"/>
                <a:ea typeface="黑体" panose="02010609060101010101" charset="-122"/>
                <a:sym typeface="+mn-ea"/>
              </a:rPr>
              <a:t>下</a:t>
            </a:r>
            <a:r>
              <a:rPr lang="en-US" altLang="zh-CN" sz="1800" smtClean="0">
                <a:latin typeface="黑体" panose="02010609060101010101" charset="-122"/>
                <a:ea typeface="黑体" panose="02010609060101010101" charset="-122"/>
                <a:sym typeface="+mn-ea"/>
              </a:rPr>
              <a:t>|</a:t>
            </a:r>
            <a:r>
              <a:rPr sz="1800" smtClean="0">
                <a:latin typeface="黑体" panose="02010609060101010101" charset="-122"/>
                <a:ea typeface="黑体" panose="02010609060101010101" charset="-122"/>
                <a:sym typeface="+mn-ea"/>
              </a:rPr>
              <a:t>左右</a:t>
            </a:r>
            <a:r>
              <a:rPr lang="en-US" altLang="zh-CN" sz="1800" dirty="0" smtClean="0">
                <a:solidFill>
                  <a:schemeClr val="tx1">
                    <a:lumMod val="85000"/>
                    <a:lumOff val="15000"/>
                  </a:schemeClr>
                </a:solidFill>
                <a:latin typeface="黑体" panose="02010609060101010101" charset="-122"/>
                <a:ea typeface="黑体" panose="02010609060101010101" charset="-122"/>
              </a:rPr>
              <a:t>*/</a:t>
            </a:r>
            <a:endParaRPr lang="en-US" altLang="zh-CN" sz="1800" dirty="0" smtClean="0">
              <a:solidFill>
                <a:schemeClr val="tx1">
                  <a:lumMod val="85000"/>
                  <a:lumOff val="15000"/>
                </a:schemeClr>
              </a:solidFill>
              <a:latin typeface="黑体" panose="02010609060101010101" charset="-122"/>
              <a:ea typeface="黑体" panose="02010609060101010101" charset="-122"/>
            </a:endParaRPr>
          </a:p>
          <a:p>
            <a:pPr lvl="1" eaLnBrk="1" hangingPunct="1">
              <a:buFont typeface="Arial" panose="020B0604020202020204" pitchFamily="34" charset="0"/>
              <a:buNone/>
            </a:pPr>
            <a:r>
              <a:rPr lang="en-US" altLang="zh-CN" sz="1800" dirty="0" smtClean="0">
                <a:solidFill>
                  <a:schemeClr val="tx1">
                    <a:lumMod val="85000"/>
                    <a:lumOff val="15000"/>
                  </a:schemeClr>
                </a:solidFill>
                <a:latin typeface="黑体" panose="02010609060101010101" charset="-122"/>
                <a:ea typeface="黑体" panose="02010609060101010101" charset="-122"/>
              </a:rPr>
              <a:t>padding:20px; /* </a:t>
            </a:r>
            <a:r>
              <a:rPr lang="zh-CN" altLang="en-US" sz="1800" dirty="0" smtClean="0">
                <a:solidFill>
                  <a:schemeClr val="tx1">
                    <a:lumMod val="85000"/>
                    <a:lumOff val="15000"/>
                  </a:schemeClr>
                </a:solidFill>
                <a:latin typeface="黑体" panose="02010609060101010101" charset="-122"/>
                <a:ea typeface="黑体" panose="02010609060101010101" charset="-122"/>
              </a:rPr>
              <a:t>上右下左均相同</a:t>
            </a:r>
            <a:r>
              <a:rPr lang="en-US" altLang="zh-CN" sz="1800" dirty="0" smtClean="0">
                <a:solidFill>
                  <a:schemeClr val="tx1">
                    <a:lumMod val="85000"/>
                    <a:lumOff val="15000"/>
                  </a:schemeClr>
                </a:solidFill>
                <a:latin typeface="黑体" panose="02010609060101010101" charset="-122"/>
                <a:ea typeface="黑体" panose="02010609060101010101" charset="-122"/>
              </a:rPr>
              <a:t>*/</a:t>
            </a:r>
            <a:endParaRPr lang="en-US" altLang="zh-CN" sz="1800" dirty="0" smtClean="0">
              <a:solidFill>
                <a:schemeClr val="tx1">
                  <a:lumMod val="85000"/>
                  <a:lumOff val="15000"/>
                </a:schemeClr>
              </a:solidFill>
              <a:latin typeface="黑体" panose="02010609060101010101" charset="-122"/>
              <a:ea typeface="黑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填充属性设置案例</a:t>
            </a:r>
            <a:endParaRPr lang="zh-CN" altLang="en-US" dirty="0"/>
          </a:p>
        </p:txBody>
      </p:sp>
      <p:sp>
        <p:nvSpPr>
          <p:cNvPr id="3" name="矩形 2"/>
          <p:cNvSpPr/>
          <p:nvPr/>
        </p:nvSpPr>
        <p:spPr>
          <a:xfrm>
            <a:off x="451485" y="1057275"/>
            <a:ext cx="8121015" cy="3322955"/>
          </a:xfrm>
          <a:prstGeom prst="rect">
            <a:avLst/>
          </a:prstGeom>
        </p:spPr>
        <p:txBody>
          <a:bodyPr wrap="square">
            <a:spAutoFit/>
          </a:bodyPr>
          <a:lstStyle/>
          <a:p>
            <a:pPr marL="342900" indent="-342900">
              <a:lnSpc>
                <a:spcPts val="1400"/>
              </a:lnSpc>
              <a:buClr>
                <a:srgbClr val="0000FA"/>
              </a:buClr>
            </a:pPr>
            <a:r>
              <a:rPr lang="en-US" altLang="zh-CN" sz="1600" dirty="0" smtClean="0"/>
              <a:t>&lt;html&gt;</a:t>
            </a:r>
            <a:endParaRPr lang="en-US" altLang="zh-CN" sz="1600" dirty="0" smtClean="0"/>
          </a:p>
          <a:p>
            <a:pPr marL="342900" indent="-342900">
              <a:lnSpc>
                <a:spcPts val="1400"/>
              </a:lnSpc>
              <a:buClr>
                <a:srgbClr val="0000FA"/>
              </a:buClr>
            </a:pPr>
            <a:r>
              <a:rPr lang="en-US" altLang="zh-CN" sz="1600" dirty="0" smtClean="0"/>
              <a:t>  &lt;head&gt;</a:t>
            </a:r>
            <a:endParaRPr lang="en-US" altLang="zh-CN" sz="1600" dirty="0" smtClean="0"/>
          </a:p>
          <a:p>
            <a:pPr marL="342900" indent="-342900">
              <a:lnSpc>
                <a:spcPts val="1400"/>
              </a:lnSpc>
              <a:buClr>
                <a:srgbClr val="0000FA"/>
              </a:buClr>
            </a:pPr>
            <a:r>
              <a:rPr lang="zh-CN" altLang="en-US" sz="1600" dirty="0" smtClean="0"/>
              <a:t>  </a:t>
            </a:r>
            <a:r>
              <a:rPr lang="en-US" altLang="zh-CN" sz="1600" dirty="0" smtClean="0"/>
              <a:t>  &lt;style type="text/</a:t>
            </a:r>
            <a:r>
              <a:rPr lang="en-US" altLang="zh-CN" sz="1600" dirty="0" err="1" smtClean="0"/>
              <a:t>css</a:t>
            </a:r>
            <a:r>
              <a:rPr lang="en-US" altLang="zh-CN" sz="1600" dirty="0" smtClean="0"/>
              <a:t>"&gt;</a:t>
            </a:r>
            <a:endParaRPr lang="en-US" altLang="zh-CN" sz="1600" dirty="0" smtClean="0"/>
          </a:p>
          <a:p>
            <a:pPr marL="342900" indent="-342900">
              <a:lnSpc>
                <a:spcPts val="1400"/>
              </a:lnSpc>
              <a:buClr>
                <a:srgbClr val="0000FA"/>
              </a:buClr>
            </a:pPr>
            <a:r>
              <a:rPr lang="en-US" altLang="zh-CN" sz="1600" dirty="0" smtClean="0"/>
              <a:t>      #p1{background:#99ffcc;padding:15px 20px 15px;}	</a:t>
            </a:r>
            <a:endParaRPr lang="en-US" altLang="zh-CN" sz="1600" dirty="0" smtClean="0"/>
          </a:p>
          <a:p>
            <a:pPr marL="342900" indent="-342900">
              <a:lnSpc>
                <a:spcPts val="1400"/>
              </a:lnSpc>
              <a:buClr>
                <a:srgbClr val="0000FA"/>
              </a:buClr>
            </a:pPr>
            <a:r>
              <a:rPr lang="en-US" altLang="zh-CN" sz="1600" dirty="0" smtClean="0"/>
              <a:t>      #p2{background:#99ff99;border-style:dashed;padding-top:20px;padding-bottom:20px;} </a:t>
            </a:r>
            <a:endParaRPr lang="en-US" altLang="zh-CN" sz="1600" dirty="0" smtClean="0"/>
          </a:p>
          <a:p>
            <a:pPr marL="457200" indent="-457200">
              <a:lnSpc>
                <a:spcPts val="1400"/>
              </a:lnSpc>
              <a:buClr>
                <a:srgbClr val="0000FA"/>
              </a:buClr>
            </a:pPr>
            <a:r>
              <a:rPr lang="en-US" altLang="zh-CN" sz="1600" dirty="0" smtClean="0"/>
              <a:t>      #p3{background:#99cccc;border-style:solid;padding-left:50px;padding-right:20px;}</a:t>
            </a:r>
            <a:endParaRPr lang="en-US" altLang="zh-CN" sz="1600" dirty="0" smtClean="0"/>
          </a:p>
          <a:p>
            <a:pPr marL="457200" indent="-457200">
              <a:lnSpc>
                <a:spcPts val="1400"/>
              </a:lnSpc>
              <a:buClr>
                <a:srgbClr val="0000FA"/>
              </a:buClr>
            </a:pPr>
            <a:r>
              <a:rPr lang="en-US" altLang="zh-CN" sz="1600" dirty="0" smtClean="0"/>
              <a:t>    &lt;/style&gt;</a:t>
            </a:r>
            <a:endParaRPr lang="en-US" altLang="zh-CN" sz="1600" dirty="0" smtClean="0"/>
          </a:p>
          <a:p>
            <a:pPr marL="457200" indent="-457200">
              <a:lnSpc>
                <a:spcPts val="1400"/>
              </a:lnSpc>
              <a:buClr>
                <a:srgbClr val="0000FA"/>
              </a:buClr>
            </a:pPr>
            <a:r>
              <a:rPr lang="en-US" altLang="zh-CN" sz="1600" dirty="0" smtClean="0"/>
              <a:t>  &lt;/head&gt;</a:t>
            </a:r>
            <a:endParaRPr lang="en-US" altLang="zh-CN" sz="1600" dirty="0" smtClean="0"/>
          </a:p>
          <a:p>
            <a:pPr marL="457200" indent="-457200">
              <a:lnSpc>
                <a:spcPts val="1400"/>
              </a:lnSpc>
              <a:buClr>
                <a:srgbClr val="0000FA"/>
              </a:buClr>
            </a:pPr>
            <a:r>
              <a:rPr lang="en-US" altLang="zh-CN" sz="1600" dirty="0" smtClean="0"/>
              <a:t>  &lt;body&gt;</a:t>
            </a:r>
            <a:endParaRPr lang="en-US" altLang="zh-CN" sz="1600" dirty="0" smtClean="0"/>
          </a:p>
          <a:p>
            <a:pPr marL="457200" indent="-457200">
              <a:lnSpc>
                <a:spcPts val="1400"/>
              </a:lnSpc>
              <a:buClr>
                <a:srgbClr val="0000FA"/>
              </a:buClr>
            </a:pPr>
            <a:r>
              <a:rPr lang="en-US" altLang="zh-CN" sz="1600" dirty="0" smtClean="0"/>
              <a:t>    &lt;p id="p1"&gt;</a:t>
            </a:r>
            <a:r>
              <a:rPr lang="zh-CN" altLang="en-US" sz="1600" dirty="0" smtClean="0"/>
              <a:t>使用</a:t>
            </a:r>
            <a:r>
              <a:rPr lang="en-US" altLang="zh-CN" sz="1600" dirty="0" smtClean="0"/>
              <a:t>CSS+DIV</a:t>
            </a:r>
            <a:r>
              <a:rPr lang="zh-CN" altLang="en-US" sz="1600" dirty="0" smtClean="0"/>
              <a:t>进行页面布局是一种全新的体验，完全有别于传统的表格排版习惯。</a:t>
            </a:r>
            <a:r>
              <a:rPr lang="en-US" altLang="zh-CN" sz="1600" dirty="0" smtClean="0"/>
              <a:t>&lt;/p&gt;</a:t>
            </a:r>
            <a:endParaRPr lang="en-US" altLang="zh-CN" sz="1600" dirty="0" smtClean="0"/>
          </a:p>
          <a:p>
            <a:pPr marL="457200" indent="-457200">
              <a:lnSpc>
                <a:spcPts val="1400"/>
              </a:lnSpc>
              <a:buClr>
                <a:srgbClr val="0000FA"/>
              </a:buClr>
            </a:pPr>
            <a:r>
              <a:rPr lang="en-US" altLang="zh-CN" sz="1600" dirty="0" smtClean="0"/>
              <a:t>    &lt;p id="</a:t>
            </a:r>
            <a:r>
              <a:rPr lang="en-US" altLang="zh-CN" sz="1600" dirty="0" smtClean="0"/>
              <a:t>p2“&gt;</a:t>
            </a:r>
            <a:r>
              <a:rPr lang="zh-CN" altLang="en-US" sz="1600" dirty="0" smtClean="0"/>
              <a:t>使</a:t>
            </a:r>
            <a:r>
              <a:rPr lang="zh-CN" altLang="en-US" sz="1600" dirty="0" smtClean="0"/>
              <a:t>用</a:t>
            </a:r>
            <a:r>
              <a:rPr lang="en-US" altLang="zh-CN" sz="1600" dirty="0" smtClean="0"/>
              <a:t>CSS+DIV</a:t>
            </a:r>
            <a:r>
              <a:rPr lang="zh-CN" altLang="en-US" sz="1600" dirty="0" smtClean="0"/>
              <a:t>进行页面布局是一种全新的体验，完全有别于传统的表格排版习惯。</a:t>
            </a:r>
            <a:r>
              <a:rPr lang="en-US" altLang="zh-CN" sz="1600" dirty="0" smtClean="0"/>
              <a:t>&lt;/p&gt;</a:t>
            </a:r>
            <a:endParaRPr lang="en-US" altLang="zh-CN" sz="1600" dirty="0" smtClean="0"/>
          </a:p>
          <a:p>
            <a:pPr marL="457200" indent="-457200">
              <a:lnSpc>
                <a:spcPts val="1400"/>
              </a:lnSpc>
              <a:buClr>
                <a:srgbClr val="0000FA"/>
              </a:buClr>
            </a:pPr>
            <a:r>
              <a:rPr lang="en-US" altLang="zh-CN" sz="1600" dirty="0" smtClean="0"/>
              <a:t>    &lt;p id="</a:t>
            </a:r>
            <a:r>
              <a:rPr lang="en-US" altLang="zh-CN" sz="1600" dirty="0" smtClean="0"/>
              <a:t>p3“&gt;</a:t>
            </a:r>
            <a:r>
              <a:rPr lang="zh-CN" altLang="en-US" sz="1600" dirty="0" smtClean="0"/>
              <a:t>使</a:t>
            </a:r>
            <a:r>
              <a:rPr lang="zh-CN" altLang="en-US" sz="1600" dirty="0" smtClean="0"/>
              <a:t>用</a:t>
            </a:r>
            <a:r>
              <a:rPr lang="en-US" altLang="zh-CN" sz="1600" dirty="0" smtClean="0"/>
              <a:t>CSS+DIV</a:t>
            </a:r>
            <a:r>
              <a:rPr lang="zh-CN" altLang="en-US" sz="1600" dirty="0" smtClean="0"/>
              <a:t>进行页面布局是一种全新的体验，完全有别于传统的表格排版习惯。</a:t>
            </a:r>
            <a:r>
              <a:rPr lang="en-US" altLang="zh-CN" sz="1600" dirty="0" smtClean="0"/>
              <a:t>&lt;/p&gt;</a:t>
            </a:r>
            <a:endParaRPr lang="en-US" altLang="zh-CN" sz="1600" dirty="0" smtClean="0"/>
          </a:p>
          <a:p>
            <a:pPr marL="457200" indent="-457200">
              <a:lnSpc>
                <a:spcPts val="1400"/>
              </a:lnSpc>
              <a:buClr>
                <a:srgbClr val="0000FA"/>
              </a:buClr>
            </a:pPr>
            <a:r>
              <a:rPr lang="en-US" altLang="zh-CN" sz="1600" dirty="0" smtClean="0"/>
              <a:t>  &lt;/body&gt;</a:t>
            </a:r>
            <a:endParaRPr lang="en-US" altLang="zh-CN" sz="1600" dirty="0" smtClean="0"/>
          </a:p>
          <a:p>
            <a:pPr marL="457200" indent="-457200">
              <a:lnSpc>
                <a:spcPts val="1400"/>
              </a:lnSpc>
              <a:buClr>
                <a:srgbClr val="0000FA"/>
              </a:buClr>
            </a:pPr>
            <a:r>
              <a:rPr lang="en-US" altLang="zh-CN" sz="1600" dirty="0" smtClean="0"/>
              <a:t>&lt;/html</a:t>
            </a:r>
            <a:r>
              <a:rPr lang="en-US" altLang="zh-CN" sz="1600" dirty="0" smtClean="0"/>
              <a:t>&gt;</a:t>
            </a:r>
            <a:endParaRPr lang="en-US" altLang="zh-CN" sz="1600" dirty="0" smtClean="0"/>
          </a:p>
        </p:txBody>
      </p:sp>
      <p:pic>
        <p:nvPicPr>
          <p:cNvPr id="3073" name="Picture 1"/>
          <p:cNvPicPr>
            <a:picLocks noChangeAspect="1" noChangeArrowheads="1"/>
          </p:cNvPicPr>
          <p:nvPr/>
        </p:nvPicPr>
        <p:blipFill>
          <a:blip r:embed="rId1" cstate="print"/>
          <a:srcRect t="39581"/>
          <a:stretch>
            <a:fillRect/>
          </a:stretch>
        </p:blipFill>
        <p:spPr bwMode="auto">
          <a:xfrm>
            <a:off x="1659890" y="3987165"/>
            <a:ext cx="7114540" cy="2578735"/>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noAutofit/>
          </a:bodyPr>
          <a:lstStyle/>
          <a:p>
            <a:r>
              <a:rPr lang="zh-CN" altLang="en-US" sz="2400" dirty="0" smtClean="0"/>
              <a:t>内联样式表</a:t>
            </a:r>
            <a:endParaRPr lang="zh-CN" altLang="en-US" sz="2400" dirty="0" smtClean="0"/>
          </a:p>
        </p:txBody>
      </p:sp>
      <p:sp>
        <p:nvSpPr>
          <p:cNvPr id="3" name="Rectangle 3"/>
          <p:cNvSpPr txBox="1">
            <a:spLocks noChangeArrowheads="1"/>
          </p:cNvSpPr>
          <p:nvPr/>
        </p:nvSpPr>
        <p:spPr>
          <a:xfrm>
            <a:off x="502285" y="1096010"/>
            <a:ext cx="7955915" cy="4933315"/>
          </a:xfrm>
          <a:prstGeom prst="rect">
            <a:avLst/>
          </a:prstGeom>
        </p:spPr>
        <p:txBody>
          <a:bodyPr/>
          <a:lstStyle/>
          <a:p>
            <a:pPr marL="182880" indent="-182880" algn="just" defTabSz="1158875" eaLnBrk="0" hangingPunct="0">
              <a:lnSpc>
                <a:spcPct val="150000"/>
              </a:lnSpc>
              <a:spcBef>
                <a:spcPts val="0"/>
              </a:spcBef>
              <a:spcAft>
                <a:spcPts val="0"/>
              </a:spcAft>
              <a:buClr>
                <a:srgbClr val="0000CC"/>
              </a:buClr>
              <a:buSzPct val="100000"/>
              <a:buFont typeface="Wingdings" panose="05000000000000000000" pitchFamily="2" charset="2"/>
              <a:buNone/>
              <a:defRPr/>
            </a:pPr>
            <a:r>
              <a:rPr lang="zh-CN" altLang="en-US" b="0" dirty="0" smtClean="0">
                <a:latin typeface="微软雅黑" panose="020B0503020204020204" charset="-122"/>
                <a:ea typeface="微软雅黑" panose="020B0503020204020204" charset="-122"/>
                <a:cs typeface="Verdana" panose="020B0604030504040204" pitchFamily="34" charset="0"/>
              </a:rPr>
              <a:t>内联样式表，也称行内或内嵌样式表，将</a:t>
            </a:r>
            <a:r>
              <a:rPr lang="en-US" altLang="zh-CN" b="0" dirty="0" smtClean="0">
                <a:latin typeface="微软雅黑" panose="020B0503020204020204" charset="-122"/>
                <a:ea typeface="微软雅黑" panose="020B0503020204020204" charset="-122"/>
                <a:cs typeface="Verdana" panose="020B0604030504040204" pitchFamily="34" charset="0"/>
              </a:rPr>
              <a:t>CSS</a:t>
            </a:r>
            <a:r>
              <a:rPr lang="zh-CN" altLang="en-US" b="0" dirty="0" smtClean="0">
                <a:latin typeface="微软雅黑" panose="020B0503020204020204" charset="-122"/>
                <a:ea typeface="微软雅黑" panose="020B0503020204020204" charset="-122"/>
                <a:cs typeface="Verdana" panose="020B0604030504040204" pitchFamily="34" charset="0"/>
              </a:rPr>
              <a:t>规则混合在</a:t>
            </a:r>
            <a:r>
              <a:rPr lang="en-US" altLang="zh-CN" b="0" dirty="0" smtClean="0">
                <a:latin typeface="微软雅黑" panose="020B0503020204020204" charset="-122"/>
                <a:ea typeface="微软雅黑" panose="020B0503020204020204" charset="-122"/>
                <a:cs typeface="Verdana" panose="020B0604030504040204" pitchFamily="34" charset="0"/>
              </a:rPr>
              <a:t>HTML</a:t>
            </a:r>
            <a:r>
              <a:rPr lang="zh-CN" altLang="en-US" b="0" dirty="0" smtClean="0">
                <a:latin typeface="微软雅黑" panose="020B0503020204020204" charset="-122"/>
                <a:ea typeface="微软雅黑" panose="020B0503020204020204" charset="-122"/>
                <a:cs typeface="Verdana" panose="020B0604030504040204" pitchFamily="34" charset="0"/>
              </a:rPr>
              <a:t>标签中使用。</a:t>
            </a:r>
            <a:endParaRPr lang="en-US" altLang="zh-CN" b="0" kern="0" dirty="0" smtClean="0">
              <a:latin typeface="微软雅黑" panose="020B0503020204020204" charset="-122"/>
              <a:ea typeface="微软雅黑" panose="020B0503020204020204" charset="-122"/>
              <a:cs typeface="Verdana" panose="020B0604030504040204" pitchFamily="34" charset="0"/>
            </a:endParaRPr>
          </a:p>
          <a:p>
            <a:pPr marL="182880" indent="-182880" algn="just" defTabSz="1158875" eaLnBrk="0" hangingPunct="0">
              <a:lnSpc>
                <a:spcPct val="150000"/>
              </a:lnSpc>
              <a:spcBef>
                <a:spcPts val="0"/>
              </a:spcBef>
              <a:spcAft>
                <a:spcPts val="0"/>
              </a:spcAft>
              <a:buClr>
                <a:srgbClr val="0000CC"/>
              </a:buClr>
              <a:buSzPct val="100000"/>
              <a:defRPr/>
            </a:pPr>
            <a:r>
              <a:rPr lang="zh-CN" altLang="en-US" b="0" kern="0" dirty="0" smtClean="0">
                <a:latin typeface="微软雅黑" panose="020B0503020204020204" charset="-122"/>
                <a:ea typeface="微软雅黑" panose="020B0503020204020204" charset="-122"/>
                <a:cs typeface="Verdana" panose="020B0604030504040204" pitchFamily="34" charset="0"/>
              </a:rPr>
              <a:t>基本语法：</a:t>
            </a:r>
            <a:endParaRPr lang="zh-CN" altLang="en-US" b="0" kern="0" dirty="0" smtClean="0">
              <a:latin typeface="微软雅黑" panose="020B0503020204020204" charset="-122"/>
              <a:ea typeface="微软雅黑" panose="020B0503020204020204" charset="-122"/>
              <a:cs typeface="Verdana" panose="020B0604030504040204" pitchFamily="34" charset="0"/>
            </a:endParaRPr>
          </a:p>
          <a:p>
            <a:pPr marL="182880" indent="-182880" algn="just" defTabSz="1158875" eaLnBrk="0" hangingPunct="0">
              <a:lnSpc>
                <a:spcPct val="150000"/>
              </a:lnSpc>
              <a:spcBef>
                <a:spcPts val="600"/>
              </a:spcBef>
              <a:spcAft>
                <a:spcPts val="600"/>
              </a:spcAft>
              <a:buClr>
                <a:srgbClr val="0000CC"/>
              </a:buClr>
              <a:buSzPct val="100000"/>
              <a:defRPr/>
            </a:pPr>
            <a:r>
              <a:rPr lang="en-US" altLang="zh-CN" b="0" kern="0" dirty="0" smtClean="0">
                <a:solidFill>
                  <a:srgbClr val="FF0000"/>
                </a:solidFill>
                <a:latin typeface="微软雅黑" panose="020B0503020204020204" charset="-122"/>
                <a:ea typeface="微软雅黑" panose="020B0503020204020204" charset="-122"/>
                <a:cs typeface="Verdana" panose="020B0604030504040204" pitchFamily="34" charset="0"/>
              </a:rPr>
              <a:t>    &lt;</a:t>
            </a:r>
            <a:r>
              <a:rPr lang="zh-CN" altLang="en-US" b="0" kern="0" dirty="0" smtClean="0">
                <a:solidFill>
                  <a:srgbClr val="FF0000"/>
                </a:solidFill>
                <a:latin typeface="微软雅黑" panose="020B0503020204020204" charset="-122"/>
                <a:ea typeface="微软雅黑" panose="020B0503020204020204" charset="-122"/>
                <a:cs typeface="Verdana" panose="020B0604030504040204" pitchFamily="34" charset="0"/>
              </a:rPr>
              <a:t>标记 </a:t>
            </a:r>
            <a:r>
              <a:rPr lang="en-US" altLang="zh-CN" b="0" kern="0" dirty="0" smtClean="0">
                <a:solidFill>
                  <a:srgbClr val="FF0000"/>
                </a:solidFill>
                <a:latin typeface="微软雅黑" panose="020B0503020204020204" charset="-122"/>
                <a:ea typeface="微软雅黑" panose="020B0503020204020204" charset="-122"/>
                <a:cs typeface="Verdana" panose="020B0604030504040204" pitchFamily="34" charset="0"/>
              </a:rPr>
              <a:t>style="</a:t>
            </a:r>
            <a:r>
              <a:rPr lang="zh-CN" altLang="en-US" b="0" kern="0" dirty="0" smtClean="0">
                <a:solidFill>
                  <a:srgbClr val="FF0000"/>
                </a:solidFill>
                <a:latin typeface="微软雅黑" panose="020B0503020204020204" charset="-122"/>
                <a:ea typeface="微软雅黑" panose="020B0503020204020204" charset="-122"/>
                <a:cs typeface="Verdana" panose="020B0604030504040204" pitchFamily="34" charset="0"/>
              </a:rPr>
              <a:t>属性</a:t>
            </a:r>
            <a:r>
              <a:rPr lang="en-US" altLang="zh-CN" b="0" kern="0" dirty="0" smtClean="0">
                <a:solidFill>
                  <a:srgbClr val="FF0000"/>
                </a:solidFill>
                <a:latin typeface="微软雅黑" panose="020B0503020204020204" charset="-122"/>
                <a:ea typeface="微软雅黑" panose="020B0503020204020204" charset="-122"/>
                <a:cs typeface="Verdana" panose="020B0604030504040204" pitchFamily="34" charset="0"/>
              </a:rPr>
              <a:t>: </a:t>
            </a:r>
            <a:r>
              <a:rPr lang="zh-CN" altLang="en-US" b="0" kern="0" dirty="0" smtClean="0">
                <a:solidFill>
                  <a:srgbClr val="FF0000"/>
                </a:solidFill>
                <a:latin typeface="微软雅黑" panose="020B0503020204020204" charset="-122"/>
                <a:ea typeface="微软雅黑" panose="020B0503020204020204" charset="-122"/>
                <a:cs typeface="Verdana" panose="020B0604030504040204" pitchFamily="34" charset="0"/>
              </a:rPr>
              <a:t>属性值</a:t>
            </a:r>
            <a:r>
              <a:rPr lang="en-US" altLang="zh-CN" b="0" kern="0" dirty="0" smtClean="0">
                <a:solidFill>
                  <a:srgbClr val="FF0000"/>
                </a:solidFill>
                <a:latin typeface="微软雅黑" panose="020B0503020204020204" charset="-122"/>
                <a:ea typeface="微软雅黑" panose="020B0503020204020204" charset="-122"/>
                <a:cs typeface="Verdana" panose="020B0604030504040204" pitchFamily="34" charset="0"/>
              </a:rPr>
              <a:t>; </a:t>
            </a:r>
            <a:r>
              <a:rPr lang="zh-CN" altLang="en-US" b="0" kern="0" dirty="0" smtClean="0">
                <a:solidFill>
                  <a:srgbClr val="FF0000"/>
                </a:solidFill>
                <a:latin typeface="微软雅黑" panose="020B0503020204020204" charset="-122"/>
                <a:ea typeface="微软雅黑" panose="020B0503020204020204" charset="-122"/>
                <a:cs typeface="Verdana" panose="020B0604030504040204" pitchFamily="34" charset="0"/>
              </a:rPr>
              <a:t>属性</a:t>
            </a:r>
            <a:r>
              <a:rPr lang="en-US" altLang="zh-CN" b="0" kern="0" dirty="0" smtClean="0">
                <a:solidFill>
                  <a:srgbClr val="FF0000"/>
                </a:solidFill>
                <a:latin typeface="微软雅黑" panose="020B0503020204020204" charset="-122"/>
                <a:ea typeface="微软雅黑" panose="020B0503020204020204" charset="-122"/>
                <a:cs typeface="Verdana" panose="020B0604030504040204" pitchFamily="34" charset="0"/>
              </a:rPr>
              <a:t>: </a:t>
            </a:r>
            <a:r>
              <a:rPr lang="zh-CN" altLang="en-US" b="0" kern="0" dirty="0" smtClean="0">
                <a:solidFill>
                  <a:srgbClr val="FF0000"/>
                </a:solidFill>
                <a:latin typeface="微软雅黑" panose="020B0503020204020204" charset="-122"/>
                <a:ea typeface="微软雅黑" panose="020B0503020204020204" charset="-122"/>
                <a:cs typeface="Verdana" panose="020B0604030504040204" pitchFamily="34" charset="0"/>
              </a:rPr>
              <a:t>属性值</a:t>
            </a:r>
            <a:r>
              <a:rPr lang="en-US" altLang="zh-CN" b="0" kern="0" dirty="0" smtClean="0">
                <a:solidFill>
                  <a:srgbClr val="FF0000"/>
                </a:solidFill>
                <a:latin typeface="微软雅黑" panose="020B0503020204020204" charset="-122"/>
                <a:ea typeface="微软雅黑" panose="020B0503020204020204" charset="-122"/>
                <a:cs typeface="Verdana" panose="020B0604030504040204" pitchFamily="34" charset="0"/>
              </a:rPr>
              <a:t>;…"&gt;</a:t>
            </a:r>
            <a:endParaRPr lang="en-US" altLang="zh-CN" b="0" kern="0" dirty="0" smtClean="0">
              <a:solidFill>
                <a:srgbClr val="FF0000"/>
              </a:solidFill>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Arial" panose="020B0604020202020204" pitchFamily="34" charset="0"/>
              <a:buNone/>
              <a:defRPr/>
            </a:pPr>
            <a:endParaRPr lang="zh-CN" altLang="en-US" b="0" kern="0" dirty="0" smtClean="0">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Arial" panose="020B0604020202020204" pitchFamily="34" charset="0"/>
              <a:buNone/>
              <a:defRPr/>
            </a:pPr>
            <a:r>
              <a:rPr lang="zh-CN" altLang="en-US" b="0" kern="0" dirty="0" smtClean="0">
                <a:latin typeface="微软雅黑" panose="020B0503020204020204" charset="-122"/>
                <a:ea typeface="微软雅黑" panose="020B0503020204020204" charset="-122"/>
                <a:cs typeface="Verdana" panose="020B0604030504040204" pitchFamily="34" charset="0"/>
              </a:rPr>
              <a:t>语法说明：</a:t>
            </a:r>
            <a:endParaRPr lang="zh-CN" altLang="en-US" b="0" kern="0" dirty="0" smtClean="0">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Wingdings" panose="05000000000000000000" pitchFamily="2" charset="2"/>
              <a:buChar char="ü"/>
              <a:defRPr/>
            </a:pPr>
            <a:r>
              <a:rPr lang="zh-CN" altLang="en-US" b="0" kern="0" dirty="0" smtClean="0">
                <a:latin typeface="微软雅黑" panose="020B0503020204020204" charset="-122"/>
                <a:ea typeface="微软雅黑" panose="020B0503020204020204" charset="-122"/>
                <a:cs typeface="Verdana" panose="020B0604030504040204" pitchFamily="34" charset="0"/>
              </a:rPr>
              <a:t>标记：</a:t>
            </a:r>
            <a:r>
              <a:rPr lang="en-US" altLang="zh-CN" b="0" kern="0" dirty="0" smtClean="0">
                <a:latin typeface="微软雅黑" panose="020B0503020204020204" charset="-122"/>
                <a:ea typeface="微软雅黑" panose="020B0503020204020204" charset="-122"/>
                <a:cs typeface="Verdana" panose="020B0604030504040204" pitchFamily="34" charset="0"/>
              </a:rPr>
              <a:t>HTML</a:t>
            </a:r>
            <a:r>
              <a:rPr lang="zh-CN" altLang="en-US" b="0" kern="0" dirty="0" smtClean="0">
                <a:latin typeface="微软雅黑" panose="020B0503020204020204" charset="-122"/>
                <a:ea typeface="微软雅黑" panose="020B0503020204020204" charset="-122"/>
                <a:cs typeface="Verdana" panose="020B0604030504040204" pitchFamily="34" charset="0"/>
              </a:rPr>
              <a:t>标记，如</a:t>
            </a:r>
            <a:r>
              <a:rPr lang="en-US" altLang="zh-CN" b="0" kern="0" dirty="0" smtClean="0">
                <a:latin typeface="微软雅黑" panose="020B0503020204020204" charset="-122"/>
                <a:ea typeface="微软雅黑" panose="020B0503020204020204" charset="-122"/>
                <a:cs typeface="Verdana" panose="020B0604030504040204" pitchFamily="34" charset="0"/>
              </a:rPr>
              <a:t>body</a:t>
            </a:r>
            <a:r>
              <a:rPr lang="zh-CN" altLang="en-US" b="0" kern="0" dirty="0" smtClean="0">
                <a:latin typeface="微软雅黑" panose="020B0503020204020204" charset="-122"/>
                <a:ea typeface="微软雅黑" panose="020B0503020204020204" charset="-122"/>
                <a:cs typeface="Verdana" panose="020B0604030504040204" pitchFamily="34" charset="0"/>
              </a:rPr>
              <a:t>、</a:t>
            </a:r>
            <a:r>
              <a:rPr lang="en-US" altLang="zh-CN" b="0" kern="0" dirty="0" smtClean="0">
                <a:latin typeface="微软雅黑" panose="020B0503020204020204" charset="-122"/>
                <a:ea typeface="微软雅黑" panose="020B0503020204020204" charset="-122"/>
                <a:cs typeface="Verdana" panose="020B0604030504040204" pitchFamily="34" charset="0"/>
              </a:rPr>
              <a:t>table</a:t>
            </a:r>
            <a:r>
              <a:rPr lang="zh-CN" altLang="en-US" b="0" kern="0" dirty="0" smtClean="0">
                <a:latin typeface="微软雅黑" panose="020B0503020204020204" charset="-122"/>
                <a:ea typeface="微软雅黑" panose="020B0503020204020204" charset="-122"/>
                <a:cs typeface="Verdana" panose="020B0604030504040204" pitchFamily="34" charset="0"/>
              </a:rPr>
              <a:t>、</a:t>
            </a:r>
            <a:r>
              <a:rPr lang="en-US" altLang="zh-CN" b="0" kern="0" dirty="0" smtClean="0">
                <a:latin typeface="微软雅黑" panose="020B0503020204020204" charset="-122"/>
                <a:ea typeface="微软雅黑" panose="020B0503020204020204" charset="-122"/>
                <a:cs typeface="Verdana" panose="020B0604030504040204" pitchFamily="34" charset="0"/>
              </a:rPr>
              <a:t>p</a:t>
            </a:r>
            <a:r>
              <a:rPr lang="zh-CN" altLang="en-US" b="0" kern="0" dirty="0" smtClean="0">
                <a:latin typeface="微软雅黑" panose="020B0503020204020204" charset="-122"/>
                <a:ea typeface="微软雅黑" panose="020B0503020204020204" charset="-122"/>
                <a:cs typeface="Verdana" panose="020B0604030504040204" pitchFamily="34" charset="0"/>
              </a:rPr>
              <a:t>等；</a:t>
            </a:r>
            <a:endParaRPr lang="zh-CN" altLang="en-US" b="0" kern="0" dirty="0" smtClean="0">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Wingdings" panose="05000000000000000000" pitchFamily="2" charset="2"/>
              <a:buChar char="ü"/>
              <a:defRPr/>
            </a:pPr>
            <a:r>
              <a:rPr lang="zh-CN" altLang="en-US" b="0" kern="0" dirty="0" smtClean="0">
                <a:latin typeface="微软雅黑" panose="020B0503020204020204" charset="-122"/>
                <a:ea typeface="微软雅黑" panose="020B0503020204020204" charset="-122"/>
                <a:cs typeface="Verdana" panose="020B0604030504040204" pitchFamily="34" charset="0"/>
              </a:rPr>
              <a:t>标记的</a:t>
            </a:r>
            <a:r>
              <a:rPr lang="en-US" altLang="zh-CN" b="0" kern="0" dirty="0" smtClean="0">
                <a:latin typeface="微软雅黑" panose="020B0503020204020204" charset="-122"/>
                <a:ea typeface="微软雅黑" panose="020B0503020204020204" charset="-122"/>
                <a:cs typeface="Verdana" panose="020B0604030504040204" pitchFamily="34" charset="0"/>
              </a:rPr>
              <a:t>style</a:t>
            </a:r>
            <a:r>
              <a:rPr lang="zh-CN" altLang="en-US" b="0" kern="0" dirty="0" smtClean="0">
                <a:latin typeface="微软雅黑" panose="020B0503020204020204" charset="-122"/>
                <a:ea typeface="微软雅黑" panose="020B0503020204020204" charset="-122"/>
                <a:cs typeface="Verdana" panose="020B0604030504040204" pitchFamily="34" charset="0"/>
              </a:rPr>
              <a:t>定义只影响</a:t>
            </a:r>
            <a:r>
              <a:rPr lang="zh-CN" altLang="en-US" kern="0" dirty="0" smtClean="0">
                <a:latin typeface="微软雅黑" panose="020B0503020204020204" charset="-122"/>
                <a:ea typeface="微软雅黑" panose="020B0503020204020204" charset="-122"/>
                <a:cs typeface="Verdana" panose="020B0604030504040204" pitchFamily="34" charset="0"/>
                <a:sym typeface="+mn-ea"/>
              </a:rPr>
              <a:t>单个</a:t>
            </a:r>
            <a:r>
              <a:rPr lang="zh-CN" altLang="en-US" b="0" kern="0" dirty="0" smtClean="0">
                <a:latin typeface="微软雅黑" panose="020B0503020204020204" charset="-122"/>
                <a:ea typeface="微软雅黑" panose="020B0503020204020204" charset="-122"/>
                <a:cs typeface="Verdana" panose="020B0604030504040204" pitchFamily="34" charset="0"/>
              </a:rPr>
              <a:t>标记本身；</a:t>
            </a:r>
            <a:endParaRPr lang="zh-CN" altLang="en-US" b="0" kern="0" dirty="0" smtClean="0">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Wingdings" panose="05000000000000000000" pitchFamily="2" charset="2"/>
              <a:buChar char="ü"/>
              <a:defRPr/>
            </a:pPr>
            <a:r>
              <a:rPr lang="zh-CN" altLang="en-US" b="0" kern="0" dirty="0" smtClean="0">
                <a:latin typeface="微软雅黑" panose="020B0503020204020204" charset="-122"/>
                <a:ea typeface="微软雅黑" panose="020B0503020204020204" charset="-122"/>
                <a:cs typeface="Verdana" panose="020B0604030504040204" pitchFamily="34" charset="0"/>
              </a:rPr>
              <a:t>标记本身定义的</a:t>
            </a:r>
            <a:r>
              <a:rPr lang="en-US" altLang="zh-CN" b="0" kern="0" dirty="0" smtClean="0">
                <a:latin typeface="微软雅黑" panose="020B0503020204020204" charset="-122"/>
                <a:ea typeface="微软雅黑" panose="020B0503020204020204" charset="-122"/>
                <a:cs typeface="Verdana" panose="020B0604030504040204" pitchFamily="34" charset="0"/>
              </a:rPr>
              <a:t>style</a:t>
            </a:r>
            <a:r>
              <a:rPr lang="zh-CN" altLang="en-US" b="0" kern="0" dirty="0" smtClean="0">
                <a:latin typeface="微软雅黑" panose="020B0503020204020204" charset="-122"/>
                <a:ea typeface="微软雅黑" panose="020B0503020204020204" charset="-122"/>
                <a:cs typeface="Verdana" panose="020B0604030504040204" pitchFamily="34" charset="0"/>
              </a:rPr>
              <a:t>优先于其他所有样式定义。</a:t>
            </a:r>
            <a:endParaRPr lang="zh-CN" altLang="en-US" b="0" kern="0" dirty="0" smtClean="0">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Arial" panose="020B0604020202020204" pitchFamily="34" charset="0"/>
              <a:buNone/>
              <a:defRPr/>
            </a:pPr>
            <a:endParaRPr lang="zh-CN" altLang="en-US" b="0" kern="0" dirty="0" smtClean="0">
              <a:solidFill>
                <a:schemeClr val="tx1"/>
              </a:solidFill>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Arial" panose="020B0604020202020204" pitchFamily="34" charset="0"/>
              <a:buNone/>
              <a:defRPr/>
            </a:pPr>
            <a:r>
              <a:rPr lang="zh-CN" altLang="en-US" b="0" kern="0" dirty="0" smtClean="0">
                <a:solidFill>
                  <a:schemeClr val="tx1"/>
                </a:solidFill>
                <a:latin typeface="微软雅黑" panose="020B0503020204020204" charset="-122"/>
                <a:ea typeface="微软雅黑" panose="020B0503020204020204" charset="-122"/>
                <a:cs typeface="Verdana" panose="020B0604030504040204" pitchFamily="34" charset="0"/>
              </a:rPr>
              <a:t>慎用</a:t>
            </a:r>
            <a:endParaRPr lang="en-US" altLang="zh-CN" b="0" i="1" u="sng" kern="0" dirty="0" smtClean="0">
              <a:solidFill>
                <a:srgbClr val="0000FA"/>
              </a:solidFill>
              <a:latin typeface="微软雅黑" panose="020B0503020204020204" charset="-122"/>
              <a:ea typeface="微软雅黑" panose="020B0503020204020204" charset="-122"/>
              <a:cs typeface="Verdana" panose="020B0604030504040204" pitchFamily="34" charset="0"/>
            </a:endParaRPr>
          </a:p>
          <a:p>
            <a:pPr marL="533400" lvl="1" indent="-168275" defTabSz="1158875" eaLnBrk="0" hangingPunct="0">
              <a:lnSpc>
                <a:spcPct val="150000"/>
              </a:lnSpc>
              <a:spcBef>
                <a:spcPts val="0"/>
              </a:spcBef>
              <a:spcAft>
                <a:spcPts val="0"/>
              </a:spcAft>
              <a:buClr>
                <a:srgbClr val="660066"/>
              </a:buClr>
              <a:buSzPct val="100000"/>
              <a:buFont typeface="Arial" panose="020B0604020202020204" pitchFamily="34" charset="0"/>
              <a:buNone/>
              <a:defRPr/>
            </a:pPr>
            <a:r>
              <a:rPr lang="en-US" altLang="zh-CN" kern="0" dirty="0" smtClean="0">
                <a:solidFill>
                  <a:srgbClr val="FF0000"/>
                </a:solidFill>
                <a:latin typeface="微软雅黑" panose="020B0503020204020204" charset="-122"/>
                <a:ea typeface="微软雅黑" panose="020B0503020204020204" charset="-122"/>
                <a:cs typeface="Verdana" panose="020B0604030504040204" pitchFamily="34" charset="0"/>
              </a:rPr>
              <a:t>&lt;p style=“color:red;font-size:28px;”&gt;</a:t>
            </a:r>
            <a:r>
              <a:rPr lang="zh-CN" altLang="en-US" kern="0" dirty="0" smtClean="0">
                <a:solidFill>
                  <a:srgbClr val="FF0000"/>
                </a:solidFill>
                <a:latin typeface="微软雅黑" panose="020B0503020204020204" charset="-122"/>
                <a:ea typeface="微软雅黑" panose="020B0503020204020204" charset="-122"/>
                <a:cs typeface="Verdana" panose="020B0604030504040204" pitchFamily="34" charset="0"/>
              </a:rPr>
              <a:t>本段落生效</a:t>
            </a:r>
            <a:r>
              <a:rPr lang="en-US" altLang="zh-CN" kern="0" dirty="0" smtClean="0">
                <a:solidFill>
                  <a:srgbClr val="FF0000"/>
                </a:solidFill>
                <a:latin typeface="微软雅黑" panose="020B0503020204020204" charset="-122"/>
                <a:ea typeface="微软雅黑" panose="020B0503020204020204" charset="-122"/>
                <a:cs typeface="Verdana" panose="020B0604030504040204" pitchFamily="34" charset="0"/>
              </a:rPr>
              <a:t>&lt;/p&gt;</a:t>
            </a:r>
            <a:endParaRPr lang="en-US" altLang="zh-CN" kern="0" dirty="0" smtClean="0">
              <a:solidFill>
                <a:srgbClr val="FF0000"/>
              </a:solidFill>
              <a:latin typeface="微软雅黑" panose="020B0503020204020204" charset="-122"/>
              <a:ea typeface="微软雅黑" panose="020B0503020204020204" charset="-122"/>
              <a:cs typeface="Verdana" panose="020B0604030504040204" pitchFamily="34" charset="0"/>
            </a:endParaRPr>
          </a:p>
        </p:txBody>
      </p:sp>
    </p:spTree>
    <p:custDataLst>
      <p:tags r:id="rId1"/>
    </p:custData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502412" y="952508"/>
            <a:ext cx="8139178" cy="520954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利用布局属性来定义元素的排列位置。</a:t>
            </a:r>
            <a:endParaRPr lang="zh-CN" altLang="en-US"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a:sym typeface="+mn-ea"/>
              </a:rPr>
              <a:t>display</a:t>
            </a:r>
            <a:r>
              <a:rPr sz="1800">
                <a:sym typeface="+mn-ea"/>
              </a:rPr>
              <a:t>属性用来确定页面元素是否显示以及显示方式，</a:t>
            </a:r>
            <a:r>
              <a:rPr lang="en-US" altLang="zh-CN" sz="1800">
                <a:sym typeface="+mn-ea"/>
              </a:rPr>
              <a:t>display</a:t>
            </a:r>
            <a:r>
              <a:rPr sz="1800">
                <a:sym typeface="+mn-ea"/>
              </a:rPr>
              <a:t>属性不可继承。</a:t>
            </a:r>
            <a:r>
              <a:rPr lang="en-US" altLang="zh-CN" sz="1800">
                <a:sym typeface="+mn-ea"/>
              </a:rPr>
              <a:t>display</a:t>
            </a:r>
            <a:r>
              <a:rPr sz="1800">
                <a:sym typeface="+mn-ea"/>
              </a:rPr>
              <a:t>属性常用的值为：</a:t>
            </a:r>
            <a:endParaRPr lang="zh-CN" altLang="en-US" sz="1800" dirty="0"/>
          </a:p>
          <a:p>
            <a:pPr marL="1143000" lvl="2">
              <a:lnSpc>
                <a:spcPct val="120000"/>
              </a:lnSpc>
              <a:spcBef>
                <a:spcPts val="0"/>
              </a:spcBef>
              <a:spcAft>
                <a:spcPts val="300"/>
              </a:spcAft>
              <a:buClr>
                <a:srgbClr val="FF6600"/>
              </a:buClr>
              <a:buSzPct val="68000"/>
              <a:buFont typeface="Arial" panose="020B0604020202020204" pitchFamily="34" charset="0"/>
              <a:buChar char="•"/>
            </a:pPr>
            <a:r>
              <a:rPr lang="en-US" altLang="zh-CN" sz="1775">
                <a:sym typeface="+mn-ea"/>
              </a:rPr>
              <a:t>block</a:t>
            </a:r>
            <a:r>
              <a:rPr sz="1775">
                <a:sym typeface="+mn-ea"/>
              </a:rPr>
              <a:t>：定义元素为块对象；</a:t>
            </a:r>
            <a:endParaRPr lang="zh-CN" altLang="en-US" sz="1775" dirty="0"/>
          </a:p>
          <a:p>
            <a:pPr marL="1143000" lvl="2">
              <a:lnSpc>
                <a:spcPct val="120000"/>
              </a:lnSpc>
              <a:spcBef>
                <a:spcPts val="0"/>
              </a:spcBef>
              <a:spcAft>
                <a:spcPts val="300"/>
              </a:spcAft>
              <a:buClr>
                <a:srgbClr val="FF6600"/>
              </a:buClr>
              <a:buSzPct val="68000"/>
              <a:buFont typeface="Arial" panose="020B0604020202020204" pitchFamily="34" charset="0"/>
              <a:buChar char="•"/>
            </a:pPr>
            <a:r>
              <a:rPr lang="en-US" altLang="zh-CN" sz="1775">
                <a:sym typeface="+mn-ea"/>
              </a:rPr>
              <a:t>inline</a:t>
            </a:r>
            <a:r>
              <a:rPr sz="1775">
                <a:sym typeface="+mn-ea"/>
              </a:rPr>
              <a:t>：定义元素为内联对象；</a:t>
            </a:r>
            <a:endParaRPr lang="zh-CN" altLang="en-US" sz="1775" dirty="0"/>
          </a:p>
          <a:p>
            <a:pPr marL="1143000" lvl="2">
              <a:lnSpc>
                <a:spcPct val="120000"/>
              </a:lnSpc>
              <a:spcBef>
                <a:spcPts val="0"/>
              </a:spcBef>
              <a:spcAft>
                <a:spcPts val="300"/>
              </a:spcAft>
              <a:buClr>
                <a:srgbClr val="FF6600"/>
              </a:buClr>
              <a:buSzPct val="68000"/>
              <a:buFont typeface="Arial" panose="020B0604020202020204" pitchFamily="34" charset="0"/>
              <a:buChar char="•"/>
            </a:pPr>
            <a:r>
              <a:rPr lang="en-US" altLang="zh-CN" sz="1775">
                <a:sym typeface="+mn-ea"/>
              </a:rPr>
              <a:t>list-item</a:t>
            </a:r>
            <a:r>
              <a:rPr sz="1775">
                <a:sym typeface="+mn-ea"/>
              </a:rPr>
              <a:t>：定义元素为列表项目；</a:t>
            </a:r>
            <a:endParaRPr lang="zh-CN" altLang="en-US" sz="1775" dirty="0"/>
          </a:p>
          <a:p>
            <a:pPr marL="1143000" lvl="2">
              <a:lnSpc>
                <a:spcPct val="120000"/>
              </a:lnSpc>
              <a:spcBef>
                <a:spcPts val="0"/>
              </a:spcBef>
              <a:spcAft>
                <a:spcPts val="300"/>
              </a:spcAft>
              <a:buClr>
                <a:srgbClr val="FF6600"/>
              </a:buClr>
              <a:buSzPct val="68000"/>
              <a:buFont typeface="Arial" panose="020B0604020202020204" pitchFamily="34" charset="0"/>
              <a:buChar char="•"/>
            </a:pPr>
            <a:r>
              <a:rPr lang="en-US" altLang="zh-CN" sz="1775">
                <a:sym typeface="+mn-ea"/>
              </a:rPr>
              <a:t>none</a:t>
            </a:r>
            <a:r>
              <a:rPr sz="1775">
                <a:sym typeface="+mn-ea"/>
              </a:rPr>
              <a:t>：隐藏对象，同时元素所占的空间也被清除。</a:t>
            </a:r>
            <a:endParaRPr lang="zh-CN" altLang="en-US"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a:sym typeface="+mn-ea"/>
              </a:rPr>
              <a:t>float</a:t>
            </a:r>
            <a:r>
              <a:rPr sz="1800">
                <a:sym typeface="+mn-ea"/>
              </a:rPr>
              <a:t>属性用来定义元素是否浮动及浮动的方式。</a:t>
            </a:r>
            <a:endParaRPr lang="zh-CN" altLang="en-US" sz="1800" dirty="0"/>
          </a:p>
          <a:p>
            <a:pPr marL="1143000" lvl="2">
              <a:lnSpc>
                <a:spcPct val="120000"/>
              </a:lnSpc>
              <a:spcBef>
                <a:spcPts val="0"/>
              </a:spcBef>
              <a:spcAft>
                <a:spcPts val="300"/>
              </a:spcAft>
              <a:buClr>
                <a:srgbClr val="FF6600"/>
              </a:buClr>
              <a:buSzPct val="68000"/>
              <a:buFont typeface="Arial" panose="020B0604020202020204" pitchFamily="34" charset="0"/>
              <a:buChar char="•"/>
            </a:pPr>
            <a:r>
              <a:rPr lang="en-US" altLang="zh-CN" sz="1775">
                <a:sym typeface="+mn-ea"/>
              </a:rPr>
              <a:t>none</a:t>
            </a:r>
            <a:r>
              <a:rPr sz="1775">
                <a:sym typeface="+mn-ea"/>
              </a:rPr>
              <a:t>：不浮动、</a:t>
            </a:r>
            <a:r>
              <a:rPr lang="en-US" altLang="zh-CN" sz="1775">
                <a:sym typeface="+mn-ea"/>
              </a:rPr>
              <a:t>left</a:t>
            </a:r>
            <a:r>
              <a:rPr sz="1775">
                <a:sym typeface="+mn-ea"/>
              </a:rPr>
              <a:t>：浮动在左侧、</a:t>
            </a:r>
            <a:r>
              <a:rPr lang="en-US" altLang="zh-CN" sz="1775">
                <a:sym typeface="+mn-ea"/>
              </a:rPr>
              <a:t>right</a:t>
            </a:r>
            <a:r>
              <a:rPr sz="1775">
                <a:sym typeface="+mn-ea"/>
              </a:rPr>
              <a:t>：浮动在右侧；</a:t>
            </a:r>
            <a:endParaRPr lang="zh-CN" altLang="en-US" sz="1775"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a:sym typeface="+mn-ea"/>
              </a:rPr>
              <a:t>clear</a:t>
            </a:r>
            <a:r>
              <a:rPr sz="1800">
                <a:sym typeface="+mn-ea"/>
              </a:rPr>
              <a:t>属性用来定义不允许有浮动对象的边。可取的值有：</a:t>
            </a:r>
            <a:endParaRPr lang="zh-CN" altLang="en-US" sz="1800" dirty="0"/>
          </a:p>
          <a:p>
            <a:pPr marL="1143000" lvl="2">
              <a:lnSpc>
                <a:spcPct val="120000"/>
              </a:lnSpc>
              <a:spcAft>
                <a:spcPts val="300"/>
              </a:spcAft>
              <a:buClr>
                <a:srgbClr val="FF6600"/>
              </a:buClr>
              <a:buSzPct val="68000"/>
              <a:buFont typeface="Arial" panose="020B0604020202020204" pitchFamily="34" charset="0"/>
              <a:buChar char="•"/>
            </a:pPr>
            <a:r>
              <a:rPr lang="en-US" altLang="zh-CN" sz="1775">
                <a:sym typeface="+mn-ea"/>
              </a:rPr>
              <a:t>none</a:t>
            </a:r>
            <a:r>
              <a:rPr sz="1775">
                <a:sym typeface="+mn-ea"/>
              </a:rPr>
              <a:t>、</a:t>
            </a:r>
            <a:r>
              <a:rPr lang="en-US" altLang="zh-CN" sz="1775">
                <a:sym typeface="+mn-ea"/>
              </a:rPr>
              <a:t>both</a:t>
            </a:r>
            <a:r>
              <a:rPr sz="1775">
                <a:sym typeface="+mn-ea"/>
              </a:rPr>
              <a:t>、</a:t>
            </a:r>
            <a:r>
              <a:rPr lang="en-US" altLang="zh-CN" sz="1775">
                <a:sym typeface="+mn-ea"/>
              </a:rPr>
              <a:t>left</a:t>
            </a:r>
            <a:r>
              <a:rPr sz="1775">
                <a:sym typeface="+mn-ea"/>
              </a:rPr>
              <a:t>、</a:t>
            </a:r>
            <a:r>
              <a:rPr lang="en-US" altLang="zh-CN" sz="1775">
                <a:sym typeface="+mn-ea"/>
              </a:rPr>
              <a:t>right</a:t>
            </a:r>
            <a:r>
              <a:rPr sz="1775">
                <a:sym typeface="+mn-ea"/>
              </a:rPr>
              <a:t>：允不允许左右边有浮动对象。</a:t>
            </a:r>
            <a:endParaRPr sz="1775">
              <a:sym typeface="+mn-ea"/>
            </a:endParaRPr>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a:sym typeface="+mn-ea"/>
              </a:rPr>
              <a:t>visibility</a:t>
            </a:r>
            <a:r>
              <a:rPr>
                <a:sym typeface="+mn-ea"/>
              </a:rPr>
              <a:t>属性用来确定元素是否显示，不可继承。其可取的值为：</a:t>
            </a:r>
            <a:endParaRPr lang="zh-CN" altLang="en-US" dirty="0"/>
          </a:p>
          <a:p>
            <a:pPr marL="1143000" lvl="2">
              <a:lnSpc>
                <a:spcPct val="120000"/>
              </a:lnSpc>
              <a:spcBef>
                <a:spcPts val="0"/>
              </a:spcBef>
              <a:spcAft>
                <a:spcPts val="300"/>
              </a:spcAft>
              <a:buClr>
                <a:srgbClr val="FF6600"/>
              </a:buClr>
              <a:buSzPct val="68000"/>
              <a:buFont typeface="Arial" panose="020B0604020202020204" pitchFamily="34" charset="0"/>
              <a:buChar char="•"/>
            </a:pPr>
            <a:r>
              <a:rPr lang="en-US" altLang="zh-CN" sz="1780">
                <a:sym typeface="+mn-ea"/>
              </a:rPr>
              <a:t>visible</a:t>
            </a:r>
            <a:r>
              <a:rPr sz="1780">
                <a:sym typeface="+mn-ea"/>
              </a:rPr>
              <a:t>、</a:t>
            </a:r>
            <a:r>
              <a:rPr lang="en-US" altLang="zh-CN" sz="1780">
                <a:sym typeface="+mn-ea"/>
              </a:rPr>
              <a:t>hidden</a:t>
            </a:r>
            <a:r>
              <a:rPr sz="1780">
                <a:sym typeface="+mn-ea"/>
              </a:rPr>
              <a:t>、</a:t>
            </a:r>
            <a:r>
              <a:rPr lang="en-US" altLang="zh-CN" sz="1780">
                <a:sym typeface="+mn-ea"/>
              </a:rPr>
              <a:t>collapse</a:t>
            </a:r>
            <a:endParaRPr lang="en-US" altLang="zh-CN" sz="1780">
              <a:sym typeface="+mn-ea"/>
            </a:endParaRPr>
          </a:p>
          <a:p>
            <a:pPr marL="1143000" lvl="2">
              <a:lnSpc>
                <a:spcPct val="120000"/>
              </a:lnSpc>
              <a:spcBef>
                <a:spcPts val="0"/>
              </a:spcBef>
              <a:spcAft>
                <a:spcPts val="300"/>
              </a:spcAft>
              <a:buClr>
                <a:srgbClr val="FF6600"/>
              </a:buClr>
              <a:buSzPct val="68000"/>
              <a:buFont typeface="Arial" panose="020B0604020202020204" pitchFamily="34" charset="0"/>
              <a:buChar char="•"/>
            </a:pPr>
            <a:endParaRPr lang="zh-CN" altLang="en-US" sz="1775" dirty="0"/>
          </a:p>
        </p:txBody>
      </p:sp>
      <p:sp>
        <p:nvSpPr>
          <p:cNvPr id="3" name="Title 2"/>
          <p:cNvSpPr>
            <a:spLocks noGrp="1"/>
          </p:cNvSpPr>
          <p:nvPr>
            <p:ph type="title"/>
          </p:nvPr>
        </p:nvSpPr>
        <p:spPr/>
        <p:txBody>
          <a:bodyPr/>
          <a:lstStyle/>
          <a:p>
            <a:r>
              <a:rPr lang="zh-CN" altLang="en-US"/>
              <a:t>布局属性</a:t>
            </a:r>
            <a:endParaRPr lang="zh-CN" altLang="en-US"/>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3" name="Rectangle 3"/>
          <p:cNvSpPr>
            <a:spLocks noGrp="1" noChangeArrowheads="1"/>
          </p:cNvSpPr>
          <p:nvPr>
            <p:ph idx="1"/>
          </p:nvPr>
        </p:nvSpPr>
        <p:spPr>
          <a:xfrm>
            <a:off x="457200" y="1235075"/>
            <a:ext cx="8229600" cy="5229860"/>
          </a:xfrm>
          <a:noFill/>
        </p:spPr>
        <p:txBody>
          <a:bodyPr vert="horz" wrap="square" lIns="91440" tIns="45720" rIns="91440" bIns="45720" rtlCol="0">
            <a:noAutofit/>
          </a:bodyPr>
          <a:lstStyle/>
          <a:p>
            <a:pPr marL="228600" lvl="0">
              <a:lnSpc>
                <a:spcPct val="120000"/>
              </a:lnSpc>
              <a:spcBef>
                <a:spcPts val="0"/>
              </a:spcBef>
              <a:spcAft>
                <a:spcPts val="300"/>
              </a:spcAft>
              <a:buClr>
                <a:srgbClr val="FF6600"/>
              </a:buClr>
              <a:buSzPct val="68000"/>
              <a:buFont typeface="Arial" panose="020B0604020202020204" pitchFamily="34" charset="0"/>
              <a:buChar char="•"/>
            </a:pPr>
            <a:r>
              <a:rPr lang="en-US" altLang="zh-CN">
                <a:latin typeface="微软雅黑" panose="020B0503020204020204" charset="-122"/>
                <a:cs typeface="微软雅黑" panose="020B0503020204020204" charset="-122"/>
                <a:sym typeface="+mn-ea"/>
              </a:rPr>
              <a:t>overflow</a:t>
            </a:r>
            <a:r>
              <a:rPr>
                <a:latin typeface="微软雅黑" panose="020B0503020204020204" charset="-122"/>
                <a:cs typeface="微软雅黑" panose="020B0503020204020204" charset="-122"/>
                <a:sym typeface="+mn-ea"/>
              </a:rPr>
              <a:t>为复合属性，指对象处理溢出内容的方式。</a:t>
            </a:r>
            <a:endParaRPr>
              <a:latin typeface="微软雅黑" panose="020B0503020204020204" charset="-122"/>
              <a:cs typeface="微软雅黑" panose="020B0503020204020204" charset="-122"/>
              <a:sym typeface="+mn-ea"/>
            </a:endParaRPr>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a:latin typeface="微软雅黑" panose="020B0503020204020204" charset="-122"/>
                <a:cs typeface="微软雅黑" panose="020B0503020204020204" charset="-122"/>
                <a:sym typeface="+mn-ea"/>
              </a:rPr>
              <a:t>overflow-x</a:t>
            </a:r>
            <a:r>
              <a:rPr>
                <a:latin typeface="微软雅黑" panose="020B0503020204020204" charset="-122"/>
                <a:cs typeface="微软雅黑" panose="020B0503020204020204" charset="-122"/>
                <a:sym typeface="+mn-ea"/>
              </a:rPr>
              <a:t>属性指明如果溢出元素内容区域的话，是否对内容的左右边缘进行裁剪。可取值为：</a:t>
            </a:r>
            <a:endParaRPr lang="zh-CN" altLang="en-US" dirty="0">
              <a:latin typeface="微软雅黑" panose="020B0503020204020204" charset="-122"/>
              <a:cs typeface="微软雅黑" panose="020B0503020204020204" charset="-122"/>
            </a:endParaRPr>
          </a:p>
          <a:p>
            <a:pPr lvl="2">
              <a:lnSpc>
                <a:spcPct val="120000"/>
              </a:lnSpc>
              <a:spcBef>
                <a:spcPts val="0"/>
              </a:spcBef>
              <a:spcAft>
                <a:spcPts val="300"/>
              </a:spcAft>
              <a:buClr>
                <a:srgbClr val="FF6600"/>
              </a:buClr>
              <a:buSzPct val="68000"/>
            </a:pPr>
            <a:r>
              <a:rPr lang="en-US" altLang="zh-CN">
                <a:latin typeface="微软雅黑" panose="020B0503020204020204" charset="-122"/>
                <a:cs typeface="微软雅黑" panose="020B0503020204020204" charset="-122"/>
                <a:sym typeface="+mn-ea"/>
              </a:rPr>
              <a:t>visible</a:t>
            </a:r>
            <a:r>
              <a:rPr>
                <a:latin typeface="微软雅黑" panose="020B0503020204020204" charset="-122"/>
                <a:cs typeface="微软雅黑" panose="020B0503020204020204" charset="-122"/>
                <a:sym typeface="+mn-ea"/>
              </a:rPr>
              <a:t>：不裁剪内容，可能会显示在内容框之外。</a:t>
            </a:r>
            <a:endParaRPr lang="zh-CN" altLang="en-US" dirty="0">
              <a:latin typeface="微软雅黑" panose="020B0503020204020204" charset="-122"/>
              <a:cs typeface="微软雅黑" panose="020B0503020204020204" charset="-122"/>
            </a:endParaRPr>
          </a:p>
          <a:p>
            <a:pPr lvl="2">
              <a:lnSpc>
                <a:spcPct val="120000"/>
              </a:lnSpc>
              <a:spcBef>
                <a:spcPts val="0"/>
              </a:spcBef>
              <a:spcAft>
                <a:spcPts val="300"/>
              </a:spcAft>
              <a:buClr>
                <a:srgbClr val="FF6600"/>
              </a:buClr>
              <a:buSzPct val="68000"/>
            </a:pPr>
            <a:r>
              <a:rPr lang="en-US" altLang="zh-CN">
                <a:latin typeface="微软雅黑" panose="020B0503020204020204" charset="-122"/>
                <a:cs typeface="微软雅黑" panose="020B0503020204020204" charset="-122"/>
                <a:sym typeface="+mn-ea"/>
              </a:rPr>
              <a:t>hidden</a:t>
            </a:r>
            <a:r>
              <a:rPr>
                <a:latin typeface="微软雅黑" panose="020B0503020204020204" charset="-122"/>
                <a:cs typeface="微软雅黑" panose="020B0503020204020204" charset="-122"/>
                <a:sym typeface="+mn-ea"/>
              </a:rPr>
              <a:t>：裁剪内容，不提供滚动机制。</a:t>
            </a:r>
            <a:endParaRPr lang="zh-CN" altLang="en-US" dirty="0">
              <a:latin typeface="微软雅黑" panose="020B0503020204020204" charset="-122"/>
              <a:cs typeface="微软雅黑" panose="020B0503020204020204" charset="-122"/>
            </a:endParaRPr>
          </a:p>
          <a:p>
            <a:pPr lvl="2">
              <a:lnSpc>
                <a:spcPct val="120000"/>
              </a:lnSpc>
              <a:spcBef>
                <a:spcPts val="0"/>
              </a:spcBef>
              <a:spcAft>
                <a:spcPts val="300"/>
              </a:spcAft>
              <a:buClr>
                <a:srgbClr val="FF6600"/>
              </a:buClr>
              <a:buSzPct val="68000"/>
            </a:pPr>
            <a:r>
              <a:rPr lang="en-US" altLang="zh-CN">
                <a:latin typeface="微软雅黑" panose="020B0503020204020204" charset="-122"/>
                <a:cs typeface="微软雅黑" panose="020B0503020204020204" charset="-122"/>
                <a:sym typeface="+mn-ea"/>
              </a:rPr>
              <a:t>scroll</a:t>
            </a:r>
            <a:r>
              <a:rPr>
                <a:latin typeface="微软雅黑" panose="020B0503020204020204" charset="-122"/>
                <a:cs typeface="微软雅黑" panose="020B0503020204020204" charset="-122"/>
                <a:sym typeface="+mn-ea"/>
              </a:rPr>
              <a:t>：裁剪内容，提供滚动机制。</a:t>
            </a:r>
            <a:endParaRPr lang="zh-CN" altLang="en-US" dirty="0">
              <a:latin typeface="微软雅黑" panose="020B0503020204020204" charset="-122"/>
              <a:cs typeface="微软雅黑" panose="020B0503020204020204" charset="-122"/>
            </a:endParaRPr>
          </a:p>
          <a:p>
            <a:pPr lvl="2">
              <a:lnSpc>
                <a:spcPct val="120000"/>
              </a:lnSpc>
              <a:spcBef>
                <a:spcPts val="0"/>
              </a:spcBef>
              <a:spcAft>
                <a:spcPts val="300"/>
              </a:spcAft>
              <a:buClr>
                <a:srgbClr val="FF6600"/>
              </a:buClr>
              <a:buSzPct val="68000"/>
            </a:pPr>
            <a:r>
              <a:rPr lang="en-US" altLang="zh-CN">
                <a:latin typeface="微软雅黑" panose="020B0503020204020204" charset="-122"/>
                <a:cs typeface="微软雅黑" panose="020B0503020204020204" charset="-122"/>
                <a:sym typeface="+mn-ea"/>
              </a:rPr>
              <a:t>auto</a:t>
            </a:r>
            <a:r>
              <a:rPr>
                <a:latin typeface="微软雅黑" panose="020B0503020204020204" charset="-122"/>
                <a:cs typeface="微软雅黑" panose="020B0503020204020204" charset="-122"/>
                <a:sym typeface="+mn-ea"/>
              </a:rPr>
              <a:t>：如果溢出，则应提供滚动机制。</a:t>
            </a:r>
            <a:endParaRPr lang="zh-CN" altLang="en-US" dirty="0">
              <a:latin typeface="微软雅黑" panose="020B0503020204020204" charset="-122"/>
              <a:cs typeface="微软雅黑" panose="020B0503020204020204" charset="-122"/>
            </a:endParaRPr>
          </a:p>
          <a:p>
            <a:pPr lvl="2">
              <a:lnSpc>
                <a:spcPct val="120000"/>
              </a:lnSpc>
              <a:spcBef>
                <a:spcPts val="0"/>
              </a:spcBef>
              <a:spcAft>
                <a:spcPts val="300"/>
              </a:spcAft>
              <a:buClr>
                <a:srgbClr val="FF6600"/>
              </a:buClr>
              <a:buSzPct val="68000"/>
            </a:pPr>
            <a:r>
              <a:rPr lang="en-US" altLang="zh-CN">
                <a:latin typeface="微软雅黑" panose="020B0503020204020204" charset="-122"/>
                <a:cs typeface="微软雅黑" panose="020B0503020204020204" charset="-122"/>
                <a:sym typeface="+mn-ea"/>
              </a:rPr>
              <a:t>no-display</a:t>
            </a:r>
            <a:r>
              <a:rPr>
                <a:latin typeface="微软雅黑" panose="020B0503020204020204" charset="-122"/>
                <a:cs typeface="微软雅黑" panose="020B0503020204020204" charset="-122"/>
                <a:sym typeface="+mn-ea"/>
              </a:rPr>
              <a:t>：如果内容不适合内容框，则删除整个内容。</a:t>
            </a:r>
            <a:endParaRPr lang="zh-CN" altLang="en-US" dirty="0">
              <a:latin typeface="微软雅黑" panose="020B0503020204020204" charset="-122"/>
              <a:cs typeface="微软雅黑" panose="020B0503020204020204" charset="-122"/>
            </a:endParaRPr>
          </a:p>
          <a:p>
            <a:pPr lvl="2">
              <a:lnSpc>
                <a:spcPct val="120000"/>
              </a:lnSpc>
              <a:spcBef>
                <a:spcPts val="0"/>
              </a:spcBef>
              <a:spcAft>
                <a:spcPts val="300"/>
              </a:spcAft>
              <a:buClr>
                <a:srgbClr val="FF6600"/>
              </a:buClr>
              <a:buSzPct val="68000"/>
            </a:pPr>
            <a:r>
              <a:rPr lang="en-US" altLang="zh-CN">
                <a:latin typeface="微软雅黑" panose="020B0503020204020204" charset="-122"/>
                <a:cs typeface="微软雅黑" panose="020B0503020204020204" charset="-122"/>
                <a:sym typeface="+mn-ea"/>
              </a:rPr>
              <a:t>no-content</a:t>
            </a:r>
            <a:r>
              <a:rPr>
                <a:latin typeface="微软雅黑" panose="020B0503020204020204" charset="-122"/>
                <a:cs typeface="微软雅黑" panose="020B0503020204020204" charset="-122"/>
                <a:sym typeface="+mn-ea"/>
              </a:rPr>
              <a:t>：如果内容不适合内容框，则隐藏整个内容。</a:t>
            </a:r>
            <a:endParaRPr lang="zh-CN" altLang="en-US" dirty="0">
              <a:latin typeface="微软雅黑" panose="020B0503020204020204" charset="-122"/>
              <a:cs typeface="微软雅黑" panose="020B0503020204020204" charset="-122"/>
            </a:endParaRPr>
          </a:p>
          <a:p>
            <a:pPr marL="685800" lvl="1">
              <a:lnSpc>
                <a:spcPct val="120000"/>
              </a:lnSpc>
              <a:spcBef>
                <a:spcPts val="0"/>
              </a:spcBef>
              <a:spcAft>
                <a:spcPts val="300"/>
              </a:spcAft>
              <a:buClr>
                <a:srgbClr val="FF6600"/>
              </a:buClr>
              <a:buSzPct val="68000"/>
              <a:buFont typeface="Arial" panose="020B0604020202020204" pitchFamily="34" charset="0"/>
              <a:buChar char="•"/>
            </a:pPr>
            <a:r>
              <a:rPr lang="en-US" altLang="zh-CN" sz="2000" dirty="0">
                <a:latin typeface="微软雅黑" panose="020B0503020204020204" charset="-122"/>
                <a:cs typeface="微软雅黑" panose="020B0503020204020204" charset="-122"/>
              </a:rPr>
              <a:t>overflow-y</a:t>
            </a:r>
            <a:endParaRPr lang="zh-CN" altLang="en-US" sz="2000" dirty="0">
              <a:latin typeface="微软雅黑" panose="020B0503020204020204" charset="-122"/>
              <a:cs typeface="微软雅黑" panose="020B0503020204020204" charset="-122"/>
            </a:endParaRPr>
          </a:p>
          <a:p>
            <a:pPr marL="1143000" lvl="2">
              <a:lnSpc>
                <a:spcPct val="120000"/>
              </a:lnSpc>
              <a:spcBef>
                <a:spcPts val="0"/>
              </a:spcBef>
              <a:spcAft>
                <a:spcPts val="300"/>
              </a:spcAft>
              <a:buClr>
                <a:srgbClr val="FF6600"/>
              </a:buClr>
              <a:buSzPct val="68000"/>
              <a:buFont typeface="Arial" panose="020B0604020202020204" pitchFamily="34" charset="0"/>
              <a:buChar char="•"/>
            </a:pPr>
            <a:endParaRPr lang="zh-CN" altLang="en-US" sz="2000" dirty="0">
              <a:latin typeface="微软雅黑" panose="020B0503020204020204" charset="-122"/>
              <a:cs typeface="微软雅黑" panose="020B0503020204020204" charset="-122"/>
            </a:endParaRPr>
          </a:p>
          <a:p>
            <a:pPr marL="285750"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latin typeface="微软雅黑" panose="020B0503020204020204" charset="-122"/>
              <a:cs typeface="微软雅黑" panose="020B0503020204020204" charset="-122"/>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4" name="Title 2"/>
          <p:cNvSpPr>
            <a:spLocks noGrp="1"/>
          </p:cNvSpPr>
          <p:nvPr>
            <p:custDataLst>
              <p:tags r:id="rId1"/>
            </p:custDataLst>
          </p:nvPr>
        </p:nvSpPr>
        <p:spPr>
          <a:xfrm>
            <a:off x="502412" y="443234"/>
            <a:ext cx="8139178" cy="441964"/>
          </a:xfrm>
          <a:prstGeom prst="rect">
            <a:avLst/>
          </a:prstGeom>
        </p:spPr>
        <p:txBody>
          <a:bodyPr vert="horz" lIns="90000" tIns="46800" rIns="90000" bIns="46800" rtlCol="0" anchor="t" anchorCtr="0">
            <a:no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r>
              <a:rPr lang="zh-CN" altLang="en-US"/>
              <a:t>布局属性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a:xfrm>
            <a:off x="457200" y="1556792"/>
            <a:ext cx="8229600" cy="183451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一般有三种方法：</a:t>
            </a:r>
            <a:endParaRPr lang="en-US" altLang="zh-CN" dirty="0"/>
          </a:p>
          <a:p>
            <a:pPr lvl="1"/>
            <a:r>
              <a:rPr lang="zh-CN" altLang="en-US" dirty="0"/>
              <a:t>表格布局</a:t>
            </a:r>
            <a:endParaRPr lang="en-US" altLang="zh-CN" dirty="0"/>
          </a:p>
          <a:p>
            <a:pPr lvl="1"/>
            <a:r>
              <a:rPr lang="zh-CN" altLang="en-US" dirty="0"/>
              <a:t>框架布局</a:t>
            </a:r>
            <a:endParaRPr lang="en-US" altLang="zh-CN" dirty="0"/>
          </a:p>
          <a:p>
            <a:pPr lvl="1"/>
            <a:r>
              <a:rPr lang="en-US" altLang="zh-CN" dirty="0"/>
              <a:t>DIV+CSS</a:t>
            </a:r>
            <a:r>
              <a:rPr lang="zh-CN" altLang="en-US" dirty="0"/>
              <a:t>页面布局</a:t>
            </a:r>
            <a:endParaRPr lang="zh-CN" altLang="en-US" dirty="0"/>
          </a:p>
        </p:txBody>
      </p:sp>
      <p:sp>
        <p:nvSpPr>
          <p:cNvPr id="3" name="Title 2"/>
          <p:cNvSpPr>
            <a:spLocks noGrp="1"/>
          </p:cNvSpPr>
          <p:nvPr>
            <p:ph type="title"/>
          </p:nvPr>
        </p:nvSpPr>
        <p:spPr/>
        <p:txBody>
          <a:bodyPr/>
          <a:lstStyle/>
          <a:p>
            <a:r>
              <a:rPr lang="zh-CN" altLang="en-US"/>
              <a:t>页面布局</a:t>
            </a:r>
            <a:endParaRPr lang="zh-CN" altLang="en-US"/>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down)">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down)">
                                      <p:cBhvr>
                                        <p:cTn id="12" dur="500"/>
                                        <p:tgtEl>
                                          <p:spTgt spid="5122">
                                            <p:txEl>
                                              <p:pRg st="1" end="1"/>
                                            </p:txEl>
                                          </p:spTgt>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5122">
                                            <p:txEl>
                                              <p:pRg st="2" end="2"/>
                                            </p:txEl>
                                          </p:spTgt>
                                        </p:tgtEl>
                                        <p:attrNameLst>
                                          <p:attrName>style.visibility</p:attrName>
                                        </p:attrNameLst>
                                      </p:cBhvr>
                                      <p:to>
                                        <p:strVal val="visible"/>
                                      </p:to>
                                    </p:set>
                                    <p:animEffect transition="in" filter="wipe(down)">
                                      <p:cBhvr>
                                        <p:cTn id="16" dur="500"/>
                                        <p:tgtEl>
                                          <p:spTgt spid="5122">
                                            <p:txEl>
                                              <p:pRg st="2" end="2"/>
                                            </p:txEl>
                                          </p:spTgt>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5122">
                                            <p:txEl>
                                              <p:pRg st="3" end="3"/>
                                            </p:txEl>
                                          </p:spTgt>
                                        </p:tgtEl>
                                        <p:attrNameLst>
                                          <p:attrName>style.visibility</p:attrName>
                                        </p:attrNameLst>
                                      </p:cBhvr>
                                      <p:to>
                                        <p:strVal val="visible"/>
                                      </p:to>
                                    </p:set>
                                    <p:animEffect transition="in" filter="wipe(down)">
                                      <p:cBhvr>
                                        <p:cTn id="20" dur="500"/>
                                        <p:tgtEl>
                                          <p:spTgt spid="5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表格布局</a:t>
            </a:r>
            <a:endParaRPr lang="zh-CN" altLang="en-US"/>
          </a:p>
        </p:txBody>
      </p:sp>
      <p:sp>
        <p:nvSpPr>
          <p:cNvPr id="6146" name="Rectangle 3"/>
          <p:cNvSpPr>
            <a:spLocks noGrp="1" noChangeArrowheads="1"/>
          </p:cNvSpPr>
          <p:nvPr>
            <p:ph idx="1"/>
          </p:nvPr>
        </p:nvSpPr>
        <p:spPr>
          <a:xfrm>
            <a:off x="502412" y="952508"/>
            <a:ext cx="8139178" cy="3636010"/>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实现简单，</a:t>
            </a:r>
            <a:r>
              <a:rPr>
                <a:sym typeface="+mn-ea"/>
              </a:rPr>
              <a:t>以前经常使用，现在慎用</a:t>
            </a:r>
            <a:r>
              <a:rPr lang="en-US" altLang="zh-CN">
                <a:sym typeface="+mn-ea"/>
              </a:rPr>
              <a:t>/</a:t>
            </a:r>
            <a:r>
              <a:rPr>
                <a:sym typeface="+mn-ea"/>
              </a:rPr>
              <a:t>少用</a:t>
            </a:r>
            <a:r>
              <a:rPr lang="en-US" altLang="zh-CN">
                <a:sym typeface="+mn-ea"/>
              </a:rPr>
              <a:t>/</a:t>
            </a:r>
            <a:r>
              <a:rPr>
                <a:sym typeface="+mn-ea"/>
              </a:rPr>
              <a:t>最好不用</a:t>
            </a:r>
            <a:r>
              <a:rPr lang="zh-CN" altLang="en-US" dirty="0"/>
              <a:t>。</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各元素位于独立的单元格中，相互影响较小，</a:t>
            </a:r>
            <a:r>
              <a:rPr lang="en-US" altLang="zh-CN" dirty="0"/>
              <a:t>PC</a:t>
            </a:r>
            <a:r>
              <a:rPr lang="zh-CN" altLang="en-US" dirty="0"/>
              <a:t>兼容性较好。</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但：</a:t>
            </a:r>
            <a:endParaRPr lang="zh-CN" altLang="en-US" dirty="0"/>
          </a:p>
          <a:p>
            <a:pPr lvl="1"/>
            <a:r>
              <a:rPr lang="zh-CN" altLang="en-US" dirty="0"/>
              <a:t>个别浏览器（</a:t>
            </a:r>
            <a:r>
              <a:rPr lang="en-US" altLang="zh-CN" dirty="0"/>
              <a:t>IE</a:t>
            </a:r>
            <a:r>
              <a:rPr dirty="0"/>
              <a:t>）</a:t>
            </a:r>
            <a:r>
              <a:rPr lang="zh-CN" altLang="en-US" dirty="0"/>
              <a:t>只有在</a:t>
            </a:r>
            <a:r>
              <a:rPr>
                <a:sym typeface="+mn-ea"/>
              </a:rPr>
              <a:t>表格</a:t>
            </a:r>
            <a:r>
              <a:rPr lang="zh-CN" altLang="en-US" dirty="0"/>
              <a:t>完全</a:t>
            </a:r>
            <a:r>
              <a:rPr lang="zh-CN" altLang="en-US" dirty="0"/>
              <a:t>下载后才开始显示，影响浏览速度。</a:t>
            </a:r>
            <a:endParaRPr lang="zh-CN" altLang="en-US" dirty="0"/>
          </a:p>
          <a:p>
            <a:pPr lvl="1"/>
            <a:r>
              <a:rPr>
                <a:sym typeface="+mn-ea"/>
              </a:rPr>
              <a:t>样式改版、网页维护麻烦。</a:t>
            </a:r>
            <a:endParaRPr lang="zh-CN" altLang="en-US" dirty="0"/>
          </a:p>
          <a:p>
            <a:pPr lvl="1"/>
            <a:r>
              <a:rPr lang="zh-CN" altLang="en-US" dirty="0"/>
              <a:t>搜索引擎等难以分析、利用复杂表格</a:t>
            </a:r>
            <a:endParaRPr lang="zh-CN" altLang="en-US" dirty="0"/>
          </a:p>
          <a:p>
            <a:pPr lvl="1"/>
            <a:r>
              <a:rPr lang="zh-CN" altLang="en-US" dirty="0"/>
              <a:t>多重表格嵌套时，代码可读性差，页面性能更差。</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除个别特定目的网站外，一般不采用。</a:t>
            </a:r>
            <a:endParaRPr lang="zh-CN" altLang="en-US"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down)">
                                      <p:cBhvr>
                                        <p:cTn id="7" dur="500"/>
                                        <p:tgtEl>
                                          <p:spTgt spid="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6">
                                            <p:txEl>
                                              <p:pRg st="1" end="1"/>
                                            </p:txEl>
                                          </p:spTgt>
                                        </p:tgtEl>
                                        <p:attrNameLst>
                                          <p:attrName>style.visibility</p:attrName>
                                        </p:attrNameLst>
                                      </p:cBhvr>
                                      <p:to>
                                        <p:strVal val="visible"/>
                                      </p:to>
                                    </p:set>
                                    <p:animEffect transition="in" filter="wipe(down)">
                                      <p:cBhvr>
                                        <p:cTn id="12" dur="500"/>
                                        <p:tgtEl>
                                          <p:spTgt spid="6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6">
                                            <p:txEl>
                                              <p:pRg st="2" end="2"/>
                                            </p:txEl>
                                          </p:spTgt>
                                        </p:tgtEl>
                                        <p:attrNameLst>
                                          <p:attrName>style.visibility</p:attrName>
                                        </p:attrNameLst>
                                      </p:cBhvr>
                                      <p:to>
                                        <p:strVal val="visible"/>
                                      </p:to>
                                    </p:set>
                                    <p:animEffect transition="in" filter="wipe(down)">
                                      <p:cBhvr>
                                        <p:cTn id="17" dur="500"/>
                                        <p:tgtEl>
                                          <p:spTgt spid="6146">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146">
                                            <p:txEl>
                                              <p:pRg st="3" end="3"/>
                                            </p:txEl>
                                          </p:spTgt>
                                        </p:tgtEl>
                                        <p:attrNameLst>
                                          <p:attrName>style.visibility</p:attrName>
                                        </p:attrNameLst>
                                      </p:cBhvr>
                                      <p:to>
                                        <p:strVal val="visible"/>
                                      </p:to>
                                    </p:set>
                                    <p:animEffect transition="in" filter="wipe(down)">
                                      <p:cBhvr>
                                        <p:cTn id="20" dur="500"/>
                                        <p:tgtEl>
                                          <p:spTgt spid="6146">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animEffect transition="in" filter="wipe(down)">
                                      <p:cBhvr>
                                        <p:cTn id="23" dur="500"/>
                                        <p:tgtEl>
                                          <p:spTgt spid="6146">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146">
                                            <p:txEl>
                                              <p:pRg st="5" end="5"/>
                                            </p:txEl>
                                          </p:spTgt>
                                        </p:tgtEl>
                                        <p:attrNameLst>
                                          <p:attrName>style.visibility</p:attrName>
                                        </p:attrNameLst>
                                      </p:cBhvr>
                                      <p:to>
                                        <p:strVal val="visible"/>
                                      </p:to>
                                    </p:set>
                                    <p:animEffect transition="in" filter="wipe(down)">
                                      <p:cBhvr>
                                        <p:cTn id="26" dur="500"/>
                                        <p:tgtEl>
                                          <p:spTgt spid="6146">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146">
                                            <p:txEl>
                                              <p:pRg st="6" end="6"/>
                                            </p:txEl>
                                          </p:spTgt>
                                        </p:tgtEl>
                                        <p:attrNameLst>
                                          <p:attrName>style.visibility</p:attrName>
                                        </p:attrNameLst>
                                      </p:cBhvr>
                                      <p:to>
                                        <p:strVal val="visible"/>
                                      </p:to>
                                    </p:set>
                                    <p:animEffect transition="in" filter="wipe(down)">
                                      <p:cBhvr>
                                        <p:cTn id="29" dur="500"/>
                                        <p:tgtEl>
                                          <p:spTgt spid="614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146">
                                            <p:txEl>
                                              <p:pRg st="7" end="7"/>
                                            </p:txEl>
                                          </p:spTgt>
                                        </p:tgtEl>
                                        <p:attrNameLst>
                                          <p:attrName>style.visibility</p:attrName>
                                        </p:attrNameLst>
                                      </p:cBhvr>
                                      <p:to>
                                        <p:strVal val="visible"/>
                                      </p:to>
                                    </p:set>
                                    <p:animEffect transition="in" filter="wipe(down)">
                                      <p:cBhvr>
                                        <p:cTn id="34" dur="500"/>
                                        <p:tgtEl>
                                          <p:spTgt spid="614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框架布局</a:t>
            </a:r>
            <a:endParaRPr lang="zh-CN" altLang="en-US"/>
          </a:p>
        </p:txBody>
      </p:sp>
      <p:sp>
        <p:nvSpPr>
          <p:cNvPr id="7170" name="Rectangle 3"/>
          <p:cNvSpPr>
            <a:spLocks noGrp="1" noChangeArrowheads="1"/>
          </p:cNvSpPr>
          <p:nvPr>
            <p:ph idx="1"/>
          </p:nvPr>
        </p:nvSpPr>
        <p:spPr>
          <a:xfrm>
            <a:off x="502412" y="952508"/>
            <a:ext cx="8139178" cy="238569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利用框架</a:t>
            </a:r>
            <a:r>
              <a:rPr lang="en-US" altLang="zh-CN" dirty="0"/>
              <a:t>(frameset</a:t>
            </a:r>
            <a:r>
              <a:rPr dirty="0"/>
              <a:t>、</a:t>
            </a:r>
            <a:r>
              <a:rPr lang="en-US" altLang="zh-CN" dirty="0"/>
              <a:t>iframe)</a:t>
            </a:r>
            <a:r>
              <a:rPr lang="zh-CN" altLang="en-US" dirty="0"/>
              <a:t>对页面空间进行划分，每个区域显示不同的网页内容，各个区域之间互不影响。</a:t>
            </a:r>
            <a:endParaRPr lang="zh-CN" altLang="en-US"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对比表格布局，网页更清晰。</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但大量使用框架严重影响网页性能。还引起安全和操作习惯等意外问题。</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frameset</a:t>
            </a:r>
            <a:r>
              <a:rPr dirty="0"/>
              <a:t>现废弃，</a:t>
            </a:r>
            <a:r>
              <a:rPr lang="en-US" altLang="zh-CN" dirty="0"/>
              <a:t>iframe</a:t>
            </a:r>
            <a:r>
              <a:rPr dirty="0"/>
              <a:t>仍可使用，但也不建议</a:t>
            </a:r>
            <a:r>
              <a:rPr>
                <a:sym typeface="+mn-ea"/>
              </a:rPr>
              <a:t>使用。</a:t>
            </a:r>
            <a:endParaRPr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wipe(down)">
                                      <p:cBhvr>
                                        <p:cTn id="7" dur="500"/>
                                        <p:tgtEl>
                                          <p:spTgt spid="7170">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170">
                                            <p:txEl>
                                              <p:pRg st="1" end="1"/>
                                            </p:txEl>
                                          </p:spTgt>
                                        </p:tgtEl>
                                        <p:attrNameLst>
                                          <p:attrName>style.visibility</p:attrName>
                                        </p:attrNameLst>
                                      </p:cBhvr>
                                      <p:to>
                                        <p:strVal val="visible"/>
                                      </p:to>
                                    </p:set>
                                    <p:animEffect transition="in" filter="wipe(down)">
                                      <p:cBhvr>
                                        <p:cTn id="10" dur="500"/>
                                        <p:tgtEl>
                                          <p:spTgt spid="717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170">
                                            <p:txEl>
                                              <p:pRg st="2" end="2"/>
                                            </p:txEl>
                                          </p:spTgt>
                                        </p:tgtEl>
                                        <p:attrNameLst>
                                          <p:attrName>style.visibility</p:attrName>
                                        </p:attrNameLst>
                                      </p:cBhvr>
                                      <p:to>
                                        <p:strVal val="visible"/>
                                      </p:to>
                                    </p:set>
                                    <p:animEffect transition="in" filter="wipe(down)">
                                      <p:cBhvr>
                                        <p:cTn id="15" dur="500"/>
                                        <p:tgtEl>
                                          <p:spTgt spid="717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170">
                                            <p:txEl>
                                              <p:pRg st="3" end="3"/>
                                            </p:txEl>
                                          </p:spTgt>
                                        </p:tgtEl>
                                        <p:attrNameLst>
                                          <p:attrName>style.visibility</p:attrName>
                                        </p:attrNameLst>
                                      </p:cBhvr>
                                      <p:to>
                                        <p:strVal val="visible"/>
                                      </p:to>
                                    </p:set>
                                    <p:animEffect transition="in" filter="wipe(down)">
                                      <p:cBhvr>
                                        <p:cTn id="20" dur="500"/>
                                        <p:tgtEl>
                                          <p:spTgt spid="71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DIV</a:t>
            </a:r>
            <a:r>
              <a:t>布局</a:t>
            </a:r>
          </a:p>
        </p:txBody>
      </p:sp>
      <p:sp>
        <p:nvSpPr>
          <p:cNvPr id="8194" name="Rectangle 3"/>
          <p:cNvSpPr>
            <a:spLocks noGrp="1" noChangeArrowheads="1"/>
          </p:cNvSpPr>
          <p:nvPr>
            <p:ph idx="1"/>
          </p:nvPr>
        </p:nvSpPr>
        <p:spPr>
          <a:xfrm>
            <a:off x="502412" y="952508"/>
            <a:ext cx="8139178" cy="309181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当前</a:t>
            </a:r>
            <a:r>
              <a:rPr>
                <a:sym typeface="+mn-ea"/>
              </a:rPr>
              <a:t>大多数</a:t>
            </a:r>
            <a:r>
              <a:rPr lang="zh-CN" altLang="en-US" dirty="0"/>
              <a:t>网站采用</a:t>
            </a:r>
            <a:r>
              <a:rPr lang="en-US" altLang="zh-CN" dirty="0"/>
              <a:t>DIV+CSS</a:t>
            </a:r>
            <a:r>
              <a:rPr lang="zh-CN" altLang="en-US" dirty="0"/>
              <a:t>方式来进行布局</a:t>
            </a:r>
            <a:endParaRPr lang="zh-CN" altLang="en-US"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内容和表现相分离。</a:t>
            </a:r>
            <a:endParaRPr lang="en-US" altLang="zh-CN"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对搜索引擎的支持更加友好。</a:t>
            </a:r>
            <a:endParaRPr lang="en-US" altLang="zh-CN"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文件代码更加精简，执行速度更快。</a:t>
            </a:r>
            <a:endParaRPr lang="zh-CN" altLang="en-US" dirty="0"/>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易于维护。</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sz="2000">
                <a:sym typeface="+mn-ea"/>
              </a:rPr>
              <a:t>但：</a:t>
            </a:r>
            <a:endParaRPr sz="2000">
              <a:sym typeface="+mn-ea"/>
            </a:endParaRPr>
          </a:p>
          <a:p>
            <a:pPr marL="742950" lvl="1"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a:sym typeface="+mn-ea"/>
              </a:rPr>
              <a:t>DIV</a:t>
            </a:r>
            <a:r>
              <a:rPr sz="1800">
                <a:sym typeface="+mn-ea"/>
              </a:rPr>
              <a:t>布局对元素控制非常灵活，</a:t>
            </a:r>
            <a:r>
              <a:rPr>
                <a:sym typeface="+mn-ea"/>
              </a:rPr>
              <a:t>实现较复杂，</a:t>
            </a:r>
            <a:r>
              <a:rPr sz="1800">
                <a:sym typeface="+mn-ea"/>
              </a:rPr>
              <a:t>容易出错。</a:t>
            </a:r>
            <a:endParaRPr sz="1800">
              <a:sym typeface="+mn-ea"/>
            </a:endParaRPr>
          </a:p>
          <a:p>
            <a:pPr marL="742950" lvl="1" indent="-285750">
              <a:lnSpc>
                <a:spcPct val="120000"/>
              </a:lnSpc>
              <a:spcBef>
                <a:spcPts val="0"/>
              </a:spcBef>
              <a:spcAft>
                <a:spcPts val="300"/>
              </a:spcAft>
              <a:buClr>
                <a:srgbClr val="FF6600"/>
              </a:buClr>
              <a:buSzPct val="68000"/>
              <a:buFont typeface="Wingdings" panose="05000000000000000000" pitchFamily="2" charset="2"/>
              <a:buChar char="u"/>
            </a:pPr>
            <a:endParaRPr lang="zh-CN" altLang="en-US"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wipe(down)">
                                      <p:cBhvr>
                                        <p:cTn id="7" dur="500"/>
                                        <p:tgtEl>
                                          <p:spTgt spid="8194">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94">
                                            <p:txEl>
                                              <p:pRg st="1" end="1"/>
                                            </p:txEl>
                                          </p:spTgt>
                                        </p:tgtEl>
                                        <p:attrNameLst>
                                          <p:attrName>style.visibility</p:attrName>
                                        </p:attrNameLst>
                                      </p:cBhvr>
                                      <p:to>
                                        <p:strVal val="visible"/>
                                      </p:to>
                                    </p:set>
                                    <p:animEffect transition="in" filter="wipe(down)">
                                      <p:cBhvr>
                                        <p:cTn id="10" dur="500"/>
                                        <p:tgtEl>
                                          <p:spTgt spid="8194">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194">
                                            <p:txEl>
                                              <p:pRg st="2" end="2"/>
                                            </p:txEl>
                                          </p:spTgt>
                                        </p:tgtEl>
                                        <p:attrNameLst>
                                          <p:attrName>style.visibility</p:attrName>
                                        </p:attrNameLst>
                                      </p:cBhvr>
                                      <p:to>
                                        <p:strVal val="visible"/>
                                      </p:to>
                                    </p:set>
                                    <p:animEffect transition="in" filter="wipe(down)">
                                      <p:cBhvr>
                                        <p:cTn id="13" dur="500"/>
                                        <p:tgtEl>
                                          <p:spTgt spid="8194">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194">
                                            <p:txEl>
                                              <p:pRg st="3" end="3"/>
                                            </p:txEl>
                                          </p:spTgt>
                                        </p:tgtEl>
                                        <p:attrNameLst>
                                          <p:attrName>style.visibility</p:attrName>
                                        </p:attrNameLst>
                                      </p:cBhvr>
                                      <p:to>
                                        <p:strVal val="visible"/>
                                      </p:to>
                                    </p:set>
                                    <p:animEffect transition="in" filter="wipe(down)">
                                      <p:cBhvr>
                                        <p:cTn id="16" dur="500"/>
                                        <p:tgtEl>
                                          <p:spTgt spid="8194">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194">
                                            <p:txEl>
                                              <p:pRg st="4" end="4"/>
                                            </p:txEl>
                                          </p:spTgt>
                                        </p:tgtEl>
                                        <p:attrNameLst>
                                          <p:attrName>style.visibility</p:attrName>
                                        </p:attrNameLst>
                                      </p:cBhvr>
                                      <p:to>
                                        <p:strVal val="visible"/>
                                      </p:to>
                                    </p:set>
                                    <p:animEffect transition="in" filter="wipe(down)">
                                      <p:cBhvr>
                                        <p:cTn id="19" dur="500"/>
                                        <p:tgtEl>
                                          <p:spTgt spid="819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8194">
                                            <p:txEl>
                                              <p:pRg st="5" end="5"/>
                                            </p:txEl>
                                          </p:spTgt>
                                        </p:tgtEl>
                                        <p:attrNameLst>
                                          <p:attrName>style.visibility</p:attrName>
                                        </p:attrNameLst>
                                      </p:cBhvr>
                                      <p:to>
                                        <p:strVal val="visible"/>
                                      </p:to>
                                    </p:set>
                                    <p:animEffect transition="in" filter="wipe(down)">
                                      <p:cBhvr>
                                        <p:cTn id="24" dur="500"/>
                                        <p:tgtEl>
                                          <p:spTgt spid="8194">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194">
                                            <p:txEl>
                                              <p:pRg st="6" end="6"/>
                                            </p:txEl>
                                          </p:spTgt>
                                        </p:tgtEl>
                                        <p:attrNameLst>
                                          <p:attrName>style.visibility</p:attrName>
                                        </p:attrNameLst>
                                      </p:cBhvr>
                                      <p:to>
                                        <p:strVal val="visible"/>
                                      </p:to>
                                    </p:set>
                                    <p:animEffect transition="in" filter="wipe(down)">
                                      <p:cBhvr>
                                        <p:cTn id="27" dur="500"/>
                                        <p:tgtEl>
                                          <p:spTgt spid="81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DIV</a:t>
            </a:r>
            <a:endParaRPr lang="en-US" altLang="zh-CN"/>
          </a:p>
        </p:txBody>
      </p:sp>
      <p:sp>
        <p:nvSpPr>
          <p:cNvPr id="12290" name="Rectangle 3"/>
          <p:cNvSpPr>
            <a:spLocks noGrp="1" noChangeArrowheads="1"/>
          </p:cNvSpPr>
          <p:nvPr>
            <p:ph idx="1"/>
          </p:nvPr>
        </p:nvSpPr>
        <p:spPr>
          <a:xfrm>
            <a:off x="502412" y="952508"/>
            <a:ext cx="8139178" cy="490537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DIV</a:t>
            </a:r>
            <a:r>
              <a:rPr lang="zh-CN" altLang="en-US" dirty="0"/>
              <a:t>（</a:t>
            </a:r>
            <a:r>
              <a:rPr lang="en-US" altLang="zh-CN" dirty="0"/>
              <a:t>Division</a:t>
            </a:r>
            <a:r>
              <a:rPr dirty="0"/>
              <a:t>），有时</a:t>
            </a:r>
            <a:r>
              <a:rPr smtClean="0">
                <a:latin typeface="微软雅黑" panose="020B0503020204020204" charset="-122"/>
                <a:cs typeface="微软雅黑" panose="020B0503020204020204" charset="-122"/>
                <a:sym typeface="+mn-ea"/>
              </a:rPr>
              <a:t>也称为</a:t>
            </a:r>
            <a:r>
              <a:rPr lang="en-US" altLang="zh-CN" smtClean="0">
                <a:latin typeface="微软雅黑" panose="020B0503020204020204" charset="-122"/>
                <a:cs typeface="微软雅黑" panose="020B0503020204020204" charset="-122"/>
                <a:sym typeface="+mn-ea"/>
              </a:rPr>
              <a:t>“</a:t>
            </a:r>
            <a:r>
              <a:rPr smtClean="0">
                <a:latin typeface="微软雅黑" panose="020B0503020204020204" charset="-122"/>
                <a:cs typeface="微软雅黑" panose="020B0503020204020204" charset="-122"/>
                <a:sym typeface="+mn-ea"/>
              </a:rPr>
              <a:t>图层</a:t>
            </a:r>
            <a:r>
              <a:rPr lang="en-US" altLang="zh-CN" smtClean="0">
                <a:latin typeface="微软雅黑" panose="020B0503020204020204" charset="-122"/>
                <a:cs typeface="微软雅黑" panose="020B0503020204020204" charset="-122"/>
                <a:sym typeface="+mn-ea"/>
              </a:rPr>
              <a:t>”</a:t>
            </a:r>
            <a:r>
              <a:rPr smtClean="0">
                <a:latin typeface="微软雅黑" panose="020B0503020204020204" charset="-122"/>
                <a:cs typeface="微软雅黑" panose="020B0503020204020204" charset="-122"/>
                <a:sym typeface="+mn-ea"/>
              </a:rPr>
              <a:t>，</a:t>
            </a:r>
            <a:r>
              <a:rPr lang="zh-CN" altLang="en-US" dirty="0"/>
              <a:t>相当于容器，在内部嵌套各种元素，占据一定区域。</a:t>
            </a:r>
            <a:r>
              <a:rPr smtClean="0">
                <a:latin typeface="微软雅黑" panose="020B0503020204020204" charset="-122"/>
                <a:cs typeface="微软雅黑" panose="020B0503020204020204" charset="-122"/>
                <a:sym typeface="+mn-ea"/>
              </a:rPr>
              <a:t>是一个块级元素，其前后均有换行符</a:t>
            </a:r>
            <a:r>
              <a:rPr lang="en-US" altLang="zh-CN" smtClean="0">
                <a:latin typeface="微软雅黑" panose="020B0503020204020204" charset="-122"/>
                <a:cs typeface="微软雅黑" panose="020B0503020204020204" charset="-122"/>
                <a:sym typeface="+mn-ea"/>
              </a:rPr>
              <a:t>(</a:t>
            </a:r>
            <a:r>
              <a:rPr smtClean="0">
                <a:latin typeface="微软雅黑" panose="020B0503020204020204" charset="-122"/>
                <a:cs typeface="微软雅黑" panose="020B0503020204020204" charset="-122"/>
                <a:sym typeface="+mn-ea"/>
              </a:rPr>
              <a:t>独占一行），可定义文档中的分区或节。</a:t>
            </a:r>
            <a:endParaRPr lang="zh-CN" altLang="en-US" dirty="0" smtClean="0">
              <a:latin typeface="微软雅黑" panose="020B0503020204020204" charset="-122"/>
              <a:cs typeface="微软雅黑" panose="020B0503020204020204" charset="-122"/>
            </a:endParaRPr>
          </a:p>
          <a:p>
            <a:pPr marL="381000" indent="-381000">
              <a:lnSpc>
                <a:spcPct val="100000"/>
              </a:lnSpc>
            </a:pPr>
            <a:endParaRPr lang="zh-CN" altLang="en-US" dirty="0" smtClean="0">
              <a:latin typeface="微软雅黑" panose="020B0503020204020204" charset="-122"/>
              <a:cs typeface="微软雅黑" panose="020B0503020204020204" charset="-122"/>
            </a:endParaRPr>
          </a:p>
          <a:p>
            <a:pPr marL="381000" indent="-381000">
              <a:lnSpc>
                <a:spcPct val="100000"/>
              </a:lnSpc>
            </a:pPr>
            <a:r>
              <a:rPr smtClean="0">
                <a:latin typeface="微软雅黑" panose="020B0503020204020204" charset="-122"/>
                <a:cs typeface="微软雅黑" panose="020B0503020204020204" charset="-122"/>
                <a:sym typeface="+mn-ea"/>
              </a:rPr>
              <a:t>基本语法</a:t>
            </a:r>
            <a:endParaRPr lang="zh-CN" altLang="en-US" dirty="0" smtClean="0">
              <a:latin typeface="微软雅黑" panose="020B0503020204020204" charset="-122"/>
              <a:cs typeface="微软雅黑" panose="020B0503020204020204" charset="-122"/>
            </a:endParaRPr>
          </a:p>
          <a:p>
            <a:pPr marL="381000" indent="-381000">
              <a:lnSpc>
                <a:spcPct val="100000"/>
              </a:lnSpc>
              <a:buFont typeface="Wingdings" panose="05000000000000000000" pitchFamily="2" charset="2"/>
              <a:buNone/>
            </a:pPr>
            <a:r>
              <a:rPr smtClean="0">
                <a:latin typeface="微软雅黑" panose="020B0503020204020204" charset="-122"/>
                <a:cs typeface="微软雅黑" panose="020B0503020204020204" charset="-122"/>
                <a:sym typeface="+mn-ea"/>
              </a:rPr>
              <a:t>	</a:t>
            </a:r>
            <a:r>
              <a:rPr lang="en-US" altLang="zh-CN" smtClean="0">
                <a:latin typeface="微软雅黑" panose="020B0503020204020204" charset="-122"/>
                <a:cs typeface="微软雅黑" panose="020B0503020204020204" charset="-122"/>
                <a:sym typeface="+mn-ea"/>
              </a:rPr>
              <a:t> </a:t>
            </a:r>
            <a:r>
              <a:rPr lang="en-US" altLang="zh-CN" smtClean="0">
                <a:solidFill>
                  <a:srgbClr val="FF0000"/>
                </a:solidFill>
                <a:latin typeface="微软雅黑" panose="020B0503020204020204" charset="-122"/>
                <a:cs typeface="微软雅黑" panose="020B0503020204020204" charset="-122"/>
                <a:sym typeface="+mn-ea"/>
              </a:rPr>
              <a:t>&lt;div id="layer1" class=“” style ="</a:t>
            </a:r>
            <a:r>
              <a:rPr lang="en-US" altLang="zh-CN" dirty="0" err="1" smtClean="0">
                <a:solidFill>
                  <a:srgbClr val="FF0000"/>
                </a:solidFill>
                <a:latin typeface="微软雅黑" panose="020B0503020204020204" charset="-122"/>
                <a:cs typeface="微软雅黑" panose="020B0503020204020204" charset="-122"/>
                <a:sym typeface="+mn-ea"/>
              </a:rPr>
              <a:t>position:absolute</a:t>
            </a:r>
            <a:r>
              <a:rPr lang="en-US" altLang="zh-CN" smtClean="0">
                <a:solidFill>
                  <a:srgbClr val="FF0000"/>
                </a:solidFill>
                <a:latin typeface="微软雅黑" panose="020B0503020204020204" charset="-122"/>
                <a:cs typeface="微软雅黑" panose="020B0503020204020204" charset="-122"/>
                <a:sym typeface="+mn-ea"/>
              </a:rPr>
              <a:t>;    </a:t>
            </a:r>
            <a:endParaRPr lang="en-US" altLang="zh-CN" dirty="0" smtClean="0">
              <a:solidFill>
                <a:srgbClr val="FF0000"/>
              </a:solidFill>
              <a:latin typeface="微软雅黑" panose="020B0503020204020204" charset="-122"/>
              <a:cs typeface="微软雅黑" panose="020B0503020204020204" charset="-122"/>
            </a:endParaRPr>
          </a:p>
          <a:p>
            <a:pPr marL="381000" indent="-381000">
              <a:lnSpc>
                <a:spcPct val="100000"/>
              </a:lnSpc>
              <a:buFont typeface="Wingdings" panose="05000000000000000000" pitchFamily="2" charset="2"/>
              <a:buNone/>
            </a:pPr>
            <a:r>
              <a:rPr lang="en-US" altLang="zh-CN" smtClean="0">
                <a:solidFill>
                  <a:srgbClr val="FF0000"/>
                </a:solidFill>
                <a:latin typeface="微软雅黑" panose="020B0503020204020204" charset="-122"/>
                <a:cs typeface="微软雅黑" panose="020B0503020204020204" charset="-122"/>
                <a:sym typeface="+mn-ea"/>
              </a:rPr>
              <a:t>           left:29px; top:12px; width:135px; height:24px;   </a:t>
            </a:r>
            <a:endParaRPr lang="en-US" altLang="zh-CN" dirty="0" smtClean="0">
              <a:solidFill>
                <a:srgbClr val="FF0000"/>
              </a:solidFill>
              <a:latin typeface="微软雅黑" panose="020B0503020204020204" charset="-122"/>
              <a:cs typeface="微软雅黑" panose="020B0503020204020204" charset="-122"/>
            </a:endParaRPr>
          </a:p>
          <a:p>
            <a:pPr marL="381000" indent="-381000">
              <a:lnSpc>
                <a:spcPct val="100000"/>
              </a:lnSpc>
              <a:buFont typeface="Wingdings" panose="05000000000000000000" pitchFamily="2" charset="2"/>
              <a:buNone/>
            </a:pPr>
            <a:r>
              <a:rPr lang="en-US" altLang="zh-CN" smtClean="0">
                <a:solidFill>
                  <a:srgbClr val="FF0000"/>
                </a:solidFill>
                <a:latin typeface="微软雅黑" panose="020B0503020204020204" charset="-122"/>
                <a:cs typeface="微软雅黑" panose="020B0503020204020204" charset="-122"/>
                <a:sym typeface="+mn-ea"/>
              </a:rPr>
              <a:t>           background:#99cccc; border:2px dashed #ffff00;"&gt;</a:t>
            </a:r>
            <a:endParaRPr lang="en-US" altLang="zh-CN" dirty="0" smtClean="0">
              <a:solidFill>
                <a:srgbClr val="FF0000"/>
              </a:solidFill>
              <a:latin typeface="微软雅黑" panose="020B0503020204020204" charset="-122"/>
              <a:cs typeface="微软雅黑" panose="020B0503020204020204" charset="-122"/>
            </a:endParaRPr>
          </a:p>
          <a:p>
            <a:pPr marL="381000" indent="-381000">
              <a:lnSpc>
                <a:spcPct val="100000"/>
              </a:lnSpc>
              <a:buFont typeface="Wingdings" panose="05000000000000000000" pitchFamily="2" charset="2"/>
              <a:buNone/>
            </a:pPr>
            <a:r>
              <a:rPr lang="en-US" altLang="zh-CN" smtClean="0">
                <a:solidFill>
                  <a:srgbClr val="FF0000"/>
                </a:solidFill>
                <a:latin typeface="微软雅黑" panose="020B0503020204020204" charset="-122"/>
                <a:cs typeface="微软雅黑" panose="020B0503020204020204" charset="-122"/>
                <a:sym typeface="+mn-ea"/>
              </a:rPr>
              <a:t>       </a:t>
            </a:r>
            <a:r>
              <a:rPr smtClean="0">
                <a:solidFill>
                  <a:srgbClr val="FF0000"/>
                </a:solidFill>
                <a:latin typeface="微软雅黑" panose="020B0503020204020204" charset="-122"/>
                <a:cs typeface="微软雅黑" panose="020B0503020204020204" charset="-122"/>
                <a:sym typeface="+mn-ea"/>
              </a:rPr>
              <a:t>块包含的内容</a:t>
            </a:r>
            <a:endParaRPr smtClean="0">
              <a:solidFill>
                <a:srgbClr val="FF0000"/>
              </a:solidFill>
              <a:latin typeface="微软雅黑" panose="020B0503020204020204" charset="-122"/>
              <a:cs typeface="微软雅黑" panose="020B0503020204020204" charset="-122"/>
              <a:sym typeface="+mn-ea"/>
            </a:endParaRPr>
          </a:p>
          <a:p>
            <a:pPr marL="381000" indent="-381000">
              <a:lnSpc>
                <a:spcPct val="100000"/>
              </a:lnSpc>
              <a:buFont typeface="Wingdings" panose="05000000000000000000" pitchFamily="2" charset="2"/>
              <a:buNone/>
            </a:pPr>
            <a:r>
              <a:rPr smtClean="0">
                <a:solidFill>
                  <a:srgbClr val="FF0000"/>
                </a:solidFill>
                <a:latin typeface="微软雅黑" panose="020B0503020204020204" charset="-122"/>
                <a:cs typeface="微软雅黑" panose="020B0503020204020204" charset="-122"/>
                <a:sym typeface="+mn-ea"/>
              </a:rPr>
              <a:t> </a:t>
            </a:r>
            <a:r>
              <a:rPr lang="en-US" altLang="zh-CN" smtClean="0">
                <a:solidFill>
                  <a:srgbClr val="FF0000"/>
                </a:solidFill>
                <a:latin typeface="微软雅黑" panose="020B0503020204020204" charset="-122"/>
                <a:cs typeface="微软雅黑" panose="020B0503020204020204" charset="-122"/>
                <a:sym typeface="+mn-ea"/>
              </a:rPr>
              <a:t>    &lt;/div&gt;</a:t>
            </a:r>
            <a:endParaRPr lang="en-US" altLang="zh-CN" dirty="0" smtClean="0">
              <a:solidFill>
                <a:srgbClr val="FF0000"/>
              </a:solidFill>
              <a:latin typeface="微软雅黑" panose="020B0503020204020204" charset="-122"/>
              <a:cs typeface="微软雅黑" panose="020B0503020204020204" charset="-122"/>
            </a:endParaRPr>
          </a:p>
          <a:p>
            <a:pPr marL="381000" indent="-381000">
              <a:lnSpc>
                <a:spcPct val="100000"/>
              </a:lnSpc>
              <a:buFont typeface="Wingdings" panose="05000000000000000000" pitchFamily="2" charset="2"/>
              <a:buNone/>
            </a:pPr>
            <a:r>
              <a:rPr smtClean="0">
                <a:latin typeface="微软雅黑" panose="020B0503020204020204" charset="-122"/>
                <a:cs typeface="微软雅黑" panose="020B0503020204020204" charset="-122"/>
                <a:sym typeface="+mn-ea"/>
              </a:rPr>
              <a:t>     </a:t>
            </a:r>
            <a:endParaRPr lang="zh-CN" altLang="en-US" sz="2000" dirty="0">
              <a:sym typeface="+mn-ea"/>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down)">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0">
                                            <p:txEl>
                                              <p:pRg st="2" end="2"/>
                                            </p:txEl>
                                          </p:spTgt>
                                        </p:tgtEl>
                                        <p:attrNameLst>
                                          <p:attrName>style.visibility</p:attrName>
                                        </p:attrNameLst>
                                      </p:cBhvr>
                                      <p:to>
                                        <p:strVal val="visible"/>
                                      </p:to>
                                    </p:set>
                                    <p:animEffect transition="in" filter="wipe(down)">
                                      <p:cBhvr>
                                        <p:cTn id="12" dur="500"/>
                                        <p:tgtEl>
                                          <p:spTgt spid="1229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0">
                                            <p:txEl>
                                              <p:pRg st="3" end="3"/>
                                            </p:txEl>
                                          </p:spTgt>
                                        </p:tgtEl>
                                        <p:attrNameLst>
                                          <p:attrName>style.visibility</p:attrName>
                                        </p:attrNameLst>
                                      </p:cBhvr>
                                      <p:to>
                                        <p:strVal val="visible"/>
                                      </p:to>
                                    </p:set>
                                    <p:animEffect transition="in" filter="wipe(down)">
                                      <p:cBhvr>
                                        <p:cTn id="17" dur="500"/>
                                        <p:tgtEl>
                                          <p:spTgt spid="1229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0">
                                            <p:txEl>
                                              <p:pRg st="4" end="4"/>
                                            </p:txEl>
                                          </p:spTgt>
                                        </p:tgtEl>
                                        <p:attrNameLst>
                                          <p:attrName>style.visibility</p:attrName>
                                        </p:attrNameLst>
                                      </p:cBhvr>
                                      <p:to>
                                        <p:strVal val="visible"/>
                                      </p:to>
                                    </p:set>
                                    <p:animEffect transition="in" filter="wipe(down)">
                                      <p:cBhvr>
                                        <p:cTn id="22" dur="500"/>
                                        <p:tgtEl>
                                          <p:spTgt spid="1229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290">
                                            <p:txEl>
                                              <p:pRg st="5" end="5"/>
                                            </p:txEl>
                                          </p:spTgt>
                                        </p:tgtEl>
                                        <p:attrNameLst>
                                          <p:attrName>style.visibility</p:attrName>
                                        </p:attrNameLst>
                                      </p:cBhvr>
                                      <p:to>
                                        <p:strVal val="visible"/>
                                      </p:to>
                                    </p:set>
                                    <p:animEffect transition="in" filter="wipe(down)">
                                      <p:cBhvr>
                                        <p:cTn id="27" dur="500"/>
                                        <p:tgtEl>
                                          <p:spTgt spid="1229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290">
                                            <p:txEl>
                                              <p:pRg st="6" end="6"/>
                                            </p:txEl>
                                          </p:spTgt>
                                        </p:tgtEl>
                                        <p:attrNameLst>
                                          <p:attrName>style.visibility</p:attrName>
                                        </p:attrNameLst>
                                      </p:cBhvr>
                                      <p:to>
                                        <p:strVal val="visible"/>
                                      </p:to>
                                    </p:set>
                                    <p:animEffect transition="in" filter="wipe(down)">
                                      <p:cBhvr>
                                        <p:cTn id="32" dur="500"/>
                                        <p:tgtEl>
                                          <p:spTgt spid="1229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290">
                                            <p:txEl>
                                              <p:pRg st="7" end="7"/>
                                            </p:txEl>
                                          </p:spTgt>
                                        </p:tgtEl>
                                        <p:attrNameLst>
                                          <p:attrName>style.visibility</p:attrName>
                                        </p:attrNameLst>
                                      </p:cBhvr>
                                      <p:to>
                                        <p:strVal val="visible"/>
                                      </p:to>
                                    </p:set>
                                    <p:animEffect transition="in" filter="wipe(down)">
                                      <p:cBhvr>
                                        <p:cTn id="37" dur="500"/>
                                        <p:tgtEl>
                                          <p:spTgt spid="12290">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2290">
                                            <p:txEl>
                                              <p:pRg st="8" end="8"/>
                                            </p:txEl>
                                          </p:spTgt>
                                        </p:tgtEl>
                                        <p:attrNameLst>
                                          <p:attrName>style.visibility</p:attrName>
                                        </p:attrNameLst>
                                      </p:cBhvr>
                                      <p:to>
                                        <p:strVal val="visible"/>
                                      </p:to>
                                    </p:set>
                                    <p:animEffect transition="in" filter="wipe(down)">
                                      <p:cBhvr>
                                        <p:cTn id="42" dur="500"/>
                                        <p:tgtEl>
                                          <p:spTgt spid="1229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457200" y="1052984"/>
            <a:ext cx="8229600" cy="2550795"/>
          </a:xfrm>
          <a:noFill/>
        </p:spPr>
        <p:txBody>
          <a:bodyPr vert="horz" wrap="square" lIns="91440" tIns="45720" rIns="91440" bIns="45720" rtlCol="0">
            <a:spAutoFit/>
          </a:bodyPr>
          <a:lstStyle/>
          <a:p>
            <a:pPr marL="285750" indent="-285750">
              <a:lnSpc>
                <a:spcPct val="110000"/>
              </a:lnSpc>
              <a:spcBef>
                <a:spcPts val="0"/>
              </a:spcBef>
              <a:spcAft>
                <a:spcPts val="300"/>
              </a:spcAft>
              <a:buClr>
                <a:srgbClr val="FF6600"/>
              </a:buClr>
              <a:buSzPct val="68000"/>
              <a:buFont typeface="Wingdings" panose="05000000000000000000" pitchFamily="2" charset="2"/>
              <a:buChar char="u"/>
            </a:pPr>
            <a:r>
              <a:rPr lang="en-US" altLang="zh-CN" dirty="0"/>
              <a:t>position</a:t>
            </a:r>
            <a:r>
              <a:rPr lang="zh-CN" altLang="en-US" dirty="0"/>
              <a:t>：对象的定位方式。</a:t>
            </a:r>
            <a:r>
              <a:rPr lang="en-US" altLang="zh-CN" dirty="0"/>
              <a:t>static:</a:t>
            </a:r>
            <a:r>
              <a:rPr lang="zh-CN" altLang="en-US" dirty="0"/>
              <a:t>无特殊定位；</a:t>
            </a:r>
            <a:r>
              <a:rPr lang="en-US" altLang="zh-CN" dirty="0"/>
              <a:t>relative:</a:t>
            </a:r>
            <a:r>
              <a:rPr lang="zh-CN" altLang="en-US" dirty="0"/>
              <a:t>相对定位，对象不可层叠；</a:t>
            </a:r>
            <a:r>
              <a:rPr lang="en-US" altLang="zh-CN" dirty="0"/>
              <a:t>absolute:</a:t>
            </a:r>
            <a:r>
              <a:rPr lang="zh-CN" altLang="en-US" dirty="0"/>
              <a:t>绝对定位，对象可以层叠；</a:t>
            </a:r>
            <a:endParaRPr lang="zh-CN" altLang="en-US" dirty="0"/>
          </a:p>
          <a:p>
            <a:pPr marL="285750" indent="-285750">
              <a:lnSpc>
                <a:spcPct val="110000"/>
              </a:lnSpc>
              <a:spcBef>
                <a:spcPts val="0"/>
              </a:spcBef>
              <a:spcAft>
                <a:spcPts val="300"/>
              </a:spcAft>
              <a:buClr>
                <a:srgbClr val="FF6600"/>
              </a:buClr>
              <a:buSzPct val="68000"/>
              <a:buFont typeface="Wingdings" panose="05000000000000000000" pitchFamily="2" charset="2"/>
              <a:buChar char="u"/>
            </a:pPr>
            <a:r>
              <a:rPr lang="en-US" altLang="zh-CN" dirty="0"/>
              <a:t>z-index</a:t>
            </a:r>
            <a:r>
              <a:rPr lang="zh-CN" altLang="en-US" dirty="0"/>
              <a:t>：对象的层叠顺序。</a:t>
            </a:r>
            <a:r>
              <a:rPr lang="en-US" altLang="zh-CN" dirty="0"/>
              <a:t>auto:</a:t>
            </a:r>
            <a:r>
              <a:rPr lang="zh-CN" altLang="en-US" dirty="0"/>
              <a:t>遵循父元素的定位；自定义的数值：无单位的整数值，可为负数，值较大的对象会覆盖值较小的对象。如果两个对象具有相同的</a:t>
            </a:r>
            <a:r>
              <a:rPr lang="en-US" altLang="zh-CN" dirty="0"/>
              <a:t>z-index</a:t>
            </a:r>
            <a:r>
              <a:rPr lang="zh-CN" altLang="en-US" dirty="0"/>
              <a:t>值，那么将根据在文档中声明的顺序来决定覆盖顺序。</a:t>
            </a:r>
            <a:endParaRPr lang="zh-CN" altLang="en-US" dirty="0"/>
          </a:p>
          <a:p>
            <a:pPr marL="285750" indent="-285750">
              <a:lnSpc>
                <a:spcPct val="110000"/>
              </a:lnSpc>
              <a:spcBef>
                <a:spcPts val="0"/>
              </a:spcBef>
              <a:spcAft>
                <a:spcPts val="300"/>
              </a:spcAft>
              <a:buClr>
                <a:srgbClr val="FF6600"/>
              </a:buClr>
              <a:buSzPct val="68000"/>
              <a:buFont typeface="Wingdings" panose="05000000000000000000" pitchFamily="2" charset="2"/>
              <a:buChar char="u"/>
            </a:pPr>
            <a:r>
              <a:rPr lang="en-US" altLang="zh-CN" dirty="0"/>
              <a:t>top</a:t>
            </a:r>
            <a:r>
              <a:rPr lang="zh-CN" altLang="en-US" dirty="0"/>
              <a:t>：对象参照相对物顶边界向下偏移的位置。</a:t>
            </a:r>
            <a:r>
              <a:rPr lang="en-US" altLang="zh-CN" dirty="0"/>
              <a:t>auto:</a:t>
            </a:r>
            <a:r>
              <a:rPr lang="zh-CN" altLang="en-US" dirty="0"/>
              <a:t>无特殊定位；自定义数值：百分比或长度，只有</a:t>
            </a:r>
            <a:r>
              <a:rPr lang="en-US" altLang="zh-CN" dirty="0"/>
              <a:t>position</a:t>
            </a:r>
            <a:r>
              <a:rPr lang="zh-CN" altLang="en-US" dirty="0"/>
              <a:t>取值为</a:t>
            </a:r>
            <a:r>
              <a:rPr lang="en-US" altLang="zh-CN" dirty="0"/>
              <a:t>absolute</a:t>
            </a:r>
            <a:r>
              <a:rPr lang="zh-CN" altLang="en-US" dirty="0"/>
              <a:t>或</a:t>
            </a:r>
            <a:r>
              <a:rPr lang="en-US" altLang="zh-CN" dirty="0"/>
              <a:t>relative</a:t>
            </a:r>
            <a:r>
              <a:rPr lang="zh-CN" altLang="en-US" dirty="0"/>
              <a:t>时，此属性值才有效。</a:t>
            </a:r>
            <a:r>
              <a:rPr lang="en-US" altLang="zh-CN" dirty="0"/>
              <a:t>right</a:t>
            </a:r>
            <a:r>
              <a:rPr lang="zh-CN" altLang="en-US" dirty="0"/>
              <a:t>、</a:t>
            </a:r>
            <a:r>
              <a:rPr lang="en-US" altLang="zh-CN" dirty="0"/>
              <a:t>bottom</a:t>
            </a:r>
            <a:r>
              <a:rPr lang="zh-CN" altLang="en-US" dirty="0"/>
              <a:t>、</a:t>
            </a:r>
            <a:r>
              <a:rPr lang="en-US" altLang="zh-CN" dirty="0"/>
              <a:t>left</a:t>
            </a:r>
            <a:r>
              <a:rPr lang="zh-CN" altLang="en-US" dirty="0"/>
              <a:t>属性的取值与之类似。</a:t>
            </a:r>
            <a:endParaRPr lang="zh-CN" altLang="en-US" dirty="0"/>
          </a:p>
          <a:p>
            <a:pPr marL="285750" indent="-285750">
              <a:lnSpc>
                <a:spcPct val="110000"/>
              </a:lnSpc>
              <a:spcBef>
                <a:spcPts val="0"/>
              </a:spcBef>
              <a:spcAft>
                <a:spcPts val="300"/>
              </a:spcAft>
              <a:buClr>
                <a:srgbClr val="FF6600"/>
              </a:buClr>
              <a:buSzPct val="68000"/>
              <a:buFont typeface="Wingdings" panose="05000000000000000000" pitchFamily="2" charset="2"/>
              <a:buChar char="u"/>
            </a:pPr>
            <a:r>
              <a:rPr lang="en-US" altLang="zh-CN" dirty="0"/>
              <a:t>right</a:t>
            </a:r>
            <a:r>
              <a:rPr lang="zh-CN" altLang="en-US" dirty="0"/>
              <a:t>：对象参照相对物右边界向左偏移的位置。</a:t>
            </a:r>
            <a:endParaRPr lang="zh-CN" altLang="en-US" dirty="0"/>
          </a:p>
          <a:p>
            <a:pPr marL="285750" indent="-285750">
              <a:lnSpc>
                <a:spcPct val="110000"/>
              </a:lnSpc>
              <a:spcBef>
                <a:spcPts val="0"/>
              </a:spcBef>
              <a:spcAft>
                <a:spcPts val="300"/>
              </a:spcAft>
              <a:buClr>
                <a:srgbClr val="FF6600"/>
              </a:buClr>
              <a:buSzPct val="68000"/>
              <a:buFont typeface="Wingdings" panose="05000000000000000000" pitchFamily="2" charset="2"/>
              <a:buChar char="u"/>
            </a:pPr>
            <a:r>
              <a:rPr lang="en-US" altLang="zh-CN" dirty="0"/>
              <a:t>bottom</a:t>
            </a:r>
            <a:r>
              <a:rPr lang="zh-CN" altLang="en-US" dirty="0"/>
              <a:t>：对象参照相对物下边界向上偏移的位置。</a:t>
            </a:r>
            <a:endParaRPr lang="zh-CN" altLang="en-US" dirty="0"/>
          </a:p>
          <a:p>
            <a:pPr marL="285750" indent="-285750">
              <a:lnSpc>
                <a:spcPct val="110000"/>
              </a:lnSpc>
              <a:spcBef>
                <a:spcPts val="0"/>
              </a:spcBef>
              <a:spcAft>
                <a:spcPts val="300"/>
              </a:spcAft>
              <a:buClr>
                <a:srgbClr val="FF6600"/>
              </a:buClr>
              <a:buSzPct val="68000"/>
              <a:buFont typeface="Wingdings" panose="05000000000000000000" pitchFamily="2" charset="2"/>
              <a:buChar char="u"/>
            </a:pPr>
            <a:r>
              <a:rPr lang="en-US" altLang="zh-CN" dirty="0"/>
              <a:t>left</a:t>
            </a:r>
            <a:r>
              <a:rPr lang="zh-CN" altLang="en-US" dirty="0"/>
              <a:t>：对象参照相对物左边界向右偏移的位置。</a:t>
            </a:r>
            <a:endParaRPr lang="zh-CN" altLang="en-US" dirty="0"/>
          </a:p>
          <a:p>
            <a:pPr marL="285750" indent="-285750">
              <a:lnSpc>
                <a:spcPct val="110000"/>
              </a:lnSpc>
              <a:spcBef>
                <a:spcPts val="0"/>
              </a:spcBef>
              <a:spcAft>
                <a:spcPts val="300"/>
              </a:spcAft>
              <a:buClr>
                <a:srgbClr val="FF6600"/>
              </a:buClr>
              <a:buSzPct val="68000"/>
              <a:buFont typeface="Wingdings" panose="05000000000000000000" pitchFamily="2" charset="2"/>
              <a:buChar char="u"/>
            </a:pPr>
            <a:r>
              <a:rPr lang="en-US" altLang="zh-CN" dirty="0"/>
              <a:t>clip</a:t>
            </a:r>
            <a:r>
              <a:rPr lang="zh-CN" altLang="en-US" dirty="0"/>
              <a:t>：对象的可视区域，区域外的部分是透明的。</a:t>
            </a:r>
            <a:r>
              <a:rPr lang="en-US" altLang="zh-CN" dirty="0"/>
              <a:t>auto:</a:t>
            </a:r>
            <a:r>
              <a:rPr lang="zh-CN" altLang="en-US" dirty="0"/>
              <a:t>自动；</a:t>
            </a:r>
            <a:r>
              <a:rPr lang="en-US" altLang="zh-CN" dirty="0"/>
              <a:t>shape:</a:t>
            </a:r>
            <a:r>
              <a:rPr lang="zh-CN" altLang="en-US" dirty="0"/>
              <a:t>按照形状定义显示。</a:t>
            </a:r>
            <a:endParaRPr lang="zh-CN" altLang="en-US" dirty="0"/>
          </a:p>
        </p:txBody>
      </p:sp>
      <p:sp>
        <p:nvSpPr>
          <p:cNvPr id="3" name="Title 2"/>
          <p:cNvSpPr>
            <a:spLocks noGrp="1"/>
          </p:cNvSpPr>
          <p:nvPr>
            <p:ph type="title"/>
          </p:nvPr>
        </p:nvSpPr>
        <p:spPr/>
        <p:txBody>
          <a:bodyPr/>
          <a:lstStyle/>
          <a:p>
            <a:r>
              <a:rPr lang="zh-CN" altLang="en-US"/>
              <a:t>定位属性</a:t>
            </a:r>
            <a:endParaRPr lang="zh-CN" altLang="en-US"/>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定位属性例子</a:t>
            </a:r>
            <a:endParaRPr lang="zh-CN" altLang="en-US"/>
          </a:p>
        </p:txBody>
      </p:sp>
      <p:sp>
        <p:nvSpPr>
          <p:cNvPr id="447491" name="Rectangle 3"/>
          <p:cNvSpPr>
            <a:spLocks noGrp="1" noChangeArrowheads="1"/>
          </p:cNvSpPr>
          <p:nvPr>
            <p:ph idx="1"/>
          </p:nvPr>
        </p:nvSpPr>
        <p:spPr>
          <a:xfrm>
            <a:off x="253365" y="1084580"/>
            <a:ext cx="4614545" cy="5582285"/>
          </a:xfrm>
          <a:solidFill>
            <a:srgbClr val="E1FFE1"/>
          </a:solidFill>
          <a:ln cap="flat" algn="ctr">
            <a:solidFill>
              <a:srgbClr val="993300"/>
            </a:solidFill>
            <a:miter lim="800000"/>
          </a:ln>
        </p:spPr>
        <p:txBody>
          <a:bodyPr>
            <a:noAutofit/>
          </a:bodyPr>
          <a:lstStyle/>
          <a:p>
            <a:pPr marL="457200" indent="-457200">
              <a:spcBef>
                <a:spcPct val="0"/>
              </a:spcBef>
              <a:spcAft>
                <a:spcPts val="0"/>
              </a:spcAft>
              <a:buNone/>
            </a:pPr>
            <a:r>
              <a:rPr lang="en-US" altLang="zh-CN" sz="1200" dirty="0">
                <a:ea typeface="宋体" panose="02010600030101010101" pitchFamily="2" charset="-122"/>
              </a:rPr>
              <a:t>.d1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position: absolute;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background-color: #33CCFF;</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width: 250px;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height: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display: inline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.d2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position: relative;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top: 10px;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left: 10px;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width: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height: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background-color: #FFCC00;</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.d3 {</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position: relative;</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top: -40px;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left: 120px;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width: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height: 100px;</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	background-color: #FF9966</a:t>
            </a:r>
            <a:endParaRPr lang="en-US" altLang="zh-CN" sz="1200" dirty="0">
              <a:ea typeface="宋体" panose="02010600030101010101" pitchFamily="2" charset="-122"/>
            </a:endParaRPr>
          </a:p>
          <a:p>
            <a:pPr marL="457200" indent="-457200">
              <a:spcBef>
                <a:spcPct val="0"/>
              </a:spcBef>
              <a:spcAft>
                <a:spcPts val="0"/>
              </a:spcAft>
              <a:buNone/>
            </a:pPr>
            <a:r>
              <a:rPr lang="en-US" altLang="zh-CN" sz="1200" dirty="0">
                <a:ea typeface="宋体" panose="02010600030101010101" pitchFamily="2" charset="-122"/>
              </a:rPr>
              <a:t>}</a:t>
            </a:r>
            <a:endParaRPr lang="en-US" altLang="zh-CN" sz="1200" dirty="0">
              <a:ea typeface="宋体" panose="02010600030101010101" pitchFamily="2" charset="-122"/>
            </a:endParaRPr>
          </a:p>
        </p:txBody>
      </p:sp>
      <p:sp>
        <p:nvSpPr>
          <p:cNvPr id="447492" name="Rectangle 4"/>
          <p:cNvSpPr>
            <a:spLocks noChangeArrowheads="1"/>
          </p:cNvSpPr>
          <p:nvPr/>
        </p:nvSpPr>
        <p:spPr bwMode="auto">
          <a:xfrm>
            <a:off x="3483754" y="1339944"/>
            <a:ext cx="5507831" cy="1210945"/>
          </a:xfrm>
          <a:prstGeom prst="rect">
            <a:avLst/>
          </a:prstGeom>
          <a:solidFill>
            <a:schemeClr val="accent6">
              <a:lumMod val="20000"/>
              <a:lumOff val="80000"/>
            </a:schemeClr>
          </a:solidFill>
          <a:ln cap="flat" algn="ctr">
            <a:solidFill>
              <a:srgbClr val="993300"/>
            </a:solidFill>
            <a:miter lim="800000"/>
          </a:ln>
        </p:spPr>
        <p:txBody>
          <a:bodyPr vert="horz" wrap="square" lIns="91440" tIns="45720" rIns="91440" bIns="45720" rtlCol="0">
            <a:spAutoFit/>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90000"/>
              </a:lnSpc>
              <a:spcBef>
                <a:spcPct val="0"/>
              </a:spcBef>
            </a:pPr>
            <a:r>
              <a:rPr lang="en-US" altLang="zh-CN" sz="1350" b="1" dirty="0">
                <a:solidFill>
                  <a:srgbClr val="000000"/>
                </a:solidFill>
                <a:latin typeface="华文楷体" panose="02010600040101010101" pitchFamily="2" charset="-122"/>
              </a:rPr>
              <a:t>&lt;body&gt;</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&lt;div class="d1"&gt;</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&lt;div class="d2"&gt;</a:t>
            </a:r>
            <a:r>
              <a:rPr lang="zh-CN" altLang="en-US" sz="1350" b="1" dirty="0">
                <a:solidFill>
                  <a:srgbClr val="000000"/>
                </a:solidFill>
                <a:latin typeface="华文楷体" panose="02010600040101010101" pitchFamily="2" charset="-122"/>
              </a:rPr>
              <a:t>春晓</a:t>
            </a:r>
            <a:r>
              <a:rPr lang="en-US" altLang="zh-CN" sz="1350" b="1" dirty="0">
                <a:solidFill>
                  <a:srgbClr val="000000"/>
                </a:solidFill>
                <a:latin typeface="华文楷体" panose="02010600040101010101" pitchFamily="2" charset="-122"/>
              </a:rPr>
              <a:t>……&lt;/div&gt;</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&lt;div class="d3"&gt;</a:t>
            </a:r>
            <a:r>
              <a:rPr lang="zh-CN" altLang="en-US" sz="1350" b="1" dirty="0">
                <a:solidFill>
                  <a:srgbClr val="000000"/>
                </a:solidFill>
                <a:latin typeface="华文楷体" panose="02010600040101010101" pitchFamily="2" charset="-122"/>
              </a:rPr>
              <a:t>静夜思</a:t>
            </a:r>
            <a:r>
              <a:rPr lang="en-US" altLang="zh-CN" sz="1350" b="1" dirty="0">
                <a:solidFill>
                  <a:srgbClr val="000000"/>
                </a:solidFill>
                <a:latin typeface="华文楷体" panose="02010600040101010101" pitchFamily="2" charset="-122"/>
              </a:rPr>
              <a:t>……&lt;/div&gt;</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		&lt;/div&gt;</a:t>
            </a:r>
            <a:endParaRPr lang="en-US" altLang="zh-CN" sz="1350" b="1" dirty="0">
              <a:solidFill>
                <a:srgbClr val="000000"/>
              </a:solidFill>
              <a:latin typeface="华文楷体" panose="02010600040101010101" pitchFamily="2" charset="-122"/>
            </a:endParaRPr>
          </a:p>
          <a:p>
            <a:pPr marL="457200" indent="-457200">
              <a:lnSpc>
                <a:spcPct val="90000"/>
              </a:lnSpc>
              <a:spcBef>
                <a:spcPct val="0"/>
              </a:spcBef>
            </a:pPr>
            <a:r>
              <a:rPr lang="en-US" altLang="zh-CN" sz="1350" b="1" dirty="0">
                <a:solidFill>
                  <a:srgbClr val="000000"/>
                </a:solidFill>
                <a:latin typeface="华文楷体" panose="02010600040101010101" pitchFamily="2" charset="-122"/>
              </a:rPr>
              <a:t>&lt;/body&gt;</a:t>
            </a:r>
            <a:endParaRPr lang="zh-CN" altLang="en-US" sz="1350" b="1" dirty="0">
              <a:solidFill>
                <a:srgbClr val="000000"/>
              </a:solidFill>
              <a:latin typeface="华文楷体" panose="02010600040101010101" pitchFamily="2" charset="-122"/>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pic>
        <p:nvPicPr>
          <p:cNvPr id="37890" name="Picture 4"/>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3939223" y="2887186"/>
            <a:ext cx="4375547" cy="355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DIV</a:t>
            </a:r>
            <a:r>
              <a:t>的</a:t>
            </a:r>
            <a:r>
              <a:rPr lang="en-US" altLang="zh-CN"/>
              <a:t>position</a:t>
            </a:r>
            <a:r>
              <a:t>属性</a:t>
            </a:r>
          </a:p>
        </p:txBody>
      </p:sp>
      <p:sp>
        <p:nvSpPr>
          <p:cNvPr id="12290" name="Rectangle 3"/>
          <p:cNvSpPr>
            <a:spLocks noGrp="1" noChangeArrowheads="1"/>
          </p:cNvSpPr>
          <p:nvPr>
            <p:ph idx="1"/>
          </p:nvPr>
        </p:nvSpPr>
        <p:spPr>
          <a:xfrm>
            <a:off x="502412" y="952508"/>
            <a:ext cx="8139178" cy="6141720"/>
          </a:xfrm>
          <a:noFill/>
        </p:spPr>
        <p:txBody>
          <a:bodyPr vert="horz" wrap="square" lIns="91440" tIns="45720" rIns="91440" bIns="45720" rtlCol="0">
            <a:spAutoFit/>
          </a:bodyPr>
          <a:lstStyle/>
          <a:p>
            <a:pPr lvl="0"/>
            <a:r>
              <a:rPr lang="en-US" altLang="zh-CN" sz="2220">
                <a:sym typeface="+mn-ea"/>
              </a:rPr>
              <a:t>position</a:t>
            </a:r>
            <a:r>
              <a:rPr sz="2220">
                <a:sym typeface="+mn-ea"/>
              </a:rPr>
              <a:t>默认取值为</a:t>
            </a:r>
            <a:r>
              <a:rPr lang="en-US" altLang="zh-CN" sz="2220">
                <a:sym typeface="+mn-ea"/>
              </a:rPr>
              <a:t>static</a:t>
            </a:r>
            <a:r>
              <a:rPr sz="2220">
                <a:sym typeface="+mn-ea"/>
              </a:rPr>
              <a:t>，指</a:t>
            </a:r>
            <a:r>
              <a:rPr lang="en-US" altLang="zh-CN" sz="2220">
                <a:sym typeface="+mn-ea"/>
              </a:rPr>
              <a:t>div</a:t>
            </a:r>
            <a:r>
              <a:rPr sz="2220">
                <a:sym typeface="+mn-ea"/>
              </a:rPr>
              <a:t>按照默认的位置显示。</a:t>
            </a:r>
            <a:endParaRPr lang="zh-CN" altLang="en-US" sz="2220" dirty="0"/>
          </a:p>
          <a:p>
            <a:pPr lvl="0"/>
            <a:r>
              <a:rPr sz="2220">
                <a:sym typeface="+mn-ea"/>
              </a:rPr>
              <a:t>当取值为</a:t>
            </a:r>
            <a:r>
              <a:rPr lang="en-US" altLang="zh-CN" sz="2220">
                <a:sym typeface="+mn-ea"/>
              </a:rPr>
              <a:t>relative</a:t>
            </a:r>
            <a:r>
              <a:rPr sz="2220">
                <a:sym typeface="+mn-ea"/>
              </a:rPr>
              <a:t>时，指的是相对于</a:t>
            </a:r>
            <a:r>
              <a:rPr lang="en-US" altLang="zh-CN" sz="2220">
                <a:sym typeface="+mn-ea"/>
              </a:rPr>
              <a:t>static</a:t>
            </a:r>
            <a:r>
              <a:rPr sz="2220">
                <a:sym typeface="+mn-ea"/>
              </a:rPr>
              <a:t>方式时</a:t>
            </a:r>
            <a:r>
              <a:rPr lang="en-US" altLang="zh-CN" sz="2220">
                <a:sym typeface="+mn-ea"/>
              </a:rPr>
              <a:t>div</a:t>
            </a:r>
            <a:r>
              <a:rPr sz="2220">
                <a:sym typeface="+mn-ea"/>
              </a:rPr>
              <a:t>的位置偏移。</a:t>
            </a:r>
            <a:endParaRPr lang="zh-CN" altLang="en-US" sz="2220" dirty="0"/>
          </a:p>
          <a:p>
            <a:pPr lvl="0"/>
            <a:r>
              <a:rPr sz="2220">
                <a:sym typeface="+mn-ea"/>
              </a:rPr>
              <a:t>当取值为</a:t>
            </a:r>
            <a:r>
              <a:rPr lang="en-US" altLang="zh-CN" sz="2220">
                <a:sym typeface="+mn-ea"/>
              </a:rPr>
              <a:t>absolute</a:t>
            </a:r>
            <a:r>
              <a:rPr sz="2220">
                <a:sym typeface="+mn-ea"/>
              </a:rPr>
              <a:t>时，指的是用</a:t>
            </a:r>
            <a:r>
              <a:rPr lang="en-US" altLang="zh-CN" sz="2220">
                <a:sym typeface="+mn-ea"/>
              </a:rPr>
              <a:t>top, left, right, bottom</a:t>
            </a:r>
            <a:r>
              <a:rPr sz="2220">
                <a:sym typeface="+mn-ea"/>
              </a:rPr>
              <a:t>等直接定位</a:t>
            </a:r>
            <a:r>
              <a:rPr lang="en-US" altLang="zh-CN" sz="2220">
                <a:sym typeface="+mn-ea"/>
              </a:rPr>
              <a:t>div</a:t>
            </a:r>
            <a:r>
              <a:rPr sz="2220">
                <a:sym typeface="+mn-ea"/>
              </a:rPr>
              <a:t>相对于其最近的容器的位置。</a:t>
            </a:r>
            <a:endParaRPr sz="2220">
              <a:sym typeface="+mn-ea"/>
            </a:endParaRPr>
          </a:p>
          <a:p>
            <a:pPr lvl="1"/>
            <a:r>
              <a:rPr lang="en-US" altLang="zh-CN" sz="1995" smtClean="0">
                <a:sym typeface="+mn-ea"/>
              </a:rPr>
              <a:t>absolute</a:t>
            </a:r>
            <a:r>
              <a:rPr sz="1995" smtClean="0">
                <a:sym typeface="+mn-ea"/>
              </a:rPr>
              <a:t>取值下，</a:t>
            </a:r>
            <a:r>
              <a:rPr lang="en-US" altLang="zh-CN" sz="1995" smtClean="0">
                <a:sym typeface="+mn-ea"/>
              </a:rPr>
              <a:t>z-index:</a:t>
            </a:r>
            <a:r>
              <a:rPr sz="1995" smtClean="0">
                <a:sym typeface="+mn-ea"/>
              </a:rPr>
              <a:t>图层层叠生效，值越大越在上层</a:t>
            </a:r>
            <a:endParaRPr lang="zh-CN" altLang="en-US" sz="1995" dirty="0"/>
          </a:p>
          <a:p>
            <a:pPr lvl="0"/>
            <a:r>
              <a:rPr sz="2220">
                <a:sym typeface="+mn-ea"/>
              </a:rPr>
              <a:t>当取值为</a:t>
            </a:r>
            <a:r>
              <a:rPr lang="en-US" altLang="zh-CN" sz="2220">
                <a:sym typeface="+mn-ea"/>
              </a:rPr>
              <a:t>fixed</a:t>
            </a:r>
            <a:r>
              <a:rPr sz="2220">
                <a:sym typeface="+mn-ea"/>
              </a:rPr>
              <a:t>时，指的是用</a:t>
            </a:r>
            <a:r>
              <a:rPr lang="en-US" altLang="zh-CN" sz="2220">
                <a:sym typeface="+mn-ea"/>
              </a:rPr>
              <a:t>top, left, right, bottom</a:t>
            </a:r>
            <a:r>
              <a:rPr sz="2220">
                <a:sym typeface="+mn-ea"/>
              </a:rPr>
              <a:t>来指定</a:t>
            </a:r>
            <a:r>
              <a:rPr lang="en-US" altLang="zh-CN" sz="2220">
                <a:sym typeface="+mn-ea"/>
              </a:rPr>
              <a:t>div</a:t>
            </a:r>
            <a:r>
              <a:rPr sz="2220">
                <a:sym typeface="+mn-ea"/>
              </a:rPr>
              <a:t>相对于浏览器的位置，即使页面滚动，</a:t>
            </a:r>
            <a:r>
              <a:rPr lang="en-US" altLang="zh-CN" sz="2220">
                <a:sym typeface="+mn-ea"/>
              </a:rPr>
              <a:t>div</a:t>
            </a:r>
            <a:r>
              <a:rPr sz="2220">
                <a:sym typeface="+mn-ea"/>
              </a:rPr>
              <a:t>在界面中的位置保持不变。</a:t>
            </a:r>
            <a:endParaRPr sz="2220">
              <a:sym typeface="+mn-ea"/>
            </a:endParaRPr>
          </a:p>
          <a:p>
            <a:pPr lvl="0"/>
            <a:r>
              <a:rPr lang="zh-CN" altLang="en-US" sz="2220" dirty="0">
                <a:sym typeface="+mn-ea"/>
              </a:rPr>
              <a:t>当取值为</a:t>
            </a:r>
            <a:r>
              <a:rPr lang="en-US" altLang="zh-CN" sz="2220" dirty="0">
                <a:sym typeface="+mn-ea"/>
              </a:rPr>
              <a:t>sticky</a:t>
            </a:r>
            <a:r>
              <a:rPr sz="2220" dirty="0">
                <a:sym typeface="+mn-ea"/>
              </a:rPr>
              <a:t>时，近似是</a:t>
            </a:r>
            <a:r>
              <a:rPr lang="en-US" altLang="zh-CN" sz="2220" dirty="0">
                <a:sym typeface="+mn-ea"/>
              </a:rPr>
              <a:t>relative</a:t>
            </a:r>
            <a:r>
              <a:rPr sz="2220" dirty="0">
                <a:sym typeface="+mn-ea"/>
              </a:rPr>
              <a:t>（在窗口中）</a:t>
            </a:r>
            <a:r>
              <a:rPr lang="en-US" altLang="zh-CN" sz="2220" dirty="0">
                <a:sym typeface="+mn-ea"/>
              </a:rPr>
              <a:t>+fixed</a:t>
            </a:r>
            <a:r>
              <a:rPr sz="2220" dirty="0">
                <a:sym typeface="+mn-ea"/>
              </a:rPr>
              <a:t>（即将移出窗口）</a:t>
            </a:r>
            <a:endParaRPr sz="2220" dirty="0">
              <a:sym typeface="+mn-ea"/>
            </a:endParaRPr>
          </a:p>
          <a:p>
            <a:pPr lvl="0"/>
            <a:endParaRPr sz="2220" dirty="0">
              <a:sym typeface="+mn-ea"/>
            </a:endParaRPr>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down)">
                                      <p:cBhvr>
                                        <p:cTn id="7" dur="500"/>
                                        <p:tgtEl>
                                          <p:spTgt spid="12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290">
                                            <p:txEl>
                                              <p:pRg st="1" end="1"/>
                                            </p:txEl>
                                          </p:spTgt>
                                        </p:tgtEl>
                                        <p:attrNameLst>
                                          <p:attrName>style.visibility</p:attrName>
                                        </p:attrNameLst>
                                      </p:cBhvr>
                                      <p:to>
                                        <p:strVal val="visible"/>
                                      </p:to>
                                    </p:set>
                                    <p:animEffect transition="in" filter="wipe(down)">
                                      <p:cBhvr>
                                        <p:cTn id="12" dur="500"/>
                                        <p:tgtEl>
                                          <p:spTgt spid="122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0">
                                            <p:txEl>
                                              <p:pRg st="2" end="2"/>
                                            </p:txEl>
                                          </p:spTgt>
                                        </p:tgtEl>
                                        <p:attrNameLst>
                                          <p:attrName>style.visibility</p:attrName>
                                        </p:attrNameLst>
                                      </p:cBhvr>
                                      <p:to>
                                        <p:strVal val="visible"/>
                                      </p:to>
                                    </p:set>
                                    <p:animEffect transition="in" filter="wipe(down)">
                                      <p:cBhvr>
                                        <p:cTn id="17" dur="500"/>
                                        <p:tgtEl>
                                          <p:spTgt spid="12290">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2290">
                                            <p:txEl>
                                              <p:pRg st="3" end="3"/>
                                            </p:txEl>
                                          </p:spTgt>
                                        </p:tgtEl>
                                        <p:attrNameLst>
                                          <p:attrName>style.visibility</p:attrName>
                                        </p:attrNameLst>
                                      </p:cBhvr>
                                      <p:to>
                                        <p:strVal val="visible"/>
                                      </p:to>
                                    </p:set>
                                    <p:animEffect transition="in" filter="wipe(down)">
                                      <p:cBhvr>
                                        <p:cTn id="20" dur="500"/>
                                        <p:tgtEl>
                                          <p:spTgt spid="1229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2290">
                                            <p:txEl>
                                              <p:pRg st="4" end="4"/>
                                            </p:txEl>
                                          </p:spTgt>
                                        </p:tgtEl>
                                        <p:attrNameLst>
                                          <p:attrName>style.visibility</p:attrName>
                                        </p:attrNameLst>
                                      </p:cBhvr>
                                      <p:to>
                                        <p:strVal val="visible"/>
                                      </p:to>
                                    </p:set>
                                    <p:animEffect transition="in" filter="wipe(down)">
                                      <p:cBhvr>
                                        <p:cTn id="25" dur="500"/>
                                        <p:tgtEl>
                                          <p:spTgt spid="1229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2290">
                                            <p:txEl>
                                              <p:pRg st="5" end="5"/>
                                            </p:txEl>
                                          </p:spTgt>
                                        </p:tgtEl>
                                        <p:attrNameLst>
                                          <p:attrName>style.visibility</p:attrName>
                                        </p:attrNameLst>
                                      </p:cBhvr>
                                      <p:to>
                                        <p:strVal val="visible"/>
                                      </p:to>
                                    </p:set>
                                    <p:animEffect transition="in" filter="wipe(down)">
                                      <p:cBhvr>
                                        <p:cTn id="30" dur="500"/>
                                        <p:tgtEl>
                                          <p:spTgt spid="122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noAutofit/>
          </a:bodyPr>
          <a:lstStyle/>
          <a:p>
            <a:r>
              <a:rPr lang="zh-CN" altLang="en-US" sz="2400" dirty="0" smtClean="0"/>
              <a:t>内部样式表 </a:t>
            </a:r>
            <a:endParaRPr lang="zh-CN" altLang="en-US" sz="2400" dirty="0" smtClean="0"/>
          </a:p>
        </p:txBody>
      </p:sp>
      <p:sp>
        <p:nvSpPr>
          <p:cNvPr id="3" name="Rectangle 3"/>
          <p:cNvSpPr txBox="1">
            <a:spLocks noChangeArrowheads="1"/>
          </p:cNvSpPr>
          <p:nvPr/>
        </p:nvSpPr>
        <p:spPr>
          <a:xfrm>
            <a:off x="762000" y="1600200"/>
            <a:ext cx="8382000" cy="3943350"/>
          </a:xfrm>
          <a:prstGeom prst="rect">
            <a:avLst/>
          </a:prstGeom>
        </p:spPr>
        <p:txBody>
          <a:bodyPr/>
          <a:lstStyle/>
          <a:p>
            <a:pPr marL="182880" indent="-182880" algn="just" defTabSz="1158875" eaLnBrk="0" hangingPunct="0">
              <a:spcBef>
                <a:spcPct val="30000"/>
              </a:spcBef>
              <a:spcAft>
                <a:spcPct val="20000"/>
              </a:spcAft>
              <a:buClr>
                <a:srgbClr val="0000CC"/>
              </a:buClr>
              <a:buSzPct val="100000"/>
              <a:buFont typeface="Wingdings" panose="05000000000000000000" pitchFamily="2" charset="2"/>
              <a:buNone/>
              <a:defRPr/>
            </a:pPr>
            <a:endParaRPr lang="zh-CN" altLang="en-US" sz="2400" kern="0" dirty="0">
              <a:solidFill>
                <a:srgbClr val="FF0000"/>
              </a:solidFill>
              <a:latin typeface="黑体" panose="02010609060101010101" charset="-122"/>
              <a:ea typeface="黑体" panose="02010609060101010101" charset="-122"/>
            </a:endParaRPr>
          </a:p>
        </p:txBody>
      </p:sp>
      <p:sp>
        <p:nvSpPr>
          <p:cNvPr id="28675" name="Rectangle 3"/>
          <p:cNvSpPr>
            <a:spLocks noChangeArrowheads="1"/>
          </p:cNvSpPr>
          <p:nvPr/>
        </p:nvSpPr>
        <p:spPr bwMode="gray">
          <a:xfrm>
            <a:off x="2057400" y="1016000"/>
            <a:ext cx="6583680" cy="5307965"/>
          </a:xfrm>
          <a:prstGeom prst="rect">
            <a:avLst/>
          </a:prstGeom>
          <a:noFill/>
          <a:ln w="38100" algn="ctr">
            <a:noFill/>
            <a:miter lim="800000"/>
          </a:ln>
        </p:spPr>
        <p:txBody>
          <a:bodyPr wrap="square">
            <a:spAutoFit/>
          </a:bodyPr>
          <a:lstStyle/>
          <a:p>
            <a:pPr marL="0" lvl="1" eaLnBrk="0" latinLnBrk="1" hangingPunct="0">
              <a:lnSpc>
                <a:spcPct val="150000"/>
              </a:lnSpc>
              <a:spcBef>
                <a:spcPct val="50000"/>
              </a:spcBef>
            </a:pPr>
            <a:r>
              <a:rPr lang="zh-CN" altLang="en-US" dirty="0">
                <a:latin typeface="微软雅黑" panose="020B0503020204020204" charset="-122"/>
                <a:ea typeface="微软雅黑" panose="020B0503020204020204" charset="-122"/>
                <a:cs typeface="微软雅黑" panose="020B0503020204020204" charset="-122"/>
              </a:rPr>
              <a:t>基本语法：</a:t>
            </a:r>
            <a:endParaRPr lang="en-US" altLang="zh-CN" dirty="0">
              <a:latin typeface="微软雅黑" panose="020B0503020204020204" charset="-122"/>
              <a:ea typeface="微软雅黑" panose="020B0503020204020204" charset="-122"/>
              <a:cs typeface="微软雅黑" panose="020B0503020204020204" charset="-122"/>
            </a:endParaRPr>
          </a:p>
          <a:p>
            <a:pPr marL="0" lvl="1" eaLnBrk="0" latinLnBrk="1" hangingPunct="0">
              <a:lnSpc>
                <a:spcPct val="150000"/>
              </a:lnSpc>
            </a:pP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&lt;head&gt;</a:t>
            </a: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endParaRPr>
          </a:p>
          <a:p>
            <a:pPr marL="0" lvl="1" eaLnBrk="0" latinLnBrk="1" hangingPunct="0">
              <a:lnSpc>
                <a:spcPct val="150000"/>
              </a:lnSpc>
            </a:pP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&lt;style type="text/</a:t>
            </a:r>
            <a:r>
              <a:rPr lang="en-US" altLang="zh-CN" sz="1600" dirty="0" err="1">
                <a:solidFill>
                  <a:srgbClr val="FF0000"/>
                </a:solidFill>
                <a:latin typeface="微软雅黑" panose="020B0503020204020204" charset="-122"/>
                <a:ea typeface="微软雅黑" panose="020B0503020204020204" charset="-122"/>
                <a:cs typeface="微软雅黑" panose="020B0503020204020204" charset="-122"/>
              </a:rPr>
              <a:t>css</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"&gt;</a:t>
            </a: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endParaRPr>
          </a:p>
          <a:p>
            <a:pPr marL="0" lvl="1" eaLnBrk="0" latinLnBrk="1" hangingPunct="0">
              <a:lnSpc>
                <a:spcPct val="150000"/>
              </a:lnSpc>
            </a:pPr>
            <a:r>
              <a:rPr lang="en-US" altLang="zh-CN" sz="1600" dirty="0" smtClean="0">
                <a:solidFill>
                  <a:srgbClr val="FF0000"/>
                </a:solidFill>
                <a:latin typeface="微软雅黑" panose="020B0503020204020204" charset="-122"/>
                <a:ea typeface="微软雅黑" panose="020B0503020204020204" charset="-122"/>
                <a:cs typeface="微软雅黑" panose="020B0503020204020204" charset="-122"/>
              </a:rPr>
              <a:t>  .</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div1,.div3{background:#99ffff;width:200px; height:100px;}   </a:t>
            </a: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endParaRPr>
          </a:p>
          <a:p>
            <a:pPr marL="0" lvl="1" eaLnBrk="0" latinLnBrk="1" hangingPunct="0">
              <a:lnSpc>
                <a:spcPct val="150000"/>
              </a:lnSpc>
            </a:pP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  #div2{background:#00cc00;width:200px;height:100px;}</a:t>
            </a: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endParaRPr>
          </a:p>
          <a:p>
            <a:pPr marL="0" lvl="1" eaLnBrk="0" hangingPunct="0">
              <a:lnSpc>
                <a:spcPct val="150000"/>
              </a:lnSpc>
              <a:buClr>
                <a:srgbClr val="660066"/>
              </a:buClr>
              <a:buSzPct val="100000"/>
              <a:buFont typeface="Wingdings" panose="05000000000000000000" pitchFamily="2" charset="2"/>
              <a:buNone/>
            </a:pP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  p,h1{</a:t>
            </a:r>
            <a:r>
              <a:rPr kumimoji="1" lang="en-US" altLang="zh-CN" sz="1600" dirty="0">
                <a:solidFill>
                  <a:srgbClr val="FF0000"/>
                </a:solidFill>
                <a:latin typeface="微软雅黑" panose="020B0503020204020204" charset="-122"/>
                <a:ea typeface="微软雅黑" panose="020B0503020204020204" charset="-122"/>
                <a:cs typeface="微软雅黑" panose="020B0503020204020204" charset="-122"/>
              </a:rPr>
              <a:t>font-size:18px; color:#003366;</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a:t>
            </a: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endParaRPr>
          </a:p>
          <a:p>
            <a:pPr marL="0" lvl="1" eaLnBrk="0" hangingPunct="0">
              <a:lnSpc>
                <a:spcPct val="150000"/>
              </a:lnSpc>
              <a:buClr>
                <a:srgbClr val="660066"/>
              </a:buClr>
              <a:buSzPct val="100000"/>
              <a:buFont typeface="Wingdings" panose="05000000000000000000" pitchFamily="2" charset="2"/>
              <a:buNone/>
            </a:pPr>
            <a:r>
              <a:rPr lang="en-US" altLang="zh-CN" sz="1600" dirty="0" smtClean="0">
                <a:solidFill>
                  <a:srgbClr val="FF0000"/>
                </a:solidFill>
                <a:latin typeface="微软雅黑" panose="020B0503020204020204" charset="-122"/>
                <a:ea typeface="微软雅黑" panose="020B0503020204020204" charset="-122"/>
                <a:cs typeface="微软雅黑" panose="020B0503020204020204" charset="-122"/>
              </a:rPr>
              <a:t>&lt;/</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style&gt;</a:t>
            </a:r>
            <a:r>
              <a:rPr lang="zh-CN" altLang="en-US" sz="1600" dirty="0">
                <a:solidFill>
                  <a:srgbClr val="FF0000"/>
                </a:solidFill>
                <a:latin typeface="微软雅黑" panose="020B0503020204020204" charset="-122"/>
                <a:ea typeface="微软雅黑" panose="020B0503020204020204" charset="-122"/>
                <a:cs typeface="微软雅黑" panose="020B0503020204020204" charset="-122"/>
              </a:rPr>
              <a:t>  </a:t>
            </a:r>
            <a:b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br>
            <a:r>
              <a:rPr lang="en-US" altLang="zh-CN" sz="1600" dirty="0" smtClean="0">
                <a:solidFill>
                  <a:srgbClr val="FF0000"/>
                </a:solidFill>
                <a:latin typeface="微软雅黑" panose="020B0503020204020204" charset="-122"/>
                <a:ea typeface="微软雅黑" panose="020B0503020204020204" charset="-122"/>
                <a:cs typeface="微软雅黑" panose="020B0503020204020204" charset="-122"/>
              </a:rPr>
              <a:t>&lt;/</a:t>
            </a:r>
            <a:r>
              <a:rPr lang="en-US" altLang="zh-CN" sz="1600" dirty="0">
                <a:solidFill>
                  <a:srgbClr val="FF0000"/>
                </a:solidFill>
                <a:latin typeface="微软雅黑" panose="020B0503020204020204" charset="-122"/>
                <a:ea typeface="微软雅黑" panose="020B0503020204020204" charset="-122"/>
                <a:cs typeface="微软雅黑" panose="020B0503020204020204" charset="-122"/>
              </a:rPr>
              <a:t>head&gt;</a:t>
            </a: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endParaRPr>
          </a:p>
          <a:p>
            <a:pPr marL="0" lvl="1" eaLnBrk="0" hangingPunct="0">
              <a:lnSpc>
                <a:spcPct val="150000"/>
              </a:lnSpc>
              <a:buClr>
                <a:srgbClr val="660066"/>
              </a:buClr>
              <a:buSzPct val="100000"/>
              <a:buFont typeface="Wingdings" panose="05000000000000000000" pitchFamily="2" charset="2"/>
              <a:buNone/>
            </a:pPr>
            <a:endParaRPr lang="en-US" altLang="zh-CN" sz="1600" dirty="0">
              <a:solidFill>
                <a:srgbClr val="FF0000"/>
              </a:solidFill>
              <a:latin typeface="微软雅黑" panose="020B0503020204020204" charset="-122"/>
              <a:ea typeface="微软雅黑" panose="020B0503020204020204" charset="-122"/>
              <a:cs typeface="微软雅黑" panose="020B0503020204020204" charset="-122"/>
            </a:endParaRPr>
          </a:p>
          <a:p>
            <a:pPr marL="0" lvl="1" eaLnBrk="0" latinLnBrk="1" hangingPunct="0">
              <a:lnSpc>
                <a:spcPct val="150000"/>
              </a:lnSpc>
              <a:spcBef>
                <a:spcPct val="50000"/>
              </a:spcBef>
            </a:pPr>
            <a:r>
              <a:rPr lang="en-US" altLang="zh-CN" sz="1600" dirty="0">
                <a:latin typeface="微软雅黑" panose="020B0503020204020204" charset="-122"/>
                <a:ea typeface="微软雅黑" panose="020B0503020204020204" charset="-122"/>
                <a:cs typeface="微软雅黑" panose="020B0503020204020204" charset="-122"/>
              </a:rPr>
              <a:t>Style</a:t>
            </a:r>
            <a:r>
              <a:rPr lang="zh-CN" altLang="en-US" sz="1600" dirty="0">
                <a:latin typeface="微软雅黑" panose="020B0503020204020204" charset="-122"/>
                <a:ea typeface="微软雅黑" panose="020B0503020204020204" charset="-122"/>
                <a:cs typeface="微软雅黑" panose="020B0503020204020204" charset="-122"/>
              </a:rPr>
              <a:t>标记是双标记，</a:t>
            </a:r>
            <a:r>
              <a:rPr lang="zh-CN" altLang="en-US" sz="1600" dirty="0">
                <a:latin typeface="微软雅黑" panose="020B0503020204020204" charset="-122"/>
                <a:ea typeface="微软雅黑" panose="020B0503020204020204" charset="-122"/>
                <a:cs typeface="微软雅黑" panose="020B0503020204020204" charset="-122"/>
                <a:sym typeface="+mn-ea"/>
              </a:rPr>
              <a:t>必须放在头部，</a:t>
            </a:r>
            <a:r>
              <a:rPr lang="zh-CN" altLang="en-US" sz="1600" dirty="0">
                <a:latin typeface="微软雅黑" panose="020B0503020204020204" charset="-122"/>
                <a:ea typeface="微软雅黑" panose="020B0503020204020204" charset="-122"/>
                <a:cs typeface="微软雅黑" panose="020B0503020204020204" charset="-122"/>
              </a:rPr>
              <a:t>有</a:t>
            </a:r>
            <a:r>
              <a:rPr lang="en-US" altLang="zh-CN" sz="1600" dirty="0">
                <a:latin typeface="微软雅黑" panose="020B0503020204020204" charset="-122"/>
                <a:ea typeface="微软雅黑" panose="020B0503020204020204" charset="-122"/>
                <a:cs typeface="微软雅黑" panose="020B0503020204020204" charset="-122"/>
              </a:rPr>
              <a:t>type</a:t>
            </a:r>
            <a:r>
              <a:rPr lang="zh-CN" altLang="en-US" sz="1600" dirty="0">
                <a:latin typeface="微软雅黑" panose="020B0503020204020204" charset="-122"/>
                <a:ea typeface="微软雅黑" panose="020B0503020204020204" charset="-122"/>
                <a:cs typeface="微软雅黑" panose="020B0503020204020204" charset="-122"/>
              </a:rPr>
              <a:t>属性，</a:t>
            </a:r>
            <a:r>
              <a:rPr lang="en-US" altLang="zh-CN" sz="1600" dirty="0">
                <a:latin typeface="微软雅黑" panose="020B0503020204020204" charset="-122"/>
                <a:ea typeface="微软雅黑" panose="020B0503020204020204" charset="-122"/>
                <a:cs typeface="微软雅黑" panose="020B0503020204020204" charset="-122"/>
              </a:rPr>
              <a:t>H5</a:t>
            </a:r>
            <a:r>
              <a:rPr lang="zh-CN" altLang="en-US" sz="1600" dirty="0">
                <a:latin typeface="微软雅黑" panose="020B0503020204020204" charset="-122"/>
                <a:ea typeface="微软雅黑" panose="020B0503020204020204" charset="-122"/>
                <a:cs typeface="微软雅黑" panose="020B0503020204020204" charset="-122"/>
              </a:rPr>
              <a:t>可以省略</a:t>
            </a:r>
            <a:r>
              <a:rPr lang="en-US" altLang="zh-CN" sz="1600" dirty="0">
                <a:latin typeface="微软雅黑" panose="020B0503020204020204" charset="-122"/>
                <a:ea typeface="微软雅黑" panose="020B0503020204020204" charset="-122"/>
                <a:cs typeface="微软雅黑" panose="020B0503020204020204" charset="-122"/>
              </a:rPr>
              <a:t>type</a:t>
            </a:r>
            <a:r>
              <a:rPr lang="zh-CN" altLang="en-US" sz="1600" dirty="0">
                <a:latin typeface="微软雅黑" panose="020B0503020204020204" charset="-122"/>
                <a:ea typeface="微软雅黑" panose="020B0503020204020204" charset="-122"/>
                <a:cs typeface="微软雅黑" panose="020B0503020204020204" charset="-122"/>
              </a:rPr>
              <a:t>。</a:t>
            </a:r>
            <a:endParaRPr lang="en-US" altLang="zh-CN" sz="1600" dirty="0">
              <a:latin typeface="微软雅黑" panose="020B0503020204020204" charset="-122"/>
              <a:ea typeface="微软雅黑" panose="020B0503020204020204" charset="-122"/>
              <a:cs typeface="微软雅黑" panose="020B0503020204020204" charset="-122"/>
            </a:endParaRPr>
          </a:p>
          <a:p>
            <a:pPr marL="0" lvl="1" eaLnBrk="0" latinLnBrk="1" hangingPunct="0">
              <a:lnSpc>
                <a:spcPct val="150000"/>
              </a:lnSpc>
              <a:spcBef>
                <a:spcPct val="50000"/>
              </a:spcBef>
            </a:pPr>
            <a:r>
              <a:rPr lang="zh-CN" altLang="en-US" sz="1600" dirty="0">
                <a:latin typeface="微软雅黑" panose="020B0503020204020204" charset="-122"/>
                <a:ea typeface="微软雅黑" panose="020B0503020204020204" charset="-122"/>
                <a:cs typeface="微软雅黑" panose="020B0503020204020204" charset="-122"/>
              </a:rPr>
              <a:t>内部样式表只影响单个页面文件本身，选出文件中符合选择器定义的标签、元素，再为其设置样式。</a:t>
            </a:r>
            <a:endParaRPr lang="zh-CN" altLang="en-US" sz="1600" dirty="0">
              <a:latin typeface="微软雅黑" panose="020B0503020204020204" charset="-122"/>
              <a:ea typeface="微软雅黑" panose="020B0503020204020204" charset="-122"/>
              <a:cs typeface="微软雅黑" panose="020B0503020204020204" charset="-122"/>
            </a:endParaRPr>
          </a:p>
          <a:p>
            <a:pPr marL="0" lvl="1" eaLnBrk="0" latinLnBrk="1" hangingPunct="0">
              <a:lnSpc>
                <a:spcPct val="150000"/>
              </a:lnSpc>
              <a:spcBef>
                <a:spcPct val="50000"/>
              </a:spcBef>
            </a:pPr>
            <a:r>
              <a:rPr lang="en-US" altLang="zh-CN" sz="1600" dirty="0">
                <a:latin typeface="微软雅黑" panose="020B0503020204020204" charset="-122"/>
                <a:ea typeface="微软雅黑" panose="020B0503020204020204" charset="-122"/>
                <a:cs typeface="微软雅黑" panose="020B0503020204020204" charset="-122"/>
              </a:rPr>
              <a:t>weboj</a:t>
            </a:r>
            <a:r>
              <a:rPr lang="zh-CN" altLang="en-US" sz="1600" dirty="0">
                <a:latin typeface="微软雅黑" panose="020B0503020204020204" charset="-122"/>
                <a:ea typeface="微软雅黑" panose="020B0503020204020204" charset="-122"/>
                <a:cs typeface="微软雅黑" panose="020B0503020204020204" charset="-122"/>
              </a:rPr>
              <a:t>提交使用内部样式表</a:t>
            </a:r>
            <a:endParaRPr lang="zh-CN" altLang="en-US" sz="1600" dirty="0">
              <a:latin typeface="微软雅黑" panose="020B0503020204020204" charset="-122"/>
              <a:ea typeface="微软雅黑" panose="020B0503020204020204" charset="-122"/>
              <a:cs typeface="微软雅黑" panose="020B0503020204020204" charset="-122"/>
            </a:endParaRPr>
          </a:p>
        </p:txBody>
      </p:sp>
      <p:graphicFrame>
        <p:nvGraphicFramePr>
          <p:cNvPr id="7" name="图示 6"/>
          <p:cNvGraphicFramePr/>
          <p:nvPr/>
        </p:nvGraphicFramePr>
        <p:xfrm>
          <a:off x="609600" y="2514600"/>
          <a:ext cx="1447800" cy="1651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9" name="对象 8">
            <a:hlinkClick r:id="" action="ppaction://ole?verb="/>
          </p:cNvPr>
          <p:cNvGraphicFramePr>
            <a:graphicFrameLocks noChangeAspect="1"/>
          </p:cNvGraphicFramePr>
          <p:nvPr>
            <p:custDataLst>
              <p:tags r:id="rId6"/>
            </p:custDataLst>
          </p:nvPr>
        </p:nvGraphicFramePr>
        <p:xfrm>
          <a:off x="6276658" y="3469005"/>
          <a:ext cx="788670" cy="696595"/>
        </p:xfrm>
        <a:graphic>
          <a:graphicData uri="http://schemas.openxmlformats.org/presentationml/2006/ole">
            <mc:AlternateContent xmlns:mc="http://schemas.openxmlformats.org/markup-compatibility/2006">
              <mc:Choice xmlns:v="urn:schemas-microsoft-com:vml" Requires="v">
                <p:oleObj spid="_x0000_s2049" name="" r:id="rId7" imgW="788670" imgH="696595" progId="Package">
                  <p:embed/>
                </p:oleObj>
              </mc:Choice>
              <mc:Fallback>
                <p:oleObj name="" r:id="rId7" imgW="788670" imgH="696595" progId="Package">
                  <p:embed/>
                  <p:pic>
                    <p:nvPicPr>
                      <p:cNvPr id="0" name="图片 2048"/>
                      <p:cNvPicPr/>
                      <p:nvPr/>
                    </p:nvPicPr>
                    <p:blipFill>
                      <a:blip r:embed="rId8"/>
                      <a:stretch>
                        <a:fillRect/>
                      </a:stretch>
                    </p:blipFill>
                    <p:spPr>
                      <a:xfrm>
                        <a:off x="6276658" y="3469005"/>
                        <a:ext cx="788670" cy="696595"/>
                      </a:xfrm>
                      <a:prstGeom prst="rect">
                        <a:avLst/>
                      </a:prstGeom>
                    </p:spPr>
                  </p:pic>
                </p:oleObj>
              </mc:Fallback>
            </mc:AlternateContent>
          </a:graphicData>
        </a:graphic>
      </p:graphicFrame>
    </p:spTree>
    <p:custDataLst>
      <p:tags r:id="rId9"/>
    </p:custData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overflow</a:t>
            </a:r>
            <a:r>
              <a:rPr>
                <a:sym typeface="+mn-ea"/>
              </a:rPr>
              <a:t>和</a:t>
            </a:r>
            <a:r>
              <a:rPr lang="en-US" altLang="zh-CN">
                <a:sym typeface="+mn-ea"/>
              </a:rPr>
              <a:t>display</a:t>
            </a:r>
            <a:r>
              <a:rPr>
                <a:sym typeface="+mn-ea"/>
              </a:rPr>
              <a:t>属性</a:t>
            </a:r>
            <a:endParaRPr lang="zh-CN" altLang="en-US"/>
          </a:p>
        </p:txBody>
      </p:sp>
      <p:sp>
        <p:nvSpPr>
          <p:cNvPr id="14338" name="Rectangle 3"/>
          <p:cNvSpPr>
            <a:spLocks noGrp="1" noChangeArrowheads="1"/>
          </p:cNvSpPr>
          <p:nvPr>
            <p:ph idx="1"/>
          </p:nvPr>
        </p:nvSpPr>
        <p:spPr>
          <a:xfrm>
            <a:off x="457200" y="1556792"/>
            <a:ext cx="8229600" cy="419417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overflow</a:t>
            </a:r>
            <a:r>
              <a:rPr dirty="0"/>
              <a:t>属性</a:t>
            </a:r>
            <a:r>
              <a:rPr lang="zh-CN" altLang="en-US" dirty="0"/>
              <a:t>指定</a:t>
            </a:r>
            <a:r>
              <a:rPr lang="en-US" altLang="zh-CN" dirty="0"/>
              <a:t>div</a:t>
            </a:r>
            <a:r>
              <a:rPr lang="zh-CN" altLang="en-US" dirty="0"/>
              <a:t>中对溢出内容的显示方式。</a:t>
            </a:r>
            <a:endParaRPr lang="zh-CN" altLang="en-US" dirty="0"/>
          </a:p>
          <a:p>
            <a:pPr lvl="1"/>
            <a:r>
              <a:rPr lang="zh-CN" altLang="en-US" dirty="0"/>
              <a:t>取值为</a:t>
            </a:r>
            <a:r>
              <a:rPr lang="en-US" altLang="zh-CN" dirty="0"/>
              <a:t>visible</a:t>
            </a:r>
            <a:r>
              <a:rPr lang="zh-CN" altLang="en-US" dirty="0"/>
              <a:t>时，溢出的内容不会被截断，而是显示在</a:t>
            </a:r>
            <a:r>
              <a:rPr lang="en-US" altLang="zh-CN" dirty="0"/>
              <a:t>div</a:t>
            </a:r>
            <a:r>
              <a:rPr lang="zh-CN" altLang="en-US" dirty="0"/>
              <a:t>之外。</a:t>
            </a:r>
            <a:endParaRPr lang="zh-CN" altLang="en-US" dirty="0"/>
          </a:p>
          <a:p>
            <a:pPr lvl="1"/>
            <a:r>
              <a:rPr lang="zh-CN" altLang="en-US" dirty="0"/>
              <a:t>取值为</a:t>
            </a:r>
            <a:r>
              <a:rPr lang="en-US" altLang="zh-CN" dirty="0"/>
              <a:t>hidden</a:t>
            </a:r>
            <a:r>
              <a:rPr lang="zh-CN" altLang="en-US" dirty="0"/>
              <a:t>时，溢出的内容会被截断，不出现滚动条。</a:t>
            </a:r>
            <a:endParaRPr lang="zh-CN" altLang="en-US" dirty="0"/>
          </a:p>
          <a:p>
            <a:pPr lvl="1"/>
            <a:r>
              <a:rPr lang="zh-CN" altLang="en-US" dirty="0"/>
              <a:t>取值为</a:t>
            </a:r>
            <a:r>
              <a:rPr lang="en-US" altLang="zh-CN" dirty="0"/>
              <a:t>scroll</a:t>
            </a:r>
            <a:r>
              <a:rPr lang="zh-CN" altLang="en-US" dirty="0"/>
              <a:t>时，溢出的内容会被截断，出现滚动条。</a:t>
            </a:r>
            <a:endParaRPr lang="zh-CN" altLang="en-US" dirty="0"/>
          </a:p>
          <a:p>
            <a:pPr lvl="1"/>
            <a:r>
              <a:rPr lang="zh-CN" altLang="en-US" dirty="0"/>
              <a:t>取值为</a:t>
            </a:r>
            <a:r>
              <a:rPr lang="en-US" altLang="zh-CN" dirty="0"/>
              <a:t>auto</a:t>
            </a:r>
            <a:r>
              <a:rPr lang="zh-CN" altLang="en-US" dirty="0"/>
              <a:t>时，由浏览器决定如何显示，通常有溢出时会显示滚动条。</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a:sym typeface="+mn-ea"/>
              </a:rPr>
              <a:t>display</a:t>
            </a:r>
            <a:r>
              <a:rPr>
                <a:sym typeface="+mn-ea"/>
              </a:rPr>
              <a:t>属性控制</a:t>
            </a:r>
            <a:r>
              <a:rPr lang="en-US" altLang="zh-CN">
                <a:sym typeface="+mn-ea"/>
              </a:rPr>
              <a:t>div</a:t>
            </a:r>
            <a:r>
              <a:rPr>
                <a:sym typeface="+mn-ea"/>
              </a:rPr>
              <a:t>的显示方式。</a:t>
            </a:r>
            <a:endParaRPr lang="zh-CN" altLang="en-US" dirty="0"/>
          </a:p>
          <a:p>
            <a:pPr lvl="1"/>
            <a:r>
              <a:rPr sz="1800">
                <a:sym typeface="+mn-ea"/>
              </a:rPr>
              <a:t>取值为</a:t>
            </a:r>
            <a:r>
              <a:rPr lang="en-US" altLang="zh-CN" sz="1800">
                <a:sym typeface="+mn-ea"/>
              </a:rPr>
              <a:t>none</a:t>
            </a:r>
            <a:r>
              <a:rPr sz="1800">
                <a:sym typeface="+mn-ea"/>
              </a:rPr>
              <a:t>时，</a:t>
            </a:r>
            <a:r>
              <a:rPr lang="en-US" altLang="zh-CN" sz="1800">
                <a:sym typeface="+mn-ea"/>
              </a:rPr>
              <a:t>div</a:t>
            </a:r>
            <a:r>
              <a:rPr sz="1800">
                <a:sym typeface="+mn-ea"/>
              </a:rPr>
              <a:t>不可见。</a:t>
            </a:r>
            <a:endParaRPr lang="zh-CN" altLang="en-US" sz="1800" dirty="0"/>
          </a:p>
          <a:p>
            <a:pPr lvl="1"/>
            <a:r>
              <a:rPr sz="1800">
                <a:sym typeface="+mn-ea"/>
              </a:rPr>
              <a:t>取值为</a:t>
            </a:r>
            <a:r>
              <a:rPr lang="en-US" altLang="zh-CN" sz="1800">
                <a:sym typeface="+mn-ea"/>
              </a:rPr>
              <a:t>inline</a:t>
            </a:r>
            <a:r>
              <a:rPr sz="1800">
                <a:sym typeface="+mn-ea"/>
              </a:rPr>
              <a:t>时，</a:t>
            </a:r>
            <a:r>
              <a:rPr sz="1800">
                <a:sym typeface="+mn-ea"/>
              </a:rPr>
              <a:t>显示为行内元素。</a:t>
            </a:r>
            <a:r>
              <a:rPr lang="en-US" altLang="zh-CN" sz="1800">
                <a:sym typeface="+mn-ea"/>
              </a:rPr>
              <a:t>div</a:t>
            </a:r>
            <a:r>
              <a:rPr sz="1800">
                <a:sym typeface="+mn-ea"/>
              </a:rPr>
              <a:t>元素前后不会换行。</a:t>
            </a:r>
            <a:endParaRPr lang="zh-CN" altLang="en-US" sz="1800" dirty="0"/>
          </a:p>
          <a:p>
            <a:pPr lvl="1"/>
            <a:r>
              <a:rPr sz="1800">
                <a:sym typeface="+mn-ea"/>
              </a:rPr>
              <a:t>取值为</a:t>
            </a:r>
            <a:r>
              <a:rPr lang="en-US" altLang="zh-CN" sz="1800">
                <a:sym typeface="+mn-ea"/>
              </a:rPr>
              <a:t>block</a:t>
            </a:r>
            <a:r>
              <a:rPr sz="1800">
                <a:sym typeface="+mn-ea"/>
              </a:rPr>
              <a:t>时，</a:t>
            </a:r>
            <a:r>
              <a:rPr sz="1800">
                <a:sym typeface="+mn-ea"/>
              </a:rPr>
              <a:t>显示为块级元素，</a:t>
            </a:r>
            <a:r>
              <a:rPr lang="en-US" altLang="zh-CN" sz="1800">
                <a:sym typeface="+mn-ea"/>
              </a:rPr>
              <a:t>div</a:t>
            </a:r>
            <a:r>
              <a:rPr sz="1800">
                <a:sym typeface="+mn-ea"/>
              </a:rPr>
              <a:t>元素前后会出现换行。</a:t>
            </a:r>
            <a:endParaRPr lang="zh-CN" altLang="en-US"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Effect transition="in" filter="wipe(down)">
                                      <p:cBhvr>
                                        <p:cTn id="7" dur="500"/>
                                        <p:tgtEl>
                                          <p:spTgt spid="14338">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338">
                                            <p:txEl>
                                              <p:pRg st="1" end="1"/>
                                            </p:txEl>
                                          </p:spTgt>
                                        </p:tgtEl>
                                        <p:attrNameLst>
                                          <p:attrName>style.visibility</p:attrName>
                                        </p:attrNameLst>
                                      </p:cBhvr>
                                      <p:to>
                                        <p:strVal val="visible"/>
                                      </p:to>
                                    </p:set>
                                    <p:animEffect transition="in" filter="wipe(down)">
                                      <p:cBhvr>
                                        <p:cTn id="10" dur="500"/>
                                        <p:tgtEl>
                                          <p:spTgt spid="14338">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338">
                                            <p:txEl>
                                              <p:pRg st="2" end="2"/>
                                            </p:txEl>
                                          </p:spTgt>
                                        </p:tgtEl>
                                        <p:attrNameLst>
                                          <p:attrName>style.visibility</p:attrName>
                                        </p:attrNameLst>
                                      </p:cBhvr>
                                      <p:to>
                                        <p:strVal val="visible"/>
                                      </p:to>
                                    </p:set>
                                    <p:animEffect transition="in" filter="wipe(down)">
                                      <p:cBhvr>
                                        <p:cTn id="13" dur="500"/>
                                        <p:tgtEl>
                                          <p:spTgt spid="14338">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338">
                                            <p:txEl>
                                              <p:pRg st="3" end="3"/>
                                            </p:txEl>
                                          </p:spTgt>
                                        </p:tgtEl>
                                        <p:attrNameLst>
                                          <p:attrName>style.visibility</p:attrName>
                                        </p:attrNameLst>
                                      </p:cBhvr>
                                      <p:to>
                                        <p:strVal val="visible"/>
                                      </p:to>
                                    </p:set>
                                    <p:animEffect transition="in" filter="wipe(down)">
                                      <p:cBhvr>
                                        <p:cTn id="16" dur="500"/>
                                        <p:tgtEl>
                                          <p:spTgt spid="14338">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animEffect transition="in" filter="wipe(down)">
                                      <p:cBhvr>
                                        <p:cTn id="19" dur="500"/>
                                        <p:tgtEl>
                                          <p:spTgt spid="14338">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338">
                                            <p:txEl>
                                              <p:pRg st="5" end="5"/>
                                            </p:txEl>
                                          </p:spTgt>
                                        </p:tgtEl>
                                        <p:attrNameLst>
                                          <p:attrName>style.visibility</p:attrName>
                                        </p:attrNameLst>
                                      </p:cBhvr>
                                      <p:to>
                                        <p:strVal val="visible"/>
                                      </p:to>
                                    </p:set>
                                    <p:animEffect transition="in" filter="wipe(down)">
                                      <p:cBhvr>
                                        <p:cTn id="22" dur="500"/>
                                        <p:tgtEl>
                                          <p:spTgt spid="14338">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338">
                                            <p:txEl>
                                              <p:pRg st="6" end="6"/>
                                            </p:txEl>
                                          </p:spTgt>
                                        </p:tgtEl>
                                        <p:attrNameLst>
                                          <p:attrName>style.visibility</p:attrName>
                                        </p:attrNameLst>
                                      </p:cBhvr>
                                      <p:to>
                                        <p:strVal val="visible"/>
                                      </p:to>
                                    </p:set>
                                    <p:animEffect transition="in" filter="wipe(down)">
                                      <p:cBhvr>
                                        <p:cTn id="25" dur="500"/>
                                        <p:tgtEl>
                                          <p:spTgt spid="14338">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338">
                                            <p:txEl>
                                              <p:pRg st="7" end="7"/>
                                            </p:txEl>
                                          </p:spTgt>
                                        </p:tgtEl>
                                        <p:attrNameLst>
                                          <p:attrName>style.visibility</p:attrName>
                                        </p:attrNameLst>
                                      </p:cBhvr>
                                      <p:to>
                                        <p:strVal val="visible"/>
                                      </p:to>
                                    </p:set>
                                    <p:animEffect transition="in" filter="wipe(down)">
                                      <p:cBhvr>
                                        <p:cTn id="28" dur="500"/>
                                        <p:tgtEl>
                                          <p:spTgt spid="14338">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338">
                                            <p:txEl>
                                              <p:pRg st="8" end="8"/>
                                            </p:txEl>
                                          </p:spTgt>
                                        </p:tgtEl>
                                        <p:attrNameLst>
                                          <p:attrName>style.visibility</p:attrName>
                                        </p:attrNameLst>
                                      </p:cBhvr>
                                      <p:to>
                                        <p:strVal val="visible"/>
                                      </p:to>
                                    </p:set>
                                    <p:animEffect transition="in" filter="wipe(down)">
                                      <p:cBhvr>
                                        <p:cTn id="31" dur="500"/>
                                        <p:tgtEl>
                                          <p:spTgt spid="1433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float</a:t>
            </a:r>
            <a:r>
              <a:t>和</a:t>
            </a:r>
            <a:r>
              <a:rPr lang="en-US" altLang="zh-CN"/>
              <a:t>clear</a:t>
            </a:r>
            <a:r>
              <a:t>属性</a:t>
            </a:r>
          </a:p>
        </p:txBody>
      </p:sp>
      <p:sp>
        <p:nvSpPr>
          <p:cNvPr id="16386" name="Rectangle 3"/>
          <p:cNvSpPr>
            <a:spLocks noGrp="1" noChangeArrowheads="1"/>
          </p:cNvSpPr>
          <p:nvPr>
            <p:ph idx="1"/>
          </p:nvPr>
        </p:nvSpPr>
        <p:spPr>
          <a:xfrm>
            <a:off x="502285" y="1062127"/>
            <a:ext cx="8229600" cy="444436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800" dirty="0"/>
              <a:t>float</a:t>
            </a:r>
            <a:r>
              <a:rPr lang="zh-CN" altLang="en-US" sz="1800" dirty="0"/>
              <a:t>属性</a:t>
            </a:r>
            <a:endParaRPr lang="zh-CN" altLang="en-US" sz="1800" dirty="0"/>
          </a:p>
          <a:p>
            <a:pPr lvl="1"/>
            <a:r>
              <a:rPr lang="en-US" altLang="zh-CN" sz="1600" dirty="0"/>
              <a:t>float</a:t>
            </a:r>
            <a:r>
              <a:rPr lang="zh-CN" altLang="en-US" sz="1600" dirty="0"/>
              <a:t>属性定义</a:t>
            </a:r>
            <a:r>
              <a:rPr lang="en-US" altLang="zh-CN" sz="1600" dirty="0"/>
              <a:t>div</a:t>
            </a:r>
            <a:r>
              <a:rPr lang="zh-CN" altLang="en-US" sz="1600" dirty="0"/>
              <a:t>的浮动方式，当取值为</a:t>
            </a:r>
            <a:r>
              <a:rPr lang="en-US" altLang="zh-CN" sz="1600" dirty="0"/>
              <a:t>none</a:t>
            </a:r>
            <a:r>
              <a:rPr lang="zh-CN" altLang="en-US" sz="1600" dirty="0"/>
              <a:t>时，</a:t>
            </a:r>
            <a:r>
              <a:rPr lang="en-US" altLang="zh-CN" sz="1600" dirty="0"/>
              <a:t>div</a:t>
            </a:r>
            <a:r>
              <a:rPr lang="zh-CN" altLang="en-US" sz="1600" dirty="0"/>
              <a:t>不发生浮动，块级元素独占一行。此时的</a:t>
            </a:r>
            <a:r>
              <a:rPr lang="en-US" altLang="zh-CN" sz="1600" dirty="0"/>
              <a:t>display</a:t>
            </a:r>
            <a:r>
              <a:rPr lang="zh-CN" altLang="en-US" sz="1600" dirty="0"/>
              <a:t>属性相当于取值为</a:t>
            </a:r>
            <a:r>
              <a:rPr lang="en-US" altLang="zh-CN" sz="1600" dirty="0"/>
              <a:t>block</a:t>
            </a:r>
            <a:r>
              <a:rPr lang="zh-CN" altLang="en-US" sz="1600" dirty="0"/>
              <a:t>，</a:t>
            </a:r>
            <a:r>
              <a:rPr lang="en-US" altLang="zh-CN" sz="1600" dirty="0"/>
              <a:t>display</a:t>
            </a:r>
            <a:r>
              <a:rPr lang="zh-CN" altLang="en-US" sz="1600" dirty="0"/>
              <a:t>属性会被忽略。</a:t>
            </a:r>
            <a:endParaRPr lang="zh-CN" altLang="en-US" sz="1600" dirty="0"/>
          </a:p>
          <a:p>
            <a:pPr lvl="1"/>
            <a:r>
              <a:rPr lang="zh-CN" altLang="en-US" sz="1600" dirty="0"/>
              <a:t>当</a:t>
            </a:r>
            <a:r>
              <a:rPr lang="en-US" altLang="zh-CN" sz="1600" dirty="0"/>
              <a:t>float</a:t>
            </a:r>
            <a:r>
              <a:rPr lang="zh-CN" altLang="en-US" sz="1600" dirty="0"/>
              <a:t>属性值取为</a:t>
            </a:r>
            <a:r>
              <a:rPr lang="en-US" altLang="zh-CN" sz="1600" dirty="0"/>
              <a:t>left</a:t>
            </a:r>
            <a:r>
              <a:rPr lang="zh-CN" altLang="en-US" sz="1600" dirty="0"/>
              <a:t>时，</a:t>
            </a:r>
            <a:r>
              <a:rPr lang="en-US" altLang="zh-CN" sz="1600" dirty="0"/>
              <a:t>div</a:t>
            </a:r>
            <a:r>
              <a:rPr lang="zh-CN" altLang="en-US" sz="1600" dirty="0"/>
              <a:t>会向左端浮动；当</a:t>
            </a:r>
            <a:r>
              <a:rPr lang="en-US" altLang="zh-CN" sz="1600" dirty="0"/>
              <a:t>float</a:t>
            </a:r>
            <a:r>
              <a:rPr lang="zh-CN" altLang="en-US" sz="1600" dirty="0"/>
              <a:t>属性值取</a:t>
            </a:r>
            <a:r>
              <a:rPr lang="en-US" altLang="zh-CN" sz="1600" dirty="0"/>
              <a:t>right</a:t>
            </a:r>
            <a:r>
              <a:rPr lang="zh-CN" altLang="en-US" sz="1600" dirty="0"/>
              <a:t>时，</a:t>
            </a:r>
            <a:r>
              <a:rPr lang="en-US" altLang="zh-CN" sz="1600" dirty="0"/>
              <a:t>div</a:t>
            </a:r>
            <a:r>
              <a:rPr lang="zh-CN" altLang="en-US" sz="1600" dirty="0"/>
              <a:t>会向右端浮动。</a:t>
            </a:r>
            <a:endParaRPr lang="zh-CN" altLang="en-US" sz="1600"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sz="1600">
                <a:sym typeface="+mn-ea"/>
              </a:rPr>
              <a:t>clear</a:t>
            </a:r>
            <a:r>
              <a:rPr sz="1600">
                <a:sym typeface="+mn-ea"/>
              </a:rPr>
              <a:t>属性</a:t>
            </a:r>
            <a:endParaRPr lang="zh-CN" altLang="en-US" sz="1600" dirty="0"/>
          </a:p>
          <a:p>
            <a:pPr lvl="1"/>
            <a:r>
              <a:rPr lang="en-US" altLang="zh-CN" sz="1600">
                <a:sym typeface="+mn-ea"/>
              </a:rPr>
              <a:t>clear</a:t>
            </a:r>
            <a:r>
              <a:rPr sz="1600">
                <a:sym typeface="+mn-ea"/>
              </a:rPr>
              <a:t>属性用来清除</a:t>
            </a:r>
            <a:r>
              <a:rPr lang="en-US" altLang="zh-CN" sz="1600">
                <a:sym typeface="+mn-ea"/>
              </a:rPr>
              <a:t>div</a:t>
            </a:r>
            <a:r>
              <a:rPr sz="1600">
                <a:sym typeface="+mn-ea"/>
              </a:rPr>
              <a:t>左右的浮动。</a:t>
            </a:r>
            <a:endParaRPr lang="zh-CN" altLang="en-US" sz="1600" dirty="0"/>
          </a:p>
          <a:p>
            <a:pPr lvl="1"/>
            <a:r>
              <a:rPr sz="1600">
                <a:sym typeface="+mn-ea"/>
              </a:rPr>
              <a:t>默认值为</a:t>
            </a:r>
            <a:r>
              <a:rPr lang="en-US" altLang="zh-CN" sz="1600">
                <a:sym typeface="+mn-ea"/>
              </a:rPr>
              <a:t>none</a:t>
            </a:r>
            <a:r>
              <a:rPr sz="1600">
                <a:sym typeface="+mn-ea"/>
              </a:rPr>
              <a:t>，指的是不清除浮动，允许</a:t>
            </a:r>
            <a:r>
              <a:rPr lang="en-US" altLang="zh-CN" sz="1600">
                <a:sym typeface="+mn-ea"/>
              </a:rPr>
              <a:t>div</a:t>
            </a:r>
            <a:r>
              <a:rPr sz="1600">
                <a:sym typeface="+mn-ea"/>
              </a:rPr>
              <a:t>的左右两边存在浮动对象。</a:t>
            </a:r>
            <a:endParaRPr lang="zh-CN" altLang="en-US" sz="1600" dirty="0"/>
          </a:p>
          <a:p>
            <a:pPr lvl="1"/>
            <a:r>
              <a:rPr sz="1600">
                <a:sym typeface="+mn-ea"/>
              </a:rPr>
              <a:t>取值为</a:t>
            </a:r>
            <a:r>
              <a:rPr lang="en-US" altLang="zh-CN" sz="1600">
                <a:sym typeface="+mn-ea"/>
              </a:rPr>
              <a:t>left</a:t>
            </a:r>
            <a:r>
              <a:rPr sz="1600">
                <a:sym typeface="+mn-ea"/>
              </a:rPr>
              <a:t>时，清除左边的浮动对象，即不允许左边出现浮动对象。</a:t>
            </a:r>
            <a:endParaRPr lang="zh-CN" altLang="en-US" sz="1600" dirty="0"/>
          </a:p>
          <a:p>
            <a:pPr lvl="1"/>
            <a:r>
              <a:rPr sz="1600">
                <a:sym typeface="+mn-ea"/>
              </a:rPr>
              <a:t>取值为</a:t>
            </a:r>
            <a:r>
              <a:rPr lang="en-US" altLang="zh-CN" sz="1600">
                <a:sym typeface="+mn-ea"/>
              </a:rPr>
              <a:t>right</a:t>
            </a:r>
            <a:r>
              <a:rPr sz="1600">
                <a:sym typeface="+mn-ea"/>
              </a:rPr>
              <a:t>时，清除右边的浮动对象，即不允许右边出现浮动对象。</a:t>
            </a:r>
            <a:endParaRPr lang="zh-CN" altLang="en-US" sz="1600" dirty="0"/>
          </a:p>
          <a:p>
            <a:pPr lvl="1"/>
            <a:r>
              <a:rPr sz="1600">
                <a:sym typeface="+mn-ea"/>
              </a:rPr>
              <a:t>取值为</a:t>
            </a:r>
            <a:r>
              <a:rPr lang="en-US" altLang="zh-CN" sz="1600">
                <a:sym typeface="+mn-ea"/>
              </a:rPr>
              <a:t>both</a:t>
            </a:r>
            <a:r>
              <a:rPr sz="1600">
                <a:sym typeface="+mn-ea"/>
              </a:rPr>
              <a:t>时，清除左右两边的浮动对象，即不允许左右两边出现浮动对象。</a:t>
            </a:r>
            <a:endParaRPr lang="zh-CN" altLang="en-US" sz="1600"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wipe(down)">
                                      <p:cBhvr>
                                        <p:cTn id="7" dur="500"/>
                                        <p:tgtEl>
                                          <p:spTgt spid="1638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86">
                                            <p:txEl>
                                              <p:pRg st="1" end="1"/>
                                            </p:txEl>
                                          </p:spTgt>
                                        </p:tgtEl>
                                        <p:attrNameLst>
                                          <p:attrName>style.visibility</p:attrName>
                                        </p:attrNameLst>
                                      </p:cBhvr>
                                      <p:to>
                                        <p:strVal val="visible"/>
                                      </p:to>
                                    </p:set>
                                    <p:animEffect transition="in" filter="wipe(down)">
                                      <p:cBhvr>
                                        <p:cTn id="10" dur="500"/>
                                        <p:tgtEl>
                                          <p:spTgt spid="16386">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animEffect transition="in" filter="wipe(down)">
                                      <p:cBhvr>
                                        <p:cTn id="13" dur="500"/>
                                        <p:tgtEl>
                                          <p:spTgt spid="16386">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6386">
                                            <p:txEl>
                                              <p:pRg st="3" end="3"/>
                                            </p:txEl>
                                          </p:spTgt>
                                        </p:tgtEl>
                                        <p:attrNameLst>
                                          <p:attrName>style.visibility</p:attrName>
                                        </p:attrNameLst>
                                      </p:cBhvr>
                                      <p:to>
                                        <p:strVal val="visible"/>
                                      </p:to>
                                    </p:set>
                                    <p:animEffect transition="in" filter="wipe(down)">
                                      <p:cBhvr>
                                        <p:cTn id="16" dur="500"/>
                                        <p:tgtEl>
                                          <p:spTgt spid="16386">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animEffect transition="in" filter="wipe(down)">
                                      <p:cBhvr>
                                        <p:cTn id="19" dur="500"/>
                                        <p:tgtEl>
                                          <p:spTgt spid="16386">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6386">
                                            <p:txEl>
                                              <p:pRg st="5" end="5"/>
                                            </p:txEl>
                                          </p:spTgt>
                                        </p:tgtEl>
                                        <p:attrNameLst>
                                          <p:attrName>style.visibility</p:attrName>
                                        </p:attrNameLst>
                                      </p:cBhvr>
                                      <p:to>
                                        <p:strVal val="visible"/>
                                      </p:to>
                                    </p:set>
                                    <p:animEffect transition="in" filter="wipe(down)">
                                      <p:cBhvr>
                                        <p:cTn id="22" dur="500"/>
                                        <p:tgtEl>
                                          <p:spTgt spid="16386">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animEffect transition="in" filter="wipe(down)">
                                      <p:cBhvr>
                                        <p:cTn id="25" dur="500"/>
                                        <p:tgtEl>
                                          <p:spTgt spid="16386">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6386">
                                            <p:txEl>
                                              <p:pRg st="7" end="7"/>
                                            </p:txEl>
                                          </p:spTgt>
                                        </p:tgtEl>
                                        <p:attrNameLst>
                                          <p:attrName>style.visibility</p:attrName>
                                        </p:attrNameLst>
                                      </p:cBhvr>
                                      <p:to>
                                        <p:strVal val="visible"/>
                                      </p:to>
                                    </p:set>
                                    <p:animEffect transition="in" filter="wipe(down)">
                                      <p:cBhvr>
                                        <p:cTn id="28" dur="500"/>
                                        <p:tgtEl>
                                          <p:spTgt spid="16386">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animEffect transition="in" filter="wipe(down)">
                                      <p:cBhvr>
                                        <p:cTn id="31" dur="500"/>
                                        <p:tgtEl>
                                          <p:spTgt spid="1638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502412" y="952508"/>
            <a:ext cx="8139178" cy="164528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一般的网页包括</a:t>
            </a:r>
            <a:r>
              <a:rPr lang="en-US" altLang="zh-CN" dirty="0"/>
              <a:t>logo</a:t>
            </a:r>
            <a:r>
              <a:rPr lang="zh-CN" altLang="en-US" dirty="0"/>
              <a:t>、站点名称、主页面内容、站点导航、子菜单、搜索区、功能区以及页脚等部分。</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每部分可以使用一个</a:t>
            </a:r>
            <a:r>
              <a:rPr lang="en-US" altLang="zh-CN" dirty="0"/>
              <a:t>div</a:t>
            </a:r>
            <a:r>
              <a:rPr lang="zh-CN" altLang="en-US" dirty="0"/>
              <a:t>表示。各个</a:t>
            </a:r>
            <a:r>
              <a:rPr lang="en-US" altLang="zh-CN" dirty="0"/>
              <a:t>div</a:t>
            </a:r>
            <a:r>
              <a:rPr lang="zh-CN" altLang="en-US" dirty="0"/>
              <a:t>组成了整个网页的结构。</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每个</a:t>
            </a:r>
            <a:r>
              <a:rPr lang="en-US" altLang="zh-CN" dirty="0"/>
              <a:t>div</a:t>
            </a:r>
            <a:r>
              <a:rPr lang="zh-CN" altLang="en-US" dirty="0"/>
              <a:t>都可以使用</a:t>
            </a:r>
            <a:r>
              <a:rPr lang="en-US" altLang="zh-CN" dirty="0"/>
              <a:t>CSS</a:t>
            </a:r>
            <a:r>
              <a:rPr lang="zh-CN" altLang="en-US" dirty="0"/>
              <a:t>的定位属性使其显示在页面的合适位置。</a:t>
            </a:r>
            <a:endParaRPr lang="zh-CN" altLang="en-US" dirty="0"/>
          </a:p>
        </p:txBody>
      </p:sp>
      <p:sp>
        <p:nvSpPr>
          <p:cNvPr id="3" name="Title 2"/>
          <p:cNvSpPr>
            <a:spLocks noGrp="1"/>
          </p:cNvSpPr>
          <p:nvPr>
            <p:ph type="title"/>
          </p:nvPr>
        </p:nvSpPr>
        <p:spPr/>
        <p:txBody>
          <a:bodyPr/>
          <a:lstStyle/>
          <a:p>
            <a:r>
              <a:rPr lang="zh-CN" altLang="en-US"/>
              <a:t>页面布局</a:t>
            </a:r>
            <a:endParaRPr lang="zh-CN" altLang="en-US"/>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down)">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down)">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down)">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zh-CN" altLang="en-US">
                <a:latin typeface="黑体" panose="02010609060101010101" charset="-122"/>
                <a:ea typeface="黑体" panose="02010609060101010101" charset="-122"/>
              </a:rPr>
              <a:t>简单布局</a:t>
            </a:r>
            <a:endParaRPr lang="zh-CN" altLang="en-US">
              <a:latin typeface="黑体" panose="02010609060101010101" charset="-122"/>
              <a:ea typeface="黑体" panose="02010609060101010101" charset="-122"/>
            </a:endParaRPr>
          </a:p>
        </p:txBody>
      </p:sp>
      <p:sp>
        <p:nvSpPr>
          <p:cNvPr id="19459" name="Rectangle 3"/>
          <p:cNvSpPr>
            <a:spLocks noGrp="1" noChangeArrowheads="1"/>
          </p:cNvSpPr>
          <p:nvPr>
            <p:ph idx="1"/>
          </p:nvPr>
        </p:nvSpPr>
        <p:spPr>
          <a:xfrm>
            <a:off x="502412" y="952508"/>
            <a:ext cx="8139178" cy="82994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en-US" altLang="zh-CN" dirty="0"/>
              <a:t>div</a:t>
            </a:r>
            <a:r>
              <a:rPr lang="zh-CN" altLang="en-US" dirty="0"/>
              <a:t>的默认布局为垂直排列。每个</a:t>
            </a:r>
            <a:r>
              <a:rPr lang="en-US" altLang="zh-CN" dirty="0"/>
              <a:t>div</a:t>
            </a:r>
            <a:r>
              <a:rPr lang="zh-CN" altLang="en-US" dirty="0"/>
              <a:t>在默认情况下是块级元素，</a:t>
            </a:r>
            <a:r>
              <a:rPr lang="en-US" altLang="zh-CN" dirty="0"/>
              <a:t>div</a:t>
            </a:r>
            <a:r>
              <a:rPr lang="zh-CN" altLang="en-US" dirty="0"/>
              <a:t>前后会出现换行。</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20482" name="Rectangle 3"/>
          <p:cNvSpPr>
            <a:spLocks noGrp="1" noChangeArrowheads="1"/>
          </p:cNvSpPr>
          <p:nvPr>
            <p:custDataLst>
              <p:tags r:id="rId1"/>
            </p:custDataLst>
          </p:nvPr>
        </p:nvSpPr>
        <p:spPr>
          <a:xfrm>
            <a:off x="457200" y="1443355"/>
            <a:ext cx="4622165" cy="3724275"/>
          </a:xfrm>
          <a:prstGeom prst="rect">
            <a:avLst/>
          </a:prstGeom>
          <a:solidFill>
            <a:srgbClr val="E1FFE1"/>
          </a:solidFill>
          <a:ln cap="flat" algn="ctr">
            <a:solidFill>
              <a:srgbClr val="993300"/>
            </a:solidFill>
            <a:miter lim="800000"/>
          </a:ln>
        </p:spPr>
        <p:txBody>
          <a:bodyPr vert="horz" lIns="90000" tIns="46800" rIns="90000" bIns="46800" rtlCol="0">
            <a:normAutofit lnSpcReduction="10000"/>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nSpc>
                <a:spcPct val="90000"/>
              </a:lnSpc>
              <a:spcBef>
                <a:spcPct val="0"/>
              </a:spcBef>
              <a:spcAft>
                <a:spcPts val="0"/>
              </a:spcAft>
              <a:buNone/>
            </a:pPr>
            <a:r>
              <a:rPr lang="en-US" altLang="zh-CN" sz="1200" dirty="0">
                <a:ea typeface="宋体" panose="02010600030101010101" pitchFamily="2" charset="-122"/>
              </a:rPr>
              <a:t>	&lt;style type="text/</a:t>
            </a:r>
            <a:r>
              <a:rPr lang="en-US" altLang="zh-CN" sz="1200" dirty="0" err="1">
                <a:ea typeface="宋体" panose="02010600030101010101" pitchFamily="2" charset="-122"/>
              </a:rPr>
              <a:t>css</a:t>
            </a:r>
            <a:r>
              <a:rPr lang="en-US" altLang="zh-CN" sz="1200" dirty="0">
                <a:ea typeface="宋体" panose="02010600030101010101" pitchFamily="2" charset="-122"/>
              </a:rPr>
              <a:t>"&gt;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div{</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width: 200px;</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height: 30px;</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border:1px solid gray;</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.lay1 {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background-color: #90EE90;</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.lay2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background-color: #FFFACD;</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.lay3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background-color: #F08080;</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&lt;/style&gt;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&lt;/head&gt;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&lt;body&gt;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&lt;div class="lay1"&gt;&lt;/div&gt;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&lt;div class="lay2"&gt;&lt;/div&gt;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	&lt;div class="lay3"&gt;&lt;/div&gt;</a:t>
            </a:r>
            <a:endParaRPr lang="en-US" altLang="zh-CN" sz="1200" dirty="0">
              <a:ea typeface="宋体" panose="02010600030101010101" pitchFamily="2" charset="-122"/>
            </a:endParaRPr>
          </a:p>
          <a:p>
            <a:pPr marL="457200" indent="-457200">
              <a:lnSpc>
                <a:spcPct val="90000"/>
              </a:lnSpc>
              <a:spcBef>
                <a:spcPct val="0"/>
              </a:spcBef>
              <a:spcAft>
                <a:spcPts val="0"/>
              </a:spcAft>
              <a:buNone/>
            </a:pPr>
            <a:r>
              <a:rPr lang="en-US" altLang="zh-CN" sz="1200" dirty="0">
                <a:ea typeface="宋体" panose="02010600030101010101" pitchFamily="2" charset="-122"/>
              </a:rPr>
              <a:t>&lt;/body&gt;</a:t>
            </a:r>
            <a:endParaRPr lang="zh-CN" altLang="en-US" sz="1200" dirty="0">
              <a:ea typeface="宋体" panose="02010600030101010101" pitchFamily="2" charset="-122"/>
            </a:endParaRPr>
          </a:p>
        </p:txBody>
      </p:sp>
      <p:pic>
        <p:nvPicPr>
          <p:cNvPr id="21507" name="Picture 5"/>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172075" y="3306445"/>
            <a:ext cx="3731260" cy="258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down)">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wipe(down)">
                                      <p:cBhvr>
                                        <p:cTn id="12" dur="500"/>
                                        <p:tgtEl>
                                          <p:spTgt spid="204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507"/>
                                        </p:tgtEl>
                                        <p:attrNameLst>
                                          <p:attrName>style.visibility</p:attrName>
                                        </p:attrNameLst>
                                      </p:cBhvr>
                                      <p:to>
                                        <p:strVal val="visible"/>
                                      </p:to>
                                    </p:set>
                                    <p:animEffect transition="in" filter="wipe(down)">
                                      <p:cBhvr>
                                        <p:cTn id="1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20482"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浮动</a:t>
            </a:r>
            <a:endParaRPr lang="zh-CN" altLang="en-US"/>
          </a:p>
        </p:txBody>
      </p:sp>
      <p:sp>
        <p:nvSpPr>
          <p:cNvPr id="22530" name="Rectangle 3"/>
          <p:cNvSpPr>
            <a:spLocks noGrp="1" noChangeArrowheads="1"/>
          </p:cNvSpPr>
          <p:nvPr>
            <p:ph idx="1"/>
          </p:nvPr>
        </p:nvSpPr>
        <p:spPr>
          <a:xfrm>
            <a:off x="502412" y="952508"/>
            <a:ext cx="8139178" cy="46037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如果要</a:t>
            </a:r>
            <a:r>
              <a:rPr lang="en-US" altLang="zh-CN" dirty="0"/>
              <a:t>div</a:t>
            </a:r>
            <a:r>
              <a:rPr lang="zh-CN" altLang="en-US" dirty="0"/>
              <a:t>水平排列，只需要将</a:t>
            </a:r>
            <a:r>
              <a:rPr lang="en-US" altLang="zh-CN" dirty="0"/>
              <a:t>div</a:t>
            </a:r>
            <a:r>
              <a:rPr lang="zh-CN" altLang="en-US" dirty="0"/>
              <a:t>的</a:t>
            </a:r>
            <a:r>
              <a:rPr lang="en-US" altLang="zh-CN" dirty="0"/>
              <a:t>float</a:t>
            </a:r>
            <a:r>
              <a:rPr lang="zh-CN" altLang="en-US" dirty="0"/>
              <a:t>属性设置为</a:t>
            </a:r>
            <a:r>
              <a:rPr lang="en-US" altLang="zh-CN" dirty="0"/>
              <a:t>left</a:t>
            </a:r>
            <a:r>
              <a:rPr lang="zh-CN" altLang="en-US" dirty="0"/>
              <a:t>即可</a:t>
            </a:r>
            <a:endParaRPr lang="zh-CN" altLang="en-US"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299015" name="Rectangle 7"/>
          <p:cNvSpPr>
            <a:spLocks noChangeArrowheads="1"/>
          </p:cNvSpPr>
          <p:nvPr>
            <p:custDataLst>
              <p:tags r:id="rId1"/>
            </p:custDataLst>
          </p:nvPr>
        </p:nvSpPr>
        <p:spPr bwMode="auto">
          <a:xfrm>
            <a:off x="705485" y="1720215"/>
            <a:ext cx="4284980" cy="4338320"/>
          </a:xfrm>
          <a:prstGeom prst="rect">
            <a:avLst/>
          </a:prstGeom>
          <a:solidFill>
            <a:srgbClr val="E1FFE1"/>
          </a:solidFill>
          <a:ln cap="flat" algn="ctr">
            <a:solidFill>
              <a:srgbClr val="993300"/>
            </a:solidFill>
            <a:miter lim="800000"/>
          </a:ln>
        </p:spPr>
        <p:txBody>
          <a:bodyPr vert="horz" wrap="square" lIns="91440" tIns="45720" rIns="91440" bIns="45720" rtlCol="0">
            <a:spAutoFit/>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spcBef>
                <a:spcPct val="0"/>
              </a:spcBef>
            </a:pPr>
            <a:r>
              <a:rPr lang="en-US" altLang="zh-CN" sz="1200" b="1" dirty="0">
                <a:solidFill>
                  <a:srgbClr val="000000"/>
                </a:solidFill>
                <a:latin typeface="华文楷体" panose="02010600040101010101" pitchFamily="2" charset="-122"/>
              </a:rPr>
              <a:t>	&lt;title&gt;</a:t>
            </a:r>
            <a:r>
              <a:rPr lang="zh-CN" altLang="en-US" sz="1200" b="1" dirty="0">
                <a:solidFill>
                  <a:srgbClr val="000000"/>
                </a:solidFill>
                <a:latin typeface="华文楷体" panose="02010600040101010101" pitchFamily="2" charset="-122"/>
              </a:rPr>
              <a:t>水平排列</a:t>
            </a:r>
            <a:r>
              <a:rPr lang="en-US" altLang="zh-CN" sz="1200" b="1" dirty="0">
                <a:solidFill>
                  <a:srgbClr val="000000"/>
                </a:solidFill>
                <a:latin typeface="华文楷体" panose="02010600040101010101" pitchFamily="2" charset="-122"/>
              </a:rPr>
              <a:t>&lt;/title&gt;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&lt;style type="text/</a:t>
            </a:r>
            <a:r>
              <a:rPr lang="en-US" altLang="zh-CN" sz="1200" b="1" dirty="0" err="1">
                <a:solidFill>
                  <a:srgbClr val="000000"/>
                </a:solidFill>
                <a:latin typeface="华文楷体" panose="02010600040101010101" pitchFamily="2" charset="-122"/>
              </a:rPr>
              <a:t>css</a:t>
            </a:r>
            <a:r>
              <a:rPr lang="en-US" altLang="zh-CN" sz="1200" b="1" dirty="0">
                <a:solidFill>
                  <a:srgbClr val="000000"/>
                </a:solidFill>
                <a:latin typeface="华文楷体" panose="02010600040101010101" pitchFamily="2" charset="-122"/>
              </a:rPr>
              <a:t>"&gt;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div{</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width: 100px;</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height: 30px;</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border:1px solid gray;</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.lay1 {				</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background-color: #90EE90;</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float: left;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			</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.lay2 {				</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background-color: #FFFACD;</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float: left;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			</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.lay3 {</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background-color: #F08080;</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float: left;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	&lt;/style&gt;</a:t>
            </a:r>
            <a:endParaRPr lang="en-US" altLang="zh-CN" sz="1200" b="1" dirty="0">
              <a:solidFill>
                <a:srgbClr val="000000"/>
              </a:solidFill>
              <a:latin typeface="华文楷体" panose="02010600040101010101" pitchFamily="2" charset="-122"/>
            </a:endParaRPr>
          </a:p>
          <a:p>
            <a:pPr marL="457200" indent="-457200">
              <a:spcBef>
                <a:spcPct val="0"/>
              </a:spcBef>
            </a:pPr>
            <a:r>
              <a:rPr lang="en-US" altLang="zh-CN" sz="1200" b="1" dirty="0">
                <a:solidFill>
                  <a:srgbClr val="000000"/>
                </a:solidFill>
                <a:latin typeface="华文楷体" panose="02010600040101010101" pitchFamily="2" charset="-122"/>
              </a:rPr>
              <a:t>&lt;/head&gt;</a:t>
            </a:r>
            <a:endParaRPr lang="en-US" altLang="zh-CN" sz="1200" b="1" dirty="0">
              <a:solidFill>
                <a:srgbClr val="000000"/>
              </a:solidFill>
              <a:latin typeface="华文楷体" panose="02010600040101010101" pitchFamily="2" charset="-122"/>
            </a:endParaRPr>
          </a:p>
        </p:txBody>
      </p:sp>
      <p:pic>
        <p:nvPicPr>
          <p:cNvPr id="24579" name="Picture 6"/>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4747260" y="4552950"/>
            <a:ext cx="42291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Effect transition="in" filter="wipe(down)">
                                      <p:cBhvr>
                                        <p:cTn id="7" dur="500"/>
                                        <p:tgtEl>
                                          <p:spTgt spid="225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9015"/>
                                        </p:tgtEl>
                                        <p:attrNameLst>
                                          <p:attrName>style.visibility</p:attrName>
                                        </p:attrNameLst>
                                      </p:cBhvr>
                                      <p:to>
                                        <p:strVal val="visible"/>
                                      </p:to>
                                    </p:set>
                                    <p:animEffect transition="in" filter="box(in)">
                                      <p:cBhvr>
                                        <p:cTn id="12" dur="500"/>
                                        <p:tgtEl>
                                          <p:spTgt spid="2990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wipe(down)">
                                      <p:cBhvr>
                                        <p:cTn id="17" dur="500"/>
                                        <p:tgtEl>
                                          <p:spTgt spid="24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P spid="299015" grpId="0" bldLvl="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div</a:t>
            </a:r>
            <a:r>
              <a:t>嵌套</a:t>
            </a:r>
          </a:p>
        </p:txBody>
      </p:sp>
      <p:sp>
        <p:nvSpPr>
          <p:cNvPr id="25602" name="Rectangle 3"/>
          <p:cNvSpPr>
            <a:spLocks noGrp="1" noChangeArrowheads="1"/>
          </p:cNvSpPr>
          <p:nvPr>
            <p:ph idx="1"/>
          </p:nvPr>
        </p:nvSpPr>
        <p:spPr>
          <a:xfrm>
            <a:off x="502412" y="952508"/>
            <a:ext cx="8139178" cy="46037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可以通过设置</a:t>
            </a:r>
            <a:r>
              <a:rPr lang="en-US" altLang="zh-CN" dirty="0"/>
              <a:t>div</a:t>
            </a:r>
            <a:r>
              <a:rPr lang="zh-CN" altLang="en-US" dirty="0"/>
              <a:t>的相关属性来确定各个</a:t>
            </a:r>
            <a:r>
              <a:rPr lang="en-US" altLang="zh-CN" dirty="0"/>
              <a:t>div</a:t>
            </a:r>
            <a:r>
              <a:rPr lang="zh-CN" altLang="en-US" dirty="0"/>
              <a:t>之间的位置。</a:t>
            </a:r>
            <a:endParaRPr lang="zh-CN" altLang="en-US"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302083" name="Rectangle 3"/>
          <p:cNvSpPr>
            <a:spLocks noGrp="1" noChangeArrowheads="1"/>
          </p:cNvSpPr>
          <p:nvPr>
            <p:custDataLst>
              <p:tags r:id="rId1"/>
            </p:custDataLst>
          </p:nvPr>
        </p:nvSpPr>
        <p:spPr>
          <a:xfrm>
            <a:off x="395605" y="1557020"/>
            <a:ext cx="4518660" cy="5110480"/>
          </a:xfrm>
          <a:prstGeom prst="rect">
            <a:avLst/>
          </a:prstGeom>
          <a:solidFill>
            <a:srgbClr val="E1FFE1"/>
          </a:solidFill>
          <a:ln cap="flat" algn="ctr">
            <a:solidFill>
              <a:srgbClr val="993300"/>
            </a:solidFill>
            <a:miter lim="800000"/>
          </a:ln>
        </p:spPr>
        <p:txBody>
          <a:bodyPr vert="horz" lIns="90000" tIns="46800" rIns="90000" bIns="46800" rtlCol="0"/>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spcBef>
                <a:spcPct val="0"/>
              </a:spcBef>
              <a:spcAft>
                <a:spcPts val="0"/>
              </a:spcAft>
              <a:buNone/>
            </a:pPr>
            <a:r>
              <a:rPr lang="en-US" altLang="zh-CN" sz="800" dirty="0">
                <a:ea typeface="宋体" panose="02010600030101010101" pitchFamily="2" charset="-122"/>
              </a:rPr>
              <a:t>	&lt;style type="text/</a:t>
            </a:r>
            <a:r>
              <a:rPr lang="en-US" altLang="zh-CN" sz="800" dirty="0" err="1">
                <a:ea typeface="宋体" panose="02010600030101010101" pitchFamily="2" charset="-122"/>
              </a:rPr>
              <a:t>css</a:t>
            </a:r>
            <a:r>
              <a:rPr lang="en-US" altLang="zh-CN" sz="800" dirty="0">
                <a:ea typeface="宋体" panose="02010600030101010101" pitchFamily="2" charset="-122"/>
              </a:rPr>
              <a:t>"&gt;</a:t>
            </a:r>
            <a:endParaRPr lang="en-US" altLang="zh-CN" sz="800" dirty="0">
              <a:ea typeface="宋体" panose="02010600030101010101" pitchFamily="2" charset="-122"/>
            </a:endParaRPr>
          </a:p>
          <a:p>
            <a:pPr marL="457200" indent="0">
              <a:spcBef>
                <a:spcPct val="0"/>
              </a:spcBef>
              <a:spcAft>
                <a:spcPts val="0"/>
              </a:spcAft>
              <a:buNone/>
            </a:pPr>
            <a:r>
              <a:rPr lang="en-US" altLang="zh-CN" sz="800" dirty="0">
                <a:ea typeface="宋体" panose="02010600030101010101" pitchFamily="2" charset="-122"/>
              </a:rPr>
              <a:t>	.container {</a:t>
            </a:r>
            <a:endParaRPr lang="en-US" altLang="zh-CN" sz="800" dirty="0">
              <a:ea typeface="宋体" panose="02010600030101010101" pitchFamily="2" charset="-122"/>
            </a:endParaRPr>
          </a:p>
          <a:p>
            <a:pPr marL="457200" indent="0">
              <a:spcBef>
                <a:spcPct val="0"/>
              </a:spcBef>
              <a:spcAft>
                <a:spcPts val="0"/>
              </a:spcAft>
              <a:buNone/>
            </a:pPr>
            <a:r>
              <a:rPr lang="en-US" altLang="zh-CN" sz="800" dirty="0">
                <a:ea typeface="宋体" panose="02010600030101010101" pitchFamily="2" charset="-122"/>
              </a:rPr>
              <a:t>		width: 300px;	height: 100px;</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background-color: #7B68EE;</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padding: 10px;20px;10px;20px;</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text-align: center;</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border:1px solid gray;</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			</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.lay1 {</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width: 200px; height: 30px;</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background-color: #90EE90;</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a:t>
            </a:r>
            <a:r>
              <a:rPr lang="en-US" altLang="zh-CN" sz="800" dirty="0" err="1">
                <a:ea typeface="宋体" panose="02010600030101010101" pitchFamily="2" charset="-122"/>
              </a:rPr>
              <a:t>margin:auto</a:t>
            </a:r>
            <a:r>
              <a:rPr lang="en-US" altLang="zh-CN" sz="800" dirty="0">
                <a:ea typeface="宋体" panose="02010600030101010101" pitchFamily="2" charset="-122"/>
              </a:rPr>
              <a:t>;</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.lay2 {</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width: 200px; 	height: 30px;</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background-color: #FFFACD;</a:t>
            </a:r>
            <a:endParaRPr lang="en-US" altLang="zh-CN" sz="800" dirty="0">
              <a:ea typeface="宋体" panose="02010600030101010101" pitchFamily="2" charset="-122"/>
            </a:endParaRPr>
          </a:p>
          <a:p>
            <a:pPr marL="457200" indent="-457200">
              <a:spcBef>
                <a:spcPct val="0"/>
              </a:spcBef>
              <a:spcAft>
                <a:spcPts val="0"/>
              </a:spcAft>
              <a:buNone/>
            </a:pPr>
            <a:r>
              <a:rPr lang="en-US" altLang="zh-CN" sz="800" dirty="0">
                <a:ea typeface="宋体" panose="02010600030101010101" pitchFamily="2" charset="-122"/>
              </a:rPr>
              <a:t>			</a:t>
            </a:r>
            <a:r>
              <a:rPr lang="en-US" altLang="zh-CN" sz="800" dirty="0" err="1">
                <a:ea typeface="宋体" panose="02010600030101010101" pitchFamily="2" charset="-122"/>
              </a:rPr>
              <a:t>margin:auto</a:t>
            </a:r>
            <a:r>
              <a:rPr lang="en-US" altLang="zh-CN" sz="800" dirty="0">
                <a:ea typeface="宋体" panose="02010600030101010101" pitchFamily="2" charset="-122"/>
              </a:rPr>
              <a: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.lay3 {</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width: 200px; height: 30px;</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background-color: #F08080;</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margin:auto;</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&lt;/style&gt;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&lt;/head&gt;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&lt;body&gt;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&lt;div class="container"&gt;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&lt;div class="lay1"&gt;&lt;/div&gt;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&lt;div class="lay2"&gt;&lt;/div&gt;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&lt;div class="lay3"&gt;&lt;/div&gt;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	&lt;/div&gt;</a:t>
            </a:r>
            <a:endParaRPr lang="en-US" altLang="zh-CN" sz="800" dirty="0">
              <a:ea typeface="宋体" panose="02010600030101010101" pitchFamily="2" charset="-122"/>
            </a:endParaRPr>
          </a:p>
          <a:p>
            <a:pPr marL="457200" indent="-457200" algn="l">
              <a:spcAft>
                <a:spcPts val="0"/>
              </a:spcAft>
              <a:buClrTx/>
              <a:buSzTx/>
              <a:buNone/>
            </a:pPr>
            <a:r>
              <a:rPr lang="en-US" altLang="zh-CN" sz="800" dirty="0">
                <a:ea typeface="宋体" panose="02010600030101010101" pitchFamily="2" charset="-122"/>
              </a:rPr>
              <a:t>&lt;/body&gt;</a:t>
            </a:r>
            <a:endParaRPr lang="en-US" altLang="zh-CN" sz="800" dirty="0">
              <a:ea typeface="宋体" panose="02010600030101010101" pitchFamily="2" charset="-122"/>
            </a:endParaRPr>
          </a:p>
          <a:p>
            <a:pPr marL="457200" indent="-457200" algn="l">
              <a:spcAft>
                <a:spcPts val="0"/>
              </a:spcAft>
              <a:buClrTx/>
              <a:buSzTx/>
              <a:buNone/>
            </a:pPr>
            <a:endParaRPr lang="en-US" altLang="zh-CN" sz="800" dirty="0">
              <a:ea typeface="宋体" panose="02010600030101010101" pitchFamily="2" charset="-122"/>
            </a:endParaRPr>
          </a:p>
        </p:txBody>
      </p:sp>
      <p:pic>
        <p:nvPicPr>
          <p:cNvPr id="27651" name="Picture 6"/>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242560" y="2794000"/>
            <a:ext cx="3681095" cy="217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down)">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2083"/>
                                        </p:tgtEl>
                                        <p:attrNameLst>
                                          <p:attrName>style.visibility</p:attrName>
                                        </p:attrNameLst>
                                      </p:cBhvr>
                                      <p:to>
                                        <p:strVal val="visible"/>
                                      </p:to>
                                    </p:set>
                                    <p:animEffect transition="in" filter="box(in)">
                                      <p:cBhvr>
                                        <p:cTn id="12" dur="500"/>
                                        <p:tgtEl>
                                          <p:spTgt spid="3020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651"/>
                                        </p:tgtEl>
                                        <p:attrNameLst>
                                          <p:attrName>style.visibility</p:attrName>
                                        </p:attrNameLst>
                                      </p:cBhvr>
                                      <p:to>
                                        <p:strVal val="visible"/>
                                      </p:to>
                                    </p:set>
                                    <p:animEffect transition="in" filter="wipe(down)">
                                      <p:cBhvr>
                                        <p:cTn id="17" dur="500"/>
                                        <p:tgtEl>
                                          <p:spTgt spid="27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302083"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DIV</a:t>
            </a:r>
            <a:r>
              <a:t>混合布局</a:t>
            </a:r>
          </a:p>
        </p:txBody>
      </p:sp>
      <p:sp>
        <p:nvSpPr>
          <p:cNvPr id="28674" name="Rectangle 3"/>
          <p:cNvSpPr>
            <a:spLocks noGrp="1" noChangeArrowheads="1"/>
          </p:cNvSpPr>
          <p:nvPr>
            <p:ph idx="1"/>
          </p:nvPr>
        </p:nvSpPr>
        <p:spPr>
          <a:xfrm>
            <a:off x="502412" y="952508"/>
            <a:ext cx="8139178" cy="82994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一般的混合布局的网页主要分成</a:t>
            </a:r>
            <a:r>
              <a:rPr lang="en-US" altLang="zh-CN" dirty="0"/>
              <a:t>head</a:t>
            </a:r>
            <a:r>
              <a:rPr lang="zh-CN" altLang="en-US" dirty="0"/>
              <a:t>、</a:t>
            </a:r>
            <a:r>
              <a:rPr lang="en-US" altLang="zh-CN" dirty="0"/>
              <a:t>main</a:t>
            </a:r>
            <a:r>
              <a:rPr lang="zh-CN" altLang="en-US" dirty="0"/>
              <a:t>、</a:t>
            </a:r>
            <a:r>
              <a:rPr lang="en-US" altLang="zh-CN" dirty="0"/>
              <a:t>footer</a:t>
            </a:r>
            <a:r>
              <a:rPr lang="zh-CN" altLang="en-US" dirty="0"/>
              <a:t>三部分，其中</a:t>
            </a:r>
            <a:r>
              <a:rPr lang="en-US" altLang="zh-CN" dirty="0"/>
              <a:t>main</a:t>
            </a:r>
            <a:r>
              <a:rPr lang="zh-CN" altLang="en-US" dirty="0"/>
              <a:t>部分又可以分成左右两个部分。（三行两列）</a:t>
            </a:r>
            <a:endParaRPr lang="zh-CN" altLang="en-US" dirty="0"/>
          </a:p>
        </p:txBody>
      </p:sp>
      <p:sp>
        <p:nvSpPr>
          <p:cNvPr id="3" name="Slide Number Placeholder 2"/>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352259" name="Rectangle 3"/>
          <p:cNvSpPr>
            <a:spLocks noGrp="1" noChangeArrowheads="1"/>
          </p:cNvSpPr>
          <p:nvPr>
            <p:custDataLst>
              <p:tags r:id="rId1"/>
            </p:custDataLst>
          </p:nvPr>
        </p:nvSpPr>
        <p:spPr>
          <a:xfrm>
            <a:off x="539750" y="1782445"/>
            <a:ext cx="6110605" cy="4678680"/>
          </a:xfrm>
          <a:prstGeom prst="rect">
            <a:avLst/>
          </a:prstGeom>
          <a:solidFill>
            <a:srgbClr val="E1FFE1"/>
          </a:solidFill>
          <a:ln cap="flat" algn="ctr">
            <a:solidFill>
              <a:srgbClr val="993300"/>
            </a:solidFill>
            <a:miter lim="800000"/>
          </a:ln>
        </p:spPr>
        <p:txBody>
          <a:bodyPr vert="horz" lIns="90000" tIns="46800" rIns="90000" bIns="46800" rtlCol="0"/>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0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8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&lt;style type="text/</a:t>
            </a:r>
            <a:r>
              <a:rPr lang="en-US" altLang="zh-CN" sz="1000" dirty="0" err="1">
                <a:solidFill>
                  <a:srgbClr val="000000"/>
                </a:solidFill>
                <a:ea typeface="宋体" panose="02010600030101010101" pitchFamily="2" charset="-122"/>
              </a:rPr>
              <a:t>css</a:t>
            </a:r>
            <a:r>
              <a:rPr lang="en-US" altLang="zh-CN" sz="1000" dirty="0">
                <a:solidFill>
                  <a:srgbClr val="000000"/>
                </a:solidFill>
                <a:ea typeface="宋体" panose="02010600030101010101" pitchFamily="2" charset="-122"/>
              </a:rPr>
              <a:t>"&gt;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body {	margin: 0px;</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text-align: center;</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background-color: #FFFFFF;</a:t>
            </a:r>
            <a:endParaRPr lang="en-US" altLang="zh-CN" sz="1000" dirty="0">
              <a:solidFill>
                <a:srgbClr val="000000"/>
              </a:solidFill>
              <a:ea typeface="宋体" panose="02010600030101010101" pitchFamily="2" charset="-122"/>
            </a:endParaRPr>
          </a:p>
          <a:p>
            <a:pPr marL="457200" indent="0">
              <a:lnSpc>
                <a:spcPct val="80000"/>
              </a:lnSpc>
              <a:spcBef>
                <a:spcPct val="0"/>
              </a:spcBef>
              <a:spcAft>
                <a:spcPts val="0"/>
              </a:spcAft>
              <a:buNone/>
            </a:pP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.container {	background-color: #FFFF93;</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width: 100%;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.header {	background-color: #FFCC99;</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width: 100%;</a:t>
            </a:r>
            <a:r>
              <a:rPr lang="en-US" altLang="zh-CN" sz="1000">
                <a:solidFill>
                  <a:srgbClr val="000000"/>
                </a:solidFill>
                <a:ea typeface="宋体" panose="02010600030101010101" pitchFamily="2" charset="-122"/>
                <a:sym typeface="+mn-ea"/>
              </a:rPr>
              <a:t>height: 50px;</a:t>
            </a:r>
            <a:r>
              <a:rPr lang="en-US" altLang="zh-CN" sz="1000" dirty="0">
                <a:solidFill>
                  <a:srgbClr val="000000"/>
                </a:solidFill>
                <a:ea typeface="宋体" panose="02010600030101010101" pitchFamily="2" charset="-122"/>
              </a:rPr>
              <a:t>margin: 0 auto;</a:t>
            </a:r>
            <a:endParaRPr lang="en-US" altLang="zh-CN" sz="1000" dirty="0">
              <a:solidFill>
                <a:srgbClr val="000000"/>
              </a:solidFill>
              <a:ea typeface="宋体" panose="02010600030101010101" pitchFamily="2" charset="-122"/>
            </a:endParaRPr>
          </a:p>
          <a:p>
            <a:pPr marL="457200" indent="0">
              <a:lnSpc>
                <a:spcPct val="80000"/>
              </a:lnSpc>
              <a:spcBef>
                <a:spcPct val="0"/>
              </a:spcBef>
              <a:spcAft>
                <a:spcPts val="0"/>
              </a:spcAft>
              <a:buNone/>
            </a:pP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a:t>
            </a:r>
            <a:r>
              <a:rPr lang="en-US" altLang="zh-CN" sz="1000" dirty="0" err="1">
                <a:solidFill>
                  <a:srgbClr val="000000"/>
                </a:solidFill>
                <a:ea typeface="宋体" panose="02010600030101010101" pitchFamily="2" charset="-122"/>
              </a:rPr>
              <a:t>pagebody</a:t>
            </a: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background-color: #90EE90;</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width: 100%;margin: 0 auto;height: 120px;</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a:t>
            </a:r>
            <a:r>
              <a:rPr lang="en-US" altLang="zh-CN" sz="1000" dirty="0" err="1">
                <a:solidFill>
                  <a:srgbClr val="000000"/>
                </a:solidFill>
                <a:ea typeface="宋体" panose="02010600030101010101" pitchFamily="2" charset="-122"/>
              </a:rPr>
              <a:t>slidebar</a:t>
            </a:r>
            <a:r>
              <a:rPr lang="en-US" altLang="zh-CN" sz="1000" dirty="0">
                <a:solidFill>
                  <a:srgbClr val="000000"/>
                </a:solidFill>
                <a:ea typeface="宋体" panose="02010600030101010101" pitchFamily="2" charset="-122"/>
              </a:rPr>
              <a:t> {	background-color: orange;</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float: left;width: 30%;height: 100%;</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.mainbody {	background-color: #87CEFA;</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float: right;width: 70%;height: 100%;</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.footer {	width: 100%;margin: 0 auto;</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height: 20px;background-color: yellow;</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&lt;/style&gt;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&lt;/head&gt;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&lt;body&gt;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 class="container"&gt;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 class="header"&gt;&lt;/div&gt;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 class="pagebody"&gt;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 class="slidebar"&gt;&lt;/div&gt;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 class="mainbody"&gt;&lt;/div&gt;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 style="clear:both"&gt;&lt;/div&gt;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 class="footer"&gt;&lt;/div&gt;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&lt;/div&gt;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&lt;/body&gt;</a:t>
            </a:r>
            <a:endParaRPr lang="en-US" altLang="zh-CN" sz="1000" dirty="0">
              <a:solidFill>
                <a:srgbClr val="000000"/>
              </a:solidFill>
              <a:ea typeface="宋体" panose="02010600030101010101" pitchFamily="2" charset="-122"/>
            </a:endParaRPr>
          </a:p>
          <a:p>
            <a:pPr marL="457200" indent="-457200">
              <a:lnSpc>
                <a:spcPct val="80000"/>
              </a:lnSpc>
              <a:spcBef>
                <a:spcPct val="0"/>
              </a:spcBef>
              <a:spcAft>
                <a:spcPts val="0"/>
              </a:spcAft>
              <a:buNone/>
            </a:pPr>
            <a:r>
              <a:rPr lang="en-US" altLang="zh-CN" sz="1000" dirty="0">
                <a:solidFill>
                  <a:srgbClr val="000000"/>
                </a:solidFill>
                <a:ea typeface="宋体" panose="02010600030101010101" pitchFamily="2" charset="-122"/>
              </a:rPr>
              <a:t>			</a:t>
            </a:r>
            <a:endParaRPr lang="en-US" altLang="zh-CN" sz="1000" dirty="0">
              <a:solidFill>
                <a:srgbClr val="000000"/>
              </a:solidFill>
              <a:ea typeface="宋体" panose="02010600030101010101" pitchFamily="2" charset="-122"/>
            </a:endParaRPr>
          </a:p>
        </p:txBody>
      </p:sp>
      <p:pic>
        <p:nvPicPr>
          <p:cNvPr id="30723" name="Picture 5"/>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499735" y="4073525"/>
            <a:ext cx="3463290" cy="2532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wipe(down)">
                                      <p:cBhvr>
                                        <p:cTn id="7" dur="500"/>
                                        <p:tgtEl>
                                          <p:spTgt spid="286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2259"/>
                                        </p:tgtEl>
                                        <p:attrNameLst>
                                          <p:attrName>style.visibility</p:attrName>
                                        </p:attrNameLst>
                                      </p:cBhvr>
                                      <p:to>
                                        <p:strVal val="visible"/>
                                      </p:to>
                                    </p:set>
                                    <p:animEffect transition="in" filter="box(in)">
                                      <p:cBhvr>
                                        <p:cTn id="12" dur="500"/>
                                        <p:tgtEl>
                                          <p:spTgt spid="3522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23"/>
                                        </p:tgtEl>
                                        <p:attrNameLst>
                                          <p:attrName>style.visibility</p:attrName>
                                        </p:attrNameLst>
                                      </p:cBhvr>
                                      <p:to>
                                        <p:strVal val="visible"/>
                                      </p:to>
                                    </p:set>
                                    <p:animEffect transition="in" filter="wipe(down)">
                                      <p:cBhvr>
                                        <p:cTn id="17" dur="5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P spid="352259"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altLang="zh-CN">
                <a:sym typeface="+mn-ea"/>
              </a:rPr>
              <a:t>DIV</a:t>
            </a:r>
            <a:r>
              <a:rPr>
                <a:sym typeface="+mn-ea"/>
              </a:rPr>
              <a:t>混合布局</a:t>
            </a:r>
            <a:endParaRPr lang="zh-CN" altLang="en-US" dirty="0" smtClean="0"/>
          </a:p>
        </p:txBody>
      </p:sp>
      <p:sp>
        <p:nvSpPr>
          <p:cNvPr id="3" name="文本框 2"/>
          <p:cNvSpPr txBox="1"/>
          <p:nvPr/>
        </p:nvSpPr>
        <p:spPr>
          <a:xfrm>
            <a:off x="683260" y="1029970"/>
            <a:ext cx="5992495" cy="3415030"/>
          </a:xfrm>
          <a:prstGeom prst="rect">
            <a:avLst/>
          </a:prstGeom>
          <a:noFill/>
        </p:spPr>
        <p:txBody>
          <a:bodyPr wrap="square" rtlCol="0" anchor="t">
            <a:spAutoFit/>
          </a:bodyPr>
          <a:p>
            <a:r>
              <a:rPr lang="zh-CN" altLang="en-US"/>
              <a:t>&lt;style type="text/css"&gt;</a:t>
            </a:r>
            <a:endParaRPr lang="zh-CN" altLang="en-US"/>
          </a:p>
          <a:p>
            <a:r>
              <a:rPr lang="zh-CN" altLang="en-US"/>
              <a:t>	.inline_div{	display:inline;	}</a:t>
            </a:r>
            <a:endParaRPr lang="zh-CN" altLang="en-US"/>
          </a:p>
          <a:p>
            <a:r>
              <a:rPr lang="zh-CN" altLang="en-US"/>
              <a:t>	#div1{	background-color:green;</a:t>
            </a:r>
            <a:endParaRPr lang="zh-CN" altLang="en-US"/>
          </a:p>
          <a:p>
            <a:r>
              <a:rPr lang="zh-CN" altLang="en-US"/>
              <a:t>		width:300px;height:100px;	float:left;	}</a:t>
            </a:r>
            <a:endParaRPr lang="zh-CN" altLang="en-US"/>
          </a:p>
          <a:p>
            <a:r>
              <a:rPr lang="zh-CN" altLang="en-US"/>
              <a:t>	#div3{	background-color:yellow;	color:black;</a:t>
            </a:r>
            <a:endParaRPr lang="zh-CN" altLang="en-US"/>
          </a:p>
          <a:p>
            <a:r>
              <a:rPr lang="zh-CN" altLang="en-US"/>
              <a:t>		font-size:200%;	clear:both;}</a:t>
            </a:r>
            <a:endParaRPr lang="zh-CN" altLang="en-US"/>
          </a:p>
          <a:p>
            <a:r>
              <a:rPr lang="zh-CN" altLang="en-US"/>
              <a:t>&lt;/style&gt;</a:t>
            </a:r>
            <a:endParaRPr lang="zh-CN" altLang="en-US"/>
          </a:p>
          <a:p>
            <a:endParaRPr lang="zh-CN" altLang="en-US"/>
          </a:p>
          <a:p>
            <a:endParaRPr lang="zh-CN" altLang="en-US"/>
          </a:p>
          <a:p>
            <a:r>
              <a:rPr lang="zh-CN" altLang="en-US"/>
              <a:t>&lt;div id="div1" class="inline_div"&gt;这是div1&lt;/div&gt;</a:t>
            </a:r>
            <a:endParaRPr lang="zh-CN" altLang="en-US"/>
          </a:p>
          <a:p>
            <a:r>
              <a:rPr lang="zh-CN" altLang="en-US"/>
              <a:t>&lt;div class="inline_div"&gt;这是div2&lt;/div&gt;</a:t>
            </a:r>
            <a:endParaRPr lang="zh-CN" altLang="en-US"/>
          </a:p>
          <a:p>
            <a:r>
              <a:rPr lang="zh-CN" altLang="en-US"/>
              <a:t>&lt;div id="div3"&gt;这是div3&lt;/div&gt;</a:t>
            </a:r>
            <a:endParaRPr lang="zh-CN" altLang="en-US"/>
          </a:p>
        </p:txBody>
      </p:sp>
      <p:pic>
        <p:nvPicPr>
          <p:cNvPr id="5" name="图片 4"/>
          <p:cNvPicPr>
            <a:picLocks noChangeAspect="1"/>
          </p:cNvPicPr>
          <p:nvPr/>
        </p:nvPicPr>
        <p:blipFill>
          <a:blip r:embed="rId1"/>
          <a:stretch>
            <a:fillRect/>
          </a:stretch>
        </p:blipFill>
        <p:spPr>
          <a:xfrm>
            <a:off x="683260" y="4595495"/>
            <a:ext cx="7848600" cy="1847850"/>
          </a:xfrm>
          <a:prstGeom prst="rect">
            <a:avLst/>
          </a:prstGeom>
        </p:spPr>
      </p:pic>
    </p:spTree>
    <p:custDataLst>
      <p:tags r:id="rId2"/>
    </p:custData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srcRect t="21720"/>
          <a:stretch>
            <a:fillRect/>
          </a:stretch>
        </p:blipFill>
        <p:spPr bwMode="auto">
          <a:xfrm>
            <a:off x="5699760" y="147955"/>
            <a:ext cx="3263900" cy="2306955"/>
          </a:xfrm>
          <a:prstGeom prst="rect">
            <a:avLst/>
          </a:prstGeom>
          <a:noFill/>
          <a:ln w="9525">
            <a:noFill/>
            <a:miter lim="800000"/>
            <a:headEnd/>
            <a:tailEnd/>
          </a:ln>
        </p:spPr>
      </p:pic>
      <p:sp>
        <p:nvSpPr>
          <p:cNvPr id="39937" name="Rectangle 2"/>
          <p:cNvSpPr>
            <a:spLocks noGrp="1" noChangeArrowheads="1"/>
          </p:cNvSpPr>
          <p:nvPr>
            <p:ph type="title"/>
          </p:nvPr>
        </p:nvSpPr>
        <p:spPr/>
        <p:txBody>
          <a:bodyPr>
            <a:noAutofit/>
          </a:bodyPr>
          <a:lstStyle/>
          <a:p>
            <a:r>
              <a:rPr lang="zh-CN" altLang="en-US" dirty="0" smtClean="0"/>
              <a:t>图</a:t>
            </a:r>
            <a:r>
              <a:rPr lang="zh-CN" altLang="en-US" dirty="0"/>
              <a:t>层</a:t>
            </a:r>
            <a:r>
              <a:rPr lang="zh-CN" altLang="en-US" dirty="0" smtClean="0"/>
              <a:t>嵌套与层叠</a:t>
            </a:r>
            <a:endParaRPr lang="zh-CN" altLang="en-US" dirty="0" smtClean="0"/>
          </a:p>
        </p:txBody>
      </p:sp>
      <p:sp>
        <p:nvSpPr>
          <p:cNvPr id="5" name="AutoShape 15"/>
          <p:cNvSpPr>
            <a:spLocks noChangeAspect="1" noChangeArrowheads="1"/>
          </p:cNvSpPr>
          <p:nvPr/>
        </p:nvSpPr>
        <p:spPr bwMode="auto">
          <a:xfrm>
            <a:off x="275590" y="1137285"/>
            <a:ext cx="5029200" cy="1221105"/>
          </a:xfrm>
          <a:prstGeom prst="rect">
            <a:avLst/>
          </a:prstGeom>
          <a:noFill/>
          <a:ln w="9525">
            <a:solidFill>
              <a:schemeClr val="bg1"/>
            </a:solidFill>
            <a:miter lim="800000"/>
          </a:ln>
          <a:effectLst/>
        </p:spPr>
        <p:txBody>
          <a:bodyPr/>
          <a:lstStyle/>
          <a:p>
            <a:pPr marL="6350" indent="-6350">
              <a:lnSpc>
                <a:spcPct val="90000"/>
              </a:lnSpc>
              <a:buFont typeface="Wingdings" panose="05000000000000000000" pitchFamily="2" charset="2"/>
              <a:buNone/>
            </a:pPr>
            <a:r>
              <a:rPr lang="zh-CN" altLang="en-US" sz="2400" b="0" dirty="0" smtClean="0">
                <a:ea typeface="黑体" panose="02010609060101010101" charset="-122"/>
              </a:rPr>
              <a:t>    </a:t>
            </a:r>
            <a:r>
              <a:rPr lang="zh-CN" altLang="en-US" b="0" dirty="0" smtClean="0">
                <a:latin typeface="微软雅黑" panose="020B0503020204020204" charset="-122"/>
                <a:ea typeface="微软雅黑" panose="020B0503020204020204" charset="-122"/>
              </a:rPr>
              <a:t>图</a:t>
            </a:r>
            <a:r>
              <a:rPr lang="zh-CN" altLang="en-US" b="0" dirty="0">
                <a:latin typeface="微软雅黑" panose="020B0503020204020204" charset="-122"/>
                <a:ea typeface="微软雅黑" panose="020B0503020204020204" charset="-122"/>
              </a:rPr>
              <a:t>层包含其它图层，称为图层的嵌套。</a:t>
            </a:r>
            <a:endParaRPr lang="zh-CN" altLang="en-US" b="0" dirty="0">
              <a:latin typeface="微软雅黑" panose="020B0503020204020204" charset="-122"/>
              <a:ea typeface="微软雅黑" panose="020B0503020204020204" charset="-122"/>
            </a:endParaRPr>
          </a:p>
          <a:p>
            <a:pPr marL="6350" indent="-6350">
              <a:lnSpc>
                <a:spcPct val="90000"/>
              </a:lnSpc>
              <a:buFont typeface="Wingdings" panose="05000000000000000000" pitchFamily="2" charset="2"/>
              <a:buNone/>
            </a:pPr>
            <a:r>
              <a:rPr lang="zh-CN" altLang="en-US" b="0" dirty="0">
                <a:latin typeface="微软雅黑" panose="020B0503020204020204" charset="-122"/>
                <a:ea typeface="微软雅黑" panose="020B0503020204020204" charset="-122"/>
              </a:rPr>
              <a:t> </a:t>
            </a:r>
            <a:r>
              <a:rPr lang="zh-CN" altLang="en-US" b="0" dirty="0" smtClean="0">
                <a:latin typeface="微软雅黑" panose="020B0503020204020204" charset="-122"/>
                <a:ea typeface="微软雅黑" panose="020B0503020204020204" charset="-122"/>
              </a:rPr>
              <a:t>      图</a:t>
            </a:r>
            <a:r>
              <a:rPr lang="zh-CN" altLang="en-US" b="0" dirty="0">
                <a:latin typeface="微软雅黑" panose="020B0503020204020204" charset="-122"/>
                <a:ea typeface="微软雅黑" panose="020B0503020204020204" charset="-122"/>
              </a:rPr>
              <a:t>层嵌套经常需要与</a:t>
            </a:r>
            <a:r>
              <a:rPr lang="en-US" altLang="zh-CN" b="0" dirty="0">
                <a:latin typeface="微软雅黑" panose="020B0503020204020204" charset="-122"/>
                <a:ea typeface="微软雅黑" panose="020B0503020204020204" charset="-122"/>
              </a:rPr>
              <a:t>CSS</a:t>
            </a:r>
            <a:r>
              <a:rPr lang="zh-CN" altLang="en-US" b="0" dirty="0">
                <a:latin typeface="微软雅黑" panose="020B0503020204020204" charset="-122"/>
                <a:ea typeface="微软雅黑" panose="020B0503020204020204" charset="-122"/>
              </a:rPr>
              <a:t>样式一起使用，达到更加精确控制页面显示</a:t>
            </a:r>
            <a:r>
              <a:rPr lang="zh-CN" altLang="en-US" b="0" dirty="0" smtClean="0">
                <a:latin typeface="微软雅黑" panose="020B0503020204020204" charset="-122"/>
                <a:ea typeface="微软雅黑" panose="020B0503020204020204" charset="-122"/>
              </a:rPr>
              <a:t>效果。</a:t>
            </a:r>
            <a:endParaRPr lang="en-US" altLang="zh-CN" b="0" dirty="0" smtClean="0">
              <a:latin typeface="微软雅黑" panose="020B0503020204020204" charset="-122"/>
              <a:ea typeface="微软雅黑" panose="020B0503020204020204" charset="-122"/>
            </a:endParaRPr>
          </a:p>
          <a:p>
            <a:pPr marL="6350" indent="-6350">
              <a:lnSpc>
                <a:spcPct val="90000"/>
              </a:lnSpc>
              <a:buFont typeface="Wingdings" panose="05000000000000000000" pitchFamily="2" charset="2"/>
              <a:buNone/>
            </a:pPr>
            <a:endParaRPr lang="en-US" altLang="zh-CN" sz="2400" b="0" dirty="0">
              <a:ea typeface="黑体" panose="02010609060101010101" charset="-122"/>
            </a:endParaRPr>
          </a:p>
        </p:txBody>
      </p:sp>
      <p:sp>
        <p:nvSpPr>
          <p:cNvPr id="7" name="AutoShape 12"/>
          <p:cNvSpPr txBox="1">
            <a:spLocks noChangeAspect="1" noChangeArrowheads="1"/>
          </p:cNvSpPr>
          <p:nvPr/>
        </p:nvSpPr>
        <p:spPr bwMode="auto">
          <a:xfrm>
            <a:off x="275590" y="2454910"/>
            <a:ext cx="8295005" cy="3950335"/>
          </a:xfrm>
          <a:prstGeom prst="rect">
            <a:avLst/>
          </a:prstGeom>
          <a:noFill/>
          <a:ln w="12700">
            <a:solidFill>
              <a:schemeClr val="bg1"/>
            </a:solidFill>
            <a:miter lim="800000"/>
          </a:ln>
        </p:spPr>
        <p:txBody>
          <a:bodyPr vert="horz" wrap="square" lIns="91440" tIns="45720" rIns="91440" bIns="45720" numCol="1" anchor="t" anchorCtr="0" compatLnSpc="1"/>
          <a:lstStyle/>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&lt;style type="text/css"&gt;</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.inline_div{display:inline-block;/* 行内显示方式*/	}</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#wrap{width:450px;height:250px;	border:2px solid black;}</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#d1,#d2{	height:100px;	width:40%;	background-color:	green;</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margin:20px;  /*margin表示边距，在*/	}</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#d2{background-color:yellow;	}</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#d3{height:100px;	width:90%;	border:2px solid black;	</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background-color:#66ff33;	margin:0 auto;	}</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h3{font-size:28px;color:#0033ff;}</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&lt;/style&gt;</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&lt;div id="wrap"&gt;</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&lt;div id="d1" class="</a:t>
            </a:r>
            <a:r>
              <a:rPr kumimoji="0" lang="en-US" altLang="zh-CN" sz="1600" i="0" u="none" strike="noStrike" kern="0" cap="none" spc="0" normalizeH="0" baseline="0" noProof="0" dirty="0" err="1" smtClean="0">
                <a:ln>
                  <a:noFill/>
                </a:ln>
                <a:solidFill>
                  <a:schemeClr val="tx1"/>
                </a:solidFill>
                <a:effectLst/>
                <a:uLnTx/>
                <a:uFillTx/>
                <a:latin typeface="+mn-ea"/>
                <a:cs typeface="+mn-ea"/>
              </a:rPr>
              <a:t>inline_div</a:t>
            </a:r>
            <a:r>
              <a:rPr kumimoji="0" lang="en-US" altLang="zh-CN" sz="1600" i="0" u="none" strike="noStrike" kern="0" cap="none" spc="0" normalizeH="0" baseline="0" noProof="0" dirty="0" smtClean="0">
                <a:ln>
                  <a:noFill/>
                </a:ln>
                <a:solidFill>
                  <a:schemeClr val="tx1"/>
                </a:solidFill>
                <a:effectLst/>
                <a:uLnTx/>
                <a:uFillTx/>
                <a:latin typeface="+mn-ea"/>
                <a:cs typeface="+mn-ea"/>
              </a:rPr>
              <a:t>"&gt;div1&lt;/div&gt;</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&lt;div id="d2" class="</a:t>
            </a:r>
            <a:r>
              <a:rPr kumimoji="0" lang="en-US" altLang="zh-CN" sz="1600" i="0" u="none" strike="noStrike" kern="0" cap="none" spc="0" normalizeH="0" baseline="0" noProof="0" dirty="0" err="1" smtClean="0">
                <a:ln>
                  <a:noFill/>
                </a:ln>
                <a:solidFill>
                  <a:schemeClr val="tx1"/>
                </a:solidFill>
                <a:effectLst/>
                <a:uLnTx/>
                <a:uFillTx/>
                <a:latin typeface="+mn-ea"/>
                <a:cs typeface="+mn-ea"/>
              </a:rPr>
              <a:t>inline_div</a:t>
            </a:r>
            <a:r>
              <a:rPr kumimoji="0" lang="en-US" altLang="zh-CN" sz="1600" i="0" u="none" strike="noStrike" kern="0" cap="none" spc="0" normalizeH="0" baseline="0" noProof="0" dirty="0" smtClean="0">
                <a:ln>
                  <a:noFill/>
                </a:ln>
                <a:solidFill>
                  <a:schemeClr val="tx1"/>
                </a:solidFill>
                <a:effectLst/>
                <a:uLnTx/>
                <a:uFillTx/>
                <a:latin typeface="+mn-ea"/>
                <a:cs typeface="+mn-ea"/>
              </a:rPr>
              <a:t>"&gt;div2&lt;/div&gt;</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 	 &lt;div id="d3"&gt;div3&lt;/div&gt;</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a:p>
            <a:pPr marL="182880" marR="0" lvl="0" indent="-182880" algn="l" defTabSz="1158875" rtl="0" eaLnBrk="0" fontAlgn="base" latinLnBrk="0" hangingPunct="0">
              <a:spcBef>
                <a:spcPts val="0"/>
              </a:spcBef>
              <a:spcAft>
                <a:spcPts val="0"/>
              </a:spcAft>
              <a:buClr>
                <a:srgbClr val="0000CC"/>
              </a:buClr>
              <a:buSzPct val="100000"/>
              <a:buFont typeface="Wingdings" panose="05000000000000000000" pitchFamily="2" charset="2"/>
              <a:buNone/>
              <a:defRPr/>
            </a:pPr>
            <a:r>
              <a:rPr kumimoji="0" lang="en-US" altLang="zh-CN" sz="1600" i="0" u="none" strike="noStrike" kern="0" cap="none" spc="0" normalizeH="0" baseline="0" noProof="0" dirty="0" smtClean="0">
                <a:ln>
                  <a:noFill/>
                </a:ln>
                <a:solidFill>
                  <a:schemeClr val="tx1"/>
                </a:solidFill>
                <a:effectLst/>
                <a:uLnTx/>
                <a:uFillTx/>
                <a:latin typeface="+mn-ea"/>
                <a:cs typeface="+mn-ea"/>
              </a:rPr>
              <a:t>&lt;/div&gt;</a:t>
            </a:r>
            <a:endParaRPr kumimoji="0" lang="en-US" altLang="zh-CN" sz="1600" i="0" u="none" strike="noStrike" kern="0" cap="none" spc="0" normalizeH="0" baseline="0" noProof="0" dirty="0" smtClean="0">
              <a:ln>
                <a:noFill/>
              </a:ln>
              <a:solidFill>
                <a:schemeClr val="tx1"/>
              </a:solidFill>
              <a:effectLst/>
              <a:uLnTx/>
              <a:uFillTx/>
              <a:latin typeface="+mn-ea"/>
              <a:cs typeface="+mn-ea"/>
            </a:endParaRPr>
          </a:p>
        </p:txBody>
      </p:sp>
    </p:spTree>
    <p:custDataLst>
      <p:tags r:id="rId2"/>
    </p:custData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图层嵌套与</a:t>
            </a:r>
            <a:r>
              <a:rPr lang="zh-CN" altLang="en-US" dirty="0" smtClean="0"/>
              <a:t>层叠</a:t>
            </a:r>
            <a:endParaRPr lang="zh-CN" altLang="en-US" dirty="0"/>
          </a:p>
        </p:txBody>
      </p:sp>
      <p:sp>
        <p:nvSpPr>
          <p:cNvPr id="3" name="AutoShape 3"/>
          <p:cNvSpPr txBox="1">
            <a:spLocks noChangeAspect="1" noChangeArrowheads="1"/>
          </p:cNvSpPr>
          <p:nvPr/>
        </p:nvSpPr>
        <p:spPr>
          <a:xfrm>
            <a:off x="406400" y="1600200"/>
            <a:ext cx="8379460" cy="3943350"/>
          </a:xfrm>
          <a:prstGeom prst="rect">
            <a:avLst/>
          </a:prstGeom>
        </p:spPr>
        <p:txBody>
          <a:bodyPr/>
          <a:lstStyle/>
          <a:p>
            <a:pPr lvl="0" defTabSz="1158875" eaLnBrk="0" hangingPunct="0">
              <a:lnSpc>
                <a:spcPct val="100000"/>
              </a:lnSpc>
              <a:spcBef>
                <a:spcPts val="0"/>
              </a:spcBef>
              <a:spcAft>
                <a:spcPts val="0"/>
              </a:spcAft>
              <a:buClr>
                <a:srgbClr val="0000CC"/>
              </a:buClr>
              <a:buSzPct val="100000"/>
              <a:defRPr/>
            </a:pPr>
            <a:r>
              <a:rPr lang="en-US" altLang="zh-CN" sz="1600" kern="0" dirty="0">
                <a:latin typeface="Verdana" panose="020B0604030504040204" pitchFamily="34" charset="0"/>
                <a:ea typeface="+mn-ea"/>
              </a:rPr>
              <a:t>&lt;style type="text/</a:t>
            </a:r>
            <a:r>
              <a:rPr lang="en-US" altLang="zh-CN" sz="1600" kern="0" dirty="0" err="1">
                <a:latin typeface="Verdana" panose="020B0604030504040204" pitchFamily="34" charset="0"/>
                <a:ea typeface="+mn-ea"/>
              </a:rPr>
              <a:t>css</a:t>
            </a:r>
            <a:r>
              <a:rPr lang="en-US" altLang="zh-CN" sz="1600" kern="0" dirty="0">
                <a:latin typeface="Verdana" panose="020B0604030504040204" pitchFamily="34" charset="0"/>
                <a:ea typeface="+mn-ea"/>
              </a:rPr>
              <a:t>"&gt;</a:t>
            </a:r>
            <a:endParaRPr lang="en-US" altLang="zh-CN" sz="16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600" kern="0" dirty="0" smtClean="0">
                <a:latin typeface="Verdana" panose="020B0604030504040204" pitchFamily="34" charset="0"/>
                <a:ea typeface="+mn-ea"/>
              </a:rPr>
              <a:t>  body{margin:0</a:t>
            </a:r>
            <a:r>
              <a:rPr lang="en-US" altLang="zh-CN" sz="1600" kern="0" dirty="0">
                <a:latin typeface="Verdana" panose="020B0604030504040204" pitchFamily="34" charset="0"/>
                <a:ea typeface="+mn-ea"/>
              </a:rPr>
              <a:t>;  /*margin</a:t>
            </a:r>
            <a:r>
              <a:rPr lang="zh-CN" altLang="en-US" sz="1600" kern="0" dirty="0">
                <a:latin typeface="Verdana" panose="020B0604030504040204" pitchFamily="34" charset="0"/>
                <a:ea typeface="+mn-ea"/>
              </a:rPr>
              <a:t>表示边距*</a:t>
            </a:r>
            <a:r>
              <a:rPr lang="en-US" altLang="zh-CN" sz="1600" kern="0" dirty="0" smtClean="0">
                <a:latin typeface="Verdana" panose="020B0604030504040204" pitchFamily="34" charset="0"/>
                <a:ea typeface="+mn-ea"/>
              </a:rPr>
              <a:t>/}</a:t>
            </a:r>
            <a:endParaRPr lang="en-US" altLang="zh-CN" sz="16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600" kern="0" dirty="0" smtClean="0">
                <a:latin typeface="Verdana" panose="020B0604030504040204" pitchFamily="34" charset="0"/>
                <a:ea typeface="+mn-ea"/>
              </a:rPr>
              <a:t>  div{</a:t>
            </a:r>
            <a:r>
              <a:rPr lang="en-US" altLang="zh-CN" sz="1600" kern="0" dirty="0" err="1" smtClean="0">
                <a:solidFill>
                  <a:srgbClr val="FF0000"/>
                </a:solidFill>
                <a:latin typeface="Verdana" panose="020B0604030504040204" pitchFamily="34" charset="0"/>
                <a:ea typeface="+mn-ea"/>
              </a:rPr>
              <a:t>position:absolute</a:t>
            </a:r>
            <a:r>
              <a:rPr lang="en-US" altLang="zh-CN" sz="1600" kern="0" dirty="0">
                <a:latin typeface="Verdana" panose="020B0604030504040204" pitchFamily="34" charset="0"/>
                <a:ea typeface="+mn-ea"/>
              </a:rPr>
              <a:t>; /* </a:t>
            </a:r>
            <a:r>
              <a:rPr lang="zh-CN" altLang="en-US" sz="1600" kern="0" dirty="0">
                <a:latin typeface="Verdana" panose="020B0604030504040204" pitchFamily="34" charset="0"/>
                <a:ea typeface="+mn-ea"/>
              </a:rPr>
              <a:t>定位方式为绝对定位 *</a:t>
            </a:r>
            <a:r>
              <a:rPr lang="en-US" altLang="zh-CN" sz="1600" kern="0" dirty="0">
                <a:latin typeface="Verdana" panose="020B0604030504040204" pitchFamily="34" charset="0"/>
                <a:ea typeface="+mn-ea"/>
              </a:rPr>
              <a:t>/ </a:t>
            </a:r>
            <a:r>
              <a:rPr lang="en-US" altLang="zh-CN" sz="1600" kern="0" dirty="0" smtClean="0">
                <a:latin typeface="Verdana" panose="020B0604030504040204" pitchFamily="34" charset="0"/>
                <a:ea typeface="+mn-ea"/>
              </a:rPr>
              <a:t>width:200px;height:200px;}</a:t>
            </a:r>
            <a:endParaRPr lang="en-US" altLang="zh-CN" sz="16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600" kern="0" dirty="0">
                <a:latin typeface="Verdana" panose="020B0604030504040204" pitchFamily="34" charset="0"/>
                <a:ea typeface="+mn-ea"/>
              </a:rPr>
              <a:t>  #</a:t>
            </a:r>
            <a:r>
              <a:rPr lang="en-US" altLang="zh-CN" sz="1600" kern="0" dirty="0" smtClean="0">
                <a:latin typeface="Verdana" panose="020B0604030504040204" pitchFamily="34" charset="0"/>
                <a:ea typeface="+mn-ea"/>
              </a:rPr>
              <a:t>d1{</a:t>
            </a:r>
            <a:r>
              <a:rPr lang="en-US" altLang="zh-CN" sz="1600" kern="0" dirty="0" err="1" smtClean="0">
                <a:latin typeface="Verdana" panose="020B0604030504040204" pitchFamily="34" charset="0"/>
                <a:ea typeface="+mn-ea"/>
              </a:rPr>
              <a:t>background-color:black</a:t>
            </a:r>
            <a:r>
              <a:rPr lang="en-US" altLang="zh-CN" sz="1600" kern="0" dirty="0">
                <a:latin typeface="Verdana" panose="020B0604030504040204" pitchFamily="34" charset="0"/>
                <a:ea typeface="+mn-ea"/>
              </a:rPr>
              <a:t>;</a:t>
            </a:r>
            <a:r>
              <a:rPr lang="en-US" altLang="zh-CN" sz="1600" kern="0" dirty="0">
                <a:solidFill>
                  <a:srgbClr val="FF0000"/>
                </a:solidFill>
                <a:latin typeface="Verdana" panose="020B0604030504040204" pitchFamily="34" charset="0"/>
                <a:ea typeface="+mn-ea"/>
              </a:rPr>
              <a:t>z-index:0</a:t>
            </a:r>
            <a:r>
              <a:rPr lang="en-US" altLang="zh-CN" sz="1600" kern="0" dirty="0">
                <a:latin typeface="Verdana" panose="020B0604030504040204" pitchFamily="34" charset="0"/>
                <a:ea typeface="+mn-ea"/>
              </a:rPr>
              <a:t>;    /* </a:t>
            </a:r>
            <a:r>
              <a:rPr lang="zh-CN" altLang="en-US" sz="1600" kern="0" dirty="0">
                <a:latin typeface="Verdana" panose="020B0604030504040204" pitchFamily="34" charset="0"/>
                <a:ea typeface="+mn-ea"/>
              </a:rPr>
              <a:t>该图层在最下面 *</a:t>
            </a:r>
            <a:r>
              <a:rPr lang="en-US" altLang="zh-CN" sz="1600" kern="0" dirty="0" smtClean="0">
                <a:latin typeface="Verdana" panose="020B0604030504040204" pitchFamily="34" charset="0"/>
                <a:ea typeface="+mn-ea"/>
              </a:rPr>
              <a:t>/</a:t>
            </a:r>
            <a:r>
              <a:rPr lang="en-US" altLang="zh-CN" sz="1600" kern="0" dirty="0" err="1" smtClean="0">
                <a:latin typeface="Verdana" panose="020B0604030504040204" pitchFamily="34" charset="0"/>
                <a:ea typeface="+mn-ea"/>
              </a:rPr>
              <a:t>color:white</a:t>
            </a:r>
            <a:r>
              <a:rPr lang="en-US" altLang="zh-CN" sz="1600" kern="0" dirty="0" smtClean="0">
                <a:latin typeface="Verdana" panose="020B0604030504040204" pitchFamily="34" charset="0"/>
                <a:ea typeface="+mn-ea"/>
              </a:rPr>
              <a:t>;}</a:t>
            </a:r>
            <a:endParaRPr lang="en-US" altLang="zh-CN" sz="16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600" kern="0" dirty="0">
                <a:latin typeface="Verdana" panose="020B0604030504040204" pitchFamily="34" charset="0"/>
                <a:ea typeface="+mn-ea"/>
              </a:rPr>
              <a:t>  #</a:t>
            </a:r>
            <a:r>
              <a:rPr lang="en-US" altLang="zh-CN" sz="1600" kern="0" dirty="0" smtClean="0">
                <a:latin typeface="Verdana" panose="020B0604030504040204" pitchFamily="34" charset="0"/>
                <a:ea typeface="+mn-ea"/>
              </a:rPr>
              <a:t>d2{background-color:red;top:25px;left:50px;</a:t>
            </a:r>
            <a:r>
              <a:rPr lang="en-US" altLang="zh-CN" sz="1600" kern="0" dirty="0" smtClean="0">
                <a:solidFill>
                  <a:srgbClr val="FF0000"/>
                </a:solidFill>
                <a:latin typeface="Verdana" panose="020B0604030504040204" pitchFamily="34" charset="0"/>
                <a:ea typeface="+mn-ea"/>
              </a:rPr>
              <a:t>z-index:1</a:t>
            </a:r>
            <a:r>
              <a:rPr lang="en-US" altLang="zh-CN" sz="1600" kern="0" dirty="0">
                <a:latin typeface="Verdana" panose="020B0604030504040204" pitchFamily="34" charset="0"/>
                <a:ea typeface="+mn-ea"/>
              </a:rPr>
              <a:t>; </a:t>
            </a:r>
            <a:r>
              <a:rPr lang="en-US" altLang="zh-CN" sz="1600" kern="0" dirty="0" smtClean="0">
                <a:latin typeface="Verdana" panose="020B0604030504040204" pitchFamily="34" charset="0"/>
                <a:ea typeface="+mn-ea"/>
              </a:rPr>
              <a:t>/*</a:t>
            </a:r>
            <a:r>
              <a:rPr lang="zh-CN" altLang="en-US" sz="1600" kern="0" dirty="0" smtClean="0">
                <a:latin typeface="Verdana" panose="020B0604030504040204" pitchFamily="34" charset="0"/>
                <a:ea typeface="+mn-ea"/>
              </a:rPr>
              <a:t>图</a:t>
            </a:r>
            <a:r>
              <a:rPr lang="zh-CN" altLang="en-US" sz="1600" kern="0" dirty="0">
                <a:latin typeface="Verdana" panose="020B0604030504040204" pitchFamily="34" charset="0"/>
                <a:ea typeface="+mn-ea"/>
              </a:rPr>
              <a:t>层在中间 *</a:t>
            </a:r>
            <a:r>
              <a:rPr lang="en-US" altLang="zh-CN" sz="1600" kern="0" dirty="0" smtClean="0">
                <a:latin typeface="Verdana" panose="020B0604030504040204" pitchFamily="34" charset="0"/>
                <a:ea typeface="+mn-ea"/>
              </a:rPr>
              <a:t>/}</a:t>
            </a:r>
            <a:endParaRPr lang="en-US" altLang="zh-CN" sz="16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600" kern="0" dirty="0">
                <a:latin typeface="Verdana" panose="020B0604030504040204" pitchFamily="34" charset="0"/>
                <a:ea typeface="+mn-ea"/>
              </a:rPr>
              <a:t>  #</a:t>
            </a:r>
            <a:r>
              <a:rPr lang="en-US" altLang="zh-CN" sz="1600" kern="0" dirty="0" smtClean="0">
                <a:latin typeface="Verdana" panose="020B0604030504040204" pitchFamily="34" charset="0"/>
                <a:ea typeface="+mn-ea"/>
              </a:rPr>
              <a:t>d3{background-color:yellow;top:50px;left:100px</a:t>
            </a:r>
            <a:r>
              <a:rPr lang="en-US" altLang="zh-CN" sz="1600" kern="0" dirty="0">
                <a:latin typeface="Verdana" panose="020B0604030504040204" pitchFamily="34" charset="0"/>
                <a:ea typeface="+mn-ea"/>
              </a:rPr>
              <a:t>; </a:t>
            </a:r>
            <a:r>
              <a:rPr lang="en-US" altLang="zh-CN" sz="1600" kern="0" dirty="0">
                <a:solidFill>
                  <a:srgbClr val="FF0000"/>
                </a:solidFill>
                <a:latin typeface="Verdana" panose="020B0604030504040204" pitchFamily="34" charset="0"/>
                <a:ea typeface="+mn-ea"/>
              </a:rPr>
              <a:t>z-index:2</a:t>
            </a:r>
            <a:r>
              <a:rPr lang="en-US" altLang="zh-CN" sz="1600" kern="0" dirty="0">
                <a:latin typeface="Verdana" panose="020B0604030504040204" pitchFamily="34" charset="0"/>
                <a:ea typeface="+mn-ea"/>
              </a:rPr>
              <a:t>;    /* </a:t>
            </a:r>
            <a:r>
              <a:rPr lang="zh-CN" altLang="en-US" sz="1600" kern="0" dirty="0">
                <a:latin typeface="Verdana" panose="020B0604030504040204" pitchFamily="34" charset="0"/>
                <a:ea typeface="+mn-ea"/>
              </a:rPr>
              <a:t>该图层在最上面 *</a:t>
            </a:r>
            <a:r>
              <a:rPr lang="en-US" altLang="zh-CN" sz="1600" kern="0" dirty="0" smtClean="0">
                <a:latin typeface="Verdana" panose="020B0604030504040204" pitchFamily="34" charset="0"/>
                <a:ea typeface="+mn-ea"/>
              </a:rPr>
              <a:t>/}</a:t>
            </a:r>
            <a:endParaRPr lang="en-US" altLang="zh-CN" sz="16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600" kern="0" dirty="0">
                <a:latin typeface="Verdana" panose="020B0604030504040204" pitchFamily="34" charset="0"/>
                <a:ea typeface="+mn-ea"/>
              </a:rPr>
              <a:t>&lt;/style&gt;</a:t>
            </a:r>
            <a:endParaRPr lang="en-US" altLang="zh-CN" sz="16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400" kern="0" dirty="0">
                <a:latin typeface="Verdana" panose="020B0604030504040204" pitchFamily="34" charset="0"/>
                <a:ea typeface="+mn-ea"/>
              </a:rPr>
              <a:t>&lt;body&gt;</a:t>
            </a: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400" kern="0" dirty="0">
                <a:latin typeface="Verdana" panose="020B0604030504040204" pitchFamily="34" charset="0"/>
                <a:ea typeface="+mn-ea"/>
              </a:rPr>
              <a:t>&lt;div id="d1" &gt;div1&lt;/div&gt;</a:t>
            </a: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400" kern="0" dirty="0">
                <a:latin typeface="Verdana" panose="020B0604030504040204" pitchFamily="34" charset="0"/>
                <a:ea typeface="+mn-ea"/>
              </a:rPr>
              <a:t>&lt;div id="d2" &gt;div2&lt;/div&gt;</a:t>
            </a: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400" kern="0" dirty="0">
                <a:latin typeface="Verdana" panose="020B0604030504040204" pitchFamily="34" charset="0"/>
                <a:ea typeface="+mn-ea"/>
              </a:rPr>
              <a:t>&lt;div id="d3" &gt;div3&lt;/div&gt;</a:t>
            </a: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400" kern="0" dirty="0">
                <a:latin typeface="Verdana" panose="020B0604030504040204" pitchFamily="34" charset="0"/>
                <a:ea typeface="+mn-ea"/>
              </a:rPr>
              <a:t>&lt;/body&gt;</a:t>
            </a:r>
            <a:endParaRPr lang="en-US" altLang="zh-CN" sz="1400" kern="0" dirty="0">
              <a:latin typeface="Verdana" panose="020B0604030504040204" pitchFamily="34" charset="0"/>
              <a:ea typeface="+mn-ea"/>
            </a:endParaRPr>
          </a:p>
          <a:p>
            <a:pPr lvl="0" defTabSz="1158875" eaLnBrk="0" hangingPunct="0">
              <a:lnSpc>
                <a:spcPct val="100000"/>
              </a:lnSpc>
              <a:spcBef>
                <a:spcPts val="0"/>
              </a:spcBef>
              <a:spcAft>
                <a:spcPts val="0"/>
              </a:spcAft>
              <a:buClr>
                <a:srgbClr val="0000CC"/>
              </a:buClr>
              <a:buSzPct val="100000"/>
              <a:defRPr/>
            </a:pPr>
            <a:r>
              <a:rPr lang="en-US" altLang="zh-CN" sz="1400" kern="0" dirty="0">
                <a:latin typeface="Verdana" panose="020B0604030504040204" pitchFamily="34" charset="0"/>
                <a:ea typeface="+mn-ea"/>
              </a:rPr>
              <a:t>&lt;/html&gt;</a:t>
            </a:r>
            <a:endParaRPr kumimoji="0" lang="zh-CN" altLang="en-US" sz="1400" b="1" i="0" u="none" strike="noStrike" kern="0" cap="none" spc="0" normalizeH="0" baseline="0" noProof="0" dirty="0">
              <a:ln>
                <a:noFill/>
              </a:ln>
              <a:solidFill>
                <a:schemeClr val="tx1"/>
              </a:solidFill>
              <a:effectLst/>
              <a:uLnTx/>
              <a:uFillTx/>
              <a:latin typeface="Verdana" panose="020B0604030504040204" pitchFamily="34" charset="0"/>
              <a:ea typeface="+mn-ea"/>
              <a:cs typeface="+mn-cs"/>
            </a:endParaRPr>
          </a:p>
        </p:txBody>
      </p:sp>
      <p:pic>
        <p:nvPicPr>
          <p:cNvPr id="13" name="图片 12"/>
          <p:cNvPicPr/>
          <p:nvPr/>
        </p:nvPicPr>
        <p:blipFill>
          <a:blip r:embed="rId1" cstate="print">
            <a:extLst>
              <a:ext uri="{28A0092B-C50C-407E-A947-70E740481C1C}">
                <a14:useLocalDpi xmlns:a14="http://schemas.microsoft.com/office/drawing/2010/main" val="0"/>
              </a:ext>
            </a:extLst>
          </a:blip>
          <a:srcRect t="24745"/>
          <a:stretch>
            <a:fillRect/>
          </a:stretch>
        </p:blipFill>
        <p:spPr bwMode="auto">
          <a:xfrm>
            <a:off x="3254375" y="3408045"/>
            <a:ext cx="5531485" cy="2207260"/>
          </a:xfrm>
          <a:prstGeom prst="rect">
            <a:avLst/>
          </a:prstGeom>
          <a:noFill/>
          <a:ln>
            <a:noFill/>
          </a:ln>
        </p:spPr>
      </p:pic>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p:txBody>
          <a:bodyPr>
            <a:noAutofit/>
          </a:bodyPr>
          <a:lstStyle/>
          <a:p>
            <a:r>
              <a:rPr lang="zh-CN" altLang="en-US" sz="2400" dirty="0" smtClean="0"/>
              <a:t>链接外部样式表</a:t>
            </a:r>
            <a:endParaRPr lang="zh-CN" altLang="en-US" sz="2400" dirty="0" smtClean="0"/>
          </a:p>
        </p:txBody>
      </p:sp>
      <p:sp>
        <p:nvSpPr>
          <p:cNvPr id="32770" name="矩形 2"/>
          <p:cNvSpPr>
            <a:spLocks noChangeArrowheads="1"/>
          </p:cNvSpPr>
          <p:nvPr/>
        </p:nvSpPr>
        <p:spPr bwMode="auto">
          <a:xfrm>
            <a:off x="533400" y="1656715"/>
            <a:ext cx="8035290" cy="4153535"/>
          </a:xfrm>
          <a:prstGeom prst="rect">
            <a:avLst/>
          </a:prstGeom>
          <a:noFill/>
          <a:ln w="9525">
            <a:noFill/>
            <a:miter lim="800000"/>
          </a:ln>
        </p:spPr>
        <p:txBody>
          <a:bodyPr wrap="square">
            <a:spAutoFit/>
          </a:bodyPr>
          <a:lstStyle/>
          <a:p>
            <a:pPr marL="342900" indent="-342900" eaLnBrk="0" hangingPunct="0">
              <a:lnSpc>
                <a:spcPct val="110000"/>
              </a:lnSpc>
              <a:spcBef>
                <a:spcPct val="20000"/>
              </a:spcBef>
              <a:buClr>
                <a:srgbClr val="660066"/>
              </a:buClr>
              <a:buSzPct val="100000"/>
              <a:buFont typeface="Wingdings" panose="05000000000000000000" pitchFamily="2" charset="2"/>
              <a:buNone/>
              <a:tabLst>
                <a:tab pos="88900" algn="l"/>
              </a:tabLst>
            </a:pPr>
            <a:r>
              <a:rPr lang="zh-CN" altLang="en-US" dirty="0">
                <a:ea typeface="黑体" panose="02010609060101010101" charset="-122"/>
              </a:rPr>
              <a:t>基本语法：</a:t>
            </a:r>
            <a:endParaRPr lang="en-US" altLang="zh-CN" dirty="0">
              <a:ea typeface="黑体" panose="02010609060101010101" charset="-122"/>
            </a:endParaRPr>
          </a:p>
          <a:p>
            <a:pPr marL="342900" indent="-342900" eaLnBrk="0" hangingPunct="0">
              <a:lnSpc>
                <a:spcPct val="110000"/>
              </a:lnSpc>
              <a:spcBef>
                <a:spcPct val="20000"/>
              </a:spcBef>
              <a:buClr>
                <a:srgbClr val="660066"/>
              </a:buClr>
              <a:buSzPct val="100000"/>
              <a:buFont typeface="Wingdings" panose="05000000000000000000" pitchFamily="2" charset="2"/>
              <a:buNone/>
              <a:tabLst>
                <a:tab pos="88900" algn="l"/>
              </a:tabLst>
            </a:pPr>
            <a:r>
              <a:rPr lang="en-US" altLang="zh-CN" dirty="0">
                <a:solidFill>
                  <a:srgbClr val="FF0000"/>
                </a:solidFill>
                <a:ea typeface="黑体" panose="02010609060101010101" charset="-122"/>
              </a:rPr>
              <a:t>&lt;link type="text/</a:t>
            </a:r>
            <a:r>
              <a:rPr lang="en-US" altLang="zh-CN" dirty="0" err="1">
                <a:solidFill>
                  <a:srgbClr val="FF0000"/>
                </a:solidFill>
                <a:ea typeface="黑体" panose="02010609060101010101" charset="-122"/>
              </a:rPr>
              <a:t>css</a:t>
            </a:r>
            <a:r>
              <a:rPr lang="en-US" altLang="zh-CN" dirty="0">
                <a:solidFill>
                  <a:srgbClr val="FF0000"/>
                </a:solidFill>
                <a:ea typeface="黑体" panose="02010609060101010101" charset="-122"/>
              </a:rPr>
              <a:t>" </a:t>
            </a:r>
            <a:r>
              <a:rPr lang="en-US" altLang="zh-CN" dirty="0" err="1">
                <a:solidFill>
                  <a:srgbClr val="FF0000"/>
                </a:solidFill>
                <a:ea typeface="黑体" panose="02010609060101010101" charset="-122"/>
              </a:rPr>
              <a:t>rel</a:t>
            </a:r>
            <a:r>
              <a:rPr lang="en-US" altLang="zh-CN" dirty="0">
                <a:solidFill>
                  <a:srgbClr val="FF0000"/>
                </a:solidFill>
                <a:ea typeface="黑体" panose="02010609060101010101" charset="-122"/>
              </a:rPr>
              <a:t>="</a:t>
            </a:r>
            <a:r>
              <a:rPr lang="en-US" altLang="zh-CN" dirty="0" err="1">
                <a:solidFill>
                  <a:srgbClr val="FF0000"/>
                </a:solidFill>
                <a:ea typeface="黑体" panose="02010609060101010101" charset="-122"/>
              </a:rPr>
              <a:t>stylesheet</a:t>
            </a:r>
            <a:r>
              <a:rPr lang="en-US" altLang="zh-CN" dirty="0">
                <a:solidFill>
                  <a:srgbClr val="FF0000"/>
                </a:solidFill>
                <a:ea typeface="黑体" panose="02010609060101010101" charset="-122"/>
              </a:rPr>
              <a:t>" </a:t>
            </a:r>
            <a:r>
              <a:rPr lang="en-US" altLang="zh-CN" dirty="0" err="1">
                <a:solidFill>
                  <a:srgbClr val="FF0000"/>
                </a:solidFill>
                <a:ea typeface="黑体" panose="02010609060101010101" charset="-122"/>
              </a:rPr>
              <a:t>href</a:t>
            </a:r>
            <a:r>
              <a:rPr lang="en-US" altLang="zh-CN" dirty="0">
                <a:solidFill>
                  <a:srgbClr val="FF0000"/>
                </a:solidFill>
                <a:ea typeface="黑体" panose="02010609060101010101" charset="-122"/>
              </a:rPr>
              <a:t>="</a:t>
            </a:r>
            <a:r>
              <a:rPr lang="zh-CN" altLang="en-US" dirty="0">
                <a:solidFill>
                  <a:srgbClr val="FF0000"/>
                </a:solidFill>
                <a:ea typeface="黑体" panose="02010609060101010101" charset="-122"/>
              </a:rPr>
              <a:t>外部样式表的文件名称</a:t>
            </a:r>
            <a:r>
              <a:rPr lang="en-US" altLang="zh-CN" dirty="0">
                <a:solidFill>
                  <a:srgbClr val="FF0000"/>
                </a:solidFill>
                <a:ea typeface="黑体" panose="02010609060101010101" charset="-122"/>
              </a:rPr>
              <a:t>"/ &gt;</a:t>
            </a:r>
            <a:endParaRPr lang="en-US" altLang="zh-CN" dirty="0">
              <a:solidFill>
                <a:srgbClr val="FF0000"/>
              </a:solidFill>
              <a:ea typeface="黑体" panose="02010609060101010101" charset="-122"/>
            </a:endParaRPr>
          </a:p>
          <a:p>
            <a:pPr marL="342900" indent="-342900" eaLnBrk="0" hangingPunct="0">
              <a:lnSpc>
                <a:spcPct val="110000"/>
              </a:lnSpc>
              <a:spcBef>
                <a:spcPct val="20000"/>
              </a:spcBef>
              <a:buClr>
                <a:srgbClr val="660066"/>
              </a:buClr>
              <a:buSzPct val="100000"/>
              <a:buFont typeface="Wingdings" panose="05000000000000000000" pitchFamily="2" charset="2"/>
              <a:buNone/>
              <a:tabLst>
                <a:tab pos="88900" algn="l"/>
              </a:tabLst>
            </a:pPr>
            <a:r>
              <a:rPr lang="zh-CN" altLang="en-US" dirty="0">
                <a:ea typeface="黑体" panose="02010609060101010101" charset="-122"/>
              </a:rPr>
              <a:t>语法说明：</a:t>
            </a:r>
            <a:endParaRPr lang="zh-CN" altLang="en-US" dirty="0">
              <a:ea typeface="黑体" panose="02010609060101010101" charset="-122"/>
            </a:endParaRPr>
          </a:p>
          <a:p>
            <a:pPr lvl="1" eaLnBrk="0" hangingPunct="0">
              <a:lnSpc>
                <a:spcPct val="110000"/>
              </a:lnSpc>
              <a:spcBef>
                <a:spcPct val="20000"/>
              </a:spcBef>
              <a:buClr>
                <a:schemeClr val="accent2"/>
              </a:buClr>
              <a:buSzPct val="100000"/>
              <a:buFont typeface="Wingdings" panose="05000000000000000000" pitchFamily="2" charset="2"/>
              <a:buChar char="Ø"/>
              <a:tabLst>
                <a:tab pos="88900" algn="l"/>
              </a:tabLst>
            </a:pPr>
            <a:r>
              <a:rPr lang="en-US" altLang="zh-CN" dirty="0">
                <a:ea typeface="黑体" panose="02010609060101010101" charset="-122"/>
              </a:rPr>
              <a:t>&lt;link&gt;</a:t>
            </a:r>
            <a:r>
              <a:rPr lang="zh-CN" altLang="en-US" dirty="0">
                <a:ea typeface="黑体" panose="02010609060101010101" charset="-122"/>
              </a:rPr>
              <a:t>标记是单标记，放在头部，不使用</a:t>
            </a:r>
            <a:r>
              <a:rPr lang="en-US" altLang="zh-CN" dirty="0">
                <a:ea typeface="黑体" panose="02010609060101010101" charset="-122"/>
              </a:rPr>
              <a:t>style</a:t>
            </a:r>
            <a:r>
              <a:rPr lang="zh-CN" altLang="en-US" dirty="0">
                <a:ea typeface="黑体" panose="02010609060101010101" charset="-122"/>
              </a:rPr>
              <a:t>标记。</a:t>
            </a:r>
            <a:endParaRPr lang="en-US" altLang="zh-CN" dirty="0">
              <a:ea typeface="黑体" panose="02010609060101010101" charset="-122"/>
            </a:endParaRPr>
          </a:p>
          <a:p>
            <a:pPr lvl="1" eaLnBrk="0" hangingPunct="0">
              <a:lnSpc>
                <a:spcPct val="110000"/>
              </a:lnSpc>
              <a:spcBef>
                <a:spcPct val="20000"/>
              </a:spcBef>
              <a:buClr>
                <a:schemeClr val="accent2"/>
              </a:buClr>
              <a:buSzPct val="100000"/>
              <a:buFont typeface="Wingdings" panose="05000000000000000000" pitchFamily="2" charset="2"/>
              <a:buChar char="Ø"/>
              <a:tabLst>
                <a:tab pos="88900" algn="l"/>
              </a:tabLst>
            </a:pPr>
            <a:r>
              <a:rPr lang="zh-CN" altLang="en-US" dirty="0">
                <a:ea typeface="黑体" panose="02010609060101010101" charset="-122"/>
              </a:rPr>
              <a:t>外部样式表的路径一般使用相对路径，文件名称带</a:t>
            </a:r>
            <a:r>
              <a:rPr lang="zh-CN" altLang="en-US" u="sng" dirty="0">
                <a:ea typeface="黑体" panose="02010609060101010101" charset="-122"/>
              </a:rPr>
              <a:t>后缀名</a:t>
            </a:r>
            <a:r>
              <a:rPr lang="en-US" altLang="zh-CN" u="sng" dirty="0">
                <a:ea typeface="黑体" panose="02010609060101010101" charset="-122"/>
              </a:rPr>
              <a:t>.</a:t>
            </a:r>
            <a:r>
              <a:rPr lang="en-US" altLang="zh-CN" u="sng" dirty="0" err="1">
                <a:ea typeface="黑体" panose="02010609060101010101" charset="-122"/>
              </a:rPr>
              <a:t>css</a:t>
            </a:r>
            <a:r>
              <a:rPr lang="zh-CN" altLang="en-US" u="sng" dirty="0">
                <a:ea typeface="黑体" panose="02010609060101010101" charset="-122"/>
              </a:rPr>
              <a:t>。</a:t>
            </a:r>
            <a:endParaRPr lang="zh-CN" altLang="en-US" dirty="0">
              <a:ea typeface="黑体" panose="02010609060101010101" charset="-122"/>
            </a:endParaRPr>
          </a:p>
          <a:p>
            <a:pPr lvl="1" eaLnBrk="0" hangingPunct="0">
              <a:lnSpc>
                <a:spcPct val="110000"/>
              </a:lnSpc>
              <a:spcBef>
                <a:spcPct val="20000"/>
              </a:spcBef>
              <a:buClr>
                <a:schemeClr val="accent2"/>
              </a:buClr>
              <a:buSzPct val="100000"/>
              <a:buFont typeface="Wingdings" panose="05000000000000000000" pitchFamily="2" charset="2"/>
              <a:buChar char="Ø"/>
              <a:tabLst>
                <a:tab pos="88900" algn="l"/>
              </a:tabLst>
            </a:pPr>
            <a:r>
              <a:rPr lang="en-US" altLang="zh-CN" dirty="0">
                <a:ea typeface="黑体" panose="02010609060101010101" charset="-122"/>
              </a:rPr>
              <a:t>CSS</a:t>
            </a:r>
            <a:r>
              <a:rPr lang="zh-CN" altLang="en-US" dirty="0">
                <a:ea typeface="黑体" panose="02010609060101010101" charset="-122"/>
              </a:rPr>
              <a:t>文件一定是纯文本格式。</a:t>
            </a:r>
            <a:endParaRPr lang="zh-CN" altLang="en-US" dirty="0">
              <a:ea typeface="黑体" panose="02010609060101010101" charset="-122"/>
            </a:endParaRPr>
          </a:p>
          <a:p>
            <a:pPr lvl="1" eaLnBrk="0" hangingPunct="0">
              <a:lnSpc>
                <a:spcPct val="110000"/>
              </a:lnSpc>
              <a:spcBef>
                <a:spcPct val="20000"/>
              </a:spcBef>
              <a:buClr>
                <a:schemeClr val="accent2"/>
              </a:buClr>
              <a:buSzPct val="100000"/>
              <a:buFont typeface="Wingdings" panose="05000000000000000000" pitchFamily="2" charset="2"/>
              <a:buChar char="Ø"/>
              <a:tabLst>
                <a:tab pos="88900" algn="l"/>
              </a:tabLst>
            </a:pPr>
            <a:r>
              <a:rPr lang="zh-CN" altLang="en-US" dirty="0">
                <a:ea typeface="黑体" panose="02010609060101010101" charset="-122"/>
              </a:rPr>
              <a:t>外部样式表修改后所</a:t>
            </a:r>
            <a:r>
              <a:rPr lang="zh-CN" altLang="en-US" u="sng" dirty="0">
                <a:ea typeface="黑体" panose="02010609060101010101" charset="-122"/>
              </a:rPr>
              <a:t>有引用的页面样式自动地更新</a:t>
            </a:r>
            <a:r>
              <a:rPr lang="zh-CN" altLang="en-US" dirty="0">
                <a:ea typeface="黑体" panose="02010609060101010101" charset="-122"/>
              </a:rPr>
              <a:t>；</a:t>
            </a:r>
            <a:endParaRPr lang="zh-CN" altLang="en-US" dirty="0">
              <a:ea typeface="黑体" panose="02010609060101010101" charset="-122"/>
            </a:endParaRPr>
          </a:p>
          <a:p>
            <a:pPr lvl="1" eaLnBrk="0" hangingPunct="0">
              <a:lnSpc>
                <a:spcPct val="110000"/>
              </a:lnSpc>
              <a:spcBef>
                <a:spcPct val="20000"/>
              </a:spcBef>
              <a:buClr>
                <a:schemeClr val="accent2"/>
              </a:buClr>
              <a:buSzPct val="100000"/>
              <a:buFont typeface="Wingdings" panose="05000000000000000000" pitchFamily="2" charset="2"/>
              <a:buChar char="Ø"/>
              <a:tabLst>
                <a:tab pos="88900" algn="l"/>
              </a:tabLst>
            </a:pPr>
            <a:r>
              <a:rPr lang="zh-CN" altLang="en-US" dirty="0">
                <a:ea typeface="黑体" panose="02010609060101010101" charset="-122"/>
              </a:rPr>
              <a:t>外部样式表优先级低于内部样式表；</a:t>
            </a:r>
            <a:endParaRPr lang="zh-CN" altLang="en-US" dirty="0">
              <a:ea typeface="黑体" panose="02010609060101010101" charset="-122"/>
            </a:endParaRPr>
          </a:p>
          <a:p>
            <a:pPr lvl="1" eaLnBrk="0" hangingPunct="0">
              <a:lnSpc>
                <a:spcPct val="110000"/>
              </a:lnSpc>
              <a:spcBef>
                <a:spcPct val="20000"/>
              </a:spcBef>
              <a:buClr>
                <a:schemeClr val="accent2"/>
              </a:buClr>
              <a:buSzPct val="100000"/>
              <a:buFont typeface="Wingdings" panose="05000000000000000000" pitchFamily="2" charset="2"/>
              <a:buChar char="Ø"/>
              <a:tabLst>
                <a:tab pos="88900" algn="l"/>
              </a:tabLst>
            </a:pPr>
            <a:r>
              <a:rPr lang="zh-CN" altLang="en-US" dirty="0">
                <a:ea typeface="黑体" panose="02010609060101010101" charset="-122"/>
              </a:rPr>
              <a:t>同时链接几个外部样式表时按“最近优先的原则”</a:t>
            </a:r>
            <a:r>
              <a:rPr lang="zh-CN" altLang="en-US" sz="2000" dirty="0">
                <a:ea typeface="黑体" panose="02010609060101010101" charset="-122"/>
              </a:rPr>
              <a:t>。</a:t>
            </a:r>
            <a:endParaRPr lang="zh-CN" altLang="en-US" sz="2000" dirty="0">
              <a:ea typeface="黑体" panose="02010609060101010101" charset="-122"/>
            </a:endParaRPr>
          </a:p>
          <a:p>
            <a:pPr lvl="1" eaLnBrk="0" hangingPunct="0">
              <a:lnSpc>
                <a:spcPct val="110000"/>
              </a:lnSpc>
              <a:spcBef>
                <a:spcPct val="20000"/>
              </a:spcBef>
              <a:buClr>
                <a:schemeClr val="accent2"/>
              </a:buClr>
              <a:buSzPct val="100000"/>
              <a:buFont typeface="Wingdings" panose="05000000000000000000" pitchFamily="2" charset="2"/>
              <a:buChar char="Ø"/>
              <a:tabLst>
                <a:tab pos="88900" algn="l"/>
              </a:tabLst>
            </a:pPr>
            <a:endParaRPr lang="zh-CN" altLang="en-US" b="1" dirty="0">
              <a:solidFill>
                <a:schemeClr val="accent6"/>
              </a:solidFill>
              <a:ea typeface="黑体" panose="02010609060101010101" charset="-122"/>
            </a:endParaRPr>
          </a:p>
          <a:p>
            <a:pPr lvl="0" eaLnBrk="0" hangingPunct="0">
              <a:lnSpc>
                <a:spcPct val="110000"/>
              </a:lnSpc>
              <a:spcBef>
                <a:spcPct val="20000"/>
              </a:spcBef>
              <a:buClr>
                <a:schemeClr val="accent2"/>
              </a:buClr>
              <a:buSzPct val="100000"/>
              <a:buFont typeface="Wingdings" panose="05000000000000000000" pitchFamily="2" charset="2"/>
              <a:buChar char="Ø"/>
              <a:tabLst>
                <a:tab pos="88900" algn="l"/>
              </a:tabLst>
            </a:pPr>
            <a:r>
              <a:rPr lang="zh-CN" altLang="en-US" sz="2400" b="1" dirty="0">
                <a:solidFill>
                  <a:schemeClr val="accent6"/>
                </a:solidFill>
                <a:ea typeface="黑体" panose="02010609060101010101" charset="-122"/>
              </a:rPr>
              <a:t>实际应用优选这种</a:t>
            </a:r>
            <a:endParaRPr lang="zh-CN" altLang="en-US" sz="2400" b="1" dirty="0">
              <a:solidFill>
                <a:schemeClr val="accent6"/>
              </a:solidFill>
              <a:ea typeface="黑体" panose="02010609060101010101" charset="-122"/>
            </a:endParaRPr>
          </a:p>
        </p:txBody>
      </p:sp>
    </p:spTree>
    <p:custDataLst>
      <p:tags r:id="rId1"/>
    </p:custData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zh-CN" dirty="0"/>
              <a:t>“三行模式”或</a:t>
            </a:r>
            <a:r>
              <a:rPr lang="zh-CN" altLang="zh-CN" dirty="0" smtClean="0"/>
              <a:t>“三列模式”</a:t>
            </a:r>
            <a:endParaRPr lang="zh-CN" altLang="en-US" dirty="0" smtClean="0"/>
          </a:p>
        </p:txBody>
      </p:sp>
      <p:sp>
        <p:nvSpPr>
          <p:cNvPr id="54274" name="Rectangle 3"/>
          <p:cNvSpPr>
            <a:spLocks noGrp="1" noChangeArrowheads="1"/>
          </p:cNvSpPr>
          <p:nvPr>
            <p:ph idx="1"/>
          </p:nvPr>
        </p:nvSpPr>
        <p:spPr/>
        <p:txBody>
          <a:bodyPr/>
          <a:lstStyle/>
          <a:p>
            <a:pPr marL="0" indent="0">
              <a:buNone/>
            </a:pPr>
            <a:r>
              <a:rPr lang="en-US" altLang="zh-CN" sz="1800" dirty="0" smtClean="0"/>
              <a:t>       </a:t>
            </a:r>
            <a:r>
              <a:rPr lang="zh-CN" altLang="zh-CN" sz="1800" dirty="0" smtClean="0"/>
              <a:t>此</a:t>
            </a:r>
            <a:r>
              <a:rPr lang="zh-CN" altLang="zh-CN" sz="1800" dirty="0"/>
              <a:t>模式特点是把整个页面水平、垂直分成三个区域，其中“三行模式”将页面头部、主体及页脚三部分；“三列模式”将页面分成左、中、右三个</a:t>
            </a:r>
            <a:r>
              <a:rPr lang="zh-CN" altLang="zh-CN" sz="1800" dirty="0" smtClean="0"/>
              <a:t>部分</a:t>
            </a:r>
            <a:r>
              <a:rPr lang="zh-CN" altLang="en-US" sz="1800" dirty="0" smtClean="0"/>
              <a:t>。</a:t>
            </a:r>
            <a:r>
              <a:rPr lang="zh-CN" altLang="en-US" sz="1800" dirty="0"/>
              <a:t>分别进行</a:t>
            </a:r>
            <a:r>
              <a:rPr lang="en-US" altLang="zh-CN" sz="1800" dirty="0"/>
              <a:t>DIV</a:t>
            </a:r>
            <a:r>
              <a:rPr lang="zh-CN" altLang="en-US" sz="1800" dirty="0"/>
              <a:t>分区设计，写出</a:t>
            </a:r>
            <a:r>
              <a:rPr lang="en-US" altLang="zh-CN" sz="1800" dirty="0"/>
              <a:t>DIV</a:t>
            </a:r>
            <a:r>
              <a:rPr lang="zh-CN" altLang="en-US" sz="1800" dirty="0"/>
              <a:t>结构代码和</a:t>
            </a:r>
            <a:r>
              <a:rPr lang="en-US" altLang="zh-CN" sz="1800" dirty="0"/>
              <a:t>CSS</a:t>
            </a:r>
            <a:r>
              <a:rPr lang="zh-CN" altLang="en-US" sz="1800" dirty="0"/>
              <a:t>样式文件。</a:t>
            </a:r>
            <a:endParaRPr lang="zh-CN" altLang="en-US" sz="1800" dirty="0"/>
          </a:p>
        </p:txBody>
      </p:sp>
      <p:sp>
        <p:nvSpPr>
          <p:cNvPr id="2" name="Rectangle 2"/>
          <p:cNvSpPr>
            <a:spLocks noChangeArrowheads="1"/>
          </p:cNvSpPr>
          <p:nvPr/>
        </p:nvSpPr>
        <p:spPr bwMode="auto">
          <a:xfrm>
            <a:off x="0" y="67310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752600" y="3151924"/>
          <a:ext cx="5715000" cy="2334476"/>
        </p:xfrm>
        <a:graphic>
          <a:graphicData uri="http://schemas.openxmlformats.org/presentationml/2006/ole">
            <mc:AlternateContent xmlns:mc="http://schemas.openxmlformats.org/markup-compatibility/2006">
              <mc:Choice xmlns:v="urn:schemas-microsoft-com:vml" Requires="v">
                <p:oleObj spid="_x0000_s1025" name="Visio" r:id="rId1" imgW="8376285" imgH="4560570" progId="Visio.Drawing.11">
                  <p:embed/>
                </p:oleObj>
              </mc:Choice>
              <mc:Fallback>
                <p:oleObj name="Visio" r:id="rId1" imgW="8376285" imgH="4560570" progId="Visio.Drawing.11">
                  <p:embed/>
                  <p:pic>
                    <p:nvPicPr>
                      <p:cNvPr id="0" name="图片 1024"/>
                      <p:cNvPicPr>
                        <a:picLocks noChangeAspect="1"/>
                      </p:cNvPicPr>
                      <p:nvPr/>
                    </p:nvPicPr>
                    <p:blipFill>
                      <a:blip r:embed="rId2"/>
                      <a:stretch>
                        <a:fillRect/>
                      </a:stretch>
                    </p:blipFill>
                    <p:spPr>
                      <a:xfrm>
                        <a:off x="1752600" y="3151924"/>
                        <a:ext cx="5715000" cy="2334476"/>
                      </a:xfrm>
                      <a:prstGeom prst="rect">
                        <a:avLst/>
                      </a:prstGeom>
                      <a:noFill/>
                      <a:ln w="9525">
                        <a:noFill/>
                      </a:ln>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normAutofit/>
          </a:bodyPr>
          <a:lstStyle/>
          <a:p>
            <a:r>
              <a:rPr lang="zh-CN" altLang="zh-CN" dirty="0"/>
              <a:t>“三行二列”、“三行三列”</a:t>
            </a:r>
            <a:r>
              <a:rPr lang="zh-CN" altLang="zh-CN" dirty="0" smtClean="0"/>
              <a:t>模式</a:t>
            </a:r>
            <a:endParaRPr lang="zh-CN" altLang="en-US" dirty="0" smtClean="0"/>
          </a:p>
        </p:txBody>
      </p:sp>
      <p:sp>
        <p:nvSpPr>
          <p:cNvPr id="54274" name="Rectangle 3"/>
          <p:cNvSpPr>
            <a:spLocks noGrp="1" noChangeArrowheads="1"/>
          </p:cNvSpPr>
          <p:nvPr>
            <p:ph idx="1"/>
          </p:nvPr>
        </p:nvSpPr>
        <p:spPr/>
        <p:txBody>
          <a:bodyPr>
            <a:normAutofit/>
          </a:bodyPr>
          <a:lstStyle/>
          <a:p>
            <a:pPr marL="0" indent="0">
              <a:buNone/>
            </a:pPr>
            <a:r>
              <a:rPr lang="en-US" altLang="zh-CN" sz="1000" dirty="0" smtClean="0"/>
              <a:t>     </a:t>
            </a:r>
            <a:r>
              <a:rPr lang="en-US" altLang="zh-CN" sz="1800" dirty="0" smtClean="0"/>
              <a:t>  </a:t>
            </a:r>
            <a:r>
              <a:rPr lang="zh-CN" altLang="zh-CN" sz="1800" dirty="0" smtClean="0"/>
              <a:t>此</a:t>
            </a:r>
            <a:r>
              <a:rPr lang="zh-CN" altLang="zh-CN" sz="1800" dirty="0"/>
              <a:t>模式特点是先将整个页面水平分成三个区域，再将中间区域分成两列或三</a:t>
            </a:r>
            <a:r>
              <a:rPr lang="zh-CN" altLang="zh-CN" sz="1800" dirty="0" smtClean="0"/>
              <a:t>列</a:t>
            </a:r>
            <a:r>
              <a:rPr lang="zh-CN" altLang="en-US" sz="1800" dirty="0" smtClean="0"/>
              <a:t>。分别进行</a:t>
            </a:r>
            <a:r>
              <a:rPr lang="en-US" altLang="zh-CN" sz="1800" dirty="0" smtClean="0"/>
              <a:t>DIV</a:t>
            </a:r>
            <a:r>
              <a:rPr lang="zh-CN" altLang="en-US" sz="1800" dirty="0" smtClean="0"/>
              <a:t>分区设计，写出</a:t>
            </a:r>
            <a:r>
              <a:rPr lang="en-US" altLang="zh-CN" sz="1800" dirty="0" smtClean="0"/>
              <a:t>DIV</a:t>
            </a:r>
            <a:r>
              <a:rPr lang="zh-CN" altLang="en-US" sz="1800" dirty="0" smtClean="0"/>
              <a:t>结构代码和</a:t>
            </a:r>
            <a:r>
              <a:rPr lang="en-US" altLang="zh-CN" sz="1800" dirty="0" smtClean="0"/>
              <a:t>CSS</a:t>
            </a:r>
            <a:r>
              <a:rPr lang="zh-CN" altLang="en-US" sz="1800" dirty="0" smtClean="0"/>
              <a:t>样式文件。</a:t>
            </a:r>
            <a:endParaRPr lang="zh-CN" altLang="en-US" sz="1800" dirty="0" smtClean="0"/>
          </a:p>
        </p:txBody>
      </p:sp>
      <p:sp>
        <p:nvSpPr>
          <p:cNvPr id="2" name="Rectangle 2"/>
          <p:cNvSpPr>
            <a:spLocks noChangeArrowheads="1"/>
          </p:cNvSpPr>
          <p:nvPr/>
        </p:nvSpPr>
        <p:spPr bwMode="auto">
          <a:xfrm>
            <a:off x="0" y="67310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7"/>
          <p:cNvSpPr>
            <a:spLocks noChangeArrowheads="1"/>
          </p:cNvSpPr>
          <p:nvPr/>
        </p:nvSpPr>
        <p:spPr bwMode="auto">
          <a:xfrm>
            <a:off x="0" y="8445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638300" y="3098504"/>
          <a:ext cx="5867400" cy="2387896"/>
        </p:xfrm>
        <a:graphic>
          <a:graphicData uri="http://schemas.openxmlformats.org/presentationml/2006/ole">
            <mc:AlternateContent xmlns:mc="http://schemas.openxmlformats.org/markup-compatibility/2006">
              <mc:Choice xmlns:v="urn:schemas-microsoft-com:vml" Requires="v">
                <p:oleObj spid="_x0000_s2049" name="Visio" r:id="rId1" imgW="8376285" imgH="4560570" progId="Visio.Drawing.11">
                  <p:embed/>
                </p:oleObj>
              </mc:Choice>
              <mc:Fallback>
                <p:oleObj name="Visio" r:id="rId1" imgW="8376285" imgH="4560570" progId="Visio.Drawing.11">
                  <p:embed/>
                  <p:pic>
                    <p:nvPicPr>
                      <p:cNvPr id="0" name="图片 2048"/>
                      <p:cNvPicPr>
                        <a:picLocks noChangeAspect="1"/>
                      </p:cNvPicPr>
                      <p:nvPr/>
                    </p:nvPicPr>
                    <p:blipFill>
                      <a:blip r:embed="rId2"/>
                      <a:stretch>
                        <a:fillRect/>
                      </a:stretch>
                    </p:blipFill>
                    <p:spPr>
                      <a:xfrm>
                        <a:off x="1638300" y="3098504"/>
                        <a:ext cx="5867400" cy="2387896"/>
                      </a:xfrm>
                      <a:prstGeom prst="rect">
                        <a:avLst/>
                      </a:prstGeom>
                      <a:noFill/>
                      <a:ln w="9525">
                        <a:noFill/>
                      </a:ln>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zh-CN" dirty="0"/>
              <a:t>多行多列复杂</a:t>
            </a:r>
            <a:r>
              <a:rPr lang="zh-CN" altLang="zh-CN" dirty="0" smtClean="0"/>
              <a:t>模式</a:t>
            </a:r>
            <a:endParaRPr lang="zh-CN" altLang="en-US" dirty="0" smtClean="0"/>
          </a:p>
        </p:txBody>
      </p:sp>
      <p:sp>
        <p:nvSpPr>
          <p:cNvPr id="2" name="Rectangle 2"/>
          <p:cNvSpPr>
            <a:spLocks noChangeArrowheads="1"/>
          </p:cNvSpPr>
          <p:nvPr/>
        </p:nvSpPr>
        <p:spPr bwMode="auto">
          <a:xfrm>
            <a:off x="0" y="67310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4" name="Rectangle 7"/>
          <p:cNvSpPr>
            <a:spLocks noChangeArrowheads="1"/>
          </p:cNvSpPr>
          <p:nvPr/>
        </p:nvSpPr>
        <p:spPr bwMode="auto">
          <a:xfrm>
            <a:off x="0" y="8445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Rectangle 6"/>
          <p:cNvSpPr>
            <a:spLocks noChangeArrowheads="1"/>
          </p:cNvSpPr>
          <p:nvPr/>
        </p:nvSpPr>
        <p:spPr bwMode="auto">
          <a:xfrm>
            <a:off x="0" y="67310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878205" y="1811655"/>
          <a:ext cx="7541895" cy="4150360"/>
        </p:xfrm>
        <a:graphic>
          <a:graphicData uri="http://schemas.openxmlformats.org/presentationml/2006/ole">
            <mc:AlternateContent xmlns:mc="http://schemas.openxmlformats.org/markup-compatibility/2006">
              <mc:Choice xmlns:v="urn:schemas-microsoft-com:vml" Requires="v">
                <p:oleObj spid="_x0000_s3073" name="Visio" r:id="rId1" imgW="11875770" imgH="8771255" progId="Visio.Drawing.11">
                  <p:embed/>
                </p:oleObj>
              </mc:Choice>
              <mc:Fallback>
                <p:oleObj name="Visio" r:id="rId1" imgW="11875770" imgH="8771255" progId="Visio.Drawing.11">
                  <p:embed/>
                  <p:pic>
                    <p:nvPicPr>
                      <p:cNvPr id="0" name="图片 3072"/>
                      <p:cNvPicPr>
                        <a:picLocks noChangeAspect="1"/>
                      </p:cNvPicPr>
                      <p:nvPr/>
                    </p:nvPicPr>
                    <p:blipFill>
                      <a:blip r:embed="rId2"/>
                      <a:stretch>
                        <a:fillRect/>
                      </a:stretch>
                    </p:blipFill>
                    <p:spPr>
                      <a:xfrm>
                        <a:off x="878205" y="1811655"/>
                        <a:ext cx="7541895" cy="4150360"/>
                      </a:xfrm>
                      <a:prstGeom prst="rect">
                        <a:avLst/>
                      </a:prstGeom>
                      <a:noFill/>
                      <a:ln w="9525">
                        <a:noFill/>
                      </a:ln>
                    </p:spPr>
                  </p:pic>
                </p:oleObj>
              </mc:Fallback>
            </mc:AlternateContent>
          </a:graphicData>
        </a:graphic>
      </p:graphicFrame>
    </p:spTree>
    <p:custDataLst>
      <p:tags r:id="rId3"/>
    </p:custData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zh-CN" altLang="zh-CN" dirty="0" smtClean="0"/>
              <a:t>多</a:t>
            </a:r>
            <a:r>
              <a:rPr lang="zh-CN" altLang="zh-CN" dirty="0"/>
              <a:t>行三列</a:t>
            </a:r>
            <a:r>
              <a:rPr lang="zh-CN" altLang="zh-CN" dirty="0" smtClean="0"/>
              <a:t>模式页面布局</a:t>
            </a:r>
            <a:r>
              <a:rPr lang="zh-CN" altLang="en-US" dirty="0" smtClean="0"/>
              <a:t>案例</a:t>
            </a:r>
            <a:endParaRPr lang="zh-CN" altLang="en-US" dirty="0" smtClean="0"/>
          </a:p>
        </p:txBody>
      </p:sp>
      <p:sp>
        <p:nvSpPr>
          <p:cNvPr id="5" name="内容占位符 4"/>
          <p:cNvSpPr>
            <a:spLocks noGrp="1"/>
          </p:cNvSpPr>
          <p:nvPr>
            <p:ph idx="1"/>
          </p:nvPr>
        </p:nvSpPr>
        <p:spPr/>
        <p:txBody>
          <a:bodyPr/>
          <a:lstStyle/>
          <a:p>
            <a:r>
              <a:rPr lang="zh-CN" altLang="en-US" sz="1600"/>
              <a:t>设计步骤：</a:t>
            </a:r>
            <a:r>
              <a:rPr lang="en-US" altLang="zh-CN" sz="1600"/>
              <a:t>1.</a:t>
            </a:r>
            <a:r>
              <a:rPr lang="zh-CN" altLang="en-US" sz="1600"/>
              <a:t>写出</a:t>
            </a:r>
            <a:r>
              <a:rPr lang="en-US" altLang="zh-CN" sz="1600"/>
              <a:t>DIV</a:t>
            </a:r>
            <a:r>
              <a:rPr lang="zh-CN" altLang="en-US" sz="1600"/>
              <a:t>结构； </a:t>
            </a:r>
            <a:r>
              <a:rPr lang="en-US" altLang="zh-CN" sz="1600"/>
              <a:t>2.</a:t>
            </a:r>
            <a:r>
              <a:rPr lang="zh-CN" altLang="en-US" sz="1600"/>
              <a:t>编写</a:t>
            </a:r>
            <a:r>
              <a:rPr lang="en-US" altLang="zh-CN" sz="1600"/>
              <a:t>CSS</a:t>
            </a:r>
            <a:r>
              <a:rPr lang="zh-CN" altLang="en-US" sz="1600"/>
              <a:t>文件</a:t>
            </a:r>
            <a:endParaRPr lang="zh-CN" altLang="en-US" sz="1600"/>
          </a:p>
          <a:p>
            <a:endParaRPr lang="zh-CN" altLang="en-US" sz="1600"/>
          </a:p>
        </p:txBody>
      </p:sp>
      <p:sp>
        <p:nvSpPr>
          <p:cNvPr id="2" name="Rectangle 2"/>
          <p:cNvSpPr>
            <a:spLocks noChangeArrowheads="1"/>
          </p:cNvSpPr>
          <p:nvPr/>
        </p:nvSpPr>
        <p:spPr bwMode="auto">
          <a:xfrm>
            <a:off x="0" y="673101"/>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descr="多行三行模式布局"/>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74165" y="1743075"/>
            <a:ext cx="5561330" cy="3371850"/>
          </a:xfrm>
          <a:prstGeom prst="rect">
            <a:avLst/>
          </a:prstGeom>
          <a:noFill/>
          <a:ln>
            <a:noFill/>
          </a:ln>
        </p:spPr>
      </p:pic>
    </p:spTree>
    <p:custDataLst>
      <p:tags r:id="rId2"/>
    </p:custData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zh-CN" dirty="0"/>
              <a:t>div</a:t>
            </a:r>
            <a:r>
              <a:rPr lang="zh-CN" altLang="zh-CN" dirty="0"/>
              <a:t>标记与</a:t>
            </a:r>
            <a:r>
              <a:rPr lang="en-US" altLang="zh-CN" dirty="0"/>
              <a:t>span</a:t>
            </a:r>
            <a:r>
              <a:rPr lang="zh-CN" altLang="zh-CN" dirty="0"/>
              <a:t>标记</a:t>
            </a:r>
            <a:endParaRPr lang="en-US" altLang="zh-CN" dirty="0" smtClean="0"/>
          </a:p>
        </p:txBody>
      </p:sp>
      <p:sp>
        <p:nvSpPr>
          <p:cNvPr id="41986" name="Rectangle 4"/>
          <p:cNvSpPr>
            <a:spLocks noGrp="1" noChangeArrowheads="1"/>
          </p:cNvSpPr>
          <p:nvPr>
            <p:ph idx="1"/>
          </p:nvPr>
        </p:nvSpPr>
        <p:spPr/>
        <p:txBody>
          <a:bodyPr>
            <a:normAutofit/>
          </a:bodyPr>
          <a:lstStyle/>
          <a:p>
            <a:pPr marL="0" indent="0">
              <a:lnSpc>
                <a:spcPct val="100000"/>
              </a:lnSpc>
              <a:spcBef>
                <a:spcPts val="0"/>
              </a:spcBef>
              <a:spcAft>
                <a:spcPts val="0"/>
              </a:spcAft>
              <a:buNone/>
            </a:pPr>
            <a:r>
              <a:rPr lang="en-US" altLang="zh-CN" sz="1800" dirty="0" smtClean="0"/>
              <a:t>1.span</a:t>
            </a:r>
            <a:r>
              <a:rPr lang="zh-CN" altLang="en-US" sz="1800" dirty="0" smtClean="0"/>
              <a:t>标记</a:t>
            </a:r>
            <a:r>
              <a:rPr lang="en-US" altLang="zh-CN" sz="1800" dirty="0" smtClean="0"/>
              <a:t>—</a:t>
            </a:r>
            <a:r>
              <a:rPr lang="zh-CN" altLang="en-US" sz="1800" dirty="0" smtClean="0"/>
              <a:t>行内元素</a:t>
            </a:r>
            <a:endParaRPr lang="zh-CN" altLang="en-US" sz="1800" dirty="0" smtClean="0"/>
          </a:p>
          <a:p>
            <a:pPr marL="0" indent="0">
              <a:lnSpc>
                <a:spcPct val="100000"/>
              </a:lnSpc>
              <a:spcBef>
                <a:spcPts val="0"/>
              </a:spcBef>
              <a:spcAft>
                <a:spcPts val="0"/>
              </a:spcAft>
              <a:buNone/>
            </a:pPr>
            <a:r>
              <a:rPr lang="zh-CN" altLang="en-US" sz="1800" dirty="0" smtClean="0"/>
              <a:t>     </a:t>
            </a:r>
            <a:r>
              <a:rPr lang="zh-CN" altLang="en-US" sz="1800" dirty="0" smtClean="0">
                <a:solidFill>
                  <a:srgbClr val="FF0000"/>
                </a:solidFill>
              </a:rPr>
              <a:t>基本语法：</a:t>
            </a:r>
            <a:r>
              <a:rPr lang="en-US" altLang="zh-CN" sz="1800" dirty="0" smtClean="0">
                <a:solidFill>
                  <a:srgbClr val="FF0000"/>
                </a:solidFill>
              </a:rPr>
              <a:t> </a:t>
            </a:r>
            <a:r>
              <a:rPr lang="zh-CN" altLang="en-US" sz="1800" dirty="0" smtClean="0">
                <a:solidFill>
                  <a:srgbClr val="FF0000"/>
                </a:solidFill>
              </a:rPr>
              <a:t>    </a:t>
            </a:r>
            <a:r>
              <a:rPr lang="en-US" altLang="zh-CN" sz="1800" dirty="0" smtClean="0">
                <a:solidFill>
                  <a:srgbClr val="FF0000"/>
                </a:solidFill>
              </a:rPr>
              <a:t>&lt;span id="" class=""&gt;</a:t>
            </a:r>
            <a:r>
              <a:rPr lang="zh-CN" altLang="en-US" sz="1800" dirty="0" smtClean="0">
                <a:solidFill>
                  <a:srgbClr val="FF0000"/>
                </a:solidFill>
              </a:rPr>
              <a:t>行内内容</a:t>
            </a:r>
            <a:r>
              <a:rPr lang="en-US" altLang="zh-CN" sz="1800" dirty="0" smtClean="0">
                <a:solidFill>
                  <a:srgbClr val="FF0000"/>
                </a:solidFill>
              </a:rPr>
              <a:t>&lt;/span&gt;</a:t>
            </a:r>
            <a:endParaRPr lang="en-US" altLang="zh-CN" sz="1800" dirty="0" smtClean="0">
              <a:solidFill>
                <a:srgbClr val="FF0000"/>
              </a:solidFill>
            </a:endParaRPr>
          </a:p>
          <a:p>
            <a:pPr marL="0" indent="0">
              <a:lnSpc>
                <a:spcPct val="100000"/>
              </a:lnSpc>
              <a:spcBef>
                <a:spcPts val="0"/>
              </a:spcBef>
              <a:spcAft>
                <a:spcPts val="0"/>
              </a:spcAft>
              <a:buNone/>
            </a:pPr>
            <a:endParaRPr lang="en-US" altLang="zh-CN" sz="1800" dirty="0" smtClean="0">
              <a:solidFill>
                <a:srgbClr val="FF0000"/>
              </a:solidFill>
            </a:endParaRPr>
          </a:p>
          <a:p>
            <a:pPr marL="0" indent="0">
              <a:lnSpc>
                <a:spcPct val="100000"/>
              </a:lnSpc>
              <a:spcBef>
                <a:spcPts val="0"/>
              </a:spcBef>
              <a:spcAft>
                <a:spcPts val="0"/>
              </a:spcAft>
              <a:buNone/>
            </a:pPr>
            <a:r>
              <a:rPr lang="en-US" altLang="zh-CN" sz="1800" dirty="0" smtClean="0"/>
              <a:t>2.div</a:t>
            </a:r>
            <a:r>
              <a:rPr lang="zh-CN" altLang="en-US" sz="1800" dirty="0" smtClean="0"/>
              <a:t>与</a:t>
            </a:r>
            <a:r>
              <a:rPr lang="en-US" altLang="zh-CN" sz="1800" dirty="0" smtClean="0"/>
              <a:t>span</a:t>
            </a:r>
            <a:r>
              <a:rPr lang="zh-CN" altLang="en-US" sz="1800" dirty="0" smtClean="0"/>
              <a:t>标记使用区别</a:t>
            </a:r>
            <a:endParaRPr lang="zh-CN" altLang="en-US" sz="1800" dirty="0" smtClean="0"/>
          </a:p>
          <a:p>
            <a:pPr marL="0" indent="0">
              <a:lnSpc>
                <a:spcPct val="100000"/>
              </a:lnSpc>
              <a:spcBef>
                <a:spcPts val="0"/>
              </a:spcBef>
              <a:spcAft>
                <a:spcPts val="0"/>
              </a:spcAft>
              <a:buNone/>
            </a:pPr>
            <a:r>
              <a:rPr lang="en-US" altLang="zh-CN" sz="1800" dirty="0"/>
              <a:t> </a:t>
            </a:r>
            <a:r>
              <a:rPr lang="en-US" altLang="zh-CN" sz="1800" dirty="0" smtClean="0"/>
              <a:t>      div</a:t>
            </a:r>
            <a:r>
              <a:rPr lang="zh-CN" altLang="zh-CN" sz="1800" dirty="0"/>
              <a:t>和</a:t>
            </a:r>
            <a:r>
              <a:rPr lang="en-US" altLang="zh-CN" sz="1800" dirty="0"/>
              <a:t>span</a:t>
            </a:r>
            <a:r>
              <a:rPr lang="zh-CN" altLang="zh-CN" sz="1800" dirty="0"/>
              <a:t>标记默认情况下都没有对标记内的内容进行格式化或渲染，只有使用</a:t>
            </a:r>
            <a:r>
              <a:rPr lang="en-US" altLang="zh-CN" sz="1800" dirty="0"/>
              <a:t>CSS</a:t>
            </a:r>
            <a:r>
              <a:rPr lang="zh-CN" altLang="zh-CN" sz="1800" dirty="0"/>
              <a:t>来定义相应的样式时才会显示出</a:t>
            </a:r>
            <a:r>
              <a:rPr lang="zh-CN" altLang="zh-CN" sz="1800" dirty="0" smtClean="0"/>
              <a:t>不同。</a:t>
            </a:r>
            <a:endParaRPr lang="zh-CN" altLang="zh-CN" sz="1800" dirty="0" smtClean="0"/>
          </a:p>
          <a:p>
            <a:pPr marL="0" indent="0">
              <a:lnSpc>
                <a:spcPct val="100000"/>
              </a:lnSpc>
              <a:spcBef>
                <a:spcPts val="0"/>
              </a:spcBef>
              <a:spcAft>
                <a:spcPts val="600"/>
              </a:spcAft>
              <a:buNone/>
            </a:pPr>
            <a:endParaRPr lang="zh-CN" altLang="zh-CN" sz="1800" dirty="0"/>
          </a:p>
          <a:p>
            <a:pPr marL="90805" indent="0">
              <a:lnSpc>
                <a:spcPct val="100000"/>
              </a:lnSpc>
              <a:spcBef>
                <a:spcPts val="0"/>
              </a:spcBef>
              <a:spcAft>
                <a:spcPts val="600"/>
              </a:spcAft>
            </a:pPr>
            <a:r>
              <a:rPr lang="en-US" altLang="zh-CN" sz="1800" b="0" dirty="0"/>
              <a:t>1)</a:t>
            </a:r>
            <a:r>
              <a:rPr lang="zh-CN" altLang="zh-CN" sz="1800" b="0" dirty="0"/>
              <a:t>是否是块标记。</a:t>
            </a:r>
            <a:r>
              <a:rPr lang="en-US" altLang="zh-CN" sz="1800" b="0" dirty="0"/>
              <a:t>div</a:t>
            </a:r>
            <a:r>
              <a:rPr lang="zh-CN" altLang="zh-CN" sz="1800" b="0" dirty="0"/>
              <a:t>标记是块标记，一般包含较大范围，在区域的</a:t>
            </a:r>
            <a:r>
              <a:rPr lang="zh-CN" altLang="zh-CN" sz="1800" b="0" dirty="0">
                <a:solidFill>
                  <a:srgbClr val="FF0000"/>
                </a:solidFill>
              </a:rPr>
              <a:t>前后会自动换行</a:t>
            </a:r>
            <a:r>
              <a:rPr lang="zh-CN" altLang="zh-CN" sz="1800" b="0" dirty="0"/>
              <a:t>；而</a:t>
            </a:r>
            <a:r>
              <a:rPr lang="en-US" altLang="zh-CN" sz="1800" b="0" dirty="0"/>
              <a:t>span</a:t>
            </a:r>
            <a:r>
              <a:rPr lang="zh-CN" altLang="zh-CN" sz="1800" b="0" dirty="0"/>
              <a:t>标记是行内标记，一般包含范围较窄，通常在一行内，</a:t>
            </a:r>
            <a:r>
              <a:rPr lang="zh-CN" altLang="zh-CN" sz="1800" b="0" dirty="0" smtClean="0"/>
              <a:t>在</a:t>
            </a:r>
            <a:r>
              <a:rPr lang="zh-CN" altLang="en-US" sz="1800" b="0" dirty="0" smtClean="0"/>
              <a:t>此</a:t>
            </a:r>
            <a:r>
              <a:rPr lang="zh-CN" altLang="zh-CN" sz="1800" b="0" dirty="0" smtClean="0"/>
              <a:t>区域的</a:t>
            </a:r>
            <a:r>
              <a:rPr lang="zh-CN" altLang="en-US" sz="1800" b="0" dirty="0" smtClean="0"/>
              <a:t>范围</a:t>
            </a:r>
            <a:r>
              <a:rPr lang="zh-CN" altLang="zh-CN" sz="1800" b="0" dirty="0" smtClean="0"/>
              <a:t>外</a:t>
            </a:r>
            <a:r>
              <a:rPr lang="zh-CN" altLang="zh-CN" sz="1800" b="0" dirty="0"/>
              <a:t>不会自动换行。</a:t>
            </a:r>
            <a:endParaRPr lang="zh-CN" altLang="zh-CN" sz="1800" b="0" dirty="0"/>
          </a:p>
          <a:p>
            <a:pPr marL="90805" indent="0">
              <a:lnSpc>
                <a:spcPct val="100000"/>
              </a:lnSpc>
              <a:spcBef>
                <a:spcPts val="0"/>
              </a:spcBef>
              <a:spcAft>
                <a:spcPts val="600"/>
              </a:spcAft>
            </a:pPr>
            <a:endParaRPr lang="en-US" altLang="zh-CN" sz="1800" b="0" dirty="0"/>
          </a:p>
          <a:p>
            <a:pPr marL="90805" indent="0">
              <a:lnSpc>
                <a:spcPct val="100000"/>
              </a:lnSpc>
              <a:spcBef>
                <a:spcPts val="0"/>
              </a:spcBef>
              <a:spcAft>
                <a:spcPts val="600"/>
              </a:spcAft>
            </a:pPr>
            <a:r>
              <a:rPr lang="en-US" altLang="zh-CN" sz="1800" b="0" dirty="0"/>
              <a:t>2)</a:t>
            </a:r>
            <a:r>
              <a:rPr lang="zh-CN" altLang="zh-CN" sz="1800" b="0" dirty="0"/>
              <a:t>是否可以互相包含。一般来说，</a:t>
            </a:r>
            <a:r>
              <a:rPr lang="en-US" altLang="zh-CN" sz="1800" b="0" dirty="0"/>
              <a:t>div</a:t>
            </a:r>
            <a:r>
              <a:rPr lang="zh-CN" altLang="zh-CN" sz="1800" b="0" dirty="0"/>
              <a:t>标记可以包含</a:t>
            </a:r>
            <a:r>
              <a:rPr lang="en-US" altLang="zh-CN" sz="1800" b="0" dirty="0"/>
              <a:t>span</a:t>
            </a:r>
            <a:r>
              <a:rPr lang="zh-CN" altLang="zh-CN" sz="1800" b="0" dirty="0"/>
              <a:t>标记，但</a:t>
            </a:r>
            <a:r>
              <a:rPr lang="en-US" altLang="zh-CN" sz="1800" b="0" dirty="0"/>
              <a:t>span</a:t>
            </a:r>
            <a:r>
              <a:rPr lang="zh-CN" altLang="zh-CN" sz="1800" b="0" dirty="0"/>
              <a:t>标记不可能包含</a:t>
            </a:r>
            <a:r>
              <a:rPr lang="en-US" altLang="zh-CN" sz="1800" b="0" dirty="0"/>
              <a:t>div</a:t>
            </a:r>
            <a:r>
              <a:rPr lang="zh-CN" altLang="zh-CN" sz="1800" b="0" dirty="0"/>
              <a:t>标记。</a:t>
            </a:r>
            <a:endParaRPr lang="zh-CN" altLang="zh-CN" sz="1800" b="0" dirty="0"/>
          </a:p>
          <a:p>
            <a:pPr marL="90805" indent="0">
              <a:lnSpc>
                <a:spcPct val="100000"/>
              </a:lnSpc>
              <a:spcBef>
                <a:spcPts val="0"/>
              </a:spcBef>
              <a:spcAft>
                <a:spcPts val="600"/>
              </a:spcAft>
            </a:pPr>
            <a:endParaRPr lang="zh-CN" altLang="zh-CN" sz="1800" b="0" dirty="0"/>
          </a:p>
          <a:p>
            <a:pPr marL="90805" indent="0">
              <a:lnSpc>
                <a:spcPct val="100000"/>
              </a:lnSpc>
              <a:spcBef>
                <a:spcPts val="0"/>
              </a:spcBef>
              <a:spcAft>
                <a:spcPts val="600"/>
              </a:spcAft>
            </a:pPr>
            <a:r>
              <a:rPr lang="zh-CN" altLang="zh-CN" sz="1800" b="0" dirty="0"/>
              <a:t>但</a:t>
            </a:r>
            <a:r>
              <a:rPr lang="zh-CN" altLang="zh-CN" sz="1800" b="0" dirty="0">
                <a:solidFill>
                  <a:srgbClr val="FF0000"/>
                </a:solidFill>
              </a:rPr>
              <a:t>块标记和行标记</a:t>
            </a:r>
            <a:r>
              <a:rPr lang="zh-CN" altLang="zh-CN" sz="1800" b="0" dirty="0"/>
              <a:t>不是绝对的，通过定义</a:t>
            </a:r>
            <a:r>
              <a:rPr lang="en-US" altLang="zh-CN" sz="1800" b="0" dirty="0"/>
              <a:t>CSS</a:t>
            </a:r>
            <a:r>
              <a:rPr lang="zh-CN" altLang="zh-CN" sz="1800" b="0" dirty="0"/>
              <a:t>的</a:t>
            </a:r>
            <a:r>
              <a:rPr lang="en-US" altLang="zh-CN" sz="1800" b="0" dirty="0"/>
              <a:t>display</a:t>
            </a:r>
            <a:r>
              <a:rPr lang="zh-CN" altLang="zh-CN" sz="1800" b="0" dirty="0"/>
              <a:t>属性可以相互</a:t>
            </a:r>
            <a:r>
              <a:rPr lang="zh-CN" altLang="zh-CN" sz="1800" b="0" dirty="0" smtClean="0"/>
              <a:t>转化</a:t>
            </a:r>
            <a:r>
              <a:rPr lang="zh-CN" altLang="en-US" sz="1800" b="0" dirty="0" smtClean="0"/>
              <a:t>。</a:t>
            </a:r>
            <a:r>
              <a:rPr lang="en-US" altLang="zh-CN" sz="1800" b="0" dirty="0" smtClean="0"/>
              <a:t>(</a:t>
            </a:r>
            <a:r>
              <a:rPr sz="1800" b="0" dirty="0" smtClean="0"/>
              <a:t>内容和形式分离过程中产生的变化）</a:t>
            </a:r>
            <a:endParaRPr sz="1800" b="0" dirty="0" smtClean="0"/>
          </a:p>
        </p:txBody>
      </p:sp>
    </p:spTree>
    <p:custDataLst>
      <p:tags r:id="rId1"/>
    </p:custData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en-US" altLang="zh-CN" sz="2000" dirty="0" smtClean="0"/>
              <a:t>display</a:t>
            </a:r>
            <a:r>
              <a:rPr lang="zh-CN" altLang="en-US" sz="2000" dirty="0" smtClean="0"/>
              <a:t>属性</a:t>
            </a:r>
            <a:endParaRPr lang="zh-CN" altLang="en-US" sz="2000" dirty="0" smtClean="0"/>
          </a:p>
        </p:txBody>
      </p:sp>
      <p:sp>
        <p:nvSpPr>
          <p:cNvPr id="43010" name="矩形 2"/>
          <p:cNvSpPr>
            <a:spLocks noChangeArrowheads="1"/>
          </p:cNvSpPr>
          <p:nvPr/>
        </p:nvSpPr>
        <p:spPr bwMode="auto">
          <a:xfrm>
            <a:off x="534035" y="1370965"/>
            <a:ext cx="8310245" cy="1198880"/>
          </a:xfrm>
          <a:prstGeom prst="rect">
            <a:avLst/>
          </a:prstGeom>
          <a:noFill/>
          <a:ln w="9525">
            <a:noFill/>
            <a:miter lim="800000"/>
          </a:ln>
        </p:spPr>
        <p:txBody>
          <a:bodyPr wrap="square">
            <a:spAutoFit/>
          </a:bodyPr>
          <a:lstStyle/>
          <a:p>
            <a:pPr eaLnBrk="0" hangingPunct="0">
              <a:spcBef>
                <a:spcPts val="0"/>
              </a:spcBef>
              <a:buClr>
                <a:srgbClr val="660066"/>
              </a:buClr>
              <a:buSzPct val="100000"/>
            </a:pPr>
            <a:r>
              <a:rPr lang="en-US" altLang="zh-CN" dirty="0">
                <a:ea typeface="黑体" panose="02010609060101010101" charset="-122"/>
              </a:rPr>
              <a:t>display </a:t>
            </a:r>
            <a:r>
              <a:rPr lang="zh-CN" altLang="en-US" dirty="0">
                <a:ea typeface="黑体" panose="02010609060101010101" charset="-122"/>
              </a:rPr>
              <a:t>：规定元素应该生成</a:t>
            </a:r>
            <a:r>
              <a:rPr lang="zh-CN" altLang="en-US" dirty="0" smtClean="0">
                <a:ea typeface="黑体" panose="02010609060101010101" charset="-122"/>
              </a:rPr>
              <a:t>的显示框</a:t>
            </a:r>
            <a:r>
              <a:rPr lang="zh-CN" altLang="en-US" dirty="0">
                <a:ea typeface="黑体" panose="02010609060101010101" charset="-122"/>
              </a:rPr>
              <a:t>的类型。</a:t>
            </a:r>
            <a:endParaRPr lang="zh-CN" altLang="en-US" dirty="0">
              <a:ea typeface="黑体" panose="02010609060101010101" charset="-122"/>
            </a:endParaRPr>
          </a:p>
          <a:p>
            <a:pPr marL="630555" indent="-630555" eaLnBrk="0" hangingPunct="0">
              <a:spcBef>
                <a:spcPts val="0"/>
              </a:spcBef>
              <a:buClr>
                <a:srgbClr val="660066"/>
              </a:buClr>
              <a:buSzPct val="100000"/>
            </a:pPr>
            <a:r>
              <a:rPr lang="zh-CN" altLang="en-US" b="0" dirty="0">
                <a:ea typeface="黑体" panose="02010609060101010101" charset="-122"/>
              </a:rPr>
              <a:t>说明：这个属性用于定义建立布局时元素生成的显示框类型。对于 </a:t>
            </a:r>
            <a:r>
              <a:rPr lang="en-US" altLang="zh-CN" b="0" dirty="0">
                <a:ea typeface="黑体" panose="02010609060101010101" charset="-122"/>
              </a:rPr>
              <a:t>HTML </a:t>
            </a:r>
            <a:r>
              <a:rPr lang="zh-CN" altLang="en-US" b="0" dirty="0">
                <a:ea typeface="黑体" panose="02010609060101010101" charset="-122"/>
              </a:rPr>
              <a:t>等文档类型，如果使用 </a:t>
            </a:r>
            <a:r>
              <a:rPr lang="en-US" altLang="zh-CN" b="0" dirty="0">
                <a:ea typeface="黑体" panose="02010609060101010101" charset="-122"/>
              </a:rPr>
              <a:t>display </a:t>
            </a:r>
            <a:r>
              <a:rPr lang="zh-CN" altLang="en-US" b="0" dirty="0">
                <a:ea typeface="黑体" panose="02010609060101010101" charset="-122"/>
              </a:rPr>
              <a:t>不谨慎会很危险，因为可能违反 </a:t>
            </a:r>
            <a:r>
              <a:rPr lang="en-US" altLang="zh-CN" b="0" dirty="0">
                <a:ea typeface="黑体" panose="02010609060101010101" charset="-122"/>
              </a:rPr>
              <a:t>HTML </a:t>
            </a:r>
            <a:r>
              <a:rPr lang="zh-CN" altLang="en-US" b="0" dirty="0">
                <a:ea typeface="黑体" panose="02010609060101010101" charset="-122"/>
              </a:rPr>
              <a:t>中已经定义的显示层次结构。</a:t>
            </a:r>
            <a:endParaRPr lang="zh-CN" altLang="en-US" b="0" dirty="0">
              <a:ea typeface="黑体" panose="02010609060101010101" charset="-122"/>
            </a:endParaRPr>
          </a:p>
        </p:txBody>
      </p:sp>
      <p:graphicFrame>
        <p:nvGraphicFramePr>
          <p:cNvPr id="4" name="Group 62"/>
          <p:cNvGraphicFramePr/>
          <p:nvPr>
            <p:custDataLst>
              <p:tags r:id="rId1"/>
            </p:custDataLst>
          </p:nvPr>
        </p:nvGraphicFramePr>
        <p:xfrm>
          <a:off x="534036" y="2843053"/>
          <a:ext cx="8341995" cy="2608580"/>
        </p:xfrm>
        <a:graphic>
          <a:graphicData uri="http://schemas.openxmlformats.org/drawingml/2006/table">
            <a:tbl>
              <a:tblPr>
                <a:tableStyleId>{E8B1032C-EA38-4F05-BA0D-38AFFFC7BED3}</a:tableStyleId>
              </a:tblPr>
              <a:tblGrid>
                <a:gridCol w="1663065"/>
                <a:gridCol w="6678930"/>
              </a:tblGrid>
              <a:tr h="312420">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1800" u="none" strike="noStrike" cap="none" normalizeH="0" baseline="0" dirty="0" smtClean="0">
                          <a:ln>
                            <a:noFill/>
                          </a:ln>
                          <a:effectLst/>
                          <a:latin typeface="微软雅黑" panose="020B0503020204020204" charset="-122"/>
                          <a:ea typeface="微软雅黑" panose="020B0503020204020204" charset="-122"/>
                        </a:rPr>
                        <a:t>none</a:t>
                      </a:r>
                      <a:endParaRPr kumimoji="0" lang="en-US" altLang="zh-CN" sz="18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1800" u="none" strike="noStrike" cap="none" normalizeH="0" baseline="0" dirty="0" smtClean="0">
                          <a:ln>
                            <a:noFill/>
                          </a:ln>
                          <a:effectLst/>
                          <a:latin typeface="微软雅黑" panose="020B0503020204020204" charset="-122"/>
                          <a:ea typeface="微软雅黑" panose="020B0503020204020204" charset="-122"/>
                        </a:rPr>
                        <a:t>此元素不会被显示。</a:t>
                      </a:r>
                      <a:endPar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r>
              <a:tr h="312420">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1800" u="none" strike="noStrike" cap="none" normalizeH="0" baseline="0" dirty="0" smtClean="0">
                          <a:ln>
                            <a:noFill/>
                          </a:ln>
                          <a:effectLst/>
                          <a:latin typeface="微软雅黑" panose="020B0503020204020204" charset="-122"/>
                          <a:ea typeface="微软雅黑" panose="020B0503020204020204" charset="-122"/>
                        </a:rPr>
                        <a:t>block</a:t>
                      </a:r>
                      <a:endParaRPr kumimoji="0" lang="en-US" altLang="zh-CN" sz="18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1800" u="none" strike="noStrike" cap="none" normalizeH="0" baseline="0" dirty="0" smtClean="0">
                          <a:ln>
                            <a:noFill/>
                          </a:ln>
                          <a:effectLst/>
                          <a:latin typeface="微软雅黑" panose="020B0503020204020204" charset="-122"/>
                          <a:ea typeface="微软雅黑" panose="020B0503020204020204" charset="-122"/>
                        </a:rPr>
                        <a:t>此元素将显示为块级元素，宽度</a:t>
                      </a:r>
                      <a:r>
                        <a:rPr kumimoji="0" lang="en-US" altLang="zh-CN" sz="1800" u="none" strike="noStrike" cap="none" normalizeH="0" baseline="0" dirty="0" smtClean="0">
                          <a:ln>
                            <a:noFill/>
                          </a:ln>
                          <a:effectLst/>
                          <a:latin typeface="微软雅黑" panose="020B0503020204020204" charset="-122"/>
                          <a:ea typeface="微软雅黑" panose="020B0503020204020204" charset="-122"/>
                        </a:rPr>
                        <a:t>100%</a:t>
                      </a:r>
                      <a:r>
                        <a:rPr kumimoji="0" lang="zh-CN" altLang="en-US" sz="1800" u="none" strike="noStrike" cap="none" normalizeH="0" baseline="0" dirty="0" smtClean="0">
                          <a:ln>
                            <a:noFill/>
                          </a:ln>
                          <a:effectLst/>
                          <a:latin typeface="微软雅黑" panose="020B0503020204020204" charset="-122"/>
                          <a:ea typeface="微软雅黑" panose="020B0503020204020204" charset="-122"/>
                        </a:rPr>
                        <a:t>，前后会带有换行符。</a:t>
                      </a:r>
                      <a:endPar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r>
              <a:tr h="312420">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1800" u="none" strike="noStrike" cap="none" normalizeH="0" baseline="0" dirty="0" smtClean="0">
                          <a:ln>
                            <a:noFill/>
                          </a:ln>
                          <a:effectLst/>
                          <a:latin typeface="微软雅黑" panose="020B0503020204020204" charset="-122"/>
                          <a:ea typeface="微软雅黑" panose="020B0503020204020204" charset="-122"/>
                        </a:rPr>
                        <a:t>inline</a:t>
                      </a:r>
                      <a:endParaRPr kumimoji="0" lang="en-US" altLang="zh-CN" sz="18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1800" u="none" strike="noStrike" cap="none" normalizeH="0" baseline="0" dirty="0" smtClean="0">
                          <a:ln>
                            <a:noFill/>
                          </a:ln>
                          <a:effectLst/>
                          <a:latin typeface="微软雅黑" panose="020B0503020204020204" charset="-122"/>
                          <a:ea typeface="微软雅黑" panose="020B0503020204020204" charset="-122"/>
                        </a:rPr>
                        <a:t>默认。此元素会被显示为内联元素，无高宽、前后没有换行符。</a:t>
                      </a:r>
                      <a:endPar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r>
              <a:tr h="394970">
                <a:tc>
                  <a:txBody>
                    <a:bodyPr/>
                    <a:p>
                      <a:pPr marL="342900" marR="0" lvl="0" indent="-342900" algn="ctr" defTabSz="914400" rtl="0" eaLnBrk="0" fontAlgn="ctr" latinLnBrk="0" hangingPunct="0">
                        <a:lnSpc>
                          <a:spcPct val="100000"/>
                        </a:lnSpc>
                        <a:buClrTx/>
                        <a:buSzTx/>
                        <a:buFontTx/>
                        <a:buNone/>
                      </a:pPr>
                      <a:r>
                        <a:rPr kumimoji="0" lang="en-US" altLang="zh-CN" sz="1800" i="0" u="none" strike="noStrike" cap="none" normalizeH="0" baseline="0" dirty="0" smtClean="0">
                          <a:ln>
                            <a:noFill/>
                          </a:ln>
                          <a:solidFill>
                            <a:schemeClr val="tx1"/>
                          </a:solidFill>
                          <a:effectLst/>
                          <a:latin typeface="微软雅黑" panose="020B0503020204020204" charset="-122"/>
                          <a:ea typeface="微软雅黑" panose="020B0503020204020204" charset="-122"/>
                        </a:rPr>
                        <a:t>inline-block</a:t>
                      </a:r>
                      <a:endParaRPr kumimoji="0" lang="en-US" altLang="zh-CN" sz="180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c>
                  <a:txBody>
                    <a:bodyPr/>
                    <a:p>
                      <a:pPr marL="342900" marR="0" lvl="0" indent="-342900" algn="l" defTabSz="914400" rtl="0" eaLnBrk="0" fontAlgn="ctr" latinLnBrk="0" hangingPunct="0">
                        <a:lnSpc>
                          <a:spcPct val="100000"/>
                        </a:lnSpc>
                        <a:buClrTx/>
                        <a:buSzTx/>
                        <a:buFontTx/>
                        <a:buNone/>
                      </a:pP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行内块元素</a:t>
                      </a: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，有宽度，不换行</a:t>
                      </a:r>
                      <a:endPar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r>
              <a:tr h="394970">
                <a:tc>
                  <a:txBody>
                    <a:bodyPr/>
                    <a:lstStyle/>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1800" u="none" strike="noStrike" cap="none" normalizeH="0" baseline="0" dirty="0" smtClean="0">
                          <a:ln>
                            <a:noFill/>
                          </a:ln>
                          <a:effectLst/>
                          <a:latin typeface="微软雅黑" panose="020B0503020204020204" charset="-122"/>
                          <a:ea typeface="微软雅黑" panose="020B0503020204020204" charset="-122"/>
                        </a:rPr>
                        <a:t>inherit</a:t>
                      </a:r>
                      <a:endParaRPr kumimoji="0" lang="en-US" altLang="zh-CN" sz="18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1800" u="none" strike="noStrike" cap="none" normalizeH="0" baseline="0" dirty="0" smtClean="0">
                          <a:ln>
                            <a:noFill/>
                          </a:ln>
                          <a:effectLst/>
                          <a:latin typeface="微软雅黑" panose="020B0503020204020204" charset="-122"/>
                          <a:ea typeface="微软雅黑" panose="020B0503020204020204" charset="-122"/>
                        </a:rPr>
                        <a:t>规定应该从父元素继承 </a:t>
                      </a:r>
                      <a:r>
                        <a:rPr kumimoji="0" lang="en-US" altLang="zh-CN" sz="1800" u="none" strike="noStrike" cap="none" normalizeH="0" baseline="0" dirty="0" smtClean="0">
                          <a:ln>
                            <a:noFill/>
                          </a:ln>
                          <a:effectLst/>
                          <a:latin typeface="微软雅黑" panose="020B0503020204020204" charset="-122"/>
                          <a:ea typeface="微软雅黑" panose="020B0503020204020204" charset="-122"/>
                        </a:rPr>
                        <a:t>display </a:t>
                      </a:r>
                      <a:r>
                        <a:rPr kumimoji="0" lang="zh-CN" altLang="en-US" sz="1800" u="none" strike="noStrike" cap="none" normalizeH="0" baseline="0" dirty="0" smtClean="0">
                          <a:ln>
                            <a:noFill/>
                          </a:ln>
                          <a:effectLst/>
                          <a:latin typeface="微软雅黑" panose="020B0503020204020204" charset="-122"/>
                          <a:ea typeface="微软雅黑" panose="020B0503020204020204" charset="-122"/>
                        </a:rPr>
                        <a:t>属性的值。</a:t>
                      </a:r>
                      <a:endPar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r>
              <a:tr h="394970">
                <a:tc>
                  <a:txBody>
                    <a:bodyPr/>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list-item</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c>
                  <a:txBody>
                    <a:bodyPr/>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特殊块，增加缩进和项目符号</a:t>
                      </a:r>
                      <a:endPar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r>
              <a:tr h="394970">
                <a:tc>
                  <a:txBody>
                    <a:bodyPr/>
                    <a:p>
                      <a:pPr marL="342900" marR="0" lvl="0" indent="-342900" algn="ctr" defTabSz="914400" rtl="0" eaLnBrk="0" fontAlgn="ctr" latinLnBrk="0" hangingPunct="0">
                        <a:lnSpc>
                          <a:spcPct val="100000"/>
                        </a:lnSpc>
                        <a:spcBef>
                          <a:spcPct val="0"/>
                        </a:spcBef>
                        <a:spcAft>
                          <a:spcPct val="0"/>
                        </a:spcAft>
                        <a:buClrTx/>
                        <a:buSzTx/>
                        <a:buFontTx/>
                        <a:buNone/>
                      </a:pPr>
                      <a:r>
                        <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flex</a:t>
                      </a:r>
                      <a:endParaRPr kumimoji="0" lang="en-US" altLang="zh-CN"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c>
                  <a:txBody>
                    <a:bodyPr/>
                    <a:p>
                      <a:pPr marL="342900" marR="0" lvl="0" indent="-342900" algn="l" defTabSz="914400" rtl="0" eaLnBrk="0" fontAlgn="ctr"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rPr>
                        <a:t>弹性伸缩，伸、缩比例和基准值</a:t>
                      </a:r>
                      <a:endParaRPr kumimoji="0" lang="zh-CN" altLang="en-US" sz="1800" b="0"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marT="34290" marB="34290" anchor="ctr" horzOverflow="overflow"/>
                </a:tc>
              </a:tr>
            </a:tbl>
          </a:graphicData>
        </a:graphic>
      </p:graphicFrame>
      <p:sp>
        <p:nvSpPr>
          <p:cNvPr id="43028" name="矩形 4"/>
          <p:cNvSpPr>
            <a:spLocks noChangeArrowheads="1"/>
          </p:cNvSpPr>
          <p:nvPr/>
        </p:nvSpPr>
        <p:spPr bwMode="auto">
          <a:xfrm>
            <a:off x="609600" y="5463957"/>
            <a:ext cx="8534400" cy="1198880"/>
          </a:xfrm>
          <a:prstGeom prst="rect">
            <a:avLst/>
          </a:prstGeom>
          <a:noFill/>
          <a:ln w="9525">
            <a:noFill/>
            <a:miter lim="800000"/>
          </a:ln>
        </p:spPr>
        <p:txBody>
          <a:bodyPr wrap="square">
            <a:spAutoFit/>
          </a:bodyPr>
          <a:lstStyle/>
          <a:p>
            <a:pPr eaLnBrk="0" hangingPunct="0">
              <a:lnSpc>
                <a:spcPct val="100000"/>
              </a:lnSpc>
              <a:spcBef>
                <a:spcPts val="0"/>
              </a:spcBef>
              <a:buClr>
                <a:srgbClr val="660066"/>
              </a:buClr>
              <a:buSzPct val="100000"/>
              <a:buFont typeface="Wingdings" panose="05000000000000000000" pitchFamily="2" charset="2"/>
              <a:buNone/>
            </a:pPr>
            <a:r>
              <a:rPr lang="en-US" altLang="zh-CN" dirty="0">
                <a:ea typeface="黑体" panose="02010609060101010101" charset="-122"/>
              </a:rPr>
              <a:t> </a:t>
            </a:r>
            <a:r>
              <a:rPr lang="en-US" altLang="zh-CN" dirty="0">
                <a:solidFill>
                  <a:srgbClr val="FF0000"/>
                </a:solidFill>
                <a:ea typeface="黑体" panose="02010609060101010101" charset="-122"/>
              </a:rPr>
              <a:t>&lt;style type="text/</a:t>
            </a:r>
            <a:r>
              <a:rPr lang="en-US" altLang="zh-CN" dirty="0" err="1">
                <a:solidFill>
                  <a:srgbClr val="FF0000"/>
                </a:solidFill>
                <a:ea typeface="黑体" panose="02010609060101010101" charset="-122"/>
              </a:rPr>
              <a:t>css</a:t>
            </a:r>
            <a:r>
              <a:rPr lang="en-US" altLang="zh-CN" dirty="0">
                <a:solidFill>
                  <a:srgbClr val="FF0000"/>
                </a:solidFill>
                <a:ea typeface="黑体" panose="02010609060101010101" charset="-122"/>
              </a:rPr>
              <a:t>"&gt;</a:t>
            </a:r>
            <a:endParaRPr lang="en-US" altLang="zh-CN" dirty="0">
              <a:solidFill>
                <a:srgbClr val="FF0000"/>
              </a:solidFill>
              <a:ea typeface="黑体" panose="02010609060101010101" charset="-122"/>
            </a:endParaRPr>
          </a:p>
          <a:p>
            <a:pPr eaLnBrk="0" hangingPunct="0">
              <a:lnSpc>
                <a:spcPct val="100000"/>
              </a:lnSpc>
              <a:spcBef>
                <a:spcPts val="0"/>
              </a:spcBef>
              <a:buClr>
                <a:srgbClr val="660066"/>
              </a:buClr>
              <a:buSzPct val="100000"/>
              <a:buFont typeface="Wingdings" panose="05000000000000000000" pitchFamily="2" charset="2"/>
              <a:buNone/>
            </a:pPr>
            <a:r>
              <a:rPr lang="en-US" altLang="zh-CN" dirty="0">
                <a:solidFill>
                  <a:srgbClr val="FF0000"/>
                </a:solidFill>
                <a:ea typeface="黑体" panose="02010609060101010101" charset="-122"/>
              </a:rPr>
              <a:t>     p {display: </a:t>
            </a:r>
            <a:r>
              <a:rPr lang="en-US" altLang="zh-CN" dirty="0" smtClean="0">
                <a:solidFill>
                  <a:srgbClr val="FF0000"/>
                </a:solidFill>
                <a:ea typeface="黑体" panose="02010609060101010101" charset="-122"/>
              </a:rPr>
              <a:t>inline;} </a:t>
            </a:r>
            <a:r>
              <a:rPr lang="en-US" altLang="zh-CN" dirty="0">
                <a:solidFill>
                  <a:srgbClr val="FF0000"/>
                </a:solidFill>
                <a:ea typeface="黑体" panose="02010609060101010101" charset="-122"/>
              </a:rPr>
              <a:t>/* </a:t>
            </a:r>
            <a:r>
              <a:rPr lang="zh-CN" altLang="en-US" dirty="0">
                <a:solidFill>
                  <a:srgbClr val="FF0000"/>
                </a:solidFill>
                <a:ea typeface="黑体" panose="02010609060101010101" charset="-122"/>
              </a:rPr>
              <a:t>块级元素转为行内元素</a:t>
            </a:r>
            <a:r>
              <a:rPr lang="en-US" altLang="zh-CN" dirty="0">
                <a:solidFill>
                  <a:srgbClr val="FF0000"/>
                </a:solidFill>
                <a:ea typeface="黑体" panose="02010609060101010101" charset="-122"/>
              </a:rPr>
              <a:t> */</a:t>
            </a:r>
            <a:endParaRPr lang="en-US" altLang="zh-CN" dirty="0">
              <a:solidFill>
                <a:srgbClr val="FF0000"/>
              </a:solidFill>
              <a:ea typeface="黑体" panose="02010609060101010101" charset="-122"/>
            </a:endParaRPr>
          </a:p>
          <a:p>
            <a:pPr eaLnBrk="0" hangingPunct="0">
              <a:lnSpc>
                <a:spcPct val="100000"/>
              </a:lnSpc>
              <a:spcBef>
                <a:spcPts val="0"/>
              </a:spcBef>
              <a:buClr>
                <a:srgbClr val="660066"/>
              </a:buClr>
              <a:buSzPct val="100000"/>
              <a:buFont typeface="Wingdings" panose="05000000000000000000" pitchFamily="2" charset="2"/>
              <a:buNone/>
            </a:pPr>
            <a:r>
              <a:rPr lang="en-US" altLang="zh-CN" dirty="0">
                <a:solidFill>
                  <a:srgbClr val="FF0000"/>
                </a:solidFill>
                <a:ea typeface="黑体" panose="02010609060101010101" charset="-122"/>
              </a:rPr>
              <a:t>     div {display: </a:t>
            </a:r>
            <a:r>
              <a:rPr lang="en-US" altLang="zh-CN" dirty="0" smtClean="0">
                <a:solidFill>
                  <a:srgbClr val="FF0000"/>
                </a:solidFill>
                <a:ea typeface="黑体" panose="02010609060101010101" charset="-122"/>
              </a:rPr>
              <a:t>none;} </a:t>
            </a:r>
            <a:r>
              <a:rPr lang="zh-CN" altLang="en-US" dirty="0" smtClean="0">
                <a:solidFill>
                  <a:srgbClr val="FF0000"/>
                </a:solidFill>
                <a:ea typeface="黑体" panose="02010609060101010101" charset="-122"/>
              </a:rPr>
              <a:t> </a:t>
            </a:r>
            <a:r>
              <a:rPr lang="en-US" altLang="zh-CN" dirty="0">
                <a:solidFill>
                  <a:srgbClr val="FF0000"/>
                </a:solidFill>
                <a:ea typeface="黑体" panose="02010609060101010101" charset="-122"/>
              </a:rPr>
              <a:t>/* </a:t>
            </a:r>
            <a:r>
              <a:rPr lang="zh-CN" altLang="en-US" dirty="0">
                <a:solidFill>
                  <a:srgbClr val="FF0000"/>
                </a:solidFill>
                <a:ea typeface="黑体" panose="02010609060101010101" charset="-122"/>
              </a:rPr>
              <a:t>隐藏图层</a:t>
            </a:r>
            <a:r>
              <a:rPr lang="en-US" altLang="zh-CN" dirty="0">
                <a:solidFill>
                  <a:srgbClr val="FF0000"/>
                </a:solidFill>
                <a:ea typeface="黑体" panose="02010609060101010101" charset="-122"/>
              </a:rPr>
              <a:t>  */</a:t>
            </a:r>
            <a:endParaRPr lang="en-US" altLang="zh-CN" dirty="0">
              <a:solidFill>
                <a:srgbClr val="FF0000"/>
              </a:solidFill>
              <a:ea typeface="黑体" panose="02010609060101010101" charset="-122"/>
            </a:endParaRPr>
          </a:p>
          <a:p>
            <a:pPr eaLnBrk="0" hangingPunct="0">
              <a:lnSpc>
                <a:spcPct val="100000"/>
              </a:lnSpc>
              <a:spcBef>
                <a:spcPts val="0"/>
              </a:spcBef>
              <a:buClr>
                <a:srgbClr val="660066"/>
              </a:buClr>
              <a:buSzPct val="100000"/>
              <a:buFont typeface="Wingdings" panose="05000000000000000000" pitchFamily="2" charset="2"/>
              <a:buNone/>
            </a:pPr>
            <a:r>
              <a:rPr lang="en-US" altLang="zh-CN" dirty="0" smtClean="0">
                <a:solidFill>
                  <a:srgbClr val="FF0000"/>
                </a:solidFill>
                <a:ea typeface="黑体" panose="02010609060101010101" charset="-122"/>
              </a:rPr>
              <a:t> &lt;/</a:t>
            </a:r>
            <a:r>
              <a:rPr lang="en-US" altLang="zh-CN" dirty="0">
                <a:solidFill>
                  <a:srgbClr val="FF0000"/>
                </a:solidFill>
                <a:ea typeface="黑体" panose="02010609060101010101" charset="-122"/>
              </a:rPr>
              <a:t>style&gt;</a:t>
            </a:r>
            <a:endParaRPr lang="en-US" altLang="zh-CN" dirty="0">
              <a:solidFill>
                <a:srgbClr val="FF0000"/>
              </a:solidFill>
              <a:ea typeface="黑体" panose="02010609060101010101" charset="-122"/>
            </a:endParaRPr>
          </a:p>
        </p:txBody>
      </p:sp>
    </p:spTree>
    <p:custDataLst>
      <p:tags r:id="rId2"/>
    </p:custData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381000" indent="-381000">
              <a:lnSpc>
                <a:spcPct val="100000"/>
              </a:lnSpc>
              <a:buFont typeface="Wingdings" panose="05000000000000000000" pitchFamily="2" charset="2"/>
              <a:buNone/>
            </a:pPr>
            <a:endParaRPr lang="en-US" altLang="zh-CN" dirty="0" smtClean="0">
              <a:solidFill>
                <a:schemeClr val="tx1"/>
              </a:solidFill>
              <a:latin typeface="微软雅黑" panose="020B0503020204020204" charset="-122"/>
              <a:cs typeface="微软雅黑" panose="020B0503020204020204" charset="-122"/>
            </a:endParaRPr>
          </a:p>
          <a:p>
            <a:pPr marL="381000" indent="-381000" algn="l">
              <a:lnSpc>
                <a:spcPct val="100000"/>
              </a:lnSpc>
              <a:buFont typeface="Wingdings" panose="05000000000000000000" pitchFamily="2" charset="2"/>
              <a:buNone/>
            </a:pPr>
            <a:r>
              <a:rPr sz="1800" smtClean="0">
                <a:solidFill>
                  <a:schemeClr val="tx1"/>
                </a:solidFill>
                <a:latin typeface="微软雅黑" panose="020B0503020204020204" charset="-122"/>
                <a:cs typeface="微软雅黑" panose="020B0503020204020204" charset="-122"/>
                <a:sym typeface="+mn-ea"/>
              </a:rPr>
              <a:t>顶级元素</a:t>
            </a:r>
            <a:r>
              <a:rPr lang="en-US" altLang="zh-CN" sz="1800" smtClean="0">
                <a:solidFill>
                  <a:schemeClr val="tx1"/>
                </a:solidFill>
                <a:latin typeface="微软雅黑" panose="020B0503020204020204" charset="-122"/>
                <a:cs typeface="微软雅黑" panose="020B0503020204020204" charset="-122"/>
                <a:sym typeface="+mn-ea"/>
              </a:rPr>
              <a:t>(</a:t>
            </a:r>
            <a:r>
              <a:rPr sz="1800" smtClean="0">
                <a:solidFill>
                  <a:schemeClr val="tx1"/>
                </a:solidFill>
                <a:latin typeface="微软雅黑" panose="020B0503020204020204" charset="-122"/>
                <a:cs typeface="微软雅黑" panose="020B0503020204020204" charset="-122"/>
                <a:sym typeface="+mn-ea"/>
              </a:rPr>
              <a:t>高级块</a:t>
            </a:r>
            <a:r>
              <a:rPr lang="en-US" altLang="zh-CN" sz="1800" smtClean="0">
                <a:solidFill>
                  <a:schemeClr val="tx1"/>
                </a:solidFill>
                <a:latin typeface="微软雅黑" panose="020B0503020204020204" charset="-122"/>
                <a:cs typeface="微软雅黑" panose="020B0503020204020204" charset="-122"/>
                <a:sym typeface="+mn-ea"/>
              </a:rPr>
              <a:t>,body)</a:t>
            </a:r>
            <a:endParaRPr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sz="1800" smtClean="0">
                <a:solidFill>
                  <a:schemeClr val="tx1"/>
                </a:solidFill>
                <a:latin typeface="微软雅黑" panose="020B0503020204020204" charset="-122"/>
                <a:cs typeface="微软雅黑" panose="020B0503020204020204" charset="-122"/>
                <a:sym typeface="+mn-ea"/>
              </a:rPr>
              <a:t>块级元素</a:t>
            </a:r>
            <a:r>
              <a:rPr lang="en-US" altLang="zh-CN" sz="1800" smtClean="0">
                <a:solidFill>
                  <a:schemeClr val="tx1"/>
                </a:solidFill>
                <a:latin typeface="微软雅黑" panose="020B0503020204020204" charset="-122"/>
                <a:cs typeface="微软雅黑" panose="020B0503020204020204" charset="-122"/>
                <a:sym typeface="+mn-ea"/>
              </a:rPr>
              <a:t>(h1-6,p,div,ul</a:t>
            </a:r>
            <a:r>
              <a:rPr sz="1800" smtClean="0">
                <a:solidFill>
                  <a:schemeClr val="tx1"/>
                </a:solidFill>
                <a:latin typeface="微软雅黑" panose="020B0503020204020204" charset="-122"/>
                <a:cs typeface="微软雅黑" panose="020B0503020204020204" charset="-122"/>
                <a:sym typeface="+mn-ea"/>
              </a:rPr>
              <a:t>等</a:t>
            </a:r>
            <a:r>
              <a:rPr lang="en-US" altLang="zh-CN" sz="1800" smtClean="0">
                <a:solidFill>
                  <a:schemeClr val="tx1"/>
                </a:solidFill>
                <a:latin typeface="微软雅黑" panose="020B0503020204020204" charset="-122"/>
                <a:cs typeface="微软雅黑" panose="020B0503020204020204" charset="-122"/>
                <a:sym typeface="+mn-ea"/>
              </a:rPr>
              <a:t>)</a:t>
            </a:r>
            <a:endParaRPr lang="en-US" altLang="zh-CN"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lang="en-US" altLang="zh-CN" sz="1800" smtClean="0">
                <a:solidFill>
                  <a:schemeClr val="tx1"/>
                </a:solidFill>
                <a:latin typeface="微软雅黑" panose="020B0503020204020204" charset="-122"/>
                <a:cs typeface="微软雅黑" panose="020B0503020204020204" charset="-122"/>
                <a:sym typeface="+mn-ea"/>
              </a:rPr>
              <a:t>    display:block; </a:t>
            </a:r>
            <a:r>
              <a:rPr sz="1800" smtClean="0">
                <a:solidFill>
                  <a:schemeClr val="tx1"/>
                </a:solidFill>
                <a:latin typeface="微软雅黑" panose="020B0503020204020204" charset="-122"/>
                <a:cs typeface="微软雅黑" panose="020B0503020204020204" charset="-122"/>
                <a:sym typeface="+mn-ea"/>
              </a:rPr>
              <a:t>高度由子元素决定，宽充满父级元素，与其他块级元 </a:t>
            </a:r>
            <a:r>
              <a:rPr lang="en-US" altLang="zh-CN" sz="1800" smtClean="0">
                <a:solidFill>
                  <a:schemeClr val="tx1"/>
                </a:solidFill>
                <a:latin typeface="微软雅黑" panose="020B0503020204020204" charset="-122"/>
                <a:cs typeface="微软雅黑" panose="020B0503020204020204" charset="-122"/>
                <a:sym typeface="+mn-ea"/>
              </a:rPr>
              <a:t>   </a:t>
            </a:r>
            <a:r>
              <a:rPr sz="1800" smtClean="0">
                <a:solidFill>
                  <a:schemeClr val="tx1"/>
                </a:solidFill>
                <a:latin typeface="微软雅黑" panose="020B0503020204020204" charset="-122"/>
                <a:cs typeface="微软雅黑" panose="020B0503020204020204" charset="-122"/>
                <a:sym typeface="+mn-ea"/>
              </a:rPr>
              <a:t>素纵向排列，</a:t>
            </a:r>
            <a:r>
              <a:rPr lang="en-US" altLang="zh-CN" sz="1800" smtClean="0">
                <a:solidFill>
                  <a:schemeClr val="tx1"/>
                </a:solidFill>
                <a:latin typeface="微软雅黑" panose="020B0503020204020204" charset="-122"/>
                <a:cs typeface="微软雅黑" panose="020B0503020204020204" charset="-122"/>
                <a:sym typeface="+mn-ea"/>
              </a:rPr>
              <a:t>margin</a:t>
            </a:r>
            <a:r>
              <a:rPr sz="1800" smtClean="0">
                <a:solidFill>
                  <a:schemeClr val="tx1"/>
                </a:solidFill>
                <a:latin typeface="微软雅黑" panose="020B0503020204020204" charset="-122"/>
                <a:cs typeface="微软雅黑" panose="020B0503020204020204" charset="-122"/>
                <a:sym typeface="+mn-ea"/>
              </a:rPr>
              <a:t>自动填充横向剩余部分</a:t>
            </a:r>
            <a:endParaRPr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sz="1800" smtClean="0">
                <a:solidFill>
                  <a:schemeClr val="tx1"/>
                </a:solidFill>
                <a:latin typeface="微软雅黑" panose="020B0503020204020204" charset="-122"/>
                <a:cs typeface="微软雅黑" panose="020B0503020204020204" charset="-122"/>
                <a:sym typeface="+mn-ea"/>
              </a:rPr>
              <a:t> </a:t>
            </a:r>
            <a:r>
              <a:rPr lang="en-US" altLang="zh-CN" sz="1800" smtClean="0">
                <a:solidFill>
                  <a:schemeClr val="tx1"/>
                </a:solidFill>
                <a:latin typeface="微软雅黑" panose="020B0503020204020204" charset="-122"/>
                <a:cs typeface="微软雅黑" panose="020B0503020204020204" charset="-122"/>
                <a:sym typeface="+mn-ea"/>
              </a:rPr>
              <a:t>   </a:t>
            </a:r>
            <a:r>
              <a:rPr sz="1800" smtClean="0">
                <a:solidFill>
                  <a:schemeClr val="tx1"/>
                </a:solidFill>
                <a:latin typeface="微软雅黑" panose="020B0503020204020204" charset="-122"/>
                <a:cs typeface="微软雅黑" panose="020B0503020204020204" charset="-122"/>
                <a:sym typeface="+mn-ea"/>
              </a:rPr>
              <a:t>优先使用块级元素布局</a:t>
            </a:r>
            <a:r>
              <a:rPr lang="en-US" altLang="zh-CN" sz="1800" smtClean="0">
                <a:solidFill>
                  <a:schemeClr val="tx1"/>
                </a:solidFill>
                <a:latin typeface="微软雅黑" panose="020B0503020204020204" charset="-122"/>
                <a:cs typeface="微软雅黑" panose="020B0503020204020204" charset="-122"/>
                <a:sym typeface="+mn-ea"/>
              </a:rPr>
              <a:t> </a:t>
            </a:r>
            <a:r>
              <a:rPr sz="1800" smtClean="0">
                <a:solidFill>
                  <a:schemeClr val="tx1"/>
                </a:solidFill>
                <a:latin typeface="微软雅黑" panose="020B0503020204020204" charset="-122"/>
                <a:cs typeface="微软雅黑" panose="020B0503020204020204" charset="-122"/>
                <a:sym typeface="+mn-ea"/>
              </a:rPr>
              <a:t>（</a:t>
            </a:r>
            <a:r>
              <a:rPr lang="en-US" altLang="zh-CN" sz="1800" smtClean="0">
                <a:solidFill>
                  <a:schemeClr val="tx1"/>
                </a:solidFill>
                <a:latin typeface="微软雅黑" panose="020B0503020204020204" charset="-122"/>
                <a:cs typeface="微软雅黑" panose="020B0503020204020204" charset="-122"/>
                <a:sym typeface="+mn-ea"/>
              </a:rPr>
              <a:t>CCS3</a:t>
            </a:r>
            <a:r>
              <a:rPr sz="1800" smtClean="0">
                <a:solidFill>
                  <a:schemeClr val="tx1"/>
                </a:solidFill>
                <a:latin typeface="微软雅黑" panose="020B0503020204020204" charset="-122"/>
                <a:cs typeface="微软雅黑" panose="020B0503020204020204" charset="-122"/>
                <a:sym typeface="+mn-ea"/>
              </a:rPr>
              <a:t>多用弹性块</a:t>
            </a:r>
            <a:r>
              <a:rPr lang="en-US" altLang="zh-CN" sz="1800" smtClean="0">
                <a:solidFill>
                  <a:schemeClr val="tx1"/>
                </a:solidFill>
                <a:latin typeface="微软雅黑" panose="020B0503020204020204" charset="-122"/>
                <a:cs typeface="微软雅黑" panose="020B0503020204020204" charset="-122"/>
                <a:sym typeface="+mn-ea"/>
              </a:rPr>
              <a:t>Flexible Box</a:t>
            </a:r>
            <a:r>
              <a:rPr sz="1800" smtClean="0">
                <a:solidFill>
                  <a:schemeClr val="tx1"/>
                </a:solidFill>
                <a:latin typeface="微软雅黑" panose="020B0503020204020204" charset="-122"/>
                <a:cs typeface="微软雅黑" panose="020B0503020204020204" charset="-122"/>
                <a:sym typeface="+mn-ea"/>
              </a:rPr>
              <a:t>，</a:t>
            </a:r>
            <a:r>
              <a:rPr lang="en-US" altLang="zh-CN" sz="1800" smtClean="0">
                <a:solidFill>
                  <a:schemeClr val="tx1"/>
                </a:solidFill>
                <a:latin typeface="微软雅黑" panose="020B0503020204020204" charset="-122"/>
                <a:cs typeface="微软雅黑" panose="020B0503020204020204" charset="-122"/>
                <a:sym typeface="+mn-ea"/>
              </a:rPr>
              <a:t>Flex</a:t>
            </a:r>
            <a:r>
              <a:rPr sz="1800" smtClean="0">
                <a:solidFill>
                  <a:schemeClr val="tx1"/>
                </a:solidFill>
                <a:latin typeface="微软雅黑" panose="020B0503020204020204" charset="-122"/>
                <a:cs typeface="微软雅黑" panose="020B0503020204020204" charset="-122"/>
                <a:sym typeface="+mn-ea"/>
              </a:rPr>
              <a:t>布局）</a:t>
            </a:r>
            <a:endParaRPr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sz="1800" smtClean="0">
                <a:solidFill>
                  <a:schemeClr val="tx1"/>
                </a:solidFill>
                <a:latin typeface="微软雅黑" panose="020B0503020204020204" charset="-122"/>
                <a:cs typeface="微软雅黑" panose="020B0503020204020204" charset="-122"/>
                <a:sym typeface="+mn-ea"/>
              </a:rPr>
              <a:t>行内元素（</a:t>
            </a:r>
            <a:r>
              <a:rPr lang="en-US" altLang="zh-CN" sz="1800" smtClean="0">
                <a:solidFill>
                  <a:schemeClr val="tx1"/>
                </a:solidFill>
                <a:latin typeface="微软雅黑" panose="020B0503020204020204" charset="-122"/>
                <a:cs typeface="微软雅黑" panose="020B0503020204020204" charset="-122"/>
                <a:sym typeface="+mn-ea"/>
              </a:rPr>
              <a:t>a,i,span</a:t>
            </a:r>
            <a:r>
              <a:rPr sz="1800" smtClean="0">
                <a:solidFill>
                  <a:schemeClr val="tx1"/>
                </a:solidFill>
                <a:latin typeface="微软雅黑" panose="020B0503020204020204" charset="-122"/>
                <a:cs typeface="微软雅黑" panose="020B0503020204020204" charset="-122"/>
                <a:sym typeface="+mn-ea"/>
              </a:rPr>
              <a:t>等）</a:t>
            </a:r>
            <a:endParaRPr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lang="en-US" altLang="zh-CN" sz="1800" smtClean="0">
                <a:solidFill>
                  <a:schemeClr val="tx1"/>
                </a:solidFill>
                <a:latin typeface="微软雅黑" panose="020B0503020204020204" charset="-122"/>
                <a:cs typeface="微软雅黑" panose="020B0503020204020204" charset="-122"/>
                <a:sym typeface="+mn-ea"/>
              </a:rPr>
              <a:t>    display:inline;   </a:t>
            </a:r>
            <a:r>
              <a:rPr sz="1800" smtClean="0">
                <a:solidFill>
                  <a:schemeClr val="tx1"/>
                </a:solidFill>
                <a:latin typeface="微软雅黑" panose="020B0503020204020204" charset="-122"/>
                <a:cs typeface="微软雅黑" panose="020B0503020204020204" charset="-122"/>
                <a:sym typeface="+mn-ea"/>
              </a:rPr>
              <a:t>宽高由子元素决定，与其他行内元素并排一行显示；</a:t>
            </a:r>
            <a:endParaRPr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sz="1800" smtClean="0">
                <a:solidFill>
                  <a:schemeClr val="tx1"/>
                </a:solidFill>
                <a:latin typeface="微软雅黑" panose="020B0503020204020204" charset="-122"/>
                <a:cs typeface="微软雅黑" panose="020B0503020204020204" charset="-122"/>
                <a:sym typeface="+mn-ea"/>
              </a:rPr>
              <a:t> </a:t>
            </a:r>
            <a:r>
              <a:rPr lang="en-US" altLang="zh-CN" sz="1800" smtClean="0">
                <a:solidFill>
                  <a:schemeClr val="tx1"/>
                </a:solidFill>
                <a:latin typeface="微软雅黑" panose="020B0503020204020204" charset="-122"/>
                <a:cs typeface="微软雅黑" panose="020B0503020204020204" charset="-122"/>
                <a:sym typeface="+mn-ea"/>
              </a:rPr>
              <a:t>   width</a:t>
            </a:r>
            <a:r>
              <a:rPr sz="1800" smtClean="0">
                <a:solidFill>
                  <a:schemeClr val="tx1"/>
                </a:solidFill>
                <a:latin typeface="微软雅黑" panose="020B0503020204020204" charset="-122"/>
                <a:cs typeface="微软雅黑" panose="020B0503020204020204" charset="-122"/>
                <a:sym typeface="+mn-ea"/>
              </a:rPr>
              <a:t>、</a:t>
            </a:r>
            <a:r>
              <a:rPr lang="en-US" altLang="zh-CN" sz="1800" smtClean="0">
                <a:solidFill>
                  <a:schemeClr val="tx1"/>
                </a:solidFill>
                <a:latin typeface="微软雅黑" panose="020B0503020204020204" charset="-122"/>
                <a:cs typeface="微软雅黑" panose="020B0503020204020204" charset="-122"/>
                <a:sym typeface="+mn-ea"/>
              </a:rPr>
              <a:t>height</a:t>
            </a:r>
            <a:r>
              <a:rPr sz="1800" smtClean="0">
                <a:solidFill>
                  <a:schemeClr val="tx1"/>
                </a:solidFill>
                <a:latin typeface="微软雅黑" panose="020B0503020204020204" charset="-122"/>
                <a:cs typeface="微软雅黑" panose="020B0503020204020204" charset="-122"/>
                <a:sym typeface="+mn-ea"/>
              </a:rPr>
              <a:t>、</a:t>
            </a:r>
            <a:r>
              <a:rPr lang="en-US" altLang="zh-CN" sz="1800" smtClean="0">
                <a:solidFill>
                  <a:schemeClr val="tx1"/>
                </a:solidFill>
                <a:latin typeface="微软雅黑" panose="020B0503020204020204" charset="-122"/>
                <a:cs typeface="微软雅黑" panose="020B0503020204020204" charset="-122"/>
                <a:sym typeface="+mn-ea"/>
              </a:rPr>
              <a:t>margin/padding-top/bottom</a:t>
            </a:r>
            <a:r>
              <a:rPr sz="1800" smtClean="0">
                <a:solidFill>
                  <a:schemeClr val="tx1"/>
                </a:solidFill>
                <a:latin typeface="微软雅黑" panose="020B0503020204020204" charset="-122"/>
                <a:cs typeface="微软雅黑" panose="020B0503020204020204" charset="-122"/>
                <a:sym typeface="+mn-ea"/>
              </a:rPr>
              <a:t>等失效；</a:t>
            </a:r>
            <a:endParaRPr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sz="1800" smtClean="0">
                <a:solidFill>
                  <a:schemeClr val="tx1"/>
                </a:solidFill>
                <a:latin typeface="微软雅黑" panose="020B0503020204020204" charset="-122"/>
                <a:cs typeface="微软雅黑" panose="020B0503020204020204" charset="-122"/>
                <a:sym typeface="+mn-ea"/>
              </a:rPr>
              <a:t>行内块（</a:t>
            </a:r>
            <a:r>
              <a:rPr lang="en-US" altLang="zh-CN" sz="1800" smtClean="0">
                <a:solidFill>
                  <a:schemeClr val="tx1"/>
                </a:solidFill>
                <a:latin typeface="微软雅黑" panose="020B0503020204020204" charset="-122"/>
                <a:cs typeface="微软雅黑" panose="020B0503020204020204" charset="-122"/>
                <a:sym typeface="+mn-ea"/>
              </a:rPr>
              <a:t>img,button</a:t>
            </a:r>
            <a:r>
              <a:rPr sz="1800" smtClean="0">
                <a:solidFill>
                  <a:schemeClr val="tx1"/>
                </a:solidFill>
                <a:latin typeface="微软雅黑" panose="020B0503020204020204" charset="-122"/>
                <a:cs typeface="微软雅黑" panose="020B0503020204020204" charset="-122"/>
                <a:sym typeface="+mn-ea"/>
              </a:rPr>
              <a:t>等）</a:t>
            </a:r>
            <a:endParaRPr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sz="1800" smtClean="0">
                <a:solidFill>
                  <a:schemeClr val="tx1"/>
                </a:solidFill>
                <a:latin typeface="微软雅黑" panose="020B0503020204020204" charset="-122"/>
                <a:cs typeface="微软雅黑" panose="020B0503020204020204" charset="-122"/>
                <a:sym typeface="+mn-ea"/>
              </a:rPr>
              <a:t> </a:t>
            </a:r>
            <a:r>
              <a:rPr lang="en-US" altLang="zh-CN" sz="1800" smtClean="0">
                <a:solidFill>
                  <a:schemeClr val="tx1"/>
                </a:solidFill>
                <a:latin typeface="微软雅黑" panose="020B0503020204020204" charset="-122"/>
                <a:cs typeface="微软雅黑" panose="020B0503020204020204" charset="-122"/>
                <a:sym typeface="+mn-ea"/>
              </a:rPr>
              <a:t>   display:inline-block;</a:t>
            </a:r>
            <a:r>
              <a:rPr sz="1800" smtClean="0">
                <a:solidFill>
                  <a:schemeClr val="tx1"/>
                </a:solidFill>
                <a:latin typeface="微软雅黑" panose="020B0503020204020204" charset="-122"/>
                <a:cs typeface="微软雅黑" panose="020B0503020204020204" charset="-122"/>
                <a:sym typeface="+mn-ea"/>
              </a:rPr>
              <a:t>默认宽高由子元素决定，但也可以设置宽高，类似文本元素，可以设置文本属性</a:t>
            </a:r>
            <a:endParaRPr lang="en-US" altLang="zh-CN" sz="1800" smtClean="0">
              <a:solidFill>
                <a:schemeClr val="tx1"/>
              </a:solidFill>
              <a:latin typeface="微软雅黑" panose="020B0503020204020204" charset="-122"/>
              <a:cs typeface="微软雅黑" panose="020B0503020204020204" charset="-122"/>
              <a:sym typeface="+mn-ea"/>
            </a:endParaRPr>
          </a:p>
          <a:p>
            <a:pPr marL="381000" indent="-381000" algn="l">
              <a:lnSpc>
                <a:spcPct val="100000"/>
              </a:lnSpc>
              <a:buFont typeface="Wingdings" panose="05000000000000000000" pitchFamily="2" charset="2"/>
              <a:buNone/>
            </a:pPr>
            <a:r>
              <a:rPr lang="en-US" altLang="zh-CN" sz="1800" smtClean="0">
                <a:solidFill>
                  <a:schemeClr val="tx1"/>
                </a:solidFill>
                <a:latin typeface="微软雅黑" panose="020B0503020204020204" charset="-122"/>
                <a:cs typeface="微软雅黑" panose="020B0503020204020204" charset="-122"/>
                <a:sym typeface="+mn-ea"/>
              </a:rPr>
              <a:t>    </a:t>
            </a:r>
            <a:endParaRPr lang="en-US" altLang="zh-CN" sz="1800" dirty="0" smtClean="0">
              <a:solidFill>
                <a:schemeClr val="tx1"/>
              </a:solidFill>
              <a:latin typeface="微软雅黑" panose="020B0503020204020204" charset="-122"/>
              <a:cs typeface="微软雅黑" panose="020B0503020204020204" charset="-122"/>
            </a:endParaRPr>
          </a:p>
          <a:p>
            <a:endParaRPr lang="en-US" altLang="zh-CN" sz="1800" dirty="0" smtClean="0">
              <a:solidFill>
                <a:schemeClr val="tx1"/>
              </a:solidFill>
              <a:latin typeface="微软雅黑" panose="020B0503020204020204" charset="-122"/>
              <a:cs typeface="微软雅黑" panose="020B0503020204020204" charset="-122"/>
            </a:endParaRPr>
          </a:p>
        </p:txBody>
      </p:sp>
    </p:spTree>
    <p:custDataLst>
      <p:tags r:id="rId1"/>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边界合并</a:t>
            </a:r>
            <a:endParaRPr lang="zh-CN" altLang="en-US"/>
          </a:p>
        </p:txBody>
      </p:sp>
      <p:pic>
        <p:nvPicPr>
          <p:cNvPr id="4" name="图片 3"/>
          <p:cNvPicPr>
            <a:picLocks noChangeAspect="1"/>
          </p:cNvPicPr>
          <p:nvPr>
            <p:custDataLst>
              <p:tags r:id="rId1"/>
            </p:custDataLst>
          </p:nvPr>
        </p:nvPicPr>
        <p:blipFill>
          <a:blip r:embed="rId2"/>
          <a:srcRect t="3820" b="7944"/>
          <a:stretch>
            <a:fillRect/>
          </a:stretch>
        </p:blipFill>
        <p:spPr>
          <a:xfrm>
            <a:off x="502285" y="1275715"/>
            <a:ext cx="4509135" cy="2581275"/>
          </a:xfrm>
          <a:prstGeom prst="rect">
            <a:avLst/>
          </a:prstGeom>
        </p:spPr>
      </p:pic>
      <p:pic>
        <p:nvPicPr>
          <p:cNvPr id="5" name="内容占位符 4"/>
          <p:cNvPicPr>
            <a:picLocks noChangeAspect="1"/>
          </p:cNvPicPr>
          <p:nvPr>
            <p:ph idx="1"/>
          </p:nvPr>
        </p:nvPicPr>
        <p:blipFill>
          <a:blip r:embed="rId3"/>
          <a:srcRect t="4385" b="3540"/>
          <a:stretch>
            <a:fillRect/>
          </a:stretch>
        </p:blipFill>
        <p:spPr>
          <a:xfrm>
            <a:off x="597535" y="4305935"/>
            <a:ext cx="4318635" cy="1800225"/>
          </a:xfrm>
          <a:prstGeom prst="rect">
            <a:avLst/>
          </a:prstGeom>
        </p:spPr>
      </p:pic>
      <p:pic>
        <p:nvPicPr>
          <p:cNvPr id="6" name="图片 5"/>
          <p:cNvPicPr>
            <a:picLocks noChangeAspect="1"/>
          </p:cNvPicPr>
          <p:nvPr/>
        </p:nvPicPr>
        <p:blipFill>
          <a:blip r:embed="rId4"/>
          <a:srcRect t="7823" b="9904"/>
          <a:stretch>
            <a:fillRect/>
          </a:stretch>
        </p:blipFill>
        <p:spPr>
          <a:xfrm>
            <a:off x="4916170" y="2496820"/>
            <a:ext cx="4062095" cy="1086485"/>
          </a:xfrm>
          <a:prstGeom prst="rect">
            <a:avLst/>
          </a:prstGeom>
        </p:spPr>
      </p:pic>
      <p:pic>
        <p:nvPicPr>
          <p:cNvPr id="7" name="图片 6"/>
          <p:cNvPicPr>
            <a:picLocks noChangeAspect="1"/>
          </p:cNvPicPr>
          <p:nvPr/>
        </p:nvPicPr>
        <p:blipFill>
          <a:blip r:embed="rId5"/>
          <a:stretch>
            <a:fillRect/>
          </a:stretch>
        </p:blipFill>
        <p:spPr>
          <a:xfrm>
            <a:off x="5231130" y="4137660"/>
            <a:ext cx="3719830" cy="1223010"/>
          </a:xfrm>
          <a:prstGeom prst="rect">
            <a:avLst/>
          </a:prstGeom>
        </p:spPr>
      </p:pic>
    </p:spTree>
    <p:custDataLst>
      <p:tags r:id="rId6"/>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边界坍塌与图文混排</a:t>
            </a:r>
            <a:endParaRPr lang="zh-CN" altLang="en-US"/>
          </a:p>
        </p:txBody>
      </p:sp>
      <p:pic>
        <p:nvPicPr>
          <p:cNvPr id="4" name="图片 3"/>
          <p:cNvPicPr>
            <a:picLocks noChangeAspect="1"/>
          </p:cNvPicPr>
          <p:nvPr/>
        </p:nvPicPr>
        <p:blipFill>
          <a:blip r:embed="rId1"/>
          <a:stretch>
            <a:fillRect/>
          </a:stretch>
        </p:blipFill>
        <p:spPr>
          <a:xfrm>
            <a:off x="502285" y="927735"/>
            <a:ext cx="3799205" cy="1871345"/>
          </a:xfrm>
          <a:prstGeom prst="rect">
            <a:avLst/>
          </a:prstGeom>
        </p:spPr>
      </p:pic>
      <p:pic>
        <p:nvPicPr>
          <p:cNvPr id="5" name="图片 4"/>
          <p:cNvPicPr>
            <a:picLocks noChangeAspect="1"/>
          </p:cNvPicPr>
          <p:nvPr/>
        </p:nvPicPr>
        <p:blipFill>
          <a:blip r:embed="rId2"/>
          <a:stretch>
            <a:fillRect/>
          </a:stretch>
        </p:blipFill>
        <p:spPr>
          <a:xfrm>
            <a:off x="502285" y="2838450"/>
            <a:ext cx="3799840" cy="1788160"/>
          </a:xfrm>
          <a:prstGeom prst="rect">
            <a:avLst/>
          </a:prstGeom>
        </p:spPr>
      </p:pic>
      <p:pic>
        <p:nvPicPr>
          <p:cNvPr id="6" name="图片 5"/>
          <p:cNvPicPr>
            <a:picLocks noChangeAspect="1"/>
          </p:cNvPicPr>
          <p:nvPr/>
        </p:nvPicPr>
        <p:blipFill>
          <a:blip r:embed="rId3"/>
          <a:stretch>
            <a:fillRect/>
          </a:stretch>
        </p:blipFill>
        <p:spPr>
          <a:xfrm>
            <a:off x="502285" y="4779010"/>
            <a:ext cx="3799205" cy="1812925"/>
          </a:xfrm>
          <a:prstGeom prst="rect">
            <a:avLst/>
          </a:prstGeom>
        </p:spPr>
      </p:pic>
      <p:pic>
        <p:nvPicPr>
          <p:cNvPr id="7" name="图片 6"/>
          <p:cNvPicPr>
            <a:picLocks noChangeAspect="1"/>
          </p:cNvPicPr>
          <p:nvPr/>
        </p:nvPicPr>
        <p:blipFill>
          <a:blip r:embed="rId4"/>
          <a:stretch>
            <a:fillRect/>
          </a:stretch>
        </p:blipFill>
        <p:spPr>
          <a:xfrm>
            <a:off x="5228590" y="51435"/>
            <a:ext cx="3643630" cy="1941195"/>
          </a:xfrm>
          <a:prstGeom prst="rect">
            <a:avLst/>
          </a:prstGeom>
        </p:spPr>
      </p:pic>
      <p:pic>
        <p:nvPicPr>
          <p:cNvPr id="8" name="图片 7"/>
          <p:cNvPicPr>
            <a:picLocks noChangeAspect="1"/>
          </p:cNvPicPr>
          <p:nvPr/>
        </p:nvPicPr>
        <p:blipFill>
          <a:blip r:embed="rId5"/>
          <a:stretch>
            <a:fillRect/>
          </a:stretch>
        </p:blipFill>
        <p:spPr>
          <a:xfrm>
            <a:off x="5220970" y="2078355"/>
            <a:ext cx="3644265" cy="1930400"/>
          </a:xfrm>
          <a:prstGeom prst="rect">
            <a:avLst/>
          </a:prstGeom>
        </p:spPr>
      </p:pic>
      <p:pic>
        <p:nvPicPr>
          <p:cNvPr id="10" name="图片 9"/>
          <p:cNvPicPr>
            <a:picLocks noChangeAspect="1"/>
          </p:cNvPicPr>
          <p:nvPr/>
        </p:nvPicPr>
        <p:blipFill>
          <a:blip r:embed="rId6"/>
          <a:stretch>
            <a:fillRect/>
          </a:stretch>
        </p:blipFill>
        <p:spPr>
          <a:xfrm>
            <a:off x="5228590" y="4128135"/>
            <a:ext cx="3651250" cy="1951355"/>
          </a:xfrm>
          <a:prstGeom prst="rect">
            <a:avLst/>
          </a:prstGeom>
        </p:spPr>
      </p:pic>
      <p:sp>
        <p:nvSpPr>
          <p:cNvPr id="11" name="内容占位符 10"/>
          <p:cNvSpPr>
            <a:spLocks noGrp="1"/>
          </p:cNvSpPr>
          <p:nvPr>
            <p:ph idx="1"/>
          </p:nvPr>
        </p:nvSpPr>
        <p:spPr>
          <a:xfrm>
            <a:off x="5288915" y="6079490"/>
            <a:ext cx="3352800" cy="593090"/>
          </a:xfrm>
        </p:spPr>
        <p:txBody>
          <a:bodyPr/>
          <a:p>
            <a:pPr marL="0" indent="0">
              <a:buNone/>
            </a:pPr>
            <a:r>
              <a:rPr lang="en-US" altLang="zh-CN" sz="1600"/>
              <a:t>.clearfix{overflow:auto;}</a:t>
            </a:r>
            <a:endParaRPr lang="en-US" altLang="zh-CN" sz="1600"/>
          </a:p>
        </p:txBody>
      </p:sp>
    </p:spTree>
    <p:custDataLst>
      <p:tags r:id="rId7"/>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a:lstStyle/>
          <a:p>
            <a:pPr eaLnBrk="1" hangingPunct="1"/>
            <a:r>
              <a:rPr>
                <a:latin typeface="黑体" panose="02010609060101010101" charset="-122"/>
                <a:ea typeface="黑体" panose="02010609060101010101" charset="-122"/>
              </a:rPr>
              <a:t>坍塌的解决办法：</a:t>
            </a:r>
            <a:r>
              <a:rPr lang="zh-CN" altLang="en-US">
                <a:latin typeface="黑体" panose="02010609060101010101" charset="-122"/>
                <a:ea typeface="黑体" panose="02010609060101010101" charset="-122"/>
              </a:rPr>
              <a:t>使用空标签</a:t>
            </a:r>
            <a:endParaRPr lang="zh-CN" altLang="en-US">
              <a:latin typeface="黑体" panose="02010609060101010101" charset="-122"/>
              <a:ea typeface="黑体" panose="02010609060101010101" charset="-122"/>
            </a:endParaRPr>
          </a:p>
        </p:txBody>
      </p:sp>
      <p:sp>
        <p:nvSpPr>
          <p:cNvPr id="50179" name="Rectangle 3"/>
          <p:cNvSpPr>
            <a:spLocks noGrp="1" noChangeArrowheads="1"/>
          </p:cNvSpPr>
          <p:nvPr>
            <p:ph idx="1"/>
          </p:nvPr>
        </p:nvSpPr>
        <p:spPr>
          <a:xfrm>
            <a:off x="502412" y="952508"/>
            <a:ext cx="8139178" cy="1607185"/>
          </a:xfrm>
          <a:noFill/>
        </p:spPr>
        <p:txBody>
          <a:bodyPr vert="horz" wrap="square" lIns="91440" tIns="45720" rIns="91440" bIns="45720" rtlCol="0">
            <a:spAutoFit/>
          </a:bodyPr>
          <a:lstStyle/>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使用空标签是最常用的清除浮动的方法，但增加标签，冗余。</a:t>
            </a:r>
            <a:endParaRPr lang="zh-CN" altLang="en-US" dirty="0"/>
          </a:p>
          <a:p>
            <a:pPr marL="285750" indent="-285750">
              <a:lnSpc>
                <a:spcPct val="120000"/>
              </a:lnSpc>
              <a:spcBef>
                <a:spcPts val="0"/>
              </a:spcBef>
              <a:spcAft>
                <a:spcPts val="300"/>
              </a:spcAft>
              <a:buClr>
                <a:srgbClr val="FF6600"/>
              </a:buClr>
              <a:buSzPct val="68000"/>
              <a:buFont typeface="Wingdings" panose="05000000000000000000" pitchFamily="2" charset="2"/>
              <a:buChar char="u"/>
            </a:pPr>
            <a:r>
              <a:rPr lang="zh-CN" altLang="en-US" dirty="0"/>
              <a:t>空标签可以采用块级元素，例如</a:t>
            </a:r>
            <a:r>
              <a:rPr lang="en-US" altLang="zh-CN" dirty="0"/>
              <a:t>&lt;div&gt;</a:t>
            </a:r>
            <a:r>
              <a:rPr lang="zh-CN" altLang="en-US" dirty="0"/>
              <a:t>、</a:t>
            </a:r>
            <a:r>
              <a:rPr lang="en-US" altLang="zh-CN" dirty="0"/>
              <a:t>&lt;p&gt;</a:t>
            </a:r>
            <a:r>
              <a:rPr lang="zh-CN" altLang="en-US" dirty="0"/>
              <a:t>以及</a:t>
            </a:r>
            <a:r>
              <a:rPr lang="en-US" altLang="zh-CN" dirty="0"/>
              <a:t>&lt;</a:t>
            </a:r>
            <a:r>
              <a:rPr lang="en-US" altLang="zh-CN" dirty="0" err="1"/>
              <a:t>br</a:t>
            </a:r>
            <a:r>
              <a:rPr lang="en-US" altLang="zh-CN" dirty="0"/>
              <a:t>/&gt;</a:t>
            </a:r>
            <a:r>
              <a:rPr lang="zh-CN" altLang="en-US" dirty="0"/>
              <a:t>等，在浮动元素之后添加一个空标签，并使其</a:t>
            </a:r>
            <a:r>
              <a:rPr lang="en-US" altLang="zh-CN" dirty="0"/>
              <a:t>clear</a:t>
            </a:r>
            <a:r>
              <a:rPr lang="zh-CN" altLang="en-US" dirty="0"/>
              <a:t>属性取值为</a:t>
            </a:r>
            <a:r>
              <a:rPr lang="en-US" altLang="zh-CN" dirty="0"/>
              <a:t>both</a:t>
            </a:r>
            <a:r>
              <a:rPr lang="zh-CN" altLang="en-US" dirty="0"/>
              <a:t>（或者除</a:t>
            </a:r>
            <a:r>
              <a:rPr lang="en-US" altLang="zh-CN" dirty="0"/>
              <a:t>none</a:t>
            </a:r>
            <a:r>
              <a:rPr lang="zh-CN" altLang="en-US" dirty="0"/>
              <a:t>之外的其它属性值）。 </a:t>
            </a:r>
            <a:endParaRPr lang="zh-CN" altLang="en-US" dirty="0"/>
          </a:p>
        </p:txBody>
      </p:sp>
      <p:sp>
        <p:nvSpPr>
          <p:cNvPr id="2" name="Slide Number Placeholder 1"/>
          <p:cNvSpPr>
            <a:spLocks noGrp="1"/>
          </p:cNvSpPr>
          <p:nvPr>
            <p:ph type="sldNum" sz="quarter" idx="12"/>
          </p:nvPr>
        </p:nvSpPr>
        <p:spPr/>
        <p:txBody>
          <a:bodyPr/>
          <a:lstStyle/>
          <a:p>
            <a:fld id="{911394FF-90D5-437E-BC53-F12E581A668D}" type="slidenum">
              <a:rPr lang="zh-CN" altLang="en-US" smtClean="0"/>
            </a:fld>
            <a:endParaRPr lang="zh-CN" altLang="en-US"/>
          </a:p>
        </p:txBody>
      </p:sp>
      <p:sp>
        <p:nvSpPr>
          <p:cNvPr id="309255" name="Rectangle 7"/>
          <p:cNvSpPr>
            <a:spLocks noChangeArrowheads="1"/>
          </p:cNvSpPr>
          <p:nvPr>
            <p:custDataLst>
              <p:tags r:id="rId1"/>
            </p:custDataLst>
          </p:nvPr>
        </p:nvSpPr>
        <p:spPr bwMode="auto">
          <a:xfrm>
            <a:off x="714990" y="2740040"/>
            <a:ext cx="4429125" cy="1599565"/>
          </a:xfrm>
          <a:prstGeom prst="rect">
            <a:avLst/>
          </a:prstGeom>
          <a:solidFill>
            <a:schemeClr val="accent6">
              <a:lumMod val="20000"/>
              <a:lumOff val="80000"/>
            </a:schemeClr>
          </a:solidFill>
          <a:ln cap="flat" algn="ctr">
            <a:solidFill>
              <a:srgbClr val="993300"/>
            </a:solidFill>
            <a:miter lim="800000"/>
          </a:ln>
        </p:spPr>
        <p:txBody>
          <a:bodyPr vert="horz" wrap="square" lIns="91440" tIns="45720" rIns="91440" bIns="45720" rtlCol="0">
            <a:spAutoFit/>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spcBef>
                <a:spcPct val="0"/>
              </a:spcBef>
            </a:pPr>
            <a:r>
              <a:rPr lang="en-US" altLang="zh-CN" sz="1400" b="1" dirty="0">
                <a:solidFill>
                  <a:srgbClr val="000000"/>
                </a:solidFill>
                <a:latin typeface="华文楷体" panose="02010600040101010101" pitchFamily="2" charset="-122"/>
              </a:rPr>
              <a:t>	&lt;body&gt;</a:t>
            </a:r>
            <a:endParaRPr lang="en-US" altLang="zh-CN" sz="1400" b="1" dirty="0">
              <a:solidFill>
                <a:srgbClr val="000000"/>
              </a:solidFill>
              <a:latin typeface="华文楷体" panose="02010600040101010101" pitchFamily="2" charset="-122"/>
            </a:endParaRPr>
          </a:p>
          <a:p>
            <a:pPr marL="457200" indent="-457200">
              <a:spcBef>
                <a:spcPct val="0"/>
              </a:spcBef>
            </a:pPr>
            <a:r>
              <a:rPr lang="en-US" altLang="zh-CN" sz="1400" b="1" dirty="0">
                <a:solidFill>
                  <a:srgbClr val="000000"/>
                </a:solidFill>
                <a:latin typeface="华文楷体" panose="02010600040101010101" pitchFamily="2" charset="-122"/>
              </a:rPr>
              <a:t>		&lt;div class="container"&gt;</a:t>
            </a:r>
            <a:endParaRPr lang="en-US" altLang="zh-CN" sz="1400" b="1" dirty="0">
              <a:solidFill>
                <a:srgbClr val="000000"/>
              </a:solidFill>
              <a:latin typeface="华文楷体" panose="02010600040101010101" pitchFamily="2" charset="-122"/>
            </a:endParaRPr>
          </a:p>
          <a:p>
            <a:pPr marL="457200" indent="-457200">
              <a:spcBef>
                <a:spcPct val="0"/>
              </a:spcBef>
            </a:pPr>
            <a:r>
              <a:rPr lang="en-US" altLang="zh-CN" sz="1400" b="1" dirty="0">
                <a:solidFill>
                  <a:srgbClr val="000000"/>
                </a:solidFill>
                <a:latin typeface="华文楷体" panose="02010600040101010101" pitchFamily="2" charset="-122"/>
              </a:rPr>
              <a:t>			&lt;div class="lay1"&gt;&lt;/div&gt;</a:t>
            </a:r>
            <a:endParaRPr lang="en-US" altLang="zh-CN" sz="1400" b="1" dirty="0">
              <a:solidFill>
                <a:srgbClr val="000000"/>
              </a:solidFill>
              <a:latin typeface="华文楷体" panose="02010600040101010101" pitchFamily="2" charset="-122"/>
            </a:endParaRPr>
          </a:p>
          <a:p>
            <a:pPr marL="457200" indent="-457200">
              <a:spcBef>
                <a:spcPct val="0"/>
              </a:spcBef>
            </a:pPr>
            <a:r>
              <a:rPr lang="en-US" altLang="zh-CN" sz="1400" b="1" dirty="0">
                <a:solidFill>
                  <a:srgbClr val="000000"/>
                </a:solidFill>
                <a:latin typeface="华文楷体" panose="02010600040101010101" pitchFamily="2" charset="-122"/>
              </a:rPr>
              <a:t>			&lt;div class="lay2"&gt;&lt;/div&gt;</a:t>
            </a:r>
            <a:endParaRPr lang="en-US" altLang="zh-CN" sz="1400" b="1" dirty="0">
              <a:solidFill>
                <a:srgbClr val="000000"/>
              </a:solidFill>
              <a:latin typeface="华文楷体" panose="02010600040101010101" pitchFamily="2" charset="-122"/>
            </a:endParaRPr>
          </a:p>
          <a:p>
            <a:pPr marL="457200" indent="-457200">
              <a:spcBef>
                <a:spcPct val="0"/>
              </a:spcBef>
            </a:pPr>
            <a:r>
              <a:rPr lang="en-US" altLang="zh-CN" sz="1400" b="1" dirty="0">
                <a:solidFill>
                  <a:srgbClr val="000000"/>
                </a:solidFill>
                <a:latin typeface="华文楷体" panose="02010600040101010101" pitchFamily="2" charset="-122"/>
              </a:rPr>
              <a:t>			&lt;div style="</a:t>
            </a:r>
            <a:r>
              <a:rPr lang="en-US" altLang="zh-CN" sz="1400" b="1" dirty="0" err="1">
                <a:solidFill>
                  <a:srgbClr val="000000"/>
                </a:solidFill>
                <a:latin typeface="华文楷体" panose="02010600040101010101" pitchFamily="2" charset="-122"/>
              </a:rPr>
              <a:t>clear:both</a:t>
            </a:r>
            <a:r>
              <a:rPr lang="en-US" altLang="zh-CN" sz="1400" b="1" dirty="0">
                <a:solidFill>
                  <a:srgbClr val="000000"/>
                </a:solidFill>
                <a:latin typeface="华文楷体" panose="02010600040101010101" pitchFamily="2" charset="-122"/>
              </a:rPr>
              <a:t>"&gt;&lt;/div&gt;</a:t>
            </a:r>
            <a:endParaRPr lang="en-US" altLang="zh-CN" sz="1400" b="1" dirty="0">
              <a:solidFill>
                <a:srgbClr val="000000"/>
              </a:solidFill>
              <a:latin typeface="华文楷体" panose="02010600040101010101" pitchFamily="2" charset="-122"/>
            </a:endParaRPr>
          </a:p>
          <a:p>
            <a:pPr marL="457200" indent="-457200">
              <a:spcBef>
                <a:spcPct val="0"/>
              </a:spcBef>
            </a:pPr>
            <a:r>
              <a:rPr lang="en-US" altLang="zh-CN" sz="1400" b="1" dirty="0">
                <a:solidFill>
                  <a:srgbClr val="000000"/>
                </a:solidFill>
                <a:latin typeface="华文楷体" panose="02010600040101010101" pitchFamily="2" charset="-122"/>
              </a:rPr>
              <a:t>		&lt;/div&gt;</a:t>
            </a:r>
            <a:endParaRPr lang="en-US" altLang="zh-CN" sz="1400" b="1" dirty="0">
              <a:solidFill>
                <a:srgbClr val="000000"/>
              </a:solidFill>
              <a:latin typeface="华文楷体" panose="02010600040101010101" pitchFamily="2" charset="-122"/>
            </a:endParaRPr>
          </a:p>
          <a:p>
            <a:pPr marL="457200" indent="-457200">
              <a:spcBef>
                <a:spcPct val="0"/>
              </a:spcBef>
            </a:pPr>
            <a:r>
              <a:rPr lang="en-US" altLang="zh-CN" sz="1400" b="1" dirty="0">
                <a:solidFill>
                  <a:srgbClr val="000000"/>
                </a:solidFill>
                <a:latin typeface="华文楷体" panose="02010600040101010101" pitchFamily="2" charset="-122"/>
              </a:rPr>
              <a:t>	&lt;/body&gt;</a:t>
            </a:r>
            <a:endParaRPr lang="en-US" altLang="zh-CN" sz="1400" b="1" dirty="0">
              <a:solidFill>
                <a:srgbClr val="000000"/>
              </a:solidFill>
              <a:latin typeface="华文楷体" panose="02010600040101010101" pitchFamily="2" charset="-122"/>
            </a:endParaRPr>
          </a:p>
        </p:txBody>
      </p:sp>
      <p:pic>
        <p:nvPicPr>
          <p:cNvPr id="52227" name="Picture 6"/>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4095750" y="4304030"/>
            <a:ext cx="4688840" cy="226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down)">
                                      <p:cBhvr>
                                        <p:cTn id="7" dur="500"/>
                                        <p:tgtEl>
                                          <p:spTgt spid="50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179">
                                            <p:txEl>
                                              <p:pRg st="1" end="1"/>
                                            </p:txEl>
                                          </p:spTgt>
                                        </p:tgtEl>
                                        <p:attrNameLst>
                                          <p:attrName>style.visibility</p:attrName>
                                        </p:attrNameLst>
                                      </p:cBhvr>
                                      <p:to>
                                        <p:strVal val="visible"/>
                                      </p:to>
                                    </p:set>
                                    <p:animEffect transition="in" filter="wipe(down)">
                                      <p:cBhvr>
                                        <p:cTn id="12" dur="500"/>
                                        <p:tgtEl>
                                          <p:spTgt spid="50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09255"/>
                                        </p:tgtEl>
                                        <p:attrNameLst>
                                          <p:attrName>style.visibility</p:attrName>
                                        </p:attrNameLst>
                                      </p:cBhvr>
                                      <p:to>
                                        <p:strVal val="visible"/>
                                      </p:to>
                                    </p:set>
                                    <p:animEffect transition="in" filter="box(in)">
                                      <p:cBhvr>
                                        <p:cTn id="17" dur="500"/>
                                        <p:tgtEl>
                                          <p:spTgt spid="3092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2227"/>
                                        </p:tgtEl>
                                        <p:attrNameLst>
                                          <p:attrName>style.visibility</p:attrName>
                                        </p:attrNameLst>
                                      </p:cBhvr>
                                      <p:to>
                                        <p:strVal val="visible"/>
                                      </p:to>
                                    </p:set>
                                    <p:animEffect transition="in" filter="wipe(down)">
                                      <p:cBhvr>
                                        <p:cTn id="22"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P spid="309255"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14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4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2601"/>
  <p:tag name="KSO_WM_SLIDE_LAYOUT" val="a_b"/>
  <p:tag name="KSO_WM_SLIDE_LAYOUT_CNT" val="1_1"/>
  <p:tag name="KSO_WM_SLIDE_MODEL_TYPE" val="cover"/>
</p:tagLst>
</file>

<file path=ppt/tags/tag147.xml><?xml version="1.0" encoding="utf-8"?>
<p:tagLst xmlns:p="http://schemas.openxmlformats.org/presentationml/2006/main">
  <p:tag name="KSO_WM_TEMPLATE_CATEGORY" val="custom"/>
  <p:tag name="KSO_WM_TEMPLATE_INDEX" val="20202601"/>
</p:tagLst>
</file>

<file path=ppt/tags/tag148.xml><?xml version="1.0" encoding="utf-8"?>
<p:tagLst xmlns:p="http://schemas.openxmlformats.org/presentationml/2006/main">
  <p:tag name="KSO_WM_TEMPLATE_CATEGORY" val="custom"/>
  <p:tag name="KSO_WM_TEMPLATE_INDEX" val="20202601"/>
</p:tagLst>
</file>

<file path=ppt/tags/tag149.xml><?xml version="1.0" encoding="utf-8"?>
<p:tagLst xmlns:p="http://schemas.openxmlformats.org/presentationml/2006/main">
  <p:tag name="KSO_WM_TEMPLATE_CATEGORY" val="custom"/>
  <p:tag name="KSO_WM_TEMPLATE_INDEX" val="2020260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TEMPLATE_CATEGORY" val="custom"/>
  <p:tag name="KSO_WM_TEMPLATE_INDEX" val="20202601"/>
</p:tagLst>
</file>

<file path=ppt/tags/tag151.xml><?xml version="1.0" encoding="utf-8"?>
<p:tagLst xmlns:p="http://schemas.openxmlformats.org/presentationml/2006/main">
  <p:tag name="KSO_WM_TEMPLATE_CATEGORY" val="custom"/>
  <p:tag name="KSO_WM_TEMPLATE_INDEX" val="20202601"/>
</p:tagLst>
</file>

<file path=ppt/tags/tag152.xml><?xml version="1.0" encoding="utf-8"?>
<p:tagLst xmlns:p="http://schemas.openxmlformats.org/presentationml/2006/main">
  <p:tag name="KSO_WM_TEMPLATE_CATEGORY" val="custom"/>
  <p:tag name="KSO_WM_TEMPLATE_INDEX" val="20202601"/>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TEMPLATE_CATEGORY" val="custom"/>
  <p:tag name="KSO_WM_TEMPLATE_INDEX" val="20202601"/>
</p:tagLst>
</file>

<file path=ppt/tags/tag155.xml><?xml version="1.0" encoding="utf-8"?>
<p:tagLst xmlns:p="http://schemas.openxmlformats.org/presentationml/2006/main">
  <p:tag name="KSO_WM_TEMPLATE_CATEGORY" val="custom"/>
  <p:tag name="KSO_WM_TEMPLATE_INDEX" val="20202601"/>
</p:tagLst>
</file>

<file path=ppt/tags/tag156.xml><?xml version="1.0" encoding="utf-8"?>
<p:tagLst xmlns:p="http://schemas.openxmlformats.org/presentationml/2006/main">
  <p:tag name="KSO_WM_TEMPLATE_CATEGORY" val="custom"/>
  <p:tag name="KSO_WM_TEMPLATE_INDEX" val="20202601"/>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TEMPLATE_CATEGORY" val="custom"/>
  <p:tag name="KSO_WM_TEMPLATE_INDEX" val="20202601"/>
</p:tagLst>
</file>

<file path=ppt/tags/tag159.xml><?xml version="1.0" encoding="utf-8"?>
<p:tagLst xmlns:p="http://schemas.openxmlformats.org/presentationml/2006/main">
  <p:tag name="KSO_WM_TEMPLATE_CATEGORY" val="custom"/>
  <p:tag name="KSO_WM_TEMPLATE_INDEX" val="2020260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CATEGORY" val="custom"/>
  <p:tag name="KSO_WM_TEMPLATE_INDEX" val="20202601"/>
</p:tagLst>
</file>

<file path=ppt/tags/tag161.xml><?xml version="1.0" encoding="utf-8"?>
<p:tagLst xmlns:p="http://schemas.openxmlformats.org/presentationml/2006/main">
  <p:tag name="KSO_WM_TEMPLATE_CATEGORY" val="custom"/>
  <p:tag name="KSO_WM_TEMPLATE_INDEX" val="20202601"/>
</p:tagLst>
</file>

<file path=ppt/tags/tag162.xml><?xml version="1.0" encoding="utf-8"?>
<p:tagLst xmlns:p="http://schemas.openxmlformats.org/presentationml/2006/main">
  <p:tag name="KSO_WM_TEMPLATE_CATEGORY" val="custom"/>
  <p:tag name="KSO_WM_TEMPLATE_INDEX" val="20202601"/>
</p:tagLst>
</file>

<file path=ppt/tags/tag163.xml><?xml version="1.0" encoding="utf-8"?>
<p:tagLst xmlns:p="http://schemas.openxmlformats.org/presentationml/2006/main">
  <p:tag name="KSO_WM_TEMPLATE_CATEGORY" val="custom"/>
  <p:tag name="KSO_WM_TEMPLATE_INDEX" val="20202601"/>
</p:tagLst>
</file>

<file path=ppt/tags/tag164.xml><?xml version="1.0" encoding="utf-8"?>
<p:tagLst xmlns:p="http://schemas.openxmlformats.org/presentationml/2006/main">
  <p:tag name="KSO_WM_TEMPLATE_CATEGORY" val="custom"/>
  <p:tag name="KSO_WM_TEMPLATE_INDEX" val="20202601"/>
</p:tagLst>
</file>

<file path=ppt/tags/tag165.xml><?xml version="1.0" encoding="utf-8"?>
<p:tagLst xmlns:p="http://schemas.openxmlformats.org/presentationml/2006/main">
  <p:tag name="KSO_WM_BEAUTIFY_FLAG" val="#wm#"/>
  <p:tag name="KSO_WM_TEMPLATE_CATEGORY" val="custom"/>
  <p:tag name="KSO_WM_TEMPLATE_INDEX" val="20202601"/>
</p:tagLst>
</file>

<file path=ppt/tags/tag166.xml><?xml version="1.0" encoding="utf-8"?>
<p:tagLst xmlns:p="http://schemas.openxmlformats.org/presentationml/2006/main">
  <p:tag name="KSO_WM_UNIT_TABLE_BEAUTIFY" val="smartTable{e64e623c-359c-4baa-bc62-3f2ec210dbdc}"/>
  <p:tag name="TABLE_ENDDRAG_ORIGIN_RECT" val="619*260"/>
  <p:tag name="TABLE_ENDDRAG_RECT" val="56*208*619*260"/>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TEMPLATE_CATEGORY" val="custom"/>
  <p:tag name="KSO_WM_TEMPLATE_INDEX" val="20202601"/>
</p:tagLst>
</file>

<file path=ppt/tags/tag169.xml><?xml version="1.0" encoding="utf-8"?>
<p:tagLst xmlns:p="http://schemas.openxmlformats.org/presentationml/2006/main">
  <p:tag name="KSO_WM_TEMPLATE_CATEGORY" val="custom"/>
  <p:tag name="KSO_WM_TEMPLATE_INDEX" val="2020260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EMPLATE_CATEGORY" val="custom"/>
  <p:tag name="KSO_WM_TEMPLATE_INDEX" val="20202601"/>
</p:tagLst>
</file>

<file path=ppt/tags/tag171.xml><?xml version="1.0" encoding="utf-8"?>
<p:tagLst xmlns:p="http://schemas.openxmlformats.org/presentationml/2006/main">
  <p:tag name="KSO_WM_TEMPLATE_CATEGORY" val="custom"/>
  <p:tag name="KSO_WM_TEMPLATE_INDEX" val="20202601"/>
</p:tagLst>
</file>

<file path=ppt/tags/tag172.xml><?xml version="1.0" encoding="utf-8"?>
<p:tagLst xmlns:p="http://schemas.openxmlformats.org/presentationml/2006/main">
  <p:tag name="KSO_WM_TEMPLATE_CATEGORY" val="custom"/>
  <p:tag name="KSO_WM_TEMPLATE_INDEX" val="20202601"/>
</p:tagLst>
</file>

<file path=ppt/tags/tag173.xml><?xml version="1.0" encoding="utf-8"?>
<p:tagLst xmlns:p="http://schemas.openxmlformats.org/presentationml/2006/main">
  <p:tag name="KSO_WM_TEMPLATE_CATEGORY" val="custom"/>
  <p:tag name="KSO_WM_TEMPLATE_INDEX" val="20202601"/>
</p:tagLst>
</file>

<file path=ppt/tags/tag174.xml><?xml version="1.0" encoding="utf-8"?>
<p:tagLst xmlns:p="http://schemas.openxmlformats.org/presentationml/2006/main">
  <p:tag name="KSO_WM_TEMPLATE_CATEGORY" val="custom"/>
  <p:tag name="KSO_WM_TEMPLATE_INDEX" val="20202601"/>
</p:tagLst>
</file>

<file path=ppt/tags/tag175.xml><?xml version="1.0" encoding="utf-8"?>
<p:tagLst xmlns:p="http://schemas.openxmlformats.org/presentationml/2006/main">
  <p:tag name="KSO_WM_TEMPLATE_CATEGORY" val="custom"/>
  <p:tag name="KSO_WM_TEMPLATE_INDEX" val="20202601"/>
</p:tagLst>
</file>

<file path=ppt/tags/tag176.xml><?xml version="1.0" encoding="utf-8"?>
<p:tagLst xmlns:p="http://schemas.openxmlformats.org/presentationml/2006/main">
  <p:tag name="KSO_WM_TEMPLATE_CATEGORY" val="custom"/>
  <p:tag name="KSO_WM_TEMPLATE_INDEX" val="20202601"/>
</p:tagLst>
</file>

<file path=ppt/tags/tag177.xml><?xml version="1.0" encoding="utf-8"?>
<p:tagLst xmlns:p="http://schemas.openxmlformats.org/presentationml/2006/main">
  <p:tag name="KSO_WM_TEMPLATE_CATEGORY" val="custom"/>
  <p:tag name="KSO_WM_TEMPLATE_INDEX" val="20202601"/>
</p:tagLst>
</file>

<file path=ppt/tags/tag178.xml><?xml version="1.0" encoding="utf-8"?>
<p:tagLst xmlns:p="http://schemas.openxmlformats.org/presentationml/2006/main">
  <p:tag name="KSO_WM_TEMPLATE_CATEGORY" val="custom"/>
  <p:tag name="KSO_WM_TEMPLATE_INDEX" val="20202601"/>
</p:tagLst>
</file>

<file path=ppt/tags/tag179.xml><?xml version="1.0" encoding="utf-8"?>
<p:tagLst xmlns:p="http://schemas.openxmlformats.org/presentationml/2006/main">
  <p:tag name="KSO_WM_TEMPLATE_CATEGORY" val="custom"/>
  <p:tag name="KSO_WM_TEMPLATE_INDEX" val="2020260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TEMPLATE_CATEGORY" val="custom"/>
  <p:tag name="KSO_WM_TEMPLATE_INDEX" val="20202601"/>
</p:tagLst>
</file>

<file path=ppt/tags/tag181.xml><?xml version="1.0" encoding="utf-8"?>
<p:tagLst xmlns:p="http://schemas.openxmlformats.org/presentationml/2006/main">
  <p:tag name="KSO_WM_TEMPLATE_CATEGORY" val="custom"/>
  <p:tag name="KSO_WM_TEMPLATE_INDEX" val="20202601"/>
</p:tagLst>
</file>

<file path=ppt/tags/tag182.xml><?xml version="1.0" encoding="utf-8"?>
<p:tagLst xmlns:p="http://schemas.openxmlformats.org/presentationml/2006/main">
  <p:tag name="KSO_WM_TEMPLATE_CATEGORY" val="custom"/>
  <p:tag name="KSO_WM_TEMPLATE_INDEX" val="20202601"/>
</p:tagLst>
</file>

<file path=ppt/tags/tag183.xml><?xml version="1.0" encoding="utf-8"?>
<p:tagLst xmlns:p="http://schemas.openxmlformats.org/presentationml/2006/main">
  <p:tag name="ARTICULATE_SLIDE_GUID" val="6db320bf-a9f5-4661-a57a-44885dc1caf7"/>
  <p:tag name="ARTICULATE_SLIDE_NAV" val="15"/>
  <p:tag name="ISPRING_AUDIO_BITRATE" val="0"/>
  <p:tag name="KSO_WM_TEMPLATE_CATEGORY" val="custom"/>
  <p:tag name="KSO_WM_TEMPLATE_INDEX" val="20202601"/>
</p:tagLst>
</file>

<file path=ppt/tags/tag184.xml><?xml version="1.0" encoding="utf-8"?>
<p:tagLst xmlns:p="http://schemas.openxmlformats.org/presentationml/2006/main">
  <p:tag name="KSO_WM_TEMPLATE_CATEGORY" val="custom"/>
  <p:tag name="KSO_WM_TEMPLATE_INDEX" val="20202601"/>
</p:tagLst>
</file>

<file path=ppt/tags/tag185.xml><?xml version="1.0" encoding="utf-8"?>
<p:tagLst xmlns:p="http://schemas.openxmlformats.org/presentationml/2006/main">
  <p:tag name="KSO_WM_TEMPLATE_CATEGORY" val="custom"/>
  <p:tag name="KSO_WM_TEMPLATE_INDEX" val="20202601"/>
</p:tagLst>
</file>

<file path=ppt/tags/tag186.xml><?xml version="1.0" encoding="utf-8"?>
<p:tagLst xmlns:p="http://schemas.openxmlformats.org/presentationml/2006/main">
  <p:tag name="KSO_WM_TEMPLATE_CATEGORY" val="custom"/>
  <p:tag name="KSO_WM_TEMPLATE_INDEX" val="20202601"/>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TEMPLATE_CATEGORY" val="custom"/>
  <p:tag name="KSO_WM_TEMPLATE_INDEX" val="20202601"/>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EMPLATE_CATEGORY" val="custom"/>
  <p:tag name="KSO_WM_TEMPLATE_INDEX" val="20202601"/>
</p:tagLst>
</file>

<file path=ppt/tags/tag191.xml><?xml version="1.0" encoding="utf-8"?>
<p:tagLst xmlns:p="http://schemas.openxmlformats.org/presentationml/2006/main">
  <p:tag name="ARTICULATE_PUBLISH_MODE" val="2"/>
  <p:tag name="ARTICULATE_SOURCE_IMAGE" val="C:\DOCUME~1\ADMINI~1\LOCALS~1\Temp\articulate\presenter\imgtemp\63NKQ8Cu.files\slide0001_image001.png"/>
</p:tagLst>
</file>

<file path=ppt/tags/tag192.xml><?xml version="1.0" encoding="utf-8"?>
<p:tagLst xmlns:p="http://schemas.openxmlformats.org/presentationml/2006/main">
  <p:tag name="KSO_WM_TEMPLATE_CATEGORY" val="custom"/>
  <p:tag name="KSO_WM_TEMPLATE_INDEX" val="20202601"/>
</p:tagLst>
</file>

<file path=ppt/tags/tag193.xml><?xml version="1.0" encoding="utf-8"?>
<p:tagLst xmlns:p="http://schemas.openxmlformats.org/presentationml/2006/main">
  <p:tag name="KSO_WM_TEMPLATE_CATEGORY" val="custom"/>
  <p:tag name="KSO_WM_TEMPLATE_INDEX" val="20202601"/>
</p:tagLst>
</file>

<file path=ppt/tags/tag194.xml><?xml version="1.0" encoding="utf-8"?>
<p:tagLst xmlns:p="http://schemas.openxmlformats.org/presentationml/2006/main">
  <p:tag name="KSO_WM_TEMPLATE_CATEGORY" val="custom"/>
  <p:tag name="KSO_WM_TEMPLATE_INDEX" val="20202601"/>
</p:tagLst>
</file>

<file path=ppt/tags/tag195.xml><?xml version="1.0" encoding="utf-8"?>
<p:tagLst xmlns:p="http://schemas.openxmlformats.org/presentationml/2006/main">
  <p:tag name="KSO_WM_TEMPLATE_CATEGORY" val="custom"/>
  <p:tag name="KSO_WM_TEMPLATE_INDEX" val="20202601"/>
</p:tagLst>
</file>

<file path=ppt/tags/tag196.xml><?xml version="1.0" encoding="utf-8"?>
<p:tagLst xmlns:p="http://schemas.openxmlformats.org/presentationml/2006/main">
  <p:tag name="KSO_WM_TEMPLATE_CATEGORY" val="custom"/>
  <p:tag name="KSO_WM_TEMPLATE_INDEX" val="20202601"/>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TEMPLATE_CATEGORY" val="custom"/>
  <p:tag name="KSO_WM_TEMPLATE_INDEX" val="20202601"/>
</p:tagLst>
</file>

<file path=ppt/tags/tag205.xml><?xml version="1.0" encoding="utf-8"?>
<p:tagLst xmlns:p="http://schemas.openxmlformats.org/presentationml/2006/main">
  <p:tag name="KSO_WM_TEMPLATE_CATEGORY" val="custom"/>
  <p:tag name="KSO_WM_TEMPLATE_INDEX" val="20202601"/>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TEMPLATE_CATEGORY" val="custom"/>
  <p:tag name="KSO_WM_TEMPLATE_INDEX" val="20202601"/>
</p:tagLst>
</file>

<file path=ppt/tags/tag217.xml><?xml version="1.0" encoding="utf-8"?>
<p:tagLst xmlns:p="http://schemas.openxmlformats.org/presentationml/2006/main">
  <p:tag name="KSO_WM_TEMPLATE_CATEGORY" val="custom"/>
  <p:tag name="KSO_WM_TEMPLATE_INDEX" val="20202601"/>
</p:tagLst>
</file>

<file path=ppt/tags/tag218.xml><?xml version="1.0" encoding="utf-8"?>
<p:tagLst xmlns:p="http://schemas.openxmlformats.org/presentationml/2006/main">
  <p:tag name="KSO_WM_TEMPLATE_CATEGORY" val="custom"/>
  <p:tag name="KSO_WM_TEMPLATE_INDEX" val="20202601"/>
</p:tagLst>
</file>

<file path=ppt/tags/tag219.xml><?xml version="1.0" encoding="utf-8"?>
<p:tagLst xmlns:p="http://schemas.openxmlformats.org/presentationml/2006/main">
  <p:tag name="KSO_WM_TEMPLATE_CATEGORY" val="custom"/>
  <p:tag name="KSO_WM_TEMPLATE_INDEX" val="2020260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202601"/>
</p:tagLst>
</file>

<file path=ppt/tags/tag221.xml><?xml version="1.0" encoding="utf-8"?>
<p:tagLst xmlns:p="http://schemas.openxmlformats.org/presentationml/2006/main">
  <p:tag name="KSO_WM_TEMPLATE_CATEGORY" val="custom"/>
  <p:tag name="KSO_WM_TEMPLATE_INDEX" val="20202601"/>
</p:tagLst>
</file>

<file path=ppt/tags/tag222.xml><?xml version="1.0" encoding="utf-8"?>
<p:tagLst xmlns:p="http://schemas.openxmlformats.org/presentationml/2006/main">
  <p:tag name="KSO_WM_TEMPLATE_CATEGORY" val="custom"/>
  <p:tag name="KSO_WM_TEMPLATE_INDEX" val="20202601"/>
</p:tagLst>
</file>

<file path=ppt/tags/tag223.xml><?xml version="1.0" encoding="utf-8"?>
<p:tagLst xmlns:p="http://schemas.openxmlformats.org/presentationml/2006/main">
  <p:tag name="KSO_WM_TEMPLATE_CATEGORY" val="custom"/>
  <p:tag name="KSO_WM_TEMPLATE_INDEX" val="20202601"/>
</p:tagLst>
</file>

<file path=ppt/tags/tag224.xml><?xml version="1.0" encoding="utf-8"?>
<p:tagLst xmlns:p="http://schemas.openxmlformats.org/presentationml/2006/main">
  <p:tag name="KSO_WM_UNIT_TABLE_BEAUTIFY" val="smartTable{627de8b6-ccb9-449a-9f5c-0823f4605bd8}"/>
</p:tagLst>
</file>

<file path=ppt/tags/tag225.xml><?xml version="1.0" encoding="utf-8"?>
<p:tagLst xmlns:p="http://schemas.openxmlformats.org/presentationml/2006/main">
  <p:tag name="KSO_WM_TEMPLATE_CATEGORY" val="custom"/>
  <p:tag name="KSO_WM_TEMPLATE_INDEX" val="20202601"/>
</p:tagLst>
</file>

<file path=ppt/tags/tag226.xml><?xml version="1.0" encoding="utf-8"?>
<p:tagLst xmlns:p="http://schemas.openxmlformats.org/presentationml/2006/main">
  <p:tag name="KSO_WM_BEAUTIFY_FLAG" val="#wm#"/>
  <p:tag name="KSO_WM_TEMPLATE_CATEGORY" val="custom"/>
  <p:tag name="KSO_WM_TEMPLATE_INDEX" val="20202601"/>
</p:tagLst>
</file>

<file path=ppt/tags/tag227.xml><?xml version="1.0" encoding="utf-8"?>
<p:tagLst xmlns:p="http://schemas.openxmlformats.org/presentationml/2006/main">
  <p:tag name="KSO_WM_UNIT_PLACING_PICTURE_USER_VIEWPORT" val="{&quot;height&quot;:5730,&quot;width&quot;:8835}"/>
</p:tagLst>
</file>

<file path=ppt/tags/tag228.xml><?xml version="1.0" encoding="utf-8"?>
<p:tagLst xmlns:p="http://schemas.openxmlformats.org/presentationml/2006/main">
  <p:tag name="KSO_WM_BEAUTIFY_FLAG" val="#wm#"/>
  <p:tag name="KSO_WM_TEMPLATE_CATEGORY" val="custom"/>
  <p:tag name="KSO_WM_TEMPLATE_INDEX" val="20202601"/>
</p:tagLst>
</file>

<file path=ppt/tags/tag229.xml><?xml version="1.0" encoding="utf-8"?>
<p:tagLst xmlns:p="http://schemas.openxmlformats.org/presentationml/2006/main">
  <p:tag name="KSO_WM_BEAUTIFY_FLAG" val="#wm#"/>
  <p:tag name="KSO_WM_TEMPLATE_CATEGORY" val="custom"/>
  <p:tag name="KSO_WM_TEMPLATE_INDEX" val="2020260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UNIT_TABLE_BEAUTIFY" val="smartTable{472ead97-5cac-48e8-bd2e-2a9410cf6441}"/>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wm#"/>
  <p:tag name="KSO_WM_TEMPLATE_CATEGORY" val="custom"/>
  <p:tag name="KSO_WM_TEMPLATE_INDEX" val="2020260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UNIT_TABLE_BEAUTIFY" val="smartTable{6a4f6eb7-4627-4a82-aa8d-8b5703346155}"/>
</p:tagLst>
</file>

<file path=ppt/tags/tag247.xml><?xml version="1.0" encoding="utf-8"?>
<p:tagLst xmlns:p="http://schemas.openxmlformats.org/presentationml/2006/main">
  <p:tag name="KSO_WM_UNIT_TABLE_BEAUTIFY" val="smartTable{b61a321a-6eaf-45b1-a9d6-8ae08735b4d3}"/>
</p:tagLst>
</file>

<file path=ppt/tags/tag248.xml><?xml version="1.0" encoding="utf-8"?>
<p:tagLst xmlns:p="http://schemas.openxmlformats.org/presentationml/2006/main">
  <p:tag name="KSO_WM_UNIT_TABLE_BEAUTIFY" val="smartTable{19f1774a-a2f0-4c67-b990-c605eec246e5}"/>
</p:tagLst>
</file>

<file path=ppt/tags/tag249.xml><?xml version="1.0" encoding="utf-8"?>
<p:tagLst xmlns:p="http://schemas.openxmlformats.org/presentationml/2006/main">
  <p:tag name="COMMONDATA" val="eyJoZGlkIjoiZTZiMGM5MmQ4ZjdjYWQzZmJhMGMwZDExYjZjYjk1ZWEifQ=="/>
  <p:tag name="KSO_WPP_MARK_KEY" val="f741a78e-1279-4a7b-a480-000a3de95a89"/>
  <p:tag name="commondata" val="eyJoZGlkIjoiYmJlMDhmOTMyN2U4NjE0NTBlNjcxZDdkODQxMTY3MzgifQ=="/>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41520</Words>
  <Application>WPS 演示</Application>
  <PresentationFormat>宽屏</PresentationFormat>
  <Paragraphs>2129</Paragraphs>
  <Slides>128</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8</vt:i4>
      </vt:variant>
      <vt:variant>
        <vt:lpstr>幻灯片标题</vt:lpstr>
      </vt:variant>
      <vt:variant>
        <vt:i4>128</vt:i4>
      </vt:variant>
    </vt:vector>
  </HeadingPairs>
  <TitlesOfParts>
    <vt:vector size="153" baseType="lpstr">
      <vt:lpstr>Arial</vt:lpstr>
      <vt:lpstr>宋体</vt:lpstr>
      <vt:lpstr>Wingdings</vt:lpstr>
      <vt:lpstr>微软雅黑</vt:lpstr>
      <vt:lpstr>汉仪旗黑-85S</vt:lpstr>
      <vt:lpstr>黑体</vt:lpstr>
      <vt:lpstr>Viner Hand ITC</vt:lpstr>
      <vt:lpstr>Calibri</vt:lpstr>
      <vt:lpstr>Verdana</vt:lpstr>
      <vt:lpstr>Arial Unicode MS</vt:lpstr>
      <vt:lpstr>华文中宋</vt:lpstr>
      <vt:lpstr>华文细黑</vt:lpstr>
      <vt:lpstr>华文楷体</vt:lpstr>
      <vt:lpstr>Courier New</vt:lpstr>
      <vt:lpstr>Times New Roman</vt:lpstr>
      <vt:lpstr>Mongolian Baiti</vt:lpstr>
      <vt:lpstr>Office 主题​​</vt:lpstr>
      <vt:lpstr>Package</vt:lpstr>
      <vt:lpstr>Package</vt:lpstr>
      <vt:lpstr>Visio.Drawing.11</vt:lpstr>
      <vt:lpstr>Visio.Drawing.11</vt:lpstr>
      <vt:lpstr>Visio.Drawing.11</vt:lpstr>
      <vt:lpstr>Package</vt:lpstr>
      <vt:lpstr>Package</vt:lpstr>
      <vt:lpstr>Package</vt:lpstr>
      <vt:lpstr>Web编程</vt:lpstr>
      <vt:lpstr>CSS基础</vt:lpstr>
      <vt:lpstr>CSS的基本概念 </vt:lpstr>
      <vt:lpstr>CSS的优势</vt:lpstr>
      <vt:lpstr>CSS的基本语法</vt:lpstr>
      <vt:lpstr>CSS的使用</vt:lpstr>
      <vt:lpstr>内联样式表</vt:lpstr>
      <vt:lpstr>内部样式表 </vt:lpstr>
      <vt:lpstr>链接外部样式表</vt:lpstr>
      <vt:lpstr>链接外部样式表案例</vt:lpstr>
      <vt:lpstr>导入外部样式表</vt:lpstr>
      <vt:lpstr>导入外部样式表案例</vt:lpstr>
      <vt:lpstr>CSS继承与层叠</vt:lpstr>
      <vt:lpstr>CSS继承与层叠案例</vt:lpstr>
      <vt:lpstr>CSS基本语法</vt:lpstr>
      <vt:lpstr>CSS选择器类型</vt:lpstr>
      <vt:lpstr>CSS元素选择器类型</vt:lpstr>
      <vt:lpstr>CSS关系选择器类型</vt:lpstr>
      <vt:lpstr>CSS属性选择器类型</vt:lpstr>
      <vt:lpstr>CSS伪类选择器类型</vt:lpstr>
      <vt:lpstr>CSS伪元素选择器类型</vt:lpstr>
      <vt:lpstr>CSS属性值中的单位</vt:lpstr>
      <vt:lpstr>CSS属性值中的单位</vt:lpstr>
      <vt:lpstr>相关概念</vt:lpstr>
      <vt:lpstr>CSS颜色与背景</vt:lpstr>
      <vt:lpstr>样式属性</vt:lpstr>
      <vt:lpstr>字体属性</vt:lpstr>
      <vt:lpstr>字体大小font-size属性</vt:lpstr>
      <vt:lpstr>字体样式font-style属性</vt:lpstr>
      <vt:lpstr>字体系列font-family属性</vt:lpstr>
      <vt:lpstr>设置字体大小、样式及字体名称</vt:lpstr>
      <vt:lpstr>字体变体font-variant属性</vt:lpstr>
      <vt:lpstr>字体粗细font-weight属性</vt:lpstr>
      <vt:lpstr>字体font属性</vt:lpstr>
      <vt:lpstr>字体属性例子1</vt:lpstr>
      <vt:lpstr>字体属性例子2</vt:lpstr>
      <vt:lpstr>文本属性</vt:lpstr>
      <vt:lpstr>设置字符间距、行距及首行缩进案例</vt:lpstr>
      <vt:lpstr>设置内容对齐方式案例</vt:lpstr>
      <vt:lpstr>文本装饰属性</vt:lpstr>
      <vt:lpstr>文本装饰属性例子1</vt:lpstr>
      <vt:lpstr>背景background属性</vt:lpstr>
      <vt:lpstr>背景属性</vt:lpstr>
      <vt:lpstr>背景属性例子</vt:lpstr>
      <vt:lpstr>列表属性</vt:lpstr>
      <vt:lpstr>列表属性</vt:lpstr>
      <vt:lpstr>光标属性</vt:lpstr>
      <vt:lpstr>CSS盒模型</vt:lpstr>
      <vt:lpstr>盒子模型（MPBC）</vt:lpstr>
      <vt:lpstr>CSS盒模型结构</vt:lpstr>
      <vt:lpstr>CSS盒模型概述</vt:lpstr>
      <vt:lpstr>CSS盒模型3D示意图</vt:lpstr>
      <vt:lpstr>边界属性设置</vt:lpstr>
      <vt:lpstr>边界属性设置案例</vt:lpstr>
      <vt:lpstr>边框属性设置</vt:lpstr>
      <vt:lpstr>边框属性设置案例</vt:lpstr>
      <vt:lpstr>边框属性</vt:lpstr>
      <vt:lpstr>1．边框颜色</vt:lpstr>
      <vt:lpstr>2．边框样式</vt:lpstr>
      <vt:lpstr>3．边框宽度</vt:lpstr>
      <vt:lpstr>边框属性例子</vt:lpstr>
      <vt:lpstr>4．圆角边框</vt:lpstr>
      <vt:lpstr>圆角边框例子</vt:lpstr>
      <vt:lpstr>5．边框阴影</vt:lpstr>
      <vt:lpstr>边框阴影例子</vt:lpstr>
      <vt:lpstr>6．图像边框</vt:lpstr>
      <vt:lpstr>图像边框例子</vt:lpstr>
      <vt:lpstr>填充属性设置</vt:lpstr>
      <vt:lpstr>填充属性设置案例</vt:lpstr>
      <vt:lpstr>布局属性</vt:lpstr>
      <vt:lpstr>PowerPoint 演示文稿</vt:lpstr>
      <vt:lpstr>页面布局</vt:lpstr>
      <vt:lpstr>表格布局</vt:lpstr>
      <vt:lpstr>框架布局</vt:lpstr>
      <vt:lpstr>DIV布局</vt:lpstr>
      <vt:lpstr>DIV</vt:lpstr>
      <vt:lpstr>定位属性</vt:lpstr>
      <vt:lpstr>定位属性例子</vt:lpstr>
      <vt:lpstr>DIV的position属性</vt:lpstr>
      <vt:lpstr>overflow和display属性</vt:lpstr>
      <vt:lpstr>float和clear属性</vt:lpstr>
      <vt:lpstr>页面布局</vt:lpstr>
      <vt:lpstr>简单布局</vt:lpstr>
      <vt:lpstr>浮动</vt:lpstr>
      <vt:lpstr>div嵌套</vt:lpstr>
      <vt:lpstr>DIV混合布局</vt:lpstr>
      <vt:lpstr>DIV混合布局</vt:lpstr>
      <vt:lpstr>图层嵌套与层叠</vt:lpstr>
      <vt:lpstr>图层嵌套与层叠</vt:lpstr>
      <vt:lpstr>“三行模式”或“三列模式”</vt:lpstr>
      <vt:lpstr>“三行二列”、“三行三列”模式</vt:lpstr>
      <vt:lpstr>多行多列复杂模式</vt:lpstr>
      <vt:lpstr>多行三列模式页面布局案例</vt:lpstr>
      <vt:lpstr>div标记与span标记</vt:lpstr>
      <vt:lpstr>附：CSS中的display属性</vt:lpstr>
      <vt:lpstr>PowerPoint 演示文稿</vt:lpstr>
      <vt:lpstr>边界合并</vt:lpstr>
      <vt:lpstr>浮动与边界坍塌</vt:lpstr>
      <vt:lpstr>坍塌的解决办法：使用空标签</vt:lpstr>
      <vt:lpstr>坍塌的其他解决办法</vt:lpstr>
      <vt:lpstr>多栏布局</vt:lpstr>
      <vt:lpstr>弹性伸缩布局</vt:lpstr>
      <vt:lpstr>弹性伸缩布局</vt:lpstr>
      <vt:lpstr>PowerPoint 演示文稿</vt:lpstr>
      <vt:lpstr>PowerPoint 演示文稿</vt:lpstr>
      <vt:lpstr>项目属性</vt:lpstr>
      <vt:lpstr>CSS3伸缩盒布局例子</vt:lpstr>
      <vt:lpstr>DIV浮动</vt:lpstr>
      <vt:lpstr>一些技巧</vt:lpstr>
      <vt:lpstr>CSS动画</vt:lpstr>
      <vt:lpstr>transform 属性</vt:lpstr>
      <vt:lpstr>旋转、缩放</vt:lpstr>
      <vt:lpstr>倾斜和原点</vt:lpstr>
      <vt:lpstr>CSS应用</vt:lpstr>
      <vt:lpstr>转换transform 属性</vt:lpstr>
      <vt:lpstr>3D和perspective属性</vt:lpstr>
      <vt:lpstr>3D转换transform</vt:lpstr>
      <vt:lpstr>3D 旋转的应用</vt:lpstr>
      <vt:lpstr>过渡transition 属性</vt:lpstr>
      <vt:lpstr>Transition子属性设置语法</vt:lpstr>
      <vt:lpstr>CSS3 过渡与转换综合的应用</vt:lpstr>
      <vt:lpstr>CSS3 动画animation </vt:lpstr>
      <vt:lpstr>CSS3 动画属性及描述表</vt:lpstr>
      <vt:lpstr>CSS3 动画animation </vt:lpstr>
      <vt:lpstr>CSS3 动画animation </vt:lpstr>
      <vt:lpstr>CSS3 动画animation子属性设置</vt:lpstr>
      <vt:lpstr>CSS3 动画的应用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蔡树彬</cp:lastModifiedBy>
  <cp:revision>231</cp:revision>
  <dcterms:created xsi:type="dcterms:W3CDTF">2019-06-19T02:08:00Z</dcterms:created>
  <dcterms:modified xsi:type="dcterms:W3CDTF">2024-10-17T05:14:16Z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0A3C2ADD1BD846D88A240C929B3334FE</vt:lpwstr>
  </property>
</Properties>
</file>